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bin" ContentType="application/vnd.openxmlformats-officedocument.oleObject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62"/>
  </p:notesMasterIdLst>
  <p:sldIdLst>
    <p:sldId id="623" r:id="rId2"/>
    <p:sldId id="753" r:id="rId3"/>
    <p:sldId id="632" r:id="rId4"/>
    <p:sldId id="633" r:id="rId5"/>
    <p:sldId id="725" r:id="rId6"/>
    <p:sldId id="752" r:id="rId7"/>
    <p:sldId id="639" r:id="rId8"/>
    <p:sldId id="640" r:id="rId9"/>
    <p:sldId id="641" r:id="rId10"/>
    <p:sldId id="642" r:id="rId11"/>
    <p:sldId id="644" r:id="rId12"/>
    <p:sldId id="645" r:id="rId13"/>
    <p:sldId id="646" r:id="rId14"/>
    <p:sldId id="647" r:id="rId15"/>
    <p:sldId id="648" r:id="rId16"/>
    <p:sldId id="649" r:id="rId17"/>
    <p:sldId id="650" r:id="rId18"/>
    <p:sldId id="651" r:id="rId19"/>
    <p:sldId id="652" r:id="rId20"/>
    <p:sldId id="653" r:id="rId21"/>
    <p:sldId id="654" r:id="rId22"/>
    <p:sldId id="655" r:id="rId23"/>
    <p:sldId id="656" r:id="rId24"/>
    <p:sldId id="657" r:id="rId25"/>
    <p:sldId id="658" r:id="rId26"/>
    <p:sldId id="659" r:id="rId27"/>
    <p:sldId id="661" r:id="rId28"/>
    <p:sldId id="662" r:id="rId29"/>
    <p:sldId id="754" r:id="rId30"/>
    <p:sldId id="663" r:id="rId31"/>
    <p:sldId id="665" r:id="rId32"/>
    <p:sldId id="666" r:id="rId33"/>
    <p:sldId id="667" r:id="rId34"/>
    <p:sldId id="668" r:id="rId35"/>
    <p:sldId id="669" r:id="rId36"/>
    <p:sldId id="670" r:id="rId37"/>
    <p:sldId id="671" r:id="rId38"/>
    <p:sldId id="729" r:id="rId39"/>
    <p:sldId id="730" r:id="rId40"/>
    <p:sldId id="731" r:id="rId41"/>
    <p:sldId id="732" r:id="rId42"/>
    <p:sldId id="733" r:id="rId43"/>
    <p:sldId id="734" r:id="rId44"/>
    <p:sldId id="735" r:id="rId45"/>
    <p:sldId id="736" r:id="rId46"/>
    <p:sldId id="737" r:id="rId47"/>
    <p:sldId id="751" r:id="rId48"/>
    <p:sldId id="739" r:id="rId49"/>
    <p:sldId id="740" r:id="rId50"/>
    <p:sldId id="741" r:id="rId51"/>
    <p:sldId id="742" r:id="rId52"/>
    <p:sldId id="743" r:id="rId53"/>
    <p:sldId id="744" r:id="rId54"/>
    <p:sldId id="745" r:id="rId55"/>
    <p:sldId id="746" r:id="rId56"/>
    <p:sldId id="747" r:id="rId57"/>
    <p:sldId id="748" r:id="rId58"/>
    <p:sldId id="749" r:id="rId59"/>
    <p:sldId id="672" r:id="rId60"/>
    <p:sldId id="631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FF00FF"/>
    <a:srgbClr val="66FF33"/>
    <a:srgbClr val="FFFF00"/>
    <a:srgbClr val="33CC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9" autoAdjust="0"/>
    <p:restoredTop sz="86375" autoAdjust="0"/>
  </p:normalViewPr>
  <p:slideViewPr>
    <p:cSldViewPr snapToGrid="0">
      <p:cViewPr>
        <p:scale>
          <a:sx n="75" d="100"/>
          <a:sy n="75" d="100"/>
        </p:scale>
        <p:origin x="1304" y="264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-109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1584" y="-5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04A842-D49F-7649-B185-C7627F2BE52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onology" TargetMode="External"/><Relationship Id="rId4" Type="http://schemas.openxmlformats.org/officeDocument/2006/relationships/hyperlink" Target="https://en.wikipedia.org/wiki/Speech_sound" TargetMode="External"/><Relationship Id="rId5" Type="http://schemas.openxmlformats.org/officeDocument/2006/relationships/hyperlink" Target="https://en.wikipedia.org/wiki/Manner_of_articulation" TargetMode="External"/><Relationship Id="rId6" Type="http://schemas.openxmlformats.org/officeDocument/2006/relationships/hyperlink" Target="https://en.wikipedia.org/wiki/Air_pressure" TargetMode="External"/><Relationship Id="rId7" Type="http://schemas.openxmlformats.org/officeDocument/2006/relationships/hyperlink" Target="https://en.wikipedia.org/wiki/Bilabial_consonant" TargetMode="External"/><Relationship Id="rId8" Type="http://schemas.openxmlformats.org/officeDocument/2006/relationships/hyperlink" Target="https://en.wikipedia.org/wiki/Stop_consonant" TargetMode="External"/><Relationship Id="rId9" Type="http://schemas.openxmlformats.org/officeDocument/2006/relationships/hyperlink" Target="https://en.wikipedia.org/wiki/Plosiv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en.wikipedia.org/wiki/Ear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A842-D49F-7649-B185-C7627F2BE528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53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of an “m”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80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</a:t>
            </a:r>
            <a:r>
              <a:rPr lang="en-US" baseline="0" dirty="0" smtClean="0"/>
              <a:t> of an “a”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08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</a:rPr>
              <a:t>Db and other logarithmic methods model human perception of loudness</a:t>
            </a:r>
            <a:endParaRPr lang="en-US" dirty="0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29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3301" indent="-286809" defTabSz="8829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30" indent="-228246" defTabSz="8829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723" indent="-229748" defTabSz="8829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4" indent="-228246" defTabSz="8829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9680" indent="-228246" defTabSz="88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2145" indent="-228246" defTabSz="88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4611" indent="-228246" defTabSz="88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87076" indent="-228246" defTabSz="88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8EF35C-78FB-E541-BB74-E1F230BF800C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A28D5-97E9-C44E-84F4-585C3BCAA6A9}" type="slidenum">
              <a:rPr lang="en-US"/>
              <a:pPr/>
              <a:t>39</a:t>
            </a:fld>
            <a:endParaRPr lang="en-US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Jd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Articulation</a:t>
            </a:r>
            <a:r>
              <a:rPr lang="en-US"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is the movement of the tongue, lips, jaw, and other speech organs (the </a:t>
            </a:r>
            <a:r>
              <a: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articulators</a:t>
            </a:r>
            <a:r>
              <a: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) in order to make </a:t>
            </a:r>
            <a:r>
              <a: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speech sounds.</a:t>
            </a:r>
          </a:p>
          <a:p>
            <a:r>
              <a: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point of maximum obstruction is known as the PLACE</a:t>
            </a:r>
            <a:r>
              <a: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articulation and the WAY the obstruction is formed is called the MANNER</a:t>
            </a:r>
            <a:r>
              <a: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. For example, when making a </a:t>
            </a:r>
            <a:r>
              <a:rPr lang="en-US" sz="16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p</a:t>
            </a:r>
            <a:r>
              <a: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 sound, the two lips come together tightly, blocking the air for a little while and causing a buildup of </a:t>
            </a:r>
            <a:r>
              <a: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air pressure. The lips are then released suddenly, leading to a burst of sound. The place of articulation of this sound is therefore called </a:t>
            </a:r>
            <a:r>
              <a:rPr lang="en-US" sz="16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bilabial</a:t>
            </a:r>
            <a:r>
              <a: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, and the manner is called </a:t>
            </a:r>
            <a:r>
              <a:rPr lang="en-US" sz="16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stop</a:t>
            </a:r>
            <a:r>
              <a: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 (also known as a </a:t>
            </a:r>
            <a:r>
              <a:rPr lang="en-US" sz="16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plosive</a:t>
            </a:r>
            <a:r>
              <a: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).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2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Speech_production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7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https://en.wikipedia.org/wiki/Ear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Inner ear also includes organs of balance, the semicircular canals and the utricle and </a:t>
            </a:r>
            <a:r>
              <a:rPr lang="en-US" dirty="0" err="1" smtClean="0"/>
              <a:t>saccule</a:t>
            </a:r>
            <a:r>
              <a:rPr lang="en-US" baseline="0" dirty="0" smtClean="0"/>
              <a:t> and connected to the Eustachian Tube which connects to the upper part of the throat.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5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looking</a:t>
            </a:r>
            <a:r>
              <a:rPr lang="en-US" baseline="0" dirty="0" smtClean="0"/>
              <a:t> at brain activation in humans </a:t>
            </a:r>
            <a:r>
              <a:rPr lang="mr-IN" baseline="0" dirty="0" smtClean="0"/>
              <a:t>–</a:t>
            </a:r>
            <a:r>
              <a:rPr lang="en-US" baseline="0" dirty="0" smtClean="0"/>
              <a:t> and ferrets!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A842-D49F-7649-B185-C7627F2BE528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4348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innovativeblood.blogspot.com</a:t>
            </a:r>
            <a:r>
              <a:rPr lang="en-US" dirty="0" smtClean="0"/>
              <a:t>/2011/01/types-of-</a:t>
            </a:r>
            <a:r>
              <a:rPr lang="en-US" dirty="0" err="1" smtClean="0"/>
              <a:t>waveforms.html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simplest representation of speech sounds are simple periodic sine saves.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3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15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www.hum.uu.nl</a:t>
            </a:r>
            <a:r>
              <a:rPr lang="en-US" dirty="0" smtClean="0"/>
              <a:t>/</a:t>
            </a:r>
            <a:r>
              <a:rPr lang="en-US" dirty="0" err="1" smtClean="0"/>
              <a:t>uilots</a:t>
            </a:r>
            <a:r>
              <a:rPr lang="en-US" dirty="0" smtClean="0"/>
              <a:t>/lab/courseware/phonetics/basics_of_acoustics_2/</a:t>
            </a:r>
            <a:r>
              <a:rPr lang="en-US" dirty="0" err="1" smtClean="0"/>
              <a:t>complex_signals.html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/>
                <a:cs typeface="Arial"/>
              </a:rPr>
              <a:t>Any complex waveform can be analyzed into its component sine waves with their frequencies, amplitudes, and phases using </a:t>
            </a:r>
            <a:r>
              <a:rPr lang="en-US" b="1" i="1" dirty="0" smtClean="0">
                <a:solidFill>
                  <a:srgbClr val="0000FF"/>
                </a:solidFill>
                <a:latin typeface="Arial"/>
                <a:cs typeface="Arial"/>
              </a:rPr>
              <a:t>Fast Fourier Analysis or Fourier Transform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0E536-73C2-A942-9056-9AC7836B12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83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Periodic sine wave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A842-D49F-7649-B185-C7627F2BE528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1646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5D79D-554A-E242-AD4C-ABFA0A7472D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C6424-A6BF-A843-B210-3403601719A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55600"/>
            <a:ext cx="1962150" cy="574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55600"/>
            <a:ext cx="5734050" cy="574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CDD92-7B4C-9947-B244-0B07C5109DBB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77724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73200"/>
            <a:ext cx="3810000" cy="462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3200"/>
            <a:ext cx="3810000" cy="462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AF367-C0A4-7543-9E89-C2E57536D043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7772400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73200"/>
            <a:ext cx="7772400" cy="4622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C858A-A973-DA47-851F-72C9AAD7BCC4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44D79-5F9D-6E43-8813-DCC720DB3888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FEC24-AB6E-FE43-92AC-2F22AE244F53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3200"/>
            <a:ext cx="381000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3200"/>
            <a:ext cx="381000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D9779-9F84-D74D-AE75-244A00E0FD21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81FAC-1803-A74E-8EF9-ABD843335611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050DB-ABB1-7144-9BEE-5CA67A078FED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A5F79-4BBD-2944-BCD9-8BF7DDC2D443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F2B57-C6B2-8445-9046-4925E3539C38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8E6F9-C032-D646-8991-4A766B59BFDF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55600"/>
            <a:ext cx="7772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title style</a:t>
            </a:r>
            <a:endParaRPr lang="en-US" altLang="x-non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73200"/>
            <a:ext cx="77724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smtClean="0"/>
              <a:t>Click to edit Master text styles</a:t>
            </a:r>
          </a:p>
          <a:p>
            <a:pPr lvl="1"/>
            <a:r>
              <a:rPr lang="en-US" altLang="x-none" smtClean="0"/>
              <a:t>Second level</a:t>
            </a:r>
          </a:p>
          <a:p>
            <a:pPr lvl="2"/>
            <a:r>
              <a:rPr lang="en-US" altLang="x-none" smtClean="0"/>
              <a:t>Third level</a:t>
            </a:r>
          </a:p>
          <a:p>
            <a:pPr lvl="3"/>
            <a:r>
              <a:rPr lang="en-US" altLang="x-none" smtClean="0"/>
              <a:t>Fourth level</a:t>
            </a:r>
          </a:p>
          <a:p>
            <a:pPr lvl="4"/>
            <a:r>
              <a:rPr lang="en-US" altLang="x-none" smtClean="0"/>
              <a:t>Fifth level</a:t>
            </a:r>
            <a:endParaRPr lang="en-US" altLang="x-non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418724-34F2-D343-8F29-057181D0EFF5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783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columbia.edu/~julia/courses/CS4706/White_Noise.wa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microsoft.com/office/2007/relationships/media" Target="../media/media5.wav"/><Relationship Id="rId5" Type="http://schemas.openxmlformats.org/officeDocument/2006/relationships/audio" Target="../media/media5.wav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11.wmf"/><Relationship Id="rId9" Type="http://schemas.openxmlformats.org/officeDocument/2006/relationships/image" Target="../media/image12.png"/><Relationship Id="rId10" Type="http://schemas.openxmlformats.org/officeDocument/2006/relationships/image" Target="../media/image8.png"/><Relationship Id="rId11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microsoft.com/office/2007/relationships/media" Target="../media/media4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8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orthwestern.edu/observer/issues/2004-03-11/audiology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iley.com/WileyCDA/WileyTitle/productCd-1405194669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eech.kth.se/ville/" TargetMode="External"/><Relationship Id="rId3" Type="http://schemas.openxmlformats.org/officeDocument/2006/relationships/hyperlink" Target="https://chrome.google.com/extensions/detail/hhfkcobomkalfdlmkongnhnhahkmnaad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on.hum.uva.nl/praat/" TargetMode="External"/><Relationship Id="rId3" Type="http://schemas.openxmlformats.org/officeDocument/2006/relationships/hyperlink" Target="http://sox.sourceforge.net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8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" Type="http://schemas.microsoft.com/office/2007/relationships/media" Target="../media/media13.wav"/><Relationship Id="rId12" Type="http://schemas.openxmlformats.org/officeDocument/2006/relationships/audio" Target="../media/media13.wav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8.png"/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microsoft.com/office/2007/relationships/media" Target="../media/media10.wav"/><Relationship Id="rId6" Type="http://schemas.openxmlformats.org/officeDocument/2006/relationships/audio" Target="../media/media10.wav"/><Relationship Id="rId7" Type="http://schemas.microsoft.com/office/2007/relationships/media" Target="../media/media11.wav"/><Relationship Id="rId8" Type="http://schemas.openxmlformats.org/officeDocument/2006/relationships/audio" Target="../media/media11.wav"/><Relationship Id="rId9" Type="http://schemas.microsoft.com/office/2007/relationships/media" Target="../media/media12.wav"/><Relationship Id="rId10" Type="http://schemas.openxmlformats.org/officeDocument/2006/relationships/audio" Target="../media/media12.wa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cw.mit.edu/courses/electrical-engineering-and-computer-science/6-911-transcribing-prosodic-structure-of-spoken-utterances-with-tobi-january-iap-2006/lecture-notes/" TargetMode="External"/><Relationship Id="rId3" Type="http://schemas.openxmlformats.org/officeDocument/2006/relationships/hyperlink" Target="http://anita.simmons.edu/~tobi/tutorial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ing.ohio-state.edu/~tobi/ame_tobi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4" Type="http://schemas.openxmlformats.org/officeDocument/2006/relationships/audio" Target="../media/media16.WAV"/><Relationship Id="rId5" Type="http://schemas.microsoft.com/office/2007/relationships/media" Target="../media/media17.WAV"/><Relationship Id="rId6" Type="http://schemas.openxmlformats.org/officeDocument/2006/relationships/audio" Target="../media/media17.WAV"/><Relationship Id="rId7" Type="http://schemas.microsoft.com/office/2007/relationships/media" Target="../media/media18.WAV"/><Relationship Id="rId8" Type="http://schemas.openxmlformats.org/officeDocument/2006/relationships/audio" Target="../media/media18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4" Type="http://schemas.openxmlformats.org/officeDocument/2006/relationships/audio" Target="../media/media20.WAV"/><Relationship Id="rId5" Type="http://schemas.microsoft.com/office/2007/relationships/media" Target="../media/media21.WAV"/><Relationship Id="rId6" Type="http://schemas.openxmlformats.org/officeDocument/2006/relationships/audio" Target="../media/media21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4" Type="http://schemas.openxmlformats.org/officeDocument/2006/relationships/audio" Target="../media/media23.WAV"/><Relationship Id="rId5" Type="http://schemas.microsoft.com/office/2007/relationships/media" Target="../media/media24.WAV"/><Relationship Id="rId6" Type="http://schemas.openxmlformats.org/officeDocument/2006/relationships/audio" Target="../media/media24.WAV"/><Relationship Id="rId7" Type="http://schemas.microsoft.com/office/2007/relationships/media" Target="../media/media25.WAV"/><Relationship Id="rId8" Type="http://schemas.openxmlformats.org/officeDocument/2006/relationships/audio" Target="../media/media25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1" Type="http://schemas.microsoft.com/office/2007/relationships/media" Target="../media/media29.WAV"/><Relationship Id="rId12" Type="http://schemas.openxmlformats.org/officeDocument/2006/relationships/audio" Target="../media/media29.WAV"/><Relationship Id="rId13" Type="http://schemas.microsoft.com/office/2007/relationships/media" Target="../media/media30.WAV"/><Relationship Id="rId14" Type="http://schemas.openxmlformats.org/officeDocument/2006/relationships/audio" Target="../media/media30.WAV"/><Relationship Id="rId15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1" Type="http://schemas.microsoft.com/office/2007/relationships/media" Target="../media/media26.WAV"/><Relationship Id="rId2" Type="http://schemas.openxmlformats.org/officeDocument/2006/relationships/audio" Target="../media/media26.WAV"/><Relationship Id="rId3" Type="http://schemas.microsoft.com/office/2007/relationships/media" Target="../media/media24.WAV"/><Relationship Id="rId4" Type="http://schemas.openxmlformats.org/officeDocument/2006/relationships/audio" Target="../media/media24.WAV"/><Relationship Id="rId5" Type="http://schemas.microsoft.com/office/2007/relationships/media" Target="../media/media23.WAV"/><Relationship Id="rId6" Type="http://schemas.openxmlformats.org/officeDocument/2006/relationships/audio" Target="../media/media23.WAV"/><Relationship Id="rId7" Type="http://schemas.microsoft.com/office/2007/relationships/media" Target="../media/media27.WAV"/><Relationship Id="rId8" Type="http://schemas.openxmlformats.org/officeDocument/2006/relationships/audio" Target="../media/media27.WAV"/><Relationship Id="rId9" Type="http://schemas.microsoft.com/office/2007/relationships/media" Target="../media/media28.WAV"/><Relationship Id="rId10" Type="http://schemas.openxmlformats.org/officeDocument/2006/relationships/audio" Target="../media/media28.WAV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32.WAV"/><Relationship Id="rId4" Type="http://schemas.openxmlformats.org/officeDocument/2006/relationships/audio" Target="../media/media32.WAV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columbia.edu/~julia/cs6998/cards/examples.html" TargetMode="External"/><Relationship Id="rId3" Type="http://schemas.openxmlformats.org/officeDocument/2006/relationships/hyperlink" Target="file:///C:/Documents%20and%20Settings/cards/cardinals.html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/C:/Documents%20and%20Settings/julia/Local%20Settings/papers/P&amp;H90.pdf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sil.org/mexico/ling/glosario/E005bi-OrgansArt.ht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3768" y="1082843"/>
            <a:ext cx="7784432" cy="2517608"/>
          </a:xfrm>
        </p:spPr>
        <p:txBody>
          <a:bodyPr/>
          <a:lstStyle/>
          <a:p>
            <a:r>
              <a:rPr lang="en-US" altLang="x-none" sz="4000" dirty="0" smtClean="0"/>
              <a:t>Intonation and Computation:</a:t>
            </a:r>
            <a:br>
              <a:rPr lang="en-US" altLang="x-none" sz="4000" dirty="0" smtClean="0"/>
            </a:br>
            <a:r>
              <a:rPr lang="en-US" sz="4000" dirty="0"/>
              <a:t>Analyzing Speech Prosody </a:t>
            </a:r>
            <a:endParaRPr lang="en-US" altLang="x-none" sz="4000" dirty="0"/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x-none" sz="3200" dirty="0"/>
              <a:t>Julia </a:t>
            </a:r>
            <a:r>
              <a:rPr lang="en-US" altLang="x-none" sz="3200" dirty="0" smtClean="0"/>
              <a:t>Hirschberg</a:t>
            </a:r>
          </a:p>
          <a:p>
            <a:r>
              <a:rPr lang="en-US" altLang="x-none" sz="3200" smtClean="0"/>
              <a:t>LSA 2017</a:t>
            </a:r>
            <a:endParaRPr lang="en-US" altLang="x-none" sz="3200" dirty="0"/>
          </a:p>
          <a:p>
            <a:r>
              <a:rPr lang="en-US" altLang="x-none" sz="3200" dirty="0" err="1"/>
              <a:t>julia@cs.columbia.edu</a:t>
            </a:r>
            <a:endParaRPr lang="en-US" altLang="x-none" sz="3200" dirty="0"/>
          </a:p>
        </p:txBody>
      </p:sp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A9527D05-D0B7-CA46-BD10-5BE5BAA415BE}" type="slidenum">
              <a:rPr lang="en-US" altLang="x-none" sz="1400"/>
              <a:pPr/>
              <a:t>1</a:t>
            </a:fld>
            <a:endParaRPr lang="en-US" altLang="x-none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4974604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3" y="1180669"/>
            <a:ext cx="6671734" cy="492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3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analyze these sounds?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Speech signals can be visualized as a set of </a:t>
            </a:r>
            <a:r>
              <a:rPr lang="en-US" dirty="0" smtClean="0">
                <a:solidFill>
                  <a:srgbClr val="0000FF"/>
                </a:solidFill>
              </a:rPr>
              <a:t>waveforms </a:t>
            </a:r>
            <a:r>
              <a:rPr lang="en-US" dirty="0" smtClean="0"/>
              <a:t>(check out </a:t>
            </a:r>
            <a:r>
              <a:rPr lang="en-US" dirty="0" err="1" smtClean="0"/>
              <a:t>Praat</a:t>
            </a:r>
            <a:r>
              <a:rPr lang="en-US" dirty="0" smtClean="0"/>
              <a:t>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Different patterns in these waveforms represent different speech sounds, such as </a:t>
            </a:r>
            <a:r>
              <a:rPr lang="en-US" dirty="0" smtClean="0">
                <a:solidFill>
                  <a:srgbClr val="0000FF"/>
                </a:solidFill>
              </a:rPr>
              <a:t>vowels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consonants</a:t>
            </a:r>
          </a:p>
          <a:p>
            <a:r>
              <a:rPr lang="en-US" dirty="0" smtClean="0"/>
              <a:t>By identifying the different patterns we can identify </a:t>
            </a:r>
            <a:r>
              <a:rPr lang="en-US" i="1" dirty="0" smtClean="0">
                <a:solidFill>
                  <a:srgbClr val="0000FF"/>
                </a:solidFill>
              </a:rPr>
              <a:t>what is said</a:t>
            </a:r>
          </a:p>
          <a:p>
            <a:r>
              <a:rPr lang="en-US" dirty="0" smtClean="0"/>
              <a:t>Different aspects of these waveforms can also tell us </a:t>
            </a:r>
            <a:r>
              <a:rPr lang="en-US" i="1" dirty="0" smtClean="0">
                <a:solidFill>
                  <a:srgbClr val="0000FF"/>
                </a:solidFill>
              </a:rPr>
              <a:t>how it is said</a:t>
            </a:r>
            <a:r>
              <a:rPr lang="en-US" dirty="0" smtClean="0"/>
              <a:t>, which provides cues to </a:t>
            </a:r>
            <a:r>
              <a:rPr lang="en-US" i="1" dirty="0" smtClean="0">
                <a:solidFill>
                  <a:srgbClr val="0000FF"/>
                </a:solidFill>
              </a:rPr>
              <a:t>speaker state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66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Modeled as Simple Periodic Sine Waves</a:t>
            </a:r>
            <a:endParaRPr lang="en-US" dirty="0"/>
          </a:p>
        </p:txBody>
      </p:sp>
      <p:pic>
        <p:nvPicPr>
          <p:cNvPr id="4" name="Content Placeholder 3" descr="Sine Wa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2184400"/>
            <a:ext cx="6311900" cy="3200400"/>
          </a:xfrm>
        </p:spPr>
      </p:pic>
    </p:spTree>
    <p:extLst>
      <p:ext uri="{BB962C8B-B14F-4D97-AF65-F5344CB8AC3E}">
        <p14:creationId xmlns:p14="http://schemas.microsoft.com/office/powerpoint/2010/main" val="551556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Simple Periodic (Sine) Waves</a:t>
            </a:r>
            <a:endParaRPr lang="en-US" dirty="0">
              <a:latin typeface="Arial" charset="0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78800" cy="495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Simple Periodic Waves </a:t>
            </a:r>
            <a:r>
              <a:rPr lang="en-US" dirty="0" smtClean="0">
                <a:latin typeface="Arial" charset="0"/>
              </a:rPr>
              <a:t>are defined </a:t>
            </a:r>
            <a:r>
              <a:rPr lang="en-US" dirty="0">
                <a:latin typeface="Arial" charset="0"/>
              </a:rPr>
              <a:t>by</a:t>
            </a:r>
          </a:p>
          <a:p>
            <a:pPr lvl="1" eaLnBrk="1" hangingPunct="1"/>
            <a:r>
              <a:rPr lang="en-US" dirty="0">
                <a:solidFill>
                  <a:srgbClr val="0066FF"/>
                </a:solidFill>
                <a:latin typeface="Arial" charset="0"/>
              </a:rPr>
              <a:t>Frequency</a:t>
            </a:r>
            <a:r>
              <a:rPr lang="en-US" dirty="0">
                <a:latin typeface="Arial" charset="0"/>
              </a:rPr>
              <a:t>: how often does pattern repeat per time unit </a:t>
            </a:r>
          </a:p>
          <a:p>
            <a:pPr lvl="2" eaLnBrk="1" hangingPunct="1"/>
            <a:r>
              <a:rPr lang="en-US" dirty="0">
                <a:solidFill>
                  <a:srgbClr val="0066FF"/>
                </a:solidFill>
                <a:latin typeface="Arial" charset="0"/>
              </a:rPr>
              <a:t>Cycle</a:t>
            </a:r>
            <a:r>
              <a:rPr lang="en-US" dirty="0">
                <a:latin typeface="Arial" charset="0"/>
              </a:rPr>
              <a:t>: one repetition</a:t>
            </a:r>
          </a:p>
          <a:p>
            <a:pPr lvl="2" eaLnBrk="1" hangingPunct="1"/>
            <a:r>
              <a:rPr lang="en-US" dirty="0">
                <a:solidFill>
                  <a:srgbClr val="0066FF"/>
                </a:solidFill>
                <a:latin typeface="Arial" charset="0"/>
              </a:rPr>
              <a:t>Period</a:t>
            </a:r>
            <a:r>
              <a:rPr lang="en-US" dirty="0">
                <a:latin typeface="Arial" charset="0"/>
              </a:rPr>
              <a:t>: duration of cycle</a:t>
            </a:r>
          </a:p>
          <a:p>
            <a:pPr lvl="2" eaLnBrk="1" hangingPunct="1"/>
            <a:r>
              <a:rPr lang="en-US" dirty="0" smtClean="0">
                <a:solidFill>
                  <a:srgbClr val="0066FF"/>
                </a:solidFill>
                <a:latin typeface="Arial" charset="0"/>
              </a:rPr>
              <a:t>Frequency </a:t>
            </a:r>
            <a:r>
              <a:rPr lang="en-US" dirty="0" smtClean="0">
                <a:latin typeface="Arial" charset="0"/>
              </a:rPr>
              <a:t>= # </a:t>
            </a:r>
            <a:r>
              <a:rPr lang="en-US" dirty="0">
                <a:latin typeface="Arial" charset="0"/>
              </a:rPr>
              <a:t>cycles per time unit, e.g. sec.</a:t>
            </a:r>
          </a:p>
          <a:p>
            <a:pPr lvl="3" eaLnBrk="1" hangingPunct="1"/>
            <a:r>
              <a:rPr lang="en-US" dirty="0">
                <a:latin typeface="Arial" charset="0"/>
              </a:rPr>
              <a:t>Frequency in Hz = cycles per second or 1/period</a:t>
            </a:r>
          </a:p>
          <a:p>
            <a:pPr lvl="3" eaLnBrk="1" hangingPunct="1"/>
            <a:r>
              <a:rPr lang="en-US" dirty="0">
                <a:latin typeface="Arial" charset="0"/>
              </a:rPr>
              <a:t>E.g. 400Hz pitch = 1/.0025 (1 cycle has a period of .0025; 400 cycles complete in 1 sec)</a:t>
            </a:r>
          </a:p>
          <a:p>
            <a:pPr lvl="2" eaLnBrk="1" hangingPunct="1"/>
            <a:r>
              <a:rPr lang="en-US" dirty="0">
                <a:solidFill>
                  <a:srgbClr val="0066FF"/>
                </a:solidFill>
                <a:latin typeface="Arial" charset="0"/>
              </a:rPr>
              <a:t>Zero crossing</a:t>
            </a:r>
            <a:r>
              <a:rPr lang="en-US" dirty="0">
                <a:latin typeface="Arial" charset="0"/>
              </a:rPr>
              <a:t>: where the waveform crosses the x-axis</a:t>
            </a:r>
          </a:p>
        </p:txBody>
      </p:sp>
      <p:sp>
        <p:nvSpPr>
          <p:cNvPr id="9218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489129-41DC-0547-B0B2-17CB2C985525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D556E6-1AEB-3C41-9179-40B085823ED5}" type="slidenum">
              <a:rPr lang="en-US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178800" cy="5334000"/>
          </a:xfrm>
        </p:spPr>
        <p:txBody>
          <a:bodyPr/>
          <a:lstStyle/>
          <a:p>
            <a:pPr lvl="1" eaLnBrk="1" hangingPunct="1"/>
            <a:r>
              <a:rPr lang="en-US" dirty="0">
                <a:solidFill>
                  <a:srgbClr val="0066FF"/>
                </a:solidFill>
                <a:latin typeface="Arial" charset="0"/>
              </a:rPr>
              <a:t>Amplitude</a:t>
            </a:r>
            <a:r>
              <a:rPr lang="en-US" dirty="0">
                <a:latin typeface="Arial" charset="0"/>
              </a:rPr>
              <a:t>: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peak deviation of pressure from normal atmospheric pressure </a:t>
            </a:r>
            <a:endParaRPr lang="en-US" dirty="0">
              <a:solidFill>
                <a:srgbClr val="0066FF"/>
              </a:solidFill>
              <a:latin typeface="Arial" charset="0"/>
            </a:endParaRPr>
          </a:p>
          <a:p>
            <a:pPr lvl="1" eaLnBrk="1" hangingPunct="1"/>
            <a:r>
              <a:rPr lang="en-US" dirty="0">
                <a:solidFill>
                  <a:srgbClr val="0066FF"/>
                </a:solidFill>
                <a:latin typeface="Arial" charset="0"/>
              </a:rPr>
              <a:t>Phase</a:t>
            </a:r>
            <a:r>
              <a:rPr lang="en-US" dirty="0">
                <a:latin typeface="Arial" charset="0"/>
              </a:rPr>
              <a:t>: timing of waveform relative to a reference point</a:t>
            </a:r>
          </a:p>
        </p:txBody>
      </p:sp>
      <p:sp>
        <p:nvSpPr>
          <p:cNvPr id="1024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276349-A5C8-5E42-BE64-E2F9E36281CE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98776C-8789-7241-A090-AB17CE221D54}" type="slidenum">
              <a:rPr lang="en-US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Complex Periodic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Waveforms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We rarely </a:t>
            </a:r>
            <a:r>
              <a:rPr lang="en-US" dirty="0" smtClean="0">
                <a:latin typeface="Arial"/>
                <a:cs typeface="Arial"/>
              </a:rPr>
              <a:t>hear (human) simple </a:t>
            </a:r>
            <a:r>
              <a:rPr lang="en-US" dirty="0">
                <a:latin typeface="Arial"/>
                <a:cs typeface="Arial"/>
              </a:rPr>
              <a:t>periodic sine waves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Most speech sounds are composed of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multiple </a:t>
            </a:r>
            <a:r>
              <a:rPr lang="en-US" i="1" dirty="0">
                <a:solidFill>
                  <a:srgbClr val="0000FF"/>
                </a:solidFill>
                <a:latin typeface="Arial"/>
                <a:cs typeface="Arial"/>
              </a:rPr>
              <a:t>sine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waves</a:t>
            </a:r>
            <a:r>
              <a:rPr lang="en-US" i="1" dirty="0" smtClean="0">
                <a:latin typeface="Arial"/>
                <a:cs typeface="Arial"/>
              </a:rPr>
              <a:t> –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periodic</a:t>
            </a:r>
            <a:r>
              <a:rPr lang="en-US" dirty="0" smtClean="0">
                <a:latin typeface="Arial"/>
                <a:cs typeface="Arial"/>
              </a:rPr>
              <a:t> or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aperiodic</a:t>
            </a:r>
            <a:endParaRPr lang="en-US" i="1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/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Vowels</a:t>
            </a:r>
            <a:r>
              <a:rPr lang="en-US" dirty="0" smtClean="0">
                <a:latin typeface="Arial"/>
                <a:cs typeface="Arial"/>
              </a:rPr>
              <a:t> and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voiced consonants </a:t>
            </a:r>
            <a:r>
              <a:rPr lang="en-US" dirty="0" smtClean="0">
                <a:latin typeface="Arial"/>
                <a:cs typeface="Arial"/>
              </a:rPr>
              <a:t>(e.g. </a:t>
            </a:r>
            <a:r>
              <a:rPr lang="en-US" dirty="0" err="1" smtClean="0">
                <a:solidFill>
                  <a:srgbClr val="FF6600"/>
                </a:solidFill>
                <a:latin typeface="Arial"/>
                <a:cs typeface="Arial"/>
              </a:rPr>
              <a:t>b,d,v,g</a:t>
            </a:r>
            <a:r>
              <a:rPr lang="en-US" dirty="0" smtClean="0">
                <a:latin typeface="Arial"/>
                <a:cs typeface="Arial"/>
              </a:rPr>
              <a:t>) are composed of complex periodic waveforms</a:t>
            </a:r>
          </a:p>
        </p:txBody>
      </p:sp>
      <p:sp>
        <p:nvSpPr>
          <p:cNvPr id="12290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81F292-D3C2-EB4B-9C9C-63396A097E68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0A74D2-8EDB-C140-96FE-EDA058FFAF9B}" type="slidenum">
              <a:rPr lang="en-US"/>
              <a:pPr eaLnBrk="1" hangingPunct="1"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Sine Waves = 1 Complex Periodic Wave</a:t>
            </a:r>
            <a:endParaRPr lang="en-US" dirty="0"/>
          </a:p>
        </p:txBody>
      </p:sp>
      <p:pic>
        <p:nvPicPr>
          <p:cNvPr id="5" name="Content Placeholder 4" descr="complexwavefor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50" y="1492250"/>
            <a:ext cx="3670300" cy="4584700"/>
          </a:xfrm>
        </p:spPr>
      </p:pic>
    </p:spTree>
    <p:extLst>
      <p:ext uri="{BB962C8B-B14F-4D97-AF65-F5344CB8AC3E}">
        <p14:creationId xmlns:p14="http://schemas.microsoft.com/office/powerpoint/2010/main" val="280902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“ma”</a:t>
            </a:r>
            <a:endParaRPr lang="en-US" dirty="0"/>
          </a:p>
        </p:txBody>
      </p:sp>
      <p:pic>
        <p:nvPicPr>
          <p:cNvPr id="4" name="Content Placeholder 3" descr="littleMA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55800"/>
            <a:ext cx="5486400" cy="3657600"/>
          </a:xfrm>
        </p:spPr>
      </p:pic>
      <p:pic>
        <p:nvPicPr>
          <p:cNvPr id="5" name="littleM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0393" y="482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01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“m”</a:t>
            </a:r>
            <a:endParaRPr lang="en-US" dirty="0"/>
          </a:p>
        </p:txBody>
      </p:sp>
      <p:pic>
        <p:nvPicPr>
          <p:cNvPr id="4" name="Content Placeholder 3" descr="m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55800"/>
            <a:ext cx="5486400" cy="3657600"/>
          </a:xfrm>
        </p:spPr>
      </p:pic>
      <p:pic>
        <p:nvPicPr>
          <p:cNvPr id="5" name="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560" y="211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6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“a”</a:t>
            </a:r>
            <a:endParaRPr lang="en-US" dirty="0"/>
          </a:p>
        </p:txBody>
      </p:sp>
      <p:pic>
        <p:nvPicPr>
          <p:cNvPr id="4" name="Content Placeholder 3" descr="praat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55800"/>
            <a:ext cx="5486400" cy="3657600"/>
          </a:xfrm>
        </p:spPr>
      </p:pic>
      <p:pic>
        <p:nvPicPr>
          <p:cNvPr id="5" name="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2895" y="364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7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724401" cy="4267199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500" dirty="0" smtClean="0">
                <a:solidFill>
                  <a:schemeClr val="accent1"/>
                </a:solidFill>
              </a:rPr>
              <a:t>Julia Hirschberg in One Slide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Technical Career</a:t>
            </a:r>
          </a:p>
          <a:p>
            <a:r>
              <a:rPr lang="en-US" sz="2400" dirty="0" smtClean="0"/>
              <a:t>PhD in History, </a:t>
            </a:r>
            <a:r>
              <a:rPr lang="en-US" sz="2400" dirty="0" err="1" smtClean="0"/>
              <a:t>UofM</a:t>
            </a:r>
            <a:endParaRPr lang="en-US" sz="2400" dirty="0" smtClean="0"/>
          </a:p>
          <a:p>
            <a:r>
              <a:rPr lang="en-US" sz="2400" dirty="0" err="1" smtClean="0"/>
              <a:t>Asst</a:t>
            </a:r>
            <a:r>
              <a:rPr lang="en-US" sz="2400" dirty="0" smtClean="0"/>
              <a:t> Prof at Smith</a:t>
            </a:r>
          </a:p>
          <a:p>
            <a:r>
              <a:rPr lang="en-US" sz="2400" dirty="0" smtClean="0"/>
              <a:t>Saw the light: PhD in CS, </a:t>
            </a:r>
            <a:r>
              <a:rPr lang="en-US" sz="2400" dirty="0" err="1" smtClean="0"/>
              <a:t>UPenn</a:t>
            </a:r>
            <a:endParaRPr lang="en-US" sz="2400" dirty="0" smtClean="0"/>
          </a:p>
          <a:p>
            <a:r>
              <a:rPr lang="en-US" sz="2400" dirty="0" smtClean="0"/>
              <a:t>Bell Labs/AT&amp;T Labs: MTS and </a:t>
            </a:r>
            <a:r>
              <a:rPr lang="en-US" sz="2400" dirty="0" err="1" smtClean="0"/>
              <a:t>Dept</a:t>
            </a:r>
            <a:r>
              <a:rPr lang="en-US" sz="2400" dirty="0" smtClean="0"/>
              <a:t> Head</a:t>
            </a:r>
          </a:p>
          <a:p>
            <a:r>
              <a:rPr lang="en-US" sz="2400" dirty="0" smtClean="0"/>
              <a:t>Move to Columbia CS</a:t>
            </a:r>
          </a:p>
          <a:p>
            <a:r>
              <a:rPr lang="en-US" sz="2400" dirty="0" smtClean="0"/>
              <a:t>CS Chair with 6 PhD students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29762" y="4267200"/>
            <a:ext cx="4662884" cy="25908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Family and Fun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Married to Dan Hirschberg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Cats:  Oliver and Dahlia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Hobbies:  opera, plays and musicals,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cooking, travel, </a:t>
            </a:r>
            <a:r>
              <a:rPr lang="en-US" sz="2400" dirty="0" err="1" smtClean="0">
                <a:solidFill>
                  <a:prstClr val="black"/>
                </a:solidFill>
              </a:rPr>
              <a:t>Duolingo</a:t>
            </a:r>
            <a:endParaRPr lang="en-US" sz="2400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21" y="339754"/>
            <a:ext cx="4423795" cy="3317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3624942"/>
            <a:ext cx="4310743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4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i="1">
                <a:latin typeface="Arial" charset="0"/>
              </a:rPr>
              <a:t>A</a:t>
            </a:r>
            <a:r>
              <a:rPr lang="en-US">
                <a:latin typeface="Arial" charset="0"/>
              </a:rPr>
              <a:t>periodic Waveforms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Voiceless </a:t>
            </a:r>
            <a:r>
              <a:rPr lang="en-US" i="1" dirty="0">
                <a:solidFill>
                  <a:srgbClr val="0000FF"/>
                </a:solidFill>
                <a:latin typeface="Arial"/>
                <a:cs typeface="Arial"/>
              </a:rPr>
              <a:t>consonants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(e.g.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p, t, f, k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dirty="0">
                <a:latin typeface="Arial"/>
                <a:cs typeface="Arial"/>
              </a:rPr>
              <a:t>are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FF"/>
                </a:solidFill>
                <a:latin typeface="Arial"/>
                <a:cs typeface="Arial"/>
              </a:rPr>
              <a:t>aperiodic</a:t>
            </a:r>
            <a:endParaRPr lang="en-US" dirty="0" smtClean="0">
              <a:latin typeface="Arial" charset="0"/>
            </a:endParaRPr>
          </a:p>
          <a:p>
            <a:pPr lvl="1"/>
            <a:r>
              <a:rPr lang="en-US" dirty="0" smtClean="0">
                <a:latin typeface="Arial" charset="0"/>
              </a:rPr>
              <a:t>Waveforms </a:t>
            </a:r>
            <a:r>
              <a:rPr lang="en-US" dirty="0">
                <a:latin typeface="Arial" charset="0"/>
              </a:rPr>
              <a:t>with </a:t>
            </a:r>
            <a:r>
              <a:rPr lang="en-US" i="1" dirty="0">
                <a:solidFill>
                  <a:srgbClr val="0066FF"/>
                </a:solidFill>
                <a:latin typeface="Arial" charset="0"/>
              </a:rPr>
              <a:t>random</a:t>
            </a:r>
            <a:r>
              <a:rPr lang="en-US" dirty="0">
                <a:latin typeface="Arial" charset="0"/>
              </a:rPr>
              <a:t> or </a:t>
            </a:r>
            <a:r>
              <a:rPr lang="en-US" i="1" dirty="0">
                <a:solidFill>
                  <a:srgbClr val="0066FF"/>
                </a:solidFill>
                <a:latin typeface="Arial" charset="0"/>
              </a:rPr>
              <a:t>non-repeating</a:t>
            </a:r>
            <a:r>
              <a:rPr lang="en-US" i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patterns</a:t>
            </a:r>
          </a:p>
          <a:p>
            <a:r>
              <a:rPr lang="en-US" i="1" dirty="0">
                <a:solidFill>
                  <a:srgbClr val="0000FF"/>
                </a:solidFill>
                <a:latin typeface="Arial" charset="0"/>
              </a:rPr>
              <a:t>Random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aperiodic</a:t>
            </a:r>
            <a:r>
              <a:rPr lang="en-US" dirty="0">
                <a:latin typeface="Arial" charset="0"/>
              </a:rPr>
              <a:t> waveforms: </a:t>
            </a:r>
            <a:r>
              <a:rPr lang="en-US" i="1" dirty="0">
                <a:solidFill>
                  <a:srgbClr val="0066FF"/>
                </a:solidFill>
                <a:latin typeface="Arial" charset="0"/>
                <a:hlinkClick r:id="rId2"/>
              </a:rPr>
              <a:t>white noise</a:t>
            </a:r>
            <a:endParaRPr lang="en-US" i="1" dirty="0">
              <a:solidFill>
                <a:srgbClr val="0066FF"/>
              </a:solidFill>
              <a:latin typeface="Arial" charset="0"/>
            </a:endParaRPr>
          </a:p>
          <a:p>
            <a:pPr lvl="2" eaLnBrk="1" hangingPunct="1"/>
            <a:r>
              <a:rPr lang="en-US" dirty="0">
                <a:latin typeface="Arial" charset="0"/>
              </a:rPr>
              <a:t>Flat spectrum: equal amplitude for all frequency components</a:t>
            </a:r>
          </a:p>
          <a:p>
            <a:r>
              <a:rPr lang="en-US" i="1" dirty="0">
                <a:solidFill>
                  <a:srgbClr val="0066FF"/>
                </a:solidFill>
                <a:latin typeface="Arial" charset="0"/>
              </a:rPr>
              <a:t>Transients</a:t>
            </a:r>
            <a:r>
              <a:rPr lang="en-US" dirty="0">
                <a:latin typeface="Arial" charset="0"/>
              </a:rPr>
              <a:t>: sudden bursts of pressure (clicks, pops, lip smacks, door slams)</a:t>
            </a:r>
          </a:p>
          <a:p>
            <a:pPr lvl="2" eaLnBrk="1" hangingPunct="1"/>
            <a:r>
              <a:rPr lang="en-US" dirty="0">
                <a:latin typeface="Arial" charset="0"/>
              </a:rPr>
              <a:t>Flat spectrum with single </a:t>
            </a:r>
            <a:r>
              <a:rPr lang="en-US" dirty="0" smtClean="0">
                <a:latin typeface="Arial" charset="0"/>
              </a:rPr>
              <a:t>impulse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2E76F5-1CE5-F341-BF9F-C3D16905D848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9EB5A6-F0CD-AB45-B75F-F48E4A6DDF2C}" type="slidenum">
              <a:rPr lang="en-US"/>
              <a:pPr eaLnBrk="1" hangingPunct="1"/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graphicFrame>
        <p:nvGraphicFramePr>
          <p:cNvPr id="4403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194050" y="2863850"/>
          <a:ext cx="2754313" cy="183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icture" r:id="rId7" imgW="2754489" imgH="1840089" progId="Word.Picture.8">
                  <p:embed/>
                </p:oleObj>
              </mc:Choice>
              <mc:Fallback>
                <p:oleObj name="Picture" r:id="rId7" imgW="2754489" imgH="1840089" progId="Word.Pictur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050" y="2863850"/>
                        <a:ext cx="2754313" cy="18399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0" name="Picture 8" descr="White-noi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609600"/>
            <a:ext cx="3455987" cy="2462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hite_Noise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96270" y="1468437"/>
            <a:ext cx="812800" cy="812800"/>
          </a:xfrm>
          <a:prstGeom prst="rect">
            <a:avLst/>
          </a:prstGeom>
        </p:spPr>
      </p:pic>
      <p:pic>
        <p:nvPicPr>
          <p:cNvPr id="3" name="Picture 2" descr="onepen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22" y="2988706"/>
            <a:ext cx="5486400" cy="3657600"/>
          </a:xfrm>
          <a:prstGeom prst="rect">
            <a:avLst/>
          </a:prstGeom>
        </p:spPr>
      </p:pic>
      <p:pic>
        <p:nvPicPr>
          <p:cNvPr id="4" name="onepen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560" y="446190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Power Spectra and Spectrograms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Frequency components of a complex waveform </a:t>
            </a:r>
            <a:r>
              <a:rPr lang="en-US" dirty="0" smtClean="0">
                <a:latin typeface="Arial" charset="0"/>
              </a:rPr>
              <a:t>are </a:t>
            </a:r>
            <a:r>
              <a:rPr lang="en-US" dirty="0" smtClean="0">
                <a:latin typeface="Arial" charset="0"/>
                <a:sym typeface="Wingdings" charset="0"/>
              </a:rPr>
              <a:t>represented </a:t>
            </a:r>
            <a:r>
              <a:rPr lang="en-US" dirty="0">
                <a:latin typeface="Arial" charset="0"/>
                <a:sym typeface="Wingdings" charset="0"/>
              </a:rPr>
              <a:t>in the </a:t>
            </a:r>
            <a:r>
              <a:rPr lang="en-US" dirty="0">
                <a:solidFill>
                  <a:srgbClr val="0066FF"/>
                </a:solidFill>
                <a:latin typeface="Arial" charset="0"/>
                <a:sym typeface="Wingdings" charset="0"/>
              </a:rPr>
              <a:t>power spectrum</a:t>
            </a:r>
          </a:p>
          <a:p>
            <a:pPr lvl="1"/>
            <a:r>
              <a:rPr lang="en-US" dirty="0">
                <a:latin typeface="Arial" charset="0"/>
              </a:rPr>
              <a:t>Plots frequency and amplitude of each component sine wave</a:t>
            </a:r>
          </a:p>
          <a:p>
            <a:r>
              <a:rPr lang="en-US" dirty="0">
                <a:latin typeface="Arial" charset="0"/>
              </a:rPr>
              <a:t>Adding temporal dimension </a:t>
            </a:r>
            <a:r>
              <a:rPr lang="en-US" dirty="0">
                <a:latin typeface="Arial" charset="0"/>
                <a:sym typeface="Wingdings" charset="0"/>
              </a:rPr>
              <a:t> </a:t>
            </a:r>
            <a:r>
              <a:rPr lang="en-US" dirty="0">
                <a:solidFill>
                  <a:srgbClr val="0066FF"/>
                </a:solidFill>
                <a:latin typeface="Arial" charset="0"/>
                <a:sym typeface="Wingdings" charset="0"/>
              </a:rPr>
              <a:t>spectrogram</a:t>
            </a:r>
            <a:endParaRPr lang="en-US" dirty="0">
              <a:solidFill>
                <a:srgbClr val="0066FF"/>
              </a:solidFill>
              <a:latin typeface="Arial" charset="0"/>
            </a:endParaRPr>
          </a:p>
          <a:p>
            <a:r>
              <a:rPr lang="en-US" dirty="0">
                <a:latin typeface="Arial" charset="0"/>
              </a:rPr>
              <a:t>Obtained via Fast Fourier Transform (FFT), Linear Predicative Coding (LPC),</a:t>
            </a:r>
            <a:r>
              <a:rPr lang="en-US" dirty="0" smtClean="0">
                <a:latin typeface="Arial" charset="0"/>
              </a:rPr>
              <a:t>…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Spectrogram: “ma”</a:t>
            </a:r>
            <a:endParaRPr lang="en-US" dirty="0"/>
          </a:p>
        </p:txBody>
      </p:sp>
      <p:pic>
        <p:nvPicPr>
          <p:cNvPr id="7" name="Content Placeholder 6" descr="Screen Shot 2016-01-31 at 9.24.04 A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05073"/>
            <a:ext cx="7772400" cy="4559053"/>
          </a:xfrm>
        </p:spPr>
      </p:pic>
      <p:pic>
        <p:nvPicPr>
          <p:cNvPr id="5" name="m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802" y="668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77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Slice: A window of “a”</a:t>
            </a:r>
            <a:endParaRPr lang="en-US" dirty="0"/>
          </a:p>
        </p:txBody>
      </p:sp>
      <p:pic>
        <p:nvPicPr>
          <p:cNvPr id="4" name="Content Placeholder 3" descr="littleMAslic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77" y="1473200"/>
            <a:ext cx="6074445" cy="4622800"/>
          </a:xfrm>
        </p:spPr>
      </p:pic>
    </p:spTree>
    <p:extLst>
      <p:ext uri="{BB962C8B-B14F-4D97-AF65-F5344CB8AC3E}">
        <p14:creationId xmlns:p14="http://schemas.microsoft.com/office/powerpoint/2010/main" val="3809189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6FF"/>
                </a:solidFill>
                <a:latin typeface="Arial" charset="0"/>
              </a:rPr>
              <a:t>Spectral slice</a:t>
            </a:r>
            <a:r>
              <a:rPr lang="en-US" dirty="0">
                <a:latin typeface="Arial" charset="0"/>
              </a:rPr>
              <a:t>: plots amplitude at each </a:t>
            </a:r>
            <a:r>
              <a:rPr lang="en-US" dirty="0" smtClean="0">
                <a:latin typeface="Arial" charset="0"/>
              </a:rPr>
              <a:t>frequency of a window of the waveform</a:t>
            </a:r>
            <a:endParaRPr lang="en-US" dirty="0">
              <a:latin typeface="Arial" charset="0"/>
            </a:endParaRPr>
          </a:p>
          <a:p>
            <a:r>
              <a:rPr lang="en-US" dirty="0" smtClean="0">
                <a:solidFill>
                  <a:srgbClr val="0066FF"/>
                </a:solidFill>
                <a:latin typeface="Arial" charset="0"/>
              </a:rPr>
              <a:t>Spectrogram</a:t>
            </a:r>
            <a:r>
              <a:rPr lang="en-US" dirty="0" smtClean="0">
                <a:latin typeface="Arial" charset="0"/>
              </a:rPr>
              <a:t>: </a:t>
            </a:r>
            <a:r>
              <a:rPr lang="en-US" dirty="0">
                <a:latin typeface="Arial" charset="0"/>
              </a:rPr>
              <a:t>plots changes in amplitude and frequency over </a:t>
            </a:r>
            <a:r>
              <a:rPr lang="en-US" dirty="0" smtClean="0">
                <a:latin typeface="Arial" charset="0"/>
              </a:rPr>
              <a:t>time over many windows</a:t>
            </a:r>
            <a:endParaRPr lang="en-US" dirty="0">
              <a:latin typeface="Arial" charset="0"/>
            </a:endParaRPr>
          </a:p>
          <a:p>
            <a:r>
              <a:rPr lang="en-US" dirty="0">
                <a:solidFill>
                  <a:srgbClr val="0066FF"/>
                </a:solidFill>
                <a:latin typeface="Arial" charset="0"/>
              </a:rPr>
              <a:t>Harmonics</a:t>
            </a:r>
            <a:r>
              <a:rPr lang="en-US" dirty="0">
                <a:latin typeface="Arial" charset="0"/>
              </a:rPr>
              <a:t>: components of a complex waveform that are </a:t>
            </a:r>
            <a:r>
              <a:rPr lang="en-US" dirty="0" smtClean="0">
                <a:latin typeface="Arial" charset="0"/>
              </a:rPr>
              <a:t>integer multiples </a:t>
            </a:r>
            <a:r>
              <a:rPr lang="en-US" dirty="0">
                <a:latin typeface="Arial" charset="0"/>
              </a:rPr>
              <a:t>of the </a:t>
            </a:r>
            <a:r>
              <a:rPr lang="en-US" i="1" dirty="0">
                <a:solidFill>
                  <a:srgbClr val="0000FF"/>
                </a:solidFill>
                <a:latin typeface="Arial" charset="0"/>
              </a:rPr>
              <a:t>fundamental frequency </a:t>
            </a:r>
            <a:r>
              <a:rPr lang="en-US" dirty="0">
                <a:latin typeface="Arial" charset="0"/>
              </a:rPr>
              <a:t>(</a:t>
            </a:r>
            <a:r>
              <a:rPr lang="en-US" dirty="0">
                <a:solidFill>
                  <a:srgbClr val="0066FF"/>
                </a:solidFill>
                <a:latin typeface="Arial" charset="0"/>
              </a:rPr>
              <a:t>F0</a:t>
            </a:r>
            <a:r>
              <a:rPr lang="en-US" dirty="0">
                <a:latin typeface="Arial" charset="0"/>
              </a:rPr>
              <a:t>)</a:t>
            </a:r>
          </a:p>
          <a:p>
            <a:r>
              <a:rPr lang="en-US" dirty="0">
                <a:solidFill>
                  <a:srgbClr val="0066FF"/>
                </a:solidFill>
                <a:latin typeface="Arial" charset="0"/>
              </a:rPr>
              <a:t>Formants</a:t>
            </a:r>
            <a:r>
              <a:rPr lang="en-US" dirty="0">
                <a:latin typeface="Arial" charset="0"/>
              </a:rPr>
              <a:t>: frequency bands that are most amplified by the vocal tract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71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Spectrogram: Any Guesses?</a:t>
            </a:r>
            <a:endParaRPr lang="en-US" dirty="0"/>
          </a:p>
        </p:txBody>
      </p:sp>
      <p:pic>
        <p:nvPicPr>
          <p:cNvPr id="6" name="Content Placeholder 5" descr="Screen Shot 2016-01-24 at 3.59.41 P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99717"/>
            <a:ext cx="7772400" cy="4569766"/>
          </a:xfrm>
        </p:spPr>
      </p:pic>
      <p:pic>
        <p:nvPicPr>
          <p:cNvPr id="7" name="myname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5267" y="1176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88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do we </a:t>
            </a:r>
            <a:r>
              <a:rPr lang="en-US" dirty="0" smtClean="0">
                <a:latin typeface="Arial" charset="0"/>
              </a:rPr>
              <a:t>record speech to study it?</a:t>
            </a:r>
            <a:endParaRPr lang="en-US" dirty="0">
              <a:latin typeface="Arial" charset="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178800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Recording </a:t>
            </a:r>
            <a:r>
              <a:rPr lang="en-US" dirty="0" smtClean="0">
                <a:solidFill>
                  <a:srgbClr val="0000FF"/>
                </a:solidFill>
                <a:latin typeface="Arial" charset="0"/>
              </a:rPr>
              <a:t>conditions </a:t>
            </a:r>
            <a:r>
              <a:rPr lang="en-US" dirty="0" smtClean="0">
                <a:latin typeface="Arial" charset="0"/>
              </a:rPr>
              <a:t>depend upon purpose</a:t>
            </a:r>
            <a:endParaRPr lang="en-US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A quiet office, a sound booth, an </a:t>
            </a:r>
            <a:r>
              <a:rPr lang="en-US" dirty="0">
                <a:latin typeface="Arial" charset="0"/>
                <a:hlinkClick r:id="rId2"/>
              </a:rPr>
              <a:t>anechoic chamber</a:t>
            </a: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Microphones </a:t>
            </a:r>
            <a:r>
              <a:rPr lang="en-US" dirty="0">
                <a:latin typeface="Arial" charset="0"/>
              </a:rPr>
              <a:t>convert sounds into electrical current:  oscillations of air pressure become oscillations of voltage in an electric circuit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Analog devices</a:t>
            </a:r>
            <a:r>
              <a:rPr lang="en-US" dirty="0">
                <a:latin typeface="Arial" charset="0"/>
              </a:rPr>
              <a:t> (e.g. tape recorders) store these as a continuous signal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Digital devices </a:t>
            </a:r>
            <a:r>
              <a:rPr lang="en-US" dirty="0">
                <a:latin typeface="Arial" charset="0"/>
              </a:rPr>
              <a:t>(e.g. computers</a:t>
            </a:r>
            <a:r>
              <a:rPr lang="en-US" dirty="0" smtClean="0">
                <a:latin typeface="Arial" charset="0"/>
              </a:rPr>
              <a:t>, DAT</a:t>
            </a:r>
            <a:r>
              <a:rPr lang="en-US" dirty="0">
                <a:latin typeface="Arial" charset="0"/>
              </a:rPr>
              <a:t>) </a:t>
            </a:r>
            <a:r>
              <a:rPr lang="en-US" dirty="0" smtClean="0">
                <a:latin typeface="Arial" charset="0"/>
              </a:rPr>
              <a:t>convert </a:t>
            </a:r>
            <a:r>
              <a:rPr lang="en-US" dirty="0">
                <a:latin typeface="Arial" charset="0"/>
              </a:rPr>
              <a:t>continuous signals into discrete signals </a:t>
            </a:r>
            <a:r>
              <a:rPr lang="en-US" dirty="0" smtClean="0">
                <a:latin typeface="Arial" charset="0"/>
              </a:rPr>
              <a:t>by </a:t>
            </a:r>
            <a:r>
              <a:rPr lang="en-US" i="1" dirty="0" smtClean="0">
                <a:solidFill>
                  <a:srgbClr val="0066FF"/>
                </a:solidFill>
                <a:latin typeface="Arial" charset="0"/>
              </a:rPr>
              <a:t>digitizing</a:t>
            </a:r>
            <a:r>
              <a:rPr lang="en-US" dirty="0" smtClean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it</a:t>
            </a:r>
          </a:p>
        </p:txBody>
      </p:sp>
      <p:sp>
        <p:nvSpPr>
          <p:cNvPr id="18434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FBBC2C-E9E4-8A4F-841A-91ABC54B2332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543387-777C-E648-968E-D257C202AB55}" type="slidenum">
              <a:rPr lang="en-US"/>
              <a:pPr eaLnBrk="1" hangingPunct="1"/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Digitizing 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cannot store every part of the speech signal so we must </a:t>
            </a:r>
            <a:r>
              <a:rPr lang="en-US" dirty="0" smtClean="0">
                <a:solidFill>
                  <a:srgbClr val="0000FF"/>
                </a:solidFill>
              </a:rPr>
              <a:t>sample</a:t>
            </a:r>
            <a:r>
              <a:rPr lang="en-US" dirty="0" smtClean="0"/>
              <a:t> it</a:t>
            </a:r>
          </a:p>
          <a:p>
            <a:pPr lvl="1"/>
            <a:r>
              <a:rPr lang="en-US" dirty="0" smtClean="0"/>
              <a:t>Different </a:t>
            </a:r>
            <a:r>
              <a:rPr lang="en-US" dirty="0" smtClean="0">
                <a:solidFill>
                  <a:srgbClr val="0000FF"/>
                </a:solidFill>
              </a:rPr>
              <a:t>sampling rates </a:t>
            </a:r>
            <a:r>
              <a:rPr lang="en-US" dirty="0" smtClean="0"/>
              <a:t>produce different levels of quality but also different </a:t>
            </a:r>
            <a:r>
              <a:rPr lang="en-US" dirty="0" smtClean="0">
                <a:solidFill>
                  <a:srgbClr val="0000FF"/>
                </a:solidFill>
              </a:rPr>
              <a:t>storage requirements</a:t>
            </a:r>
          </a:p>
          <a:p>
            <a:pPr lvl="1"/>
            <a:r>
              <a:rPr lang="en-US" dirty="0" smtClean="0"/>
              <a:t>For many prosodic tasks, 16Khz is sufficient</a:t>
            </a:r>
          </a:p>
          <a:p>
            <a:r>
              <a:rPr lang="en-US" dirty="0" smtClean="0"/>
              <a:t>How often must we sample?</a:t>
            </a:r>
          </a:p>
          <a:p>
            <a:pPr lvl="1"/>
            <a:r>
              <a:rPr lang="en-US" dirty="0" smtClean="0"/>
              <a:t>A minimum of </a:t>
            </a:r>
            <a:r>
              <a:rPr lang="en-US" dirty="0" smtClean="0">
                <a:solidFill>
                  <a:srgbClr val="0000FF"/>
                </a:solidFill>
              </a:rPr>
              <a:t>2 samples per cycle </a:t>
            </a:r>
            <a:r>
              <a:rPr lang="en-US" dirty="0" smtClean="0"/>
              <a:t>to capture periodicity of a waveform component at a given frequency </a:t>
            </a:r>
          </a:p>
          <a:p>
            <a:pPr lvl="2"/>
            <a:r>
              <a:rPr lang="en-US" dirty="0" smtClean="0">
                <a:latin typeface="Arial" charset="0"/>
              </a:rPr>
              <a:t>So… 100 </a:t>
            </a:r>
            <a:r>
              <a:rPr lang="en-US" dirty="0">
                <a:latin typeface="Arial" charset="0"/>
              </a:rPr>
              <a:t>Hz waveform </a:t>
            </a:r>
            <a:r>
              <a:rPr lang="en-US" dirty="0" smtClean="0">
                <a:latin typeface="Arial" charset="0"/>
              </a:rPr>
              <a:t>requires 200 samples/sec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90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Learn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Keith </a:t>
            </a:r>
            <a:r>
              <a:rPr lang="en-US" dirty="0"/>
              <a:t>Johnson. </a:t>
            </a:r>
            <a:r>
              <a:rPr lang="en-US" dirty="0">
                <a:hlinkClick r:id="rId2"/>
              </a:rPr>
              <a:t>Acoustic &amp; Auditory </a:t>
            </a:r>
            <a:r>
              <a:rPr lang="en-US" dirty="0" smtClean="0">
                <a:hlinkClick r:id="rId2"/>
              </a:rPr>
              <a:t>Phonetics</a:t>
            </a:r>
            <a:r>
              <a:rPr lang="en-US" dirty="0"/>
              <a:t> (3rd edition). Wiley.  2011.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4D79-5F9D-6E43-8813-DCC720DB3888}" type="slidenum">
              <a:rPr lang="en-US" altLang="x-none" smtClean="0"/>
              <a:pPr/>
              <a:t>29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05592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speech?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1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Today speech research most familiar to us in </a:t>
            </a:r>
            <a:r>
              <a:rPr lang="en-US" dirty="0" smtClean="0">
                <a:solidFill>
                  <a:srgbClr val="0000FF"/>
                </a:solidFill>
              </a:rPr>
              <a:t>Spoken Dialogue Systems (SDS)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Siri</a:t>
            </a:r>
            <a:r>
              <a:rPr lang="en-US" dirty="0" smtClean="0">
                <a:solidFill>
                  <a:srgbClr val="FF0000"/>
                </a:solidFill>
              </a:rPr>
              <a:t>, Google speech apps, Microsoft </a:t>
            </a:r>
            <a:r>
              <a:rPr lang="en-US" dirty="0" err="1" smtClean="0">
                <a:solidFill>
                  <a:srgbClr val="FF0000"/>
                </a:solidFill>
              </a:rPr>
              <a:t>Cortana</a:t>
            </a:r>
            <a:r>
              <a:rPr lang="en-US" dirty="0" smtClean="0">
                <a:solidFill>
                  <a:srgbClr val="FF0000"/>
                </a:solidFill>
              </a:rPr>
              <a:t>, Amazon’s Echo</a:t>
            </a:r>
          </a:p>
          <a:p>
            <a:pPr lvl="1"/>
            <a:r>
              <a:rPr lang="en-US" dirty="0" smtClean="0"/>
              <a:t>SDS incorporate 2 important speech technologies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Automatic Speech Recognition (ASR)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Text-to-Speech synthesis (TTS)</a:t>
            </a:r>
          </a:p>
          <a:p>
            <a:r>
              <a:rPr lang="en-US" dirty="0" smtClean="0"/>
              <a:t>Other applications depend upon these technologies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Tutoring systems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KTH’s 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Ville</a:t>
            </a:r>
            <a:r>
              <a:rPr lang="en-US" dirty="0" smtClean="0">
                <a:solidFill>
                  <a:srgbClr val="FF0000"/>
                </a:solidFill>
              </a:rPr>
              <a:t> , Rosetta Stone, Carnegie Speech, </a:t>
            </a:r>
            <a:r>
              <a:rPr lang="en-US" dirty="0" err="1" smtClean="0">
                <a:solidFill>
                  <a:srgbClr val="FF0000"/>
                </a:solidFill>
              </a:rPr>
              <a:t>Duolingo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Speech to Speech Translation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Military and rescue applications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Speech Search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Google </a:t>
            </a:r>
            <a:r>
              <a:rPr lang="en-US" dirty="0" smtClean="0">
                <a:solidFill>
                  <a:srgbClr val="FF0000"/>
                </a:solidFill>
                <a:hlinkClick r:id="rId3"/>
              </a:rPr>
              <a:t>Voice Search</a:t>
            </a:r>
            <a:r>
              <a:rPr lang="en-US" dirty="0" smtClean="0">
                <a:solidFill>
                  <a:srgbClr val="FF0000"/>
                </a:solidFill>
              </a:rPr>
              <a:t>, IARPA Babel project for Low Resource Languages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Accessibility</a:t>
            </a:r>
            <a:r>
              <a:rPr lang="en-US" dirty="0" smtClean="0"/>
              <a:t>:  </a:t>
            </a:r>
            <a:r>
              <a:rPr lang="en-US" dirty="0" smtClean="0">
                <a:solidFill>
                  <a:srgbClr val="FF0000"/>
                </a:solidFill>
              </a:rPr>
              <a:t>Web access for visually challenged, </a:t>
            </a:r>
            <a:r>
              <a:rPr lang="en-US" dirty="0" err="1" smtClean="0">
                <a:solidFill>
                  <a:srgbClr val="FF0000"/>
                </a:solidFill>
              </a:rPr>
              <a:t>TTS’d</a:t>
            </a:r>
            <a:r>
              <a:rPr lang="en-US" dirty="0" smtClean="0">
                <a:solidFill>
                  <a:srgbClr val="FF0000"/>
                </a:solidFill>
              </a:rPr>
              <a:t> audio books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61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Trade-offs</a:t>
            </a:r>
            <a:endParaRPr lang="en-US" dirty="0">
              <a:latin typeface="Arial" charset="0"/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</a:rPr>
              <a:t>Human hearing</a:t>
            </a:r>
            <a:r>
              <a:rPr lang="en-US" dirty="0">
                <a:latin typeface="Arial" charset="0"/>
              </a:rPr>
              <a:t>: ~20K top frequency </a:t>
            </a:r>
          </a:p>
          <a:p>
            <a:pPr lvl="1" eaLnBrk="1" hangingPunct="1"/>
            <a:r>
              <a:rPr lang="en-US" dirty="0">
                <a:latin typeface="Arial" charset="0"/>
              </a:rPr>
              <a:t>Do we really need to store 40K samples per second of speech?</a:t>
            </a:r>
          </a:p>
          <a:p>
            <a:pPr eaLnBrk="1" hangingPunct="1"/>
            <a:r>
              <a:rPr lang="en-US" dirty="0">
                <a:latin typeface="Arial" charset="0"/>
              </a:rPr>
              <a:t>Telephone speech: 300-4K Hz (8K sampling)</a:t>
            </a:r>
          </a:p>
          <a:p>
            <a:pPr lvl="1" eaLnBrk="1" hangingPunct="1"/>
            <a:r>
              <a:rPr lang="en-US" dirty="0">
                <a:latin typeface="Arial" charset="0"/>
              </a:rPr>
              <a:t>But some speech sounds (e.g. </a:t>
            </a:r>
            <a:r>
              <a:rPr lang="en-US" i="1" dirty="0">
                <a:solidFill>
                  <a:srgbClr val="FF0000"/>
                </a:solidFill>
                <a:latin typeface="Arial" charset="0"/>
              </a:rPr>
              <a:t>fricatives, stops</a:t>
            </a:r>
            <a:r>
              <a:rPr lang="en-US" i="1" dirty="0">
                <a:latin typeface="Arial" charset="0"/>
              </a:rPr>
              <a:t>)</a:t>
            </a:r>
            <a:r>
              <a:rPr lang="en-US" dirty="0">
                <a:latin typeface="Arial" charset="0"/>
              </a:rPr>
              <a:t> have energy above 4K…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  <a:latin typeface="Arial" charset="0"/>
              </a:rPr>
              <a:t>Peter/teeter/Dieter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44K </a:t>
            </a:r>
            <a:r>
              <a:rPr lang="en-US" dirty="0">
                <a:latin typeface="Arial" charset="0"/>
              </a:rPr>
              <a:t>(CD quality audio) vs.16-22K (usually good enough to study pitch, amplitude, duration, …)</a:t>
            </a:r>
          </a:p>
          <a:p>
            <a:pPr eaLnBrk="1" hangingPunct="1"/>
            <a:r>
              <a:rPr lang="en-US" dirty="0">
                <a:latin typeface="Arial" charset="0"/>
              </a:rPr>
              <a:t>Golden Ears…</a:t>
            </a:r>
          </a:p>
        </p:txBody>
      </p:sp>
      <p:sp>
        <p:nvSpPr>
          <p:cNvPr id="2048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409EAD-DBF5-9B43-BAC0-F33C1D99D7E8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63F66-3B8B-9048-93AB-6B469E88DF5C}" type="slidenum">
              <a:rPr lang="en-US"/>
              <a:pPr eaLnBrk="1" hangingPunct="1"/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Determining Not Just </a:t>
            </a:r>
            <a:r>
              <a:rPr lang="en-US" b="1" i="1" dirty="0" smtClean="0">
                <a:solidFill>
                  <a:srgbClr val="0000FF"/>
                </a:solidFill>
                <a:latin typeface="Arial" charset="0"/>
              </a:rPr>
              <a:t>What</a:t>
            </a:r>
            <a:r>
              <a:rPr lang="en-US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is Said but </a:t>
            </a:r>
            <a:r>
              <a:rPr lang="en-US" b="1" i="1" dirty="0" smtClean="0">
                <a:solidFill>
                  <a:srgbClr val="0000FF"/>
                </a:solidFill>
                <a:latin typeface="Arial" charset="0"/>
              </a:rPr>
              <a:t>How</a:t>
            </a:r>
            <a:r>
              <a:rPr lang="en-US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it is </a:t>
            </a:r>
            <a:r>
              <a:rPr lang="en-US" dirty="0">
                <a:latin typeface="Arial" charset="0"/>
              </a:rPr>
              <a:t>S</a:t>
            </a:r>
            <a:r>
              <a:rPr lang="en-US" dirty="0" smtClean="0">
                <a:latin typeface="Arial" charset="0"/>
              </a:rPr>
              <a:t>aid</a:t>
            </a:r>
            <a:endParaRPr lang="en-US" dirty="0">
              <a:latin typeface="Arial" charset="0"/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Forensic </a:t>
            </a:r>
            <a:r>
              <a:rPr lang="en-US" dirty="0">
                <a:latin typeface="Arial" charset="0"/>
              </a:rPr>
              <a:t>Linguistics:  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‘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Kill him!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 or 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‘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Kill him?</a:t>
            </a:r>
            <a:r>
              <a:rPr lang="ja-JP" altLang="en-US" dirty="0">
                <a:solidFill>
                  <a:srgbClr val="FF0000"/>
                </a:solidFill>
                <a:latin typeface="Arial" charset="0"/>
              </a:rPr>
              <a:t>’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What </a:t>
            </a:r>
            <a:r>
              <a:rPr lang="en-US" dirty="0">
                <a:latin typeface="Arial" charset="0"/>
              </a:rPr>
              <a:t>information do we need to extract </a:t>
            </a:r>
            <a:r>
              <a:rPr lang="en-US" dirty="0" smtClean="0">
                <a:latin typeface="Arial" charset="0"/>
              </a:rPr>
              <a:t>to distinguish these different meanings?</a:t>
            </a:r>
          </a:p>
          <a:p>
            <a:r>
              <a:rPr lang="en-US" dirty="0" smtClean="0"/>
              <a:t>Can we extract this information automatically from the waveform?</a:t>
            </a:r>
          </a:p>
          <a:p>
            <a:r>
              <a:rPr lang="en-US" dirty="0" smtClean="0"/>
              <a:t>Tools such as </a:t>
            </a:r>
            <a:r>
              <a:rPr lang="en-US" dirty="0" smtClean="0">
                <a:hlinkClick r:id="rId2"/>
              </a:rPr>
              <a:t>Praat</a:t>
            </a:r>
            <a:r>
              <a:rPr lang="en-US" dirty="0" smtClean="0"/>
              <a:t>, </a:t>
            </a:r>
            <a:r>
              <a:rPr lang="en-US" dirty="0" smtClean="0">
                <a:hlinkClick r:id="rId3"/>
              </a:rPr>
              <a:t>sox</a:t>
            </a:r>
            <a:endParaRPr lang="en-US" dirty="0" smtClean="0"/>
          </a:p>
          <a:p>
            <a:r>
              <a:rPr lang="en-US" dirty="0" smtClean="0"/>
              <a:t>What kind of information is useful and extractable?</a:t>
            </a:r>
            <a:endParaRPr lang="en-US" dirty="0"/>
          </a:p>
          <a:p>
            <a:pPr lvl="2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12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72895A-C4DD-DA43-8F0E-3C47CE03B3CC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AB9ED5-28F8-AE4E-92E9-AC7C15008107}" type="slidenum">
              <a:rPr lang="en-US"/>
              <a:pPr eaLnBrk="1" hangingPunct="1"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2800" dirty="0">
                <a:solidFill>
                  <a:srgbClr val="0070C0"/>
                </a:solidFill>
                <a:latin typeface="Arial" charset="0"/>
              </a:rPr>
              <a:t>Fundamental frequency (F0): </a:t>
            </a:r>
            <a:r>
              <a:rPr lang="en-US" sz="2800" dirty="0">
                <a:latin typeface="Arial" charset="0"/>
              </a:rPr>
              <a:t>rate at which largest pattern </a:t>
            </a:r>
            <a:r>
              <a:rPr lang="en-US" sz="2800" dirty="0">
                <a:solidFill>
                  <a:srgbClr val="660066"/>
                </a:solidFill>
                <a:latin typeface="Arial" charset="0"/>
              </a:rPr>
              <a:t>repeats</a:t>
            </a:r>
            <a:r>
              <a:rPr lang="en-US" sz="2800" dirty="0">
                <a:latin typeface="Arial" charset="0"/>
              </a:rPr>
              <a:t> (also GCD of component frequencies) </a:t>
            </a:r>
            <a:endParaRPr lang="en-US" sz="2800" dirty="0" smtClean="0">
              <a:latin typeface="Arial" charset="0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Times New Roman" charset="0"/>
              </a:rPr>
              <a:t>Derived</a:t>
            </a:r>
            <a:r>
              <a:rPr lang="en-US" sz="2800" dirty="0" smtClean="0">
                <a:latin typeface="Times New Roman" charset="0"/>
              </a:rPr>
              <a:t> pitch features (e.g. min, max, mean, </a:t>
            </a:r>
            <a:r>
              <a:rPr lang="en-US" sz="2800" dirty="0" err="1" smtClean="0">
                <a:latin typeface="Times New Roman" charset="0"/>
              </a:rPr>
              <a:t>sdev</a:t>
            </a:r>
            <a:r>
              <a:rPr lang="en-US" sz="2800" dirty="0" smtClean="0">
                <a:latin typeface="Times New Roman" charset="0"/>
              </a:rPr>
              <a:t>)</a:t>
            </a:r>
          </a:p>
          <a:p>
            <a:pPr marL="342900" lvl="1" indent="-342900"/>
            <a:r>
              <a:rPr lang="en-US" dirty="0" smtClean="0">
                <a:latin typeface="Times New Roman" charset="0"/>
              </a:rPr>
              <a:t>Pitch </a:t>
            </a:r>
            <a:r>
              <a:rPr lang="en-US" dirty="0" smtClean="0">
                <a:solidFill>
                  <a:srgbClr val="0070C0"/>
                </a:solidFill>
                <a:latin typeface="Times New Roman" charset="0"/>
              </a:rPr>
              <a:t>contour </a:t>
            </a:r>
            <a:r>
              <a:rPr lang="en-US" dirty="0" smtClean="0">
                <a:latin typeface="Times New Roman" charset="0"/>
              </a:rPr>
              <a:t>(pitch-tracking plus stylization)</a:t>
            </a:r>
          </a:p>
          <a:p>
            <a:pPr marL="400050" lvl="1" indent="-400050"/>
            <a:r>
              <a:rPr lang="en-US" dirty="0" smtClean="0">
                <a:latin typeface="Times New Roman" charset="0"/>
              </a:rPr>
              <a:t>Pitch </a:t>
            </a:r>
            <a:r>
              <a:rPr lang="en-US" dirty="0" smtClean="0">
                <a:solidFill>
                  <a:srgbClr val="0070C0"/>
                </a:solidFill>
                <a:latin typeface="Times New Roman" charset="0"/>
              </a:rPr>
              <a:t>range, slope, prominence</a:t>
            </a:r>
            <a:endParaRPr lang="en-US" dirty="0">
              <a:solidFill>
                <a:srgbClr val="0070C0"/>
              </a:solidFill>
              <a:latin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96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Estimating (Tracking</a:t>
            </a:r>
            <a:r>
              <a:rPr lang="en-US" dirty="0">
                <a:latin typeface="Arial" charset="0"/>
              </a:rPr>
              <a:t>)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P</a:t>
            </a:r>
            <a:r>
              <a:rPr lang="en-US" dirty="0" smtClean="0">
                <a:latin typeface="Arial" charset="0"/>
              </a:rPr>
              <a:t>itch</a:t>
            </a:r>
            <a:endParaRPr lang="en-US" dirty="0">
              <a:latin typeface="Arial" charset="0"/>
            </a:endParaRPr>
          </a:p>
        </p:txBody>
      </p:sp>
      <p:sp>
        <p:nvSpPr>
          <p:cNvPr id="2560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Pitch tracking</a:t>
            </a:r>
            <a:r>
              <a:rPr lang="en-US" dirty="0">
                <a:latin typeface="Arial" charset="0"/>
              </a:rPr>
              <a:t>: Estimate F0 over time as a function of </a:t>
            </a:r>
            <a:r>
              <a:rPr lang="en-US" dirty="0">
                <a:solidFill>
                  <a:srgbClr val="0066FF"/>
                </a:solidFill>
                <a:latin typeface="Arial" charset="0"/>
              </a:rPr>
              <a:t>vocal fold </a:t>
            </a:r>
            <a:r>
              <a:rPr lang="en-US" dirty="0" smtClean="0">
                <a:solidFill>
                  <a:srgbClr val="0066FF"/>
                </a:solidFill>
                <a:latin typeface="Arial" charset="0"/>
              </a:rPr>
              <a:t>vibration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How?  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Autocorrelation</a:t>
            </a:r>
            <a:r>
              <a:rPr lang="en-US" dirty="0">
                <a:latin typeface="Arial" charset="0"/>
              </a:rPr>
              <a:t> approach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A periodic waveform is correlated with itself since one period looks much like another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Find the period by finding the </a:t>
            </a:r>
            <a:r>
              <a:rPr lang="ja-JP" altLang="en-US" dirty="0">
                <a:latin typeface="Arial" charset="0"/>
              </a:rPr>
              <a:t>‘</a:t>
            </a:r>
            <a:r>
              <a:rPr lang="en-US" dirty="0">
                <a:solidFill>
                  <a:srgbClr val="0066FF"/>
                </a:solidFill>
                <a:latin typeface="Arial" charset="0"/>
              </a:rPr>
              <a:t>lag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 (offset) between two windows on the signal for which the correlation of the windows is highest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Lag duration (T) is 1 period of waveform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Inverse is F0 (1/T)</a:t>
            </a:r>
          </a:p>
        </p:txBody>
      </p:sp>
      <p:sp>
        <p:nvSpPr>
          <p:cNvPr id="25602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F1B1B4-41A5-2848-9605-1E49867BF280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591C54-16AD-1544-AC45-0B37194E17B3}" type="slidenum">
              <a:rPr lang="en-US"/>
              <a:pPr eaLnBrk="1" hangingPunct="1"/>
              <a:t>33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Intensity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Loudness: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RMS amplitude</a:t>
            </a:r>
            <a:r>
              <a:rPr lang="en-US" dirty="0" smtClean="0">
                <a:latin typeface="Arial"/>
                <a:cs typeface="Arial"/>
              </a:rPr>
              <a:t>: Energy features (RMS energy)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Intensity</a:t>
            </a:r>
            <a:r>
              <a:rPr lang="en-US" dirty="0" smtClean="0">
                <a:latin typeface="Arial"/>
                <a:cs typeface="Arial"/>
              </a:rPr>
              <a:t>:  in Db, where P(0) is auditory threshold pressure (closer to human perception)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A92423-E470-FE48-ACBC-1A2FBCEF192B}" type="datetime1">
              <a:rPr lang="en-US" smtClean="0"/>
              <a:pPr/>
              <a:t>7/6/17</a:t>
            </a:fld>
            <a:endParaRPr 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F0A233-3462-154F-9026-B5BAE443254A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053828"/>
              </p:ext>
            </p:extLst>
          </p:nvPr>
        </p:nvGraphicFramePr>
        <p:xfrm>
          <a:off x="4324333" y="4719743"/>
          <a:ext cx="3769798" cy="1393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Equation" r:id="rId4" imgW="1167893" imgH="431613" progId="Equation.3">
                  <p:embed/>
                </p:oleObj>
              </mc:Choice>
              <mc:Fallback>
                <p:oleObj name="Equation" r:id="rId4" imgW="1167893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33" y="4719743"/>
                        <a:ext cx="3769798" cy="1393186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8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9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943628"/>
              </p:ext>
            </p:extLst>
          </p:nvPr>
        </p:nvGraphicFramePr>
        <p:xfrm>
          <a:off x="5602959" y="2498373"/>
          <a:ext cx="2050922" cy="1419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0" name="Equation" r:id="rId8" imgW="660400" imgH="457200" progId="Equation.3">
                  <p:embed/>
                </p:oleObj>
              </mc:Choice>
              <mc:Fallback>
                <p:oleObj name="Equation" r:id="rId8" imgW="660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959" y="2498373"/>
                        <a:ext cx="2050922" cy="1419869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Rhythm and Pause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Duration</a:t>
            </a:r>
            <a:r>
              <a:rPr lang="en-US" dirty="0" smtClean="0">
                <a:latin typeface="Arial"/>
                <a:cs typeface="Arial"/>
              </a:rPr>
              <a:t> features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Phone / Vowel / Syllable / Phrase Durations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Normalized by Phone/Vowel Means, Speaker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Inter-</a:t>
            </a:r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Pausal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Units </a:t>
            </a:r>
            <a:r>
              <a:rPr lang="en-US" dirty="0" smtClean="0">
                <a:latin typeface="Arial"/>
                <a:cs typeface="Arial"/>
              </a:rPr>
              <a:t>(IPUs)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Speaking rate </a:t>
            </a:r>
            <a:r>
              <a:rPr lang="en-US" dirty="0" smtClean="0">
                <a:latin typeface="Arial"/>
                <a:cs typeface="Arial"/>
              </a:rPr>
              <a:t>features (syllables per second)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Pause</a:t>
            </a:r>
            <a:r>
              <a:rPr lang="en-US" dirty="0" smtClean="0">
                <a:latin typeface="Arial"/>
                <a:cs typeface="Arial"/>
              </a:rPr>
              <a:t> features (</a:t>
            </a:r>
            <a:r>
              <a:rPr lang="en-US" dirty="0" err="1" smtClean="0">
                <a:latin typeface="Arial"/>
                <a:cs typeface="Arial"/>
              </a:rPr>
              <a:t>cf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Benus</a:t>
            </a:r>
            <a:r>
              <a:rPr lang="en-US" dirty="0" smtClean="0">
                <a:latin typeface="Arial"/>
                <a:cs typeface="Arial"/>
              </a:rPr>
              <a:t> et al </a:t>
            </a:r>
            <a:r>
              <a:rPr lang="ja-JP" altLang="en-US" dirty="0" smtClean="0">
                <a:latin typeface="Arial"/>
                <a:cs typeface="Arial"/>
              </a:rPr>
              <a:t>‘</a:t>
            </a:r>
            <a:r>
              <a:rPr lang="en-US" dirty="0" smtClean="0">
                <a:latin typeface="Arial"/>
                <a:cs typeface="Arial"/>
              </a:rPr>
              <a:t>06)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Speech to pause ratio, number of long pauses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Maximum pause length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11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Voice Quality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Spectral tilt </a:t>
            </a:r>
            <a:r>
              <a:rPr lang="en-US" dirty="0" smtClean="0">
                <a:latin typeface="Arial"/>
                <a:cs typeface="Arial"/>
              </a:rPr>
              <a:t>features: shape of the spectral envelope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Jitter: 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Cycle-to-cycle variation in Fundamental Frequency of the signal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Excessive: Hoarse, harsh, rough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Shimmer: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Cycle-to-cycle variation in amplitude of the signal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Excessive: hoarse</a:t>
            </a:r>
          </a:p>
          <a:p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61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Higher-Level Features: Prosody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Prosodic phrasing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Indicated by </a:t>
            </a:r>
            <a:r>
              <a:rPr lang="en-GB" dirty="0"/>
              <a:t>pauses, phrase-final lengthening, </a:t>
            </a:r>
            <a:r>
              <a:rPr lang="en-GB" dirty="0" smtClean="0"/>
              <a:t>pitch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Prosodic prominence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Indicated by </a:t>
            </a:r>
            <a:r>
              <a:rPr lang="en-GB" dirty="0"/>
              <a:t>F0, duration, intensity, voice </a:t>
            </a:r>
            <a:r>
              <a:rPr lang="en-GB" dirty="0" smtClean="0"/>
              <a:t>quality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Pitch contour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Meaningful variation in phrasing and prominence</a:t>
            </a:r>
          </a:p>
          <a:p>
            <a:pPr lvl="1"/>
            <a:r>
              <a:rPr lang="en-US" dirty="0" smtClean="0"/>
              <a:t>E.g. a yes-no question vs. a statement vs. ??</a:t>
            </a:r>
            <a:endParaRPr lang="en-US" dirty="0"/>
          </a:p>
        </p:txBody>
      </p:sp>
      <p:pic>
        <p:nvPicPr>
          <p:cNvPr id="6" name="nobrea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52043" y="2431286"/>
            <a:ext cx="812800" cy="812800"/>
          </a:xfrm>
          <a:prstGeom prst="rect">
            <a:avLst/>
          </a:prstGeom>
        </p:spPr>
      </p:pic>
      <p:pic>
        <p:nvPicPr>
          <p:cNvPr id="7" name="brea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40753" y="1152979"/>
            <a:ext cx="812800" cy="812800"/>
          </a:xfrm>
          <a:prstGeom prst="rect">
            <a:avLst/>
          </a:prstGeom>
        </p:spPr>
      </p:pic>
      <p:pic>
        <p:nvPicPr>
          <p:cNvPr id="8" name="accent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2929" y="3800165"/>
            <a:ext cx="812800" cy="812800"/>
          </a:xfrm>
          <a:prstGeom prst="rect">
            <a:avLst/>
          </a:prstGeom>
        </p:spPr>
      </p:pic>
      <p:pic>
        <p:nvPicPr>
          <p:cNvPr id="9" name="accent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45869" y="3773397"/>
            <a:ext cx="812800" cy="812800"/>
          </a:xfrm>
          <a:prstGeom prst="rect">
            <a:avLst/>
          </a:prstGeom>
        </p:spPr>
      </p:pic>
      <p:pic>
        <p:nvPicPr>
          <p:cNvPr id="10" name="question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5600" y="5580252"/>
            <a:ext cx="812800" cy="812800"/>
          </a:xfrm>
          <a:prstGeom prst="rect">
            <a:avLst/>
          </a:prstGeom>
        </p:spPr>
      </p:pic>
      <p:pic>
        <p:nvPicPr>
          <p:cNvPr id="11" name="downstep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47153" y="55097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97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6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represent these differences?</a:t>
            </a:r>
            <a:endParaRPr lang="en-GB" dirty="0"/>
          </a:p>
        </p:txBody>
      </p:sp>
      <p:sp>
        <p:nvSpPr>
          <p:cNvPr id="535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 smtClean="0"/>
              <a:t>Many representations have been proposed</a:t>
            </a:r>
          </a:p>
          <a:p>
            <a:pPr lvl="1">
              <a:spcAft>
                <a:spcPts val="600"/>
              </a:spcAft>
            </a:pPr>
            <a:r>
              <a:rPr lang="en-GB" dirty="0" smtClean="0"/>
              <a:t>Fujisaki’s super-positional, British School, </a:t>
            </a:r>
            <a:r>
              <a:rPr lang="en-GB" dirty="0" err="1" smtClean="0"/>
              <a:t>Hirst’s</a:t>
            </a:r>
            <a:r>
              <a:rPr lang="en-GB" dirty="0" smtClean="0"/>
              <a:t> INTSINT, IPO Perception Model, </a:t>
            </a:r>
            <a:r>
              <a:rPr lang="en-GB" dirty="0" err="1" smtClean="0"/>
              <a:t>Gussenhoven’s</a:t>
            </a:r>
            <a:r>
              <a:rPr lang="en-GB" dirty="0" smtClean="0"/>
              <a:t> </a:t>
            </a:r>
            <a:r>
              <a:rPr lang="en-GB" dirty="0" err="1" smtClean="0"/>
              <a:t>ToDI</a:t>
            </a:r>
            <a:r>
              <a:rPr lang="en-GB" dirty="0" smtClean="0"/>
              <a:t>, and more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American school </a:t>
            </a:r>
            <a:r>
              <a:rPr lang="en-GB" dirty="0"/>
              <a:t>models make a distinction between </a:t>
            </a:r>
            <a:r>
              <a:rPr lang="en-GB" dirty="0">
                <a:solidFill>
                  <a:srgbClr val="CC0000"/>
                </a:solidFill>
              </a:rPr>
              <a:t>accents </a:t>
            </a:r>
            <a:r>
              <a:rPr lang="en-GB" dirty="0" smtClean="0"/>
              <a:t>and</a:t>
            </a:r>
            <a:r>
              <a:rPr lang="en-GB" dirty="0" smtClean="0">
                <a:solidFill>
                  <a:srgbClr val="CC0000"/>
                </a:solidFill>
              </a:rPr>
              <a:t> </a:t>
            </a:r>
            <a:r>
              <a:rPr lang="en-GB" dirty="0">
                <a:solidFill>
                  <a:srgbClr val="CC0000"/>
                </a:solidFill>
              </a:rPr>
              <a:t>boundary </a:t>
            </a:r>
            <a:r>
              <a:rPr lang="en-GB" dirty="0" smtClean="0">
                <a:solidFill>
                  <a:srgbClr val="CC0000"/>
                </a:solidFill>
              </a:rPr>
              <a:t>tones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GB" dirty="0" smtClean="0"/>
              <a:t>Only </a:t>
            </a:r>
            <a:r>
              <a:rPr lang="en-GB" dirty="0"/>
              <a:t>two tones, which may be combined</a:t>
            </a:r>
          </a:p>
          <a:p>
            <a:pPr lvl="2">
              <a:spcAft>
                <a:spcPts val="600"/>
              </a:spcAft>
            </a:pPr>
            <a:r>
              <a:rPr lang="en-GB" dirty="0"/>
              <a:t>H = high target</a:t>
            </a:r>
          </a:p>
          <a:p>
            <a:pPr lvl="2">
              <a:spcAft>
                <a:spcPts val="600"/>
              </a:spcAft>
            </a:pPr>
            <a:r>
              <a:rPr lang="en-GB" dirty="0"/>
              <a:t>L = low target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138B-8ACA-994F-8032-C3E39B2C85C3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3565A-221D-2947-BE9B-A50CF359A858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Pierrehumbert 1980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524000"/>
          </a:xfrm>
        </p:spPr>
        <p:txBody>
          <a:bodyPr/>
          <a:lstStyle/>
          <a:p>
            <a:r>
              <a:rPr lang="en-US"/>
              <a:t>Contours = pitch accents, phrase accents, boundary tones</a:t>
            </a:r>
          </a:p>
          <a:p>
            <a:endParaRPr lang="en-US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41866-89A0-D640-831D-133EA0B6CBDC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B2098-B3C0-494D-B7FC-35F7D92C0554}" type="slidenum">
              <a:rPr lang="en-US"/>
              <a:pPr/>
              <a:t>39</a:t>
            </a:fld>
            <a:endParaRPr lang="en-US"/>
          </a:p>
        </p:txBody>
      </p:sp>
      <p:sp>
        <p:nvSpPr>
          <p:cNvPr id="574469" name="Oval 5"/>
          <p:cNvSpPr>
            <a:spLocks noChangeArrowheads="1"/>
          </p:cNvSpPr>
          <p:nvPr/>
        </p:nvSpPr>
        <p:spPr bwMode="auto">
          <a:xfrm>
            <a:off x="2362200" y="3886200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1" name="Rectangle 7"/>
          <p:cNvSpPr>
            <a:spLocks noChangeArrowheads="1"/>
          </p:cNvSpPr>
          <p:nvPr/>
        </p:nvSpPr>
        <p:spPr bwMode="auto">
          <a:xfrm>
            <a:off x="1905000" y="4419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2" name="Rectangle 8"/>
          <p:cNvSpPr>
            <a:spLocks noChangeArrowheads="1"/>
          </p:cNvSpPr>
          <p:nvPr/>
        </p:nvSpPr>
        <p:spPr bwMode="auto">
          <a:xfrm>
            <a:off x="1676400" y="43434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3" name="Rectangle 9"/>
          <p:cNvSpPr>
            <a:spLocks noChangeArrowheads="1"/>
          </p:cNvSpPr>
          <p:nvPr/>
        </p:nvSpPr>
        <p:spPr bwMode="auto">
          <a:xfrm>
            <a:off x="2209800" y="4572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4" name="Rectangle 10"/>
          <p:cNvSpPr>
            <a:spLocks noChangeArrowheads="1"/>
          </p:cNvSpPr>
          <p:nvPr/>
        </p:nvSpPr>
        <p:spPr bwMode="auto">
          <a:xfrm>
            <a:off x="1828800" y="4572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5" name="Rectangle 11"/>
          <p:cNvSpPr>
            <a:spLocks noChangeArrowheads="1"/>
          </p:cNvSpPr>
          <p:nvPr/>
        </p:nvSpPr>
        <p:spPr bwMode="auto">
          <a:xfrm>
            <a:off x="1828800" y="4572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6" name="Rectangle 12"/>
          <p:cNvSpPr>
            <a:spLocks noChangeArrowheads="1"/>
          </p:cNvSpPr>
          <p:nvPr/>
        </p:nvSpPr>
        <p:spPr bwMode="auto">
          <a:xfrm>
            <a:off x="1828800" y="4572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7" name="Rectangle 13"/>
          <p:cNvSpPr>
            <a:spLocks noChangeArrowheads="1"/>
          </p:cNvSpPr>
          <p:nvPr/>
        </p:nvSpPr>
        <p:spPr bwMode="auto">
          <a:xfrm>
            <a:off x="1828800" y="4572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8" name="Rectangle 14"/>
          <p:cNvSpPr>
            <a:spLocks noChangeArrowheads="1"/>
          </p:cNvSpPr>
          <p:nvPr/>
        </p:nvSpPr>
        <p:spPr bwMode="auto">
          <a:xfrm>
            <a:off x="1752600" y="43434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79" name="Rectangle 15"/>
          <p:cNvSpPr>
            <a:spLocks noChangeArrowheads="1"/>
          </p:cNvSpPr>
          <p:nvPr/>
        </p:nvSpPr>
        <p:spPr bwMode="auto">
          <a:xfrm>
            <a:off x="1752600" y="43434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80" name="Rectangle 16"/>
          <p:cNvSpPr>
            <a:spLocks noChangeArrowheads="1"/>
          </p:cNvSpPr>
          <p:nvPr/>
        </p:nvSpPr>
        <p:spPr bwMode="auto">
          <a:xfrm>
            <a:off x="4572000" y="46482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81" name="Rectangle 17"/>
          <p:cNvSpPr>
            <a:spLocks noChangeArrowheads="1"/>
          </p:cNvSpPr>
          <p:nvPr/>
        </p:nvSpPr>
        <p:spPr bwMode="auto">
          <a:xfrm>
            <a:off x="4572000" y="46482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88" name="Rectangle 24"/>
          <p:cNvSpPr>
            <a:spLocks noChangeArrowheads="1"/>
          </p:cNvSpPr>
          <p:nvPr/>
        </p:nvSpPr>
        <p:spPr bwMode="auto">
          <a:xfrm>
            <a:off x="381000" y="7239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4491" name="Rectangle 27"/>
          <p:cNvSpPr>
            <a:spLocks noChangeArrowheads="1"/>
          </p:cNvSpPr>
          <p:nvPr/>
        </p:nvSpPr>
        <p:spPr bwMode="auto">
          <a:xfrm>
            <a:off x="4267200" y="4495800"/>
            <a:ext cx="1828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493" name="AutoShape 29"/>
          <p:cNvSpPr>
            <a:spLocks noChangeArrowheads="1"/>
          </p:cNvSpPr>
          <p:nvPr/>
        </p:nvSpPr>
        <p:spPr bwMode="auto">
          <a:xfrm>
            <a:off x="914400" y="3886200"/>
            <a:ext cx="533400" cy="457200"/>
          </a:xfrm>
          <a:prstGeom prst="smileyFace">
            <a:avLst>
              <a:gd name="adj" fmla="val 46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494" name="AutoShape 30"/>
          <p:cNvSpPr>
            <a:spLocks noChangeArrowheads="1"/>
          </p:cNvSpPr>
          <p:nvPr/>
        </p:nvSpPr>
        <p:spPr bwMode="auto">
          <a:xfrm>
            <a:off x="5867400" y="3886200"/>
            <a:ext cx="533400" cy="457200"/>
          </a:xfrm>
          <a:prstGeom prst="smileyFace">
            <a:avLst>
              <a:gd name="adj" fmla="val 46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495" name="AutoShape 31"/>
          <p:cNvSpPr>
            <a:spLocks noChangeArrowheads="1"/>
          </p:cNvSpPr>
          <p:nvPr/>
        </p:nvSpPr>
        <p:spPr bwMode="auto">
          <a:xfrm>
            <a:off x="7848600" y="3810000"/>
            <a:ext cx="609600" cy="5334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511" name="Text Box 47"/>
          <p:cNvSpPr txBox="1">
            <a:spLocks noChangeArrowheads="1"/>
          </p:cNvSpPr>
          <p:nvPr/>
        </p:nvSpPr>
        <p:spPr bwMode="auto">
          <a:xfrm>
            <a:off x="1295400" y="2590800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3429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charset="0"/>
              </a:rPr>
              <a:t>Pitch Accents*</a:t>
            </a:r>
          </a:p>
        </p:txBody>
      </p:sp>
      <p:sp>
        <p:nvSpPr>
          <p:cNvPr id="574513" name="AutoShape 49"/>
          <p:cNvSpPr>
            <a:spLocks noChangeArrowheads="1"/>
          </p:cNvSpPr>
          <p:nvPr/>
        </p:nvSpPr>
        <p:spPr bwMode="auto">
          <a:xfrm>
            <a:off x="3124200" y="3886200"/>
            <a:ext cx="533400" cy="457200"/>
          </a:xfrm>
          <a:prstGeom prst="smileyFace">
            <a:avLst>
              <a:gd name="adj" fmla="val 46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514" name="Text Box 50"/>
          <p:cNvSpPr txBox="1">
            <a:spLocks noChangeArrowheads="1"/>
          </p:cNvSpPr>
          <p:nvPr/>
        </p:nvSpPr>
        <p:spPr bwMode="auto">
          <a:xfrm>
            <a:off x="3657600" y="2590800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3429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charset="0"/>
              </a:rPr>
              <a:t>Phrase Accents*</a:t>
            </a:r>
          </a:p>
        </p:txBody>
      </p:sp>
      <p:sp>
        <p:nvSpPr>
          <p:cNvPr id="574515" name="Text Box 51"/>
          <p:cNvSpPr txBox="1">
            <a:spLocks noChangeArrowheads="1"/>
          </p:cNvSpPr>
          <p:nvPr/>
        </p:nvSpPr>
        <p:spPr bwMode="auto">
          <a:xfrm>
            <a:off x="6019800" y="2590800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3429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charset="0"/>
              </a:rPr>
              <a:t>Boundary Tone</a:t>
            </a:r>
          </a:p>
        </p:txBody>
      </p:sp>
      <p:sp>
        <p:nvSpPr>
          <p:cNvPr id="574516" name="Freeform 52"/>
          <p:cNvSpPr>
            <a:spLocks/>
          </p:cNvSpPr>
          <p:nvPr/>
        </p:nvSpPr>
        <p:spPr bwMode="auto">
          <a:xfrm>
            <a:off x="1295400" y="3619500"/>
            <a:ext cx="1981200" cy="266700"/>
          </a:xfrm>
          <a:custGeom>
            <a:avLst/>
            <a:gdLst>
              <a:gd name="T0" fmla="*/ 0 w 1248"/>
              <a:gd name="T1" fmla="*/ 168 h 168"/>
              <a:gd name="T2" fmla="*/ 144 w 1248"/>
              <a:gd name="T3" fmla="*/ 24 h 168"/>
              <a:gd name="T4" fmla="*/ 480 w 1248"/>
              <a:gd name="T5" fmla="*/ 24 h 168"/>
              <a:gd name="T6" fmla="*/ 1056 w 1248"/>
              <a:gd name="T7" fmla="*/ 24 h 168"/>
              <a:gd name="T8" fmla="*/ 1200 w 1248"/>
              <a:gd name="T9" fmla="*/ 120 h 168"/>
              <a:gd name="T10" fmla="*/ 1248 w 1248"/>
              <a:gd name="T11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8" h="168">
                <a:moveTo>
                  <a:pt x="0" y="168"/>
                </a:moveTo>
                <a:cubicBezTo>
                  <a:pt x="32" y="108"/>
                  <a:pt x="64" y="48"/>
                  <a:pt x="144" y="24"/>
                </a:cubicBezTo>
                <a:cubicBezTo>
                  <a:pt x="224" y="0"/>
                  <a:pt x="328" y="24"/>
                  <a:pt x="480" y="24"/>
                </a:cubicBezTo>
                <a:cubicBezTo>
                  <a:pt x="632" y="24"/>
                  <a:pt x="936" y="8"/>
                  <a:pt x="1056" y="24"/>
                </a:cubicBezTo>
                <a:cubicBezTo>
                  <a:pt x="1176" y="40"/>
                  <a:pt x="1168" y="96"/>
                  <a:pt x="1200" y="120"/>
                </a:cubicBezTo>
                <a:cubicBezTo>
                  <a:pt x="1232" y="144"/>
                  <a:pt x="1240" y="156"/>
                  <a:pt x="1248" y="16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517" name="Freeform 53"/>
          <p:cNvSpPr>
            <a:spLocks/>
          </p:cNvSpPr>
          <p:nvPr/>
        </p:nvSpPr>
        <p:spPr bwMode="auto">
          <a:xfrm>
            <a:off x="1244600" y="4343400"/>
            <a:ext cx="2108200" cy="266700"/>
          </a:xfrm>
          <a:custGeom>
            <a:avLst/>
            <a:gdLst>
              <a:gd name="T0" fmla="*/ 32 w 1328"/>
              <a:gd name="T1" fmla="*/ 0 h 168"/>
              <a:gd name="T2" fmla="*/ 176 w 1328"/>
              <a:gd name="T3" fmla="*/ 144 h 168"/>
              <a:gd name="T4" fmla="*/ 1088 w 1328"/>
              <a:gd name="T5" fmla="*/ 144 h 168"/>
              <a:gd name="T6" fmla="*/ 1328 w 1328"/>
              <a:gd name="T7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8" h="168">
                <a:moveTo>
                  <a:pt x="32" y="0"/>
                </a:moveTo>
                <a:cubicBezTo>
                  <a:pt x="16" y="60"/>
                  <a:pt x="0" y="120"/>
                  <a:pt x="176" y="144"/>
                </a:cubicBezTo>
                <a:cubicBezTo>
                  <a:pt x="352" y="168"/>
                  <a:pt x="896" y="168"/>
                  <a:pt x="1088" y="144"/>
                </a:cubicBezTo>
                <a:cubicBezTo>
                  <a:pt x="1280" y="120"/>
                  <a:pt x="1288" y="24"/>
                  <a:pt x="1328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518" name="Freeform 54"/>
          <p:cNvSpPr>
            <a:spLocks/>
          </p:cNvSpPr>
          <p:nvPr/>
        </p:nvSpPr>
        <p:spPr bwMode="auto">
          <a:xfrm>
            <a:off x="3581400" y="3530600"/>
            <a:ext cx="2514600" cy="355600"/>
          </a:xfrm>
          <a:custGeom>
            <a:avLst/>
            <a:gdLst>
              <a:gd name="T0" fmla="*/ 0 w 1584"/>
              <a:gd name="T1" fmla="*/ 224 h 224"/>
              <a:gd name="T2" fmla="*/ 240 w 1584"/>
              <a:gd name="T3" fmla="*/ 32 h 224"/>
              <a:gd name="T4" fmla="*/ 1344 w 1584"/>
              <a:gd name="T5" fmla="*/ 32 h 224"/>
              <a:gd name="T6" fmla="*/ 1584 w 1584"/>
              <a:gd name="T7" fmla="*/ 22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4" h="224">
                <a:moveTo>
                  <a:pt x="0" y="224"/>
                </a:moveTo>
                <a:cubicBezTo>
                  <a:pt x="8" y="144"/>
                  <a:pt x="16" y="64"/>
                  <a:pt x="240" y="32"/>
                </a:cubicBezTo>
                <a:cubicBezTo>
                  <a:pt x="464" y="0"/>
                  <a:pt x="1120" y="0"/>
                  <a:pt x="1344" y="32"/>
                </a:cubicBezTo>
                <a:cubicBezTo>
                  <a:pt x="1568" y="64"/>
                  <a:pt x="1544" y="192"/>
                  <a:pt x="1584" y="22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520" name="Freeform 56"/>
          <p:cNvSpPr>
            <a:spLocks/>
          </p:cNvSpPr>
          <p:nvPr/>
        </p:nvSpPr>
        <p:spPr bwMode="auto">
          <a:xfrm>
            <a:off x="6248400" y="3530600"/>
            <a:ext cx="1955800" cy="355600"/>
          </a:xfrm>
          <a:custGeom>
            <a:avLst/>
            <a:gdLst>
              <a:gd name="T0" fmla="*/ 0 w 1232"/>
              <a:gd name="T1" fmla="*/ 224 h 224"/>
              <a:gd name="T2" fmla="*/ 192 w 1232"/>
              <a:gd name="T3" fmla="*/ 32 h 224"/>
              <a:gd name="T4" fmla="*/ 1008 w 1232"/>
              <a:gd name="T5" fmla="*/ 32 h 224"/>
              <a:gd name="T6" fmla="*/ 1200 w 1232"/>
              <a:gd name="T7" fmla="*/ 176 h 224"/>
              <a:gd name="T8" fmla="*/ 1200 w 1232"/>
              <a:gd name="T9" fmla="*/ 12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32" h="224">
                <a:moveTo>
                  <a:pt x="0" y="224"/>
                </a:moveTo>
                <a:cubicBezTo>
                  <a:pt x="12" y="144"/>
                  <a:pt x="24" y="64"/>
                  <a:pt x="192" y="32"/>
                </a:cubicBezTo>
                <a:cubicBezTo>
                  <a:pt x="360" y="0"/>
                  <a:pt x="840" y="8"/>
                  <a:pt x="1008" y="32"/>
                </a:cubicBezTo>
                <a:cubicBezTo>
                  <a:pt x="1176" y="56"/>
                  <a:pt x="1168" y="160"/>
                  <a:pt x="1200" y="176"/>
                </a:cubicBezTo>
                <a:cubicBezTo>
                  <a:pt x="1232" y="192"/>
                  <a:pt x="1216" y="160"/>
                  <a:pt x="1200" y="1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4521" name="Text Box 57"/>
          <p:cNvSpPr txBox="1">
            <a:spLocks noChangeArrowheads="1"/>
          </p:cNvSpPr>
          <p:nvPr/>
        </p:nvSpPr>
        <p:spPr bwMode="auto">
          <a:xfrm>
            <a:off x="1828800" y="4953000"/>
            <a:ext cx="990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3429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H*     L*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L*+H L+H*</a:t>
            </a:r>
          </a:p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H*+L H+L*</a:t>
            </a:r>
          </a:p>
        </p:txBody>
      </p:sp>
      <p:sp>
        <p:nvSpPr>
          <p:cNvPr id="574522" name="Text Box 58"/>
          <p:cNvSpPr txBox="1">
            <a:spLocks noChangeArrowheads="1"/>
          </p:cNvSpPr>
          <p:nvPr/>
        </p:nvSpPr>
        <p:spPr bwMode="auto">
          <a:xfrm>
            <a:off x="4267200" y="50292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3429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L-      H-</a:t>
            </a:r>
          </a:p>
        </p:txBody>
      </p:sp>
      <p:sp>
        <p:nvSpPr>
          <p:cNvPr id="574523" name="Text Box 59"/>
          <p:cNvSpPr txBox="1">
            <a:spLocks noChangeArrowheads="1"/>
          </p:cNvSpPr>
          <p:nvPr/>
        </p:nvSpPr>
        <p:spPr bwMode="auto">
          <a:xfrm>
            <a:off x="6629400" y="49530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3429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L%      H%</a:t>
            </a:r>
          </a:p>
        </p:txBody>
      </p:sp>
      <p:cxnSp>
        <p:nvCxnSpPr>
          <p:cNvPr id="574525" name="AutoShape 61"/>
          <p:cNvCxnSpPr>
            <a:cxnSpLocks noChangeShapeType="1"/>
            <a:stCxn id="574494" idx="4"/>
            <a:endCxn id="574517" idx="0"/>
          </p:cNvCxnSpPr>
          <p:nvPr/>
        </p:nvCxnSpPr>
        <p:spPr bwMode="auto">
          <a:xfrm rot="5400000">
            <a:off x="3713956" y="1924844"/>
            <a:ext cx="1588" cy="4838700"/>
          </a:xfrm>
          <a:prstGeom prst="curvedConnector4">
            <a:avLst>
              <a:gd name="adj1" fmla="val 33700000"/>
              <a:gd name="adj2" fmla="val 10173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Major Speech Applications: Recognizing Speaker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Recognizing or generating </a:t>
            </a:r>
            <a:r>
              <a:rPr lang="en-US" dirty="0" smtClean="0">
                <a:solidFill>
                  <a:srgbClr val="0000FF"/>
                </a:solidFill>
              </a:rPr>
              <a:t>emotion, </a:t>
            </a:r>
            <a:r>
              <a:rPr lang="en-US" dirty="0" smtClean="0"/>
              <a:t>e.g.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Recognizing </a:t>
            </a:r>
            <a:r>
              <a:rPr lang="en-US" dirty="0" smtClean="0">
                <a:solidFill>
                  <a:srgbClr val="FF0000"/>
                </a:solidFill>
              </a:rPr>
              <a:t>anger</a:t>
            </a:r>
            <a:r>
              <a:rPr lang="en-US" dirty="0">
                <a:solidFill>
                  <a:srgbClr val="FF0000"/>
                </a:solidFill>
              </a:rPr>
              <a:t>/frustration </a:t>
            </a:r>
            <a:r>
              <a:rPr lang="en-US" dirty="0"/>
              <a:t>in </a:t>
            </a:r>
            <a:r>
              <a:rPr lang="en-US" dirty="0" smtClean="0">
                <a:solidFill>
                  <a:srgbClr val="0000FF"/>
                </a:solidFill>
              </a:rPr>
              <a:t>SDS</a:t>
            </a:r>
            <a:endParaRPr lang="en-US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Generating </a:t>
            </a:r>
            <a:r>
              <a:rPr lang="en-US" dirty="0" smtClean="0">
                <a:solidFill>
                  <a:srgbClr val="FF0000"/>
                </a:solidFill>
              </a:rPr>
              <a:t>excitement/fear </a:t>
            </a:r>
            <a:r>
              <a:rPr lang="en-US" dirty="0" smtClean="0"/>
              <a:t>in </a:t>
            </a:r>
            <a:r>
              <a:rPr lang="en-US" dirty="0" smtClean="0">
                <a:solidFill>
                  <a:srgbClr val="0000FF"/>
                </a:solidFill>
              </a:rPr>
              <a:t>games</a:t>
            </a:r>
            <a:endParaRPr lang="en-US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Recognizing other </a:t>
            </a:r>
            <a:r>
              <a:rPr lang="en-US" dirty="0">
                <a:solidFill>
                  <a:srgbClr val="0000FF"/>
                </a:solidFill>
              </a:rPr>
              <a:t>speaker states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Confidence vs. uncertainty </a:t>
            </a:r>
            <a:r>
              <a:rPr lang="en-US" dirty="0"/>
              <a:t>in </a:t>
            </a:r>
            <a:r>
              <a:rPr lang="en-US" dirty="0">
                <a:solidFill>
                  <a:srgbClr val="0000FF"/>
                </a:solidFill>
              </a:rPr>
              <a:t>tutoring systems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Medical diagnosis </a:t>
            </a:r>
            <a:r>
              <a:rPr lang="en-US" dirty="0"/>
              <a:t>e.g. </a:t>
            </a:r>
            <a:r>
              <a:rPr lang="en-US" dirty="0">
                <a:solidFill>
                  <a:srgbClr val="FF0000"/>
                </a:solidFill>
              </a:rPr>
              <a:t>depression, </a:t>
            </a:r>
            <a:r>
              <a:rPr lang="en-US" dirty="0" smtClean="0">
                <a:solidFill>
                  <a:srgbClr val="FF0000"/>
                </a:solidFill>
              </a:rPr>
              <a:t>schizophrenia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Degree of interest </a:t>
            </a:r>
            <a:r>
              <a:rPr lang="en-US" dirty="0" smtClean="0"/>
              <a:t>e.g. for </a:t>
            </a:r>
            <a:r>
              <a:rPr lang="en-US" dirty="0" smtClean="0">
                <a:solidFill>
                  <a:srgbClr val="0000FF"/>
                </a:solidFill>
              </a:rPr>
              <a:t>salespeople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Sleepiness </a:t>
            </a:r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dirty="0" smtClean="0">
                <a:solidFill>
                  <a:srgbClr val="0000FF"/>
                </a:solidFill>
              </a:rPr>
              <a:t>drivers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Drunkenness </a:t>
            </a:r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dirty="0" smtClean="0">
                <a:solidFill>
                  <a:srgbClr val="0000FF"/>
                </a:solidFill>
              </a:rPr>
              <a:t>drivers</a:t>
            </a:r>
            <a:endParaRPr lang="en-US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Deception </a:t>
            </a:r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dirty="0" smtClean="0">
                <a:solidFill>
                  <a:srgbClr val="0000FF"/>
                </a:solidFill>
              </a:rPr>
              <a:t>police, military, social services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96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Price, Ostendorf et al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Break indices:  degree of </a:t>
            </a:r>
            <a:r>
              <a:rPr lang="en-US">
                <a:solidFill>
                  <a:srgbClr val="0066FF"/>
                </a:solidFill>
              </a:rPr>
              <a:t>juncture</a:t>
            </a:r>
            <a:r>
              <a:rPr lang="en-US"/>
              <a:t> between words</a:t>
            </a:r>
          </a:p>
          <a:p>
            <a:r>
              <a:rPr lang="en-US"/>
              <a:t>0 </a:t>
            </a:r>
            <a:r>
              <a:rPr lang="en-US">
                <a:sym typeface="Wingdings" charset="0"/>
              </a:rPr>
              <a:t> 8 (none to </a:t>
            </a:r>
            <a:r>
              <a:rPr lang="ja-JP" altLang="en-US">
                <a:latin typeface="Arial"/>
                <a:sym typeface="Wingdings" charset="0"/>
              </a:rPr>
              <a:t>‘</a:t>
            </a:r>
            <a:r>
              <a:rPr lang="en-US">
                <a:sym typeface="Wingdings" charset="0"/>
              </a:rPr>
              <a:t>a lot</a:t>
            </a:r>
            <a:r>
              <a:rPr lang="ja-JP" altLang="en-US">
                <a:latin typeface="Arial"/>
                <a:sym typeface="Wingdings" charset="0"/>
              </a:rPr>
              <a:t>’</a:t>
            </a:r>
            <a:r>
              <a:rPr lang="en-US">
                <a:sym typeface="Wingdings" charset="0"/>
              </a:rPr>
              <a:t>)</a:t>
            </a:r>
          </a:p>
          <a:p>
            <a:pPr lvl="1"/>
            <a:r>
              <a:rPr lang="en-US" i="1">
                <a:solidFill>
                  <a:srgbClr val="FF0000"/>
                </a:solidFill>
              </a:rPr>
              <a:t>What I</a:t>
            </a:r>
            <a:r>
              <a:rPr lang="ja-JP" altLang="en-US" i="1">
                <a:solidFill>
                  <a:srgbClr val="FF0000"/>
                </a:solidFill>
                <a:latin typeface="Arial"/>
              </a:rPr>
              <a:t>’</a:t>
            </a:r>
            <a:r>
              <a:rPr lang="en-US" i="1">
                <a:solidFill>
                  <a:srgbClr val="FF0000"/>
                </a:solidFill>
              </a:rPr>
              <a:t>d like is a nice roast beef sandwich</a:t>
            </a:r>
            <a:r>
              <a:rPr lang="en-US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50EE-AA51-9346-B00C-D051CE107A3F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9C6-975F-E346-ADAC-F09BAE985E80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/>
              <a:t>To(nes and)B(reak)I(ndices)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en-US">
                <a:solidFill>
                  <a:srgbClr val="000000"/>
                </a:solidFill>
              </a:rPr>
              <a:t>Developed by prosody researchers in four meetings over 1991-94</a:t>
            </a:r>
          </a:p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en-US">
                <a:solidFill>
                  <a:srgbClr val="000000"/>
                </a:solidFill>
              </a:rPr>
              <a:t>Putting  Pierrehumbert </a:t>
            </a:r>
            <a:r>
              <a:rPr lang="ja-JP" altLang="en-US">
                <a:solidFill>
                  <a:srgbClr val="000000"/>
                </a:solidFill>
                <a:latin typeface="Arial"/>
              </a:rPr>
              <a:t>’</a:t>
            </a:r>
            <a:r>
              <a:rPr lang="en-US">
                <a:solidFill>
                  <a:srgbClr val="000000"/>
                </a:solidFill>
              </a:rPr>
              <a:t>80 and Price, Ostendorf, et al together</a:t>
            </a:r>
          </a:p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en-US">
                <a:solidFill>
                  <a:srgbClr val="000000"/>
                </a:solidFill>
              </a:rPr>
              <a:t>Goals:</a:t>
            </a:r>
          </a:p>
          <a:p>
            <a:pPr lvl="1">
              <a:lnSpc>
                <a:spcPct val="90000"/>
              </a:lnSpc>
              <a:spcBef>
                <a:spcPts val="1500"/>
              </a:spcBef>
            </a:pPr>
            <a:r>
              <a:rPr lang="en-US">
                <a:solidFill>
                  <a:srgbClr val="000000"/>
                </a:solidFill>
              </a:rPr>
              <a:t>devise common labeling scheme for Standard American English that is robust and reliable</a:t>
            </a:r>
          </a:p>
          <a:p>
            <a:pPr lvl="1">
              <a:lnSpc>
                <a:spcPct val="90000"/>
              </a:lnSpc>
              <a:spcBef>
                <a:spcPts val="1500"/>
              </a:spcBef>
            </a:pPr>
            <a:r>
              <a:rPr lang="en-US">
                <a:solidFill>
                  <a:srgbClr val="000000"/>
                </a:solidFill>
              </a:rPr>
              <a:t>promote collection of large, prosodically labeled, shareable corpora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EEC-B72F-824F-9D2A-02EBC07B7737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73B0-E6C6-7F4F-9D70-1E8DF038600A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ToBI</a:t>
            </a:r>
            <a:r>
              <a:rPr lang="en-US" dirty="0"/>
              <a:t> standards also proposed for English (multi), German (multi), Greek, Dutch, Portuguese (multi), Spanish (multi), Serbo-Croatian, Slovak, Italian (multi), Swedish, Japanese, Korean, Cantonese, Mandarin, Taiwanese, Chickasaw, </a:t>
            </a:r>
            <a:r>
              <a:rPr lang="en-US" dirty="0" err="1"/>
              <a:t>Bininj</a:t>
            </a:r>
            <a:r>
              <a:rPr lang="en-US" dirty="0"/>
              <a:t>, and more…</a:t>
            </a:r>
          </a:p>
          <a:p>
            <a:r>
              <a:rPr lang="en-US" dirty="0"/>
              <a:t>Two collected volume on prosodic typology (Jun) and many papers</a:t>
            </a:r>
          </a:p>
          <a:p>
            <a:r>
              <a:rPr lang="en-US" dirty="0" smtClean="0">
                <a:hlinkClick r:id="rId2"/>
              </a:rPr>
              <a:t>Courses</a:t>
            </a:r>
            <a:r>
              <a:rPr lang="en-US" dirty="0" smtClean="0"/>
              <a:t> and </a:t>
            </a:r>
            <a:r>
              <a:rPr lang="en-US" dirty="0">
                <a:hlinkClick r:id="rId3"/>
              </a:rPr>
              <a:t>tutorials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4A9E-3397-7844-B972-B74F23BC48C9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D7AF5-4C03-D445-9AE8-F2020BC15F86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7772400" cy="5181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en-US">
                <a:solidFill>
                  <a:srgbClr val="000000"/>
                </a:solidFill>
              </a:rPr>
              <a:t>Minimal ToBI transcription:</a:t>
            </a:r>
          </a:p>
          <a:p>
            <a:pPr lvl="1">
              <a:lnSpc>
                <a:spcPct val="90000"/>
              </a:lnSpc>
              <a:spcBef>
                <a:spcPts val="1500"/>
              </a:spcBef>
            </a:pPr>
            <a:r>
              <a:rPr lang="en-US">
                <a:solidFill>
                  <a:srgbClr val="000000"/>
                </a:solidFill>
              </a:rPr>
              <a:t>recording of speech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</a:rPr>
              <a:t>f0 contour 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</a:rPr>
              <a:t>ToBI tiers: </a:t>
            </a:r>
          </a:p>
          <a:p>
            <a:pPr lvl="2">
              <a:lnSpc>
                <a:spcPct val="90000"/>
              </a:lnSpc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</a:rPr>
              <a:t>orthographic tier: words</a:t>
            </a:r>
          </a:p>
          <a:p>
            <a:pPr lvl="2">
              <a:lnSpc>
                <a:spcPct val="90000"/>
              </a:lnSpc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</a:rPr>
              <a:t>break-index tier: degrees of junction (Price et al </a:t>
            </a:r>
            <a:r>
              <a:rPr lang="ja-JP" altLang="en-US">
                <a:solidFill>
                  <a:srgbClr val="000000"/>
                </a:solidFill>
                <a:latin typeface="Arial"/>
              </a:rPr>
              <a:t>‘</a:t>
            </a:r>
            <a:r>
              <a:rPr lang="en-US">
                <a:solidFill>
                  <a:srgbClr val="000000"/>
                </a:solidFill>
              </a:rPr>
              <a:t>89)</a:t>
            </a:r>
          </a:p>
          <a:p>
            <a:pPr lvl="2">
              <a:lnSpc>
                <a:spcPct val="90000"/>
              </a:lnSpc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</a:rPr>
              <a:t>tonal tier: pitch accents, phrase accents, boundary tones (Pierrehumbert </a:t>
            </a:r>
            <a:r>
              <a:rPr lang="ja-JP" altLang="en-US">
                <a:solidFill>
                  <a:srgbClr val="000000"/>
                </a:solidFill>
                <a:latin typeface="Arial"/>
              </a:rPr>
              <a:t>‘</a:t>
            </a:r>
            <a:r>
              <a:rPr lang="en-US">
                <a:solidFill>
                  <a:srgbClr val="000000"/>
                </a:solidFill>
              </a:rPr>
              <a:t>80)</a:t>
            </a:r>
          </a:p>
          <a:p>
            <a:pPr lvl="2">
              <a:lnSpc>
                <a:spcPct val="90000"/>
              </a:lnSpc>
              <a:spcBef>
                <a:spcPts val="900"/>
              </a:spcBef>
            </a:pPr>
            <a:r>
              <a:rPr lang="en-US">
                <a:solidFill>
                  <a:srgbClr val="000000"/>
                </a:solidFill>
              </a:rPr>
              <a:t>miscellaneous tier: disfluencies, non-speech sounds, etc.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2392-79AC-CF46-BA26-3726953F788A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BBF0-2218-984C-87EB-805A292ED4BB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47800"/>
            <a:ext cx="7772400" cy="4876800"/>
          </a:xfr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35A0-BA4C-624D-AB2D-90AEEE45D785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F8324-B287-2049-A8FE-0360686701F0}" type="slidenum">
              <a:rPr lang="en-US"/>
              <a:pPr/>
              <a:t>44</a:t>
            </a:fld>
            <a:endParaRPr lang="en-US"/>
          </a:p>
        </p:txBody>
      </p:sp>
      <p:pic>
        <p:nvPicPr>
          <p:cNvPr id="503811" name="51723AEF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9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2057400" y="5334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accent2"/>
                </a:solidFill>
                <a:latin typeface="Times New Roman" charset="0"/>
              </a:rPr>
              <a:t>Sample ToBI Labeling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3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" fill="hold"/>
                                        <p:tgtEl>
                                          <p:spTgt spid="503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8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381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idx="1"/>
          </p:nvPr>
        </p:nvSpPr>
        <p:spPr>
          <a:xfrm>
            <a:off x="715963" y="762000"/>
            <a:ext cx="7562850" cy="5216525"/>
          </a:xfrm>
        </p:spPr>
        <p:txBody>
          <a:bodyPr/>
          <a:lstStyle/>
          <a:p>
            <a:r>
              <a:rPr lang="en-US" dirty="0"/>
              <a:t>Online training </a:t>
            </a:r>
            <a:r>
              <a:rPr lang="en-US" dirty="0" err="1"/>
              <a:t>material,available</a:t>
            </a:r>
            <a:r>
              <a:rPr lang="en-US" dirty="0"/>
              <a:t> at: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www.ling.ohio-state.edu</a:t>
            </a:r>
            <a:r>
              <a:rPr lang="en-US" dirty="0">
                <a:hlinkClick r:id="rId2"/>
              </a:rPr>
              <a:t>/~</a:t>
            </a:r>
            <a:r>
              <a:rPr lang="en-US" dirty="0" err="1">
                <a:hlinkClick r:id="rId2"/>
              </a:rPr>
              <a:t>tobi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ame_tobi</a:t>
            </a:r>
            <a:r>
              <a:rPr lang="en-US" dirty="0">
                <a:hlinkClick r:id="rId2"/>
              </a:rPr>
              <a:t>/ </a:t>
            </a:r>
            <a:r>
              <a:rPr lang="en-US" dirty="0"/>
              <a:t>Evaluation</a:t>
            </a:r>
          </a:p>
          <a:p>
            <a:pPr lvl="1"/>
            <a:r>
              <a:rPr lang="en-US" dirty="0"/>
              <a:t>Good inter-labeler reliability for expert and naive labelers: 88% agreement on presence/absence of tonal category, 81% agreement on category label, 91% agreement on break indices to within 1 level (Silverman et al. </a:t>
            </a:r>
            <a:r>
              <a:rPr lang="ja-JP" altLang="en-US" dirty="0">
                <a:latin typeface="Arial"/>
              </a:rPr>
              <a:t>‘</a:t>
            </a:r>
            <a:r>
              <a:rPr lang="en-US" dirty="0"/>
              <a:t>92,Pitrelli et al </a:t>
            </a:r>
            <a:r>
              <a:rPr lang="ja-JP" altLang="en-US" dirty="0">
                <a:latin typeface="Arial"/>
              </a:rPr>
              <a:t>‘</a:t>
            </a:r>
            <a:r>
              <a:rPr lang="en-US" dirty="0"/>
              <a:t>94)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88298-4D25-A64F-BF16-BAF37476CC2F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16114-1015-024A-A7FC-6B1BEA580801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Pitch Accent/Prominence in ToBI</a:t>
            </a:r>
            <a:endParaRPr lang="en-US">
              <a:solidFill>
                <a:srgbClr val="000000"/>
              </a:solidFill>
              <a:latin typeface="NewCenturySchlbk" charset="0"/>
            </a:endParaRPr>
          </a:p>
        </p:txBody>
      </p:sp>
      <p:sp>
        <p:nvSpPr>
          <p:cNvPr id="5058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</a:rPr>
              <a:t>Which items are made </a:t>
            </a:r>
            <a:r>
              <a:rPr lang="en-US" dirty="0" err="1">
                <a:solidFill>
                  <a:srgbClr val="000000"/>
                </a:solidFill>
              </a:rPr>
              <a:t>intonationally</a:t>
            </a:r>
            <a:r>
              <a:rPr lang="en-US" dirty="0">
                <a:solidFill>
                  <a:srgbClr val="000000"/>
                </a:solidFill>
              </a:rPr>
              <a:t> prominent and how: tonal targets/levels not movement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</a:rPr>
              <a:t>Accent type:</a:t>
            </a:r>
          </a:p>
          <a:p>
            <a:pPr lvl="1"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</a:rPr>
              <a:t>H*	simple high	(declarative)	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L*	simple low	(</a:t>
            </a:r>
            <a:r>
              <a:rPr lang="en-US" dirty="0" err="1">
                <a:solidFill>
                  <a:srgbClr val="000000"/>
                </a:solidFill>
              </a:rPr>
              <a:t>ynq</a:t>
            </a:r>
            <a:r>
              <a:rPr lang="en-US" dirty="0">
                <a:solidFill>
                  <a:srgbClr val="000000"/>
                </a:solidFill>
              </a:rPr>
              <a:t>)	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L*+H	scooped, late rise (uncertainty/ incredulity)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L+H*	early rise to stress (contrastive focus)		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H+!H*	fall onto stress (implied familiarity)</a:t>
            </a:r>
            <a:r>
              <a:rPr lang="en-US" sz="240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E6BC8-C99C-0A45-8B96-3939FCD6FCB0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5F661-5905-1C4C-90D9-191E2ADB3070}" type="slidenum">
              <a:rPr lang="en-US"/>
              <a:pPr/>
              <a:t>46</a:t>
            </a:fld>
            <a:endParaRPr lang="en-US"/>
          </a:p>
        </p:txBody>
      </p:sp>
      <p:pic>
        <p:nvPicPr>
          <p:cNvPr id="505860" name="6AEA19A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861" name="FA8F7DCC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862" name="3FED2483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06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863" name="35DD9FB0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19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" fill="hold"/>
                                        <p:tgtEl>
                                          <p:spTgt spid="505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86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586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1" fill="hold"/>
                                        <p:tgtEl>
                                          <p:spTgt spid="5058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86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586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0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99" fill="hold"/>
                                        <p:tgtEl>
                                          <p:spTgt spid="5058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86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586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6" fill="hold"/>
                                        <p:tgtEl>
                                          <p:spTgt spid="5058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86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586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en-US" dirty="0" err="1">
                <a:solidFill>
                  <a:srgbClr val="000000"/>
                </a:solidFill>
                <a:latin typeface="Arial Rounded MT Bold" charset="0"/>
              </a:rPr>
              <a:t>Downstepped</a:t>
            </a:r>
            <a:r>
              <a:rPr lang="en-US" dirty="0">
                <a:solidFill>
                  <a:srgbClr val="000000"/>
                </a:solidFill>
                <a:latin typeface="Arial Rounded MT Bold" charset="0"/>
              </a:rPr>
              <a:t> accents:</a:t>
            </a:r>
          </a:p>
          <a:p>
            <a:pPr lvl="1">
              <a:spcBef>
                <a:spcPts val="15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 Rounded MT Bold" charset="0"/>
              </a:rPr>
              <a:t>!H</a:t>
            </a:r>
            <a:r>
              <a:rPr lang="en-US" sz="2800" dirty="0" smtClean="0">
                <a:solidFill>
                  <a:srgbClr val="000000"/>
                </a:solidFill>
                <a:latin typeface="Arial Rounded MT Bold" charset="0"/>
              </a:rPr>
              <a:t>*  </a:t>
            </a:r>
            <a:endParaRPr lang="en-US" sz="2800" dirty="0">
              <a:solidFill>
                <a:srgbClr val="000000"/>
              </a:solidFill>
              <a:latin typeface="Arial Rounded MT Bold" charset="0"/>
            </a:endParaRPr>
          </a:p>
          <a:p>
            <a:pPr lvl="1">
              <a:spcBef>
                <a:spcPts val="15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 Rounded MT Bold" charset="0"/>
              </a:rPr>
              <a:t>L+!H</a:t>
            </a:r>
            <a:r>
              <a:rPr lang="en-US" sz="2800" dirty="0" smtClean="0">
                <a:solidFill>
                  <a:srgbClr val="000000"/>
                </a:solidFill>
                <a:latin typeface="Arial Rounded MT Bold" charset="0"/>
              </a:rPr>
              <a:t>* </a:t>
            </a:r>
            <a:endParaRPr lang="en-US" sz="2800" dirty="0">
              <a:solidFill>
                <a:srgbClr val="000000"/>
              </a:solidFill>
              <a:latin typeface="Arial Rounded MT Bold" charset="0"/>
            </a:endParaRPr>
          </a:p>
          <a:p>
            <a:pPr lvl="1">
              <a:spcBef>
                <a:spcPts val="1500"/>
              </a:spcBef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 Rounded MT Bold" charset="0"/>
              </a:rPr>
              <a:t>L*+!</a:t>
            </a:r>
            <a:r>
              <a:rPr lang="en-US" sz="2800" dirty="0" smtClean="0">
                <a:solidFill>
                  <a:srgbClr val="000000"/>
                </a:solidFill>
                <a:latin typeface="Arial Rounded MT Bold" charset="0"/>
              </a:rPr>
              <a:t>H  </a:t>
            </a:r>
            <a:endParaRPr lang="en-US" sz="2800" dirty="0">
              <a:solidFill>
                <a:srgbClr val="000000"/>
              </a:solidFill>
              <a:latin typeface="Arial Rounded MT Bold" charset="0"/>
            </a:endParaRP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Arial Rounded MT Bold" charset="0"/>
              </a:rPr>
              <a:t>Degree of prominence:</a:t>
            </a:r>
          </a:p>
          <a:p>
            <a:pPr lvl="1">
              <a:spcBef>
                <a:spcPts val="1500"/>
              </a:spcBef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within a phrase:  HiF0 (~nuclear accent)</a:t>
            </a:r>
          </a:p>
          <a:p>
            <a:pPr lvl="1">
              <a:spcBef>
                <a:spcPts val="1500"/>
              </a:spcBef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across phrases ??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4D79-5F9D-6E43-8813-DCC720DB3888}" type="slidenum">
              <a:rPr lang="en-US" altLang="x-none" smtClean="0"/>
              <a:pPr/>
              <a:t>47</a:t>
            </a:fld>
            <a:endParaRPr lang="en-US" altLang="x-none"/>
          </a:p>
        </p:txBody>
      </p:sp>
      <p:pic>
        <p:nvPicPr>
          <p:cNvPr id="5" name="4F0D696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2" y="21838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0DA6B0FA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84" y="28266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F1F24FC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0" y="34575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76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Prosodic Phrasing in </a:t>
            </a:r>
            <a:r>
              <a:rPr lang="en-US" dirty="0" err="1"/>
              <a:t>ToBI</a:t>
            </a:r>
            <a:endParaRPr lang="en-US" dirty="0">
              <a:solidFill>
                <a:srgbClr val="000000"/>
              </a:solidFill>
              <a:latin typeface="NewCenturySchlbk" charset="0"/>
            </a:endParaRPr>
          </a:p>
        </p:txBody>
      </p:sp>
      <p:sp>
        <p:nvSpPr>
          <p:cNvPr id="507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ja-JP" altLang="en-US" dirty="0">
                <a:solidFill>
                  <a:srgbClr val="000000"/>
                </a:solidFill>
                <a:latin typeface="Arial"/>
              </a:rPr>
              <a:t>‘</a:t>
            </a:r>
            <a:r>
              <a:rPr lang="en-US" dirty="0">
                <a:solidFill>
                  <a:srgbClr val="000000"/>
                </a:solidFill>
              </a:rPr>
              <a:t>Levels</a:t>
            </a:r>
            <a:r>
              <a:rPr lang="ja-JP" altLang="en-US" dirty="0">
                <a:solidFill>
                  <a:srgbClr val="000000"/>
                </a:solidFill>
                <a:latin typeface="Arial"/>
              </a:rPr>
              <a:t>’</a:t>
            </a:r>
            <a:r>
              <a:rPr lang="en-US" dirty="0">
                <a:solidFill>
                  <a:srgbClr val="000000"/>
                </a:solidFill>
              </a:rPr>
              <a:t> of phrasing:</a:t>
            </a:r>
          </a:p>
          <a:p>
            <a:pPr lvl="1">
              <a:lnSpc>
                <a:spcPct val="90000"/>
              </a:lnSpc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</a:rPr>
              <a:t>intermediate phrase: one or more pitch accents plus a phrase accent, H-      or L-     </a:t>
            </a:r>
          </a:p>
          <a:p>
            <a:pPr lvl="1">
              <a:lnSpc>
                <a:spcPct val="90000"/>
              </a:lnSpc>
              <a:spcBef>
                <a:spcPts val="900"/>
              </a:spcBef>
            </a:pPr>
            <a:r>
              <a:rPr lang="en-US" dirty="0" err="1">
                <a:solidFill>
                  <a:srgbClr val="000000"/>
                </a:solidFill>
              </a:rPr>
              <a:t>intonational</a:t>
            </a:r>
            <a:r>
              <a:rPr lang="en-US" dirty="0">
                <a:solidFill>
                  <a:srgbClr val="000000"/>
                </a:solidFill>
              </a:rPr>
              <a:t> phrase: 1 or more intermediate phrases + boundary tone, H%     or L%     </a:t>
            </a:r>
          </a:p>
          <a:p>
            <a:pPr>
              <a:lnSpc>
                <a:spcPct val="90000"/>
              </a:lnSpc>
              <a:spcBef>
                <a:spcPts val="1500"/>
              </a:spcBef>
            </a:pPr>
            <a:r>
              <a:rPr lang="en-US" dirty="0" err="1">
                <a:solidFill>
                  <a:srgbClr val="000000"/>
                </a:solidFill>
              </a:rPr>
              <a:t>ToBI</a:t>
            </a:r>
            <a:r>
              <a:rPr lang="en-US" dirty="0">
                <a:solidFill>
                  <a:srgbClr val="000000"/>
                </a:solidFill>
              </a:rPr>
              <a:t> break-index tier </a:t>
            </a:r>
          </a:p>
          <a:p>
            <a:pPr lvl="1">
              <a:lnSpc>
                <a:spcPct val="90000"/>
              </a:lnSpc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</a:rPr>
              <a:t>0	</a:t>
            </a:r>
            <a:r>
              <a:rPr lang="en-US" dirty="0" smtClean="0">
                <a:solidFill>
                  <a:srgbClr val="000000"/>
                </a:solidFill>
              </a:rPr>
              <a:t>	no </a:t>
            </a:r>
            <a:r>
              <a:rPr lang="en-US" dirty="0">
                <a:solidFill>
                  <a:srgbClr val="000000"/>
                </a:solidFill>
              </a:rPr>
              <a:t>word boundary</a:t>
            </a:r>
          </a:p>
          <a:p>
            <a:pPr lvl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1	</a:t>
            </a:r>
            <a:r>
              <a:rPr lang="en-US" dirty="0" smtClean="0">
                <a:solidFill>
                  <a:srgbClr val="000000"/>
                </a:solidFill>
              </a:rPr>
              <a:t>	word </a:t>
            </a:r>
            <a:r>
              <a:rPr lang="en-US" dirty="0">
                <a:solidFill>
                  <a:srgbClr val="000000"/>
                </a:solidFill>
              </a:rPr>
              <a:t>boundary	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6011-13BC-9841-8219-203817E5462E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2490-53CB-A649-929C-123D59CE0481}" type="slidenum">
              <a:rPr lang="en-US"/>
              <a:pPr/>
              <a:t>48</a:t>
            </a:fld>
            <a:endParaRPr lang="en-US"/>
          </a:p>
        </p:txBody>
      </p:sp>
      <p:pic>
        <p:nvPicPr>
          <p:cNvPr id="507908" name="A55A6B6B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28" y="24522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09" name="97BD5BB9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08" y="31903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10" name="718CB7B5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8" y="321887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11" name="09AD3B8E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29" y="24483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7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" fill="hold"/>
                                        <p:tgtEl>
                                          <p:spTgt spid="507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9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790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79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" fill="hold"/>
                                        <p:tgtEl>
                                          <p:spTgt spid="5079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90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790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079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4" fill="hold"/>
                                        <p:tgtEl>
                                          <p:spTgt spid="5079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9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79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7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46" fill="hold"/>
                                        <p:tgtEl>
                                          <p:spTgt spid="5079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9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7911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lvl="1"/>
            <a:r>
              <a:rPr lang="en-US" sz="3200">
                <a:solidFill>
                  <a:srgbClr val="000000"/>
                </a:solidFill>
              </a:rPr>
              <a:t>2	 strong juncture with no tonal markings	</a:t>
            </a:r>
          </a:p>
          <a:p>
            <a:pPr lvl="1"/>
            <a:r>
              <a:rPr lang="en-US" sz="3200">
                <a:solidFill>
                  <a:srgbClr val="000000"/>
                </a:solidFill>
              </a:rPr>
              <a:t>3	 intermediate phrase boundary</a:t>
            </a:r>
          </a:p>
          <a:p>
            <a:pPr lvl="1"/>
            <a:r>
              <a:rPr lang="en-US" sz="3200">
                <a:solidFill>
                  <a:srgbClr val="000000"/>
                </a:solidFill>
              </a:rPr>
              <a:t>4	 intonational phrase boundary</a:t>
            </a:r>
            <a:endParaRPr lang="en-US" sz="3200"/>
          </a:p>
          <a:p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ED2E-A35D-CF4A-95A9-74AC49E0F28E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B598-2F2D-E949-8D81-8FCEF38DDE4A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we’ll learn in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recognize different types of “speaker state” through spoken cues (as well as lexical information)</a:t>
            </a:r>
          </a:p>
          <a:p>
            <a:pPr lvl="1"/>
            <a:r>
              <a:rPr lang="en-US" dirty="0" smtClean="0"/>
              <a:t>Deceptive speech</a:t>
            </a:r>
          </a:p>
          <a:p>
            <a:pPr lvl="1"/>
            <a:r>
              <a:rPr lang="en-US" dirty="0" smtClean="0"/>
              <a:t>Emotional speech</a:t>
            </a:r>
          </a:p>
          <a:p>
            <a:pPr lvl="1"/>
            <a:r>
              <a:rPr lang="en-US" dirty="0" smtClean="0"/>
              <a:t>Charisma</a:t>
            </a:r>
          </a:p>
          <a:p>
            <a:pPr lvl="1"/>
            <a:r>
              <a:rPr lang="en-US" dirty="0" smtClean="0"/>
              <a:t>Personality</a:t>
            </a:r>
          </a:p>
          <a:p>
            <a:pPr lvl="1"/>
            <a:r>
              <a:rPr lang="en-US" dirty="0" smtClean="0"/>
              <a:t>Sarcasm</a:t>
            </a:r>
          </a:p>
          <a:p>
            <a:pPr lvl="1"/>
            <a:r>
              <a:rPr lang="en-US" dirty="0" smtClean="0"/>
              <a:t>Mental Illness</a:t>
            </a:r>
          </a:p>
          <a:p>
            <a:pPr lvl="1"/>
            <a:r>
              <a:rPr lang="en-US" dirty="0" smtClean="0"/>
              <a:t>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4D79-5F9D-6E43-8813-DCC720DB3888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86530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A8C52-9765-0F4A-B298-CF7F691DEC56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9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1C80B-C0DA-9241-9EA5-311DA11A2877}" type="slidenum">
              <a:rPr lang="en-US"/>
              <a:pPr/>
              <a:t>50</a:t>
            </a:fld>
            <a:endParaRPr lang="en-US"/>
          </a:p>
        </p:txBody>
      </p:sp>
      <p:grpSp>
        <p:nvGrpSpPr>
          <p:cNvPr id="393218" name="Group 2"/>
          <p:cNvGrpSpPr>
            <a:grpSpLocks/>
          </p:cNvGrpSpPr>
          <p:nvPr/>
        </p:nvGrpSpPr>
        <p:grpSpPr bwMode="auto">
          <a:xfrm>
            <a:off x="381000" y="457200"/>
            <a:ext cx="8458200" cy="5715000"/>
            <a:chOff x="240" y="288"/>
            <a:chExt cx="5328" cy="3600"/>
          </a:xfrm>
        </p:grpSpPr>
        <p:sp>
          <p:nvSpPr>
            <p:cNvPr id="393219" name="Rectangle 3"/>
            <p:cNvSpPr>
              <a:spLocks noChangeArrowheads="1"/>
            </p:cNvSpPr>
            <p:nvPr/>
          </p:nvSpPr>
          <p:spPr bwMode="auto">
            <a:xfrm>
              <a:off x="4416" y="2832"/>
              <a:ext cx="1152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0" name="Rectangle 4"/>
            <p:cNvSpPr>
              <a:spLocks noChangeArrowheads="1"/>
            </p:cNvSpPr>
            <p:nvPr/>
          </p:nvSpPr>
          <p:spPr bwMode="auto">
            <a:xfrm>
              <a:off x="3216" y="2832"/>
              <a:ext cx="1200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1" name="Rectangle 5"/>
            <p:cNvSpPr>
              <a:spLocks noChangeArrowheads="1"/>
            </p:cNvSpPr>
            <p:nvPr/>
          </p:nvSpPr>
          <p:spPr bwMode="auto">
            <a:xfrm>
              <a:off x="2064" y="2832"/>
              <a:ext cx="1152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2" name="Rectangle 6"/>
            <p:cNvSpPr>
              <a:spLocks noChangeArrowheads="1"/>
            </p:cNvSpPr>
            <p:nvPr/>
          </p:nvSpPr>
          <p:spPr bwMode="auto">
            <a:xfrm>
              <a:off x="960" y="2832"/>
              <a:ext cx="1104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3" name="Rectangle 7"/>
            <p:cNvSpPr>
              <a:spLocks noChangeArrowheads="1"/>
            </p:cNvSpPr>
            <p:nvPr/>
          </p:nvSpPr>
          <p:spPr bwMode="auto">
            <a:xfrm>
              <a:off x="240" y="2832"/>
              <a:ext cx="720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L*+H</a:t>
              </a:r>
            </a:p>
          </p:txBody>
        </p:sp>
        <p:sp>
          <p:nvSpPr>
            <p:cNvPr id="393224" name="Rectangle 8"/>
            <p:cNvSpPr>
              <a:spLocks noChangeArrowheads="1"/>
            </p:cNvSpPr>
            <p:nvPr/>
          </p:nvSpPr>
          <p:spPr bwMode="auto">
            <a:xfrm>
              <a:off x="4416" y="1728"/>
              <a:ext cx="1152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5" name="Rectangle 9"/>
            <p:cNvSpPr>
              <a:spLocks noChangeArrowheads="1"/>
            </p:cNvSpPr>
            <p:nvPr/>
          </p:nvSpPr>
          <p:spPr bwMode="auto">
            <a:xfrm>
              <a:off x="3216" y="1728"/>
              <a:ext cx="1200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6" name="Rectangle 10"/>
            <p:cNvSpPr>
              <a:spLocks noChangeArrowheads="1"/>
            </p:cNvSpPr>
            <p:nvPr/>
          </p:nvSpPr>
          <p:spPr bwMode="auto">
            <a:xfrm>
              <a:off x="2064" y="1728"/>
              <a:ext cx="1152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7" name="Rectangle 11"/>
            <p:cNvSpPr>
              <a:spLocks noChangeArrowheads="1"/>
            </p:cNvSpPr>
            <p:nvPr/>
          </p:nvSpPr>
          <p:spPr bwMode="auto">
            <a:xfrm>
              <a:off x="960" y="1728"/>
              <a:ext cx="110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28" name="Rectangle 12"/>
            <p:cNvSpPr>
              <a:spLocks noChangeArrowheads="1"/>
            </p:cNvSpPr>
            <p:nvPr/>
          </p:nvSpPr>
          <p:spPr bwMode="auto">
            <a:xfrm>
              <a:off x="240" y="1728"/>
              <a:ext cx="720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L*</a:t>
              </a:r>
            </a:p>
          </p:txBody>
        </p:sp>
        <p:sp>
          <p:nvSpPr>
            <p:cNvPr id="393229" name="Rectangle 13"/>
            <p:cNvSpPr>
              <a:spLocks noChangeArrowheads="1"/>
            </p:cNvSpPr>
            <p:nvPr/>
          </p:nvSpPr>
          <p:spPr bwMode="auto">
            <a:xfrm>
              <a:off x="4416" y="768"/>
              <a:ext cx="1152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30" name="Rectangle 14"/>
            <p:cNvSpPr>
              <a:spLocks noChangeArrowheads="1"/>
            </p:cNvSpPr>
            <p:nvPr/>
          </p:nvSpPr>
          <p:spPr bwMode="auto">
            <a:xfrm>
              <a:off x="3216" y="768"/>
              <a:ext cx="1200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31" name="Rectangle 15"/>
            <p:cNvSpPr>
              <a:spLocks noChangeArrowheads="1"/>
            </p:cNvSpPr>
            <p:nvPr/>
          </p:nvSpPr>
          <p:spPr bwMode="auto">
            <a:xfrm>
              <a:off x="2064" y="768"/>
              <a:ext cx="1152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32" name="Rectangle 16"/>
            <p:cNvSpPr>
              <a:spLocks noChangeArrowheads="1"/>
            </p:cNvSpPr>
            <p:nvPr/>
          </p:nvSpPr>
          <p:spPr bwMode="auto">
            <a:xfrm>
              <a:off x="960" y="768"/>
              <a:ext cx="1104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33" name="Rectangle 17"/>
            <p:cNvSpPr>
              <a:spLocks noChangeArrowheads="1"/>
            </p:cNvSpPr>
            <p:nvPr/>
          </p:nvSpPr>
          <p:spPr bwMode="auto">
            <a:xfrm>
              <a:off x="240" y="768"/>
              <a:ext cx="720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H*</a:t>
              </a:r>
            </a:p>
          </p:txBody>
        </p:sp>
        <p:sp>
          <p:nvSpPr>
            <p:cNvPr id="393234" name="Rectangle 18"/>
            <p:cNvSpPr>
              <a:spLocks noChangeArrowheads="1"/>
            </p:cNvSpPr>
            <p:nvPr/>
          </p:nvSpPr>
          <p:spPr bwMode="auto">
            <a:xfrm>
              <a:off x="4416" y="288"/>
              <a:ext cx="115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H-H%</a:t>
              </a:r>
            </a:p>
          </p:txBody>
        </p:sp>
        <p:sp>
          <p:nvSpPr>
            <p:cNvPr id="393235" name="Rectangle 19"/>
            <p:cNvSpPr>
              <a:spLocks noChangeArrowheads="1"/>
            </p:cNvSpPr>
            <p:nvPr/>
          </p:nvSpPr>
          <p:spPr bwMode="auto">
            <a:xfrm>
              <a:off x="3216" y="288"/>
              <a:ext cx="120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H-L%</a:t>
              </a:r>
            </a:p>
          </p:txBody>
        </p:sp>
        <p:sp>
          <p:nvSpPr>
            <p:cNvPr id="393236" name="Rectangle 20"/>
            <p:cNvSpPr>
              <a:spLocks noChangeArrowheads="1"/>
            </p:cNvSpPr>
            <p:nvPr/>
          </p:nvSpPr>
          <p:spPr bwMode="auto">
            <a:xfrm>
              <a:off x="2064" y="288"/>
              <a:ext cx="115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L-H%</a:t>
              </a:r>
            </a:p>
          </p:txBody>
        </p:sp>
        <p:sp>
          <p:nvSpPr>
            <p:cNvPr id="393237" name="Rectangle 21"/>
            <p:cNvSpPr>
              <a:spLocks noChangeArrowheads="1"/>
            </p:cNvSpPr>
            <p:nvPr/>
          </p:nvSpPr>
          <p:spPr bwMode="auto">
            <a:xfrm>
              <a:off x="960" y="288"/>
              <a:ext cx="110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L-L%</a:t>
              </a:r>
            </a:p>
          </p:txBody>
        </p:sp>
        <p:sp>
          <p:nvSpPr>
            <p:cNvPr id="393238" name="Rectangle 22"/>
            <p:cNvSpPr>
              <a:spLocks noChangeArrowheads="1"/>
            </p:cNvSpPr>
            <p:nvPr/>
          </p:nvSpPr>
          <p:spPr bwMode="auto">
            <a:xfrm>
              <a:off x="240" y="288"/>
              <a:ext cx="72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3239" name="Line 23"/>
            <p:cNvSpPr>
              <a:spLocks noChangeShapeType="1"/>
            </p:cNvSpPr>
            <p:nvPr/>
          </p:nvSpPr>
          <p:spPr bwMode="auto">
            <a:xfrm>
              <a:off x="240" y="288"/>
              <a:ext cx="53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0" name="Line 24"/>
            <p:cNvSpPr>
              <a:spLocks noChangeShapeType="1"/>
            </p:cNvSpPr>
            <p:nvPr/>
          </p:nvSpPr>
          <p:spPr bwMode="auto">
            <a:xfrm>
              <a:off x="240" y="768"/>
              <a:ext cx="53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1" name="Line 25"/>
            <p:cNvSpPr>
              <a:spLocks noChangeShapeType="1"/>
            </p:cNvSpPr>
            <p:nvPr/>
          </p:nvSpPr>
          <p:spPr bwMode="auto">
            <a:xfrm>
              <a:off x="240" y="1728"/>
              <a:ext cx="53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2" name="Line 26"/>
            <p:cNvSpPr>
              <a:spLocks noChangeShapeType="1"/>
            </p:cNvSpPr>
            <p:nvPr/>
          </p:nvSpPr>
          <p:spPr bwMode="auto">
            <a:xfrm>
              <a:off x="240" y="2832"/>
              <a:ext cx="53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3" name="Line 27"/>
            <p:cNvSpPr>
              <a:spLocks noChangeShapeType="1"/>
            </p:cNvSpPr>
            <p:nvPr/>
          </p:nvSpPr>
          <p:spPr bwMode="auto">
            <a:xfrm>
              <a:off x="240" y="3888"/>
              <a:ext cx="53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4" name="Line 28"/>
            <p:cNvSpPr>
              <a:spLocks noChangeShapeType="1"/>
            </p:cNvSpPr>
            <p:nvPr/>
          </p:nvSpPr>
          <p:spPr bwMode="auto">
            <a:xfrm>
              <a:off x="240" y="288"/>
              <a:ext cx="0" cy="360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5" name="Line 29"/>
            <p:cNvSpPr>
              <a:spLocks noChangeShapeType="1"/>
            </p:cNvSpPr>
            <p:nvPr/>
          </p:nvSpPr>
          <p:spPr bwMode="auto">
            <a:xfrm>
              <a:off x="960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6" name="Line 30"/>
            <p:cNvSpPr>
              <a:spLocks noChangeShapeType="1"/>
            </p:cNvSpPr>
            <p:nvPr/>
          </p:nvSpPr>
          <p:spPr bwMode="auto">
            <a:xfrm>
              <a:off x="2064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7" name="Line 31"/>
            <p:cNvSpPr>
              <a:spLocks noChangeShapeType="1"/>
            </p:cNvSpPr>
            <p:nvPr/>
          </p:nvSpPr>
          <p:spPr bwMode="auto">
            <a:xfrm>
              <a:off x="3216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8" name="Line 32"/>
            <p:cNvSpPr>
              <a:spLocks noChangeShapeType="1"/>
            </p:cNvSpPr>
            <p:nvPr/>
          </p:nvSpPr>
          <p:spPr bwMode="auto">
            <a:xfrm>
              <a:off x="4416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49" name="Line 33"/>
            <p:cNvSpPr>
              <a:spLocks noChangeShapeType="1"/>
            </p:cNvSpPr>
            <p:nvPr/>
          </p:nvSpPr>
          <p:spPr bwMode="auto">
            <a:xfrm>
              <a:off x="5568" y="288"/>
              <a:ext cx="0" cy="360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3250" name="Group 34"/>
          <p:cNvGrpSpPr>
            <a:grpSpLocks/>
          </p:cNvGrpSpPr>
          <p:nvPr/>
        </p:nvGrpSpPr>
        <p:grpSpPr bwMode="auto">
          <a:xfrm>
            <a:off x="1676400" y="1676400"/>
            <a:ext cx="1371600" cy="914400"/>
            <a:chOff x="1248" y="1248"/>
            <a:chExt cx="864" cy="576"/>
          </a:xfrm>
        </p:grpSpPr>
        <p:sp>
          <p:nvSpPr>
            <p:cNvPr id="393251" name="Line 35"/>
            <p:cNvSpPr>
              <a:spLocks noChangeShapeType="1"/>
            </p:cNvSpPr>
            <p:nvPr/>
          </p:nvSpPr>
          <p:spPr bwMode="auto">
            <a:xfrm>
              <a:off x="1248" y="1248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52" name="Line 36"/>
            <p:cNvSpPr>
              <a:spLocks noChangeShapeType="1"/>
            </p:cNvSpPr>
            <p:nvPr/>
          </p:nvSpPr>
          <p:spPr bwMode="auto">
            <a:xfrm>
              <a:off x="1488" y="1248"/>
              <a:ext cx="14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53" name="Line 37"/>
            <p:cNvSpPr>
              <a:spLocks noChangeShapeType="1"/>
            </p:cNvSpPr>
            <p:nvPr/>
          </p:nvSpPr>
          <p:spPr bwMode="auto">
            <a:xfrm>
              <a:off x="1632" y="182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3254" name="Line 38"/>
          <p:cNvSpPr>
            <a:spLocks noChangeShapeType="1"/>
          </p:cNvSpPr>
          <p:nvPr/>
        </p:nvSpPr>
        <p:spPr bwMode="auto">
          <a:xfrm>
            <a:off x="3429000" y="1676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5" name="Line 39"/>
          <p:cNvSpPr>
            <a:spLocks noChangeShapeType="1"/>
          </p:cNvSpPr>
          <p:nvPr/>
        </p:nvSpPr>
        <p:spPr bwMode="auto">
          <a:xfrm>
            <a:off x="3810000" y="16764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6" name="Line 40"/>
          <p:cNvSpPr>
            <a:spLocks noChangeShapeType="1"/>
          </p:cNvSpPr>
          <p:nvPr/>
        </p:nvSpPr>
        <p:spPr bwMode="auto">
          <a:xfrm>
            <a:off x="4038600" y="2590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7" name="Line 41"/>
          <p:cNvSpPr>
            <a:spLocks noChangeShapeType="1"/>
          </p:cNvSpPr>
          <p:nvPr/>
        </p:nvSpPr>
        <p:spPr bwMode="auto">
          <a:xfrm flipV="1">
            <a:off x="4419600" y="2133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58" name="Line 42"/>
          <p:cNvSpPr>
            <a:spLocks noChangeShapeType="1"/>
          </p:cNvSpPr>
          <p:nvPr/>
        </p:nvSpPr>
        <p:spPr bwMode="auto">
          <a:xfrm>
            <a:off x="4572000" y="213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3259" name="Group 43"/>
          <p:cNvGrpSpPr>
            <a:grpSpLocks/>
          </p:cNvGrpSpPr>
          <p:nvPr/>
        </p:nvGrpSpPr>
        <p:grpSpPr bwMode="auto">
          <a:xfrm>
            <a:off x="5257800" y="1676400"/>
            <a:ext cx="1371600" cy="0"/>
            <a:chOff x="3456" y="1248"/>
            <a:chExt cx="864" cy="0"/>
          </a:xfrm>
        </p:grpSpPr>
        <p:sp>
          <p:nvSpPr>
            <p:cNvPr id="393260" name="Line 44"/>
            <p:cNvSpPr>
              <a:spLocks noChangeShapeType="1"/>
            </p:cNvSpPr>
            <p:nvPr/>
          </p:nvSpPr>
          <p:spPr bwMode="auto">
            <a:xfrm>
              <a:off x="3456" y="1248"/>
              <a:ext cx="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61" name="Line 45"/>
            <p:cNvSpPr>
              <a:spLocks noChangeShapeType="1"/>
            </p:cNvSpPr>
            <p:nvPr/>
          </p:nvSpPr>
          <p:spPr bwMode="auto">
            <a:xfrm>
              <a:off x="3744" y="1248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3262" name="Line 46"/>
          <p:cNvSpPr>
            <a:spLocks noChangeShapeType="1"/>
          </p:cNvSpPr>
          <p:nvPr/>
        </p:nvSpPr>
        <p:spPr bwMode="auto">
          <a:xfrm>
            <a:off x="7239000" y="16764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63" name="Line 47"/>
          <p:cNvSpPr>
            <a:spLocks noChangeShapeType="1"/>
          </p:cNvSpPr>
          <p:nvPr/>
        </p:nvSpPr>
        <p:spPr bwMode="auto">
          <a:xfrm flipV="1">
            <a:off x="7696200" y="16002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64" name="Line 48"/>
          <p:cNvSpPr>
            <a:spLocks noChangeShapeType="1"/>
          </p:cNvSpPr>
          <p:nvPr/>
        </p:nvSpPr>
        <p:spPr bwMode="auto">
          <a:xfrm flipV="1">
            <a:off x="8153400" y="1295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65" name="Line 49"/>
          <p:cNvSpPr>
            <a:spLocks noChangeShapeType="1"/>
          </p:cNvSpPr>
          <p:nvPr/>
        </p:nvSpPr>
        <p:spPr bwMode="auto">
          <a:xfrm>
            <a:off x="8305800" y="129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66" name="Line 50"/>
          <p:cNvSpPr>
            <a:spLocks noChangeShapeType="1"/>
          </p:cNvSpPr>
          <p:nvPr/>
        </p:nvSpPr>
        <p:spPr bwMode="auto">
          <a:xfrm>
            <a:off x="1600200" y="42672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67" name="Line 51"/>
          <p:cNvSpPr>
            <a:spLocks noChangeShapeType="1"/>
          </p:cNvSpPr>
          <p:nvPr/>
        </p:nvSpPr>
        <p:spPr bwMode="auto">
          <a:xfrm>
            <a:off x="2133600" y="4267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68" name="Line 52"/>
          <p:cNvSpPr>
            <a:spLocks noChangeShapeType="1"/>
          </p:cNvSpPr>
          <p:nvPr/>
        </p:nvSpPr>
        <p:spPr bwMode="auto">
          <a:xfrm>
            <a:off x="3429000" y="42672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69" name="Line 53"/>
          <p:cNvSpPr>
            <a:spLocks noChangeShapeType="1"/>
          </p:cNvSpPr>
          <p:nvPr/>
        </p:nvSpPr>
        <p:spPr bwMode="auto">
          <a:xfrm>
            <a:off x="3886200" y="4267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0" name="Line 54"/>
          <p:cNvSpPr>
            <a:spLocks noChangeShapeType="1"/>
          </p:cNvSpPr>
          <p:nvPr/>
        </p:nvSpPr>
        <p:spPr bwMode="auto">
          <a:xfrm flipV="1">
            <a:off x="4495800" y="38100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1" name="Line 55"/>
          <p:cNvSpPr>
            <a:spLocks noChangeShapeType="1"/>
          </p:cNvSpPr>
          <p:nvPr/>
        </p:nvSpPr>
        <p:spPr bwMode="auto">
          <a:xfrm>
            <a:off x="45720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2" name="Line 56"/>
          <p:cNvSpPr>
            <a:spLocks noChangeShapeType="1"/>
          </p:cNvSpPr>
          <p:nvPr/>
        </p:nvSpPr>
        <p:spPr bwMode="auto">
          <a:xfrm>
            <a:off x="5181600" y="42672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3" name="Line 57"/>
          <p:cNvSpPr>
            <a:spLocks noChangeShapeType="1"/>
          </p:cNvSpPr>
          <p:nvPr/>
        </p:nvSpPr>
        <p:spPr bwMode="auto">
          <a:xfrm>
            <a:off x="7162800" y="42672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4" name="Line 58"/>
          <p:cNvSpPr>
            <a:spLocks noChangeShapeType="1"/>
          </p:cNvSpPr>
          <p:nvPr/>
        </p:nvSpPr>
        <p:spPr bwMode="auto">
          <a:xfrm flipV="1">
            <a:off x="5715000" y="34290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5" name="Line 59"/>
          <p:cNvSpPr>
            <a:spLocks noChangeShapeType="1"/>
          </p:cNvSpPr>
          <p:nvPr/>
        </p:nvSpPr>
        <p:spPr bwMode="auto">
          <a:xfrm>
            <a:off x="6019800" y="3429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6" name="Line 60"/>
          <p:cNvSpPr>
            <a:spLocks noChangeShapeType="1"/>
          </p:cNvSpPr>
          <p:nvPr/>
        </p:nvSpPr>
        <p:spPr bwMode="auto">
          <a:xfrm flipV="1">
            <a:off x="7620000" y="35052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7" name="Line 61"/>
          <p:cNvSpPr>
            <a:spLocks noChangeShapeType="1"/>
          </p:cNvSpPr>
          <p:nvPr/>
        </p:nvSpPr>
        <p:spPr bwMode="auto">
          <a:xfrm>
            <a:off x="7848600" y="3505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8" name="Line 62"/>
          <p:cNvSpPr>
            <a:spLocks noChangeShapeType="1"/>
          </p:cNvSpPr>
          <p:nvPr/>
        </p:nvSpPr>
        <p:spPr bwMode="auto">
          <a:xfrm flipV="1">
            <a:off x="8229600" y="30480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79" name="Line 63"/>
          <p:cNvSpPr>
            <a:spLocks noChangeShapeType="1"/>
          </p:cNvSpPr>
          <p:nvPr/>
        </p:nvSpPr>
        <p:spPr bwMode="auto">
          <a:xfrm>
            <a:off x="83820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3280" name="Group 64"/>
          <p:cNvGrpSpPr>
            <a:grpSpLocks/>
          </p:cNvGrpSpPr>
          <p:nvPr/>
        </p:nvGrpSpPr>
        <p:grpSpPr bwMode="auto">
          <a:xfrm>
            <a:off x="1600200" y="5029200"/>
            <a:ext cx="1447800" cy="838200"/>
            <a:chOff x="1008" y="3168"/>
            <a:chExt cx="912" cy="528"/>
          </a:xfrm>
        </p:grpSpPr>
        <p:sp>
          <p:nvSpPr>
            <p:cNvPr id="393281" name="Line 65"/>
            <p:cNvSpPr>
              <a:spLocks noChangeShapeType="1"/>
            </p:cNvSpPr>
            <p:nvPr/>
          </p:nvSpPr>
          <p:spPr bwMode="auto">
            <a:xfrm>
              <a:off x="1008" y="369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82" name="Line 66"/>
            <p:cNvSpPr>
              <a:spLocks noChangeShapeType="1"/>
            </p:cNvSpPr>
            <p:nvPr/>
          </p:nvSpPr>
          <p:spPr bwMode="auto">
            <a:xfrm flipV="1">
              <a:off x="1248" y="3168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83" name="Line 67"/>
            <p:cNvSpPr>
              <a:spLocks noChangeShapeType="1"/>
            </p:cNvSpPr>
            <p:nvPr/>
          </p:nvSpPr>
          <p:spPr bwMode="auto">
            <a:xfrm>
              <a:off x="1344" y="31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84" name="Line 68"/>
            <p:cNvSpPr>
              <a:spLocks noChangeShapeType="1"/>
            </p:cNvSpPr>
            <p:nvPr/>
          </p:nvSpPr>
          <p:spPr bwMode="auto">
            <a:xfrm>
              <a:off x="1488" y="3168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85" name="Line 69"/>
            <p:cNvSpPr>
              <a:spLocks noChangeShapeType="1"/>
            </p:cNvSpPr>
            <p:nvPr/>
          </p:nvSpPr>
          <p:spPr bwMode="auto">
            <a:xfrm>
              <a:off x="1584" y="369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3286" name="Group 70"/>
          <p:cNvGrpSpPr>
            <a:grpSpLocks/>
          </p:cNvGrpSpPr>
          <p:nvPr/>
        </p:nvGrpSpPr>
        <p:grpSpPr bwMode="auto">
          <a:xfrm>
            <a:off x="3352800" y="5029200"/>
            <a:ext cx="914400" cy="838200"/>
            <a:chOff x="1008" y="3168"/>
            <a:chExt cx="576" cy="528"/>
          </a:xfrm>
        </p:grpSpPr>
        <p:sp>
          <p:nvSpPr>
            <p:cNvPr id="393287" name="Line 71"/>
            <p:cNvSpPr>
              <a:spLocks noChangeShapeType="1"/>
            </p:cNvSpPr>
            <p:nvPr/>
          </p:nvSpPr>
          <p:spPr bwMode="auto">
            <a:xfrm>
              <a:off x="1008" y="3696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88" name="Line 72"/>
            <p:cNvSpPr>
              <a:spLocks noChangeShapeType="1"/>
            </p:cNvSpPr>
            <p:nvPr/>
          </p:nvSpPr>
          <p:spPr bwMode="auto">
            <a:xfrm flipV="1">
              <a:off x="1248" y="3168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89" name="Line 73"/>
            <p:cNvSpPr>
              <a:spLocks noChangeShapeType="1"/>
            </p:cNvSpPr>
            <p:nvPr/>
          </p:nvSpPr>
          <p:spPr bwMode="auto">
            <a:xfrm>
              <a:off x="1344" y="31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290" name="Line 74"/>
            <p:cNvSpPr>
              <a:spLocks noChangeShapeType="1"/>
            </p:cNvSpPr>
            <p:nvPr/>
          </p:nvSpPr>
          <p:spPr bwMode="auto">
            <a:xfrm>
              <a:off x="1488" y="3168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3291" name="Line 75"/>
          <p:cNvSpPr>
            <a:spLocks noChangeShapeType="1"/>
          </p:cNvSpPr>
          <p:nvPr/>
        </p:nvSpPr>
        <p:spPr bwMode="auto">
          <a:xfrm>
            <a:off x="5257800" y="586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2" name="Line 76"/>
          <p:cNvSpPr>
            <a:spLocks noChangeShapeType="1"/>
          </p:cNvSpPr>
          <p:nvPr/>
        </p:nvSpPr>
        <p:spPr bwMode="auto">
          <a:xfrm flipV="1">
            <a:off x="5638800" y="5029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3" name="Line 77"/>
          <p:cNvSpPr>
            <a:spLocks noChangeShapeType="1"/>
          </p:cNvSpPr>
          <p:nvPr/>
        </p:nvSpPr>
        <p:spPr bwMode="auto">
          <a:xfrm>
            <a:off x="5791200" y="5029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4" name="Line 78"/>
          <p:cNvSpPr>
            <a:spLocks noChangeShapeType="1"/>
          </p:cNvSpPr>
          <p:nvPr/>
        </p:nvSpPr>
        <p:spPr bwMode="auto">
          <a:xfrm>
            <a:off x="6019800" y="50292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5" name="Line 79"/>
          <p:cNvSpPr>
            <a:spLocks noChangeShapeType="1"/>
          </p:cNvSpPr>
          <p:nvPr/>
        </p:nvSpPr>
        <p:spPr bwMode="auto">
          <a:xfrm>
            <a:off x="7162800" y="586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6" name="Line 80"/>
          <p:cNvSpPr>
            <a:spLocks noChangeShapeType="1"/>
          </p:cNvSpPr>
          <p:nvPr/>
        </p:nvSpPr>
        <p:spPr bwMode="auto">
          <a:xfrm flipV="1">
            <a:off x="7543800" y="5029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7" name="Line 81"/>
          <p:cNvSpPr>
            <a:spLocks noChangeShapeType="1"/>
          </p:cNvSpPr>
          <p:nvPr/>
        </p:nvSpPr>
        <p:spPr bwMode="auto">
          <a:xfrm>
            <a:off x="7696200" y="5029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8" name="Line 82"/>
          <p:cNvSpPr>
            <a:spLocks noChangeShapeType="1"/>
          </p:cNvSpPr>
          <p:nvPr/>
        </p:nvSpPr>
        <p:spPr bwMode="auto">
          <a:xfrm>
            <a:off x="7924800" y="50292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299" name="Line 83"/>
          <p:cNvSpPr>
            <a:spLocks noChangeShapeType="1"/>
          </p:cNvSpPr>
          <p:nvPr/>
        </p:nvSpPr>
        <p:spPr bwMode="auto">
          <a:xfrm>
            <a:off x="4267200" y="586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300" name="Line 84"/>
          <p:cNvSpPr>
            <a:spLocks noChangeShapeType="1"/>
          </p:cNvSpPr>
          <p:nvPr/>
        </p:nvSpPr>
        <p:spPr bwMode="auto">
          <a:xfrm flipV="1">
            <a:off x="4572000" y="54864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301" name="Line 85"/>
          <p:cNvSpPr>
            <a:spLocks noChangeShapeType="1"/>
          </p:cNvSpPr>
          <p:nvPr/>
        </p:nvSpPr>
        <p:spPr bwMode="auto">
          <a:xfrm>
            <a:off x="4648200" y="548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302" name="Line 86"/>
          <p:cNvSpPr>
            <a:spLocks noChangeShapeType="1"/>
          </p:cNvSpPr>
          <p:nvPr/>
        </p:nvSpPr>
        <p:spPr bwMode="auto">
          <a:xfrm>
            <a:off x="6096000" y="5486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303" name="Line 87"/>
          <p:cNvSpPr>
            <a:spLocks noChangeShapeType="1"/>
          </p:cNvSpPr>
          <p:nvPr/>
        </p:nvSpPr>
        <p:spPr bwMode="auto">
          <a:xfrm>
            <a:off x="80010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304" name="Line 88"/>
          <p:cNvSpPr>
            <a:spLocks noChangeShapeType="1"/>
          </p:cNvSpPr>
          <p:nvPr/>
        </p:nvSpPr>
        <p:spPr bwMode="auto">
          <a:xfrm flipV="1">
            <a:off x="8305800" y="5181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3305" name="Line 89"/>
          <p:cNvSpPr>
            <a:spLocks noChangeShapeType="1"/>
          </p:cNvSpPr>
          <p:nvPr/>
        </p:nvSpPr>
        <p:spPr bwMode="auto">
          <a:xfrm>
            <a:off x="8382000" y="5181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3306" name="245EF49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307" name="718CB7B5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05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308" name="97BD5BB9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309" name="9538D620.WAV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310" name="FD94DD44.WAV">
            <a:hlinkClick r:id="" action="ppaction://media"/>
          </p:cNvPr>
          <p:cNvPicPr>
            <a:picLocks noRot="1"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311" name="C717A451.WAV">
            <a:hlinkClick r:id="" action="ppaction://media"/>
          </p:cNvPr>
          <p:cNvPicPr>
            <a:picLocks noRot="1"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312" name="05F491B6.WAV">
            <a:hlinkClick r:id="" action="ppaction://media"/>
          </p:cNvPr>
          <p:cNvPicPr>
            <a:picLocks noRot="1"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3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" fill="hold"/>
                                        <p:tgtEl>
                                          <p:spTgt spid="393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30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30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3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" fill="hold"/>
                                        <p:tgtEl>
                                          <p:spTgt spid="393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30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30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3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3" fill="hold"/>
                                        <p:tgtEl>
                                          <p:spTgt spid="393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30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30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3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4" fill="hold"/>
                                        <p:tgtEl>
                                          <p:spTgt spid="393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30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30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3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7" fill="hold"/>
                                        <p:tgtEl>
                                          <p:spTgt spid="393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3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3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3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3" fill="hold"/>
                                        <p:tgtEl>
                                          <p:spTgt spid="393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31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3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3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78" fill="hold"/>
                                        <p:tgtEl>
                                          <p:spTgt spid="393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312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331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2A28-BF5A-E64E-AC35-BB4DAFD8B851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1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E7282-901C-C540-986D-D8A7D45798C1}" type="slidenum">
              <a:rPr lang="en-US"/>
              <a:pPr/>
              <a:t>51</a:t>
            </a:fld>
            <a:endParaRPr lang="en-US"/>
          </a:p>
        </p:txBody>
      </p:sp>
      <p:grpSp>
        <p:nvGrpSpPr>
          <p:cNvPr id="394242" name="Group 2"/>
          <p:cNvGrpSpPr>
            <a:grpSpLocks/>
          </p:cNvGrpSpPr>
          <p:nvPr/>
        </p:nvGrpSpPr>
        <p:grpSpPr bwMode="auto">
          <a:xfrm>
            <a:off x="304800" y="457200"/>
            <a:ext cx="8458200" cy="5715000"/>
            <a:chOff x="192" y="288"/>
            <a:chExt cx="5328" cy="3600"/>
          </a:xfrm>
        </p:grpSpPr>
        <p:sp>
          <p:nvSpPr>
            <p:cNvPr id="394243" name="Rectangle 3"/>
            <p:cNvSpPr>
              <a:spLocks noChangeArrowheads="1"/>
            </p:cNvSpPr>
            <p:nvPr/>
          </p:nvSpPr>
          <p:spPr bwMode="auto">
            <a:xfrm>
              <a:off x="4320" y="2832"/>
              <a:ext cx="1200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44" name="Rectangle 4"/>
            <p:cNvSpPr>
              <a:spLocks noChangeArrowheads="1"/>
            </p:cNvSpPr>
            <p:nvPr/>
          </p:nvSpPr>
          <p:spPr bwMode="auto">
            <a:xfrm>
              <a:off x="3216" y="2832"/>
              <a:ext cx="1104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45" name="Rectangle 5"/>
            <p:cNvSpPr>
              <a:spLocks noChangeArrowheads="1"/>
            </p:cNvSpPr>
            <p:nvPr/>
          </p:nvSpPr>
          <p:spPr bwMode="auto">
            <a:xfrm>
              <a:off x="2112" y="2832"/>
              <a:ext cx="1104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46" name="Rectangle 6"/>
            <p:cNvSpPr>
              <a:spLocks noChangeArrowheads="1"/>
            </p:cNvSpPr>
            <p:nvPr/>
          </p:nvSpPr>
          <p:spPr bwMode="auto">
            <a:xfrm>
              <a:off x="1008" y="2832"/>
              <a:ext cx="1104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47" name="Rectangle 7"/>
            <p:cNvSpPr>
              <a:spLocks noChangeArrowheads="1"/>
            </p:cNvSpPr>
            <p:nvPr/>
          </p:nvSpPr>
          <p:spPr bwMode="auto">
            <a:xfrm>
              <a:off x="192" y="2832"/>
              <a:ext cx="816" cy="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H* !H*</a:t>
              </a:r>
            </a:p>
          </p:txBody>
        </p:sp>
        <p:sp>
          <p:nvSpPr>
            <p:cNvPr id="394248" name="Rectangle 8"/>
            <p:cNvSpPr>
              <a:spLocks noChangeArrowheads="1"/>
            </p:cNvSpPr>
            <p:nvPr/>
          </p:nvSpPr>
          <p:spPr bwMode="auto">
            <a:xfrm>
              <a:off x="4320" y="1728"/>
              <a:ext cx="1200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49" name="Rectangle 9"/>
            <p:cNvSpPr>
              <a:spLocks noChangeArrowheads="1"/>
            </p:cNvSpPr>
            <p:nvPr/>
          </p:nvSpPr>
          <p:spPr bwMode="auto">
            <a:xfrm>
              <a:off x="3216" y="1728"/>
              <a:ext cx="110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50" name="Rectangle 10"/>
            <p:cNvSpPr>
              <a:spLocks noChangeArrowheads="1"/>
            </p:cNvSpPr>
            <p:nvPr/>
          </p:nvSpPr>
          <p:spPr bwMode="auto">
            <a:xfrm>
              <a:off x="2112" y="1728"/>
              <a:ext cx="110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51" name="Rectangle 11"/>
            <p:cNvSpPr>
              <a:spLocks noChangeArrowheads="1"/>
            </p:cNvSpPr>
            <p:nvPr/>
          </p:nvSpPr>
          <p:spPr bwMode="auto">
            <a:xfrm>
              <a:off x="1008" y="1728"/>
              <a:ext cx="1104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52" name="Rectangle 12"/>
            <p:cNvSpPr>
              <a:spLocks noChangeArrowheads="1"/>
            </p:cNvSpPr>
            <p:nvPr/>
          </p:nvSpPr>
          <p:spPr bwMode="auto">
            <a:xfrm>
              <a:off x="192" y="1728"/>
              <a:ext cx="816" cy="1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H+!H*</a:t>
              </a:r>
            </a:p>
          </p:txBody>
        </p:sp>
        <p:sp>
          <p:nvSpPr>
            <p:cNvPr id="394253" name="Rectangle 13"/>
            <p:cNvSpPr>
              <a:spLocks noChangeArrowheads="1"/>
            </p:cNvSpPr>
            <p:nvPr/>
          </p:nvSpPr>
          <p:spPr bwMode="auto">
            <a:xfrm>
              <a:off x="4320" y="768"/>
              <a:ext cx="1200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54" name="Rectangle 14"/>
            <p:cNvSpPr>
              <a:spLocks noChangeArrowheads="1"/>
            </p:cNvSpPr>
            <p:nvPr/>
          </p:nvSpPr>
          <p:spPr bwMode="auto">
            <a:xfrm>
              <a:off x="3216" y="768"/>
              <a:ext cx="1104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55" name="Rectangle 15"/>
            <p:cNvSpPr>
              <a:spLocks noChangeArrowheads="1"/>
            </p:cNvSpPr>
            <p:nvPr/>
          </p:nvSpPr>
          <p:spPr bwMode="auto">
            <a:xfrm>
              <a:off x="2112" y="768"/>
              <a:ext cx="1104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56" name="Rectangle 16"/>
            <p:cNvSpPr>
              <a:spLocks noChangeArrowheads="1"/>
            </p:cNvSpPr>
            <p:nvPr/>
          </p:nvSpPr>
          <p:spPr bwMode="auto">
            <a:xfrm>
              <a:off x="1008" y="768"/>
              <a:ext cx="1104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57" name="Rectangle 17"/>
            <p:cNvSpPr>
              <a:spLocks noChangeArrowheads="1"/>
            </p:cNvSpPr>
            <p:nvPr/>
          </p:nvSpPr>
          <p:spPr bwMode="auto">
            <a:xfrm>
              <a:off x="192" y="768"/>
              <a:ext cx="816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L+H*</a:t>
              </a:r>
            </a:p>
          </p:txBody>
        </p:sp>
        <p:sp>
          <p:nvSpPr>
            <p:cNvPr id="394258" name="Rectangle 18"/>
            <p:cNvSpPr>
              <a:spLocks noChangeArrowheads="1"/>
            </p:cNvSpPr>
            <p:nvPr/>
          </p:nvSpPr>
          <p:spPr bwMode="auto">
            <a:xfrm>
              <a:off x="4320" y="288"/>
              <a:ext cx="120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H-H%</a:t>
              </a:r>
            </a:p>
          </p:txBody>
        </p:sp>
        <p:sp>
          <p:nvSpPr>
            <p:cNvPr id="394259" name="Rectangle 19"/>
            <p:cNvSpPr>
              <a:spLocks noChangeArrowheads="1"/>
            </p:cNvSpPr>
            <p:nvPr/>
          </p:nvSpPr>
          <p:spPr bwMode="auto">
            <a:xfrm>
              <a:off x="3216" y="288"/>
              <a:ext cx="110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H-L%</a:t>
              </a:r>
            </a:p>
          </p:txBody>
        </p:sp>
        <p:sp>
          <p:nvSpPr>
            <p:cNvPr id="394260" name="Rectangle 20"/>
            <p:cNvSpPr>
              <a:spLocks noChangeArrowheads="1"/>
            </p:cNvSpPr>
            <p:nvPr/>
          </p:nvSpPr>
          <p:spPr bwMode="auto">
            <a:xfrm>
              <a:off x="2112" y="288"/>
              <a:ext cx="110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L-H%</a:t>
              </a:r>
            </a:p>
          </p:txBody>
        </p:sp>
        <p:sp>
          <p:nvSpPr>
            <p:cNvPr id="394261" name="Rectangle 21"/>
            <p:cNvSpPr>
              <a:spLocks noChangeArrowheads="1"/>
            </p:cNvSpPr>
            <p:nvPr/>
          </p:nvSpPr>
          <p:spPr bwMode="auto">
            <a:xfrm>
              <a:off x="1008" y="288"/>
              <a:ext cx="110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 algn="l" eaLnBrk="1" hangingPunct="1">
                <a:spcBef>
                  <a:spcPct val="20000"/>
                </a:spcBef>
              </a:pPr>
              <a:r>
                <a:rPr lang="en-US">
                  <a:latin typeface="Arial" charset="0"/>
                </a:rPr>
                <a:t>L-L%</a:t>
              </a:r>
            </a:p>
          </p:txBody>
        </p:sp>
        <p:sp>
          <p:nvSpPr>
            <p:cNvPr id="394262" name="Rectangle 22"/>
            <p:cNvSpPr>
              <a:spLocks noChangeArrowheads="1"/>
            </p:cNvSpPr>
            <p:nvPr/>
          </p:nvSpPr>
          <p:spPr bwMode="auto">
            <a:xfrm>
              <a:off x="192" y="288"/>
              <a:ext cx="81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</a:pPr>
              <a:endParaRPr lang="en-US">
                <a:latin typeface="Arial" charset="0"/>
              </a:endParaRPr>
            </a:p>
          </p:txBody>
        </p:sp>
        <p:sp>
          <p:nvSpPr>
            <p:cNvPr id="394263" name="Line 23"/>
            <p:cNvSpPr>
              <a:spLocks noChangeShapeType="1"/>
            </p:cNvSpPr>
            <p:nvPr/>
          </p:nvSpPr>
          <p:spPr bwMode="auto">
            <a:xfrm>
              <a:off x="192" y="288"/>
              <a:ext cx="53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64" name="Line 24"/>
            <p:cNvSpPr>
              <a:spLocks noChangeShapeType="1"/>
            </p:cNvSpPr>
            <p:nvPr/>
          </p:nvSpPr>
          <p:spPr bwMode="auto">
            <a:xfrm>
              <a:off x="192" y="768"/>
              <a:ext cx="53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65" name="Line 25"/>
            <p:cNvSpPr>
              <a:spLocks noChangeShapeType="1"/>
            </p:cNvSpPr>
            <p:nvPr/>
          </p:nvSpPr>
          <p:spPr bwMode="auto">
            <a:xfrm>
              <a:off x="192" y="1728"/>
              <a:ext cx="53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66" name="Line 26"/>
            <p:cNvSpPr>
              <a:spLocks noChangeShapeType="1"/>
            </p:cNvSpPr>
            <p:nvPr/>
          </p:nvSpPr>
          <p:spPr bwMode="auto">
            <a:xfrm>
              <a:off x="192" y="2832"/>
              <a:ext cx="53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67" name="Line 27"/>
            <p:cNvSpPr>
              <a:spLocks noChangeShapeType="1"/>
            </p:cNvSpPr>
            <p:nvPr/>
          </p:nvSpPr>
          <p:spPr bwMode="auto">
            <a:xfrm>
              <a:off x="192" y="3888"/>
              <a:ext cx="53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68" name="Line 28"/>
            <p:cNvSpPr>
              <a:spLocks noChangeShapeType="1"/>
            </p:cNvSpPr>
            <p:nvPr/>
          </p:nvSpPr>
          <p:spPr bwMode="auto">
            <a:xfrm>
              <a:off x="192" y="288"/>
              <a:ext cx="0" cy="360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69" name="Line 29"/>
            <p:cNvSpPr>
              <a:spLocks noChangeShapeType="1"/>
            </p:cNvSpPr>
            <p:nvPr/>
          </p:nvSpPr>
          <p:spPr bwMode="auto">
            <a:xfrm>
              <a:off x="1008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70" name="Line 30"/>
            <p:cNvSpPr>
              <a:spLocks noChangeShapeType="1"/>
            </p:cNvSpPr>
            <p:nvPr/>
          </p:nvSpPr>
          <p:spPr bwMode="auto">
            <a:xfrm>
              <a:off x="2112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71" name="Line 31"/>
            <p:cNvSpPr>
              <a:spLocks noChangeShapeType="1"/>
            </p:cNvSpPr>
            <p:nvPr/>
          </p:nvSpPr>
          <p:spPr bwMode="auto">
            <a:xfrm>
              <a:off x="3216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72" name="Line 32"/>
            <p:cNvSpPr>
              <a:spLocks noChangeShapeType="1"/>
            </p:cNvSpPr>
            <p:nvPr/>
          </p:nvSpPr>
          <p:spPr bwMode="auto">
            <a:xfrm>
              <a:off x="4320" y="288"/>
              <a:ext cx="0" cy="3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273" name="Line 33"/>
            <p:cNvSpPr>
              <a:spLocks noChangeShapeType="1"/>
            </p:cNvSpPr>
            <p:nvPr/>
          </p:nvSpPr>
          <p:spPr bwMode="auto">
            <a:xfrm>
              <a:off x="5520" y="288"/>
              <a:ext cx="0" cy="360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4274" name="Line 34"/>
          <p:cNvSpPr>
            <a:spLocks noChangeShapeType="1"/>
          </p:cNvSpPr>
          <p:nvPr/>
        </p:nvSpPr>
        <p:spPr bwMode="auto">
          <a:xfrm>
            <a:off x="1676400" y="2438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75" name="Line 35"/>
          <p:cNvSpPr>
            <a:spLocks noChangeShapeType="1"/>
          </p:cNvSpPr>
          <p:nvPr/>
        </p:nvSpPr>
        <p:spPr bwMode="auto">
          <a:xfrm flipV="1">
            <a:off x="1905000" y="1600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76" name="Line 36"/>
          <p:cNvSpPr>
            <a:spLocks noChangeShapeType="1"/>
          </p:cNvSpPr>
          <p:nvPr/>
        </p:nvSpPr>
        <p:spPr bwMode="auto">
          <a:xfrm>
            <a:off x="2057400" y="1600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77" name="Line 37"/>
          <p:cNvSpPr>
            <a:spLocks noChangeShapeType="1"/>
          </p:cNvSpPr>
          <p:nvPr/>
        </p:nvSpPr>
        <p:spPr bwMode="auto">
          <a:xfrm>
            <a:off x="2438400" y="1600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78" name="Line 38"/>
          <p:cNvSpPr>
            <a:spLocks noChangeShapeType="1"/>
          </p:cNvSpPr>
          <p:nvPr/>
        </p:nvSpPr>
        <p:spPr bwMode="auto">
          <a:xfrm>
            <a:off x="2590800" y="2438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79" name="Line 39"/>
          <p:cNvSpPr>
            <a:spLocks noChangeShapeType="1"/>
          </p:cNvSpPr>
          <p:nvPr/>
        </p:nvSpPr>
        <p:spPr bwMode="auto">
          <a:xfrm>
            <a:off x="3429000" y="2438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0" name="Line 40"/>
          <p:cNvSpPr>
            <a:spLocks noChangeShapeType="1"/>
          </p:cNvSpPr>
          <p:nvPr/>
        </p:nvSpPr>
        <p:spPr bwMode="auto">
          <a:xfrm flipV="1">
            <a:off x="3657600" y="1600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1" name="Line 41"/>
          <p:cNvSpPr>
            <a:spLocks noChangeShapeType="1"/>
          </p:cNvSpPr>
          <p:nvPr/>
        </p:nvSpPr>
        <p:spPr bwMode="auto">
          <a:xfrm>
            <a:off x="3810000" y="1600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2" name="Line 42"/>
          <p:cNvSpPr>
            <a:spLocks noChangeShapeType="1"/>
          </p:cNvSpPr>
          <p:nvPr/>
        </p:nvSpPr>
        <p:spPr bwMode="auto">
          <a:xfrm>
            <a:off x="4191000" y="1600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3" name="Line 43"/>
          <p:cNvSpPr>
            <a:spLocks noChangeShapeType="1"/>
          </p:cNvSpPr>
          <p:nvPr/>
        </p:nvSpPr>
        <p:spPr bwMode="auto">
          <a:xfrm>
            <a:off x="5181600" y="2438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4" name="Line 44"/>
          <p:cNvSpPr>
            <a:spLocks noChangeShapeType="1"/>
          </p:cNvSpPr>
          <p:nvPr/>
        </p:nvSpPr>
        <p:spPr bwMode="auto">
          <a:xfrm flipV="1">
            <a:off x="5410200" y="1600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5" name="Line 45"/>
          <p:cNvSpPr>
            <a:spLocks noChangeShapeType="1"/>
          </p:cNvSpPr>
          <p:nvPr/>
        </p:nvSpPr>
        <p:spPr bwMode="auto">
          <a:xfrm>
            <a:off x="5562600" y="1600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6" name="Line 46"/>
          <p:cNvSpPr>
            <a:spLocks noChangeShapeType="1"/>
          </p:cNvSpPr>
          <p:nvPr/>
        </p:nvSpPr>
        <p:spPr bwMode="auto">
          <a:xfrm>
            <a:off x="5943600" y="16002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7" name="Line 47"/>
          <p:cNvSpPr>
            <a:spLocks noChangeShapeType="1"/>
          </p:cNvSpPr>
          <p:nvPr/>
        </p:nvSpPr>
        <p:spPr bwMode="auto">
          <a:xfrm>
            <a:off x="6934200" y="2438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8" name="Line 48"/>
          <p:cNvSpPr>
            <a:spLocks noChangeShapeType="1"/>
          </p:cNvSpPr>
          <p:nvPr/>
        </p:nvSpPr>
        <p:spPr bwMode="auto">
          <a:xfrm flipV="1">
            <a:off x="7162800" y="1600200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89" name="Line 49"/>
          <p:cNvSpPr>
            <a:spLocks noChangeShapeType="1"/>
          </p:cNvSpPr>
          <p:nvPr/>
        </p:nvSpPr>
        <p:spPr bwMode="auto">
          <a:xfrm>
            <a:off x="7315200" y="1600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0" name="Line 50"/>
          <p:cNvSpPr>
            <a:spLocks noChangeShapeType="1"/>
          </p:cNvSpPr>
          <p:nvPr/>
        </p:nvSpPr>
        <p:spPr bwMode="auto">
          <a:xfrm>
            <a:off x="7696200" y="16002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1" name="Line 51"/>
          <p:cNvSpPr>
            <a:spLocks noChangeShapeType="1"/>
          </p:cNvSpPr>
          <p:nvPr/>
        </p:nvSpPr>
        <p:spPr bwMode="auto">
          <a:xfrm>
            <a:off x="4343400" y="2438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2" name="Line 52"/>
          <p:cNvSpPr>
            <a:spLocks noChangeShapeType="1"/>
          </p:cNvSpPr>
          <p:nvPr/>
        </p:nvSpPr>
        <p:spPr bwMode="auto">
          <a:xfrm flipV="1">
            <a:off x="4572000" y="19812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3" name="Line 53"/>
          <p:cNvSpPr>
            <a:spLocks noChangeShapeType="1"/>
          </p:cNvSpPr>
          <p:nvPr/>
        </p:nvSpPr>
        <p:spPr bwMode="auto">
          <a:xfrm>
            <a:off x="4724400" y="198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4" name="Line 54"/>
          <p:cNvSpPr>
            <a:spLocks noChangeShapeType="1"/>
          </p:cNvSpPr>
          <p:nvPr/>
        </p:nvSpPr>
        <p:spPr bwMode="auto">
          <a:xfrm>
            <a:off x="6019800" y="2057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5" name="Line 55"/>
          <p:cNvSpPr>
            <a:spLocks noChangeShapeType="1"/>
          </p:cNvSpPr>
          <p:nvPr/>
        </p:nvSpPr>
        <p:spPr bwMode="auto">
          <a:xfrm>
            <a:off x="77724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6" name="Line 56"/>
          <p:cNvSpPr>
            <a:spLocks noChangeShapeType="1"/>
          </p:cNvSpPr>
          <p:nvPr/>
        </p:nvSpPr>
        <p:spPr bwMode="auto">
          <a:xfrm flipV="1">
            <a:off x="8077200" y="1752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297" name="Line 57"/>
          <p:cNvSpPr>
            <a:spLocks noChangeShapeType="1"/>
          </p:cNvSpPr>
          <p:nvPr/>
        </p:nvSpPr>
        <p:spPr bwMode="auto">
          <a:xfrm>
            <a:off x="8153400" y="1752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4298" name="Group 58"/>
          <p:cNvGrpSpPr>
            <a:grpSpLocks/>
          </p:cNvGrpSpPr>
          <p:nvPr/>
        </p:nvGrpSpPr>
        <p:grpSpPr bwMode="auto">
          <a:xfrm>
            <a:off x="1752600" y="3124200"/>
            <a:ext cx="1371600" cy="1143000"/>
            <a:chOff x="1056" y="1872"/>
            <a:chExt cx="864" cy="720"/>
          </a:xfrm>
        </p:grpSpPr>
        <p:sp>
          <p:nvSpPr>
            <p:cNvPr id="394299" name="Line 59"/>
            <p:cNvSpPr>
              <a:spLocks noChangeShapeType="1"/>
            </p:cNvSpPr>
            <p:nvPr/>
          </p:nvSpPr>
          <p:spPr bwMode="auto">
            <a:xfrm>
              <a:off x="1056" y="187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0" name="Line 60"/>
            <p:cNvSpPr>
              <a:spLocks noChangeShapeType="1"/>
            </p:cNvSpPr>
            <p:nvPr/>
          </p:nvSpPr>
          <p:spPr bwMode="auto">
            <a:xfrm>
              <a:off x="1200" y="1872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1" name="Line 61"/>
            <p:cNvSpPr>
              <a:spLocks noChangeShapeType="1"/>
            </p:cNvSpPr>
            <p:nvPr/>
          </p:nvSpPr>
          <p:spPr bwMode="auto">
            <a:xfrm>
              <a:off x="1296" y="2208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2" name="Line 62"/>
            <p:cNvSpPr>
              <a:spLocks noChangeShapeType="1"/>
            </p:cNvSpPr>
            <p:nvPr/>
          </p:nvSpPr>
          <p:spPr bwMode="auto">
            <a:xfrm>
              <a:off x="1488" y="2208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3" name="Line 63"/>
            <p:cNvSpPr>
              <a:spLocks noChangeShapeType="1"/>
            </p:cNvSpPr>
            <p:nvPr/>
          </p:nvSpPr>
          <p:spPr bwMode="auto">
            <a:xfrm>
              <a:off x="1632" y="259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4304" name="Group 64"/>
          <p:cNvGrpSpPr>
            <a:grpSpLocks/>
          </p:cNvGrpSpPr>
          <p:nvPr/>
        </p:nvGrpSpPr>
        <p:grpSpPr bwMode="auto">
          <a:xfrm>
            <a:off x="3429000" y="3124200"/>
            <a:ext cx="1524000" cy="1143000"/>
            <a:chOff x="2160" y="1968"/>
            <a:chExt cx="960" cy="720"/>
          </a:xfrm>
        </p:grpSpPr>
        <p:sp>
          <p:nvSpPr>
            <p:cNvPr id="394305" name="Line 65"/>
            <p:cNvSpPr>
              <a:spLocks noChangeShapeType="1"/>
            </p:cNvSpPr>
            <p:nvPr/>
          </p:nvSpPr>
          <p:spPr bwMode="auto">
            <a:xfrm>
              <a:off x="2160" y="19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6" name="Line 66"/>
            <p:cNvSpPr>
              <a:spLocks noChangeShapeType="1"/>
            </p:cNvSpPr>
            <p:nvPr/>
          </p:nvSpPr>
          <p:spPr bwMode="auto">
            <a:xfrm>
              <a:off x="2304" y="1968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7" name="Line 67"/>
            <p:cNvSpPr>
              <a:spLocks noChangeShapeType="1"/>
            </p:cNvSpPr>
            <p:nvPr/>
          </p:nvSpPr>
          <p:spPr bwMode="auto">
            <a:xfrm>
              <a:off x="2400" y="2304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8" name="Line 68"/>
            <p:cNvSpPr>
              <a:spLocks noChangeShapeType="1"/>
            </p:cNvSpPr>
            <p:nvPr/>
          </p:nvSpPr>
          <p:spPr bwMode="auto">
            <a:xfrm>
              <a:off x="2592" y="2304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09" name="Line 69"/>
            <p:cNvSpPr>
              <a:spLocks noChangeShapeType="1"/>
            </p:cNvSpPr>
            <p:nvPr/>
          </p:nvSpPr>
          <p:spPr bwMode="auto">
            <a:xfrm>
              <a:off x="2736" y="268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10" name="Line 70"/>
            <p:cNvSpPr>
              <a:spLocks noChangeShapeType="1"/>
            </p:cNvSpPr>
            <p:nvPr/>
          </p:nvSpPr>
          <p:spPr bwMode="auto">
            <a:xfrm flipV="1">
              <a:off x="2928" y="2304"/>
              <a:ext cx="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11" name="Line 71"/>
            <p:cNvSpPr>
              <a:spLocks noChangeShapeType="1"/>
            </p:cNvSpPr>
            <p:nvPr/>
          </p:nvSpPr>
          <p:spPr bwMode="auto">
            <a:xfrm>
              <a:off x="3024" y="23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4312" name="Group 72"/>
          <p:cNvGrpSpPr>
            <a:grpSpLocks/>
          </p:cNvGrpSpPr>
          <p:nvPr/>
        </p:nvGrpSpPr>
        <p:grpSpPr bwMode="auto">
          <a:xfrm>
            <a:off x="5181600" y="3124200"/>
            <a:ext cx="1447800" cy="533400"/>
            <a:chOff x="3264" y="1968"/>
            <a:chExt cx="912" cy="336"/>
          </a:xfrm>
        </p:grpSpPr>
        <p:sp>
          <p:nvSpPr>
            <p:cNvPr id="394313" name="Line 73"/>
            <p:cNvSpPr>
              <a:spLocks noChangeShapeType="1"/>
            </p:cNvSpPr>
            <p:nvPr/>
          </p:nvSpPr>
          <p:spPr bwMode="auto">
            <a:xfrm>
              <a:off x="3264" y="19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14" name="Line 74"/>
            <p:cNvSpPr>
              <a:spLocks noChangeShapeType="1"/>
            </p:cNvSpPr>
            <p:nvPr/>
          </p:nvSpPr>
          <p:spPr bwMode="auto">
            <a:xfrm>
              <a:off x="3408" y="1968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15" name="Line 75"/>
            <p:cNvSpPr>
              <a:spLocks noChangeShapeType="1"/>
            </p:cNvSpPr>
            <p:nvPr/>
          </p:nvSpPr>
          <p:spPr bwMode="auto">
            <a:xfrm>
              <a:off x="3504" y="2304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16" name="Line 76"/>
            <p:cNvSpPr>
              <a:spLocks noChangeShapeType="1"/>
            </p:cNvSpPr>
            <p:nvPr/>
          </p:nvSpPr>
          <p:spPr bwMode="auto">
            <a:xfrm>
              <a:off x="3696" y="2304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4317" name="Group 77"/>
          <p:cNvGrpSpPr>
            <a:grpSpLocks/>
          </p:cNvGrpSpPr>
          <p:nvPr/>
        </p:nvGrpSpPr>
        <p:grpSpPr bwMode="auto">
          <a:xfrm>
            <a:off x="6934200" y="3124200"/>
            <a:ext cx="1676400" cy="533400"/>
            <a:chOff x="4368" y="1968"/>
            <a:chExt cx="1056" cy="336"/>
          </a:xfrm>
        </p:grpSpPr>
        <p:sp>
          <p:nvSpPr>
            <p:cNvPr id="394318" name="Line 78"/>
            <p:cNvSpPr>
              <a:spLocks noChangeShapeType="1"/>
            </p:cNvSpPr>
            <p:nvPr/>
          </p:nvSpPr>
          <p:spPr bwMode="auto">
            <a:xfrm>
              <a:off x="4368" y="196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19" name="Line 79"/>
            <p:cNvSpPr>
              <a:spLocks noChangeShapeType="1"/>
            </p:cNvSpPr>
            <p:nvPr/>
          </p:nvSpPr>
          <p:spPr bwMode="auto">
            <a:xfrm>
              <a:off x="4512" y="1968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20" name="Line 80"/>
            <p:cNvSpPr>
              <a:spLocks noChangeShapeType="1"/>
            </p:cNvSpPr>
            <p:nvPr/>
          </p:nvSpPr>
          <p:spPr bwMode="auto">
            <a:xfrm>
              <a:off x="4608" y="2304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21" name="Line 81"/>
            <p:cNvSpPr>
              <a:spLocks noChangeShapeType="1"/>
            </p:cNvSpPr>
            <p:nvPr/>
          </p:nvSpPr>
          <p:spPr bwMode="auto">
            <a:xfrm>
              <a:off x="4800" y="23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22" name="Line 82"/>
            <p:cNvSpPr>
              <a:spLocks noChangeShapeType="1"/>
            </p:cNvSpPr>
            <p:nvPr/>
          </p:nvSpPr>
          <p:spPr bwMode="auto">
            <a:xfrm flipV="1">
              <a:off x="5040" y="2016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23" name="Line 83"/>
            <p:cNvSpPr>
              <a:spLocks noChangeShapeType="1"/>
            </p:cNvSpPr>
            <p:nvPr/>
          </p:nvSpPr>
          <p:spPr bwMode="auto">
            <a:xfrm>
              <a:off x="5136" y="201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4324" name="Line 84"/>
          <p:cNvSpPr>
            <a:spLocks noChangeShapeType="1"/>
          </p:cNvSpPr>
          <p:nvPr/>
        </p:nvSpPr>
        <p:spPr bwMode="auto">
          <a:xfrm>
            <a:off x="1752600" y="46482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25" name="Line 85"/>
          <p:cNvSpPr>
            <a:spLocks noChangeShapeType="1"/>
          </p:cNvSpPr>
          <p:nvPr/>
        </p:nvSpPr>
        <p:spPr bwMode="auto">
          <a:xfrm>
            <a:off x="2057400" y="4648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26" name="Line 86"/>
          <p:cNvSpPr>
            <a:spLocks noChangeShapeType="1"/>
          </p:cNvSpPr>
          <p:nvPr/>
        </p:nvSpPr>
        <p:spPr bwMode="auto">
          <a:xfrm>
            <a:off x="2209800" y="51816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27" name="Line 87"/>
          <p:cNvSpPr>
            <a:spLocks noChangeShapeType="1"/>
          </p:cNvSpPr>
          <p:nvPr/>
        </p:nvSpPr>
        <p:spPr bwMode="auto">
          <a:xfrm>
            <a:off x="2514600" y="51816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28" name="Line 88"/>
          <p:cNvSpPr>
            <a:spLocks noChangeShapeType="1"/>
          </p:cNvSpPr>
          <p:nvPr/>
        </p:nvSpPr>
        <p:spPr bwMode="auto">
          <a:xfrm>
            <a:off x="2743200" y="5791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29" name="Line 89"/>
          <p:cNvSpPr>
            <a:spLocks noChangeShapeType="1"/>
          </p:cNvSpPr>
          <p:nvPr/>
        </p:nvSpPr>
        <p:spPr bwMode="auto">
          <a:xfrm>
            <a:off x="3429000" y="46482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0" name="Line 90"/>
          <p:cNvSpPr>
            <a:spLocks noChangeShapeType="1"/>
          </p:cNvSpPr>
          <p:nvPr/>
        </p:nvSpPr>
        <p:spPr bwMode="auto">
          <a:xfrm>
            <a:off x="3733800" y="46482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1" name="Line 91"/>
          <p:cNvSpPr>
            <a:spLocks noChangeShapeType="1"/>
          </p:cNvSpPr>
          <p:nvPr/>
        </p:nvSpPr>
        <p:spPr bwMode="auto">
          <a:xfrm>
            <a:off x="3886200" y="51816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2" name="Line 92"/>
          <p:cNvSpPr>
            <a:spLocks noChangeShapeType="1"/>
          </p:cNvSpPr>
          <p:nvPr/>
        </p:nvSpPr>
        <p:spPr bwMode="auto">
          <a:xfrm>
            <a:off x="4191000" y="51816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3" name="Line 93"/>
          <p:cNvSpPr>
            <a:spLocks noChangeShapeType="1"/>
          </p:cNvSpPr>
          <p:nvPr/>
        </p:nvSpPr>
        <p:spPr bwMode="auto">
          <a:xfrm>
            <a:off x="44196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4" name="Line 94"/>
          <p:cNvSpPr>
            <a:spLocks noChangeShapeType="1"/>
          </p:cNvSpPr>
          <p:nvPr/>
        </p:nvSpPr>
        <p:spPr bwMode="auto">
          <a:xfrm flipV="1">
            <a:off x="4724400" y="51816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5" name="Line 95"/>
          <p:cNvSpPr>
            <a:spLocks noChangeShapeType="1"/>
          </p:cNvSpPr>
          <p:nvPr/>
        </p:nvSpPr>
        <p:spPr bwMode="auto">
          <a:xfrm>
            <a:off x="4876800" y="5181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6" name="Line 96"/>
          <p:cNvSpPr>
            <a:spLocks noChangeShapeType="1"/>
          </p:cNvSpPr>
          <p:nvPr/>
        </p:nvSpPr>
        <p:spPr bwMode="auto">
          <a:xfrm>
            <a:off x="5181600" y="47244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7" name="Line 97"/>
          <p:cNvSpPr>
            <a:spLocks noChangeShapeType="1"/>
          </p:cNvSpPr>
          <p:nvPr/>
        </p:nvSpPr>
        <p:spPr bwMode="auto">
          <a:xfrm>
            <a:off x="5486400" y="47244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8" name="Line 98"/>
          <p:cNvSpPr>
            <a:spLocks noChangeShapeType="1"/>
          </p:cNvSpPr>
          <p:nvPr/>
        </p:nvSpPr>
        <p:spPr bwMode="auto">
          <a:xfrm>
            <a:off x="5638800" y="52578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4339" name="Line 99"/>
          <p:cNvSpPr>
            <a:spLocks noChangeShapeType="1"/>
          </p:cNvSpPr>
          <p:nvPr/>
        </p:nvSpPr>
        <p:spPr bwMode="auto">
          <a:xfrm>
            <a:off x="5943600" y="5257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4340" name="Group 100"/>
          <p:cNvGrpSpPr>
            <a:grpSpLocks/>
          </p:cNvGrpSpPr>
          <p:nvPr/>
        </p:nvGrpSpPr>
        <p:grpSpPr bwMode="auto">
          <a:xfrm>
            <a:off x="6934200" y="4724400"/>
            <a:ext cx="1752600" cy="533400"/>
            <a:chOff x="4320" y="2976"/>
            <a:chExt cx="1104" cy="336"/>
          </a:xfrm>
        </p:grpSpPr>
        <p:sp>
          <p:nvSpPr>
            <p:cNvPr id="394341" name="Line 101"/>
            <p:cNvSpPr>
              <a:spLocks noChangeShapeType="1"/>
            </p:cNvSpPr>
            <p:nvPr/>
          </p:nvSpPr>
          <p:spPr bwMode="auto">
            <a:xfrm>
              <a:off x="4512" y="2976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42" name="Line 102"/>
            <p:cNvSpPr>
              <a:spLocks noChangeShapeType="1"/>
            </p:cNvSpPr>
            <p:nvPr/>
          </p:nvSpPr>
          <p:spPr bwMode="auto">
            <a:xfrm>
              <a:off x="4608" y="3312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43" name="Line 103"/>
            <p:cNvSpPr>
              <a:spLocks noChangeShapeType="1"/>
            </p:cNvSpPr>
            <p:nvPr/>
          </p:nvSpPr>
          <p:spPr bwMode="auto">
            <a:xfrm>
              <a:off x="4320" y="2976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44" name="Line 104"/>
            <p:cNvSpPr>
              <a:spLocks noChangeShapeType="1"/>
            </p:cNvSpPr>
            <p:nvPr/>
          </p:nvSpPr>
          <p:spPr bwMode="auto">
            <a:xfrm>
              <a:off x="4800" y="331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45" name="Line 105"/>
            <p:cNvSpPr>
              <a:spLocks noChangeShapeType="1"/>
            </p:cNvSpPr>
            <p:nvPr/>
          </p:nvSpPr>
          <p:spPr bwMode="auto">
            <a:xfrm flipV="1">
              <a:off x="5040" y="3024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346" name="Line 106"/>
            <p:cNvSpPr>
              <a:spLocks noChangeShapeType="1"/>
            </p:cNvSpPr>
            <p:nvPr/>
          </p:nvSpPr>
          <p:spPr bwMode="auto">
            <a:xfrm>
              <a:off x="5136" y="30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4347" name="25543AEB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348" name="DFC6E8F2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4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" fill="hold"/>
                                        <p:tgtEl>
                                          <p:spTgt spid="394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3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34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4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394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34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34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Contour Examples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http://www.cs.columbia.edu/~julia/cs6998/cards/examples.html</a:t>
            </a:r>
            <a:endParaRPr lang="en-US">
              <a:hlinkClick r:id="rId3" action="ppaction://hlinkfile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9E6F-F877-7D47-A4B1-A4CA016B5FD5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1682-6985-F54C-9BC6-01B99FC4269A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A Compositional Account (</a:t>
            </a:r>
            <a:r>
              <a:rPr lang="en-US">
                <a:latin typeface="Tahoma" charset="0"/>
                <a:hlinkClick r:id="rId2" action="ppaction://hlinkfile"/>
              </a:rPr>
              <a:t>Pierrehumbert &amp; Hirschberg </a:t>
            </a:r>
            <a:r>
              <a:rPr lang="ja-JP" altLang="en-US">
                <a:latin typeface="Arial"/>
                <a:hlinkClick r:id="rId2" action="ppaction://hlinkfile"/>
              </a:rPr>
              <a:t>’</a:t>
            </a:r>
            <a:r>
              <a:rPr lang="en-US">
                <a:latin typeface="Tahoma" charset="0"/>
                <a:hlinkClick r:id="rId2" action="ppaction://hlinkfile"/>
              </a:rPr>
              <a:t>92</a:t>
            </a:r>
            <a:r>
              <a:rPr lang="en-US">
                <a:latin typeface="Tahoma" charset="0"/>
              </a:rPr>
              <a:t>)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Contours convey relationships</a:t>
            </a:r>
          </a:p>
          <a:p>
            <a:pPr lvl="1">
              <a:lnSpc>
                <a:spcPct val="90000"/>
              </a:lnSpc>
            </a:pPr>
            <a:r>
              <a:rPr lang="en-US"/>
              <a:t>Between current, prior, and following utterances</a:t>
            </a:r>
          </a:p>
          <a:p>
            <a:pPr lvl="1">
              <a:lnSpc>
                <a:spcPct val="90000"/>
              </a:lnSpc>
            </a:pPr>
            <a:r>
              <a:rPr lang="en-US"/>
              <a:t>Between propositional content and mutual beliefs</a:t>
            </a:r>
          </a:p>
          <a:p>
            <a:pPr>
              <a:lnSpc>
                <a:spcPct val="90000"/>
              </a:lnSpc>
            </a:pPr>
            <a:r>
              <a:rPr lang="en-US"/>
              <a:t>Contour meanings are composites of the meanings of their pitch accents, phrase accents and boundary tones (hypothesis:  intonational lexicon is compositional!)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32637-096A-0C4E-BDD4-31365C2661B9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0047-2364-2F47-BDC1-89BF57C8A46D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Pitch Accents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Convey information status about discourse references, modifiers, predicates and their relationship to S and 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s mutual beliefs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H*: X is new and predicated</a:t>
            </a:r>
          </a:p>
          <a:p>
            <a:pPr lvl="2">
              <a:buFontTx/>
              <a:buNone/>
            </a:pPr>
            <a:r>
              <a:rPr lang="en-US" sz="2000" dirty="0">
                <a:solidFill>
                  <a:schemeClr val="hlink"/>
                </a:solidFill>
              </a:rPr>
              <a:t>My name is H* Mark H* </a:t>
            </a:r>
            <a:r>
              <a:rPr lang="en-US" sz="2000" dirty="0" err="1">
                <a:solidFill>
                  <a:schemeClr val="hlink"/>
                </a:solidFill>
              </a:rPr>
              <a:t>Liberman</a:t>
            </a:r>
            <a:r>
              <a:rPr lang="en-US" sz="2000" dirty="0">
                <a:solidFill>
                  <a:schemeClr val="hlink"/>
                </a:solidFill>
              </a:rPr>
              <a:t> H-H%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L*: X is salient but not part of the speaker</a:t>
            </a:r>
            <a:r>
              <a:rPr lang="ja-JP" altLang="en-US" sz="2400" dirty="0">
                <a:solidFill>
                  <a:schemeClr val="accent2"/>
                </a:solidFill>
                <a:latin typeface="Arial"/>
              </a:rPr>
              <a:t>’</a:t>
            </a:r>
            <a:r>
              <a:rPr lang="en-US" sz="2400" dirty="0">
                <a:solidFill>
                  <a:schemeClr val="accent2"/>
                </a:solidFill>
              </a:rPr>
              <a:t>s predication</a:t>
            </a:r>
          </a:p>
          <a:p>
            <a:pPr lvl="2">
              <a:buFontTx/>
              <a:buNone/>
            </a:pPr>
            <a:r>
              <a:rPr lang="en-US" sz="2000" dirty="0" smtClean="0"/>
              <a:t>Trotsky</a:t>
            </a:r>
            <a:r>
              <a:rPr lang="en-US" sz="2000" dirty="0" smtClean="0">
                <a:solidFill>
                  <a:schemeClr val="hlink"/>
                </a:solidFill>
              </a:rPr>
              <a:t>: …L</a:t>
            </a:r>
            <a:r>
              <a:rPr lang="en-US" sz="2000" dirty="0">
                <a:solidFill>
                  <a:schemeClr val="hlink"/>
                </a:solidFill>
              </a:rPr>
              <a:t>* Stalin was L* right H-H%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H*+L: X is inferable from S and H</a:t>
            </a:r>
            <a:r>
              <a:rPr lang="ja-JP" altLang="en-US" sz="2400" dirty="0">
                <a:solidFill>
                  <a:schemeClr val="accent2"/>
                </a:solidFill>
                <a:latin typeface="Arial"/>
              </a:rPr>
              <a:t>’</a:t>
            </a:r>
            <a:r>
              <a:rPr lang="en-US" sz="2400" dirty="0">
                <a:solidFill>
                  <a:schemeClr val="accent2"/>
                </a:solidFill>
              </a:rPr>
              <a:t>s mutual beliefs and part of the predication</a:t>
            </a:r>
          </a:p>
          <a:p>
            <a:pPr lvl="2">
              <a:buFontTx/>
              <a:buNone/>
            </a:pPr>
            <a:r>
              <a:rPr lang="en-US" sz="2000" dirty="0">
                <a:solidFill>
                  <a:schemeClr val="hlink"/>
                </a:solidFill>
              </a:rPr>
              <a:t>H*+L Don</a:t>
            </a:r>
            <a:r>
              <a:rPr lang="ja-JP" altLang="en-US" sz="2000" dirty="0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2000" dirty="0">
                <a:solidFill>
                  <a:schemeClr val="hlink"/>
                </a:solidFill>
              </a:rPr>
              <a:t>t H*+L forget to H*+L take your H* lunch L-L%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392A-B806-B94C-ACE4-5699055A7479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D120-0DA5-784D-890E-D7066C299CE1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lvl="1"/>
            <a:r>
              <a:rPr lang="en-US">
                <a:solidFill>
                  <a:schemeClr val="accent2"/>
                </a:solidFill>
              </a:rPr>
              <a:t>H+L* (H+!H*): X is inferable from S and H</a:t>
            </a:r>
            <a:r>
              <a:rPr lang="ja-JP" altLang="en-US">
                <a:solidFill>
                  <a:schemeClr val="accent2"/>
                </a:solidFill>
                <a:latin typeface="Arial"/>
              </a:rPr>
              <a:t>’</a:t>
            </a:r>
            <a:r>
              <a:rPr lang="en-US">
                <a:solidFill>
                  <a:schemeClr val="accent2"/>
                </a:solidFill>
              </a:rPr>
              <a:t>s mutual beliefs but </a:t>
            </a:r>
            <a:r>
              <a:rPr lang="en-US" i="1">
                <a:solidFill>
                  <a:schemeClr val="accent2"/>
                </a:solidFill>
              </a:rPr>
              <a:t>not part of predication</a:t>
            </a:r>
          </a:p>
          <a:p>
            <a:pPr lvl="2">
              <a:buFontTx/>
              <a:buNone/>
            </a:pPr>
            <a:r>
              <a:rPr lang="en-US">
                <a:solidFill>
                  <a:schemeClr val="hlink"/>
                </a:solidFill>
              </a:rPr>
              <a:t>She</a:t>
            </a:r>
            <a:r>
              <a:rPr lang="ja-JP" altLang="en-US">
                <a:solidFill>
                  <a:schemeClr val="hlink"/>
                </a:solidFill>
                <a:latin typeface="Arial"/>
              </a:rPr>
              <a:t>’</a:t>
            </a:r>
            <a:r>
              <a:rPr lang="en-US">
                <a:solidFill>
                  <a:schemeClr val="hlink"/>
                </a:solidFill>
              </a:rPr>
              <a:t>s H+L* teething L-L%</a:t>
            </a:r>
            <a:endParaRPr lang="en-US" i="1"/>
          </a:p>
          <a:p>
            <a:pPr lvl="1"/>
            <a:r>
              <a:rPr lang="en-US">
                <a:solidFill>
                  <a:schemeClr val="accent2"/>
                </a:solidFill>
              </a:rPr>
              <a:t>L*+H: X is part of a scale but not part of the predication</a:t>
            </a:r>
          </a:p>
          <a:p>
            <a:pPr lvl="2">
              <a:buFontTx/>
              <a:buNone/>
            </a:pPr>
            <a:r>
              <a:rPr lang="en-US">
                <a:solidFill>
                  <a:schemeClr val="hlink"/>
                </a:solidFill>
              </a:rPr>
              <a:t>…I fed the L*+H goldfish L-H% </a:t>
            </a:r>
            <a:endParaRPr lang="en-US">
              <a:solidFill>
                <a:schemeClr val="accent2"/>
              </a:solidFill>
            </a:endParaRPr>
          </a:p>
          <a:p>
            <a:pPr lvl="1"/>
            <a:r>
              <a:rPr lang="en-US">
                <a:solidFill>
                  <a:schemeClr val="accent2"/>
                </a:solidFill>
              </a:rPr>
              <a:t>L+H*: X is part of a scale and in S and H</a:t>
            </a:r>
            <a:r>
              <a:rPr lang="ja-JP" altLang="en-US">
                <a:solidFill>
                  <a:schemeClr val="accent2"/>
                </a:solidFill>
                <a:latin typeface="Arial"/>
              </a:rPr>
              <a:t>’</a:t>
            </a:r>
            <a:r>
              <a:rPr lang="en-US">
                <a:solidFill>
                  <a:schemeClr val="accent2"/>
                </a:solidFill>
              </a:rPr>
              <a:t>s mutual beliefs (narrow focus)</a:t>
            </a:r>
          </a:p>
          <a:p>
            <a:pPr lvl="2">
              <a:buFontTx/>
              <a:buNone/>
            </a:pPr>
            <a:r>
              <a:rPr lang="en-US">
                <a:solidFill>
                  <a:schemeClr val="hlink"/>
                </a:solidFill>
              </a:rPr>
              <a:t>I don</a:t>
            </a:r>
            <a:r>
              <a:rPr lang="ja-JP" altLang="en-US">
                <a:solidFill>
                  <a:schemeClr val="hlink"/>
                </a:solidFill>
                <a:latin typeface="Arial"/>
              </a:rPr>
              <a:t>’</a:t>
            </a:r>
            <a:r>
              <a:rPr lang="en-US">
                <a:solidFill>
                  <a:schemeClr val="hlink"/>
                </a:solidFill>
              </a:rPr>
              <a:t>t L+H* want L+H* shrimp L-H% I want L+H* lobster L-L%</a:t>
            </a:r>
          </a:p>
          <a:p>
            <a:pPr lvl="2">
              <a:buFontTx/>
              <a:buNone/>
            </a:pPr>
            <a:endParaRPr lang="en-US">
              <a:solidFill>
                <a:schemeClr val="hlink"/>
              </a:solidFill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67F6-760A-F948-B338-802A7B5E88DF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89489-D034-724F-91AF-F3320792FE8F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Phrase Accents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Convey relationships among intermediate phrases, such as which form part of larger interpretive units</a:t>
            </a:r>
          </a:p>
          <a:p>
            <a:pPr lvl="1"/>
            <a:r>
              <a:rPr lang="en-US"/>
              <a:t>L-: X L- Y means X and Y are interpreted separately from one another</a:t>
            </a:r>
          </a:p>
          <a:p>
            <a:pPr lvl="2">
              <a:buFontTx/>
              <a:buNone/>
            </a:pPr>
            <a:r>
              <a:rPr lang="en-US">
                <a:solidFill>
                  <a:schemeClr val="hlink"/>
                </a:solidFill>
              </a:rPr>
              <a:t>Do you want a sandwich L- or would you like a soda </a:t>
            </a:r>
          </a:p>
          <a:p>
            <a:pPr lvl="1"/>
            <a:r>
              <a:rPr lang="en-US"/>
              <a:t>H-: X H- Y means X and Y should be interpreted together</a:t>
            </a:r>
          </a:p>
          <a:p>
            <a:pPr lvl="2">
              <a:buFontTx/>
              <a:buNone/>
            </a:pPr>
            <a:r>
              <a:rPr lang="en-US">
                <a:solidFill>
                  <a:schemeClr val="hlink"/>
                </a:solidFill>
              </a:rPr>
              <a:t>Do you want apple juice H- or orange juice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12BD-9440-A54D-9864-849215AA9D85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3DF5-F024-1A41-BFAA-2F0DC99BCA28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Tones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Signal the directionality of interpretation of intonational phrases</a:t>
            </a:r>
          </a:p>
          <a:p>
            <a:pPr lvl="1">
              <a:lnSpc>
                <a:spcPct val="90000"/>
              </a:lnSpc>
            </a:pPr>
            <a:r>
              <a:rPr lang="en-US"/>
              <a:t>H%: X H% Y means interpret X wrt Y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</a:rPr>
              <a:t>You made seven errors L-H%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</a:rPr>
              <a:t>What a shame L-L%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</a:rPr>
              <a:t>We don</a:t>
            </a:r>
            <a:r>
              <a:rPr lang="ja-JP" altLang="en-US">
                <a:solidFill>
                  <a:schemeClr val="hlink"/>
                </a:solidFill>
                <a:latin typeface="Arial"/>
              </a:rPr>
              <a:t>’</a:t>
            </a:r>
            <a:r>
              <a:rPr lang="en-US">
                <a:solidFill>
                  <a:schemeClr val="hlink"/>
                </a:solidFill>
              </a:rPr>
              <a:t>t have time to continue today.</a:t>
            </a:r>
          </a:p>
          <a:p>
            <a:pPr lvl="1">
              <a:lnSpc>
                <a:spcPct val="90000"/>
              </a:lnSpc>
            </a:pPr>
            <a:r>
              <a:rPr lang="en-US"/>
              <a:t>L%: X L% Y means no directionality of interpretation suggested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</a:rPr>
              <a:t>You made seven errors L-L%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</a:rPr>
              <a:t>What a shame L-H%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</a:rPr>
              <a:t>We don</a:t>
            </a:r>
            <a:r>
              <a:rPr lang="ja-JP" altLang="en-US">
                <a:solidFill>
                  <a:schemeClr val="hlink"/>
                </a:solidFill>
                <a:latin typeface="Arial"/>
              </a:rPr>
              <a:t>’</a:t>
            </a:r>
            <a:r>
              <a:rPr lang="en-US">
                <a:solidFill>
                  <a:schemeClr val="hlink"/>
                </a:solidFill>
              </a:rPr>
              <a:t>t have time to continue today.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>
              <a:solidFill>
                <a:schemeClr val="hlin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95F1-7050-5C4E-8001-C88A4840CA17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14B5-25D3-604B-93BB-FC286F475284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Unresolved Questions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143000"/>
            <a:ext cx="8458200" cy="5257800"/>
          </a:xfrm>
        </p:spPr>
        <p:txBody>
          <a:bodyPr/>
          <a:lstStyle/>
          <a:p>
            <a:r>
              <a:rPr lang="en-US"/>
              <a:t>How do the meanings of pitch accents in a single phrase combine?</a:t>
            </a:r>
          </a:p>
          <a:p>
            <a:pPr lvl="1">
              <a:buFontTx/>
              <a:buNone/>
            </a:pPr>
            <a:r>
              <a:rPr lang="en-US">
                <a:solidFill>
                  <a:schemeClr val="hlink"/>
                </a:solidFill>
              </a:rPr>
              <a:t>The L* blackboard</a:t>
            </a:r>
            <a:r>
              <a:rPr lang="ja-JP" altLang="en-US">
                <a:solidFill>
                  <a:schemeClr val="hlink"/>
                </a:solidFill>
                <a:latin typeface="Arial"/>
              </a:rPr>
              <a:t>’</a:t>
            </a:r>
            <a:r>
              <a:rPr lang="en-US">
                <a:solidFill>
                  <a:schemeClr val="hlink"/>
                </a:solidFill>
              </a:rPr>
              <a:t>s painted H* orange L-L%</a:t>
            </a:r>
          </a:p>
          <a:p>
            <a:r>
              <a:rPr lang="en-US"/>
              <a:t>How do we distinguish the meaning of a phrase accent from that of a boundary tone – especially in intonational phrases with a single intermediate phrase?</a:t>
            </a:r>
          </a:p>
          <a:p>
            <a:pPr lvl="1"/>
            <a:r>
              <a:rPr lang="en-US"/>
              <a:t>E.g. H* H-L% (plateau) vs. H*H-H% (high-rise question) vs. H*L-L% (declarative)</a:t>
            </a:r>
          </a:p>
          <a:p>
            <a:r>
              <a:rPr lang="en-US"/>
              <a:t>Is this framework useful for investigating contour meaning?  E.g. downstepped contours, H+L*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6F68-B8DE-6940-BAF3-D89A940A2A75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593E-B151-6E44-9941-8FBE1F9C6153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How are these features useful?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874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Expanded </a:t>
            </a:r>
            <a:r>
              <a:rPr lang="en-US" dirty="0"/>
              <a:t>vs. compressed pitch range</a:t>
            </a:r>
            <a:r>
              <a:rPr lang="en-US" dirty="0" smtClean="0"/>
              <a:t>?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Happiness vs. boredom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Louder vs. softer speech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Anger vs. contentment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Faster vs. slower speech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Certainty vs. uncertainty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Differences in </a:t>
            </a:r>
            <a:r>
              <a:rPr lang="en-US" dirty="0" err="1"/>
              <a:t>intonational</a:t>
            </a:r>
            <a:r>
              <a:rPr lang="en-US" dirty="0"/>
              <a:t> prominence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vs. old information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Differences in </a:t>
            </a:r>
            <a:r>
              <a:rPr lang="en-US" dirty="0" err="1"/>
              <a:t>intonational</a:t>
            </a:r>
            <a:r>
              <a:rPr lang="en-US" dirty="0"/>
              <a:t> phrasing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 thought vs. 2 thoughts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Differences in pitch contours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Question vs. statement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4783-D171-1242-891F-C2DDF9765555}" type="datetime1">
              <a:rPr lang="en-US"/>
              <a:pPr/>
              <a:t>7/6/17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5EF8-4328-0041-A38E-A8D04F48B569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design experiments to collect the data we need to do this</a:t>
            </a:r>
          </a:p>
          <a:p>
            <a:r>
              <a:rPr lang="en-US" dirty="0"/>
              <a:t>How to evaluate our results and draw conclusions from our research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4D79-5F9D-6E43-8813-DCC720DB3888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06018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Next Class</a:t>
            </a:r>
            <a:endParaRPr lang="en-US" altLang="x-none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 smtClean="0"/>
              <a:t>Deception detection and </a:t>
            </a:r>
            <a:r>
              <a:rPr lang="en-US" altLang="x-none" smtClean="0"/>
              <a:t>experimental design</a:t>
            </a:r>
            <a:endParaRPr lang="x-none" altLang="x-none" dirty="0"/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C1BDF992-CA01-8C45-98F7-CE64684FD41D}" type="slidenum">
              <a:rPr lang="en-US" altLang="x-none" sz="1400"/>
              <a:pPr/>
              <a:t>60</a:t>
            </a:fld>
            <a:endParaRPr lang="en-US" altLang="x-none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do </a:t>
            </a:r>
            <a:r>
              <a:rPr lang="en-US" dirty="0" smtClean="0"/>
              <a:t>we produce speech?</a:t>
            </a:r>
            <a:endParaRPr lang="en-US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General </a:t>
            </a:r>
            <a:r>
              <a:rPr lang="en-US" dirty="0" smtClean="0"/>
              <a:t>process of articulation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Air expelled from lungs through windpipe (</a:t>
            </a:r>
            <a:r>
              <a:rPr lang="en-US" dirty="0">
                <a:solidFill>
                  <a:srgbClr val="0000FF"/>
                </a:solidFill>
              </a:rPr>
              <a:t>trachea</a:t>
            </a:r>
            <a:r>
              <a:rPr lang="en-US" dirty="0"/>
              <a:t>) leaving via mouth (mostly) and nose (</a:t>
            </a:r>
            <a:r>
              <a:rPr lang="en-US" dirty="0">
                <a:solidFill>
                  <a:srgbClr val="0000FF"/>
                </a:solidFill>
              </a:rPr>
              <a:t>nasals</a:t>
            </a:r>
            <a:r>
              <a:rPr lang="en-US" dirty="0"/>
              <a:t>) (e.g. [m], [n])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Air passing thru </a:t>
            </a:r>
            <a:r>
              <a:rPr lang="en-US" dirty="0">
                <a:solidFill>
                  <a:srgbClr val="0000FF"/>
                </a:solidFill>
              </a:rPr>
              <a:t>trachea</a:t>
            </a:r>
            <a:r>
              <a:rPr lang="en-US" dirty="0"/>
              <a:t> goes thru </a:t>
            </a:r>
            <a:r>
              <a:rPr lang="en-US" dirty="0">
                <a:solidFill>
                  <a:srgbClr val="0000FF"/>
                </a:solidFill>
              </a:rPr>
              <a:t>larynx</a:t>
            </a:r>
            <a:r>
              <a:rPr lang="en-US" dirty="0"/>
              <a:t>, which contains </a:t>
            </a:r>
            <a:r>
              <a:rPr lang="en-US" dirty="0">
                <a:solidFill>
                  <a:srgbClr val="0000FF"/>
                </a:solidFill>
              </a:rPr>
              <a:t>vocal folds</a:t>
            </a:r>
            <a:r>
              <a:rPr lang="en-US" dirty="0"/>
              <a:t> – space between them is the </a:t>
            </a:r>
            <a:r>
              <a:rPr lang="en-US" dirty="0">
                <a:solidFill>
                  <a:srgbClr val="0000FF"/>
                </a:solidFill>
              </a:rPr>
              <a:t>glottis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vocal folds vibrate, we get </a:t>
            </a:r>
            <a:r>
              <a:rPr lang="en-US" dirty="0">
                <a:solidFill>
                  <a:srgbClr val="0000FF"/>
                </a:solidFill>
              </a:rPr>
              <a:t>voiced</a:t>
            </a:r>
            <a:r>
              <a:rPr lang="en-US" dirty="0"/>
              <a:t> sounds (e.g. [v]); </a:t>
            </a:r>
            <a:r>
              <a:rPr lang="en-US" dirty="0" err="1"/>
              <a:t>o.w</a:t>
            </a:r>
            <a:r>
              <a:rPr lang="en-US" dirty="0"/>
              <a:t>. </a:t>
            </a:r>
            <a:r>
              <a:rPr lang="en-US" dirty="0">
                <a:solidFill>
                  <a:srgbClr val="0000FF"/>
                </a:solidFill>
              </a:rPr>
              <a:t>voiceless</a:t>
            </a:r>
            <a:r>
              <a:rPr lang="en-US" dirty="0"/>
              <a:t> (e.g. [f]</a:t>
            </a:r>
            <a:r>
              <a:rPr lang="en-US" dirty="0" smtClean="0"/>
              <a:t>)</a:t>
            </a:r>
            <a:endParaRPr lang="en-US" dirty="0" smtClean="0">
              <a:hlinkClick r:id="rId3"/>
            </a:endParaRPr>
          </a:p>
          <a:p>
            <a:pPr>
              <a:lnSpc>
                <a:spcPct val="90000"/>
              </a:lnSpc>
            </a:pPr>
            <a:r>
              <a:rPr lang="en-US" dirty="0" smtClean="0"/>
              <a:t>Speech sounds differ in their </a:t>
            </a:r>
            <a:r>
              <a:rPr lang="en-US" dirty="0" smtClean="0">
                <a:solidFill>
                  <a:srgbClr val="0000FF"/>
                </a:solidFill>
              </a:rPr>
              <a:t>place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manner</a:t>
            </a:r>
            <a:r>
              <a:rPr lang="en-US" dirty="0" smtClean="0"/>
              <a:t> of articulation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19354" y="8094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llu01_head_ne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635610"/>
            <a:ext cx="5418667" cy="54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39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How do we perceive speech?</a:t>
            </a:r>
            <a:endParaRPr lang="en-US" dirty="0">
              <a:latin typeface="Arial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178800" cy="4648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Arial" charset="0"/>
              </a:rPr>
              <a:t>Speech (like other sounds) causes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sound waves</a:t>
            </a:r>
            <a:r>
              <a:rPr lang="en-US" sz="2400" dirty="0" smtClean="0">
                <a:latin typeface="Arial" charset="0"/>
              </a:rPr>
              <a:t>, or fluctuations, in the air:</a:t>
            </a:r>
            <a:endParaRPr lang="en-US" sz="24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" charset="0"/>
              </a:rPr>
              <a:t>These propagate (analogy: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 toss a stone in a lake and watch the circles of ripples</a:t>
            </a:r>
            <a:r>
              <a:rPr lang="en-US" sz="2400" dirty="0" smtClean="0">
                <a:latin typeface="Arial" charset="0"/>
              </a:rPr>
              <a:t>), losing amplitude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" charset="0"/>
              </a:rPr>
              <a:t>Received by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outer ear </a:t>
            </a:r>
            <a:r>
              <a:rPr lang="en-US" sz="2400" dirty="0" smtClean="0">
                <a:latin typeface="Arial" charset="0"/>
              </a:rPr>
              <a:t>and passed on to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FF"/>
                </a:solidFill>
                <a:latin typeface="Arial" charset="0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iddle ear’s auditory canal </a:t>
            </a:r>
            <a:r>
              <a:rPr lang="en-US" sz="2400" dirty="0" smtClean="0">
                <a:latin typeface="Arial" charset="0"/>
              </a:rPr>
              <a:t>causing the eardrum </a:t>
            </a:r>
            <a:r>
              <a:rPr lang="en-US" sz="2400" dirty="0">
                <a:solidFill>
                  <a:srgbClr val="0066FF"/>
                </a:solidFill>
                <a:latin typeface="Arial" charset="0"/>
              </a:rPr>
              <a:t>(</a:t>
            </a:r>
            <a:r>
              <a:rPr lang="en-US" sz="2400" i="1" dirty="0">
                <a:solidFill>
                  <a:srgbClr val="0066FF"/>
                </a:solidFill>
                <a:latin typeface="Arial" charset="0"/>
              </a:rPr>
              <a:t>tympanum</a:t>
            </a:r>
            <a:r>
              <a:rPr lang="en-US" sz="2400" dirty="0">
                <a:solidFill>
                  <a:srgbClr val="0066FF"/>
                </a:solidFill>
                <a:latin typeface="Arial" charset="0"/>
              </a:rPr>
              <a:t>)</a:t>
            </a:r>
            <a:r>
              <a:rPr lang="en-US" sz="2400" dirty="0">
                <a:latin typeface="Arial" charset="0"/>
              </a:rPr>
              <a:t> to </a:t>
            </a:r>
            <a:r>
              <a:rPr lang="en-US" sz="2400" dirty="0" smtClean="0">
                <a:latin typeface="Arial" charset="0"/>
              </a:rPr>
              <a:t>vibrate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Inner ear </a:t>
            </a:r>
            <a:r>
              <a:rPr lang="en-US" sz="2400" dirty="0" smtClean="0">
                <a:latin typeface="Arial" charset="0"/>
              </a:rPr>
              <a:t>translates these vibrations into 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neural impulses</a:t>
            </a:r>
            <a:r>
              <a:rPr lang="en-US" sz="2400" dirty="0" smtClean="0">
                <a:latin typeface="Arial" charset="0"/>
              </a:rPr>
              <a:t> which are passed along the </a:t>
            </a:r>
            <a:r>
              <a:rPr lang="en-US" sz="2400" dirty="0" err="1" smtClean="0">
                <a:solidFill>
                  <a:srgbClr val="0000FF"/>
                </a:solidFill>
                <a:latin typeface="Arial" charset="0"/>
              </a:rPr>
              <a:t>vestibulo</a:t>
            </a:r>
            <a:r>
              <a:rPr lang="en-US" sz="2400" dirty="0" smtClean="0">
                <a:solidFill>
                  <a:srgbClr val="0000FF"/>
                </a:solidFill>
                <a:latin typeface="Arial" charset="0"/>
              </a:rPr>
              <a:t>-cochlear nerve </a:t>
            </a:r>
            <a:r>
              <a:rPr lang="en-US" sz="2400" dirty="0" smtClean="0">
                <a:latin typeface="Arial" charset="0"/>
              </a:rPr>
              <a:t>to the brain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66FF"/>
                </a:solidFill>
                <a:latin typeface="Arial" charset="0"/>
              </a:rPr>
              <a:t>Brain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>
                <a:latin typeface="Arial" charset="0"/>
              </a:rPr>
              <a:t>interprets </a:t>
            </a:r>
            <a:r>
              <a:rPr lang="en-US" sz="2400" dirty="0" smtClean="0">
                <a:latin typeface="Arial" charset="0"/>
              </a:rPr>
              <a:t>impulses as sound</a:t>
            </a:r>
          </a:p>
        </p:txBody>
      </p:sp>
      <p:sp>
        <p:nvSpPr>
          <p:cNvPr id="7170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C855D4-CD48-8540-A1E4-67467432309A}" type="datetime1">
              <a:rPr lang="en-US"/>
              <a:pPr eaLnBrk="1" hangingPunct="1"/>
              <a:t>7/6/17</a:t>
            </a:fld>
            <a:endParaRPr lang="en-US"/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5D6EF9-F4C7-8847-A055-82294F27FAE7}" type="slidenum">
              <a:rPr lang="en-US"/>
              <a:pPr eaLnBrk="1" hangingPunct="1"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SA17-course">
  <a:themeElements>
    <a:clrScheme name="Blank Presentation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90099"/>
      </a:hlink>
      <a:folHlink>
        <a:srgbClr val="FF006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900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90099"/>
        </a:hlink>
        <a:folHlink>
          <a:srgbClr val="FF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SA17-course" id="{D8837EF9-6206-4D45-802B-AE270D690185}" vid="{97E4167A-E119-E040-BB1A-49D7DF1718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LSA17-course</Template>
  <TotalTime>3617</TotalTime>
  <Words>2873</Words>
  <Application>Microsoft Macintosh PowerPoint</Application>
  <PresentationFormat>On-screen Show (4:3)</PresentationFormat>
  <Paragraphs>422</Paragraphs>
  <Slides>60</Slides>
  <Notes>13</Notes>
  <HiddenSlides>1</HiddenSlides>
  <MMClips>34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Arial Rounded MT Bold</vt:lpstr>
      <vt:lpstr>Calibri</vt:lpstr>
      <vt:lpstr>Mangal</vt:lpstr>
      <vt:lpstr>ＭＳ Ｐゴシック</vt:lpstr>
      <vt:lpstr>NewCenturySchlbk</vt:lpstr>
      <vt:lpstr>Tahoma</vt:lpstr>
      <vt:lpstr>Times</vt:lpstr>
      <vt:lpstr>Times New Roman</vt:lpstr>
      <vt:lpstr>Wingdings</vt:lpstr>
      <vt:lpstr>Arial</vt:lpstr>
      <vt:lpstr>LSA17-course</vt:lpstr>
      <vt:lpstr>Picture</vt:lpstr>
      <vt:lpstr>Equation</vt:lpstr>
      <vt:lpstr>Intonation and Computation: Analyzing Speech Prosody </vt:lpstr>
      <vt:lpstr>PowerPoint Presentation</vt:lpstr>
      <vt:lpstr>Why study speech?</vt:lpstr>
      <vt:lpstr>Other Major Speech Applications: Recognizing Speaker State</vt:lpstr>
      <vt:lpstr>What we’ll learn in this course</vt:lpstr>
      <vt:lpstr>PowerPoint Presentation</vt:lpstr>
      <vt:lpstr>How do we produce speech?</vt:lpstr>
      <vt:lpstr>PowerPoint Presentation</vt:lpstr>
      <vt:lpstr>How do we perceive speech?</vt:lpstr>
      <vt:lpstr>PowerPoint Presentation</vt:lpstr>
      <vt:lpstr>How do we analyze these sounds?</vt:lpstr>
      <vt:lpstr>Modeled as Simple Periodic Sine Waves</vt:lpstr>
      <vt:lpstr>Simple Periodic (Sine) Waves</vt:lpstr>
      <vt:lpstr>PowerPoint Presentation</vt:lpstr>
      <vt:lpstr>Complex Periodic Waveforms</vt:lpstr>
      <vt:lpstr>3 Sine Waves = 1 Complex Periodic Wave</vt:lpstr>
      <vt:lpstr>“ma”</vt:lpstr>
      <vt:lpstr>“m”</vt:lpstr>
      <vt:lpstr>“a”</vt:lpstr>
      <vt:lpstr>Aperiodic Waveforms</vt:lpstr>
      <vt:lpstr>PowerPoint Presentation</vt:lpstr>
      <vt:lpstr>Power Spectra and Spectrograms</vt:lpstr>
      <vt:lpstr>Spectrogram: “ma”</vt:lpstr>
      <vt:lpstr>Spectral Slice: A window of “a”</vt:lpstr>
      <vt:lpstr>Terms</vt:lpstr>
      <vt:lpstr>Sample Spectrogram: Any Guesses?</vt:lpstr>
      <vt:lpstr>How do we record speech to study it?</vt:lpstr>
      <vt:lpstr>Digitizing Speech</vt:lpstr>
      <vt:lpstr>To Learn More</vt:lpstr>
      <vt:lpstr>Trade-offs</vt:lpstr>
      <vt:lpstr>Determining Not Just What is Said but How it is Said</vt:lpstr>
      <vt:lpstr>Pitch</vt:lpstr>
      <vt:lpstr>Estimating (Tracking) Pitch</vt:lpstr>
      <vt:lpstr>Intensity</vt:lpstr>
      <vt:lpstr>Rhythm and Pause </vt:lpstr>
      <vt:lpstr>Voice Quality</vt:lpstr>
      <vt:lpstr>Higher-Level Features: Prosody</vt:lpstr>
      <vt:lpstr>How do we represent these differences?</vt:lpstr>
      <vt:lpstr>Pierrehumbert 1980</vt:lpstr>
      <vt:lpstr>Price, Ostendorf et al</vt:lpstr>
      <vt:lpstr>To(nes and)B(reak)I(ndices)</vt:lpstr>
      <vt:lpstr>PowerPoint Presentation</vt:lpstr>
      <vt:lpstr>PowerPoint Presentation</vt:lpstr>
      <vt:lpstr>PowerPoint Presentation</vt:lpstr>
      <vt:lpstr>PowerPoint Presentation</vt:lpstr>
      <vt:lpstr>Pitch Accent/Prominence in ToBI</vt:lpstr>
      <vt:lpstr>PowerPoint Presentation</vt:lpstr>
      <vt:lpstr>Prosodic Phrasing in ToBI</vt:lpstr>
      <vt:lpstr>PowerPoint Presentation</vt:lpstr>
      <vt:lpstr>PowerPoint Presentation</vt:lpstr>
      <vt:lpstr>PowerPoint Presentation</vt:lpstr>
      <vt:lpstr>Contour Examples</vt:lpstr>
      <vt:lpstr>A Compositional Account (Pierrehumbert &amp; Hirschberg ’92)</vt:lpstr>
      <vt:lpstr>Pitch Accents</vt:lpstr>
      <vt:lpstr>PowerPoint Presentation</vt:lpstr>
      <vt:lpstr>Phrase Accents</vt:lpstr>
      <vt:lpstr>Boundary Tones</vt:lpstr>
      <vt:lpstr>Unresolved Questions</vt:lpstr>
      <vt:lpstr>How are these features useful?</vt:lpstr>
      <vt:lpstr>Next Class</vt:lpstr>
    </vt:vector>
  </TitlesOfParts>
  <Company>AT&amp;T Labs-Research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Seeing What is Said:  New Methods for Extracting Information from Speech</dc:title>
  <dc:creator>julia hirschberg</dc:creator>
  <cp:lastModifiedBy>Microsoft Office User</cp:lastModifiedBy>
  <cp:revision>1072</cp:revision>
  <dcterms:created xsi:type="dcterms:W3CDTF">2002-12-04T20:34:50Z</dcterms:created>
  <dcterms:modified xsi:type="dcterms:W3CDTF">2017-07-06T21:41:14Z</dcterms:modified>
</cp:coreProperties>
</file>