
<file path=[Content_Types].xml><?xml version="1.0" encoding="utf-8"?>
<Types xmlns="http://schemas.openxmlformats.org/package/2006/content-types">
  <Default Extension="gif" ContentType="image/gif"/>
  <Default Extension="jpeg" ContentType="image/jpeg"/>
  <Default Extension="jpg" ContentType="image/jpeg"/>
  <Default Extension="MOV" ContentType="video/quicktime"/>
  <Default Extension="png" ContentType="image/png"/>
  <Default Extension="rels" ContentType="application/vnd.openxmlformats-package.relationships+xml"/>
  <Default Extension="tiff" ContentType="image/tiff"/>
  <Default Extension="WAV" ContentType="audio/x-wav"/>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1" r:id="rId1"/>
  </p:sldMasterIdLst>
  <p:notesMasterIdLst>
    <p:notesMasterId r:id="rId58"/>
  </p:notesMasterIdLst>
  <p:handoutMasterIdLst>
    <p:handoutMasterId r:id="rId59"/>
  </p:handoutMasterIdLst>
  <p:sldIdLst>
    <p:sldId id="317" r:id="rId2"/>
    <p:sldId id="521" r:id="rId3"/>
    <p:sldId id="530" r:id="rId4"/>
    <p:sldId id="497" r:id="rId5"/>
    <p:sldId id="498" r:id="rId6"/>
    <p:sldId id="544" r:id="rId7"/>
    <p:sldId id="469" r:id="rId8"/>
    <p:sldId id="499" r:id="rId9"/>
    <p:sldId id="482" r:id="rId10"/>
    <p:sldId id="480" r:id="rId11"/>
    <p:sldId id="500" r:id="rId12"/>
    <p:sldId id="501" r:id="rId13"/>
    <p:sldId id="502" r:id="rId14"/>
    <p:sldId id="528" r:id="rId15"/>
    <p:sldId id="467" r:id="rId16"/>
    <p:sldId id="412" r:id="rId17"/>
    <p:sldId id="471" r:id="rId18"/>
    <p:sldId id="440" r:id="rId19"/>
    <p:sldId id="518" r:id="rId20"/>
    <p:sldId id="494" r:id="rId21"/>
    <p:sldId id="470" r:id="rId22"/>
    <p:sldId id="529" r:id="rId23"/>
    <p:sldId id="444" r:id="rId24"/>
    <p:sldId id="526" r:id="rId25"/>
    <p:sldId id="333" r:id="rId26"/>
    <p:sldId id="487" r:id="rId27"/>
    <p:sldId id="443" r:id="rId28"/>
    <p:sldId id="515" r:id="rId29"/>
    <p:sldId id="516" r:id="rId30"/>
    <p:sldId id="527" r:id="rId31"/>
    <p:sldId id="517" r:id="rId32"/>
    <p:sldId id="483" r:id="rId33"/>
    <p:sldId id="525" r:id="rId34"/>
    <p:sldId id="485" r:id="rId35"/>
    <p:sldId id="476" r:id="rId36"/>
    <p:sldId id="453" r:id="rId37"/>
    <p:sldId id="524" r:id="rId38"/>
    <p:sldId id="454" r:id="rId39"/>
    <p:sldId id="455" r:id="rId40"/>
    <p:sldId id="481" r:id="rId41"/>
    <p:sldId id="507" r:id="rId42"/>
    <p:sldId id="511" r:id="rId43"/>
    <p:sldId id="473" r:id="rId44"/>
    <p:sldId id="422" r:id="rId45"/>
    <p:sldId id="474" r:id="rId46"/>
    <p:sldId id="475" r:id="rId47"/>
    <p:sldId id="452" r:id="rId48"/>
    <p:sldId id="479" r:id="rId49"/>
    <p:sldId id="478" r:id="rId50"/>
    <p:sldId id="490" r:id="rId51"/>
    <p:sldId id="456" r:id="rId52"/>
    <p:sldId id="513" r:id="rId53"/>
    <p:sldId id="492" r:id="rId54"/>
    <p:sldId id="491" r:id="rId55"/>
    <p:sldId id="520" r:id="rId56"/>
    <p:sldId id="477" r:id="rId57"/>
  </p:sldIdLst>
  <p:sldSz cx="9144000" cy="6858000" type="screen4x3"/>
  <p:notesSz cx="7315200" cy="9601200"/>
  <p:defaultTextStyle>
    <a:defPPr>
      <a:defRPr lang="en-US"/>
    </a:defPPr>
    <a:lvl1pPr algn="l" rtl="0" fontAlgn="base">
      <a:spcBef>
        <a:spcPct val="0"/>
      </a:spcBef>
      <a:spcAft>
        <a:spcPct val="0"/>
      </a:spcAft>
      <a:defRPr kern="1200">
        <a:solidFill>
          <a:schemeClr val="tx1"/>
        </a:solidFill>
        <a:latin typeface="Arial" charset="0"/>
        <a:ea typeface="ＭＳ Ｐゴシック" charset="0"/>
        <a:cs typeface="+mn-cs"/>
      </a:defRPr>
    </a:lvl1pPr>
    <a:lvl2pPr marL="457200" algn="l" rtl="0" fontAlgn="base">
      <a:spcBef>
        <a:spcPct val="0"/>
      </a:spcBef>
      <a:spcAft>
        <a:spcPct val="0"/>
      </a:spcAft>
      <a:defRPr kern="1200">
        <a:solidFill>
          <a:schemeClr val="tx1"/>
        </a:solidFill>
        <a:latin typeface="Arial" charset="0"/>
        <a:ea typeface="ＭＳ Ｐゴシック" charset="0"/>
        <a:cs typeface="+mn-cs"/>
      </a:defRPr>
    </a:lvl2pPr>
    <a:lvl3pPr marL="914400" algn="l" rtl="0" fontAlgn="base">
      <a:spcBef>
        <a:spcPct val="0"/>
      </a:spcBef>
      <a:spcAft>
        <a:spcPct val="0"/>
      </a:spcAft>
      <a:defRPr kern="1200">
        <a:solidFill>
          <a:schemeClr val="tx1"/>
        </a:solidFill>
        <a:latin typeface="Arial" charset="0"/>
        <a:ea typeface="ＭＳ Ｐゴシック" charset="0"/>
        <a:cs typeface="+mn-cs"/>
      </a:defRPr>
    </a:lvl3pPr>
    <a:lvl4pPr marL="1371600" algn="l" rtl="0" fontAlgn="base">
      <a:spcBef>
        <a:spcPct val="0"/>
      </a:spcBef>
      <a:spcAft>
        <a:spcPct val="0"/>
      </a:spcAft>
      <a:defRPr kern="1200">
        <a:solidFill>
          <a:schemeClr val="tx1"/>
        </a:solidFill>
        <a:latin typeface="Arial" charset="0"/>
        <a:ea typeface="ＭＳ Ｐゴシック" charset="0"/>
        <a:cs typeface="+mn-cs"/>
      </a:defRPr>
    </a:lvl4pPr>
    <a:lvl5pPr marL="1828800" algn="l" rtl="0" fontAlgn="base">
      <a:spcBef>
        <a:spcPct val="0"/>
      </a:spcBef>
      <a:spcAft>
        <a:spcPct val="0"/>
      </a:spcAft>
      <a:defRPr kern="1200">
        <a:solidFill>
          <a:schemeClr val="tx1"/>
        </a:solidFill>
        <a:latin typeface="Arial" charset="0"/>
        <a:ea typeface="ＭＳ Ｐゴシック" charset="0"/>
        <a:cs typeface="+mn-cs"/>
      </a:defRPr>
    </a:lvl5pPr>
    <a:lvl6pPr marL="2286000" algn="l" defTabSz="457200" rtl="0" eaLnBrk="1" latinLnBrk="0" hangingPunct="1">
      <a:defRPr kern="1200">
        <a:solidFill>
          <a:schemeClr val="tx1"/>
        </a:solidFill>
        <a:latin typeface="Arial" charset="0"/>
        <a:ea typeface="ＭＳ Ｐゴシック" charset="0"/>
        <a:cs typeface="+mn-cs"/>
      </a:defRPr>
    </a:lvl6pPr>
    <a:lvl7pPr marL="2743200" algn="l" defTabSz="457200" rtl="0" eaLnBrk="1" latinLnBrk="0" hangingPunct="1">
      <a:defRPr kern="1200">
        <a:solidFill>
          <a:schemeClr val="tx1"/>
        </a:solidFill>
        <a:latin typeface="Arial" charset="0"/>
        <a:ea typeface="ＭＳ Ｐゴシック" charset="0"/>
        <a:cs typeface="+mn-cs"/>
      </a:defRPr>
    </a:lvl7pPr>
    <a:lvl8pPr marL="3200400" algn="l" defTabSz="457200" rtl="0" eaLnBrk="1" latinLnBrk="0" hangingPunct="1">
      <a:defRPr kern="1200">
        <a:solidFill>
          <a:schemeClr val="tx1"/>
        </a:solidFill>
        <a:latin typeface="Arial" charset="0"/>
        <a:ea typeface="ＭＳ Ｐゴシック" charset="0"/>
        <a:cs typeface="+mn-cs"/>
      </a:defRPr>
    </a:lvl8pPr>
    <a:lvl9pPr marL="3657600" algn="l" defTabSz="457200" rtl="0" eaLnBrk="1" latinLnBrk="0" hangingPunct="1">
      <a:defRPr kern="1200">
        <a:solidFill>
          <a:schemeClr val="tx1"/>
        </a:solidFill>
        <a:latin typeface="Arial" charset="0"/>
        <a:ea typeface="ＭＳ Ｐゴシック" charset="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23">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lia H" initials="JH" lastIdx="7" clrIdx="0">
    <p:extLst>
      <p:ext uri="{19B8F6BF-5375-455C-9EA6-DF929625EA0E}">
        <p15:presenceInfo xmlns:p15="http://schemas.microsoft.com/office/powerpoint/2012/main" userId="Julia 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0000"/>
    <a:srgbClr val="9933FF"/>
    <a:srgbClr val="CC00FF"/>
    <a:srgbClr val="FF9933"/>
    <a:srgbClr val="33CCFF"/>
    <a:srgbClr val="FF33CC"/>
    <a:srgbClr val="00CC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1348" autoAdjust="0"/>
    <p:restoredTop sz="74820" autoAdjust="0"/>
  </p:normalViewPr>
  <p:slideViewPr>
    <p:cSldViewPr>
      <p:cViewPr varScale="1">
        <p:scale>
          <a:sx n="60" d="100"/>
          <a:sy n="60" d="100"/>
        </p:scale>
        <p:origin x="184" y="696"/>
      </p:cViewPr>
      <p:guideLst>
        <p:guide orient="horz" pos="2160"/>
        <p:guide pos="2880"/>
      </p:guideLst>
    </p:cSldViewPr>
  </p:slideViewPr>
  <p:outlineViewPr>
    <p:cViewPr>
      <p:scale>
        <a:sx n="33" d="100"/>
        <a:sy n="33" d="100"/>
      </p:scale>
      <p:origin x="0" y="-25792"/>
    </p:cViewPr>
    <p:sldLst>
      <p:sld r:id="rId1" collapse="1"/>
    </p:sldLst>
  </p:outlineViewPr>
  <p:notesTextViewPr>
    <p:cViewPr>
      <p:scale>
        <a:sx n="75" d="100"/>
        <a:sy n="75" d="100"/>
      </p:scale>
      <p:origin x="0" y="0"/>
    </p:cViewPr>
  </p:notesTextViewPr>
  <p:sorterViewPr>
    <p:cViewPr>
      <p:scale>
        <a:sx n="100" d="100"/>
        <a:sy n="100" d="100"/>
      </p:scale>
      <p:origin x="0" y="8272"/>
    </p:cViewPr>
  </p:sorterViewPr>
  <p:notesViewPr>
    <p:cSldViewPr>
      <p:cViewPr varScale="1">
        <p:scale>
          <a:sx n="104" d="100"/>
          <a:sy n="104" d="100"/>
        </p:scale>
        <p:origin x="3432" y="208"/>
      </p:cViewPr>
      <p:guideLst>
        <p:guide orient="horz" pos="3023"/>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hdr" sz="quarter"/>
          </p:nvPr>
        </p:nvSpPr>
        <p:spPr bwMode="auto">
          <a:xfrm>
            <a:off x="0" y="0"/>
            <a:ext cx="3170238" cy="479425"/>
          </a:xfrm>
          <a:prstGeom prst="rect">
            <a:avLst/>
          </a:prstGeom>
          <a:noFill/>
          <a:ln>
            <a:noFill/>
          </a:ln>
          <a:effectLst/>
          <a:extLst>
            <a:ext uri="{FAA26D3D-D897-4be2-8F04-BA451C77F1D7}">
              <ma14:placeholderFlag xmlns:ma14="http://schemas.microsoft.com/office/mac/drawingml/2011/main" xmlns="" val="1"/>
            </a:ex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6651" tIns="48326" rIns="96651" bIns="48326" numCol="1" anchor="t" anchorCtr="0" compatLnSpc="1">
            <a:prstTxWarp prst="textNoShape">
              <a:avLst/>
            </a:prstTxWarp>
          </a:bodyPr>
          <a:lstStyle>
            <a:lvl1pPr defTabSz="965200" eaLnBrk="0" hangingPunct="0">
              <a:defRPr sz="1200" i="1">
                <a:latin typeface="Times New Roman" charset="0"/>
              </a:defRPr>
            </a:lvl1pPr>
          </a:lstStyle>
          <a:p>
            <a:endParaRPr lang="en-US" dirty="0"/>
          </a:p>
        </p:txBody>
      </p:sp>
      <p:sp>
        <p:nvSpPr>
          <p:cNvPr id="65539" name="Rectangle 3"/>
          <p:cNvSpPr>
            <a:spLocks noGrp="1" noChangeArrowheads="1"/>
          </p:cNvSpPr>
          <p:nvPr>
            <p:ph type="dt" sz="quarter" idx="1"/>
          </p:nvPr>
        </p:nvSpPr>
        <p:spPr bwMode="auto">
          <a:xfrm>
            <a:off x="4144963" y="0"/>
            <a:ext cx="3170237" cy="479425"/>
          </a:xfrm>
          <a:prstGeom prst="rect">
            <a:avLst/>
          </a:prstGeom>
          <a:noFill/>
          <a:ln>
            <a:noFill/>
          </a:ln>
          <a:effectLst/>
          <a:extLst>
            <a:ext uri="{FAA26D3D-D897-4be2-8F04-BA451C77F1D7}">
              <ma14:placeholderFlag xmlns:ma14="http://schemas.microsoft.com/office/mac/drawingml/2011/main" xmlns="" val="1"/>
            </a:ex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6651" tIns="48326" rIns="96651" bIns="48326" numCol="1" anchor="t" anchorCtr="0" compatLnSpc="1">
            <a:prstTxWarp prst="textNoShape">
              <a:avLst/>
            </a:prstTxWarp>
          </a:bodyPr>
          <a:lstStyle>
            <a:lvl1pPr algn="r" defTabSz="965200" eaLnBrk="0" hangingPunct="0">
              <a:defRPr sz="1200" i="1">
                <a:latin typeface="Times New Roman" charset="0"/>
              </a:defRPr>
            </a:lvl1pPr>
          </a:lstStyle>
          <a:p>
            <a:endParaRPr lang="en-US" dirty="0"/>
          </a:p>
        </p:txBody>
      </p:sp>
      <p:sp>
        <p:nvSpPr>
          <p:cNvPr id="65540" name="Rectangle 4"/>
          <p:cNvSpPr>
            <a:spLocks noGrp="1" noChangeArrowheads="1"/>
          </p:cNvSpPr>
          <p:nvPr>
            <p:ph type="ftr" sz="quarter" idx="2"/>
          </p:nvPr>
        </p:nvSpPr>
        <p:spPr bwMode="auto">
          <a:xfrm>
            <a:off x="0" y="9121775"/>
            <a:ext cx="3170238" cy="479425"/>
          </a:xfrm>
          <a:prstGeom prst="rect">
            <a:avLst/>
          </a:prstGeom>
          <a:noFill/>
          <a:ln>
            <a:noFill/>
          </a:ln>
          <a:effectLst/>
          <a:extLst>
            <a:ext uri="{FAA26D3D-D897-4be2-8F04-BA451C77F1D7}">
              <ma14:placeholderFlag xmlns:ma14="http://schemas.microsoft.com/office/mac/drawingml/2011/main" xmlns="" val="1"/>
            </a:ex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6651" tIns="48326" rIns="96651" bIns="48326" numCol="1" anchor="b" anchorCtr="0" compatLnSpc="1">
            <a:prstTxWarp prst="textNoShape">
              <a:avLst/>
            </a:prstTxWarp>
          </a:bodyPr>
          <a:lstStyle>
            <a:lvl1pPr defTabSz="965200" eaLnBrk="0" hangingPunct="0">
              <a:defRPr sz="1200" i="1">
                <a:latin typeface="Times New Roman" charset="0"/>
              </a:defRPr>
            </a:lvl1pPr>
          </a:lstStyle>
          <a:p>
            <a:endParaRPr lang="en-US" dirty="0"/>
          </a:p>
        </p:txBody>
      </p:sp>
      <p:sp>
        <p:nvSpPr>
          <p:cNvPr id="65541" name="Rectangle 5"/>
          <p:cNvSpPr>
            <a:spLocks noGrp="1" noChangeArrowheads="1"/>
          </p:cNvSpPr>
          <p:nvPr>
            <p:ph type="sldNum" sz="quarter" idx="3"/>
          </p:nvPr>
        </p:nvSpPr>
        <p:spPr bwMode="auto">
          <a:xfrm>
            <a:off x="4144963" y="9121775"/>
            <a:ext cx="3170237" cy="479425"/>
          </a:xfrm>
          <a:prstGeom prst="rect">
            <a:avLst/>
          </a:prstGeom>
          <a:noFill/>
          <a:ln>
            <a:noFill/>
          </a:ln>
          <a:effectLst/>
          <a:extLst>
            <a:ext uri="{FAA26D3D-D897-4be2-8F04-BA451C77F1D7}">
              <ma14:placeholderFlag xmlns:ma14="http://schemas.microsoft.com/office/mac/drawingml/2011/main" xmlns="" val="1"/>
            </a:ex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6651" tIns="48326" rIns="96651" bIns="48326" numCol="1" anchor="b" anchorCtr="0" compatLnSpc="1">
            <a:prstTxWarp prst="textNoShape">
              <a:avLst/>
            </a:prstTxWarp>
          </a:bodyPr>
          <a:lstStyle>
            <a:lvl1pPr algn="r" defTabSz="965200" eaLnBrk="0" hangingPunct="0">
              <a:defRPr sz="1200" i="1">
                <a:latin typeface="Times New Roman" charset="0"/>
              </a:defRPr>
            </a:lvl1pPr>
          </a:lstStyle>
          <a:p>
            <a:fld id="{6D3E7AE6-C99B-F24B-9DBD-842D3E85CDD9}" type="slidenum">
              <a:rPr lang="en-US"/>
              <a:pPr/>
              <a:t>‹#›</a:t>
            </a:fld>
            <a:endParaRPr lang="en-US" dirty="0"/>
          </a:p>
        </p:txBody>
      </p:sp>
    </p:spTree>
    <p:extLst>
      <p:ext uri="{BB962C8B-B14F-4D97-AF65-F5344CB8AC3E}">
        <p14:creationId xmlns:p14="http://schemas.microsoft.com/office/powerpoint/2010/main" val="7929431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0" y="0"/>
            <a:ext cx="3170238" cy="479425"/>
          </a:xfrm>
          <a:prstGeom prst="rect">
            <a:avLst/>
          </a:prstGeom>
          <a:noFill/>
          <a:ln>
            <a:noFill/>
          </a:ln>
          <a:effectLst/>
          <a:extLst>
            <a:ext uri="{FAA26D3D-D897-4be2-8F04-BA451C77F1D7}">
              <ma14:placeholderFlag xmlns:ma14="http://schemas.microsoft.com/office/mac/drawingml/2011/main" xmlns="" val="1"/>
            </a:ex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6651" tIns="48326" rIns="96651" bIns="48326" numCol="1" anchor="t" anchorCtr="0" compatLnSpc="1">
            <a:prstTxWarp prst="textNoShape">
              <a:avLst/>
            </a:prstTxWarp>
          </a:bodyPr>
          <a:lstStyle>
            <a:lvl1pPr defTabSz="965200" eaLnBrk="0" hangingPunct="0">
              <a:defRPr sz="1200">
                <a:latin typeface="Times New Roman" charset="0"/>
              </a:defRPr>
            </a:lvl1pPr>
          </a:lstStyle>
          <a:p>
            <a:endParaRPr lang="en-US" dirty="0"/>
          </a:p>
        </p:txBody>
      </p:sp>
      <p:sp>
        <p:nvSpPr>
          <p:cNvPr id="30723" name="Rectangle 3"/>
          <p:cNvSpPr>
            <a:spLocks noGrp="1" noChangeArrowheads="1"/>
          </p:cNvSpPr>
          <p:nvPr>
            <p:ph type="dt" idx="1"/>
          </p:nvPr>
        </p:nvSpPr>
        <p:spPr bwMode="auto">
          <a:xfrm>
            <a:off x="4144963" y="0"/>
            <a:ext cx="3170237" cy="479425"/>
          </a:xfrm>
          <a:prstGeom prst="rect">
            <a:avLst/>
          </a:prstGeom>
          <a:noFill/>
          <a:ln>
            <a:noFill/>
          </a:ln>
          <a:effectLst/>
          <a:extLst>
            <a:ext uri="{FAA26D3D-D897-4be2-8F04-BA451C77F1D7}">
              <ma14:placeholderFlag xmlns:ma14="http://schemas.microsoft.com/office/mac/drawingml/2011/main" xmlns="" val="1"/>
            </a:ex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6651" tIns="48326" rIns="96651" bIns="48326" numCol="1" anchor="t" anchorCtr="0" compatLnSpc="1">
            <a:prstTxWarp prst="textNoShape">
              <a:avLst/>
            </a:prstTxWarp>
          </a:bodyPr>
          <a:lstStyle>
            <a:lvl1pPr algn="r" defTabSz="965200" eaLnBrk="0" hangingPunct="0">
              <a:defRPr sz="1200">
                <a:latin typeface="Times New Roman" charset="0"/>
              </a:defRPr>
            </a:lvl1pPr>
          </a:lstStyle>
          <a:p>
            <a:endParaRPr lang="en-US" dirty="0"/>
          </a:p>
        </p:txBody>
      </p:sp>
      <p:sp>
        <p:nvSpPr>
          <p:cNvPr id="30724" name="Rectangle 4"/>
          <p:cNvSpPr>
            <a:spLocks noGrp="1" noRot="1" noChangeAspect="1" noChangeArrowheads="1" noTextEdit="1"/>
          </p:cNvSpPr>
          <p:nvPr>
            <p:ph type="sldImg" idx="2"/>
          </p:nvPr>
        </p:nvSpPr>
        <p:spPr bwMode="auto">
          <a:xfrm>
            <a:off x="1257300" y="720725"/>
            <a:ext cx="4800600" cy="3600450"/>
          </a:xfrm>
          <a:prstGeom prst="rect">
            <a:avLst/>
          </a:prstGeom>
          <a:noFill/>
          <a:ln w="9525">
            <a:solidFill>
              <a:srgbClr val="000000"/>
            </a:solidFill>
            <a:miter lim="800000"/>
            <a:headEnd/>
            <a:tailEnd/>
          </a:ln>
          <a:effectLst/>
          <a:extLs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 uri="{53640926-AAD7-44d8-BBD7-CCE9431645EC}">
              <a14:shadowObscured xmlns="" xmlns:a14="http://schemas.microsoft.com/office/drawing/2010/main" val="1"/>
            </a:ext>
          </a:extLst>
        </p:spPr>
      </p:sp>
      <p:sp>
        <p:nvSpPr>
          <p:cNvPr id="30725" name="Rectangle 5"/>
          <p:cNvSpPr>
            <a:spLocks noGrp="1" noChangeArrowheads="1"/>
          </p:cNvSpPr>
          <p:nvPr>
            <p:ph type="body" sz="quarter" idx="3"/>
          </p:nvPr>
        </p:nvSpPr>
        <p:spPr bwMode="auto">
          <a:xfrm>
            <a:off x="976313" y="4560888"/>
            <a:ext cx="5362575" cy="4319587"/>
          </a:xfrm>
          <a:prstGeom prst="rect">
            <a:avLst/>
          </a:prstGeom>
          <a:noFill/>
          <a:ln>
            <a:noFill/>
          </a:ln>
          <a:effectLst/>
          <a:extLst>
            <a:ext uri="{FAA26D3D-D897-4be2-8F04-BA451C77F1D7}">
              <ma14:placeholderFlag xmlns:ma14="http://schemas.microsoft.com/office/mac/drawingml/2011/main" xmlns="" val="1"/>
            </a:ex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6651" tIns="48326" rIns="96651" bIns="48326"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726" name="Rectangle 6"/>
          <p:cNvSpPr>
            <a:spLocks noGrp="1" noChangeArrowheads="1"/>
          </p:cNvSpPr>
          <p:nvPr>
            <p:ph type="ftr" sz="quarter" idx="4"/>
          </p:nvPr>
        </p:nvSpPr>
        <p:spPr bwMode="auto">
          <a:xfrm>
            <a:off x="0" y="9121775"/>
            <a:ext cx="3170238" cy="479425"/>
          </a:xfrm>
          <a:prstGeom prst="rect">
            <a:avLst/>
          </a:prstGeom>
          <a:noFill/>
          <a:ln>
            <a:noFill/>
          </a:ln>
          <a:effectLst/>
          <a:extLst>
            <a:ext uri="{FAA26D3D-D897-4be2-8F04-BA451C77F1D7}">
              <ma14:placeholderFlag xmlns:ma14="http://schemas.microsoft.com/office/mac/drawingml/2011/main" xmlns="" val="1"/>
            </a:ex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6651" tIns="48326" rIns="96651" bIns="48326" numCol="1" anchor="b" anchorCtr="0" compatLnSpc="1">
            <a:prstTxWarp prst="textNoShape">
              <a:avLst/>
            </a:prstTxWarp>
          </a:bodyPr>
          <a:lstStyle>
            <a:lvl1pPr defTabSz="965200" eaLnBrk="0" hangingPunct="0">
              <a:defRPr sz="1200">
                <a:latin typeface="Times New Roman" charset="0"/>
              </a:defRPr>
            </a:lvl1pPr>
          </a:lstStyle>
          <a:p>
            <a:endParaRPr lang="en-US" dirty="0"/>
          </a:p>
        </p:txBody>
      </p:sp>
      <p:sp>
        <p:nvSpPr>
          <p:cNvPr id="30727" name="Rectangle 7"/>
          <p:cNvSpPr>
            <a:spLocks noGrp="1" noChangeArrowheads="1"/>
          </p:cNvSpPr>
          <p:nvPr>
            <p:ph type="sldNum" sz="quarter" idx="5"/>
          </p:nvPr>
        </p:nvSpPr>
        <p:spPr bwMode="auto">
          <a:xfrm>
            <a:off x="4144963" y="9121775"/>
            <a:ext cx="3170237" cy="479425"/>
          </a:xfrm>
          <a:prstGeom prst="rect">
            <a:avLst/>
          </a:prstGeom>
          <a:noFill/>
          <a:ln>
            <a:noFill/>
          </a:ln>
          <a:effectLst/>
          <a:extLst>
            <a:ext uri="{FAA26D3D-D897-4be2-8F04-BA451C77F1D7}">
              <ma14:placeholderFlag xmlns:ma14="http://schemas.microsoft.com/office/mac/drawingml/2011/main" xmlns="" val="1"/>
            </a:ex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6651" tIns="48326" rIns="96651" bIns="48326" numCol="1" anchor="b" anchorCtr="0" compatLnSpc="1">
            <a:prstTxWarp prst="textNoShape">
              <a:avLst/>
            </a:prstTxWarp>
          </a:bodyPr>
          <a:lstStyle>
            <a:lvl1pPr algn="r" defTabSz="965200" eaLnBrk="0" hangingPunct="0">
              <a:defRPr sz="1200">
                <a:latin typeface="Times New Roman" charset="0"/>
              </a:defRPr>
            </a:lvl1pPr>
          </a:lstStyle>
          <a:p>
            <a:fld id="{43225562-106F-B44B-B3C7-A5D6BD81982E}" type="slidenum">
              <a:rPr lang="en-US"/>
              <a:pPr/>
              <a:t>‹#›</a:t>
            </a:fld>
            <a:endParaRPr lang="en-US" dirty="0"/>
          </a:p>
        </p:txBody>
      </p:sp>
    </p:spTree>
    <p:extLst>
      <p:ext uri="{BB962C8B-B14F-4D97-AF65-F5344CB8AC3E}">
        <p14:creationId xmlns:p14="http://schemas.microsoft.com/office/powerpoint/2010/main" val="340705952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charset="0"/>
        <a:ea typeface="ＭＳ Ｐゴシック" charset="0"/>
        <a:cs typeface="+mn-cs"/>
      </a:defRPr>
    </a:lvl1pPr>
    <a:lvl2pPr marL="457200" algn="l" rtl="0" eaLnBrk="0" fontAlgn="base" hangingPunct="0">
      <a:spcBef>
        <a:spcPct val="30000"/>
      </a:spcBef>
      <a:spcAft>
        <a:spcPct val="0"/>
      </a:spcAft>
      <a:defRPr kumimoji="1" sz="1200" kern="1200">
        <a:solidFill>
          <a:schemeClr val="tx1"/>
        </a:solidFill>
        <a:latin typeface="Times New Roman" charset="0"/>
        <a:ea typeface="ＭＳ Ｐゴシック" charset="0"/>
        <a:cs typeface="+mn-cs"/>
      </a:defRPr>
    </a:lvl2pPr>
    <a:lvl3pPr marL="914400" algn="l" rtl="0" eaLnBrk="0" fontAlgn="base" hangingPunct="0">
      <a:spcBef>
        <a:spcPct val="30000"/>
      </a:spcBef>
      <a:spcAft>
        <a:spcPct val="0"/>
      </a:spcAft>
      <a:defRPr kumimoji="1" sz="1200" kern="1200">
        <a:solidFill>
          <a:schemeClr val="tx1"/>
        </a:solidFill>
        <a:latin typeface="Times New Roman" charset="0"/>
        <a:ea typeface="ＭＳ Ｐゴシック" charset="0"/>
        <a:cs typeface="+mn-cs"/>
      </a:defRPr>
    </a:lvl3pPr>
    <a:lvl4pPr marL="1371600" algn="l" rtl="0" eaLnBrk="0" fontAlgn="base" hangingPunct="0">
      <a:spcBef>
        <a:spcPct val="30000"/>
      </a:spcBef>
      <a:spcAft>
        <a:spcPct val="0"/>
      </a:spcAft>
      <a:defRPr kumimoji="1" sz="1200" kern="1200">
        <a:solidFill>
          <a:schemeClr val="tx1"/>
        </a:solidFill>
        <a:latin typeface="Times New Roman" charset="0"/>
        <a:ea typeface="ＭＳ Ｐゴシック" charset="0"/>
        <a:cs typeface="+mn-cs"/>
      </a:defRPr>
    </a:lvl4pPr>
    <a:lvl5pPr marL="1828800" algn="l" rtl="0" eaLnBrk="0" fontAlgn="base" hangingPunct="0">
      <a:spcBef>
        <a:spcPct val="30000"/>
      </a:spcBef>
      <a:spcAft>
        <a:spcPct val="0"/>
      </a:spcAft>
      <a:defRPr kumimoji="1" sz="1200" kern="1200">
        <a:solidFill>
          <a:schemeClr val="tx1"/>
        </a:solidFill>
        <a:latin typeface="Times New Roman" charset="0"/>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www.michaelsetzen.com/wp-content/uploads/2016/06/Videostroboscopy_brochure.pdf" TargetMode="External"/><Relationship Id="rId7" Type="http://schemas.openxmlformats.org/officeDocument/2006/relationships/hyperlink" Target="http://www.articulograph.de/" TargetMode="External"/><Relationship Id="rId2" Type="http://schemas.openxmlformats.org/officeDocument/2006/relationships/slide" Target="../slides/slide25.xml"/><Relationship Id="rId1" Type="http://schemas.openxmlformats.org/officeDocument/2006/relationships/notesMaster" Target="../notesMasters/notesMaster1.xml"/><Relationship Id="rId6" Type="http://schemas.openxmlformats.org/officeDocument/2006/relationships/hyperlink" Target="https://www.mayoclinic.org/tests-procedures/mri/about/pac-20384768" TargetMode="External"/><Relationship Id="rId5" Type="http://schemas.openxmlformats.org/officeDocument/2006/relationships/hyperlink" Target="https://www.mayoclinic.org/tests-procedures/ct-scan/about/pac-20393675" TargetMode="External"/><Relationship Id="rId4" Type="http://schemas.openxmlformats.org/officeDocument/2006/relationships/hyperlink" Target="http://phonetics.linguistics.ucla.edu/facilities/physiology/EGG.htm" TargetMode="Externa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43225562-106F-B44B-B3C7-A5D6BD81982E}" type="slidenum">
              <a:rPr lang="en-US" smtClean="0"/>
              <a:pPr/>
              <a:t>1</a:t>
            </a:fld>
            <a:endParaRPr lang="en-US" dirty="0"/>
          </a:p>
        </p:txBody>
      </p:sp>
    </p:spTree>
    <p:extLst>
      <p:ext uri="{BB962C8B-B14F-4D97-AF65-F5344CB8AC3E}">
        <p14:creationId xmlns:p14="http://schemas.microsoft.com/office/powerpoint/2010/main" val="923232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225562-106F-B44B-B3C7-A5D6BD81982E}" type="slidenum">
              <a:rPr lang="en-US" smtClean="0"/>
              <a:pPr/>
              <a:t>2</a:t>
            </a:fld>
            <a:endParaRPr lang="en-US" dirty="0"/>
          </a:p>
        </p:txBody>
      </p:sp>
    </p:spTree>
    <p:extLst>
      <p:ext uri="{BB962C8B-B14F-4D97-AF65-F5344CB8AC3E}">
        <p14:creationId xmlns:p14="http://schemas.microsoft.com/office/powerpoint/2010/main" val="6080694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225562-106F-B44B-B3C7-A5D6BD81982E}" type="slidenum">
              <a:rPr lang="en-US" smtClean="0"/>
              <a:pPr/>
              <a:t>4</a:t>
            </a:fld>
            <a:endParaRPr lang="en-US" dirty="0"/>
          </a:p>
        </p:txBody>
      </p:sp>
    </p:spTree>
    <p:extLst>
      <p:ext uri="{BB962C8B-B14F-4D97-AF65-F5344CB8AC3E}">
        <p14:creationId xmlns:p14="http://schemas.microsoft.com/office/powerpoint/2010/main" val="23146695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On to today’s content … feel free to raise your hand at any point in the lecture if you have a question about what’s on the slide or something I say. </a:t>
            </a:r>
          </a:p>
          <a:p>
            <a:endParaRPr lang="en-US" sz="1800" dirty="0"/>
          </a:p>
          <a:p>
            <a:r>
              <a:rPr lang="en-US" sz="1800" dirty="0"/>
              <a:t>Today, we are going to talk about linguistic sounds and the kinds of questions we might ask when learning about these. We might want to know about the sounds that make up the sound inventory of a language, or all the possible sounds that can be produced in that language and how they are produced in different parts of the mouth and vocal tract. We might also want to know if any sounds are shared between inventories of different languages and which ones are different – why might these be an important thing to know for a potential speech application?</a:t>
            </a:r>
          </a:p>
          <a:p>
            <a:endParaRPr lang="en-US" sz="1800" dirty="0"/>
          </a:p>
          <a:p>
            <a:r>
              <a:rPr lang="en-US" sz="1800" dirty="0"/>
              <a:t>Another question we might ask is: how do particular sounds in a given language vary in different linguistic contexts [e.g. pot/spot aspiration difference, ask class to put hand in front of mouth to feel the difference]</a:t>
            </a:r>
          </a:p>
          <a:p>
            <a:endParaRPr lang="en-US" sz="1800" dirty="0"/>
          </a:p>
          <a:p>
            <a:r>
              <a:rPr lang="en-US" sz="1800" dirty="0"/>
              <a:t>And finally, why would knowing all these answers help us in studying a given language?</a:t>
            </a:r>
          </a:p>
        </p:txBody>
      </p:sp>
      <p:sp>
        <p:nvSpPr>
          <p:cNvPr id="4" name="Slide Number Placeholder 3"/>
          <p:cNvSpPr>
            <a:spLocks noGrp="1"/>
          </p:cNvSpPr>
          <p:nvPr>
            <p:ph type="sldNum" sz="quarter" idx="5"/>
          </p:nvPr>
        </p:nvSpPr>
        <p:spPr/>
        <p:txBody>
          <a:bodyPr/>
          <a:lstStyle/>
          <a:p>
            <a:fld id="{43225562-106F-B44B-B3C7-A5D6BD81982E}" type="slidenum">
              <a:rPr lang="en-US" smtClean="0"/>
              <a:pPr/>
              <a:t>7</a:t>
            </a:fld>
            <a:endParaRPr lang="en-US" dirty="0"/>
          </a:p>
        </p:txBody>
      </p:sp>
    </p:spTree>
    <p:extLst>
      <p:ext uri="{BB962C8B-B14F-4D97-AF65-F5344CB8AC3E}">
        <p14:creationId xmlns:p14="http://schemas.microsoft.com/office/powerpoint/2010/main" val="36395303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We’re going to illustrate this using a fun case study involving shopping sales, since this is a part of everyday life that we all have some personal experience with.</a:t>
            </a:r>
          </a:p>
        </p:txBody>
      </p:sp>
      <p:sp>
        <p:nvSpPr>
          <p:cNvPr id="4" name="Slide Number Placeholder 3"/>
          <p:cNvSpPr>
            <a:spLocks noGrp="1"/>
          </p:cNvSpPr>
          <p:nvPr>
            <p:ph type="sldNum" sz="quarter" idx="5"/>
          </p:nvPr>
        </p:nvSpPr>
        <p:spPr/>
        <p:txBody>
          <a:bodyPr/>
          <a:lstStyle/>
          <a:p>
            <a:fld id="{43225562-106F-B44B-B3C7-A5D6BD81982E}" type="slidenum">
              <a:rPr lang="en-US" smtClean="0"/>
              <a:pPr/>
              <a:t>8</a:t>
            </a:fld>
            <a:endParaRPr lang="en-US" dirty="0"/>
          </a:p>
        </p:txBody>
      </p:sp>
    </p:spTree>
    <p:extLst>
      <p:ext uri="{BB962C8B-B14F-4D97-AF65-F5344CB8AC3E}">
        <p14:creationId xmlns:p14="http://schemas.microsoft.com/office/powerpoint/2010/main" val="2871022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[read slide] </a:t>
            </a:r>
          </a:p>
          <a:p>
            <a:endParaRPr lang="en-US" sz="1800" dirty="0"/>
          </a:p>
          <a:p>
            <a:r>
              <a:rPr lang="en-US" sz="1800" dirty="0"/>
              <a:t>Saving</a:t>
            </a:r>
            <a:r>
              <a:rPr lang="en-US" sz="1800" baseline="0" dirty="0"/>
              <a:t> 2.26 (49%) for the burger vs. saving 2.31 (51%) for the taco – taco is a better deal but the “oo” in the sale price of the taco ($2.22)  makes the sale price of the taco sound worse than the "ee" $2.33 sale price of the burger</a:t>
            </a:r>
            <a:endParaRPr lang="en-US" sz="1800" dirty="0"/>
          </a:p>
        </p:txBody>
      </p:sp>
      <p:sp>
        <p:nvSpPr>
          <p:cNvPr id="4" name="Slide Number Placeholder 3"/>
          <p:cNvSpPr>
            <a:spLocks noGrp="1"/>
          </p:cNvSpPr>
          <p:nvPr>
            <p:ph type="sldNum" sz="quarter" idx="10"/>
          </p:nvPr>
        </p:nvSpPr>
        <p:spPr/>
        <p:txBody>
          <a:bodyPr/>
          <a:lstStyle/>
          <a:p>
            <a:fld id="{43225562-106F-B44B-B3C7-A5D6BD81982E}" type="slidenum">
              <a:rPr lang="en-US" smtClean="0"/>
              <a:pPr/>
              <a:t>9</a:t>
            </a:fld>
            <a:endParaRPr lang="en-US" dirty="0"/>
          </a:p>
        </p:txBody>
      </p:sp>
    </p:spTree>
    <p:extLst>
      <p:ext uri="{BB962C8B-B14F-4D97-AF65-F5344CB8AC3E}">
        <p14:creationId xmlns:p14="http://schemas.microsoft.com/office/powerpoint/2010/main" val="12071169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Why is that? According to Coulter and Coulter, Sounds produced in the back of the mouth (“uw”) (2) seem</a:t>
            </a:r>
            <a:r>
              <a:rPr lang="en-US" sz="1800" baseline="0" dirty="0"/>
              <a:t> larger than sounds produced at the front (“ee”) (3) in English.</a:t>
            </a:r>
          </a:p>
          <a:p>
            <a:r>
              <a:rPr lang="en-US" sz="1800" baseline="0" dirty="0"/>
              <a:t>But if you Compare this to other languages:  the opposite is true in Chinese; and Coulter and Coulter found that English speakers and Chinese speakers had opposite opinions of the two prices.  Is this true?  Does $2.33 sound smaller than $2.22?</a:t>
            </a:r>
          </a:p>
          <a:p>
            <a:endParaRPr lang="en-US" sz="1800" baseline="0" dirty="0"/>
          </a:p>
          <a:p>
            <a:r>
              <a:rPr lang="en-US" sz="1800" baseline="0" dirty="0"/>
              <a:t>So this is one example of why we need to understand the sounds of different languages and how they can relate to our psychology.</a:t>
            </a:r>
            <a:endParaRPr lang="en-US" sz="1800" dirty="0"/>
          </a:p>
        </p:txBody>
      </p:sp>
      <p:sp>
        <p:nvSpPr>
          <p:cNvPr id="4" name="Slide Number Placeholder 3"/>
          <p:cNvSpPr>
            <a:spLocks noGrp="1"/>
          </p:cNvSpPr>
          <p:nvPr>
            <p:ph type="sldNum" sz="quarter" idx="10"/>
          </p:nvPr>
        </p:nvSpPr>
        <p:spPr/>
        <p:txBody>
          <a:bodyPr/>
          <a:lstStyle/>
          <a:p>
            <a:fld id="{43225562-106F-B44B-B3C7-A5D6BD81982E}" type="slidenum">
              <a:rPr lang="en-US" smtClean="0"/>
              <a:pPr/>
              <a:t>10</a:t>
            </a:fld>
            <a:endParaRPr lang="en-US" dirty="0"/>
          </a:p>
        </p:txBody>
      </p:sp>
    </p:spTree>
    <p:extLst>
      <p:ext uri="{BB962C8B-B14F-4D97-AF65-F5344CB8AC3E}">
        <p14:creationId xmlns:p14="http://schemas.microsoft.com/office/powerpoint/2010/main" val="7337443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Coming back to the picture I showed earlier, Are you going to buy these</a:t>
            </a:r>
            <a:r>
              <a:rPr lang="en-US" sz="1800" baseline="0" dirty="0"/>
              <a:t> avocados?  9 is pronounced “n ah-ee n” in english </a:t>
            </a:r>
            <a:r>
              <a:rPr lang="mr-IN" sz="1800" baseline="0" dirty="0"/>
              <a:t>–</a:t>
            </a:r>
            <a:r>
              <a:rPr lang="en-US" sz="1800" baseline="0" dirty="0"/>
              <a:t> does it sound small or large?  How many think smaller?  How many think larger?  </a:t>
            </a:r>
          </a:p>
          <a:p>
            <a:endParaRPr lang="en-US" sz="1800" baseline="0"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800" dirty="0"/>
              <a:t>Sounds produced in the back of the mouth (“ah”) seem</a:t>
            </a:r>
            <a:r>
              <a:rPr lang="en-US" sz="1800" baseline="0" dirty="0"/>
              <a:t> larger than sounds produced at the front (“ee”) so what about sounds that combine both?</a:t>
            </a:r>
          </a:p>
          <a:p>
            <a:r>
              <a:rPr lang="en-US" sz="1800" baseline="0" dirty="0"/>
              <a:t>Since it’s 2 sounds (one back “ah” and one front “ee”) which works? Perhaps there is some ambiguity here…</a:t>
            </a:r>
            <a:endParaRPr lang="en-US" sz="1800" dirty="0"/>
          </a:p>
        </p:txBody>
      </p:sp>
      <p:sp>
        <p:nvSpPr>
          <p:cNvPr id="4" name="Slide Number Placeholder 3"/>
          <p:cNvSpPr>
            <a:spLocks noGrp="1"/>
          </p:cNvSpPr>
          <p:nvPr>
            <p:ph type="sldNum" sz="quarter" idx="10"/>
          </p:nvPr>
        </p:nvSpPr>
        <p:spPr/>
        <p:txBody>
          <a:bodyPr/>
          <a:lstStyle/>
          <a:p>
            <a:fld id="{43225562-106F-B44B-B3C7-A5D6BD81982E}" type="slidenum">
              <a:rPr lang="en-US" smtClean="0"/>
              <a:pPr/>
              <a:t>11</a:t>
            </a:fld>
            <a:endParaRPr lang="en-US" dirty="0"/>
          </a:p>
        </p:txBody>
      </p:sp>
    </p:spTree>
    <p:extLst>
      <p:ext uri="{BB962C8B-B14F-4D97-AF65-F5344CB8AC3E}">
        <p14:creationId xmlns:p14="http://schemas.microsoft.com/office/powerpoint/2010/main" val="10048533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The ideas that we just stepped through are an example of work in phonetics, the field of studying and classifying speech sounds, including how they are produced and perceived, and the acoustic features that underlie both. In slightly more detail, phonetics comprises several subfields, including auditory phonetics, which focuses on the perception of speech sounds, articulatory phonetics, which focuses on the articulation of speech sounds, and acoustic phonetics, which focuses on the acoustic features of speech sounds. </a:t>
            </a:r>
          </a:p>
        </p:txBody>
      </p:sp>
      <p:sp>
        <p:nvSpPr>
          <p:cNvPr id="4" name="Slide Number Placeholder 3"/>
          <p:cNvSpPr>
            <a:spLocks noGrp="1"/>
          </p:cNvSpPr>
          <p:nvPr>
            <p:ph type="sldNum" sz="quarter" idx="5"/>
          </p:nvPr>
        </p:nvSpPr>
        <p:spPr/>
        <p:txBody>
          <a:bodyPr/>
          <a:lstStyle/>
          <a:p>
            <a:fld id="{43225562-106F-B44B-B3C7-A5D6BD81982E}" type="slidenum">
              <a:rPr lang="en-US" smtClean="0"/>
              <a:pPr/>
              <a:t>12</a:t>
            </a:fld>
            <a:endParaRPr lang="en-US" dirty="0"/>
          </a:p>
        </p:txBody>
      </p:sp>
    </p:spTree>
    <p:extLst>
      <p:ext uri="{BB962C8B-B14F-4D97-AF65-F5344CB8AC3E}">
        <p14:creationId xmlns:p14="http://schemas.microsoft.com/office/powerpoint/2010/main" val="14782244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US" sz="1800" b="0" i="0" u="none" strike="noStrike" kern="1200" dirty="0">
                <a:solidFill>
                  <a:schemeClr val="tx1"/>
                </a:solidFill>
                <a:effectLst/>
                <a:latin typeface="Times New Roman" charset="0"/>
                <a:ea typeface="ＭＳ Ｐゴシック" charset="0"/>
                <a:cs typeface="+mn-cs"/>
              </a:rPr>
              <a:t>As an introduction to phonetics, let’s take a look at this video on the McGurk effect. I’m going to ask you to close and open your eyes at various points in time so I’d appreciate you all playing along to get the full impact of the effect here.</a:t>
            </a:r>
          </a:p>
          <a:p>
            <a:endParaRPr kumimoji="1" lang="en-US" sz="1800" b="0" i="0" u="none" strike="noStrike" kern="1200" dirty="0">
              <a:solidFill>
                <a:schemeClr val="tx1"/>
              </a:solidFill>
              <a:effectLst/>
              <a:latin typeface="Times New Roman" charset="0"/>
              <a:ea typeface="ＭＳ Ｐゴシック" charset="0"/>
              <a:cs typeface="+mn-cs"/>
            </a:endParaRPr>
          </a:p>
          <a:p>
            <a:r>
              <a:rPr kumimoji="1" lang="en-US" sz="1800" b="0" i="0" u="none" strike="noStrike" kern="1200" dirty="0">
                <a:solidFill>
                  <a:schemeClr val="tx1"/>
                </a:solidFill>
                <a:effectLst/>
                <a:latin typeface="Times New Roman" charset="0"/>
                <a:ea typeface="ＭＳ Ｐゴシック" charset="0"/>
                <a:cs typeface="+mn-cs"/>
              </a:rPr>
              <a:t>https://www.youtube.com/watch?v=PWGeUztTkRA (</a:t>
            </a:r>
            <a:r>
              <a:rPr kumimoji="1" lang="en-US" sz="1800" b="1" i="0" u="none" strike="noStrike" kern="1200" dirty="0">
                <a:solidFill>
                  <a:schemeClr val="tx1"/>
                </a:solidFill>
                <a:effectLst/>
                <a:latin typeface="Times New Roman" charset="0"/>
                <a:ea typeface="ＭＳ Ｐゴシック" charset="0"/>
                <a:cs typeface="+mn-cs"/>
              </a:rPr>
              <a:t>move to Slide Show, use link on title and then choose play in bottom left).  For each set of three, ask students to close eyes for the first 3 and say what they heard, then watch second half and ask if they want to change or keep their answer. For final part ask students to look at each face one at a time and pay attention to what they hear. Ba, Da/Tha, Va is correct….</a:t>
            </a:r>
          </a:p>
          <a:p>
            <a:endParaRPr kumimoji="1" lang="en-US" sz="1800" b="1" i="0" u="none" strike="noStrike" kern="1200" dirty="0">
              <a:solidFill>
                <a:schemeClr val="tx1"/>
              </a:solidFill>
              <a:effectLst/>
              <a:latin typeface="Times New Roman" charset="0"/>
              <a:ea typeface="ＭＳ Ｐゴシック" charset="0"/>
              <a:cs typeface="+mn-cs"/>
            </a:endParaRPr>
          </a:p>
          <a:p>
            <a:r>
              <a:rPr kumimoji="1" lang="en-US" sz="1800" b="0" i="0" u="none" strike="noStrike" kern="1200" dirty="0">
                <a:solidFill>
                  <a:schemeClr val="tx1"/>
                </a:solidFill>
                <a:effectLst/>
                <a:latin typeface="Times New Roman" charset="0"/>
                <a:ea typeface="ＭＳ Ｐゴシック" charset="0"/>
                <a:cs typeface="+mn-cs"/>
              </a:rPr>
              <a:t>The McGurk effect is a perceptual phenomenon that demonstrates an interaction between hearing and vision in speech perception. </a:t>
            </a:r>
          </a:p>
          <a:p>
            <a:r>
              <a:rPr kumimoji="1" lang="en-US" sz="1800" b="0" i="0" u="none" strike="noStrike" kern="1200" dirty="0">
                <a:solidFill>
                  <a:schemeClr val="tx1"/>
                </a:solidFill>
                <a:effectLst/>
                <a:latin typeface="Times New Roman" charset="0"/>
                <a:ea typeface="ＭＳ Ｐゴシック" charset="0"/>
                <a:cs typeface="+mn-cs"/>
              </a:rPr>
              <a:t>The illusion occurs when the auditory component of one sound is paired with the visual component of another sound, leading to the perception of a third sound.</a:t>
            </a:r>
          </a:p>
        </p:txBody>
      </p:sp>
      <p:sp>
        <p:nvSpPr>
          <p:cNvPr id="4" name="Slide Number Placeholder 3"/>
          <p:cNvSpPr>
            <a:spLocks noGrp="1"/>
          </p:cNvSpPr>
          <p:nvPr>
            <p:ph type="sldNum" sz="quarter" idx="5"/>
          </p:nvPr>
        </p:nvSpPr>
        <p:spPr/>
        <p:txBody>
          <a:bodyPr/>
          <a:lstStyle/>
          <a:p>
            <a:fld id="{43225562-106F-B44B-B3C7-A5D6BD81982E}" type="slidenum">
              <a:rPr lang="en-US" smtClean="0"/>
              <a:pPr/>
              <a:t>13</a:t>
            </a:fld>
            <a:endParaRPr lang="en-US" dirty="0"/>
          </a:p>
        </p:txBody>
      </p:sp>
    </p:spTree>
    <p:extLst>
      <p:ext uri="{BB962C8B-B14F-4D97-AF65-F5344CB8AC3E}">
        <p14:creationId xmlns:p14="http://schemas.microsoft.com/office/powerpoint/2010/main" val="15677748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Let’s talk now about the basic units of study in phonetics.</a:t>
            </a:r>
          </a:p>
          <a:p>
            <a:endParaRPr lang="en-US" sz="1800" dirty="0"/>
          </a:p>
          <a:p>
            <a:r>
              <a:rPr lang="en-US" sz="1800" dirty="0"/>
              <a:t>[read phone, phoneme defs]</a:t>
            </a:r>
          </a:p>
          <a:p>
            <a:endParaRPr lang="en-US" sz="1800" dirty="0"/>
          </a:p>
          <a:p>
            <a:r>
              <a:rPr lang="en-US" sz="1800" dirty="0"/>
              <a:t>Think of allophones as:</a:t>
            </a:r>
            <a:r>
              <a:rPr lang="en-US" sz="1800" dirty="0">
                <a:sym typeface="Wingdings" pitchFamily="2" charset="2"/>
              </a:rPr>
              <a:t> d</a:t>
            </a:r>
            <a:r>
              <a:rPr lang="en-US" sz="1800" dirty="0"/>
              <a:t>ifferent ways we can pronounce the same phoneme without changing its meaning</a:t>
            </a:r>
          </a:p>
        </p:txBody>
      </p:sp>
      <p:sp>
        <p:nvSpPr>
          <p:cNvPr id="4" name="Slide Number Placeholder 3"/>
          <p:cNvSpPr>
            <a:spLocks noGrp="1"/>
          </p:cNvSpPr>
          <p:nvPr>
            <p:ph type="sldNum" sz="quarter" idx="5"/>
          </p:nvPr>
        </p:nvSpPr>
        <p:spPr/>
        <p:txBody>
          <a:bodyPr/>
          <a:lstStyle/>
          <a:p>
            <a:fld id="{43225562-106F-B44B-B3C7-A5D6BD81982E}" type="slidenum">
              <a:rPr lang="en-US" smtClean="0"/>
              <a:pPr/>
              <a:t>14</a:t>
            </a:fld>
            <a:endParaRPr lang="en-US" dirty="0"/>
          </a:p>
        </p:txBody>
      </p:sp>
    </p:spTree>
    <p:extLst>
      <p:ext uri="{BB962C8B-B14F-4D97-AF65-F5344CB8AC3E}">
        <p14:creationId xmlns:p14="http://schemas.microsoft.com/office/powerpoint/2010/main" val="20866441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Now that we know what the basic units of sound are, how do we represent them? But first, why do we even need to? Being able to represent sounds is essential for several applications, ranging from translating between sounds and words in the cases of ASR and TTS, among other use cases, to learning how to pronounce new words during language learning, and being able to compare between the sound inventories of different languages.</a:t>
            </a:r>
          </a:p>
          <a:p>
            <a:endParaRPr lang="en-US" sz="1800" dirty="0"/>
          </a:p>
          <a:p>
            <a:r>
              <a:rPr lang="en-US" sz="1800" dirty="0"/>
              <a:t>So how do we do this? We have a few options for representing sounds, and we’ll go through each one in detail in the next few slides.</a:t>
            </a:r>
          </a:p>
        </p:txBody>
      </p:sp>
      <p:sp>
        <p:nvSpPr>
          <p:cNvPr id="4" name="Slide Number Placeholder 3"/>
          <p:cNvSpPr>
            <a:spLocks noGrp="1"/>
          </p:cNvSpPr>
          <p:nvPr>
            <p:ph type="sldNum" sz="quarter" idx="10"/>
          </p:nvPr>
        </p:nvSpPr>
        <p:spPr/>
        <p:txBody>
          <a:bodyPr/>
          <a:lstStyle/>
          <a:p>
            <a:fld id="{43225562-106F-B44B-B3C7-A5D6BD81982E}" type="slidenum">
              <a:rPr lang="en-US" smtClean="0"/>
              <a:pPr/>
              <a:t>15</a:t>
            </a:fld>
            <a:endParaRPr lang="en-US" dirty="0"/>
          </a:p>
        </p:txBody>
      </p:sp>
    </p:spTree>
    <p:extLst>
      <p:ext uri="{BB962C8B-B14F-4D97-AF65-F5344CB8AC3E}">
        <p14:creationId xmlns:p14="http://schemas.microsoft.com/office/powerpoint/2010/main" val="106797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Starting with orthographic representations of sounds, what might be some pros and cons of this method? </a:t>
            </a:r>
          </a:p>
          <a:p>
            <a:endParaRPr lang="en-US" sz="1800" dirty="0"/>
          </a:p>
          <a:p>
            <a:r>
              <a:rPr lang="en-US" sz="1800" dirty="0"/>
              <a:t>[read slide]</a:t>
            </a:r>
          </a:p>
          <a:p>
            <a:endParaRPr lang="en-US" sz="1800" dirty="0"/>
          </a:p>
          <a:p>
            <a:r>
              <a:rPr lang="en-US" sz="1800" dirty="0"/>
              <a:t>Whether orthographic representation is a good choice depends on how many sounds are associated with each orthographic symbol/letter and how many symbols/letters</a:t>
            </a:r>
            <a:r>
              <a:rPr lang="en-US" sz="1800" baseline="0" dirty="0"/>
              <a:t> can convey the same sound</a:t>
            </a:r>
          </a:p>
          <a:p>
            <a:endParaRPr lang="en-US" sz="1800" baseline="0" dirty="0"/>
          </a:p>
          <a:p>
            <a:r>
              <a:rPr lang="en-US" sz="1800" baseline="0" dirty="0"/>
              <a:t>What do we think – is orthography a good choice for English? What about for other languages like Japanese, Spanish, or Chinese?</a:t>
            </a:r>
            <a:endParaRPr lang="en-US" sz="1800" dirty="0"/>
          </a:p>
        </p:txBody>
      </p:sp>
      <p:sp>
        <p:nvSpPr>
          <p:cNvPr id="4" name="Slide Number Placeholder 3"/>
          <p:cNvSpPr>
            <a:spLocks noGrp="1"/>
          </p:cNvSpPr>
          <p:nvPr>
            <p:ph type="sldNum" sz="quarter" idx="10"/>
          </p:nvPr>
        </p:nvSpPr>
        <p:spPr/>
        <p:txBody>
          <a:bodyPr/>
          <a:lstStyle/>
          <a:p>
            <a:fld id="{43225562-106F-B44B-B3C7-A5D6BD81982E}" type="slidenum">
              <a:rPr lang="en-US" smtClean="0"/>
              <a:pPr/>
              <a:t>16</a:t>
            </a:fld>
            <a:endParaRPr lang="en-US" dirty="0"/>
          </a:p>
        </p:txBody>
      </p:sp>
    </p:spTree>
    <p:extLst>
      <p:ext uri="{BB962C8B-B14F-4D97-AF65-F5344CB8AC3E}">
        <p14:creationId xmlns:p14="http://schemas.microsoft.com/office/powerpoint/2010/main" val="15930398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Alternatively, we can use phonetic symbol sets to represent sounds, either using special purpose ones like Arpabet and TIMIT that are based on reusing or repeating ASCII characters and are highly language specific, or more abstract and general ones like IPA, that cover all the sounds of the world’s languages by using a single character to represent each unique sound. </a:t>
            </a:r>
          </a:p>
          <a:p>
            <a:endParaRPr lang="en-US" sz="1800" dirty="0"/>
          </a:p>
          <a:p>
            <a:r>
              <a:rPr lang="en-US" sz="1800" dirty="0"/>
              <a:t>Let’s compare the two options of phonetic symbol sets.</a:t>
            </a:r>
          </a:p>
          <a:p>
            <a:endParaRPr lang="en-US" sz="1800" dirty="0"/>
          </a:p>
          <a:p>
            <a:endParaRPr lang="en-US" sz="1800" dirty="0"/>
          </a:p>
          <a:p>
            <a:r>
              <a:rPr lang="en-US" sz="1800" dirty="0"/>
              <a:t>[ASCII: : American Standard Code for Information Interchange: created for computer exchanges on the internet</a:t>
            </a:r>
          </a:p>
          <a:p>
            <a:r>
              <a:rPr lang="en-US" sz="1800" dirty="0"/>
              <a:t>From IPA play clicks and others</a:t>
            </a:r>
          </a:p>
          <a:p>
            <a:endParaRPr lang="en-US" sz="1800" dirty="0"/>
          </a:p>
          <a:p>
            <a:r>
              <a:rPr lang="en-US" sz="1800" dirty="0"/>
              <a:t>-added by Jiyoung Choi-</a:t>
            </a:r>
          </a:p>
          <a:p>
            <a:r>
              <a:rPr kumimoji="1" lang="en-US" altLang="ko-KR" sz="1800" dirty="0">
                <a:latin typeface="Calibri" charset="0"/>
                <a:ea typeface="Calibri" charset="0"/>
                <a:cs typeface="Calibri" charset="0"/>
              </a:rPr>
              <a:t>In 1886, a group of phoneticians from France, Germany, Britain and Denmark met to discuss the adoption of a universal system of pronunciation and formed the IPA in 1897.</a:t>
            </a:r>
          </a:p>
          <a:p>
            <a:r>
              <a:rPr kumimoji="1" lang="en-US" altLang="ko-KR" sz="1800" dirty="0">
                <a:latin typeface="Calibri" charset="0"/>
                <a:ea typeface="Calibri" charset="0"/>
                <a:cs typeface="Calibri" charset="0"/>
              </a:rPr>
              <a:t>The IPA is  based on an alphabet written by British phonetician, Henry Sweet, represented the first successful effort for the pronunciation of speech sounds across most languages systematically in the late 19</a:t>
            </a:r>
            <a:r>
              <a:rPr kumimoji="1" lang="en-US" altLang="ko-KR" sz="1800" baseline="30000" dirty="0">
                <a:latin typeface="Calibri" charset="0"/>
                <a:ea typeface="Calibri" charset="0"/>
                <a:cs typeface="Calibri" charset="0"/>
              </a:rPr>
              <a:t>th</a:t>
            </a:r>
            <a:r>
              <a:rPr kumimoji="1" lang="en-US" altLang="ko-KR" sz="1800" dirty="0">
                <a:latin typeface="Calibri" charset="0"/>
                <a:ea typeface="Calibri" charset="0"/>
                <a:cs typeface="Calibri" charset="0"/>
              </a:rPr>
              <a:t> century.</a:t>
            </a:r>
          </a:p>
          <a:p>
            <a:r>
              <a:rPr kumimoji="1" lang="en-US" altLang="ko-KR" sz="1800" dirty="0">
                <a:latin typeface="Calibri" charset="0"/>
                <a:ea typeface="Calibri" charset="0"/>
                <a:cs typeface="Calibri" charset="0"/>
              </a:rPr>
              <a:t>Reference: </a:t>
            </a:r>
            <a:r>
              <a:rPr kumimoji="1" lang="en-US" sz="1800" b="1" i="1" kern="1200" dirty="0">
                <a:solidFill>
                  <a:schemeClr val="tx1"/>
                </a:solidFill>
                <a:effectLst/>
                <a:latin typeface="Times New Roman" charset="0"/>
                <a:ea typeface="ＭＳ Ｐゴシック" charset="0"/>
                <a:cs typeface="+mn-cs"/>
              </a:rPr>
              <a:t>Fundamentals of Phonetics: A Practical Guide for Students (4</a:t>
            </a:r>
            <a:r>
              <a:rPr kumimoji="1" lang="en-US" sz="1800" b="1" i="1" kern="1200" baseline="30000" dirty="0">
                <a:solidFill>
                  <a:schemeClr val="tx1"/>
                </a:solidFill>
                <a:effectLst/>
                <a:latin typeface="Times New Roman" charset="0"/>
                <a:ea typeface="ＭＳ Ｐゴシック" charset="0"/>
                <a:cs typeface="+mn-cs"/>
              </a:rPr>
              <a:t>th</a:t>
            </a:r>
            <a:r>
              <a:rPr kumimoji="1" lang="en-US" sz="1800" b="1" i="1" kern="1200" dirty="0">
                <a:solidFill>
                  <a:schemeClr val="tx1"/>
                </a:solidFill>
                <a:effectLst/>
                <a:latin typeface="Times New Roman" charset="0"/>
                <a:ea typeface="ＭＳ Ｐゴシック" charset="0"/>
                <a:cs typeface="+mn-cs"/>
              </a:rPr>
              <a:t> Edition)</a:t>
            </a:r>
            <a:r>
              <a:rPr kumimoji="1" lang="en-US" sz="1800" kern="1200" dirty="0">
                <a:solidFill>
                  <a:schemeClr val="tx1"/>
                </a:solidFill>
                <a:effectLst/>
                <a:latin typeface="Times New Roman" charset="0"/>
                <a:ea typeface="ＭＳ Ｐゴシック" charset="0"/>
                <a:cs typeface="+mn-cs"/>
              </a:rPr>
              <a:t>, by Larry H. Small. Pearson, 2016. ISBN-13: 978-0133895728, ISBN-10: 0133895726.</a:t>
            </a:r>
            <a:r>
              <a:rPr lang="en-US" sz="1800" dirty="0">
                <a:effectLst/>
              </a:rPr>
              <a:t> ]</a:t>
            </a:r>
            <a:endParaRPr kumimoji="1" lang="ko-KR" altLang="en-US" sz="1800" dirty="0">
              <a:latin typeface="Calibri" charset="0"/>
              <a:ea typeface="Calibri" charset="0"/>
              <a:cs typeface="Calibri" charset="0"/>
            </a:endParaRPr>
          </a:p>
          <a:p>
            <a:endParaRPr lang="en-US" sz="1800" dirty="0"/>
          </a:p>
        </p:txBody>
      </p:sp>
      <p:sp>
        <p:nvSpPr>
          <p:cNvPr id="4" name="Slide Number Placeholder 3"/>
          <p:cNvSpPr>
            <a:spLocks noGrp="1"/>
          </p:cNvSpPr>
          <p:nvPr>
            <p:ph type="sldNum" sz="quarter" idx="10"/>
          </p:nvPr>
        </p:nvSpPr>
        <p:spPr/>
        <p:txBody>
          <a:bodyPr/>
          <a:lstStyle/>
          <a:p>
            <a:fld id="{43225562-106F-B44B-B3C7-A5D6BD81982E}" type="slidenum">
              <a:rPr lang="en-US" smtClean="0"/>
              <a:pPr/>
              <a:t>17</a:t>
            </a:fld>
            <a:endParaRPr lang="en-US" dirty="0"/>
          </a:p>
        </p:txBody>
      </p:sp>
    </p:spTree>
    <p:extLst>
      <p:ext uri="{BB962C8B-B14F-4D97-AF65-F5344CB8AC3E}">
        <p14:creationId xmlns:p14="http://schemas.microsoft.com/office/powerpoint/2010/main" val="7616525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I’m going to give you all 3 minutes to try this exercise and explore the different kinds of sound representation we’ve talked about so far. [set timer]</a:t>
            </a:r>
          </a:p>
          <a:p>
            <a:endParaRPr lang="en-US" sz="1800" dirty="0"/>
          </a:p>
          <a:p>
            <a:r>
              <a:rPr lang="en-US" sz="1800" dirty="0" err="1"/>
              <a:t>Ix</a:t>
            </a:r>
            <a:r>
              <a:rPr lang="en-US" sz="1800" dirty="0"/>
              <a:t> is I in tuplip – a reduced  version of ih</a:t>
            </a:r>
          </a:p>
          <a:p>
            <a:r>
              <a:rPr lang="en-US" sz="1800" dirty="0"/>
              <a:t>Julia</a:t>
            </a:r>
            <a:r>
              <a:rPr lang="en-US" sz="1800" baseline="0" dirty="0"/>
              <a:t> </a:t>
            </a:r>
          </a:p>
          <a:p>
            <a:r>
              <a:rPr lang="en-US" sz="1800" dirty="0"/>
              <a:t>jh uw l iy uh</a:t>
            </a:r>
          </a:p>
          <a:p>
            <a:r>
              <a:rPr lang="en-US" sz="1800" dirty="0"/>
              <a:t>ˈʤuljə</a:t>
            </a:r>
          </a:p>
          <a:p>
            <a:r>
              <a:rPr lang="en-US" sz="1800" dirty="0"/>
              <a:t>What are the differences?</a:t>
            </a:r>
          </a:p>
        </p:txBody>
      </p:sp>
      <p:sp>
        <p:nvSpPr>
          <p:cNvPr id="4" name="Slide Number Placeholder 3"/>
          <p:cNvSpPr>
            <a:spLocks noGrp="1"/>
          </p:cNvSpPr>
          <p:nvPr>
            <p:ph type="sldNum" sz="quarter" idx="10"/>
          </p:nvPr>
        </p:nvSpPr>
        <p:spPr/>
        <p:txBody>
          <a:bodyPr/>
          <a:lstStyle/>
          <a:p>
            <a:fld id="{43225562-106F-B44B-B3C7-A5D6BD81982E}" type="slidenum">
              <a:rPr lang="en-US" smtClean="0"/>
              <a:pPr/>
              <a:t>18</a:t>
            </a:fld>
            <a:endParaRPr lang="en-US" dirty="0"/>
          </a:p>
        </p:txBody>
      </p:sp>
    </p:spTree>
    <p:extLst>
      <p:ext uri="{BB962C8B-B14F-4D97-AF65-F5344CB8AC3E}">
        <p14:creationId xmlns:p14="http://schemas.microsoft.com/office/powerpoint/2010/main" val="3924152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Hopefully, everyone was able to finish. If not, you are more than welcome to do so after class using the slides at home. For now, we’re going to step through the exercise based on what Professor Hirschberg’s answers would be for orthographic representation, </a:t>
            </a:r>
            <a:r>
              <a:rPr lang="en-US" sz="1800" dirty="0" err="1"/>
              <a:t>ARPAbet</a:t>
            </a:r>
            <a:r>
              <a:rPr lang="en-US" sz="1800" dirty="0"/>
              <a:t> representation, and IPA representation. </a:t>
            </a:r>
          </a:p>
          <a:p>
            <a:endParaRPr lang="en-US" sz="1800" dirty="0"/>
          </a:p>
          <a:p>
            <a:r>
              <a:rPr lang="en-US" sz="1800" dirty="0"/>
              <a:t>What differences do you notice? Which method is the most or least specific?</a:t>
            </a:r>
          </a:p>
          <a:p>
            <a:endParaRPr lang="en-US" sz="1800" dirty="0"/>
          </a:p>
          <a:p>
            <a:r>
              <a:rPr lang="en-US" sz="1800" dirty="0"/>
              <a:t>What did we learn from this? One thing we’ve learned is that we need to know how to represent sounds partly to know how to convert audio to more useful input  for speech system-building.</a:t>
            </a:r>
          </a:p>
          <a:p>
            <a:endParaRPr lang="en-US" sz="1800" dirty="0"/>
          </a:p>
          <a:p>
            <a:r>
              <a:rPr lang="en-US" sz="1800" dirty="0"/>
              <a:t>The previous slide didn’t show the entire IPA set of sound symbols, so if you want to know how to map all English phones to IPA, you can check out this link later on.</a:t>
            </a:r>
          </a:p>
        </p:txBody>
      </p:sp>
      <p:sp>
        <p:nvSpPr>
          <p:cNvPr id="4" name="Slide Number Placeholder 3"/>
          <p:cNvSpPr>
            <a:spLocks noGrp="1"/>
          </p:cNvSpPr>
          <p:nvPr>
            <p:ph type="sldNum" sz="quarter" idx="5"/>
          </p:nvPr>
        </p:nvSpPr>
        <p:spPr/>
        <p:txBody>
          <a:bodyPr/>
          <a:lstStyle/>
          <a:p>
            <a:fld id="{43225562-106F-B44B-B3C7-A5D6BD81982E}" type="slidenum">
              <a:rPr lang="en-US" smtClean="0"/>
              <a:pPr/>
              <a:t>19</a:t>
            </a:fld>
            <a:endParaRPr lang="en-US" dirty="0"/>
          </a:p>
        </p:txBody>
      </p:sp>
    </p:spTree>
    <p:extLst>
      <p:ext uri="{BB962C8B-B14F-4D97-AF65-F5344CB8AC3E}">
        <p14:creationId xmlns:p14="http://schemas.microsoft.com/office/powerpoint/2010/main" val="14481148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And, if you are interested in how the sound inventory of some other specific language maps to the huge number of options in IPA, you can check out these links.</a:t>
            </a:r>
          </a:p>
        </p:txBody>
      </p:sp>
      <p:sp>
        <p:nvSpPr>
          <p:cNvPr id="4" name="Slide Number Placeholder 3"/>
          <p:cNvSpPr>
            <a:spLocks noGrp="1"/>
          </p:cNvSpPr>
          <p:nvPr>
            <p:ph type="sldNum" sz="quarter" idx="10"/>
          </p:nvPr>
        </p:nvSpPr>
        <p:spPr/>
        <p:txBody>
          <a:bodyPr/>
          <a:lstStyle/>
          <a:p>
            <a:fld id="{43225562-106F-B44B-B3C7-A5D6BD81982E}" type="slidenum">
              <a:rPr lang="en-US" smtClean="0"/>
              <a:pPr/>
              <a:t>20</a:t>
            </a:fld>
            <a:endParaRPr lang="en-US" dirty="0"/>
          </a:p>
        </p:txBody>
      </p:sp>
    </p:spTree>
    <p:extLst>
      <p:ext uri="{BB962C8B-B14F-4D97-AF65-F5344CB8AC3E}">
        <p14:creationId xmlns:p14="http://schemas.microsoft.com/office/powerpoint/2010/main" val="1626033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So, we now know a little bit about sounds and how to represent them. Let’s switch gears a bit to focus on how we even produce sounds in the first place. </a:t>
            </a:r>
          </a:p>
          <a:p>
            <a:endParaRPr lang="en-US" sz="1800" dirty="0"/>
          </a:p>
          <a:p>
            <a:r>
              <a:rPr lang="en-US" sz="1800" dirty="0"/>
              <a:t>In most languages, speech sounds are produced through the passage of air through the vocal tract, which includes the mouth, nose, and vocal folds, among other parts of the body. Air passes from the lungs during respiration through the trachea in phonation and then leaves the body through the mouth and nose during articulation. When air passes through the trachea it has to go via the larynx which is where the vocal folds are located, and when these vibrate, we get voiced sounds. We can still produce sound without the vocal folds vibrating, and these are intuitively known as voiceless sounds instead.</a:t>
            </a:r>
          </a:p>
          <a:p>
            <a:endParaRPr lang="en-US" sz="1800" dirty="0"/>
          </a:p>
          <a:p>
            <a:r>
              <a:rPr lang="en-US" sz="1800" dirty="0"/>
              <a:t>[Say puff; say mama</a:t>
            </a:r>
          </a:p>
          <a:p>
            <a:r>
              <a:rPr lang="en-US" sz="1800" dirty="0"/>
              <a:t>Say vam. Fam</a:t>
            </a:r>
          </a:p>
          <a:p>
            <a:endParaRPr lang="en-US" sz="1800" dirty="0"/>
          </a:p>
          <a:p>
            <a:r>
              <a:rPr lang="en-US" sz="1800" dirty="0"/>
              <a:t>-subsystems added by Jiyoung Choi-</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ko-KR" sz="1800" dirty="0">
                <a:latin typeface="Calibri" charset="0"/>
                <a:ea typeface="Calibri" charset="0"/>
                <a:cs typeface="Calibri" charset="0"/>
              </a:rPr>
              <a:t>Reference: Ladefoged, P., &amp; Johnson, K. (2014). </a:t>
            </a:r>
            <a:r>
              <a:rPr lang="en-US" altLang="ko-KR" sz="1800" i="1" dirty="0">
                <a:latin typeface="Calibri" charset="0"/>
                <a:ea typeface="Calibri" charset="0"/>
                <a:cs typeface="Calibri" charset="0"/>
              </a:rPr>
              <a:t>A course in phonetics</a:t>
            </a:r>
            <a:r>
              <a:rPr lang="en-US" altLang="ko-KR" sz="1800" dirty="0">
                <a:latin typeface="Calibri" charset="0"/>
                <a:ea typeface="Calibri" charset="0"/>
                <a:cs typeface="Calibri" charset="0"/>
              </a:rPr>
              <a:t>. Nelson Education.</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ko-KR" sz="1800" dirty="0">
              <a:latin typeface="Calibri" charset="0"/>
              <a:ea typeface="Calibri" charset="0"/>
              <a:cs typeface="Calibri"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ko-KR" sz="1800" dirty="0">
                <a:latin typeface="Calibri" charset="0"/>
                <a:ea typeface="Calibri" charset="0"/>
                <a:cs typeface="Calibri" charset="0"/>
              </a:rPr>
              <a:t>414 language have only pulmonic consonants]</a:t>
            </a:r>
          </a:p>
          <a:p>
            <a:endParaRPr lang="en-US" sz="1800" dirty="0"/>
          </a:p>
        </p:txBody>
      </p:sp>
      <p:sp>
        <p:nvSpPr>
          <p:cNvPr id="4" name="Slide Number Placeholder 3"/>
          <p:cNvSpPr>
            <a:spLocks noGrp="1"/>
          </p:cNvSpPr>
          <p:nvPr>
            <p:ph type="sldNum" sz="quarter" idx="10"/>
          </p:nvPr>
        </p:nvSpPr>
        <p:spPr/>
        <p:txBody>
          <a:bodyPr/>
          <a:lstStyle/>
          <a:p>
            <a:fld id="{43225562-106F-B44B-B3C7-A5D6BD81982E}" type="slidenum">
              <a:rPr lang="en-US" smtClean="0"/>
              <a:pPr/>
              <a:t>21</a:t>
            </a:fld>
            <a:endParaRPr lang="en-US" dirty="0"/>
          </a:p>
        </p:txBody>
      </p:sp>
    </p:spTree>
    <p:extLst>
      <p:ext uri="{BB962C8B-B14F-4D97-AF65-F5344CB8AC3E}">
        <p14:creationId xmlns:p14="http://schemas.microsoft.com/office/powerpoint/2010/main" val="19067630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Other languages use different airstream mechanisms to produce speech sounds, which use other parts of the vocal tract, for instance the velum for articulating clicks as in Bantu, or the glottis for articulating implosives as in Swahili and Vietnamese. I cannot produce these sounds myself, but if you are curious to hear what some of these sound like, there are plenty of YouTube videos out there that you could check out. The key thing about these sounds is that they are examples of consonants where air goes into the vocal tract, instead of coming out of it, so we call these non-pulmonic sounds. An interesting fact is that 152 of 566 language have non-pulmonic consonants in their sound inventory. I won’t go into too much detail about ejectives, but will just note that these are an interesting kind of hybrid sound that are like pulmonic sounds in some ways and are also like non-pulmonic sounds in others. </a:t>
            </a:r>
          </a:p>
        </p:txBody>
      </p:sp>
      <p:sp>
        <p:nvSpPr>
          <p:cNvPr id="4" name="Slide Number Placeholder 3"/>
          <p:cNvSpPr>
            <a:spLocks noGrp="1"/>
          </p:cNvSpPr>
          <p:nvPr>
            <p:ph type="sldNum" sz="quarter" idx="5"/>
          </p:nvPr>
        </p:nvSpPr>
        <p:spPr/>
        <p:txBody>
          <a:bodyPr/>
          <a:lstStyle/>
          <a:p>
            <a:fld id="{43225562-106F-B44B-B3C7-A5D6BD81982E}" type="slidenum">
              <a:rPr lang="en-US" smtClean="0"/>
              <a:pPr/>
              <a:t>22</a:t>
            </a:fld>
            <a:endParaRPr lang="en-US" dirty="0"/>
          </a:p>
        </p:txBody>
      </p:sp>
    </p:spTree>
    <p:extLst>
      <p:ext uri="{BB962C8B-B14F-4D97-AF65-F5344CB8AC3E}">
        <p14:creationId xmlns:p14="http://schemas.microsoft.com/office/powerpoint/2010/main" val="137603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59DD48A-13BE-EE4E-BF45-4854906C5D1A}" type="slidenum">
              <a:rPr lang="en-US"/>
              <a:pPr/>
              <a:t>23</a:t>
            </a:fld>
            <a:endParaRPr lang="en-US" dirty="0"/>
          </a:p>
        </p:txBody>
      </p:sp>
      <p:sp>
        <p:nvSpPr>
          <p:cNvPr id="349186"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349187" name="Rectangle 3"/>
          <p:cNvSpPr>
            <a:spLocks noGrp="1" noChangeArrowheads="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800" dirty="0"/>
              <a:t>Let’s take a look at some examples of sound production. This video is an X-ray visualization of speech production, where the subject is French Canadian and was recorded in the early 1970s. </a:t>
            </a:r>
            <a:r>
              <a:rPr kumimoji="1" lang="en-US" sz="1800" kern="1200" dirty="0">
                <a:latin typeface="Times New Roman" charset="0"/>
                <a:ea typeface="ＭＳ Ｐゴシック" charset="0"/>
              </a:rPr>
              <a:t>Some of the </a:t>
            </a:r>
            <a:r>
              <a:rPr kumimoji="1" lang="en-US" sz="1800" kern="1200" dirty="0">
                <a:solidFill>
                  <a:srgbClr val="0000FF"/>
                </a:solidFill>
                <a:latin typeface="Times New Roman" charset="0"/>
                <a:ea typeface="ＭＳ Ｐゴシック" charset="0"/>
              </a:rPr>
              <a:t>best dynamic views of entire vocal tra</a:t>
            </a:r>
            <a:r>
              <a:rPr kumimoji="1" lang="en-US" sz="1800" kern="1200" dirty="0">
                <a:latin typeface="Times New Roman" charset="0"/>
                <a:ea typeface="ＭＳ Ｐゴシック" charset="0"/>
              </a:rPr>
              <a:t>cts come from this kind of X-ray imaging, as they provide important real-time information about time-varying properties, especially of tongue movements. </a:t>
            </a:r>
            <a:r>
              <a:rPr kumimoji="1" lang="en-US" sz="1800" b="0" i="0" u="none" strike="noStrike" kern="1200" dirty="0">
                <a:solidFill>
                  <a:schemeClr val="tx1"/>
                </a:solidFill>
                <a:effectLst/>
                <a:latin typeface="Times New Roman" charset="0"/>
                <a:ea typeface="ＭＳ Ｐゴシック" charset="0"/>
                <a:cs typeface="+mn-cs"/>
              </a:rPr>
              <a:t>Due to ethical concerns about the high radiation dosages necessary, x-ray imaging technology using human subjects is no longer practiced and it has become imperative to preserve those films which were originally captured on the fragile medium of 35 mm film.</a:t>
            </a:r>
            <a:endParaRPr lang="en-US" sz="1800" dirty="0"/>
          </a:p>
          <a:p>
            <a:endParaRPr lang="en-US" sz="1800" dirty="0"/>
          </a:p>
          <a:p>
            <a:endParaRPr lang="en-US" sz="1800" dirty="0"/>
          </a:p>
          <a:p>
            <a:r>
              <a:rPr lang="en-US" sz="1800" dirty="0"/>
              <a:t>[click on  go to Slide Show and select More Examples then go back to Presenter View</a:t>
            </a:r>
          </a:p>
          <a:p>
            <a:r>
              <a:rPr lang="en-US" sz="1800" dirty="0"/>
              <a:t>French Canadian subjects from the early 1970s</a:t>
            </a:r>
          </a:p>
          <a:p>
            <a:r>
              <a:rPr lang="en-US" sz="1800" dirty="0"/>
              <a:t>Play 1, 3, 4]</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Here’s an example of an X-ray microbeam machine that would have been used to collect that data.</a:t>
            </a:r>
          </a:p>
        </p:txBody>
      </p:sp>
      <p:sp>
        <p:nvSpPr>
          <p:cNvPr id="4" name="Slide Number Placeholder 3"/>
          <p:cNvSpPr>
            <a:spLocks noGrp="1"/>
          </p:cNvSpPr>
          <p:nvPr>
            <p:ph type="sldNum" sz="quarter" idx="5"/>
          </p:nvPr>
        </p:nvSpPr>
        <p:spPr/>
        <p:txBody>
          <a:bodyPr/>
          <a:lstStyle/>
          <a:p>
            <a:fld id="{43225562-106F-B44B-B3C7-A5D6BD81982E}" type="slidenum">
              <a:rPr lang="en-US" smtClean="0"/>
              <a:pPr/>
              <a:t>24</a:t>
            </a:fld>
            <a:endParaRPr lang="en-US" dirty="0"/>
          </a:p>
        </p:txBody>
      </p:sp>
    </p:spTree>
    <p:extLst>
      <p:ext uri="{BB962C8B-B14F-4D97-AF65-F5344CB8AC3E}">
        <p14:creationId xmlns:p14="http://schemas.microsoft.com/office/powerpoint/2010/main" val="18625714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Here we can see a person’s vocal folds vibrating. The faster the vibration, the higher the pitch.  </a:t>
            </a:r>
          </a:p>
          <a:p>
            <a:r>
              <a:rPr lang="en-US" sz="1800" dirty="0"/>
              <a:t>Vocal folds usually vibrate over 100 times per second during articulation.</a:t>
            </a:r>
          </a:p>
          <a:p>
            <a:endParaRPr lang="en-US" sz="1800"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800" dirty="0"/>
              <a:t>This data was collected by </a:t>
            </a:r>
            <a:r>
              <a:rPr lang="en-US" sz="1800" dirty="0">
                <a:solidFill>
                  <a:srgbClr val="0000FF"/>
                </a:solidFill>
                <a:hlinkClick r:id="rId3"/>
              </a:rPr>
              <a:t>Videostroboscopy</a:t>
            </a:r>
            <a:r>
              <a:rPr lang="en-US" sz="1800" dirty="0">
                <a:solidFill>
                  <a:srgbClr val="0000FF"/>
                </a:solidFill>
              </a:rPr>
              <a:t> , which </a:t>
            </a:r>
            <a:r>
              <a:rPr lang="en-US" sz="1800" dirty="0"/>
              <a:t>uses a tiny camera to record vocal fold activity.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800"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800" dirty="0"/>
              <a:t>There are other ways to capture sound production data that we won’t see today, but these include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800" dirty="0"/>
          </a:p>
          <a:p>
            <a:pPr>
              <a:lnSpc>
                <a:spcPct val="90000"/>
              </a:lnSpc>
            </a:pPr>
            <a:r>
              <a:rPr lang="en-US" sz="1800" dirty="0">
                <a:hlinkClick r:id="rId4"/>
              </a:rPr>
              <a:t>Electroglottograph</a:t>
            </a:r>
            <a:r>
              <a:rPr lang="en-US" sz="1800" dirty="0"/>
              <a:t>y, which measures how tightly the vocal folds are touching together (tighter -&gt; louder) from disks placed on neck</a:t>
            </a:r>
          </a:p>
          <a:p>
            <a:pPr>
              <a:lnSpc>
                <a:spcPct val="90000"/>
              </a:lnSpc>
            </a:pPr>
            <a:endParaRPr lang="en-US" sz="1800" dirty="0"/>
          </a:p>
          <a:p>
            <a:pPr>
              <a:lnSpc>
                <a:spcPct val="90000"/>
              </a:lnSpc>
            </a:pPr>
            <a:r>
              <a:rPr lang="en-US" sz="1800" dirty="0">
                <a:solidFill>
                  <a:srgbClr val="0000FF"/>
                </a:solidFill>
              </a:rPr>
              <a:t>CT (</a:t>
            </a:r>
            <a:r>
              <a:rPr lang="en-US" sz="1800" dirty="0">
                <a:solidFill>
                  <a:srgbClr val="0000FF"/>
                </a:solidFill>
                <a:hlinkClick r:id="rId5"/>
              </a:rPr>
              <a:t>Computed Tomography</a:t>
            </a:r>
            <a:r>
              <a:rPr lang="en-US" sz="1800" dirty="0">
                <a:solidFill>
                  <a:srgbClr val="0000FF"/>
                </a:solidFill>
              </a:rPr>
              <a:t>) </a:t>
            </a:r>
            <a:r>
              <a:rPr lang="en-US" sz="1800" dirty="0"/>
              <a:t>and </a:t>
            </a:r>
            <a:r>
              <a:rPr lang="en-US" sz="1800" dirty="0">
                <a:solidFill>
                  <a:srgbClr val="0000FF"/>
                </a:solidFill>
              </a:rPr>
              <a:t>MRI (</a:t>
            </a:r>
            <a:r>
              <a:rPr lang="en-US" sz="1800" dirty="0">
                <a:solidFill>
                  <a:srgbClr val="0000FF"/>
                </a:solidFill>
                <a:hlinkClick r:id="rId6"/>
              </a:rPr>
              <a:t>Magnetic Resonance Imaging</a:t>
            </a:r>
            <a:r>
              <a:rPr lang="en-US" sz="1800" dirty="0">
                <a:solidFill>
                  <a:srgbClr val="0000FF"/>
                </a:solidFill>
              </a:rPr>
              <a:t>), which</a:t>
            </a:r>
            <a:r>
              <a:rPr lang="en-US" sz="1800" dirty="0"/>
              <a:t> give us 3D pictures of vocal structures, and </a:t>
            </a:r>
          </a:p>
          <a:p>
            <a:pPr>
              <a:lnSpc>
                <a:spcPct val="90000"/>
              </a:lnSpc>
            </a:pPr>
            <a:endParaRPr lang="en-US" sz="1800" dirty="0"/>
          </a:p>
          <a:p>
            <a:pPr>
              <a:lnSpc>
                <a:spcPct val="90000"/>
              </a:lnSpc>
            </a:pPr>
            <a:r>
              <a:rPr lang="en-US" sz="1800" dirty="0">
                <a:hlinkClick r:id="rId7"/>
              </a:rPr>
              <a:t>Electromagnetic articulography (EMA)</a:t>
            </a:r>
            <a:endParaRPr lang="en-US" sz="1800" dirty="0"/>
          </a:p>
          <a:p>
            <a:pPr marL="742950" lvl="2" indent="-342900">
              <a:lnSpc>
                <a:spcPct val="90000"/>
              </a:lnSpc>
            </a:pPr>
            <a:r>
              <a:rPr lang="en-US" sz="1800" dirty="0"/>
              <a:t>Recording of articulatory orofacial movements</a:t>
            </a:r>
          </a:p>
          <a:p>
            <a:pPr marL="742950" lvl="2" indent="-342900">
              <a:lnSpc>
                <a:spcPct val="90000"/>
              </a:lnSpc>
            </a:pPr>
            <a:r>
              <a:rPr lang="en-US" sz="1800" dirty="0"/>
              <a:t>3 </a:t>
            </a:r>
            <a:r>
              <a:rPr lang="en-US" sz="1800" dirty="0">
                <a:solidFill>
                  <a:srgbClr val="FF0000"/>
                </a:solidFill>
              </a:rPr>
              <a:t>transmitters</a:t>
            </a:r>
            <a:r>
              <a:rPr lang="en-US" sz="1800" dirty="0"/>
              <a:t> on helmet produce alternating magnetic fields at different frequencies, forming equilateral triangle</a:t>
            </a:r>
          </a:p>
          <a:p>
            <a:pPr marL="742950" lvl="2" indent="-342900">
              <a:lnSpc>
                <a:spcPct val="90000"/>
              </a:lnSpc>
            </a:pPr>
            <a:r>
              <a:rPr lang="en-US" sz="1800" dirty="0"/>
              <a:t>Creates </a:t>
            </a:r>
            <a:r>
              <a:rPr lang="en-US" sz="1800" dirty="0">
                <a:solidFill>
                  <a:srgbClr val="FF0000"/>
                </a:solidFill>
              </a:rPr>
              <a:t>alternating current </a:t>
            </a:r>
            <a:r>
              <a:rPr lang="en-US" sz="1800" dirty="0"/>
              <a:t>in 5-15 sensors to calculate sensor positions via XY coordinates</a:t>
            </a:r>
          </a:p>
          <a:p>
            <a:pPr marL="742950" lvl="2" indent="-342900">
              <a:lnSpc>
                <a:spcPct val="90000"/>
              </a:lnSpc>
            </a:pPr>
            <a:endParaRPr lang="en-US" sz="1800" dirty="0"/>
          </a:p>
          <a:p>
            <a:pPr marL="742950" lvl="2" indent="-342900">
              <a:lnSpc>
                <a:spcPct val="90000"/>
              </a:lnSpc>
            </a:pPr>
            <a:r>
              <a:rPr lang="en-US" sz="1800" dirty="0"/>
              <a:t>If you are interested in any of these, you can check out the hidden slides in today’s presentation after class.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800" dirty="0"/>
          </a:p>
          <a:p>
            <a:endParaRPr lang="en-US" sz="1800" dirty="0"/>
          </a:p>
        </p:txBody>
      </p:sp>
      <p:sp>
        <p:nvSpPr>
          <p:cNvPr id="4" name="Slide Number Placeholder 3"/>
          <p:cNvSpPr>
            <a:spLocks noGrp="1"/>
          </p:cNvSpPr>
          <p:nvPr>
            <p:ph type="sldNum" sz="quarter" idx="5"/>
          </p:nvPr>
        </p:nvSpPr>
        <p:spPr/>
        <p:txBody>
          <a:bodyPr/>
          <a:lstStyle/>
          <a:p>
            <a:fld id="{43225562-106F-B44B-B3C7-A5D6BD81982E}" type="slidenum">
              <a:rPr lang="en-US" smtClean="0"/>
              <a:pPr/>
              <a:t>25</a:t>
            </a:fld>
            <a:endParaRPr lang="en-US" dirty="0"/>
          </a:p>
        </p:txBody>
      </p:sp>
    </p:spTree>
    <p:extLst>
      <p:ext uri="{BB962C8B-B14F-4D97-AF65-F5344CB8AC3E}">
        <p14:creationId xmlns:p14="http://schemas.microsoft.com/office/powerpoint/2010/main" val="19828529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dirty="0">
                <a:latin typeface="+mn-lt"/>
              </a:rPr>
              <a:t>Dr. michael pittman (columbia doctors’ otolaryngologist </a:t>
            </a:r>
            <a:r>
              <a:rPr lang="mr-IN" sz="1400" dirty="0">
                <a:latin typeface="+mn-lt"/>
              </a:rPr>
              <a:t>–</a:t>
            </a:r>
            <a:r>
              <a:rPr lang="en-US" sz="1400" dirty="0">
                <a:latin typeface="+mn-lt"/>
              </a:rPr>
              <a:t> treated Hamilton start </a:t>
            </a:r>
            <a:r>
              <a:rPr kumimoji="1" lang="en-US" sz="1400" b="0" i="0" u="none" strike="noStrike" kern="1200" dirty="0">
                <a:solidFill>
                  <a:schemeClr val="tx1"/>
                </a:solidFill>
                <a:effectLst/>
                <a:latin typeface="+mn-lt"/>
                <a:ea typeface="ＭＳ Ｐゴシック" charset="0"/>
                <a:cs typeface="+mn-cs"/>
              </a:rPr>
              <a:t>Lin-Manuel Miranda</a:t>
            </a:r>
            <a:r>
              <a:rPr lang="en-US" sz="1400" dirty="0">
                <a:latin typeface="+mn-lt"/>
              </a:rPr>
              <a:t>)/ Kim Duncan, therapist</a:t>
            </a:r>
          </a:p>
        </p:txBody>
      </p:sp>
      <p:sp>
        <p:nvSpPr>
          <p:cNvPr id="4" name="Slide Number Placeholder 3"/>
          <p:cNvSpPr>
            <a:spLocks noGrp="1"/>
          </p:cNvSpPr>
          <p:nvPr>
            <p:ph type="sldNum" sz="quarter" idx="10"/>
          </p:nvPr>
        </p:nvSpPr>
        <p:spPr/>
        <p:txBody>
          <a:bodyPr/>
          <a:lstStyle/>
          <a:p>
            <a:fld id="{43225562-106F-B44B-B3C7-A5D6BD81982E}" type="slidenum">
              <a:rPr lang="en-US" smtClean="0"/>
              <a:pPr/>
              <a:t>26</a:t>
            </a:fld>
            <a:endParaRPr lang="en-US" dirty="0"/>
          </a:p>
        </p:txBody>
      </p:sp>
    </p:spTree>
    <p:extLst>
      <p:ext uri="{BB962C8B-B14F-4D97-AF65-F5344CB8AC3E}">
        <p14:creationId xmlns:p14="http://schemas.microsoft.com/office/powerpoint/2010/main" val="9586778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kumimoji="1" lang="en-US" sz="2400" kern="1200" dirty="0">
                <a:latin typeface="Times New Roman" charset="0"/>
                <a:ea typeface="ＭＳ Ｐゴシック" charset="0"/>
              </a:rPr>
              <a:t>The data we saw from Slide 23 was collected by this team</a:t>
            </a:r>
          </a:p>
          <a:p>
            <a:pPr lvl="1"/>
            <a:r>
              <a:rPr kumimoji="1" lang="en-US" sz="2400" kern="1200" dirty="0">
                <a:latin typeface="Times New Roman" charset="0"/>
                <a:ea typeface="ＭＳ Ｐゴシック" charset="0"/>
              </a:rPr>
              <a:t>Collaborative project by Dr. Kevin Munhall of Queen's University and Drs. Eric Vatikiotis-Bateson and Yoh'ichi Tohkura of ATR Human Information Processing Research Laboratories, Kyoto, started in 1960s</a:t>
            </a:r>
          </a:p>
          <a:p>
            <a:pPr lvl="1"/>
            <a:r>
              <a:rPr lang="en-US" sz="2400" dirty="0"/>
              <a:t>Preserves </a:t>
            </a:r>
            <a:r>
              <a:rPr kumimoji="1" lang="en-US" sz="2400" kern="1200" dirty="0">
                <a:latin typeface="Times New Roman" charset="0"/>
                <a:ea typeface="ＭＳ Ｐゴシック" charset="0"/>
              </a:rPr>
              <a:t>cine-radiographic vocal tract footage to make the images available to the speech research community and to develop techniques for the automated digital processing of the images.</a:t>
            </a:r>
          </a:p>
          <a:p>
            <a:pPr lvl="1"/>
            <a:r>
              <a:rPr kumimoji="1" lang="en-US" sz="2400" kern="1200" dirty="0">
                <a:latin typeface="Times New Roman" charset="0"/>
                <a:ea typeface="ＭＳ Ｐゴシック" charset="0"/>
              </a:rPr>
              <a:t>High speed x-ray films yield some of the best dynamic view of the entire vocal tract and provide important information about its time-varying properties. In particular, they accurately depict the complex movements of the tongue.</a:t>
            </a:r>
          </a:p>
          <a:p>
            <a:r>
              <a:rPr kumimoji="1" lang="en-US" sz="2400" kern="1200" dirty="0">
                <a:latin typeface="Times New Roman" charset="0"/>
                <a:ea typeface="ＭＳ Ｐゴシック" charset="0"/>
              </a:rPr>
              <a:t>Due to ethical concerns about the high radiation dosages necessary, x-ray imaging technology using normal subjects is no longer practiced and it has become imperative to preserve those films which were originally captured on the fragile medium of 35 mm film.</a:t>
            </a:r>
          </a:p>
          <a:p>
            <a:r>
              <a:rPr lang="en-US" sz="1400" dirty="0"/>
              <a:t>	</a:t>
            </a:r>
          </a:p>
        </p:txBody>
      </p:sp>
      <p:sp>
        <p:nvSpPr>
          <p:cNvPr id="4" name="Slide Number Placeholder 3"/>
          <p:cNvSpPr>
            <a:spLocks noGrp="1"/>
          </p:cNvSpPr>
          <p:nvPr>
            <p:ph type="sldNum" sz="quarter" idx="10"/>
          </p:nvPr>
        </p:nvSpPr>
        <p:spPr/>
        <p:txBody>
          <a:bodyPr/>
          <a:lstStyle/>
          <a:p>
            <a:fld id="{43225562-106F-B44B-B3C7-A5D6BD81982E}" type="slidenum">
              <a:rPr lang="en-US" smtClean="0"/>
              <a:pPr/>
              <a:t>27</a:t>
            </a:fld>
            <a:endParaRPr lang="en-US" dirty="0"/>
          </a:p>
        </p:txBody>
      </p:sp>
    </p:spTree>
    <p:extLst>
      <p:ext uri="{BB962C8B-B14F-4D97-AF65-F5344CB8AC3E}">
        <p14:creationId xmlns:p14="http://schemas.microsoft.com/office/powerpoint/2010/main" val="12214610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Select buttoms on the rright to see slides</a:t>
            </a:r>
          </a:p>
        </p:txBody>
      </p:sp>
      <p:sp>
        <p:nvSpPr>
          <p:cNvPr id="4" name="Slide Number Placeholder 3"/>
          <p:cNvSpPr>
            <a:spLocks noGrp="1"/>
          </p:cNvSpPr>
          <p:nvPr>
            <p:ph type="sldNum" sz="quarter" idx="5"/>
          </p:nvPr>
        </p:nvSpPr>
        <p:spPr/>
        <p:txBody>
          <a:bodyPr/>
          <a:lstStyle/>
          <a:p>
            <a:fld id="{43225562-106F-B44B-B3C7-A5D6BD81982E}" type="slidenum">
              <a:rPr lang="en-US" smtClean="0"/>
              <a:pPr/>
              <a:t>28</a:t>
            </a:fld>
            <a:endParaRPr lang="en-US" dirty="0"/>
          </a:p>
        </p:txBody>
      </p:sp>
    </p:spTree>
    <p:extLst>
      <p:ext uri="{BB962C8B-B14F-4D97-AF65-F5344CB8AC3E}">
        <p14:creationId xmlns:p14="http://schemas.microsoft.com/office/powerpoint/2010/main" val="1360879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Change to Slide Show and Play links for all for pictures  or just got to pictures on the next slide</a:t>
            </a:r>
          </a:p>
        </p:txBody>
      </p:sp>
      <p:sp>
        <p:nvSpPr>
          <p:cNvPr id="4" name="Slide Number Placeholder 3"/>
          <p:cNvSpPr>
            <a:spLocks noGrp="1"/>
          </p:cNvSpPr>
          <p:nvPr>
            <p:ph type="sldNum" sz="quarter" idx="5"/>
          </p:nvPr>
        </p:nvSpPr>
        <p:spPr/>
        <p:txBody>
          <a:bodyPr/>
          <a:lstStyle/>
          <a:p>
            <a:fld id="{43225562-106F-B44B-B3C7-A5D6BD81982E}" type="slidenum">
              <a:rPr lang="en-US" smtClean="0"/>
              <a:pPr/>
              <a:t>29</a:t>
            </a:fld>
            <a:endParaRPr lang="en-US" dirty="0"/>
          </a:p>
        </p:txBody>
      </p:sp>
    </p:spTree>
    <p:extLst>
      <p:ext uri="{BB962C8B-B14F-4D97-AF65-F5344CB8AC3E}">
        <p14:creationId xmlns:p14="http://schemas.microsoft.com/office/powerpoint/2010/main" val="18411515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Top: </a:t>
            </a:r>
          </a:p>
          <a:p>
            <a:r>
              <a:rPr lang="en-US" dirty="0"/>
              <a:t>Left: electroglottography</a:t>
            </a:r>
          </a:p>
          <a:p>
            <a:r>
              <a:rPr lang="en-US" dirty="0"/>
              <a:t>Right: Videostroboscopy</a:t>
            </a:r>
          </a:p>
          <a:p>
            <a:r>
              <a:rPr lang="en-US" dirty="0"/>
              <a:t>Bottom: Computed Tomography and MRI</a:t>
            </a:r>
          </a:p>
        </p:txBody>
      </p:sp>
      <p:sp>
        <p:nvSpPr>
          <p:cNvPr id="4" name="Slide Number Placeholder 3"/>
          <p:cNvSpPr>
            <a:spLocks noGrp="1"/>
          </p:cNvSpPr>
          <p:nvPr>
            <p:ph type="sldNum" sz="quarter" idx="5"/>
          </p:nvPr>
        </p:nvSpPr>
        <p:spPr/>
        <p:txBody>
          <a:bodyPr/>
          <a:lstStyle/>
          <a:p>
            <a:fld id="{43225562-106F-B44B-B3C7-A5D6BD81982E}" type="slidenum">
              <a:rPr lang="en-US" smtClean="0"/>
              <a:pPr/>
              <a:t>30</a:t>
            </a:fld>
            <a:endParaRPr lang="en-US" dirty="0"/>
          </a:p>
        </p:txBody>
      </p:sp>
    </p:spTree>
    <p:extLst>
      <p:ext uri="{BB962C8B-B14F-4D97-AF65-F5344CB8AC3E}">
        <p14:creationId xmlns:p14="http://schemas.microsoft.com/office/powerpoint/2010/main" val="6595595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Move to Slide Show</a:t>
            </a:r>
          </a:p>
        </p:txBody>
      </p:sp>
      <p:sp>
        <p:nvSpPr>
          <p:cNvPr id="4" name="Slide Number Placeholder 3"/>
          <p:cNvSpPr>
            <a:spLocks noGrp="1"/>
          </p:cNvSpPr>
          <p:nvPr>
            <p:ph type="sldNum" sz="quarter" idx="5"/>
          </p:nvPr>
        </p:nvSpPr>
        <p:spPr/>
        <p:txBody>
          <a:bodyPr/>
          <a:lstStyle/>
          <a:p>
            <a:fld id="{43225562-106F-B44B-B3C7-A5D6BD81982E}" type="slidenum">
              <a:rPr lang="en-US" smtClean="0"/>
              <a:pPr/>
              <a:t>31</a:t>
            </a:fld>
            <a:endParaRPr lang="en-US" dirty="0"/>
          </a:p>
        </p:txBody>
      </p:sp>
    </p:spTree>
    <p:extLst>
      <p:ext uri="{BB962C8B-B14F-4D97-AF65-F5344CB8AC3E}">
        <p14:creationId xmlns:p14="http://schemas.microsoft.com/office/powerpoint/2010/main" val="21409377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Top:</a:t>
            </a:r>
          </a:p>
          <a:p>
            <a:r>
              <a:rPr lang="en-US" dirty="0"/>
              <a:t>Left: Oral/nasal mask</a:t>
            </a:r>
          </a:p>
          <a:p>
            <a:r>
              <a:rPr lang="en-US" dirty="0"/>
              <a:t>Right: electro-palate</a:t>
            </a:r>
          </a:p>
          <a:p>
            <a:r>
              <a:rPr lang="en-US" dirty="0"/>
              <a:t>Bottom:</a:t>
            </a:r>
          </a:p>
          <a:p>
            <a:r>
              <a:rPr lang="en-US" dirty="0"/>
              <a:t>Left: EMA</a:t>
            </a:r>
          </a:p>
          <a:p>
            <a:endParaRPr lang="en-US" dirty="0"/>
          </a:p>
        </p:txBody>
      </p:sp>
      <p:sp>
        <p:nvSpPr>
          <p:cNvPr id="4" name="Slide Number Placeholder 3"/>
          <p:cNvSpPr>
            <a:spLocks noGrp="1"/>
          </p:cNvSpPr>
          <p:nvPr>
            <p:ph type="sldNum" sz="quarter" idx="5"/>
          </p:nvPr>
        </p:nvSpPr>
        <p:spPr/>
        <p:txBody>
          <a:bodyPr/>
          <a:lstStyle/>
          <a:p>
            <a:fld id="{43225562-106F-B44B-B3C7-A5D6BD81982E}" type="slidenum">
              <a:rPr lang="en-US" smtClean="0"/>
              <a:pPr/>
              <a:t>32</a:t>
            </a:fld>
            <a:endParaRPr lang="en-US" dirty="0"/>
          </a:p>
        </p:txBody>
      </p:sp>
    </p:spTree>
    <p:extLst>
      <p:ext uri="{BB962C8B-B14F-4D97-AF65-F5344CB8AC3E}">
        <p14:creationId xmlns:p14="http://schemas.microsoft.com/office/powerpoint/2010/main" val="226123209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https://seeingspeech.ac.uk/how-uti-works/</a:t>
            </a:r>
          </a:p>
        </p:txBody>
      </p:sp>
      <p:sp>
        <p:nvSpPr>
          <p:cNvPr id="4" name="Slide Number Placeholder 3"/>
          <p:cNvSpPr>
            <a:spLocks noGrp="1"/>
          </p:cNvSpPr>
          <p:nvPr>
            <p:ph type="sldNum" sz="quarter" idx="5"/>
          </p:nvPr>
        </p:nvSpPr>
        <p:spPr/>
        <p:txBody>
          <a:bodyPr/>
          <a:lstStyle/>
          <a:p>
            <a:fld id="{43225562-106F-B44B-B3C7-A5D6BD81982E}" type="slidenum">
              <a:rPr lang="en-US" smtClean="0"/>
              <a:pPr/>
              <a:t>33</a:t>
            </a:fld>
            <a:endParaRPr lang="en-US" dirty="0"/>
          </a:p>
        </p:txBody>
      </p:sp>
    </p:spTree>
    <p:extLst>
      <p:ext uri="{BB962C8B-B14F-4D97-AF65-F5344CB8AC3E}">
        <p14:creationId xmlns:p14="http://schemas.microsoft.com/office/powerpoint/2010/main" val="25116937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Since we’ve seen that much of speech production is related to airflow through the vocal tract, we can relate this to different categories of sound that we are all familiar with: consonants and vowels. </a:t>
            </a:r>
          </a:p>
          <a:p>
            <a:endParaRPr lang="en-US" sz="1800" dirty="0"/>
          </a:p>
          <a:p>
            <a:r>
              <a:rPr lang="en-US" sz="1800" dirty="0"/>
              <a:t>[read slide; relate voiced/voiceless to vocal fold vibration]</a:t>
            </a:r>
          </a:p>
          <a:p>
            <a:endParaRPr lang="en-US" sz="1800" dirty="0"/>
          </a:p>
          <a:p>
            <a:r>
              <a:rPr lang="en-US" sz="1800" dirty="0"/>
              <a:t>Say s,</a:t>
            </a:r>
            <a:r>
              <a:rPr lang="en-US" sz="1800" baseline="0" dirty="0"/>
              <a:t> z, f, g, b</a:t>
            </a:r>
            <a:endParaRPr lang="en-US" sz="1800" dirty="0"/>
          </a:p>
        </p:txBody>
      </p:sp>
      <p:sp>
        <p:nvSpPr>
          <p:cNvPr id="4" name="Slide Number Placeholder 3"/>
          <p:cNvSpPr>
            <a:spLocks noGrp="1"/>
          </p:cNvSpPr>
          <p:nvPr>
            <p:ph type="sldNum" sz="quarter" idx="10"/>
          </p:nvPr>
        </p:nvSpPr>
        <p:spPr/>
        <p:txBody>
          <a:bodyPr/>
          <a:lstStyle/>
          <a:p>
            <a:fld id="{43225562-106F-B44B-B3C7-A5D6BD81982E}" type="slidenum">
              <a:rPr lang="en-US" smtClean="0"/>
              <a:pPr/>
              <a:t>34</a:t>
            </a:fld>
            <a:endParaRPr lang="en-US" dirty="0"/>
          </a:p>
        </p:txBody>
      </p:sp>
    </p:spTree>
    <p:extLst>
      <p:ext uri="{BB962C8B-B14F-4D97-AF65-F5344CB8AC3E}">
        <p14:creationId xmlns:p14="http://schemas.microsoft.com/office/powerpoint/2010/main" val="101558199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rPr>
              <a:t>Let’s look more closely at vowels first. </a:t>
            </a:r>
          </a:p>
          <a:p>
            <a:endParaRPr lang="en-US" sz="1800" dirty="0">
              <a:effectLst/>
            </a:endParaRPr>
          </a:p>
          <a:p>
            <a:r>
              <a:rPr lang="en-US" sz="1800" dirty="0">
                <a:effectLst/>
              </a:rPr>
              <a:t>[read slide]</a:t>
            </a:r>
          </a:p>
          <a:p>
            <a:endParaRPr lang="en-US" sz="1800" dirty="0">
              <a:effectLst/>
            </a:endParaRPr>
          </a:p>
          <a:p>
            <a:r>
              <a:rPr lang="en-US" sz="1800" dirty="0">
                <a:effectLst/>
              </a:rPr>
              <a:t>/aɪ/  Cry, My, Like, Bright, Lime</a:t>
            </a:r>
          </a:p>
          <a:p>
            <a:r>
              <a:rPr lang="en-US" sz="1800" dirty="0">
                <a:effectLst/>
              </a:rPr>
              <a:t>/eɪ/  Bake, rain, lay, eight, break</a:t>
            </a:r>
          </a:p>
          <a:p>
            <a:r>
              <a:rPr lang="en-US" sz="1800" dirty="0">
                <a:effectLst/>
              </a:rPr>
              <a:t>/əʊ/  Go, oh, slow, loan, though</a:t>
            </a:r>
          </a:p>
          <a:p>
            <a:r>
              <a:rPr lang="en-US" sz="1800" dirty="0">
                <a:effectLst/>
              </a:rPr>
              <a:t>/aʊ/  Bound, house</a:t>
            </a:r>
          </a:p>
          <a:p>
            <a:r>
              <a:rPr lang="en-US" sz="1800" dirty="0">
                <a:effectLst/>
              </a:rPr>
              <a:t>/eə/  Pair, lair, chai</a:t>
            </a:r>
          </a:p>
          <a:p>
            <a:r>
              <a:rPr lang="en-US" sz="1800" dirty="0">
                <a:effectLst/>
              </a:rPr>
              <a:t>r/ɪə/  Career, fear/ɔɪ/Boy, coy, toy</a:t>
            </a:r>
          </a:p>
          <a:p>
            <a:r>
              <a:rPr lang="en-US" sz="1800" dirty="0">
                <a:effectLst/>
              </a:rPr>
              <a:t>/ʊə/  Fur, sure</a:t>
            </a:r>
            <a:endParaRPr lang="en-US" sz="1800" dirty="0"/>
          </a:p>
        </p:txBody>
      </p:sp>
      <p:sp>
        <p:nvSpPr>
          <p:cNvPr id="4" name="Slide Number Placeholder 3"/>
          <p:cNvSpPr>
            <a:spLocks noGrp="1"/>
          </p:cNvSpPr>
          <p:nvPr>
            <p:ph type="sldNum" sz="quarter" idx="5"/>
          </p:nvPr>
        </p:nvSpPr>
        <p:spPr/>
        <p:txBody>
          <a:bodyPr/>
          <a:lstStyle/>
          <a:p>
            <a:fld id="{43225562-106F-B44B-B3C7-A5D6BD81982E}" type="slidenum">
              <a:rPr lang="en-US" smtClean="0"/>
              <a:pPr/>
              <a:t>35</a:t>
            </a:fld>
            <a:endParaRPr lang="en-US" dirty="0"/>
          </a:p>
        </p:txBody>
      </p:sp>
    </p:spTree>
    <p:extLst>
      <p:ext uri="{BB962C8B-B14F-4D97-AF65-F5344CB8AC3E}">
        <p14:creationId xmlns:p14="http://schemas.microsoft.com/office/powerpoint/2010/main" val="13132413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Touch your tongue when you say iy, uw, ae, aa</a:t>
            </a:r>
          </a:p>
          <a:p>
            <a:r>
              <a:rPr lang="en-US" dirty="0"/>
              <a:t>Iy: beat</a:t>
            </a:r>
          </a:p>
          <a:p>
            <a:r>
              <a:rPr lang="en-US" dirty="0"/>
              <a:t>Ih: bit</a:t>
            </a:r>
          </a:p>
          <a:p>
            <a:r>
              <a:rPr lang="en-US" dirty="0"/>
              <a:t>eh: bet</a:t>
            </a:r>
          </a:p>
          <a:p>
            <a:r>
              <a:rPr lang="en-US" dirty="0"/>
              <a:t>Ae: bat</a:t>
            </a:r>
          </a:p>
          <a:p>
            <a:r>
              <a:rPr lang="en-US" dirty="0"/>
              <a:t>Ix: tuplip</a:t>
            </a:r>
          </a:p>
          <a:p>
            <a:r>
              <a:rPr lang="en-US" dirty="0"/>
              <a:t>Ux: </a:t>
            </a:r>
          </a:p>
          <a:p>
            <a:r>
              <a:rPr lang="en-US" dirty="0"/>
              <a:t>Ao: short o</a:t>
            </a:r>
          </a:p>
          <a:p>
            <a:r>
              <a:rPr lang="en-US" dirty="0"/>
              <a:t>Aw: au</a:t>
            </a:r>
          </a:p>
          <a:p>
            <a:r>
              <a:rPr lang="en-US" dirty="0"/>
              <a:t>Ax	eh?</a:t>
            </a:r>
          </a:p>
          <a:p>
            <a:r>
              <a:rPr lang="en-US" dirty="0"/>
              <a:t>Axr er</a:t>
            </a:r>
          </a:p>
        </p:txBody>
      </p:sp>
      <p:sp>
        <p:nvSpPr>
          <p:cNvPr id="4" name="Slide Number Placeholder 3"/>
          <p:cNvSpPr>
            <a:spLocks noGrp="1"/>
          </p:cNvSpPr>
          <p:nvPr>
            <p:ph type="sldNum" sz="quarter" idx="10"/>
          </p:nvPr>
        </p:nvSpPr>
        <p:spPr/>
        <p:txBody>
          <a:bodyPr/>
          <a:lstStyle/>
          <a:p>
            <a:fld id="{43225562-106F-B44B-B3C7-A5D6BD81982E}" type="slidenum">
              <a:rPr lang="en-US" smtClean="0"/>
              <a:pPr/>
              <a:t>36</a:t>
            </a:fld>
            <a:endParaRPr lang="en-US" dirty="0"/>
          </a:p>
        </p:txBody>
      </p:sp>
    </p:spTree>
    <p:extLst>
      <p:ext uri="{BB962C8B-B14F-4D97-AF65-F5344CB8AC3E}">
        <p14:creationId xmlns:p14="http://schemas.microsoft.com/office/powerpoint/2010/main" val="84567823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We can visualize the different vowels in American English using ARPAbet based on where in the mouth they are produced. [produce some examples to contrast high/low and front/back]</a:t>
            </a:r>
          </a:p>
          <a:p>
            <a:endParaRPr lang="en-US" sz="1800" dirty="0"/>
          </a:p>
          <a:p>
            <a:r>
              <a:rPr lang="en-US" sz="1800" dirty="0"/>
              <a:t>Iy: beat</a:t>
            </a:r>
          </a:p>
          <a:p>
            <a:r>
              <a:rPr lang="en-US" sz="1800" dirty="0"/>
              <a:t>Ih  bit</a:t>
            </a:r>
          </a:p>
          <a:p>
            <a:r>
              <a:rPr lang="en-US" sz="1800" dirty="0"/>
              <a:t>Eh: bet</a:t>
            </a:r>
          </a:p>
          <a:p>
            <a:r>
              <a:rPr lang="en-US" sz="1800" dirty="0"/>
              <a:t>Ae:: bat</a:t>
            </a:r>
          </a:p>
          <a:p>
            <a:r>
              <a:rPr lang="en-US" sz="1800" dirty="0"/>
              <a:t>Ax: “a” in comma</a:t>
            </a:r>
          </a:p>
          <a:p>
            <a:r>
              <a:rPr lang="en-US" sz="1800" dirty="0"/>
              <a:t>Ah:  butter</a:t>
            </a:r>
          </a:p>
          <a:p>
            <a:r>
              <a:rPr lang="en-US" sz="1800" dirty="0"/>
              <a:t>Uw: boot</a:t>
            </a:r>
          </a:p>
          <a:p>
            <a:r>
              <a:rPr lang="en-US" sz="1800" dirty="0"/>
              <a:t>Uh: book</a:t>
            </a:r>
          </a:p>
          <a:p>
            <a:r>
              <a:rPr lang="en-US" sz="1800" dirty="0"/>
              <a:t>Ao: caught</a:t>
            </a:r>
          </a:p>
          <a:p>
            <a:r>
              <a:rPr lang="en-US" sz="1800" dirty="0"/>
              <a:t>Aa: balm</a:t>
            </a:r>
          </a:p>
          <a:p>
            <a:r>
              <a:rPr lang="en-US" sz="1800" dirty="0"/>
              <a:t>Y uw: few</a:t>
            </a:r>
          </a:p>
          <a:p>
            <a:r>
              <a:rPr lang="en-US" sz="1800" dirty="0"/>
              <a:t>Ey: bait</a:t>
            </a:r>
          </a:p>
          <a:p>
            <a:r>
              <a:rPr lang="en-US" sz="1800" dirty="0"/>
              <a:t>Ay: bite</a:t>
            </a:r>
          </a:p>
          <a:p>
            <a:r>
              <a:rPr lang="en-US" sz="1800" dirty="0"/>
              <a:t>Aw::bout</a:t>
            </a:r>
          </a:p>
          <a:p>
            <a:r>
              <a:rPr lang="en-US" sz="1800" dirty="0"/>
              <a:t>Ow: boat</a:t>
            </a:r>
          </a:p>
          <a:p>
            <a:r>
              <a:rPr lang="en-US" sz="1800" dirty="0"/>
              <a:t>Oy: boy</a:t>
            </a:r>
          </a:p>
          <a:p>
            <a:endParaRPr lang="en-US" sz="1800" dirty="0"/>
          </a:p>
          <a:p>
            <a:r>
              <a:rPr lang="en-US" sz="1800" dirty="0"/>
              <a:t>Axr: er in letter</a:t>
            </a:r>
          </a:p>
          <a:p>
            <a:r>
              <a:rPr lang="en-US" sz="1800" dirty="0"/>
              <a:t>Ux: in dude</a:t>
            </a:r>
          </a:p>
          <a:p>
            <a:r>
              <a:rPr lang="en-US" sz="1800" dirty="0"/>
              <a:t>Er: in bird</a:t>
            </a:r>
          </a:p>
          <a:p>
            <a:endParaRPr lang="en-US" sz="1800" dirty="0"/>
          </a:p>
          <a:p>
            <a:endParaRPr lang="en-US" sz="1800" dirty="0"/>
          </a:p>
          <a:p>
            <a:endParaRPr lang="en-US" sz="1800" dirty="0"/>
          </a:p>
        </p:txBody>
      </p:sp>
      <p:sp>
        <p:nvSpPr>
          <p:cNvPr id="4" name="Slide Number Placeholder 3"/>
          <p:cNvSpPr>
            <a:spLocks noGrp="1"/>
          </p:cNvSpPr>
          <p:nvPr>
            <p:ph type="sldNum" sz="quarter" idx="5"/>
          </p:nvPr>
        </p:nvSpPr>
        <p:spPr/>
        <p:txBody>
          <a:bodyPr/>
          <a:lstStyle/>
          <a:p>
            <a:fld id="{43225562-106F-B44B-B3C7-A5D6BD81982E}" type="slidenum">
              <a:rPr lang="en-US" smtClean="0"/>
              <a:pPr/>
              <a:t>37</a:t>
            </a:fld>
            <a:endParaRPr lang="en-US" dirty="0"/>
          </a:p>
        </p:txBody>
      </p:sp>
    </p:spTree>
    <p:extLst>
      <p:ext uri="{BB962C8B-B14F-4D97-AF65-F5344CB8AC3E}">
        <p14:creationId xmlns:p14="http://schemas.microsoft.com/office/powerpoint/2010/main" val="328332717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To give you a better visual sense of where high front and back vowels are produced, if feeling them in your mouth is not so intuitive, here is a helpful diagram that distinguishes the point of articulation of [</a:t>
            </a:r>
            <a:r>
              <a:rPr lang="en-US" sz="1800" dirty="0" err="1"/>
              <a:t>iy</a:t>
            </a:r>
            <a:r>
              <a:rPr lang="en-US" sz="1800" dirty="0"/>
              <a:t>] from that of  [</a:t>
            </a:r>
            <a:r>
              <a:rPr lang="en-US" sz="1800" dirty="0" err="1"/>
              <a:t>uw</a:t>
            </a:r>
            <a:r>
              <a:rPr lang="en-US" sz="1800" dirty="0"/>
              <a:t>]</a:t>
            </a:r>
          </a:p>
        </p:txBody>
      </p:sp>
      <p:sp>
        <p:nvSpPr>
          <p:cNvPr id="4" name="Slide Number Placeholder 3"/>
          <p:cNvSpPr>
            <a:spLocks noGrp="1"/>
          </p:cNvSpPr>
          <p:nvPr>
            <p:ph type="sldNum" sz="quarter" idx="5"/>
          </p:nvPr>
        </p:nvSpPr>
        <p:spPr/>
        <p:txBody>
          <a:bodyPr/>
          <a:lstStyle/>
          <a:p>
            <a:fld id="{43225562-106F-B44B-B3C7-A5D6BD81982E}" type="slidenum">
              <a:rPr lang="en-US" smtClean="0"/>
              <a:pPr/>
              <a:t>38</a:t>
            </a:fld>
            <a:endParaRPr lang="en-US" dirty="0"/>
          </a:p>
        </p:txBody>
      </p:sp>
    </p:spTree>
    <p:extLst>
      <p:ext uri="{BB962C8B-B14F-4D97-AF65-F5344CB8AC3E}">
        <p14:creationId xmlns:p14="http://schemas.microsoft.com/office/powerpoint/2010/main" val="29410365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And here is a similar one for [ae] and [aa]</a:t>
            </a:r>
          </a:p>
        </p:txBody>
      </p:sp>
      <p:sp>
        <p:nvSpPr>
          <p:cNvPr id="4" name="Slide Number Placeholder 3"/>
          <p:cNvSpPr>
            <a:spLocks noGrp="1"/>
          </p:cNvSpPr>
          <p:nvPr>
            <p:ph type="sldNum" sz="quarter" idx="5"/>
          </p:nvPr>
        </p:nvSpPr>
        <p:spPr/>
        <p:txBody>
          <a:bodyPr/>
          <a:lstStyle/>
          <a:p>
            <a:fld id="{43225562-106F-B44B-B3C7-A5D6BD81982E}" type="slidenum">
              <a:rPr lang="en-US" smtClean="0"/>
              <a:pPr/>
              <a:t>39</a:t>
            </a:fld>
            <a:endParaRPr lang="en-US" dirty="0"/>
          </a:p>
        </p:txBody>
      </p:sp>
    </p:spTree>
    <p:extLst>
      <p:ext uri="{BB962C8B-B14F-4D97-AF65-F5344CB8AC3E}">
        <p14:creationId xmlns:p14="http://schemas.microsoft.com/office/powerpoint/2010/main" val="41251923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We just focused on vowels in American English, but vowels are produced differently across languages and sometimes even dialects of the same language, which can pose a challenge particularly during language learning. To illustrate this, we’re going to look at Japanese vowels.</a:t>
            </a:r>
          </a:p>
        </p:txBody>
      </p:sp>
      <p:sp>
        <p:nvSpPr>
          <p:cNvPr id="4" name="Slide Number Placeholder 3"/>
          <p:cNvSpPr>
            <a:spLocks noGrp="1"/>
          </p:cNvSpPr>
          <p:nvPr>
            <p:ph type="sldNum" sz="quarter" idx="5"/>
          </p:nvPr>
        </p:nvSpPr>
        <p:spPr/>
        <p:txBody>
          <a:bodyPr/>
          <a:lstStyle/>
          <a:p>
            <a:fld id="{43225562-106F-B44B-B3C7-A5D6BD81982E}" type="slidenum">
              <a:rPr lang="en-US" smtClean="0"/>
              <a:pPr/>
              <a:t>40</a:t>
            </a:fld>
            <a:endParaRPr lang="en-US" dirty="0"/>
          </a:p>
        </p:txBody>
      </p:sp>
    </p:spTree>
    <p:extLst>
      <p:ext uri="{BB962C8B-B14F-4D97-AF65-F5344CB8AC3E}">
        <p14:creationId xmlns:p14="http://schemas.microsoft.com/office/powerpoint/2010/main" val="296871752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Just by looking at the vowel charts, we can tell that the Japanese vowel space is much simpler than in English. Let’s see what the other differences in terms of long and short vowels are by listening to this video:</a:t>
            </a:r>
          </a:p>
          <a:p>
            <a:endParaRPr lang="en-US" sz="1800" dirty="0"/>
          </a:p>
          <a:p>
            <a:r>
              <a:rPr lang="en-US" sz="1800" dirty="0"/>
              <a:t>I : short  ee</a:t>
            </a:r>
          </a:p>
          <a:p>
            <a:r>
              <a:rPr lang="en-US" sz="1800" dirty="0"/>
              <a:t>E: eh</a:t>
            </a:r>
          </a:p>
          <a:p>
            <a:r>
              <a:rPr lang="en-US" sz="1800" dirty="0"/>
              <a:t>A: ah</a:t>
            </a:r>
          </a:p>
          <a:p>
            <a:r>
              <a:rPr lang="en-US" sz="1800" dirty="0"/>
              <a:t>U: short “oo”.</a:t>
            </a:r>
          </a:p>
          <a:p>
            <a:r>
              <a:rPr lang="en-US" sz="1800" dirty="0"/>
              <a:t>O:: short “oh”</a:t>
            </a:r>
          </a:p>
        </p:txBody>
      </p:sp>
      <p:sp>
        <p:nvSpPr>
          <p:cNvPr id="4" name="Slide Number Placeholder 3"/>
          <p:cNvSpPr>
            <a:spLocks noGrp="1"/>
          </p:cNvSpPr>
          <p:nvPr>
            <p:ph type="sldNum" sz="quarter" idx="5"/>
          </p:nvPr>
        </p:nvSpPr>
        <p:spPr/>
        <p:txBody>
          <a:bodyPr/>
          <a:lstStyle/>
          <a:p>
            <a:fld id="{43225562-106F-B44B-B3C7-A5D6BD81982E}" type="slidenum">
              <a:rPr lang="en-US" smtClean="0"/>
              <a:pPr/>
              <a:t>41</a:t>
            </a:fld>
            <a:endParaRPr lang="en-US" dirty="0"/>
          </a:p>
        </p:txBody>
      </p:sp>
    </p:spTree>
    <p:extLst>
      <p:ext uri="{BB962C8B-B14F-4D97-AF65-F5344CB8AC3E}">
        <p14:creationId xmlns:p14="http://schemas.microsoft.com/office/powerpoint/2010/main" val="373892924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Switching now to consonants, this is an anecdote shared by a colleague of Professor Hirschberg: [read slide]</a:t>
            </a:r>
          </a:p>
          <a:p>
            <a:r>
              <a:rPr lang="en-US" sz="1800" dirty="0"/>
              <a:t>Scored a goal</a:t>
            </a:r>
          </a:p>
        </p:txBody>
      </p:sp>
      <p:sp>
        <p:nvSpPr>
          <p:cNvPr id="4" name="Slide Number Placeholder 3"/>
          <p:cNvSpPr>
            <a:spLocks noGrp="1"/>
          </p:cNvSpPr>
          <p:nvPr>
            <p:ph type="sldNum" sz="quarter" idx="5"/>
          </p:nvPr>
        </p:nvSpPr>
        <p:spPr/>
        <p:txBody>
          <a:bodyPr/>
          <a:lstStyle/>
          <a:p>
            <a:fld id="{43225562-106F-B44B-B3C7-A5D6BD81982E}" type="slidenum">
              <a:rPr lang="en-US" smtClean="0"/>
              <a:pPr/>
              <a:t>42</a:t>
            </a:fld>
            <a:endParaRPr lang="en-US" dirty="0"/>
          </a:p>
        </p:txBody>
      </p:sp>
    </p:spTree>
    <p:extLst>
      <p:ext uri="{BB962C8B-B14F-4D97-AF65-F5344CB8AC3E}">
        <p14:creationId xmlns:p14="http://schemas.microsoft.com/office/powerpoint/2010/main" val="8985997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Two things are used to define consonant</a:t>
            </a:r>
            <a:r>
              <a:rPr lang="en-US" sz="1800" baseline="0" dirty="0"/>
              <a:t> types:  place of articulation and manner of articulation</a:t>
            </a:r>
          </a:p>
          <a:p>
            <a:endParaRPr lang="en-US" sz="1800" baseline="0" dirty="0"/>
          </a:p>
          <a:p>
            <a:r>
              <a:rPr lang="en-US" sz="1800" baseline="0" dirty="0"/>
              <a:t>Place of articulation is defined by the place in the vocal tract where there is maximum airflow restriction during sound production. [read examples]</a:t>
            </a:r>
          </a:p>
          <a:p>
            <a:endParaRPr lang="en-US" sz="1800" baseline="0" dirty="0"/>
          </a:p>
          <a:p>
            <a:r>
              <a:rPr lang="en-US" sz="1800" baseline="0" dirty="0"/>
              <a:t>To make the different places of articulation clearer, here is a visual</a:t>
            </a:r>
            <a:endParaRPr lang="en-US" sz="1800" dirty="0"/>
          </a:p>
        </p:txBody>
      </p:sp>
      <p:sp>
        <p:nvSpPr>
          <p:cNvPr id="4" name="Slide Number Placeholder 3"/>
          <p:cNvSpPr>
            <a:spLocks noGrp="1"/>
          </p:cNvSpPr>
          <p:nvPr>
            <p:ph type="sldNum" sz="quarter" idx="10"/>
          </p:nvPr>
        </p:nvSpPr>
        <p:spPr/>
        <p:txBody>
          <a:bodyPr/>
          <a:lstStyle/>
          <a:p>
            <a:fld id="{43225562-106F-B44B-B3C7-A5D6BD81982E}" type="slidenum">
              <a:rPr lang="en-US" smtClean="0"/>
              <a:pPr/>
              <a:t>43</a:t>
            </a:fld>
            <a:endParaRPr lang="en-US" dirty="0"/>
          </a:p>
        </p:txBody>
      </p:sp>
    </p:spTree>
    <p:extLst>
      <p:ext uri="{BB962C8B-B14F-4D97-AF65-F5344CB8AC3E}">
        <p14:creationId xmlns:p14="http://schemas.microsoft.com/office/powerpoint/2010/main" val="13870203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You can cross reference this image with the list of examples of the previous slide and build some more intuition about how the different places of articulation map to different sounds. Which is what the main takeaway from this image really is: the different places of articulation along the vocal tract have different sounds associated with them.</a:t>
            </a:r>
          </a:p>
          <a:p>
            <a:endParaRPr lang="en-US" sz="1800" dirty="0"/>
          </a:p>
          <a:p>
            <a:r>
              <a:rPr lang="en-US" sz="1800" dirty="0"/>
              <a:t>[Try these out:</a:t>
            </a:r>
          </a:p>
          <a:p>
            <a:r>
              <a:rPr lang="en-US" sz="1800" dirty="0"/>
              <a:t>Labial: p, b, m, w (lips)</a:t>
            </a:r>
          </a:p>
          <a:p>
            <a:r>
              <a:rPr lang="en-US" sz="1800" dirty="0"/>
              <a:t>Dental:</a:t>
            </a:r>
            <a:r>
              <a:rPr lang="en-US" sz="1800" baseline="0" dirty="0"/>
              <a:t> f, v (teeth)</a:t>
            </a:r>
            <a:endParaRPr lang="en-US" sz="1800" dirty="0"/>
          </a:p>
          <a:p>
            <a:r>
              <a:rPr lang="en-US" sz="1800" dirty="0"/>
              <a:t>Alveolar: t, d, s,</a:t>
            </a:r>
            <a:r>
              <a:rPr lang="en-US" sz="1800" baseline="0" dirty="0"/>
              <a:t> z, n, l, r (front of mouth)</a:t>
            </a:r>
          </a:p>
          <a:p>
            <a:r>
              <a:rPr lang="en-US" sz="1800" baseline="0" dirty="0"/>
              <a:t>Palatal: sh, zh, ch, jh, y (mid top of mouth)</a:t>
            </a:r>
          </a:p>
          <a:p>
            <a:r>
              <a:rPr lang="en-US" sz="1800" baseline="0" dirty="0"/>
              <a:t>Velar: k, g, ng (back of mouth)</a:t>
            </a:r>
          </a:p>
          <a:p>
            <a:r>
              <a:rPr lang="en-US" sz="1800" baseline="0" dirty="0"/>
              <a:t>Glottal-uvular: (further back of mount)</a:t>
            </a:r>
          </a:p>
          <a:p>
            <a:r>
              <a:rPr lang="en-US" sz="1800" baseline="0" dirty="0"/>
              <a:t>Pharyngeal: hollow tube from nose leading down to trachea (windpipe)]</a:t>
            </a:r>
          </a:p>
          <a:p>
            <a:pPr lvl="1">
              <a:lnSpc>
                <a:spcPct val="90000"/>
              </a:lnSpc>
            </a:pPr>
            <a:endParaRPr lang="en-US" sz="1800" dirty="0"/>
          </a:p>
          <a:p>
            <a:endParaRPr lang="en-US" sz="1800" baseline="0" dirty="0"/>
          </a:p>
          <a:p>
            <a:endParaRPr lang="en-US" sz="1800" dirty="0"/>
          </a:p>
        </p:txBody>
      </p:sp>
      <p:sp>
        <p:nvSpPr>
          <p:cNvPr id="4" name="Slide Number Placeholder 3"/>
          <p:cNvSpPr>
            <a:spLocks noGrp="1"/>
          </p:cNvSpPr>
          <p:nvPr>
            <p:ph type="sldNum" sz="quarter" idx="10"/>
          </p:nvPr>
        </p:nvSpPr>
        <p:spPr/>
        <p:txBody>
          <a:bodyPr/>
          <a:lstStyle/>
          <a:p>
            <a:fld id="{43225562-106F-B44B-B3C7-A5D6BD81982E}" type="slidenum">
              <a:rPr lang="en-US" smtClean="0"/>
              <a:pPr/>
              <a:t>44</a:t>
            </a:fld>
            <a:endParaRPr lang="en-US" dirty="0"/>
          </a:p>
        </p:txBody>
      </p:sp>
    </p:spTree>
    <p:extLst>
      <p:ext uri="{BB962C8B-B14F-4D97-AF65-F5344CB8AC3E}">
        <p14:creationId xmlns:p14="http://schemas.microsoft.com/office/powerpoint/2010/main" val="146657894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The other way to define a consonant is by its manner of articulation or in other words, how the airflow is restricted in the vocal tract, as opposed to where it is restricted.  [read examples] You can test some of these for yourself by putting your hand in the appropriate airflow location, so for instance if you want to check for a nasal consonant, you should be able to feel air coming out of your nose when you produce the sound.</a:t>
            </a:r>
          </a:p>
          <a:p>
            <a:endParaRPr lang="en-US" sz="1800" dirty="0"/>
          </a:p>
          <a:p>
            <a:r>
              <a:rPr lang="en-US" sz="1800" dirty="0"/>
              <a:t>[Putting your hand on the appropriate airflow location:</a:t>
            </a:r>
          </a:p>
          <a:p>
            <a:r>
              <a:rPr lang="en-US" sz="1800" dirty="0"/>
              <a:t>Say pat, extra, mama, sue, jar]</a:t>
            </a:r>
          </a:p>
        </p:txBody>
      </p:sp>
      <p:sp>
        <p:nvSpPr>
          <p:cNvPr id="4" name="Slide Number Placeholder 3"/>
          <p:cNvSpPr>
            <a:spLocks noGrp="1"/>
          </p:cNvSpPr>
          <p:nvPr>
            <p:ph type="sldNum" sz="quarter" idx="10"/>
          </p:nvPr>
        </p:nvSpPr>
        <p:spPr/>
        <p:txBody>
          <a:bodyPr/>
          <a:lstStyle/>
          <a:p>
            <a:fld id="{43225562-106F-B44B-B3C7-A5D6BD81982E}" type="slidenum">
              <a:rPr lang="en-US" smtClean="0"/>
              <a:pPr/>
              <a:t>45</a:t>
            </a:fld>
            <a:endParaRPr lang="en-US" dirty="0"/>
          </a:p>
        </p:txBody>
      </p:sp>
    </p:spTree>
    <p:extLst>
      <p:ext uri="{BB962C8B-B14F-4D97-AF65-F5344CB8AC3E}">
        <p14:creationId xmlns:p14="http://schemas.microsoft.com/office/powerpoint/2010/main" val="131342080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Here are a couple more kinds of consonants as defined by their manner of articulation. [read examples]</a:t>
            </a:r>
          </a:p>
          <a:p>
            <a:endParaRPr lang="en-US" sz="1800" dirty="0"/>
          </a:p>
          <a:p>
            <a:r>
              <a:rPr lang="en-US" sz="1800" dirty="0"/>
              <a:t>[Say you, why with your hand touching your lips</a:t>
            </a:r>
          </a:p>
          <a:p>
            <a:r>
              <a:rPr lang="en-US" sz="1800" dirty="0"/>
              <a:t>Say lab</a:t>
            </a:r>
          </a:p>
          <a:p>
            <a:r>
              <a:rPr lang="en-US" sz="1800" dirty="0"/>
              <a:t>Say butter]</a:t>
            </a:r>
          </a:p>
        </p:txBody>
      </p:sp>
      <p:sp>
        <p:nvSpPr>
          <p:cNvPr id="4" name="Slide Number Placeholder 3"/>
          <p:cNvSpPr>
            <a:spLocks noGrp="1"/>
          </p:cNvSpPr>
          <p:nvPr>
            <p:ph type="sldNum" sz="quarter" idx="10"/>
          </p:nvPr>
        </p:nvSpPr>
        <p:spPr/>
        <p:txBody>
          <a:bodyPr/>
          <a:lstStyle/>
          <a:p>
            <a:fld id="{43225562-106F-B44B-B3C7-A5D6BD81982E}" type="slidenum">
              <a:rPr lang="en-US" smtClean="0"/>
              <a:pPr/>
              <a:t>46</a:t>
            </a:fld>
            <a:endParaRPr lang="en-US" dirty="0"/>
          </a:p>
        </p:txBody>
      </p:sp>
    </p:spTree>
    <p:extLst>
      <p:ext uri="{BB962C8B-B14F-4D97-AF65-F5344CB8AC3E}">
        <p14:creationId xmlns:p14="http://schemas.microsoft.com/office/powerpoint/2010/main" val="189317355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1" baseline="0" dirty="0">
                <a:solidFill>
                  <a:srgbClr val="FF0000"/>
                </a:solidFill>
              </a:rPr>
              <a:t>Here is a handy chart that helps connect the place of articulation of consonants to their manner of articulation. This should be helpful for reviewing later on and connecting the various consonant concepts we’ve covered today. </a:t>
            </a:r>
          </a:p>
          <a:p>
            <a:endParaRPr lang="en-US" sz="1800" b="1" baseline="0" dirty="0">
              <a:solidFill>
                <a:srgbClr val="FF0000"/>
              </a:solidFill>
            </a:endParaRPr>
          </a:p>
          <a:p>
            <a:r>
              <a:rPr lang="en-US" sz="1800" b="1" baseline="0" dirty="0">
                <a:solidFill>
                  <a:srgbClr val="FF0000"/>
                </a:solidFill>
              </a:rPr>
              <a:t>[My mama married Manny </a:t>
            </a:r>
            <a:r>
              <a:rPr lang="en-US" sz="1800" baseline="0" dirty="0"/>
              <a:t>often used for voice analysis for medical reasons, voice improvement, hiring speakers</a:t>
            </a:r>
          </a:p>
          <a:p>
            <a:r>
              <a:rPr lang="en-US" sz="1800" baseline="0" dirty="0"/>
              <a:t>The words are fully voiced and sonorant.</a:t>
            </a:r>
          </a:p>
          <a:p>
            <a:r>
              <a:rPr lang="en-US" sz="1800" b="1" baseline="0" dirty="0"/>
              <a:t>Think of a sentence in any language which is fully voiced and sonorant.]</a:t>
            </a:r>
            <a:endParaRPr lang="en-US" sz="1800" b="1" dirty="0"/>
          </a:p>
        </p:txBody>
      </p:sp>
      <p:sp>
        <p:nvSpPr>
          <p:cNvPr id="4" name="Slide Number Placeholder 3"/>
          <p:cNvSpPr>
            <a:spLocks noGrp="1"/>
          </p:cNvSpPr>
          <p:nvPr>
            <p:ph type="sldNum" sz="quarter" idx="10"/>
          </p:nvPr>
        </p:nvSpPr>
        <p:spPr/>
        <p:txBody>
          <a:bodyPr/>
          <a:lstStyle/>
          <a:p>
            <a:fld id="{43225562-106F-B44B-B3C7-A5D6BD81982E}" type="slidenum">
              <a:rPr lang="en-US" smtClean="0"/>
              <a:pPr/>
              <a:t>47</a:t>
            </a:fld>
            <a:endParaRPr lang="en-US" dirty="0"/>
          </a:p>
        </p:txBody>
      </p:sp>
    </p:spTree>
    <p:extLst>
      <p:ext uri="{BB962C8B-B14F-4D97-AF65-F5344CB8AC3E}">
        <p14:creationId xmlns:p14="http://schemas.microsoft.com/office/powerpoint/2010/main" val="98411217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Before we wrap up our discussion of places and manner of articulation, we have to briefly mention coarticulation, which is what happens when the articulation of a speech sound is influenced by the articulation of neighbouring sounds. For example, there is a slight difference in production between saying eight and saying eighth – if you pay attention, you can feel the place of articulation of the vowel dipthong moving forward in your mouth, which slightly changes how it sounds. </a:t>
            </a:r>
          </a:p>
          <a:p>
            <a:endParaRPr lang="en-US" sz="1800" dirty="0"/>
          </a:p>
          <a:p>
            <a:r>
              <a:rPr lang="en-US" sz="1800" dirty="0"/>
              <a:t>As you can imagine, these slight variations in phonetic production can pose a major problem for automatic speech recognition, when the produced sounds are not what a system expects to map to specific lexical forms of words. </a:t>
            </a:r>
          </a:p>
        </p:txBody>
      </p:sp>
      <p:sp>
        <p:nvSpPr>
          <p:cNvPr id="4" name="Slide Number Placeholder 3"/>
          <p:cNvSpPr>
            <a:spLocks noGrp="1"/>
          </p:cNvSpPr>
          <p:nvPr>
            <p:ph type="sldNum" sz="quarter" idx="10"/>
          </p:nvPr>
        </p:nvSpPr>
        <p:spPr/>
        <p:txBody>
          <a:bodyPr/>
          <a:lstStyle/>
          <a:p>
            <a:fld id="{43225562-106F-B44B-B3C7-A5D6BD81982E}" type="slidenum">
              <a:rPr lang="en-US" smtClean="0"/>
              <a:pPr/>
              <a:t>48</a:t>
            </a:fld>
            <a:endParaRPr lang="en-US" dirty="0"/>
          </a:p>
        </p:txBody>
      </p:sp>
    </p:spTree>
    <p:extLst>
      <p:ext uri="{BB962C8B-B14F-4D97-AF65-F5344CB8AC3E}">
        <p14:creationId xmlns:p14="http://schemas.microsoft.com/office/powerpoint/2010/main" val="21431669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This brings us almost to the end of our discussion for today. So, now that we know the basic concepts underlying how we represent, define, and categorize different speech sounds in various languages, we can start to reflect on how these come into play in application settings in speech technology like automatic speech recognition, as we’ve mentioned a couple of times already, in speech synthesis or text-to-speech, or speech to speech machine translation, as well as in specific domain areas like the medical world for instance. </a:t>
            </a:r>
          </a:p>
        </p:txBody>
      </p:sp>
      <p:sp>
        <p:nvSpPr>
          <p:cNvPr id="4" name="Slide Number Placeholder 3"/>
          <p:cNvSpPr>
            <a:spLocks noGrp="1"/>
          </p:cNvSpPr>
          <p:nvPr>
            <p:ph type="sldNum" sz="quarter" idx="5"/>
          </p:nvPr>
        </p:nvSpPr>
        <p:spPr/>
        <p:txBody>
          <a:bodyPr/>
          <a:lstStyle/>
          <a:p>
            <a:fld id="{43225562-106F-B44B-B3C7-A5D6BD81982E}" type="slidenum">
              <a:rPr lang="en-US" smtClean="0"/>
              <a:pPr/>
              <a:t>49</a:t>
            </a:fld>
            <a:endParaRPr lang="en-US" dirty="0"/>
          </a:p>
        </p:txBody>
      </p:sp>
    </p:spTree>
    <p:extLst>
      <p:ext uri="{BB962C8B-B14F-4D97-AF65-F5344CB8AC3E}">
        <p14:creationId xmlns:p14="http://schemas.microsoft.com/office/powerpoint/2010/main" val="420149819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Relatedly, while we’ve learned that basic representations are critical for any work on speech, we need to know how to recognize sounds correctly and automatically. This means we need to find out what the acoustic correlates or indicators/signals of speech production and its variations are, and we need to be able to use the relationship between sound representation and acoustics to identify these automatically.</a:t>
            </a:r>
          </a:p>
        </p:txBody>
      </p:sp>
      <p:sp>
        <p:nvSpPr>
          <p:cNvPr id="4" name="Slide Number Placeholder 3"/>
          <p:cNvSpPr>
            <a:spLocks noGrp="1"/>
          </p:cNvSpPr>
          <p:nvPr>
            <p:ph type="sldNum" sz="quarter" idx="5"/>
          </p:nvPr>
        </p:nvSpPr>
        <p:spPr/>
        <p:txBody>
          <a:bodyPr/>
          <a:lstStyle/>
          <a:p>
            <a:fld id="{43225562-106F-B44B-B3C7-A5D6BD81982E}" type="slidenum">
              <a:rPr lang="en-US" smtClean="0"/>
              <a:pPr/>
              <a:t>50</a:t>
            </a:fld>
            <a:endParaRPr lang="en-US" dirty="0"/>
          </a:p>
        </p:txBody>
      </p:sp>
    </p:spTree>
    <p:extLst>
      <p:ext uri="{BB962C8B-B14F-4D97-AF65-F5344CB8AC3E}">
        <p14:creationId xmlns:p14="http://schemas.microsoft.com/office/powerpoint/2010/main" val="96363386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Technology can help us to do this, starting with the most basic form of a wav file that can then be processed for acoustic landmarks in the corresponding waveform that represents speech. [play sound]</a:t>
            </a:r>
          </a:p>
          <a:p>
            <a:endParaRPr lang="en-US" sz="1800"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800" dirty="0"/>
              <a:t>These are the features we can identify by eye, or, much quicker if not quite so accurately by machine. We’ll go more into the details of how we make such identifications of sounds in the next lecture or two. </a:t>
            </a:r>
          </a:p>
          <a:p>
            <a:endParaRPr lang="en-US" sz="1800" dirty="0"/>
          </a:p>
          <a:p>
            <a:endParaRPr lang="en-US" sz="1800" dirty="0"/>
          </a:p>
          <a:p>
            <a:r>
              <a:rPr lang="en-US" sz="1800" dirty="0"/>
              <a:t>[Could you recognize such patterns automatically]</a:t>
            </a:r>
          </a:p>
        </p:txBody>
      </p:sp>
      <p:sp>
        <p:nvSpPr>
          <p:cNvPr id="4" name="Slide Number Placeholder 3"/>
          <p:cNvSpPr>
            <a:spLocks noGrp="1"/>
          </p:cNvSpPr>
          <p:nvPr>
            <p:ph type="sldNum" sz="quarter" idx="10"/>
          </p:nvPr>
        </p:nvSpPr>
        <p:spPr/>
        <p:txBody>
          <a:bodyPr/>
          <a:lstStyle/>
          <a:p>
            <a:fld id="{43225562-106F-B44B-B3C7-A5D6BD81982E}" type="slidenum">
              <a:rPr lang="en-US" smtClean="0"/>
              <a:pPr/>
              <a:t>51</a:t>
            </a:fld>
            <a:endParaRPr lang="en-US" dirty="0"/>
          </a:p>
        </p:txBody>
      </p:sp>
    </p:spTree>
    <p:extLst>
      <p:ext uri="{BB962C8B-B14F-4D97-AF65-F5344CB8AC3E}">
        <p14:creationId xmlns:p14="http://schemas.microsoft.com/office/powerpoint/2010/main" val="95504819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225562-106F-B44B-B3C7-A5D6BD81982E}" type="slidenum">
              <a:rPr lang="en-US" smtClean="0"/>
              <a:pPr/>
              <a:t>52</a:t>
            </a:fld>
            <a:endParaRPr lang="en-US" dirty="0"/>
          </a:p>
        </p:txBody>
      </p:sp>
    </p:spTree>
    <p:extLst>
      <p:ext uri="{BB962C8B-B14F-4D97-AF65-F5344CB8AC3E}">
        <p14:creationId xmlns:p14="http://schemas.microsoft.com/office/powerpoint/2010/main" val="5041895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Looking ahead to more sophisticated kinds of technology that help to relate sound representation and acoustics… </a:t>
            </a:r>
          </a:p>
          <a:p>
            <a:endParaRPr lang="en-US" sz="1800"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800" dirty="0"/>
              <a:t>There is recent work on </a:t>
            </a:r>
            <a:r>
              <a:rPr lang="en-HK" sz="1800" b="0" i="0" dirty="0">
                <a:solidFill>
                  <a:srgbClr val="333333"/>
                </a:solidFill>
                <a:effectLst/>
                <a:latin typeface="proxima-nova"/>
              </a:rPr>
              <a:t>brain-computer interfaces in an application that empowers those with limited ability to speak…</a:t>
            </a:r>
          </a:p>
          <a:p>
            <a:endParaRPr lang="en-US" sz="1800" dirty="0"/>
          </a:p>
        </p:txBody>
      </p:sp>
      <p:sp>
        <p:nvSpPr>
          <p:cNvPr id="4" name="Slide Number Placeholder 3"/>
          <p:cNvSpPr>
            <a:spLocks noGrp="1"/>
          </p:cNvSpPr>
          <p:nvPr>
            <p:ph type="sldNum" sz="quarter" idx="5"/>
          </p:nvPr>
        </p:nvSpPr>
        <p:spPr/>
        <p:txBody>
          <a:bodyPr/>
          <a:lstStyle/>
          <a:p>
            <a:fld id="{43225562-106F-B44B-B3C7-A5D6BD81982E}" type="slidenum">
              <a:rPr lang="en-US" smtClean="0"/>
              <a:pPr/>
              <a:t>53</a:t>
            </a:fld>
            <a:endParaRPr lang="en-US" dirty="0"/>
          </a:p>
        </p:txBody>
      </p:sp>
    </p:spTree>
    <p:extLst>
      <p:ext uri="{BB962C8B-B14F-4D97-AF65-F5344CB8AC3E}">
        <p14:creationId xmlns:p14="http://schemas.microsoft.com/office/powerpoint/2010/main" val="250143543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And this work is happening right here at the Zuckerman Institute at Columbia. If you are interested, definitely check out the link in the title of this slide for more details on how this work is important for medical applications aimed at those need help with translating their thoughts into speech.</a:t>
            </a:r>
          </a:p>
        </p:txBody>
      </p:sp>
      <p:sp>
        <p:nvSpPr>
          <p:cNvPr id="4" name="Slide Number Placeholder 3"/>
          <p:cNvSpPr>
            <a:spLocks noGrp="1"/>
          </p:cNvSpPr>
          <p:nvPr>
            <p:ph type="sldNum" sz="quarter" idx="5"/>
          </p:nvPr>
        </p:nvSpPr>
        <p:spPr/>
        <p:txBody>
          <a:bodyPr/>
          <a:lstStyle/>
          <a:p>
            <a:fld id="{43225562-106F-B44B-B3C7-A5D6BD81982E}" type="slidenum">
              <a:rPr lang="en-US" smtClean="0"/>
              <a:pPr/>
              <a:t>54</a:t>
            </a:fld>
            <a:endParaRPr lang="en-US" dirty="0"/>
          </a:p>
        </p:txBody>
      </p:sp>
    </p:spTree>
    <p:extLst>
      <p:ext uri="{BB962C8B-B14F-4D97-AF65-F5344CB8AC3E}">
        <p14:creationId xmlns:p14="http://schemas.microsoft.com/office/powerpoint/2010/main" val="374978619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That finishes off today’s class, so we’ll wrap up with just a couple of housekeeping notes. </a:t>
            </a:r>
          </a:p>
        </p:txBody>
      </p:sp>
      <p:sp>
        <p:nvSpPr>
          <p:cNvPr id="4" name="Slide Number Placeholder 3"/>
          <p:cNvSpPr>
            <a:spLocks noGrp="1"/>
          </p:cNvSpPr>
          <p:nvPr>
            <p:ph type="sldNum" sz="quarter" idx="5"/>
          </p:nvPr>
        </p:nvSpPr>
        <p:spPr/>
        <p:txBody>
          <a:bodyPr/>
          <a:lstStyle/>
          <a:p>
            <a:fld id="{43225562-106F-B44B-B3C7-A5D6BD81982E}" type="slidenum">
              <a:rPr lang="en-US" smtClean="0"/>
              <a:pPr/>
              <a:t>55</a:t>
            </a:fld>
            <a:endParaRPr lang="en-US" dirty="0"/>
          </a:p>
        </p:txBody>
      </p:sp>
    </p:spTree>
    <p:extLst>
      <p:ext uri="{BB962C8B-B14F-4D97-AF65-F5344CB8AC3E}">
        <p14:creationId xmlns:p14="http://schemas.microsoft.com/office/powerpoint/2010/main" val="269565377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t>[read slide] Let me know if there are any questions about this or anything I covered today! As a reminder, feel free to also let me know if you have any feedback on my lecture style or pace or anything else about my delivery today – over email, Ed Stem, or in my office hours.</a:t>
            </a:r>
          </a:p>
        </p:txBody>
      </p:sp>
      <p:sp>
        <p:nvSpPr>
          <p:cNvPr id="4" name="Slide Number Placeholder 3"/>
          <p:cNvSpPr>
            <a:spLocks noGrp="1"/>
          </p:cNvSpPr>
          <p:nvPr>
            <p:ph type="sldNum" sz="quarter" idx="5"/>
          </p:nvPr>
        </p:nvSpPr>
        <p:spPr/>
        <p:txBody>
          <a:bodyPr/>
          <a:lstStyle/>
          <a:p>
            <a:fld id="{43225562-106F-B44B-B3C7-A5D6BD81982E}" type="slidenum">
              <a:rPr lang="en-US" smtClean="0"/>
              <a:pPr/>
              <a:t>56</a:t>
            </a:fld>
            <a:endParaRPr lang="en-US" dirty="0"/>
          </a:p>
        </p:txBody>
      </p:sp>
    </p:spTree>
    <p:extLst>
      <p:ext uri="{BB962C8B-B14F-4D97-AF65-F5344CB8AC3E}">
        <p14:creationId xmlns:p14="http://schemas.microsoft.com/office/powerpoint/2010/main" val="12275625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b="1"/>
            </a:lvl1pPr>
          </a:lstStyle>
          <a:p>
            <a:r>
              <a:rPr lang="en-US" dirty="0"/>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r>
              <a:rPr lang="en-US"/>
              <a:t>1/27/2026</a:t>
            </a:r>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2E2B226C-E354-F843-ABE1-493B816D91CF}" type="slidenum">
              <a:rPr lang="en-US"/>
              <a:pPr/>
              <a:t>‹#›</a:t>
            </a:fld>
            <a:endParaRPr lang="en-US" dirty="0"/>
          </a:p>
        </p:txBody>
      </p:sp>
    </p:spTree>
    <p:extLst>
      <p:ext uri="{BB962C8B-B14F-4D97-AF65-F5344CB8AC3E}">
        <p14:creationId xmlns:p14="http://schemas.microsoft.com/office/powerpoint/2010/main" val="28088368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r>
              <a:rPr lang="en-US"/>
              <a:t>1/27/2026</a:t>
            </a:r>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0DDA1AEC-6E18-CE49-BA7D-A1EE70BF52F2}" type="slidenum">
              <a:rPr lang="en-US"/>
              <a:pPr/>
              <a:t>‹#›</a:t>
            </a:fld>
            <a:endParaRPr lang="en-US" dirty="0"/>
          </a:p>
        </p:txBody>
      </p:sp>
    </p:spTree>
    <p:extLst>
      <p:ext uri="{BB962C8B-B14F-4D97-AF65-F5344CB8AC3E}">
        <p14:creationId xmlns:p14="http://schemas.microsoft.com/office/powerpoint/2010/main" val="27064570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r>
              <a:rPr lang="en-US"/>
              <a:t>1/27/2026</a:t>
            </a:r>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5A927B16-CF33-CA4E-8395-1BB996DDC151}" type="slidenum">
              <a:rPr lang="en-US"/>
              <a:pPr/>
              <a:t>‹#›</a:t>
            </a:fld>
            <a:endParaRPr lang="en-US" dirty="0"/>
          </a:p>
        </p:txBody>
      </p:sp>
    </p:spTree>
    <p:extLst>
      <p:ext uri="{BB962C8B-B14F-4D97-AF65-F5344CB8AC3E}">
        <p14:creationId xmlns:p14="http://schemas.microsoft.com/office/powerpoint/2010/main" val="34884164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r>
              <a:rPr lang="en-US"/>
              <a:t>1/27/2026</a:t>
            </a:r>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39657C8D-625F-FF4F-B74C-ABF67C7A0594}" type="slidenum">
              <a:rPr lang="en-US"/>
              <a:pPr/>
              <a:t>‹#›</a:t>
            </a:fld>
            <a:endParaRPr lang="en-US" dirty="0"/>
          </a:p>
        </p:txBody>
      </p:sp>
    </p:spTree>
    <p:extLst>
      <p:ext uri="{BB962C8B-B14F-4D97-AF65-F5344CB8AC3E}">
        <p14:creationId xmlns:p14="http://schemas.microsoft.com/office/powerpoint/2010/main" val="33415430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r>
              <a:rPr lang="en-US"/>
              <a:t>1/27/2026</a:t>
            </a:r>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09AFD458-321D-7744-9A90-49E273BAFFF1}" type="slidenum">
              <a:rPr lang="en-US"/>
              <a:pPr/>
              <a:t>‹#›</a:t>
            </a:fld>
            <a:endParaRPr lang="en-US" dirty="0"/>
          </a:p>
        </p:txBody>
      </p:sp>
    </p:spTree>
    <p:extLst>
      <p:ext uri="{BB962C8B-B14F-4D97-AF65-F5344CB8AC3E}">
        <p14:creationId xmlns:p14="http://schemas.microsoft.com/office/powerpoint/2010/main" val="258644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r>
              <a:rPr lang="en-US"/>
              <a:t>1/27/2026</a:t>
            </a:r>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7B69B6F9-E001-3F44-A8D1-4FDE89C11F10}" type="slidenum">
              <a:rPr lang="en-US"/>
              <a:pPr/>
              <a:t>‹#›</a:t>
            </a:fld>
            <a:endParaRPr lang="en-US" dirty="0"/>
          </a:p>
        </p:txBody>
      </p:sp>
    </p:spTree>
    <p:extLst>
      <p:ext uri="{BB962C8B-B14F-4D97-AF65-F5344CB8AC3E}">
        <p14:creationId xmlns:p14="http://schemas.microsoft.com/office/powerpoint/2010/main" val="1682306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en-US"/>
              <a:t>1/27/2026</a:t>
            </a:r>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CB597078-06DD-0D40-B7A5-2DF1FE3931E4}" type="slidenum">
              <a:rPr lang="en-US"/>
              <a:pPr/>
              <a:t>‹#›</a:t>
            </a:fld>
            <a:endParaRPr lang="en-US" dirty="0"/>
          </a:p>
        </p:txBody>
      </p:sp>
    </p:spTree>
    <p:extLst>
      <p:ext uri="{BB962C8B-B14F-4D97-AF65-F5344CB8AC3E}">
        <p14:creationId xmlns:p14="http://schemas.microsoft.com/office/powerpoint/2010/main" val="455463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r>
              <a:rPr lang="en-US"/>
              <a:t>1/27/2026</a:t>
            </a:r>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D999D15D-E8C9-A24D-9BE9-DCE6B4558923}" type="slidenum">
              <a:rPr lang="en-US"/>
              <a:pPr/>
              <a:t>‹#›</a:t>
            </a:fld>
            <a:endParaRPr lang="en-US" dirty="0"/>
          </a:p>
        </p:txBody>
      </p:sp>
    </p:spTree>
    <p:extLst>
      <p:ext uri="{BB962C8B-B14F-4D97-AF65-F5344CB8AC3E}">
        <p14:creationId xmlns:p14="http://schemas.microsoft.com/office/powerpoint/2010/main" val="972937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r>
              <a:rPr lang="en-US"/>
              <a:t>1/27/2026</a:t>
            </a:r>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C0307808-9CE2-5E45-8E9F-6FC2F12589DB}" type="slidenum">
              <a:rPr lang="en-US"/>
              <a:pPr/>
              <a:t>‹#›</a:t>
            </a:fld>
            <a:endParaRPr lang="en-US" dirty="0"/>
          </a:p>
        </p:txBody>
      </p:sp>
    </p:spTree>
    <p:extLst>
      <p:ext uri="{BB962C8B-B14F-4D97-AF65-F5344CB8AC3E}">
        <p14:creationId xmlns:p14="http://schemas.microsoft.com/office/powerpoint/2010/main" val="33104415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r>
              <a:rPr lang="en-US"/>
              <a:t>1/27/2026</a:t>
            </a:r>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CEDB4131-3C8B-1844-903B-95490551ECBD}" type="slidenum">
              <a:rPr lang="en-US"/>
              <a:pPr/>
              <a:t>‹#›</a:t>
            </a:fld>
            <a:endParaRPr lang="en-US" dirty="0"/>
          </a:p>
        </p:txBody>
      </p:sp>
    </p:spTree>
    <p:extLst>
      <p:ext uri="{BB962C8B-B14F-4D97-AF65-F5344CB8AC3E}">
        <p14:creationId xmlns:p14="http://schemas.microsoft.com/office/powerpoint/2010/main" val="2972901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r>
              <a:rPr lang="en-US"/>
              <a:t>1/27/2026</a:t>
            </a:r>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5F2A76F4-B5C2-B844-973C-08FAD021861B}" type="slidenum">
              <a:rPr lang="en-US"/>
              <a:pPr/>
              <a:t>‹#›</a:t>
            </a:fld>
            <a:endParaRPr lang="en-US" dirty="0"/>
          </a:p>
        </p:txBody>
      </p:sp>
    </p:spTree>
    <p:extLst>
      <p:ext uri="{BB962C8B-B14F-4D97-AF65-F5344CB8AC3E}">
        <p14:creationId xmlns:p14="http://schemas.microsoft.com/office/powerpoint/2010/main" val="4175025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5698" name="Rectangle 2"/>
          <p:cNvSpPr>
            <a:spLocks noGrp="1" noChangeArrowheads="1"/>
          </p:cNvSpPr>
          <p:nvPr>
            <p:ph type="title"/>
          </p:nvPr>
        </p:nvSpPr>
        <p:spPr bwMode="auto">
          <a:xfrm>
            <a:off x="457200" y="274638"/>
            <a:ext cx="8229600" cy="944562"/>
          </a:xfrm>
          <a:prstGeom prst="rect">
            <a:avLst/>
          </a:prstGeom>
          <a:noFill/>
          <a:ln>
            <a:noFill/>
          </a:ln>
          <a:effectLst/>
          <a:extLst>
            <a:ext uri="{FAA26D3D-D897-4be2-8F04-BA451C77F1D7}">
              <ma14:placeholderFlag xmlns:ma14="http://schemas.microsoft.com/office/mac/drawingml/2011/main" xmlns="" val="1"/>
            </a:ex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285699" name="Rectangle 3"/>
          <p:cNvSpPr>
            <a:spLocks noGrp="1" noChangeArrowheads="1"/>
          </p:cNvSpPr>
          <p:nvPr>
            <p:ph type="body" idx="1"/>
          </p:nvPr>
        </p:nvSpPr>
        <p:spPr bwMode="auto">
          <a:xfrm>
            <a:off x="457200" y="1600200"/>
            <a:ext cx="8229600" cy="4525963"/>
          </a:xfrm>
          <a:prstGeom prst="rect">
            <a:avLst/>
          </a:prstGeom>
          <a:noFill/>
          <a:ln>
            <a:noFill/>
          </a:ln>
          <a:effectLst/>
          <a:extLst>
            <a:ext uri="{FAA26D3D-D897-4be2-8F04-BA451C77F1D7}">
              <ma14:placeholderFlag xmlns:ma14="http://schemas.microsoft.com/office/mac/drawingml/2011/main" xmlns="" val="1"/>
            </a:ex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5700" name="Rectangle 4"/>
          <p:cNvSpPr>
            <a:spLocks noGrp="1" noChangeArrowheads="1"/>
          </p:cNvSpPr>
          <p:nvPr>
            <p:ph type="dt" sz="half" idx="2"/>
          </p:nvPr>
        </p:nvSpPr>
        <p:spPr bwMode="auto">
          <a:xfrm>
            <a:off x="457200" y="6245225"/>
            <a:ext cx="2133600" cy="476250"/>
          </a:xfrm>
          <a:prstGeom prst="rect">
            <a:avLst/>
          </a:prstGeom>
          <a:noFill/>
          <a:ln>
            <a:noFill/>
          </a:ln>
          <a:effectLst/>
          <a:extLst>
            <a:ext uri="{FAA26D3D-D897-4be2-8F04-BA451C77F1D7}">
              <ma14:placeholderFlag xmlns:ma14="http://schemas.microsoft.com/office/mac/drawingml/2011/main" xmlns="" val="1"/>
            </a:ex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r>
              <a:rPr lang="en-US"/>
              <a:t>1/27/2026</a:t>
            </a:r>
            <a:endParaRPr lang="en-US" dirty="0"/>
          </a:p>
        </p:txBody>
      </p:sp>
      <p:sp>
        <p:nvSpPr>
          <p:cNvPr id="285701"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FAA26D3D-D897-4be2-8F04-BA451C77F1D7}">
              <ma14:placeholderFlag xmlns:ma14="http://schemas.microsoft.com/office/mac/drawingml/2011/main" xmlns="" val="1"/>
            </a:ex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dirty="0"/>
          </a:p>
        </p:txBody>
      </p:sp>
      <p:sp>
        <p:nvSpPr>
          <p:cNvPr id="285702"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FAA26D3D-D897-4be2-8F04-BA451C77F1D7}">
              <ma14:placeholderFlag xmlns:ma14="http://schemas.microsoft.com/office/mac/drawingml/2011/main" xmlns="" val="1"/>
            </a:ex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122CF5A5-62F2-A74F-ABF9-B4731917787D}" type="slidenum">
              <a:rPr lang="en-US"/>
              <a:pPr/>
              <a:t>‹#›</a:t>
            </a:fld>
            <a:endParaRPr lang="en-US" dirty="0"/>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hf hdr="0" ftr="0"/>
  <p:txStyles>
    <p:titleStyle>
      <a:lvl1pPr algn="ctr" rtl="0" fontAlgn="base">
        <a:spcBef>
          <a:spcPct val="0"/>
        </a:spcBef>
        <a:spcAft>
          <a:spcPct val="0"/>
        </a:spcAft>
        <a:defRPr sz="3200">
          <a:solidFill>
            <a:schemeClr val="tx2"/>
          </a:solidFill>
          <a:latin typeface="+mj-lt"/>
          <a:ea typeface="+mj-ea"/>
          <a:cs typeface="+mj-cs"/>
        </a:defRPr>
      </a:lvl1pPr>
      <a:lvl2pPr algn="ctr" rtl="0" fontAlgn="base">
        <a:spcBef>
          <a:spcPct val="0"/>
        </a:spcBef>
        <a:spcAft>
          <a:spcPct val="0"/>
        </a:spcAft>
        <a:defRPr sz="3200">
          <a:solidFill>
            <a:schemeClr val="tx2"/>
          </a:solidFill>
          <a:latin typeface="Arial" charset="0"/>
          <a:ea typeface="ＭＳ Ｐゴシック" charset="0"/>
        </a:defRPr>
      </a:lvl2pPr>
      <a:lvl3pPr algn="ctr" rtl="0" fontAlgn="base">
        <a:spcBef>
          <a:spcPct val="0"/>
        </a:spcBef>
        <a:spcAft>
          <a:spcPct val="0"/>
        </a:spcAft>
        <a:defRPr sz="3200">
          <a:solidFill>
            <a:schemeClr val="tx2"/>
          </a:solidFill>
          <a:latin typeface="Arial" charset="0"/>
          <a:ea typeface="ＭＳ Ｐゴシック" charset="0"/>
        </a:defRPr>
      </a:lvl3pPr>
      <a:lvl4pPr algn="ctr" rtl="0" fontAlgn="base">
        <a:spcBef>
          <a:spcPct val="0"/>
        </a:spcBef>
        <a:spcAft>
          <a:spcPct val="0"/>
        </a:spcAft>
        <a:defRPr sz="3200">
          <a:solidFill>
            <a:schemeClr val="tx2"/>
          </a:solidFill>
          <a:latin typeface="Arial" charset="0"/>
          <a:ea typeface="ＭＳ Ｐゴシック" charset="0"/>
        </a:defRPr>
      </a:lvl4pPr>
      <a:lvl5pPr algn="ctr" rtl="0" fontAlgn="base">
        <a:spcBef>
          <a:spcPct val="0"/>
        </a:spcBef>
        <a:spcAft>
          <a:spcPct val="0"/>
        </a:spcAft>
        <a:defRPr sz="3200">
          <a:solidFill>
            <a:schemeClr val="tx2"/>
          </a:solidFill>
          <a:latin typeface="Arial" charset="0"/>
          <a:ea typeface="ＭＳ Ｐゴシック" charset="0"/>
        </a:defRPr>
      </a:lvl5pPr>
      <a:lvl6pPr marL="457200" algn="ctr" rtl="0" fontAlgn="base">
        <a:spcBef>
          <a:spcPct val="0"/>
        </a:spcBef>
        <a:spcAft>
          <a:spcPct val="0"/>
        </a:spcAft>
        <a:defRPr sz="3200">
          <a:solidFill>
            <a:schemeClr val="tx2"/>
          </a:solidFill>
          <a:latin typeface="Arial" charset="0"/>
          <a:ea typeface="ＭＳ Ｐゴシック" charset="0"/>
        </a:defRPr>
      </a:lvl6pPr>
      <a:lvl7pPr marL="914400" algn="ctr" rtl="0" fontAlgn="base">
        <a:spcBef>
          <a:spcPct val="0"/>
        </a:spcBef>
        <a:spcAft>
          <a:spcPct val="0"/>
        </a:spcAft>
        <a:defRPr sz="3200">
          <a:solidFill>
            <a:schemeClr val="tx2"/>
          </a:solidFill>
          <a:latin typeface="Arial" charset="0"/>
          <a:ea typeface="ＭＳ Ｐゴシック" charset="0"/>
        </a:defRPr>
      </a:lvl7pPr>
      <a:lvl8pPr marL="1371600" algn="ctr" rtl="0" fontAlgn="base">
        <a:spcBef>
          <a:spcPct val="0"/>
        </a:spcBef>
        <a:spcAft>
          <a:spcPct val="0"/>
        </a:spcAft>
        <a:defRPr sz="3200">
          <a:solidFill>
            <a:schemeClr val="tx2"/>
          </a:solidFill>
          <a:latin typeface="Arial" charset="0"/>
          <a:ea typeface="ＭＳ Ｐゴシック" charset="0"/>
        </a:defRPr>
      </a:lvl8pPr>
      <a:lvl9pPr marL="1828800" algn="ctr" rtl="0" fontAlgn="base">
        <a:spcBef>
          <a:spcPct val="0"/>
        </a:spcBef>
        <a:spcAft>
          <a:spcPct val="0"/>
        </a:spcAft>
        <a:defRPr sz="3200">
          <a:solidFill>
            <a:schemeClr val="tx2"/>
          </a:solidFill>
          <a:latin typeface="Arial" charset="0"/>
          <a:ea typeface="ＭＳ Ｐゴシック" charset="0"/>
        </a:defRPr>
      </a:lvl9pPr>
    </p:titleStyle>
    <p:bodyStyle>
      <a:lvl1pPr marL="342900" indent="-342900" algn="l" rtl="0" fontAlgn="base">
        <a:spcBef>
          <a:spcPct val="20000"/>
        </a:spcBef>
        <a:spcAft>
          <a:spcPct val="0"/>
        </a:spcAft>
        <a:buChar char="•"/>
        <a:defRPr sz="28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gradescope.com/"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mailto:UNI@columbia.edu"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provost.columbia.edu/content/office-senior-vice-provost/ai-policy" TargetMode="External"/><Relationship Id="rId2" Type="http://schemas.openxmlformats.org/officeDocument/2006/relationships/hyperlink" Target="http://www.cs.columbia.edu/academic/academic-honesty/"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tif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tiff"/><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PWGeUztTkRA"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speech.cs.cmu.edu/cgi-bin/cmudict"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hyperlink" Target="http://www.ipachart.com/" TargetMode="External"/><Relationship Id="rId5" Type="http://schemas.openxmlformats.org/officeDocument/2006/relationships/hyperlink" Target="http://www.phonetics.ucla.edu/course/chapter1/chapter1.html" TargetMode="External"/><Relationship Id="rId4" Type="http://schemas.openxmlformats.org/officeDocument/2006/relationships/hyperlink" Target="https://nvlpubs.nist.gov/nistpubs/Legacy/IR/nistir4930.pdf"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hyperlink" Target="https://tophonetics.com/"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hyperlink" Target="https://en.wikipedia.org/wiki/Help:IPA/Persian" TargetMode="External"/><Relationship Id="rId13" Type="http://schemas.openxmlformats.org/officeDocument/2006/relationships/hyperlink" Target="https://en.wikipedia.org/wiki/Help:IPA/Hebrew" TargetMode="External"/><Relationship Id="rId18" Type="http://schemas.openxmlformats.org/officeDocument/2006/relationships/hyperlink" Target="https://resources.allsetlearning.com/chinese/pronunciation/IPA" TargetMode="External"/><Relationship Id="rId3" Type="http://schemas.openxmlformats.org/officeDocument/2006/relationships/hyperlink" Target="https://en.wikipedia.org/wiki/Help:IPA/Albanian" TargetMode="External"/><Relationship Id="rId21" Type="http://schemas.openxmlformats.org/officeDocument/2006/relationships/hyperlink" Target="https://en.wikipedia.org/wiki/Help:IPA/Portuguese" TargetMode="External"/><Relationship Id="rId7" Type="http://schemas.openxmlformats.org/officeDocument/2006/relationships/hyperlink" Target="https://en.wikipedia.org/wiki/Help:IPA/Catalan" TargetMode="External"/><Relationship Id="rId12" Type="http://schemas.openxmlformats.org/officeDocument/2006/relationships/hyperlink" Target="https://en.wikipedia.org/wiki/Help:IPA/Gujarati" TargetMode="External"/><Relationship Id="rId17" Type="http://schemas.openxmlformats.org/officeDocument/2006/relationships/hyperlink" Target="https://en.wikipedia.org/wiki/Help:IPA/Malayalam" TargetMode="External"/><Relationship Id="rId25" Type="http://schemas.openxmlformats.org/officeDocument/2006/relationships/hyperlink" Target="https://en.wikipedia.org/wiki/Help:IPA/Thai_and_Lao" TargetMode="External"/><Relationship Id="rId2" Type="http://schemas.openxmlformats.org/officeDocument/2006/relationships/notesSlide" Target="../notesSlides/notesSlide17.xml"/><Relationship Id="rId16" Type="http://schemas.openxmlformats.org/officeDocument/2006/relationships/hyperlink" Target="https://en.wikipedia.org/wiki/Help:IPA/Korean" TargetMode="External"/><Relationship Id="rId20" Type="http://schemas.openxmlformats.org/officeDocument/2006/relationships/hyperlink" Target="https://en.wikipedia.org/wiki/Help:IPA/Punjabi" TargetMode="External"/><Relationship Id="rId1" Type="http://schemas.openxmlformats.org/officeDocument/2006/relationships/slideLayout" Target="../slideLayouts/slideLayout4.xml"/><Relationship Id="rId6" Type="http://schemas.openxmlformats.org/officeDocument/2006/relationships/hyperlink" Target="https://en.wikipedia.org/wiki/Help:IPA/Cantonese" TargetMode="External"/><Relationship Id="rId11" Type="http://schemas.openxmlformats.org/officeDocument/2006/relationships/hyperlink" Target="https://en.wikipedia.org/wiki/Help:IPA/Standard_German" TargetMode="External"/><Relationship Id="rId24" Type="http://schemas.openxmlformats.org/officeDocument/2006/relationships/hyperlink" Target="https://en.wikipedia.org/wiki/Help:IPA/Tamil" TargetMode="External"/><Relationship Id="rId5" Type="http://schemas.openxmlformats.org/officeDocument/2006/relationships/hyperlink" Target="https://en.wikipedia.org/wiki/Help:IPA/Bengali" TargetMode="External"/><Relationship Id="rId15" Type="http://schemas.openxmlformats.org/officeDocument/2006/relationships/hyperlink" Target="https://en.wikipedia.org/wiki/Help:IPA/Japanese" TargetMode="External"/><Relationship Id="rId23" Type="http://schemas.openxmlformats.org/officeDocument/2006/relationships/hyperlink" Target="https://en.wikipedia.org/wiki/Help:IPA/Spanish" TargetMode="External"/><Relationship Id="rId10" Type="http://schemas.openxmlformats.org/officeDocument/2006/relationships/hyperlink" Target="https://en.wikipedia.org/wiki/Help:IPA/French" TargetMode="External"/><Relationship Id="rId19" Type="http://schemas.openxmlformats.org/officeDocument/2006/relationships/hyperlink" Target="https://en.wikipedia.org/wiki/Marathi_phonology" TargetMode="External"/><Relationship Id="rId4" Type="http://schemas.openxmlformats.org/officeDocument/2006/relationships/hyperlink" Target="https://en.wikipedia.org/wiki/Help:IPA/Amharic" TargetMode="External"/><Relationship Id="rId9" Type="http://schemas.openxmlformats.org/officeDocument/2006/relationships/hyperlink" Target="https://en.wikipedia.org/wiki/Help:IPA/Finnish" TargetMode="External"/><Relationship Id="rId14" Type="http://schemas.openxmlformats.org/officeDocument/2006/relationships/hyperlink" Target="https://en.wikipedia.org/wiki/Help:IPA/Hindi_and_Urdu" TargetMode="External"/><Relationship Id="rId22" Type="http://schemas.openxmlformats.org/officeDocument/2006/relationships/hyperlink" Target="https://en.wikipedia.org/wiki/Help:IPA/Russian"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6.png"/><Relationship Id="rId2" Type="http://schemas.openxmlformats.org/officeDocument/2006/relationships/video" Target="file:///C:\WINDOWS\Desktop\05_why_did_ken.mov" TargetMode="External"/><Relationship Id="rId1" Type="http://schemas.microsoft.com/office/2007/relationships/media" Target="file:///C:\WINDOWS\Desktop\05_why_did_ken.mov" TargetMode="External"/><Relationship Id="rId6" Type="http://schemas.openxmlformats.org/officeDocument/2006/relationships/hyperlink" Target="https://www.queensu.ca/psychology/speech-perception-and-production-lab/x-ray-database" TargetMode="External"/><Relationship Id="rId5" Type="http://schemas.openxmlformats.org/officeDocument/2006/relationships/hyperlink" Target="https://youtu.be/RbzBQshJLbg" TargetMode="External"/><Relationship Id="rId4" Type="http://schemas.openxmlformats.org/officeDocument/2006/relationships/notesSlide" Target="../notesSlides/notesSlide20.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OV"/><Relationship Id="rId1" Type="http://schemas.microsoft.com/office/2007/relationships/media" Target="../media/media1.MOV"/><Relationship Id="rId5" Type="http://schemas.openxmlformats.org/officeDocument/2006/relationships/image" Target="../media/image9.png"/><Relationship Id="rId4" Type="http://schemas.openxmlformats.org/officeDocument/2006/relationships/notesSlide" Target="../notesSlides/notesSlide23.xml"/></Relationships>
</file>

<file path=ppt/slides/_rels/slide27.xml.rels><?xml version="1.0" encoding="UTF-8" standalone="yes"?>
<Relationships xmlns="http://schemas.openxmlformats.org/package/2006/relationships"><Relationship Id="rId3" Type="http://schemas.openxmlformats.org/officeDocument/2006/relationships/hyperlink" Target="https://www.queensu.ca/psychology/speech-perception-and-production-lab/x-ray-database"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hyperlink" Target="http://www.psl.wisc.edu/projects/large/microbeam"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grantome.com/grant/NIH/R01-DC000820-04"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hyperlink" Target="https://cs.nyu.edu/~roweis/thesis_defense/sld011.htm"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phonetics.linguistics.ucla.edu/facilities/physiology/EGG.htm" TargetMode="External"/><Relationship Id="rId7" Type="http://schemas.openxmlformats.org/officeDocument/2006/relationships/hyperlink" Target="http://www.articulograph.de/"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hyperlink" Target="http://www.michaelsetzen.com/wp-content/uploads/2016/06/Videostroboscopy_brochure.pdf" TargetMode="External"/><Relationship Id="rId5" Type="http://schemas.openxmlformats.org/officeDocument/2006/relationships/hyperlink" Target="https://www.mayoclinic.org/tests-procedures/mri/about/pac-20384768" TargetMode="External"/><Relationship Id="rId4" Type="http://schemas.openxmlformats.org/officeDocument/2006/relationships/hyperlink" Target="https://www.mayoclinic.org/tests-procedures/ct-scan/about/pac-20393675"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3" Type="http://schemas.openxmlformats.org/officeDocument/2006/relationships/hyperlink" Target="http://www.cstr.ed.ac.uk/research/projects/artic/mocha.html"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hyperlink" Target="https://seeingspeech.ac.uk/how-uti-works/"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0.xml"/><Relationship Id="rId1" Type="http://schemas.openxmlformats.org/officeDocument/2006/relationships/slideLayout" Target="../slideLayouts/slideLayout7.xml"/><Relationship Id="rId5" Type="http://schemas.openxmlformats.org/officeDocument/2006/relationships/image" Target="../media/image16.jpg"/><Relationship Id="rId4" Type="http://schemas.openxmlformats.org/officeDocument/2006/relationships/image" Target="../media/image15.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hyperlink" Target="https://en.wikipedia.org/wiki/ARPABET" TargetMode="Externa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image" Target="../media/image17.png"/></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s://youtu.be/VPJIwff3w0I" TargetMode="External"/><Relationship Id="rId2" Type="http://schemas.openxmlformats.org/officeDocument/2006/relationships/notesSlide" Target="../notesSlides/notesSlide38.xml"/><Relationship Id="rId1" Type="http://schemas.openxmlformats.org/officeDocument/2006/relationships/slideLayout" Target="../slideLayouts/slideLayout6.xml"/><Relationship Id="rId5" Type="http://schemas.openxmlformats.org/officeDocument/2006/relationships/image" Target="../media/image21.png"/><Relationship Id="rId4" Type="http://schemas.openxmlformats.org/officeDocument/2006/relationships/image" Target="../media/image20.pn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1.xml"/><Relationship Id="rId1" Type="http://schemas.openxmlformats.org/officeDocument/2006/relationships/slideLayout" Target="../slideLayouts/slideLayout6.xml"/><Relationship Id="rId4" Type="http://schemas.openxmlformats.org/officeDocument/2006/relationships/hyperlink" Target="https://incl.pl/sammy/" TargetMode="Externa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25.png"/><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notesSlide" Target="../notesSlides/notesSlide48.xml"/></Relationships>
</file>

<file path=ppt/slides/_rels/slide5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0.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hyperlink" Target="https://zuckermaninstitute.columbia.edu/columbia-engineers-translate-brain-signals-directly-speech" TargetMode="External"/><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s://www.gradescope.com/" TargetMode="External"/><Relationship Id="rId2" Type="http://schemas.openxmlformats.org/officeDocument/2006/relationships/notesSlide" Target="../notesSlides/notesSlide52.xml"/><Relationship Id="rId1" Type="http://schemas.openxmlformats.org/officeDocument/2006/relationships/slideLayout" Target="../slideLayouts/slideLayout2.xml"/><Relationship Id="rId4" Type="http://schemas.openxmlformats.org/officeDocument/2006/relationships/hyperlink" Target="mailto:UNI@columbia.edu)--" TargetMode="External"/></Relationships>
</file>

<file path=ppt/slides/_rels/slide56.xml.rels><?xml version="1.0" encoding="UTF-8" standalone="yes"?>
<Relationships xmlns="http://schemas.openxmlformats.org/package/2006/relationships"><Relationship Id="rId3" Type="http://schemas.openxmlformats.org/officeDocument/2006/relationships/hyperlink" Target="http://www.cs.columbia.edu/~julia/courses/CS6998-24/syllabus24.html" TargetMode="External"/><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ctrTitle"/>
          </p:nvPr>
        </p:nvSpPr>
        <p:spPr/>
        <p:txBody>
          <a:bodyPr/>
          <a:lstStyle/>
          <a:p>
            <a:r>
              <a:rPr lang="en-US" dirty="0"/>
              <a:t>From Sounds to Language</a:t>
            </a:r>
            <a:br>
              <a:rPr lang="en-US" dirty="0"/>
            </a:br>
            <a:endParaRPr lang="en-US" dirty="0"/>
          </a:p>
        </p:txBody>
      </p:sp>
      <p:sp>
        <p:nvSpPr>
          <p:cNvPr id="7" name="Rectangle 3">
            <a:extLst>
              <a:ext uri="{FF2B5EF4-FFF2-40B4-BE49-F238E27FC236}">
                <a16:creationId xmlns:a16="http://schemas.microsoft.com/office/drawing/2014/main" id="{CD045E26-2BCC-20B9-2ABA-B38CA62F3C92}"/>
              </a:ext>
            </a:extLst>
          </p:cNvPr>
          <p:cNvSpPr>
            <a:spLocks noGrp="1" noChangeArrowheads="1"/>
          </p:cNvSpPr>
          <p:nvPr>
            <p:ph type="subTitle" idx="1"/>
          </p:nvPr>
        </p:nvSpPr>
        <p:spPr>
          <a:xfrm>
            <a:off x="1028700" y="3886200"/>
            <a:ext cx="7086600" cy="1752600"/>
          </a:xfrm>
        </p:spPr>
        <p:txBody>
          <a:bodyPr/>
          <a:lstStyle/>
          <a:p>
            <a:r>
              <a:rPr lang="en-US" dirty="0"/>
              <a:t>Julia Hirschberg</a:t>
            </a:r>
          </a:p>
          <a:p>
            <a:r>
              <a:rPr lang="en-US" dirty="0"/>
              <a:t>CS 6706</a:t>
            </a:r>
          </a:p>
        </p:txBody>
      </p:sp>
      <p:sp>
        <p:nvSpPr>
          <p:cNvPr id="8" name="Date Placeholder 3">
            <a:extLst>
              <a:ext uri="{FF2B5EF4-FFF2-40B4-BE49-F238E27FC236}">
                <a16:creationId xmlns:a16="http://schemas.microsoft.com/office/drawing/2014/main" id="{A7975764-98D7-C8FD-BC55-AF5A526F0BE6}"/>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2" name="Slide Number Placeholder 1">
            <a:extLst>
              <a:ext uri="{FF2B5EF4-FFF2-40B4-BE49-F238E27FC236}">
                <a16:creationId xmlns:a16="http://schemas.microsoft.com/office/drawing/2014/main" id="{629E1C60-0A17-A6BC-DB92-29F4937DC4B2}"/>
              </a:ext>
            </a:extLst>
          </p:cNvPr>
          <p:cNvSpPr>
            <a:spLocks noGrp="1"/>
          </p:cNvSpPr>
          <p:nvPr>
            <p:ph type="sldNum" sz="quarter" idx="12"/>
          </p:nvPr>
        </p:nvSpPr>
        <p:spPr/>
        <p:txBody>
          <a:bodyPr/>
          <a:lstStyle/>
          <a:p>
            <a:fld id="{2E2B226C-E354-F843-ABE1-493B816D91CF}" type="slidenum">
              <a:rPr lang="en-US" smtClean="0"/>
              <a:pPr/>
              <a:t>1</a:t>
            </a:fld>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777AAB-4622-9A47-B1E8-9CF149BC3F6D}"/>
              </a:ext>
            </a:extLst>
          </p:cNvPr>
          <p:cNvSpPr>
            <a:spLocks noGrp="1"/>
          </p:cNvSpPr>
          <p:nvPr>
            <p:ph type="title"/>
          </p:nvPr>
        </p:nvSpPr>
        <p:spPr/>
        <p:txBody>
          <a:bodyPr/>
          <a:lstStyle/>
          <a:p>
            <a:r>
              <a:rPr lang="en-US" dirty="0"/>
              <a:t>Our Office Hours</a:t>
            </a:r>
          </a:p>
        </p:txBody>
      </p:sp>
      <p:sp>
        <p:nvSpPr>
          <p:cNvPr id="3" name="Content Placeholder 2">
            <a:extLst>
              <a:ext uri="{FF2B5EF4-FFF2-40B4-BE49-F238E27FC236}">
                <a16:creationId xmlns:a16="http://schemas.microsoft.com/office/drawing/2014/main" id="{2D64E307-384E-724D-9372-7AA8B559A2E7}"/>
              </a:ext>
            </a:extLst>
          </p:cNvPr>
          <p:cNvSpPr>
            <a:spLocks noGrp="1"/>
          </p:cNvSpPr>
          <p:nvPr>
            <p:ph idx="1"/>
          </p:nvPr>
        </p:nvSpPr>
        <p:spPr>
          <a:xfrm>
            <a:off x="457200" y="1219200"/>
            <a:ext cx="8229600" cy="4525963"/>
          </a:xfrm>
        </p:spPr>
        <p:txBody>
          <a:bodyPr/>
          <a:lstStyle/>
          <a:p>
            <a:pPr lvl="1" indent="-342900">
              <a:spcBef>
                <a:spcPts val="0"/>
              </a:spcBef>
              <a:spcAft>
                <a:spcPts val="0"/>
              </a:spcAft>
              <a:buClr>
                <a:schemeClr val="dk1"/>
              </a:buClr>
              <a:buSzPts val="2800"/>
              <a:buFont typeface="Arial"/>
              <a:buChar char="•"/>
            </a:pPr>
            <a:r>
              <a:rPr lang="en-US" sz="2500" dirty="0"/>
              <a:t>Instructors</a:t>
            </a:r>
          </a:p>
          <a:p>
            <a:pPr lvl="2" indent="-342900">
              <a:spcBef>
                <a:spcPts val="0"/>
              </a:spcBef>
              <a:spcAft>
                <a:spcPts val="0"/>
              </a:spcAft>
              <a:buClr>
                <a:schemeClr val="dk1"/>
              </a:buClr>
              <a:buSzPts val="2800"/>
              <a:buFont typeface="Arial"/>
              <a:buChar char="•"/>
            </a:pPr>
            <a:r>
              <a:rPr lang="en-US" sz="2500" dirty="0"/>
              <a:t>Julia Hirschberg: W11-11:30am and Th 1-2pm [CEPSR 705]</a:t>
            </a:r>
          </a:p>
          <a:p>
            <a:pPr lvl="1" indent="-342900">
              <a:spcBef>
                <a:spcPts val="0"/>
              </a:spcBef>
              <a:spcAft>
                <a:spcPts val="0"/>
              </a:spcAft>
              <a:buClr>
                <a:schemeClr val="dk1"/>
              </a:buClr>
              <a:buSzPts val="2800"/>
              <a:buFont typeface="Arial"/>
              <a:buChar char="•"/>
            </a:pPr>
            <a:endParaRPr lang="en-US" sz="2500" dirty="0"/>
          </a:p>
          <a:p>
            <a:pPr lvl="1" indent="-342900">
              <a:spcBef>
                <a:spcPts val="0"/>
              </a:spcBef>
              <a:spcAft>
                <a:spcPts val="0"/>
              </a:spcAft>
              <a:buClr>
                <a:schemeClr val="dk1"/>
              </a:buClr>
              <a:buSzPts val="2800"/>
              <a:buFont typeface="Arial"/>
              <a:buChar char="•"/>
            </a:pPr>
            <a:r>
              <a:rPr lang="en-US" sz="2500" dirty="0"/>
              <a:t>TAs</a:t>
            </a:r>
          </a:p>
          <a:p>
            <a:pPr lvl="2" indent="-342900">
              <a:spcBef>
                <a:spcPts val="0"/>
              </a:spcBef>
              <a:spcAft>
                <a:spcPts val="0"/>
              </a:spcAft>
              <a:buClr>
                <a:schemeClr val="dk1"/>
              </a:buClr>
              <a:buSzPts val="2800"/>
              <a:buFont typeface="Arial"/>
              <a:buChar char="•"/>
            </a:pPr>
            <a:r>
              <a:rPr lang="en-US" sz="2500" dirty="0"/>
              <a:t>Yu-Wen Chen: F 2–4 pm [Zoom]</a:t>
            </a:r>
            <a:endParaRPr lang="en-US" sz="2500" dirty="0">
              <a:highlight>
                <a:srgbClr val="FFFF00"/>
              </a:highlight>
            </a:endParaRPr>
          </a:p>
          <a:p>
            <a:pPr lvl="2" indent="-342900">
              <a:spcBef>
                <a:spcPts val="0"/>
              </a:spcBef>
              <a:spcAft>
                <a:spcPts val="0"/>
              </a:spcAft>
              <a:buClr>
                <a:schemeClr val="dk1"/>
              </a:buClr>
              <a:buSzPts val="2800"/>
              <a:buFont typeface="Arial"/>
              <a:buChar char="•"/>
            </a:pPr>
            <a:r>
              <a:rPr lang="en-US" sz="2500" dirty="0"/>
              <a:t>Siyan Li: Tu 10-12 pm [Zoom]</a:t>
            </a:r>
            <a:endParaRPr lang="en-US" sz="2500" dirty="0">
              <a:highlight>
                <a:srgbClr val="FFFF00"/>
              </a:highlight>
            </a:endParaRPr>
          </a:p>
          <a:p>
            <a:pPr lvl="2" indent="-342900">
              <a:spcBef>
                <a:spcPts val="0"/>
              </a:spcBef>
              <a:spcAft>
                <a:spcPts val="0"/>
              </a:spcAft>
              <a:buClr>
                <a:schemeClr val="dk1"/>
              </a:buClr>
              <a:buSzPts val="2800"/>
              <a:buFont typeface="Arial"/>
              <a:buChar char="•"/>
            </a:pPr>
            <a:r>
              <a:rPr lang="en-US" sz="2500" dirty="0" err="1"/>
              <a:t>Lingxiao</a:t>
            </a:r>
            <a:r>
              <a:rPr lang="en-US" sz="2500" dirty="0"/>
              <a:t> Chen: Th 10am–12pm [Speech Lab]</a:t>
            </a:r>
            <a:endParaRPr lang="en-US" sz="2500" dirty="0">
              <a:highlight>
                <a:srgbClr val="FFFF00"/>
              </a:highlight>
            </a:endParaRPr>
          </a:p>
          <a:p>
            <a:pPr lvl="2" indent="-342900">
              <a:spcBef>
                <a:spcPts val="0"/>
              </a:spcBef>
              <a:spcAft>
                <a:spcPts val="0"/>
              </a:spcAft>
              <a:buClr>
                <a:schemeClr val="dk1"/>
              </a:buClr>
              <a:buSzPts val="2800"/>
              <a:buFont typeface="Arial"/>
              <a:buChar char="•"/>
            </a:pPr>
            <a:r>
              <a:rPr lang="en-US" sz="2500" dirty="0"/>
              <a:t>Thai Quoc On: W 1– 3pm [Zoom]</a:t>
            </a:r>
          </a:p>
          <a:p>
            <a:pPr marL="800100" lvl="2" indent="0">
              <a:spcBef>
                <a:spcPts val="0"/>
              </a:spcBef>
              <a:spcAft>
                <a:spcPts val="0"/>
              </a:spcAft>
              <a:buClr>
                <a:schemeClr val="dk1"/>
              </a:buClr>
              <a:buSzPts val="2800"/>
              <a:buNone/>
            </a:pPr>
            <a:r>
              <a:rPr lang="en-US" sz="2500" dirty="0"/>
              <a:t>These are all available in </a:t>
            </a:r>
            <a:r>
              <a:rPr lang="en-US" sz="2500" dirty="0" err="1"/>
              <a:t>Courseworks</a:t>
            </a:r>
            <a:r>
              <a:rPr lang="en-US" sz="2500" dirty="0"/>
              <a:t> Course Info with Zoom information.</a:t>
            </a:r>
          </a:p>
        </p:txBody>
      </p:sp>
      <p:sp>
        <p:nvSpPr>
          <p:cNvPr id="4" name="Date Placeholder 3">
            <a:extLst>
              <a:ext uri="{FF2B5EF4-FFF2-40B4-BE49-F238E27FC236}">
                <a16:creationId xmlns:a16="http://schemas.microsoft.com/office/drawing/2014/main" id="{E530B0E3-02BD-AEB0-02D1-759D03DB27A0}"/>
              </a:ext>
            </a:extLst>
          </p:cNvPr>
          <p:cNvSpPr>
            <a:spLocks noGrp="1"/>
          </p:cNvSpPr>
          <p:nvPr>
            <p:ph type="dt" sz="half" idx="10"/>
          </p:nvPr>
        </p:nvSpPr>
        <p:spPr/>
        <p:txBody>
          <a:bodyPr/>
          <a:lstStyle/>
          <a:p>
            <a:r>
              <a:rPr lang="en-US"/>
              <a:t>1/27/2026</a:t>
            </a:r>
            <a:endParaRPr lang="en-US" dirty="0"/>
          </a:p>
        </p:txBody>
      </p:sp>
      <p:sp>
        <p:nvSpPr>
          <p:cNvPr id="5" name="Slide Number Placeholder 4">
            <a:extLst>
              <a:ext uri="{FF2B5EF4-FFF2-40B4-BE49-F238E27FC236}">
                <a16:creationId xmlns:a16="http://schemas.microsoft.com/office/drawing/2014/main" id="{0B432A87-5EFB-07D3-5A6B-76B49ADFC3C3}"/>
              </a:ext>
            </a:extLst>
          </p:cNvPr>
          <p:cNvSpPr>
            <a:spLocks noGrp="1"/>
          </p:cNvSpPr>
          <p:nvPr>
            <p:ph type="sldNum" sz="quarter" idx="12"/>
          </p:nvPr>
        </p:nvSpPr>
        <p:spPr/>
        <p:txBody>
          <a:bodyPr/>
          <a:lstStyle/>
          <a:p>
            <a:fld id="{0DDA1AEC-6E18-CE49-BA7D-A1EE70BF52F2}" type="slidenum">
              <a:rPr lang="en-US" smtClean="0"/>
              <a:pPr/>
              <a:t>2</a:t>
            </a:fld>
            <a:endParaRPr lang="en-US" dirty="0"/>
          </a:p>
        </p:txBody>
      </p:sp>
    </p:spTree>
    <p:extLst>
      <p:ext uri="{BB962C8B-B14F-4D97-AF65-F5344CB8AC3E}">
        <p14:creationId xmlns:p14="http://schemas.microsoft.com/office/powerpoint/2010/main" val="41374932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CC313-0CA5-ACA1-7430-7C527B294C0F}"/>
              </a:ext>
            </a:extLst>
          </p:cNvPr>
          <p:cNvSpPr>
            <a:spLocks noGrp="1"/>
          </p:cNvSpPr>
          <p:nvPr>
            <p:ph type="title"/>
          </p:nvPr>
        </p:nvSpPr>
        <p:spPr/>
        <p:txBody>
          <a:bodyPr/>
          <a:lstStyle/>
          <a:p>
            <a:r>
              <a:rPr lang="en-US" dirty="0"/>
              <a:t>Attendance</a:t>
            </a:r>
          </a:p>
        </p:txBody>
      </p:sp>
      <p:sp>
        <p:nvSpPr>
          <p:cNvPr id="3" name="Content Placeholder 2">
            <a:extLst>
              <a:ext uri="{FF2B5EF4-FFF2-40B4-BE49-F238E27FC236}">
                <a16:creationId xmlns:a16="http://schemas.microsoft.com/office/drawing/2014/main" id="{E9FD7698-A1E9-1381-71EF-2B9CD6D05959}"/>
              </a:ext>
            </a:extLst>
          </p:cNvPr>
          <p:cNvSpPr>
            <a:spLocks noGrp="1"/>
          </p:cNvSpPr>
          <p:nvPr>
            <p:ph idx="1"/>
          </p:nvPr>
        </p:nvSpPr>
        <p:spPr/>
        <p:txBody>
          <a:bodyPr/>
          <a:lstStyle/>
          <a:p>
            <a:r>
              <a:rPr lang="en-US" dirty="0"/>
              <a:t>TAs will take attendance at the end of class</a:t>
            </a:r>
          </a:p>
          <a:p>
            <a:r>
              <a:rPr lang="en-US" dirty="0"/>
              <a:t>For in-person classes you can line up with any of our TAs at the end of class, state your name or show your Columbia ID, and they’ll mark you as present in Courseworks </a:t>
            </a:r>
            <a:r>
              <a:rPr lang="en-US" dirty="0">
                <a:sym typeface="Wingdings" pitchFamily="2" charset="2"/>
              </a:rPr>
              <a:t> Attendance</a:t>
            </a:r>
          </a:p>
          <a:p>
            <a:r>
              <a:rPr lang="en-US" dirty="0">
                <a:sym typeface="Wingdings" pitchFamily="2" charset="2"/>
              </a:rPr>
              <a:t>CVN class attendance will be taken from online Video Library. You must watch each week’s lecture recording before the end of the weekend for CVN attendance to count.</a:t>
            </a:r>
            <a:endParaRPr lang="en-US" dirty="0"/>
          </a:p>
        </p:txBody>
      </p:sp>
      <p:sp>
        <p:nvSpPr>
          <p:cNvPr id="4" name="Date Placeholder 3">
            <a:extLst>
              <a:ext uri="{FF2B5EF4-FFF2-40B4-BE49-F238E27FC236}">
                <a16:creationId xmlns:a16="http://schemas.microsoft.com/office/drawing/2014/main" id="{801EBEEE-922E-9D1E-B579-FD4B3B894F65}"/>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5" name="Slide Number Placeholder 4">
            <a:extLst>
              <a:ext uri="{FF2B5EF4-FFF2-40B4-BE49-F238E27FC236}">
                <a16:creationId xmlns:a16="http://schemas.microsoft.com/office/drawing/2014/main" id="{2EAA768B-DC60-5B5B-C8C5-546F9AEB5AF7}"/>
              </a:ext>
            </a:extLst>
          </p:cNvPr>
          <p:cNvSpPr>
            <a:spLocks noGrp="1"/>
          </p:cNvSpPr>
          <p:nvPr>
            <p:ph type="sldNum" sz="quarter" idx="12"/>
          </p:nvPr>
        </p:nvSpPr>
        <p:spPr/>
        <p:txBody>
          <a:bodyPr/>
          <a:lstStyle/>
          <a:p>
            <a:fld id="{0DDA1AEC-6E18-CE49-BA7D-A1EE70BF52F2}" type="slidenum">
              <a:rPr lang="en-US" smtClean="0"/>
              <a:pPr/>
              <a:t>3</a:t>
            </a:fld>
            <a:endParaRPr lang="en-US" dirty="0"/>
          </a:p>
        </p:txBody>
      </p:sp>
    </p:spTree>
    <p:extLst>
      <p:ext uri="{BB962C8B-B14F-4D97-AF65-F5344CB8AC3E}">
        <p14:creationId xmlns:p14="http://schemas.microsoft.com/office/powerpoint/2010/main" val="10917116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Some Important Tasks</a:t>
            </a:r>
          </a:p>
        </p:txBody>
      </p:sp>
      <p:sp>
        <p:nvSpPr>
          <p:cNvPr id="3" name="Content Placeholder 2"/>
          <p:cNvSpPr>
            <a:spLocks noGrp="1"/>
          </p:cNvSpPr>
          <p:nvPr>
            <p:ph idx="1"/>
          </p:nvPr>
        </p:nvSpPr>
        <p:spPr>
          <a:xfrm>
            <a:off x="457200" y="1066800"/>
            <a:ext cx="8229600" cy="5059363"/>
          </a:xfrm>
        </p:spPr>
        <p:txBody>
          <a:bodyPr/>
          <a:lstStyle/>
          <a:p>
            <a:r>
              <a:rPr lang="en-US" i="1" dirty="0">
                <a:solidFill>
                  <a:srgbClr val="0000FF"/>
                </a:solidFill>
              </a:rPr>
              <a:t>On Courseworks2:</a:t>
            </a:r>
          </a:p>
          <a:p>
            <a:pPr lvl="1"/>
            <a:r>
              <a:rPr lang="en-US" sz="2400" i="1" dirty="0"/>
              <a:t>Please</a:t>
            </a:r>
            <a:r>
              <a:rPr lang="en-US" sz="2400" dirty="0"/>
              <a:t> make sure you are </a:t>
            </a:r>
            <a:r>
              <a:rPr lang="en-US" sz="2400" dirty="0">
                <a:solidFill>
                  <a:srgbClr val="0000FF"/>
                </a:solidFill>
              </a:rPr>
              <a:t>enrolled</a:t>
            </a:r>
            <a:r>
              <a:rPr lang="en-US" sz="2400" dirty="0"/>
              <a:t> in Courseworks2 and in Gradescope</a:t>
            </a:r>
          </a:p>
          <a:p>
            <a:pPr algn="l" fontAlgn="base"/>
            <a:r>
              <a:rPr lang="en-US" sz="2000" dirty="0"/>
              <a:t>If you are not, please sign up for Gradescope (</a:t>
            </a:r>
            <a:r>
              <a:rPr lang="en-US" sz="2000" dirty="0">
                <a:hlinkClick r:id="rId3"/>
              </a:rPr>
              <a:t>https://www.gradescope.com/</a:t>
            </a:r>
            <a:r>
              <a:rPr lang="en-US" sz="2000" dirty="0"/>
              <a:t>) using your Columbia email (</a:t>
            </a:r>
            <a:r>
              <a:rPr lang="en-US" sz="2000" dirty="0">
                <a:hlinkClick r:id="rId4"/>
              </a:rPr>
              <a:t>UNI@columbia.edu</a:t>
            </a:r>
            <a:r>
              <a:rPr lang="en-US" sz="2000" dirty="0"/>
              <a:t>) -- no other emails are accepted. Add this course to your dashboard using code </a:t>
            </a:r>
            <a:r>
              <a:rPr lang="en-HK" sz="1400" b="1" i="0" dirty="0">
                <a:solidFill>
                  <a:srgbClr val="2D2D2D"/>
                </a:solidFill>
                <a:effectLst/>
                <a:latin typeface="Noto Sans" panose="020B0502040504020204" pitchFamily="34" charset="0"/>
              </a:rPr>
              <a:t>3X2R2B</a:t>
            </a:r>
            <a:endParaRPr lang="en-US" sz="1600" b="1" i="0" u="none" strike="noStrike" dirty="0">
              <a:solidFill>
                <a:srgbClr val="191919"/>
              </a:solidFill>
              <a:effectLst/>
              <a:highlight>
                <a:srgbClr val="FFFF00"/>
              </a:highlight>
            </a:endParaRPr>
          </a:p>
          <a:p>
            <a:pPr lvl="1"/>
            <a:r>
              <a:rPr lang="en-US" sz="2400" dirty="0"/>
              <a:t>Check out </a:t>
            </a:r>
            <a:r>
              <a:rPr lang="en-US" sz="2400" i="1" dirty="0">
                <a:solidFill>
                  <a:srgbClr val="0000FF"/>
                </a:solidFill>
              </a:rPr>
              <a:t>Ed Discussion </a:t>
            </a:r>
            <a:r>
              <a:rPr lang="en-US" sz="2400" dirty="0"/>
              <a:t>for questions you want to ask</a:t>
            </a:r>
          </a:p>
          <a:p>
            <a:pPr lvl="1"/>
            <a:r>
              <a:rPr lang="en-US" sz="2400" i="1" dirty="0"/>
              <a:t>Please</a:t>
            </a:r>
            <a:r>
              <a:rPr lang="en-US" sz="2400" dirty="0"/>
              <a:t> go to You@Columbia and record your name so we can pronounce it correctly, if you have not already done so</a:t>
            </a:r>
          </a:p>
          <a:p>
            <a:pPr lvl="1"/>
            <a:endParaRPr lang="en-US" sz="2400" dirty="0"/>
          </a:p>
        </p:txBody>
      </p:sp>
      <p:sp>
        <p:nvSpPr>
          <p:cNvPr id="4" name="Date Placeholder 3">
            <a:extLst>
              <a:ext uri="{FF2B5EF4-FFF2-40B4-BE49-F238E27FC236}">
                <a16:creationId xmlns:a16="http://schemas.microsoft.com/office/drawing/2014/main" id="{375AB758-5529-6A5E-EEBC-060863CDBDFF}"/>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5" name="Slide Number Placeholder 4">
            <a:extLst>
              <a:ext uri="{FF2B5EF4-FFF2-40B4-BE49-F238E27FC236}">
                <a16:creationId xmlns:a16="http://schemas.microsoft.com/office/drawing/2014/main" id="{2B210ADF-6A35-A9A0-3EB8-4C7E2DC00619}"/>
              </a:ext>
            </a:extLst>
          </p:cNvPr>
          <p:cNvSpPr>
            <a:spLocks noGrp="1"/>
          </p:cNvSpPr>
          <p:nvPr>
            <p:ph type="sldNum" sz="quarter" idx="12"/>
          </p:nvPr>
        </p:nvSpPr>
        <p:spPr/>
        <p:txBody>
          <a:bodyPr/>
          <a:lstStyle/>
          <a:p>
            <a:fld id="{0DDA1AEC-6E18-CE49-BA7D-A1EE70BF52F2}" type="slidenum">
              <a:rPr lang="en-US" smtClean="0"/>
              <a:pPr/>
              <a:t>4</a:t>
            </a:fld>
            <a:endParaRPr lang="en-US" dirty="0"/>
          </a:p>
        </p:txBody>
      </p:sp>
    </p:spTree>
    <p:extLst>
      <p:ext uri="{BB962C8B-B14F-4D97-AF65-F5344CB8AC3E}">
        <p14:creationId xmlns:p14="http://schemas.microsoft.com/office/powerpoint/2010/main" val="18552682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12837"/>
            <a:ext cx="8229600" cy="5745163"/>
          </a:xfrm>
        </p:spPr>
        <p:txBody>
          <a:bodyPr/>
          <a:lstStyle/>
          <a:p>
            <a:pPr lvl="1"/>
            <a:r>
              <a:rPr lang="en-US" sz="2400" dirty="0"/>
              <a:t>Please remember:  </a:t>
            </a:r>
            <a:r>
              <a:rPr lang="en-US" sz="2400" dirty="0">
                <a:solidFill>
                  <a:srgbClr val="0000FF"/>
                </a:solidFill>
              </a:rPr>
              <a:t>Weekly posts </a:t>
            </a:r>
            <a:r>
              <a:rPr lang="en-US" sz="2400" dirty="0"/>
              <a:t>are due at </a:t>
            </a:r>
            <a:r>
              <a:rPr lang="en-US" sz="2400" b="1" i="1" dirty="0"/>
              <a:t>11:59</a:t>
            </a:r>
            <a:r>
              <a:rPr lang="en-US" sz="2400" dirty="0"/>
              <a:t> </a:t>
            </a:r>
            <a:r>
              <a:rPr lang="en-US" sz="2400" b="1" i="1" dirty="0"/>
              <a:t>pm </a:t>
            </a:r>
            <a:r>
              <a:rPr lang="en-US" sz="2400" dirty="0"/>
              <a:t>on the </a:t>
            </a:r>
            <a:r>
              <a:rPr lang="en-US" sz="2400" b="1" i="1" dirty="0"/>
              <a:t>Monday before </a:t>
            </a:r>
            <a:r>
              <a:rPr lang="en-US" sz="2400" dirty="0"/>
              <a:t>class -- Posting late removes 1pt (of the 4pts possible) and is only available until the next day (Tuesday) when class begins</a:t>
            </a:r>
          </a:p>
          <a:p>
            <a:pPr lvl="1"/>
            <a:r>
              <a:rPr lang="en-US" sz="2400" dirty="0"/>
              <a:t>For those who missed the first week of class:</a:t>
            </a:r>
          </a:p>
          <a:p>
            <a:pPr lvl="2"/>
            <a:r>
              <a:rPr lang="en-US" sz="2000" dirty="0">
                <a:solidFill>
                  <a:srgbClr val="0000FF"/>
                </a:solidFill>
              </a:rPr>
              <a:t>View the first class video in Courseworks: Video Library</a:t>
            </a:r>
          </a:p>
          <a:p>
            <a:pPr lvl="2"/>
            <a:r>
              <a:rPr lang="en-US" sz="2000" dirty="0">
                <a:solidFill>
                  <a:srgbClr val="0000FF"/>
                </a:solidFill>
              </a:rPr>
              <a:t>Submit your Second Week Assignment this week via the </a:t>
            </a:r>
            <a:r>
              <a:rPr lang="en-US" sz="2000" i="1" dirty="0">
                <a:solidFill>
                  <a:srgbClr val="0000FF"/>
                </a:solidFill>
              </a:rPr>
              <a:t>Week 2 (late for students signing up late) </a:t>
            </a:r>
            <a:r>
              <a:rPr lang="en-US" sz="2000" dirty="0">
                <a:solidFill>
                  <a:srgbClr val="0000FF"/>
                </a:solidFill>
              </a:rPr>
              <a:t>post by next Monday at 11:59pm</a:t>
            </a:r>
          </a:p>
          <a:p>
            <a:pPr lvl="1"/>
            <a:r>
              <a:rPr lang="en-US" sz="2000" dirty="0"/>
              <a:t>Another request:  if anyone does test positive for COVID-19 or Flu please do </a:t>
            </a:r>
            <a:r>
              <a:rPr lang="en-US" sz="2000" dirty="0">
                <a:solidFill>
                  <a:srgbClr val="0000FF"/>
                </a:solidFill>
              </a:rPr>
              <a:t>notify us confidentially </a:t>
            </a:r>
            <a:r>
              <a:rPr lang="en-US" sz="2000" dirty="0"/>
              <a:t>for the benefit of all and do not return to class in person until your test is negative – you can view each class in Courseworks2 from the Video Library if necessary</a:t>
            </a:r>
          </a:p>
          <a:p>
            <a:pPr lvl="1"/>
            <a:endParaRPr lang="en-US" sz="2400" dirty="0"/>
          </a:p>
        </p:txBody>
      </p:sp>
      <p:sp>
        <p:nvSpPr>
          <p:cNvPr id="4" name="Title 1">
            <a:extLst>
              <a:ext uri="{FF2B5EF4-FFF2-40B4-BE49-F238E27FC236}">
                <a16:creationId xmlns:a16="http://schemas.microsoft.com/office/drawing/2014/main" id="{1EA72348-3D22-A824-560F-32037E9460DC}"/>
              </a:ext>
            </a:extLst>
          </p:cNvPr>
          <p:cNvSpPr>
            <a:spLocks noGrp="1"/>
          </p:cNvSpPr>
          <p:nvPr>
            <p:ph type="title"/>
          </p:nvPr>
        </p:nvSpPr>
        <p:spPr>
          <a:xfrm>
            <a:off x="457200" y="274638"/>
            <a:ext cx="8229600" cy="944562"/>
          </a:xfrm>
        </p:spPr>
        <p:txBody>
          <a:bodyPr/>
          <a:lstStyle/>
          <a:p>
            <a:r>
              <a:rPr lang="en-US" dirty="0"/>
              <a:t>Some Important Tasks</a:t>
            </a:r>
          </a:p>
        </p:txBody>
      </p:sp>
      <p:sp>
        <p:nvSpPr>
          <p:cNvPr id="2" name="Date Placeholder 1">
            <a:extLst>
              <a:ext uri="{FF2B5EF4-FFF2-40B4-BE49-F238E27FC236}">
                <a16:creationId xmlns:a16="http://schemas.microsoft.com/office/drawing/2014/main" id="{007A16D3-B7A8-8797-A5FE-B6FCB160BDD1}"/>
              </a:ext>
            </a:extLst>
          </p:cNvPr>
          <p:cNvSpPr>
            <a:spLocks noGrp="1"/>
          </p:cNvSpPr>
          <p:nvPr>
            <p:ph type="dt" sz="half" idx="10"/>
          </p:nvPr>
        </p:nvSpPr>
        <p:spPr/>
        <p:txBody>
          <a:bodyPr/>
          <a:lstStyle/>
          <a:p>
            <a:r>
              <a:rPr lang="en-US"/>
              <a:t>1/27/2026</a:t>
            </a:r>
            <a:endParaRPr lang="en-US" dirty="0"/>
          </a:p>
        </p:txBody>
      </p:sp>
      <p:sp>
        <p:nvSpPr>
          <p:cNvPr id="5" name="Slide Number Placeholder 4">
            <a:extLst>
              <a:ext uri="{FF2B5EF4-FFF2-40B4-BE49-F238E27FC236}">
                <a16:creationId xmlns:a16="http://schemas.microsoft.com/office/drawing/2014/main" id="{D5209490-AEBB-9921-D48C-8B106E8AD091}"/>
              </a:ext>
            </a:extLst>
          </p:cNvPr>
          <p:cNvSpPr>
            <a:spLocks noGrp="1"/>
          </p:cNvSpPr>
          <p:nvPr>
            <p:ph type="sldNum" sz="quarter" idx="12"/>
          </p:nvPr>
        </p:nvSpPr>
        <p:spPr/>
        <p:txBody>
          <a:bodyPr/>
          <a:lstStyle/>
          <a:p>
            <a:fld id="{0DDA1AEC-6E18-CE49-BA7D-A1EE70BF52F2}" type="slidenum">
              <a:rPr lang="en-US" smtClean="0"/>
              <a:pPr/>
              <a:t>5</a:t>
            </a:fld>
            <a:endParaRPr lang="en-US" dirty="0"/>
          </a:p>
        </p:txBody>
      </p:sp>
    </p:spTree>
    <p:extLst>
      <p:ext uri="{BB962C8B-B14F-4D97-AF65-F5344CB8AC3E}">
        <p14:creationId xmlns:p14="http://schemas.microsoft.com/office/powerpoint/2010/main" val="16232309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12837"/>
            <a:ext cx="8229600" cy="5745163"/>
          </a:xfrm>
        </p:spPr>
        <p:txBody>
          <a:bodyPr/>
          <a:lstStyle/>
          <a:p>
            <a:pPr marL="457200" lvl="1" indent="0">
              <a:buNone/>
            </a:pPr>
            <a:r>
              <a:rPr lang="en-HK" sz="2100" i="1" dirty="0"/>
              <a:t>As we prepare for the new academic year, I would like to remind everyone of the following paragraph from the page on </a:t>
            </a:r>
            <a:r>
              <a:rPr lang="en-HK" sz="2100" i="1" dirty="0">
                <a:solidFill>
                  <a:srgbClr val="0000FF"/>
                </a:solidFill>
              </a:rPr>
              <a:t>Principles of Academic Honesty </a:t>
            </a:r>
            <a:r>
              <a:rPr lang="en-HK" sz="2100" i="1" u="sng" dirty="0">
                <a:solidFill>
                  <a:srgbClr val="0E68B3"/>
                </a:solidFill>
                <a:effectLst/>
                <a:hlinkClick r:id="rId2"/>
              </a:rPr>
              <a:t>&lt;http://www.cs.columbia.edu/academic/academic-honesty/ &gt;</a:t>
            </a:r>
            <a:r>
              <a:rPr lang="en-HK" sz="2100" i="1" dirty="0"/>
              <a:t> on our department website</a:t>
            </a:r>
          </a:p>
          <a:p>
            <a:pPr marL="457200" lvl="1" indent="0">
              <a:buNone/>
            </a:pPr>
            <a:endParaRPr lang="en-HK" sz="2100" i="1" dirty="0"/>
          </a:p>
          <a:p>
            <a:pPr marL="457200" lvl="1" indent="0">
              <a:buNone/>
            </a:pPr>
            <a:r>
              <a:rPr lang="en-HK" sz="2100" i="1" dirty="0"/>
              <a:t>*Instructors are asked to promulgate and permit student exploration of the Department’s policy at the beginning of every course. They are to announce in class or by website that, </a:t>
            </a:r>
            <a:r>
              <a:rPr lang="en-HK" sz="2100" i="1" dirty="0">
                <a:solidFill>
                  <a:srgbClr val="0000FF"/>
                </a:solidFill>
              </a:rPr>
              <a:t>by taking the course, the student is presumed to be aware of the Departmental policy, and that the text of the policy can be found on the Department’s web pages</a:t>
            </a:r>
            <a:endParaRPr lang="en-HK" sz="2100" i="1" dirty="0"/>
          </a:p>
          <a:p>
            <a:pPr marL="457200" lvl="1" indent="0">
              <a:buNone/>
            </a:pPr>
            <a:endParaRPr lang="en-HK" sz="2100" i="1" dirty="0"/>
          </a:p>
          <a:p>
            <a:pPr marL="457200" lvl="1" indent="0">
              <a:buNone/>
            </a:pPr>
            <a:r>
              <a:rPr lang="en-HK" sz="2100" i="1" dirty="0"/>
              <a:t>In addition, I invite all of you to </a:t>
            </a:r>
            <a:r>
              <a:rPr lang="en-HK" sz="2100" i="1" dirty="0">
                <a:solidFill>
                  <a:srgbClr val="0000FF"/>
                </a:solidFill>
              </a:rPr>
              <a:t>read the Generative AI Policy </a:t>
            </a:r>
            <a:r>
              <a:rPr lang="en-HK" sz="2100" i="1" u="sng" dirty="0">
                <a:solidFill>
                  <a:srgbClr val="0E68B3"/>
                </a:solidFill>
                <a:effectLst/>
                <a:hlinkClick r:id="rId3"/>
              </a:rPr>
              <a:t>&lt;https://provost.columbia.edu/content/office-senior-vice-provost/ai-policy &gt;</a:t>
            </a:r>
            <a:r>
              <a:rPr lang="en-HK" sz="2100" i="1" dirty="0"/>
              <a:t> from the website of the Office of the Provost. </a:t>
            </a:r>
            <a:endParaRPr lang="en-US" sz="2100" i="1" dirty="0"/>
          </a:p>
        </p:txBody>
      </p:sp>
      <p:sp>
        <p:nvSpPr>
          <p:cNvPr id="4" name="Title 1">
            <a:extLst>
              <a:ext uri="{FF2B5EF4-FFF2-40B4-BE49-F238E27FC236}">
                <a16:creationId xmlns:a16="http://schemas.microsoft.com/office/drawing/2014/main" id="{1EA72348-3D22-A824-560F-32037E9460DC}"/>
              </a:ext>
            </a:extLst>
          </p:cNvPr>
          <p:cNvSpPr>
            <a:spLocks noGrp="1"/>
          </p:cNvSpPr>
          <p:nvPr>
            <p:ph type="title"/>
          </p:nvPr>
        </p:nvSpPr>
        <p:spPr>
          <a:xfrm>
            <a:off x="457200" y="274638"/>
            <a:ext cx="8229600" cy="944562"/>
          </a:xfrm>
        </p:spPr>
        <p:txBody>
          <a:bodyPr/>
          <a:lstStyle/>
          <a:p>
            <a:r>
              <a:rPr lang="en-US" dirty="0"/>
              <a:t>Some Important Tasks</a:t>
            </a:r>
          </a:p>
        </p:txBody>
      </p:sp>
      <p:sp>
        <p:nvSpPr>
          <p:cNvPr id="2" name="Date Placeholder 1">
            <a:extLst>
              <a:ext uri="{FF2B5EF4-FFF2-40B4-BE49-F238E27FC236}">
                <a16:creationId xmlns:a16="http://schemas.microsoft.com/office/drawing/2014/main" id="{B0D688F2-E312-4DC7-514B-90B092E22F46}"/>
              </a:ext>
            </a:extLst>
          </p:cNvPr>
          <p:cNvSpPr>
            <a:spLocks noGrp="1"/>
          </p:cNvSpPr>
          <p:nvPr>
            <p:ph type="dt" sz="half" idx="10"/>
          </p:nvPr>
        </p:nvSpPr>
        <p:spPr/>
        <p:txBody>
          <a:bodyPr/>
          <a:lstStyle/>
          <a:p>
            <a:r>
              <a:rPr lang="en-US"/>
              <a:t>1/27/2026</a:t>
            </a:r>
            <a:endParaRPr lang="en-US" dirty="0"/>
          </a:p>
        </p:txBody>
      </p:sp>
      <p:sp>
        <p:nvSpPr>
          <p:cNvPr id="5" name="Slide Number Placeholder 4">
            <a:extLst>
              <a:ext uri="{FF2B5EF4-FFF2-40B4-BE49-F238E27FC236}">
                <a16:creationId xmlns:a16="http://schemas.microsoft.com/office/drawing/2014/main" id="{BEEBD053-8F0F-B090-E1B9-629FA146EFF5}"/>
              </a:ext>
            </a:extLst>
          </p:cNvPr>
          <p:cNvSpPr>
            <a:spLocks noGrp="1"/>
          </p:cNvSpPr>
          <p:nvPr>
            <p:ph type="sldNum" sz="quarter" idx="12"/>
          </p:nvPr>
        </p:nvSpPr>
        <p:spPr/>
        <p:txBody>
          <a:bodyPr/>
          <a:lstStyle/>
          <a:p>
            <a:fld id="{0DDA1AEC-6E18-CE49-BA7D-A1EE70BF52F2}" type="slidenum">
              <a:rPr lang="en-US" smtClean="0"/>
              <a:pPr/>
              <a:t>6</a:t>
            </a:fld>
            <a:endParaRPr lang="en-US" dirty="0"/>
          </a:p>
        </p:txBody>
      </p:sp>
    </p:spTree>
    <p:extLst>
      <p:ext uri="{BB962C8B-B14F-4D97-AF65-F5344CB8AC3E}">
        <p14:creationId xmlns:p14="http://schemas.microsoft.com/office/powerpoint/2010/main" val="11306007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0" name="Rectangle 2"/>
          <p:cNvSpPr>
            <a:spLocks noGrp="1" noChangeArrowheads="1"/>
          </p:cNvSpPr>
          <p:nvPr>
            <p:ph type="title"/>
          </p:nvPr>
        </p:nvSpPr>
        <p:spPr/>
        <p:txBody>
          <a:bodyPr/>
          <a:lstStyle/>
          <a:p>
            <a:r>
              <a:rPr lang="en-US" dirty="0"/>
              <a:t>Linguistic Sounds</a:t>
            </a:r>
          </a:p>
        </p:txBody>
      </p:sp>
      <p:sp>
        <p:nvSpPr>
          <p:cNvPr id="334851" name="Rectangle 3"/>
          <p:cNvSpPr>
            <a:spLocks noGrp="1" noChangeArrowheads="1"/>
          </p:cNvSpPr>
          <p:nvPr>
            <p:ph type="body" idx="1"/>
          </p:nvPr>
        </p:nvSpPr>
        <p:spPr/>
        <p:txBody>
          <a:bodyPr/>
          <a:lstStyle/>
          <a:p>
            <a:r>
              <a:rPr lang="en-US" dirty="0"/>
              <a:t>What is the </a:t>
            </a:r>
            <a:r>
              <a:rPr lang="en-US" dirty="0">
                <a:solidFill>
                  <a:srgbClr val="0000FF"/>
                </a:solidFill>
              </a:rPr>
              <a:t>sound inventory </a:t>
            </a:r>
            <a:r>
              <a:rPr lang="en-US" dirty="0"/>
              <a:t>of a language X?</a:t>
            </a:r>
          </a:p>
          <a:p>
            <a:r>
              <a:rPr lang="en-US" dirty="0"/>
              <a:t>How are these sounds </a:t>
            </a:r>
            <a:r>
              <a:rPr lang="en-US" dirty="0">
                <a:solidFill>
                  <a:srgbClr val="0000FF"/>
                </a:solidFill>
              </a:rPr>
              <a:t>produced</a:t>
            </a:r>
            <a:r>
              <a:rPr lang="en-US" dirty="0"/>
              <a:t>?  </a:t>
            </a:r>
          </a:p>
          <a:p>
            <a:r>
              <a:rPr lang="en-US" dirty="0"/>
              <a:t>What sounds are </a:t>
            </a:r>
            <a:r>
              <a:rPr lang="en-US" dirty="0">
                <a:solidFill>
                  <a:srgbClr val="0000FF"/>
                </a:solidFill>
              </a:rPr>
              <a:t>shared</a:t>
            </a:r>
            <a:r>
              <a:rPr lang="en-US" dirty="0"/>
              <a:t> by languages X and Y? Which are </a:t>
            </a:r>
            <a:r>
              <a:rPr lang="en-US" dirty="0">
                <a:solidFill>
                  <a:srgbClr val="0000FF"/>
                </a:solidFill>
              </a:rPr>
              <a:t>different</a:t>
            </a:r>
            <a:r>
              <a:rPr lang="en-US" dirty="0"/>
              <a:t>?</a:t>
            </a:r>
          </a:p>
          <a:p>
            <a:r>
              <a:rPr lang="en-US" dirty="0"/>
              <a:t>How do </a:t>
            </a:r>
            <a:r>
              <a:rPr lang="en-US" dirty="0">
                <a:solidFill>
                  <a:srgbClr val="0000FF"/>
                </a:solidFill>
              </a:rPr>
              <a:t>particular </a:t>
            </a:r>
            <a:r>
              <a:rPr lang="en-US" dirty="0"/>
              <a:t>sounds in a given language </a:t>
            </a:r>
            <a:r>
              <a:rPr lang="en-US" dirty="0">
                <a:solidFill>
                  <a:srgbClr val="0000FF"/>
                </a:solidFill>
              </a:rPr>
              <a:t>vary</a:t>
            </a:r>
            <a:r>
              <a:rPr lang="en-US" dirty="0"/>
              <a:t> in different contexts?</a:t>
            </a:r>
          </a:p>
          <a:p>
            <a:r>
              <a:rPr lang="en-US" i="1" dirty="0">
                <a:solidFill>
                  <a:srgbClr val="FF0000"/>
                </a:solidFill>
              </a:rPr>
              <a:t>Why do we need to know all this to study a language?</a:t>
            </a:r>
          </a:p>
        </p:txBody>
      </p:sp>
      <p:sp>
        <p:nvSpPr>
          <p:cNvPr id="2" name="Date Placeholder 3">
            <a:extLst>
              <a:ext uri="{FF2B5EF4-FFF2-40B4-BE49-F238E27FC236}">
                <a16:creationId xmlns:a16="http://schemas.microsoft.com/office/drawing/2014/main" id="{127E1FD8-AAA0-2D5E-E965-2E6B8AFCA39B}"/>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F86DF4C4-4533-D8A2-C4A0-A763E47F18E5}"/>
              </a:ext>
            </a:extLst>
          </p:cNvPr>
          <p:cNvSpPr>
            <a:spLocks noGrp="1"/>
          </p:cNvSpPr>
          <p:nvPr>
            <p:ph type="sldNum" sz="quarter" idx="12"/>
          </p:nvPr>
        </p:nvSpPr>
        <p:spPr/>
        <p:txBody>
          <a:bodyPr/>
          <a:lstStyle/>
          <a:p>
            <a:fld id="{0DDA1AEC-6E18-CE49-BA7D-A1EE70BF52F2}" type="slidenum">
              <a:rPr lang="en-US" smtClean="0"/>
              <a:pPr/>
              <a:t>7</a:t>
            </a:fld>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367927" y="0"/>
            <a:ext cx="6408145" cy="6858000"/>
          </a:xfrm>
          <a:prstGeom prst="rect">
            <a:avLst/>
          </a:prstGeom>
        </p:spPr>
      </p:pic>
      <p:sp>
        <p:nvSpPr>
          <p:cNvPr id="2" name="Date Placeholder 1">
            <a:extLst>
              <a:ext uri="{FF2B5EF4-FFF2-40B4-BE49-F238E27FC236}">
                <a16:creationId xmlns:a16="http://schemas.microsoft.com/office/drawing/2014/main" id="{5284FCE6-D66F-AF98-3231-2BBC7FCABB87}"/>
              </a:ext>
            </a:extLst>
          </p:cNvPr>
          <p:cNvSpPr>
            <a:spLocks noGrp="1"/>
          </p:cNvSpPr>
          <p:nvPr>
            <p:ph type="dt" sz="half" idx="10"/>
          </p:nvPr>
        </p:nvSpPr>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48057E68-97C5-D914-670F-B17C89B17376}"/>
              </a:ext>
            </a:extLst>
          </p:cNvPr>
          <p:cNvSpPr>
            <a:spLocks noGrp="1"/>
          </p:cNvSpPr>
          <p:nvPr>
            <p:ph type="sldNum" sz="quarter" idx="12"/>
          </p:nvPr>
        </p:nvSpPr>
        <p:spPr/>
        <p:txBody>
          <a:bodyPr/>
          <a:lstStyle/>
          <a:p>
            <a:fld id="{CB597078-06DD-0D40-B7A5-2DF1FE3931E4}" type="slidenum">
              <a:rPr lang="en-US" smtClean="0"/>
              <a:pPr/>
              <a:t>8</a:t>
            </a:fld>
            <a:endParaRPr lang="en-US" dirty="0"/>
          </a:p>
        </p:txBody>
      </p:sp>
    </p:spTree>
    <p:extLst>
      <p:ext uri="{BB962C8B-B14F-4D97-AF65-F5344CB8AC3E}">
        <p14:creationId xmlns:p14="http://schemas.microsoft.com/office/powerpoint/2010/main" val="13351692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Tale of Discounts and Advertisers</a:t>
            </a:r>
          </a:p>
        </p:txBody>
      </p:sp>
      <p:sp>
        <p:nvSpPr>
          <p:cNvPr id="3" name="Content Placeholder 2"/>
          <p:cNvSpPr>
            <a:spLocks noGrp="1"/>
          </p:cNvSpPr>
          <p:nvPr>
            <p:ph idx="1"/>
          </p:nvPr>
        </p:nvSpPr>
        <p:spPr/>
        <p:txBody>
          <a:bodyPr/>
          <a:lstStyle/>
          <a:p>
            <a:r>
              <a:rPr lang="en-US" dirty="0"/>
              <a:t>(1) A burger costing $4.59 is </a:t>
            </a:r>
            <a:r>
              <a:rPr lang="en-US" dirty="0">
                <a:solidFill>
                  <a:srgbClr val="0000FF"/>
                </a:solidFill>
              </a:rPr>
              <a:t>on sale </a:t>
            </a:r>
            <a:r>
              <a:rPr lang="en-US" dirty="0"/>
              <a:t>for $2.33  at Mel’s</a:t>
            </a:r>
          </a:p>
          <a:p>
            <a:pPr lvl="1"/>
            <a:r>
              <a:rPr lang="en-US" dirty="0"/>
              <a:t>Repeat the sale price to yourself 3 times</a:t>
            </a:r>
          </a:p>
          <a:p>
            <a:r>
              <a:rPr lang="en-US" dirty="0"/>
              <a:t>(2) A taco costing $4.53 is </a:t>
            </a:r>
            <a:r>
              <a:rPr lang="en-US" dirty="0">
                <a:solidFill>
                  <a:srgbClr val="0000FF"/>
                </a:solidFill>
              </a:rPr>
              <a:t>on sale</a:t>
            </a:r>
            <a:r>
              <a:rPr lang="en-US" dirty="0"/>
              <a:t> for $2.22 at Noche Mexicana</a:t>
            </a:r>
          </a:p>
          <a:p>
            <a:pPr lvl="1"/>
            <a:r>
              <a:rPr lang="en-US" dirty="0"/>
              <a:t>Repeat the sale price to yourself 3 times</a:t>
            </a:r>
          </a:p>
          <a:p>
            <a:r>
              <a:rPr lang="en-US" i="1" dirty="0">
                <a:solidFill>
                  <a:srgbClr val="FF0000"/>
                </a:solidFill>
              </a:rPr>
              <a:t>Without calculating, can you estimate the size of the discount?  Which deal </a:t>
            </a:r>
            <a:r>
              <a:rPr lang="en-US" b="1" dirty="0">
                <a:solidFill>
                  <a:srgbClr val="FF0000"/>
                </a:solidFill>
              </a:rPr>
              <a:t>sounds</a:t>
            </a:r>
            <a:r>
              <a:rPr lang="en-US" i="1" dirty="0">
                <a:solidFill>
                  <a:srgbClr val="FF0000"/>
                </a:solidFill>
              </a:rPr>
              <a:t> better?</a:t>
            </a:r>
          </a:p>
          <a:p>
            <a:endParaRPr lang="en-US" dirty="0"/>
          </a:p>
        </p:txBody>
      </p:sp>
      <p:sp>
        <p:nvSpPr>
          <p:cNvPr id="4" name="Date Placeholder 3">
            <a:extLst>
              <a:ext uri="{FF2B5EF4-FFF2-40B4-BE49-F238E27FC236}">
                <a16:creationId xmlns:a16="http://schemas.microsoft.com/office/drawing/2014/main" id="{64A9793F-8035-7851-E1B0-C1F9B302751D}"/>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5" name="Slide Number Placeholder 4">
            <a:extLst>
              <a:ext uri="{FF2B5EF4-FFF2-40B4-BE49-F238E27FC236}">
                <a16:creationId xmlns:a16="http://schemas.microsoft.com/office/drawing/2014/main" id="{E58BA24C-BA0E-7AA1-ABD6-D4041FAE4BBC}"/>
              </a:ext>
            </a:extLst>
          </p:cNvPr>
          <p:cNvSpPr>
            <a:spLocks noGrp="1"/>
          </p:cNvSpPr>
          <p:nvPr>
            <p:ph type="sldNum" sz="quarter" idx="12"/>
          </p:nvPr>
        </p:nvSpPr>
        <p:spPr/>
        <p:txBody>
          <a:bodyPr/>
          <a:lstStyle/>
          <a:p>
            <a:fld id="{0DDA1AEC-6E18-CE49-BA7D-A1EE70BF52F2}" type="slidenum">
              <a:rPr lang="en-US" smtClean="0"/>
              <a:pPr/>
              <a:t>9</a:t>
            </a:fld>
            <a:endParaRPr lang="en-US" dirty="0"/>
          </a:p>
        </p:txBody>
      </p:sp>
    </p:spTree>
    <p:extLst>
      <p:ext uri="{BB962C8B-B14F-4D97-AF65-F5344CB8AC3E}">
        <p14:creationId xmlns:p14="http://schemas.microsoft.com/office/powerpoint/2010/main" val="2820462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123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1066800"/>
            <a:ext cx="5794330" cy="56418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4" name="Title 3"/>
          <p:cNvSpPr>
            <a:spLocks noGrp="1"/>
          </p:cNvSpPr>
          <p:nvPr>
            <p:ph type="title"/>
          </p:nvPr>
        </p:nvSpPr>
        <p:spPr/>
        <p:txBody>
          <a:bodyPr/>
          <a:lstStyle/>
          <a:p>
            <a:r>
              <a:rPr lang="en-US" dirty="0"/>
              <a:t>Coulter &amp; Coulter 2010</a:t>
            </a:r>
          </a:p>
        </p:txBody>
      </p:sp>
      <p:sp>
        <p:nvSpPr>
          <p:cNvPr id="2" name="Date Placeholder 3">
            <a:extLst>
              <a:ext uri="{FF2B5EF4-FFF2-40B4-BE49-F238E27FC236}">
                <a16:creationId xmlns:a16="http://schemas.microsoft.com/office/drawing/2014/main" id="{A34E4780-7B77-BF46-E48C-58A452307596}"/>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9A1FDF04-2E2D-6BD8-71F1-F2E067CEC212}"/>
              </a:ext>
            </a:extLst>
          </p:cNvPr>
          <p:cNvSpPr>
            <a:spLocks noGrp="1"/>
          </p:cNvSpPr>
          <p:nvPr>
            <p:ph type="sldNum" sz="quarter" idx="12"/>
          </p:nvPr>
        </p:nvSpPr>
        <p:spPr/>
        <p:txBody>
          <a:bodyPr/>
          <a:lstStyle/>
          <a:p>
            <a:fld id="{7B69B6F9-E001-3F44-A8D1-4FDE89C11F10}" type="slidenum">
              <a:rPr lang="en-US" smtClean="0"/>
              <a:pPr/>
              <a:t>10</a:t>
            </a:fld>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367927" y="0"/>
            <a:ext cx="6408145" cy="6858000"/>
          </a:xfrm>
          <a:prstGeom prst="rect">
            <a:avLst/>
          </a:prstGeom>
        </p:spPr>
      </p:pic>
      <p:sp>
        <p:nvSpPr>
          <p:cNvPr id="2" name="Date Placeholder 1">
            <a:extLst>
              <a:ext uri="{FF2B5EF4-FFF2-40B4-BE49-F238E27FC236}">
                <a16:creationId xmlns:a16="http://schemas.microsoft.com/office/drawing/2014/main" id="{5EB97DE3-1820-B8DD-9862-08F1A9402FA7}"/>
              </a:ext>
            </a:extLst>
          </p:cNvPr>
          <p:cNvSpPr>
            <a:spLocks noGrp="1"/>
          </p:cNvSpPr>
          <p:nvPr>
            <p:ph type="dt" sz="half" idx="10"/>
          </p:nvPr>
        </p:nvSpPr>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DE5ACB5A-27C0-4A24-2B04-4AF2E560CEE9}"/>
              </a:ext>
            </a:extLst>
          </p:cNvPr>
          <p:cNvSpPr>
            <a:spLocks noGrp="1"/>
          </p:cNvSpPr>
          <p:nvPr>
            <p:ph type="sldNum" sz="quarter" idx="12"/>
          </p:nvPr>
        </p:nvSpPr>
        <p:spPr/>
        <p:txBody>
          <a:bodyPr/>
          <a:lstStyle/>
          <a:p>
            <a:fld id="{CB597078-06DD-0D40-B7A5-2DF1FE3931E4}" type="slidenum">
              <a:rPr lang="en-US" smtClean="0"/>
              <a:pPr/>
              <a:t>11</a:t>
            </a:fld>
            <a:endParaRPr lang="en-US" dirty="0"/>
          </a:p>
        </p:txBody>
      </p:sp>
    </p:spTree>
    <p:extLst>
      <p:ext uri="{BB962C8B-B14F-4D97-AF65-F5344CB8AC3E}">
        <p14:creationId xmlns:p14="http://schemas.microsoft.com/office/powerpoint/2010/main" val="11330244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Phonetics:  Studying and Classifying Speech Sounds</a:t>
            </a:r>
          </a:p>
        </p:txBody>
      </p:sp>
      <p:sp>
        <p:nvSpPr>
          <p:cNvPr id="3" name="Content Placeholder 2"/>
          <p:cNvSpPr>
            <a:spLocks noGrp="1"/>
          </p:cNvSpPr>
          <p:nvPr>
            <p:ph idx="1"/>
          </p:nvPr>
        </p:nvSpPr>
        <p:spPr/>
        <p:txBody>
          <a:bodyPr/>
          <a:lstStyle/>
          <a:p>
            <a:r>
              <a:rPr lang="en-US" dirty="0">
                <a:solidFill>
                  <a:srgbClr val="0000FF"/>
                </a:solidFill>
              </a:rPr>
              <a:t>Production</a:t>
            </a:r>
            <a:r>
              <a:rPr lang="en-US" dirty="0"/>
              <a:t> and </a:t>
            </a:r>
            <a:r>
              <a:rPr lang="en-US" dirty="0">
                <a:solidFill>
                  <a:srgbClr val="0000FF"/>
                </a:solidFill>
              </a:rPr>
              <a:t>Perception</a:t>
            </a:r>
          </a:p>
          <a:p>
            <a:pPr lvl="1"/>
            <a:r>
              <a:rPr lang="en-US" dirty="0">
                <a:solidFill>
                  <a:srgbClr val="0000FF"/>
                </a:solidFill>
              </a:rPr>
              <a:t>Auditory phonetics</a:t>
            </a:r>
            <a:r>
              <a:rPr lang="en-US" dirty="0"/>
              <a:t>:  the </a:t>
            </a:r>
            <a:r>
              <a:rPr lang="en-US" dirty="0">
                <a:solidFill>
                  <a:srgbClr val="FF0000"/>
                </a:solidFill>
              </a:rPr>
              <a:t>perception</a:t>
            </a:r>
            <a:r>
              <a:rPr lang="en-US" dirty="0"/>
              <a:t> of speech sounds</a:t>
            </a:r>
          </a:p>
          <a:p>
            <a:pPr lvl="1"/>
            <a:r>
              <a:rPr lang="en-US" dirty="0">
                <a:solidFill>
                  <a:srgbClr val="0000FF"/>
                </a:solidFill>
              </a:rPr>
              <a:t>Articulatory phonetics</a:t>
            </a:r>
            <a:r>
              <a:rPr lang="en-US" dirty="0"/>
              <a:t>:  the </a:t>
            </a:r>
            <a:r>
              <a:rPr lang="en-US" dirty="0">
                <a:solidFill>
                  <a:srgbClr val="FF0000"/>
                </a:solidFill>
              </a:rPr>
              <a:t>articulation</a:t>
            </a:r>
            <a:r>
              <a:rPr lang="en-US" dirty="0"/>
              <a:t> of speech sounds</a:t>
            </a:r>
          </a:p>
          <a:p>
            <a:pPr lvl="1"/>
            <a:r>
              <a:rPr lang="en-US" dirty="0">
                <a:solidFill>
                  <a:srgbClr val="0000FF"/>
                </a:solidFill>
              </a:rPr>
              <a:t>Acoustic phonetics</a:t>
            </a:r>
            <a:r>
              <a:rPr lang="en-US" dirty="0"/>
              <a:t>: the </a:t>
            </a:r>
            <a:r>
              <a:rPr lang="en-US" dirty="0">
                <a:solidFill>
                  <a:srgbClr val="FF0000"/>
                </a:solidFill>
              </a:rPr>
              <a:t>acoustic features </a:t>
            </a:r>
            <a:r>
              <a:rPr lang="en-US" dirty="0"/>
              <a:t>of speech sounds</a:t>
            </a:r>
          </a:p>
        </p:txBody>
      </p:sp>
      <p:sp>
        <p:nvSpPr>
          <p:cNvPr id="4" name="Date Placeholder 3">
            <a:extLst>
              <a:ext uri="{FF2B5EF4-FFF2-40B4-BE49-F238E27FC236}">
                <a16:creationId xmlns:a16="http://schemas.microsoft.com/office/drawing/2014/main" id="{EA499543-4B7F-58F0-2135-311944BE5190}"/>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5" name="Slide Number Placeholder 4">
            <a:extLst>
              <a:ext uri="{FF2B5EF4-FFF2-40B4-BE49-F238E27FC236}">
                <a16:creationId xmlns:a16="http://schemas.microsoft.com/office/drawing/2014/main" id="{3F12314F-9874-B016-F144-6A7693E2F641}"/>
              </a:ext>
            </a:extLst>
          </p:cNvPr>
          <p:cNvSpPr>
            <a:spLocks noGrp="1"/>
          </p:cNvSpPr>
          <p:nvPr>
            <p:ph type="sldNum" sz="quarter" idx="12"/>
          </p:nvPr>
        </p:nvSpPr>
        <p:spPr/>
        <p:txBody>
          <a:bodyPr/>
          <a:lstStyle/>
          <a:p>
            <a:fld id="{0DDA1AEC-6E18-CE49-BA7D-A1EE70BF52F2}" type="slidenum">
              <a:rPr lang="en-US" smtClean="0"/>
              <a:pPr/>
              <a:t>12</a:t>
            </a:fld>
            <a:endParaRPr lang="en-US" dirty="0"/>
          </a:p>
        </p:txBody>
      </p:sp>
    </p:spTree>
    <p:extLst>
      <p:ext uri="{BB962C8B-B14F-4D97-AF65-F5344CB8AC3E}">
        <p14:creationId xmlns:p14="http://schemas.microsoft.com/office/powerpoint/2010/main" val="5080882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hlinkClick r:id="rId3"/>
              </a:rPr>
              <a:t>The McGurk Effect</a:t>
            </a:r>
            <a:endParaRPr lang="en-US"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066800"/>
            <a:ext cx="9144000" cy="5144713"/>
          </a:xfrm>
          <a:prstGeom prst="rect">
            <a:avLst/>
          </a:prstGeom>
        </p:spPr>
      </p:pic>
      <p:sp>
        <p:nvSpPr>
          <p:cNvPr id="4" name="Date Placeholder 3">
            <a:extLst>
              <a:ext uri="{FF2B5EF4-FFF2-40B4-BE49-F238E27FC236}">
                <a16:creationId xmlns:a16="http://schemas.microsoft.com/office/drawing/2014/main" id="{40E8E96C-2FE2-157A-5073-815D87F3892C}"/>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5" name="Slide Number Placeholder 4">
            <a:extLst>
              <a:ext uri="{FF2B5EF4-FFF2-40B4-BE49-F238E27FC236}">
                <a16:creationId xmlns:a16="http://schemas.microsoft.com/office/drawing/2014/main" id="{FF515878-7971-A367-EA63-76F6838F4458}"/>
              </a:ext>
            </a:extLst>
          </p:cNvPr>
          <p:cNvSpPr>
            <a:spLocks noGrp="1"/>
          </p:cNvSpPr>
          <p:nvPr>
            <p:ph type="sldNum" sz="quarter" idx="12"/>
          </p:nvPr>
        </p:nvSpPr>
        <p:spPr/>
        <p:txBody>
          <a:bodyPr/>
          <a:lstStyle/>
          <a:p>
            <a:fld id="{7B69B6F9-E001-3F44-A8D1-4FDE89C11F10}" type="slidenum">
              <a:rPr lang="en-US" smtClean="0"/>
              <a:pPr/>
              <a:t>13</a:t>
            </a:fld>
            <a:endParaRPr lang="en-US" dirty="0"/>
          </a:p>
        </p:txBody>
      </p:sp>
    </p:spTree>
    <p:extLst>
      <p:ext uri="{BB962C8B-B14F-4D97-AF65-F5344CB8AC3E}">
        <p14:creationId xmlns:p14="http://schemas.microsoft.com/office/powerpoint/2010/main" val="3263663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5AEEF-638E-D585-65AB-A835F0E8ED55}"/>
              </a:ext>
            </a:extLst>
          </p:cNvPr>
          <p:cNvSpPr>
            <a:spLocks noGrp="1"/>
          </p:cNvSpPr>
          <p:nvPr>
            <p:ph type="title"/>
          </p:nvPr>
        </p:nvSpPr>
        <p:spPr/>
        <p:txBody>
          <a:bodyPr/>
          <a:lstStyle/>
          <a:p>
            <a:r>
              <a:rPr lang="en-US" dirty="0">
                <a:solidFill>
                  <a:srgbClr val="0000FF"/>
                </a:solidFill>
              </a:rPr>
              <a:t>Sounds in Language: Phones, Phonemes, and Allophones</a:t>
            </a:r>
            <a:endParaRPr lang="en-US" dirty="0"/>
          </a:p>
        </p:txBody>
      </p:sp>
      <p:sp>
        <p:nvSpPr>
          <p:cNvPr id="3" name="Content Placeholder 2">
            <a:extLst>
              <a:ext uri="{FF2B5EF4-FFF2-40B4-BE49-F238E27FC236}">
                <a16:creationId xmlns:a16="http://schemas.microsoft.com/office/drawing/2014/main" id="{5D2E8857-3D79-E05C-A930-C59A882083C8}"/>
              </a:ext>
            </a:extLst>
          </p:cNvPr>
          <p:cNvSpPr>
            <a:spLocks noGrp="1"/>
          </p:cNvSpPr>
          <p:nvPr>
            <p:ph idx="1"/>
          </p:nvPr>
        </p:nvSpPr>
        <p:spPr/>
        <p:txBody>
          <a:bodyPr/>
          <a:lstStyle/>
          <a:p>
            <a:r>
              <a:rPr lang="en-US" sz="2400" dirty="0">
                <a:solidFill>
                  <a:srgbClr val="0000FF"/>
                </a:solidFill>
              </a:rPr>
              <a:t>Phone</a:t>
            </a:r>
            <a:r>
              <a:rPr lang="en-US" sz="2400" dirty="0"/>
              <a:t>: a unit of a </a:t>
            </a:r>
            <a:r>
              <a:rPr lang="en-US" sz="2400" dirty="0">
                <a:solidFill>
                  <a:srgbClr val="0000FF"/>
                </a:solidFill>
              </a:rPr>
              <a:t>speech sound, </a:t>
            </a:r>
            <a:r>
              <a:rPr lang="en-US" sz="2400" dirty="0"/>
              <a:t>i.e. a single sound that comes out of a speaker’s mouth</a:t>
            </a:r>
          </a:p>
          <a:p>
            <a:pPr lvl="1"/>
            <a:r>
              <a:rPr lang="en-US" sz="2200" dirty="0">
                <a:solidFill>
                  <a:srgbClr val="FF0000"/>
                </a:solidFill>
              </a:rPr>
              <a:t>[k] [I] [t] [i] </a:t>
            </a:r>
            <a:r>
              <a:rPr lang="en-US" sz="2200" dirty="0"/>
              <a:t>in</a:t>
            </a:r>
            <a:r>
              <a:rPr lang="en-US" sz="2200" dirty="0">
                <a:solidFill>
                  <a:srgbClr val="FF0000"/>
                </a:solidFill>
              </a:rPr>
              <a:t> </a:t>
            </a:r>
            <a:r>
              <a:rPr lang="en-US" sz="2200" dirty="0">
                <a:solidFill>
                  <a:srgbClr val="0000FF"/>
                </a:solidFill>
              </a:rPr>
              <a:t>narrow phonemic transcription</a:t>
            </a:r>
            <a:endParaRPr lang="en-US" sz="2400" dirty="0">
              <a:solidFill>
                <a:srgbClr val="0000FF"/>
              </a:solidFill>
            </a:endParaRPr>
          </a:p>
          <a:p>
            <a:r>
              <a:rPr lang="en-US" sz="2400" dirty="0">
                <a:solidFill>
                  <a:srgbClr val="0000FF"/>
                </a:solidFill>
              </a:rPr>
              <a:t>Phoneme: </a:t>
            </a:r>
            <a:r>
              <a:rPr lang="en-US" sz="2400" dirty="0"/>
              <a:t>a group of perceptually distinct units of sound in a language that distinguishes one word from another</a:t>
            </a:r>
          </a:p>
          <a:p>
            <a:pPr lvl="1"/>
            <a:r>
              <a:rPr lang="en-US" sz="2200" i="1" dirty="0">
                <a:solidFill>
                  <a:srgbClr val="FF0000"/>
                </a:solidFill>
              </a:rPr>
              <a:t>/k/</a:t>
            </a:r>
            <a:r>
              <a:rPr lang="en-US" sz="2200" i="1" dirty="0"/>
              <a:t> </a:t>
            </a:r>
            <a:r>
              <a:rPr lang="en-US" sz="2200" dirty="0"/>
              <a:t>in </a:t>
            </a:r>
            <a:r>
              <a:rPr lang="en-US" sz="2200" dirty="0">
                <a:solidFill>
                  <a:srgbClr val="FF0000"/>
                </a:solidFill>
              </a:rPr>
              <a:t>kitty</a:t>
            </a:r>
            <a:r>
              <a:rPr lang="en-US" sz="2200" dirty="0"/>
              <a:t> vs</a:t>
            </a:r>
            <a:r>
              <a:rPr lang="en-US" sz="2200" i="1" dirty="0"/>
              <a:t>. </a:t>
            </a:r>
            <a:r>
              <a:rPr lang="en-US" sz="2200" i="1" dirty="0">
                <a:solidFill>
                  <a:srgbClr val="FF0000"/>
                </a:solidFill>
              </a:rPr>
              <a:t>/w/</a:t>
            </a:r>
            <a:r>
              <a:rPr lang="en-US" sz="2200" i="1" dirty="0"/>
              <a:t> </a:t>
            </a:r>
            <a:r>
              <a:rPr lang="en-US" sz="2200" dirty="0"/>
              <a:t>in </a:t>
            </a:r>
            <a:r>
              <a:rPr lang="en-US" sz="2200" dirty="0">
                <a:solidFill>
                  <a:srgbClr val="FF0000"/>
                </a:solidFill>
              </a:rPr>
              <a:t>witty</a:t>
            </a:r>
          </a:p>
          <a:p>
            <a:pPr lvl="1"/>
            <a:r>
              <a:rPr lang="en-US" sz="2200" dirty="0"/>
              <a:t>Our </a:t>
            </a:r>
            <a:r>
              <a:rPr lang="en-US" sz="2200" dirty="0">
                <a:solidFill>
                  <a:srgbClr val="0000FF"/>
                </a:solidFill>
              </a:rPr>
              <a:t>mental representation </a:t>
            </a:r>
            <a:r>
              <a:rPr lang="en-US" sz="2200" dirty="0"/>
              <a:t>of sounds, not the sounds themselves, e.g</a:t>
            </a:r>
            <a:r>
              <a:rPr lang="en-US" sz="2200" dirty="0">
                <a:solidFill>
                  <a:srgbClr val="FF0000"/>
                </a:solidFill>
              </a:rPr>
              <a:t>. </a:t>
            </a:r>
            <a:r>
              <a:rPr lang="en-US" sz="2200" i="1" dirty="0">
                <a:solidFill>
                  <a:srgbClr val="FF0000"/>
                </a:solidFill>
              </a:rPr>
              <a:t>/kitee/ </a:t>
            </a:r>
            <a:r>
              <a:rPr lang="en-US" sz="2200" dirty="0"/>
              <a:t>in </a:t>
            </a:r>
            <a:r>
              <a:rPr lang="en-US" sz="2200" dirty="0">
                <a:solidFill>
                  <a:srgbClr val="0000FF"/>
                </a:solidFill>
              </a:rPr>
              <a:t>broad phonemic transcription</a:t>
            </a:r>
          </a:p>
          <a:p>
            <a:r>
              <a:rPr lang="en-US" sz="2400" dirty="0">
                <a:solidFill>
                  <a:srgbClr val="0000FF"/>
                </a:solidFill>
              </a:rPr>
              <a:t>Allophone: </a:t>
            </a:r>
            <a:r>
              <a:rPr lang="en-US" sz="2400" dirty="0"/>
              <a:t>a set of phones (sounds) that correspond to the same phoneme (mental representation) without a change in meaning</a:t>
            </a:r>
          </a:p>
          <a:p>
            <a:pPr lvl="1"/>
            <a:r>
              <a:rPr lang="en-US" sz="2400" dirty="0"/>
              <a:t>E.g. </a:t>
            </a:r>
            <a:r>
              <a:rPr lang="en-US" sz="2400" dirty="0">
                <a:solidFill>
                  <a:srgbClr val="FF0000"/>
                </a:solidFill>
              </a:rPr>
              <a:t>[k] [I] [t] [i] vs. [k] [I] [d] [i] </a:t>
            </a:r>
            <a:endParaRPr lang="en-US" sz="2400" dirty="0"/>
          </a:p>
          <a:p>
            <a:pPr marL="457200" lvl="1" indent="0">
              <a:buNone/>
            </a:pPr>
            <a:r>
              <a:rPr lang="en-US" dirty="0"/>
              <a:t> </a:t>
            </a:r>
          </a:p>
        </p:txBody>
      </p:sp>
      <p:sp>
        <p:nvSpPr>
          <p:cNvPr id="4" name="Date Placeholder 3">
            <a:extLst>
              <a:ext uri="{FF2B5EF4-FFF2-40B4-BE49-F238E27FC236}">
                <a16:creationId xmlns:a16="http://schemas.microsoft.com/office/drawing/2014/main" id="{5A1F1338-5EE8-B4CC-1091-F53CA6FC5932}"/>
              </a:ext>
            </a:extLst>
          </p:cNvPr>
          <p:cNvSpPr>
            <a:spLocks noGrp="1"/>
          </p:cNvSpPr>
          <p:nvPr>
            <p:ph type="dt" sz="half" idx="10"/>
          </p:nvPr>
        </p:nvSpPr>
        <p:spPr/>
        <p:txBody>
          <a:bodyPr/>
          <a:lstStyle/>
          <a:p>
            <a:r>
              <a:rPr lang="en-US"/>
              <a:t>1/27/2026</a:t>
            </a:r>
            <a:endParaRPr lang="en-US" dirty="0"/>
          </a:p>
        </p:txBody>
      </p:sp>
      <p:sp>
        <p:nvSpPr>
          <p:cNvPr id="5" name="Slide Number Placeholder 4">
            <a:extLst>
              <a:ext uri="{FF2B5EF4-FFF2-40B4-BE49-F238E27FC236}">
                <a16:creationId xmlns:a16="http://schemas.microsoft.com/office/drawing/2014/main" id="{AB006FD8-6548-FD93-185B-8A0E6EEE8A0D}"/>
              </a:ext>
            </a:extLst>
          </p:cNvPr>
          <p:cNvSpPr>
            <a:spLocks noGrp="1"/>
          </p:cNvSpPr>
          <p:nvPr>
            <p:ph type="sldNum" sz="quarter" idx="12"/>
          </p:nvPr>
        </p:nvSpPr>
        <p:spPr/>
        <p:txBody>
          <a:bodyPr/>
          <a:lstStyle/>
          <a:p>
            <a:fld id="{0DDA1AEC-6E18-CE49-BA7D-A1EE70BF52F2}" type="slidenum">
              <a:rPr lang="en-US" smtClean="0"/>
              <a:pPr/>
              <a:t>14</a:t>
            </a:fld>
            <a:endParaRPr lang="en-US" dirty="0"/>
          </a:p>
        </p:txBody>
      </p:sp>
    </p:spTree>
    <p:extLst>
      <p:ext uri="{BB962C8B-B14F-4D97-AF65-F5344CB8AC3E}">
        <p14:creationId xmlns:p14="http://schemas.microsoft.com/office/powerpoint/2010/main" val="3755647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802" name="Rectangle 2"/>
          <p:cNvSpPr>
            <a:spLocks noGrp="1" noChangeArrowheads="1"/>
          </p:cNvSpPr>
          <p:nvPr>
            <p:ph type="title"/>
          </p:nvPr>
        </p:nvSpPr>
        <p:spPr/>
        <p:txBody>
          <a:bodyPr/>
          <a:lstStyle/>
          <a:p>
            <a:r>
              <a:rPr lang="en-US" dirty="0"/>
              <a:t>How should we Represent Speech Sounds?</a:t>
            </a:r>
          </a:p>
        </p:txBody>
      </p:sp>
      <p:sp>
        <p:nvSpPr>
          <p:cNvPr id="332803" name="Rectangle 3"/>
          <p:cNvSpPr>
            <a:spLocks noGrp="1" noChangeArrowheads="1"/>
          </p:cNvSpPr>
          <p:nvPr>
            <p:ph type="body" idx="1"/>
          </p:nvPr>
        </p:nvSpPr>
        <p:spPr>
          <a:xfrm>
            <a:off x="457200" y="1371600"/>
            <a:ext cx="8229600" cy="4754563"/>
          </a:xfrm>
        </p:spPr>
        <p:txBody>
          <a:bodyPr/>
          <a:lstStyle/>
          <a:p>
            <a:r>
              <a:rPr lang="en-US" dirty="0"/>
              <a:t>Why do we need to?</a:t>
            </a:r>
          </a:p>
          <a:p>
            <a:pPr lvl="1"/>
            <a:r>
              <a:rPr lang="en-US" dirty="0"/>
              <a:t> </a:t>
            </a:r>
            <a:r>
              <a:rPr lang="en-US" sz="2400" dirty="0"/>
              <a:t>How do we </a:t>
            </a:r>
            <a:r>
              <a:rPr lang="en-US" sz="2400" dirty="0">
                <a:solidFill>
                  <a:srgbClr val="0000FF"/>
                </a:solidFill>
              </a:rPr>
              <a:t>translate</a:t>
            </a:r>
            <a:r>
              <a:rPr lang="en-US" sz="2400" dirty="0"/>
              <a:t> between sounds and words (</a:t>
            </a:r>
            <a:r>
              <a:rPr lang="en-US" sz="2400" dirty="0">
                <a:solidFill>
                  <a:srgbClr val="FF0000"/>
                </a:solidFill>
              </a:rPr>
              <a:t>ASR, TTS, MT, dialogue systems, keyword search</a:t>
            </a:r>
            <a:r>
              <a:rPr lang="en-US" sz="2400" dirty="0"/>
              <a:t>), </a:t>
            </a:r>
            <a:r>
              <a:rPr lang="en-US" sz="2400" dirty="0">
                <a:solidFill>
                  <a:srgbClr val="0000FF"/>
                </a:solidFill>
              </a:rPr>
              <a:t>learn pronunciations of </a:t>
            </a:r>
            <a:r>
              <a:rPr lang="en-US" sz="2400" dirty="0"/>
              <a:t>new languages, </a:t>
            </a:r>
            <a:r>
              <a:rPr lang="en-US" sz="2400" dirty="0">
                <a:solidFill>
                  <a:srgbClr val="0000FF"/>
                </a:solidFill>
              </a:rPr>
              <a:t>compare</a:t>
            </a:r>
            <a:r>
              <a:rPr lang="en-US" sz="2400" dirty="0"/>
              <a:t> language similarities and differences?</a:t>
            </a:r>
          </a:p>
          <a:p>
            <a:r>
              <a:rPr lang="en-US" dirty="0"/>
              <a:t>So</a:t>
            </a:r>
            <a:r>
              <a:rPr lang="mr-IN" dirty="0"/>
              <a:t>…</a:t>
            </a:r>
            <a:r>
              <a:rPr lang="en-US" dirty="0"/>
              <a:t>how should we represent sounds?</a:t>
            </a:r>
          </a:p>
          <a:p>
            <a:pPr lvl="1"/>
            <a:r>
              <a:rPr lang="en-US" sz="2400" dirty="0">
                <a:solidFill>
                  <a:srgbClr val="0000FF"/>
                </a:solidFill>
              </a:rPr>
              <a:t>Regular</a:t>
            </a:r>
            <a:r>
              <a:rPr lang="en-US" sz="2400" dirty="0"/>
              <a:t> </a:t>
            </a:r>
            <a:r>
              <a:rPr lang="en-US" sz="2400" dirty="0">
                <a:solidFill>
                  <a:srgbClr val="0000FF"/>
                </a:solidFill>
              </a:rPr>
              <a:t>orthography</a:t>
            </a:r>
            <a:r>
              <a:rPr lang="en-US" sz="2400" dirty="0"/>
              <a:t>: </a:t>
            </a:r>
            <a:r>
              <a:rPr lang="en-US" sz="2400" b="1" dirty="0">
                <a:solidFill>
                  <a:srgbClr val="FF0000"/>
                </a:solidFill>
              </a:rPr>
              <a:t>jump</a:t>
            </a:r>
          </a:p>
          <a:p>
            <a:pPr lvl="1"/>
            <a:r>
              <a:rPr lang="en-US" sz="2400" dirty="0">
                <a:solidFill>
                  <a:srgbClr val="0000FF"/>
                </a:solidFill>
              </a:rPr>
              <a:t>Special-purpose symbol sets </a:t>
            </a:r>
            <a:r>
              <a:rPr lang="en-US" sz="2400" dirty="0"/>
              <a:t>(usually created for one language only): /</a:t>
            </a:r>
            <a:r>
              <a:rPr lang="en-US" sz="2400" b="1" dirty="0">
                <a:solidFill>
                  <a:srgbClr val="FF0000"/>
                </a:solidFill>
              </a:rPr>
              <a:t>jh uh m p</a:t>
            </a:r>
            <a:r>
              <a:rPr lang="en-US" sz="2400" b="1" dirty="0"/>
              <a:t>/</a:t>
            </a:r>
          </a:p>
          <a:p>
            <a:pPr lvl="1"/>
            <a:r>
              <a:rPr lang="en-US" sz="2400" dirty="0">
                <a:solidFill>
                  <a:srgbClr val="0000FF"/>
                </a:solidFill>
              </a:rPr>
              <a:t>Abstract sound classes </a:t>
            </a:r>
            <a:r>
              <a:rPr lang="en-US" sz="2400" dirty="0"/>
              <a:t>based upon sound similarities across languages: /</a:t>
            </a:r>
            <a:r>
              <a:rPr lang="pl-PL" sz="2400" b="1" dirty="0">
                <a:solidFill>
                  <a:srgbClr val="FF0000"/>
                </a:solidFill>
              </a:rPr>
              <a:t>dz ʌ m p</a:t>
            </a:r>
            <a:r>
              <a:rPr lang="pl-PL" sz="2400" b="1" dirty="0"/>
              <a:t>/</a:t>
            </a:r>
            <a:endParaRPr lang="en-US" sz="2400" b="1" dirty="0"/>
          </a:p>
        </p:txBody>
      </p:sp>
      <p:sp>
        <p:nvSpPr>
          <p:cNvPr id="2" name="Date Placeholder 3">
            <a:extLst>
              <a:ext uri="{FF2B5EF4-FFF2-40B4-BE49-F238E27FC236}">
                <a16:creationId xmlns:a16="http://schemas.microsoft.com/office/drawing/2014/main" id="{6A4FC1F2-3098-43CC-BC9D-D7D8ECEED5FA}"/>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82CF6A75-7720-72A4-E166-D76A919FB2A0}"/>
              </a:ext>
            </a:extLst>
          </p:cNvPr>
          <p:cNvSpPr>
            <a:spLocks noGrp="1"/>
          </p:cNvSpPr>
          <p:nvPr>
            <p:ph type="sldNum" sz="quarter" idx="12"/>
          </p:nvPr>
        </p:nvSpPr>
        <p:spPr/>
        <p:txBody>
          <a:bodyPr/>
          <a:lstStyle/>
          <a:p>
            <a:fld id="{0DDA1AEC-6E18-CE49-BA7D-A1EE70BF52F2}" type="slidenum">
              <a:rPr lang="en-US" smtClean="0"/>
              <a:pPr/>
              <a:t>15</a:t>
            </a:fld>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6786" name="Rectangle 2"/>
          <p:cNvSpPr>
            <a:spLocks noGrp="1" noChangeArrowheads="1"/>
          </p:cNvSpPr>
          <p:nvPr>
            <p:ph type="title"/>
          </p:nvPr>
        </p:nvSpPr>
        <p:spPr>
          <a:xfrm>
            <a:off x="457200" y="274638"/>
            <a:ext cx="8229600" cy="792162"/>
          </a:xfrm>
        </p:spPr>
        <p:txBody>
          <a:bodyPr/>
          <a:lstStyle/>
          <a:p>
            <a:r>
              <a:rPr lang="en-US" dirty="0"/>
              <a:t>Orthographic Representation?</a:t>
            </a:r>
          </a:p>
        </p:txBody>
      </p:sp>
      <p:sp>
        <p:nvSpPr>
          <p:cNvPr id="246787" name="Rectangle 3"/>
          <p:cNvSpPr>
            <a:spLocks noGrp="1" noChangeArrowheads="1"/>
          </p:cNvSpPr>
          <p:nvPr>
            <p:ph type="body" idx="1"/>
          </p:nvPr>
        </p:nvSpPr>
        <p:spPr>
          <a:xfrm>
            <a:off x="457200" y="1295400"/>
            <a:ext cx="8229600" cy="5181600"/>
          </a:xfrm>
        </p:spPr>
        <p:txBody>
          <a:bodyPr/>
          <a:lstStyle/>
          <a:p>
            <a:r>
              <a:rPr lang="en-US" dirty="0"/>
              <a:t>As we know</a:t>
            </a:r>
            <a:r>
              <a:rPr lang="mr-IN" dirty="0"/>
              <a:t>…</a:t>
            </a:r>
            <a:r>
              <a:rPr lang="en-US" dirty="0"/>
              <a:t>a single letter may have many </a:t>
            </a:r>
            <a:r>
              <a:rPr lang="en-US" dirty="0">
                <a:solidFill>
                  <a:srgbClr val="0000FF"/>
                </a:solidFill>
              </a:rPr>
              <a:t>different acoustic realizations</a:t>
            </a:r>
            <a:r>
              <a:rPr lang="en-US" dirty="0"/>
              <a:t>, e.g., in English</a:t>
            </a:r>
          </a:p>
          <a:p>
            <a:pPr lvl="1">
              <a:buFontTx/>
              <a:buNone/>
            </a:pPr>
            <a:r>
              <a:rPr lang="en-US" sz="2400" dirty="0">
                <a:solidFill>
                  <a:srgbClr val="FF0000"/>
                </a:solidFill>
              </a:rPr>
              <a:t>o</a:t>
            </a:r>
            <a:r>
              <a:rPr lang="en-US" sz="2400" dirty="0"/>
              <a:t>  comb, tomb, bomb		</a:t>
            </a:r>
            <a:r>
              <a:rPr lang="en-US" sz="2400" dirty="0">
                <a:solidFill>
                  <a:srgbClr val="FF0000"/>
                </a:solidFill>
              </a:rPr>
              <a:t>oo  </a:t>
            </a:r>
            <a:r>
              <a:rPr lang="en-US" sz="2400" dirty="0"/>
              <a:t>blood, food, good</a:t>
            </a:r>
          </a:p>
          <a:p>
            <a:pPr lvl="1">
              <a:buFontTx/>
              <a:buNone/>
            </a:pPr>
            <a:r>
              <a:rPr lang="en-US" sz="2400" dirty="0">
                <a:solidFill>
                  <a:srgbClr val="FF0000"/>
                </a:solidFill>
              </a:rPr>
              <a:t>c</a:t>
            </a:r>
            <a:r>
              <a:rPr lang="en-US" sz="2400" dirty="0"/>
              <a:t>  court, center, cheese		</a:t>
            </a:r>
            <a:r>
              <a:rPr lang="en-US" sz="2400" dirty="0">
                <a:solidFill>
                  <a:srgbClr val="FF0000"/>
                </a:solidFill>
              </a:rPr>
              <a:t>s</a:t>
            </a:r>
            <a:r>
              <a:rPr lang="en-US" sz="2400" dirty="0"/>
              <a:t>    reason, surreal, shy</a:t>
            </a:r>
          </a:p>
          <a:p>
            <a:r>
              <a:rPr lang="en-US" dirty="0"/>
              <a:t>And</a:t>
            </a:r>
            <a:r>
              <a:rPr lang="mr-IN" dirty="0"/>
              <a:t>…</a:t>
            </a:r>
            <a:r>
              <a:rPr lang="en-US" dirty="0"/>
              <a:t>a single sound may be </a:t>
            </a:r>
            <a:r>
              <a:rPr lang="en-US" dirty="0">
                <a:solidFill>
                  <a:srgbClr val="0000FF"/>
                </a:solidFill>
              </a:rPr>
              <a:t>represented differently</a:t>
            </a:r>
            <a:r>
              <a:rPr lang="en-US" dirty="0"/>
              <a:t> in orthography</a:t>
            </a:r>
          </a:p>
          <a:p>
            <a:pPr lvl="1">
              <a:buFontTx/>
              <a:buNone/>
            </a:pPr>
            <a:r>
              <a:rPr lang="en-US" sz="2400" dirty="0">
                <a:solidFill>
                  <a:srgbClr val="FF0000"/>
                </a:solidFill>
              </a:rPr>
              <a:t>[i]</a:t>
            </a:r>
            <a:r>
              <a:rPr lang="en-US" sz="2400" dirty="0"/>
              <a:t>	  sea, see, scene, receive, thief; </a:t>
            </a:r>
            <a:r>
              <a:rPr lang="en-US" sz="2400" dirty="0">
                <a:solidFill>
                  <a:srgbClr val="FF0000"/>
                </a:solidFill>
              </a:rPr>
              <a:t>[s]</a:t>
            </a:r>
            <a:r>
              <a:rPr lang="en-US" sz="2400" dirty="0"/>
              <a:t>  cereal, same</a:t>
            </a:r>
          </a:p>
          <a:p>
            <a:pPr lvl="1">
              <a:buFontTx/>
              <a:buNone/>
            </a:pPr>
            <a:r>
              <a:rPr lang="en-US" sz="2400" dirty="0">
                <a:solidFill>
                  <a:srgbClr val="FF0000"/>
                </a:solidFill>
              </a:rPr>
              <a:t>[u] </a:t>
            </a:r>
            <a:r>
              <a:rPr lang="en-US" sz="2400" dirty="0"/>
              <a:t>true, few, choose, lieu, do;	</a:t>
            </a:r>
            <a:r>
              <a:rPr lang="en-US" sz="2400" dirty="0">
                <a:solidFill>
                  <a:srgbClr val="FF0000"/>
                </a:solidFill>
              </a:rPr>
              <a:t>[ay]  </a:t>
            </a:r>
            <a:r>
              <a:rPr lang="en-US" sz="2400" dirty="0"/>
              <a:t>prime, buy, rhyme</a:t>
            </a:r>
          </a:p>
          <a:p>
            <a:r>
              <a:rPr lang="en-US" i="1" dirty="0">
                <a:solidFill>
                  <a:srgbClr val="0000FF"/>
                </a:solidFill>
              </a:rPr>
              <a:t>Is orthography a good choice for English?</a:t>
            </a:r>
          </a:p>
          <a:p>
            <a:r>
              <a:rPr lang="en-US" i="1" dirty="0">
                <a:solidFill>
                  <a:srgbClr val="0000FF"/>
                </a:solidFill>
              </a:rPr>
              <a:t>For Japanese? Spanish? Chinese?</a:t>
            </a:r>
          </a:p>
        </p:txBody>
      </p:sp>
      <p:sp>
        <p:nvSpPr>
          <p:cNvPr id="2" name="Date Placeholder 3">
            <a:extLst>
              <a:ext uri="{FF2B5EF4-FFF2-40B4-BE49-F238E27FC236}">
                <a16:creationId xmlns:a16="http://schemas.microsoft.com/office/drawing/2014/main" id="{669C16C7-54FC-7FA9-2924-BDC7A52A4CEA}"/>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51568AC2-BDC9-16B6-5CE8-F33BCA46DFF8}"/>
              </a:ext>
            </a:extLst>
          </p:cNvPr>
          <p:cNvSpPr>
            <a:spLocks noGrp="1"/>
          </p:cNvSpPr>
          <p:nvPr>
            <p:ph type="sldNum" sz="quarter" idx="12"/>
          </p:nvPr>
        </p:nvSpPr>
        <p:spPr/>
        <p:txBody>
          <a:bodyPr/>
          <a:lstStyle/>
          <a:p>
            <a:fld id="{0DDA1AEC-6E18-CE49-BA7D-A1EE70BF52F2}" type="slidenum">
              <a:rPr lang="en-US" smtClean="0"/>
              <a:pPr/>
              <a:t>16</a:t>
            </a:fld>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994" name="Rectangle 2"/>
          <p:cNvSpPr>
            <a:spLocks noGrp="1" noChangeArrowheads="1"/>
          </p:cNvSpPr>
          <p:nvPr>
            <p:ph type="title"/>
          </p:nvPr>
        </p:nvSpPr>
        <p:spPr/>
        <p:txBody>
          <a:bodyPr/>
          <a:lstStyle/>
          <a:p>
            <a:r>
              <a:rPr lang="en-US" dirty="0"/>
              <a:t>Phonetic Symbol Sets</a:t>
            </a:r>
          </a:p>
        </p:txBody>
      </p:sp>
      <p:sp>
        <p:nvSpPr>
          <p:cNvPr id="340995" name="Rectangle 3"/>
          <p:cNvSpPr>
            <a:spLocks noGrp="1" noChangeArrowheads="1"/>
          </p:cNvSpPr>
          <p:nvPr>
            <p:ph type="body" idx="1"/>
          </p:nvPr>
        </p:nvSpPr>
        <p:spPr>
          <a:xfrm>
            <a:off x="457200" y="1219200"/>
            <a:ext cx="8229600" cy="4906963"/>
          </a:xfrm>
        </p:spPr>
        <p:txBody>
          <a:bodyPr/>
          <a:lstStyle/>
          <a:p>
            <a:r>
              <a:rPr lang="en-US" sz="2400" dirty="0"/>
              <a:t>Special Purpose: </a:t>
            </a:r>
            <a:r>
              <a:rPr lang="en-US" sz="2400" dirty="0">
                <a:solidFill>
                  <a:srgbClr val="0000FF"/>
                </a:solidFill>
                <a:hlinkClick r:id="rId3"/>
              </a:rPr>
              <a:t>ARPAbet</a:t>
            </a:r>
            <a:r>
              <a:rPr lang="en-US" sz="2400" dirty="0">
                <a:solidFill>
                  <a:srgbClr val="0000FF"/>
                </a:solidFill>
              </a:rPr>
              <a:t>, </a:t>
            </a:r>
            <a:r>
              <a:rPr lang="en-US" sz="2400" dirty="0">
                <a:solidFill>
                  <a:srgbClr val="0000FF"/>
                </a:solidFill>
                <a:hlinkClick r:id="rId4"/>
              </a:rPr>
              <a:t>TIMIT</a:t>
            </a:r>
            <a:r>
              <a:rPr lang="en-US" sz="2400" dirty="0">
                <a:solidFill>
                  <a:srgbClr val="0000FF"/>
                </a:solidFill>
              </a:rPr>
              <a:t>, …</a:t>
            </a:r>
          </a:p>
          <a:p>
            <a:pPr lvl="1"/>
            <a:r>
              <a:rPr lang="en-US" sz="2400" dirty="0">
                <a:solidFill>
                  <a:srgbClr val="0000FF"/>
                </a:solidFill>
              </a:rPr>
              <a:t>Ascii characters only </a:t>
            </a:r>
            <a:r>
              <a:rPr lang="en-US" sz="2400" dirty="0"/>
              <a:t>but must </a:t>
            </a:r>
            <a:r>
              <a:rPr lang="en-US" sz="2400" dirty="0">
                <a:solidFill>
                  <a:srgbClr val="0000FF"/>
                </a:solidFill>
              </a:rPr>
              <a:t>use </a:t>
            </a:r>
            <a:r>
              <a:rPr lang="en-US" sz="2400" i="1" dirty="0">
                <a:solidFill>
                  <a:srgbClr val="0000FF"/>
                </a:solidFill>
              </a:rPr>
              <a:t>multiple characters </a:t>
            </a:r>
            <a:r>
              <a:rPr lang="en-US" sz="2400" dirty="0"/>
              <a:t>to represent different sounds</a:t>
            </a:r>
          </a:p>
          <a:p>
            <a:pPr lvl="1"/>
            <a:r>
              <a:rPr lang="en-US" sz="2400" dirty="0"/>
              <a:t>English-specific, so new symbol sets are required for each new language to be represented</a:t>
            </a:r>
            <a:endParaRPr lang="en-US" sz="2400" dirty="0">
              <a:solidFill>
                <a:srgbClr val="0000FF"/>
              </a:solidFill>
            </a:endParaRPr>
          </a:p>
          <a:p>
            <a:r>
              <a:rPr lang="en-US" sz="2400" dirty="0"/>
              <a:t>Abstract: </a:t>
            </a:r>
            <a:r>
              <a:rPr lang="en-US" sz="2400" dirty="0">
                <a:solidFill>
                  <a:srgbClr val="0000FF"/>
                </a:solidFill>
              </a:rPr>
              <a:t>International Phonetic Alphabet (</a:t>
            </a:r>
            <a:r>
              <a:rPr lang="en-US" sz="2400" dirty="0">
                <a:solidFill>
                  <a:srgbClr val="0000FF"/>
                </a:solidFill>
                <a:hlinkClick r:id="rId5"/>
              </a:rPr>
              <a:t>IPA</a:t>
            </a:r>
            <a:r>
              <a:rPr lang="en-US" sz="2400" dirty="0">
                <a:solidFill>
                  <a:srgbClr val="0000FF"/>
                </a:solidFill>
              </a:rPr>
              <a:t>)</a:t>
            </a:r>
          </a:p>
          <a:p>
            <a:pPr lvl="1"/>
            <a:r>
              <a:rPr lang="en-US" sz="2400" i="1" dirty="0">
                <a:solidFill>
                  <a:srgbClr val="0000FF"/>
                </a:solidFill>
              </a:rPr>
              <a:t>Single character</a:t>
            </a:r>
            <a:r>
              <a:rPr lang="en-US" sz="2400" i="1" dirty="0"/>
              <a:t> </a:t>
            </a:r>
            <a:r>
              <a:rPr lang="en-US" sz="2400" dirty="0"/>
              <a:t>for each sound</a:t>
            </a:r>
          </a:p>
          <a:p>
            <a:pPr lvl="1"/>
            <a:r>
              <a:rPr lang="en-US" sz="2400" dirty="0">
                <a:solidFill>
                  <a:srgbClr val="0000FF"/>
                </a:solidFill>
              </a:rPr>
              <a:t>Represents all the sounds of the world</a:t>
            </a:r>
            <a:r>
              <a:rPr lang="en-US" sz="2400" dirty="0">
                <a:solidFill>
                  <a:srgbClr val="0000FF"/>
                </a:solidFill>
                <a:latin typeface="Arial"/>
              </a:rPr>
              <a:t>’</a:t>
            </a:r>
            <a:r>
              <a:rPr lang="en-US" sz="2400" dirty="0">
                <a:solidFill>
                  <a:srgbClr val="0000FF"/>
                </a:solidFill>
              </a:rPr>
              <a:t>s languages</a:t>
            </a:r>
            <a:r>
              <a:rPr lang="en-US" sz="2400" dirty="0"/>
              <a:t> but  is quite large and requires special fonts</a:t>
            </a:r>
          </a:p>
          <a:p>
            <a:pPr lvl="1"/>
            <a:r>
              <a:rPr lang="en-US" sz="2400" dirty="0"/>
              <a:t>Interactive IPA chart: </a:t>
            </a:r>
            <a:r>
              <a:rPr lang="en-US" sz="2400" dirty="0">
                <a:solidFill>
                  <a:srgbClr val="FF0000"/>
                </a:solidFill>
                <a:hlinkClick r:id="rId6"/>
              </a:rPr>
              <a:t>http://www.ipachart.com</a:t>
            </a:r>
            <a:endParaRPr lang="en-US" sz="2400" dirty="0">
              <a:solidFill>
                <a:srgbClr val="FF0000"/>
              </a:solidFill>
            </a:endParaRPr>
          </a:p>
          <a:p>
            <a:r>
              <a:rPr lang="en-US" sz="2400" dirty="0"/>
              <a:t>Let’s take a look at both ARPAbet and TIMIT in comparison with the IPA</a:t>
            </a:r>
          </a:p>
        </p:txBody>
      </p:sp>
      <p:sp>
        <p:nvSpPr>
          <p:cNvPr id="2" name="Date Placeholder 3">
            <a:extLst>
              <a:ext uri="{FF2B5EF4-FFF2-40B4-BE49-F238E27FC236}">
                <a16:creationId xmlns:a16="http://schemas.microsoft.com/office/drawing/2014/main" id="{F1396361-C35E-9115-C2BE-C530EE04EFB9}"/>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46DB6176-0079-6ED2-359F-45E7766EBB6B}"/>
              </a:ext>
            </a:extLst>
          </p:cNvPr>
          <p:cNvSpPr>
            <a:spLocks noGrp="1"/>
          </p:cNvSpPr>
          <p:nvPr>
            <p:ph type="sldNum" sz="quarter" idx="12"/>
          </p:nvPr>
        </p:nvSpPr>
        <p:spPr/>
        <p:txBody>
          <a:bodyPr/>
          <a:lstStyle/>
          <a:p>
            <a:fld id="{0DDA1AEC-6E18-CE49-BA7D-A1EE70BF52F2}" type="slidenum">
              <a:rPr lang="en-US" smtClean="0"/>
              <a:pPr/>
              <a:t>17</a:t>
            </a:fld>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8530" name="Picture 2"/>
          <p:cNvPicPr>
            <a:picLocks noChangeAspect="1" noChangeArrowheads="1"/>
          </p:cNvPicPr>
          <p:nvPr/>
        </p:nvPicPr>
        <p:blipFill>
          <a:blip r:embed="rId3">
            <a:extLst>
              <a:ext uri="{28A0092B-C50C-407E-A947-70E740481C1C}">
                <a14:useLocalDpi xmlns:a14="http://schemas.microsoft.com/office/drawing/2010/main" val="0"/>
              </a:ext>
            </a:extLst>
          </a:blip>
          <a:srcRect l="17717" t="21371" r="22762" b="27338"/>
          <a:stretch>
            <a:fillRect/>
          </a:stretch>
        </p:blipFill>
        <p:spPr bwMode="auto">
          <a:xfrm>
            <a:off x="228600" y="609600"/>
            <a:ext cx="4495800" cy="5486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278531" name="Picture 3"/>
          <p:cNvPicPr>
            <a:picLocks noChangeAspect="1" noChangeArrowheads="1"/>
          </p:cNvPicPr>
          <p:nvPr/>
        </p:nvPicPr>
        <p:blipFill>
          <a:blip r:embed="rId4">
            <a:extLst>
              <a:ext uri="{28A0092B-C50C-407E-A947-70E740481C1C}">
                <a14:useLocalDpi xmlns:a14="http://schemas.microsoft.com/office/drawing/2010/main" val="0"/>
              </a:ext>
            </a:extLst>
          </a:blip>
          <a:srcRect l="17717" t="21371" r="23770" b="40872"/>
          <a:stretch>
            <a:fillRect/>
          </a:stretch>
        </p:blipFill>
        <p:spPr bwMode="auto">
          <a:xfrm>
            <a:off x="4572000" y="609600"/>
            <a:ext cx="4419600" cy="40386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78532" name="Text Box 4"/>
          <p:cNvSpPr txBox="1">
            <a:spLocks noChangeArrowheads="1"/>
          </p:cNvSpPr>
          <p:nvPr/>
        </p:nvSpPr>
        <p:spPr bwMode="auto">
          <a:xfrm>
            <a:off x="4784725" y="4689475"/>
            <a:ext cx="2252663" cy="6413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dirty="0">
                <a:latin typeface="Comic Sans MS" charset="0"/>
              </a:rPr>
              <a:t>Figures 7.1 and 7.2:</a:t>
            </a:r>
          </a:p>
          <a:p>
            <a:pPr eaLnBrk="0" hangingPunct="0"/>
            <a:r>
              <a:rPr lang="en-US" dirty="0">
                <a:latin typeface="Comic Sans MS" charset="0"/>
              </a:rPr>
              <a:t>Jurafsky &amp; Martin</a:t>
            </a:r>
          </a:p>
        </p:txBody>
      </p:sp>
      <p:sp>
        <p:nvSpPr>
          <p:cNvPr id="278533" name="AutoShape 5"/>
          <p:cNvSpPr>
            <a:spLocks noChangeArrowheads="1"/>
          </p:cNvSpPr>
          <p:nvPr/>
        </p:nvSpPr>
        <p:spPr bwMode="auto">
          <a:xfrm>
            <a:off x="4724400" y="4724400"/>
            <a:ext cx="3962400" cy="1371600"/>
          </a:xfrm>
          <a:prstGeom prst="roundRect">
            <a:avLst>
              <a:gd name="adj" fmla="val 16667"/>
            </a:avLst>
          </a:prstGeom>
          <a:solidFill>
            <a:schemeClr val="accent1"/>
          </a:solidFill>
          <a:ln w="12700" cap="sq">
            <a:solidFill>
              <a:schemeClr val="tx1"/>
            </a:solidFill>
            <a:round/>
            <a:headEnd type="none" w="sm" len="sm"/>
            <a:tailEnd type="none" w="sm" len="sm"/>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a:r>
              <a:rPr lang="en-US" dirty="0"/>
              <a:t>Exercise:</a:t>
            </a:r>
          </a:p>
          <a:p>
            <a:pPr algn="ctr"/>
            <a:r>
              <a:rPr lang="en-US" dirty="0"/>
              <a:t>Write your first name in English </a:t>
            </a:r>
          </a:p>
          <a:p>
            <a:pPr algn="ctr"/>
            <a:r>
              <a:rPr lang="en-US" dirty="0"/>
              <a:t>Orthography, in ARPAbet, and in IPA.</a:t>
            </a:r>
          </a:p>
        </p:txBody>
      </p:sp>
      <p:sp>
        <p:nvSpPr>
          <p:cNvPr id="2" name="Date Placeholder 3">
            <a:extLst>
              <a:ext uri="{FF2B5EF4-FFF2-40B4-BE49-F238E27FC236}">
                <a16:creationId xmlns:a16="http://schemas.microsoft.com/office/drawing/2014/main" id="{FDB32661-52BA-121F-CC8F-73A1CFAAB030}"/>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CB4E88FC-9089-B915-2002-86E9DAC4079C}"/>
              </a:ext>
            </a:extLst>
          </p:cNvPr>
          <p:cNvSpPr>
            <a:spLocks noGrp="1"/>
          </p:cNvSpPr>
          <p:nvPr>
            <p:ph type="sldNum" sz="quarter" idx="12"/>
          </p:nvPr>
        </p:nvSpPr>
        <p:spPr/>
        <p:txBody>
          <a:bodyPr/>
          <a:lstStyle/>
          <a:p>
            <a:fld id="{0DDA1AEC-6E18-CE49-BA7D-A1EE70BF52F2}" type="slidenum">
              <a:rPr lang="en-US" smtClean="0"/>
              <a:pPr/>
              <a:t>18</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85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853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716D6-7FC0-774D-8DE1-38870B0997E0}"/>
              </a:ext>
            </a:extLst>
          </p:cNvPr>
          <p:cNvSpPr>
            <a:spLocks noGrp="1"/>
          </p:cNvSpPr>
          <p:nvPr>
            <p:ph type="title"/>
          </p:nvPr>
        </p:nvSpPr>
        <p:spPr/>
        <p:txBody>
          <a:bodyPr/>
          <a:lstStyle/>
          <a:p>
            <a:r>
              <a:rPr lang="en-US" dirty="0"/>
              <a:t>My Own</a:t>
            </a:r>
          </a:p>
        </p:txBody>
      </p:sp>
      <p:sp>
        <p:nvSpPr>
          <p:cNvPr id="3" name="Content Placeholder 2">
            <a:extLst>
              <a:ext uri="{FF2B5EF4-FFF2-40B4-BE49-F238E27FC236}">
                <a16:creationId xmlns:a16="http://schemas.microsoft.com/office/drawing/2014/main" id="{4F8B981D-A9C7-964E-B5F2-D2182E80B88D}"/>
              </a:ext>
            </a:extLst>
          </p:cNvPr>
          <p:cNvSpPr>
            <a:spLocks noGrp="1"/>
          </p:cNvSpPr>
          <p:nvPr>
            <p:ph idx="1"/>
          </p:nvPr>
        </p:nvSpPr>
        <p:spPr/>
        <p:txBody>
          <a:bodyPr/>
          <a:lstStyle/>
          <a:p>
            <a:r>
              <a:rPr lang="es-US" dirty="0"/>
              <a:t>Julia : orthography</a:t>
            </a:r>
            <a:endParaRPr lang="en-US" dirty="0"/>
          </a:p>
          <a:p>
            <a:r>
              <a:rPr lang="es-US" dirty="0"/>
              <a:t>jh uw l iy uh : ARPAbet</a:t>
            </a:r>
            <a:endParaRPr lang="en-US" dirty="0"/>
          </a:p>
          <a:p>
            <a:r>
              <a:rPr lang="en-US" dirty="0"/>
              <a:t>ˈʤuljə : IPA</a:t>
            </a:r>
          </a:p>
          <a:p>
            <a:r>
              <a:rPr lang="en-US" dirty="0">
                <a:solidFill>
                  <a:srgbClr val="0000FF"/>
                </a:solidFill>
              </a:rPr>
              <a:t>What are the differences? </a:t>
            </a:r>
          </a:p>
          <a:p>
            <a:r>
              <a:rPr lang="en-US" dirty="0">
                <a:solidFill>
                  <a:srgbClr val="0000FF"/>
                </a:solidFill>
              </a:rPr>
              <a:t>What did we learn from this? </a:t>
            </a:r>
          </a:p>
          <a:p>
            <a:endParaRPr lang="en-US" dirty="0"/>
          </a:p>
          <a:p>
            <a:r>
              <a:rPr lang="en-US" dirty="0"/>
              <a:t>Here’s where you can translate from English text to IPA: </a:t>
            </a:r>
            <a:r>
              <a:rPr lang="en-US" dirty="0">
                <a:hlinkClick r:id="rId3"/>
              </a:rPr>
              <a:t>https://tophonetics.com</a:t>
            </a:r>
            <a:endParaRPr lang="en-US" dirty="0"/>
          </a:p>
          <a:p>
            <a:endParaRPr lang="en-US" dirty="0"/>
          </a:p>
        </p:txBody>
      </p:sp>
      <p:sp>
        <p:nvSpPr>
          <p:cNvPr id="4" name="Date Placeholder 3">
            <a:extLst>
              <a:ext uri="{FF2B5EF4-FFF2-40B4-BE49-F238E27FC236}">
                <a16:creationId xmlns:a16="http://schemas.microsoft.com/office/drawing/2014/main" id="{51BA7403-F152-7832-3C4C-82FE1F807D58}"/>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5" name="Slide Number Placeholder 4">
            <a:extLst>
              <a:ext uri="{FF2B5EF4-FFF2-40B4-BE49-F238E27FC236}">
                <a16:creationId xmlns:a16="http://schemas.microsoft.com/office/drawing/2014/main" id="{BFF61054-BD2A-0FDD-C879-2600C733C27E}"/>
              </a:ext>
            </a:extLst>
          </p:cNvPr>
          <p:cNvSpPr>
            <a:spLocks noGrp="1"/>
          </p:cNvSpPr>
          <p:nvPr>
            <p:ph type="sldNum" sz="quarter" idx="12"/>
          </p:nvPr>
        </p:nvSpPr>
        <p:spPr/>
        <p:txBody>
          <a:bodyPr/>
          <a:lstStyle/>
          <a:p>
            <a:fld id="{0DDA1AEC-6E18-CE49-BA7D-A1EE70BF52F2}" type="slidenum">
              <a:rPr lang="en-US" smtClean="0"/>
              <a:pPr/>
              <a:t>19</a:t>
            </a:fld>
            <a:endParaRPr lang="en-US" dirty="0"/>
          </a:p>
        </p:txBody>
      </p:sp>
    </p:spTree>
    <p:extLst>
      <p:ext uri="{BB962C8B-B14F-4D97-AF65-F5344CB8AC3E}">
        <p14:creationId xmlns:p14="http://schemas.microsoft.com/office/powerpoint/2010/main" val="3265169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IPA Charts</a:t>
            </a:r>
          </a:p>
        </p:txBody>
      </p:sp>
      <p:sp>
        <p:nvSpPr>
          <p:cNvPr id="3" name="Content Placeholder 2"/>
          <p:cNvSpPr>
            <a:spLocks noGrp="1"/>
          </p:cNvSpPr>
          <p:nvPr>
            <p:ph sz="half" idx="1"/>
          </p:nvPr>
        </p:nvSpPr>
        <p:spPr>
          <a:xfrm>
            <a:off x="457200" y="1219200"/>
            <a:ext cx="4038600" cy="4906963"/>
          </a:xfrm>
        </p:spPr>
        <p:txBody>
          <a:bodyPr/>
          <a:lstStyle/>
          <a:p>
            <a:r>
              <a:rPr lang="en-US" sz="2400" dirty="0">
                <a:hlinkClick r:id="rId3"/>
              </a:rPr>
              <a:t>Albanian</a:t>
            </a:r>
            <a:endParaRPr lang="en-US" sz="2400" dirty="0">
              <a:hlinkClick r:id="rId4"/>
            </a:endParaRPr>
          </a:p>
          <a:p>
            <a:r>
              <a:rPr lang="en-US" sz="2400" dirty="0">
                <a:hlinkClick r:id="rId4"/>
              </a:rPr>
              <a:t>Amharic</a:t>
            </a:r>
            <a:endParaRPr lang="en-US" sz="2400" dirty="0"/>
          </a:p>
          <a:p>
            <a:r>
              <a:rPr lang="en-US" sz="2400" dirty="0">
                <a:hlinkClick r:id="rId5"/>
              </a:rPr>
              <a:t>Bengali</a:t>
            </a:r>
            <a:endParaRPr lang="en-US" sz="2400" dirty="0"/>
          </a:p>
          <a:p>
            <a:r>
              <a:rPr lang="en-US" sz="2400" dirty="0">
                <a:hlinkClick r:id="rId6"/>
              </a:rPr>
              <a:t>Cantonese</a:t>
            </a:r>
            <a:endParaRPr lang="en-US" sz="2400" dirty="0"/>
          </a:p>
          <a:p>
            <a:r>
              <a:rPr lang="en-US" sz="2400" dirty="0">
                <a:hlinkClick r:id="rId7"/>
              </a:rPr>
              <a:t>Catalan</a:t>
            </a:r>
            <a:endParaRPr lang="en-US" sz="2400" dirty="0"/>
          </a:p>
          <a:p>
            <a:r>
              <a:rPr lang="en-US" sz="2400" dirty="0">
                <a:hlinkClick r:id="rId8"/>
              </a:rPr>
              <a:t>Farsi</a:t>
            </a:r>
            <a:endParaRPr lang="en-US" sz="2400" dirty="0"/>
          </a:p>
          <a:p>
            <a:r>
              <a:rPr lang="en-US" sz="2400" dirty="0">
                <a:hlinkClick r:id="rId9"/>
              </a:rPr>
              <a:t>Finnish</a:t>
            </a:r>
            <a:endParaRPr lang="en-US" sz="2400" dirty="0"/>
          </a:p>
          <a:p>
            <a:r>
              <a:rPr lang="en-US" sz="2400" dirty="0">
                <a:hlinkClick r:id="rId10"/>
              </a:rPr>
              <a:t>French</a:t>
            </a:r>
            <a:endParaRPr lang="en-US" sz="2400" dirty="0"/>
          </a:p>
          <a:p>
            <a:r>
              <a:rPr lang="en-US" sz="2400" dirty="0">
                <a:hlinkClick r:id="rId11"/>
              </a:rPr>
              <a:t>German</a:t>
            </a:r>
            <a:endParaRPr lang="en-US" sz="2400" dirty="0"/>
          </a:p>
          <a:p>
            <a:r>
              <a:rPr lang="en-US" sz="2400" dirty="0">
                <a:hlinkClick r:id="rId12"/>
              </a:rPr>
              <a:t>Gujarati</a:t>
            </a:r>
            <a:endParaRPr lang="en-US" sz="2400" dirty="0"/>
          </a:p>
          <a:p>
            <a:r>
              <a:rPr lang="en-US" sz="2400" dirty="0">
                <a:hlinkClick r:id="rId13"/>
              </a:rPr>
              <a:t>Hebrew</a:t>
            </a:r>
            <a:endParaRPr lang="en-US" sz="2400" dirty="0">
              <a:hlinkClick r:id="rId14"/>
            </a:endParaRPr>
          </a:p>
          <a:p>
            <a:endParaRPr lang="en-US" sz="2400" dirty="0"/>
          </a:p>
        </p:txBody>
      </p:sp>
      <p:sp>
        <p:nvSpPr>
          <p:cNvPr id="4" name="Content Placeholder 3"/>
          <p:cNvSpPr>
            <a:spLocks noGrp="1"/>
          </p:cNvSpPr>
          <p:nvPr>
            <p:ph sz="half" idx="2"/>
          </p:nvPr>
        </p:nvSpPr>
        <p:spPr>
          <a:xfrm>
            <a:off x="4648200" y="1219200"/>
            <a:ext cx="4038600" cy="5181600"/>
          </a:xfrm>
        </p:spPr>
        <p:txBody>
          <a:bodyPr/>
          <a:lstStyle/>
          <a:p>
            <a:r>
              <a:rPr lang="en-US" sz="2400" dirty="0">
                <a:hlinkClick r:id="rId14"/>
              </a:rPr>
              <a:t>Hindi and Urdu</a:t>
            </a:r>
            <a:endParaRPr lang="en-US" sz="2400" dirty="0"/>
          </a:p>
          <a:p>
            <a:r>
              <a:rPr lang="en-US" sz="2400" dirty="0">
                <a:hlinkClick r:id="rId15"/>
              </a:rPr>
              <a:t>Japanese</a:t>
            </a:r>
            <a:endParaRPr lang="en-US" sz="2400" dirty="0"/>
          </a:p>
          <a:p>
            <a:r>
              <a:rPr lang="en-US" sz="2400" dirty="0">
                <a:hlinkClick r:id="rId16"/>
              </a:rPr>
              <a:t>Korean</a:t>
            </a:r>
            <a:endParaRPr lang="en-US" sz="2400" dirty="0"/>
          </a:p>
          <a:p>
            <a:r>
              <a:rPr lang="en-US" sz="2400" dirty="0">
                <a:hlinkClick r:id="rId17"/>
              </a:rPr>
              <a:t>Malayalam</a:t>
            </a:r>
            <a:endParaRPr lang="en-US" sz="2400" dirty="0"/>
          </a:p>
          <a:p>
            <a:r>
              <a:rPr lang="en-US" sz="2400" dirty="0">
                <a:hlinkClick r:id="rId18"/>
              </a:rPr>
              <a:t>Mandarin</a:t>
            </a:r>
            <a:endParaRPr lang="en-US" sz="2400" dirty="0"/>
          </a:p>
          <a:p>
            <a:r>
              <a:rPr lang="en-US" sz="2400" dirty="0">
                <a:hlinkClick r:id="rId19"/>
              </a:rPr>
              <a:t>Marathi</a:t>
            </a:r>
            <a:endParaRPr lang="en-US" sz="2400" dirty="0"/>
          </a:p>
          <a:p>
            <a:r>
              <a:rPr lang="en-US" sz="2400" dirty="0">
                <a:hlinkClick r:id="rId20"/>
              </a:rPr>
              <a:t>Punjabi</a:t>
            </a:r>
            <a:endParaRPr lang="en-US" sz="2400" dirty="0"/>
          </a:p>
          <a:p>
            <a:r>
              <a:rPr lang="en-US" sz="2400" dirty="0">
                <a:hlinkClick r:id="rId21"/>
              </a:rPr>
              <a:t>Portuguese</a:t>
            </a:r>
            <a:endParaRPr lang="en-US" sz="2400" dirty="0"/>
          </a:p>
          <a:p>
            <a:r>
              <a:rPr lang="en-US" sz="2400" dirty="0">
                <a:hlinkClick r:id="rId22"/>
              </a:rPr>
              <a:t>Russian</a:t>
            </a:r>
            <a:endParaRPr lang="en-US" sz="2400" dirty="0"/>
          </a:p>
          <a:p>
            <a:r>
              <a:rPr lang="en-US" sz="2400" dirty="0">
                <a:hlinkClick r:id="rId23"/>
              </a:rPr>
              <a:t>Spanish</a:t>
            </a:r>
            <a:endParaRPr lang="en-US" sz="2400" dirty="0"/>
          </a:p>
          <a:p>
            <a:r>
              <a:rPr lang="en-US" sz="2400" dirty="0">
                <a:hlinkClick r:id="rId24"/>
              </a:rPr>
              <a:t>Tamil</a:t>
            </a:r>
            <a:endParaRPr lang="en-US" sz="2400" dirty="0"/>
          </a:p>
          <a:p>
            <a:r>
              <a:rPr lang="en-US" sz="2400" dirty="0">
                <a:hlinkClick r:id="rId25"/>
              </a:rPr>
              <a:t>Thai</a:t>
            </a:r>
            <a:endParaRPr lang="en-US" sz="2400" dirty="0"/>
          </a:p>
          <a:p>
            <a:endParaRPr lang="en-US" sz="2400" dirty="0"/>
          </a:p>
          <a:p>
            <a:endParaRPr lang="en-US" dirty="0"/>
          </a:p>
        </p:txBody>
      </p:sp>
      <p:sp>
        <p:nvSpPr>
          <p:cNvPr id="5" name="Date Placeholder 3">
            <a:extLst>
              <a:ext uri="{FF2B5EF4-FFF2-40B4-BE49-F238E27FC236}">
                <a16:creationId xmlns:a16="http://schemas.microsoft.com/office/drawing/2014/main" id="{0ACCAB25-EE01-7560-18FA-7B3208A2A94C}"/>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6" name="Slide Number Placeholder 5">
            <a:extLst>
              <a:ext uri="{FF2B5EF4-FFF2-40B4-BE49-F238E27FC236}">
                <a16:creationId xmlns:a16="http://schemas.microsoft.com/office/drawing/2014/main" id="{B99B7639-7B17-1CBA-F407-601F5495BACA}"/>
              </a:ext>
            </a:extLst>
          </p:cNvPr>
          <p:cNvSpPr>
            <a:spLocks noGrp="1"/>
          </p:cNvSpPr>
          <p:nvPr>
            <p:ph type="sldNum" sz="quarter" idx="12"/>
          </p:nvPr>
        </p:nvSpPr>
        <p:spPr/>
        <p:txBody>
          <a:bodyPr/>
          <a:lstStyle/>
          <a:p>
            <a:fld id="{39657C8D-625F-FF4F-B74C-ABF67C7A0594}" type="slidenum">
              <a:rPr lang="en-US" smtClean="0"/>
              <a:pPr/>
              <a:t>20</a:t>
            </a:fld>
            <a:endParaRPr lang="en-US" dirty="0"/>
          </a:p>
        </p:txBody>
      </p:sp>
    </p:spTree>
    <p:extLst>
      <p:ext uri="{BB962C8B-B14F-4D97-AF65-F5344CB8AC3E}">
        <p14:creationId xmlns:p14="http://schemas.microsoft.com/office/powerpoint/2010/main" val="1575884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874" name="Rectangle 2"/>
          <p:cNvSpPr>
            <a:spLocks noGrp="1" noChangeArrowheads="1"/>
          </p:cNvSpPr>
          <p:nvPr>
            <p:ph type="title"/>
          </p:nvPr>
        </p:nvSpPr>
        <p:spPr>
          <a:xfrm>
            <a:off x="457200" y="274638"/>
            <a:ext cx="8229600" cy="1096962"/>
          </a:xfrm>
        </p:spPr>
        <p:txBody>
          <a:bodyPr/>
          <a:lstStyle/>
          <a:p>
            <a:r>
              <a:rPr lang="en-US" dirty="0">
                <a:solidFill>
                  <a:schemeClr val="tx1"/>
                </a:solidFill>
              </a:rPr>
              <a:t>Articulatory Phonetics:  </a:t>
            </a:r>
            <a:r>
              <a:rPr lang="en-US" dirty="0"/>
              <a:t>How do we produce speech?</a:t>
            </a:r>
          </a:p>
        </p:txBody>
      </p:sp>
      <p:sp>
        <p:nvSpPr>
          <p:cNvPr id="335875" name="Rectangle 3"/>
          <p:cNvSpPr>
            <a:spLocks noGrp="1" noChangeArrowheads="1"/>
          </p:cNvSpPr>
          <p:nvPr>
            <p:ph type="body" idx="1"/>
          </p:nvPr>
        </p:nvSpPr>
        <p:spPr/>
        <p:txBody>
          <a:bodyPr/>
          <a:lstStyle/>
          <a:p>
            <a:pPr>
              <a:lnSpc>
                <a:spcPct val="90000"/>
              </a:lnSpc>
            </a:pPr>
            <a:r>
              <a:rPr lang="en-US" dirty="0"/>
              <a:t>How </a:t>
            </a:r>
            <a:r>
              <a:rPr lang="en-US" dirty="0">
                <a:solidFill>
                  <a:srgbClr val="0000FF"/>
                </a:solidFill>
              </a:rPr>
              <a:t>speech production</a:t>
            </a:r>
            <a:r>
              <a:rPr lang="en-US" dirty="0"/>
              <a:t> works for most languages:</a:t>
            </a:r>
          </a:p>
          <a:p>
            <a:pPr lvl="1">
              <a:lnSpc>
                <a:spcPct val="90000"/>
              </a:lnSpc>
            </a:pPr>
            <a:r>
              <a:rPr lang="en-US" sz="2400" dirty="0">
                <a:solidFill>
                  <a:srgbClr val="0000FF"/>
                </a:solidFill>
              </a:rPr>
              <a:t>Air</a:t>
            </a:r>
            <a:r>
              <a:rPr lang="en-US" sz="2400" dirty="0"/>
              <a:t> passes from </a:t>
            </a:r>
            <a:r>
              <a:rPr lang="en-US" sz="2400" dirty="0">
                <a:solidFill>
                  <a:srgbClr val="0000FF"/>
                </a:solidFill>
              </a:rPr>
              <a:t>lungs</a:t>
            </a:r>
            <a:r>
              <a:rPr lang="en-US" sz="2400" dirty="0"/>
              <a:t> – called </a:t>
            </a:r>
            <a:r>
              <a:rPr lang="en-US" sz="2400" b="1" i="1" dirty="0"/>
              <a:t>respiration</a:t>
            </a:r>
            <a:r>
              <a:rPr lang="en-US" sz="2400" i="1" dirty="0"/>
              <a:t> or </a:t>
            </a:r>
            <a:r>
              <a:rPr lang="en-US" sz="2400" b="1" i="1" dirty="0"/>
              <a:t>pulmonic</a:t>
            </a:r>
            <a:r>
              <a:rPr lang="en-US" sz="2400" i="1" dirty="0"/>
              <a:t> sounds </a:t>
            </a:r>
            <a:r>
              <a:rPr lang="en-US" sz="2400" dirty="0"/>
              <a:t>-- then through our </a:t>
            </a:r>
            <a:r>
              <a:rPr lang="en-US" sz="2400" dirty="0">
                <a:solidFill>
                  <a:srgbClr val="0000FF"/>
                </a:solidFill>
              </a:rPr>
              <a:t>windpipe</a:t>
            </a:r>
            <a:r>
              <a:rPr lang="en-US" sz="2400" dirty="0"/>
              <a:t> (</a:t>
            </a:r>
            <a:r>
              <a:rPr lang="en-US" sz="2400" dirty="0">
                <a:solidFill>
                  <a:srgbClr val="FF0000"/>
                </a:solidFill>
              </a:rPr>
              <a:t>trachea</a:t>
            </a:r>
            <a:r>
              <a:rPr lang="en-US" sz="2400" dirty="0"/>
              <a:t>) – called </a:t>
            </a:r>
            <a:r>
              <a:rPr lang="en-US" sz="2400" b="1" i="1" dirty="0"/>
              <a:t>phonation</a:t>
            </a:r>
            <a:r>
              <a:rPr lang="en-US" sz="2400" i="1" dirty="0">
                <a:solidFill>
                  <a:srgbClr val="0000FF"/>
                </a:solidFill>
              </a:rPr>
              <a:t> </a:t>
            </a:r>
            <a:r>
              <a:rPr lang="en-US" sz="2400" dirty="0">
                <a:solidFill>
                  <a:srgbClr val="0000FF"/>
                </a:solidFill>
              </a:rPr>
              <a:t>--</a:t>
            </a:r>
            <a:r>
              <a:rPr lang="en-US" sz="2400" dirty="0"/>
              <a:t> leaving via </a:t>
            </a:r>
            <a:r>
              <a:rPr lang="en-US" sz="2400" dirty="0">
                <a:solidFill>
                  <a:srgbClr val="0000FF"/>
                </a:solidFill>
              </a:rPr>
              <a:t>mouth </a:t>
            </a:r>
            <a:r>
              <a:rPr lang="en-US" sz="2400" dirty="0"/>
              <a:t>(mostly) and </a:t>
            </a:r>
            <a:r>
              <a:rPr lang="en-US" sz="2400" dirty="0">
                <a:solidFill>
                  <a:srgbClr val="0000FF"/>
                </a:solidFill>
              </a:rPr>
              <a:t>nose</a:t>
            </a:r>
            <a:r>
              <a:rPr lang="en-US" sz="2400" dirty="0"/>
              <a:t> (</a:t>
            </a:r>
            <a:r>
              <a:rPr lang="en-US" sz="2400" dirty="0">
                <a:solidFill>
                  <a:srgbClr val="FF0000"/>
                </a:solidFill>
              </a:rPr>
              <a:t>nasals</a:t>
            </a:r>
            <a:r>
              <a:rPr lang="en-US" sz="2400" dirty="0"/>
              <a:t>) – called </a:t>
            </a:r>
            <a:r>
              <a:rPr lang="en-US" sz="2400" b="1" i="1" dirty="0"/>
              <a:t>articulation</a:t>
            </a:r>
            <a:r>
              <a:rPr lang="en-US" sz="2400" i="1" dirty="0"/>
              <a:t> </a:t>
            </a:r>
            <a:r>
              <a:rPr lang="en-US" sz="2400" dirty="0"/>
              <a:t>-- (e.g. [m], [n])</a:t>
            </a:r>
          </a:p>
          <a:p>
            <a:pPr lvl="1">
              <a:lnSpc>
                <a:spcPct val="90000"/>
              </a:lnSpc>
            </a:pPr>
            <a:r>
              <a:rPr lang="en-US" sz="2400" dirty="0"/>
              <a:t>Air passing through the </a:t>
            </a:r>
            <a:r>
              <a:rPr lang="en-US" sz="2400" dirty="0">
                <a:solidFill>
                  <a:srgbClr val="FF0000"/>
                </a:solidFill>
              </a:rPr>
              <a:t>trachea </a:t>
            </a:r>
            <a:r>
              <a:rPr lang="en-US" sz="2400" dirty="0"/>
              <a:t>goes through the </a:t>
            </a:r>
            <a:r>
              <a:rPr lang="en-US" sz="2400" dirty="0">
                <a:solidFill>
                  <a:srgbClr val="FF0000"/>
                </a:solidFill>
              </a:rPr>
              <a:t>larynx</a:t>
            </a:r>
            <a:r>
              <a:rPr lang="en-US" sz="2400" dirty="0"/>
              <a:t>, which contains </a:t>
            </a:r>
            <a:r>
              <a:rPr lang="en-US" sz="2400" dirty="0">
                <a:solidFill>
                  <a:srgbClr val="0000FF"/>
                </a:solidFill>
              </a:rPr>
              <a:t>vocal folds</a:t>
            </a:r>
            <a:r>
              <a:rPr lang="en-US" sz="2400" dirty="0"/>
              <a:t> – the space between them is the </a:t>
            </a:r>
            <a:r>
              <a:rPr lang="en-US" sz="2400" dirty="0">
                <a:solidFill>
                  <a:srgbClr val="FF0000"/>
                </a:solidFill>
              </a:rPr>
              <a:t>glottis</a:t>
            </a:r>
          </a:p>
          <a:p>
            <a:pPr lvl="1">
              <a:lnSpc>
                <a:spcPct val="90000"/>
              </a:lnSpc>
            </a:pPr>
            <a:r>
              <a:rPr lang="en-US" sz="2400" dirty="0"/>
              <a:t>When vocal folds vibrate, we get </a:t>
            </a:r>
            <a:r>
              <a:rPr lang="en-US" sz="2400" dirty="0">
                <a:solidFill>
                  <a:srgbClr val="0000FF"/>
                </a:solidFill>
              </a:rPr>
              <a:t>voiced</a:t>
            </a:r>
            <a:r>
              <a:rPr lang="en-US" sz="2400" dirty="0"/>
              <a:t> sounds (e.g. [v]); o.w. we get </a:t>
            </a:r>
            <a:r>
              <a:rPr lang="en-US" sz="2400" dirty="0">
                <a:solidFill>
                  <a:srgbClr val="0000FF"/>
                </a:solidFill>
              </a:rPr>
              <a:t>voiceless </a:t>
            </a:r>
            <a:r>
              <a:rPr lang="en-US" sz="2400" dirty="0"/>
              <a:t>sounds (e.g. [f])</a:t>
            </a:r>
          </a:p>
          <a:p>
            <a:pPr lvl="1">
              <a:lnSpc>
                <a:spcPct val="90000"/>
              </a:lnSpc>
            </a:pPr>
            <a:endParaRPr lang="en-US" sz="2400" dirty="0"/>
          </a:p>
        </p:txBody>
      </p:sp>
      <p:sp>
        <p:nvSpPr>
          <p:cNvPr id="2" name="Date Placeholder 3">
            <a:extLst>
              <a:ext uri="{FF2B5EF4-FFF2-40B4-BE49-F238E27FC236}">
                <a16:creationId xmlns:a16="http://schemas.microsoft.com/office/drawing/2014/main" id="{4A13ADE2-87F8-DD62-A39A-506A193DD368}"/>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AD57D6A7-3C41-FF34-20A9-8D020700150E}"/>
              </a:ext>
            </a:extLst>
          </p:cNvPr>
          <p:cNvSpPr>
            <a:spLocks noGrp="1"/>
          </p:cNvSpPr>
          <p:nvPr>
            <p:ph type="sldNum" sz="quarter" idx="12"/>
          </p:nvPr>
        </p:nvSpPr>
        <p:spPr/>
        <p:txBody>
          <a:bodyPr/>
          <a:lstStyle/>
          <a:p>
            <a:fld id="{0DDA1AEC-6E18-CE49-BA7D-A1EE70BF52F2}" type="slidenum">
              <a:rPr lang="en-US" smtClean="0"/>
              <a:pPr/>
              <a:t>21</a:t>
            </a:fld>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D6CACFC-B2B0-414E-16C8-41EC0DE13F5F}"/>
              </a:ext>
            </a:extLst>
          </p:cNvPr>
          <p:cNvSpPr>
            <a:spLocks noGrp="1"/>
          </p:cNvSpPr>
          <p:nvPr>
            <p:ph idx="1"/>
          </p:nvPr>
        </p:nvSpPr>
        <p:spPr>
          <a:xfrm>
            <a:off x="457200" y="1493837"/>
            <a:ext cx="8229600" cy="5440363"/>
          </a:xfrm>
        </p:spPr>
        <p:txBody>
          <a:bodyPr/>
          <a:lstStyle/>
          <a:p>
            <a:r>
              <a:rPr lang="en-US" dirty="0"/>
              <a:t>For other languages there are </a:t>
            </a:r>
            <a:r>
              <a:rPr lang="en-US" dirty="0">
                <a:solidFill>
                  <a:srgbClr val="0000FF"/>
                </a:solidFill>
              </a:rPr>
              <a:t>non-pulmonic sounds</a:t>
            </a:r>
            <a:r>
              <a:rPr lang="en-US" dirty="0"/>
              <a:t> using different airstream mechanisms</a:t>
            </a:r>
          </a:p>
          <a:p>
            <a:pPr lvl="1"/>
            <a:r>
              <a:rPr lang="en-US" sz="2400" dirty="0">
                <a:solidFill>
                  <a:srgbClr val="FF0000"/>
                </a:solidFill>
              </a:rPr>
              <a:t>Clicks</a:t>
            </a:r>
            <a:r>
              <a:rPr lang="en-US" sz="2400" dirty="0"/>
              <a:t> (Khoisan, Bantu), </a:t>
            </a:r>
            <a:r>
              <a:rPr lang="en-US" sz="2400" dirty="0">
                <a:solidFill>
                  <a:srgbClr val="FF0000"/>
                </a:solidFill>
              </a:rPr>
              <a:t>ejectives</a:t>
            </a:r>
            <a:r>
              <a:rPr lang="en-US" sz="2400" dirty="0"/>
              <a:t> (Amerindian, Caucasian) and </a:t>
            </a:r>
            <a:r>
              <a:rPr lang="en-US" sz="2400" dirty="0">
                <a:solidFill>
                  <a:srgbClr val="FF0000"/>
                </a:solidFill>
              </a:rPr>
              <a:t>implosives</a:t>
            </a:r>
            <a:r>
              <a:rPr lang="en-US" sz="2400" dirty="0"/>
              <a:t> (Swahili, Sindhi, Hausa, Vietnamese) are stop consonants where the air direction is ingressive, going into the vocal tract</a:t>
            </a:r>
          </a:p>
          <a:p>
            <a:pPr lvl="1"/>
            <a:r>
              <a:rPr lang="en-US" sz="2400" dirty="0"/>
              <a:t>These begin at the </a:t>
            </a:r>
            <a:r>
              <a:rPr lang="en-US" sz="2400" b="1" i="1" dirty="0"/>
              <a:t>velum</a:t>
            </a:r>
            <a:r>
              <a:rPr lang="en-US" sz="2400" dirty="0"/>
              <a:t> for </a:t>
            </a:r>
            <a:r>
              <a:rPr lang="en-US" sz="2400" dirty="0">
                <a:solidFill>
                  <a:srgbClr val="FF0000"/>
                </a:solidFill>
              </a:rPr>
              <a:t>clicks</a:t>
            </a:r>
            <a:r>
              <a:rPr lang="en-US" sz="2400" dirty="0"/>
              <a:t> (velaric ingressive sounds) and at the </a:t>
            </a:r>
            <a:r>
              <a:rPr lang="en-US" sz="2400" b="1" i="1" dirty="0"/>
              <a:t>glottis</a:t>
            </a:r>
            <a:r>
              <a:rPr lang="en-US" sz="2400" dirty="0"/>
              <a:t> for </a:t>
            </a:r>
            <a:r>
              <a:rPr lang="en-US" sz="2400" dirty="0">
                <a:solidFill>
                  <a:srgbClr val="FF0000"/>
                </a:solidFill>
              </a:rPr>
              <a:t>implosives</a:t>
            </a:r>
            <a:r>
              <a:rPr lang="en-US" sz="2400" dirty="0"/>
              <a:t> (glottalic ingressive sounds) </a:t>
            </a:r>
          </a:p>
          <a:p>
            <a:pPr lvl="1"/>
            <a:r>
              <a:rPr lang="en-US" sz="2400" dirty="0">
                <a:solidFill>
                  <a:srgbClr val="FF0000"/>
                </a:solidFill>
              </a:rPr>
              <a:t>Ejectives</a:t>
            </a:r>
            <a:r>
              <a:rPr lang="en-US" sz="2400" dirty="0"/>
              <a:t> are glottalic egressive sounds where the air flows out from the vocal tract – they share air direction with pulmonic sounds and their airstream mechanics with implosives</a:t>
            </a:r>
          </a:p>
        </p:txBody>
      </p:sp>
      <p:sp>
        <p:nvSpPr>
          <p:cNvPr id="4" name="Rectangle 2">
            <a:extLst>
              <a:ext uri="{FF2B5EF4-FFF2-40B4-BE49-F238E27FC236}">
                <a16:creationId xmlns:a16="http://schemas.microsoft.com/office/drawing/2014/main" id="{4AAE8DEC-ADE5-FDB4-9458-27FD1CF6C6F5}"/>
              </a:ext>
            </a:extLst>
          </p:cNvPr>
          <p:cNvSpPr>
            <a:spLocks noGrp="1" noChangeArrowheads="1"/>
          </p:cNvSpPr>
          <p:nvPr>
            <p:ph type="title"/>
          </p:nvPr>
        </p:nvSpPr>
        <p:spPr>
          <a:xfrm>
            <a:off x="457200" y="274638"/>
            <a:ext cx="8229600" cy="1096962"/>
          </a:xfrm>
        </p:spPr>
        <p:txBody>
          <a:bodyPr/>
          <a:lstStyle/>
          <a:p>
            <a:r>
              <a:rPr lang="en-US" dirty="0">
                <a:solidFill>
                  <a:schemeClr val="tx1"/>
                </a:solidFill>
              </a:rPr>
              <a:t>Articulatory Phonetics:  </a:t>
            </a:r>
            <a:r>
              <a:rPr lang="en-US" dirty="0"/>
              <a:t>How do we produce speech?</a:t>
            </a:r>
          </a:p>
        </p:txBody>
      </p:sp>
      <p:sp>
        <p:nvSpPr>
          <p:cNvPr id="2" name="Date Placeholder 1">
            <a:extLst>
              <a:ext uri="{FF2B5EF4-FFF2-40B4-BE49-F238E27FC236}">
                <a16:creationId xmlns:a16="http://schemas.microsoft.com/office/drawing/2014/main" id="{4CA824A0-BB4D-2B09-2868-74759571D1F5}"/>
              </a:ext>
            </a:extLst>
          </p:cNvPr>
          <p:cNvSpPr>
            <a:spLocks noGrp="1"/>
          </p:cNvSpPr>
          <p:nvPr>
            <p:ph type="dt" sz="half" idx="10"/>
          </p:nvPr>
        </p:nvSpPr>
        <p:spPr/>
        <p:txBody>
          <a:bodyPr/>
          <a:lstStyle/>
          <a:p>
            <a:r>
              <a:rPr lang="en-US"/>
              <a:t>1/27/2026</a:t>
            </a:r>
            <a:endParaRPr lang="en-US" dirty="0"/>
          </a:p>
        </p:txBody>
      </p:sp>
      <p:sp>
        <p:nvSpPr>
          <p:cNvPr id="5" name="Slide Number Placeholder 4">
            <a:extLst>
              <a:ext uri="{FF2B5EF4-FFF2-40B4-BE49-F238E27FC236}">
                <a16:creationId xmlns:a16="http://schemas.microsoft.com/office/drawing/2014/main" id="{8EA72D0A-2224-EEDD-3AFA-B5F8FF023E9A}"/>
              </a:ext>
            </a:extLst>
          </p:cNvPr>
          <p:cNvSpPr>
            <a:spLocks noGrp="1"/>
          </p:cNvSpPr>
          <p:nvPr>
            <p:ph type="sldNum" sz="quarter" idx="12"/>
          </p:nvPr>
        </p:nvSpPr>
        <p:spPr/>
        <p:txBody>
          <a:bodyPr/>
          <a:lstStyle/>
          <a:p>
            <a:fld id="{0DDA1AEC-6E18-CE49-BA7D-A1EE70BF52F2}" type="slidenum">
              <a:rPr lang="en-US" smtClean="0"/>
              <a:pPr/>
              <a:t>22</a:t>
            </a:fld>
            <a:endParaRPr lang="en-US" dirty="0"/>
          </a:p>
        </p:txBody>
      </p:sp>
    </p:spTree>
    <p:extLst>
      <p:ext uri="{BB962C8B-B14F-4D97-AF65-F5344CB8AC3E}">
        <p14:creationId xmlns:p14="http://schemas.microsoft.com/office/powerpoint/2010/main" val="6772496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Rectangle 2"/>
          <p:cNvSpPr>
            <a:spLocks noGrp="1" noChangeArrowheads="1"/>
          </p:cNvSpPr>
          <p:nvPr>
            <p:ph type="title"/>
          </p:nvPr>
        </p:nvSpPr>
        <p:spPr/>
        <p:txBody>
          <a:bodyPr/>
          <a:lstStyle/>
          <a:p>
            <a:r>
              <a:rPr lang="en-US" dirty="0">
                <a:hlinkClick r:id="rId5"/>
              </a:rPr>
              <a:t>How do we produce speech: Articulators in action</a:t>
            </a:r>
            <a:endParaRPr lang="en-US" dirty="0"/>
          </a:p>
        </p:txBody>
      </p:sp>
      <p:sp>
        <p:nvSpPr>
          <p:cNvPr id="291843" name="Text Box 3"/>
          <p:cNvSpPr txBox="1">
            <a:spLocks noChangeArrowheads="1"/>
          </p:cNvSpPr>
          <p:nvPr/>
        </p:nvSpPr>
        <p:spPr bwMode="auto">
          <a:xfrm>
            <a:off x="838200" y="5257800"/>
            <a:ext cx="7575550" cy="46166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0" hangingPunct="0"/>
            <a:r>
              <a:rPr lang="en-US" sz="2400" dirty="0">
                <a:latin typeface="Comic Sans MS" charset="0"/>
                <a:hlinkClick r:id="rId6"/>
              </a:rPr>
              <a:t>More Examples</a:t>
            </a:r>
            <a:endParaRPr lang="en-US" sz="2400" dirty="0">
              <a:latin typeface="Comic Sans MS" charset="0"/>
            </a:endParaRPr>
          </a:p>
        </p:txBody>
      </p:sp>
      <p:sp>
        <p:nvSpPr>
          <p:cNvPr id="291844" name="Text Box 4"/>
          <p:cNvSpPr txBox="1">
            <a:spLocks noChangeArrowheads="1"/>
          </p:cNvSpPr>
          <p:nvPr/>
        </p:nvSpPr>
        <p:spPr bwMode="auto">
          <a:xfrm>
            <a:off x="2408238" y="4572000"/>
            <a:ext cx="6463629" cy="30777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1400" dirty="0">
                <a:latin typeface="Comic Sans MS" charset="0"/>
              </a:rPr>
              <a:t>Sample from the Queen’s University Speech Perception and Production Lab</a:t>
            </a:r>
          </a:p>
        </p:txBody>
      </p:sp>
      <p:pic>
        <p:nvPicPr>
          <p:cNvPr id="291845" name="05_why_did_ken.mov">
            <a:hlinkClick r:id="" action="ppaction://media"/>
          </p:cNvPr>
          <p:cNvPicPr>
            <a:picLocks noRot="1" noChangeAspect="1" noChangeArrowheads="1"/>
          </p:cNvPicPr>
          <p:nvPr>
            <a:videoFile r:link="rId2"/>
            <p:extLst>
              <p:ext uri="{DAA4B4D4-6D71-4841-9C94-3DE7FCFB9230}">
                <p14:media xmlns:p14="http://schemas.microsoft.com/office/powerpoint/2010/main" r:link="rId1"/>
              </p:ext>
            </p:extLst>
          </p:nvPr>
        </p:nvPicPr>
        <p:blipFill>
          <a:blip r:embed="rId7">
            <a:extLst>
              <a:ext uri="{28A0092B-C50C-407E-A947-70E740481C1C}">
                <a14:useLocalDpi xmlns:a14="http://schemas.microsoft.com/office/drawing/2010/main" val="0"/>
              </a:ext>
            </a:extLst>
          </a:blip>
          <a:srcRect/>
          <a:stretch>
            <a:fillRect/>
          </a:stretch>
        </p:blipFill>
        <p:spPr bwMode="auto">
          <a:xfrm>
            <a:off x="2362200" y="1524000"/>
            <a:ext cx="4038600" cy="2990850"/>
          </a:xfrm>
          <a:prstGeom prst="rect">
            <a:avLst/>
          </a:prstGeom>
          <a:noFill/>
          <a:extLst>
            <a:ext uri="{909E8E84-426E-40dd-AFC4-6F175D3DCCD1}">
              <a14:hiddenFill xmlns="" xmlns:a14="http://schemas.microsoft.com/office/drawing/2010/main">
                <a:solidFill>
                  <a:srgbClr val="FFFFFF"/>
                </a:solidFill>
              </a14:hiddenFill>
            </a:ext>
          </a:extLst>
        </p:spPr>
      </p:pic>
      <p:sp>
        <p:nvSpPr>
          <p:cNvPr id="2" name="TextBox 1"/>
          <p:cNvSpPr txBox="1"/>
          <p:nvPr/>
        </p:nvSpPr>
        <p:spPr>
          <a:xfrm>
            <a:off x="1905000" y="4775200"/>
            <a:ext cx="184666" cy="369332"/>
          </a:xfrm>
          <a:prstGeom prst="rect">
            <a:avLst/>
          </a:prstGeom>
          <a:noFill/>
        </p:spPr>
        <p:txBody>
          <a:bodyPr wrap="none" rtlCol="0">
            <a:spAutoFit/>
          </a:bodyPr>
          <a:lstStyle/>
          <a:p>
            <a:endParaRPr lang="en-US" dirty="0"/>
          </a:p>
        </p:txBody>
      </p:sp>
      <p:sp>
        <p:nvSpPr>
          <p:cNvPr id="3" name="Date Placeholder 3">
            <a:extLst>
              <a:ext uri="{FF2B5EF4-FFF2-40B4-BE49-F238E27FC236}">
                <a16:creationId xmlns:a16="http://schemas.microsoft.com/office/drawing/2014/main" id="{DC0BBF81-0028-4C24-7468-E8DC6EB39E79}"/>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4" name="Slide Number Placeholder 3">
            <a:extLst>
              <a:ext uri="{FF2B5EF4-FFF2-40B4-BE49-F238E27FC236}">
                <a16:creationId xmlns:a16="http://schemas.microsoft.com/office/drawing/2014/main" id="{284978E1-9516-93EA-B816-8C6B94B1871C}"/>
              </a:ext>
            </a:extLst>
          </p:cNvPr>
          <p:cNvSpPr>
            <a:spLocks noGrp="1"/>
          </p:cNvSpPr>
          <p:nvPr>
            <p:ph type="sldNum" sz="quarter" idx="12"/>
          </p:nvPr>
        </p:nvSpPr>
        <p:spPr/>
        <p:txBody>
          <a:bodyPr/>
          <a:lstStyle/>
          <a:p>
            <a:fld id="{7B69B6F9-E001-3F44-A8D1-4FDE89C11F10}" type="slidenum">
              <a:rPr lang="en-US" smtClean="0"/>
              <a:pPr/>
              <a:t>23</a:t>
            </a:fld>
            <a:endParaRPr lang="en-US"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91845"/>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291845"/>
                                        </p:tgtEl>
                                      </p:cBhvr>
                                    </p:cmd>
                                  </p:childTnLst>
                                </p:cTn>
                              </p:par>
                            </p:childTnLst>
                          </p:cTn>
                        </p:par>
                      </p:childTnLst>
                    </p:cTn>
                  </p:par>
                </p:childTnLst>
              </p:cTn>
              <p:nextCondLst>
                <p:cond evt="onClick" delay="0">
                  <p:tgtEl>
                    <p:spTgt spid="291845"/>
                  </p:tgtEl>
                </p:cond>
              </p:nextCondLst>
            </p:seq>
            <p:video>
              <p:cMediaNode>
                <p:cTn id="7" fill="remove" display="0">
                  <p:stCondLst>
                    <p:cond delay="indefinite"/>
                  </p:stCondLst>
                  <p:endCondLst>
                    <p:cond evt="onNext" delay="0">
                      <p:tgtEl>
                        <p:sldTgt/>
                      </p:tgtEl>
                    </p:cond>
                    <p:cond evt="onPrev" delay="0">
                      <p:tgtEl>
                        <p:sldTgt/>
                      </p:tgtEl>
                    </p:cond>
                  </p:endCondLst>
                </p:cTn>
                <p:tgtEl>
                  <p:spTgt spid="291845"/>
                </p:tgtEl>
              </p:cMediaNode>
            </p:vide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D4C720F-2857-E149-9611-DF548026CF3C}"/>
              </a:ext>
            </a:extLst>
          </p:cNvPr>
          <p:cNvPicPr>
            <a:picLocks noChangeAspect="1"/>
          </p:cNvPicPr>
          <p:nvPr/>
        </p:nvPicPr>
        <p:blipFill>
          <a:blip r:embed="rId3"/>
          <a:stretch>
            <a:fillRect/>
          </a:stretch>
        </p:blipFill>
        <p:spPr>
          <a:xfrm>
            <a:off x="2419350" y="1568450"/>
            <a:ext cx="4305300" cy="3721100"/>
          </a:xfrm>
          <a:prstGeom prst="rect">
            <a:avLst/>
          </a:prstGeom>
        </p:spPr>
      </p:pic>
      <p:sp>
        <p:nvSpPr>
          <p:cNvPr id="2" name="Date Placeholder 3">
            <a:extLst>
              <a:ext uri="{FF2B5EF4-FFF2-40B4-BE49-F238E27FC236}">
                <a16:creationId xmlns:a16="http://schemas.microsoft.com/office/drawing/2014/main" id="{EE6FFDC0-DDAB-36D6-6893-C3E14A0F2240}"/>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4C0865AD-CE9C-9E50-A721-676B3DFECEEE}"/>
              </a:ext>
            </a:extLst>
          </p:cNvPr>
          <p:cNvSpPr>
            <a:spLocks noGrp="1"/>
          </p:cNvSpPr>
          <p:nvPr>
            <p:ph type="sldNum" sz="quarter" idx="12"/>
          </p:nvPr>
        </p:nvSpPr>
        <p:spPr/>
        <p:txBody>
          <a:bodyPr/>
          <a:lstStyle/>
          <a:p>
            <a:fld id="{CB597078-06DD-0D40-B7A5-2DF1FE3931E4}" type="slidenum">
              <a:rPr lang="en-US" smtClean="0"/>
              <a:pPr/>
              <a:t>24</a:t>
            </a:fld>
            <a:endParaRPr lang="en-US" dirty="0"/>
          </a:p>
        </p:txBody>
      </p:sp>
    </p:spTree>
    <p:extLst>
      <p:ext uri="{BB962C8B-B14F-4D97-AF65-F5344CB8AC3E}">
        <p14:creationId xmlns:p14="http://schemas.microsoft.com/office/powerpoint/2010/main" val="31472495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p:txBody>
          <a:bodyPr/>
          <a:lstStyle/>
          <a:p>
            <a:r>
              <a:rPr lang="en-US" dirty="0"/>
              <a:t>How do we produce speech:  Vocal Fold Vibration</a:t>
            </a:r>
          </a:p>
        </p:txBody>
      </p:sp>
      <p:pic>
        <p:nvPicPr>
          <p:cNvPr id="154628" name="Picture 4" descr="uclacords"/>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309938" y="1676400"/>
            <a:ext cx="2128837" cy="3886200"/>
          </a:xfrm>
          <a:prstGeom prst="rect">
            <a:avLst/>
          </a:prstGeom>
          <a:noFill/>
          <a:extLst>
            <a:ext uri="{909E8E84-426E-40dd-AFC4-6F175D3DCCD1}">
              <a14:hiddenFill xmlns="" xmlns:a14="http://schemas.microsoft.com/office/drawing/2010/main">
                <a:solidFill>
                  <a:srgbClr val="FFFFFF"/>
                </a:solidFill>
              </a14:hiddenFill>
            </a:ext>
          </a:extLst>
        </p:spPr>
      </p:pic>
      <p:sp>
        <p:nvSpPr>
          <p:cNvPr id="154637" name="Text Box 13"/>
          <p:cNvSpPr txBox="1">
            <a:spLocks noChangeArrowheads="1"/>
          </p:cNvSpPr>
          <p:nvPr/>
        </p:nvSpPr>
        <p:spPr bwMode="auto">
          <a:xfrm>
            <a:off x="3005138" y="5562600"/>
            <a:ext cx="2786062" cy="3365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1600" dirty="0">
                <a:latin typeface="Comic Sans MS" charset="0"/>
              </a:rPr>
              <a:t>[UCLA Phonetics Lab demo]</a:t>
            </a:r>
          </a:p>
        </p:txBody>
      </p:sp>
      <p:sp>
        <p:nvSpPr>
          <p:cNvPr id="2" name="Date Placeholder 3">
            <a:extLst>
              <a:ext uri="{FF2B5EF4-FFF2-40B4-BE49-F238E27FC236}">
                <a16:creationId xmlns:a16="http://schemas.microsoft.com/office/drawing/2014/main" id="{D9F0E9D0-7612-2ACA-E1B6-56887393977D}"/>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3154A621-AE7F-02EE-61AB-08BBDFE3916C}"/>
              </a:ext>
            </a:extLst>
          </p:cNvPr>
          <p:cNvSpPr>
            <a:spLocks noGrp="1"/>
          </p:cNvSpPr>
          <p:nvPr>
            <p:ph type="sldNum" sz="quarter" idx="12"/>
          </p:nvPr>
        </p:nvSpPr>
        <p:spPr/>
        <p:txBody>
          <a:bodyPr/>
          <a:lstStyle/>
          <a:p>
            <a:fld id="{0DDA1AEC-6E18-CE49-BA7D-A1EE70BF52F2}" type="slidenum">
              <a:rPr lang="en-US" smtClean="0"/>
              <a:pPr/>
              <a:t>25</a:t>
            </a:fld>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Less Than Perfect</a:t>
            </a:r>
          </a:p>
        </p:txBody>
      </p:sp>
      <p:pic>
        <p:nvPicPr>
          <p:cNvPr id="3" name="IMG_3363.MO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20133" y="1193800"/>
            <a:ext cx="8771467" cy="4933950"/>
          </a:xfrm>
          <a:prstGeom prst="rect">
            <a:avLst/>
          </a:prstGeom>
        </p:spPr>
      </p:pic>
      <p:sp>
        <p:nvSpPr>
          <p:cNvPr id="4" name="Date Placeholder 3">
            <a:extLst>
              <a:ext uri="{FF2B5EF4-FFF2-40B4-BE49-F238E27FC236}">
                <a16:creationId xmlns:a16="http://schemas.microsoft.com/office/drawing/2014/main" id="{0CC786C8-112B-93CA-8402-19894854C46F}"/>
              </a:ext>
            </a:extLst>
          </p:cNvPr>
          <p:cNvSpPr>
            <a:spLocks noGrp="1"/>
          </p:cNvSpPr>
          <p:nvPr>
            <p:ph type="dt" sz="half" idx="10"/>
          </p:nvPr>
        </p:nvSpPr>
        <p:spPr/>
        <p:txBody>
          <a:bodyPr/>
          <a:lstStyle/>
          <a:p>
            <a:r>
              <a:rPr lang="en-US"/>
              <a:t>1/27/2026</a:t>
            </a:r>
            <a:endParaRPr lang="en-US" dirty="0"/>
          </a:p>
        </p:txBody>
      </p:sp>
      <p:sp>
        <p:nvSpPr>
          <p:cNvPr id="5" name="Slide Number Placeholder 4">
            <a:extLst>
              <a:ext uri="{FF2B5EF4-FFF2-40B4-BE49-F238E27FC236}">
                <a16:creationId xmlns:a16="http://schemas.microsoft.com/office/drawing/2014/main" id="{DBD7412F-979A-12D3-A694-876C06963647}"/>
              </a:ext>
            </a:extLst>
          </p:cNvPr>
          <p:cNvSpPr>
            <a:spLocks noGrp="1"/>
          </p:cNvSpPr>
          <p:nvPr>
            <p:ph type="sldNum" sz="quarter" idx="12"/>
          </p:nvPr>
        </p:nvSpPr>
        <p:spPr/>
        <p:txBody>
          <a:bodyPr/>
          <a:lstStyle/>
          <a:p>
            <a:fld id="{7B69B6F9-E001-3F44-A8D1-4FDE89C11F10}" type="slidenum">
              <a:rPr lang="en-US" smtClean="0"/>
              <a:pPr/>
              <a:t>26</a:t>
            </a:fld>
            <a:endParaRPr lang="en-US" dirty="0"/>
          </a:p>
        </p:txBody>
      </p:sp>
    </p:spTree>
    <p:extLst>
      <p:ext uri="{BB962C8B-B14F-4D97-AF65-F5344CB8AC3E}">
        <p14:creationId xmlns:p14="http://schemas.microsoft.com/office/powerpoint/2010/main" val="198348263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0">
                <p:cTn id="7" fill="hold" display="0">
                  <p:stCondLst>
                    <p:cond delay="indefinite"/>
                  </p:stCondLst>
                </p:cTn>
                <p:tgtEl>
                  <p:spTgt spid="3"/>
                </p:tgtEl>
              </p:cMediaNode>
            </p:vide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Rectangle 2"/>
          <p:cNvSpPr>
            <a:spLocks noGrp="1" noChangeArrowheads="1"/>
          </p:cNvSpPr>
          <p:nvPr>
            <p:ph type="title"/>
          </p:nvPr>
        </p:nvSpPr>
        <p:spPr/>
        <p:txBody>
          <a:bodyPr/>
          <a:lstStyle/>
          <a:p>
            <a:r>
              <a:rPr lang="en-US" dirty="0"/>
              <a:t>How do we Capture This Articulatory Data?</a:t>
            </a:r>
          </a:p>
        </p:txBody>
      </p:sp>
      <p:sp>
        <p:nvSpPr>
          <p:cNvPr id="290819" name="Rectangle 3"/>
          <p:cNvSpPr>
            <a:spLocks noGrp="1" noChangeArrowheads="1"/>
          </p:cNvSpPr>
          <p:nvPr>
            <p:ph type="body" idx="1"/>
          </p:nvPr>
        </p:nvSpPr>
        <p:spPr>
          <a:xfrm>
            <a:off x="457200" y="1219200"/>
            <a:ext cx="8229600" cy="5029200"/>
          </a:xfrm>
        </p:spPr>
        <p:txBody>
          <a:bodyPr/>
          <a:lstStyle/>
          <a:p>
            <a:pPr>
              <a:lnSpc>
                <a:spcPct val="90000"/>
              </a:lnSpc>
            </a:pPr>
            <a:r>
              <a:rPr lang="en-US" sz="2400" dirty="0">
                <a:solidFill>
                  <a:srgbClr val="009999"/>
                </a:solidFill>
                <a:hlinkClick r:id="rId3">
                  <a:extLst>
                    <a:ext uri="{A12FA001-AC4F-418D-AE19-62706E023703}">
                      <ahyp:hlinkClr xmlns:ahyp="http://schemas.microsoft.com/office/drawing/2018/hyperlinkcolor" val="tx"/>
                    </a:ext>
                  </a:extLst>
                </a:hlinkClick>
              </a:rPr>
              <a:t>The X-ray Film archive </a:t>
            </a:r>
            <a:r>
              <a:rPr lang="en-US" sz="2400" dirty="0"/>
              <a:t>we saw was </a:t>
            </a:r>
            <a:r>
              <a:rPr kumimoji="1" lang="en-US" sz="2400" kern="1200" dirty="0">
                <a:latin typeface="Times New Roman" charset="0"/>
                <a:ea typeface="ＭＳ Ｐゴシック" charset="0"/>
              </a:rPr>
              <a:t>created by Kevin Munhall (Queen's University) and Eric Vatikiotis-Bateson and Yoh'ichi Tohkura (ATR Human Information Processing Research Laboratories, Kyoto) in 1960s</a:t>
            </a:r>
          </a:p>
          <a:p>
            <a:pPr lvl="1"/>
            <a:r>
              <a:rPr kumimoji="1" lang="en-US" sz="2400" kern="1200" dirty="0">
                <a:latin typeface="Times New Roman" charset="0"/>
                <a:ea typeface="ＭＳ Ｐゴシック" charset="0"/>
              </a:rPr>
              <a:t>Cine-radiographic </a:t>
            </a:r>
            <a:r>
              <a:rPr kumimoji="1" lang="en-US" sz="2400" kern="1200" dirty="0">
                <a:solidFill>
                  <a:srgbClr val="0000FF"/>
                </a:solidFill>
                <a:latin typeface="Times New Roman" charset="0"/>
                <a:ea typeface="ＭＳ Ｐゴシック" charset="0"/>
              </a:rPr>
              <a:t>vocal tract footage for the speech research community</a:t>
            </a:r>
            <a:r>
              <a:rPr kumimoji="1" lang="en-US" sz="2400" kern="1200" dirty="0">
                <a:latin typeface="Times New Roman" charset="0"/>
                <a:ea typeface="ＭＳ Ｐゴシック" charset="0"/>
              </a:rPr>
              <a:t> to help them develop techniques for automated digital processing of speech images</a:t>
            </a:r>
          </a:p>
          <a:p>
            <a:pPr lvl="1"/>
            <a:r>
              <a:rPr kumimoji="1" lang="en-US" sz="2400" kern="1200" dirty="0">
                <a:latin typeface="Times New Roman" charset="0"/>
                <a:ea typeface="ＭＳ Ｐゴシック" charset="0"/>
              </a:rPr>
              <a:t>Some of the </a:t>
            </a:r>
            <a:r>
              <a:rPr kumimoji="1" lang="en-US" sz="2400" kern="1200" dirty="0">
                <a:solidFill>
                  <a:srgbClr val="0000FF"/>
                </a:solidFill>
                <a:latin typeface="Times New Roman" charset="0"/>
                <a:ea typeface="ＭＳ Ｐゴシック" charset="0"/>
              </a:rPr>
              <a:t>best dynamic views of entire vocal tra</a:t>
            </a:r>
            <a:r>
              <a:rPr kumimoji="1" lang="en-US" sz="2400" kern="1200" dirty="0">
                <a:latin typeface="Times New Roman" charset="0"/>
                <a:ea typeface="ＭＳ Ｐゴシック" charset="0"/>
              </a:rPr>
              <a:t>cts provide important information about time-varying properties, especially of tongue movements</a:t>
            </a:r>
          </a:p>
          <a:p>
            <a:pPr lvl="1"/>
            <a:r>
              <a:rPr kumimoji="1" lang="en-US" sz="2400" kern="1200" dirty="0">
                <a:solidFill>
                  <a:srgbClr val="0000FF"/>
                </a:solidFill>
                <a:latin typeface="Times New Roman" charset="0"/>
                <a:ea typeface="ＭＳ Ｐゴシック" charset="0"/>
              </a:rPr>
              <a:t>There are Ethical concerns </a:t>
            </a:r>
            <a:r>
              <a:rPr kumimoji="1" lang="en-US" sz="2400" kern="1200" dirty="0">
                <a:latin typeface="Times New Roman" charset="0"/>
                <a:ea typeface="ＭＳ Ｐゴシック" charset="0"/>
              </a:rPr>
              <a:t>about the </a:t>
            </a:r>
            <a:r>
              <a:rPr kumimoji="1" lang="en-US" sz="2400" kern="1200" dirty="0">
                <a:solidFill>
                  <a:srgbClr val="0000FF"/>
                </a:solidFill>
                <a:latin typeface="Times New Roman" charset="0"/>
                <a:ea typeface="ＭＳ Ｐゴシック" charset="0"/>
              </a:rPr>
              <a:t>high radiation dosages </a:t>
            </a:r>
            <a:r>
              <a:rPr kumimoji="1" lang="en-US" sz="2400" kern="1200" dirty="0">
                <a:latin typeface="Times New Roman" charset="0"/>
                <a:ea typeface="ＭＳ Ｐゴシック" charset="0"/>
              </a:rPr>
              <a:t>necessary to collect this data, so imaging technology is no longer used on normal subjects, just for medical X-rays and CT scans</a:t>
            </a:r>
            <a:endParaRPr lang="en-US" sz="2400" dirty="0"/>
          </a:p>
          <a:p>
            <a:pPr>
              <a:lnSpc>
                <a:spcPct val="90000"/>
              </a:lnSpc>
            </a:pPr>
            <a:endParaRPr lang="en-US" sz="2400" dirty="0">
              <a:hlinkClick r:id="rId4"/>
            </a:endParaRPr>
          </a:p>
        </p:txBody>
      </p:sp>
      <p:sp>
        <p:nvSpPr>
          <p:cNvPr id="2" name="Date Placeholder 1">
            <a:extLst>
              <a:ext uri="{FF2B5EF4-FFF2-40B4-BE49-F238E27FC236}">
                <a16:creationId xmlns:a16="http://schemas.microsoft.com/office/drawing/2014/main" id="{48EA6E5B-FA42-D657-04BF-8C6D66A62842}"/>
              </a:ext>
            </a:extLst>
          </p:cNvPr>
          <p:cNvSpPr>
            <a:spLocks noGrp="1"/>
          </p:cNvSpPr>
          <p:nvPr>
            <p:ph type="dt" sz="half" idx="10"/>
          </p:nvPr>
        </p:nvSpPr>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D227F6A8-DA0C-BD79-797D-0FA439C83F94}"/>
              </a:ext>
            </a:extLst>
          </p:cNvPr>
          <p:cNvSpPr>
            <a:spLocks noGrp="1"/>
          </p:cNvSpPr>
          <p:nvPr>
            <p:ph type="sldNum" sz="quarter" idx="12"/>
          </p:nvPr>
        </p:nvSpPr>
        <p:spPr/>
        <p:txBody>
          <a:bodyPr/>
          <a:lstStyle/>
          <a:p>
            <a:fld id="{0DDA1AEC-6E18-CE49-BA7D-A1EE70BF52F2}" type="slidenum">
              <a:rPr lang="en-US" smtClean="0"/>
              <a:pPr/>
              <a:t>27</a:t>
            </a:fld>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867400"/>
          </a:xfrm>
        </p:spPr>
        <p:txBody>
          <a:bodyPr/>
          <a:lstStyle/>
          <a:p>
            <a:pPr>
              <a:lnSpc>
                <a:spcPct val="90000"/>
              </a:lnSpc>
            </a:pPr>
            <a:r>
              <a:rPr lang="en-US" dirty="0">
                <a:hlinkClick r:id="rId3"/>
              </a:rPr>
              <a:t>X-Ray Microbeam Database</a:t>
            </a:r>
            <a:endParaRPr lang="en-US" dirty="0"/>
          </a:p>
          <a:p>
            <a:pPr lvl="1">
              <a:lnSpc>
                <a:spcPct val="90000"/>
              </a:lnSpc>
            </a:pPr>
            <a:r>
              <a:rPr lang="en-US" sz="2400" dirty="0">
                <a:hlinkClick r:id="rId4"/>
              </a:rPr>
              <a:t>Sample output </a:t>
            </a:r>
            <a:r>
              <a:rPr lang="en-US" sz="2400" dirty="0"/>
              <a:t>slides with more information</a:t>
            </a:r>
          </a:p>
          <a:p>
            <a:pPr lvl="1"/>
            <a:r>
              <a:rPr lang="en-US" sz="2400" dirty="0"/>
              <a:t>Wisconsin Physical Sciences Lab </a:t>
            </a:r>
          </a:p>
          <a:p>
            <a:pPr lvl="1"/>
            <a:r>
              <a:rPr lang="en-US" sz="2400" dirty="0"/>
              <a:t>One of only 2 machines of its type ever created</a:t>
            </a:r>
          </a:p>
          <a:p>
            <a:pPr lvl="1"/>
            <a:r>
              <a:rPr lang="en-US" sz="2400" dirty="0">
                <a:solidFill>
                  <a:srgbClr val="0000FF"/>
                </a:solidFill>
              </a:rPr>
              <a:t>Analyzed speech patterns </a:t>
            </a:r>
            <a:r>
              <a:rPr lang="en-US" sz="2400" dirty="0"/>
              <a:t>by </a:t>
            </a:r>
            <a:r>
              <a:rPr lang="en-US" sz="2400" dirty="0">
                <a:solidFill>
                  <a:srgbClr val="0000FF"/>
                </a:solidFill>
              </a:rPr>
              <a:t>tracking small pellets </a:t>
            </a:r>
            <a:r>
              <a:rPr lang="en-US" sz="2400" dirty="0"/>
              <a:t>placed on the subject’s tongue, teeth and nose using very narrow x-ray beam passing through the subject area and detected by a </a:t>
            </a:r>
            <a:r>
              <a:rPr lang="en-US" sz="2400" i="1" dirty="0">
                <a:solidFill>
                  <a:srgbClr val="9933FF"/>
                </a:solidFill>
              </a:rPr>
              <a:t>sodium iodide crystal </a:t>
            </a:r>
            <a:r>
              <a:rPr lang="en-US" sz="2400" dirty="0"/>
              <a:t>located behind the head. </a:t>
            </a:r>
          </a:p>
          <a:p>
            <a:pPr lvl="1"/>
            <a:r>
              <a:rPr lang="en-US" sz="2400" dirty="0"/>
              <a:t>Dense pellets block x-rays from reaching crystal</a:t>
            </a:r>
          </a:p>
          <a:p>
            <a:pPr lvl="1"/>
            <a:r>
              <a:rPr lang="en-US" sz="2400" dirty="0"/>
              <a:t>Allowed </a:t>
            </a:r>
            <a:r>
              <a:rPr lang="en-US" sz="2400" dirty="0">
                <a:solidFill>
                  <a:srgbClr val="0000FF"/>
                </a:solidFill>
              </a:rPr>
              <a:t>study of speech patterns in real time</a:t>
            </a:r>
            <a:br>
              <a:rPr lang="en-US" dirty="0"/>
            </a:br>
            <a:endParaRPr lang="en-US" sz="2400" dirty="0"/>
          </a:p>
          <a:p>
            <a:endParaRPr lang="en-US" dirty="0"/>
          </a:p>
        </p:txBody>
      </p:sp>
      <p:sp>
        <p:nvSpPr>
          <p:cNvPr id="2" name="Date Placeholder 3">
            <a:extLst>
              <a:ext uri="{FF2B5EF4-FFF2-40B4-BE49-F238E27FC236}">
                <a16:creationId xmlns:a16="http://schemas.microsoft.com/office/drawing/2014/main" id="{0B6BA213-892D-1E2D-32B5-B52FF601213E}"/>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4" name="Slide Number Placeholder 3">
            <a:extLst>
              <a:ext uri="{FF2B5EF4-FFF2-40B4-BE49-F238E27FC236}">
                <a16:creationId xmlns:a16="http://schemas.microsoft.com/office/drawing/2014/main" id="{F15646BB-22DA-8FCD-2AD0-26BE45FA70AE}"/>
              </a:ext>
            </a:extLst>
          </p:cNvPr>
          <p:cNvSpPr>
            <a:spLocks noGrp="1"/>
          </p:cNvSpPr>
          <p:nvPr>
            <p:ph type="sldNum" sz="quarter" idx="12"/>
          </p:nvPr>
        </p:nvSpPr>
        <p:spPr/>
        <p:txBody>
          <a:bodyPr/>
          <a:lstStyle/>
          <a:p>
            <a:fld id="{0DDA1AEC-6E18-CE49-BA7D-A1EE70BF52F2}" type="slidenum">
              <a:rPr lang="en-US" smtClean="0"/>
              <a:pPr/>
              <a:t>28</a:t>
            </a:fld>
            <a:endParaRPr lang="en-US" dirty="0"/>
          </a:p>
        </p:txBody>
      </p:sp>
    </p:spTree>
    <p:extLst>
      <p:ext uri="{BB962C8B-B14F-4D97-AF65-F5344CB8AC3E}">
        <p14:creationId xmlns:p14="http://schemas.microsoft.com/office/powerpoint/2010/main" val="11328397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867400"/>
          </a:xfrm>
        </p:spPr>
        <p:txBody>
          <a:bodyPr/>
          <a:lstStyle/>
          <a:p>
            <a:pPr>
              <a:lnSpc>
                <a:spcPct val="90000"/>
              </a:lnSpc>
            </a:pPr>
            <a:r>
              <a:rPr lang="en-US" dirty="0">
                <a:hlinkClick r:id="rId3"/>
              </a:rPr>
              <a:t>Electroglottography</a:t>
            </a:r>
            <a:r>
              <a:rPr lang="en-US" dirty="0"/>
              <a:t> measures how tightly the vocal folds are touching together (tighter -&gt; louder) from disks placed on neck</a:t>
            </a:r>
          </a:p>
          <a:p>
            <a:pPr>
              <a:lnSpc>
                <a:spcPct val="90000"/>
              </a:lnSpc>
            </a:pPr>
            <a:r>
              <a:rPr lang="en-US" dirty="0">
                <a:solidFill>
                  <a:srgbClr val="0000FF"/>
                </a:solidFill>
              </a:rPr>
              <a:t>CT (</a:t>
            </a:r>
            <a:r>
              <a:rPr lang="en-US" dirty="0">
                <a:solidFill>
                  <a:srgbClr val="0000FF"/>
                </a:solidFill>
                <a:hlinkClick r:id="rId4"/>
              </a:rPr>
              <a:t>Computed Tomography</a:t>
            </a:r>
            <a:r>
              <a:rPr lang="en-US" dirty="0">
                <a:solidFill>
                  <a:srgbClr val="0000FF"/>
                </a:solidFill>
              </a:rPr>
              <a:t>) </a:t>
            </a:r>
            <a:r>
              <a:rPr lang="en-US" dirty="0"/>
              <a:t>and </a:t>
            </a:r>
            <a:r>
              <a:rPr lang="en-US" dirty="0">
                <a:solidFill>
                  <a:srgbClr val="0000FF"/>
                </a:solidFill>
              </a:rPr>
              <a:t>MRI (</a:t>
            </a:r>
            <a:r>
              <a:rPr lang="en-US" dirty="0">
                <a:solidFill>
                  <a:srgbClr val="0000FF"/>
                </a:solidFill>
                <a:hlinkClick r:id="rId5"/>
              </a:rPr>
              <a:t>Magnetic Resonance Imaging</a:t>
            </a:r>
            <a:r>
              <a:rPr lang="en-US" dirty="0">
                <a:solidFill>
                  <a:srgbClr val="0000FF"/>
                </a:solidFill>
              </a:rPr>
              <a:t>)</a:t>
            </a:r>
            <a:r>
              <a:rPr lang="en-US" dirty="0"/>
              <a:t> give us 3D pictures of vocal structures</a:t>
            </a:r>
          </a:p>
          <a:p>
            <a:pPr>
              <a:lnSpc>
                <a:spcPct val="90000"/>
              </a:lnSpc>
            </a:pPr>
            <a:r>
              <a:rPr lang="en-US" dirty="0">
                <a:solidFill>
                  <a:srgbClr val="0000FF"/>
                </a:solidFill>
                <a:hlinkClick r:id="rId6"/>
              </a:rPr>
              <a:t>Videostroboscopy</a:t>
            </a:r>
            <a:r>
              <a:rPr lang="en-US">
                <a:solidFill>
                  <a:srgbClr val="0000FF"/>
                </a:solidFill>
              </a:rPr>
              <a:t> </a:t>
            </a:r>
            <a:r>
              <a:rPr lang="en-US"/>
              <a:t>uses a tiny camera to record vocal fold activity</a:t>
            </a:r>
          </a:p>
          <a:p>
            <a:pPr>
              <a:lnSpc>
                <a:spcPct val="90000"/>
              </a:lnSpc>
            </a:pPr>
            <a:r>
              <a:rPr lang="en-US" dirty="0">
                <a:hlinkClick r:id="rId7"/>
              </a:rPr>
              <a:t>Electromagnetic articulography (EMA)</a:t>
            </a:r>
            <a:endParaRPr lang="en-US" dirty="0"/>
          </a:p>
          <a:p>
            <a:pPr marL="742950" lvl="2" indent="-342900">
              <a:lnSpc>
                <a:spcPct val="90000"/>
              </a:lnSpc>
            </a:pPr>
            <a:r>
              <a:rPr lang="en-US" sz="2400" dirty="0"/>
              <a:t>Recording of articulatory orofacial movements</a:t>
            </a:r>
          </a:p>
          <a:p>
            <a:pPr marL="742950" lvl="2" indent="-342900">
              <a:lnSpc>
                <a:spcPct val="90000"/>
              </a:lnSpc>
            </a:pPr>
            <a:r>
              <a:rPr lang="en-US" dirty="0"/>
              <a:t>3 </a:t>
            </a:r>
            <a:r>
              <a:rPr lang="en-US" dirty="0">
                <a:solidFill>
                  <a:srgbClr val="FF0000"/>
                </a:solidFill>
              </a:rPr>
              <a:t>transmitters</a:t>
            </a:r>
            <a:r>
              <a:rPr lang="en-US" dirty="0"/>
              <a:t> on helmet produce alternating magnetic fields at different frequencies, forming equilateral triangle</a:t>
            </a:r>
          </a:p>
          <a:p>
            <a:pPr marL="742950" lvl="2" indent="-342900">
              <a:lnSpc>
                <a:spcPct val="90000"/>
              </a:lnSpc>
            </a:pPr>
            <a:r>
              <a:rPr lang="en-US" dirty="0"/>
              <a:t>Creates </a:t>
            </a:r>
            <a:r>
              <a:rPr lang="en-US" dirty="0">
                <a:solidFill>
                  <a:srgbClr val="FF0000"/>
                </a:solidFill>
              </a:rPr>
              <a:t>alternating current </a:t>
            </a:r>
            <a:r>
              <a:rPr lang="en-US" dirty="0"/>
              <a:t>in 5-15 sensors to calculate sensor positions via XY coordinates</a:t>
            </a:r>
          </a:p>
          <a:p>
            <a:pPr marL="742950" lvl="2" indent="-342900">
              <a:lnSpc>
                <a:spcPct val="90000"/>
              </a:lnSpc>
            </a:pPr>
            <a:endParaRPr lang="en-US" dirty="0"/>
          </a:p>
          <a:p>
            <a:pPr>
              <a:lnSpc>
                <a:spcPct val="90000"/>
              </a:lnSpc>
            </a:pPr>
            <a:endParaRPr lang="en-US" dirty="0"/>
          </a:p>
          <a:p>
            <a:pPr lvl="1">
              <a:lnSpc>
                <a:spcPct val="90000"/>
              </a:lnSpc>
            </a:pPr>
            <a:endParaRPr lang="en-US" dirty="0">
              <a:solidFill>
                <a:srgbClr val="0000FF"/>
              </a:solidFill>
            </a:endParaRPr>
          </a:p>
          <a:p>
            <a:endParaRPr lang="en-US" dirty="0"/>
          </a:p>
        </p:txBody>
      </p:sp>
      <p:sp>
        <p:nvSpPr>
          <p:cNvPr id="2" name="Date Placeholder 1">
            <a:extLst>
              <a:ext uri="{FF2B5EF4-FFF2-40B4-BE49-F238E27FC236}">
                <a16:creationId xmlns:a16="http://schemas.microsoft.com/office/drawing/2014/main" id="{386975CD-E143-33C7-A8E3-8E776A8E7952}"/>
              </a:ext>
            </a:extLst>
          </p:cNvPr>
          <p:cNvSpPr>
            <a:spLocks noGrp="1"/>
          </p:cNvSpPr>
          <p:nvPr>
            <p:ph type="dt" sz="half" idx="10"/>
          </p:nvPr>
        </p:nvSpPr>
        <p:spPr/>
        <p:txBody>
          <a:bodyPr/>
          <a:lstStyle/>
          <a:p>
            <a:r>
              <a:rPr lang="en-US"/>
              <a:t>1/27/2026</a:t>
            </a:r>
            <a:endParaRPr lang="en-US" dirty="0"/>
          </a:p>
        </p:txBody>
      </p:sp>
      <p:sp>
        <p:nvSpPr>
          <p:cNvPr id="4" name="Slide Number Placeholder 3">
            <a:extLst>
              <a:ext uri="{FF2B5EF4-FFF2-40B4-BE49-F238E27FC236}">
                <a16:creationId xmlns:a16="http://schemas.microsoft.com/office/drawing/2014/main" id="{AF62BABC-71D2-33F5-85D0-D438E237454E}"/>
              </a:ext>
            </a:extLst>
          </p:cNvPr>
          <p:cNvSpPr>
            <a:spLocks noGrp="1"/>
          </p:cNvSpPr>
          <p:nvPr>
            <p:ph type="sldNum" sz="quarter" idx="12"/>
          </p:nvPr>
        </p:nvSpPr>
        <p:spPr/>
        <p:txBody>
          <a:bodyPr/>
          <a:lstStyle/>
          <a:p>
            <a:fld id="{0DDA1AEC-6E18-CE49-BA7D-A1EE70BF52F2}" type="slidenum">
              <a:rPr lang="en-US" smtClean="0"/>
              <a:pPr/>
              <a:t>29</a:t>
            </a:fld>
            <a:endParaRPr lang="en-US" dirty="0"/>
          </a:p>
        </p:txBody>
      </p:sp>
    </p:spTree>
    <p:extLst>
      <p:ext uri="{BB962C8B-B14F-4D97-AF65-F5344CB8AC3E}">
        <p14:creationId xmlns:p14="http://schemas.microsoft.com/office/powerpoint/2010/main" val="5150801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A0F1494-FCA0-7D41-89F2-51095ADDE0E3}"/>
              </a:ext>
            </a:extLst>
          </p:cNvPr>
          <p:cNvPicPr>
            <a:picLocks noChangeAspect="1"/>
          </p:cNvPicPr>
          <p:nvPr/>
        </p:nvPicPr>
        <p:blipFill>
          <a:blip r:embed="rId3"/>
          <a:stretch>
            <a:fillRect/>
          </a:stretch>
        </p:blipFill>
        <p:spPr>
          <a:xfrm>
            <a:off x="190500" y="150077"/>
            <a:ext cx="4381500" cy="3295650"/>
          </a:xfrm>
          <a:prstGeom prst="rect">
            <a:avLst/>
          </a:prstGeom>
        </p:spPr>
      </p:pic>
      <p:pic>
        <p:nvPicPr>
          <p:cNvPr id="6" name="Picture 5">
            <a:extLst>
              <a:ext uri="{FF2B5EF4-FFF2-40B4-BE49-F238E27FC236}">
                <a16:creationId xmlns:a16="http://schemas.microsoft.com/office/drawing/2014/main" id="{67E3B736-028D-0D4C-A7FF-45756677101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19200" y="3886200"/>
            <a:ext cx="5862558" cy="2603500"/>
          </a:xfrm>
          <a:prstGeom prst="rect">
            <a:avLst/>
          </a:prstGeom>
        </p:spPr>
      </p:pic>
      <p:pic>
        <p:nvPicPr>
          <p:cNvPr id="8" name="Picture 7">
            <a:extLst>
              <a:ext uri="{FF2B5EF4-FFF2-40B4-BE49-F238E27FC236}">
                <a16:creationId xmlns:a16="http://schemas.microsoft.com/office/drawing/2014/main" id="{9A016B91-FA38-B142-8A39-4F51518BA402}"/>
              </a:ext>
            </a:extLst>
          </p:cNvPr>
          <p:cNvPicPr>
            <a:picLocks noChangeAspect="1"/>
          </p:cNvPicPr>
          <p:nvPr/>
        </p:nvPicPr>
        <p:blipFill>
          <a:blip r:embed="rId5"/>
          <a:stretch>
            <a:fillRect/>
          </a:stretch>
        </p:blipFill>
        <p:spPr>
          <a:xfrm>
            <a:off x="4607415" y="150077"/>
            <a:ext cx="4056167" cy="3278923"/>
          </a:xfrm>
          <a:prstGeom prst="rect">
            <a:avLst/>
          </a:prstGeom>
        </p:spPr>
      </p:pic>
      <p:sp>
        <p:nvSpPr>
          <p:cNvPr id="2" name="Date Placeholder 3">
            <a:extLst>
              <a:ext uri="{FF2B5EF4-FFF2-40B4-BE49-F238E27FC236}">
                <a16:creationId xmlns:a16="http://schemas.microsoft.com/office/drawing/2014/main" id="{325CB09D-C55B-C10C-EEB8-5B95FFA2006A}"/>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E22D9320-CB3B-54BD-4FC0-6662AB974CBC}"/>
              </a:ext>
            </a:extLst>
          </p:cNvPr>
          <p:cNvSpPr>
            <a:spLocks noGrp="1"/>
          </p:cNvSpPr>
          <p:nvPr>
            <p:ph type="sldNum" sz="quarter" idx="12"/>
          </p:nvPr>
        </p:nvSpPr>
        <p:spPr/>
        <p:txBody>
          <a:bodyPr/>
          <a:lstStyle/>
          <a:p>
            <a:fld id="{CB597078-06DD-0D40-B7A5-2DF1FE3931E4}" type="slidenum">
              <a:rPr lang="en-US" smtClean="0"/>
              <a:pPr/>
              <a:t>30</a:t>
            </a:fld>
            <a:endParaRPr lang="en-US" dirty="0"/>
          </a:p>
        </p:txBody>
      </p:sp>
    </p:spTree>
    <p:extLst>
      <p:ext uri="{BB962C8B-B14F-4D97-AF65-F5344CB8AC3E}">
        <p14:creationId xmlns:p14="http://schemas.microsoft.com/office/powerpoint/2010/main" val="6906121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440363"/>
          </a:xfrm>
        </p:spPr>
        <p:txBody>
          <a:bodyPr/>
          <a:lstStyle/>
          <a:p>
            <a:pPr>
              <a:lnSpc>
                <a:spcPct val="90000"/>
              </a:lnSpc>
            </a:pPr>
            <a:r>
              <a:rPr lang="en-US" dirty="0">
                <a:hlinkClick r:id="rId3"/>
              </a:rPr>
              <a:t>MOCHA-TIMIT corpus</a:t>
            </a:r>
            <a:endParaRPr lang="en-US" dirty="0"/>
          </a:p>
          <a:p>
            <a:pPr lvl="1">
              <a:lnSpc>
                <a:spcPct val="90000"/>
              </a:lnSpc>
            </a:pPr>
            <a:r>
              <a:rPr lang="en-US" sz="2400" dirty="0"/>
              <a:t>Created in Edinburgh in 1999</a:t>
            </a:r>
          </a:p>
          <a:p>
            <a:pPr lvl="1">
              <a:lnSpc>
                <a:spcPct val="90000"/>
              </a:lnSpc>
            </a:pPr>
            <a:r>
              <a:rPr lang="en-US" sz="2400" dirty="0"/>
              <a:t>460 English sentences, 1M 1F speaker</a:t>
            </a:r>
          </a:p>
          <a:p>
            <a:pPr lvl="1">
              <a:lnSpc>
                <a:spcPct val="90000"/>
              </a:lnSpc>
            </a:pPr>
            <a:r>
              <a:rPr lang="en-US" sz="2400" dirty="0">
                <a:solidFill>
                  <a:srgbClr val="0000FF"/>
                </a:solidFill>
              </a:rPr>
              <a:t>Microphone, Laryngograph </a:t>
            </a:r>
            <a:r>
              <a:rPr lang="en-US" sz="2400" dirty="0"/>
              <a:t>(measures vocal fold vibration) and electromagnetic </a:t>
            </a:r>
            <a:r>
              <a:rPr lang="en-US" sz="2400" dirty="0">
                <a:solidFill>
                  <a:srgbClr val="0000FF"/>
                </a:solidFill>
              </a:rPr>
              <a:t>articulograph </a:t>
            </a:r>
            <a:r>
              <a:rPr lang="en-US" sz="2400" dirty="0"/>
              <a:t>(measures movement in mouth) information</a:t>
            </a:r>
          </a:p>
          <a:p>
            <a:pPr>
              <a:lnSpc>
                <a:spcPct val="90000"/>
              </a:lnSpc>
            </a:pPr>
            <a:r>
              <a:rPr lang="en-US" dirty="0">
                <a:hlinkClick r:id="rId4"/>
              </a:rPr>
              <a:t>Ultrasound Tongue Imaging</a:t>
            </a:r>
            <a:endParaRPr lang="en-US" dirty="0"/>
          </a:p>
          <a:p>
            <a:pPr lvl="1">
              <a:lnSpc>
                <a:spcPct val="90000"/>
              </a:lnSpc>
            </a:pPr>
            <a:r>
              <a:rPr lang="en-US" sz="2400" dirty="0"/>
              <a:t>Uses ultrasound (5MHz) system’s sound waves using a probe with an array of piezoelectric ceramic elements that emit an electric current when they are deformed by sound pressure when place under the chin</a:t>
            </a:r>
          </a:p>
          <a:p>
            <a:pPr lvl="1">
              <a:lnSpc>
                <a:spcPct val="90000"/>
              </a:lnSpc>
            </a:pPr>
            <a:endParaRPr lang="en-US" dirty="0"/>
          </a:p>
          <a:p>
            <a:pPr lvl="1">
              <a:lnSpc>
                <a:spcPct val="90000"/>
              </a:lnSpc>
            </a:pPr>
            <a:endParaRPr lang="en-US" sz="2400" dirty="0"/>
          </a:p>
          <a:p>
            <a:endParaRPr lang="en-US" dirty="0"/>
          </a:p>
        </p:txBody>
      </p:sp>
      <p:sp>
        <p:nvSpPr>
          <p:cNvPr id="2" name="Date Placeholder 3">
            <a:extLst>
              <a:ext uri="{FF2B5EF4-FFF2-40B4-BE49-F238E27FC236}">
                <a16:creationId xmlns:a16="http://schemas.microsoft.com/office/drawing/2014/main" id="{9696B513-848A-0A0E-07CA-0DB599DA7B25}"/>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4" name="Slide Number Placeholder 3">
            <a:extLst>
              <a:ext uri="{FF2B5EF4-FFF2-40B4-BE49-F238E27FC236}">
                <a16:creationId xmlns:a16="http://schemas.microsoft.com/office/drawing/2014/main" id="{33D69839-55C8-6898-B3B8-2C42C17BD377}"/>
              </a:ext>
            </a:extLst>
          </p:cNvPr>
          <p:cNvSpPr>
            <a:spLocks noGrp="1"/>
          </p:cNvSpPr>
          <p:nvPr>
            <p:ph type="sldNum" sz="quarter" idx="12"/>
          </p:nvPr>
        </p:nvSpPr>
        <p:spPr/>
        <p:txBody>
          <a:bodyPr/>
          <a:lstStyle/>
          <a:p>
            <a:fld id="{0DDA1AEC-6E18-CE49-BA7D-A1EE70BF52F2}" type="slidenum">
              <a:rPr lang="en-US" smtClean="0"/>
              <a:pPr/>
              <a:t>31</a:t>
            </a:fld>
            <a:endParaRPr lang="en-US" dirty="0"/>
          </a:p>
        </p:txBody>
      </p:sp>
    </p:spTree>
    <p:extLst>
      <p:ext uri="{BB962C8B-B14F-4D97-AF65-F5344CB8AC3E}">
        <p14:creationId xmlns:p14="http://schemas.microsoft.com/office/powerpoint/2010/main" val="20250015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00" y="0"/>
            <a:ext cx="7114774" cy="6858000"/>
          </a:xfrm>
          <a:prstGeom prst="rect">
            <a:avLst/>
          </a:prstGeom>
        </p:spPr>
      </p:pic>
      <p:sp>
        <p:nvSpPr>
          <p:cNvPr id="3" name="Date Placeholder 3">
            <a:extLst>
              <a:ext uri="{FF2B5EF4-FFF2-40B4-BE49-F238E27FC236}">
                <a16:creationId xmlns:a16="http://schemas.microsoft.com/office/drawing/2014/main" id="{57DB6479-13EF-1F22-6A43-106AAA4C1CF0}"/>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4" name="Slide Number Placeholder 3">
            <a:extLst>
              <a:ext uri="{FF2B5EF4-FFF2-40B4-BE49-F238E27FC236}">
                <a16:creationId xmlns:a16="http://schemas.microsoft.com/office/drawing/2014/main" id="{61F2F22B-54D4-68C3-0B62-82C828F84126}"/>
              </a:ext>
            </a:extLst>
          </p:cNvPr>
          <p:cNvSpPr>
            <a:spLocks noGrp="1"/>
          </p:cNvSpPr>
          <p:nvPr>
            <p:ph type="sldNum" sz="quarter" idx="12"/>
          </p:nvPr>
        </p:nvSpPr>
        <p:spPr/>
        <p:txBody>
          <a:bodyPr/>
          <a:lstStyle/>
          <a:p>
            <a:fld id="{CB597078-06DD-0D40-B7A5-2DF1FE3931E4}" type="slidenum">
              <a:rPr lang="en-US" smtClean="0"/>
              <a:pPr/>
              <a:t>32</a:t>
            </a:fld>
            <a:endParaRPr lang="en-US" dirty="0"/>
          </a:p>
        </p:txBody>
      </p:sp>
    </p:spTree>
    <p:extLst>
      <p:ext uri="{BB962C8B-B14F-4D97-AF65-F5344CB8AC3E}">
        <p14:creationId xmlns:p14="http://schemas.microsoft.com/office/powerpoint/2010/main" val="3349423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612D1C5-21B4-1B4F-B13A-2946E11685CC}"/>
              </a:ext>
            </a:extLst>
          </p:cNvPr>
          <p:cNvPicPr>
            <a:picLocks noChangeAspect="1"/>
          </p:cNvPicPr>
          <p:nvPr/>
        </p:nvPicPr>
        <p:blipFill>
          <a:blip r:embed="rId3"/>
          <a:stretch>
            <a:fillRect/>
          </a:stretch>
        </p:blipFill>
        <p:spPr>
          <a:xfrm>
            <a:off x="4940300" y="576766"/>
            <a:ext cx="3289300" cy="2844800"/>
          </a:xfrm>
          <a:prstGeom prst="rect">
            <a:avLst/>
          </a:prstGeom>
        </p:spPr>
      </p:pic>
      <p:pic>
        <p:nvPicPr>
          <p:cNvPr id="5" name="Picture 4">
            <a:extLst>
              <a:ext uri="{FF2B5EF4-FFF2-40B4-BE49-F238E27FC236}">
                <a16:creationId xmlns:a16="http://schemas.microsoft.com/office/drawing/2014/main" id="{9578D09D-9FA7-4341-8672-1D1A25BC4A9C}"/>
              </a:ext>
            </a:extLst>
          </p:cNvPr>
          <p:cNvPicPr>
            <a:picLocks noChangeAspect="1"/>
          </p:cNvPicPr>
          <p:nvPr/>
        </p:nvPicPr>
        <p:blipFill>
          <a:blip r:embed="rId4"/>
          <a:stretch>
            <a:fillRect/>
          </a:stretch>
        </p:blipFill>
        <p:spPr>
          <a:xfrm>
            <a:off x="1143000" y="381000"/>
            <a:ext cx="3581400" cy="3396554"/>
          </a:xfrm>
          <a:prstGeom prst="rect">
            <a:avLst/>
          </a:prstGeom>
        </p:spPr>
      </p:pic>
      <p:pic>
        <p:nvPicPr>
          <p:cNvPr id="4" name="Picture 3">
            <a:extLst>
              <a:ext uri="{FF2B5EF4-FFF2-40B4-BE49-F238E27FC236}">
                <a16:creationId xmlns:a16="http://schemas.microsoft.com/office/drawing/2014/main" id="{365A5164-35B9-4EA0-FBC5-5771C103FE40}"/>
              </a:ext>
            </a:extLst>
          </p:cNvPr>
          <p:cNvPicPr>
            <a:picLocks noChangeAspect="1"/>
          </p:cNvPicPr>
          <p:nvPr/>
        </p:nvPicPr>
        <p:blipFill>
          <a:blip r:embed="rId5"/>
          <a:stretch>
            <a:fillRect/>
          </a:stretch>
        </p:blipFill>
        <p:spPr>
          <a:xfrm>
            <a:off x="1828800" y="3777554"/>
            <a:ext cx="2592516" cy="2843881"/>
          </a:xfrm>
          <a:prstGeom prst="rect">
            <a:avLst/>
          </a:prstGeom>
        </p:spPr>
      </p:pic>
      <p:sp>
        <p:nvSpPr>
          <p:cNvPr id="2" name="Date Placeholder 3">
            <a:extLst>
              <a:ext uri="{FF2B5EF4-FFF2-40B4-BE49-F238E27FC236}">
                <a16:creationId xmlns:a16="http://schemas.microsoft.com/office/drawing/2014/main" id="{85D76690-40A2-62CF-B37A-759B82B70464}"/>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6" name="Slide Number Placeholder 5">
            <a:extLst>
              <a:ext uri="{FF2B5EF4-FFF2-40B4-BE49-F238E27FC236}">
                <a16:creationId xmlns:a16="http://schemas.microsoft.com/office/drawing/2014/main" id="{A3932D0B-F124-B905-83A7-345F09326397}"/>
              </a:ext>
            </a:extLst>
          </p:cNvPr>
          <p:cNvSpPr>
            <a:spLocks noGrp="1"/>
          </p:cNvSpPr>
          <p:nvPr>
            <p:ph type="sldNum" sz="quarter" idx="12"/>
          </p:nvPr>
        </p:nvSpPr>
        <p:spPr/>
        <p:txBody>
          <a:bodyPr/>
          <a:lstStyle/>
          <a:p>
            <a:fld id="{CB597078-06DD-0D40-B7A5-2DF1FE3931E4}" type="slidenum">
              <a:rPr lang="en-US" smtClean="0"/>
              <a:pPr/>
              <a:t>33</a:t>
            </a:fld>
            <a:endParaRPr lang="en-US" dirty="0"/>
          </a:p>
        </p:txBody>
      </p:sp>
    </p:spTree>
    <p:extLst>
      <p:ext uri="{BB962C8B-B14F-4D97-AF65-F5344CB8AC3E}">
        <p14:creationId xmlns:p14="http://schemas.microsoft.com/office/powerpoint/2010/main" val="9764674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Consonants and Vowels</a:t>
            </a:r>
          </a:p>
        </p:txBody>
      </p:sp>
      <p:sp>
        <p:nvSpPr>
          <p:cNvPr id="3" name="Content Placeholder 2"/>
          <p:cNvSpPr>
            <a:spLocks noGrp="1"/>
          </p:cNvSpPr>
          <p:nvPr>
            <p:ph idx="1"/>
          </p:nvPr>
        </p:nvSpPr>
        <p:spPr>
          <a:xfrm>
            <a:off x="457200" y="1447800"/>
            <a:ext cx="8229600" cy="4678363"/>
          </a:xfrm>
        </p:spPr>
        <p:txBody>
          <a:bodyPr/>
          <a:lstStyle/>
          <a:p>
            <a:r>
              <a:rPr lang="en-US" sz="2400" dirty="0">
                <a:solidFill>
                  <a:srgbClr val="0000FF"/>
                </a:solidFill>
              </a:rPr>
              <a:t>Consonants</a:t>
            </a:r>
            <a:r>
              <a:rPr lang="en-US" sz="2400" dirty="0"/>
              <a:t>: </a:t>
            </a:r>
          </a:p>
          <a:p>
            <a:pPr lvl="1"/>
            <a:r>
              <a:rPr lang="en-US" sz="2200" dirty="0"/>
              <a:t>Restriction/blockage of air flow </a:t>
            </a:r>
          </a:p>
          <a:p>
            <a:pPr lvl="2"/>
            <a:r>
              <a:rPr lang="en-US" sz="2000" dirty="0"/>
              <a:t>e.g. </a:t>
            </a:r>
            <a:r>
              <a:rPr lang="en-US" sz="2000" dirty="0">
                <a:solidFill>
                  <a:srgbClr val="FF0000"/>
                </a:solidFill>
              </a:rPr>
              <a:t>[s] [p], sat, pat</a:t>
            </a:r>
            <a:endParaRPr lang="en-US" sz="2000" dirty="0"/>
          </a:p>
          <a:p>
            <a:pPr lvl="1"/>
            <a:r>
              <a:rPr lang="en-US" sz="2200" dirty="0">
                <a:solidFill>
                  <a:srgbClr val="0000FF"/>
                </a:solidFill>
              </a:rPr>
              <a:t>Voiced </a:t>
            </a:r>
            <a:r>
              <a:rPr lang="en-US" sz="2200" dirty="0"/>
              <a:t>or </a:t>
            </a:r>
            <a:r>
              <a:rPr lang="en-US" sz="2200" dirty="0">
                <a:solidFill>
                  <a:srgbClr val="0000FF"/>
                </a:solidFill>
              </a:rPr>
              <a:t>voiceless </a:t>
            </a:r>
          </a:p>
          <a:p>
            <a:pPr lvl="2"/>
            <a:r>
              <a:rPr lang="en-US" sz="2000" dirty="0"/>
              <a:t>e.g. </a:t>
            </a:r>
            <a:r>
              <a:rPr lang="en-US" sz="2000" dirty="0">
                <a:solidFill>
                  <a:srgbClr val="FF0000"/>
                </a:solidFill>
              </a:rPr>
              <a:t>[z] [s],  zip, sip</a:t>
            </a:r>
            <a:endParaRPr lang="en-US" sz="2000" dirty="0"/>
          </a:p>
          <a:p>
            <a:r>
              <a:rPr lang="en-US" sz="2400" dirty="0">
                <a:solidFill>
                  <a:srgbClr val="0000FF"/>
                </a:solidFill>
              </a:rPr>
              <a:t>Vowels</a:t>
            </a:r>
            <a:r>
              <a:rPr lang="en-US" sz="2400" dirty="0"/>
              <a:t>:</a:t>
            </a:r>
          </a:p>
          <a:p>
            <a:pPr lvl="1"/>
            <a:r>
              <a:rPr lang="en-US" sz="2200" dirty="0"/>
              <a:t>Generally voiced, less restriction </a:t>
            </a:r>
          </a:p>
          <a:p>
            <a:pPr lvl="2"/>
            <a:r>
              <a:rPr lang="en-US" sz="2000" dirty="0"/>
              <a:t>e.g</a:t>
            </a:r>
            <a:r>
              <a:rPr lang="en-US" sz="2000" dirty="0">
                <a:solidFill>
                  <a:srgbClr val="FF0000"/>
                </a:solidFill>
              </a:rPr>
              <a:t>. [u], tulip</a:t>
            </a:r>
          </a:p>
          <a:p>
            <a:r>
              <a:rPr lang="en-US" sz="2400" dirty="0">
                <a:solidFill>
                  <a:srgbClr val="0000FF"/>
                </a:solidFill>
              </a:rPr>
              <a:t>Semivowels</a:t>
            </a:r>
            <a:r>
              <a:rPr lang="en-US" sz="2400" dirty="0"/>
              <a:t> (</a:t>
            </a:r>
            <a:r>
              <a:rPr lang="en-US" sz="2400" i="1" dirty="0">
                <a:solidFill>
                  <a:srgbClr val="FF0000"/>
                </a:solidFill>
              </a:rPr>
              <a:t>glides</a:t>
            </a:r>
            <a:r>
              <a:rPr lang="en-US" sz="2400" dirty="0"/>
              <a:t>): </a:t>
            </a:r>
          </a:p>
          <a:p>
            <a:pPr lvl="1"/>
            <a:r>
              <a:rPr lang="en-US" sz="2200" dirty="0"/>
              <a:t>Speech sounds intermediate between vowels and consonants </a:t>
            </a:r>
          </a:p>
          <a:p>
            <a:pPr lvl="2"/>
            <a:r>
              <a:rPr lang="en-US" sz="2000" dirty="0"/>
              <a:t>e.g.</a:t>
            </a:r>
            <a:r>
              <a:rPr lang="en-US" sz="2000" dirty="0">
                <a:solidFill>
                  <a:srgbClr val="FF0000"/>
                </a:solidFill>
              </a:rPr>
              <a:t> [w]</a:t>
            </a:r>
            <a:r>
              <a:rPr lang="en-US" sz="2000" dirty="0"/>
              <a:t>, </a:t>
            </a:r>
            <a:r>
              <a:rPr lang="en-US" sz="2000" dirty="0">
                <a:solidFill>
                  <a:srgbClr val="FF0000"/>
                </a:solidFill>
              </a:rPr>
              <a:t>[y], we, ye</a:t>
            </a:r>
            <a:endParaRPr lang="en-US" sz="2000" dirty="0"/>
          </a:p>
          <a:p>
            <a:endParaRPr lang="en-US" dirty="0"/>
          </a:p>
        </p:txBody>
      </p:sp>
      <p:sp>
        <p:nvSpPr>
          <p:cNvPr id="4" name="Date Placeholder 3">
            <a:extLst>
              <a:ext uri="{FF2B5EF4-FFF2-40B4-BE49-F238E27FC236}">
                <a16:creationId xmlns:a16="http://schemas.microsoft.com/office/drawing/2014/main" id="{E3933C02-02D1-2188-6B6A-1F3A72650F9F}"/>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5" name="Slide Number Placeholder 4">
            <a:extLst>
              <a:ext uri="{FF2B5EF4-FFF2-40B4-BE49-F238E27FC236}">
                <a16:creationId xmlns:a16="http://schemas.microsoft.com/office/drawing/2014/main" id="{72A78DBE-B880-69F9-26F6-DC560E92D9CD}"/>
              </a:ext>
            </a:extLst>
          </p:cNvPr>
          <p:cNvSpPr>
            <a:spLocks noGrp="1"/>
          </p:cNvSpPr>
          <p:nvPr>
            <p:ph type="sldNum" sz="quarter" idx="12"/>
          </p:nvPr>
        </p:nvSpPr>
        <p:spPr/>
        <p:txBody>
          <a:bodyPr/>
          <a:lstStyle/>
          <a:p>
            <a:fld id="{0DDA1AEC-6E18-CE49-BA7D-A1EE70BF52F2}" type="slidenum">
              <a:rPr lang="en-US" smtClean="0"/>
              <a:pPr/>
              <a:t>34</a:t>
            </a:fld>
            <a:endParaRPr lang="en-US" dirty="0"/>
          </a:p>
        </p:txBody>
      </p:sp>
    </p:spTree>
    <p:extLst>
      <p:ext uri="{BB962C8B-B14F-4D97-AF65-F5344CB8AC3E}">
        <p14:creationId xmlns:p14="http://schemas.microsoft.com/office/powerpoint/2010/main" val="7879696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4" name="Rectangle 2"/>
          <p:cNvSpPr>
            <a:spLocks noGrp="1" noChangeArrowheads="1"/>
          </p:cNvSpPr>
          <p:nvPr>
            <p:ph type="title"/>
          </p:nvPr>
        </p:nvSpPr>
        <p:spPr>
          <a:xfrm>
            <a:off x="457200" y="274638"/>
            <a:ext cx="8229600" cy="792162"/>
          </a:xfrm>
        </p:spPr>
        <p:txBody>
          <a:bodyPr/>
          <a:lstStyle/>
          <a:p>
            <a:r>
              <a:rPr lang="en-US" dirty="0"/>
              <a:t>Vowels</a:t>
            </a:r>
          </a:p>
        </p:txBody>
      </p:sp>
      <p:sp>
        <p:nvSpPr>
          <p:cNvPr id="346115" name="Rectangle 3"/>
          <p:cNvSpPr>
            <a:spLocks noGrp="1" noChangeArrowheads="1"/>
          </p:cNvSpPr>
          <p:nvPr>
            <p:ph type="body" idx="1"/>
          </p:nvPr>
        </p:nvSpPr>
        <p:spPr>
          <a:xfrm>
            <a:off x="457200" y="1219200"/>
            <a:ext cx="8229600" cy="4906963"/>
          </a:xfrm>
        </p:spPr>
        <p:txBody>
          <a:bodyPr/>
          <a:lstStyle/>
          <a:p>
            <a:r>
              <a:rPr lang="en-US" dirty="0"/>
              <a:t>Mainly </a:t>
            </a:r>
            <a:r>
              <a:rPr lang="en-US" dirty="0">
                <a:solidFill>
                  <a:srgbClr val="0000FF"/>
                </a:solidFill>
              </a:rPr>
              <a:t>voiced </a:t>
            </a:r>
            <a:r>
              <a:rPr lang="en-US" dirty="0"/>
              <a:t>but there are</a:t>
            </a:r>
            <a:r>
              <a:rPr lang="en-US" dirty="0">
                <a:solidFill>
                  <a:srgbClr val="0000FF"/>
                </a:solidFill>
              </a:rPr>
              <a:t> multiple differences </a:t>
            </a:r>
            <a:r>
              <a:rPr lang="en-US" dirty="0"/>
              <a:t>in</a:t>
            </a:r>
            <a:r>
              <a:rPr lang="en-US" dirty="0">
                <a:solidFill>
                  <a:srgbClr val="0000FF"/>
                </a:solidFill>
              </a:rPr>
              <a:t> how </a:t>
            </a:r>
            <a:r>
              <a:rPr lang="en-US" dirty="0"/>
              <a:t>they are voiced</a:t>
            </a:r>
          </a:p>
          <a:p>
            <a:r>
              <a:rPr lang="en-US" dirty="0"/>
              <a:t>Vowel </a:t>
            </a:r>
            <a:r>
              <a:rPr lang="en-US" dirty="0">
                <a:solidFill>
                  <a:srgbClr val="0000FF"/>
                </a:solidFill>
              </a:rPr>
              <a:t>height</a:t>
            </a:r>
          </a:p>
          <a:p>
            <a:pPr lvl="1"/>
            <a:r>
              <a:rPr lang="en-US" sz="2400" dirty="0"/>
              <a:t>How </a:t>
            </a:r>
            <a:r>
              <a:rPr lang="en-US" sz="2400" i="1" dirty="0">
                <a:solidFill>
                  <a:srgbClr val="0000FF"/>
                </a:solidFill>
              </a:rPr>
              <a:t>high</a:t>
            </a:r>
            <a:r>
              <a:rPr lang="en-US" sz="2400" dirty="0">
                <a:solidFill>
                  <a:srgbClr val="0000FF"/>
                </a:solidFill>
              </a:rPr>
              <a:t> </a:t>
            </a:r>
            <a:r>
              <a:rPr lang="en-US" sz="2400" dirty="0"/>
              <a:t>is the </a:t>
            </a:r>
            <a:r>
              <a:rPr lang="en-US" sz="2400" i="1" dirty="0">
                <a:solidFill>
                  <a:srgbClr val="0000FF"/>
                </a:solidFill>
              </a:rPr>
              <a:t>tongue</a:t>
            </a:r>
            <a:r>
              <a:rPr lang="en-US" sz="2400" dirty="0"/>
              <a:t>? </a:t>
            </a:r>
            <a:r>
              <a:rPr lang="en-US" sz="2400" dirty="0">
                <a:solidFill>
                  <a:srgbClr val="FF0000"/>
                </a:solidFill>
              </a:rPr>
              <a:t>high </a:t>
            </a:r>
            <a:r>
              <a:rPr lang="en-US" sz="2400" dirty="0"/>
              <a:t>or </a:t>
            </a:r>
            <a:r>
              <a:rPr lang="en-US" sz="2400" dirty="0">
                <a:solidFill>
                  <a:srgbClr val="FF0000"/>
                </a:solidFill>
              </a:rPr>
              <a:t>low </a:t>
            </a:r>
            <a:r>
              <a:rPr lang="en-US" sz="2400" dirty="0"/>
              <a:t>vowel</a:t>
            </a:r>
          </a:p>
          <a:p>
            <a:pPr lvl="1"/>
            <a:r>
              <a:rPr lang="en-US" sz="2400" i="1" dirty="0">
                <a:solidFill>
                  <a:srgbClr val="0000FF"/>
                </a:solidFill>
              </a:rPr>
              <a:t>Where</a:t>
            </a:r>
            <a:r>
              <a:rPr lang="en-US" sz="2400" dirty="0">
                <a:solidFill>
                  <a:srgbClr val="0000FF"/>
                </a:solidFill>
              </a:rPr>
              <a:t> </a:t>
            </a:r>
            <a:r>
              <a:rPr lang="en-US" sz="2400" dirty="0"/>
              <a:t>is its highest point? </a:t>
            </a:r>
            <a:r>
              <a:rPr lang="en-US" sz="2400" dirty="0">
                <a:solidFill>
                  <a:srgbClr val="FF0000"/>
                </a:solidFill>
              </a:rPr>
              <a:t>front </a:t>
            </a:r>
            <a:r>
              <a:rPr lang="en-US" sz="2400" dirty="0"/>
              <a:t>or </a:t>
            </a:r>
            <a:r>
              <a:rPr lang="en-US" sz="2400" dirty="0">
                <a:solidFill>
                  <a:srgbClr val="FF0000"/>
                </a:solidFill>
              </a:rPr>
              <a:t>back </a:t>
            </a:r>
            <a:r>
              <a:rPr lang="en-US" sz="2400" dirty="0"/>
              <a:t>vowel</a:t>
            </a:r>
          </a:p>
          <a:p>
            <a:r>
              <a:rPr lang="en-US" dirty="0"/>
              <a:t>How </a:t>
            </a:r>
            <a:r>
              <a:rPr lang="en-US" i="1" dirty="0">
                <a:solidFill>
                  <a:srgbClr val="0000FF"/>
                </a:solidFill>
              </a:rPr>
              <a:t>rounded</a:t>
            </a:r>
            <a:r>
              <a:rPr lang="en-US" dirty="0">
                <a:solidFill>
                  <a:srgbClr val="0000FF"/>
                </a:solidFill>
              </a:rPr>
              <a:t> </a:t>
            </a:r>
            <a:r>
              <a:rPr lang="en-US" dirty="0"/>
              <a:t>are the </a:t>
            </a:r>
            <a:r>
              <a:rPr lang="en-US" i="1" dirty="0">
                <a:solidFill>
                  <a:srgbClr val="0000FF"/>
                </a:solidFill>
              </a:rPr>
              <a:t>lips</a:t>
            </a:r>
            <a:r>
              <a:rPr lang="en-US" dirty="0"/>
              <a:t>? </a:t>
            </a:r>
            <a:r>
              <a:rPr lang="en-US" dirty="0">
                <a:solidFill>
                  <a:srgbClr val="FF0000"/>
                </a:solidFill>
              </a:rPr>
              <a:t>[uw] </a:t>
            </a:r>
            <a:r>
              <a:rPr lang="en-US" dirty="0"/>
              <a:t>vs </a:t>
            </a:r>
            <a:r>
              <a:rPr lang="en-US" dirty="0">
                <a:solidFill>
                  <a:srgbClr val="FF0000"/>
                </a:solidFill>
              </a:rPr>
              <a:t>[iy]</a:t>
            </a:r>
          </a:p>
          <a:p>
            <a:pPr lvl="1"/>
            <a:r>
              <a:rPr lang="en-US" dirty="0">
                <a:solidFill>
                  <a:srgbClr val="FF0000"/>
                </a:solidFill>
              </a:rPr>
              <a:t>you vs. me</a:t>
            </a:r>
          </a:p>
          <a:p>
            <a:r>
              <a:rPr lang="en-US" dirty="0">
                <a:solidFill>
                  <a:srgbClr val="0000FF"/>
                </a:solidFill>
              </a:rPr>
              <a:t>Monophthong</a:t>
            </a:r>
            <a:r>
              <a:rPr lang="en-US" dirty="0"/>
              <a:t> </a:t>
            </a:r>
            <a:r>
              <a:rPr lang="en-US" dirty="0">
                <a:solidFill>
                  <a:srgbClr val="FF0000"/>
                </a:solidFill>
              </a:rPr>
              <a:t>[eh] </a:t>
            </a:r>
            <a:r>
              <a:rPr lang="en-US" dirty="0"/>
              <a:t>vs. </a:t>
            </a:r>
            <a:r>
              <a:rPr lang="en-US" dirty="0">
                <a:solidFill>
                  <a:srgbClr val="0000FF"/>
                </a:solidFill>
              </a:rPr>
              <a:t>diphthong </a:t>
            </a:r>
            <a:r>
              <a:rPr lang="en-US" dirty="0">
                <a:solidFill>
                  <a:srgbClr val="FF0000"/>
                </a:solidFill>
              </a:rPr>
              <a:t>[ey]</a:t>
            </a:r>
          </a:p>
          <a:p>
            <a:pPr lvl="1"/>
            <a:r>
              <a:rPr lang="en-US" sz="2400" dirty="0"/>
              <a:t>Monophthong: 1 vowel sound (</a:t>
            </a:r>
            <a:r>
              <a:rPr lang="en-US" sz="2400" dirty="0">
                <a:solidFill>
                  <a:srgbClr val="FF0000"/>
                </a:solidFill>
              </a:rPr>
              <a:t>con, sir, back</a:t>
            </a:r>
            <a:r>
              <a:rPr lang="en-US" sz="2400" dirty="0"/>
              <a:t>)</a:t>
            </a:r>
          </a:p>
          <a:p>
            <a:pPr lvl="1"/>
            <a:r>
              <a:rPr lang="en-US" sz="2400" dirty="0"/>
              <a:t>Diphthong: 2 combined (</a:t>
            </a:r>
            <a:r>
              <a:rPr lang="en-US" sz="2400" dirty="0">
                <a:solidFill>
                  <a:srgbClr val="FF0000"/>
                </a:solidFill>
              </a:rPr>
              <a:t>coin, sure, bake, fear</a:t>
            </a:r>
            <a:r>
              <a:rPr lang="en-US" sz="2400" dirty="0"/>
              <a:t>)</a:t>
            </a:r>
          </a:p>
          <a:p>
            <a:endParaRPr lang="en-US" dirty="0"/>
          </a:p>
        </p:txBody>
      </p:sp>
      <p:sp>
        <p:nvSpPr>
          <p:cNvPr id="2" name="Date Placeholder 3">
            <a:extLst>
              <a:ext uri="{FF2B5EF4-FFF2-40B4-BE49-F238E27FC236}">
                <a16:creationId xmlns:a16="http://schemas.microsoft.com/office/drawing/2014/main" id="{AC32AD7B-8A44-A916-A26D-32561E3E23C0}"/>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705F4B7D-B03F-185C-3A81-066806451EDB}"/>
              </a:ext>
            </a:extLst>
          </p:cNvPr>
          <p:cNvSpPr>
            <a:spLocks noGrp="1"/>
          </p:cNvSpPr>
          <p:nvPr>
            <p:ph type="sldNum" sz="quarter" idx="12"/>
          </p:nvPr>
        </p:nvSpPr>
        <p:spPr/>
        <p:txBody>
          <a:bodyPr/>
          <a:lstStyle/>
          <a:p>
            <a:fld id="{0DDA1AEC-6E18-CE49-BA7D-A1EE70BF52F2}" type="slidenum">
              <a:rPr lang="en-US" smtClean="0"/>
              <a:pPr/>
              <a:t>35</a:t>
            </a:fld>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p:txBody>
          <a:bodyPr/>
          <a:lstStyle/>
          <a:p>
            <a:r>
              <a:rPr lang="en-US" dirty="0"/>
              <a:t>American English Vowel Space in ARPAbet</a:t>
            </a:r>
          </a:p>
        </p:txBody>
      </p:sp>
      <p:grpSp>
        <p:nvGrpSpPr>
          <p:cNvPr id="301059" name="Group 3"/>
          <p:cNvGrpSpPr>
            <a:grpSpLocks/>
          </p:cNvGrpSpPr>
          <p:nvPr/>
        </p:nvGrpSpPr>
        <p:grpSpPr bwMode="auto">
          <a:xfrm>
            <a:off x="533400" y="1219200"/>
            <a:ext cx="7934325" cy="5029200"/>
            <a:chOff x="336" y="768"/>
            <a:chExt cx="4998" cy="3168"/>
          </a:xfrm>
        </p:grpSpPr>
        <p:grpSp>
          <p:nvGrpSpPr>
            <p:cNvPr id="301060" name="Group 4"/>
            <p:cNvGrpSpPr>
              <a:grpSpLocks/>
            </p:cNvGrpSpPr>
            <p:nvPr/>
          </p:nvGrpSpPr>
          <p:grpSpPr bwMode="auto">
            <a:xfrm>
              <a:off x="672" y="1042"/>
              <a:ext cx="3936" cy="2606"/>
              <a:chOff x="1200" y="1296"/>
              <a:chExt cx="3552" cy="2352"/>
            </a:xfrm>
          </p:grpSpPr>
          <p:sp>
            <p:nvSpPr>
              <p:cNvPr id="301061" name="Freeform 5"/>
              <p:cNvSpPr>
                <a:spLocks/>
              </p:cNvSpPr>
              <p:nvPr/>
            </p:nvSpPr>
            <p:spPr bwMode="auto">
              <a:xfrm>
                <a:off x="1200" y="1296"/>
                <a:ext cx="3552" cy="2352"/>
              </a:xfrm>
              <a:custGeom>
                <a:avLst/>
                <a:gdLst>
                  <a:gd name="T0" fmla="*/ 0 w 3552"/>
                  <a:gd name="T1" fmla="*/ 0 h 2352"/>
                  <a:gd name="T2" fmla="*/ 3552 w 3552"/>
                  <a:gd name="T3" fmla="*/ 0 h 2352"/>
                  <a:gd name="T4" fmla="*/ 3552 w 3552"/>
                  <a:gd name="T5" fmla="*/ 2352 h 2352"/>
                  <a:gd name="T6" fmla="*/ 1056 w 3552"/>
                  <a:gd name="T7" fmla="*/ 2352 h 2352"/>
                  <a:gd name="T8" fmla="*/ 0 w 3552"/>
                  <a:gd name="T9" fmla="*/ 0 h 2352"/>
                </a:gdLst>
                <a:ahLst/>
                <a:cxnLst>
                  <a:cxn ang="0">
                    <a:pos x="T0" y="T1"/>
                  </a:cxn>
                  <a:cxn ang="0">
                    <a:pos x="T2" y="T3"/>
                  </a:cxn>
                  <a:cxn ang="0">
                    <a:pos x="T4" y="T5"/>
                  </a:cxn>
                  <a:cxn ang="0">
                    <a:pos x="T6" y="T7"/>
                  </a:cxn>
                  <a:cxn ang="0">
                    <a:pos x="T8" y="T9"/>
                  </a:cxn>
                </a:cxnLst>
                <a:rect l="0" t="0" r="r" b="b"/>
                <a:pathLst>
                  <a:path w="3552" h="2352">
                    <a:moveTo>
                      <a:pt x="0" y="0"/>
                    </a:moveTo>
                    <a:lnTo>
                      <a:pt x="3552" y="0"/>
                    </a:lnTo>
                    <a:lnTo>
                      <a:pt x="3552" y="2352"/>
                    </a:lnTo>
                    <a:lnTo>
                      <a:pt x="1056" y="2352"/>
                    </a:lnTo>
                    <a:lnTo>
                      <a:pt x="0" y="0"/>
                    </a:lnTo>
                    <a:close/>
                  </a:path>
                </a:pathLst>
              </a:custGeom>
              <a:noFill/>
              <a:ln w="38100" cap="sq" cmpd="sng">
                <a:solidFill>
                  <a:schemeClr val="tx1"/>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1062" name="Line 6"/>
              <p:cNvSpPr>
                <a:spLocks noChangeShapeType="1"/>
              </p:cNvSpPr>
              <p:nvPr/>
            </p:nvSpPr>
            <p:spPr bwMode="auto">
              <a:xfrm>
                <a:off x="1584" y="2160"/>
                <a:ext cx="3168" cy="0"/>
              </a:xfrm>
              <a:prstGeom prst="line">
                <a:avLst/>
              </a:prstGeom>
              <a:noFill/>
              <a:ln w="38100" cap="sq">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1063" name="Line 7"/>
              <p:cNvSpPr>
                <a:spLocks noChangeShapeType="1"/>
              </p:cNvSpPr>
              <p:nvPr/>
            </p:nvSpPr>
            <p:spPr bwMode="auto">
              <a:xfrm>
                <a:off x="1968" y="2976"/>
                <a:ext cx="2784" cy="0"/>
              </a:xfrm>
              <a:prstGeom prst="line">
                <a:avLst/>
              </a:prstGeom>
              <a:noFill/>
              <a:ln w="38100" cap="sq">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1064" name="Line 8"/>
              <p:cNvSpPr>
                <a:spLocks noChangeShapeType="1"/>
              </p:cNvSpPr>
              <p:nvPr/>
            </p:nvSpPr>
            <p:spPr bwMode="auto">
              <a:xfrm flipH="1" flipV="1">
                <a:off x="2496" y="1296"/>
                <a:ext cx="528" cy="2352"/>
              </a:xfrm>
              <a:prstGeom prst="line">
                <a:avLst/>
              </a:prstGeom>
              <a:noFill/>
              <a:ln w="38100" cap="sq">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1065" name="Line 9"/>
              <p:cNvSpPr>
                <a:spLocks noChangeShapeType="1"/>
              </p:cNvSpPr>
              <p:nvPr/>
            </p:nvSpPr>
            <p:spPr bwMode="auto">
              <a:xfrm flipH="1" flipV="1">
                <a:off x="3696" y="1296"/>
                <a:ext cx="144" cy="2352"/>
              </a:xfrm>
              <a:prstGeom prst="line">
                <a:avLst/>
              </a:prstGeom>
              <a:noFill/>
              <a:ln w="38100" cap="sq">
                <a:solidFill>
                  <a:schemeClr val="tx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grpSp>
        <p:sp>
          <p:nvSpPr>
            <p:cNvPr id="301066" name="Text Box 10"/>
            <p:cNvSpPr txBox="1">
              <a:spLocks noChangeArrowheads="1"/>
            </p:cNvSpPr>
            <p:nvPr/>
          </p:nvSpPr>
          <p:spPr bwMode="auto">
            <a:xfrm>
              <a:off x="336" y="2400"/>
              <a:ext cx="799"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b="1" dirty="0">
                  <a:solidFill>
                    <a:schemeClr val="tx2"/>
                  </a:solidFill>
                  <a:latin typeface="Comic Sans MS" charset="0"/>
                </a:rPr>
                <a:t>FRONT</a:t>
              </a:r>
            </a:p>
          </p:txBody>
        </p:sp>
        <p:sp>
          <p:nvSpPr>
            <p:cNvPr id="301067" name="Text Box 11"/>
            <p:cNvSpPr txBox="1">
              <a:spLocks noChangeArrowheads="1"/>
            </p:cNvSpPr>
            <p:nvPr/>
          </p:nvSpPr>
          <p:spPr bwMode="auto">
            <a:xfrm>
              <a:off x="4721" y="2400"/>
              <a:ext cx="613"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b="1" dirty="0">
                  <a:solidFill>
                    <a:schemeClr val="tx2"/>
                  </a:solidFill>
                  <a:latin typeface="Comic Sans MS" charset="0"/>
                </a:rPr>
                <a:t>BACK</a:t>
              </a:r>
            </a:p>
          </p:txBody>
        </p:sp>
        <p:sp>
          <p:nvSpPr>
            <p:cNvPr id="301068" name="Text Box 12"/>
            <p:cNvSpPr txBox="1">
              <a:spLocks noChangeArrowheads="1"/>
            </p:cNvSpPr>
            <p:nvPr/>
          </p:nvSpPr>
          <p:spPr bwMode="auto">
            <a:xfrm>
              <a:off x="2448" y="768"/>
              <a:ext cx="646"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b="1" dirty="0">
                  <a:solidFill>
                    <a:schemeClr val="tx2"/>
                  </a:solidFill>
                  <a:latin typeface="Comic Sans MS" charset="0"/>
                </a:rPr>
                <a:t>HIGH</a:t>
              </a:r>
            </a:p>
          </p:txBody>
        </p:sp>
        <p:sp>
          <p:nvSpPr>
            <p:cNvPr id="301069" name="Text Box 13"/>
            <p:cNvSpPr txBox="1">
              <a:spLocks noChangeArrowheads="1"/>
            </p:cNvSpPr>
            <p:nvPr/>
          </p:nvSpPr>
          <p:spPr bwMode="auto">
            <a:xfrm>
              <a:off x="2881" y="3648"/>
              <a:ext cx="575"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b="1" dirty="0">
                  <a:solidFill>
                    <a:schemeClr val="tx2"/>
                  </a:solidFill>
                  <a:latin typeface="Comic Sans MS" charset="0"/>
                </a:rPr>
                <a:t>LOW</a:t>
              </a:r>
            </a:p>
          </p:txBody>
        </p:sp>
      </p:grpSp>
      <p:grpSp>
        <p:nvGrpSpPr>
          <p:cNvPr id="301070" name="Group 14"/>
          <p:cNvGrpSpPr>
            <a:grpSpLocks/>
          </p:cNvGrpSpPr>
          <p:nvPr/>
        </p:nvGrpSpPr>
        <p:grpSpPr bwMode="auto">
          <a:xfrm>
            <a:off x="2286000" y="2590800"/>
            <a:ext cx="4876800" cy="2667000"/>
            <a:chOff x="1440" y="1632"/>
            <a:chExt cx="3072" cy="1680"/>
          </a:xfrm>
        </p:grpSpPr>
        <p:grpSp>
          <p:nvGrpSpPr>
            <p:cNvPr id="301071" name="Group 15"/>
            <p:cNvGrpSpPr>
              <a:grpSpLocks/>
            </p:cNvGrpSpPr>
            <p:nvPr/>
          </p:nvGrpSpPr>
          <p:grpSpPr bwMode="auto">
            <a:xfrm>
              <a:off x="1440" y="1824"/>
              <a:ext cx="384" cy="624"/>
              <a:chOff x="1440" y="1824"/>
              <a:chExt cx="384" cy="624"/>
            </a:xfrm>
          </p:grpSpPr>
          <p:sp>
            <p:nvSpPr>
              <p:cNvPr id="301072" name="Text Box 16"/>
              <p:cNvSpPr txBox="1">
                <a:spLocks noChangeArrowheads="1"/>
              </p:cNvSpPr>
              <p:nvPr/>
            </p:nvSpPr>
            <p:spPr bwMode="auto">
              <a:xfrm rot="3170656">
                <a:off x="1421" y="2064"/>
                <a:ext cx="365" cy="32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800" b="1" dirty="0">
                    <a:solidFill>
                      <a:srgbClr val="0000FF"/>
                    </a:solidFill>
                    <a:latin typeface="Comic Sans MS" charset="0"/>
                  </a:rPr>
                  <a:t>ey</a:t>
                </a:r>
              </a:p>
            </p:txBody>
          </p:sp>
          <p:sp>
            <p:nvSpPr>
              <p:cNvPr id="301073" name="Line 17"/>
              <p:cNvSpPr>
                <a:spLocks noChangeShapeType="1"/>
              </p:cNvSpPr>
              <p:nvPr/>
            </p:nvSpPr>
            <p:spPr bwMode="auto">
              <a:xfrm flipH="1" flipV="1">
                <a:off x="1488" y="1824"/>
                <a:ext cx="336" cy="624"/>
              </a:xfrm>
              <a:prstGeom prst="line">
                <a:avLst/>
              </a:prstGeom>
              <a:noFill/>
              <a:ln w="38100" cap="sq">
                <a:solidFill>
                  <a:srgbClr val="0000FF"/>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grpSp>
        <p:grpSp>
          <p:nvGrpSpPr>
            <p:cNvPr id="301074" name="Group 18"/>
            <p:cNvGrpSpPr>
              <a:grpSpLocks/>
            </p:cNvGrpSpPr>
            <p:nvPr/>
          </p:nvGrpSpPr>
          <p:grpSpPr bwMode="auto">
            <a:xfrm>
              <a:off x="4185" y="1728"/>
              <a:ext cx="327" cy="720"/>
              <a:chOff x="4185" y="1728"/>
              <a:chExt cx="327" cy="720"/>
            </a:xfrm>
          </p:grpSpPr>
          <p:sp>
            <p:nvSpPr>
              <p:cNvPr id="301075" name="Text Box 19"/>
              <p:cNvSpPr txBox="1">
                <a:spLocks noChangeArrowheads="1"/>
              </p:cNvSpPr>
              <p:nvPr/>
            </p:nvSpPr>
            <p:spPr bwMode="auto">
              <a:xfrm rot="-4548499">
                <a:off x="4155" y="2064"/>
                <a:ext cx="387" cy="32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800" b="1" dirty="0">
                    <a:solidFill>
                      <a:srgbClr val="0000FF"/>
                    </a:solidFill>
                    <a:latin typeface="Comic Sans MS" charset="0"/>
                  </a:rPr>
                  <a:t>ow</a:t>
                </a:r>
              </a:p>
            </p:txBody>
          </p:sp>
          <p:sp>
            <p:nvSpPr>
              <p:cNvPr id="301076" name="Line 20"/>
              <p:cNvSpPr>
                <a:spLocks noChangeShapeType="1"/>
              </p:cNvSpPr>
              <p:nvPr/>
            </p:nvSpPr>
            <p:spPr bwMode="auto">
              <a:xfrm flipV="1">
                <a:off x="4224" y="1728"/>
                <a:ext cx="144" cy="720"/>
              </a:xfrm>
              <a:prstGeom prst="line">
                <a:avLst/>
              </a:prstGeom>
              <a:noFill/>
              <a:ln w="38100" cap="sq">
                <a:solidFill>
                  <a:srgbClr val="0000FF"/>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grpSp>
        <p:grpSp>
          <p:nvGrpSpPr>
            <p:cNvPr id="301077" name="Group 21"/>
            <p:cNvGrpSpPr>
              <a:grpSpLocks/>
            </p:cNvGrpSpPr>
            <p:nvPr/>
          </p:nvGrpSpPr>
          <p:grpSpPr bwMode="auto">
            <a:xfrm>
              <a:off x="3744" y="1632"/>
              <a:ext cx="480" cy="1536"/>
              <a:chOff x="3744" y="1632"/>
              <a:chExt cx="480" cy="1536"/>
            </a:xfrm>
          </p:grpSpPr>
          <p:sp>
            <p:nvSpPr>
              <p:cNvPr id="301078" name="Line 22"/>
              <p:cNvSpPr>
                <a:spLocks noChangeShapeType="1"/>
              </p:cNvSpPr>
              <p:nvPr/>
            </p:nvSpPr>
            <p:spPr bwMode="auto">
              <a:xfrm flipV="1">
                <a:off x="3936" y="1632"/>
                <a:ext cx="288" cy="1536"/>
              </a:xfrm>
              <a:prstGeom prst="line">
                <a:avLst/>
              </a:prstGeom>
              <a:noFill/>
              <a:ln w="38100" cap="sq">
                <a:solidFill>
                  <a:srgbClr val="0000FF"/>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1079" name="Text Box 23"/>
              <p:cNvSpPr txBox="1">
                <a:spLocks noChangeArrowheads="1"/>
              </p:cNvSpPr>
              <p:nvPr/>
            </p:nvSpPr>
            <p:spPr bwMode="auto">
              <a:xfrm rot="-4755381">
                <a:off x="3711" y="2520"/>
                <a:ext cx="393" cy="32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800" b="1" dirty="0">
                    <a:solidFill>
                      <a:srgbClr val="0000FF"/>
                    </a:solidFill>
                    <a:latin typeface="Comic Sans MS" charset="0"/>
                  </a:rPr>
                  <a:t>aw</a:t>
                </a:r>
              </a:p>
            </p:txBody>
          </p:sp>
        </p:grpSp>
        <p:grpSp>
          <p:nvGrpSpPr>
            <p:cNvPr id="301080" name="Group 24"/>
            <p:cNvGrpSpPr>
              <a:grpSpLocks/>
            </p:cNvGrpSpPr>
            <p:nvPr/>
          </p:nvGrpSpPr>
          <p:grpSpPr bwMode="auto">
            <a:xfrm>
              <a:off x="1776" y="1776"/>
              <a:ext cx="2592" cy="768"/>
              <a:chOff x="1776" y="1776"/>
              <a:chExt cx="2592" cy="768"/>
            </a:xfrm>
          </p:grpSpPr>
          <p:sp>
            <p:nvSpPr>
              <p:cNvPr id="301081" name="Text Box 25"/>
              <p:cNvSpPr txBox="1">
                <a:spLocks noChangeArrowheads="1"/>
              </p:cNvSpPr>
              <p:nvPr/>
            </p:nvSpPr>
            <p:spPr bwMode="auto">
              <a:xfrm rot="916791">
                <a:off x="3050" y="1920"/>
                <a:ext cx="358" cy="32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800" b="1" dirty="0">
                    <a:solidFill>
                      <a:srgbClr val="0000FF"/>
                    </a:solidFill>
                    <a:latin typeface="Comic Sans MS" charset="0"/>
                  </a:rPr>
                  <a:t>oy</a:t>
                </a:r>
              </a:p>
            </p:txBody>
          </p:sp>
          <p:sp>
            <p:nvSpPr>
              <p:cNvPr id="301082" name="Line 26"/>
              <p:cNvSpPr>
                <a:spLocks noChangeShapeType="1"/>
              </p:cNvSpPr>
              <p:nvPr/>
            </p:nvSpPr>
            <p:spPr bwMode="auto">
              <a:xfrm flipH="1" flipV="1">
                <a:off x="1776" y="1776"/>
                <a:ext cx="2592" cy="768"/>
              </a:xfrm>
              <a:prstGeom prst="line">
                <a:avLst/>
              </a:prstGeom>
              <a:noFill/>
              <a:ln w="38100" cap="sq">
                <a:solidFill>
                  <a:srgbClr val="0000FF"/>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grpSp>
        <p:grpSp>
          <p:nvGrpSpPr>
            <p:cNvPr id="301083" name="Group 27"/>
            <p:cNvGrpSpPr>
              <a:grpSpLocks/>
            </p:cNvGrpSpPr>
            <p:nvPr/>
          </p:nvGrpSpPr>
          <p:grpSpPr bwMode="auto">
            <a:xfrm>
              <a:off x="1632" y="1824"/>
              <a:ext cx="2208" cy="1488"/>
              <a:chOff x="1632" y="1824"/>
              <a:chExt cx="2208" cy="1488"/>
            </a:xfrm>
          </p:grpSpPr>
          <p:sp>
            <p:nvSpPr>
              <p:cNvPr id="301084" name="Line 28"/>
              <p:cNvSpPr>
                <a:spLocks noChangeShapeType="1"/>
              </p:cNvSpPr>
              <p:nvPr/>
            </p:nvSpPr>
            <p:spPr bwMode="auto">
              <a:xfrm flipH="1" flipV="1">
                <a:off x="1632" y="1824"/>
                <a:ext cx="2208" cy="1488"/>
              </a:xfrm>
              <a:prstGeom prst="line">
                <a:avLst/>
              </a:prstGeom>
              <a:noFill/>
              <a:ln w="38100" cap="sq">
                <a:solidFill>
                  <a:srgbClr val="0000FF"/>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1085" name="Text Box 29"/>
              <p:cNvSpPr txBox="1">
                <a:spLocks noChangeArrowheads="1"/>
              </p:cNvSpPr>
              <p:nvPr/>
            </p:nvSpPr>
            <p:spPr bwMode="auto">
              <a:xfrm rot="1792561">
                <a:off x="3092" y="2889"/>
                <a:ext cx="364" cy="32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800" b="1" dirty="0">
                    <a:solidFill>
                      <a:srgbClr val="0000FF"/>
                    </a:solidFill>
                    <a:latin typeface="Comic Sans MS" charset="0"/>
                  </a:rPr>
                  <a:t>ay</a:t>
                </a:r>
              </a:p>
            </p:txBody>
          </p:sp>
        </p:grpSp>
      </p:grpSp>
      <p:grpSp>
        <p:nvGrpSpPr>
          <p:cNvPr id="301086" name="Group 30"/>
          <p:cNvGrpSpPr>
            <a:grpSpLocks/>
          </p:cNvGrpSpPr>
          <p:nvPr/>
        </p:nvGrpSpPr>
        <p:grpSpPr bwMode="auto">
          <a:xfrm>
            <a:off x="1447800" y="1703388"/>
            <a:ext cx="5749925" cy="4024312"/>
            <a:chOff x="912" y="1073"/>
            <a:chExt cx="3622" cy="2535"/>
          </a:xfrm>
        </p:grpSpPr>
        <p:sp>
          <p:nvSpPr>
            <p:cNvPr id="301087" name="Text Box 31"/>
            <p:cNvSpPr txBox="1">
              <a:spLocks noChangeArrowheads="1"/>
            </p:cNvSpPr>
            <p:nvPr/>
          </p:nvSpPr>
          <p:spPr bwMode="auto">
            <a:xfrm>
              <a:off x="912" y="1073"/>
              <a:ext cx="303" cy="32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800" b="1" dirty="0">
                  <a:solidFill>
                    <a:srgbClr val="FF0000"/>
                  </a:solidFill>
                  <a:latin typeface="Comic Sans MS" charset="0"/>
                </a:rPr>
                <a:t>iy</a:t>
              </a:r>
            </a:p>
          </p:txBody>
        </p:sp>
        <p:sp>
          <p:nvSpPr>
            <p:cNvPr id="301088" name="Text Box 32"/>
            <p:cNvSpPr txBox="1">
              <a:spLocks noChangeArrowheads="1"/>
            </p:cNvSpPr>
            <p:nvPr/>
          </p:nvSpPr>
          <p:spPr bwMode="auto">
            <a:xfrm>
              <a:off x="1200" y="1649"/>
              <a:ext cx="311" cy="33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800" b="1" dirty="0">
                  <a:solidFill>
                    <a:srgbClr val="FF0000"/>
                  </a:solidFill>
                  <a:latin typeface="Comic Sans MS" charset="0"/>
                </a:rPr>
                <a:t>ih</a:t>
              </a:r>
            </a:p>
          </p:txBody>
        </p:sp>
        <p:sp>
          <p:nvSpPr>
            <p:cNvPr id="301089" name="Text Box 33"/>
            <p:cNvSpPr txBox="1">
              <a:spLocks noChangeArrowheads="1"/>
            </p:cNvSpPr>
            <p:nvPr/>
          </p:nvSpPr>
          <p:spPr bwMode="auto">
            <a:xfrm>
              <a:off x="1584" y="2561"/>
              <a:ext cx="370" cy="32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800" b="1" dirty="0">
                  <a:solidFill>
                    <a:srgbClr val="FF0000"/>
                  </a:solidFill>
                  <a:latin typeface="Comic Sans MS" charset="0"/>
                </a:rPr>
                <a:t>eh</a:t>
              </a:r>
            </a:p>
          </p:txBody>
        </p:sp>
        <p:sp>
          <p:nvSpPr>
            <p:cNvPr id="301090" name="Text Box 34"/>
            <p:cNvSpPr txBox="1">
              <a:spLocks noChangeArrowheads="1"/>
            </p:cNvSpPr>
            <p:nvPr/>
          </p:nvSpPr>
          <p:spPr bwMode="auto">
            <a:xfrm>
              <a:off x="1872" y="3233"/>
              <a:ext cx="365" cy="32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800" b="1" dirty="0">
                  <a:solidFill>
                    <a:srgbClr val="FF0000"/>
                  </a:solidFill>
                  <a:latin typeface="Comic Sans MS" charset="0"/>
                </a:rPr>
                <a:t>ae</a:t>
              </a:r>
            </a:p>
          </p:txBody>
        </p:sp>
        <p:sp>
          <p:nvSpPr>
            <p:cNvPr id="301091" name="Text Box 35"/>
            <p:cNvSpPr txBox="1">
              <a:spLocks noChangeArrowheads="1"/>
            </p:cNvSpPr>
            <p:nvPr/>
          </p:nvSpPr>
          <p:spPr bwMode="auto">
            <a:xfrm>
              <a:off x="3936" y="3281"/>
              <a:ext cx="364" cy="32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800" b="1" dirty="0">
                  <a:solidFill>
                    <a:srgbClr val="FF0000"/>
                  </a:solidFill>
                  <a:latin typeface="Comic Sans MS" charset="0"/>
                </a:rPr>
                <a:t>aa</a:t>
              </a:r>
            </a:p>
          </p:txBody>
        </p:sp>
        <p:sp>
          <p:nvSpPr>
            <p:cNvPr id="301092" name="Text Box 36"/>
            <p:cNvSpPr txBox="1">
              <a:spLocks noChangeArrowheads="1"/>
            </p:cNvSpPr>
            <p:nvPr/>
          </p:nvSpPr>
          <p:spPr bwMode="auto">
            <a:xfrm>
              <a:off x="4176" y="2513"/>
              <a:ext cx="358" cy="32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800" b="1" dirty="0">
                  <a:solidFill>
                    <a:srgbClr val="FF0000"/>
                  </a:solidFill>
                  <a:latin typeface="Comic Sans MS" charset="0"/>
                </a:rPr>
                <a:t>ao</a:t>
              </a:r>
            </a:p>
          </p:txBody>
        </p:sp>
        <p:sp>
          <p:nvSpPr>
            <p:cNvPr id="301093" name="Text Box 37"/>
            <p:cNvSpPr txBox="1">
              <a:spLocks noChangeArrowheads="1"/>
            </p:cNvSpPr>
            <p:nvPr/>
          </p:nvSpPr>
          <p:spPr bwMode="auto">
            <a:xfrm>
              <a:off x="4032" y="1121"/>
              <a:ext cx="389" cy="33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800" b="1" dirty="0">
                  <a:solidFill>
                    <a:srgbClr val="FF0000"/>
                  </a:solidFill>
                  <a:latin typeface="Comic Sans MS" charset="0"/>
                </a:rPr>
                <a:t>uw</a:t>
              </a:r>
            </a:p>
          </p:txBody>
        </p:sp>
        <p:sp>
          <p:nvSpPr>
            <p:cNvPr id="301094" name="Text Box 38"/>
            <p:cNvSpPr txBox="1">
              <a:spLocks noChangeArrowheads="1"/>
            </p:cNvSpPr>
            <p:nvPr/>
          </p:nvSpPr>
          <p:spPr bwMode="auto">
            <a:xfrm>
              <a:off x="3801" y="1649"/>
              <a:ext cx="361" cy="32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800" b="1" dirty="0">
                  <a:solidFill>
                    <a:srgbClr val="FF0000"/>
                  </a:solidFill>
                  <a:latin typeface="Comic Sans MS" charset="0"/>
                </a:rPr>
                <a:t>uh</a:t>
              </a:r>
            </a:p>
          </p:txBody>
        </p:sp>
        <p:sp>
          <p:nvSpPr>
            <p:cNvPr id="301095" name="Text Box 39"/>
            <p:cNvSpPr txBox="1">
              <a:spLocks noChangeArrowheads="1"/>
            </p:cNvSpPr>
            <p:nvPr/>
          </p:nvSpPr>
          <p:spPr bwMode="auto">
            <a:xfrm>
              <a:off x="2832" y="2561"/>
              <a:ext cx="369" cy="32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800" b="1" dirty="0">
                  <a:solidFill>
                    <a:srgbClr val="FF0000"/>
                  </a:solidFill>
                  <a:latin typeface="Comic Sans MS" charset="0"/>
                </a:rPr>
                <a:t>ah</a:t>
              </a:r>
            </a:p>
          </p:txBody>
        </p:sp>
        <p:sp>
          <p:nvSpPr>
            <p:cNvPr id="301096" name="Text Box 40"/>
            <p:cNvSpPr txBox="1">
              <a:spLocks noChangeArrowheads="1"/>
            </p:cNvSpPr>
            <p:nvPr/>
          </p:nvSpPr>
          <p:spPr bwMode="auto">
            <a:xfrm>
              <a:off x="2784" y="2225"/>
              <a:ext cx="372" cy="32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800" b="1" dirty="0">
                  <a:solidFill>
                    <a:srgbClr val="FF0000"/>
                  </a:solidFill>
                  <a:latin typeface="Comic Sans MS" charset="0"/>
                </a:rPr>
                <a:t>ax</a:t>
              </a:r>
            </a:p>
          </p:txBody>
        </p:sp>
        <p:sp>
          <p:nvSpPr>
            <p:cNvPr id="301097" name="Text Box 41"/>
            <p:cNvSpPr txBox="1">
              <a:spLocks noChangeArrowheads="1"/>
            </p:cNvSpPr>
            <p:nvPr/>
          </p:nvSpPr>
          <p:spPr bwMode="auto">
            <a:xfrm>
              <a:off x="2385" y="1632"/>
              <a:ext cx="311" cy="32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800" b="1" dirty="0">
                  <a:solidFill>
                    <a:srgbClr val="FF0000"/>
                  </a:solidFill>
                  <a:latin typeface="Comic Sans MS" charset="0"/>
                </a:rPr>
                <a:t>ix</a:t>
              </a:r>
            </a:p>
          </p:txBody>
        </p:sp>
        <p:sp>
          <p:nvSpPr>
            <p:cNvPr id="301098" name="Text Box 42"/>
            <p:cNvSpPr txBox="1">
              <a:spLocks noChangeArrowheads="1"/>
            </p:cNvSpPr>
            <p:nvPr/>
          </p:nvSpPr>
          <p:spPr bwMode="auto">
            <a:xfrm>
              <a:off x="3001" y="1632"/>
              <a:ext cx="368" cy="33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800" b="1" dirty="0">
                  <a:solidFill>
                    <a:srgbClr val="FF0000"/>
                  </a:solidFill>
                  <a:latin typeface="Comic Sans MS" charset="0"/>
                </a:rPr>
                <a:t>ux</a:t>
              </a:r>
            </a:p>
          </p:txBody>
        </p:sp>
      </p:grpSp>
      <p:sp>
        <p:nvSpPr>
          <p:cNvPr id="2" name="Date Placeholder 3">
            <a:extLst>
              <a:ext uri="{FF2B5EF4-FFF2-40B4-BE49-F238E27FC236}">
                <a16:creationId xmlns:a16="http://schemas.microsoft.com/office/drawing/2014/main" id="{CAE92ED2-E6BE-7275-F997-AFBD4FA05575}"/>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D1D5D67B-7D72-266C-71A8-0DCBC36AC23A}"/>
              </a:ext>
            </a:extLst>
          </p:cNvPr>
          <p:cNvSpPr>
            <a:spLocks noGrp="1"/>
          </p:cNvSpPr>
          <p:nvPr>
            <p:ph type="sldNum" sz="quarter" idx="12"/>
          </p:nvPr>
        </p:nvSpPr>
        <p:spPr/>
        <p:txBody>
          <a:bodyPr/>
          <a:lstStyle/>
          <a:p>
            <a:fld id="{7B69B6F9-E001-3F44-A8D1-4FDE89C11F10}" type="slidenum">
              <a:rPr lang="en-US" smtClean="0"/>
              <a:pPr/>
              <a:t>36</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30105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30108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3010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165005-6644-9147-9B92-1B371E32FAD5}"/>
              </a:ext>
            </a:extLst>
          </p:cNvPr>
          <p:cNvSpPr>
            <a:spLocks noGrp="1"/>
          </p:cNvSpPr>
          <p:nvPr>
            <p:ph type="title"/>
          </p:nvPr>
        </p:nvSpPr>
        <p:spPr/>
        <p:txBody>
          <a:bodyPr/>
          <a:lstStyle/>
          <a:p>
            <a:r>
              <a:rPr lang="en-US" dirty="0"/>
              <a:t>American English Vowel Space in </a:t>
            </a:r>
            <a:r>
              <a:rPr lang="en-US" dirty="0">
                <a:hlinkClick r:id="rId3"/>
              </a:rPr>
              <a:t>ARPAbet</a:t>
            </a:r>
            <a:endParaRPr lang="en-US" dirty="0"/>
          </a:p>
        </p:txBody>
      </p:sp>
      <p:pic>
        <p:nvPicPr>
          <p:cNvPr id="4" name="Picture 3">
            <a:extLst>
              <a:ext uri="{FF2B5EF4-FFF2-40B4-BE49-F238E27FC236}">
                <a16:creationId xmlns:a16="http://schemas.microsoft.com/office/drawing/2014/main" id="{784A6298-A37A-6040-8E91-99948A5496A7}"/>
              </a:ext>
            </a:extLst>
          </p:cNvPr>
          <p:cNvPicPr>
            <a:picLocks noChangeAspect="1"/>
          </p:cNvPicPr>
          <p:nvPr/>
        </p:nvPicPr>
        <p:blipFill>
          <a:blip r:embed="rId4"/>
          <a:stretch>
            <a:fillRect/>
          </a:stretch>
        </p:blipFill>
        <p:spPr>
          <a:xfrm>
            <a:off x="1143000" y="1657349"/>
            <a:ext cx="6629400" cy="4500249"/>
          </a:xfrm>
          <a:prstGeom prst="rect">
            <a:avLst/>
          </a:prstGeom>
        </p:spPr>
      </p:pic>
      <p:sp>
        <p:nvSpPr>
          <p:cNvPr id="3" name="Date Placeholder 3">
            <a:extLst>
              <a:ext uri="{FF2B5EF4-FFF2-40B4-BE49-F238E27FC236}">
                <a16:creationId xmlns:a16="http://schemas.microsoft.com/office/drawing/2014/main" id="{23976A4D-A10A-3233-E2DF-420705C61F41}"/>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5" name="Slide Number Placeholder 4">
            <a:extLst>
              <a:ext uri="{FF2B5EF4-FFF2-40B4-BE49-F238E27FC236}">
                <a16:creationId xmlns:a16="http://schemas.microsoft.com/office/drawing/2014/main" id="{1F032EE4-0911-7167-69FA-F94783873DAD}"/>
              </a:ext>
            </a:extLst>
          </p:cNvPr>
          <p:cNvSpPr>
            <a:spLocks noGrp="1"/>
          </p:cNvSpPr>
          <p:nvPr>
            <p:ph type="sldNum" sz="quarter" idx="12"/>
          </p:nvPr>
        </p:nvSpPr>
        <p:spPr/>
        <p:txBody>
          <a:bodyPr/>
          <a:lstStyle/>
          <a:p>
            <a:fld id="{7B69B6F9-E001-3F44-A8D1-4FDE89C11F10}" type="slidenum">
              <a:rPr lang="en-US" smtClean="0"/>
              <a:pPr/>
              <a:t>37</a:t>
            </a:fld>
            <a:endParaRPr lang="en-US" dirty="0"/>
          </a:p>
        </p:txBody>
      </p:sp>
    </p:spTree>
    <p:extLst>
      <p:ext uri="{BB962C8B-B14F-4D97-AF65-F5344CB8AC3E}">
        <p14:creationId xmlns:p14="http://schemas.microsoft.com/office/powerpoint/2010/main" val="18327296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2"/>
          <p:cNvSpPr>
            <a:spLocks noGrp="1" noChangeArrowheads="1"/>
          </p:cNvSpPr>
          <p:nvPr>
            <p:ph type="title"/>
          </p:nvPr>
        </p:nvSpPr>
        <p:spPr/>
        <p:txBody>
          <a:bodyPr/>
          <a:lstStyle/>
          <a:p>
            <a:r>
              <a:rPr lang="en-US" dirty="0"/>
              <a:t>High Front or Back [iy] vs. [uw]</a:t>
            </a:r>
          </a:p>
        </p:txBody>
      </p:sp>
      <p:pic>
        <p:nvPicPr>
          <p:cNvPr id="302083" name="Picture 3"/>
          <p:cNvPicPr>
            <a:picLocks noChangeAspect="1" noChangeArrowheads="1"/>
          </p:cNvPicPr>
          <p:nvPr/>
        </p:nvPicPr>
        <p:blipFill>
          <a:blip r:embed="rId3">
            <a:extLst>
              <a:ext uri="{28A0092B-C50C-407E-A947-70E740481C1C}">
                <a14:useLocalDpi xmlns:a14="http://schemas.microsoft.com/office/drawing/2010/main" val="0"/>
              </a:ext>
            </a:extLst>
          </a:blip>
          <a:srcRect l="3125" t="15591" r="7031" b="6989"/>
          <a:stretch>
            <a:fillRect/>
          </a:stretch>
        </p:blipFill>
        <p:spPr bwMode="auto">
          <a:xfrm>
            <a:off x="838200" y="1447800"/>
            <a:ext cx="7543800" cy="4724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302084" name="Oval 4"/>
          <p:cNvSpPr>
            <a:spLocks noChangeArrowheads="1"/>
          </p:cNvSpPr>
          <p:nvPr/>
        </p:nvSpPr>
        <p:spPr bwMode="auto">
          <a:xfrm>
            <a:off x="2743200" y="3124200"/>
            <a:ext cx="76200" cy="76200"/>
          </a:xfrm>
          <a:prstGeom prst="ellipse">
            <a:avLst/>
          </a:prstGeom>
          <a:solidFill>
            <a:srgbClr val="FF0000"/>
          </a:solidFill>
          <a:ln>
            <a:noFill/>
          </a:ln>
          <a:effectLst/>
          <a:extLst>
            <a:ext uri="{91240B29-F687-4f45-9708-019B960494DF}">
              <a14:hiddenLine xmlns="" xmlns:a14="http://schemas.microsoft.com/office/drawing/2010/main" w="12700" cap="sq">
                <a:solidFill>
                  <a:schemeClr val="tx1"/>
                </a:solidFill>
                <a:round/>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dirty="0"/>
          </a:p>
        </p:txBody>
      </p:sp>
      <p:sp>
        <p:nvSpPr>
          <p:cNvPr id="302085" name="Oval 5"/>
          <p:cNvSpPr>
            <a:spLocks noChangeArrowheads="1"/>
          </p:cNvSpPr>
          <p:nvPr/>
        </p:nvSpPr>
        <p:spPr bwMode="auto">
          <a:xfrm>
            <a:off x="7315200" y="3048000"/>
            <a:ext cx="76200" cy="76200"/>
          </a:xfrm>
          <a:prstGeom prst="ellipse">
            <a:avLst/>
          </a:prstGeom>
          <a:solidFill>
            <a:srgbClr val="FF0000"/>
          </a:solidFill>
          <a:ln>
            <a:noFill/>
          </a:ln>
          <a:effectLst/>
          <a:extLst>
            <a:ext uri="{91240B29-F687-4f45-9708-019B960494DF}">
              <a14:hiddenLine xmlns="" xmlns:a14="http://schemas.microsoft.com/office/drawing/2010/main" w="12700" cap="sq">
                <a:solidFill>
                  <a:schemeClr val="tx1"/>
                </a:solidFill>
                <a:round/>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dirty="0"/>
          </a:p>
        </p:txBody>
      </p:sp>
      <p:sp>
        <p:nvSpPr>
          <p:cNvPr id="302086" name="Text Box 6"/>
          <p:cNvSpPr txBox="1">
            <a:spLocks noChangeArrowheads="1"/>
          </p:cNvSpPr>
          <p:nvPr/>
        </p:nvSpPr>
        <p:spPr bwMode="auto">
          <a:xfrm>
            <a:off x="457200" y="6237288"/>
            <a:ext cx="4246563" cy="3365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1600" dirty="0">
                <a:latin typeface="Comic Sans MS" charset="0"/>
              </a:rPr>
              <a:t>(From a lecture given by Rochelle Newman)</a:t>
            </a:r>
          </a:p>
        </p:txBody>
      </p:sp>
      <p:sp>
        <p:nvSpPr>
          <p:cNvPr id="2" name="Date Placeholder 1">
            <a:extLst>
              <a:ext uri="{FF2B5EF4-FFF2-40B4-BE49-F238E27FC236}">
                <a16:creationId xmlns:a16="http://schemas.microsoft.com/office/drawing/2014/main" id="{5F701435-3A7D-2957-41EE-33DE5568544D}"/>
              </a:ext>
            </a:extLst>
          </p:cNvPr>
          <p:cNvSpPr>
            <a:spLocks noGrp="1"/>
          </p:cNvSpPr>
          <p:nvPr>
            <p:ph type="dt" sz="half" idx="10"/>
          </p:nvPr>
        </p:nvSpPr>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C9D787BF-BB89-ED4C-414C-AC0991BA4AD5}"/>
              </a:ext>
            </a:extLst>
          </p:cNvPr>
          <p:cNvSpPr>
            <a:spLocks noGrp="1"/>
          </p:cNvSpPr>
          <p:nvPr>
            <p:ph type="sldNum" sz="quarter" idx="12"/>
          </p:nvPr>
        </p:nvSpPr>
        <p:spPr/>
        <p:txBody>
          <a:bodyPr/>
          <a:lstStyle/>
          <a:p>
            <a:fld id="{7B69B6F9-E001-3F44-A8D1-4FDE89C11F10}" type="slidenum">
              <a:rPr lang="en-US" smtClean="0"/>
              <a:pPr/>
              <a:t>38</a:t>
            </a:fld>
            <a:endParaRPr 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2"/>
          <p:cNvSpPr>
            <a:spLocks noGrp="1" noChangeArrowheads="1"/>
          </p:cNvSpPr>
          <p:nvPr>
            <p:ph type="title"/>
          </p:nvPr>
        </p:nvSpPr>
        <p:spPr/>
        <p:txBody>
          <a:bodyPr/>
          <a:lstStyle/>
          <a:p>
            <a:r>
              <a:rPr lang="en-US" dirty="0"/>
              <a:t>Low Front or Back [ae] vs. [aa]</a:t>
            </a:r>
          </a:p>
        </p:txBody>
      </p:sp>
      <p:pic>
        <p:nvPicPr>
          <p:cNvPr id="303107" name="Picture 3"/>
          <p:cNvPicPr>
            <a:picLocks noChangeAspect="1" noChangeArrowheads="1"/>
          </p:cNvPicPr>
          <p:nvPr/>
        </p:nvPicPr>
        <p:blipFill>
          <a:blip r:embed="rId3">
            <a:extLst>
              <a:ext uri="{28A0092B-C50C-407E-A947-70E740481C1C}">
                <a14:useLocalDpi xmlns:a14="http://schemas.microsoft.com/office/drawing/2010/main" val="0"/>
              </a:ext>
            </a:extLst>
          </a:blip>
          <a:srcRect l="3125" t="12366" r="8594" b="9138"/>
          <a:stretch>
            <a:fillRect/>
          </a:stretch>
        </p:blipFill>
        <p:spPr bwMode="auto">
          <a:xfrm>
            <a:off x="685800" y="1200150"/>
            <a:ext cx="7696200" cy="49720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303108" name="Oval 4"/>
          <p:cNvSpPr>
            <a:spLocks noChangeArrowheads="1"/>
          </p:cNvSpPr>
          <p:nvPr/>
        </p:nvSpPr>
        <p:spPr bwMode="auto">
          <a:xfrm>
            <a:off x="2819400" y="3276600"/>
            <a:ext cx="76200" cy="76200"/>
          </a:xfrm>
          <a:prstGeom prst="ellipse">
            <a:avLst/>
          </a:prstGeom>
          <a:solidFill>
            <a:srgbClr val="FF0000"/>
          </a:solidFill>
          <a:ln>
            <a:noFill/>
          </a:ln>
          <a:effectLst/>
          <a:extLst>
            <a:ext uri="{91240B29-F687-4f45-9708-019B960494DF}">
              <a14:hiddenLine xmlns="" xmlns:a14="http://schemas.microsoft.com/office/drawing/2010/main" w="12700" cap="sq">
                <a:solidFill>
                  <a:schemeClr val="tx1"/>
                </a:solidFill>
                <a:round/>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dirty="0"/>
          </a:p>
        </p:txBody>
      </p:sp>
      <p:sp>
        <p:nvSpPr>
          <p:cNvPr id="303109" name="Oval 5"/>
          <p:cNvSpPr>
            <a:spLocks noChangeArrowheads="1"/>
          </p:cNvSpPr>
          <p:nvPr/>
        </p:nvSpPr>
        <p:spPr bwMode="auto">
          <a:xfrm>
            <a:off x="7315200" y="3276600"/>
            <a:ext cx="76200" cy="76200"/>
          </a:xfrm>
          <a:prstGeom prst="ellipse">
            <a:avLst/>
          </a:prstGeom>
          <a:solidFill>
            <a:srgbClr val="FF0000"/>
          </a:solidFill>
          <a:ln>
            <a:noFill/>
          </a:ln>
          <a:effectLst/>
          <a:extLst>
            <a:ext uri="{91240B29-F687-4f45-9708-019B960494DF}">
              <a14:hiddenLine xmlns="" xmlns:a14="http://schemas.microsoft.com/office/drawing/2010/main" w="12700" cap="sq">
                <a:solidFill>
                  <a:schemeClr val="tx1"/>
                </a:solidFill>
                <a:round/>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dirty="0"/>
          </a:p>
        </p:txBody>
      </p:sp>
      <p:sp>
        <p:nvSpPr>
          <p:cNvPr id="303110" name="Text Box 6"/>
          <p:cNvSpPr txBox="1">
            <a:spLocks noChangeArrowheads="1"/>
          </p:cNvSpPr>
          <p:nvPr/>
        </p:nvSpPr>
        <p:spPr bwMode="auto">
          <a:xfrm>
            <a:off x="457200" y="6237288"/>
            <a:ext cx="4246563" cy="3365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1600" dirty="0">
                <a:latin typeface="Comic Sans MS" charset="0"/>
              </a:rPr>
              <a:t>(From a lecture given by Rochelle Newman)</a:t>
            </a:r>
          </a:p>
        </p:txBody>
      </p:sp>
      <p:sp>
        <p:nvSpPr>
          <p:cNvPr id="2" name="Date Placeholder 1">
            <a:extLst>
              <a:ext uri="{FF2B5EF4-FFF2-40B4-BE49-F238E27FC236}">
                <a16:creationId xmlns:a16="http://schemas.microsoft.com/office/drawing/2014/main" id="{4DE9163B-62CE-6AF3-33AA-9257D3963CD3}"/>
              </a:ext>
            </a:extLst>
          </p:cNvPr>
          <p:cNvSpPr>
            <a:spLocks noGrp="1"/>
          </p:cNvSpPr>
          <p:nvPr>
            <p:ph type="dt" sz="half" idx="10"/>
          </p:nvPr>
        </p:nvSpPr>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28561C20-4CE0-414C-785D-8DC99B24E4EF}"/>
              </a:ext>
            </a:extLst>
          </p:cNvPr>
          <p:cNvSpPr>
            <a:spLocks noGrp="1"/>
          </p:cNvSpPr>
          <p:nvPr>
            <p:ph type="sldNum" sz="quarter" idx="12"/>
          </p:nvPr>
        </p:nvSpPr>
        <p:spPr/>
        <p:txBody>
          <a:bodyPr/>
          <a:lstStyle/>
          <a:p>
            <a:fld id="{7B69B6F9-E001-3F44-A8D1-4FDE89C11F10}" type="slidenum">
              <a:rPr lang="en-US" smtClean="0"/>
              <a:pPr/>
              <a:t>39</a:t>
            </a:fld>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3010" name="Rectangle 2"/>
          <p:cNvSpPr>
            <a:spLocks noGrp="1" noChangeArrowheads="1"/>
          </p:cNvSpPr>
          <p:nvPr>
            <p:ph type="title"/>
          </p:nvPr>
        </p:nvSpPr>
        <p:spPr>
          <a:xfrm>
            <a:off x="457200" y="503238"/>
            <a:ext cx="8229600" cy="944562"/>
          </a:xfrm>
        </p:spPr>
        <p:txBody>
          <a:bodyPr/>
          <a:lstStyle/>
          <a:p>
            <a:r>
              <a:rPr lang="en-US" dirty="0"/>
              <a:t>Many Differences in Vowels across Languages</a:t>
            </a:r>
          </a:p>
        </p:txBody>
      </p:sp>
      <p:sp>
        <p:nvSpPr>
          <p:cNvPr id="683011" name="Rectangle 3"/>
          <p:cNvSpPr>
            <a:spLocks noGrp="1" noChangeArrowheads="1"/>
          </p:cNvSpPr>
          <p:nvPr>
            <p:ph type="body" idx="1"/>
          </p:nvPr>
        </p:nvSpPr>
        <p:spPr>
          <a:xfrm>
            <a:off x="457200" y="1722437"/>
            <a:ext cx="8229600" cy="4525963"/>
          </a:xfrm>
        </p:spPr>
        <p:txBody>
          <a:bodyPr/>
          <a:lstStyle/>
          <a:p>
            <a:r>
              <a:rPr lang="en-US" dirty="0"/>
              <a:t>Compare to British English, Indian English, Swedish, Spanish, </a:t>
            </a:r>
            <a:r>
              <a:rPr lang="en-US" b="1" i="1" dirty="0"/>
              <a:t>Japanese</a:t>
            </a:r>
            <a:r>
              <a:rPr lang="en-US" dirty="0"/>
              <a:t>, Mandarin …</a:t>
            </a:r>
          </a:p>
          <a:p>
            <a:r>
              <a:rPr lang="en-US" dirty="0">
                <a:solidFill>
                  <a:srgbClr val="0000FF"/>
                </a:solidFill>
              </a:rPr>
              <a:t>Vowel differences </a:t>
            </a:r>
            <a:r>
              <a:rPr lang="en-US" dirty="0"/>
              <a:t>make it difficult to learn to </a:t>
            </a:r>
            <a:r>
              <a:rPr lang="en-US" dirty="0">
                <a:solidFill>
                  <a:srgbClr val="0000FF"/>
                </a:solidFill>
              </a:rPr>
              <a:t>produce new languages </a:t>
            </a:r>
            <a:r>
              <a:rPr lang="en-US" dirty="0"/>
              <a:t>effectively</a:t>
            </a:r>
          </a:p>
        </p:txBody>
      </p:sp>
      <p:sp>
        <p:nvSpPr>
          <p:cNvPr id="2" name="Date Placeholder 3">
            <a:extLst>
              <a:ext uri="{FF2B5EF4-FFF2-40B4-BE49-F238E27FC236}">
                <a16:creationId xmlns:a16="http://schemas.microsoft.com/office/drawing/2014/main" id="{F2A969A1-5F8C-0EF8-A027-B1864F01CC51}"/>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B6E82528-0663-CE34-7EE1-37A6117AC852}"/>
              </a:ext>
            </a:extLst>
          </p:cNvPr>
          <p:cNvSpPr>
            <a:spLocks noGrp="1"/>
          </p:cNvSpPr>
          <p:nvPr>
            <p:ph type="sldNum" sz="quarter" idx="12"/>
          </p:nvPr>
        </p:nvSpPr>
        <p:spPr/>
        <p:txBody>
          <a:bodyPr/>
          <a:lstStyle/>
          <a:p>
            <a:fld id="{0DDA1AEC-6E18-CE49-BA7D-A1EE70BF52F2}" type="slidenum">
              <a:rPr lang="en-US" smtClean="0"/>
              <a:pPr/>
              <a:t>40</a:t>
            </a:fld>
            <a:endParaRPr lang="en-US"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Comparing English and </a:t>
            </a:r>
            <a:r>
              <a:rPr lang="en-US" dirty="0">
                <a:hlinkClick r:id="rId3"/>
              </a:rPr>
              <a:t>Japanese Vowels</a:t>
            </a:r>
            <a:endParaRPr lang="en-US"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44106" y="3886200"/>
            <a:ext cx="3080694" cy="2286000"/>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000" y="1295400"/>
            <a:ext cx="4480470" cy="2895600"/>
          </a:xfrm>
          <a:prstGeom prst="rect">
            <a:avLst/>
          </a:prstGeom>
        </p:spPr>
      </p:pic>
      <p:sp>
        <p:nvSpPr>
          <p:cNvPr id="4" name="Date Placeholder 3">
            <a:extLst>
              <a:ext uri="{FF2B5EF4-FFF2-40B4-BE49-F238E27FC236}">
                <a16:creationId xmlns:a16="http://schemas.microsoft.com/office/drawing/2014/main" id="{A7776B78-D6FB-78A6-98BA-0D577A98420C}"/>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5" name="Slide Number Placeholder 4">
            <a:extLst>
              <a:ext uri="{FF2B5EF4-FFF2-40B4-BE49-F238E27FC236}">
                <a16:creationId xmlns:a16="http://schemas.microsoft.com/office/drawing/2014/main" id="{B9F635FD-EC2C-C004-5BD9-588693718F0C}"/>
              </a:ext>
            </a:extLst>
          </p:cNvPr>
          <p:cNvSpPr>
            <a:spLocks noGrp="1"/>
          </p:cNvSpPr>
          <p:nvPr>
            <p:ph type="sldNum" sz="quarter" idx="12"/>
          </p:nvPr>
        </p:nvSpPr>
        <p:spPr/>
        <p:txBody>
          <a:bodyPr/>
          <a:lstStyle/>
          <a:p>
            <a:fld id="{7B69B6F9-E001-3F44-A8D1-4FDE89C11F10}" type="slidenum">
              <a:rPr lang="en-US" smtClean="0"/>
              <a:pPr/>
              <a:t>41</a:t>
            </a:fld>
            <a:endParaRPr lang="en-US" dirty="0"/>
          </a:p>
        </p:txBody>
      </p:sp>
    </p:spTree>
    <p:extLst>
      <p:ext uri="{BB962C8B-B14F-4D97-AF65-F5344CB8AC3E}">
        <p14:creationId xmlns:p14="http://schemas.microsoft.com/office/powerpoint/2010/main" val="8896052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Consonants:  A True Story about Noa</a:t>
            </a:r>
          </a:p>
        </p:txBody>
      </p:sp>
      <p:sp>
        <p:nvSpPr>
          <p:cNvPr id="3" name="Content Placeholder 2"/>
          <p:cNvSpPr>
            <a:spLocks noGrp="1"/>
          </p:cNvSpPr>
          <p:nvPr>
            <p:ph idx="1"/>
          </p:nvPr>
        </p:nvSpPr>
        <p:spPr/>
        <p:txBody>
          <a:bodyPr/>
          <a:lstStyle/>
          <a:p>
            <a:r>
              <a:rPr lang="en-US" sz="2400" dirty="0"/>
              <a:t>Noa’s </a:t>
            </a:r>
            <a:r>
              <a:rPr lang="en-US" sz="2400" dirty="0">
                <a:solidFill>
                  <a:srgbClr val="0000FF"/>
                </a:solidFill>
              </a:rPr>
              <a:t>ability to communicate </a:t>
            </a:r>
            <a:r>
              <a:rPr lang="en-US" sz="2400" dirty="0"/>
              <a:t>is quite developed. But sometimes the fact that </a:t>
            </a:r>
            <a:r>
              <a:rPr lang="en-US" sz="2400" dirty="0">
                <a:solidFill>
                  <a:srgbClr val="FF0000"/>
                </a:solidFill>
              </a:rPr>
              <a:t>she</a:t>
            </a:r>
            <a:r>
              <a:rPr lang="en-US" sz="2400" dirty="0"/>
              <a:t> </a:t>
            </a:r>
            <a:r>
              <a:rPr lang="en-US" sz="2400" dirty="0">
                <a:solidFill>
                  <a:srgbClr val="FF0000"/>
                </a:solidFill>
              </a:rPr>
              <a:t>can’t make 3 consonant sounds -- K, L and G </a:t>
            </a:r>
            <a:r>
              <a:rPr lang="en-US" sz="2400" dirty="0"/>
              <a:t>-- gets in the way. Here she shares her success at </a:t>
            </a:r>
            <a:r>
              <a:rPr lang="en-US" sz="2400" dirty="0">
                <a:solidFill>
                  <a:srgbClr val="0000FF"/>
                </a:solidFill>
              </a:rPr>
              <a:t>Little Kickers </a:t>
            </a:r>
            <a:r>
              <a:rPr lang="en-US" sz="2400" dirty="0"/>
              <a:t>(soccer practice for kids 3 and under</a:t>
            </a:r>
            <a:r>
              <a:rPr lang="en-US" dirty="0"/>
              <a:t>) with her mother (“ima”) named Mir:</a:t>
            </a:r>
          </a:p>
          <a:p>
            <a:r>
              <a:rPr lang="en-US" sz="2000" dirty="0"/>
              <a:t>Noa - </a:t>
            </a:r>
            <a:r>
              <a:rPr lang="en-US" sz="2000" i="1" dirty="0"/>
              <a:t>Ima, I stored a dole at YittoTitters</a:t>
            </a:r>
            <a:r>
              <a:rPr lang="en-US" sz="2000" dirty="0"/>
              <a:t>.</a:t>
            </a:r>
          </a:p>
          <a:p>
            <a:r>
              <a:rPr lang="en-US" sz="2000" dirty="0"/>
              <a:t>Mir - </a:t>
            </a:r>
            <a:r>
              <a:rPr lang="en-US" sz="2000" i="1" dirty="0"/>
              <a:t>What?</a:t>
            </a:r>
          </a:p>
          <a:p>
            <a:r>
              <a:rPr lang="en-US" sz="2000" dirty="0"/>
              <a:t>Noa - </a:t>
            </a:r>
            <a:r>
              <a:rPr lang="en-US" sz="2000" i="1" dirty="0"/>
              <a:t>I stored a dole.</a:t>
            </a:r>
          </a:p>
          <a:p>
            <a:r>
              <a:rPr lang="en-US" sz="2000" dirty="0"/>
              <a:t>Mir - </a:t>
            </a:r>
            <a:r>
              <a:rPr lang="en-US" sz="2000" i="1" dirty="0"/>
              <a:t>What sweetie? I didn’t understand you.</a:t>
            </a:r>
          </a:p>
          <a:p>
            <a:r>
              <a:rPr lang="en-US" sz="2000" dirty="0"/>
              <a:t>Noa - </a:t>
            </a:r>
            <a:r>
              <a:rPr lang="en-US" sz="2000" i="1" dirty="0"/>
              <a:t>At YittoTitters! I stored a dole!!</a:t>
            </a:r>
          </a:p>
          <a:p>
            <a:r>
              <a:rPr lang="en-US" sz="2000" dirty="0"/>
              <a:t>Mir - </a:t>
            </a:r>
            <a:r>
              <a:rPr lang="en-US" sz="2000" i="1" dirty="0"/>
              <a:t>Oh. You scored a goal. That’s great!</a:t>
            </a:r>
          </a:p>
          <a:p>
            <a:r>
              <a:rPr lang="en-US" sz="2000" dirty="0"/>
              <a:t>Noa - </a:t>
            </a:r>
            <a:r>
              <a:rPr lang="en-US" sz="2000" i="1" dirty="0"/>
              <a:t>Ima, what’s a dole?</a:t>
            </a:r>
          </a:p>
        </p:txBody>
      </p:sp>
      <p:sp>
        <p:nvSpPr>
          <p:cNvPr id="4" name="Date Placeholder 3">
            <a:extLst>
              <a:ext uri="{FF2B5EF4-FFF2-40B4-BE49-F238E27FC236}">
                <a16:creationId xmlns:a16="http://schemas.microsoft.com/office/drawing/2014/main" id="{F4D1B6C9-CE6B-5DF8-7E5B-B5126C8E1430}"/>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5" name="Slide Number Placeholder 4">
            <a:extLst>
              <a:ext uri="{FF2B5EF4-FFF2-40B4-BE49-F238E27FC236}">
                <a16:creationId xmlns:a16="http://schemas.microsoft.com/office/drawing/2014/main" id="{09B32FDF-E1FD-B573-5931-3A6821453775}"/>
              </a:ext>
            </a:extLst>
          </p:cNvPr>
          <p:cNvSpPr>
            <a:spLocks noGrp="1"/>
          </p:cNvSpPr>
          <p:nvPr>
            <p:ph type="sldNum" sz="quarter" idx="12"/>
          </p:nvPr>
        </p:nvSpPr>
        <p:spPr/>
        <p:txBody>
          <a:bodyPr/>
          <a:lstStyle/>
          <a:p>
            <a:fld id="{0DDA1AEC-6E18-CE49-BA7D-A1EE70BF52F2}" type="slidenum">
              <a:rPr lang="en-US" smtClean="0"/>
              <a:pPr/>
              <a:t>42</a:t>
            </a:fld>
            <a:endParaRPr lang="en-US" dirty="0"/>
          </a:p>
        </p:txBody>
      </p:sp>
    </p:spTree>
    <p:extLst>
      <p:ext uri="{BB962C8B-B14F-4D97-AF65-F5344CB8AC3E}">
        <p14:creationId xmlns:p14="http://schemas.microsoft.com/office/powerpoint/2010/main" val="1327007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042" name="Rectangle 2"/>
          <p:cNvSpPr>
            <a:spLocks noGrp="1" noChangeArrowheads="1"/>
          </p:cNvSpPr>
          <p:nvPr>
            <p:ph type="title"/>
          </p:nvPr>
        </p:nvSpPr>
        <p:spPr/>
        <p:txBody>
          <a:bodyPr/>
          <a:lstStyle/>
          <a:p>
            <a:r>
              <a:rPr lang="en-US" dirty="0"/>
              <a:t>Consonants: </a:t>
            </a:r>
            <a:r>
              <a:rPr lang="en-US" i="1" dirty="0">
                <a:solidFill>
                  <a:srgbClr val="0000FF"/>
                </a:solidFill>
              </a:rPr>
              <a:t>Place of Articulation</a:t>
            </a:r>
          </a:p>
        </p:txBody>
      </p:sp>
      <p:sp>
        <p:nvSpPr>
          <p:cNvPr id="343043" name="Rectangle 3"/>
          <p:cNvSpPr>
            <a:spLocks noGrp="1" noChangeArrowheads="1"/>
          </p:cNvSpPr>
          <p:nvPr>
            <p:ph type="body" idx="1"/>
          </p:nvPr>
        </p:nvSpPr>
        <p:spPr/>
        <p:txBody>
          <a:bodyPr/>
          <a:lstStyle/>
          <a:p>
            <a:r>
              <a:rPr lang="en-US" dirty="0"/>
              <a:t>Two things define consonant types:  </a:t>
            </a:r>
            <a:r>
              <a:rPr lang="en-US" dirty="0">
                <a:solidFill>
                  <a:srgbClr val="0000FF"/>
                </a:solidFill>
              </a:rPr>
              <a:t>place of articulation </a:t>
            </a:r>
            <a:r>
              <a:rPr lang="en-US" dirty="0"/>
              <a:t>and </a:t>
            </a:r>
            <a:r>
              <a:rPr lang="en-US" dirty="0">
                <a:solidFill>
                  <a:srgbClr val="0000FF"/>
                </a:solidFill>
              </a:rPr>
              <a:t>manner of articulation</a:t>
            </a:r>
          </a:p>
          <a:p>
            <a:r>
              <a:rPr lang="en-US" dirty="0"/>
              <a:t>Place of articulation is defined by consonants’ place of maximum air restriction</a:t>
            </a:r>
          </a:p>
          <a:p>
            <a:pPr lvl="1"/>
            <a:r>
              <a:rPr lang="en-US" sz="2400" dirty="0">
                <a:solidFill>
                  <a:srgbClr val="0000FF"/>
                </a:solidFill>
              </a:rPr>
              <a:t>Labial</a:t>
            </a:r>
            <a:r>
              <a:rPr lang="en-US" sz="2400" dirty="0"/>
              <a:t>: bilabial [b], [p]; </a:t>
            </a:r>
            <a:r>
              <a:rPr lang="en-US" sz="2400" dirty="0">
                <a:solidFill>
                  <a:srgbClr val="0000FF"/>
                </a:solidFill>
              </a:rPr>
              <a:t>labiodental</a:t>
            </a:r>
            <a:r>
              <a:rPr lang="en-US" sz="2400" dirty="0"/>
              <a:t> [v], [f]</a:t>
            </a:r>
          </a:p>
          <a:p>
            <a:pPr lvl="1"/>
            <a:r>
              <a:rPr lang="en-US" sz="2400" dirty="0">
                <a:solidFill>
                  <a:srgbClr val="0000FF"/>
                </a:solidFill>
              </a:rPr>
              <a:t>Dental</a:t>
            </a:r>
            <a:r>
              <a:rPr lang="en-US" sz="2400" dirty="0"/>
              <a:t>: [</a:t>
            </a:r>
            <a:r>
              <a:rPr lang="en-US" sz="2400" dirty="0">
                <a:sym typeface="Symbol" charset="0"/>
              </a:rPr>
              <a:t>], [] thief vs. them</a:t>
            </a:r>
          </a:p>
          <a:p>
            <a:pPr lvl="1"/>
            <a:r>
              <a:rPr lang="en-US" sz="2400" dirty="0">
                <a:solidFill>
                  <a:srgbClr val="0000FF"/>
                </a:solidFill>
                <a:sym typeface="Symbol" charset="0"/>
              </a:rPr>
              <a:t>Alveolar</a:t>
            </a:r>
            <a:r>
              <a:rPr lang="en-US" sz="2400" dirty="0">
                <a:sym typeface="Symbol" charset="0"/>
              </a:rPr>
              <a:t>: [t], [d], [s], [z]</a:t>
            </a:r>
          </a:p>
          <a:p>
            <a:pPr lvl="1"/>
            <a:r>
              <a:rPr lang="en-US" sz="2400" dirty="0">
                <a:solidFill>
                  <a:srgbClr val="0000FF"/>
                </a:solidFill>
                <a:sym typeface="Symbol" charset="0"/>
              </a:rPr>
              <a:t>Palatal</a:t>
            </a:r>
            <a:r>
              <a:rPr lang="en-US" sz="2400" dirty="0">
                <a:sym typeface="Symbol" charset="0"/>
              </a:rPr>
              <a:t>: [], [t] shrimp vs. chimp</a:t>
            </a:r>
          </a:p>
          <a:p>
            <a:pPr lvl="1"/>
            <a:r>
              <a:rPr lang="en-US" sz="2400" dirty="0">
                <a:solidFill>
                  <a:srgbClr val="0000FF"/>
                </a:solidFill>
                <a:sym typeface="Symbol" charset="0"/>
              </a:rPr>
              <a:t>Velar</a:t>
            </a:r>
            <a:r>
              <a:rPr lang="en-US" sz="2400" dirty="0">
                <a:sym typeface="Symbol" charset="0"/>
              </a:rPr>
              <a:t>: [k], [g]</a:t>
            </a:r>
          </a:p>
          <a:p>
            <a:pPr lvl="1"/>
            <a:r>
              <a:rPr lang="en-US" sz="2400" dirty="0">
                <a:solidFill>
                  <a:srgbClr val="0000FF"/>
                </a:solidFill>
                <a:sym typeface="Symbol" charset="0"/>
              </a:rPr>
              <a:t>Glottal</a:t>
            </a:r>
            <a:r>
              <a:rPr lang="en-US" sz="2400" dirty="0">
                <a:sym typeface="Symbol" charset="0"/>
              </a:rPr>
              <a:t>: [?] glottal stop (e.g. “kit’n”, “cott’n”)</a:t>
            </a:r>
          </a:p>
          <a:p>
            <a:endParaRPr lang="en-US" dirty="0"/>
          </a:p>
        </p:txBody>
      </p:sp>
      <p:sp>
        <p:nvSpPr>
          <p:cNvPr id="2" name="Date Placeholder 3">
            <a:extLst>
              <a:ext uri="{FF2B5EF4-FFF2-40B4-BE49-F238E27FC236}">
                <a16:creationId xmlns:a16="http://schemas.microsoft.com/office/drawing/2014/main" id="{B7DE8EC5-03C1-82BF-7D8D-B9F38239A965}"/>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C92F36FC-0152-722D-8A83-6061742EB2FA}"/>
              </a:ext>
            </a:extLst>
          </p:cNvPr>
          <p:cNvSpPr>
            <a:spLocks noGrp="1"/>
          </p:cNvSpPr>
          <p:nvPr>
            <p:ph type="sldNum" sz="quarter" idx="12"/>
          </p:nvPr>
        </p:nvSpPr>
        <p:spPr/>
        <p:txBody>
          <a:bodyPr/>
          <a:lstStyle/>
          <a:p>
            <a:fld id="{0DDA1AEC-6E18-CE49-BA7D-A1EE70BF52F2}" type="slidenum">
              <a:rPr lang="en-US" smtClean="0"/>
              <a:pPr/>
              <a:t>43</a:t>
            </a:fld>
            <a:endParaRPr lang="en-US"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Rectangle 2"/>
          <p:cNvSpPr>
            <a:spLocks noGrp="1" noChangeArrowheads="1"/>
          </p:cNvSpPr>
          <p:nvPr>
            <p:ph type="title"/>
          </p:nvPr>
        </p:nvSpPr>
        <p:spPr/>
        <p:txBody>
          <a:bodyPr/>
          <a:lstStyle/>
          <a:p>
            <a:r>
              <a:rPr lang="en-US" dirty="0"/>
              <a:t>Places of Articulation</a:t>
            </a:r>
          </a:p>
        </p:txBody>
      </p:sp>
      <p:pic>
        <p:nvPicPr>
          <p:cNvPr id="257027" name="Picture 3"/>
          <p:cNvPicPr>
            <a:picLocks noChangeAspect="1" noChangeArrowheads="1"/>
          </p:cNvPicPr>
          <p:nvPr/>
        </p:nvPicPr>
        <p:blipFill>
          <a:blip r:embed="rId3">
            <a:extLst>
              <a:ext uri="{28A0092B-C50C-407E-A947-70E740481C1C}">
                <a14:useLocalDpi xmlns:a14="http://schemas.microsoft.com/office/drawing/2010/main" val="0"/>
              </a:ext>
            </a:extLst>
          </a:blip>
          <a:srcRect l="2344" t="23119" r="67188" b="18817"/>
          <a:stretch>
            <a:fillRect/>
          </a:stretch>
        </p:blipFill>
        <p:spPr bwMode="auto">
          <a:xfrm>
            <a:off x="2463800" y="1143000"/>
            <a:ext cx="3632200" cy="5029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grpSp>
        <p:nvGrpSpPr>
          <p:cNvPr id="257047" name="Group 23"/>
          <p:cNvGrpSpPr>
            <a:grpSpLocks/>
          </p:cNvGrpSpPr>
          <p:nvPr/>
        </p:nvGrpSpPr>
        <p:grpSpPr bwMode="auto">
          <a:xfrm>
            <a:off x="1600200" y="2971800"/>
            <a:ext cx="1447800" cy="609600"/>
            <a:chOff x="1008" y="1872"/>
            <a:chExt cx="912" cy="384"/>
          </a:xfrm>
        </p:grpSpPr>
        <p:sp>
          <p:nvSpPr>
            <p:cNvPr id="257029" name="Text Box 5"/>
            <p:cNvSpPr txBox="1">
              <a:spLocks noChangeArrowheads="1"/>
            </p:cNvSpPr>
            <p:nvPr/>
          </p:nvSpPr>
          <p:spPr bwMode="auto">
            <a:xfrm>
              <a:off x="1008" y="1968"/>
              <a:ext cx="586"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FF0000"/>
                  </a:solidFill>
                  <a:latin typeface="Comic Sans MS" charset="0"/>
                </a:rPr>
                <a:t>labial</a:t>
              </a:r>
            </a:p>
          </p:txBody>
        </p:sp>
        <p:sp>
          <p:nvSpPr>
            <p:cNvPr id="257038" name="Line 14"/>
            <p:cNvSpPr>
              <a:spLocks noChangeShapeType="1"/>
            </p:cNvSpPr>
            <p:nvPr/>
          </p:nvSpPr>
          <p:spPr bwMode="auto">
            <a:xfrm flipV="1">
              <a:off x="1584" y="1872"/>
              <a:ext cx="240" cy="240"/>
            </a:xfrm>
            <a:prstGeom prst="line">
              <a:avLst/>
            </a:prstGeom>
            <a:noFill/>
            <a:ln w="19050" cap="sq">
              <a:solidFill>
                <a:srgbClr val="FF0000"/>
              </a:solidFill>
              <a:round/>
              <a:headEnd type="none" w="sm" len="sm"/>
              <a:tailEnd type="stealth" w="med"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257039" name="Line 15"/>
            <p:cNvSpPr>
              <a:spLocks noChangeShapeType="1"/>
            </p:cNvSpPr>
            <p:nvPr/>
          </p:nvSpPr>
          <p:spPr bwMode="auto">
            <a:xfrm>
              <a:off x="1584" y="2112"/>
              <a:ext cx="336" cy="48"/>
            </a:xfrm>
            <a:prstGeom prst="line">
              <a:avLst/>
            </a:prstGeom>
            <a:noFill/>
            <a:ln w="19050" cap="sq">
              <a:solidFill>
                <a:srgbClr val="FF0000"/>
              </a:solidFill>
              <a:round/>
              <a:headEnd type="none" w="sm" len="sm"/>
              <a:tailEnd type="stealth" w="med"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grpSp>
      <p:grpSp>
        <p:nvGrpSpPr>
          <p:cNvPr id="257048" name="Group 24"/>
          <p:cNvGrpSpPr>
            <a:grpSpLocks/>
          </p:cNvGrpSpPr>
          <p:nvPr/>
        </p:nvGrpSpPr>
        <p:grpSpPr bwMode="auto">
          <a:xfrm>
            <a:off x="1828800" y="2057400"/>
            <a:ext cx="1447800" cy="914400"/>
            <a:chOff x="1152" y="1296"/>
            <a:chExt cx="912" cy="576"/>
          </a:xfrm>
        </p:grpSpPr>
        <p:sp>
          <p:nvSpPr>
            <p:cNvPr id="257030" name="Text Box 6"/>
            <p:cNvSpPr txBox="1">
              <a:spLocks noChangeArrowheads="1"/>
            </p:cNvSpPr>
            <p:nvPr/>
          </p:nvSpPr>
          <p:spPr bwMode="auto">
            <a:xfrm>
              <a:off x="1152" y="1296"/>
              <a:ext cx="676"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FF0000"/>
                  </a:solidFill>
                  <a:latin typeface="Comic Sans MS" charset="0"/>
                </a:rPr>
                <a:t>dental</a:t>
              </a:r>
            </a:p>
          </p:txBody>
        </p:sp>
        <p:sp>
          <p:nvSpPr>
            <p:cNvPr id="257040" name="Line 16"/>
            <p:cNvSpPr>
              <a:spLocks noChangeShapeType="1"/>
            </p:cNvSpPr>
            <p:nvPr/>
          </p:nvSpPr>
          <p:spPr bwMode="auto">
            <a:xfrm>
              <a:off x="1488" y="1536"/>
              <a:ext cx="576" cy="336"/>
            </a:xfrm>
            <a:prstGeom prst="line">
              <a:avLst/>
            </a:prstGeom>
            <a:noFill/>
            <a:ln w="19050" cap="sq">
              <a:solidFill>
                <a:srgbClr val="FF0000"/>
              </a:solidFill>
              <a:round/>
              <a:headEnd type="none" w="sm" len="sm"/>
              <a:tailEnd type="stealth" w="med"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grpSp>
      <p:grpSp>
        <p:nvGrpSpPr>
          <p:cNvPr id="257049" name="Group 25"/>
          <p:cNvGrpSpPr>
            <a:grpSpLocks/>
          </p:cNvGrpSpPr>
          <p:nvPr/>
        </p:nvGrpSpPr>
        <p:grpSpPr bwMode="auto">
          <a:xfrm>
            <a:off x="3048000" y="1676400"/>
            <a:ext cx="1284288" cy="1219200"/>
            <a:chOff x="1920" y="1056"/>
            <a:chExt cx="809" cy="768"/>
          </a:xfrm>
        </p:grpSpPr>
        <p:sp>
          <p:nvSpPr>
            <p:cNvPr id="257031" name="Text Box 7"/>
            <p:cNvSpPr txBox="1">
              <a:spLocks noChangeArrowheads="1"/>
            </p:cNvSpPr>
            <p:nvPr/>
          </p:nvSpPr>
          <p:spPr bwMode="auto">
            <a:xfrm>
              <a:off x="1920" y="1056"/>
              <a:ext cx="809"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FF0000"/>
                  </a:solidFill>
                  <a:latin typeface="Comic Sans MS" charset="0"/>
                </a:rPr>
                <a:t>alveolar</a:t>
              </a:r>
            </a:p>
          </p:txBody>
        </p:sp>
        <p:sp>
          <p:nvSpPr>
            <p:cNvPr id="257041" name="Line 17"/>
            <p:cNvSpPr>
              <a:spLocks noChangeShapeType="1"/>
            </p:cNvSpPr>
            <p:nvPr/>
          </p:nvSpPr>
          <p:spPr bwMode="auto">
            <a:xfrm>
              <a:off x="2208" y="1296"/>
              <a:ext cx="0" cy="528"/>
            </a:xfrm>
            <a:prstGeom prst="line">
              <a:avLst/>
            </a:prstGeom>
            <a:noFill/>
            <a:ln w="19050" cap="sq">
              <a:solidFill>
                <a:srgbClr val="FF0000"/>
              </a:solidFill>
              <a:round/>
              <a:headEnd type="none" w="sm" len="sm"/>
              <a:tailEnd type="stealth" w="med"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grpSp>
      <p:grpSp>
        <p:nvGrpSpPr>
          <p:cNvPr id="257050" name="Group 26"/>
          <p:cNvGrpSpPr>
            <a:grpSpLocks/>
          </p:cNvGrpSpPr>
          <p:nvPr/>
        </p:nvGrpSpPr>
        <p:grpSpPr bwMode="auto">
          <a:xfrm>
            <a:off x="4038600" y="1828800"/>
            <a:ext cx="3503613" cy="762000"/>
            <a:chOff x="2544" y="1152"/>
            <a:chExt cx="2207" cy="480"/>
          </a:xfrm>
        </p:grpSpPr>
        <p:sp>
          <p:nvSpPr>
            <p:cNvPr id="257032" name="Text Box 8"/>
            <p:cNvSpPr txBox="1">
              <a:spLocks noChangeArrowheads="1"/>
            </p:cNvSpPr>
            <p:nvPr/>
          </p:nvSpPr>
          <p:spPr bwMode="auto">
            <a:xfrm>
              <a:off x="2784" y="1152"/>
              <a:ext cx="1967"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FF0000"/>
                  </a:solidFill>
                  <a:latin typeface="Comic Sans MS" charset="0"/>
                </a:rPr>
                <a:t>post-alveolar/palatal</a:t>
              </a:r>
            </a:p>
          </p:txBody>
        </p:sp>
        <p:sp>
          <p:nvSpPr>
            <p:cNvPr id="257042" name="Line 18"/>
            <p:cNvSpPr>
              <a:spLocks noChangeShapeType="1"/>
            </p:cNvSpPr>
            <p:nvPr/>
          </p:nvSpPr>
          <p:spPr bwMode="auto">
            <a:xfrm flipH="1">
              <a:off x="2544" y="1392"/>
              <a:ext cx="912" cy="240"/>
            </a:xfrm>
            <a:prstGeom prst="line">
              <a:avLst/>
            </a:prstGeom>
            <a:noFill/>
            <a:ln w="19050" cap="sq">
              <a:solidFill>
                <a:srgbClr val="FF0000"/>
              </a:solidFill>
              <a:round/>
              <a:headEnd type="none" w="sm" len="sm"/>
              <a:tailEnd type="stealth" w="med"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grpSp>
      <p:grpSp>
        <p:nvGrpSpPr>
          <p:cNvPr id="257051" name="Group 27"/>
          <p:cNvGrpSpPr>
            <a:grpSpLocks/>
          </p:cNvGrpSpPr>
          <p:nvPr/>
        </p:nvGrpSpPr>
        <p:grpSpPr bwMode="auto">
          <a:xfrm>
            <a:off x="4953000" y="2362200"/>
            <a:ext cx="1570038" cy="457200"/>
            <a:chOff x="3120" y="1488"/>
            <a:chExt cx="989" cy="288"/>
          </a:xfrm>
        </p:grpSpPr>
        <p:sp>
          <p:nvSpPr>
            <p:cNvPr id="257033" name="Text Box 9"/>
            <p:cNvSpPr txBox="1">
              <a:spLocks noChangeArrowheads="1"/>
            </p:cNvSpPr>
            <p:nvPr/>
          </p:nvSpPr>
          <p:spPr bwMode="auto">
            <a:xfrm>
              <a:off x="3552" y="1488"/>
              <a:ext cx="557"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FF0000"/>
                  </a:solidFill>
                  <a:latin typeface="Comic Sans MS" charset="0"/>
                </a:rPr>
                <a:t>velar</a:t>
              </a:r>
            </a:p>
          </p:txBody>
        </p:sp>
        <p:sp>
          <p:nvSpPr>
            <p:cNvPr id="257043" name="Line 19"/>
            <p:cNvSpPr>
              <a:spLocks noChangeShapeType="1"/>
            </p:cNvSpPr>
            <p:nvPr/>
          </p:nvSpPr>
          <p:spPr bwMode="auto">
            <a:xfrm flipH="1">
              <a:off x="3120" y="1632"/>
              <a:ext cx="432" cy="48"/>
            </a:xfrm>
            <a:prstGeom prst="line">
              <a:avLst/>
            </a:prstGeom>
            <a:noFill/>
            <a:ln w="19050" cap="sq">
              <a:solidFill>
                <a:srgbClr val="FF0000"/>
              </a:solidFill>
              <a:round/>
              <a:headEnd type="none" w="sm" len="sm"/>
              <a:tailEnd type="stealth" w="med"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grpSp>
      <p:grpSp>
        <p:nvGrpSpPr>
          <p:cNvPr id="257052" name="Group 28"/>
          <p:cNvGrpSpPr>
            <a:grpSpLocks/>
          </p:cNvGrpSpPr>
          <p:nvPr/>
        </p:nvGrpSpPr>
        <p:grpSpPr bwMode="auto">
          <a:xfrm>
            <a:off x="5334000" y="2819400"/>
            <a:ext cx="1676400" cy="457200"/>
            <a:chOff x="3360" y="1776"/>
            <a:chExt cx="1056" cy="288"/>
          </a:xfrm>
        </p:grpSpPr>
        <p:sp>
          <p:nvSpPr>
            <p:cNvPr id="257034" name="Text Box 10"/>
            <p:cNvSpPr txBox="1">
              <a:spLocks noChangeArrowheads="1"/>
            </p:cNvSpPr>
            <p:nvPr/>
          </p:nvSpPr>
          <p:spPr bwMode="auto">
            <a:xfrm>
              <a:off x="3764" y="1776"/>
              <a:ext cx="652"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FF0000"/>
                  </a:solidFill>
                  <a:latin typeface="Comic Sans MS" charset="0"/>
                </a:rPr>
                <a:t>uvular</a:t>
              </a:r>
            </a:p>
          </p:txBody>
        </p:sp>
        <p:sp>
          <p:nvSpPr>
            <p:cNvPr id="257044" name="Line 20"/>
            <p:cNvSpPr>
              <a:spLocks noChangeShapeType="1"/>
            </p:cNvSpPr>
            <p:nvPr/>
          </p:nvSpPr>
          <p:spPr bwMode="auto">
            <a:xfrm flipH="1">
              <a:off x="3360" y="1920"/>
              <a:ext cx="432" cy="48"/>
            </a:xfrm>
            <a:prstGeom prst="line">
              <a:avLst/>
            </a:prstGeom>
            <a:noFill/>
            <a:ln w="19050" cap="sq">
              <a:solidFill>
                <a:srgbClr val="FF0000"/>
              </a:solidFill>
              <a:round/>
              <a:headEnd type="none" w="sm" len="sm"/>
              <a:tailEnd type="stealth" w="med"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grpSp>
      <p:grpSp>
        <p:nvGrpSpPr>
          <p:cNvPr id="257053" name="Group 29"/>
          <p:cNvGrpSpPr>
            <a:grpSpLocks/>
          </p:cNvGrpSpPr>
          <p:nvPr/>
        </p:nvGrpSpPr>
        <p:grpSpPr bwMode="auto">
          <a:xfrm>
            <a:off x="5486400" y="3429000"/>
            <a:ext cx="2170113" cy="457200"/>
            <a:chOff x="3456" y="2160"/>
            <a:chExt cx="1367" cy="288"/>
          </a:xfrm>
        </p:grpSpPr>
        <p:sp>
          <p:nvSpPr>
            <p:cNvPr id="257035" name="Text Box 11"/>
            <p:cNvSpPr txBox="1">
              <a:spLocks noChangeArrowheads="1"/>
            </p:cNvSpPr>
            <p:nvPr/>
          </p:nvSpPr>
          <p:spPr bwMode="auto">
            <a:xfrm>
              <a:off x="3744" y="2160"/>
              <a:ext cx="1079"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FF0000"/>
                  </a:solidFill>
                  <a:latin typeface="Comic Sans MS" charset="0"/>
                </a:rPr>
                <a:t>pharyngeal</a:t>
              </a:r>
            </a:p>
          </p:txBody>
        </p:sp>
        <p:sp>
          <p:nvSpPr>
            <p:cNvPr id="257045" name="Line 21"/>
            <p:cNvSpPr>
              <a:spLocks noChangeShapeType="1"/>
            </p:cNvSpPr>
            <p:nvPr/>
          </p:nvSpPr>
          <p:spPr bwMode="auto">
            <a:xfrm flipH="1">
              <a:off x="3456" y="2304"/>
              <a:ext cx="288" cy="0"/>
            </a:xfrm>
            <a:prstGeom prst="line">
              <a:avLst/>
            </a:prstGeom>
            <a:noFill/>
            <a:ln w="19050" cap="sq">
              <a:solidFill>
                <a:srgbClr val="FF0000"/>
              </a:solidFill>
              <a:round/>
              <a:headEnd type="none" w="sm" len="sm"/>
              <a:tailEnd type="stealth" w="med"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grpSp>
      <p:grpSp>
        <p:nvGrpSpPr>
          <p:cNvPr id="257054" name="Group 30"/>
          <p:cNvGrpSpPr>
            <a:grpSpLocks/>
          </p:cNvGrpSpPr>
          <p:nvPr/>
        </p:nvGrpSpPr>
        <p:grpSpPr bwMode="auto">
          <a:xfrm>
            <a:off x="5257800" y="4267200"/>
            <a:ext cx="3352800" cy="1143000"/>
            <a:chOff x="3312" y="2688"/>
            <a:chExt cx="2112" cy="720"/>
          </a:xfrm>
        </p:grpSpPr>
        <p:sp>
          <p:nvSpPr>
            <p:cNvPr id="257036" name="Text Box 12"/>
            <p:cNvSpPr txBox="1">
              <a:spLocks noChangeArrowheads="1"/>
            </p:cNvSpPr>
            <p:nvPr/>
          </p:nvSpPr>
          <p:spPr bwMode="auto">
            <a:xfrm>
              <a:off x="3821" y="2688"/>
              <a:ext cx="1603"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FF0000"/>
                  </a:solidFill>
                  <a:latin typeface="Comic Sans MS" charset="0"/>
                </a:rPr>
                <a:t>laryngeal/glottal</a:t>
              </a:r>
            </a:p>
          </p:txBody>
        </p:sp>
        <p:sp>
          <p:nvSpPr>
            <p:cNvPr id="257046" name="Line 22"/>
            <p:cNvSpPr>
              <a:spLocks noChangeShapeType="1"/>
            </p:cNvSpPr>
            <p:nvPr/>
          </p:nvSpPr>
          <p:spPr bwMode="auto">
            <a:xfrm flipH="1">
              <a:off x="3312" y="2832"/>
              <a:ext cx="528" cy="576"/>
            </a:xfrm>
            <a:prstGeom prst="line">
              <a:avLst/>
            </a:prstGeom>
            <a:noFill/>
            <a:ln w="19050" cap="sq">
              <a:solidFill>
                <a:srgbClr val="FF0000"/>
              </a:solidFill>
              <a:round/>
              <a:headEnd type="none" w="sm" len="sm"/>
              <a:tailEnd type="stealth" w="med"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grpSp>
      <p:sp>
        <p:nvSpPr>
          <p:cNvPr id="2" name="TextBox 1">
            <a:extLst>
              <a:ext uri="{FF2B5EF4-FFF2-40B4-BE49-F238E27FC236}">
                <a16:creationId xmlns:a16="http://schemas.microsoft.com/office/drawing/2014/main" id="{7DE9BBE4-C36F-459C-14D8-1ED109ED9F8C}"/>
              </a:ext>
            </a:extLst>
          </p:cNvPr>
          <p:cNvSpPr txBox="1"/>
          <p:nvPr/>
        </p:nvSpPr>
        <p:spPr>
          <a:xfrm>
            <a:off x="990600" y="6324600"/>
            <a:ext cx="2743200" cy="369332"/>
          </a:xfrm>
          <a:prstGeom prst="rect">
            <a:avLst/>
          </a:prstGeom>
          <a:noFill/>
        </p:spPr>
        <p:txBody>
          <a:bodyPr wrap="square" rtlCol="0">
            <a:spAutoFit/>
          </a:bodyPr>
          <a:lstStyle/>
          <a:p>
            <a:pPr eaLnBrk="0" hangingPunct="0"/>
            <a:r>
              <a:rPr lang="en-US" dirty="0">
                <a:latin typeface="Comic Sans MS" charset="0"/>
                <a:hlinkClick r:id="rId4"/>
              </a:rPr>
              <a:t>https://incl.pl/sammy/</a:t>
            </a:r>
            <a:endParaRPr lang="en-US" dirty="0">
              <a:latin typeface="Comic Sans MS" charset="0"/>
            </a:endParaRPr>
          </a:p>
        </p:txBody>
      </p:sp>
      <p:sp>
        <p:nvSpPr>
          <p:cNvPr id="3" name="Date Placeholder 2">
            <a:extLst>
              <a:ext uri="{FF2B5EF4-FFF2-40B4-BE49-F238E27FC236}">
                <a16:creationId xmlns:a16="http://schemas.microsoft.com/office/drawing/2014/main" id="{BC19A802-2D0B-EB77-1361-229F74EC52DB}"/>
              </a:ext>
            </a:extLst>
          </p:cNvPr>
          <p:cNvSpPr>
            <a:spLocks noGrp="1"/>
          </p:cNvSpPr>
          <p:nvPr>
            <p:ph type="dt" sz="half" idx="10"/>
          </p:nvPr>
        </p:nvSpPr>
        <p:spPr/>
        <p:txBody>
          <a:bodyPr/>
          <a:lstStyle/>
          <a:p>
            <a:r>
              <a:rPr lang="en-US"/>
              <a:t>1/27/2026</a:t>
            </a:r>
            <a:endParaRPr lang="en-US" dirty="0"/>
          </a:p>
        </p:txBody>
      </p:sp>
      <p:sp>
        <p:nvSpPr>
          <p:cNvPr id="4" name="Slide Number Placeholder 3">
            <a:extLst>
              <a:ext uri="{FF2B5EF4-FFF2-40B4-BE49-F238E27FC236}">
                <a16:creationId xmlns:a16="http://schemas.microsoft.com/office/drawing/2014/main" id="{3B779748-1FEF-1313-9E7C-D3DB0EAC7B24}"/>
              </a:ext>
            </a:extLst>
          </p:cNvPr>
          <p:cNvSpPr>
            <a:spLocks noGrp="1"/>
          </p:cNvSpPr>
          <p:nvPr>
            <p:ph type="sldNum" sz="quarter" idx="12"/>
          </p:nvPr>
        </p:nvSpPr>
        <p:spPr/>
        <p:txBody>
          <a:bodyPr/>
          <a:lstStyle/>
          <a:p>
            <a:fld id="{7B69B6F9-E001-3F44-A8D1-4FDE89C11F10}" type="slidenum">
              <a:rPr lang="en-US" smtClean="0"/>
              <a:pPr/>
              <a:t>44</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5704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25704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25704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25705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25705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25705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499"/>
                                          </p:stCondLst>
                                        </p:cTn>
                                        <p:tgtEl>
                                          <p:spTgt spid="257053"/>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499"/>
                                          </p:stCondLst>
                                        </p:cTn>
                                        <p:tgtEl>
                                          <p:spTgt spid="2570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066" name="Rectangle 2"/>
          <p:cNvSpPr>
            <a:spLocks noGrp="1" noChangeArrowheads="1"/>
          </p:cNvSpPr>
          <p:nvPr>
            <p:ph type="title"/>
          </p:nvPr>
        </p:nvSpPr>
        <p:spPr/>
        <p:txBody>
          <a:bodyPr/>
          <a:lstStyle/>
          <a:p>
            <a:r>
              <a:rPr lang="en-US" dirty="0"/>
              <a:t>Consonants: </a:t>
            </a:r>
            <a:r>
              <a:rPr lang="en-US" i="1" dirty="0">
                <a:solidFill>
                  <a:srgbClr val="0000FF"/>
                </a:solidFill>
              </a:rPr>
              <a:t>Manner of Articulation</a:t>
            </a:r>
          </a:p>
        </p:txBody>
      </p:sp>
      <p:sp>
        <p:nvSpPr>
          <p:cNvPr id="344067" name="Rectangle 3"/>
          <p:cNvSpPr>
            <a:spLocks noGrp="1" noChangeArrowheads="1"/>
          </p:cNvSpPr>
          <p:nvPr>
            <p:ph type="body" idx="1"/>
          </p:nvPr>
        </p:nvSpPr>
        <p:spPr>
          <a:xfrm>
            <a:off x="457200" y="1447800"/>
            <a:ext cx="8229600" cy="5105400"/>
          </a:xfrm>
        </p:spPr>
        <p:txBody>
          <a:bodyPr/>
          <a:lstStyle/>
          <a:p>
            <a:r>
              <a:rPr lang="en-US" b="1" i="1" dirty="0"/>
              <a:t>How</a:t>
            </a:r>
            <a:r>
              <a:rPr lang="en-US" dirty="0"/>
              <a:t> is the airflow restricted?</a:t>
            </a:r>
          </a:p>
          <a:p>
            <a:pPr lvl="1"/>
            <a:r>
              <a:rPr lang="en-US" dirty="0">
                <a:solidFill>
                  <a:srgbClr val="0000FF"/>
                </a:solidFill>
              </a:rPr>
              <a:t>Stop</a:t>
            </a:r>
            <a:r>
              <a:rPr lang="en-US" dirty="0"/>
              <a:t>: </a:t>
            </a:r>
            <a:r>
              <a:rPr lang="en-US" dirty="0">
                <a:solidFill>
                  <a:srgbClr val="FF0000"/>
                </a:solidFill>
              </a:rPr>
              <a:t>[p],[t],[g</a:t>
            </a:r>
            <a:r>
              <a:rPr lang="en-US" dirty="0"/>
              <a:t>] … aka </a:t>
            </a:r>
            <a:r>
              <a:rPr lang="en-US" dirty="0">
                <a:solidFill>
                  <a:srgbClr val="0000FF"/>
                </a:solidFill>
              </a:rPr>
              <a:t>plosive</a:t>
            </a:r>
          </a:p>
          <a:p>
            <a:pPr lvl="2"/>
            <a:r>
              <a:rPr lang="en-US" dirty="0"/>
              <a:t>Airflow completely blocked (</a:t>
            </a:r>
            <a:r>
              <a:rPr lang="en-US" dirty="0">
                <a:solidFill>
                  <a:srgbClr val="0000FF"/>
                </a:solidFill>
              </a:rPr>
              <a:t>closure</a:t>
            </a:r>
            <a:r>
              <a:rPr lang="en-US" dirty="0"/>
              <a:t>), then released (</a:t>
            </a:r>
            <a:r>
              <a:rPr lang="en-US" dirty="0">
                <a:solidFill>
                  <a:srgbClr val="0000FF"/>
                </a:solidFill>
              </a:rPr>
              <a:t>release</a:t>
            </a:r>
            <a:r>
              <a:rPr lang="en-US" dirty="0"/>
              <a:t>)</a:t>
            </a:r>
          </a:p>
          <a:p>
            <a:pPr lvl="2"/>
            <a:r>
              <a:rPr lang="en-US" dirty="0">
                <a:solidFill>
                  <a:srgbClr val="0000FF"/>
                </a:solidFill>
              </a:rPr>
              <a:t>Glottal stop</a:t>
            </a:r>
            <a:r>
              <a:rPr lang="en-US" dirty="0"/>
              <a:t>, e.g. before word-initial vowels in English after pause (</a:t>
            </a:r>
            <a:r>
              <a:rPr lang="en-US" i="1" dirty="0">
                <a:solidFill>
                  <a:srgbClr val="FF0000"/>
                </a:solidFill>
              </a:rPr>
              <a:t>extra</a:t>
            </a:r>
            <a:r>
              <a:rPr lang="en-US" dirty="0"/>
              <a:t>)</a:t>
            </a:r>
            <a:endParaRPr lang="en-US" dirty="0">
              <a:solidFill>
                <a:srgbClr val="0000FF"/>
              </a:solidFill>
            </a:endParaRPr>
          </a:p>
          <a:p>
            <a:pPr lvl="1"/>
            <a:r>
              <a:rPr lang="en-US" dirty="0">
                <a:solidFill>
                  <a:srgbClr val="0000FF"/>
                </a:solidFill>
              </a:rPr>
              <a:t>Nasal: </a:t>
            </a:r>
            <a:r>
              <a:rPr lang="en-US" dirty="0"/>
              <a:t>air released through nose </a:t>
            </a:r>
            <a:r>
              <a:rPr lang="en-US" dirty="0">
                <a:solidFill>
                  <a:srgbClr val="FF0000"/>
                </a:solidFill>
              </a:rPr>
              <a:t>[m],[ng] </a:t>
            </a:r>
            <a:r>
              <a:rPr lang="en-US" dirty="0"/>
              <a:t>…</a:t>
            </a:r>
          </a:p>
          <a:p>
            <a:pPr lvl="1"/>
            <a:r>
              <a:rPr lang="en-US" dirty="0">
                <a:solidFill>
                  <a:srgbClr val="0000FF"/>
                </a:solidFill>
              </a:rPr>
              <a:t>Fricative</a:t>
            </a:r>
            <a:r>
              <a:rPr lang="en-US" dirty="0"/>
              <a:t>: </a:t>
            </a:r>
            <a:r>
              <a:rPr lang="en-US" dirty="0">
                <a:solidFill>
                  <a:srgbClr val="FF0000"/>
                </a:solidFill>
              </a:rPr>
              <a:t>[s], [z], [f] </a:t>
            </a:r>
            <a:r>
              <a:rPr lang="en-US" dirty="0"/>
              <a:t>air forced through narrow channel</a:t>
            </a:r>
            <a:endParaRPr lang="en-US" dirty="0">
              <a:sym typeface="Wingdings" charset="0"/>
            </a:endParaRPr>
          </a:p>
          <a:p>
            <a:pPr lvl="1"/>
            <a:r>
              <a:rPr lang="en-US" dirty="0">
                <a:solidFill>
                  <a:srgbClr val="0000FF"/>
                </a:solidFill>
                <a:sym typeface="Wingdings" charset="0"/>
              </a:rPr>
              <a:t>Affricates</a:t>
            </a:r>
            <a:r>
              <a:rPr lang="en-US" dirty="0">
                <a:sym typeface="Wingdings" charset="0"/>
              </a:rPr>
              <a:t> </a:t>
            </a:r>
            <a:r>
              <a:rPr lang="en-US" dirty="0">
                <a:solidFill>
                  <a:srgbClr val="FF0000"/>
                </a:solidFill>
                <a:sym typeface="Wingdings" charset="0"/>
              </a:rPr>
              <a:t>[</a:t>
            </a:r>
            <a:r>
              <a:rPr lang="en-US" dirty="0">
                <a:solidFill>
                  <a:srgbClr val="FF0000"/>
                </a:solidFill>
                <a:sym typeface="Symbol" charset="0"/>
              </a:rPr>
              <a:t>t]</a:t>
            </a:r>
            <a:r>
              <a:rPr lang="en-US" dirty="0">
                <a:sym typeface="Symbol" charset="0"/>
              </a:rPr>
              <a:t> begin as stops and end as fricatives (</a:t>
            </a:r>
            <a:r>
              <a:rPr lang="en-US" dirty="0">
                <a:solidFill>
                  <a:srgbClr val="FF0000"/>
                </a:solidFill>
                <a:sym typeface="Symbol" charset="0"/>
              </a:rPr>
              <a:t>chimp, jar</a:t>
            </a:r>
            <a:r>
              <a:rPr lang="en-US" dirty="0">
                <a:sym typeface="Symbol" charset="0"/>
              </a:rPr>
              <a:t>)</a:t>
            </a:r>
            <a:endParaRPr lang="en-US" dirty="0"/>
          </a:p>
        </p:txBody>
      </p:sp>
      <p:sp>
        <p:nvSpPr>
          <p:cNvPr id="2" name="Date Placeholder 1">
            <a:extLst>
              <a:ext uri="{FF2B5EF4-FFF2-40B4-BE49-F238E27FC236}">
                <a16:creationId xmlns:a16="http://schemas.microsoft.com/office/drawing/2014/main" id="{BB3D5987-84B1-7B48-8EE8-D9BD166A36E1}"/>
              </a:ext>
            </a:extLst>
          </p:cNvPr>
          <p:cNvSpPr>
            <a:spLocks noGrp="1"/>
          </p:cNvSpPr>
          <p:nvPr>
            <p:ph type="dt" sz="half" idx="10"/>
          </p:nvPr>
        </p:nvSpPr>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9E12C778-2DCD-B42D-AF26-ACC20D382E02}"/>
              </a:ext>
            </a:extLst>
          </p:cNvPr>
          <p:cNvSpPr>
            <a:spLocks noGrp="1"/>
          </p:cNvSpPr>
          <p:nvPr>
            <p:ph type="sldNum" sz="quarter" idx="12"/>
          </p:nvPr>
        </p:nvSpPr>
        <p:spPr/>
        <p:txBody>
          <a:bodyPr/>
          <a:lstStyle/>
          <a:p>
            <a:fld id="{0DDA1AEC-6E18-CE49-BA7D-A1EE70BF52F2}" type="slidenum">
              <a:rPr lang="en-US" smtClean="0"/>
              <a:pPr/>
              <a:t>45</a:t>
            </a:fld>
            <a:endParaRPr lang="en-US"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91" name="Rectangle 3"/>
          <p:cNvSpPr>
            <a:spLocks noGrp="1" noChangeArrowheads="1"/>
          </p:cNvSpPr>
          <p:nvPr>
            <p:ph type="body" idx="1"/>
          </p:nvPr>
        </p:nvSpPr>
        <p:spPr>
          <a:xfrm>
            <a:off x="457200" y="1265237"/>
            <a:ext cx="8229600" cy="5364163"/>
          </a:xfrm>
        </p:spPr>
        <p:txBody>
          <a:bodyPr/>
          <a:lstStyle/>
          <a:p>
            <a:pPr lvl="1"/>
            <a:r>
              <a:rPr lang="en-US" dirty="0">
                <a:solidFill>
                  <a:srgbClr val="0000FF"/>
                </a:solidFill>
              </a:rPr>
              <a:t>Approximant</a:t>
            </a:r>
            <a:r>
              <a:rPr lang="en-US" dirty="0"/>
              <a:t>: </a:t>
            </a:r>
            <a:r>
              <a:rPr lang="en-US" dirty="0">
                <a:solidFill>
                  <a:srgbClr val="FF0000"/>
                </a:solidFill>
              </a:rPr>
              <a:t>[w],[y]</a:t>
            </a:r>
          </a:p>
          <a:p>
            <a:pPr lvl="2"/>
            <a:r>
              <a:rPr lang="en-US" dirty="0"/>
              <a:t>2 articulators come close but don</a:t>
            </a:r>
            <a:r>
              <a:rPr lang="en-US" dirty="0">
                <a:latin typeface="Arial"/>
              </a:rPr>
              <a:t>’</a:t>
            </a:r>
            <a:r>
              <a:rPr lang="en-US" dirty="0"/>
              <a:t>t restrict much</a:t>
            </a:r>
          </a:p>
          <a:p>
            <a:pPr lvl="2"/>
            <a:r>
              <a:rPr lang="en-US" dirty="0"/>
              <a:t>Between vowels and consonants</a:t>
            </a:r>
          </a:p>
          <a:p>
            <a:pPr lvl="2"/>
            <a:r>
              <a:rPr lang="en-US" dirty="0">
                <a:solidFill>
                  <a:srgbClr val="0000FF"/>
                </a:solidFill>
              </a:rPr>
              <a:t>Lateral</a:t>
            </a:r>
            <a:r>
              <a:rPr lang="en-US" dirty="0"/>
              <a:t>: </a:t>
            </a:r>
            <a:r>
              <a:rPr lang="en-US" dirty="0">
                <a:solidFill>
                  <a:srgbClr val="FF0000"/>
                </a:solidFill>
              </a:rPr>
              <a:t>[l] </a:t>
            </a:r>
            <a:r>
              <a:rPr lang="en-US" dirty="0"/>
              <a:t>(</a:t>
            </a:r>
            <a:r>
              <a:rPr lang="en-US" dirty="0">
                <a:solidFill>
                  <a:srgbClr val="FF0000"/>
                </a:solidFill>
              </a:rPr>
              <a:t>lab</a:t>
            </a:r>
            <a:r>
              <a:rPr lang="en-US" dirty="0"/>
              <a:t>)</a:t>
            </a:r>
          </a:p>
          <a:p>
            <a:pPr lvl="1"/>
            <a:r>
              <a:rPr lang="en-US" dirty="0">
                <a:solidFill>
                  <a:srgbClr val="0000FF"/>
                </a:solidFill>
              </a:rPr>
              <a:t>Tap</a:t>
            </a:r>
            <a:r>
              <a:rPr lang="en-US" dirty="0"/>
              <a:t> or </a:t>
            </a:r>
            <a:r>
              <a:rPr lang="en-US" dirty="0">
                <a:solidFill>
                  <a:srgbClr val="0000FF"/>
                </a:solidFill>
              </a:rPr>
              <a:t>flap: </a:t>
            </a:r>
            <a:r>
              <a:rPr lang="en-US" dirty="0">
                <a:solidFill>
                  <a:srgbClr val="FF0000"/>
                </a:solidFill>
                <a:sym typeface="Symbol" charset="0"/>
              </a:rPr>
              <a:t>[  ]</a:t>
            </a:r>
            <a:r>
              <a:rPr lang="en-US" dirty="0">
                <a:sym typeface="Symbol" charset="0"/>
              </a:rPr>
              <a:t> e.g. </a:t>
            </a:r>
            <a:r>
              <a:rPr lang="en-US" i="1" dirty="0">
                <a:solidFill>
                  <a:srgbClr val="FF0000"/>
                </a:solidFill>
                <a:sym typeface="Symbol" charset="0"/>
              </a:rPr>
              <a:t>butter</a:t>
            </a:r>
            <a:endParaRPr lang="en-US" i="1" dirty="0">
              <a:solidFill>
                <a:srgbClr val="FF0000"/>
              </a:solidFill>
              <a:latin typeface="Vrinda" charset="0"/>
              <a:sym typeface="Symbol" charset="0"/>
            </a:endParaRPr>
          </a:p>
        </p:txBody>
      </p:sp>
      <p:sp>
        <p:nvSpPr>
          <p:cNvPr id="345094" name="Freeform 6"/>
          <p:cNvSpPr>
            <a:spLocks/>
          </p:cNvSpPr>
          <p:nvPr/>
        </p:nvSpPr>
        <p:spPr bwMode="auto">
          <a:xfrm>
            <a:off x="3352800" y="2819400"/>
            <a:ext cx="142875" cy="188913"/>
          </a:xfrm>
          <a:custGeom>
            <a:avLst/>
            <a:gdLst>
              <a:gd name="T0" fmla="*/ 90 w 90"/>
              <a:gd name="T1" fmla="*/ 0 h 119"/>
              <a:gd name="T2" fmla="*/ 17 w 90"/>
              <a:gd name="T3" fmla="*/ 119 h 119"/>
            </a:gdLst>
            <a:ahLst/>
            <a:cxnLst>
              <a:cxn ang="0">
                <a:pos x="T0" y="T1"/>
              </a:cxn>
              <a:cxn ang="0">
                <a:pos x="T2" y="T3"/>
              </a:cxn>
            </a:cxnLst>
            <a:rect l="0" t="0" r="r" b="b"/>
            <a:pathLst>
              <a:path w="90" h="119">
                <a:moveTo>
                  <a:pt x="90" y="0"/>
                </a:moveTo>
                <a:cubicBezTo>
                  <a:pt x="0" y="15"/>
                  <a:pt x="17" y="18"/>
                  <a:pt x="17" y="119"/>
                </a:cubicBezTo>
              </a:path>
            </a:pathLst>
          </a:custGeom>
          <a:noFill/>
          <a:ln w="12700" cap="sq" cmpd="sng">
            <a:solidFill>
              <a:schemeClr val="tx1"/>
            </a:solidFill>
            <a:prstDash val="solid"/>
            <a:round/>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2" name="Date Placeholder 3">
            <a:extLst>
              <a:ext uri="{FF2B5EF4-FFF2-40B4-BE49-F238E27FC236}">
                <a16:creationId xmlns:a16="http://schemas.microsoft.com/office/drawing/2014/main" id="{45F14C70-3447-1EA0-91F9-95A22DDA69EB}"/>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3" name="Rectangle 2">
            <a:extLst>
              <a:ext uri="{FF2B5EF4-FFF2-40B4-BE49-F238E27FC236}">
                <a16:creationId xmlns:a16="http://schemas.microsoft.com/office/drawing/2014/main" id="{44B9488B-731F-A2E0-7CD9-11D3073354EA}"/>
              </a:ext>
            </a:extLst>
          </p:cNvPr>
          <p:cNvSpPr>
            <a:spLocks noGrp="1" noChangeArrowheads="1"/>
          </p:cNvSpPr>
          <p:nvPr>
            <p:ph type="title"/>
          </p:nvPr>
        </p:nvSpPr>
        <p:spPr>
          <a:xfrm>
            <a:off x="457200" y="274638"/>
            <a:ext cx="8229600" cy="944562"/>
          </a:xfrm>
        </p:spPr>
        <p:txBody>
          <a:bodyPr/>
          <a:lstStyle/>
          <a:p>
            <a:r>
              <a:rPr lang="en-US" dirty="0"/>
              <a:t>Consonants: </a:t>
            </a:r>
            <a:r>
              <a:rPr lang="en-US" i="1" dirty="0">
                <a:solidFill>
                  <a:srgbClr val="0000FF"/>
                </a:solidFill>
              </a:rPr>
              <a:t>Manner of Articulation</a:t>
            </a:r>
          </a:p>
        </p:txBody>
      </p:sp>
      <p:sp>
        <p:nvSpPr>
          <p:cNvPr id="4" name="Slide Number Placeholder 3">
            <a:extLst>
              <a:ext uri="{FF2B5EF4-FFF2-40B4-BE49-F238E27FC236}">
                <a16:creationId xmlns:a16="http://schemas.microsoft.com/office/drawing/2014/main" id="{09651B26-85CD-9C6F-71DB-FD92B560B0D8}"/>
              </a:ext>
            </a:extLst>
          </p:cNvPr>
          <p:cNvSpPr>
            <a:spLocks noGrp="1"/>
          </p:cNvSpPr>
          <p:nvPr>
            <p:ph type="sldNum" sz="quarter" idx="12"/>
          </p:nvPr>
        </p:nvSpPr>
        <p:spPr/>
        <p:txBody>
          <a:bodyPr/>
          <a:lstStyle/>
          <a:p>
            <a:fld id="{0DDA1AEC-6E18-CE49-BA7D-A1EE70BF52F2}" type="slidenum">
              <a:rPr lang="en-US" smtClean="0"/>
              <a:pPr/>
              <a:t>46</a:t>
            </a:fld>
            <a:endParaRPr lang="en-US"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221" name="Group 189"/>
          <p:cNvGraphicFramePr>
            <a:graphicFrameLocks noGrp="1"/>
          </p:cNvGraphicFramePr>
          <p:nvPr>
            <p:extLst>
              <p:ext uri="{D42A27DB-BD31-4B8C-83A1-F6EECF244321}">
                <p14:modId xmlns:p14="http://schemas.microsoft.com/office/powerpoint/2010/main" val="2837302487"/>
              </p:ext>
            </p:extLst>
          </p:nvPr>
        </p:nvGraphicFramePr>
        <p:xfrm>
          <a:off x="0" y="228600"/>
          <a:ext cx="8839200" cy="5757864"/>
        </p:xfrm>
        <a:graphic>
          <a:graphicData uri="http://schemas.openxmlformats.org/drawingml/2006/table">
            <a:tbl>
              <a:tblPr/>
              <a:tblGrid>
                <a:gridCol w="533400">
                  <a:extLst>
                    <a:ext uri="{9D8B030D-6E8A-4147-A177-3AD203B41FA5}">
                      <a16:colId xmlns:a16="http://schemas.microsoft.com/office/drawing/2014/main" val="20000"/>
                    </a:ext>
                  </a:extLst>
                </a:gridCol>
                <a:gridCol w="838200">
                  <a:extLst>
                    <a:ext uri="{9D8B030D-6E8A-4147-A177-3AD203B41FA5}">
                      <a16:colId xmlns:a16="http://schemas.microsoft.com/office/drawing/2014/main" val="20001"/>
                    </a:ext>
                  </a:extLst>
                </a:gridCol>
                <a:gridCol w="533400">
                  <a:extLst>
                    <a:ext uri="{9D8B030D-6E8A-4147-A177-3AD203B41FA5}">
                      <a16:colId xmlns:a16="http://schemas.microsoft.com/office/drawing/2014/main" val="20002"/>
                    </a:ext>
                  </a:extLst>
                </a:gridCol>
                <a:gridCol w="533400">
                  <a:extLst>
                    <a:ext uri="{9D8B030D-6E8A-4147-A177-3AD203B41FA5}">
                      <a16:colId xmlns:a16="http://schemas.microsoft.com/office/drawing/2014/main" val="20003"/>
                    </a:ext>
                  </a:extLst>
                </a:gridCol>
                <a:gridCol w="631825">
                  <a:extLst>
                    <a:ext uri="{9D8B030D-6E8A-4147-A177-3AD203B41FA5}">
                      <a16:colId xmlns:a16="http://schemas.microsoft.com/office/drawing/2014/main" val="20004"/>
                    </a:ext>
                  </a:extLst>
                </a:gridCol>
                <a:gridCol w="523875">
                  <a:extLst>
                    <a:ext uri="{9D8B030D-6E8A-4147-A177-3AD203B41FA5}">
                      <a16:colId xmlns:a16="http://schemas.microsoft.com/office/drawing/2014/main" val="20005"/>
                    </a:ext>
                  </a:extLst>
                </a:gridCol>
                <a:gridCol w="444500">
                  <a:extLst>
                    <a:ext uri="{9D8B030D-6E8A-4147-A177-3AD203B41FA5}">
                      <a16:colId xmlns:a16="http://schemas.microsoft.com/office/drawing/2014/main" val="20006"/>
                    </a:ext>
                  </a:extLst>
                </a:gridCol>
                <a:gridCol w="533400">
                  <a:extLst>
                    <a:ext uri="{9D8B030D-6E8A-4147-A177-3AD203B41FA5}">
                      <a16:colId xmlns:a16="http://schemas.microsoft.com/office/drawing/2014/main" val="20007"/>
                    </a:ext>
                  </a:extLst>
                </a:gridCol>
                <a:gridCol w="596900">
                  <a:extLst>
                    <a:ext uri="{9D8B030D-6E8A-4147-A177-3AD203B41FA5}">
                      <a16:colId xmlns:a16="http://schemas.microsoft.com/office/drawing/2014/main" val="20008"/>
                    </a:ext>
                  </a:extLst>
                </a:gridCol>
                <a:gridCol w="622300">
                  <a:extLst>
                    <a:ext uri="{9D8B030D-6E8A-4147-A177-3AD203B41FA5}">
                      <a16:colId xmlns:a16="http://schemas.microsoft.com/office/drawing/2014/main" val="20009"/>
                    </a:ext>
                  </a:extLst>
                </a:gridCol>
                <a:gridCol w="609600">
                  <a:extLst>
                    <a:ext uri="{9D8B030D-6E8A-4147-A177-3AD203B41FA5}">
                      <a16:colId xmlns:a16="http://schemas.microsoft.com/office/drawing/2014/main" val="20010"/>
                    </a:ext>
                  </a:extLst>
                </a:gridCol>
                <a:gridCol w="533400">
                  <a:extLst>
                    <a:ext uri="{9D8B030D-6E8A-4147-A177-3AD203B41FA5}">
                      <a16:colId xmlns:a16="http://schemas.microsoft.com/office/drawing/2014/main" val="20011"/>
                    </a:ext>
                  </a:extLst>
                </a:gridCol>
                <a:gridCol w="457200">
                  <a:extLst>
                    <a:ext uri="{9D8B030D-6E8A-4147-A177-3AD203B41FA5}">
                      <a16:colId xmlns:a16="http://schemas.microsoft.com/office/drawing/2014/main" val="20012"/>
                    </a:ext>
                  </a:extLst>
                </a:gridCol>
                <a:gridCol w="533400">
                  <a:extLst>
                    <a:ext uri="{9D8B030D-6E8A-4147-A177-3AD203B41FA5}">
                      <a16:colId xmlns:a16="http://schemas.microsoft.com/office/drawing/2014/main" val="20013"/>
                    </a:ext>
                  </a:extLst>
                </a:gridCol>
                <a:gridCol w="609600">
                  <a:extLst>
                    <a:ext uri="{9D8B030D-6E8A-4147-A177-3AD203B41FA5}">
                      <a16:colId xmlns:a16="http://schemas.microsoft.com/office/drawing/2014/main" val="20014"/>
                    </a:ext>
                  </a:extLst>
                </a:gridCol>
                <a:gridCol w="304800">
                  <a:extLst>
                    <a:ext uri="{9D8B030D-6E8A-4147-A177-3AD203B41FA5}">
                      <a16:colId xmlns:a16="http://schemas.microsoft.com/office/drawing/2014/main" val="20015"/>
                    </a:ext>
                  </a:extLst>
                </a:gridCol>
              </a:tblGrid>
              <a:tr h="523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gridSpan="15">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rgbClr val="FF0000"/>
                          </a:solidFill>
                          <a:effectLst/>
                          <a:latin typeface="Arial" charset="0"/>
                          <a:ea typeface="ＭＳ Ｐゴシック" charset="0"/>
                        </a:rPr>
                        <a:t>Standard American English PLACE </a:t>
                      </a:r>
                      <a:r>
                        <a:rPr kumimoji="0" lang="en-US" sz="2400" b="0" i="0" u="none" strike="noStrike" cap="none" normalizeH="0" baseline="0" dirty="0">
                          <a:ln>
                            <a:noFill/>
                          </a:ln>
                          <a:solidFill>
                            <a:schemeClr val="tx1"/>
                          </a:solidFill>
                          <a:effectLst/>
                          <a:latin typeface="Arial" charset="0"/>
                          <a:ea typeface="ＭＳ Ｐゴシック" charset="0"/>
                        </a:rPr>
                        <a:t>OF ARTICULATION</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25463">
                <a:tc rowSpan="7">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bilabial</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hMerge="1">
                  <a:txBody>
                    <a:bodyPr/>
                    <a:lstStyle/>
                    <a:p>
                      <a:endParaRPr lang="en-US"/>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labio-dental</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hMerge="1">
                  <a:txBody>
                    <a:bodyPr/>
                    <a:lstStyle/>
                    <a:p>
                      <a:endParaRPr lang="en-US"/>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inter-dental</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hMerge="1">
                  <a:txBody>
                    <a:bodyPr/>
                    <a:lstStyle/>
                    <a:p>
                      <a:endParaRPr lang="en-US"/>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alveolar</a:t>
                      </a:r>
                    </a:p>
                  </a:txBody>
                  <a:tcPr marL="45720" marR="45720"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hMerge="1">
                  <a:txBody>
                    <a:bodyPr/>
                    <a:lstStyle/>
                    <a:p>
                      <a:endParaRPr lang="en-US"/>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palatal</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hMerge="1">
                  <a:txBody>
                    <a:bodyPr/>
                    <a:lstStyle/>
                    <a:p>
                      <a:endParaRPr lang="en-US"/>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velar</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hMerge="1">
                  <a:txBody>
                    <a:bodyPr/>
                    <a:lstStyle/>
                    <a:p>
                      <a:endParaRPr lang="en-US"/>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glottal</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1"/>
                  </a:ext>
                </a:extLst>
              </a:tr>
              <a:tr h="525463">
                <a:tc v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stop</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 p</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 b</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 t</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 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 k</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 g</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sym typeface="SILDoulosIPA" charset="0"/>
                        </a:rPr>
                        <a:t> q</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w="12700" cap="flat" cmpd="sng" algn="ctr">
                      <a:solidFill>
                        <a:schemeClr val="tx1"/>
                      </a:solidFill>
                      <a:prstDash val="solid"/>
                      <a:round/>
                      <a:headEnd type="none" w="sm" len="sm"/>
                      <a:tailEnd type="none" w="sm" len="sm"/>
                    </a:lnTlToBr>
                    <a:lnBlToTr w="12700" cap="flat" cmpd="sng" algn="ctr">
                      <a:solidFill>
                        <a:schemeClr val="tx1"/>
                      </a:solidFill>
                      <a:prstDash val="solid"/>
                      <a:round/>
                      <a:headEnd type="none" w="sm" len="sm"/>
                      <a:tailEnd type="none" w="sm" len="sm"/>
                    </a:lnBlToTr>
                    <a:solidFill>
                      <a:srgbClr val="99CCFF"/>
                    </a:solidFill>
                  </a:tcPr>
                </a:tc>
                <a:extLst>
                  <a:ext uri="{0D108BD9-81ED-4DB2-BD59-A6C34878D82A}">
                    <a16:rowId xmlns:a16="http://schemas.microsoft.com/office/drawing/2014/main" val="10002"/>
                  </a:ext>
                </a:extLst>
              </a:tr>
              <a:tr h="525463">
                <a:tc v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fric.</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 f</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 v</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sym typeface="SILDoulosIPA" charset="0"/>
                        </a:rPr>
                        <a:t>th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sym typeface="SILDoulosIPA" charset="0"/>
                        </a:rPr>
                        <a:t>dh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 s</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 z</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sh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zh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 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extLst>
                  <a:ext uri="{0D108BD9-81ED-4DB2-BD59-A6C34878D82A}">
                    <a16:rowId xmlns:a16="http://schemas.microsoft.com/office/drawing/2014/main" val="10003"/>
                  </a:ext>
                </a:extLst>
              </a:tr>
              <a:tr h="523875">
                <a:tc v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affric.</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ch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jh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extLst>
                  <a:ext uri="{0D108BD9-81ED-4DB2-BD59-A6C34878D82A}">
                    <a16:rowId xmlns:a16="http://schemas.microsoft.com/office/drawing/2014/main" val="10004"/>
                  </a:ext>
                </a:extLst>
              </a:tr>
              <a:tr h="525463">
                <a:tc v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nasal</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 m</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 n</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ng</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w="12700" cap="flat" cmpd="sng" algn="ctr">
                      <a:solidFill>
                        <a:schemeClr val="tx1"/>
                      </a:solidFill>
                      <a:prstDash val="solid"/>
                      <a:round/>
                      <a:headEnd type="none" w="sm" len="sm"/>
                      <a:tailEnd type="none" w="sm" len="sm"/>
                    </a:lnTlToBr>
                    <a:lnBlToTr w="12700" cap="flat" cmpd="sng" algn="ctr">
                      <a:solidFill>
                        <a:schemeClr val="tx1"/>
                      </a:solidFill>
                      <a:prstDash val="solid"/>
                      <a:round/>
                      <a:headEnd type="none" w="sm" len="sm"/>
                      <a:tailEnd type="none" w="sm" len="sm"/>
                    </a:lnBlToTr>
                    <a:solidFill>
                      <a:srgbClr val="99CCFF"/>
                    </a:solidFill>
                  </a:tcPr>
                </a:tc>
                <a:extLst>
                  <a:ext uri="{0D108BD9-81ED-4DB2-BD59-A6C34878D82A}">
                    <a16:rowId xmlns:a16="http://schemas.microsoft.com/office/drawing/2014/main" val="10005"/>
                  </a:ext>
                </a:extLst>
              </a:tr>
              <a:tr h="525463">
                <a:tc v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approx</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 w</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l/r</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 y</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w="12700" cap="flat" cmpd="sng" algn="ctr">
                      <a:solidFill>
                        <a:schemeClr val="tx1"/>
                      </a:solidFill>
                      <a:prstDash val="solid"/>
                      <a:round/>
                      <a:headEnd type="none" w="sm" len="sm"/>
                      <a:tailEnd type="none" w="sm" len="sm"/>
                    </a:lnTlToBr>
                    <a:lnBlToTr w="12700" cap="flat" cmpd="sng" algn="ctr">
                      <a:solidFill>
                        <a:schemeClr val="tx1"/>
                      </a:solidFill>
                      <a:prstDash val="solid"/>
                      <a:round/>
                      <a:headEnd type="none" w="sm" len="sm"/>
                      <a:tailEnd type="none" w="sm" len="sm"/>
                    </a:lnBlToTr>
                    <a:solidFill>
                      <a:srgbClr val="99CCFF"/>
                    </a:solidFill>
                  </a:tcPr>
                </a:tc>
                <a:extLst>
                  <a:ext uri="{0D108BD9-81ED-4DB2-BD59-A6C34878D82A}">
                    <a16:rowId xmlns:a16="http://schemas.microsoft.com/office/drawing/2014/main" val="10006"/>
                  </a:ext>
                </a:extLst>
              </a:tr>
              <a:tr h="525463">
                <a:tc v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flap</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dx</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w="12700" cap="flat" cmpd="sng" algn="ctr">
                      <a:solidFill>
                        <a:schemeClr val="tx1"/>
                      </a:solidFill>
                      <a:prstDash val="solid"/>
                      <a:round/>
                      <a:headEnd type="none" w="sm" len="sm"/>
                      <a:tailEnd type="none" w="sm" len="sm"/>
                    </a:lnTlToBr>
                    <a:lnBlToTr w="12700" cap="flat" cmpd="sng" algn="ctr">
                      <a:solidFill>
                        <a:schemeClr val="tx1"/>
                      </a:solidFill>
                      <a:prstDash val="solid"/>
                      <a:round/>
                      <a:headEnd type="none" w="sm" len="sm"/>
                      <a:tailEnd type="none" w="sm" len="sm"/>
                    </a:lnBlToTr>
                    <a:solidFill>
                      <a:srgbClr val="99CC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w="12700" cap="flat" cmpd="sng" algn="ctr">
                      <a:solidFill>
                        <a:schemeClr val="tx1"/>
                      </a:solidFill>
                      <a:prstDash val="solid"/>
                      <a:round/>
                      <a:headEnd type="none" w="sm" len="sm"/>
                      <a:tailEnd type="none" w="sm" len="sm"/>
                    </a:lnTlToBr>
                    <a:lnBlToTr w="12700" cap="flat" cmpd="sng" algn="ctr">
                      <a:solidFill>
                        <a:schemeClr val="tx1"/>
                      </a:solidFill>
                      <a:prstDash val="solid"/>
                      <a:round/>
                      <a:headEnd type="none" w="sm" len="sm"/>
                      <a:tailEnd type="none" w="sm" len="sm"/>
                    </a:lnBlToTr>
                    <a:solidFill>
                      <a:srgbClr val="99CCFF"/>
                    </a:solidFill>
                  </a:tcPr>
                </a:tc>
                <a:extLst>
                  <a:ext uri="{0D108BD9-81ED-4DB2-BD59-A6C34878D82A}">
                    <a16:rowId xmlns:a16="http://schemas.microsoft.com/office/drawing/2014/main" val="10007"/>
                  </a:ext>
                </a:extLst>
              </a:tr>
            </a:tbl>
          </a:graphicData>
        </a:graphic>
      </p:graphicFrame>
      <p:sp>
        <p:nvSpPr>
          <p:cNvPr id="300179" name="Text Box 147"/>
          <p:cNvSpPr txBox="1">
            <a:spLocks noChangeArrowheads="1"/>
          </p:cNvSpPr>
          <p:nvPr/>
        </p:nvSpPr>
        <p:spPr bwMode="auto">
          <a:xfrm rot="-5400000">
            <a:off x="-1507331" y="3640931"/>
            <a:ext cx="3868738" cy="3968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000" dirty="0">
                <a:solidFill>
                  <a:srgbClr val="FF0000"/>
                </a:solidFill>
                <a:latin typeface="Comic Sans MS" charset="0"/>
              </a:rPr>
              <a:t>MANNER</a:t>
            </a:r>
            <a:r>
              <a:rPr lang="en-US" sz="2000" dirty="0">
                <a:latin typeface="Comic Sans MS" charset="0"/>
              </a:rPr>
              <a:t> OF ARTICULATION</a:t>
            </a:r>
          </a:p>
        </p:txBody>
      </p:sp>
      <p:sp>
        <p:nvSpPr>
          <p:cNvPr id="300180" name="Text Box 148"/>
          <p:cNvSpPr txBox="1">
            <a:spLocks noChangeArrowheads="1"/>
          </p:cNvSpPr>
          <p:nvPr/>
        </p:nvSpPr>
        <p:spPr bwMode="auto">
          <a:xfrm>
            <a:off x="4876800" y="6324600"/>
            <a:ext cx="1433513" cy="3968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000" dirty="0">
                <a:solidFill>
                  <a:srgbClr val="FF0000"/>
                </a:solidFill>
                <a:latin typeface="Comic Sans MS" charset="0"/>
              </a:rPr>
              <a:t>VOICING</a:t>
            </a:r>
            <a:r>
              <a:rPr lang="en-US" sz="2000" dirty="0">
                <a:latin typeface="Comic Sans MS" charset="0"/>
              </a:rPr>
              <a:t>:</a:t>
            </a:r>
          </a:p>
        </p:txBody>
      </p:sp>
      <p:graphicFrame>
        <p:nvGraphicFramePr>
          <p:cNvPr id="300189" name="Group 157"/>
          <p:cNvGraphicFramePr>
            <a:graphicFrameLocks noGrp="1"/>
          </p:cNvGraphicFramePr>
          <p:nvPr/>
        </p:nvGraphicFramePr>
        <p:xfrm>
          <a:off x="6324600" y="6324600"/>
          <a:ext cx="2590800" cy="457200"/>
        </p:xfrm>
        <a:graphic>
          <a:graphicData uri="http://schemas.openxmlformats.org/drawingml/2006/table">
            <a:tbl>
              <a:tblPr/>
              <a:tblGrid>
                <a:gridCol w="1519238">
                  <a:extLst>
                    <a:ext uri="{9D8B030D-6E8A-4147-A177-3AD203B41FA5}">
                      <a16:colId xmlns:a16="http://schemas.microsoft.com/office/drawing/2014/main" val="20000"/>
                    </a:ext>
                  </a:extLst>
                </a:gridCol>
                <a:gridCol w="1071562">
                  <a:extLst>
                    <a:ext uri="{9D8B030D-6E8A-4147-A177-3AD203B41FA5}">
                      <a16:colId xmlns:a16="http://schemas.microsoft.com/office/drawing/2014/main" val="20001"/>
                    </a:ext>
                  </a:extLst>
                </a:gridCol>
              </a:tblGrid>
              <a:tr h="381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voiceless</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tx1"/>
                          </a:solidFill>
                          <a:effectLst/>
                          <a:latin typeface="Arial" charset="0"/>
                          <a:ea typeface="ＭＳ Ｐゴシック" charset="0"/>
                        </a:rPr>
                        <a:t>voiced</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rgbClr val="99CCFF"/>
                    </a:solidFill>
                  </a:tcPr>
                </a:tc>
                <a:extLst>
                  <a:ext uri="{0D108BD9-81ED-4DB2-BD59-A6C34878D82A}">
                    <a16:rowId xmlns:a16="http://schemas.microsoft.com/office/drawing/2014/main" val="10000"/>
                  </a:ext>
                </a:extLst>
              </a:tr>
            </a:tbl>
          </a:graphicData>
        </a:graphic>
      </p:graphicFrame>
      <p:sp>
        <p:nvSpPr>
          <p:cNvPr id="2" name="Date Placeholder 3">
            <a:extLst>
              <a:ext uri="{FF2B5EF4-FFF2-40B4-BE49-F238E27FC236}">
                <a16:creationId xmlns:a16="http://schemas.microsoft.com/office/drawing/2014/main" id="{EEDE9725-8320-22F2-FBB1-9AEEE2F7D267}"/>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6C8E6975-FA7C-AEBE-DD7D-0024B03B0852}"/>
              </a:ext>
            </a:extLst>
          </p:cNvPr>
          <p:cNvSpPr>
            <a:spLocks noGrp="1"/>
          </p:cNvSpPr>
          <p:nvPr>
            <p:ph type="sldNum" sz="quarter" idx="12"/>
          </p:nvPr>
        </p:nvSpPr>
        <p:spPr/>
        <p:txBody>
          <a:bodyPr/>
          <a:lstStyle/>
          <a:p>
            <a:fld id="{7B69B6F9-E001-3F44-A8D1-4FDE89C11F10}" type="slidenum">
              <a:rPr lang="en-US" smtClean="0"/>
              <a:pPr/>
              <a:t>47</a:t>
            </a:fld>
            <a:endParaRPr lang="en-US"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Rectangle 2"/>
          <p:cNvSpPr>
            <a:spLocks noGrp="1" noChangeArrowheads="1"/>
          </p:cNvSpPr>
          <p:nvPr>
            <p:ph type="title"/>
          </p:nvPr>
        </p:nvSpPr>
        <p:spPr/>
        <p:txBody>
          <a:bodyPr/>
          <a:lstStyle/>
          <a:p>
            <a:r>
              <a:rPr lang="en-US" dirty="0"/>
              <a:t>A Problem for ASR:  </a:t>
            </a:r>
            <a:r>
              <a:rPr lang="en-US" dirty="0">
                <a:solidFill>
                  <a:srgbClr val="0000FF"/>
                </a:solidFill>
              </a:rPr>
              <a:t>Coarticulation</a:t>
            </a:r>
          </a:p>
        </p:txBody>
      </p:sp>
      <p:sp>
        <p:nvSpPr>
          <p:cNvPr id="350211" name="Rectangle 3"/>
          <p:cNvSpPr>
            <a:spLocks noGrp="1" noChangeArrowheads="1"/>
          </p:cNvSpPr>
          <p:nvPr>
            <p:ph type="body" idx="1"/>
          </p:nvPr>
        </p:nvSpPr>
        <p:spPr>
          <a:xfrm>
            <a:off x="457200" y="1600200"/>
            <a:ext cx="8229600" cy="4724400"/>
          </a:xfrm>
        </p:spPr>
        <p:txBody>
          <a:bodyPr/>
          <a:lstStyle/>
          <a:p>
            <a:pPr>
              <a:lnSpc>
                <a:spcPct val="90000"/>
              </a:lnSpc>
            </a:pPr>
            <a:r>
              <a:rPr lang="en-US" dirty="0"/>
              <a:t>The</a:t>
            </a:r>
            <a:r>
              <a:rPr lang="en-US" dirty="0">
                <a:solidFill>
                  <a:srgbClr val="0000FF"/>
                </a:solidFill>
              </a:rPr>
              <a:t> same phone </a:t>
            </a:r>
            <a:r>
              <a:rPr lang="en-US" dirty="0"/>
              <a:t>is usually </a:t>
            </a:r>
            <a:r>
              <a:rPr lang="en-US" dirty="0">
                <a:solidFill>
                  <a:srgbClr val="0000FF"/>
                </a:solidFill>
              </a:rPr>
              <a:t>produced differently </a:t>
            </a:r>
            <a:r>
              <a:rPr lang="en-US" dirty="0"/>
              <a:t>depending on its </a:t>
            </a:r>
            <a:r>
              <a:rPr lang="en-US" dirty="0">
                <a:solidFill>
                  <a:srgbClr val="0000FF"/>
                </a:solidFill>
              </a:rPr>
              <a:t>phonetic context</a:t>
            </a:r>
          </a:p>
          <a:p>
            <a:pPr>
              <a:lnSpc>
                <a:spcPct val="90000"/>
              </a:lnSpc>
            </a:pPr>
            <a:r>
              <a:rPr lang="en-US" dirty="0"/>
              <a:t>Occurs when </a:t>
            </a:r>
            <a:r>
              <a:rPr lang="en-US" dirty="0">
                <a:solidFill>
                  <a:srgbClr val="0000FF"/>
                </a:solidFill>
              </a:rPr>
              <a:t>articulations</a:t>
            </a:r>
            <a:r>
              <a:rPr lang="en-US" dirty="0"/>
              <a:t> </a:t>
            </a:r>
            <a:r>
              <a:rPr lang="en-US">
                <a:solidFill>
                  <a:srgbClr val="0000FF"/>
                </a:solidFill>
              </a:rPr>
              <a:t>overlap</a:t>
            </a:r>
            <a:r>
              <a:rPr lang="en-US"/>
              <a:t> as the  </a:t>
            </a:r>
            <a:r>
              <a:rPr lang="en-US" dirty="0">
                <a:solidFill>
                  <a:srgbClr val="FF0000"/>
                </a:solidFill>
              </a:rPr>
              <a:t>articulators</a:t>
            </a:r>
            <a:r>
              <a:rPr lang="en-US" dirty="0"/>
              <a:t> are moving in different timing patterns to produce different adjacent sounds</a:t>
            </a:r>
          </a:p>
          <a:p>
            <a:pPr lvl="1">
              <a:lnSpc>
                <a:spcPct val="90000"/>
              </a:lnSpc>
            </a:pPr>
            <a:r>
              <a:rPr lang="en-US" sz="2400" dirty="0">
                <a:solidFill>
                  <a:srgbClr val="FF0000"/>
                </a:solidFill>
              </a:rPr>
              <a:t>Eight</a:t>
            </a:r>
            <a:r>
              <a:rPr lang="en-US" sz="2400" dirty="0"/>
              <a:t> vs. </a:t>
            </a:r>
            <a:r>
              <a:rPr lang="en-US" sz="2400" dirty="0">
                <a:solidFill>
                  <a:srgbClr val="FF0000"/>
                </a:solidFill>
              </a:rPr>
              <a:t>Eighth </a:t>
            </a:r>
          </a:p>
          <a:p>
            <a:pPr lvl="2">
              <a:lnSpc>
                <a:spcPct val="90000"/>
              </a:lnSpc>
            </a:pPr>
            <a:r>
              <a:rPr lang="en-US" sz="2200" dirty="0"/>
              <a:t>Place of articulation of /ei/ moves forward as /t/ </a:t>
            </a:r>
            <a:r>
              <a:rPr lang="en-US" sz="2200" dirty="0">
                <a:sym typeface="Wingdings" pitchFamily="2" charset="2"/>
              </a:rPr>
              <a:t> /th/ --</a:t>
            </a:r>
            <a:r>
              <a:rPr lang="en-US" sz="2200" dirty="0"/>
              <a:t> is </a:t>
            </a:r>
            <a:r>
              <a:rPr lang="en-US" sz="2200" dirty="0">
                <a:solidFill>
                  <a:srgbClr val="0000FF"/>
                </a:solidFill>
              </a:rPr>
              <a:t>dentalized </a:t>
            </a:r>
            <a:r>
              <a:rPr lang="en-US" sz="2200" dirty="0"/>
              <a:t>(the tongue moves to the teeth) for </a:t>
            </a:r>
            <a:r>
              <a:rPr lang="en-US" sz="2200" dirty="0">
                <a:solidFill>
                  <a:srgbClr val="FF0000"/>
                </a:solidFill>
              </a:rPr>
              <a:t>eighth</a:t>
            </a:r>
          </a:p>
          <a:p>
            <a:pPr lvl="1">
              <a:lnSpc>
                <a:spcPct val="90000"/>
              </a:lnSpc>
            </a:pPr>
            <a:r>
              <a:rPr lang="en-US" sz="2400" dirty="0">
                <a:solidFill>
                  <a:srgbClr val="FF0000"/>
                </a:solidFill>
              </a:rPr>
              <a:t>Met</a:t>
            </a:r>
            <a:r>
              <a:rPr lang="en-US" sz="2400" dirty="0"/>
              <a:t> vs. </a:t>
            </a:r>
            <a:r>
              <a:rPr lang="en-US" sz="2400" dirty="0">
                <a:solidFill>
                  <a:srgbClr val="FF0000"/>
                </a:solidFill>
              </a:rPr>
              <a:t>Men </a:t>
            </a:r>
          </a:p>
          <a:p>
            <a:pPr lvl="2">
              <a:lnSpc>
                <a:spcPct val="90000"/>
              </a:lnSpc>
            </a:pPr>
            <a:r>
              <a:rPr lang="en-US" dirty="0"/>
              <a:t>Vowel /ɛ/ is</a:t>
            </a:r>
            <a:r>
              <a:rPr lang="en-US" dirty="0">
                <a:solidFill>
                  <a:srgbClr val="FF0000"/>
                </a:solidFill>
              </a:rPr>
              <a:t> </a:t>
            </a:r>
            <a:r>
              <a:rPr lang="en-US" dirty="0">
                <a:solidFill>
                  <a:srgbClr val="0000FF"/>
                </a:solidFill>
              </a:rPr>
              <a:t>nasalized (the tongue moves to behind the teeth) </a:t>
            </a:r>
            <a:r>
              <a:rPr lang="en-US" dirty="0"/>
              <a:t>for</a:t>
            </a:r>
            <a:r>
              <a:rPr lang="en-US" dirty="0">
                <a:solidFill>
                  <a:srgbClr val="0000FF"/>
                </a:solidFill>
              </a:rPr>
              <a:t> </a:t>
            </a:r>
            <a:r>
              <a:rPr lang="en-US" dirty="0">
                <a:solidFill>
                  <a:srgbClr val="FF0000"/>
                </a:solidFill>
              </a:rPr>
              <a:t>men</a:t>
            </a:r>
          </a:p>
          <a:p>
            <a:pPr>
              <a:lnSpc>
                <a:spcPct val="90000"/>
              </a:lnSpc>
            </a:pPr>
            <a:endParaRPr lang="en-US" dirty="0">
              <a:solidFill>
                <a:srgbClr val="0000FF"/>
              </a:solidFill>
            </a:endParaRPr>
          </a:p>
        </p:txBody>
      </p:sp>
      <p:sp>
        <p:nvSpPr>
          <p:cNvPr id="2" name="Date Placeholder 3">
            <a:extLst>
              <a:ext uri="{FF2B5EF4-FFF2-40B4-BE49-F238E27FC236}">
                <a16:creationId xmlns:a16="http://schemas.microsoft.com/office/drawing/2014/main" id="{1C39AF1E-0F10-4D1A-8791-DF6A5D27F97F}"/>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E8D56249-213F-742C-FEAF-28D03F466C81}"/>
              </a:ext>
            </a:extLst>
          </p:cNvPr>
          <p:cNvSpPr>
            <a:spLocks noGrp="1"/>
          </p:cNvSpPr>
          <p:nvPr>
            <p:ph type="sldNum" sz="quarter" idx="12"/>
          </p:nvPr>
        </p:nvSpPr>
        <p:spPr/>
        <p:txBody>
          <a:bodyPr/>
          <a:lstStyle/>
          <a:p>
            <a:fld id="{0DDA1AEC-6E18-CE49-BA7D-A1EE70BF52F2}" type="slidenum">
              <a:rPr lang="en-US" smtClean="0"/>
              <a:pPr/>
              <a:t>48</a:t>
            </a:fld>
            <a:endParaRPr lang="en-US"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62" name="Rectangle 2"/>
          <p:cNvSpPr>
            <a:spLocks noGrp="1" noChangeArrowheads="1"/>
          </p:cNvSpPr>
          <p:nvPr>
            <p:ph type="title"/>
          </p:nvPr>
        </p:nvSpPr>
        <p:spPr/>
        <p:txBody>
          <a:bodyPr/>
          <a:lstStyle/>
          <a:p>
            <a:r>
              <a:rPr lang="en-US" dirty="0"/>
              <a:t>Representations for Sounds</a:t>
            </a:r>
          </a:p>
        </p:txBody>
      </p:sp>
      <p:sp>
        <p:nvSpPr>
          <p:cNvPr id="348163" name="Rectangle 3"/>
          <p:cNvSpPr>
            <a:spLocks noGrp="1" noChangeArrowheads="1"/>
          </p:cNvSpPr>
          <p:nvPr>
            <p:ph type="body" idx="1"/>
          </p:nvPr>
        </p:nvSpPr>
        <p:spPr>
          <a:xfrm>
            <a:off x="457200" y="1371600"/>
            <a:ext cx="8229600" cy="5105400"/>
          </a:xfrm>
        </p:spPr>
        <p:txBody>
          <a:bodyPr/>
          <a:lstStyle/>
          <a:p>
            <a:r>
              <a:rPr lang="en-US" sz="2400" dirty="0"/>
              <a:t>Now we have ways to </a:t>
            </a:r>
            <a:r>
              <a:rPr lang="en-US" sz="2400" dirty="0">
                <a:solidFill>
                  <a:srgbClr val="0000FF"/>
                </a:solidFill>
              </a:rPr>
              <a:t>represent </a:t>
            </a:r>
            <a:r>
              <a:rPr lang="en-US" sz="2400" dirty="0"/>
              <a:t>the sounds of a language (IPA, Arpabet…), to </a:t>
            </a:r>
            <a:r>
              <a:rPr lang="en-US" sz="2400" dirty="0">
                <a:solidFill>
                  <a:srgbClr val="0000FF"/>
                </a:solidFill>
              </a:rPr>
              <a:t>classify</a:t>
            </a:r>
            <a:r>
              <a:rPr lang="en-US" sz="2400" dirty="0"/>
              <a:t> similar sounds and to </a:t>
            </a:r>
            <a:r>
              <a:rPr lang="en-US" sz="2400" dirty="0">
                <a:solidFill>
                  <a:srgbClr val="0000FF"/>
                </a:solidFill>
              </a:rPr>
              <a:t>identify and compare </a:t>
            </a:r>
            <a:r>
              <a:rPr lang="en-US" sz="2400" dirty="0"/>
              <a:t>sounds in different languages</a:t>
            </a:r>
          </a:p>
          <a:p>
            <a:r>
              <a:rPr lang="en-US" sz="2400" dirty="0"/>
              <a:t>Why is this important?</a:t>
            </a:r>
          </a:p>
          <a:p>
            <a:pPr lvl="1"/>
            <a:r>
              <a:rPr lang="en-US" sz="2400" dirty="0">
                <a:solidFill>
                  <a:srgbClr val="FF0000"/>
                </a:solidFill>
              </a:rPr>
              <a:t>Automatic speech recognition (ASR)</a:t>
            </a:r>
          </a:p>
          <a:p>
            <a:pPr lvl="1"/>
            <a:r>
              <a:rPr lang="en-US" sz="2400" dirty="0">
                <a:solidFill>
                  <a:srgbClr val="FF0000"/>
                </a:solidFill>
              </a:rPr>
              <a:t>Speech synthesis (TTS)</a:t>
            </a:r>
          </a:p>
          <a:p>
            <a:pPr lvl="1"/>
            <a:r>
              <a:rPr lang="en-US" sz="2400" dirty="0">
                <a:solidFill>
                  <a:srgbClr val="FF0000"/>
                </a:solidFill>
              </a:rPr>
              <a:t>Machine translation (MT)</a:t>
            </a:r>
          </a:p>
          <a:p>
            <a:pPr lvl="1"/>
            <a:r>
              <a:rPr lang="en-US" sz="2400" dirty="0">
                <a:solidFill>
                  <a:srgbClr val="FF0000"/>
                </a:solidFill>
              </a:rPr>
              <a:t>Keyword search</a:t>
            </a:r>
          </a:p>
          <a:p>
            <a:pPr lvl="1"/>
            <a:r>
              <a:rPr lang="en-US" sz="2400" dirty="0">
                <a:solidFill>
                  <a:srgbClr val="FF0000"/>
                </a:solidFill>
              </a:rPr>
              <a:t>Speech pathology/ medical problems, language Id, speaker Id, charismatic speech, code-switching, entrainment and many more…</a:t>
            </a:r>
          </a:p>
          <a:p>
            <a:pPr lvl="1"/>
            <a:endParaRPr lang="en-US" sz="2400" dirty="0">
              <a:solidFill>
                <a:srgbClr val="FF0000"/>
              </a:solidFill>
            </a:endParaRPr>
          </a:p>
        </p:txBody>
      </p:sp>
      <p:sp>
        <p:nvSpPr>
          <p:cNvPr id="2" name="Date Placeholder 3">
            <a:extLst>
              <a:ext uri="{FF2B5EF4-FFF2-40B4-BE49-F238E27FC236}">
                <a16:creationId xmlns:a16="http://schemas.microsoft.com/office/drawing/2014/main" id="{DE343FD1-451D-A555-12F8-9F13F471F84F}"/>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80181CA2-DB45-B8A5-6A95-6D3CD57C1A04}"/>
              </a:ext>
            </a:extLst>
          </p:cNvPr>
          <p:cNvSpPr>
            <a:spLocks noGrp="1"/>
          </p:cNvSpPr>
          <p:nvPr>
            <p:ph type="sldNum" sz="quarter" idx="12"/>
          </p:nvPr>
        </p:nvSpPr>
        <p:spPr/>
        <p:txBody>
          <a:bodyPr/>
          <a:lstStyle/>
          <a:p>
            <a:fld id="{0DDA1AEC-6E18-CE49-BA7D-A1EE70BF52F2}" type="slidenum">
              <a:rPr lang="en-US" smtClean="0"/>
              <a:pPr/>
              <a:t>49</a:t>
            </a:fld>
            <a:endParaRPr lang="en-US"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12837"/>
            <a:ext cx="8229600" cy="5440363"/>
          </a:xfrm>
        </p:spPr>
        <p:txBody>
          <a:bodyPr/>
          <a:lstStyle/>
          <a:p>
            <a:r>
              <a:rPr lang="en-US" dirty="0">
                <a:solidFill>
                  <a:srgbClr val="0000FF"/>
                </a:solidFill>
              </a:rPr>
              <a:t>Basic representations </a:t>
            </a:r>
            <a:r>
              <a:rPr lang="en-US" dirty="0"/>
              <a:t>are</a:t>
            </a:r>
            <a:r>
              <a:rPr lang="en-US" dirty="0">
                <a:solidFill>
                  <a:srgbClr val="0000FF"/>
                </a:solidFill>
              </a:rPr>
              <a:t> </a:t>
            </a:r>
            <a:r>
              <a:rPr lang="en-US" dirty="0"/>
              <a:t>critical for any speech research or application</a:t>
            </a:r>
          </a:p>
          <a:p>
            <a:r>
              <a:rPr lang="en-US" dirty="0"/>
              <a:t>But…how can we </a:t>
            </a:r>
            <a:r>
              <a:rPr lang="en-US" dirty="0">
                <a:solidFill>
                  <a:srgbClr val="0000FF"/>
                </a:solidFill>
              </a:rPr>
              <a:t>recognize</a:t>
            </a:r>
            <a:r>
              <a:rPr lang="en-US" dirty="0"/>
              <a:t> these sounds correctly and automatically?</a:t>
            </a:r>
          </a:p>
          <a:p>
            <a:pPr lvl="1"/>
            <a:r>
              <a:rPr lang="en-US" dirty="0"/>
              <a:t>What are the </a:t>
            </a:r>
            <a:r>
              <a:rPr lang="en-US" dirty="0">
                <a:solidFill>
                  <a:srgbClr val="0000FF"/>
                </a:solidFill>
              </a:rPr>
              <a:t>acoustic correlates </a:t>
            </a:r>
            <a:r>
              <a:rPr lang="en-US" dirty="0"/>
              <a:t>of these differences in sound that allow us to recognize them?</a:t>
            </a:r>
          </a:p>
          <a:p>
            <a:pPr lvl="1"/>
            <a:r>
              <a:rPr lang="en-US" i="1" dirty="0">
                <a:solidFill>
                  <a:srgbClr val="FF0000"/>
                </a:solidFill>
              </a:rPr>
              <a:t>How can we use the relationship between representation and acoustics to identify speech automatically?</a:t>
            </a:r>
          </a:p>
          <a:p>
            <a:pPr lvl="1"/>
            <a:r>
              <a:rPr lang="en-US" dirty="0">
                <a:solidFill>
                  <a:srgbClr val="0000FF"/>
                </a:solidFill>
              </a:rPr>
              <a:t>Can technology help? </a:t>
            </a:r>
          </a:p>
        </p:txBody>
      </p:sp>
      <p:sp>
        <p:nvSpPr>
          <p:cNvPr id="2" name="Date Placeholder 3">
            <a:extLst>
              <a:ext uri="{FF2B5EF4-FFF2-40B4-BE49-F238E27FC236}">
                <a16:creationId xmlns:a16="http://schemas.microsoft.com/office/drawing/2014/main" id="{DE4E0428-F3AA-B408-878F-15740A4B5724}"/>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4" name="Rectangle 2">
            <a:extLst>
              <a:ext uri="{FF2B5EF4-FFF2-40B4-BE49-F238E27FC236}">
                <a16:creationId xmlns:a16="http://schemas.microsoft.com/office/drawing/2014/main" id="{E768FB81-8D7A-DC89-614F-87A5BE9B7FCF}"/>
              </a:ext>
            </a:extLst>
          </p:cNvPr>
          <p:cNvSpPr>
            <a:spLocks noGrp="1" noChangeArrowheads="1"/>
          </p:cNvSpPr>
          <p:nvPr>
            <p:ph type="title"/>
          </p:nvPr>
        </p:nvSpPr>
        <p:spPr>
          <a:xfrm>
            <a:off x="457200" y="274638"/>
            <a:ext cx="8229600" cy="944562"/>
          </a:xfrm>
        </p:spPr>
        <p:txBody>
          <a:bodyPr/>
          <a:lstStyle/>
          <a:p>
            <a:r>
              <a:rPr lang="en-US" dirty="0"/>
              <a:t>Representations for Sounds</a:t>
            </a:r>
          </a:p>
        </p:txBody>
      </p:sp>
      <p:sp>
        <p:nvSpPr>
          <p:cNvPr id="5" name="Slide Number Placeholder 4">
            <a:extLst>
              <a:ext uri="{FF2B5EF4-FFF2-40B4-BE49-F238E27FC236}">
                <a16:creationId xmlns:a16="http://schemas.microsoft.com/office/drawing/2014/main" id="{35483C0A-C3B4-752B-8A59-73604208600D}"/>
              </a:ext>
            </a:extLst>
          </p:cNvPr>
          <p:cNvSpPr>
            <a:spLocks noGrp="1"/>
          </p:cNvSpPr>
          <p:nvPr>
            <p:ph type="sldNum" sz="quarter" idx="12"/>
          </p:nvPr>
        </p:nvSpPr>
        <p:spPr/>
        <p:txBody>
          <a:bodyPr/>
          <a:lstStyle/>
          <a:p>
            <a:fld id="{0DDA1AEC-6E18-CE49-BA7D-A1EE70BF52F2}" type="slidenum">
              <a:rPr lang="en-US" smtClean="0"/>
              <a:pPr/>
              <a:t>50</a:t>
            </a:fld>
            <a:endParaRPr lang="en-US" dirty="0"/>
          </a:p>
        </p:txBody>
      </p:sp>
    </p:spTree>
    <p:extLst>
      <p:ext uri="{BB962C8B-B14F-4D97-AF65-F5344CB8AC3E}">
        <p14:creationId xmlns:p14="http://schemas.microsoft.com/office/powerpoint/2010/main" val="111178944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Rectangle 2"/>
          <p:cNvSpPr>
            <a:spLocks noGrp="1" noChangeArrowheads="1"/>
          </p:cNvSpPr>
          <p:nvPr>
            <p:ph type="title"/>
          </p:nvPr>
        </p:nvSpPr>
        <p:spPr/>
        <p:txBody>
          <a:bodyPr/>
          <a:lstStyle/>
          <a:p>
            <a:r>
              <a:rPr lang="en-US" dirty="0"/>
              <a:t>Acoustic Landmarks in a .wav File</a:t>
            </a:r>
          </a:p>
        </p:txBody>
      </p:sp>
      <p:pic>
        <p:nvPicPr>
          <p:cNvPr id="304131" name="Picture 3"/>
          <p:cNvPicPr>
            <a:picLocks noChangeAspect="1" noChangeArrowheads="1"/>
          </p:cNvPicPr>
          <p:nvPr/>
        </p:nvPicPr>
        <p:blipFill>
          <a:blip r:embed="rId5">
            <a:extLst>
              <a:ext uri="{28A0092B-C50C-407E-A947-70E740481C1C}">
                <a14:useLocalDpi xmlns:a14="http://schemas.microsoft.com/office/drawing/2010/main" val="0"/>
              </a:ext>
            </a:extLst>
          </a:blip>
          <a:srcRect l="1817" t="28780" r="8463" b="33025"/>
          <a:stretch>
            <a:fillRect/>
          </a:stretch>
        </p:blipFill>
        <p:spPr bwMode="auto">
          <a:xfrm>
            <a:off x="381000" y="2057400"/>
            <a:ext cx="8229600" cy="13716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grpSp>
        <p:nvGrpSpPr>
          <p:cNvPr id="304132" name="Group 4"/>
          <p:cNvGrpSpPr>
            <a:grpSpLocks/>
          </p:cNvGrpSpPr>
          <p:nvPr/>
        </p:nvGrpSpPr>
        <p:grpSpPr bwMode="auto">
          <a:xfrm>
            <a:off x="381000" y="4114800"/>
            <a:ext cx="7848600" cy="1905000"/>
            <a:chOff x="240" y="2976"/>
            <a:chExt cx="4752" cy="768"/>
          </a:xfrm>
        </p:grpSpPr>
        <p:pic>
          <p:nvPicPr>
            <p:cNvPr id="304133" name="Picture 5"/>
            <p:cNvPicPr>
              <a:picLocks noChangeAspect="1" noChangeArrowheads="1"/>
            </p:cNvPicPr>
            <p:nvPr/>
          </p:nvPicPr>
          <p:blipFill>
            <a:blip r:embed="rId6">
              <a:extLst>
                <a:ext uri="{28A0092B-C50C-407E-A947-70E740481C1C}">
                  <a14:useLocalDpi xmlns:a14="http://schemas.microsoft.com/office/drawing/2010/main" val="0"/>
                </a:ext>
              </a:extLst>
            </a:blip>
            <a:srcRect l="11786" t="30902" r="5971" b="35146"/>
            <a:stretch>
              <a:fillRect/>
            </a:stretch>
          </p:blipFill>
          <p:spPr bwMode="auto">
            <a:xfrm>
              <a:off x="240" y="2976"/>
              <a:ext cx="4752" cy="768"/>
            </a:xfrm>
            <a:prstGeom prst="rect">
              <a:avLst/>
            </a:prstGeom>
            <a:noFill/>
            <a:ln w="12700" cap="sq">
              <a:solidFill>
                <a:schemeClr val="tx1"/>
              </a:solidFill>
              <a:miter lim="800000"/>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304134" name="AutoShape 6"/>
            <p:cNvSpPr>
              <a:spLocks noChangeArrowheads="1"/>
            </p:cNvSpPr>
            <p:nvPr/>
          </p:nvSpPr>
          <p:spPr bwMode="auto">
            <a:xfrm flipV="1">
              <a:off x="240" y="2976"/>
              <a:ext cx="4752" cy="768"/>
            </a:xfrm>
            <a:prstGeom prst="wedgeRectCallout">
              <a:avLst>
                <a:gd name="adj1" fmla="val -37880"/>
                <a:gd name="adj2" fmla="val 132292"/>
              </a:avLst>
            </a:prstGeom>
            <a:noFill/>
            <a:ln w="12700" cap="sq">
              <a:solidFill>
                <a:schemeClr val="tx1"/>
              </a:solidFill>
              <a:miter lim="800000"/>
              <a:headEnd type="none" w="sm" len="sm"/>
              <a:tailEnd type="none" w="sm" len="sm"/>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rot="10800000"/>
            <a:lstStyle/>
            <a:p>
              <a:pPr algn="ctr" eaLnBrk="0" hangingPunct="0"/>
              <a:endParaRPr lang="en-US" sz="2400" dirty="0"/>
            </a:p>
          </p:txBody>
        </p:sp>
        <p:sp>
          <p:nvSpPr>
            <p:cNvPr id="304135" name="Line 7"/>
            <p:cNvSpPr>
              <a:spLocks noChangeShapeType="1"/>
            </p:cNvSpPr>
            <p:nvPr/>
          </p:nvSpPr>
          <p:spPr bwMode="auto">
            <a:xfrm>
              <a:off x="1056" y="2976"/>
              <a:ext cx="1152" cy="0"/>
            </a:xfrm>
            <a:prstGeom prst="line">
              <a:avLst/>
            </a:prstGeom>
            <a:noFill/>
            <a:ln w="76200" cap="sq">
              <a:solidFill>
                <a:schemeClr val="bg1"/>
              </a:solidFill>
              <a:round/>
              <a:headEnd type="none" w="sm" len="sm"/>
              <a:tailEnd type="none" w="sm" len="sm"/>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grpSp>
      <p:sp>
        <p:nvSpPr>
          <p:cNvPr id="304136" name="Text Box 8"/>
          <p:cNvSpPr txBox="1">
            <a:spLocks noChangeArrowheads="1"/>
          </p:cNvSpPr>
          <p:nvPr/>
        </p:nvSpPr>
        <p:spPr bwMode="auto">
          <a:xfrm>
            <a:off x="4287838" y="3276600"/>
            <a:ext cx="4322762"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ja-JP" altLang="en-US" sz="2400">
                <a:latin typeface="Arial"/>
              </a:rPr>
              <a:t>“</a:t>
            </a:r>
            <a:r>
              <a:rPr lang="en-US" sz="2400" dirty="0">
                <a:latin typeface="Comic Sans MS" charset="0"/>
              </a:rPr>
              <a:t>Patricia and Patsy and Sally</a:t>
            </a:r>
            <a:r>
              <a:rPr lang="ja-JP" altLang="en-US" sz="2400">
                <a:latin typeface="Arial"/>
              </a:rPr>
              <a:t>”</a:t>
            </a:r>
            <a:endParaRPr lang="en-US" sz="2400" dirty="0">
              <a:latin typeface="Comic Sans MS" charset="0"/>
            </a:endParaRPr>
          </a:p>
        </p:txBody>
      </p:sp>
      <p:grpSp>
        <p:nvGrpSpPr>
          <p:cNvPr id="304137" name="Group 9"/>
          <p:cNvGrpSpPr>
            <a:grpSpLocks/>
          </p:cNvGrpSpPr>
          <p:nvPr/>
        </p:nvGrpSpPr>
        <p:grpSpPr bwMode="auto">
          <a:xfrm>
            <a:off x="185738" y="1295400"/>
            <a:ext cx="4746625" cy="4724400"/>
            <a:chOff x="117" y="816"/>
            <a:chExt cx="2990" cy="2976"/>
          </a:xfrm>
        </p:grpSpPr>
        <p:sp>
          <p:nvSpPr>
            <p:cNvPr id="304138" name="Line 10"/>
            <p:cNvSpPr>
              <a:spLocks noChangeShapeType="1"/>
            </p:cNvSpPr>
            <p:nvPr/>
          </p:nvSpPr>
          <p:spPr bwMode="auto">
            <a:xfrm flipV="1">
              <a:off x="432" y="3120"/>
              <a:ext cx="0" cy="384"/>
            </a:xfrm>
            <a:prstGeom prst="line">
              <a:avLst/>
            </a:prstGeom>
            <a:noFill/>
            <a:ln w="38100" cap="sq">
              <a:solidFill>
                <a:srgbClr val="00CC00"/>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4139" name="Line 11"/>
            <p:cNvSpPr>
              <a:spLocks noChangeShapeType="1"/>
            </p:cNvSpPr>
            <p:nvPr/>
          </p:nvSpPr>
          <p:spPr bwMode="auto">
            <a:xfrm flipV="1">
              <a:off x="2688" y="3120"/>
              <a:ext cx="0" cy="384"/>
            </a:xfrm>
            <a:prstGeom prst="line">
              <a:avLst/>
            </a:prstGeom>
            <a:noFill/>
            <a:ln w="38100" cap="sq">
              <a:solidFill>
                <a:srgbClr val="00CC00"/>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grpSp>
          <p:nvGrpSpPr>
            <p:cNvPr id="304140" name="Group 12"/>
            <p:cNvGrpSpPr>
              <a:grpSpLocks/>
            </p:cNvGrpSpPr>
            <p:nvPr/>
          </p:nvGrpSpPr>
          <p:grpSpPr bwMode="auto">
            <a:xfrm>
              <a:off x="117" y="816"/>
              <a:ext cx="2990" cy="720"/>
              <a:chOff x="117" y="816"/>
              <a:chExt cx="2990" cy="720"/>
            </a:xfrm>
          </p:grpSpPr>
          <p:grpSp>
            <p:nvGrpSpPr>
              <p:cNvPr id="304141" name="Group 13"/>
              <p:cNvGrpSpPr>
                <a:grpSpLocks/>
              </p:cNvGrpSpPr>
              <p:nvPr/>
            </p:nvGrpSpPr>
            <p:grpSpPr bwMode="auto">
              <a:xfrm>
                <a:off x="288" y="1152"/>
                <a:ext cx="2640" cy="384"/>
                <a:chOff x="288" y="1152"/>
                <a:chExt cx="2640" cy="384"/>
              </a:xfrm>
            </p:grpSpPr>
            <p:sp>
              <p:nvSpPr>
                <p:cNvPr id="304142" name="Line 14"/>
                <p:cNvSpPr>
                  <a:spLocks noChangeShapeType="1"/>
                </p:cNvSpPr>
                <p:nvPr/>
              </p:nvSpPr>
              <p:spPr bwMode="auto">
                <a:xfrm>
                  <a:off x="288" y="1152"/>
                  <a:ext cx="0" cy="384"/>
                </a:xfrm>
                <a:prstGeom prst="line">
                  <a:avLst/>
                </a:prstGeom>
                <a:noFill/>
                <a:ln w="38100" cap="sq">
                  <a:solidFill>
                    <a:srgbClr val="00CC00"/>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4143" name="Line 15"/>
                <p:cNvSpPr>
                  <a:spLocks noChangeShapeType="1"/>
                </p:cNvSpPr>
                <p:nvPr/>
              </p:nvSpPr>
              <p:spPr bwMode="auto">
                <a:xfrm>
                  <a:off x="720" y="1152"/>
                  <a:ext cx="0" cy="384"/>
                </a:xfrm>
                <a:prstGeom prst="line">
                  <a:avLst/>
                </a:prstGeom>
                <a:noFill/>
                <a:ln w="38100" cap="sq">
                  <a:solidFill>
                    <a:srgbClr val="00CC00"/>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4144" name="Line 16"/>
                <p:cNvSpPr>
                  <a:spLocks noChangeShapeType="1"/>
                </p:cNvSpPr>
                <p:nvPr/>
              </p:nvSpPr>
              <p:spPr bwMode="auto">
                <a:xfrm>
                  <a:off x="2160" y="1152"/>
                  <a:ext cx="0" cy="384"/>
                </a:xfrm>
                <a:prstGeom prst="line">
                  <a:avLst/>
                </a:prstGeom>
                <a:noFill/>
                <a:ln w="38100" cap="sq">
                  <a:solidFill>
                    <a:srgbClr val="00CC00"/>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4145" name="Line 17"/>
                <p:cNvSpPr>
                  <a:spLocks noChangeShapeType="1"/>
                </p:cNvSpPr>
                <p:nvPr/>
              </p:nvSpPr>
              <p:spPr bwMode="auto">
                <a:xfrm>
                  <a:off x="2928" y="1152"/>
                  <a:ext cx="0" cy="384"/>
                </a:xfrm>
                <a:prstGeom prst="line">
                  <a:avLst/>
                </a:prstGeom>
                <a:noFill/>
                <a:ln w="38100" cap="sq">
                  <a:solidFill>
                    <a:srgbClr val="00CC00"/>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grpSp>
          <p:sp>
            <p:nvSpPr>
              <p:cNvPr id="304146" name="Text Box 18"/>
              <p:cNvSpPr txBox="1">
                <a:spLocks noChangeArrowheads="1"/>
              </p:cNvSpPr>
              <p:nvPr/>
            </p:nvSpPr>
            <p:spPr bwMode="auto">
              <a:xfrm>
                <a:off x="117" y="816"/>
                <a:ext cx="363"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rgbClr val="00CC00"/>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00CC00"/>
                    </a:solidFill>
                    <a:latin typeface="Comic Sans MS" charset="0"/>
                  </a:rPr>
                  <a:t>[p]</a:t>
                </a:r>
              </a:p>
            </p:txBody>
          </p:sp>
          <p:sp>
            <p:nvSpPr>
              <p:cNvPr id="304147" name="Text Box 19"/>
              <p:cNvSpPr txBox="1">
                <a:spLocks noChangeArrowheads="1"/>
              </p:cNvSpPr>
              <p:nvPr/>
            </p:nvSpPr>
            <p:spPr bwMode="auto">
              <a:xfrm>
                <a:off x="549" y="816"/>
                <a:ext cx="350"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rgbClr val="00CC00"/>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00CC00"/>
                    </a:solidFill>
                    <a:latin typeface="Comic Sans MS" charset="0"/>
                  </a:rPr>
                  <a:t>[t]</a:t>
                </a:r>
              </a:p>
            </p:txBody>
          </p:sp>
          <p:sp>
            <p:nvSpPr>
              <p:cNvPr id="304148" name="Text Box 20"/>
              <p:cNvSpPr txBox="1">
                <a:spLocks noChangeArrowheads="1"/>
              </p:cNvSpPr>
              <p:nvPr/>
            </p:nvSpPr>
            <p:spPr bwMode="auto">
              <a:xfrm>
                <a:off x="1989" y="816"/>
                <a:ext cx="363"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rgbClr val="00CC00"/>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00CC00"/>
                    </a:solidFill>
                    <a:latin typeface="Comic Sans MS" charset="0"/>
                  </a:rPr>
                  <a:t>[p]</a:t>
                </a:r>
              </a:p>
            </p:txBody>
          </p:sp>
          <p:sp>
            <p:nvSpPr>
              <p:cNvPr id="304149" name="Text Box 21"/>
              <p:cNvSpPr txBox="1">
                <a:spLocks noChangeArrowheads="1"/>
              </p:cNvSpPr>
              <p:nvPr/>
            </p:nvSpPr>
            <p:spPr bwMode="auto">
              <a:xfrm>
                <a:off x="2757" y="816"/>
                <a:ext cx="350"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rgbClr val="00CC00"/>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00CC00"/>
                    </a:solidFill>
                    <a:latin typeface="Comic Sans MS" charset="0"/>
                  </a:rPr>
                  <a:t>[t]</a:t>
                </a:r>
              </a:p>
            </p:txBody>
          </p:sp>
        </p:grpSp>
        <p:sp>
          <p:nvSpPr>
            <p:cNvPr id="304150" name="Text Box 22"/>
            <p:cNvSpPr txBox="1">
              <a:spLocks noChangeArrowheads="1"/>
            </p:cNvSpPr>
            <p:nvPr/>
          </p:nvSpPr>
          <p:spPr bwMode="auto">
            <a:xfrm>
              <a:off x="261" y="3504"/>
              <a:ext cx="363"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00CC00"/>
                  </a:solidFill>
                  <a:latin typeface="Comic Sans MS" charset="0"/>
                </a:rPr>
                <a:t>[p]</a:t>
              </a:r>
            </a:p>
          </p:txBody>
        </p:sp>
        <p:sp>
          <p:nvSpPr>
            <p:cNvPr id="304151" name="Text Box 23"/>
            <p:cNvSpPr txBox="1">
              <a:spLocks noChangeArrowheads="1"/>
            </p:cNvSpPr>
            <p:nvPr/>
          </p:nvSpPr>
          <p:spPr bwMode="auto">
            <a:xfrm>
              <a:off x="2496" y="3504"/>
              <a:ext cx="350"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00CC00"/>
                  </a:solidFill>
                  <a:latin typeface="Comic Sans MS" charset="0"/>
                </a:rPr>
                <a:t>[t]</a:t>
              </a:r>
            </a:p>
          </p:txBody>
        </p:sp>
      </p:grpSp>
      <p:grpSp>
        <p:nvGrpSpPr>
          <p:cNvPr id="304152" name="Group 24"/>
          <p:cNvGrpSpPr>
            <a:grpSpLocks/>
          </p:cNvGrpSpPr>
          <p:nvPr/>
        </p:nvGrpSpPr>
        <p:grpSpPr bwMode="auto">
          <a:xfrm>
            <a:off x="7196138" y="1295400"/>
            <a:ext cx="496887" cy="1143000"/>
            <a:chOff x="4533" y="816"/>
            <a:chExt cx="313" cy="720"/>
          </a:xfrm>
        </p:grpSpPr>
        <p:sp>
          <p:nvSpPr>
            <p:cNvPr id="304153" name="Line 25"/>
            <p:cNvSpPr>
              <a:spLocks noChangeShapeType="1"/>
            </p:cNvSpPr>
            <p:nvPr/>
          </p:nvSpPr>
          <p:spPr bwMode="auto">
            <a:xfrm>
              <a:off x="4704" y="1152"/>
              <a:ext cx="0" cy="384"/>
            </a:xfrm>
            <a:prstGeom prst="line">
              <a:avLst/>
            </a:prstGeom>
            <a:noFill/>
            <a:ln w="38100" cap="sq">
              <a:solidFill>
                <a:srgbClr val="FF9933"/>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4154" name="Text Box 26"/>
            <p:cNvSpPr txBox="1">
              <a:spLocks noChangeArrowheads="1"/>
            </p:cNvSpPr>
            <p:nvPr/>
          </p:nvSpPr>
          <p:spPr bwMode="auto">
            <a:xfrm>
              <a:off x="4533" y="816"/>
              <a:ext cx="313"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FF9933"/>
                  </a:solidFill>
                  <a:latin typeface="Comic Sans MS" charset="0"/>
                </a:rPr>
                <a:t>[l]</a:t>
              </a:r>
            </a:p>
          </p:txBody>
        </p:sp>
      </p:grpSp>
      <p:grpSp>
        <p:nvGrpSpPr>
          <p:cNvPr id="304155" name="Group 27"/>
          <p:cNvGrpSpPr>
            <a:grpSpLocks/>
          </p:cNvGrpSpPr>
          <p:nvPr/>
        </p:nvGrpSpPr>
        <p:grpSpPr bwMode="auto">
          <a:xfrm>
            <a:off x="1371600" y="1295400"/>
            <a:ext cx="5165725" cy="4267200"/>
            <a:chOff x="864" y="816"/>
            <a:chExt cx="3254" cy="2688"/>
          </a:xfrm>
        </p:grpSpPr>
        <p:grpSp>
          <p:nvGrpSpPr>
            <p:cNvPr id="304156" name="Group 28"/>
            <p:cNvGrpSpPr>
              <a:grpSpLocks/>
            </p:cNvGrpSpPr>
            <p:nvPr/>
          </p:nvGrpSpPr>
          <p:grpSpPr bwMode="auto">
            <a:xfrm>
              <a:off x="864" y="1152"/>
              <a:ext cx="3072" cy="384"/>
              <a:chOff x="864" y="1152"/>
              <a:chExt cx="3072" cy="384"/>
            </a:xfrm>
          </p:grpSpPr>
          <p:sp>
            <p:nvSpPr>
              <p:cNvPr id="304157" name="Line 29"/>
              <p:cNvSpPr>
                <a:spLocks noChangeShapeType="1"/>
              </p:cNvSpPr>
              <p:nvPr/>
            </p:nvSpPr>
            <p:spPr bwMode="auto">
              <a:xfrm>
                <a:off x="864" y="1152"/>
                <a:ext cx="0" cy="384"/>
              </a:xfrm>
              <a:prstGeom prst="line">
                <a:avLst/>
              </a:prstGeom>
              <a:noFill/>
              <a:ln w="38100" cap="sq">
                <a:solidFill>
                  <a:srgbClr val="FF33CC"/>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4158" name="Line 30"/>
              <p:cNvSpPr>
                <a:spLocks noChangeShapeType="1"/>
              </p:cNvSpPr>
              <p:nvPr/>
            </p:nvSpPr>
            <p:spPr bwMode="auto">
              <a:xfrm>
                <a:off x="1392" y="1152"/>
                <a:ext cx="0" cy="384"/>
              </a:xfrm>
              <a:prstGeom prst="line">
                <a:avLst/>
              </a:prstGeom>
              <a:noFill/>
              <a:ln w="38100" cap="sq">
                <a:solidFill>
                  <a:srgbClr val="FF33CC"/>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4159" name="Line 31"/>
              <p:cNvSpPr>
                <a:spLocks noChangeShapeType="1"/>
              </p:cNvSpPr>
              <p:nvPr/>
            </p:nvSpPr>
            <p:spPr bwMode="auto">
              <a:xfrm>
                <a:off x="3120" y="1152"/>
                <a:ext cx="0" cy="384"/>
              </a:xfrm>
              <a:prstGeom prst="line">
                <a:avLst/>
              </a:prstGeom>
              <a:noFill/>
              <a:ln w="38100" cap="sq">
                <a:solidFill>
                  <a:srgbClr val="FF33CC"/>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4160" name="Line 32"/>
              <p:cNvSpPr>
                <a:spLocks noChangeShapeType="1"/>
              </p:cNvSpPr>
              <p:nvPr/>
            </p:nvSpPr>
            <p:spPr bwMode="auto">
              <a:xfrm>
                <a:off x="3936" y="1152"/>
                <a:ext cx="0" cy="384"/>
              </a:xfrm>
              <a:prstGeom prst="line">
                <a:avLst/>
              </a:prstGeom>
              <a:noFill/>
              <a:ln w="38100" cap="sq">
                <a:solidFill>
                  <a:srgbClr val="FF33CC"/>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grpSp>
        <p:sp>
          <p:nvSpPr>
            <p:cNvPr id="304161" name="Line 33"/>
            <p:cNvSpPr>
              <a:spLocks noChangeShapeType="1"/>
            </p:cNvSpPr>
            <p:nvPr/>
          </p:nvSpPr>
          <p:spPr bwMode="auto">
            <a:xfrm flipV="1">
              <a:off x="3456" y="3120"/>
              <a:ext cx="0" cy="384"/>
            </a:xfrm>
            <a:prstGeom prst="line">
              <a:avLst/>
            </a:prstGeom>
            <a:noFill/>
            <a:ln w="38100" cap="sq">
              <a:solidFill>
                <a:srgbClr val="FF33CC"/>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4162" name="Text Box 34"/>
            <p:cNvSpPr txBox="1">
              <a:spLocks noChangeArrowheads="1"/>
            </p:cNvSpPr>
            <p:nvPr/>
          </p:nvSpPr>
          <p:spPr bwMode="auto">
            <a:xfrm>
              <a:off x="1152" y="816"/>
              <a:ext cx="464"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FF33CC"/>
                  </a:solidFill>
                  <a:latin typeface="Comic Sans MS" charset="0"/>
                </a:rPr>
                <a:t>[sh]</a:t>
              </a:r>
            </a:p>
          </p:txBody>
        </p:sp>
        <p:sp>
          <p:nvSpPr>
            <p:cNvPr id="304163" name="Text Box 35"/>
            <p:cNvSpPr txBox="1">
              <a:spLocks noChangeArrowheads="1"/>
            </p:cNvSpPr>
            <p:nvPr/>
          </p:nvSpPr>
          <p:spPr bwMode="auto">
            <a:xfrm>
              <a:off x="2949" y="816"/>
              <a:ext cx="353"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FF33CC"/>
                  </a:solidFill>
                  <a:latin typeface="Comic Sans MS" charset="0"/>
                </a:rPr>
                <a:t>[s]</a:t>
              </a:r>
            </a:p>
          </p:txBody>
        </p:sp>
        <p:sp>
          <p:nvSpPr>
            <p:cNvPr id="304164" name="Text Box 36"/>
            <p:cNvSpPr txBox="1">
              <a:spLocks noChangeArrowheads="1"/>
            </p:cNvSpPr>
            <p:nvPr/>
          </p:nvSpPr>
          <p:spPr bwMode="auto">
            <a:xfrm>
              <a:off x="3765" y="816"/>
              <a:ext cx="353"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FF33CC"/>
                  </a:solidFill>
                  <a:latin typeface="Comic Sans MS" charset="0"/>
                </a:rPr>
                <a:t>[s]</a:t>
              </a:r>
            </a:p>
          </p:txBody>
        </p:sp>
      </p:grpSp>
      <p:grpSp>
        <p:nvGrpSpPr>
          <p:cNvPr id="304165" name="Group 37"/>
          <p:cNvGrpSpPr>
            <a:grpSpLocks/>
          </p:cNvGrpSpPr>
          <p:nvPr/>
        </p:nvGrpSpPr>
        <p:grpSpPr bwMode="auto">
          <a:xfrm>
            <a:off x="2895600" y="1295400"/>
            <a:ext cx="3197225" cy="1143000"/>
            <a:chOff x="1824" y="816"/>
            <a:chExt cx="2014" cy="720"/>
          </a:xfrm>
        </p:grpSpPr>
        <p:grpSp>
          <p:nvGrpSpPr>
            <p:cNvPr id="304166" name="Group 38"/>
            <p:cNvGrpSpPr>
              <a:grpSpLocks/>
            </p:cNvGrpSpPr>
            <p:nvPr/>
          </p:nvGrpSpPr>
          <p:grpSpPr bwMode="auto">
            <a:xfrm>
              <a:off x="2016" y="1152"/>
              <a:ext cx="1632" cy="384"/>
              <a:chOff x="2016" y="1152"/>
              <a:chExt cx="1632" cy="384"/>
            </a:xfrm>
          </p:grpSpPr>
          <p:sp>
            <p:nvSpPr>
              <p:cNvPr id="304167" name="Line 39"/>
              <p:cNvSpPr>
                <a:spLocks noChangeShapeType="1"/>
              </p:cNvSpPr>
              <p:nvPr/>
            </p:nvSpPr>
            <p:spPr bwMode="auto">
              <a:xfrm>
                <a:off x="3648" y="1152"/>
                <a:ext cx="0" cy="384"/>
              </a:xfrm>
              <a:prstGeom prst="line">
                <a:avLst/>
              </a:prstGeom>
              <a:noFill/>
              <a:ln w="38100" cap="sq">
                <a:solidFill>
                  <a:srgbClr val="33CCFF"/>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4168" name="Line 40"/>
              <p:cNvSpPr>
                <a:spLocks noChangeShapeType="1"/>
              </p:cNvSpPr>
              <p:nvPr/>
            </p:nvSpPr>
            <p:spPr bwMode="auto">
              <a:xfrm>
                <a:off x="2016" y="1152"/>
                <a:ext cx="0" cy="384"/>
              </a:xfrm>
              <a:prstGeom prst="line">
                <a:avLst/>
              </a:prstGeom>
              <a:noFill/>
              <a:ln w="38100" cap="sq">
                <a:solidFill>
                  <a:srgbClr val="33CCFF"/>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grpSp>
        <p:sp>
          <p:nvSpPr>
            <p:cNvPr id="304169" name="Text Box 41"/>
            <p:cNvSpPr txBox="1">
              <a:spLocks noChangeArrowheads="1"/>
            </p:cNvSpPr>
            <p:nvPr/>
          </p:nvSpPr>
          <p:spPr bwMode="auto">
            <a:xfrm>
              <a:off x="1824" y="816"/>
              <a:ext cx="361"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33CCFF"/>
                  </a:solidFill>
                  <a:latin typeface="Comic Sans MS" charset="0"/>
                </a:rPr>
                <a:t>[n]</a:t>
              </a:r>
            </a:p>
          </p:txBody>
        </p:sp>
        <p:sp>
          <p:nvSpPr>
            <p:cNvPr id="304170" name="Text Box 42"/>
            <p:cNvSpPr txBox="1">
              <a:spLocks noChangeArrowheads="1"/>
            </p:cNvSpPr>
            <p:nvPr/>
          </p:nvSpPr>
          <p:spPr bwMode="auto">
            <a:xfrm>
              <a:off x="3477" y="816"/>
              <a:ext cx="361"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33CCFF"/>
                  </a:solidFill>
                  <a:latin typeface="Comic Sans MS" charset="0"/>
                </a:rPr>
                <a:t>[n]</a:t>
              </a:r>
            </a:p>
          </p:txBody>
        </p:sp>
      </p:grpSp>
      <p:grpSp>
        <p:nvGrpSpPr>
          <p:cNvPr id="304171" name="Group 43"/>
          <p:cNvGrpSpPr>
            <a:grpSpLocks/>
          </p:cNvGrpSpPr>
          <p:nvPr/>
        </p:nvGrpSpPr>
        <p:grpSpPr bwMode="auto">
          <a:xfrm>
            <a:off x="457200" y="1295400"/>
            <a:ext cx="7591425" cy="4729163"/>
            <a:chOff x="288" y="816"/>
            <a:chExt cx="4782" cy="2979"/>
          </a:xfrm>
        </p:grpSpPr>
        <p:grpSp>
          <p:nvGrpSpPr>
            <p:cNvPr id="304172" name="Group 44"/>
            <p:cNvGrpSpPr>
              <a:grpSpLocks/>
            </p:cNvGrpSpPr>
            <p:nvPr/>
          </p:nvGrpSpPr>
          <p:grpSpPr bwMode="auto">
            <a:xfrm>
              <a:off x="528" y="1152"/>
              <a:ext cx="4320" cy="384"/>
              <a:chOff x="528" y="1152"/>
              <a:chExt cx="4320" cy="384"/>
            </a:xfrm>
          </p:grpSpPr>
          <p:sp>
            <p:nvSpPr>
              <p:cNvPr id="304173" name="Line 45"/>
              <p:cNvSpPr>
                <a:spLocks noChangeShapeType="1"/>
              </p:cNvSpPr>
              <p:nvPr/>
            </p:nvSpPr>
            <p:spPr bwMode="auto">
              <a:xfrm>
                <a:off x="528" y="1152"/>
                <a:ext cx="0" cy="384"/>
              </a:xfrm>
              <a:prstGeom prst="line">
                <a:avLst/>
              </a:prstGeom>
              <a:noFill/>
              <a:ln w="38100" cap="sq">
                <a:solidFill>
                  <a:srgbClr val="CC00FF"/>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4174" name="Line 46"/>
              <p:cNvSpPr>
                <a:spLocks noChangeShapeType="1"/>
              </p:cNvSpPr>
              <p:nvPr/>
            </p:nvSpPr>
            <p:spPr bwMode="auto">
              <a:xfrm>
                <a:off x="1104" y="1152"/>
                <a:ext cx="0" cy="384"/>
              </a:xfrm>
              <a:prstGeom prst="line">
                <a:avLst/>
              </a:prstGeom>
              <a:noFill/>
              <a:ln w="38100" cap="sq">
                <a:solidFill>
                  <a:srgbClr val="CC00FF"/>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4175" name="Line 47"/>
              <p:cNvSpPr>
                <a:spLocks noChangeShapeType="1"/>
              </p:cNvSpPr>
              <p:nvPr/>
            </p:nvSpPr>
            <p:spPr bwMode="auto">
              <a:xfrm>
                <a:off x="1776" y="1152"/>
                <a:ext cx="0" cy="384"/>
              </a:xfrm>
              <a:prstGeom prst="line">
                <a:avLst/>
              </a:prstGeom>
              <a:noFill/>
              <a:ln w="38100" cap="sq">
                <a:solidFill>
                  <a:srgbClr val="CC00FF"/>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4176" name="Line 48"/>
              <p:cNvSpPr>
                <a:spLocks noChangeShapeType="1"/>
              </p:cNvSpPr>
              <p:nvPr/>
            </p:nvSpPr>
            <p:spPr bwMode="auto">
              <a:xfrm>
                <a:off x="2640" y="1152"/>
                <a:ext cx="0" cy="384"/>
              </a:xfrm>
              <a:prstGeom prst="line">
                <a:avLst/>
              </a:prstGeom>
              <a:noFill/>
              <a:ln w="38100" cap="sq">
                <a:solidFill>
                  <a:srgbClr val="CC00FF"/>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4177" name="Line 49"/>
              <p:cNvSpPr>
                <a:spLocks noChangeShapeType="1"/>
              </p:cNvSpPr>
              <p:nvPr/>
            </p:nvSpPr>
            <p:spPr bwMode="auto">
              <a:xfrm>
                <a:off x="3408" y="1152"/>
                <a:ext cx="0" cy="384"/>
              </a:xfrm>
              <a:prstGeom prst="line">
                <a:avLst/>
              </a:prstGeom>
              <a:noFill/>
              <a:ln w="38100" cap="sq">
                <a:solidFill>
                  <a:srgbClr val="CC00FF"/>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4178" name="Line 50"/>
              <p:cNvSpPr>
                <a:spLocks noChangeShapeType="1"/>
              </p:cNvSpPr>
              <p:nvPr/>
            </p:nvSpPr>
            <p:spPr bwMode="auto">
              <a:xfrm>
                <a:off x="4320" y="1152"/>
                <a:ext cx="0" cy="384"/>
              </a:xfrm>
              <a:prstGeom prst="line">
                <a:avLst/>
              </a:prstGeom>
              <a:noFill/>
              <a:ln w="38100" cap="sq">
                <a:solidFill>
                  <a:srgbClr val="CC00FF"/>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4179" name="Line 51"/>
              <p:cNvSpPr>
                <a:spLocks noChangeShapeType="1"/>
              </p:cNvSpPr>
              <p:nvPr/>
            </p:nvSpPr>
            <p:spPr bwMode="auto">
              <a:xfrm>
                <a:off x="4848" y="1152"/>
                <a:ext cx="0" cy="384"/>
              </a:xfrm>
              <a:prstGeom prst="line">
                <a:avLst/>
              </a:prstGeom>
              <a:noFill/>
              <a:ln w="38100" cap="sq">
                <a:solidFill>
                  <a:srgbClr val="CC00FF"/>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grpSp>
        <p:sp>
          <p:nvSpPr>
            <p:cNvPr id="304180" name="Line 52"/>
            <p:cNvSpPr>
              <a:spLocks noChangeShapeType="1"/>
            </p:cNvSpPr>
            <p:nvPr/>
          </p:nvSpPr>
          <p:spPr bwMode="auto">
            <a:xfrm flipV="1">
              <a:off x="4560" y="3120"/>
              <a:ext cx="0" cy="384"/>
            </a:xfrm>
            <a:prstGeom prst="line">
              <a:avLst/>
            </a:prstGeom>
            <a:noFill/>
            <a:ln w="38100" cap="sq">
              <a:solidFill>
                <a:srgbClr val="CC00FF"/>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4181" name="Line 53"/>
            <p:cNvSpPr>
              <a:spLocks noChangeShapeType="1"/>
            </p:cNvSpPr>
            <p:nvPr/>
          </p:nvSpPr>
          <p:spPr bwMode="auto">
            <a:xfrm flipV="1">
              <a:off x="1440" y="3120"/>
              <a:ext cx="0" cy="384"/>
            </a:xfrm>
            <a:prstGeom prst="line">
              <a:avLst/>
            </a:prstGeom>
            <a:noFill/>
            <a:ln w="38100" cap="sq">
              <a:solidFill>
                <a:srgbClr val="CC00FF"/>
              </a:solidFill>
              <a:round/>
              <a:headEnd type="none" w="sm" len="sm"/>
              <a:tailEnd type="stealth" w="lg" len="lg"/>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dirty="0"/>
            </a:p>
          </p:txBody>
        </p:sp>
        <p:sp>
          <p:nvSpPr>
            <p:cNvPr id="304182" name="Text Box 54"/>
            <p:cNvSpPr txBox="1">
              <a:spLocks noChangeArrowheads="1"/>
            </p:cNvSpPr>
            <p:nvPr/>
          </p:nvSpPr>
          <p:spPr bwMode="auto">
            <a:xfrm>
              <a:off x="288" y="816"/>
              <a:ext cx="427"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CC00FF"/>
                  </a:solidFill>
                  <a:latin typeface="Comic Sans MS" charset="0"/>
                </a:rPr>
                <a:t>[ix]</a:t>
              </a:r>
            </a:p>
          </p:txBody>
        </p:sp>
        <p:sp>
          <p:nvSpPr>
            <p:cNvPr id="304183" name="Text Box 55"/>
            <p:cNvSpPr txBox="1">
              <a:spLocks noChangeArrowheads="1"/>
            </p:cNvSpPr>
            <p:nvPr/>
          </p:nvSpPr>
          <p:spPr bwMode="auto">
            <a:xfrm>
              <a:off x="1200" y="3504"/>
              <a:ext cx="467" cy="2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CC00FF"/>
                  </a:solidFill>
                  <a:latin typeface="Comic Sans MS" charset="0"/>
                </a:rPr>
                <a:t>[ae]</a:t>
              </a:r>
            </a:p>
          </p:txBody>
        </p:sp>
        <p:sp>
          <p:nvSpPr>
            <p:cNvPr id="304184" name="Text Box 56"/>
            <p:cNvSpPr txBox="1">
              <a:spLocks noChangeArrowheads="1"/>
            </p:cNvSpPr>
            <p:nvPr/>
          </p:nvSpPr>
          <p:spPr bwMode="auto">
            <a:xfrm>
              <a:off x="4375" y="3504"/>
              <a:ext cx="425"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CC00FF"/>
                  </a:solidFill>
                  <a:latin typeface="Comic Sans MS" charset="0"/>
                </a:rPr>
                <a:t>[ih]</a:t>
              </a:r>
            </a:p>
          </p:txBody>
        </p:sp>
        <p:sp>
          <p:nvSpPr>
            <p:cNvPr id="304185" name="Text Box 57"/>
            <p:cNvSpPr txBox="1">
              <a:spLocks noChangeArrowheads="1"/>
            </p:cNvSpPr>
            <p:nvPr/>
          </p:nvSpPr>
          <p:spPr bwMode="auto">
            <a:xfrm>
              <a:off x="912" y="816"/>
              <a:ext cx="425"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CC00FF"/>
                  </a:solidFill>
                  <a:latin typeface="Comic Sans MS" charset="0"/>
                </a:rPr>
                <a:t>[ih]</a:t>
              </a:r>
            </a:p>
          </p:txBody>
        </p:sp>
        <p:sp>
          <p:nvSpPr>
            <p:cNvPr id="304186" name="Text Box 58"/>
            <p:cNvSpPr txBox="1">
              <a:spLocks noChangeArrowheads="1"/>
            </p:cNvSpPr>
            <p:nvPr/>
          </p:nvSpPr>
          <p:spPr bwMode="auto">
            <a:xfrm>
              <a:off x="1536" y="816"/>
              <a:ext cx="471"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CC00FF"/>
                  </a:solidFill>
                  <a:latin typeface="Comic Sans MS" charset="0"/>
                </a:rPr>
                <a:t>[ax]</a:t>
              </a:r>
            </a:p>
          </p:txBody>
        </p:sp>
        <p:sp>
          <p:nvSpPr>
            <p:cNvPr id="304187" name="Text Box 59"/>
            <p:cNvSpPr txBox="1">
              <a:spLocks noChangeArrowheads="1"/>
            </p:cNvSpPr>
            <p:nvPr/>
          </p:nvSpPr>
          <p:spPr bwMode="auto">
            <a:xfrm>
              <a:off x="2400" y="816"/>
              <a:ext cx="463"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CC00FF"/>
                  </a:solidFill>
                  <a:latin typeface="Comic Sans MS" charset="0"/>
                </a:rPr>
                <a:t>[ae]</a:t>
              </a:r>
            </a:p>
          </p:txBody>
        </p:sp>
        <p:sp>
          <p:nvSpPr>
            <p:cNvPr id="304188" name="Text Box 60"/>
            <p:cNvSpPr txBox="1">
              <a:spLocks noChangeArrowheads="1"/>
            </p:cNvSpPr>
            <p:nvPr/>
          </p:nvSpPr>
          <p:spPr bwMode="auto">
            <a:xfrm>
              <a:off x="3216" y="816"/>
              <a:ext cx="414"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CC00FF"/>
                  </a:solidFill>
                  <a:latin typeface="Comic Sans MS" charset="0"/>
                </a:rPr>
                <a:t>[iy]</a:t>
              </a:r>
            </a:p>
          </p:txBody>
        </p:sp>
        <p:sp>
          <p:nvSpPr>
            <p:cNvPr id="304189" name="Text Box 61"/>
            <p:cNvSpPr txBox="1">
              <a:spLocks noChangeArrowheads="1"/>
            </p:cNvSpPr>
            <p:nvPr/>
          </p:nvSpPr>
          <p:spPr bwMode="auto">
            <a:xfrm>
              <a:off x="4656" y="816"/>
              <a:ext cx="414"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CC00FF"/>
                  </a:solidFill>
                  <a:latin typeface="Comic Sans MS" charset="0"/>
                </a:rPr>
                <a:t>[iy]</a:t>
              </a:r>
            </a:p>
          </p:txBody>
        </p:sp>
        <p:sp>
          <p:nvSpPr>
            <p:cNvPr id="304190" name="Text Box 62"/>
            <p:cNvSpPr txBox="1">
              <a:spLocks noChangeArrowheads="1"/>
            </p:cNvSpPr>
            <p:nvPr/>
          </p:nvSpPr>
          <p:spPr bwMode="auto">
            <a:xfrm>
              <a:off x="4080" y="816"/>
              <a:ext cx="463" cy="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cap="sq">
                  <a:solidFill>
                    <a:schemeClr val="tx1"/>
                  </a:solidFill>
                  <a:miter lim="800000"/>
                  <a:headEnd type="none" w="sm" len="sm"/>
                  <a:tailEnd type="none" w="sm" len="sm"/>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0" hangingPunct="0"/>
              <a:r>
                <a:rPr lang="en-US" sz="2400" dirty="0">
                  <a:solidFill>
                    <a:srgbClr val="CC00FF"/>
                  </a:solidFill>
                  <a:latin typeface="Comic Sans MS" charset="0"/>
                </a:rPr>
                <a:t>[ae]</a:t>
              </a:r>
            </a:p>
          </p:txBody>
        </p:sp>
      </p:grpSp>
      <p:pic>
        <p:nvPicPr>
          <p:cNvPr id="304191" name="0A809BF4.WAV">
            <a:hlinkClick r:id="" action="ppaction://media"/>
          </p:cNvPr>
          <p:cNvPicPr>
            <a:picLocks noRot="1" noChangeAspect="1" noChangeArrowheads="1"/>
          </p:cNvPicPr>
          <p:nvPr>
            <a:audioFile r:link="rId2"/>
            <p:extLst>
              <p:ext uri="{DAA4B4D4-6D71-4841-9C94-3DE7FCFB9230}">
                <p14:media xmlns:p14="http://schemas.microsoft.com/office/powerpoint/2010/main" r:embed="rId1"/>
              </p:ext>
            </p:extLst>
          </p:nvPr>
        </p:nvPicPr>
        <p:blipFill>
          <a:blip r:embed="rId7">
            <a:extLst>
              <a:ext uri="{28A0092B-C50C-407E-A947-70E740481C1C}">
                <a14:useLocalDpi xmlns:a14="http://schemas.microsoft.com/office/drawing/2010/main" val="0"/>
              </a:ext>
            </a:extLst>
          </a:blip>
          <a:srcRect/>
          <a:stretch>
            <a:fillRect/>
          </a:stretch>
        </p:blipFill>
        <p:spPr bwMode="auto">
          <a:xfrm>
            <a:off x="8534400" y="2743200"/>
            <a:ext cx="304800" cy="304800"/>
          </a:xfrm>
          <a:prstGeom prst="rect">
            <a:avLst/>
          </a:prstGeom>
          <a:noFill/>
          <a:extLst>
            <a:ext uri="{909E8E84-426E-40dd-AFC4-6F175D3DCCD1}">
              <a14:hiddenFill xmlns=""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5736DD9-0149-FD53-8452-6846C5B11096}"/>
              </a:ext>
            </a:extLst>
          </p:cNvPr>
          <p:cNvSpPr txBox="1"/>
          <p:nvPr/>
        </p:nvSpPr>
        <p:spPr>
          <a:xfrm>
            <a:off x="5241926" y="5574268"/>
            <a:ext cx="389850" cy="369332"/>
          </a:xfrm>
          <a:prstGeom prst="rect">
            <a:avLst/>
          </a:prstGeom>
          <a:noFill/>
        </p:spPr>
        <p:txBody>
          <a:bodyPr wrap="none" rtlCol="0">
            <a:spAutoFit/>
          </a:bodyPr>
          <a:lstStyle/>
          <a:p>
            <a:r>
              <a:rPr lang="en-US" dirty="0">
                <a:solidFill>
                  <a:srgbClr val="FF0000"/>
                </a:solidFill>
              </a:rPr>
              <a:t>[r]</a:t>
            </a:r>
          </a:p>
        </p:txBody>
      </p:sp>
      <p:sp>
        <p:nvSpPr>
          <p:cNvPr id="3" name="TextBox 2">
            <a:extLst>
              <a:ext uri="{FF2B5EF4-FFF2-40B4-BE49-F238E27FC236}">
                <a16:creationId xmlns:a16="http://schemas.microsoft.com/office/drawing/2014/main" id="{D344BD44-966A-F7A6-9AF4-CC7A29A37FC0}"/>
              </a:ext>
            </a:extLst>
          </p:cNvPr>
          <p:cNvSpPr txBox="1"/>
          <p:nvPr/>
        </p:nvSpPr>
        <p:spPr>
          <a:xfrm>
            <a:off x="1286550" y="1295400"/>
            <a:ext cx="410690" cy="400110"/>
          </a:xfrm>
          <a:prstGeom prst="rect">
            <a:avLst/>
          </a:prstGeom>
          <a:noFill/>
        </p:spPr>
        <p:txBody>
          <a:bodyPr wrap="none" rtlCol="0">
            <a:spAutoFit/>
          </a:bodyPr>
          <a:lstStyle/>
          <a:p>
            <a:r>
              <a:rPr lang="en-US" sz="2000" dirty="0">
                <a:solidFill>
                  <a:srgbClr val="FF0000"/>
                </a:solidFill>
              </a:rPr>
              <a:t>[r]</a:t>
            </a:r>
          </a:p>
        </p:txBody>
      </p:sp>
      <p:sp>
        <p:nvSpPr>
          <p:cNvPr id="4" name="Date Placeholder 3">
            <a:extLst>
              <a:ext uri="{FF2B5EF4-FFF2-40B4-BE49-F238E27FC236}">
                <a16:creationId xmlns:a16="http://schemas.microsoft.com/office/drawing/2014/main" id="{068704A3-643E-89AC-C113-956C9B0CC2E8}"/>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5" name="Slide Number Placeholder 4">
            <a:extLst>
              <a:ext uri="{FF2B5EF4-FFF2-40B4-BE49-F238E27FC236}">
                <a16:creationId xmlns:a16="http://schemas.microsoft.com/office/drawing/2014/main" id="{D99CD92C-05F7-2966-9396-8D8256855916}"/>
              </a:ext>
            </a:extLst>
          </p:cNvPr>
          <p:cNvSpPr>
            <a:spLocks noGrp="1"/>
          </p:cNvSpPr>
          <p:nvPr>
            <p:ph type="sldNum" sz="quarter" idx="12"/>
          </p:nvPr>
        </p:nvSpPr>
        <p:spPr/>
        <p:txBody>
          <a:bodyPr/>
          <a:lstStyle/>
          <a:p>
            <a:fld id="{7B69B6F9-E001-3F44-A8D1-4FDE89C11F10}" type="slidenum">
              <a:rPr lang="en-US" smtClean="0"/>
              <a:pPr/>
              <a:t>51</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304137"/>
                                        </p:tgtEl>
                                        <p:attrNameLst>
                                          <p:attrName>style.visibility</p:attrName>
                                        </p:attrNameLst>
                                      </p:cBhvr>
                                      <p:to>
                                        <p:strVal val="visible"/>
                                      </p:to>
                                    </p:set>
                                  </p:childTnLst>
                                  <p:subTnLst>
                                    <p:set>
                                      <p:cBhvr override="childStyle">
                                        <p:cTn dur="1" fill="hold" display="0" masterRel="nextClick" afterEffect="1"/>
                                        <p:tgtEl>
                                          <p:spTgt spid="304137"/>
                                        </p:tgtEl>
                                        <p:attrNameLst>
                                          <p:attrName>style.visibility</p:attrName>
                                        </p:attrNameLst>
                                      </p:cBhvr>
                                      <p:to>
                                        <p:strVal val="hidden"/>
                                      </p:to>
                                    </p:set>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304171"/>
                                        </p:tgtEl>
                                        <p:attrNameLst>
                                          <p:attrName>style.visibility</p:attrName>
                                        </p:attrNameLst>
                                      </p:cBhvr>
                                      <p:to>
                                        <p:strVal val="visible"/>
                                      </p:to>
                                    </p:set>
                                  </p:childTnLst>
                                  <p:subTnLst>
                                    <p:set>
                                      <p:cBhvr override="childStyle">
                                        <p:cTn dur="1" fill="hold" display="0" masterRel="nextClick" afterEffect="1"/>
                                        <p:tgtEl>
                                          <p:spTgt spid="304171"/>
                                        </p:tgtEl>
                                        <p:attrNameLst>
                                          <p:attrName>style.visibility</p:attrName>
                                        </p:attrNameLst>
                                      </p:cBhvr>
                                      <p:to>
                                        <p:strVal val="hidden"/>
                                      </p:to>
                                    </p:set>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304155"/>
                                        </p:tgtEl>
                                        <p:attrNameLst>
                                          <p:attrName>style.visibility</p:attrName>
                                        </p:attrNameLst>
                                      </p:cBhvr>
                                      <p:to>
                                        <p:strVal val="visible"/>
                                      </p:to>
                                    </p:set>
                                  </p:childTnLst>
                                  <p:subTnLst>
                                    <p:set>
                                      <p:cBhvr override="childStyle">
                                        <p:cTn dur="1" fill="hold" display="0" masterRel="nextClick" afterEffect="1"/>
                                        <p:tgtEl>
                                          <p:spTgt spid="304155"/>
                                        </p:tgtEl>
                                        <p:attrNameLst>
                                          <p:attrName>style.visibility</p:attrName>
                                        </p:attrNameLst>
                                      </p:cBhvr>
                                      <p:to>
                                        <p:strVal val="hidden"/>
                                      </p:to>
                                    </p:set>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304165"/>
                                        </p:tgtEl>
                                        <p:attrNameLst>
                                          <p:attrName>style.visibility</p:attrName>
                                        </p:attrNameLst>
                                      </p:cBhvr>
                                      <p:to>
                                        <p:strVal val="visible"/>
                                      </p:to>
                                    </p:set>
                                  </p:childTnLst>
                                  <p:subTnLst>
                                    <p:set>
                                      <p:cBhvr override="childStyle">
                                        <p:cTn dur="1" fill="hold" display="0" masterRel="nextClick" afterEffect="1"/>
                                        <p:tgtEl>
                                          <p:spTgt spid="304165"/>
                                        </p:tgtEl>
                                        <p:attrNameLst>
                                          <p:attrName>style.visibility</p:attrName>
                                        </p:attrNameLst>
                                      </p:cBhvr>
                                      <p:to>
                                        <p:strVal val="hidden"/>
                                      </p:to>
                                    </p:set>
                                  </p:sub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3041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04191"/>
                    </p:tgtEl>
                  </p:cond>
                </p:stCondLst>
                <p:endSync evt="end" delay="0">
                  <p:rtn val="all"/>
                </p:endSync>
                <p:childTnLst>
                  <p:par>
                    <p:cTn id="24" fill="hold" nodeType="clickPar">
                      <p:stCondLst>
                        <p:cond delay="0"/>
                      </p:stCondLst>
                      <p:childTnLst>
                        <p:par>
                          <p:cTn id="25" fill="hold" nodeType="withGroup">
                            <p:stCondLst>
                              <p:cond delay="0"/>
                            </p:stCondLst>
                            <p:childTnLst>
                              <p:par>
                                <p:cTn id="26" presetID="1" presetClass="mediacall" presetSubtype="0" fill="hold" nodeType="clickEffect">
                                  <p:stCondLst>
                                    <p:cond delay="0"/>
                                  </p:stCondLst>
                                  <p:childTnLst>
                                    <p:cmd type="call" cmd="playFrom(0.0)">
                                      <p:cBhvr>
                                        <p:cTn id="27" dur="2033" fill="hold"/>
                                        <p:tgtEl>
                                          <p:spTgt spid="304191"/>
                                        </p:tgtEl>
                                      </p:cBhvr>
                                    </p:cmd>
                                  </p:childTnLst>
                                </p:cTn>
                              </p:par>
                            </p:childTnLst>
                          </p:cTn>
                        </p:par>
                      </p:childTnLst>
                    </p:cTn>
                  </p:par>
                </p:childTnLst>
              </p:cTn>
              <p:nextCondLst>
                <p:cond evt="onClick" delay="0">
                  <p:tgtEl>
                    <p:spTgt spid="304191"/>
                  </p:tgtEl>
                </p:cond>
              </p:nextCondLst>
            </p:seq>
            <p:audio>
              <p:cMediaNode>
                <p:cTn id="28" fill="hold" display="0">
                  <p:stCondLst>
                    <p:cond delay="indefinite"/>
                  </p:stCondLst>
                  <p:endCondLst>
                    <p:cond evt="onNext" delay="0">
                      <p:tgtEl>
                        <p:sldTgt/>
                      </p:tgtEl>
                    </p:cond>
                    <p:cond evt="onPrev" delay="0">
                      <p:tgtEl>
                        <p:sldTgt/>
                      </p:tgtEl>
                    </p:cond>
                    <p:cond evt="onStopAudio" delay="0">
                      <p:tgtEl>
                        <p:sldTgt/>
                      </p:tgtEl>
                    </p:cond>
                  </p:endCondLst>
                </p:cTn>
                <p:tgtEl>
                  <p:spTgt spid="304191"/>
                </p:tgtEl>
              </p:cMediaNode>
            </p:audio>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7553"/>
            <a:ext cx="9144000" cy="6935553"/>
          </a:xfrm>
          <a:prstGeom prst="rect">
            <a:avLst/>
          </a:prstGeom>
        </p:spPr>
      </p:pic>
      <p:sp>
        <p:nvSpPr>
          <p:cNvPr id="2" name="Date Placeholder 3">
            <a:extLst>
              <a:ext uri="{FF2B5EF4-FFF2-40B4-BE49-F238E27FC236}">
                <a16:creationId xmlns:a16="http://schemas.microsoft.com/office/drawing/2014/main" id="{A5791F3C-82E5-C64C-060E-B6CCF76489BF}"/>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4" name="Slide Number Placeholder 3">
            <a:extLst>
              <a:ext uri="{FF2B5EF4-FFF2-40B4-BE49-F238E27FC236}">
                <a16:creationId xmlns:a16="http://schemas.microsoft.com/office/drawing/2014/main" id="{27D00C6F-09B1-B0F8-9A7E-F29A434D1D17}"/>
              </a:ext>
            </a:extLst>
          </p:cNvPr>
          <p:cNvSpPr>
            <a:spLocks noGrp="1"/>
          </p:cNvSpPr>
          <p:nvPr>
            <p:ph type="sldNum" sz="quarter" idx="12"/>
          </p:nvPr>
        </p:nvSpPr>
        <p:spPr/>
        <p:txBody>
          <a:bodyPr/>
          <a:lstStyle/>
          <a:p>
            <a:fld id="{CB597078-06DD-0D40-B7A5-2DF1FE3931E4}" type="slidenum">
              <a:rPr lang="en-US" smtClean="0"/>
              <a:pPr/>
              <a:t>52</a:t>
            </a:fld>
            <a:endParaRPr lang="en-US" dirty="0"/>
          </a:p>
        </p:txBody>
      </p:sp>
    </p:spTree>
    <p:extLst>
      <p:ext uri="{BB962C8B-B14F-4D97-AF65-F5344CB8AC3E}">
        <p14:creationId xmlns:p14="http://schemas.microsoft.com/office/powerpoint/2010/main" val="87230965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0859" y="1480679"/>
            <a:ext cx="6282282" cy="5387653"/>
          </a:xfrm>
          <a:prstGeom prst="rect">
            <a:avLst/>
          </a:prstGeom>
        </p:spPr>
      </p:pic>
      <p:sp>
        <p:nvSpPr>
          <p:cNvPr id="4" name="Title 3"/>
          <p:cNvSpPr>
            <a:spLocks noGrp="1"/>
          </p:cNvSpPr>
          <p:nvPr>
            <p:ph type="title"/>
          </p:nvPr>
        </p:nvSpPr>
        <p:spPr/>
        <p:txBody>
          <a:bodyPr/>
          <a:lstStyle/>
          <a:p>
            <a:r>
              <a:rPr lang="en-US" dirty="0"/>
              <a:t>Can Our Brain (or a Ferret’s) Help?</a:t>
            </a:r>
          </a:p>
        </p:txBody>
      </p:sp>
      <p:sp>
        <p:nvSpPr>
          <p:cNvPr id="3" name="Date Placeholder 2">
            <a:extLst>
              <a:ext uri="{FF2B5EF4-FFF2-40B4-BE49-F238E27FC236}">
                <a16:creationId xmlns:a16="http://schemas.microsoft.com/office/drawing/2014/main" id="{1C43A1A4-3C36-D958-B811-C7F6632555AA}"/>
              </a:ext>
            </a:extLst>
          </p:cNvPr>
          <p:cNvSpPr>
            <a:spLocks noGrp="1"/>
          </p:cNvSpPr>
          <p:nvPr>
            <p:ph type="dt" sz="half" idx="10"/>
          </p:nvPr>
        </p:nvSpPr>
        <p:spPr/>
        <p:txBody>
          <a:bodyPr/>
          <a:lstStyle/>
          <a:p>
            <a:r>
              <a:rPr lang="en-US"/>
              <a:t>1/27/2026</a:t>
            </a:r>
            <a:endParaRPr lang="en-US" dirty="0"/>
          </a:p>
        </p:txBody>
      </p:sp>
      <p:sp>
        <p:nvSpPr>
          <p:cNvPr id="5" name="Slide Number Placeholder 4">
            <a:extLst>
              <a:ext uri="{FF2B5EF4-FFF2-40B4-BE49-F238E27FC236}">
                <a16:creationId xmlns:a16="http://schemas.microsoft.com/office/drawing/2014/main" id="{C01F888F-4928-968A-AE9F-9F5B4BFF1FB9}"/>
              </a:ext>
            </a:extLst>
          </p:cNvPr>
          <p:cNvSpPr>
            <a:spLocks noGrp="1"/>
          </p:cNvSpPr>
          <p:nvPr>
            <p:ph type="sldNum" sz="quarter" idx="12"/>
          </p:nvPr>
        </p:nvSpPr>
        <p:spPr/>
        <p:txBody>
          <a:bodyPr/>
          <a:lstStyle/>
          <a:p>
            <a:fld id="{7B69B6F9-E001-3F44-A8D1-4FDE89C11F10}" type="slidenum">
              <a:rPr lang="en-US" smtClean="0"/>
              <a:pPr/>
              <a:t>53</a:t>
            </a:fld>
            <a:endParaRPr lang="en-US" dirty="0"/>
          </a:p>
        </p:txBody>
      </p:sp>
    </p:spTree>
    <p:extLst>
      <p:ext uri="{BB962C8B-B14F-4D97-AF65-F5344CB8AC3E}">
        <p14:creationId xmlns:p14="http://schemas.microsoft.com/office/powerpoint/2010/main" val="82004528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hlinkClick r:id="rId3"/>
              </a:rPr>
              <a:t>Engineers translate brain signals directly into speech</a:t>
            </a:r>
            <a:endParaRPr lang="en-US" dirty="0"/>
          </a:p>
        </p:txBody>
      </p:sp>
      <p:sp>
        <p:nvSpPr>
          <p:cNvPr id="3" name="Content Placeholder 2"/>
          <p:cNvSpPr>
            <a:spLocks noGrp="1"/>
          </p:cNvSpPr>
          <p:nvPr>
            <p:ph idx="1"/>
          </p:nvPr>
        </p:nvSpPr>
        <p:spPr/>
        <p:txBody>
          <a:bodyPr/>
          <a:lstStyle/>
          <a:p>
            <a:r>
              <a:rPr lang="en-US" dirty="0"/>
              <a:t>Zuckerman Institute at Columbia</a:t>
            </a:r>
          </a:p>
          <a:p>
            <a:r>
              <a:rPr lang="en-US" dirty="0"/>
              <a:t>Advances mark critical step toward brain-computer interfaces that hold immense promise for those with limited or no ability to speak</a:t>
            </a:r>
          </a:p>
          <a:p>
            <a:pPr lvl="1"/>
            <a:r>
              <a:rPr lang="en-US" sz="2400" dirty="0"/>
              <a:t>Nima Mesgarani: in a scientific first, neuro-engineers have created a system that translates thought into intelligible, recognizable speech. This breakthrough, which harnesses the power of speech synthesizers and artificial intelligence, could lead to new ways for computers to communicate directly with the brain.</a:t>
            </a:r>
            <a:br>
              <a:rPr lang="en-US" sz="2400" dirty="0"/>
            </a:br>
            <a:endParaRPr lang="en-US" sz="2400" dirty="0"/>
          </a:p>
        </p:txBody>
      </p:sp>
      <p:sp>
        <p:nvSpPr>
          <p:cNvPr id="4" name="Date Placeholder 3">
            <a:extLst>
              <a:ext uri="{FF2B5EF4-FFF2-40B4-BE49-F238E27FC236}">
                <a16:creationId xmlns:a16="http://schemas.microsoft.com/office/drawing/2014/main" id="{D1DF6BF5-3178-639E-9F52-D23CC5AE6682}"/>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5" name="Slide Number Placeholder 4">
            <a:extLst>
              <a:ext uri="{FF2B5EF4-FFF2-40B4-BE49-F238E27FC236}">
                <a16:creationId xmlns:a16="http://schemas.microsoft.com/office/drawing/2014/main" id="{9AD9BE9C-5C6E-06EF-B806-ADA847A96F79}"/>
              </a:ext>
            </a:extLst>
          </p:cNvPr>
          <p:cNvSpPr>
            <a:spLocks noGrp="1"/>
          </p:cNvSpPr>
          <p:nvPr>
            <p:ph type="sldNum" sz="quarter" idx="12"/>
          </p:nvPr>
        </p:nvSpPr>
        <p:spPr/>
        <p:txBody>
          <a:bodyPr/>
          <a:lstStyle/>
          <a:p>
            <a:fld id="{0DDA1AEC-6E18-CE49-BA7D-A1EE70BF52F2}" type="slidenum">
              <a:rPr lang="en-US" smtClean="0"/>
              <a:pPr/>
              <a:t>54</a:t>
            </a:fld>
            <a:endParaRPr lang="en-US" dirty="0"/>
          </a:p>
        </p:txBody>
      </p:sp>
    </p:spTree>
    <p:extLst>
      <p:ext uri="{BB962C8B-B14F-4D97-AF65-F5344CB8AC3E}">
        <p14:creationId xmlns:p14="http://schemas.microsoft.com/office/powerpoint/2010/main" val="24407003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08E8E-569B-7A42-A526-1516086F54E1}"/>
              </a:ext>
            </a:extLst>
          </p:cNvPr>
          <p:cNvSpPr>
            <a:spLocks noGrp="1"/>
          </p:cNvSpPr>
          <p:nvPr>
            <p:ph type="title"/>
          </p:nvPr>
        </p:nvSpPr>
        <p:spPr/>
        <p:txBody>
          <a:bodyPr/>
          <a:lstStyle/>
          <a:p>
            <a:r>
              <a:rPr lang="en-US" dirty="0"/>
              <a:t>Gradescope on Courseworks</a:t>
            </a:r>
          </a:p>
        </p:txBody>
      </p:sp>
      <p:sp>
        <p:nvSpPr>
          <p:cNvPr id="3" name="Content Placeholder 2">
            <a:extLst>
              <a:ext uri="{FF2B5EF4-FFF2-40B4-BE49-F238E27FC236}">
                <a16:creationId xmlns:a16="http://schemas.microsoft.com/office/drawing/2014/main" id="{E6CA3DF4-79E3-4A49-A1B7-6A9EF6D4AEE6}"/>
              </a:ext>
            </a:extLst>
          </p:cNvPr>
          <p:cNvSpPr>
            <a:spLocks noGrp="1"/>
          </p:cNvSpPr>
          <p:nvPr>
            <p:ph idx="1"/>
          </p:nvPr>
        </p:nvSpPr>
        <p:spPr/>
        <p:txBody>
          <a:bodyPr/>
          <a:lstStyle/>
          <a:p>
            <a:pPr algn="l" fontAlgn="base"/>
            <a:r>
              <a:rPr lang="en-US" dirty="0"/>
              <a:t>Remember to please sign up for Gradescope in Courseworks (</a:t>
            </a:r>
            <a:r>
              <a:rPr lang="en-US" dirty="0">
                <a:hlinkClick r:id="rId3"/>
              </a:rPr>
              <a:t>https://www.gradescope.com/</a:t>
            </a:r>
            <a:r>
              <a:rPr lang="en-US" dirty="0"/>
              <a:t>) using your Columbia email (</a:t>
            </a:r>
            <a:r>
              <a:rPr lang="en-US" dirty="0">
                <a:hlinkClick r:id="rId4"/>
              </a:rPr>
              <a:t>UNI@columbia.edu)--</a:t>
            </a:r>
            <a:r>
              <a:rPr lang="en-US" dirty="0"/>
              <a:t>  no other emails are accepted. Add this course to your dashboard using code </a:t>
            </a:r>
            <a:r>
              <a:rPr lang="en-HK" b="1" i="0" dirty="0">
                <a:solidFill>
                  <a:srgbClr val="2D2D2D"/>
                </a:solidFill>
                <a:effectLst/>
                <a:latin typeface="Noto Sans" panose="020B0502040504020204" pitchFamily="34" charset="0"/>
              </a:rPr>
              <a:t>3X2R2B</a:t>
            </a:r>
            <a:endParaRPr lang="en-US" sz="2000" b="1" i="0" u="none" strike="noStrike" dirty="0">
              <a:solidFill>
                <a:srgbClr val="191919"/>
              </a:solidFill>
              <a:effectLst/>
              <a:highlight>
                <a:srgbClr val="FFFF00"/>
              </a:highlight>
            </a:endParaRPr>
          </a:p>
          <a:p>
            <a:r>
              <a:rPr lang="en-US" dirty="0"/>
              <a:t>Let us know if you have any issues</a:t>
            </a:r>
            <a:br>
              <a:rPr lang="en-US" dirty="0"/>
            </a:br>
            <a:endParaRPr lang="en-US" dirty="0"/>
          </a:p>
          <a:p>
            <a:endParaRPr lang="en-US" dirty="0"/>
          </a:p>
        </p:txBody>
      </p:sp>
      <p:sp>
        <p:nvSpPr>
          <p:cNvPr id="4" name="Date Placeholder 3">
            <a:extLst>
              <a:ext uri="{FF2B5EF4-FFF2-40B4-BE49-F238E27FC236}">
                <a16:creationId xmlns:a16="http://schemas.microsoft.com/office/drawing/2014/main" id="{CEC5C25B-10AB-6161-9840-121E5D13BCF9}"/>
              </a:ext>
            </a:extLst>
          </p:cNvPr>
          <p:cNvSpPr>
            <a:spLocks noGrp="1"/>
          </p:cNvSpPr>
          <p:nvPr>
            <p:ph type="dt" sz="half" idx="10"/>
          </p:nvPr>
        </p:nvSpPr>
        <p:spPr>
          <a:xfrm>
            <a:off x="457200" y="6245225"/>
            <a:ext cx="2133600" cy="476250"/>
          </a:xfrm>
        </p:spPr>
        <p:txBody>
          <a:bodyPr/>
          <a:lstStyle/>
          <a:p>
            <a:r>
              <a:rPr lang="en-US"/>
              <a:t>1/27/2026</a:t>
            </a:r>
            <a:endParaRPr lang="en-US" dirty="0"/>
          </a:p>
        </p:txBody>
      </p:sp>
      <p:sp>
        <p:nvSpPr>
          <p:cNvPr id="5" name="Slide Number Placeholder 4">
            <a:extLst>
              <a:ext uri="{FF2B5EF4-FFF2-40B4-BE49-F238E27FC236}">
                <a16:creationId xmlns:a16="http://schemas.microsoft.com/office/drawing/2014/main" id="{40D6D646-703F-D5E8-6B89-1AB3F6CAC356}"/>
              </a:ext>
            </a:extLst>
          </p:cNvPr>
          <p:cNvSpPr>
            <a:spLocks noGrp="1"/>
          </p:cNvSpPr>
          <p:nvPr>
            <p:ph type="sldNum" sz="quarter" idx="12"/>
          </p:nvPr>
        </p:nvSpPr>
        <p:spPr/>
        <p:txBody>
          <a:bodyPr/>
          <a:lstStyle/>
          <a:p>
            <a:fld id="{0DDA1AEC-6E18-CE49-BA7D-A1EE70BF52F2}" type="slidenum">
              <a:rPr lang="en-US" smtClean="0"/>
              <a:pPr/>
              <a:t>55</a:t>
            </a:fld>
            <a:endParaRPr lang="en-US" dirty="0"/>
          </a:p>
        </p:txBody>
      </p:sp>
    </p:spTree>
    <p:extLst>
      <p:ext uri="{BB962C8B-B14F-4D97-AF65-F5344CB8AC3E}">
        <p14:creationId xmlns:p14="http://schemas.microsoft.com/office/powerpoint/2010/main" val="95064939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138" name="Rectangle 2"/>
          <p:cNvSpPr>
            <a:spLocks noGrp="1" noChangeArrowheads="1"/>
          </p:cNvSpPr>
          <p:nvPr>
            <p:ph type="title"/>
          </p:nvPr>
        </p:nvSpPr>
        <p:spPr/>
        <p:txBody>
          <a:bodyPr/>
          <a:lstStyle/>
          <a:p>
            <a:r>
              <a:rPr lang="en-US" dirty="0"/>
              <a:t>Next Class</a:t>
            </a:r>
          </a:p>
        </p:txBody>
      </p:sp>
      <p:sp>
        <p:nvSpPr>
          <p:cNvPr id="347139" name="Rectangle 3"/>
          <p:cNvSpPr>
            <a:spLocks noGrp="1" noChangeArrowheads="1"/>
          </p:cNvSpPr>
          <p:nvPr>
            <p:ph type="body" idx="1"/>
          </p:nvPr>
        </p:nvSpPr>
        <p:spPr/>
        <p:txBody>
          <a:bodyPr/>
          <a:lstStyle/>
          <a:p>
            <a:r>
              <a:rPr lang="en-US" dirty="0"/>
              <a:t>Readings: J&amp;M 28 (4-6) (</a:t>
            </a:r>
            <a:r>
              <a:rPr lang="en-US" dirty="0">
                <a:hlinkClick r:id="rId3"/>
              </a:rPr>
              <a:t>use syllabus link</a:t>
            </a:r>
            <a:r>
              <a:rPr lang="en-US" dirty="0"/>
              <a:t>)</a:t>
            </a:r>
          </a:p>
          <a:p>
            <a:r>
              <a:rPr lang="en-US" dirty="0"/>
              <a:t>Post for Week 3 in Courseworks2</a:t>
            </a:r>
          </a:p>
          <a:p>
            <a:r>
              <a:rPr lang="en-US" dirty="0"/>
              <a:t>Note:  if you were not able to submit </a:t>
            </a:r>
            <a:r>
              <a:rPr lang="en-US" i="1" dirty="0"/>
              <a:t>Week 2</a:t>
            </a:r>
            <a:r>
              <a:rPr lang="en-US" dirty="0"/>
              <a:t> in time please just submit as </a:t>
            </a:r>
            <a:r>
              <a:rPr lang="en-US" i="1" dirty="0"/>
              <a:t>Week 2 (late for students signing up late</a:t>
            </a:r>
            <a:r>
              <a:rPr lang="en-US" dirty="0"/>
              <a:t> or with other issues mentioned to us)</a:t>
            </a:r>
          </a:p>
          <a:p>
            <a:r>
              <a:rPr lang="en-US" dirty="0"/>
              <a:t>Remember to enroll in </a:t>
            </a:r>
            <a:r>
              <a:rPr lang="en-US" dirty="0">
                <a:solidFill>
                  <a:srgbClr val="0000FF"/>
                </a:solidFill>
              </a:rPr>
              <a:t>Ed Discussion</a:t>
            </a:r>
            <a:r>
              <a:rPr lang="en-US" dirty="0"/>
              <a:t> and record your names in You@Columbia in Courseworks2!</a:t>
            </a:r>
          </a:p>
          <a:p>
            <a:r>
              <a:rPr lang="en-US" dirty="0"/>
              <a:t>Remember to sign in with the TAs for attendance before you leave</a:t>
            </a:r>
          </a:p>
        </p:txBody>
      </p:sp>
      <p:sp>
        <p:nvSpPr>
          <p:cNvPr id="2" name="Date Placeholder 1">
            <a:extLst>
              <a:ext uri="{FF2B5EF4-FFF2-40B4-BE49-F238E27FC236}">
                <a16:creationId xmlns:a16="http://schemas.microsoft.com/office/drawing/2014/main" id="{631BE911-980C-F91D-99DC-9933A75AD4BB}"/>
              </a:ext>
            </a:extLst>
          </p:cNvPr>
          <p:cNvSpPr>
            <a:spLocks noGrp="1"/>
          </p:cNvSpPr>
          <p:nvPr>
            <p:ph type="dt" sz="half" idx="10"/>
          </p:nvPr>
        </p:nvSpPr>
        <p:spPr/>
        <p:txBody>
          <a:bodyPr/>
          <a:lstStyle/>
          <a:p>
            <a:r>
              <a:rPr lang="en-US"/>
              <a:t>1/27/2026</a:t>
            </a:r>
            <a:endParaRPr lang="en-US" dirty="0"/>
          </a:p>
        </p:txBody>
      </p:sp>
      <p:sp>
        <p:nvSpPr>
          <p:cNvPr id="3" name="Slide Number Placeholder 2">
            <a:extLst>
              <a:ext uri="{FF2B5EF4-FFF2-40B4-BE49-F238E27FC236}">
                <a16:creationId xmlns:a16="http://schemas.microsoft.com/office/drawing/2014/main" id="{13358521-528D-539F-6022-BCAE1116432E}"/>
              </a:ext>
            </a:extLst>
          </p:cNvPr>
          <p:cNvSpPr>
            <a:spLocks noGrp="1"/>
          </p:cNvSpPr>
          <p:nvPr>
            <p:ph type="sldNum" sz="quarter" idx="12"/>
          </p:nvPr>
        </p:nvSpPr>
        <p:spPr/>
        <p:txBody>
          <a:bodyPr/>
          <a:lstStyle/>
          <a:p>
            <a:fld id="{0DDA1AEC-6E18-CE49-BA7D-A1EE70BF52F2}" type="slidenum">
              <a:rPr lang="en-US" smtClean="0"/>
              <a:pPr/>
              <a:t>56</a:t>
            </a:fld>
            <a:endParaRPr lang="en-US" dirty="0"/>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a:ln>
              <a:noFill/>
            </a:ln>
            <a:solidFill>
              <a:schemeClr val="tx1"/>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a:ln>
              <a:noFill/>
            </a:ln>
            <a:solidFill>
              <a:schemeClr val="tx1"/>
            </a:solidFill>
            <a:effectLst/>
            <a:latin typeface="Arial" charset="0"/>
            <a:ea typeface="ＭＳ Ｐゴシック"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34274</TotalTime>
  <Words>7224</Words>
  <Application>Microsoft Macintosh PowerPoint</Application>
  <PresentationFormat>On-screen Show (4:3)</PresentationFormat>
  <Paragraphs>767</Paragraphs>
  <Slides>56</Slides>
  <Notes>53</Notes>
  <HiddenSlides>2</HiddenSlides>
  <MMClips>3</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56</vt:i4>
      </vt:variant>
    </vt:vector>
  </HeadingPairs>
  <TitlesOfParts>
    <vt:vector size="66" baseType="lpstr">
      <vt:lpstr>Arial</vt:lpstr>
      <vt:lpstr>Calibri</vt:lpstr>
      <vt:lpstr>Comic Sans MS</vt:lpstr>
      <vt:lpstr>Noto Sans</vt:lpstr>
      <vt:lpstr>proxima-nova</vt:lpstr>
      <vt:lpstr>Symbol</vt:lpstr>
      <vt:lpstr>Times New Roman</vt:lpstr>
      <vt:lpstr>Vrinda</vt:lpstr>
      <vt:lpstr>Wingdings</vt:lpstr>
      <vt:lpstr>Default Design</vt:lpstr>
      <vt:lpstr>From Sounds to Language </vt:lpstr>
      <vt:lpstr>Our Office Hours</vt:lpstr>
      <vt:lpstr>Attendance</vt:lpstr>
      <vt:lpstr>Some Important Tasks</vt:lpstr>
      <vt:lpstr>Some Important Tasks</vt:lpstr>
      <vt:lpstr>Some Important Tasks</vt:lpstr>
      <vt:lpstr>Linguistic Sounds</vt:lpstr>
      <vt:lpstr>PowerPoint Presentation</vt:lpstr>
      <vt:lpstr>A Tale of Discounts and Advertisers</vt:lpstr>
      <vt:lpstr>Coulter &amp; Coulter 2010</vt:lpstr>
      <vt:lpstr>PowerPoint Presentation</vt:lpstr>
      <vt:lpstr>Phonetics:  Studying and Classifying Speech Sounds</vt:lpstr>
      <vt:lpstr>The McGurk Effect</vt:lpstr>
      <vt:lpstr>Sounds in Language: Phones, Phonemes, and Allophones</vt:lpstr>
      <vt:lpstr>How should we Represent Speech Sounds?</vt:lpstr>
      <vt:lpstr>Orthographic Representation?</vt:lpstr>
      <vt:lpstr>Phonetic Symbol Sets</vt:lpstr>
      <vt:lpstr>PowerPoint Presentation</vt:lpstr>
      <vt:lpstr>My Own</vt:lpstr>
      <vt:lpstr>Other IPA Charts</vt:lpstr>
      <vt:lpstr>Articulatory Phonetics:  How do we produce speech?</vt:lpstr>
      <vt:lpstr>Articulatory Phonetics:  How do we produce speech?</vt:lpstr>
      <vt:lpstr>How do we produce speech: Articulators in action</vt:lpstr>
      <vt:lpstr>PowerPoint Presentation</vt:lpstr>
      <vt:lpstr>How do we produce speech:  Vocal Fold Vibration</vt:lpstr>
      <vt:lpstr>Less Than Perfect</vt:lpstr>
      <vt:lpstr>How do we Capture This Articulatory Data?</vt:lpstr>
      <vt:lpstr>PowerPoint Presentation</vt:lpstr>
      <vt:lpstr>PowerPoint Presentation</vt:lpstr>
      <vt:lpstr>PowerPoint Presentation</vt:lpstr>
      <vt:lpstr>PowerPoint Presentation</vt:lpstr>
      <vt:lpstr>PowerPoint Presentation</vt:lpstr>
      <vt:lpstr>PowerPoint Presentation</vt:lpstr>
      <vt:lpstr>Consonants and Vowels</vt:lpstr>
      <vt:lpstr>Vowels</vt:lpstr>
      <vt:lpstr>American English Vowel Space in ARPAbet</vt:lpstr>
      <vt:lpstr>American English Vowel Space in ARPAbet</vt:lpstr>
      <vt:lpstr>High Front or Back [iy] vs. [uw]</vt:lpstr>
      <vt:lpstr>Low Front or Back [ae] vs. [aa]</vt:lpstr>
      <vt:lpstr>Many Differences in Vowels across Languages</vt:lpstr>
      <vt:lpstr>Comparing English and Japanese Vowels</vt:lpstr>
      <vt:lpstr>Consonants:  A True Story about Noa</vt:lpstr>
      <vt:lpstr>Consonants: Place of Articulation</vt:lpstr>
      <vt:lpstr>Places of Articulation</vt:lpstr>
      <vt:lpstr>Consonants: Manner of Articulation</vt:lpstr>
      <vt:lpstr>Consonants: Manner of Articulation</vt:lpstr>
      <vt:lpstr>PowerPoint Presentation</vt:lpstr>
      <vt:lpstr>A Problem for ASR:  Coarticulation</vt:lpstr>
      <vt:lpstr>Representations for Sounds</vt:lpstr>
      <vt:lpstr>Representations for Sounds</vt:lpstr>
      <vt:lpstr>Acoustic Landmarks in a .wav File</vt:lpstr>
      <vt:lpstr>PowerPoint Presentation</vt:lpstr>
      <vt:lpstr>Can Our Brain (or a Ferret’s) Help?</vt:lpstr>
      <vt:lpstr>Engineers translate brain signals directly into speech</vt:lpstr>
      <vt:lpstr>Gradescope on Courseworks</vt:lpstr>
      <vt:lpstr>Next Class</vt:lpstr>
    </vt:vector>
  </TitlesOfParts>
  <Company>Bell Labs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Sean Ramprashad</dc:creator>
  <cp:lastModifiedBy>julia</cp:lastModifiedBy>
  <cp:revision>1556</cp:revision>
  <dcterms:created xsi:type="dcterms:W3CDTF">1999-12-08T12:44:00Z</dcterms:created>
  <dcterms:modified xsi:type="dcterms:W3CDTF">2026-01-27T17:57:28Z</dcterms:modified>
</cp:coreProperties>
</file>