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69" r:id="rId2"/>
    <p:sldId id="257" r:id="rId3"/>
    <p:sldId id="270" r:id="rId4"/>
    <p:sldId id="262" r:id="rId5"/>
    <p:sldId id="264" r:id="rId6"/>
    <p:sldId id="259" r:id="rId7"/>
    <p:sldId id="261" r:id="rId8"/>
    <p:sldId id="263" r:id="rId9"/>
    <p:sldId id="260" r:id="rId10"/>
    <p:sldId id="271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38"/>
    <p:restoredTop sz="91973"/>
  </p:normalViewPr>
  <p:slideViewPr>
    <p:cSldViewPr snapToGrid="0" snapToObjects="1">
      <p:cViewPr varScale="1">
        <p:scale>
          <a:sx n="117" d="100"/>
          <a:sy n="117" d="100"/>
        </p:scale>
        <p:origin x="9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EmpDG</c:v>
                </c:pt>
              </c:strCache>
            </c:strRef>
          </c:tx>
          <c:spPr>
            <a:pattFill prst="dkDnDiag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joy</c:v>
                </c:pt>
                <c:pt idx="1">
                  <c:v>anger</c:v>
                </c:pt>
                <c:pt idx="2">
                  <c:v>disgust</c:v>
                </c:pt>
                <c:pt idx="3">
                  <c:v>sadness</c:v>
                </c:pt>
                <c:pt idx="4">
                  <c:v>surprise</c:v>
                </c:pt>
                <c:pt idx="5">
                  <c:v>fear</c:v>
                </c:pt>
                <c:pt idx="6">
                  <c:v>anticipation</c:v>
                </c:pt>
                <c:pt idx="7">
                  <c:v>trust</c:v>
                </c:pt>
                <c:pt idx="8">
                  <c:v>neutral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0.2</c:v>
                </c:pt>
                <c:pt idx="1">
                  <c:v>0.39</c:v>
                </c:pt>
                <c:pt idx="2">
                  <c:v>0.2</c:v>
                </c:pt>
                <c:pt idx="3">
                  <c:v>0.31</c:v>
                </c:pt>
                <c:pt idx="4">
                  <c:v>0.37</c:v>
                </c:pt>
                <c:pt idx="5">
                  <c:v>0.22</c:v>
                </c:pt>
                <c:pt idx="6">
                  <c:v>0.43</c:v>
                </c:pt>
                <c:pt idx="7">
                  <c:v>0.38</c:v>
                </c:pt>
                <c:pt idx="8">
                  <c:v>0.28999999999999998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BE-2940-8D16-EBDCE64057A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EE-CVAE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joy</c:v>
                </c:pt>
                <c:pt idx="1">
                  <c:v>anger</c:v>
                </c:pt>
                <c:pt idx="2">
                  <c:v>disgust</c:v>
                </c:pt>
                <c:pt idx="3">
                  <c:v>sadness</c:v>
                </c:pt>
                <c:pt idx="4">
                  <c:v>surprise</c:v>
                </c:pt>
                <c:pt idx="5">
                  <c:v>fear</c:v>
                </c:pt>
                <c:pt idx="6">
                  <c:v>anticipation</c:v>
                </c:pt>
                <c:pt idx="7">
                  <c:v>trust</c:v>
                </c:pt>
                <c:pt idx="8">
                  <c:v>neutral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0.3611111111111111</c:v>
                </c:pt>
                <c:pt idx="1">
                  <c:v>0.45945945945945948</c:v>
                </c:pt>
                <c:pt idx="2">
                  <c:v>0.41176470588235292</c:v>
                </c:pt>
                <c:pt idx="3">
                  <c:v>0.41935483870967744</c:v>
                </c:pt>
                <c:pt idx="4">
                  <c:v>0.5</c:v>
                </c:pt>
                <c:pt idx="5">
                  <c:v>0.23333333333333334</c:v>
                </c:pt>
                <c:pt idx="6">
                  <c:v>0.37142857142857144</c:v>
                </c:pt>
                <c:pt idx="7">
                  <c:v>0.42857142857142855</c:v>
                </c:pt>
                <c:pt idx="8">
                  <c:v>0.84375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1BE-2940-8D16-EBDCE64057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5"/>
        <c:axId val="693154656"/>
        <c:axId val="693156304"/>
      </c:barChart>
      <c:catAx>
        <c:axId val="69315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solidFill>
            <a:schemeClr val="bg1"/>
          </a:solidFill>
          <a:ln w="9525" cap="flat" cmpd="sng" algn="ctr">
            <a:solidFill>
              <a:schemeClr val="dk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693156304"/>
        <c:crosses val="autoZero"/>
        <c:auto val="1"/>
        <c:lblAlgn val="ctr"/>
        <c:lblOffset val="100"/>
        <c:noMultiLvlLbl val="0"/>
      </c:catAx>
      <c:valAx>
        <c:axId val="69315630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400"/>
                  <a:t>Accuracy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solidFill>
            <a:schemeClr val="bg1"/>
          </a:solidFill>
          <a:ln cap="rnd">
            <a:solidFill>
              <a:schemeClr val="dk1"/>
            </a:solidFill>
            <a:headEnd type="none"/>
            <a:tailEnd type="arrow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693154656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5526249532195124"/>
          <c:y val="6.3048183970634109E-2"/>
          <c:w val="0.21800161720162886"/>
          <c:h val="3.95064267586430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95536F-8257-6C42-BE8B-8EF160D1E2D5}" type="datetimeFigureOut">
              <a:rPr lang="en-US" smtClean="0"/>
              <a:t>11/1/22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2EA95D-5CA3-7D4C-A186-CF4906377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439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2EA95D-5CA3-7D4C-A186-CF490637766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63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Different from above work, we are the first to model the elicitation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rich positive emotions using one neural network </a:t>
            </a:r>
            <a:endParaRPr lang="en-US" dirty="0">
              <a:effectLst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2EA95D-5CA3-7D4C-A186-CF490637766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618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err="1"/>
              <a:t>intentionaliy</a:t>
            </a:r>
            <a:r>
              <a:rPr lang="en-US" sz="1200" dirty="0"/>
              <a:t> (intention of speakers) and effectiveness (effects of conversations)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2EA95D-5CA3-7D4C-A186-CF490637766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7356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reconstructed the multi-modal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MEmoR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dataset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 </a:t>
            </a:r>
            <a:endParaRPr lang="en-US" dirty="0"/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(Shen et al., 2020) to fit our emotion elicitation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task and conducted human evaluation to validate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203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usability in a single modality.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MEmoR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con-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204</a:t>
            </a:r>
          </a:p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tains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video, audio, and text information of clips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205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the TV show The Big Bang Theory, with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206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emotion labels given on each character in every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207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clip. We use only the textual data and consider non- 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208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speakers’ emotions to be the elicited emotions by 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209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 utterance. Manual decision is made on whether 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210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target emotion can be elicited using text context 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211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only, in order to filter dialogues. Our reconstructed 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212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dataset has a annotator agreement of 80% accuracy 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213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(C ohen0 s  = 0.491). The reconstructed corpus 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214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has 22,732 utterances and we split the data in train- </a:t>
            </a: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215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(18,943), dev (1,894), and test (1,894). </a:t>
            </a:r>
            <a:endParaRPr lang="en-US" dirty="0"/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both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EmpDG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EE-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218 </a:t>
            </a:r>
            <a:endParaRPr lang="en-US" dirty="0"/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CVAE, we use more than 200k utterances from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219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Friends (Zahiri and Choi, 2017) and Open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Subti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220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tles2 datasets for pre-training the generator mod-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221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ule, and the reconstructed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MEmoR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dataset to train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222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discriminators. Since one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EmpDG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model can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223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only be trained with a single emotion category, we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224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split the dataset according to different emotion cat-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225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egories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train different models.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2EA95D-5CA3-7D4C-A186-CF490637766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6765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2EA95D-5CA3-7D4C-A186-CF490637766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919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43ECC-30F5-1F43-98D8-C66D6BDE69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BA863D-E1A6-444C-AD86-6FF5E37F67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32E2D-013B-5549-BFEA-F32BE7170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5CC70-E6A3-594B-8344-EC4F4C7C33A9}" type="datetimeFigureOut">
              <a:rPr lang="en-US" smtClean="0"/>
              <a:t>11/1/22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237E1F-B9F8-AF43-9143-A9A221C79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E23B9-3D8F-4B46-AD78-5DA96FADE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D65C-3804-704A-9F38-51B61446D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101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5DC68-12CC-FF40-B259-A0920FD16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09FD32-0A76-D349-9A56-61A7B1483E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14668A-3727-C545-99AF-10049C375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5CC70-E6A3-594B-8344-EC4F4C7C33A9}" type="datetimeFigureOut">
              <a:rPr lang="en-US" smtClean="0"/>
              <a:t>11/1/22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1C3488-2DE0-4D4B-9F77-CE6F3D5D7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C6B3E8-9FAB-414C-9E57-D201640BF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D65C-3804-704A-9F38-51B61446D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007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06ECA8-4DBC-2245-A674-A1E6495180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E232E2-278D-FC47-B2D6-1926AA6F99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1FB0C-84CF-784E-8B35-3F910B326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5CC70-E6A3-594B-8344-EC4F4C7C33A9}" type="datetimeFigureOut">
              <a:rPr lang="en-US" smtClean="0"/>
              <a:t>11/1/22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E01DD1-CEBE-2E45-AE9E-A987697CD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82F115-8B7D-6C49-AC46-C7116FC8F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D65C-3804-704A-9F38-51B61446D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865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D2E6A-4046-0142-B2D0-7EF2D8F99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C92CA4-5392-E845-9317-226593CC3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01EDC-A20C-F14E-978B-24C7A6EE1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5CC70-E6A3-594B-8344-EC4F4C7C33A9}" type="datetimeFigureOut">
              <a:rPr lang="en-US" smtClean="0"/>
              <a:t>11/1/22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81D70B-0F75-4C4F-8FB5-3D3048900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4CD8F-07ED-7541-B251-BDB5621E8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D65C-3804-704A-9F38-51B61446D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118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62216-2ED2-B641-B3E8-84B65B5FE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F7876F-3EB5-D74A-8803-408D3F85A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D71A7-ABFC-FF4B-A766-FF7DFF23E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5CC70-E6A3-594B-8344-EC4F4C7C33A9}" type="datetimeFigureOut">
              <a:rPr lang="en-US" smtClean="0"/>
              <a:t>11/1/22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A92D7-176D-F641-8254-20DD5ACF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994E0C-FA0F-D746-8BBA-9FC479628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D65C-3804-704A-9F38-51B61446D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407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22F24-1A23-6445-9735-65EE3F058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2FD02-753C-2E40-ADAB-DB6CF7C27D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04D21D-4D07-8843-9FFA-4A458A8696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9999C3-9BB5-634E-BF4E-87532F13B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5CC70-E6A3-594B-8344-EC4F4C7C33A9}" type="datetimeFigureOut">
              <a:rPr lang="en-US" smtClean="0"/>
              <a:t>11/1/22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65238E-8493-974B-89C8-2DF26BCEF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8FBEEC-995A-4E44-ACE0-D4070CBC0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D65C-3804-704A-9F38-51B61446D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09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9B91D-4019-D04D-A37F-BF7E56194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269CE0-E5BB-634D-9299-2DB9605FD6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52EA0B-C750-A940-9A5C-98DE8A1681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75625F-64D5-2248-B3F6-5631C5A915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D91014-0C30-084B-81BC-33BE9044EF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4EB665-1E7E-B94E-979E-9373DADF0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5CC70-E6A3-594B-8344-EC4F4C7C33A9}" type="datetimeFigureOut">
              <a:rPr lang="en-US" smtClean="0"/>
              <a:t>11/1/22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1BE505-5BA3-5D44-A956-68F57DEC1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E75F8B-2636-4B41-8D76-FBB6D45DD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D65C-3804-704A-9F38-51B61446D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67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63BCF-DD64-2045-A327-889C42968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4B143E-49BB-0A43-8053-7777D0CA6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5CC70-E6A3-594B-8344-EC4F4C7C33A9}" type="datetimeFigureOut">
              <a:rPr lang="en-US" smtClean="0"/>
              <a:t>11/1/22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4E3DA0-72E8-2B45-8160-939F57B48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B7506D-7893-384A-BEF1-B161F4E65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D65C-3804-704A-9F38-51B61446D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545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E5BDE2-23D8-CB43-B0F4-1CF3C2EE1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5CC70-E6A3-594B-8344-EC4F4C7C33A9}" type="datetimeFigureOut">
              <a:rPr lang="en-US" smtClean="0"/>
              <a:t>11/1/22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F77F15-8328-1747-A5F9-55D4096F7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319876-7C67-4D4C-A529-4F6855EF0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D65C-3804-704A-9F38-51B61446D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69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0FF0A-A842-CB4D-8802-431F193AB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B9B4E-8443-DD4B-8788-A76F3960A9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ECF890-F975-E641-B75C-D480498A75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CF2442-3267-B349-9656-1C7E71B94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5CC70-E6A3-594B-8344-EC4F4C7C33A9}" type="datetimeFigureOut">
              <a:rPr lang="en-US" smtClean="0"/>
              <a:t>11/1/22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83608E-BEC9-5144-AB8C-E2946A180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39D3D5-7DE4-C74C-B07E-7C0C7B329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D65C-3804-704A-9F38-51B61446D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510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13553-F182-744C-BDB6-320703301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DD3F97-9FD6-7E48-9611-CE975ED036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A32785-76BF-634D-A5DE-CF3C8B84E3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842EC3-A55D-6A40-B6C4-913CB53C1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5CC70-E6A3-594B-8344-EC4F4C7C33A9}" type="datetimeFigureOut">
              <a:rPr lang="en-US" smtClean="0"/>
              <a:t>11/1/22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0047F8-C624-1C4C-8EF2-B316040D0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643533-AFCE-4D4D-8439-5602197C9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BD65C-3804-704A-9F38-51B61446D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057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C686BD-BF51-F349-B817-B73831E1C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A12834-53C4-E549-89C1-FDEB1C31F3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D5C768-2F32-7E44-84BB-4DEF742A50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5CC70-E6A3-594B-8344-EC4F4C7C33A9}" type="datetimeFigureOut">
              <a:rPr lang="en-US" smtClean="0"/>
              <a:t>11/1/22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F8B0CC-00FC-3E47-9825-2E64B3F2BF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A5287C-5DEF-C245-83A6-C2D74EA858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BD65C-3804-704A-9F38-51B61446D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174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2FB12AE-71D1-47FD-9AC3-EE2C074245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4853C7E-3CBA-4464-865F-6044D94B1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338487" y="2994212"/>
            <a:ext cx="1345385" cy="668410"/>
          </a:xfrm>
          <a:custGeom>
            <a:avLst/>
            <a:gdLst>
              <a:gd name="connsiteX0" fmla="*/ 0 w 1345385"/>
              <a:gd name="connsiteY0" fmla="*/ 668410 h 668410"/>
              <a:gd name="connsiteX1" fmla="*/ 672692 w 1345385"/>
              <a:gd name="connsiteY1" fmla="*/ 0 h 668410"/>
              <a:gd name="connsiteX2" fmla="*/ 1345385 w 1345385"/>
              <a:gd name="connsiteY2" fmla="*/ 668410 h 668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45385" h="668410">
                <a:moveTo>
                  <a:pt x="0" y="668410"/>
                </a:moveTo>
                <a:lnTo>
                  <a:pt x="672692" y="0"/>
                </a:lnTo>
                <a:lnTo>
                  <a:pt x="1345385" y="668410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5EFEC59-B929-4851-9DEF-9106F27979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3480" y="2760304"/>
            <a:ext cx="418137" cy="418137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132392-D5FF-4588-8FA1-5BAD77BF6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508836" y="4124955"/>
            <a:ext cx="635336" cy="635336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7EAC045-695C-4E73-9B7C-AFD6FB22D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36522" y="4621062"/>
            <a:ext cx="224347" cy="224347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404A7A3A-BEAE-4BC6-A163-5D0E5F8C46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100000">
            <a:off x="10175676" y="5597890"/>
            <a:ext cx="2982940" cy="1481975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2ED3B7D-405D-4DFA-8608-B6DE74671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46240" y="5280494"/>
            <a:ext cx="841505" cy="841505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9B971AF-A047-8B44-9549-4008B596D857}"/>
              </a:ext>
            </a:extLst>
          </p:cNvPr>
          <p:cNvSpPr txBox="1">
            <a:spLocks/>
          </p:cNvSpPr>
          <p:nvPr/>
        </p:nvSpPr>
        <p:spPr>
          <a:xfrm>
            <a:off x="710918" y="2109139"/>
            <a:ext cx="5182186" cy="192613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>
                <a:solidFill>
                  <a:schemeClr val="tx2"/>
                </a:solidFill>
              </a:rPr>
              <a:t>Eliciting Rich Positive Emotions </a:t>
            </a:r>
          </a:p>
          <a:p>
            <a:pPr algn="ctr"/>
            <a:r>
              <a:rPr lang="en-US" sz="4000" dirty="0">
                <a:solidFill>
                  <a:schemeClr val="tx2"/>
                </a:solidFill>
              </a:rPr>
              <a:t>in Dialogue Generation</a:t>
            </a:r>
          </a:p>
        </p:txBody>
      </p:sp>
      <p:pic>
        <p:nvPicPr>
          <p:cNvPr id="15" name="Content Placeholder 10" descr="Diagram&#10;&#10;Description automatically generated">
            <a:extLst>
              <a:ext uri="{FF2B5EF4-FFF2-40B4-BE49-F238E27FC236}">
                <a16:creationId xmlns:a16="http://schemas.microsoft.com/office/drawing/2014/main" id="{69573883-9766-2146-B28F-9B6768AC0D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alphaModFix amt="85000"/>
          </a:blip>
          <a:stretch>
            <a:fillRect/>
          </a:stretch>
        </p:blipFill>
        <p:spPr>
          <a:xfrm>
            <a:off x="6422231" y="1460500"/>
            <a:ext cx="4800600" cy="3937000"/>
          </a:xfrm>
          <a:prstGeom prst="rect">
            <a:avLst/>
          </a:prstGeom>
        </p:spPr>
      </p:pic>
      <p:sp>
        <p:nvSpPr>
          <p:cNvPr id="17" name="Subtitle 2">
            <a:extLst>
              <a:ext uri="{FF2B5EF4-FFF2-40B4-BE49-F238E27FC236}">
                <a16:creationId xmlns:a16="http://schemas.microsoft.com/office/drawing/2014/main" id="{F368F88D-33BA-3045-B657-94B2FFADFB7E}"/>
              </a:ext>
            </a:extLst>
          </p:cNvPr>
          <p:cNvSpPr txBox="1">
            <a:spLocks/>
          </p:cNvSpPr>
          <p:nvPr/>
        </p:nvSpPr>
        <p:spPr>
          <a:xfrm>
            <a:off x="2059074" y="4441426"/>
            <a:ext cx="3309425" cy="4504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chemeClr val="tx2"/>
                </a:solidFill>
              </a:rPr>
              <a:t>Sara Gong, Nov 1</a:t>
            </a:r>
            <a:r>
              <a:rPr lang="en-US" sz="2000" baseline="30000" dirty="0">
                <a:solidFill>
                  <a:schemeClr val="tx2"/>
                </a:solidFill>
              </a:rPr>
              <a:t>st</a:t>
            </a:r>
            <a:r>
              <a:rPr lang="en-US" sz="2000" dirty="0">
                <a:solidFill>
                  <a:schemeClr val="tx2"/>
                </a:solidFill>
              </a:rPr>
              <a:t> 2022</a:t>
            </a:r>
          </a:p>
        </p:txBody>
      </p:sp>
    </p:spTree>
    <p:extLst>
      <p:ext uri="{BB962C8B-B14F-4D97-AF65-F5344CB8AC3E}">
        <p14:creationId xmlns:p14="http://schemas.microsoft.com/office/powerpoint/2010/main" val="23083619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87F69AB-2350-44E3-9076-00265B93F3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0" y="1"/>
            <a:ext cx="972709" cy="1935307"/>
            <a:chOff x="10918968" y="713127"/>
            <a:chExt cx="1273032" cy="2532832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D70652AA-1C81-481C-856B-9037143754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A2FF99B6-37BA-4650-B01D-799F02E31E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0CC938F-FC59-F045-8F68-2805A0B9A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9822" y="333530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 dirty="0"/>
              <a:t>Conclusions and Future Directions</a:t>
            </a:r>
          </a:p>
        </p:txBody>
      </p:sp>
      <p:pic>
        <p:nvPicPr>
          <p:cNvPr id="25" name="Content Placeholder 10" descr="Diagram&#10;&#10;Description automatically generated">
            <a:extLst>
              <a:ext uri="{FF2B5EF4-FFF2-40B4-BE49-F238E27FC236}">
                <a16:creationId xmlns:a16="http://schemas.microsoft.com/office/drawing/2014/main" id="{8B32F93E-4329-4B49-ADEB-2BD392E355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3209" y="3070351"/>
            <a:ext cx="3734498" cy="3062288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ED8D603-7F1F-3944-A733-1B6C8B522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189" y="1418385"/>
            <a:ext cx="10207517" cy="471425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800" dirty="0"/>
              <a:t>Using </a:t>
            </a:r>
            <a:r>
              <a:rPr lang="en-US" sz="1800" b="1" dirty="0"/>
              <a:t>all</a:t>
            </a:r>
            <a:r>
              <a:rPr lang="en-US" sz="1800" dirty="0"/>
              <a:t> emotions in pretraining and finetuning produces the best performance in eliciting positive emotions.</a:t>
            </a:r>
          </a:p>
          <a:p>
            <a:pPr>
              <a:spcAft>
                <a:spcPts val="600"/>
              </a:spcAft>
            </a:pPr>
            <a:r>
              <a:rPr lang="en-US" sz="1800" dirty="0"/>
              <a:t>Results show the advantage of using a latent variable for </a:t>
            </a:r>
            <a:r>
              <a:rPr lang="en-US" sz="1800" b="1" dirty="0"/>
              <a:t>modeling rich emotions</a:t>
            </a:r>
            <a:r>
              <a:rPr lang="en-US" sz="1800" dirty="0"/>
              <a:t>, compared to hard-coding one emotion in a multi-encoder model.</a:t>
            </a:r>
          </a:p>
          <a:p>
            <a:pPr>
              <a:spcAft>
                <a:spcPts val="600"/>
              </a:spcAft>
            </a:pPr>
            <a:r>
              <a:rPr lang="en-US" sz="1800" dirty="0"/>
              <a:t>The effectiveness of our model in </a:t>
            </a:r>
            <a:r>
              <a:rPr lang="en-US" sz="1800" b="1" dirty="0"/>
              <a:t>pretraining</a:t>
            </a:r>
            <a:r>
              <a:rPr lang="en-US" sz="1800" dirty="0"/>
              <a:t>.</a:t>
            </a:r>
          </a:p>
          <a:p>
            <a:pPr marL="0" indent="0">
              <a:spcAft>
                <a:spcPts val="600"/>
              </a:spcAft>
              <a:buNone/>
            </a:pPr>
            <a:endParaRPr lang="en-US" sz="1800" dirty="0"/>
          </a:p>
          <a:p>
            <a:r>
              <a:rPr lang="en-US" sz="1800" dirty="0"/>
              <a:t>Our results show that rich emotion elicitation is a challenging task</a:t>
            </a:r>
          </a:p>
          <a:p>
            <a:pPr marL="0" indent="0">
              <a:buNone/>
            </a:pPr>
            <a:r>
              <a:rPr lang="en-US" sz="1800" dirty="0"/>
              <a:t> for current neural models and there is a need for more effective </a:t>
            </a:r>
          </a:p>
          <a:p>
            <a:pPr marL="0" indent="0">
              <a:buNone/>
            </a:pPr>
            <a:r>
              <a:rPr lang="en-US" sz="1800" dirty="0"/>
              <a:t>few-shot learning. </a:t>
            </a:r>
          </a:p>
          <a:p>
            <a:pPr>
              <a:spcAft>
                <a:spcPts val="600"/>
              </a:spcAft>
            </a:pPr>
            <a:endParaRPr lang="en-US" sz="1800" dirty="0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EA7D759-6BEF-4CBD-A325-BCFA77832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177940" y="4601497"/>
            <a:ext cx="1014060" cy="2017580"/>
            <a:chOff x="11177940" y="4601497"/>
            <a:chExt cx="1014060" cy="2017580"/>
          </a:xfrm>
        </p:grpSpPr>
        <p:sp>
          <p:nvSpPr>
            <p:cNvPr id="37" name="Isosceles Triangle 36">
              <a:extLst>
                <a:ext uri="{FF2B5EF4-FFF2-40B4-BE49-F238E27FC236}">
                  <a16:creationId xmlns:a16="http://schemas.microsoft.com/office/drawing/2014/main" id="{317405EC-53E3-473A-8B42-B9475D057B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1067618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C03F2370-11B5-4E16-8AE5-B4854408B4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27850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90321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2FB12AE-71D1-47FD-9AC3-EE2C074245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41D9A3-F1D0-1F47-8567-17212818C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7688" y="801283"/>
            <a:ext cx="4989890" cy="5413248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Thank you!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4853C7E-3CBA-4464-865F-6044D94B1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338487" y="2994212"/>
            <a:ext cx="1345385" cy="668410"/>
          </a:xfrm>
          <a:custGeom>
            <a:avLst/>
            <a:gdLst>
              <a:gd name="connsiteX0" fmla="*/ 0 w 1345385"/>
              <a:gd name="connsiteY0" fmla="*/ 668410 h 668410"/>
              <a:gd name="connsiteX1" fmla="*/ 672692 w 1345385"/>
              <a:gd name="connsiteY1" fmla="*/ 0 h 668410"/>
              <a:gd name="connsiteX2" fmla="*/ 1345385 w 1345385"/>
              <a:gd name="connsiteY2" fmla="*/ 668410 h 668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45385" h="668410">
                <a:moveTo>
                  <a:pt x="0" y="668410"/>
                </a:moveTo>
                <a:lnTo>
                  <a:pt x="672692" y="0"/>
                </a:lnTo>
                <a:lnTo>
                  <a:pt x="1345385" y="668410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5EFEC59-B929-4851-9DEF-9106F27979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3480" y="2760304"/>
            <a:ext cx="418137" cy="418137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132392-D5FF-4588-8FA1-5BAD77BF6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508836" y="4124955"/>
            <a:ext cx="635336" cy="635336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7EAC045-695C-4E73-9B7C-AFD6FB22D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36522" y="4621062"/>
            <a:ext cx="224347" cy="224347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404A7A3A-BEAE-4BC6-A163-5D0E5F8C46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100000">
            <a:off x="10175676" y="5597890"/>
            <a:ext cx="2982940" cy="1481975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2ED3B7D-405D-4DFA-8608-B6DE74671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46240" y="5280494"/>
            <a:ext cx="841505" cy="841505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933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46D6306C-ED4F-4AAE-B4A5-EEA6AFAD7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CC938F-FC59-F045-8F68-2805A0B9A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480838"/>
            <a:ext cx="4065167" cy="4603354"/>
          </a:xfrm>
        </p:spPr>
        <p:txBody>
          <a:bodyPr anchor="t">
            <a:normAutofit/>
          </a:bodyPr>
          <a:lstStyle/>
          <a:p>
            <a:r>
              <a:rPr lang="en-US" sz="3600" dirty="0"/>
              <a:t>Related Work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EC5361D-F897-4856-B945-0455A365E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15435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508C0C5-2268-42B5-B3C8-4D0899E05F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141ACBDB-38F8-4B34-8183-BD95B4E55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739327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E00DB52-3455-4E2F-867B-A6D0516E17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653800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ED8D603-7F1F-3944-A733-1B6C8B522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7091" y="1899358"/>
            <a:ext cx="6556663" cy="4075321"/>
          </a:xfrm>
        </p:spPr>
        <p:txBody>
          <a:bodyPr>
            <a:normAutofit fontScale="92500"/>
          </a:bodyPr>
          <a:lstStyle/>
          <a:p>
            <a:r>
              <a:rPr lang="en-US" sz="2000" dirty="0"/>
              <a:t>Emotion Elicitation </a:t>
            </a:r>
          </a:p>
          <a:p>
            <a:pPr lvl="1"/>
            <a:r>
              <a:rPr lang="en-US" sz="1600" dirty="0"/>
              <a:t>statistical response generator (Hasegawa et al., 2013)</a:t>
            </a:r>
          </a:p>
          <a:p>
            <a:pPr lvl="1"/>
            <a:r>
              <a:rPr lang="en-US" sz="1600" dirty="0"/>
              <a:t>Hierarchical Recurrent Encoder Decoder model (</a:t>
            </a:r>
            <a:r>
              <a:rPr lang="en-US" sz="1600" dirty="0" err="1"/>
              <a:t>Serban</a:t>
            </a:r>
            <a:r>
              <a:rPr lang="en-US" sz="1600" dirty="0"/>
              <a:t> et al.,2016) extended with a separate layer of emotion modules (</a:t>
            </a:r>
            <a:r>
              <a:rPr lang="en-US" sz="1600" dirty="0" err="1"/>
              <a:t>Lubis</a:t>
            </a:r>
            <a:r>
              <a:rPr lang="en-US" sz="1600" dirty="0"/>
              <a:t> et al., 2018) </a:t>
            </a:r>
          </a:p>
          <a:p>
            <a:pPr lvl="1"/>
            <a:r>
              <a:rPr lang="en-US" sz="1600" dirty="0"/>
              <a:t>encoder-decoder adversarial model with two discriminators to increase emotion-awareness or empathetic dialogue generation (Li et al., 2020)</a:t>
            </a:r>
            <a:endParaRPr lang="en-US" sz="2000" dirty="0"/>
          </a:p>
          <a:p>
            <a:r>
              <a:rPr lang="en-US" sz="2000" dirty="0"/>
              <a:t>Style Transfer </a:t>
            </a:r>
          </a:p>
          <a:p>
            <a:pPr lvl="1"/>
            <a:r>
              <a:rPr lang="en-US" sz="1600" dirty="0"/>
              <a:t>control text over multiple styles in generation while preserving the original content</a:t>
            </a:r>
          </a:p>
          <a:p>
            <a:pPr lvl="1"/>
            <a:r>
              <a:rPr lang="en-US" sz="1600" dirty="0">
                <a:effectLst/>
              </a:rPr>
              <a:t>Using </a:t>
            </a:r>
            <a:r>
              <a:rPr lang="en-US" sz="1600" dirty="0"/>
              <a:t>Variational Autoencoder (VAE) and wake-sleep learning procedure (Fu et al., 2018;Tikhonov et al., 2019; Fei et al., 2020)</a:t>
            </a:r>
            <a:endParaRPr lang="en-US" sz="1600" dirty="0">
              <a:effectLst/>
            </a:endParaRPr>
          </a:p>
          <a:p>
            <a:r>
              <a:rPr lang="en-US" sz="2000" dirty="0"/>
              <a:t>Conditional Variational Autoencoder </a:t>
            </a:r>
          </a:p>
          <a:p>
            <a:pPr lvl="1"/>
            <a:r>
              <a:rPr lang="en-US" sz="1600" dirty="0"/>
              <a:t>CVAE is an extension of VAE, which has been used for dialogue generation (Chen et al., 2019) by introducing a latent variable to capture discourse-level variations (Zhao et al., 2017). </a:t>
            </a:r>
            <a:endParaRPr lang="en-US" sz="1600" dirty="0">
              <a:effectLst/>
            </a:endParaRPr>
          </a:p>
          <a:p>
            <a:endParaRPr lang="en-US" sz="2000" dirty="0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9E914C83-E0D8-4953-92D5-169D28CB43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15423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3512E083-F550-46AF-8490-767ECFD00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67297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5" name="Content Placeholder 10" descr="Diagram&#10;&#10;Description automatically generated">
            <a:extLst>
              <a:ext uri="{FF2B5EF4-FFF2-40B4-BE49-F238E27FC236}">
                <a16:creationId xmlns:a16="http://schemas.microsoft.com/office/drawing/2014/main" id="{8B32F93E-4329-4B49-ADEB-2BD392E35517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85000"/>
          </a:blip>
          <a:stretch>
            <a:fillRect/>
          </a:stretch>
        </p:blipFill>
        <p:spPr>
          <a:xfrm>
            <a:off x="643467" y="2732138"/>
            <a:ext cx="3355616" cy="2751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926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87F69AB-2350-44E3-9076-00265B93F3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0" y="1"/>
            <a:ext cx="972709" cy="1935307"/>
            <a:chOff x="10918968" y="713127"/>
            <a:chExt cx="1273032" cy="2532832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D70652AA-1C81-481C-856B-9037143754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A2FF99B6-37BA-4650-B01D-799F02E31E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0CC938F-FC59-F045-8F68-2805A0B9A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8043" y="321734"/>
            <a:ext cx="10300490" cy="1135737"/>
          </a:xfrm>
        </p:spPr>
        <p:txBody>
          <a:bodyPr>
            <a:normAutofit/>
          </a:bodyPr>
          <a:lstStyle/>
          <a:p>
            <a:r>
              <a:rPr lang="en-US" sz="3600" dirty="0"/>
              <a:t>Motivations</a:t>
            </a:r>
          </a:p>
        </p:txBody>
      </p:sp>
      <p:pic>
        <p:nvPicPr>
          <p:cNvPr id="25" name="Content Placeholder 10" descr="Diagram&#10;&#10;Description automatically generated">
            <a:extLst>
              <a:ext uri="{FF2B5EF4-FFF2-40B4-BE49-F238E27FC236}">
                <a16:creationId xmlns:a16="http://schemas.microsoft.com/office/drawing/2014/main" id="{8B32F93E-4329-4B49-ADEB-2BD392E355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9156" y="1779205"/>
            <a:ext cx="4836803" cy="3966178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ED8D603-7F1F-3944-A733-1B6C8B522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4262" y="1538802"/>
            <a:ext cx="6010389" cy="5080275"/>
          </a:xfrm>
        </p:spPr>
        <p:txBody>
          <a:bodyPr>
            <a:normAutofit/>
          </a:bodyPr>
          <a:lstStyle/>
          <a:p>
            <a:r>
              <a:rPr lang="en-US" sz="2000" dirty="0"/>
              <a:t>Key factors to a conversation (in human communication theory): </a:t>
            </a:r>
            <a:endParaRPr lang="en-US" sz="1600" dirty="0"/>
          </a:p>
          <a:p>
            <a:pPr lvl="1"/>
            <a:r>
              <a:rPr lang="en-US" sz="1800" b="1" dirty="0"/>
              <a:t>intentionality</a:t>
            </a:r>
            <a:r>
              <a:rPr lang="en-US" sz="1800" dirty="0"/>
              <a:t> (intention of speakers) and </a:t>
            </a:r>
            <a:r>
              <a:rPr lang="en-US" sz="1800" b="1" dirty="0"/>
              <a:t>effectiveness</a:t>
            </a:r>
            <a:r>
              <a:rPr lang="en-US" sz="1800" dirty="0"/>
              <a:t> (effects of conversations) (Littlejohn and Foss, 2010; Lindquist et al.,2015; </a:t>
            </a:r>
            <a:r>
              <a:rPr lang="en-US" sz="1800" dirty="0" err="1"/>
              <a:t>Morick</a:t>
            </a:r>
            <a:r>
              <a:rPr lang="en-US" sz="1800" dirty="0"/>
              <a:t>, 1971),</a:t>
            </a:r>
          </a:p>
          <a:p>
            <a:pPr lvl="1"/>
            <a:r>
              <a:rPr lang="en-US" sz="1800" dirty="0"/>
              <a:t>both exhibited by emotions (</a:t>
            </a:r>
            <a:r>
              <a:rPr lang="en-US" sz="1800" dirty="0" err="1"/>
              <a:t>Dezecache</a:t>
            </a:r>
            <a:r>
              <a:rPr lang="en-US" sz="1800" dirty="0"/>
              <a:t> et al., 2013). </a:t>
            </a:r>
          </a:p>
          <a:p>
            <a:r>
              <a:rPr lang="en-US" sz="2000" dirty="0"/>
              <a:t>Current work on emotion elicitation focuses on positive sentiment </a:t>
            </a:r>
          </a:p>
          <a:p>
            <a:r>
              <a:rPr lang="en-US" sz="2000" dirty="0"/>
              <a:t>However, positive sentiment can include more fine-grained emotions such as “</a:t>
            </a:r>
            <a:r>
              <a:rPr lang="en-US" sz="2000" i="1" dirty="0"/>
              <a:t>Hopeful</a:t>
            </a:r>
            <a:r>
              <a:rPr lang="en-US" sz="2000" dirty="0"/>
              <a:t>”, “</a:t>
            </a:r>
            <a:r>
              <a:rPr lang="en-US" sz="2000" i="1" dirty="0"/>
              <a:t>Joy</a:t>
            </a:r>
            <a:r>
              <a:rPr lang="en-US" sz="2000" dirty="0"/>
              <a:t>” and “</a:t>
            </a:r>
            <a:r>
              <a:rPr lang="en-US" sz="2000" i="1" dirty="0"/>
              <a:t>Surprise</a:t>
            </a:r>
            <a:r>
              <a:rPr lang="en-US" sz="2000" dirty="0"/>
              <a:t>”, which can further serve to deepen the model’s understanding of </a:t>
            </a:r>
            <a:r>
              <a:rPr lang="en-US" sz="2000" b="1" dirty="0"/>
              <a:t>effect</a:t>
            </a:r>
            <a:r>
              <a:rPr lang="en-US" sz="2000" dirty="0"/>
              <a:t>, if not </a:t>
            </a:r>
            <a:r>
              <a:rPr lang="en-US" sz="2000" b="1" dirty="0"/>
              <a:t>intention</a:t>
            </a:r>
            <a:r>
              <a:rPr lang="en-US" sz="2000" dirty="0"/>
              <a:t>. </a:t>
            </a:r>
          </a:p>
          <a:p>
            <a:r>
              <a:rPr lang="en-US" sz="2000" dirty="0"/>
              <a:t>Small-scale human annotated datasets, which limits the capacity of eliciting various emotions.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EA7D759-6BEF-4CBD-A325-BCFA77832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177940" y="4601497"/>
            <a:ext cx="1014060" cy="2017580"/>
            <a:chOff x="11177940" y="4601497"/>
            <a:chExt cx="1014060" cy="2017580"/>
          </a:xfrm>
        </p:grpSpPr>
        <p:sp>
          <p:nvSpPr>
            <p:cNvPr id="37" name="Isosceles Triangle 36">
              <a:extLst>
                <a:ext uri="{FF2B5EF4-FFF2-40B4-BE49-F238E27FC236}">
                  <a16:creationId xmlns:a16="http://schemas.microsoft.com/office/drawing/2014/main" id="{317405EC-53E3-473A-8B42-B9475D057B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1067618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C03F2370-11B5-4E16-8AE5-B4854408B4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27850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17822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4273C1-3CDC-EC4C-94F3-F73267DD0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 dirty="0"/>
              <a:t>Model Comparison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9" name="Content Placeholder 5" descr="Diagram&#10;&#10;Description automatically generated">
            <a:extLst>
              <a:ext uri="{FF2B5EF4-FFF2-40B4-BE49-F238E27FC236}">
                <a16:creationId xmlns:a16="http://schemas.microsoft.com/office/drawing/2014/main" id="{AED766C2-5E3C-FB4B-B552-ABAED21E19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760" y="1842973"/>
            <a:ext cx="4692323" cy="2416545"/>
          </a:xfrm>
          <a:prstGeom prst="rect">
            <a:avLst/>
          </a:prstGeom>
        </p:spPr>
      </p:pic>
      <p:pic>
        <p:nvPicPr>
          <p:cNvPr id="11" name="Picture 10" descr="Diagram&#10;&#10;Description automatically generated">
            <a:extLst>
              <a:ext uri="{FF2B5EF4-FFF2-40B4-BE49-F238E27FC236}">
                <a16:creationId xmlns:a16="http://schemas.microsoft.com/office/drawing/2014/main" id="{2F320BE3-994F-4443-B314-DF3ABE759A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1288" y="1596333"/>
            <a:ext cx="6551552" cy="2866302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F4823F90-1321-D745-91A0-55448B691F22}"/>
              </a:ext>
            </a:extLst>
          </p:cNvPr>
          <p:cNvSpPr txBox="1"/>
          <p:nvPr/>
        </p:nvSpPr>
        <p:spPr>
          <a:xfrm>
            <a:off x="1051560" y="5679503"/>
            <a:ext cx="3914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Single emotion category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C1D66F0-8B62-9E44-A9C6-A8A95E3D4E72}"/>
              </a:ext>
            </a:extLst>
          </p:cNvPr>
          <p:cNvSpPr txBox="1"/>
          <p:nvPr/>
        </p:nvSpPr>
        <p:spPr>
          <a:xfrm>
            <a:off x="6975644" y="5714753"/>
            <a:ext cx="3914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Multiple emotion categories</a:t>
            </a:r>
          </a:p>
        </p:txBody>
      </p:sp>
    </p:spTree>
    <p:extLst>
      <p:ext uri="{BB962C8B-B14F-4D97-AF65-F5344CB8AC3E}">
        <p14:creationId xmlns:p14="http://schemas.microsoft.com/office/powerpoint/2010/main" val="3509973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4273C1-3CDC-EC4C-94F3-F73267DD0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 dirty="0"/>
              <a:t>Model Detail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EE244D-FCDE-6046-82B2-D8D681081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300086"/>
            <a:ext cx="5791199" cy="5014767"/>
          </a:xfrm>
        </p:spPr>
        <p:txBody>
          <a:bodyPr>
            <a:normAutofit/>
          </a:bodyPr>
          <a:lstStyle/>
          <a:p>
            <a:r>
              <a:rPr lang="en-US" sz="1600" dirty="0"/>
              <a:t>CVAE for Dialogue Generation (yellow background)</a:t>
            </a:r>
          </a:p>
          <a:p>
            <a:endParaRPr lang="en-US" sz="1600" dirty="0"/>
          </a:p>
          <a:p>
            <a:r>
              <a:rPr lang="en-US" sz="1600" dirty="0"/>
              <a:t>Adding Emotion Elicitation Function </a:t>
            </a:r>
          </a:p>
          <a:p>
            <a:r>
              <a:rPr lang="en-US" sz="1600" dirty="0"/>
              <a:t> augment CVAE with a latent variable e, which is used to control the generation of a response together with the unstructured variable z. </a:t>
            </a:r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a discriminator D is used to force the generator to produce coherent emotions </a:t>
            </a:r>
          </a:p>
          <a:p>
            <a:endParaRPr lang="en-US" sz="1600" dirty="0"/>
          </a:p>
          <a:p>
            <a:r>
              <a:rPr lang="en-US" sz="1600" dirty="0"/>
              <a:t>Similarly, the variational encoder is reused to separate unrelated attributes from e by forcing them to be fully captured by z. It can be considered as another discriminator E :</a:t>
            </a:r>
          </a:p>
          <a:p>
            <a:endParaRPr lang="en-US" sz="1600" dirty="0"/>
          </a:p>
          <a:p>
            <a:r>
              <a:rPr lang="en-US" sz="1600" dirty="0"/>
              <a:t>Combining, we have</a:t>
            </a:r>
          </a:p>
          <a:p>
            <a:pPr marL="0" indent="0">
              <a:buNone/>
            </a:pPr>
            <a:endParaRPr lang="en-US" sz="1200" dirty="0"/>
          </a:p>
          <a:p>
            <a:endParaRPr lang="en-US" sz="2000" dirty="0"/>
          </a:p>
          <a:p>
            <a:endParaRPr lang="en-US" sz="2000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24" name="Isosceles Triangle 23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9" name="Picture 8" descr="Diagram&#10;&#10;Description automatically generated">
            <a:extLst>
              <a:ext uri="{FF2B5EF4-FFF2-40B4-BE49-F238E27FC236}">
                <a16:creationId xmlns:a16="http://schemas.microsoft.com/office/drawing/2014/main" id="{472C1B93-4A26-1342-9EA5-8A25795263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9202" y="1511972"/>
            <a:ext cx="5397019" cy="2361195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B4046595-67A0-434E-8FC1-0A15C0E70852}"/>
              </a:ext>
            </a:extLst>
          </p:cNvPr>
          <p:cNvSpPr txBox="1"/>
          <p:nvPr/>
        </p:nvSpPr>
        <p:spPr>
          <a:xfrm>
            <a:off x="7249666" y="3888255"/>
            <a:ext cx="412733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Training illustration of our model. Red components are used for testing. CVAE in yellow background. Dashed arrow denotes a discriminator. </a:t>
            </a:r>
          </a:p>
          <a:p>
            <a:endParaRPr lang="en-US" dirty="0"/>
          </a:p>
        </p:txBody>
      </p: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5B4314D9-7586-AB49-B0F7-A3CE9CC136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0031" y="2863458"/>
            <a:ext cx="3642607" cy="75113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D23DB17-8470-524D-BCE9-D415DAD743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65299" y="4351730"/>
            <a:ext cx="3136900" cy="31294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9913DE0-E7D9-CA4F-9004-BEBD4068D8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65299" y="5420868"/>
            <a:ext cx="3136900" cy="32399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5B63994-9EF8-7B48-9573-9E12B7FAD49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02983" y="5873387"/>
            <a:ext cx="3470008" cy="312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87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62BA7B-32EB-5141-80F9-3733235AF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/>
              <a:t>Dataset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CB78F8-F261-F24C-9EFD-3099A5D4A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r>
              <a:rPr lang="en-US" sz="2000" dirty="0"/>
              <a:t>Reconstructed the multi-modal </a:t>
            </a:r>
            <a:r>
              <a:rPr lang="en-US" sz="2000" dirty="0" err="1"/>
              <a:t>MEmoR</a:t>
            </a:r>
            <a:r>
              <a:rPr lang="en-US" sz="2000" dirty="0"/>
              <a:t> dataset (Shen et al., 2020) to fit our emotion elicitation task and conducted human evaluation to validate the usability in a single modality. (annotator agreement of 80% accuracy (Cohen’s  = 0.491) )</a:t>
            </a:r>
          </a:p>
          <a:p>
            <a:r>
              <a:rPr lang="en-US" sz="2000" dirty="0"/>
              <a:t>The reconstructed corpus has 22,732 utterances 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dirty="0"/>
              <a:t> Split the data in training (18,943), dev (1,894), and test (1,894). </a:t>
            </a:r>
          </a:p>
          <a:p>
            <a:endParaRPr lang="en-US" sz="2000" dirty="0"/>
          </a:p>
          <a:p>
            <a:r>
              <a:rPr lang="en-US" sz="2000" dirty="0"/>
              <a:t>Pretrain: we use more than 200k utterances from the Friends (Zahiri and Choi, 2017) and Open Subtitles2 datasets</a:t>
            </a:r>
          </a:p>
        </p:txBody>
      </p:sp>
      <p:sp>
        <p:nvSpPr>
          <p:cNvPr id="23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204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87F69AB-2350-44E3-9076-00265B93F3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0" y="1"/>
            <a:ext cx="972709" cy="1935307"/>
            <a:chOff x="10918968" y="713127"/>
            <a:chExt cx="1273032" cy="2532832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70652AA-1C81-481C-856B-9037143754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A2FF99B6-37BA-4650-B01D-799F02E31E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C61151B-EA11-CD4C-BCA0-0FA84077E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/>
              <a:t>Results</a:t>
            </a:r>
          </a:p>
        </p:txBody>
      </p:sp>
      <p:pic>
        <p:nvPicPr>
          <p:cNvPr id="4" name="Picture 3" descr="Table&#10;&#10;Description automatically generated">
            <a:extLst>
              <a:ext uri="{FF2B5EF4-FFF2-40B4-BE49-F238E27FC236}">
                <a16:creationId xmlns:a16="http://schemas.microsoft.com/office/drawing/2014/main" id="{7B84443C-DAD4-2E48-AFBC-EA70FB20C4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709" y="1700707"/>
            <a:ext cx="4487607" cy="188479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CB33CC-A236-3745-B3E7-23F8E5CB2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1741" y="3828738"/>
            <a:ext cx="4487607" cy="1814390"/>
          </a:xfrm>
        </p:spPr>
        <p:txBody>
          <a:bodyPr>
            <a:normAutofit/>
          </a:bodyPr>
          <a:lstStyle/>
          <a:p>
            <a:r>
              <a:rPr lang="en-US" sz="2000" dirty="0"/>
              <a:t>Table 1: Results of models generation in comparison. "-" indicates not applicable, the average length for </a:t>
            </a:r>
            <a:r>
              <a:rPr lang="en-US" sz="2000" dirty="0" err="1"/>
              <a:t>Em</a:t>
            </a:r>
            <a:r>
              <a:rPr lang="en-US" sz="2000" dirty="0"/>
              <a:t>- </a:t>
            </a:r>
            <a:r>
              <a:rPr lang="en-US" sz="2000" dirty="0" err="1"/>
              <a:t>pDG</a:t>
            </a:r>
            <a:r>
              <a:rPr lang="en-US" sz="2000" dirty="0"/>
              <a:t> is not reported because the generation results are unacceptable for most emotion categories. </a:t>
            </a:r>
          </a:p>
          <a:p>
            <a:endParaRPr lang="en-US" sz="2000" dirty="0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3EA7D759-6BEF-4CBD-A325-BCFA77832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177940" y="4601497"/>
            <a:ext cx="1014060" cy="2017580"/>
            <a:chOff x="11177940" y="4601497"/>
            <a:chExt cx="1014060" cy="2017580"/>
          </a:xfrm>
        </p:grpSpPr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317405EC-53E3-473A-8B42-B9475D057B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1067618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C03F2370-11B5-4E16-8AE5-B4854408B4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27850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7" name="Content Placeholder 3">
            <a:extLst>
              <a:ext uri="{FF2B5EF4-FFF2-40B4-BE49-F238E27FC236}">
                <a16:creationId xmlns:a16="http://schemas.microsoft.com/office/drawing/2014/main" id="{674BCCD0-7F2E-9441-BDFA-C057E760C7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3254224"/>
              </p:ext>
            </p:extLst>
          </p:nvPr>
        </p:nvGraphicFramePr>
        <p:xfrm>
          <a:off x="5803690" y="1590832"/>
          <a:ext cx="5325218" cy="3502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B39802CC-4616-9B45-92DF-8257E94B11EB}"/>
              </a:ext>
            </a:extLst>
          </p:cNvPr>
          <p:cNvSpPr txBox="1"/>
          <p:nvPr/>
        </p:nvSpPr>
        <p:spPr>
          <a:xfrm>
            <a:off x="6429278" y="4637204"/>
            <a:ext cx="4978398" cy="686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Comparison of accuracy across 9 emotions. </a:t>
            </a:r>
          </a:p>
        </p:txBody>
      </p:sp>
    </p:spTree>
    <p:extLst>
      <p:ext uri="{BB962C8B-B14F-4D97-AF65-F5344CB8AC3E}">
        <p14:creationId xmlns:p14="http://schemas.microsoft.com/office/powerpoint/2010/main" val="1905233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2E1945-5028-F947-BB79-BE3667C72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dirty="0"/>
              <a:t>Sample generations</a:t>
            </a:r>
            <a:endParaRPr lang="en-US" sz="3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21" name="Group 11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13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15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Isosceles Triangle 17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5" name="Picture 24" descr="Text, table&#10;&#10;Description automatically generated">
            <a:extLst>
              <a:ext uri="{FF2B5EF4-FFF2-40B4-BE49-F238E27FC236}">
                <a16:creationId xmlns:a16="http://schemas.microsoft.com/office/drawing/2014/main" id="{E057544E-ABF3-674C-B743-F48A682D91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5731" y="1464336"/>
            <a:ext cx="6849122" cy="3458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12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C5E4BA-DE3A-8E47-BED0-AF317581E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The Effect of Modeling Negative Emotions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0D0124-879D-BC41-B4A8-81DF3116E19B}"/>
              </a:ext>
            </a:extLst>
          </p:cNvPr>
          <p:cNvSpPr txBox="1"/>
          <p:nvPr/>
        </p:nvSpPr>
        <p:spPr>
          <a:xfrm>
            <a:off x="1014060" y="1710956"/>
            <a:ext cx="4370740" cy="439398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Results comparing three settings with the percentage of times one model is considered the best when eliciting different positive emotions.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 Setting 1: modeling all emotions in pretraining and fine-tuning.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 Setting 2: modeling all emotions in pretraining, fine-tuning with only positive emotions.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Setting 3: modeling only positive emotions in pretraining and fine-tuning.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Using all emotions in pretraining and finetuning produces the best performance in eliciting positive emotions.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Content Placeholder 4" descr="Table&#10;&#10;Description automatically generated">
            <a:extLst>
              <a:ext uri="{FF2B5EF4-FFF2-40B4-BE49-F238E27FC236}">
                <a16:creationId xmlns:a16="http://schemas.microsoft.com/office/drawing/2014/main" id="{7972C9D4-9FEA-304F-9364-FAB4FEAF7A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63454" y="2156707"/>
            <a:ext cx="6253212" cy="2001028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213822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1946</TotalTime>
  <Words>985</Words>
  <Application>Microsoft Macintosh PowerPoint</Application>
  <PresentationFormat>Widescreen</PresentationFormat>
  <Paragraphs>93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Related Work</vt:lpstr>
      <vt:lpstr>Motivations</vt:lpstr>
      <vt:lpstr>Model Comparison</vt:lpstr>
      <vt:lpstr>Model Detail</vt:lpstr>
      <vt:lpstr>Dataset</vt:lpstr>
      <vt:lpstr>Results</vt:lpstr>
      <vt:lpstr>Sample generations</vt:lpstr>
      <vt:lpstr>The Effect of Modeling Negative Emotions </vt:lpstr>
      <vt:lpstr>Conclusions and Future Directions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Eliciting Rich Positive Emotions in Dialogue Generation</dc:title>
  <dc:creator>Ziwei Gong</dc:creator>
  <cp:lastModifiedBy>Ziwei Gong</cp:lastModifiedBy>
  <cp:revision>16</cp:revision>
  <dcterms:created xsi:type="dcterms:W3CDTF">2021-05-30T03:03:52Z</dcterms:created>
  <dcterms:modified xsi:type="dcterms:W3CDTF">2022-11-01T18:28:57Z</dcterms:modified>
</cp:coreProperties>
</file>