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6" r:id="rId2"/>
    <p:sldId id="364" r:id="rId3"/>
    <p:sldId id="365" r:id="rId4"/>
    <p:sldId id="313" r:id="rId5"/>
    <p:sldId id="298" r:id="rId6"/>
    <p:sldId id="316" r:id="rId7"/>
    <p:sldId id="297" r:id="rId8"/>
    <p:sldId id="310" r:id="rId9"/>
    <p:sldId id="317" r:id="rId10"/>
    <p:sldId id="299" r:id="rId11"/>
    <p:sldId id="318" r:id="rId12"/>
    <p:sldId id="296" r:id="rId13"/>
    <p:sldId id="335" r:id="rId14"/>
    <p:sldId id="366" r:id="rId15"/>
    <p:sldId id="308" r:id="rId16"/>
    <p:sldId id="302" r:id="rId17"/>
    <p:sldId id="309" r:id="rId18"/>
    <p:sldId id="303" r:id="rId19"/>
    <p:sldId id="324" r:id="rId20"/>
    <p:sldId id="322" r:id="rId21"/>
    <p:sldId id="323" r:id="rId22"/>
    <p:sldId id="307" r:id="rId23"/>
    <p:sldId id="367" r:id="rId24"/>
    <p:sldId id="311" r:id="rId25"/>
    <p:sldId id="388" r:id="rId26"/>
    <p:sldId id="389" r:id="rId27"/>
    <p:sldId id="368" r:id="rId28"/>
    <p:sldId id="258" r:id="rId29"/>
    <p:sldId id="378" r:id="rId30"/>
    <p:sldId id="371" r:id="rId31"/>
    <p:sldId id="379" r:id="rId32"/>
    <p:sldId id="370" r:id="rId33"/>
    <p:sldId id="372" r:id="rId34"/>
    <p:sldId id="390" r:id="rId35"/>
    <p:sldId id="383" r:id="rId36"/>
    <p:sldId id="384" r:id="rId37"/>
    <p:sldId id="385" r:id="rId38"/>
    <p:sldId id="373" r:id="rId39"/>
    <p:sldId id="375" r:id="rId40"/>
    <p:sldId id="376" r:id="rId41"/>
    <p:sldId id="380" r:id="rId42"/>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2553"/>
    <a:srgbClr val="85A4C2"/>
    <a:srgbClr val="D07070"/>
    <a:srgbClr val="0C2B76"/>
    <a:srgbClr val="BDD8EF"/>
    <a:srgbClr val="14327D"/>
    <a:srgbClr val="0354A3"/>
    <a:srgbClr val="9DC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010"/>
    <p:restoredTop sz="87360"/>
  </p:normalViewPr>
  <p:slideViewPr>
    <p:cSldViewPr snapToGrid="0">
      <p:cViewPr varScale="1">
        <p:scale>
          <a:sx n="93" d="100"/>
          <a:sy n="93" d="100"/>
        </p:scale>
        <p:origin x="552"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23EA23-A1F2-1F41-A79E-0820CE638262}" type="datetimeFigureOut">
              <a:rPr kumimoji="1" lang="zh-TW" altLang="en-US" smtClean="0"/>
              <a:t>2026/3/3</a:t>
            </a:fld>
            <a:endParaRPr kumimoji="1"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06FEEA-53FC-B640-BDE3-C5FFB0249E2E}" type="slidenum">
              <a:rPr kumimoji="1" lang="zh-TW" altLang="en-US" smtClean="0"/>
              <a:t>‹#›</a:t>
            </a:fld>
            <a:endParaRPr kumimoji="1" lang="zh-TW" altLang="en-US"/>
          </a:p>
        </p:txBody>
      </p:sp>
    </p:spTree>
    <p:extLst>
      <p:ext uri="{BB962C8B-B14F-4D97-AF65-F5344CB8AC3E}">
        <p14:creationId xmlns:p14="http://schemas.microsoft.com/office/powerpoint/2010/main" val="373059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Palm </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a:t>
            </a:fld>
            <a:endParaRPr kumimoji="1" lang="zh-TW" altLang="en-US"/>
          </a:p>
        </p:txBody>
      </p:sp>
    </p:spTree>
    <p:extLst>
      <p:ext uri="{BB962C8B-B14F-4D97-AF65-F5344CB8AC3E}">
        <p14:creationId xmlns:p14="http://schemas.microsoft.com/office/powerpoint/2010/main" val="3061666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lgn="l">
              <a:buFont typeface="Arial" panose="020B0604020202020204" pitchFamily="34" charset="0"/>
              <a:buChar char="•"/>
            </a:pPr>
            <a:r>
              <a:rPr lang="en" altLang="zh-TW" b="0" i="0" dirty="0">
                <a:solidFill>
                  <a:srgbClr val="202122"/>
                </a:solidFill>
                <a:effectLst/>
                <a:latin typeface="Arial" panose="020B0604020202020204" pitchFamily="34" charset="0"/>
              </a:rPr>
              <a:t>ROUGE-1 refers to the overlap of </a:t>
            </a:r>
            <a:r>
              <a:rPr lang="en" altLang="zh-TW" b="1" i="1" dirty="0">
                <a:solidFill>
                  <a:srgbClr val="202122"/>
                </a:solidFill>
                <a:effectLst/>
                <a:latin typeface="Arial" panose="020B0604020202020204" pitchFamily="34" charset="0"/>
              </a:rPr>
              <a:t>unigrams</a:t>
            </a:r>
            <a:r>
              <a:rPr lang="en" altLang="zh-TW" b="0" i="0" dirty="0">
                <a:solidFill>
                  <a:srgbClr val="202122"/>
                </a:solidFill>
                <a:effectLst/>
                <a:latin typeface="Arial" panose="020B0604020202020204" pitchFamily="34" charset="0"/>
              </a:rPr>
              <a:t> </a:t>
            </a:r>
            <a:r>
              <a:rPr lang="en" altLang="zh-TW" b="0" i="1" dirty="0">
                <a:solidFill>
                  <a:srgbClr val="202122"/>
                </a:solidFill>
                <a:effectLst/>
                <a:latin typeface="Arial" panose="020B0604020202020204" pitchFamily="34" charset="0"/>
              </a:rPr>
              <a:t>(each word)</a:t>
            </a:r>
            <a:r>
              <a:rPr lang="en" altLang="zh-TW" b="0" i="0" dirty="0">
                <a:solidFill>
                  <a:srgbClr val="202122"/>
                </a:solidFill>
                <a:effectLst/>
                <a:latin typeface="Arial" panose="020B0604020202020204" pitchFamily="34" charset="0"/>
              </a:rPr>
              <a:t> between the system and reference summaries.</a:t>
            </a:r>
          </a:p>
          <a:p>
            <a:pPr algn="l">
              <a:buFont typeface="Arial" panose="020B0604020202020204" pitchFamily="34" charset="0"/>
              <a:buChar char="•"/>
            </a:pPr>
            <a:r>
              <a:rPr lang="en" altLang="zh-TW" b="0" i="0" dirty="0">
                <a:solidFill>
                  <a:srgbClr val="202122"/>
                </a:solidFill>
                <a:effectLst/>
                <a:latin typeface="Arial" panose="020B0604020202020204" pitchFamily="34" charset="0"/>
              </a:rPr>
              <a:t>ROUGE-2 refers to the overlap of </a:t>
            </a:r>
            <a:r>
              <a:rPr lang="en" altLang="zh-TW" b="1" i="1" dirty="0">
                <a:solidFill>
                  <a:srgbClr val="202122"/>
                </a:solidFill>
                <a:effectLst/>
                <a:latin typeface="Arial" panose="020B0604020202020204" pitchFamily="34" charset="0"/>
              </a:rPr>
              <a:t>bigrams</a:t>
            </a:r>
            <a:r>
              <a:rPr lang="en" altLang="zh-TW" b="0" i="0" dirty="0">
                <a:solidFill>
                  <a:srgbClr val="202122"/>
                </a:solidFill>
                <a:effectLst/>
                <a:latin typeface="Arial" panose="020B0604020202020204" pitchFamily="34" charset="0"/>
              </a:rPr>
              <a:t> between the system and reference summaries.</a:t>
            </a:r>
          </a:p>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25</a:t>
            </a:fld>
            <a:endParaRPr kumimoji="1" lang="zh-TW" altLang="en-US"/>
          </a:p>
        </p:txBody>
      </p:sp>
    </p:spTree>
    <p:extLst>
      <p:ext uri="{BB962C8B-B14F-4D97-AF65-F5344CB8AC3E}">
        <p14:creationId xmlns:p14="http://schemas.microsoft.com/office/powerpoint/2010/main" val="2026330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27</a:t>
            </a:fld>
            <a:endParaRPr kumimoji="1" lang="zh-TW" altLang="en-US"/>
          </a:p>
        </p:txBody>
      </p:sp>
    </p:spTree>
    <p:extLst>
      <p:ext uri="{BB962C8B-B14F-4D97-AF65-F5344CB8AC3E}">
        <p14:creationId xmlns:p14="http://schemas.microsoft.com/office/powerpoint/2010/main" val="357866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8F2F2200-6AE6-9948-86C2-E6B6264AB4C0}" type="slidenum">
              <a:rPr kumimoji="1" lang="zh-TW" altLang="en-US" smtClean="0"/>
              <a:t>28</a:t>
            </a:fld>
            <a:endParaRPr kumimoji="1" lang="zh-TW" altLang="en-US"/>
          </a:p>
        </p:txBody>
      </p:sp>
    </p:spTree>
    <p:extLst>
      <p:ext uri="{BB962C8B-B14F-4D97-AF65-F5344CB8AC3E}">
        <p14:creationId xmlns:p14="http://schemas.microsoft.com/office/powerpoint/2010/main" val="2363226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How to read the figure. Axis mean?</a:t>
            </a:r>
          </a:p>
          <a:p>
            <a:r>
              <a:rPr kumimoji="1" lang="en-US" altLang="zh-TW" dirty="0"/>
              <a:t>Interpret the results</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31</a:t>
            </a:fld>
            <a:endParaRPr kumimoji="1" lang="zh-TW" altLang="en-US"/>
          </a:p>
        </p:txBody>
      </p:sp>
    </p:spTree>
    <p:extLst>
      <p:ext uri="{BB962C8B-B14F-4D97-AF65-F5344CB8AC3E}">
        <p14:creationId xmlns:p14="http://schemas.microsoft.com/office/powerpoint/2010/main" val="5256133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the difference between two distribution (higher-&gt; more separated -&gt; better</a:t>
            </a:r>
          </a:p>
          <a:p>
            <a:r>
              <a:rPr kumimoji="1" lang="en-US" altLang="zh-TW" dirty="0" err="1"/>
              <a:t>Gpt</a:t>
            </a:r>
            <a:r>
              <a:rPr kumimoji="1" lang="en-US" altLang="zh-TW" dirty="0"/>
              <a:t> never give a score of five.</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32</a:t>
            </a:fld>
            <a:endParaRPr kumimoji="1" lang="zh-TW" altLang="en-US"/>
          </a:p>
        </p:txBody>
      </p:sp>
    </p:spTree>
    <p:extLst>
      <p:ext uri="{BB962C8B-B14F-4D97-AF65-F5344CB8AC3E}">
        <p14:creationId xmlns:p14="http://schemas.microsoft.com/office/powerpoint/2010/main" val="2248486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(GPT’s result)</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33</a:t>
            </a:fld>
            <a:endParaRPr kumimoji="1" lang="zh-TW" altLang="en-US"/>
          </a:p>
        </p:txBody>
      </p:sp>
    </p:spTree>
    <p:extLst>
      <p:ext uri="{BB962C8B-B14F-4D97-AF65-F5344CB8AC3E}">
        <p14:creationId xmlns:p14="http://schemas.microsoft.com/office/powerpoint/2010/main" val="3168781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Qwen -&gt; need specific design prompt</a:t>
            </a:r>
            <a:br>
              <a:rPr kumimoji="1" lang="en-US" altLang="zh-TW" dirty="0"/>
            </a:br>
            <a:r>
              <a:rPr kumimoji="1" lang="en-US" altLang="zh-TW" dirty="0"/>
              <a:t>8B-&gt; challenging for case such as meeting</a:t>
            </a:r>
            <a:br>
              <a:rPr kumimoji="1" lang="en-US" altLang="zh-TW" dirty="0"/>
            </a:br>
            <a:br>
              <a:rPr kumimoji="1" lang="en-US" altLang="zh-TW" dirty="0"/>
            </a:br>
            <a:r>
              <a:rPr lang="en" altLang="zh-TW" dirty="0"/>
              <a:t>-----------------------------------</a:t>
            </a:r>
            <a:br>
              <a:rPr lang="en" altLang="zh-TW" dirty="0"/>
            </a:br>
            <a:r>
              <a:rPr lang="en" altLang="zh-TW" dirty="0"/>
              <a:t>STEP 1 — EVIDENCE (plain text)</a:t>
            </a:r>
            <a:br>
              <a:rPr lang="en" altLang="zh-TW" dirty="0"/>
            </a:br>
            <a:r>
              <a:rPr lang="en" altLang="zh-TW" dirty="0"/>
              <a:t>-----------------------------------</a:t>
            </a:r>
            <a:br>
              <a:rPr lang="en" altLang="zh-TW" dirty="0"/>
            </a:br>
            <a:r>
              <a:rPr lang="en" altLang="zh-TW" dirty="0"/>
              <a:t>For each speaker, list 2–4 short quotes or behavioral observations</a:t>
            </a:r>
            <a:br>
              <a:rPr lang="en" altLang="zh-TW" dirty="0"/>
            </a:br>
            <a:r>
              <a:rPr lang="en" altLang="zh-TW" dirty="0"/>
              <a:t>that justify your reasoning.</a:t>
            </a:r>
            <a:br>
              <a:rPr lang="en" altLang="zh-TW" dirty="0"/>
            </a:br>
            <a:r>
              <a:rPr lang="en" altLang="zh-TW" dirty="0"/>
              <a:t>-----------------------------------</a:t>
            </a:r>
            <a:br>
              <a:rPr lang="en" altLang="zh-TW" dirty="0"/>
            </a:br>
            <a:r>
              <a:rPr lang="en" altLang="zh-TW" dirty="0"/>
              <a:t>STEP 2 — ROLE INFERENCE (use the highest tier supported by evidence)</a:t>
            </a:r>
            <a:br>
              <a:rPr lang="en" altLang="zh-TW" dirty="0"/>
            </a:br>
            <a:r>
              <a:rPr lang="en" altLang="zh-TW" dirty="0"/>
              <a:t>-----------------------------------</a:t>
            </a:r>
            <a:br>
              <a:rPr lang="en" altLang="zh-TW" dirty="0"/>
            </a:br>
            <a:r>
              <a:rPr lang="en" altLang="zh-TW" dirty="0"/>
              <a:t>TIER 1 — Structural Role (requires: 2+ independent strong evidence pieces)</a:t>
            </a:r>
            <a:br>
              <a:rPr lang="en" altLang="zh-TW" dirty="0"/>
            </a:br>
            <a:r>
              <a:rPr lang="en" altLang="zh-TW" dirty="0"/>
              <a:t>Based purely on conversational function, not domain.</a:t>
            </a:r>
            <a:br>
              <a:rPr lang="en" altLang="zh-TW" dirty="0"/>
            </a:br>
            <a:r>
              <a:rPr lang="en" altLang="zh-TW" dirty="0"/>
              <a:t>TIER 2 — Behavioral Role (requires: 1 strong OR 2 weak evidence pieces)</a:t>
            </a:r>
            <a:br>
              <a:rPr lang="en" altLang="zh-TW" dirty="0"/>
            </a:br>
            <a:r>
              <a:rPr lang="en" altLang="zh-TW" dirty="0"/>
              <a:t>Weak evidence = question frequency, turn length, who defers to whom,</a:t>
            </a:r>
            <a:br>
              <a:rPr lang="en" altLang="zh-TW" dirty="0"/>
            </a:br>
            <a:r>
              <a:rPr lang="en" altLang="zh-TW" dirty="0"/>
              <a:t>whether they initiate vs. react</a:t>
            </a:r>
            <a:br>
              <a:rPr lang="en" altLang="zh-TW" dirty="0"/>
            </a:br>
            <a:r>
              <a:rPr lang="en" altLang="zh-TW" dirty="0"/>
              <a:t>-----------------------------------</a:t>
            </a:r>
            <a:br>
              <a:rPr lang="en" altLang="zh-TW" dirty="0"/>
            </a:br>
            <a:r>
              <a:rPr lang="en" altLang="zh-TW" dirty="0"/>
              <a:t>STEP 3 — RESOLVE DUPLICATE ROLES</a:t>
            </a:r>
            <a:br>
              <a:rPr lang="en" altLang="zh-TW" dirty="0"/>
            </a:br>
            <a:r>
              <a:rPr lang="en" altLang="zh-TW" dirty="0"/>
              <a:t>-----------------------------------</a:t>
            </a:r>
            <a:br>
              <a:rPr lang="en" altLang="zh-TW" dirty="0"/>
            </a:br>
            <a:r>
              <a:rPr lang="en" altLang="zh-TW" dirty="0"/>
              <a:t>Review your output from Step 2. If two or more DISTINCT speakers share the exact same role label:</a:t>
            </a:r>
            <a:br>
              <a:rPr lang="en" altLang="zh-TW" dirty="0"/>
            </a:br>
            <a:br>
              <a:rPr lang="en" altLang="zh-TW" dirty="0"/>
            </a:br>
            <a:r>
              <a:rPr lang="en" altLang="zh-TW" dirty="0"/>
              <a:t>A. Are they truly the same person mis-labeled by </a:t>
            </a:r>
            <a:r>
              <a:rPr lang="en" altLang="zh-TW" dirty="0" err="1"/>
              <a:t>diarization</a:t>
            </a:r>
            <a:r>
              <a:rPr lang="en" altLang="zh-TW" dirty="0"/>
              <a:t>?</a:t>
            </a:r>
            <a:br>
              <a:rPr lang="en" altLang="zh-TW" dirty="0"/>
            </a:br>
            <a:r>
              <a:rPr lang="en" altLang="zh-TW" dirty="0"/>
              <a:t>- If YES: assign them the same role (this is intentional, they will be merged downstream).</a:t>
            </a:r>
            <a:br>
              <a:rPr lang="en" altLang="zh-TW" dirty="0"/>
            </a:br>
            <a:r>
              <a:rPr lang="en" altLang="zh-TW" dirty="0"/>
              <a:t>- If NO: you MUST differentiate them.</a:t>
            </a:r>
            <a:br>
              <a:rPr lang="en" altLang="zh-TW" dirty="0"/>
            </a:br>
            <a:br>
              <a:rPr lang="en" altLang="zh-TW" dirty="0"/>
            </a:br>
            <a:r>
              <a:rPr lang="en" altLang="zh-TW" dirty="0"/>
              <a:t>B. To differentiate, go back to the transcript and find distinguishing behavioral signals:</a:t>
            </a:r>
            <a:br>
              <a:rPr lang="en" altLang="zh-TW" dirty="0"/>
            </a:br>
            <a:r>
              <a:rPr lang="en" altLang="zh-TW" dirty="0"/>
              <a:t>- Who speaks more? → add "Primary" vs "Secondary"</a:t>
            </a:r>
            <a:br>
              <a:rPr lang="en" altLang="zh-TW" dirty="0"/>
            </a:br>
            <a:r>
              <a:rPr lang="en" altLang="zh-TW" dirty="0"/>
              <a:t>- Do they have different focuses or sub-topics? → reflect that in the label</a:t>
            </a:r>
            <a:br>
              <a:rPr lang="en" altLang="zh-TW" dirty="0"/>
            </a:br>
            <a:r>
              <a:rPr lang="en" altLang="zh-TW" dirty="0"/>
              <a:t>- Do they have different levels of authority or involvement? → reflect that</a:t>
            </a:r>
            <a:br>
              <a:rPr lang="en" altLang="zh-TW" dirty="0"/>
            </a:br>
            <a:r>
              <a:rPr lang="en" altLang="zh-TW" dirty="0"/>
              <a:t>- Can you extract a name for one but not the other? → use the name for that speaker</a:t>
            </a:r>
            <a:br>
              <a:rPr lang="en" altLang="zh-TW" dirty="0"/>
            </a:br>
            <a:br>
              <a:rPr lang="en" altLang="zh-TW" dirty="0"/>
            </a:br>
            <a:r>
              <a:rPr lang="en" altLang="zh-TW" dirty="0"/>
              <a:t>C. If no distinguishing signal exists at all, append their speaker label to break the tie:</a:t>
            </a:r>
            <a:br>
              <a:rPr lang="en" altLang="zh-TW" dirty="0"/>
            </a:br>
            <a:r>
              <a:rPr lang="en" altLang="zh-TW" dirty="0"/>
              <a:t>- "Team Member (Speaker 0)"</a:t>
            </a:r>
            <a:br>
              <a:rPr lang="en" altLang="zh-TW" dirty="0"/>
            </a:br>
            <a:r>
              <a:rPr lang="en" altLang="zh-TW" dirty="0"/>
              <a:t>- "Team Member (Speaker 2)"</a:t>
            </a:r>
            <a:br>
              <a:rPr lang="en" altLang="zh-TW" dirty="0"/>
            </a:br>
            <a:br>
              <a:rPr lang="en" altLang="zh-TW" dirty="0"/>
            </a:br>
            <a:r>
              <a:rPr lang="en" altLang="zh-TW" dirty="0"/>
              <a:t>The goal is: identical role labels should ONLY appear when you are confident the speakers are the same person.</a:t>
            </a:r>
            <a:br>
              <a:rPr lang="en" altLang="zh-TW" dirty="0"/>
            </a:br>
            <a:br>
              <a:rPr lang="en" altLang="zh-TW" dirty="0"/>
            </a:br>
            <a:r>
              <a:rPr lang="en" altLang="zh-TW" dirty="0"/>
              <a:t>-----------------------------------</a:t>
            </a:r>
            <a:br>
              <a:rPr lang="en" altLang="zh-TW" dirty="0"/>
            </a:br>
            <a:r>
              <a:rPr lang="en" altLang="zh-TW" dirty="0"/>
              <a:t>STEP 4 — FINAL OUTPUT</a:t>
            </a:r>
            <a:br>
              <a:rPr lang="en" altLang="zh-TW" dirty="0"/>
            </a:br>
            <a:r>
              <a:rPr lang="en" altLang="zh-TW" dirty="0"/>
              <a:t>-----------------------------------</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37</a:t>
            </a:fld>
            <a:endParaRPr kumimoji="1" lang="zh-TW" altLang="en-US"/>
          </a:p>
        </p:txBody>
      </p:sp>
    </p:spTree>
    <p:extLst>
      <p:ext uri="{BB962C8B-B14F-4D97-AF65-F5344CB8AC3E}">
        <p14:creationId xmlns:p14="http://schemas.microsoft.com/office/powerpoint/2010/main" val="3562086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Perceived interaction. For LLM, and set up what kind of patient (behavior of the patient. Different style)  better for patient </a:t>
            </a:r>
            <a:r>
              <a:rPr kumimoji="1" lang="en-US" altLang="zh-TW"/>
              <a:t>and trainee</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3</a:t>
            </a:fld>
            <a:endParaRPr kumimoji="1" lang="zh-TW" altLang="en-US"/>
          </a:p>
        </p:txBody>
      </p:sp>
    </p:spTree>
    <p:extLst>
      <p:ext uri="{BB962C8B-B14F-4D97-AF65-F5344CB8AC3E}">
        <p14:creationId xmlns:p14="http://schemas.microsoft.com/office/powerpoint/2010/main" val="1755493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4</a:t>
            </a:fld>
            <a:endParaRPr kumimoji="1" lang="zh-TW" altLang="en-US"/>
          </a:p>
        </p:txBody>
      </p:sp>
    </p:spTree>
    <p:extLst>
      <p:ext uri="{BB962C8B-B14F-4D97-AF65-F5344CB8AC3E}">
        <p14:creationId xmlns:p14="http://schemas.microsoft.com/office/powerpoint/2010/main" val="232935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ltLang="zh-TW" dirty="0"/>
              <a:t>A</a:t>
            </a:r>
            <a:r>
              <a:rPr lang="en" altLang="zh-TW" sz="1200" dirty="0">
                <a:effectLst/>
              </a:rPr>
              <a:t>n organized framework that reduces communication confusion among healthcare professionals. </a:t>
            </a:r>
            <a:endParaRPr lang="zh-TW" altLang="en-US" dirty="0"/>
          </a:p>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12</a:t>
            </a:fld>
            <a:endParaRPr kumimoji="1" lang="zh-TW" altLang="en-US"/>
          </a:p>
        </p:txBody>
      </p:sp>
    </p:spTree>
    <p:extLst>
      <p:ext uri="{BB962C8B-B14F-4D97-AF65-F5344CB8AC3E}">
        <p14:creationId xmlns:p14="http://schemas.microsoft.com/office/powerpoint/2010/main" val="217556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Here are examples of the datasets used in this study. mts dialog and </a:t>
            </a:r>
            <a:r>
              <a:rPr kumimoji="1" lang="en-US" altLang="zh-TW" dirty="0" err="1"/>
              <a:t>aci</a:t>
            </a:r>
            <a:r>
              <a:rPr kumimoji="1" lang="en-US" altLang="zh-TW" dirty="0"/>
              <a:t>-bench. Both of them have the corresponding SOAP category of the summary. </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13</a:t>
            </a:fld>
            <a:endParaRPr kumimoji="1" lang="zh-TW" altLang="en-US"/>
          </a:p>
        </p:txBody>
      </p:sp>
    </p:spTree>
    <p:extLst>
      <p:ext uri="{BB962C8B-B14F-4D97-AF65-F5344CB8AC3E}">
        <p14:creationId xmlns:p14="http://schemas.microsoft.com/office/powerpoint/2010/main" val="3546264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Related to HW2</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16</a:t>
            </a:fld>
            <a:endParaRPr kumimoji="1" lang="zh-TW" altLang="en-US"/>
          </a:p>
        </p:txBody>
      </p:sp>
    </p:spTree>
    <p:extLst>
      <p:ext uri="{BB962C8B-B14F-4D97-AF65-F5344CB8AC3E}">
        <p14:creationId xmlns:p14="http://schemas.microsoft.com/office/powerpoint/2010/main" val="350883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Higher LIWC score indicate that the word in that category is more important in the conversation.</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18</a:t>
            </a:fld>
            <a:endParaRPr kumimoji="1" lang="zh-TW" altLang="en-US"/>
          </a:p>
        </p:txBody>
      </p:sp>
    </p:spTree>
    <p:extLst>
      <p:ext uri="{BB962C8B-B14F-4D97-AF65-F5344CB8AC3E}">
        <p14:creationId xmlns:p14="http://schemas.microsoft.com/office/powerpoint/2010/main" val="30740010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en-US" altLang="zh-TW" dirty="0"/>
              <a:t>LED is train</a:t>
            </a:r>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22</a:t>
            </a:fld>
            <a:endParaRPr kumimoji="1" lang="zh-TW" altLang="en-US"/>
          </a:p>
        </p:txBody>
      </p:sp>
    </p:spTree>
    <p:extLst>
      <p:ext uri="{BB962C8B-B14F-4D97-AF65-F5344CB8AC3E}">
        <p14:creationId xmlns:p14="http://schemas.microsoft.com/office/powerpoint/2010/main" val="69305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kumimoji="1" lang="zh-TW" altLang="en-US" dirty="0"/>
          </a:p>
        </p:txBody>
      </p:sp>
      <p:sp>
        <p:nvSpPr>
          <p:cNvPr id="4" name="投影片編號版面配置區 3"/>
          <p:cNvSpPr>
            <a:spLocks noGrp="1"/>
          </p:cNvSpPr>
          <p:nvPr>
            <p:ph type="sldNum" sz="quarter" idx="5"/>
          </p:nvPr>
        </p:nvSpPr>
        <p:spPr/>
        <p:txBody>
          <a:bodyPr/>
          <a:lstStyle/>
          <a:p>
            <a:fld id="{D506FEEA-53FC-B640-BDE3-C5FFB0249E2E}" type="slidenum">
              <a:rPr kumimoji="1" lang="zh-TW" altLang="en-US" smtClean="0"/>
              <a:t>23</a:t>
            </a:fld>
            <a:endParaRPr kumimoji="1" lang="zh-TW" altLang="en-US"/>
          </a:p>
        </p:txBody>
      </p:sp>
    </p:spTree>
    <p:extLst>
      <p:ext uri="{BB962C8B-B14F-4D97-AF65-F5344CB8AC3E}">
        <p14:creationId xmlns:p14="http://schemas.microsoft.com/office/powerpoint/2010/main" val="37717237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6845E27-6284-155B-7388-AD41DB491412}"/>
              </a:ext>
            </a:extLst>
          </p:cNvPr>
          <p:cNvSpPr/>
          <p:nvPr userDrawn="1"/>
        </p:nvSpPr>
        <p:spPr>
          <a:xfrm>
            <a:off x="-12032" y="6477422"/>
            <a:ext cx="10668000" cy="404642"/>
          </a:xfrm>
          <a:prstGeom prst="rect">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2" name="標題 1">
            <a:extLst>
              <a:ext uri="{FF2B5EF4-FFF2-40B4-BE49-F238E27FC236}">
                <a16:creationId xmlns:a16="http://schemas.microsoft.com/office/drawing/2014/main" id="{66A337CD-4292-7667-1A01-EF98B15E1DE9}"/>
              </a:ext>
            </a:extLst>
          </p:cNvPr>
          <p:cNvSpPr>
            <a:spLocks noGrp="1"/>
          </p:cNvSpPr>
          <p:nvPr>
            <p:ph type="ctrTitle"/>
          </p:nvPr>
        </p:nvSpPr>
        <p:spPr>
          <a:xfrm>
            <a:off x="1524000" y="1122363"/>
            <a:ext cx="9144000" cy="2387600"/>
          </a:xfrm>
        </p:spPr>
        <p:txBody>
          <a:bodyPr anchor="b"/>
          <a:lstStyle>
            <a:lvl1pPr algn="ctr">
              <a:defRPr sz="6000"/>
            </a:lvl1pPr>
          </a:lstStyle>
          <a:p>
            <a:r>
              <a:rPr kumimoji="1" lang="zh-TW" altLang="en-US"/>
              <a:t>按一下以編輯母片標題樣式</a:t>
            </a:r>
          </a:p>
        </p:txBody>
      </p:sp>
      <p:sp>
        <p:nvSpPr>
          <p:cNvPr id="3" name="副標題 2">
            <a:extLst>
              <a:ext uri="{FF2B5EF4-FFF2-40B4-BE49-F238E27FC236}">
                <a16:creationId xmlns:a16="http://schemas.microsoft.com/office/drawing/2014/main" id="{05F338EE-4796-DE18-58DF-88AFBA51E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a:t>按一下以編輯母片子標題樣式</a:t>
            </a:r>
          </a:p>
        </p:txBody>
      </p:sp>
      <p:sp>
        <p:nvSpPr>
          <p:cNvPr id="12" name="三角形 11">
            <a:extLst>
              <a:ext uri="{FF2B5EF4-FFF2-40B4-BE49-F238E27FC236}">
                <a16:creationId xmlns:a16="http://schemas.microsoft.com/office/drawing/2014/main" id="{71ED5766-4C27-8DE9-E6F8-552E3B075CEE}"/>
              </a:ext>
            </a:extLst>
          </p:cNvPr>
          <p:cNvSpPr>
            <a:spLocks noChangeAspect="1"/>
          </p:cNvSpPr>
          <p:nvPr userDrawn="1"/>
        </p:nvSpPr>
        <p:spPr>
          <a:xfrm>
            <a:off x="8831681" y="5262064"/>
            <a:ext cx="3240000" cy="1620000"/>
          </a:xfrm>
          <a:prstGeom prst="triangle">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14" name="三角形 13">
            <a:extLst>
              <a:ext uri="{FF2B5EF4-FFF2-40B4-BE49-F238E27FC236}">
                <a16:creationId xmlns:a16="http://schemas.microsoft.com/office/drawing/2014/main" id="{B07684F9-B409-2529-9662-AEF0636B4764}"/>
              </a:ext>
            </a:extLst>
          </p:cNvPr>
          <p:cNvSpPr>
            <a:spLocks noChangeAspect="1"/>
          </p:cNvSpPr>
          <p:nvPr userDrawn="1"/>
        </p:nvSpPr>
        <p:spPr>
          <a:xfrm rot="16200000">
            <a:off x="9773904" y="4299160"/>
            <a:ext cx="3240000" cy="1620000"/>
          </a:xfrm>
          <a:prstGeom prst="triangle">
            <a:avLst/>
          </a:prstGeom>
          <a:solidFill>
            <a:srgbClr val="BDD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pic>
        <p:nvPicPr>
          <p:cNvPr id="4" name="圖片 3">
            <a:extLst>
              <a:ext uri="{FF2B5EF4-FFF2-40B4-BE49-F238E27FC236}">
                <a16:creationId xmlns:a16="http://schemas.microsoft.com/office/drawing/2014/main" id="{B2A3AAC3-1B70-7377-9D13-57492029E0CB}"/>
              </a:ext>
            </a:extLst>
          </p:cNvPr>
          <p:cNvPicPr>
            <a:picLocks noChangeAspect="1"/>
          </p:cNvPicPr>
          <p:nvPr userDrawn="1"/>
        </p:nvPicPr>
        <p:blipFill rotWithShape="1">
          <a:blip r:embed="rId2"/>
          <a:srcRect l="11271" t="1557" r="10948"/>
          <a:stretch/>
        </p:blipFill>
        <p:spPr>
          <a:xfrm>
            <a:off x="10028583" y="5759523"/>
            <a:ext cx="848466" cy="985838"/>
          </a:xfrm>
          <a:prstGeom prst="rect">
            <a:avLst/>
          </a:prstGeom>
        </p:spPr>
      </p:pic>
    </p:spTree>
    <p:extLst>
      <p:ext uri="{BB962C8B-B14F-4D97-AF65-F5344CB8AC3E}">
        <p14:creationId xmlns:p14="http://schemas.microsoft.com/office/powerpoint/2010/main" val="125309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7C602D4-BB6A-8471-5E1A-1A8B5224C34F}"/>
              </a:ext>
            </a:extLst>
          </p:cNvPr>
          <p:cNvSpPr>
            <a:spLocks noGrp="1"/>
          </p:cNvSpPr>
          <p:nvPr>
            <p:ph type="title"/>
          </p:nvPr>
        </p:nvSpPr>
        <p:spPr/>
        <p:txBody>
          <a:bodyPr/>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197F5623-B8CB-67D1-709F-CDE94F6A4B0A}"/>
              </a:ext>
            </a:extLst>
          </p:cNvPr>
          <p:cNvSpPr>
            <a:spLocks noGrp="1"/>
          </p:cNvSpPr>
          <p:nvPr>
            <p:ph type="body" orient="vert" idx="1"/>
          </p:nvPr>
        </p:nvSpPr>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647061BE-0949-ACD3-8E40-4F61531A79FE}"/>
              </a:ext>
            </a:extLst>
          </p:cNvPr>
          <p:cNvSpPr>
            <a:spLocks noGrp="1"/>
          </p:cNvSpPr>
          <p:nvPr>
            <p:ph type="dt" sz="half" idx="10"/>
          </p:nvPr>
        </p:nvSpPr>
        <p:spPr/>
        <p:txBody>
          <a:bodyPr/>
          <a:lstStyle/>
          <a:p>
            <a:fld id="{DDCB5A6A-5DA8-F344-9DFA-FBBA65E11645}" type="datetime1">
              <a:rPr kumimoji="1" lang="zh-TW" altLang="en-US" smtClean="0"/>
              <a:t>2026/3/3</a:t>
            </a:fld>
            <a:endParaRPr kumimoji="1" lang="zh-TW" altLang="en-US"/>
          </a:p>
        </p:txBody>
      </p:sp>
      <p:sp>
        <p:nvSpPr>
          <p:cNvPr id="5" name="頁尾版面配置區 4">
            <a:extLst>
              <a:ext uri="{FF2B5EF4-FFF2-40B4-BE49-F238E27FC236}">
                <a16:creationId xmlns:a16="http://schemas.microsoft.com/office/drawing/2014/main" id="{FABF027C-4603-EB27-CB6A-6C1410B311D0}"/>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9D0C23D2-8053-72EE-EF77-7597033BBB33}"/>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021526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9AD71C82-173C-4E0F-445F-527ADC6F36AF}"/>
              </a:ext>
            </a:extLst>
          </p:cNvPr>
          <p:cNvSpPr>
            <a:spLocks noGrp="1"/>
          </p:cNvSpPr>
          <p:nvPr>
            <p:ph type="title" orient="vert"/>
          </p:nvPr>
        </p:nvSpPr>
        <p:spPr>
          <a:xfrm>
            <a:off x="8724900" y="365125"/>
            <a:ext cx="2628900" cy="5811838"/>
          </a:xfrm>
        </p:spPr>
        <p:txBody>
          <a:bodyPr vert="eaVert"/>
          <a:lstStyle/>
          <a:p>
            <a:r>
              <a:rPr kumimoji="1" lang="zh-TW" altLang="en-US"/>
              <a:t>按一下以編輯母片標題樣式</a:t>
            </a:r>
          </a:p>
        </p:txBody>
      </p:sp>
      <p:sp>
        <p:nvSpPr>
          <p:cNvPr id="3" name="直排文字版面配置區 2">
            <a:extLst>
              <a:ext uri="{FF2B5EF4-FFF2-40B4-BE49-F238E27FC236}">
                <a16:creationId xmlns:a16="http://schemas.microsoft.com/office/drawing/2014/main" id="{CC55F2BA-8DAE-1AB0-59D3-1914DE1463BB}"/>
              </a:ext>
            </a:extLst>
          </p:cNvPr>
          <p:cNvSpPr>
            <a:spLocks noGrp="1"/>
          </p:cNvSpPr>
          <p:nvPr>
            <p:ph type="body" orient="vert" idx="1"/>
          </p:nvPr>
        </p:nvSpPr>
        <p:spPr>
          <a:xfrm>
            <a:off x="838200" y="365125"/>
            <a:ext cx="7734300" cy="5811838"/>
          </a:xfrm>
        </p:spPr>
        <p:txBody>
          <a:bodyPr vert="eaVert"/>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BEDCE1AE-40A2-4107-A163-45CEF5F024E5}"/>
              </a:ext>
            </a:extLst>
          </p:cNvPr>
          <p:cNvSpPr>
            <a:spLocks noGrp="1"/>
          </p:cNvSpPr>
          <p:nvPr>
            <p:ph type="dt" sz="half" idx="10"/>
          </p:nvPr>
        </p:nvSpPr>
        <p:spPr/>
        <p:txBody>
          <a:bodyPr/>
          <a:lstStyle/>
          <a:p>
            <a:fld id="{FC15DEC3-5503-DD49-B79A-C7CE25D9C8D8}" type="datetime1">
              <a:rPr kumimoji="1" lang="zh-TW" altLang="en-US" smtClean="0"/>
              <a:t>2026/3/3</a:t>
            </a:fld>
            <a:endParaRPr kumimoji="1" lang="zh-TW" altLang="en-US"/>
          </a:p>
        </p:txBody>
      </p:sp>
      <p:sp>
        <p:nvSpPr>
          <p:cNvPr id="5" name="頁尾版面配置區 4">
            <a:extLst>
              <a:ext uri="{FF2B5EF4-FFF2-40B4-BE49-F238E27FC236}">
                <a16:creationId xmlns:a16="http://schemas.microsoft.com/office/drawing/2014/main" id="{B19E94DD-F757-6F93-F25D-E6818B1281AC}"/>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EE8DF333-2A67-BDFE-EB42-6C5B70B82638}"/>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549467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34423C-83CA-C3EE-C8F1-8597EB5057EF}"/>
              </a:ext>
            </a:extLst>
          </p:cNvPr>
          <p:cNvSpPr>
            <a:spLocks noGrp="1"/>
          </p:cNvSpPr>
          <p:nvPr>
            <p:ph type="title"/>
          </p:nvPr>
        </p:nvSpPr>
        <p:spPr>
          <a:xfrm>
            <a:off x="838200" y="504024"/>
            <a:ext cx="10515600" cy="828677"/>
          </a:xfrm>
        </p:spPr>
        <p:txBody>
          <a:bodyPr>
            <a:normAutofit/>
          </a:bodyPr>
          <a:lstStyle>
            <a:lvl1pPr>
              <a:defRPr sz="4000">
                <a:solidFill>
                  <a:srgbClr val="0C2B76"/>
                </a:solidFill>
                <a:latin typeface="+mn-lt"/>
                <a:cs typeface="Arial" panose="020B0604020202020204" pitchFamily="34" charset="0"/>
              </a:defRPr>
            </a:lvl1pPr>
          </a:lstStyle>
          <a:p>
            <a:r>
              <a:rPr kumimoji="1" lang="zh-TW" altLang="en-US" dirty="0"/>
              <a:t>按一下以編輯母片標題樣式</a:t>
            </a:r>
          </a:p>
        </p:txBody>
      </p:sp>
      <p:sp>
        <p:nvSpPr>
          <p:cNvPr id="3" name="內容版面配置區 2">
            <a:extLst>
              <a:ext uri="{FF2B5EF4-FFF2-40B4-BE49-F238E27FC236}">
                <a16:creationId xmlns:a16="http://schemas.microsoft.com/office/drawing/2014/main" id="{351956A7-146D-8ED7-7357-6F520065F23B}"/>
              </a:ext>
            </a:extLst>
          </p:cNvPr>
          <p:cNvSpPr>
            <a:spLocks noGrp="1"/>
          </p:cNvSpPr>
          <p:nvPr>
            <p:ph idx="1"/>
          </p:nvPr>
        </p:nvSpPr>
        <p:spPr>
          <a:xfrm>
            <a:off x="838200" y="1509713"/>
            <a:ext cx="10515600" cy="4667250"/>
          </a:xfrm>
        </p:spPr>
        <p:txBody>
          <a:bodyPr/>
          <a:lstStyle/>
          <a:p>
            <a:pPr lvl="0"/>
            <a:r>
              <a:rPr kumimoji="1" lang="zh-TW" altLang="en-US" dirty="0"/>
              <a:t>按一下以編輯母片文字樣式</a:t>
            </a:r>
          </a:p>
          <a:p>
            <a:pPr lvl="1"/>
            <a:r>
              <a:rPr kumimoji="1" lang="zh-TW" altLang="en-US" dirty="0"/>
              <a:t>第二層</a:t>
            </a:r>
          </a:p>
          <a:p>
            <a:pPr lvl="2"/>
            <a:r>
              <a:rPr kumimoji="1" lang="zh-TW" altLang="en-US" dirty="0"/>
              <a:t>第三層</a:t>
            </a:r>
          </a:p>
          <a:p>
            <a:pPr lvl="3"/>
            <a:r>
              <a:rPr kumimoji="1" lang="zh-TW" altLang="en-US" dirty="0"/>
              <a:t>第四層</a:t>
            </a:r>
          </a:p>
          <a:p>
            <a:pPr lvl="4"/>
            <a:r>
              <a:rPr kumimoji="1" lang="zh-TW" altLang="en-US" dirty="0"/>
              <a:t>第五層</a:t>
            </a:r>
          </a:p>
        </p:txBody>
      </p:sp>
      <p:sp>
        <p:nvSpPr>
          <p:cNvPr id="4" name="日期版面配置區 3">
            <a:extLst>
              <a:ext uri="{FF2B5EF4-FFF2-40B4-BE49-F238E27FC236}">
                <a16:creationId xmlns:a16="http://schemas.microsoft.com/office/drawing/2014/main" id="{79A69BDE-29EB-407A-1733-52460D0DDC4C}"/>
              </a:ext>
            </a:extLst>
          </p:cNvPr>
          <p:cNvSpPr>
            <a:spLocks noGrp="1"/>
          </p:cNvSpPr>
          <p:nvPr>
            <p:ph type="dt" sz="half" idx="10"/>
          </p:nvPr>
        </p:nvSpPr>
        <p:spPr/>
        <p:txBody>
          <a:bodyPr/>
          <a:lstStyle/>
          <a:p>
            <a:fld id="{F5A9C36D-2E9E-4945-B85F-DF6170FB2B88}" type="datetime1">
              <a:rPr kumimoji="1" lang="zh-TW" altLang="en-US" smtClean="0"/>
              <a:t>2026/3/3</a:t>
            </a:fld>
            <a:endParaRPr kumimoji="1" lang="zh-TW" altLang="en-US"/>
          </a:p>
        </p:txBody>
      </p:sp>
      <p:sp>
        <p:nvSpPr>
          <p:cNvPr id="5" name="頁尾版面配置區 4">
            <a:extLst>
              <a:ext uri="{FF2B5EF4-FFF2-40B4-BE49-F238E27FC236}">
                <a16:creationId xmlns:a16="http://schemas.microsoft.com/office/drawing/2014/main" id="{148E1528-54F9-5357-6E60-82B0443B2FDA}"/>
              </a:ext>
            </a:extLst>
          </p:cNvPr>
          <p:cNvSpPr>
            <a:spLocks noGrp="1"/>
          </p:cNvSpPr>
          <p:nvPr>
            <p:ph type="ftr" sz="quarter" idx="11"/>
          </p:nvPr>
        </p:nvSpPr>
        <p:spPr/>
        <p:txBody>
          <a:bodyPr/>
          <a:lstStyle/>
          <a:p>
            <a:endParaRPr kumimoji="1" lang="zh-TW" altLang="en-US"/>
          </a:p>
        </p:txBody>
      </p:sp>
      <p:sp>
        <p:nvSpPr>
          <p:cNvPr id="7" name="矩形 6">
            <a:extLst>
              <a:ext uri="{FF2B5EF4-FFF2-40B4-BE49-F238E27FC236}">
                <a16:creationId xmlns:a16="http://schemas.microsoft.com/office/drawing/2014/main" id="{B3BDEC0E-E0E4-1178-4924-E674FD86F2BF}"/>
              </a:ext>
            </a:extLst>
          </p:cNvPr>
          <p:cNvSpPr/>
          <p:nvPr userDrawn="1"/>
        </p:nvSpPr>
        <p:spPr>
          <a:xfrm>
            <a:off x="-1" y="6519000"/>
            <a:ext cx="11797259" cy="365126"/>
          </a:xfrm>
          <a:prstGeom prst="rect">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8" name="三角形 7">
            <a:extLst>
              <a:ext uri="{FF2B5EF4-FFF2-40B4-BE49-F238E27FC236}">
                <a16:creationId xmlns:a16="http://schemas.microsoft.com/office/drawing/2014/main" id="{4C5CA026-B40D-D680-22CC-E1E90A532226}"/>
              </a:ext>
            </a:extLst>
          </p:cNvPr>
          <p:cNvSpPr/>
          <p:nvPr userDrawn="1"/>
        </p:nvSpPr>
        <p:spPr>
          <a:xfrm>
            <a:off x="11467474" y="4901784"/>
            <a:ext cx="724525" cy="1990941"/>
          </a:xfrm>
          <a:prstGeom prst="triangle">
            <a:avLst>
              <a:gd name="adj" fmla="val 100000"/>
            </a:avLst>
          </a:prstGeom>
          <a:solidFill>
            <a:srgbClr val="0425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9" name="三角形 8">
            <a:extLst>
              <a:ext uri="{FF2B5EF4-FFF2-40B4-BE49-F238E27FC236}">
                <a16:creationId xmlns:a16="http://schemas.microsoft.com/office/drawing/2014/main" id="{B93F596B-A5FD-6F1D-0CC9-F44AB867DE3D}"/>
              </a:ext>
            </a:extLst>
          </p:cNvPr>
          <p:cNvSpPr/>
          <p:nvPr userDrawn="1"/>
        </p:nvSpPr>
        <p:spPr>
          <a:xfrm rot="16200000">
            <a:off x="9906586" y="4233584"/>
            <a:ext cx="4289761" cy="281070"/>
          </a:xfrm>
          <a:prstGeom prst="triangle">
            <a:avLst>
              <a:gd name="adj" fmla="val 49492"/>
            </a:avLst>
          </a:prstGeom>
          <a:solidFill>
            <a:srgbClr val="BDD8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dirty="0"/>
          </a:p>
        </p:txBody>
      </p:sp>
      <p:sp>
        <p:nvSpPr>
          <p:cNvPr id="6" name="投影片編號版面配置區 5">
            <a:extLst>
              <a:ext uri="{FF2B5EF4-FFF2-40B4-BE49-F238E27FC236}">
                <a16:creationId xmlns:a16="http://schemas.microsoft.com/office/drawing/2014/main" id="{64C3CA1C-AD5E-9D08-E00F-5085B407F30A}"/>
              </a:ext>
            </a:extLst>
          </p:cNvPr>
          <p:cNvSpPr>
            <a:spLocks noGrp="1"/>
          </p:cNvSpPr>
          <p:nvPr>
            <p:ph type="sldNum" sz="quarter" idx="12"/>
          </p:nvPr>
        </p:nvSpPr>
        <p:spPr>
          <a:xfrm>
            <a:off x="9339495" y="6356350"/>
            <a:ext cx="2743200" cy="365125"/>
          </a:xfrm>
        </p:spPr>
        <p:txBody>
          <a:bodyPr/>
          <a:lstStyle>
            <a:lvl1pPr>
              <a:defRPr sz="2000">
                <a:solidFill>
                  <a:schemeClr val="bg1">
                    <a:lumMod val="95000"/>
                  </a:schemeClr>
                </a:solidFill>
              </a:defRPr>
            </a:lvl1pPr>
          </a:lstStyle>
          <a:p>
            <a:fld id="{5601EF12-CFEA-A34A-BCBF-789BE5CF08F1}" type="slidenum">
              <a:rPr kumimoji="1" lang="zh-TW" altLang="en-US" smtClean="0"/>
              <a:pPr/>
              <a:t>‹#›</a:t>
            </a:fld>
            <a:endParaRPr kumimoji="1" lang="zh-TW" altLang="en-US"/>
          </a:p>
        </p:txBody>
      </p:sp>
    </p:spTree>
    <p:extLst>
      <p:ext uri="{BB962C8B-B14F-4D97-AF65-F5344CB8AC3E}">
        <p14:creationId xmlns:p14="http://schemas.microsoft.com/office/powerpoint/2010/main" val="4153625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53EB79A-28CB-995F-1254-6941D207B7F5}"/>
              </a:ext>
            </a:extLst>
          </p:cNvPr>
          <p:cNvSpPr>
            <a:spLocks noGrp="1"/>
          </p:cNvSpPr>
          <p:nvPr>
            <p:ph type="title"/>
          </p:nvPr>
        </p:nvSpPr>
        <p:spPr>
          <a:xfrm>
            <a:off x="831850" y="1709738"/>
            <a:ext cx="10515600" cy="2852737"/>
          </a:xfrm>
        </p:spPr>
        <p:txBody>
          <a:bodyPr anchor="b"/>
          <a:lstStyle>
            <a:lvl1pPr>
              <a:defRPr sz="6000"/>
            </a:lvl1p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0C43F06-4723-CDCB-37C8-05E5C1A78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a:t>按一下以編輯母片文字樣式</a:t>
            </a:r>
          </a:p>
        </p:txBody>
      </p:sp>
      <p:sp>
        <p:nvSpPr>
          <p:cNvPr id="4" name="日期版面配置區 3">
            <a:extLst>
              <a:ext uri="{FF2B5EF4-FFF2-40B4-BE49-F238E27FC236}">
                <a16:creationId xmlns:a16="http://schemas.microsoft.com/office/drawing/2014/main" id="{50E48FC7-4E5C-6A8E-E2F3-7030D27DBD62}"/>
              </a:ext>
            </a:extLst>
          </p:cNvPr>
          <p:cNvSpPr>
            <a:spLocks noGrp="1"/>
          </p:cNvSpPr>
          <p:nvPr>
            <p:ph type="dt" sz="half" idx="10"/>
          </p:nvPr>
        </p:nvSpPr>
        <p:spPr/>
        <p:txBody>
          <a:bodyPr/>
          <a:lstStyle/>
          <a:p>
            <a:fld id="{C53CFB6C-1FDF-0048-8E6E-E5D23536C791}" type="datetime1">
              <a:rPr kumimoji="1" lang="zh-TW" altLang="en-US" smtClean="0"/>
              <a:t>2026/3/3</a:t>
            </a:fld>
            <a:endParaRPr kumimoji="1" lang="zh-TW" altLang="en-US"/>
          </a:p>
        </p:txBody>
      </p:sp>
      <p:sp>
        <p:nvSpPr>
          <p:cNvPr id="5" name="頁尾版面配置區 4">
            <a:extLst>
              <a:ext uri="{FF2B5EF4-FFF2-40B4-BE49-F238E27FC236}">
                <a16:creationId xmlns:a16="http://schemas.microsoft.com/office/drawing/2014/main" id="{A41C07E4-29BF-35B6-051F-917E7897493E}"/>
              </a:ext>
            </a:extLst>
          </p:cNvPr>
          <p:cNvSpPr>
            <a:spLocks noGrp="1"/>
          </p:cNvSpPr>
          <p:nvPr>
            <p:ph type="ftr" sz="quarter" idx="11"/>
          </p:nvPr>
        </p:nvSpPr>
        <p:spPr/>
        <p:txBody>
          <a:bodyPr/>
          <a:lstStyle/>
          <a:p>
            <a:endParaRPr kumimoji="1" lang="zh-TW" altLang="en-US"/>
          </a:p>
        </p:txBody>
      </p:sp>
      <p:sp>
        <p:nvSpPr>
          <p:cNvPr id="6" name="投影片編號版面配置區 5">
            <a:extLst>
              <a:ext uri="{FF2B5EF4-FFF2-40B4-BE49-F238E27FC236}">
                <a16:creationId xmlns:a16="http://schemas.microsoft.com/office/drawing/2014/main" id="{0C925DB7-ACCA-5888-1022-A990800BAA40}"/>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170647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C9EF700-1331-0C35-2180-A126ECFEA2C5}"/>
              </a:ext>
            </a:extLst>
          </p:cNvPr>
          <p:cNvSpPr>
            <a:spLocks noGrp="1"/>
          </p:cNvSpPr>
          <p:nvPr>
            <p:ph type="title"/>
          </p:nvPr>
        </p:nvSpPr>
        <p:spPr/>
        <p:txBody>
          <a:body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D49B6F30-0C93-C00C-2C1C-D0B7108D4DFB}"/>
              </a:ext>
            </a:extLst>
          </p:cNvPr>
          <p:cNvSpPr>
            <a:spLocks noGrp="1"/>
          </p:cNvSpPr>
          <p:nvPr>
            <p:ph sz="half" idx="1"/>
          </p:nvPr>
        </p:nvSpPr>
        <p:spPr>
          <a:xfrm>
            <a:off x="838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內容版面配置區 3">
            <a:extLst>
              <a:ext uri="{FF2B5EF4-FFF2-40B4-BE49-F238E27FC236}">
                <a16:creationId xmlns:a16="http://schemas.microsoft.com/office/drawing/2014/main" id="{10F16EBC-D11D-3F2B-281A-864EC772A98C}"/>
              </a:ext>
            </a:extLst>
          </p:cNvPr>
          <p:cNvSpPr>
            <a:spLocks noGrp="1"/>
          </p:cNvSpPr>
          <p:nvPr>
            <p:ph sz="half" idx="2"/>
          </p:nvPr>
        </p:nvSpPr>
        <p:spPr>
          <a:xfrm>
            <a:off x="6172200" y="1825625"/>
            <a:ext cx="5181600" cy="435133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日期版面配置區 4">
            <a:extLst>
              <a:ext uri="{FF2B5EF4-FFF2-40B4-BE49-F238E27FC236}">
                <a16:creationId xmlns:a16="http://schemas.microsoft.com/office/drawing/2014/main" id="{829531B4-7CB8-F6D0-4E12-A3C69628082D}"/>
              </a:ext>
            </a:extLst>
          </p:cNvPr>
          <p:cNvSpPr>
            <a:spLocks noGrp="1"/>
          </p:cNvSpPr>
          <p:nvPr>
            <p:ph type="dt" sz="half" idx="10"/>
          </p:nvPr>
        </p:nvSpPr>
        <p:spPr/>
        <p:txBody>
          <a:bodyPr/>
          <a:lstStyle/>
          <a:p>
            <a:fld id="{F2D7A6FF-9CA1-074C-84EE-37812E0C341D}" type="datetime1">
              <a:rPr kumimoji="1" lang="zh-TW" altLang="en-US" smtClean="0"/>
              <a:t>2026/3/3</a:t>
            </a:fld>
            <a:endParaRPr kumimoji="1" lang="zh-TW" altLang="en-US"/>
          </a:p>
        </p:txBody>
      </p:sp>
      <p:sp>
        <p:nvSpPr>
          <p:cNvPr id="6" name="頁尾版面配置區 5">
            <a:extLst>
              <a:ext uri="{FF2B5EF4-FFF2-40B4-BE49-F238E27FC236}">
                <a16:creationId xmlns:a16="http://schemas.microsoft.com/office/drawing/2014/main" id="{A9BD67EE-1832-EC50-7230-380F6ABAA293}"/>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AF99AFF8-9A12-3351-3F4E-61427E4E13BC}"/>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5875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BBD42D-64BF-10AF-EE41-6F2AE75B4CBB}"/>
              </a:ext>
            </a:extLst>
          </p:cNvPr>
          <p:cNvSpPr>
            <a:spLocks noGrp="1"/>
          </p:cNvSpPr>
          <p:nvPr>
            <p:ph type="title"/>
          </p:nvPr>
        </p:nvSpPr>
        <p:spPr>
          <a:xfrm>
            <a:off x="839788" y="365125"/>
            <a:ext cx="10515600" cy="1325563"/>
          </a:xfrm>
        </p:spPr>
        <p:txBody>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BDDE7C6-0628-39BC-D38D-C7B43511A0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4" name="內容版面配置區 3">
            <a:extLst>
              <a:ext uri="{FF2B5EF4-FFF2-40B4-BE49-F238E27FC236}">
                <a16:creationId xmlns:a16="http://schemas.microsoft.com/office/drawing/2014/main" id="{FA36FDE0-7304-5C37-D6D8-44E651E12F0E}"/>
              </a:ext>
            </a:extLst>
          </p:cNvPr>
          <p:cNvSpPr>
            <a:spLocks noGrp="1"/>
          </p:cNvSpPr>
          <p:nvPr>
            <p:ph sz="half" idx="2"/>
          </p:nvPr>
        </p:nvSpPr>
        <p:spPr>
          <a:xfrm>
            <a:off x="839788" y="2505075"/>
            <a:ext cx="5157787"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5" name="文字版面配置區 4">
            <a:extLst>
              <a:ext uri="{FF2B5EF4-FFF2-40B4-BE49-F238E27FC236}">
                <a16:creationId xmlns:a16="http://schemas.microsoft.com/office/drawing/2014/main" id="{E83328D9-2433-5DD7-0D03-9047C0F138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a:t>按一下以編輯母片文字樣式</a:t>
            </a:r>
          </a:p>
        </p:txBody>
      </p:sp>
      <p:sp>
        <p:nvSpPr>
          <p:cNvPr id="6" name="內容版面配置區 5">
            <a:extLst>
              <a:ext uri="{FF2B5EF4-FFF2-40B4-BE49-F238E27FC236}">
                <a16:creationId xmlns:a16="http://schemas.microsoft.com/office/drawing/2014/main" id="{2BA9A5CB-7754-384A-28F2-02BF2757B712}"/>
              </a:ext>
            </a:extLst>
          </p:cNvPr>
          <p:cNvSpPr>
            <a:spLocks noGrp="1"/>
          </p:cNvSpPr>
          <p:nvPr>
            <p:ph sz="quarter" idx="4"/>
          </p:nvPr>
        </p:nvSpPr>
        <p:spPr>
          <a:xfrm>
            <a:off x="6172200" y="2505075"/>
            <a:ext cx="5183188" cy="3684588"/>
          </a:xfrm>
        </p:spPr>
        <p:txBody>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7" name="日期版面配置區 6">
            <a:extLst>
              <a:ext uri="{FF2B5EF4-FFF2-40B4-BE49-F238E27FC236}">
                <a16:creationId xmlns:a16="http://schemas.microsoft.com/office/drawing/2014/main" id="{C74228FC-9B22-E156-A9BC-92AAD3EC7703}"/>
              </a:ext>
            </a:extLst>
          </p:cNvPr>
          <p:cNvSpPr>
            <a:spLocks noGrp="1"/>
          </p:cNvSpPr>
          <p:nvPr>
            <p:ph type="dt" sz="half" idx="10"/>
          </p:nvPr>
        </p:nvSpPr>
        <p:spPr/>
        <p:txBody>
          <a:bodyPr/>
          <a:lstStyle/>
          <a:p>
            <a:fld id="{DEBB18AD-AF39-E644-887C-2D06A104353F}" type="datetime1">
              <a:rPr kumimoji="1" lang="zh-TW" altLang="en-US" smtClean="0"/>
              <a:t>2026/3/3</a:t>
            </a:fld>
            <a:endParaRPr kumimoji="1" lang="zh-TW" altLang="en-US"/>
          </a:p>
        </p:txBody>
      </p:sp>
      <p:sp>
        <p:nvSpPr>
          <p:cNvPr id="8" name="頁尾版面配置區 7">
            <a:extLst>
              <a:ext uri="{FF2B5EF4-FFF2-40B4-BE49-F238E27FC236}">
                <a16:creationId xmlns:a16="http://schemas.microsoft.com/office/drawing/2014/main" id="{B4A5389B-B40F-FC59-011A-5017C4D45E73}"/>
              </a:ext>
            </a:extLst>
          </p:cNvPr>
          <p:cNvSpPr>
            <a:spLocks noGrp="1"/>
          </p:cNvSpPr>
          <p:nvPr>
            <p:ph type="ftr" sz="quarter" idx="11"/>
          </p:nvPr>
        </p:nvSpPr>
        <p:spPr/>
        <p:txBody>
          <a:bodyPr/>
          <a:lstStyle/>
          <a:p>
            <a:endParaRPr kumimoji="1" lang="zh-TW" altLang="en-US"/>
          </a:p>
        </p:txBody>
      </p:sp>
      <p:sp>
        <p:nvSpPr>
          <p:cNvPr id="9" name="投影片編號版面配置區 8">
            <a:extLst>
              <a:ext uri="{FF2B5EF4-FFF2-40B4-BE49-F238E27FC236}">
                <a16:creationId xmlns:a16="http://schemas.microsoft.com/office/drawing/2014/main" id="{C27D213C-EEA0-949C-226F-15FB42037098}"/>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916265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91CE21-BD7E-AC34-C4AF-4D7DFEA2ABC6}"/>
              </a:ext>
            </a:extLst>
          </p:cNvPr>
          <p:cNvSpPr>
            <a:spLocks noGrp="1"/>
          </p:cNvSpPr>
          <p:nvPr>
            <p:ph type="title"/>
          </p:nvPr>
        </p:nvSpPr>
        <p:spPr/>
        <p:txBody>
          <a:bodyPr/>
          <a:lstStyle/>
          <a:p>
            <a:r>
              <a:rPr kumimoji="1" lang="zh-TW" altLang="en-US"/>
              <a:t>按一下以編輯母片標題樣式</a:t>
            </a:r>
          </a:p>
        </p:txBody>
      </p:sp>
      <p:sp>
        <p:nvSpPr>
          <p:cNvPr id="3" name="日期版面配置區 2">
            <a:extLst>
              <a:ext uri="{FF2B5EF4-FFF2-40B4-BE49-F238E27FC236}">
                <a16:creationId xmlns:a16="http://schemas.microsoft.com/office/drawing/2014/main" id="{8AB9109D-E1A5-C6B4-746F-AF34ED71DD7E}"/>
              </a:ext>
            </a:extLst>
          </p:cNvPr>
          <p:cNvSpPr>
            <a:spLocks noGrp="1"/>
          </p:cNvSpPr>
          <p:nvPr>
            <p:ph type="dt" sz="half" idx="10"/>
          </p:nvPr>
        </p:nvSpPr>
        <p:spPr/>
        <p:txBody>
          <a:bodyPr/>
          <a:lstStyle/>
          <a:p>
            <a:fld id="{F70F1A3E-746B-384A-9469-8403F995344E}" type="datetime1">
              <a:rPr kumimoji="1" lang="zh-TW" altLang="en-US" smtClean="0"/>
              <a:t>2026/3/3</a:t>
            </a:fld>
            <a:endParaRPr kumimoji="1" lang="zh-TW" altLang="en-US"/>
          </a:p>
        </p:txBody>
      </p:sp>
      <p:sp>
        <p:nvSpPr>
          <p:cNvPr id="4" name="頁尾版面配置區 3">
            <a:extLst>
              <a:ext uri="{FF2B5EF4-FFF2-40B4-BE49-F238E27FC236}">
                <a16:creationId xmlns:a16="http://schemas.microsoft.com/office/drawing/2014/main" id="{47C9BB0A-7EDE-AAEA-07E5-2152275FC934}"/>
              </a:ext>
            </a:extLst>
          </p:cNvPr>
          <p:cNvSpPr>
            <a:spLocks noGrp="1"/>
          </p:cNvSpPr>
          <p:nvPr>
            <p:ph type="ftr" sz="quarter" idx="11"/>
          </p:nvPr>
        </p:nvSpPr>
        <p:spPr/>
        <p:txBody>
          <a:bodyPr/>
          <a:lstStyle/>
          <a:p>
            <a:endParaRPr kumimoji="1" lang="zh-TW" altLang="en-US"/>
          </a:p>
        </p:txBody>
      </p:sp>
      <p:sp>
        <p:nvSpPr>
          <p:cNvPr id="5" name="投影片編號版面配置區 4">
            <a:extLst>
              <a:ext uri="{FF2B5EF4-FFF2-40B4-BE49-F238E27FC236}">
                <a16:creationId xmlns:a16="http://schemas.microsoft.com/office/drawing/2014/main" id="{3D22CAF6-4C6C-EEEF-FC1F-2BE09214492C}"/>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58606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70E01C5A-1AEB-3E8E-EB49-A2A230D75342}"/>
              </a:ext>
            </a:extLst>
          </p:cNvPr>
          <p:cNvSpPr>
            <a:spLocks noGrp="1"/>
          </p:cNvSpPr>
          <p:nvPr>
            <p:ph type="dt" sz="half" idx="10"/>
          </p:nvPr>
        </p:nvSpPr>
        <p:spPr/>
        <p:txBody>
          <a:bodyPr/>
          <a:lstStyle/>
          <a:p>
            <a:fld id="{A4476987-F446-0242-8F64-802B7DC08F68}" type="datetime1">
              <a:rPr kumimoji="1" lang="zh-TW" altLang="en-US" smtClean="0"/>
              <a:t>2026/3/3</a:t>
            </a:fld>
            <a:endParaRPr kumimoji="1" lang="zh-TW" altLang="en-US"/>
          </a:p>
        </p:txBody>
      </p:sp>
      <p:sp>
        <p:nvSpPr>
          <p:cNvPr id="3" name="頁尾版面配置區 2">
            <a:extLst>
              <a:ext uri="{FF2B5EF4-FFF2-40B4-BE49-F238E27FC236}">
                <a16:creationId xmlns:a16="http://schemas.microsoft.com/office/drawing/2014/main" id="{1020C936-0CB6-C761-178C-911D94BC7E4D}"/>
              </a:ext>
            </a:extLst>
          </p:cNvPr>
          <p:cNvSpPr>
            <a:spLocks noGrp="1"/>
          </p:cNvSpPr>
          <p:nvPr>
            <p:ph type="ftr" sz="quarter" idx="11"/>
          </p:nvPr>
        </p:nvSpPr>
        <p:spPr/>
        <p:txBody>
          <a:bodyPr/>
          <a:lstStyle/>
          <a:p>
            <a:endParaRPr kumimoji="1" lang="zh-TW" altLang="en-US"/>
          </a:p>
        </p:txBody>
      </p:sp>
      <p:sp>
        <p:nvSpPr>
          <p:cNvPr id="4" name="投影片編號版面配置區 3">
            <a:extLst>
              <a:ext uri="{FF2B5EF4-FFF2-40B4-BE49-F238E27FC236}">
                <a16:creationId xmlns:a16="http://schemas.microsoft.com/office/drawing/2014/main" id="{6E6CD68D-8A3A-A969-E7CB-E255404EC566}"/>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2432225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FD7A08-F5DC-080E-241B-241E6E652DF8}"/>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內容版面配置區 2">
            <a:extLst>
              <a:ext uri="{FF2B5EF4-FFF2-40B4-BE49-F238E27FC236}">
                <a16:creationId xmlns:a16="http://schemas.microsoft.com/office/drawing/2014/main" id="{09FA7EF0-B0E1-6BF5-9A9F-E7032A720A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文字版面配置區 3">
            <a:extLst>
              <a:ext uri="{FF2B5EF4-FFF2-40B4-BE49-F238E27FC236}">
                <a16:creationId xmlns:a16="http://schemas.microsoft.com/office/drawing/2014/main" id="{A213C360-7C34-DC1B-7E35-A2504D01FE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EE3B6775-DB1C-6CC8-4E45-A8BAFDCD9C07}"/>
              </a:ext>
            </a:extLst>
          </p:cNvPr>
          <p:cNvSpPr>
            <a:spLocks noGrp="1"/>
          </p:cNvSpPr>
          <p:nvPr>
            <p:ph type="dt" sz="half" idx="10"/>
          </p:nvPr>
        </p:nvSpPr>
        <p:spPr/>
        <p:txBody>
          <a:bodyPr/>
          <a:lstStyle/>
          <a:p>
            <a:fld id="{91C9FDB7-9E00-9447-AFB6-8D886B8A571A}" type="datetime1">
              <a:rPr kumimoji="1" lang="zh-TW" altLang="en-US" smtClean="0"/>
              <a:t>2026/3/3</a:t>
            </a:fld>
            <a:endParaRPr kumimoji="1" lang="zh-TW" altLang="en-US"/>
          </a:p>
        </p:txBody>
      </p:sp>
      <p:sp>
        <p:nvSpPr>
          <p:cNvPr id="6" name="頁尾版面配置區 5">
            <a:extLst>
              <a:ext uri="{FF2B5EF4-FFF2-40B4-BE49-F238E27FC236}">
                <a16:creationId xmlns:a16="http://schemas.microsoft.com/office/drawing/2014/main" id="{2AE358DA-4532-4D58-A296-6D5A55E7C4E0}"/>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4E5EB79E-8D29-CE4F-EEB9-9F66690D1FD1}"/>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911051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DC32AC2-360B-B6DB-2028-7A5E252A8F1D}"/>
              </a:ext>
            </a:extLst>
          </p:cNvPr>
          <p:cNvSpPr>
            <a:spLocks noGrp="1"/>
          </p:cNvSpPr>
          <p:nvPr>
            <p:ph type="title"/>
          </p:nvPr>
        </p:nvSpPr>
        <p:spPr>
          <a:xfrm>
            <a:off x="839788" y="457200"/>
            <a:ext cx="3932237" cy="1600200"/>
          </a:xfrm>
        </p:spPr>
        <p:txBody>
          <a:bodyPr anchor="b"/>
          <a:lstStyle>
            <a:lvl1pPr>
              <a:defRPr sz="3200"/>
            </a:lvl1pPr>
          </a:lstStyle>
          <a:p>
            <a:r>
              <a:rPr kumimoji="1" lang="zh-TW" altLang="en-US"/>
              <a:t>按一下以編輯母片標題樣式</a:t>
            </a:r>
          </a:p>
        </p:txBody>
      </p:sp>
      <p:sp>
        <p:nvSpPr>
          <p:cNvPr id="3" name="圖片版面配置區 2">
            <a:extLst>
              <a:ext uri="{FF2B5EF4-FFF2-40B4-BE49-F238E27FC236}">
                <a16:creationId xmlns:a16="http://schemas.microsoft.com/office/drawing/2014/main" id="{1C92AE0D-B0E0-F2EA-B36B-8773AB4EE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a:extLst>
              <a:ext uri="{FF2B5EF4-FFF2-40B4-BE49-F238E27FC236}">
                <a16:creationId xmlns:a16="http://schemas.microsoft.com/office/drawing/2014/main" id="{7BFEB911-756D-821B-1C34-567FA02F0D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a:t>按一下以編輯母片文字樣式</a:t>
            </a:r>
          </a:p>
        </p:txBody>
      </p:sp>
      <p:sp>
        <p:nvSpPr>
          <p:cNvPr id="5" name="日期版面配置區 4">
            <a:extLst>
              <a:ext uri="{FF2B5EF4-FFF2-40B4-BE49-F238E27FC236}">
                <a16:creationId xmlns:a16="http://schemas.microsoft.com/office/drawing/2014/main" id="{5CE7C3D0-2DA5-98C7-AE2E-9DD1C26BB41C}"/>
              </a:ext>
            </a:extLst>
          </p:cNvPr>
          <p:cNvSpPr>
            <a:spLocks noGrp="1"/>
          </p:cNvSpPr>
          <p:nvPr>
            <p:ph type="dt" sz="half" idx="10"/>
          </p:nvPr>
        </p:nvSpPr>
        <p:spPr/>
        <p:txBody>
          <a:bodyPr/>
          <a:lstStyle/>
          <a:p>
            <a:fld id="{E2F8C5CC-C3EC-BC4A-BB68-3C4CF2F40A75}" type="datetime1">
              <a:rPr kumimoji="1" lang="zh-TW" altLang="en-US" smtClean="0"/>
              <a:t>2026/3/3</a:t>
            </a:fld>
            <a:endParaRPr kumimoji="1" lang="zh-TW" altLang="en-US"/>
          </a:p>
        </p:txBody>
      </p:sp>
      <p:sp>
        <p:nvSpPr>
          <p:cNvPr id="6" name="頁尾版面配置區 5">
            <a:extLst>
              <a:ext uri="{FF2B5EF4-FFF2-40B4-BE49-F238E27FC236}">
                <a16:creationId xmlns:a16="http://schemas.microsoft.com/office/drawing/2014/main" id="{28C4C049-CCD4-6C3F-78DA-2D9C417A428D}"/>
              </a:ext>
            </a:extLst>
          </p:cNvPr>
          <p:cNvSpPr>
            <a:spLocks noGrp="1"/>
          </p:cNvSpPr>
          <p:nvPr>
            <p:ph type="ftr" sz="quarter" idx="11"/>
          </p:nvPr>
        </p:nvSpPr>
        <p:spPr/>
        <p:txBody>
          <a:bodyPr/>
          <a:lstStyle/>
          <a:p>
            <a:endParaRPr kumimoji="1" lang="zh-TW" altLang="en-US"/>
          </a:p>
        </p:txBody>
      </p:sp>
      <p:sp>
        <p:nvSpPr>
          <p:cNvPr id="7" name="投影片編號版面配置區 6">
            <a:extLst>
              <a:ext uri="{FF2B5EF4-FFF2-40B4-BE49-F238E27FC236}">
                <a16:creationId xmlns:a16="http://schemas.microsoft.com/office/drawing/2014/main" id="{2A83A5FD-4D61-D6FA-3237-7B180E6C2FAD}"/>
              </a:ext>
            </a:extLst>
          </p:cNvPr>
          <p:cNvSpPr>
            <a:spLocks noGrp="1"/>
          </p:cNvSpPr>
          <p:nvPr>
            <p:ph type="sldNum" sz="quarter" idx="12"/>
          </p:nvPr>
        </p:nvSpPr>
        <p:spPr/>
        <p:txBody>
          <a:body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3238439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FAE7D5DA-507B-8E73-53F1-123056FE1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TW" altLang="en-US"/>
              <a:t>按一下以編輯母片標題樣式</a:t>
            </a:r>
          </a:p>
        </p:txBody>
      </p:sp>
      <p:sp>
        <p:nvSpPr>
          <p:cNvPr id="3" name="文字版面配置區 2">
            <a:extLst>
              <a:ext uri="{FF2B5EF4-FFF2-40B4-BE49-F238E27FC236}">
                <a16:creationId xmlns:a16="http://schemas.microsoft.com/office/drawing/2014/main" id="{83BE38FF-B106-7FED-FF96-D4F4D4EEBA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TW" altLang="en-US"/>
              <a:t>按一下以編輯母片文字樣式</a:t>
            </a:r>
          </a:p>
          <a:p>
            <a:pPr lvl="1"/>
            <a:r>
              <a:rPr kumimoji="1" lang="zh-TW" altLang="en-US"/>
              <a:t>第二層</a:t>
            </a:r>
          </a:p>
          <a:p>
            <a:pPr lvl="2"/>
            <a:r>
              <a:rPr kumimoji="1" lang="zh-TW" altLang="en-US"/>
              <a:t>第三層</a:t>
            </a:r>
          </a:p>
          <a:p>
            <a:pPr lvl="3"/>
            <a:r>
              <a:rPr kumimoji="1" lang="zh-TW" altLang="en-US"/>
              <a:t>第四層</a:t>
            </a:r>
          </a:p>
          <a:p>
            <a:pPr lvl="4"/>
            <a:r>
              <a:rPr kumimoji="1" lang="zh-TW" altLang="en-US"/>
              <a:t>第五層</a:t>
            </a:r>
          </a:p>
        </p:txBody>
      </p:sp>
      <p:sp>
        <p:nvSpPr>
          <p:cNvPr id="4" name="日期版面配置區 3">
            <a:extLst>
              <a:ext uri="{FF2B5EF4-FFF2-40B4-BE49-F238E27FC236}">
                <a16:creationId xmlns:a16="http://schemas.microsoft.com/office/drawing/2014/main" id="{42EC1CE1-6CDE-7112-A7D4-1E3FE3D440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CF935-3255-0D49-B717-CC7E9EA1FB11}" type="datetime1">
              <a:rPr kumimoji="1" lang="zh-TW" altLang="en-US" smtClean="0"/>
              <a:t>2026/3/3</a:t>
            </a:fld>
            <a:endParaRPr kumimoji="1" lang="zh-TW" altLang="en-US"/>
          </a:p>
        </p:txBody>
      </p:sp>
      <p:sp>
        <p:nvSpPr>
          <p:cNvPr id="5" name="頁尾版面配置區 4">
            <a:extLst>
              <a:ext uri="{FF2B5EF4-FFF2-40B4-BE49-F238E27FC236}">
                <a16:creationId xmlns:a16="http://schemas.microsoft.com/office/drawing/2014/main" id="{8A8B8D8A-F57F-AA0D-258E-B471E4814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a:extLst>
              <a:ext uri="{FF2B5EF4-FFF2-40B4-BE49-F238E27FC236}">
                <a16:creationId xmlns:a16="http://schemas.microsoft.com/office/drawing/2014/main" id="{A2BBEAC5-33AA-8CEA-B42E-B60418595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01EF12-CFEA-A34A-BCBF-789BE5CF08F1}" type="slidenum">
              <a:rPr kumimoji="1" lang="zh-TW" altLang="en-US" smtClean="0"/>
              <a:t>‹#›</a:t>
            </a:fld>
            <a:endParaRPr kumimoji="1" lang="zh-TW" altLang="en-US"/>
          </a:p>
        </p:txBody>
      </p:sp>
    </p:spTree>
    <p:extLst>
      <p:ext uri="{BB962C8B-B14F-4D97-AF65-F5344CB8AC3E}">
        <p14:creationId xmlns:p14="http://schemas.microsoft.com/office/powerpoint/2010/main" val="1649007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2.png"/><Relationship Id="rId3" Type="http://schemas.microsoft.com/office/2007/relationships/hdphoto" Target="../media/hdphoto2.wdp"/><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3.png"/><Relationship Id="rId4" Type="http://schemas.openxmlformats.org/officeDocument/2006/relationships/image" Target="../media/image28.png"/><Relationship Id="rId9"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microsoft.com/office/2007/relationships/hdphoto" Target="../media/hdphoto4.wdp"/></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10.png"/><Relationship Id="rId5" Type="http://schemas.openxmlformats.org/officeDocument/2006/relationships/image" Target="../media/image5.pn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a:extLst>
              <a:ext uri="{FF2B5EF4-FFF2-40B4-BE49-F238E27FC236}">
                <a16:creationId xmlns:a16="http://schemas.microsoft.com/office/drawing/2014/main" id="{249775E4-19CA-8F60-5B10-80BAAB2B4171}"/>
              </a:ext>
            </a:extLst>
          </p:cNvPr>
          <p:cNvSpPr>
            <a:spLocks noGrp="1"/>
          </p:cNvSpPr>
          <p:nvPr>
            <p:ph type="sldNum" sz="quarter" idx="4294967295"/>
          </p:nvPr>
        </p:nvSpPr>
        <p:spPr>
          <a:xfrm>
            <a:off x="8610600" y="6356350"/>
            <a:ext cx="2743200" cy="365125"/>
          </a:xfrm>
        </p:spPr>
        <p:txBody>
          <a:bodyPr/>
          <a:lstStyle/>
          <a:p>
            <a:fld id="{5601EF12-CFEA-A34A-BCBF-789BE5CF08F1}" type="slidenum">
              <a:rPr kumimoji="1" lang="zh-TW" altLang="en-US" smtClean="0"/>
              <a:t>1</a:t>
            </a:fld>
            <a:endParaRPr kumimoji="1" lang="zh-TW" altLang="en-US"/>
          </a:p>
        </p:txBody>
      </p:sp>
      <p:sp>
        <p:nvSpPr>
          <p:cNvPr id="9" name="副標題 8">
            <a:extLst>
              <a:ext uri="{FF2B5EF4-FFF2-40B4-BE49-F238E27FC236}">
                <a16:creationId xmlns:a16="http://schemas.microsoft.com/office/drawing/2014/main" id="{E6B0B7C2-1379-6F63-8C80-FBD5022B087F}"/>
              </a:ext>
            </a:extLst>
          </p:cNvPr>
          <p:cNvSpPr>
            <a:spLocks noGrp="1"/>
          </p:cNvSpPr>
          <p:nvPr>
            <p:ph type="subTitle" idx="1"/>
          </p:nvPr>
        </p:nvSpPr>
        <p:spPr/>
        <p:txBody>
          <a:bodyPr/>
          <a:lstStyle/>
          <a:p>
            <a:r>
              <a:rPr lang="en-US" altLang="zh-TW" dirty="0"/>
              <a:t>Yu-Wen Chen</a:t>
            </a:r>
            <a:endParaRPr lang="zh-TW" altLang="en-US" dirty="0"/>
          </a:p>
        </p:txBody>
      </p:sp>
      <p:sp>
        <p:nvSpPr>
          <p:cNvPr id="11" name="標題 10">
            <a:extLst>
              <a:ext uri="{FF2B5EF4-FFF2-40B4-BE49-F238E27FC236}">
                <a16:creationId xmlns:a16="http://schemas.microsoft.com/office/drawing/2014/main" id="{C192BDB9-1975-E66E-5781-32E4B1779563}"/>
              </a:ext>
            </a:extLst>
          </p:cNvPr>
          <p:cNvSpPr>
            <a:spLocks noGrp="1"/>
          </p:cNvSpPr>
          <p:nvPr>
            <p:ph type="ctrTitle"/>
          </p:nvPr>
        </p:nvSpPr>
        <p:spPr/>
        <p:txBody>
          <a:bodyPr/>
          <a:lstStyle/>
          <a:p>
            <a:r>
              <a:rPr lang="en" altLang="zh-TW" b="1" dirty="0">
                <a:latin typeface="+mn-lt"/>
              </a:rPr>
              <a:t>Spoken Dialogue System </a:t>
            </a:r>
            <a:br>
              <a:rPr lang="en" altLang="zh-TW" b="1" dirty="0">
                <a:latin typeface="+mn-lt"/>
              </a:rPr>
            </a:br>
            <a:r>
              <a:rPr lang="en" altLang="zh-TW" b="1" dirty="0">
                <a:latin typeface="+mn-lt"/>
              </a:rPr>
              <a:t>in Healthcare</a:t>
            </a:r>
            <a:endParaRPr lang="zh-TW" altLang="en-US" b="1" dirty="0">
              <a:latin typeface="+mn-lt"/>
            </a:endParaRPr>
          </a:p>
        </p:txBody>
      </p:sp>
    </p:spTree>
    <p:extLst>
      <p:ext uri="{BB962C8B-B14F-4D97-AF65-F5344CB8AC3E}">
        <p14:creationId xmlns:p14="http://schemas.microsoft.com/office/powerpoint/2010/main" val="2608191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10</a:t>
            </a:fld>
            <a:endParaRPr kumimoji="1" lang="zh-TW" altLang="en-US"/>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80765" y="806529"/>
            <a:ext cx="11319882" cy="3737946"/>
          </a:xfrm>
          <a:prstGeom prst="rect">
            <a:avLst/>
          </a:prstGeom>
          <a:noFill/>
        </p:spPr>
        <p:txBody>
          <a:bodyPr wrap="square">
            <a:spAutoFit/>
          </a:bodyPr>
          <a:lstStyle/>
          <a:p>
            <a:pPr>
              <a:lnSpc>
                <a:spcPct val="150000"/>
              </a:lnSpc>
            </a:pPr>
            <a:r>
              <a:rPr lang="zh-TW" altLang="en-US" sz="2000" dirty="0"/>
              <a:t>Doctor: Hello, how are you today?</a:t>
            </a:r>
          </a:p>
          <a:p>
            <a:pPr>
              <a:lnSpc>
                <a:spcPct val="150000"/>
              </a:lnSpc>
            </a:pPr>
            <a:r>
              <a:rPr lang="zh-TW" altLang="en-US" sz="2000" i="1" dirty="0"/>
              <a:t>Patient: I am doing well. </a:t>
            </a:r>
          </a:p>
          <a:p>
            <a:pPr>
              <a:lnSpc>
                <a:spcPct val="150000"/>
              </a:lnSpc>
            </a:pPr>
            <a:r>
              <a:rPr lang="zh-TW" altLang="en-US" sz="2000" dirty="0"/>
              <a:t>Doctor: Great. What would you like to bring up today?</a:t>
            </a:r>
          </a:p>
          <a:p>
            <a:pPr>
              <a:lnSpc>
                <a:spcPct val="150000"/>
              </a:lnSpc>
            </a:pPr>
            <a:r>
              <a:rPr lang="zh-TW" altLang="en-US" sz="2000" i="1" dirty="0"/>
              <a:t>Patient: I have some questions about my liver. </a:t>
            </a:r>
          </a:p>
          <a:p>
            <a:pPr>
              <a:lnSpc>
                <a:spcPct val="150000"/>
              </a:lnSpc>
            </a:pPr>
            <a:r>
              <a:rPr lang="zh-TW" altLang="en-US" sz="2000" dirty="0"/>
              <a:t>Doctor: Alright. Let's start with the basics. </a:t>
            </a:r>
            <a:r>
              <a:rPr lang="zh-TW" altLang="en-US" sz="2000" dirty="0">
                <a:solidFill>
                  <a:schemeClr val="accent5">
                    <a:lumMod val="75000"/>
                  </a:schemeClr>
                </a:solidFill>
              </a:rPr>
              <a:t>Do you drink? Excessive drinking can cause issues with the liver.</a:t>
            </a:r>
          </a:p>
          <a:p>
            <a:pPr>
              <a:lnSpc>
                <a:spcPct val="150000"/>
              </a:lnSpc>
            </a:pPr>
            <a:r>
              <a:rPr lang="zh-TW" altLang="en-US" sz="2000" i="1" dirty="0"/>
              <a:t>Patient: </a:t>
            </a:r>
            <a:r>
              <a:rPr lang="zh-TW" altLang="en-US" sz="2000" i="1" dirty="0">
                <a:solidFill>
                  <a:schemeClr val="accent5">
                    <a:lumMod val="75000"/>
                  </a:schemeClr>
                </a:solidFill>
              </a:rPr>
              <a:t>No, I do not</a:t>
            </a:r>
            <a:r>
              <a:rPr lang="zh-TW" altLang="en-US" sz="2000" i="1" dirty="0"/>
              <a:t>. </a:t>
            </a:r>
            <a:r>
              <a:rPr lang="zh-TW" altLang="en-US" sz="2000" i="1" dirty="0">
                <a:solidFill>
                  <a:schemeClr val="accent6">
                    <a:lumMod val="75000"/>
                  </a:schemeClr>
                </a:solidFill>
              </a:rPr>
              <a:t>I take a lot of Tylenol for pain and I am worried it is effecting my liver. </a:t>
            </a:r>
          </a:p>
          <a:p>
            <a:pPr>
              <a:lnSpc>
                <a:spcPct val="150000"/>
              </a:lnSpc>
            </a:pPr>
            <a:r>
              <a:rPr lang="zh-TW" altLang="en-US" sz="2000" dirty="0"/>
              <a:t>Doctor: </a:t>
            </a:r>
            <a:r>
              <a:rPr lang="zh-TW" altLang="en-US" sz="2000" dirty="0">
                <a:solidFill>
                  <a:schemeClr val="accent6">
                    <a:lumMod val="75000"/>
                  </a:schemeClr>
                </a:solidFill>
              </a:rPr>
              <a:t>Okay, that is a common concern. </a:t>
            </a:r>
            <a:r>
              <a:rPr lang="zh-TW" altLang="en-US" sz="2000" dirty="0"/>
              <a:t>We can address that today. Do you happen to smoke?</a:t>
            </a:r>
          </a:p>
          <a:p>
            <a:pPr>
              <a:lnSpc>
                <a:spcPct val="150000"/>
              </a:lnSpc>
            </a:pPr>
            <a:r>
              <a:rPr lang="zh-TW" altLang="en-US" sz="2000" i="1" dirty="0"/>
              <a:t>Patient: </a:t>
            </a:r>
            <a:r>
              <a:rPr lang="zh-TW" altLang="en-US" sz="2000" i="1" dirty="0">
                <a:solidFill>
                  <a:schemeClr val="accent2">
                    <a:lumMod val="75000"/>
                  </a:schemeClr>
                </a:solidFill>
              </a:rPr>
              <a:t>No, I do not smoke.</a:t>
            </a:r>
          </a:p>
        </p:txBody>
      </p:sp>
      <p:sp>
        <p:nvSpPr>
          <p:cNvPr id="23" name="文字方塊 22">
            <a:extLst>
              <a:ext uri="{FF2B5EF4-FFF2-40B4-BE49-F238E27FC236}">
                <a16:creationId xmlns:a16="http://schemas.microsoft.com/office/drawing/2014/main" id="{715061CF-0500-FE89-E3F9-75B846C200BF}"/>
              </a:ext>
            </a:extLst>
          </p:cNvPr>
          <p:cNvSpPr txBox="1"/>
          <p:nvPr/>
        </p:nvSpPr>
        <p:spPr>
          <a:xfrm>
            <a:off x="1018137" y="4884508"/>
            <a:ext cx="10155725" cy="830997"/>
          </a:xfrm>
          <a:prstGeom prst="rect">
            <a:avLst/>
          </a:prstGeom>
          <a:noFill/>
          <a:ln w="38100">
            <a:solidFill>
              <a:schemeClr val="bg1">
                <a:lumMod val="75000"/>
              </a:schemeClr>
            </a:solidFill>
          </a:ln>
        </p:spPr>
        <p:txBody>
          <a:bodyPr wrap="square">
            <a:spAutoFit/>
          </a:bodyPr>
          <a:lstStyle/>
          <a:p>
            <a:r>
              <a:rPr lang="zh-TW" altLang="en-US" sz="2400" b="1" dirty="0">
                <a:solidFill>
                  <a:schemeClr val="accent2">
                    <a:lumMod val="75000"/>
                  </a:schemeClr>
                </a:solidFill>
              </a:rPr>
              <a:t>The patient is a nonsmoker</a:t>
            </a:r>
            <a:r>
              <a:rPr lang="zh-TW" altLang="en-US" sz="2400" b="1" dirty="0"/>
              <a:t>. </a:t>
            </a:r>
            <a:r>
              <a:rPr lang="zh-TW" altLang="en-US" sz="2400" b="1" dirty="0">
                <a:solidFill>
                  <a:schemeClr val="accent5">
                    <a:lumMod val="75000"/>
                  </a:schemeClr>
                </a:solidFill>
              </a:rPr>
              <a:t>No history of alcohol abuse</a:t>
            </a:r>
            <a:r>
              <a:rPr lang="zh-TW" altLang="en-US" sz="2400" b="1" dirty="0"/>
              <a:t>. </a:t>
            </a:r>
            <a:r>
              <a:rPr lang="zh-TW" altLang="en-US" sz="2400" b="1" dirty="0">
                <a:solidFill>
                  <a:schemeClr val="accent6">
                    <a:lumMod val="75000"/>
                  </a:schemeClr>
                </a:solidFill>
              </a:rPr>
              <a:t>Tylenol use is noted to be problematic.</a:t>
            </a:r>
          </a:p>
        </p:txBody>
      </p:sp>
    </p:spTree>
    <p:extLst>
      <p:ext uri="{BB962C8B-B14F-4D97-AF65-F5344CB8AC3E}">
        <p14:creationId xmlns:p14="http://schemas.microsoft.com/office/powerpoint/2010/main" val="610858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11</a:t>
            </a:fld>
            <a:endParaRPr kumimoji="1" lang="zh-TW" altLang="en-US"/>
          </a:p>
        </p:txBody>
      </p:sp>
      <p:sp>
        <p:nvSpPr>
          <p:cNvPr id="11" name="文字方塊 10">
            <a:extLst>
              <a:ext uri="{FF2B5EF4-FFF2-40B4-BE49-F238E27FC236}">
                <a16:creationId xmlns:a16="http://schemas.microsoft.com/office/drawing/2014/main" id="{D6E20302-AE14-7612-8FCB-3F6F216CAAC8}"/>
              </a:ext>
            </a:extLst>
          </p:cNvPr>
          <p:cNvSpPr txBox="1"/>
          <p:nvPr/>
        </p:nvSpPr>
        <p:spPr>
          <a:xfrm>
            <a:off x="3247936" y="5151756"/>
            <a:ext cx="8350356" cy="461665"/>
          </a:xfrm>
          <a:prstGeom prst="rect">
            <a:avLst/>
          </a:prstGeom>
          <a:noFill/>
        </p:spPr>
        <p:txBody>
          <a:bodyPr wrap="square">
            <a:spAutoFit/>
          </a:bodyPr>
          <a:lstStyle/>
          <a:p>
            <a:pPr marL="342900" indent="-342900">
              <a:buFont typeface="Arial" panose="020B0604020202020204" pitchFamily="34" charset="0"/>
              <a:buChar char="•"/>
            </a:pPr>
            <a:r>
              <a:rPr kumimoji="1" lang="en-US" altLang="zh-TW" sz="2400" dirty="0"/>
              <a:t>Does the summary include all </a:t>
            </a:r>
            <a:r>
              <a:rPr kumimoji="1" lang="en-US" altLang="zh-TW" sz="2400" b="1" dirty="0"/>
              <a:t>important information</a:t>
            </a:r>
            <a:r>
              <a:rPr kumimoji="1" lang="en-US" altLang="zh-TW" sz="2400" dirty="0"/>
              <a:t>? </a:t>
            </a:r>
          </a:p>
        </p:txBody>
      </p:sp>
      <p:sp>
        <p:nvSpPr>
          <p:cNvPr id="3" name="文字方塊 2">
            <a:extLst>
              <a:ext uri="{FF2B5EF4-FFF2-40B4-BE49-F238E27FC236}">
                <a16:creationId xmlns:a16="http://schemas.microsoft.com/office/drawing/2014/main" id="{942C777D-6F8D-A73A-611E-0CE5266CE155}"/>
              </a:ext>
            </a:extLst>
          </p:cNvPr>
          <p:cNvSpPr txBox="1"/>
          <p:nvPr/>
        </p:nvSpPr>
        <p:spPr>
          <a:xfrm>
            <a:off x="3247935" y="5549465"/>
            <a:ext cx="8116649" cy="461665"/>
          </a:xfrm>
          <a:prstGeom prst="rect">
            <a:avLst/>
          </a:prstGeom>
          <a:noFill/>
        </p:spPr>
        <p:txBody>
          <a:bodyPr wrap="square">
            <a:spAutoFit/>
          </a:bodyPr>
          <a:lstStyle/>
          <a:p>
            <a:pPr marL="342900" indent="-342900">
              <a:buFont typeface="Arial" panose="020B0604020202020204" pitchFamily="34" charset="0"/>
              <a:buChar char="•"/>
            </a:pPr>
            <a:r>
              <a:rPr kumimoji="1" lang="en-US" altLang="zh-TW" sz="2400" dirty="0"/>
              <a:t>How well will the model perform on out-of-domain data?</a:t>
            </a:r>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80765" y="806529"/>
            <a:ext cx="11319882" cy="2843471"/>
          </a:xfrm>
          <a:prstGeom prst="rect">
            <a:avLst/>
          </a:prstGeom>
          <a:noFill/>
          <a:ln>
            <a:noFill/>
          </a:ln>
        </p:spPr>
        <p:txBody>
          <a:bodyPr wrap="square">
            <a:spAutoFit/>
          </a:bodyPr>
          <a:lstStyle/>
          <a:p>
            <a:pPr>
              <a:lnSpc>
                <a:spcPts val="2700"/>
              </a:lnSpc>
            </a:pPr>
            <a:r>
              <a:rPr lang="zh-TW" altLang="en-US" sz="2000" dirty="0"/>
              <a:t>Doctor: Hello, how are you today?</a:t>
            </a:r>
          </a:p>
          <a:p>
            <a:pPr>
              <a:lnSpc>
                <a:spcPts val="2700"/>
              </a:lnSpc>
            </a:pPr>
            <a:r>
              <a:rPr lang="zh-TW" altLang="en-US" sz="2000" i="1" dirty="0"/>
              <a:t>Patient: I am doing well. </a:t>
            </a:r>
          </a:p>
          <a:p>
            <a:pPr>
              <a:lnSpc>
                <a:spcPts val="2700"/>
              </a:lnSpc>
            </a:pPr>
            <a:r>
              <a:rPr lang="zh-TW" altLang="en-US" sz="2000" dirty="0"/>
              <a:t>Doctor: Great. What would you like to bring up today?</a:t>
            </a:r>
          </a:p>
          <a:p>
            <a:pPr>
              <a:lnSpc>
                <a:spcPts val="2700"/>
              </a:lnSpc>
            </a:pPr>
            <a:r>
              <a:rPr lang="zh-TW" altLang="en-US" sz="2000" i="1" dirty="0"/>
              <a:t>Patient: I have some questions about my liver. </a:t>
            </a:r>
          </a:p>
          <a:p>
            <a:pPr>
              <a:lnSpc>
                <a:spcPts val="2700"/>
              </a:lnSpc>
            </a:pPr>
            <a:r>
              <a:rPr lang="zh-TW" altLang="en-US" sz="2000" dirty="0"/>
              <a:t>Doctor: Alright. Let's start with the basics. </a:t>
            </a:r>
            <a:r>
              <a:rPr lang="zh-TW" altLang="en-US" sz="2000" dirty="0">
                <a:solidFill>
                  <a:schemeClr val="accent5">
                    <a:lumMod val="75000"/>
                  </a:schemeClr>
                </a:solidFill>
              </a:rPr>
              <a:t>Do you drink? Excessive drinking can cause issues with the liver.</a:t>
            </a:r>
          </a:p>
          <a:p>
            <a:pPr>
              <a:lnSpc>
                <a:spcPts val="2700"/>
              </a:lnSpc>
            </a:pPr>
            <a:r>
              <a:rPr lang="zh-TW" altLang="en-US" sz="2000" i="1" dirty="0"/>
              <a:t>Patient: </a:t>
            </a:r>
            <a:r>
              <a:rPr lang="zh-TW" altLang="en-US" sz="2000" i="1" dirty="0">
                <a:solidFill>
                  <a:schemeClr val="accent5">
                    <a:lumMod val="75000"/>
                  </a:schemeClr>
                </a:solidFill>
              </a:rPr>
              <a:t>No, I do not</a:t>
            </a:r>
            <a:r>
              <a:rPr lang="zh-TW" altLang="en-US" sz="2000" i="1" dirty="0"/>
              <a:t>. </a:t>
            </a:r>
            <a:r>
              <a:rPr lang="zh-TW" altLang="en-US" sz="2000" i="1" dirty="0">
                <a:solidFill>
                  <a:schemeClr val="accent6">
                    <a:lumMod val="75000"/>
                  </a:schemeClr>
                </a:solidFill>
              </a:rPr>
              <a:t>I take a lot of Tylenol for pain and I am worried it is effecting my liver. </a:t>
            </a:r>
          </a:p>
          <a:p>
            <a:pPr>
              <a:lnSpc>
                <a:spcPts val="2700"/>
              </a:lnSpc>
            </a:pPr>
            <a:r>
              <a:rPr lang="zh-TW" altLang="en-US" sz="2000" dirty="0"/>
              <a:t>Doctor: </a:t>
            </a:r>
            <a:r>
              <a:rPr lang="zh-TW" altLang="en-US" sz="2000" dirty="0">
                <a:solidFill>
                  <a:schemeClr val="accent6">
                    <a:lumMod val="75000"/>
                  </a:schemeClr>
                </a:solidFill>
              </a:rPr>
              <a:t>Okay, that is a common concern. </a:t>
            </a:r>
            <a:r>
              <a:rPr lang="zh-TW" altLang="en-US" sz="2000" dirty="0"/>
              <a:t>We can address that today. Do you happen to smoke?</a:t>
            </a:r>
          </a:p>
          <a:p>
            <a:pPr>
              <a:lnSpc>
                <a:spcPts val="2700"/>
              </a:lnSpc>
            </a:pPr>
            <a:r>
              <a:rPr lang="zh-TW" altLang="en-US" sz="2000" i="1" dirty="0"/>
              <a:t>Patient: </a:t>
            </a:r>
            <a:r>
              <a:rPr lang="zh-TW" altLang="en-US" sz="2000" i="1" dirty="0">
                <a:solidFill>
                  <a:schemeClr val="accent2">
                    <a:lumMod val="75000"/>
                  </a:schemeClr>
                </a:solidFill>
              </a:rPr>
              <a:t>No, I do not smoke.</a:t>
            </a:r>
          </a:p>
        </p:txBody>
      </p:sp>
      <p:sp>
        <p:nvSpPr>
          <p:cNvPr id="23" name="文字方塊 22">
            <a:extLst>
              <a:ext uri="{FF2B5EF4-FFF2-40B4-BE49-F238E27FC236}">
                <a16:creationId xmlns:a16="http://schemas.microsoft.com/office/drawing/2014/main" id="{715061CF-0500-FE89-E3F9-75B846C200BF}"/>
              </a:ext>
            </a:extLst>
          </p:cNvPr>
          <p:cNvSpPr txBox="1"/>
          <p:nvPr/>
        </p:nvSpPr>
        <p:spPr>
          <a:xfrm>
            <a:off x="1018137" y="3914690"/>
            <a:ext cx="10155725" cy="830997"/>
          </a:xfrm>
          <a:prstGeom prst="rect">
            <a:avLst/>
          </a:prstGeom>
          <a:noFill/>
          <a:ln w="38100">
            <a:noFill/>
          </a:ln>
        </p:spPr>
        <p:txBody>
          <a:bodyPr wrap="square">
            <a:spAutoFit/>
          </a:bodyPr>
          <a:lstStyle/>
          <a:p>
            <a:r>
              <a:rPr lang="zh-TW" altLang="en-US" sz="2400" b="1" dirty="0">
                <a:solidFill>
                  <a:schemeClr val="accent2">
                    <a:lumMod val="75000"/>
                  </a:schemeClr>
                </a:solidFill>
              </a:rPr>
              <a:t>The patient is a nonsmoker</a:t>
            </a:r>
            <a:r>
              <a:rPr lang="zh-TW" altLang="en-US" sz="2400" b="1" dirty="0"/>
              <a:t>. </a:t>
            </a:r>
            <a:r>
              <a:rPr lang="zh-TW" altLang="en-US" sz="2400" b="1" dirty="0">
                <a:solidFill>
                  <a:schemeClr val="accent5">
                    <a:lumMod val="75000"/>
                  </a:schemeClr>
                </a:solidFill>
              </a:rPr>
              <a:t>No history of alcohol abuse</a:t>
            </a:r>
            <a:r>
              <a:rPr lang="zh-TW" altLang="en-US" sz="2400" b="1" dirty="0"/>
              <a:t>. </a:t>
            </a:r>
            <a:r>
              <a:rPr lang="zh-TW" altLang="en-US" sz="2400" b="1" dirty="0">
                <a:solidFill>
                  <a:schemeClr val="accent6">
                    <a:lumMod val="75000"/>
                  </a:schemeClr>
                </a:solidFill>
              </a:rPr>
              <a:t>Tylenol use is noted to be problematic.</a:t>
            </a:r>
          </a:p>
        </p:txBody>
      </p:sp>
      <p:sp>
        <p:nvSpPr>
          <p:cNvPr id="5" name="矩形 4">
            <a:extLst>
              <a:ext uri="{FF2B5EF4-FFF2-40B4-BE49-F238E27FC236}">
                <a16:creationId xmlns:a16="http://schemas.microsoft.com/office/drawing/2014/main" id="{C79A73AA-6958-9E91-940F-82003DBCABB6}"/>
              </a:ext>
            </a:extLst>
          </p:cNvPr>
          <p:cNvSpPr/>
          <p:nvPr/>
        </p:nvSpPr>
        <p:spPr>
          <a:xfrm>
            <a:off x="3221041" y="5087758"/>
            <a:ext cx="8350356" cy="963713"/>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6" name="文字方塊 5">
            <a:extLst>
              <a:ext uri="{FF2B5EF4-FFF2-40B4-BE49-F238E27FC236}">
                <a16:creationId xmlns:a16="http://schemas.microsoft.com/office/drawing/2014/main" id="{0273A6F3-481A-B844-0AE6-F0C77307816F}"/>
              </a:ext>
            </a:extLst>
          </p:cNvPr>
          <p:cNvSpPr txBox="1"/>
          <p:nvPr/>
        </p:nvSpPr>
        <p:spPr>
          <a:xfrm>
            <a:off x="6291495" y="172507"/>
            <a:ext cx="5791200" cy="369332"/>
          </a:xfrm>
          <a:prstGeom prst="rect">
            <a:avLst/>
          </a:prstGeom>
          <a:noFill/>
        </p:spPr>
        <p:txBody>
          <a:bodyPr wrap="square">
            <a:spAutoFit/>
          </a:bodyPr>
          <a:lstStyle/>
          <a:p>
            <a:r>
              <a:rPr lang="en" altLang="zh-TW" sz="1800" dirty="0">
                <a:solidFill>
                  <a:schemeClr val="bg1">
                    <a:lumMod val="65000"/>
                  </a:schemeClr>
                </a:solidFill>
                <a:effectLst/>
                <a:latin typeface="Inconsolatazi4"/>
              </a:rPr>
              <a:t>https://</a:t>
            </a:r>
            <a:r>
              <a:rPr lang="en" altLang="zh-TW" sz="1800" dirty="0" err="1">
                <a:solidFill>
                  <a:schemeClr val="bg1">
                    <a:lumMod val="65000"/>
                  </a:schemeClr>
                </a:solidFill>
                <a:effectLst/>
                <a:latin typeface="Inconsolatazi4"/>
              </a:rPr>
              <a:t>huggingface.co</a:t>
            </a:r>
            <a:r>
              <a:rPr lang="en" altLang="zh-TW" sz="1800" dirty="0">
                <a:solidFill>
                  <a:schemeClr val="bg1">
                    <a:lumMod val="65000"/>
                  </a:schemeClr>
                </a:solidFill>
                <a:effectLst/>
                <a:latin typeface="Inconsolatazi4"/>
              </a:rPr>
              <a:t>/</a:t>
            </a:r>
            <a:r>
              <a:rPr lang="en" altLang="zh-TW" sz="1800" dirty="0" err="1">
                <a:solidFill>
                  <a:schemeClr val="bg1">
                    <a:lumMod val="65000"/>
                  </a:schemeClr>
                </a:solidFill>
                <a:effectLst/>
                <a:latin typeface="Inconsolatazi4"/>
              </a:rPr>
              <a:t>wanglab</a:t>
            </a:r>
            <a:r>
              <a:rPr lang="en" altLang="zh-TW" sz="1800" dirty="0">
                <a:solidFill>
                  <a:schemeClr val="bg1">
                    <a:lumMod val="65000"/>
                  </a:schemeClr>
                </a:solidFill>
                <a:effectLst/>
                <a:latin typeface="Inconsolatazi4"/>
              </a:rPr>
              <a:t>/ task-a-flan-t5-large-run-2 </a:t>
            </a:r>
            <a:endParaRPr lang="en" altLang="zh-TW" dirty="0">
              <a:solidFill>
                <a:schemeClr val="bg1">
                  <a:lumMod val="65000"/>
                </a:schemeClr>
              </a:solidFill>
            </a:endParaRPr>
          </a:p>
        </p:txBody>
      </p:sp>
    </p:spTree>
    <p:extLst>
      <p:ext uri="{BB962C8B-B14F-4D97-AF65-F5344CB8AC3E}">
        <p14:creationId xmlns:p14="http://schemas.microsoft.com/office/powerpoint/2010/main" val="3777910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E314346-C780-9743-C6D6-4DC090FA76F7}"/>
              </a:ext>
            </a:extLst>
          </p:cNvPr>
          <p:cNvSpPr>
            <a:spLocks noGrp="1"/>
          </p:cNvSpPr>
          <p:nvPr>
            <p:ph type="title"/>
          </p:nvPr>
        </p:nvSpPr>
        <p:spPr/>
        <p:txBody>
          <a:bodyPr>
            <a:normAutofit/>
          </a:bodyPr>
          <a:lstStyle/>
          <a:p>
            <a:r>
              <a:rPr kumimoji="1" lang="en-US" altLang="zh-TW" b="1" dirty="0"/>
              <a:t>Important information in medical dialogue</a:t>
            </a:r>
            <a:endParaRPr kumimoji="1" lang="zh-TW" altLang="en-US" b="1" dirty="0"/>
          </a:p>
        </p:txBody>
      </p:sp>
      <p:sp>
        <p:nvSpPr>
          <p:cNvPr id="3" name="內容版面配置區 2">
            <a:extLst>
              <a:ext uri="{FF2B5EF4-FFF2-40B4-BE49-F238E27FC236}">
                <a16:creationId xmlns:a16="http://schemas.microsoft.com/office/drawing/2014/main" id="{48AE37B7-E526-0600-E3F0-E130F19DBBED}"/>
              </a:ext>
            </a:extLst>
          </p:cNvPr>
          <p:cNvSpPr>
            <a:spLocks noGrp="1"/>
          </p:cNvSpPr>
          <p:nvPr>
            <p:ph idx="1"/>
          </p:nvPr>
        </p:nvSpPr>
        <p:spPr>
          <a:xfrm>
            <a:off x="838200" y="1509714"/>
            <a:ext cx="10515600" cy="646332"/>
          </a:xfrm>
        </p:spPr>
        <p:txBody>
          <a:bodyPr>
            <a:normAutofit/>
          </a:bodyPr>
          <a:lstStyle/>
          <a:p>
            <a:pPr marL="0" indent="0">
              <a:buNone/>
            </a:pPr>
            <a:r>
              <a:rPr kumimoji="1" lang="en-US" altLang="zh-TW" sz="3200" b="1" dirty="0">
                <a:solidFill>
                  <a:srgbClr val="C00000"/>
                </a:solidFill>
              </a:rPr>
              <a:t>SOAP notes</a:t>
            </a:r>
          </a:p>
        </p:txBody>
      </p:sp>
      <p:sp>
        <p:nvSpPr>
          <p:cNvPr id="4" name="投影片編號版面配置區 3">
            <a:extLst>
              <a:ext uri="{FF2B5EF4-FFF2-40B4-BE49-F238E27FC236}">
                <a16:creationId xmlns:a16="http://schemas.microsoft.com/office/drawing/2014/main" id="{76BFF696-99DB-CEB3-21B4-40811B515557}"/>
              </a:ext>
            </a:extLst>
          </p:cNvPr>
          <p:cNvSpPr>
            <a:spLocks noGrp="1"/>
          </p:cNvSpPr>
          <p:nvPr>
            <p:ph type="sldNum" sz="quarter" idx="12"/>
          </p:nvPr>
        </p:nvSpPr>
        <p:spPr/>
        <p:txBody>
          <a:bodyPr/>
          <a:lstStyle/>
          <a:p>
            <a:fld id="{5601EF12-CFEA-A34A-BCBF-789BE5CF08F1}" type="slidenum">
              <a:rPr kumimoji="1" lang="zh-TW" altLang="en-US" smtClean="0"/>
              <a:pPr/>
              <a:t>12</a:t>
            </a:fld>
            <a:endParaRPr kumimoji="1" lang="zh-TW" altLang="en-US"/>
          </a:p>
        </p:txBody>
      </p:sp>
      <p:sp>
        <p:nvSpPr>
          <p:cNvPr id="6" name="文字方塊 5">
            <a:extLst>
              <a:ext uri="{FF2B5EF4-FFF2-40B4-BE49-F238E27FC236}">
                <a16:creationId xmlns:a16="http://schemas.microsoft.com/office/drawing/2014/main" id="{DEB2F8A8-7BE1-BA91-2F23-F6A686155C41}"/>
              </a:ext>
            </a:extLst>
          </p:cNvPr>
          <p:cNvSpPr txBox="1"/>
          <p:nvPr/>
        </p:nvSpPr>
        <p:spPr>
          <a:xfrm>
            <a:off x="1463040" y="4426594"/>
            <a:ext cx="6096000" cy="584775"/>
          </a:xfrm>
          <a:prstGeom prst="rect">
            <a:avLst/>
          </a:prstGeom>
          <a:noFill/>
        </p:spPr>
        <p:txBody>
          <a:bodyPr wrap="square">
            <a:spAutoFit/>
          </a:bodyPr>
          <a:lstStyle/>
          <a:p>
            <a:r>
              <a:rPr kumimoji="1" lang="en-US" altLang="zh-TW" sz="3200" b="1" dirty="0"/>
              <a:t>P</a:t>
            </a:r>
            <a:r>
              <a:rPr kumimoji="1" lang="en-US" altLang="zh-TW" sz="2400" b="1" dirty="0"/>
              <a:t>lan</a:t>
            </a:r>
            <a:r>
              <a:rPr kumimoji="1" lang="en-US" altLang="zh-TW" sz="2400" dirty="0"/>
              <a:t>: </a:t>
            </a:r>
            <a:r>
              <a:rPr lang="en" altLang="zh-TW" sz="2400" dirty="0">
                <a:effectLst/>
              </a:rPr>
              <a:t>future care plan</a:t>
            </a:r>
            <a:endParaRPr kumimoji="1" lang="zh-TW" altLang="en-US" sz="2400" dirty="0"/>
          </a:p>
        </p:txBody>
      </p:sp>
      <p:sp>
        <p:nvSpPr>
          <p:cNvPr id="8" name="文字方塊 7">
            <a:extLst>
              <a:ext uri="{FF2B5EF4-FFF2-40B4-BE49-F238E27FC236}">
                <a16:creationId xmlns:a16="http://schemas.microsoft.com/office/drawing/2014/main" id="{052528C2-BFF6-14C3-290A-6CD3FF039323}"/>
              </a:ext>
            </a:extLst>
          </p:cNvPr>
          <p:cNvSpPr txBox="1"/>
          <p:nvPr/>
        </p:nvSpPr>
        <p:spPr>
          <a:xfrm>
            <a:off x="1463039" y="3862908"/>
            <a:ext cx="9966064" cy="584775"/>
          </a:xfrm>
          <a:prstGeom prst="rect">
            <a:avLst/>
          </a:prstGeom>
          <a:noFill/>
        </p:spPr>
        <p:txBody>
          <a:bodyPr wrap="square">
            <a:spAutoFit/>
          </a:bodyPr>
          <a:lstStyle/>
          <a:p>
            <a:r>
              <a:rPr kumimoji="1" lang="en-US" altLang="zh-TW" sz="3200" b="1" dirty="0"/>
              <a:t>A</a:t>
            </a:r>
            <a:r>
              <a:rPr kumimoji="1" lang="en-US" altLang="zh-TW" sz="2400" b="1" dirty="0"/>
              <a:t>ssessment*</a:t>
            </a:r>
            <a:r>
              <a:rPr kumimoji="1" lang="en-US" altLang="zh-TW" sz="2400" dirty="0"/>
              <a:t>: </a:t>
            </a:r>
            <a:r>
              <a:rPr lang="en" altLang="zh-TW" sz="2400" dirty="0">
                <a:effectLst/>
              </a:rPr>
              <a:t>doctor’s evaluation (</a:t>
            </a:r>
            <a:r>
              <a:rPr lang="en" altLang="zh-TW" sz="2400" dirty="0"/>
              <a:t>Clinician’s interpretation of the results</a:t>
            </a:r>
            <a:r>
              <a:rPr lang="en" altLang="zh-TW" sz="2400" dirty="0">
                <a:effectLst/>
              </a:rPr>
              <a:t>)</a:t>
            </a:r>
            <a:endParaRPr kumimoji="1" lang="en-US" altLang="zh-TW" sz="2400" dirty="0"/>
          </a:p>
        </p:txBody>
      </p:sp>
      <p:sp>
        <p:nvSpPr>
          <p:cNvPr id="10" name="文字方塊 9">
            <a:extLst>
              <a:ext uri="{FF2B5EF4-FFF2-40B4-BE49-F238E27FC236}">
                <a16:creationId xmlns:a16="http://schemas.microsoft.com/office/drawing/2014/main" id="{5E9BC3AF-1D1C-3390-5F0D-B1CC80064C4D}"/>
              </a:ext>
            </a:extLst>
          </p:cNvPr>
          <p:cNvSpPr txBox="1"/>
          <p:nvPr/>
        </p:nvSpPr>
        <p:spPr>
          <a:xfrm>
            <a:off x="1463040" y="2929891"/>
            <a:ext cx="9646920" cy="954107"/>
          </a:xfrm>
          <a:prstGeom prst="rect">
            <a:avLst/>
          </a:prstGeom>
          <a:noFill/>
        </p:spPr>
        <p:txBody>
          <a:bodyPr wrap="square">
            <a:spAutoFit/>
          </a:bodyPr>
          <a:lstStyle/>
          <a:p>
            <a:r>
              <a:rPr kumimoji="1" lang="en-US" altLang="zh-TW" sz="3200" b="1" dirty="0"/>
              <a:t>O</a:t>
            </a:r>
            <a:r>
              <a:rPr kumimoji="1" lang="en-US" altLang="zh-TW" sz="2400" b="1" dirty="0"/>
              <a:t>bjective</a:t>
            </a:r>
            <a:r>
              <a:rPr kumimoji="1" lang="en-US" altLang="zh-TW" sz="2400" dirty="0"/>
              <a:t>: factual, measurable, and </a:t>
            </a:r>
            <a:r>
              <a:rPr lang="en" altLang="zh-TW" sz="2400" dirty="0">
                <a:effectLst/>
              </a:rPr>
              <a:t>objective observations</a:t>
            </a:r>
            <a:r>
              <a:rPr kumimoji="1" lang="en-US" altLang="zh-TW" sz="2400" dirty="0"/>
              <a:t> </a:t>
            </a:r>
          </a:p>
          <a:p>
            <a:r>
              <a:rPr kumimoji="1" lang="en-US" altLang="zh-TW" sz="2400" dirty="0"/>
              <a:t>e.g., Exam, lab results</a:t>
            </a:r>
          </a:p>
        </p:txBody>
      </p:sp>
      <p:sp>
        <p:nvSpPr>
          <p:cNvPr id="12" name="文字方塊 11">
            <a:extLst>
              <a:ext uri="{FF2B5EF4-FFF2-40B4-BE49-F238E27FC236}">
                <a16:creationId xmlns:a16="http://schemas.microsoft.com/office/drawing/2014/main" id="{F9206BCA-2E26-F655-D7E4-B54039C69F86}"/>
              </a:ext>
            </a:extLst>
          </p:cNvPr>
          <p:cNvSpPr txBox="1"/>
          <p:nvPr/>
        </p:nvSpPr>
        <p:spPr>
          <a:xfrm>
            <a:off x="1463040" y="1996874"/>
            <a:ext cx="9455973" cy="954107"/>
          </a:xfrm>
          <a:prstGeom prst="rect">
            <a:avLst/>
          </a:prstGeom>
          <a:noFill/>
        </p:spPr>
        <p:txBody>
          <a:bodyPr wrap="square">
            <a:spAutoFit/>
          </a:bodyPr>
          <a:lstStyle/>
          <a:p>
            <a:r>
              <a:rPr kumimoji="1" lang="en-US" altLang="zh-TW" sz="3200" b="1" dirty="0"/>
              <a:t>S</a:t>
            </a:r>
            <a:r>
              <a:rPr kumimoji="1" lang="en-US" altLang="zh-TW" sz="2400" b="1" dirty="0"/>
              <a:t>ubjective</a:t>
            </a:r>
            <a:r>
              <a:rPr kumimoji="1" lang="en-US" altLang="zh-TW" sz="2400" dirty="0"/>
              <a:t>: </a:t>
            </a:r>
            <a:r>
              <a:rPr lang="en" altLang="zh-TW" sz="2400" dirty="0">
                <a:effectLst/>
              </a:rPr>
              <a:t>information reported by the patient</a:t>
            </a:r>
            <a:endParaRPr kumimoji="1" lang="en-US" altLang="zh-TW" sz="2400" dirty="0"/>
          </a:p>
          <a:p>
            <a:r>
              <a:rPr kumimoji="1" lang="en-US" altLang="zh-TW" sz="2400" dirty="0"/>
              <a:t>e.g., History of illness </a:t>
            </a:r>
          </a:p>
        </p:txBody>
      </p:sp>
      <p:sp>
        <p:nvSpPr>
          <p:cNvPr id="7" name="文字方塊 6">
            <a:extLst>
              <a:ext uri="{FF2B5EF4-FFF2-40B4-BE49-F238E27FC236}">
                <a16:creationId xmlns:a16="http://schemas.microsoft.com/office/drawing/2014/main" id="{D6F29091-B140-B1CD-16B0-EC66C52BDF1B}"/>
              </a:ext>
            </a:extLst>
          </p:cNvPr>
          <p:cNvSpPr txBox="1"/>
          <p:nvPr/>
        </p:nvSpPr>
        <p:spPr>
          <a:xfrm>
            <a:off x="762896" y="5382861"/>
            <a:ext cx="10666207" cy="461665"/>
          </a:xfrm>
          <a:prstGeom prst="rect">
            <a:avLst/>
          </a:prstGeom>
          <a:noFill/>
          <a:ln w="38100">
            <a:solidFill>
              <a:srgbClr val="C00000"/>
            </a:solidFill>
          </a:ln>
        </p:spPr>
        <p:txBody>
          <a:bodyPr wrap="square">
            <a:spAutoFit/>
          </a:bodyPr>
          <a:lstStyle/>
          <a:p>
            <a:r>
              <a:rPr lang="en" altLang="zh-TW" sz="2400" b="1" dirty="0"/>
              <a:t>SOAP</a:t>
            </a:r>
            <a:r>
              <a:rPr lang="en" altLang="zh-TW" sz="2400" b="1" dirty="0">
                <a:effectLst/>
              </a:rPr>
              <a:t> is widely utilized by healthcare providers to document a patient’s progress</a:t>
            </a:r>
            <a:endParaRPr lang="en" altLang="zh-TW" sz="2400" b="1" dirty="0"/>
          </a:p>
        </p:txBody>
      </p:sp>
    </p:spTree>
    <p:extLst>
      <p:ext uri="{BB962C8B-B14F-4D97-AF65-F5344CB8AC3E}">
        <p14:creationId xmlns:p14="http://schemas.microsoft.com/office/powerpoint/2010/main" val="27676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圓角矩形 10">
            <a:extLst>
              <a:ext uri="{FF2B5EF4-FFF2-40B4-BE49-F238E27FC236}">
                <a16:creationId xmlns:a16="http://schemas.microsoft.com/office/drawing/2014/main" id="{6A8E7B35-DFB0-10A8-DF0F-D8C5C7135F75}"/>
              </a:ext>
            </a:extLst>
          </p:cNvPr>
          <p:cNvSpPr/>
          <p:nvPr/>
        </p:nvSpPr>
        <p:spPr>
          <a:xfrm>
            <a:off x="456737" y="1746753"/>
            <a:ext cx="4234642" cy="2698247"/>
          </a:xfrm>
          <a:prstGeom prst="roundRect">
            <a:avLst>
              <a:gd name="adj" fmla="val 9607"/>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BA43D1A5-F4E8-543A-5A92-5A894E9D85B4}"/>
              </a:ext>
            </a:extLst>
          </p:cNvPr>
          <p:cNvSpPr>
            <a:spLocks noGrp="1"/>
          </p:cNvSpPr>
          <p:nvPr>
            <p:ph type="title"/>
          </p:nvPr>
        </p:nvSpPr>
        <p:spPr/>
        <p:txBody>
          <a:bodyPr/>
          <a:lstStyle/>
          <a:p>
            <a:r>
              <a:rPr kumimoji="1" lang="en-US" altLang="zh-TW" b="1" dirty="0"/>
              <a:t>Open-sourced dataset</a:t>
            </a:r>
            <a:endParaRPr kumimoji="1" lang="zh-TW" altLang="en-US" b="1" dirty="0"/>
          </a:p>
        </p:txBody>
      </p:sp>
      <p:sp>
        <p:nvSpPr>
          <p:cNvPr id="4" name="投影片編號版面配置區 3">
            <a:extLst>
              <a:ext uri="{FF2B5EF4-FFF2-40B4-BE49-F238E27FC236}">
                <a16:creationId xmlns:a16="http://schemas.microsoft.com/office/drawing/2014/main" id="{A7847A6A-ECEB-E11A-6FA7-0F0850D018D7}"/>
              </a:ext>
            </a:extLst>
          </p:cNvPr>
          <p:cNvSpPr>
            <a:spLocks noGrp="1"/>
          </p:cNvSpPr>
          <p:nvPr>
            <p:ph type="sldNum" sz="quarter" idx="12"/>
          </p:nvPr>
        </p:nvSpPr>
        <p:spPr/>
        <p:txBody>
          <a:bodyPr/>
          <a:lstStyle/>
          <a:p>
            <a:fld id="{5601EF12-CFEA-A34A-BCBF-789BE5CF08F1}" type="slidenum">
              <a:rPr kumimoji="1" lang="zh-TW" altLang="en-US" smtClean="0"/>
              <a:pPr/>
              <a:t>13</a:t>
            </a:fld>
            <a:endParaRPr kumimoji="1" lang="zh-TW" altLang="en-US" dirty="0"/>
          </a:p>
        </p:txBody>
      </p:sp>
      <p:sp>
        <p:nvSpPr>
          <p:cNvPr id="5" name="文字方塊 4">
            <a:extLst>
              <a:ext uri="{FF2B5EF4-FFF2-40B4-BE49-F238E27FC236}">
                <a16:creationId xmlns:a16="http://schemas.microsoft.com/office/drawing/2014/main" id="{D80F9F9C-A7BF-24A7-EFF3-38FB996DF52D}"/>
              </a:ext>
            </a:extLst>
          </p:cNvPr>
          <p:cNvSpPr txBox="1"/>
          <p:nvPr/>
        </p:nvSpPr>
        <p:spPr>
          <a:xfrm>
            <a:off x="456737" y="1261633"/>
            <a:ext cx="3012597" cy="523220"/>
          </a:xfrm>
          <a:prstGeom prst="rect">
            <a:avLst/>
          </a:prstGeom>
          <a:noFill/>
        </p:spPr>
        <p:txBody>
          <a:bodyPr wrap="square">
            <a:spAutoFit/>
          </a:bodyPr>
          <a:lstStyle/>
          <a:p>
            <a:r>
              <a:rPr kumimoji="1" lang="en-US" altLang="zh-TW" sz="2800" b="1" dirty="0">
                <a:solidFill>
                  <a:srgbClr val="C00000"/>
                </a:solidFill>
              </a:rPr>
              <a:t>MTS-Dialog</a:t>
            </a:r>
            <a:endParaRPr kumimoji="1" lang="zh-TW" altLang="en-US" sz="2800" b="1" dirty="0">
              <a:solidFill>
                <a:srgbClr val="C00000"/>
              </a:solidFill>
            </a:endParaRPr>
          </a:p>
        </p:txBody>
      </p:sp>
      <p:sp>
        <p:nvSpPr>
          <p:cNvPr id="7" name="文字方塊 6">
            <a:extLst>
              <a:ext uri="{FF2B5EF4-FFF2-40B4-BE49-F238E27FC236}">
                <a16:creationId xmlns:a16="http://schemas.microsoft.com/office/drawing/2014/main" id="{A65FF8FD-0F0D-2474-4BD4-48EB7A958FA5}"/>
              </a:ext>
            </a:extLst>
          </p:cNvPr>
          <p:cNvSpPr txBox="1"/>
          <p:nvPr/>
        </p:nvSpPr>
        <p:spPr>
          <a:xfrm>
            <a:off x="536387" y="1790417"/>
            <a:ext cx="4374397" cy="2585323"/>
          </a:xfrm>
          <a:prstGeom prst="rect">
            <a:avLst/>
          </a:prstGeom>
          <a:noFill/>
        </p:spPr>
        <p:txBody>
          <a:bodyPr wrap="square">
            <a:spAutoFit/>
          </a:bodyPr>
          <a:lstStyle/>
          <a:p>
            <a:r>
              <a:rPr lang="en-US" altLang="zh-TW" kern="1200" dirty="0">
                <a:solidFill>
                  <a:schemeClr val="bg2">
                    <a:lumMod val="50000"/>
                  </a:schemeClr>
                </a:solidFill>
                <a:effectLst/>
                <a:cs typeface="Times New Roman" panose="02020603050405020304" pitchFamily="18" charset="0"/>
              </a:rPr>
              <a:t>Doctor: Good afternoon, sir. My chart here says that you are a fifty one year old white male, is that correct?</a:t>
            </a:r>
            <a:br>
              <a:rPr lang="en-US" altLang="zh-TW" kern="1200" dirty="0">
                <a:solidFill>
                  <a:schemeClr val="bg2">
                    <a:lumMod val="50000"/>
                  </a:schemeClr>
                </a:solidFill>
                <a:effectLst/>
                <a:cs typeface="Times New Roman" panose="02020603050405020304" pitchFamily="18" charset="0"/>
              </a:rPr>
            </a:br>
            <a:r>
              <a:rPr lang="en-US" altLang="zh-TW" kern="1200" dirty="0">
                <a:solidFill>
                  <a:schemeClr val="bg2">
                    <a:lumMod val="50000"/>
                  </a:schemeClr>
                </a:solidFill>
                <a:effectLst/>
                <a:cs typeface="Times New Roman" panose="02020603050405020304" pitchFamily="18" charset="0"/>
              </a:rPr>
              <a:t>Patient: Good afternoon, doctor. Yes, all of that is correct. </a:t>
            </a:r>
          </a:p>
          <a:p>
            <a:r>
              <a:rPr lang="en-US" altLang="zh-TW" kern="1200" dirty="0">
                <a:solidFill>
                  <a:schemeClr val="bg2">
                    <a:lumMod val="50000"/>
                  </a:schemeClr>
                </a:solidFill>
                <a:effectLst/>
                <a:cs typeface="Times New Roman" panose="02020603050405020304" pitchFamily="18" charset="0"/>
              </a:rPr>
              <a:t>...</a:t>
            </a:r>
          </a:p>
          <a:p>
            <a:pPr marL="0" marR="0" lvl="0" indent="0" algn="l" defTabSz="323972" rtl="0" eaLnBrk="1" fontAlgn="auto" latinLnBrk="0" hangingPunct="1">
              <a:spcBef>
                <a:spcPts val="0"/>
              </a:spcBef>
              <a:spcAft>
                <a:spcPts val="0"/>
              </a:spcAft>
              <a:buClrTx/>
              <a:buSzTx/>
              <a:buFontTx/>
              <a:buNone/>
              <a:tabLst/>
              <a:defRPr/>
            </a:pPr>
            <a:r>
              <a:rPr lang="en-US" altLang="zh-TW" kern="1200" dirty="0">
                <a:solidFill>
                  <a:schemeClr val="bg2">
                    <a:lumMod val="50000"/>
                  </a:schemeClr>
                </a:solidFill>
                <a:effectLst/>
                <a:cs typeface="Times New Roman" panose="02020603050405020304" pitchFamily="18" charset="0"/>
              </a:rPr>
              <a:t>Doctor: Finally, your ECOG score is one according to the nurse, is that correct? </a:t>
            </a:r>
            <a:br>
              <a:rPr lang="en-US" altLang="zh-TW" kern="1200" dirty="0">
                <a:solidFill>
                  <a:schemeClr val="bg2">
                    <a:lumMod val="50000"/>
                  </a:schemeClr>
                </a:solidFill>
                <a:effectLst/>
                <a:cs typeface="Times New Roman" panose="02020603050405020304" pitchFamily="18" charset="0"/>
              </a:rPr>
            </a:br>
            <a:r>
              <a:rPr lang="en-US" altLang="zh-TW" kern="1200" dirty="0">
                <a:solidFill>
                  <a:schemeClr val="bg2">
                    <a:lumMod val="50000"/>
                  </a:schemeClr>
                </a:solidFill>
                <a:effectLst/>
                <a:cs typeface="Times New Roman" panose="02020603050405020304" pitchFamily="18" charset="0"/>
              </a:rPr>
              <a:t>Patient: Yes, doctor. That's correct.</a:t>
            </a:r>
            <a:endParaRPr lang="zh-TW" altLang="zh-TW" kern="1200" dirty="0">
              <a:solidFill>
                <a:schemeClr val="bg2">
                  <a:lumMod val="50000"/>
                </a:schemeClr>
              </a:solidFill>
              <a:effectLst/>
              <a:cs typeface="Times New Roman" panose="02020603050405020304" pitchFamily="18" charset="0"/>
            </a:endParaRPr>
          </a:p>
        </p:txBody>
      </p:sp>
      <p:sp>
        <p:nvSpPr>
          <p:cNvPr id="10" name="文字方塊 9">
            <a:extLst>
              <a:ext uri="{FF2B5EF4-FFF2-40B4-BE49-F238E27FC236}">
                <a16:creationId xmlns:a16="http://schemas.microsoft.com/office/drawing/2014/main" id="{29EF0404-F4E9-9CDE-6E63-7CCA0C38FDF5}"/>
              </a:ext>
            </a:extLst>
          </p:cNvPr>
          <p:cNvSpPr txBox="1"/>
          <p:nvPr/>
        </p:nvSpPr>
        <p:spPr>
          <a:xfrm>
            <a:off x="456737" y="4615184"/>
            <a:ext cx="5375639" cy="1631216"/>
          </a:xfrm>
          <a:prstGeom prst="rect">
            <a:avLst/>
          </a:prstGeom>
          <a:noFill/>
        </p:spPr>
        <p:txBody>
          <a:bodyPr wrap="square">
            <a:spAutoFit/>
          </a:bodyPr>
          <a:lstStyle/>
          <a:p>
            <a:r>
              <a:rPr lang="en-US" altLang="zh-TW" sz="2000" b="1" dirty="0">
                <a:solidFill>
                  <a:schemeClr val="tx1"/>
                </a:solidFill>
                <a:cs typeface="Times New Roman" panose="02020603050405020304" pitchFamily="18" charset="0"/>
              </a:rPr>
              <a:t>Section header</a:t>
            </a:r>
            <a:r>
              <a:rPr lang="en-US" altLang="zh-TW" sz="2000" dirty="0">
                <a:solidFill>
                  <a:schemeClr val="tx1"/>
                </a:solidFill>
                <a:cs typeface="Times New Roman" panose="02020603050405020304" pitchFamily="18" charset="0"/>
              </a:rPr>
              <a:t>: </a:t>
            </a:r>
            <a:r>
              <a:rPr lang="en-US" altLang="zh-TW" sz="2000" dirty="0">
                <a:cs typeface="Times New Roman" panose="02020603050405020304" pitchFamily="18" charset="0"/>
              </a:rPr>
              <a:t>HISTORY of PRESENT ILLNESS</a:t>
            </a:r>
          </a:p>
          <a:p>
            <a:pPr marL="0" marR="0" lvl="0" indent="0" algn="l" defTabSz="323972" rtl="0" eaLnBrk="1" fontAlgn="auto" latinLnBrk="0" hangingPunct="1">
              <a:spcBef>
                <a:spcPts val="0"/>
              </a:spcBef>
              <a:spcAft>
                <a:spcPts val="0"/>
              </a:spcAft>
              <a:buClrTx/>
              <a:buSzTx/>
              <a:buFontTx/>
              <a:buNone/>
              <a:tabLst/>
              <a:defRPr/>
            </a:pPr>
            <a:r>
              <a:rPr lang="en-US" altLang="zh-TW" sz="2000" b="1" dirty="0">
                <a:solidFill>
                  <a:schemeClr val="tx1"/>
                </a:solidFill>
                <a:cs typeface="Times New Roman" panose="02020603050405020304" pitchFamily="18" charset="0"/>
              </a:rPr>
              <a:t>Section text</a:t>
            </a:r>
            <a:r>
              <a:rPr lang="en-US" altLang="zh-TW" sz="2000" dirty="0">
                <a:solidFill>
                  <a:schemeClr val="tx1"/>
                </a:solidFill>
                <a:cs typeface="Times New Roman" panose="02020603050405020304" pitchFamily="18" charset="0"/>
              </a:rPr>
              <a:t>: </a:t>
            </a:r>
            <a:r>
              <a:rPr lang="en-US" altLang="zh-TW" sz="2000" kern="1200" dirty="0">
                <a:solidFill>
                  <a:schemeClr val="bg2">
                    <a:lumMod val="50000"/>
                  </a:schemeClr>
                </a:solidFill>
                <a:effectLst/>
                <a:cs typeface="Times New Roman" panose="02020603050405020304" pitchFamily="18" charset="0"/>
              </a:rPr>
              <a:t>A 51-year-old white male diagnosed with PTLD in latter half of 2007.  He presented with symptoms of increasing adenopathy, abdominal pain, weight loss, and anorexia. …. </a:t>
            </a:r>
            <a:endParaRPr lang="zh-TW" altLang="zh-TW" sz="2000" kern="1200" dirty="0">
              <a:solidFill>
                <a:schemeClr val="bg2">
                  <a:lumMod val="50000"/>
                </a:schemeClr>
              </a:solidFill>
              <a:effectLst/>
              <a:cs typeface="Times New Roman" panose="02020603050405020304" pitchFamily="18" charset="0"/>
            </a:endParaRPr>
          </a:p>
        </p:txBody>
      </p:sp>
      <p:sp>
        <p:nvSpPr>
          <p:cNvPr id="15" name="右大括弧 14">
            <a:extLst>
              <a:ext uri="{FF2B5EF4-FFF2-40B4-BE49-F238E27FC236}">
                <a16:creationId xmlns:a16="http://schemas.microsoft.com/office/drawing/2014/main" id="{14FE21A9-ADA2-4EA2-E0D6-8EE9F05DD053}"/>
              </a:ext>
            </a:extLst>
          </p:cNvPr>
          <p:cNvSpPr/>
          <p:nvPr/>
        </p:nvSpPr>
        <p:spPr>
          <a:xfrm>
            <a:off x="4691379" y="1824985"/>
            <a:ext cx="338406" cy="2483307"/>
          </a:xfrm>
          <a:prstGeom prst="rightBrace">
            <a:avLst>
              <a:gd name="adj1" fmla="val 8333"/>
              <a:gd name="adj2"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8" name="文字方塊 17">
            <a:extLst>
              <a:ext uri="{FF2B5EF4-FFF2-40B4-BE49-F238E27FC236}">
                <a16:creationId xmlns:a16="http://schemas.microsoft.com/office/drawing/2014/main" id="{8AC5F300-5E6E-1E6B-0A6E-F0B11F48F9CA}"/>
              </a:ext>
            </a:extLst>
          </p:cNvPr>
          <p:cNvSpPr txBox="1"/>
          <p:nvPr/>
        </p:nvSpPr>
        <p:spPr>
          <a:xfrm>
            <a:off x="4963682" y="2746465"/>
            <a:ext cx="1025911" cy="646331"/>
          </a:xfrm>
          <a:prstGeom prst="rect">
            <a:avLst/>
          </a:prstGeom>
          <a:noFill/>
        </p:spPr>
        <p:txBody>
          <a:bodyPr wrap="square">
            <a:spAutoFit/>
          </a:bodyPr>
          <a:lstStyle/>
          <a:p>
            <a:r>
              <a:rPr lang="en-US" altLang="zh-TW" sz="1800" dirty="0">
                <a:solidFill>
                  <a:schemeClr val="tx1"/>
                </a:solidFill>
                <a:cs typeface="Times New Roman" panose="02020603050405020304" pitchFamily="18" charset="0"/>
              </a:rPr>
              <a:t>~150 tokens</a:t>
            </a:r>
          </a:p>
        </p:txBody>
      </p:sp>
      <p:sp>
        <p:nvSpPr>
          <p:cNvPr id="20" name="文字方塊 19">
            <a:extLst>
              <a:ext uri="{FF2B5EF4-FFF2-40B4-BE49-F238E27FC236}">
                <a16:creationId xmlns:a16="http://schemas.microsoft.com/office/drawing/2014/main" id="{F2267267-74E3-25E4-9C28-4B4DEE97A087}"/>
              </a:ext>
            </a:extLst>
          </p:cNvPr>
          <p:cNvSpPr txBox="1"/>
          <p:nvPr/>
        </p:nvSpPr>
        <p:spPr>
          <a:xfrm>
            <a:off x="4216400" y="4350340"/>
            <a:ext cx="1866295"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grpSp>
        <p:nvGrpSpPr>
          <p:cNvPr id="6" name="群組 5">
            <a:extLst>
              <a:ext uri="{FF2B5EF4-FFF2-40B4-BE49-F238E27FC236}">
                <a16:creationId xmlns:a16="http://schemas.microsoft.com/office/drawing/2014/main" id="{6B41A712-3A63-6AD2-B443-C3BC6D16F586}"/>
              </a:ext>
            </a:extLst>
          </p:cNvPr>
          <p:cNvGrpSpPr/>
          <p:nvPr/>
        </p:nvGrpSpPr>
        <p:grpSpPr>
          <a:xfrm>
            <a:off x="6005565" y="1248933"/>
            <a:ext cx="6077130" cy="5037178"/>
            <a:chOff x="6005565" y="1248933"/>
            <a:chExt cx="6077130" cy="5037178"/>
          </a:xfrm>
        </p:grpSpPr>
        <p:sp>
          <p:nvSpPr>
            <p:cNvPr id="13" name="圓角矩形 12">
              <a:extLst>
                <a:ext uri="{FF2B5EF4-FFF2-40B4-BE49-F238E27FC236}">
                  <a16:creationId xmlns:a16="http://schemas.microsoft.com/office/drawing/2014/main" id="{CFD12261-620D-0848-C150-DCBCDB7BC88F}"/>
                </a:ext>
              </a:extLst>
            </p:cNvPr>
            <p:cNvSpPr/>
            <p:nvPr/>
          </p:nvSpPr>
          <p:spPr>
            <a:xfrm>
              <a:off x="6022196" y="1734848"/>
              <a:ext cx="4838677" cy="2261623"/>
            </a:xfrm>
            <a:prstGeom prst="roundRect">
              <a:avLst>
                <a:gd name="adj" fmla="val 8484"/>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文字方塊 2">
              <a:extLst>
                <a:ext uri="{FF2B5EF4-FFF2-40B4-BE49-F238E27FC236}">
                  <a16:creationId xmlns:a16="http://schemas.microsoft.com/office/drawing/2014/main" id="{6189D196-9D2B-8B3C-84E8-FED147ADCBE0}"/>
                </a:ext>
              </a:extLst>
            </p:cNvPr>
            <p:cNvSpPr txBox="1"/>
            <p:nvPr/>
          </p:nvSpPr>
          <p:spPr>
            <a:xfrm>
              <a:off x="6027828" y="1248933"/>
              <a:ext cx="3169649" cy="523220"/>
            </a:xfrm>
            <a:prstGeom prst="rect">
              <a:avLst/>
            </a:prstGeom>
            <a:noFill/>
          </p:spPr>
          <p:txBody>
            <a:bodyPr wrap="square">
              <a:spAutoFit/>
            </a:bodyPr>
            <a:lstStyle/>
            <a:p>
              <a:r>
                <a:rPr kumimoji="1" lang="en-US" altLang="zh-TW" sz="2800" b="1" dirty="0">
                  <a:solidFill>
                    <a:srgbClr val="C00000"/>
                  </a:solidFill>
                </a:rPr>
                <a:t>ACI-BENCH</a:t>
              </a:r>
              <a:endParaRPr kumimoji="1" lang="zh-TW" altLang="en-US" sz="2800" b="1" dirty="0">
                <a:solidFill>
                  <a:srgbClr val="C00000"/>
                </a:solidFill>
              </a:endParaRPr>
            </a:p>
          </p:txBody>
        </p:sp>
        <p:sp>
          <p:nvSpPr>
            <p:cNvPr id="12" name="文字方塊 11">
              <a:extLst>
                <a:ext uri="{FF2B5EF4-FFF2-40B4-BE49-F238E27FC236}">
                  <a16:creationId xmlns:a16="http://schemas.microsoft.com/office/drawing/2014/main" id="{9B27B36B-46E9-5052-9D59-B63011D97856}"/>
                </a:ext>
              </a:extLst>
            </p:cNvPr>
            <p:cNvSpPr txBox="1"/>
            <p:nvPr/>
          </p:nvSpPr>
          <p:spPr>
            <a:xfrm>
              <a:off x="6015129" y="1707480"/>
              <a:ext cx="5049792" cy="2339102"/>
            </a:xfrm>
            <a:prstGeom prst="rect">
              <a:avLst/>
            </a:prstGeom>
            <a:noFill/>
          </p:spPr>
          <p:txBody>
            <a:bodyPr wrap="square">
              <a:spAutoFit/>
            </a:bodyPr>
            <a:lstStyle/>
            <a:p>
              <a:r>
                <a:rPr lang="en-US" altLang="zh-TW" kern="0" dirty="0">
                  <a:solidFill>
                    <a:schemeClr val="bg2">
                      <a:lumMod val="50000"/>
                    </a:schemeClr>
                  </a:solidFill>
                  <a:effectLst/>
                  <a:cs typeface="Times New Roman" panose="02020603050405020304" pitchFamily="18" charset="0"/>
                </a:rPr>
                <a:t>Doctor: hi. how are you?</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Patient: hey, good to see you.</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Doctor: </a:t>
              </a:r>
              <a:r>
                <a:rPr lang="en-US" altLang="zh-TW" kern="0" dirty="0" err="1">
                  <a:solidFill>
                    <a:schemeClr val="bg2">
                      <a:lumMod val="50000"/>
                    </a:schemeClr>
                  </a:solidFill>
                  <a:effectLst/>
                  <a:cs typeface="Times New Roman" panose="02020603050405020304" pitchFamily="18" charset="0"/>
                </a:rPr>
                <a:t>i'm</a:t>
              </a:r>
              <a:r>
                <a:rPr lang="en-US" altLang="zh-TW" kern="0" dirty="0">
                  <a:solidFill>
                    <a:schemeClr val="bg2">
                      <a:lumMod val="50000"/>
                    </a:schemeClr>
                  </a:solidFill>
                  <a:effectLst/>
                  <a:cs typeface="Times New Roman" panose="02020603050405020304" pitchFamily="18" charset="0"/>
                </a:rPr>
                <a:t> doing well, </a:t>
              </a:r>
              <a:r>
                <a:rPr lang="en-US" altLang="zh-TW" kern="0" dirty="0" err="1">
                  <a:solidFill>
                    <a:schemeClr val="bg2">
                      <a:lumMod val="50000"/>
                    </a:schemeClr>
                  </a:solidFill>
                  <a:effectLst/>
                  <a:cs typeface="Times New Roman" panose="02020603050405020304" pitchFamily="18" charset="0"/>
                </a:rPr>
                <a:t>i'm</a:t>
              </a:r>
              <a:r>
                <a:rPr lang="en-US" altLang="zh-TW" kern="0" dirty="0">
                  <a:solidFill>
                    <a:schemeClr val="bg2">
                      <a:lumMod val="50000"/>
                    </a:schemeClr>
                  </a:solidFill>
                  <a:effectLst/>
                  <a:cs typeface="Times New Roman" panose="02020603050405020304" pitchFamily="18" charset="0"/>
                </a:rPr>
                <a:t> doing well.</a:t>
              </a:r>
            </a:p>
            <a:p>
              <a:r>
                <a:rPr lang="en-US" altLang="zh-TW" dirty="0">
                  <a:solidFill>
                    <a:schemeClr val="bg2">
                      <a:lumMod val="50000"/>
                    </a:schemeClr>
                  </a:solidFill>
                  <a:effectLst/>
                  <a:cs typeface="Times New Roman" panose="02020603050405020304" pitchFamily="18" charset="0"/>
                </a:rPr>
                <a:t>…</a:t>
              </a:r>
            </a:p>
            <a:p>
              <a:r>
                <a:rPr lang="en-US" altLang="zh-TW" kern="0" dirty="0">
                  <a:solidFill>
                    <a:schemeClr val="bg2">
                      <a:lumMod val="50000"/>
                    </a:schemeClr>
                  </a:solidFill>
                  <a:effectLst/>
                  <a:cs typeface="Times New Roman" panose="02020603050405020304" pitchFamily="18" charset="0"/>
                </a:rPr>
                <a:t>Doctor: let me know if your symptoms worsen and we can talk more about it, okay?</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Patient: you got it.</a:t>
              </a:r>
              <a:br>
                <a:rPr lang="en-US" altLang="zh-TW" kern="0" dirty="0">
                  <a:solidFill>
                    <a:schemeClr val="bg2">
                      <a:lumMod val="50000"/>
                    </a:schemeClr>
                  </a:solidFill>
                  <a:effectLst/>
                  <a:cs typeface="Times New Roman" panose="02020603050405020304" pitchFamily="18" charset="0"/>
                </a:rPr>
              </a:br>
              <a:r>
                <a:rPr lang="en-US" altLang="zh-TW" kern="0" dirty="0">
                  <a:solidFill>
                    <a:schemeClr val="bg2">
                      <a:lumMod val="50000"/>
                    </a:schemeClr>
                  </a:solidFill>
                  <a:effectLst/>
                  <a:cs typeface="Times New Roman" panose="02020603050405020304" pitchFamily="18" charset="0"/>
                </a:rPr>
                <a:t>Doctor: all right. hey, dragon. finalize the note</a:t>
              </a:r>
              <a:r>
                <a:rPr lang="en-US" altLang="zh-TW" sz="2000" kern="0" dirty="0">
                  <a:solidFill>
                    <a:schemeClr val="bg2">
                      <a:lumMod val="50000"/>
                    </a:schemeClr>
                  </a:solidFill>
                  <a:effectLst/>
                  <a:cs typeface="Times New Roman" panose="02020603050405020304" pitchFamily="18" charset="0"/>
                </a:rPr>
                <a:t>.</a:t>
              </a:r>
              <a:r>
                <a:rPr lang="zh-TW" altLang="zh-TW" sz="2000" dirty="0">
                  <a:solidFill>
                    <a:schemeClr val="bg2">
                      <a:lumMod val="50000"/>
                    </a:schemeClr>
                  </a:solidFill>
                  <a:effectLst/>
                  <a:cs typeface="Times New Roman" panose="02020603050405020304" pitchFamily="18" charset="0"/>
                </a:rPr>
                <a:t>  </a:t>
              </a:r>
              <a:endParaRPr lang="zh-TW" altLang="en-US" sz="2000" dirty="0">
                <a:solidFill>
                  <a:schemeClr val="bg2">
                    <a:lumMod val="50000"/>
                  </a:schemeClr>
                </a:solidFill>
                <a:cs typeface="Times New Roman" panose="02020603050405020304" pitchFamily="18" charset="0"/>
              </a:endParaRPr>
            </a:p>
          </p:txBody>
        </p:sp>
        <p:sp>
          <p:nvSpPr>
            <p:cNvPr id="14" name="文字方塊 13">
              <a:extLst>
                <a:ext uri="{FF2B5EF4-FFF2-40B4-BE49-F238E27FC236}">
                  <a16:creationId xmlns:a16="http://schemas.microsoft.com/office/drawing/2014/main" id="{2823234D-74C4-751E-8566-3F9D2547AC96}"/>
                </a:ext>
              </a:extLst>
            </p:cNvPr>
            <p:cNvSpPr txBox="1"/>
            <p:nvPr/>
          </p:nvSpPr>
          <p:spPr>
            <a:xfrm>
              <a:off x="6005565" y="4039342"/>
              <a:ext cx="5837274" cy="2246769"/>
            </a:xfrm>
            <a:prstGeom prst="rect">
              <a:avLst/>
            </a:prstGeom>
            <a:noFill/>
          </p:spPr>
          <p:txBody>
            <a:bodyPr wrap="square">
              <a:spAutoFit/>
            </a:bodyPr>
            <a:lstStyle/>
            <a:p>
              <a:r>
                <a:rPr lang="en-US" altLang="zh-TW" sz="2000" b="1" kern="1200" dirty="0">
                  <a:solidFill>
                    <a:schemeClr val="tx1"/>
                  </a:solidFill>
                  <a:effectLst/>
                  <a:cs typeface="Times New Roman" panose="02020603050405020304" pitchFamily="18" charset="0"/>
                </a:rPr>
                <a:t>CHIEF COMPLAINT</a:t>
              </a:r>
              <a:br>
                <a:rPr lang="en-US" altLang="zh-TW" sz="2000" kern="1200" dirty="0">
                  <a:solidFill>
                    <a:schemeClr val="tx1"/>
                  </a:solidFill>
                  <a:effectLst/>
                  <a:cs typeface="Times New Roman" panose="02020603050405020304" pitchFamily="18" charset="0"/>
                </a:rPr>
              </a:br>
              <a:r>
                <a:rPr lang="en-US" altLang="zh-TW" sz="2000" kern="1200" dirty="0">
                  <a:solidFill>
                    <a:schemeClr val="bg2">
                      <a:lumMod val="50000"/>
                    </a:schemeClr>
                  </a:solidFill>
                  <a:effectLst/>
                  <a:cs typeface="Times New Roman" panose="02020603050405020304" pitchFamily="18" charset="0"/>
                </a:rPr>
                <a:t>Upper respiratory infection.</a:t>
              </a:r>
              <a:br>
                <a:rPr lang="en-US" altLang="zh-TW" sz="2000" kern="1200" dirty="0">
                  <a:solidFill>
                    <a:schemeClr val="tx1"/>
                  </a:solidFill>
                  <a:effectLst/>
                  <a:cs typeface="Times New Roman" panose="02020603050405020304" pitchFamily="18" charset="0"/>
                </a:rPr>
              </a:br>
              <a:r>
                <a:rPr lang="en-US" altLang="zh-TW" sz="2000" b="1" kern="1200" dirty="0">
                  <a:solidFill>
                    <a:schemeClr val="tx1"/>
                  </a:solidFill>
                  <a:effectLst/>
                  <a:cs typeface="Times New Roman" panose="02020603050405020304" pitchFamily="18" charset="0"/>
                </a:rPr>
                <a:t>HISTORY OF PRESENT ILLNESS</a:t>
              </a:r>
              <a:br>
                <a:rPr lang="en-US" altLang="zh-TW" sz="2000" kern="1200" dirty="0">
                  <a:solidFill>
                    <a:schemeClr val="tx1"/>
                  </a:solidFill>
                  <a:effectLst/>
                  <a:cs typeface="Times New Roman" panose="02020603050405020304" pitchFamily="18" charset="0"/>
                </a:rPr>
              </a:br>
              <a:r>
                <a:rPr lang="en-US" altLang="zh-TW" sz="2000" dirty="0">
                  <a:solidFill>
                    <a:schemeClr val="bg2">
                      <a:lumMod val="50000"/>
                    </a:schemeClr>
                  </a:solidFill>
                  <a:cs typeface="Times New Roman" panose="02020603050405020304" pitchFamily="18" charset="0"/>
                </a:rPr>
                <a:t>The patient </a:t>
              </a:r>
              <a:r>
                <a:rPr lang="en-US" altLang="zh-TW" sz="2000" kern="1200" dirty="0">
                  <a:solidFill>
                    <a:schemeClr val="bg2">
                      <a:lumMod val="50000"/>
                    </a:schemeClr>
                  </a:solidFill>
                  <a:effectLst/>
                  <a:cs typeface="Times New Roman" panose="02020603050405020304" pitchFamily="18" charset="0"/>
                </a:rPr>
                <a:t>is a 59-year-old male with a past medical history significant for depression, </a:t>
              </a:r>
              <a:r>
                <a:rPr lang="en-US" altLang="zh-TW" sz="2000" dirty="0">
                  <a:solidFill>
                    <a:schemeClr val="bg2">
                      <a:lumMod val="50000"/>
                    </a:schemeClr>
                  </a:solidFill>
                  <a:effectLst/>
                  <a:cs typeface="Times New Roman" panose="02020603050405020304" pitchFamily="18" charset="0"/>
                </a:rPr>
                <a:t>…</a:t>
              </a:r>
            </a:p>
            <a:p>
              <a:r>
                <a:rPr lang="en-US" altLang="zh-TW" sz="2000" b="1" kern="1200" dirty="0">
                  <a:solidFill>
                    <a:schemeClr val="tx1"/>
                  </a:solidFill>
                  <a:effectLst/>
                  <a:cs typeface="Times New Roman" panose="02020603050405020304" pitchFamily="18" charset="0"/>
                </a:rPr>
                <a:t>RESULTS</a:t>
              </a:r>
            </a:p>
            <a:p>
              <a:r>
                <a:rPr lang="en-US" altLang="zh-TW" sz="2000" b="1" dirty="0">
                  <a:cs typeface="Times New Roman" panose="02020603050405020304" pitchFamily="18" charset="0"/>
                </a:rPr>
                <a:t>ASSESSMENT AND PLAN ..</a:t>
              </a:r>
              <a:endParaRPr lang="en-US" altLang="zh-TW" sz="2000" dirty="0">
                <a:solidFill>
                  <a:schemeClr val="tx1"/>
                </a:solidFill>
                <a:effectLst/>
                <a:cs typeface="Times New Roman" panose="02020603050405020304" pitchFamily="18" charset="0"/>
              </a:endParaRPr>
            </a:p>
          </p:txBody>
        </p:sp>
        <p:sp>
          <p:nvSpPr>
            <p:cNvPr id="16" name="右大括弧 15">
              <a:extLst>
                <a:ext uri="{FF2B5EF4-FFF2-40B4-BE49-F238E27FC236}">
                  <a16:creationId xmlns:a16="http://schemas.microsoft.com/office/drawing/2014/main" id="{1545DC5B-378A-BC44-A84D-23D8F56068B1}"/>
                </a:ext>
              </a:extLst>
            </p:cNvPr>
            <p:cNvSpPr/>
            <p:nvPr/>
          </p:nvSpPr>
          <p:spPr>
            <a:xfrm>
              <a:off x="10757951" y="1815893"/>
              <a:ext cx="418454" cy="2074207"/>
            </a:xfrm>
            <a:prstGeom prst="rightBrace">
              <a:avLst>
                <a:gd name="adj1" fmla="val 8333"/>
                <a:gd name="adj2" fmla="val 50000"/>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19" name="文字方塊 18">
              <a:extLst>
                <a:ext uri="{FF2B5EF4-FFF2-40B4-BE49-F238E27FC236}">
                  <a16:creationId xmlns:a16="http://schemas.microsoft.com/office/drawing/2014/main" id="{8FE49821-72F3-CD9B-A1F5-6FF49EE66B85}"/>
                </a:ext>
              </a:extLst>
            </p:cNvPr>
            <p:cNvSpPr txBox="1"/>
            <p:nvPr/>
          </p:nvSpPr>
          <p:spPr>
            <a:xfrm>
              <a:off x="11125605" y="2593330"/>
              <a:ext cx="957090" cy="646331"/>
            </a:xfrm>
            <a:prstGeom prst="rect">
              <a:avLst/>
            </a:prstGeom>
            <a:noFill/>
          </p:spPr>
          <p:txBody>
            <a:bodyPr wrap="square">
              <a:spAutoFit/>
            </a:bodyPr>
            <a:lstStyle/>
            <a:p>
              <a:r>
                <a:rPr lang="en-US" altLang="zh-TW" sz="1800" dirty="0">
                  <a:solidFill>
                    <a:schemeClr val="tx1"/>
                  </a:solidFill>
                  <a:cs typeface="Times New Roman" panose="02020603050405020304" pitchFamily="18" charset="0"/>
                </a:rPr>
                <a:t>~1800 tokens</a:t>
              </a:r>
            </a:p>
          </p:txBody>
        </p:sp>
        <p:sp>
          <p:nvSpPr>
            <p:cNvPr id="21" name="文字方塊 20">
              <a:extLst>
                <a:ext uri="{FF2B5EF4-FFF2-40B4-BE49-F238E27FC236}">
                  <a16:creationId xmlns:a16="http://schemas.microsoft.com/office/drawing/2014/main" id="{6A6E0F31-EE6D-F3FF-E22B-E8DEC5DA5531}"/>
                </a:ext>
              </a:extLst>
            </p:cNvPr>
            <p:cNvSpPr txBox="1"/>
            <p:nvPr/>
          </p:nvSpPr>
          <p:spPr>
            <a:xfrm>
              <a:off x="8237670" y="4033206"/>
              <a:ext cx="2316029"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sp>
          <p:nvSpPr>
            <p:cNvPr id="22" name="文字方塊 21">
              <a:extLst>
                <a:ext uri="{FF2B5EF4-FFF2-40B4-BE49-F238E27FC236}">
                  <a16:creationId xmlns:a16="http://schemas.microsoft.com/office/drawing/2014/main" id="{DEA70ED6-CAA9-53F6-C493-DA54A3DD62A6}"/>
                </a:ext>
              </a:extLst>
            </p:cNvPr>
            <p:cNvSpPr txBox="1"/>
            <p:nvPr/>
          </p:nvSpPr>
          <p:spPr>
            <a:xfrm>
              <a:off x="9594334" y="4615184"/>
              <a:ext cx="2165866" cy="400110"/>
            </a:xfrm>
            <a:prstGeom prst="rect">
              <a:avLst/>
            </a:prstGeom>
            <a:noFill/>
          </p:spPr>
          <p:txBody>
            <a:bodyPr wrap="square">
              <a:spAutoFit/>
            </a:bodyPr>
            <a:lstStyle/>
            <a:p>
              <a:r>
                <a:rPr lang="en-US" altLang="zh-TW" sz="2000" b="1" dirty="0">
                  <a:solidFill>
                    <a:srgbClr val="C00000"/>
                  </a:solidFill>
                </a:rPr>
                <a:t>(Subjective)</a:t>
              </a:r>
              <a:endParaRPr lang="zh-TW" altLang="en-US" sz="2000" b="1" dirty="0">
                <a:solidFill>
                  <a:srgbClr val="C00000"/>
                </a:solidFill>
              </a:endParaRPr>
            </a:p>
          </p:txBody>
        </p:sp>
        <p:sp>
          <p:nvSpPr>
            <p:cNvPr id="24" name="文字方塊 23">
              <a:extLst>
                <a:ext uri="{FF2B5EF4-FFF2-40B4-BE49-F238E27FC236}">
                  <a16:creationId xmlns:a16="http://schemas.microsoft.com/office/drawing/2014/main" id="{0C653CCF-2326-2188-1343-BFF0C9EA43A1}"/>
                </a:ext>
              </a:extLst>
            </p:cNvPr>
            <p:cNvSpPr txBox="1"/>
            <p:nvPr/>
          </p:nvSpPr>
          <p:spPr>
            <a:xfrm>
              <a:off x="7133862" y="5546217"/>
              <a:ext cx="2165866" cy="400110"/>
            </a:xfrm>
            <a:prstGeom prst="rect">
              <a:avLst/>
            </a:prstGeom>
            <a:noFill/>
          </p:spPr>
          <p:txBody>
            <a:bodyPr wrap="square">
              <a:spAutoFit/>
            </a:bodyPr>
            <a:lstStyle/>
            <a:p>
              <a:r>
                <a:rPr lang="en-US" altLang="zh-TW" sz="2000" b="1" dirty="0">
                  <a:solidFill>
                    <a:srgbClr val="C00000"/>
                  </a:solidFill>
                </a:rPr>
                <a:t>(Objective)</a:t>
              </a:r>
              <a:endParaRPr lang="zh-TW" altLang="en-US" sz="2000" b="1" dirty="0">
                <a:solidFill>
                  <a:srgbClr val="C00000"/>
                </a:solidFill>
              </a:endParaRPr>
            </a:p>
          </p:txBody>
        </p:sp>
        <p:sp>
          <p:nvSpPr>
            <p:cNvPr id="25" name="文字方塊 24">
              <a:extLst>
                <a:ext uri="{FF2B5EF4-FFF2-40B4-BE49-F238E27FC236}">
                  <a16:creationId xmlns:a16="http://schemas.microsoft.com/office/drawing/2014/main" id="{67D238E2-E148-46C4-39F4-91C39A86BD59}"/>
                </a:ext>
              </a:extLst>
            </p:cNvPr>
            <p:cNvSpPr txBox="1"/>
            <p:nvPr/>
          </p:nvSpPr>
          <p:spPr>
            <a:xfrm>
              <a:off x="9083177" y="5825364"/>
              <a:ext cx="2652086" cy="400110"/>
            </a:xfrm>
            <a:prstGeom prst="rect">
              <a:avLst/>
            </a:prstGeom>
            <a:noFill/>
          </p:spPr>
          <p:txBody>
            <a:bodyPr wrap="square">
              <a:spAutoFit/>
            </a:bodyPr>
            <a:lstStyle/>
            <a:p>
              <a:r>
                <a:rPr lang="en-US" altLang="zh-TW" sz="2000" b="1" dirty="0">
                  <a:solidFill>
                    <a:srgbClr val="C00000"/>
                  </a:solidFill>
                </a:rPr>
                <a:t>(Assessment and Plan)</a:t>
              </a:r>
              <a:endParaRPr lang="zh-TW" altLang="en-US" sz="2000" b="1" dirty="0">
                <a:solidFill>
                  <a:srgbClr val="C00000"/>
                </a:solidFill>
              </a:endParaRPr>
            </a:p>
          </p:txBody>
        </p:sp>
      </p:grpSp>
    </p:spTree>
    <p:extLst>
      <p:ext uri="{BB962C8B-B14F-4D97-AF65-F5344CB8AC3E}">
        <p14:creationId xmlns:p14="http://schemas.microsoft.com/office/powerpoint/2010/main" val="299183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BD9ABDE-7BA0-7168-2D68-0175C2321BB0}"/>
              </a:ext>
            </a:extLst>
          </p:cNvPr>
          <p:cNvSpPr>
            <a:spLocks noGrp="1"/>
          </p:cNvSpPr>
          <p:nvPr>
            <p:ph type="title"/>
          </p:nvPr>
        </p:nvSpPr>
        <p:spPr/>
        <p:txBody>
          <a:bodyPr>
            <a:normAutofit/>
          </a:bodyPr>
          <a:lstStyle/>
          <a:p>
            <a:r>
              <a:rPr lang="en" altLang="zh-TW" b="1" dirty="0">
                <a:effectLst/>
              </a:rPr>
              <a:t>Statistic of MTS-Dialog and ACI-BENCH dataset </a:t>
            </a:r>
            <a:endParaRPr kumimoji="1" lang="zh-TW" altLang="en-US" b="1" dirty="0"/>
          </a:p>
        </p:txBody>
      </p:sp>
      <p:pic>
        <p:nvPicPr>
          <p:cNvPr id="6" name="內容版面配置區 5">
            <a:extLst>
              <a:ext uri="{FF2B5EF4-FFF2-40B4-BE49-F238E27FC236}">
                <a16:creationId xmlns:a16="http://schemas.microsoft.com/office/drawing/2014/main" id="{50227F8C-2D93-B0AF-D871-1DD9528567E8}"/>
              </a:ext>
            </a:extLst>
          </p:cNvPr>
          <p:cNvPicPr>
            <a:picLocks noGrp="1" noChangeAspect="1"/>
          </p:cNvPicPr>
          <p:nvPr>
            <p:ph idx="1"/>
          </p:nvPr>
        </p:nvPicPr>
        <p:blipFill>
          <a:blip r:embed="rId2"/>
          <a:stretch>
            <a:fillRect/>
          </a:stretch>
        </p:blipFill>
        <p:spPr>
          <a:xfrm>
            <a:off x="2015587" y="1687462"/>
            <a:ext cx="8160826" cy="3963830"/>
          </a:xfrm>
        </p:spPr>
      </p:pic>
      <p:sp>
        <p:nvSpPr>
          <p:cNvPr id="4" name="投影片編號版面配置區 3">
            <a:extLst>
              <a:ext uri="{FF2B5EF4-FFF2-40B4-BE49-F238E27FC236}">
                <a16:creationId xmlns:a16="http://schemas.microsoft.com/office/drawing/2014/main" id="{531567C3-FE91-6579-79AA-2F992B0DB6A2}"/>
              </a:ext>
            </a:extLst>
          </p:cNvPr>
          <p:cNvSpPr>
            <a:spLocks noGrp="1"/>
          </p:cNvSpPr>
          <p:nvPr>
            <p:ph type="sldNum" sz="quarter" idx="12"/>
          </p:nvPr>
        </p:nvSpPr>
        <p:spPr/>
        <p:txBody>
          <a:bodyPr/>
          <a:lstStyle/>
          <a:p>
            <a:fld id="{5601EF12-CFEA-A34A-BCBF-789BE5CF08F1}" type="slidenum">
              <a:rPr kumimoji="1" lang="zh-TW" altLang="en-US" smtClean="0"/>
              <a:pPr/>
              <a:t>14</a:t>
            </a:fld>
            <a:endParaRPr kumimoji="1" lang="zh-TW" altLang="en-US"/>
          </a:p>
        </p:txBody>
      </p:sp>
    </p:spTree>
    <p:extLst>
      <p:ext uri="{BB962C8B-B14F-4D97-AF65-F5344CB8AC3E}">
        <p14:creationId xmlns:p14="http://schemas.microsoft.com/office/powerpoint/2010/main" val="3876799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3B76A4E-837F-CCAE-01E0-A90A21C0A3A0}"/>
              </a:ext>
            </a:extLst>
          </p:cNvPr>
          <p:cNvSpPr>
            <a:spLocks noGrp="1"/>
          </p:cNvSpPr>
          <p:nvPr>
            <p:ph type="title"/>
          </p:nvPr>
        </p:nvSpPr>
        <p:spPr/>
        <p:txBody>
          <a:bodyPr>
            <a:normAutofit fontScale="90000"/>
          </a:bodyPr>
          <a:lstStyle/>
          <a:p>
            <a:r>
              <a:rPr lang="en" altLang="zh-TW" sz="4000" b="1" dirty="0">
                <a:effectLst/>
                <a:latin typeface="+mn-lt"/>
              </a:rPr>
              <a:t>Mapping between original note categories and SOAP </a:t>
            </a:r>
            <a:endParaRPr kumimoji="1" lang="zh-TW" altLang="en-US" sz="8000" b="1" dirty="0">
              <a:latin typeface="+mn-lt"/>
            </a:endParaRPr>
          </a:p>
        </p:txBody>
      </p:sp>
      <p:sp>
        <p:nvSpPr>
          <p:cNvPr id="4" name="投影片編號版面配置區 3">
            <a:extLst>
              <a:ext uri="{FF2B5EF4-FFF2-40B4-BE49-F238E27FC236}">
                <a16:creationId xmlns:a16="http://schemas.microsoft.com/office/drawing/2014/main" id="{65961769-9AF8-5DE4-2227-7D8947CA48DC}"/>
              </a:ext>
            </a:extLst>
          </p:cNvPr>
          <p:cNvSpPr>
            <a:spLocks noGrp="1"/>
          </p:cNvSpPr>
          <p:nvPr>
            <p:ph type="sldNum" sz="quarter" idx="12"/>
          </p:nvPr>
        </p:nvSpPr>
        <p:spPr/>
        <p:txBody>
          <a:bodyPr/>
          <a:lstStyle/>
          <a:p>
            <a:fld id="{5601EF12-CFEA-A34A-BCBF-789BE5CF08F1}" type="slidenum">
              <a:rPr kumimoji="1" lang="zh-TW" altLang="en-US" smtClean="0"/>
              <a:pPr/>
              <a:t>15</a:t>
            </a:fld>
            <a:endParaRPr kumimoji="1" lang="zh-TW" altLang="en-US"/>
          </a:p>
        </p:txBody>
      </p:sp>
      <p:graphicFrame>
        <p:nvGraphicFramePr>
          <p:cNvPr id="3" name="表格 2">
            <a:extLst>
              <a:ext uri="{FF2B5EF4-FFF2-40B4-BE49-F238E27FC236}">
                <a16:creationId xmlns:a16="http://schemas.microsoft.com/office/drawing/2014/main" id="{3046DCC6-B7AD-BFEF-A98C-44601D2302D0}"/>
              </a:ext>
            </a:extLst>
          </p:cNvPr>
          <p:cNvGraphicFramePr>
            <a:graphicFrameLocks noGrp="1"/>
          </p:cNvGraphicFramePr>
          <p:nvPr>
            <p:extLst>
              <p:ext uri="{D42A27DB-BD31-4B8C-83A1-F6EECF244321}">
                <p14:modId xmlns:p14="http://schemas.microsoft.com/office/powerpoint/2010/main" val="2887612247"/>
              </p:ext>
            </p:extLst>
          </p:nvPr>
        </p:nvGraphicFramePr>
        <p:xfrm>
          <a:off x="730623" y="1492834"/>
          <a:ext cx="10515600" cy="3962400"/>
        </p:xfrm>
        <a:graphic>
          <a:graphicData uri="http://schemas.openxmlformats.org/drawingml/2006/table">
            <a:tbl>
              <a:tblPr firstRow="1" firstCol="1" bandRow="1">
                <a:tableStyleId>{5940675A-B579-460E-94D1-54222C63F5DA}</a:tableStyleId>
              </a:tblPr>
              <a:tblGrid>
                <a:gridCol w="1693086">
                  <a:extLst>
                    <a:ext uri="{9D8B030D-6E8A-4147-A177-3AD203B41FA5}">
                      <a16:colId xmlns:a16="http://schemas.microsoft.com/office/drawing/2014/main" val="1452277944"/>
                    </a:ext>
                  </a:extLst>
                </a:gridCol>
                <a:gridCol w="6848429">
                  <a:extLst>
                    <a:ext uri="{9D8B030D-6E8A-4147-A177-3AD203B41FA5}">
                      <a16:colId xmlns:a16="http://schemas.microsoft.com/office/drawing/2014/main" val="3307628628"/>
                    </a:ext>
                  </a:extLst>
                </a:gridCol>
                <a:gridCol w="1974085">
                  <a:extLst>
                    <a:ext uri="{9D8B030D-6E8A-4147-A177-3AD203B41FA5}">
                      <a16:colId xmlns:a16="http://schemas.microsoft.com/office/drawing/2014/main" val="293375253"/>
                    </a:ext>
                  </a:extLst>
                </a:gridCol>
              </a:tblGrid>
              <a:tr h="104384">
                <a:tc>
                  <a:txBody>
                    <a:bodyPr/>
                    <a:lstStyle/>
                    <a:p>
                      <a:pPr algn="ctr">
                        <a:lnSpc>
                          <a:spcPts val="2260"/>
                        </a:lnSpc>
                      </a:pPr>
                      <a:r>
                        <a:rPr lang="en-US" sz="1800" kern="100" dirty="0">
                          <a:effectLst/>
                          <a:latin typeface="+mn-lt"/>
                          <a:cs typeface="Times New Roman" panose="02020603050405020304" pitchFamily="18" charset="0"/>
                        </a:rPr>
                        <a:t>Dataset</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Original section</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 of samples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652245"/>
                  </a:ext>
                </a:extLst>
              </a:tr>
              <a:tr h="104384">
                <a:tc gridSpan="3">
                  <a:txBody>
                    <a:bodyPr/>
                    <a:lstStyle/>
                    <a:p>
                      <a:pPr algn="ctr">
                        <a:lnSpc>
                          <a:spcPts val="2260"/>
                        </a:lnSpc>
                      </a:pPr>
                      <a:r>
                        <a:rPr lang="en-US" sz="1800" b="1" kern="100" dirty="0">
                          <a:effectLst/>
                          <a:latin typeface="+mn-lt"/>
                          <a:cs typeface="Times New Roman" panose="02020603050405020304" pitchFamily="18" charset="0"/>
                        </a:rPr>
                        <a:t>Subjective</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86261106"/>
                  </a:ext>
                </a:extLst>
              </a:tr>
              <a:tr h="313153">
                <a:tc>
                  <a:txBody>
                    <a:bodyPr/>
                    <a:lstStyle/>
                    <a:p>
                      <a:pPr algn="ctr">
                        <a:lnSpc>
                          <a:spcPts val="2260"/>
                        </a:lnSpc>
                      </a:pPr>
                      <a:r>
                        <a:rPr lang="en-US" sz="1800" kern="100" dirty="0">
                          <a:effectLst/>
                          <a:latin typeface="+mn-lt"/>
                          <a:cs typeface="Times New Roman" panose="02020603050405020304" pitchFamily="18" charset="0"/>
                        </a:rPr>
                        <a:t>MTS-Dialog</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GENHX, FAM/SOCHX, PASTMEDICALHX, CC, PASTSURGICAL, ALLERGY, ROS, MEDICATIONS, IMMUNIZATIONS, GYNHX, PROCEDURES, OTHER_HISTORY, </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175</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0751557"/>
                  </a:ext>
                </a:extLst>
              </a:tr>
              <a:tr h="208769">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Subjective: CHIEF COMPLAINT, HISTORY OF PRESENT ILLNESS, and REVIEW OF SYSTEMS.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3068781"/>
                  </a:ext>
                </a:extLst>
              </a:tr>
              <a:tr h="104384">
                <a:tc gridSpan="3">
                  <a:txBody>
                    <a:bodyPr/>
                    <a:lstStyle/>
                    <a:p>
                      <a:pPr algn="ctr">
                        <a:lnSpc>
                          <a:spcPts val="2260"/>
                        </a:lnSpc>
                      </a:pPr>
                      <a:r>
                        <a:rPr lang="en-US" sz="1800" b="1" kern="100" dirty="0">
                          <a:effectLst/>
                          <a:latin typeface="+mn-lt"/>
                          <a:cs typeface="Times New Roman" panose="02020603050405020304" pitchFamily="18" charset="0"/>
                        </a:rPr>
                        <a:t>Objective</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1329698"/>
                  </a:ext>
                </a:extLst>
              </a:tr>
              <a:tr h="104384">
                <a:tc>
                  <a:txBody>
                    <a:bodyPr/>
                    <a:lstStyle/>
                    <a:p>
                      <a:pPr algn="ctr">
                        <a:lnSpc>
                          <a:spcPts val="2260"/>
                        </a:lnSpc>
                      </a:pPr>
                      <a:r>
                        <a:rPr lang="en-US" sz="1800" kern="100">
                          <a:effectLst/>
                          <a:latin typeface="+mn-lt"/>
                          <a:cs typeface="Times New Roman" panose="02020603050405020304" pitchFamily="18" charset="0"/>
                        </a:rPr>
                        <a:t>MTS-Dialog</a:t>
                      </a:r>
                      <a:endParaRPr lang="zh-TW" sz="1800" kern="10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EXAM, IMAGING, LABS</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7</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538051"/>
                  </a:ext>
                </a:extLst>
              </a:tr>
              <a:tr h="208769">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Objective exam and objective result: RESULTS, PHYSICAL EXAMINATION, and VITALS REVIEWED.</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7675465"/>
                  </a:ext>
                </a:extLst>
              </a:tr>
              <a:tr h="104384">
                <a:tc gridSpan="3">
                  <a:txBody>
                    <a:bodyPr/>
                    <a:lstStyle/>
                    <a:p>
                      <a:pPr algn="ctr">
                        <a:lnSpc>
                          <a:spcPts val="2260"/>
                        </a:lnSpc>
                      </a:pPr>
                      <a:r>
                        <a:rPr lang="en-US" sz="1800" b="1" kern="100" dirty="0">
                          <a:effectLst/>
                          <a:latin typeface="+mn-lt"/>
                          <a:cs typeface="Times New Roman" panose="02020603050405020304" pitchFamily="18" charset="0"/>
                        </a:rPr>
                        <a:t>Assessment and plan</a:t>
                      </a:r>
                      <a:endParaRPr lang="zh-TW" sz="1800" b="1"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zh-TW" sz="750" b="1" kern="100" dirty="0">
                        <a:effectLst/>
                        <a:latin typeface="Times New Roman" panose="02020603050405020304" pitchFamily="18" charset="0"/>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69541319"/>
                  </a:ext>
                </a:extLst>
              </a:tr>
              <a:tr h="104384">
                <a:tc>
                  <a:txBody>
                    <a:bodyPr/>
                    <a:lstStyle/>
                    <a:p>
                      <a:pPr algn="ctr">
                        <a:lnSpc>
                          <a:spcPts val="2260"/>
                        </a:lnSpc>
                      </a:pPr>
                      <a:r>
                        <a:rPr lang="en-US" sz="1800" kern="100">
                          <a:effectLst/>
                          <a:latin typeface="+mn-lt"/>
                          <a:cs typeface="Times New Roman" panose="02020603050405020304" pitchFamily="18" charset="0"/>
                        </a:rPr>
                        <a:t>MTS-Dialog</a:t>
                      </a:r>
                      <a:endParaRPr lang="zh-TW" sz="1800" kern="10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a:effectLst/>
                          <a:latin typeface="+mn-lt"/>
                          <a:cs typeface="Times New Roman" panose="02020603050405020304" pitchFamily="18" charset="0"/>
                        </a:rPr>
                        <a:t>ASSESSMENT, DIAGNOSIS, DISPOSITION, PLAN, EDCOURSE</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18</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64479"/>
                  </a:ext>
                </a:extLst>
              </a:tr>
              <a:tr h="104384">
                <a:tc>
                  <a:txBody>
                    <a:bodyPr/>
                    <a:lstStyle/>
                    <a:p>
                      <a:pPr algn="ctr">
                        <a:lnSpc>
                          <a:spcPts val="2260"/>
                        </a:lnSpc>
                      </a:pPr>
                      <a:r>
                        <a:rPr lang="en-US" sz="1800" kern="100" dirty="0">
                          <a:effectLst/>
                          <a:latin typeface="+mn-lt"/>
                          <a:cs typeface="Times New Roman" panose="02020603050405020304" pitchFamily="18" charset="0"/>
                        </a:rPr>
                        <a:t>ACI-BENCH</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sz="1800" kern="100" dirty="0">
                          <a:effectLst/>
                          <a:latin typeface="+mn-lt"/>
                          <a:cs typeface="Times New Roman" panose="02020603050405020304" pitchFamily="18" charset="0"/>
                        </a:rPr>
                        <a:t>Assessment and plan: ASSESSMENT AND PLAN</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ts val="2260"/>
                        </a:lnSpc>
                      </a:pPr>
                      <a:r>
                        <a:rPr lang="en-US" altLang="zh-TW" sz="1800" kern="100" dirty="0">
                          <a:effectLst/>
                          <a:latin typeface="+mn-lt"/>
                          <a:ea typeface="新細明體" panose="02020500000000000000" pitchFamily="18" charset="-120"/>
                          <a:cs typeface="Times New Roman" panose="02020603050405020304" pitchFamily="18" charset="0"/>
                        </a:rPr>
                        <a:t>40</a:t>
                      </a:r>
                      <a:endParaRPr lang="zh-TW" sz="1800" kern="100" dirty="0">
                        <a:effectLst/>
                        <a:latin typeface="+mn-lt"/>
                        <a:ea typeface="新細明體" panose="02020500000000000000" pitchFamily="18" charset="-120"/>
                        <a:cs typeface="Times New Roman" panose="02020603050405020304" pitchFamily="18" charset="0"/>
                      </a:endParaRPr>
                    </a:p>
                  </a:txBody>
                  <a:tcPr marL="36394" marR="36394"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6058748"/>
                  </a:ext>
                </a:extLst>
              </a:tr>
            </a:tbl>
          </a:graphicData>
        </a:graphic>
      </p:graphicFrame>
      <p:sp>
        <p:nvSpPr>
          <p:cNvPr id="5" name="文字方塊 4">
            <a:extLst>
              <a:ext uri="{FF2B5EF4-FFF2-40B4-BE49-F238E27FC236}">
                <a16:creationId xmlns:a16="http://schemas.microsoft.com/office/drawing/2014/main" id="{2FC7C248-492E-848A-4F9D-0D0E70D0FB4E}"/>
              </a:ext>
            </a:extLst>
          </p:cNvPr>
          <p:cNvSpPr txBox="1"/>
          <p:nvPr/>
        </p:nvSpPr>
        <p:spPr>
          <a:xfrm>
            <a:off x="6330747" y="5455234"/>
            <a:ext cx="5238206" cy="523220"/>
          </a:xfrm>
          <a:prstGeom prst="rect">
            <a:avLst/>
          </a:prstGeom>
          <a:noFill/>
          <a:ln w="57150">
            <a:solidFill>
              <a:srgbClr val="C00000"/>
            </a:solidFill>
          </a:ln>
        </p:spPr>
        <p:txBody>
          <a:bodyPr wrap="square">
            <a:spAutoFit/>
          </a:bodyPr>
          <a:lstStyle/>
          <a:p>
            <a:r>
              <a:rPr kumimoji="1" lang="en-US" altLang="zh-TW" sz="2800" dirty="0"/>
              <a:t>Is SOAP written in a similar way?</a:t>
            </a:r>
            <a:endParaRPr kumimoji="1" lang="zh-TW" altLang="en-US" sz="2800" dirty="0"/>
          </a:p>
        </p:txBody>
      </p:sp>
    </p:spTree>
    <p:extLst>
      <p:ext uri="{BB962C8B-B14F-4D97-AF65-F5344CB8AC3E}">
        <p14:creationId xmlns:p14="http://schemas.microsoft.com/office/powerpoint/2010/main" val="402915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1B734F3-63B7-556D-0FC0-854089C443BF}"/>
              </a:ext>
            </a:extLst>
          </p:cNvPr>
          <p:cNvSpPr>
            <a:spLocks noGrp="1"/>
          </p:cNvSpPr>
          <p:nvPr>
            <p:ph type="title"/>
          </p:nvPr>
        </p:nvSpPr>
        <p:spPr/>
        <p:txBody>
          <a:bodyPr>
            <a:normAutofit/>
          </a:bodyPr>
          <a:lstStyle/>
          <a:p>
            <a:r>
              <a:rPr kumimoji="1" lang="en-US" altLang="zh-TW" sz="4000" b="1" dirty="0">
                <a:latin typeface="+mn-lt"/>
              </a:rPr>
              <a:t>Introduction of LIWC</a:t>
            </a:r>
            <a:endParaRPr kumimoji="1" lang="zh-TW" altLang="en-US" sz="4000" b="1" dirty="0">
              <a:latin typeface="+mn-lt"/>
            </a:endParaRPr>
          </a:p>
        </p:txBody>
      </p:sp>
      <p:sp>
        <p:nvSpPr>
          <p:cNvPr id="4" name="投影片編號版面配置區 3">
            <a:extLst>
              <a:ext uri="{FF2B5EF4-FFF2-40B4-BE49-F238E27FC236}">
                <a16:creationId xmlns:a16="http://schemas.microsoft.com/office/drawing/2014/main" id="{F3069F82-6EB2-831E-B59A-EF94E2CA866A}"/>
              </a:ext>
            </a:extLst>
          </p:cNvPr>
          <p:cNvSpPr>
            <a:spLocks noGrp="1"/>
          </p:cNvSpPr>
          <p:nvPr>
            <p:ph type="sldNum" sz="quarter" idx="12"/>
          </p:nvPr>
        </p:nvSpPr>
        <p:spPr/>
        <p:txBody>
          <a:bodyPr/>
          <a:lstStyle/>
          <a:p>
            <a:fld id="{5601EF12-CFEA-A34A-BCBF-789BE5CF08F1}" type="slidenum">
              <a:rPr kumimoji="1" lang="zh-TW" altLang="en-US" smtClean="0"/>
              <a:pPr/>
              <a:t>16</a:t>
            </a:fld>
            <a:endParaRPr kumimoji="1" lang="zh-TW" altLang="en-US"/>
          </a:p>
        </p:txBody>
      </p:sp>
      <p:sp>
        <p:nvSpPr>
          <p:cNvPr id="7" name="文字方塊 6">
            <a:extLst>
              <a:ext uri="{FF2B5EF4-FFF2-40B4-BE49-F238E27FC236}">
                <a16:creationId xmlns:a16="http://schemas.microsoft.com/office/drawing/2014/main" id="{5DBB79E1-5467-338B-2579-1887557DDFAB}"/>
              </a:ext>
            </a:extLst>
          </p:cNvPr>
          <p:cNvSpPr txBox="1"/>
          <p:nvPr/>
        </p:nvSpPr>
        <p:spPr>
          <a:xfrm>
            <a:off x="1126626" y="2312071"/>
            <a:ext cx="9938748" cy="1631216"/>
          </a:xfrm>
          <a:prstGeom prst="rect">
            <a:avLst/>
          </a:prstGeom>
          <a:noFill/>
        </p:spPr>
        <p:txBody>
          <a:bodyPr wrap="square">
            <a:spAutoFit/>
          </a:bodyPr>
          <a:lstStyle/>
          <a:p>
            <a:pPr marL="285750" indent="-285750">
              <a:buFont typeface="Arial" panose="020B0604020202020204" pitchFamily="34" charset="0"/>
              <a:buChar char="•"/>
            </a:pPr>
            <a:r>
              <a:rPr lang="en-US" altLang="zh-TW" sz="2000" dirty="0"/>
              <a:t>A</a:t>
            </a:r>
            <a:r>
              <a:rPr lang="zh-TW" altLang="en-US" sz="2000" dirty="0"/>
              <a:t> text analysis software that provides insights into the emotional, cognitive, and structural components of written or spoken language. </a:t>
            </a:r>
            <a:endParaRPr lang="en-US" altLang="zh-TW" sz="2000" dirty="0"/>
          </a:p>
          <a:p>
            <a:endParaRPr lang="en-US" altLang="zh-TW" sz="2000" dirty="0"/>
          </a:p>
          <a:p>
            <a:pPr marL="285750" indent="-285750">
              <a:buFont typeface="Arial" panose="020B0604020202020204" pitchFamily="34" charset="0"/>
              <a:buChar char="•"/>
            </a:pPr>
            <a:r>
              <a:rPr lang="zh-TW" altLang="en-US" sz="2000" dirty="0"/>
              <a:t>LIWC analyzes text based on a predefined set of linguistic categories</a:t>
            </a:r>
            <a:r>
              <a:rPr lang="en-US" altLang="zh-TW" sz="2000" dirty="0"/>
              <a:t> and calculates the percentage of words in a given text </a:t>
            </a:r>
            <a:r>
              <a:rPr lang="zh-TW" altLang="en-US" sz="2000" dirty="0"/>
              <a:t>to uncover patterns and meanings in the text. </a:t>
            </a:r>
          </a:p>
        </p:txBody>
      </p:sp>
      <p:sp>
        <p:nvSpPr>
          <p:cNvPr id="9" name="文字方塊 8">
            <a:extLst>
              <a:ext uri="{FF2B5EF4-FFF2-40B4-BE49-F238E27FC236}">
                <a16:creationId xmlns:a16="http://schemas.microsoft.com/office/drawing/2014/main" id="{57D87806-A886-034F-B1B7-6353CB21F2E2}"/>
              </a:ext>
            </a:extLst>
          </p:cNvPr>
          <p:cNvSpPr txBox="1"/>
          <p:nvPr/>
        </p:nvSpPr>
        <p:spPr>
          <a:xfrm>
            <a:off x="9175377" y="5995615"/>
            <a:ext cx="2449286" cy="369332"/>
          </a:xfrm>
          <a:prstGeom prst="rect">
            <a:avLst/>
          </a:prstGeom>
          <a:noFill/>
        </p:spPr>
        <p:txBody>
          <a:bodyPr wrap="square">
            <a:spAutoFit/>
          </a:bodyPr>
          <a:lstStyle/>
          <a:p>
            <a:r>
              <a:rPr lang="zh-TW" altLang="en-US" dirty="0"/>
              <a:t>https://www.liwc.app/</a:t>
            </a:r>
          </a:p>
        </p:txBody>
      </p:sp>
      <p:pic>
        <p:nvPicPr>
          <p:cNvPr id="11" name="圖片 10">
            <a:extLst>
              <a:ext uri="{FF2B5EF4-FFF2-40B4-BE49-F238E27FC236}">
                <a16:creationId xmlns:a16="http://schemas.microsoft.com/office/drawing/2014/main" id="{142E4678-D4D2-CCC3-9D8C-C99A34E8261C}"/>
              </a:ext>
            </a:extLst>
          </p:cNvPr>
          <p:cNvPicPr>
            <a:picLocks noChangeAspect="1"/>
          </p:cNvPicPr>
          <p:nvPr/>
        </p:nvPicPr>
        <p:blipFill>
          <a:blip r:embed="rId3"/>
          <a:stretch>
            <a:fillRect/>
          </a:stretch>
        </p:blipFill>
        <p:spPr>
          <a:xfrm>
            <a:off x="905435" y="1624985"/>
            <a:ext cx="1308100" cy="533400"/>
          </a:xfrm>
          <a:prstGeom prst="rect">
            <a:avLst/>
          </a:prstGeom>
        </p:spPr>
      </p:pic>
      <p:sp>
        <p:nvSpPr>
          <p:cNvPr id="5" name="文字方塊 4">
            <a:extLst>
              <a:ext uri="{FF2B5EF4-FFF2-40B4-BE49-F238E27FC236}">
                <a16:creationId xmlns:a16="http://schemas.microsoft.com/office/drawing/2014/main" id="{EAB8EF40-77D8-5E27-D2C8-6E37CCC6BD55}"/>
              </a:ext>
            </a:extLst>
          </p:cNvPr>
          <p:cNvSpPr txBox="1"/>
          <p:nvPr/>
        </p:nvSpPr>
        <p:spPr>
          <a:xfrm>
            <a:off x="2302298" y="1684318"/>
            <a:ext cx="6098058" cy="461665"/>
          </a:xfrm>
          <a:prstGeom prst="rect">
            <a:avLst/>
          </a:prstGeom>
          <a:noFill/>
        </p:spPr>
        <p:txBody>
          <a:bodyPr wrap="square">
            <a:spAutoFit/>
          </a:bodyPr>
          <a:lstStyle/>
          <a:p>
            <a:r>
              <a:rPr lang="zh-TW" altLang="en-US" sz="2400" b="1" dirty="0">
                <a:solidFill>
                  <a:srgbClr val="C00000"/>
                </a:solidFill>
              </a:rPr>
              <a:t>Linguistic Inquiry and Word Count</a:t>
            </a:r>
          </a:p>
        </p:txBody>
      </p:sp>
      <p:grpSp>
        <p:nvGrpSpPr>
          <p:cNvPr id="20" name="群組 19">
            <a:extLst>
              <a:ext uri="{FF2B5EF4-FFF2-40B4-BE49-F238E27FC236}">
                <a16:creationId xmlns:a16="http://schemas.microsoft.com/office/drawing/2014/main" id="{53DBF402-EE32-A2F4-AE5F-FAB7C1209995}"/>
              </a:ext>
            </a:extLst>
          </p:cNvPr>
          <p:cNvGrpSpPr/>
          <p:nvPr/>
        </p:nvGrpSpPr>
        <p:grpSpPr>
          <a:xfrm>
            <a:off x="1276117" y="4158307"/>
            <a:ext cx="9461872" cy="1654403"/>
            <a:chOff x="1276117" y="4158307"/>
            <a:chExt cx="9461872" cy="1654403"/>
          </a:xfrm>
        </p:grpSpPr>
        <p:sp>
          <p:nvSpPr>
            <p:cNvPr id="14" name="文字方塊 13">
              <a:extLst>
                <a:ext uri="{FF2B5EF4-FFF2-40B4-BE49-F238E27FC236}">
                  <a16:creationId xmlns:a16="http://schemas.microsoft.com/office/drawing/2014/main" id="{128CBAF6-7B8B-4832-242B-F7DC422F6FE4}"/>
                </a:ext>
              </a:extLst>
            </p:cNvPr>
            <p:cNvSpPr txBox="1"/>
            <p:nvPr/>
          </p:nvSpPr>
          <p:spPr>
            <a:xfrm>
              <a:off x="1276117" y="4562706"/>
              <a:ext cx="3033169" cy="830997"/>
            </a:xfrm>
            <a:prstGeom prst="rect">
              <a:avLst/>
            </a:prstGeom>
            <a:noFill/>
          </p:spPr>
          <p:txBody>
            <a:bodyPr wrap="square">
              <a:spAutoFit/>
            </a:bodyPr>
            <a:lstStyle/>
            <a:p>
              <a:r>
                <a:rPr lang="en" altLang="zh-TW" sz="2400" dirty="0"/>
                <a:t>“Past medical history is unremarkable.”</a:t>
              </a:r>
              <a:endParaRPr lang="zh-TW" altLang="en-US" sz="2400" dirty="0"/>
            </a:p>
          </p:txBody>
        </p:sp>
        <p:pic>
          <p:nvPicPr>
            <p:cNvPr id="15" name="圖片 14">
              <a:extLst>
                <a:ext uri="{FF2B5EF4-FFF2-40B4-BE49-F238E27FC236}">
                  <a16:creationId xmlns:a16="http://schemas.microsoft.com/office/drawing/2014/main" id="{C8895A7D-3202-3A8D-8C48-1247C96040FF}"/>
                </a:ext>
              </a:extLst>
            </p:cNvPr>
            <p:cNvPicPr>
              <a:picLocks noChangeAspect="1"/>
            </p:cNvPicPr>
            <p:nvPr/>
          </p:nvPicPr>
          <p:blipFill>
            <a:blip r:embed="rId3"/>
            <a:stretch>
              <a:fillRect/>
            </a:stretch>
          </p:blipFill>
          <p:spPr>
            <a:xfrm>
              <a:off x="4804456" y="4617379"/>
              <a:ext cx="1713878" cy="698863"/>
            </a:xfrm>
            <a:prstGeom prst="rect">
              <a:avLst/>
            </a:prstGeom>
          </p:spPr>
        </p:pic>
        <p:sp>
          <p:nvSpPr>
            <p:cNvPr id="18" name="文字方塊 17">
              <a:extLst>
                <a:ext uri="{FF2B5EF4-FFF2-40B4-BE49-F238E27FC236}">
                  <a16:creationId xmlns:a16="http://schemas.microsoft.com/office/drawing/2014/main" id="{5CEAB31E-01DC-ED8E-41B9-34FB0CA07A45}"/>
                </a:ext>
              </a:extLst>
            </p:cNvPr>
            <p:cNvSpPr txBox="1"/>
            <p:nvPr/>
          </p:nvSpPr>
          <p:spPr>
            <a:xfrm>
              <a:off x="7013504" y="4706477"/>
              <a:ext cx="3724485" cy="461665"/>
            </a:xfrm>
            <a:prstGeom prst="rect">
              <a:avLst/>
            </a:prstGeom>
            <a:noFill/>
          </p:spPr>
          <p:txBody>
            <a:bodyPr wrap="square">
              <a:spAutoFit/>
            </a:bodyPr>
            <a:lstStyle/>
            <a:p>
              <a:r>
                <a:rPr lang="en-US" altLang="zh-TW" sz="2400" dirty="0"/>
                <a:t>[      </a:t>
              </a:r>
              <a:r>
                <a:rPr lang="en-US" altLang="zh-TW" sz="2400" dirty="0">
                  <a:solidFill>
                    <a:schemeClr val="accent2">
                      <a:lumMod val="75000"/>
                    </a:schemeClr>
                  </a:solidFill>
                </a:rPr>
                <a:t>0</a:t>
              </a:r>
              <a:r>
                <a:rPr lang="en-US" altLang="zh-TW" sz="2400" dirty="0"/>
                <a:t>,     </a:t>
              </a:r>
              <a:r>
                <a:rPr lang="en-US" altLang="zh-TW" sz="2400" dirty="0">
                  <a:solidFill>
                    <a:schemeClr val="accent5">
                      <a:lumMod val="75000"/>
                    </a:schemeClr>
                  </a:solidFill>
                </a:rPr>
                <a:t>0</a:t>
              </a:r>
              <a:r>
                <a:rPr lang="en-US" altLang="zh-TW" sz="2400" dirty="0"/>
                <a:t>,     </a:t>
              </a:r>
              <a:r>
                <a:rPr lang="en-US" altLang="zh-TW" sz="2400" dirty="0">
                  <a:solidFill>
                    <a:schemeClr val="accent6">
                      <a:lumMod val="75000"/>
                    </a:schemeClr>
                  </a:solidFill>
                </a:rPr>
                <a:t>0</a:t>
              </a:r>
              <a:r>
                <a:rPr lang="en-US" altLang="zh-TW" sz="2400" dirty="0"/>
                <a:t> ,    </a:t>
              </a:r>
              <a:r>
                <a:rPr lang="en-US" altLang="zh-TW" sz="2400" dirty="0">
                  <a:solidFill>
                    <a:srgbClr val="C00000"/>
                  </a:solidFill>
                </a:rPr>
                <a:t>0.166</a:t>
              </a:r>
              <a:r>
                <a:rPr lang="en-US" altLang="zh-TW" sz="2400" dirty="0"/>
                <a:t>, …, ]</a:t>
              </a:r>
              <a:endParaRPr lang="zh-TW" altLang="en-US" sz="2400" dirty="0"/>
            </a:p>
          </p:txBody>
        </p:sp>
        <p:sp>
          <p:nvSpPr>
            <p:cNvPr id="19" name="文字方塊 18">
              <a:extLst>
                <a:ext uri="{FF2B5EF4-FFF2-40B4-BE49-F238E27FC236}">
                  <a16:creationId xmlns:a16="http://schemas.microsoft.com/office/drawing/2014/main" id="{201EBF93-57CB-023E-3AAD-BBA71C1F5A6D}"/>
                </a:ext>
              </a:extLst>
            </p:cNvPr>
            <p:cNvSpPr txBox="1"/>
            <p:nvPr/>
          </p:nvSpPr>
          <p:spPr>
            <a:xfrm>
              <a:off x="9263988" y="5351045"/>
              <a:ext cx="1052347" cy="461665"/>
            </a:xfrm>
            <a:prstGeom prst="rect">
              <a:avLst/>
            </a:prstGeom>
            <a:noFill/>
          </p:spPr>
          <p:txBody>
            <a:bodyPr wrap="square">
              <a:spAutoFit/>
            </a:bodyPr>
            <a:lstStyle/>
            <a:p>
              <a:r>
                <a:rPr lang="en-US" altLang="zh-TW" sz="2400" dirty="0">
                  <a:solidFill>
                    <a:srgbClr val="C00000"/>
                  </a:solidFill>
                </a:rPr>
                <a:t>health</a:t>
              </a:r>
              <a:endParaRPr lang="zh-TW" altLang="en-US" sz="2400" dirty="0">
                <a:solidFill>
                  <a:srgbClr val="C00000"/>
                </a:solidFill>
              </a:endParaRPr>
            </a:p>
          </p:txBody>
        </p:sp>
        <p:sp>
          <p:nvSpPr>
            <p:cNvPr id="26" name="文字方塊 25">
              <a:extLst>
                <a:ext uri="{FF2B5EF4-FFF2-40B4-BE49-F238E27FC236}">
                  <a16:creationId xmlns:a16="http://schemas.microsoft.com/office/drawing/2014/main" id="{6FEDDC05-8414-0CC0-D65B-ACE571964A5C}"/>
                </a:ext>
              </a:extLst>
            </p:cNvPr>
            <p:cNvSpPr txBox="1"/>
            <p:nvPr/>
          </p:nvSpPr>
          <p:spPr>
            <a:xfrm>
              <a:off x="7550843" y="5351045"/>
              <a:ext cx="249283" cy="461665"/>
            </a:xfrm>
            <a:prstGeom prst="rect">
              <a:avLst/>
            </a:prstGeom>
            <a:noFill/>
          </p:spPr>
          <p:txBody>
            <a:bodyPr wrap="square">
              <a:spAutoFit/>
            </a:bodyPr>
            <a:lstStyle/>
            <a:p>
              <a:r>
                <a:rPr lang="en-US" altLang="zh-TW" sz="2400" dirty="0">
                  <a:solidFill>
                    <a:schemeClr val="accent2">
                      <a:lumMod val="75000"/>
                    </a:schemeClr>
                  </a:solidFill>
                </a:rPr>
                <a:t>I</a:t>
              </a:r>
              <a:endParaRPr lang="zh-TW" altLang="en-US" sz="2400" dirty="0">
                <a:solidFill>
                  <a:schemeClr val="accent2">
                    <a:lumMod val="75000"/>
                  </a:schemeClr>
                </a:solidFill>
              </a:endParaRPr>
            </a:p>
          </p:txBody>
        </p:sp>
        <p:sp>
          <p:nvSpPr>
            <p:cNvPr id="27" name="文字方塊 26">
              <a:extLst>
                <a:ext uri="{FF2B5EF4-FFF2-40B4-BE49-F238E27FC236}">
                  <a16:creationId xmlns:a16="http://schemas.microsoft.com/office/drawing/2014/main" id="{C74947F7-B6D1-78F2-7391-86655C5B76D9}"/>
                </a:ext>
              </a:extLst>
            </p:cNvPr>
            <p:cNvSpPr txBox="1"/>
            <p:nvPr/>
          </p:nvSpPr>
          <p:spPr>
            <a:xfrm>
              <a:off x="7900346" y="5351045"/>
              <a:ext cx="832396" cy="461665"/>
            </a:xfrm>
            <a:prstGeom prst="rect">
              <a:avLst/>
            </a:prstGeom>
            <a:noFill/>
          </p:spPr>
          <p:txBody>
            <a:bodyPr wrap="square">
              <a:spAutoFit/>
            </a:bodyPr>
            <a:lstStyle/>
            <a:p>
              <a:r>
                <a:rPr lang="en-US" altLang="zh-TW" sz="2400" dirty="0">
                  <a:solidFill>
                    <a:schemeClr val="accent5">
                      <a:lumMod val="75000"/>
                    </a:schemeClr>
                  </a:solidFill>
                </a:rPr>
                <a:t>we</a:t>
              </a:r>
              <a:endParaRPr lang="zh-TW" altLang="en-US" sz="2400" dirty="0">
                <a:solidFill>
                  <a:schemeClr val="accent5">
                    <a:lumMod val="75000"/>
                  </a:schemeClr>
                </a:solidFill>
              </a:endParaRPr>
            </a:p>
          </p:txBody>
        </p:sp>
        <p:sp>
          <p:nvSpPr>
            <p:cNvPr id="28" name="文字方塊 27">
              <a:extLst>
                <a:ext uri="{FF2B5EF4-FFF2-40B4-BE49-F238E27FC236}">
                  <a16:creationId xmlns:a16="http://schemas.microsoft.com/office/drawing/2014/main" id="{49462399-F4E8-CB43-4044-3DE94E57E854}"/>
                </a:ext>
              </a:extLst>
            </p:cNvPr>
            <p:cNvSpPr txBox="1"/>
            <p:nvPr/>
          </p:nvSpPr>
          <p:spPr>
            <a:xfrm>
              <a:off x="8507099" y="5351045"/>
              <a:ext cx="832396" cy="461665"/>
            </a:xfrm>
            <a:prstGeom prst="rect">
              <a:avLst/>
            </a:prstGeom>
            <a:noFill/>
          </p:spPr>
          <p:txBody>
            <a:bodyPr wrap="square">
              <a:spAutoFit/>
            </a:bodyPr>
            <a:lstStyle/>
            <a:p>
              <a:r>
                <a:rPr lang="en-US" altLang="zh-TW" sz="2400" dirty="0">
                  <a:solidFill>
                    <a:schemeClr val="accent6">
                      <a:lumMod val="75000"/>
                    </a:schemeClr>
                  </a:solidFill>
                </a:rPr>
                <a:t>you</a:t>
              </a:r>
              <a:endParaRPr lang="zh-TW" altLang="en-US" sz="2400" dirty="0">
                <a:solidFill>
                  <a:schemeClr val="accent6">
                    <a:lumMod val="75000"/>
                  </a:schemeClr>
                </a:solidFill>
              </a:endParaRPr>
            </a:p>
          </p:txBody>
        </p:sp>
        <p:sp>
          <p:nvSpPr>
            <p:cNvPr id="30" name="文字方塊 29">
              <a:extLst>
                <a:ext uri="{FF2B5EF4-FFF2-40B4-BE49-F238E27FC236}">
                  <a16:creationId xmlns:a16="http://schemas.microsoft.com/office/drawing/2014/main" id="{7AE3DBCB-CE33-04C0-9E91-36A65AFC6882}"/>
                </a:ext>
              </a:extLst>
            </p:cNvPr>
            <p:cNvSpPr txBox="1"/>
            <p:nvPr/>
          </p:nvSpPr>
          <p:spPr>
            <a:xfrm>
              <a:off x="2084874" y="4158307"/>
              <a:ext cx="1713878" cy="461665"/>
            </a:xfrm>
            <a:prstGeom prst="rect">
              <a:avLst/>
            </a:prstGeom>
            <a:noFill/>
          </p:spPr>
          <p:txBody>
            <a:bodyPr wrap="square">
              <a:spAutoFit/>
            </a:bodyPr>
            <a:lstStyle/>
            <a:p>
              <a:r>
                <a:rPr lang="en-US" altLang="zh-TW" sz="2400" dirty="0">
                  <a:solidFill>
                    <a:schemeClr val="bg2">
                      <a:lumMod val="75000"/>
                    </a:schemeClr>
                  </a:solidFill>
                </a:rPr>
                <a:t>Input text</a:t>
              </a:r>
              <a:endParaRPr lang="zh-TW" altLang="en-US" sz="2400" dirty="0">
                <a:solidFill>
                  <a:schemeClr val="bg2">
                    <a:lumMod val="75000"/>
                  </a:schemeClr>
                </a:solidFill>
              </a:endParaRPr>
            </a:p>
          </p:txBody>
        </p:sp>
        <p:sp>
          <p:nvSpPr>
            <p:cNvPr id="6" name="文字方塊 5">
              <a:extLst>
                <a:ext uri="{FF2B5EF4-FFF2-40B4-BE49-F238E27FC236}">
                  <a16:creationId xmlns:a16="http://schemas.microsoft.com/office/drawing/2014/main" id="{92499098-087B-BC88-1245-F05583C7F6F8}"/>
                </a:ext>
              </a:extLst>
            </p:cNvPr>
            <p:cNvSpPr txBox="1"/>
            <p:nvPr/>
          </p:nvSpPr>
          <p:spPr>
            <a:xfrm>
              <a:off x="7765995" y="4185201"/>
              <a:ext cx="2449286" cy="461665"/>
            </a:xfrm>
            <a:prstGeom prst="rect">
              <a:avLst/>
            </a:prstGeom>
            <a:noFill/>
          </p:spPr>
          <p:txBody>
            <a:bodyPr wrap="square">
              <a:spAutoFit/>
            </a:bodyPr>
            <a:lstStyle/>
            <a:p>
              <a:r>
                <a:rPr lang="en-US" altLang="zh-TW" sz="2400" dirty="0">
                  <a:solidFill>
                    <a:schemeClr val="bg2">
                      <a:lumMod val="75000"/>
                    </a:schemeClr>
                  </a:solidFill>
                </a:rPr>
                <a:t>LIWC features</a:t>
              </a:r>
              <a:endParaRPr lang="zh-TW" altLang="en-US" sz="2400" dirty="0">
                <a:solidFill>
                  <a:schemeClr val="bg2">
                    <a:lumMod val="75000"/>
                  </a:schemeClr>
                </a:solidFill>
              </a:endParaRPr>
            </a:p>
          </p:txBody>
        </p:sp>
        <p:cxnSp>
          <p:nvCxnSpPr>
            <p:cNvPr id="10" name="直線箭頭接點 9">
              <a:extLst>
                <a:ext uri="{FF2B5EF4-FFF2-40B4-BE49-F238E27FC236}">
                  <a16:creationId xmlns:a16="http://schemas.microsoft.com/office/drawing/2014/main" id="{F8252DA8-3381-FA19-6DF0-663A4D25A814}"/>
                </a:ext>
              </a:extLst>
            </p:cNvPr>
            <p:cNvCxnSpPr/>
            <p:nvPr/>
          </p:nvCxnSpPr>
          <p:spPr>
            <a:xfrm>
              <a:off x="4222376" y="4937309"/>
              <a:ext cx="430306" cy="0"/>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箭頭接點 11">
              <a:extLst>
                <a:ext uri="{FF2B5EF4-FFF2-40B4-BE49-F238E27FC236}">
                  <a16:creationId xmlns:a16="http://schemas.microsoft.com/office/drawing/2014/main" id="{9CCEBFC1-D2D6-A586-D74D-52AE6B5E02D6}"/>
                </a:ext>
              </a:extLst>
            </p:cNvPr>
            <p:cNvCxnSpPr/>
            <p:nvPr/>
          </p:nvCxnSpPr>
          <p:spPr>
            <a:xfrm>
              <a:off x="6596645" y="4937309"/>
              <a:ext cx="430306" cy="0"/>
            </a:xfrm>
            <a:prstGeom prst="straightConnector1">
              <a:avLst/>
            </a:prstGeom>
            <a:ln w="920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592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CED125-A4E0-F0E7-2FDA-182718E319EE}"/>
              </a:ext>
            </a:extLst>
          </p:cNvPr>
          <p:cNvSpPr>
            <a:spLocks noGrp="1"/>
          </p:cNvSpPr>
          <p:nvPr>
            <p:ph type="title"/>
          </p:nvPr>
        </p:nvSpPr>
        <p:spPr/>
        <p:txBody>
          <a:bodyPr>
            <a:normAutofit/>
          </a:bodyPr>
          <a:lstStyle/>
          <a:p>
            <a:r>
              <a:rPr kumimoji="1" lang="en-US" altLang="zh-TW" sz="4000" b="1" dirty="0">
                <a:latin typeface="+mn-lt"/>
              </a:rPr>
              <a:t>LIWC features related to healthcare</a:t>
            </a:r>
            <a:endParaRPr kumimoji="1" lang="zh-TW" altLang="en-US" sz="4000" b="1" dirty="0">
              <a:latin typeface="+mn-lt"/>
            </a:endParaRPr>
          </a:p>
        </p:txBody>
      </p:sp>
      <p:sp>
        <p:nvSpPr>
          <p:cNvPr id="4" name="投影片編號版面配置區 3">
            <a:extLst>
              <a:ext uri="{FF2B5EF4-FFF2-40B4-BE49-F238E27FC236}">
                <a16:creationId xmlns:a16="http://schemas.microsoft.com/office/drawing/2014/main" id="{750DA63F-F327-1D68-9F45-A3C89784343B}"/>
              </a:ext>
            </a:extLst>
          </p:cNvPr>
          <p:cNvSpPr>
            <a:spLocks noGrp="1"/>
          </p:cNvSpPr>
          <p:nvPr>
            <p:ph type="sldNum" sz="quarter" idx="12"/>
          </p:nvPr>
        </p:nvSpPr>
        <p:spPr/>
        <p:txBody>
          <a:bodyPr/>
          <a:lstStyle/>
          <a:p>
            <a:fld id="{5601EF12-CFEA-A34A-BCBF-789BE5CF08F1}" type="slidenum">
              <a:rPr kumimoji="1" lang="zh-TW" altLang="en-US" smtClean="0"/>
              <a:pPr/>
              <a:t>17</a:t>
            </a:fld>
            <a:endParaRPr kumimoji="1" lang="zh-TW" altLang="en-US"/>
          </a:p>
        </p:txBody>
      </p:sp>
      <p:sp>
        <p:nvSpPr>
          <p:cNvPr id="6" name="文字方塊 5">
            <a:extLst>
              <a:ext uri="{FF2B5EF4-FFF2-40B4-BE49-F238E27FC236}">
                <a16:creationId xmlns:a16="http://schemas.microsoft.com/office/drawing/2014/main" id="{11A4F266-B6E4-1437-36FC-458479F5DCF5}"/>
              </a:ext>
            </a:extLst>
          </p:cNvPr>
          <p:cNvSpPr txBox="1"/>
          <p:nvPr/>
        </p:nvSpPr>
        <p:spPr>
          <a:xfrm>
            <a:off x="6925235" y="2643009"/>
            <a:ext cx="5055561" cy="1200329"/>
          </a:xfrm>
          <a:prstGeom prst="rect">
            <a:avLst/>
          </a:prstGeom>
          <a:noFill/>
        </p:spPr>
        <p:txBody>
          <a:bodyPr wrap="square">
            <a:spAutoFit/>
          </a:bodyPr>
          <a:lstStyle/>
          <a:p>
            <a:r>
              <a:rPr lang="en-US" altLang="zh-TW" sz="2400" dirty="0"/>
              <a:t>Hypothesis:</a:t>
            </a:r>
          </a:p>
          <a:p>
            <a:r>
              <a:rPr lang="en-US" altLang="zh-TW" sz="2400" b="1" dirty="0"/>
              <a:t>LIWC features should be similar across different dataset SOAP categories.</a:t>
            </a:r>
          </a:p>
        </p:txBody>
      </p:sp>
      <p:graphicFrame>
        <p:nvGraphicFramePr>
          <p:cNvPr id="3" name="表格 2">
            <a:extLst>
              <a:ext uri="{FF2B5EF4-FFF2-40B4-BE49-F238E27FC236}">
                <a16:creationId xmlns:a16="http://schemas.microsoft.com/office/drawing/2014/main" id="{E468F6A6-2DBA-B0CB-63A7-E3DA6878916B}"/>
              </a:ext>
            </a:extLst>
          </p:cNvPr>
          <p:cNvGraphicFramePr>
            <a:graphicFrameLocks noGrp="1"/>
          </p:cNvGraphicFramePr>
          <p:nvPr>
            <p:extLst>
              <p:ext uri="{D42A27DB-BD31-4B8C-83A1-F6EECF244321}">
                <p14:modId xmlns:p14="http://schemas.microsoft.com/office/powerpoint/2010/main" val="3433717450"/>
              </p:ext>
            </p:extLst>
          </p:nvPr>
        </p:nvGraphicFramePr>
        <p:xfrm>
          <a:off x="413444" y="1209430"/>
          <a:ext cx="6458003" cy="5171440"/>
        </p:xfrm>
        <a:graphic>
          <a:graphicData uri="http://schemas.openxmlformats.org/drawingml/2006/table">
            <a:tbl>
              <a:tblPr firstRow="1" bandRow="1">
                <a:tableStyleId>{5940675A-B579-460E-94D1-54222C63F5DA}</a:tableStyleId>
              </a:tblPr>
              <a:tblGrid>
                <a:gridCol w="3163473">
                  <a:extLst>
                    <a:ext uri="{9D8B030D-6E8A-4147-A177-3AD203B41FA5}">
                      <a16:colId xmlns:a16="http://schemas.microsoft.com/office/drawing/2014/main" val="1606609683"/>
                    </a:ext>
                  </a:extLst>
                </a:gridCol>
                <a:gridCol w="3294530">
                  <a:extLst>
                    <a:ext uri="{9D8B030D-6E8A-4147-A177-3AD203B41FA5}">
                      <a16:colId xmlns:a16="http://schemas.microsoft.com/office/drawing/2014/main" val="1277268063"/>
                    </a:ext>
                  </a:extLst>
                </a:gridCol>
              </a:tblGrid>
              <a:tr h="0">
                <a:tc>
                  <a:txBody>
                    <a:bodyPr/>
                    <a:lstStyle/>
                    <a:p>
                      <a:pPr algn="ctr">
                        <a:lnSpc>
                          <a:spcPts val="1760"/>
                        </a:lnSpc>
                      </a:pPr>
                      <a:r>
                        <a:rPr lang="en-US" altLang="zh-TW" sz="1800" b="0" dirty="0">
                          <a:solidFill>
                            <a:schemeClr val="tx1"/>
                          </a:solidFill>
                          <a:latin typeface="+mn-lt"/>
                          <a:cs typeface="Times New Roman" panose="02020603050405020304" pitchFamily="18" charset="0"/>
                        </a:rPr>
                        <a:t>LIWC feature</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ts val="1760"/>
                        </a:lnSpc>
                      </a:pPr>
                      <a:r>
                        <a:rPr lang="en-US" altLang="zh-TW" sz="1800" b="0" dirty="0">
                          <a:solidFill>
                            <a:schemeClr val="tx1"/>
                          </a:solidFill>
                          <a:latin typeface="+mn-lt"/>
                          <a:cs typeface="Times New Roman" panose="02020603050405020304" pitchFamily="18" charset="0"/>
                        </a:rPr>
                        <a:t>Examples</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858309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pronoun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I, you, that, it</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6312604"/>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number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one, two, first, once </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003391"/>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posemo</a:t>
                      </a:r>
                      <a:r>
                        <a:rPr lang="en-US" altLang="zh-TW" sz="1800" b="0" dirty="0">
                          <a:solidFill>
                            <a:schemeClr val="tx1"/>
                          </a:solidFill>
                          <a:latin typeface="+mn-lt"/>
                          <a:cs typeface="Times New Roman" panose="02020603050405020304" pitchFamily="18" charset="0"/>
                        </a:rPr>
                        <a:t> (positive emotion)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good, love, happy, hope</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2140148"/>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negemo</a:t>
                      </a:r>
                      <a:r>
                        <a:rPr lang="en-US" altLang="zh-TW" sz="1800" b="0" dirty="0">
                          <a:solidFill>
                            <a:schemeClr val="tx1"/>
                          </a:solidFill>
                          <a:latin typeface="+mn-lt"/>
                          <a:cs typeface="Times New Roman" panose="02020603050405020304" pitchFamily="18" charset="0"/>
                        </a:rPr>
                        <a:t> (negative emotion)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bad, hate, hurt, tired</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63483502"/>
                  </a:ext>
                </a:extLst>
              </a:tr>
              <a:tr h="0">
                <a:tc>
                  <a:txBody>
                    <a:bodyPr/>
                    <a:lstStyle/>
                    <a:p>
                      <a:pPr>
                        <a:lnSpc>
                          <a:spcPts val="1760"/>
                        </a:lnSpc>
                      </a:pPr>
                      <a:r>
                        <a:rPr lang="en-US" altLang="zh-TW" sz="1800" b="0" dirty="0" err="1">
                          <a:solidFill>
                            <a:schemeClr val="tx1"/>
                          </a:solidFill>
                          <a:latin typeface="+mn-lt"/>
                          <a:cs typeface="Times New Roman" panose="02020603050405020304" pitchFamily="18" charset="0"/>
                        </a:rPr>
                        <a:t>anx</a:t>
                      </a:r>
                      <a:r>
                        <a:rPr lang="en-US" altLang="zh-TW" sz="1800" b="0" dirty="0">
                          <a:solidFill>
                            <a:schemeClr val="tx1"/>
                          </a:solidFill>
                          <a:latin typeface="+mn-lt"/>
                          <a:cs typeface="Times New Roman" panose="02020603050405020304" pitchFamily="18" charset="0"/>
                        </a:rPr>
                        <a:t> (anxiety)</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worry, fear, afraid, nervous</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5793327"/>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anger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hate, mad, angry, </a:t>
                      </a:r>
                      <a:r>
                        <a:rPr lang="en" altLang="zh-TW" sz="1800" kern="1200" dirty="0" err="1">
                          <a:solidFill>
                            <a:schemeClr val="tx1"/>
                          </a:solidFill>
                          <a:effectLst/>
                          <a:latin typeface="+mn-lt"/>
                          <a:ea typeface="+mn-ea"/>
                          <a:cs typeface="Times New Roman" panose="02020603050405020304" pitchFamily="18" charset="0"/>
                        </a:rPr>
                        <a:t>frustr</a:t>
                      </a:r>
                      <a:r>
                        <a:rPr lang="en" altLang="zh-TW" sz="1800" kern="1200" dirty="0">
                          <a:solidFill>
                            <a:schemeClr val="tx1"/>
                          </a:solidFill>
                          <a:effectLst/>
                          <a:latin typeface="+mn-lt"/>
                          <a:ea typeface="+mn-ea"/>
                          <a:cs typeface="Times New Roman" panose="02020603050405020304" pitchFamily="18" charset="0"/>
                        </a:rPr>
                        <a:t>*</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4756092"/>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sad</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sad, disappoint*, cry</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5859066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hear</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b="0" i="0" kern="1200" dirty="0">
                          <a:solidFill>
                            <a:schemeClr val="tx1"/>
                          </a:solidFill>
                          <a:effectLst/>
                          <a:latin typeface="+mn-lt"/>
                          <a:ea typeface="+mn-ea"/>
                          <a:cs typeface="Times New Roman" panose="02020603050405020304" pitchFamily="18" charset="0"/>
                        </a:rPr>
                        <a:t>heard, listen, sound</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445858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feel</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touch, hold, felt</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0687373"/>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bio</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eat, blood, pain</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72894749"/>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body</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 altLang="zh-TW" sz="1800" b="0" i="0" kern="1200" dirty="0">
                          <a:solidFill>
                            <a:schemeClr val="tx1"/>
                          </a:solidFill>
                          <a:effectLst/>
                          <a:latin typeface="+mn-lt"/>
                          <a:ea typeface="+mn-ea"/>
                          <a:cs typeface="Times New Roman" panose="02020603050405020304" pitchFamily="18" charset="0"/>
                        </a:rPr>
                        <a:t>ache, heart, cough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576276"/>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health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ts val="1760"/>
                        </a:lnSpc>
                      </a:pPr>
                      <a:r>
                        <a:rPr lang="en-US" altLang="zh-TW" sz="1800" b="0" dirty="0">
                          <a:solidFill>
                            <a:schemeClr val="tx1"/>
                          </a:solidFill>
                          <a:latin typeface="+mn-lt"/>
                          <a:cs typeface="Times New Roman" panose="02020603050405020304" pitchFamily="18" charset="0"/>
                        </a:rPr>
                        <a:t>medic*, patients, health</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2561750"/>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ingest (food)</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food*, drink*, eat, dinner* </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26372690"/>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risk</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err="1">
                          <a:solidFill>
                            <a:schemeClr val="tx1"/>
                          </a:solidFill>
                          <a:effectLst/>
                          <a:latin typeface="+mn-lt"/>
                          <a:ea typeface="+mn-ea"/>
                          <a:cs typeface="Times New Roman" panose="02020603050405020304" pitchFamily="18" charset="0"/>
                        </a:rPr>
                        <a:t>secur</a:t>
                      </a:r>
                      <a:r>
                        <a:rPr lang="en" altLang="zh-TW" sz="1800" kern="1200" dirty="0">
                          <a:solidFill>
                            <a:schemeClr val="tx1"/>
                          </a:solidFill>
                          <a:effectLst/>
                          <a:latin typeface="+mn-lt"/>
                          <a:ea typeface="+mn-ea"/>
                          <a:cs typeface="Times New Roman" panose="02020603050405020304" pitchFamily="18" charset="0"/>
                        </a:rPr>
                        <a:t>*, protect*, pain, risk*</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0552355"/>
                  </a:ext>
                </a:extLst>
              </a:tr>
              <a:tr h="0">
                <a:tc>
                  <a:txBody>
                    <a:bodyPr/>
                    <a:lstStyle/>
                    <a:p>
                      <a:pPr>
                        <a:lnSpc>
                          <a:spcPts val="1760"/>
                        </a:lnSpc>
                      </a:pPr>
                      <a:r>
                        <a:rPr lang="en-US" altLang="zh-TW" sz="1800" b="0" dirty="0">
                          <a:solidFill>
                            <a:schemeClr val="tx1"/>
                          </a:solidFill>
                          <a:latin typeface="+mn-lt"/>
                          <a:cs typeface="Times New Roman" panose="02020603050405020304" pitchFamily="18" charset="0"/>
                        </a:rPr>
                        <a:t>time</a:t>
                      </a:r>
                      <a:endParaRPr lang="zh-TW" altLang="en-US" sz="1800" b="0" dirty="0">
                        <a:solidFill>
                          <a:schemeClr val="tx1"/>
                        </a:solidFill>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23972" rtl="0" eaLnBrk="1" fontAlgn="auto" latinLnBrk="0" hangingPunct="1">
                        <a:lnSpc>
                          <a:spcPts val="1760"/>
                        </a:lnSpc>
                        <a:spcBef>
                          <a:spcPts val="0"/>
                        </a:spcBef>
                        <a:spcAft>
                          <a:spcPts val="0"/>
                        </a:spcAft>
                        <a:buClrTx/>
                        <a:buSzTx/>
                        <a:buFontTx/>
                        <a:buNone/>
                        <a:tabLst/>
                        <a:defRPr/>
                      </a:pPr>
                      <a:r>
                        <a:rPr lang="en" altLang="zh-TW" sz="1800" kern="1200" dirty="0">
                          <a:solidFill>
                            <a:schemeClr val="tx1"/>
                          </a:solidFill>
                          <a:effectLst/>
                          <a:latin typeface="+mn-lt"/>
                          <a:ea typeface="+mn-ea"/>
                          <a:cs typeface="Times New Roman" panose="02020603050405020304" pitchFamily="18" charset="0"/>
                        </a:rPr>
                        <a:t>when, now, then, day</a:t>
                      </a:r>
                      <a:endParaRPr lang="en" altLang="zh-TW" sz="1800" dirty="0">
                        <a:effectLst/>
                        <a:latin typeface="+mn-lt"/>
                        <a:cs typeface="Times New Roman" panose="02020603050405020304" pitchFamily="18" charset="0"/>
                      </a:endParaRPr>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6612005"/>
                  </a:ext>
                </a:extLst>
              </a:tr>
            </a:tbl>
          </a:graphicData>
        </a:graphic>
      </p:graphicFrame>
    </p:spTree>
    <p:extLst>
      <p:ext uri="{BB962C8B-B14F-4D97-AF65-F5344CB8AC3E}">
        <p14:creationId xmlns:p14="http://schemas.microsoft.com/office/powerpoint/2010/main" val="228139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8505F11-9011-F2F6-237E-733A421330E2}"/>
              </a:ext>
            </a:extLst>
          </p:cNvPr>
          <p:cNvSpPr>
            <a:spLocks noGrp="1"/>
          </p:cNvSpPr>
          <p:nvPr>
            <p:ph type="sldNum" sz="quarter" idx="12"/>
          </p:nvPr>
        </p:nvSpPr>
        <p:spPr/>
        <p:txBody>
          <a:bodyPr/>
          <a:lstStyle/>
          <a:p>
            <a:fld id="{5601EF12-CFEA-A34A-BCBF-789BE5CF08F1}" type="slidenum">
              <a:rPr kumimoji="1" lang="zh-TW" altLang="en-US" smtClean="0"/>
              <a:pPr/>
              <a:t>18</a:t>
            </a:fld>
            <a:endParaRPr kumimoji="1" lang="zh-TW" altLang="en-US"/>
          </a:p>
        </p:txBody>
      </p:sp>
      <p:pic>
        <p:nvPicPr>
          <p:cNvPr id="6" name="圖片 5">
            <a:extLst>
              <a:ext uri="{FF2B5EF4-FFF2-40B4-BE49-F238E27FC236}">
                <a16:creationId xmlns:a16="http://schemas.microsoft.com/office/drawing/2014/main" id="{BDC1C632-DD47-3688-019A-874FDCB56DB5}"/>
              </a:ext>
            </a:extLst>
          </p:cNvPr>
          <p:cNvPicPr>
            <a:picLocks noChangeAspect="1"/>
          </p:cNvPicPr>
          <p:nvPr/>
        </p:nvPicPr>
        <p:blipFill>
          <a:blip r:embed="rId3"/>
          <a:stretch>
            <a:fillRect/>
          </a:stretch>
        </p:blipFill>
        <p:spPr>
          <a:xfrm>
            <a:off x="109117" y="996526"/>
            <a:ext cx="11893083" cy="4502486"/>
          </a:xfrm>
          <a:prstGeom prst="rect">
            <a:avLst/>
          </a:prstGeom>
        </p:spPr>
      </p:pic>
    </p:spTree>
    <p:extLst>
      <p:ext uri="{BB962C8B-B14F-4D97-AF65-F5344CB8AC3E}">
        <p14:creationId xmlns:p14="http://schemas.microsoft.com/office/powerpoint/2010/main" val="186487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38505F11-9011-F2F6-237E-733A421330E2}"/>
              </a:ext>
            </a:extLst>
          </p:cNvPr>
          <p:cNvSpPr>
            <a:spLocks noGrp="1"/>
          </p:cNvSpPr>
          <p:nvPr>
            <p:ph type="sldNum" sz="quarter" idx="12"/>
          </p:nvPr>
        </p:nvSpPr>
        <p:spPr/>
        <p:txBody>
          <a:bodyPr/>
          <a:lstStyle/>
          <a:p>
            <a:fld id="{5601EF12-CFEA-A34A-BCBF-789BE5CF08F1}" type="slidenum">
              <a:rPr kumimoji="1" lang="zh-TW" altLang="en-US" smtClean="0"/>
              <a:pPr/>
              <a:t>19</a:t>
            </a:fld>
            <a:endParaRPr kumimoji="1" lang="zh-TW" altLang="en-US"/>
          </a:p>
        </p:txBody>
      </p:sp>
      <p:pic>
        <p:nvPicPr>
          <p:cNvPr id="6" name="圖片 5">
            <a:extLst>
              <a:ext uri="{FF2B5EF4-FFF2-40B4-BE49-F238E27FC236}">
                <a16:creationId xmlns:a16="http://schemas.microsoft.com/office/drawing/2014/main" id="{BDC1C632-DD47-3688-019A-874FDCB56DB5}"/>
              </a:ext>
            </a:extLst>
          </p:cNvPr>
          <p:cNvPicPr>
            <a:picLocks noChangeAspect="1"/>
          </p:cNvPicPr>
          <p:nvPr/>
        </p:nvPicPr>
        <p:blipFill>
          <a:blip r:embed="rId2"/>
          <a:stretch>
            <a:fillRect/>
          </a:stretch>
        </p:blipFill>
        <p:spPr>
          <a:xfrm>
            <a:off x="109117" y="996526"/>
            <a:ext cx="11893083" cy="4502486"/>
          </a:xfrm>
          <a:prstGeom prst="rect">
            <a:avLst/>
          </a:prstGeom>
        </p:spPr>
      </p:pic>
      <p:sp>
        <p:nvSpPr>
          <p:cNvPr id="16" name="矩形 15">
            <a:extLst>
              <a:ext uri="{FF2B5EF4-FFF2-40B4-BE49-F238E27FC236}">
                <a16:creationId xmlns:a16="http://schemas.microsoft.com/office/drawing/2014/main" id="{BE2E960D-CCDF-43A8-00A0-6E9C9E3CA12C}"/>
              </a:ext>
            </a:extLst>
          </p:cNvPr>
          <p:cNvSpPr/>
          <p:nvPr/>
        </p:nvSpPr>
        <p:spPr>
          <a:xfrm>
            <a:off x="602611" y="1096860"/>
            <a:ext cx="3579424"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9" name="文字方塊 18">
            <a:extLst>
              <a:ext uri="{FF2B5EF4-FFF2-40B4-BE49-F238E27FC236}">
                <a16:creationId xmlns:a16="http://schemas.microsoft.com/office/drawing/2014/main" id="{3A083347-9E07-2296-A8FE-B817808F9325}"/>
              </a:ext>
            </a:extLst>
          </p:cNvPr>
          <p:cNvSpPr txBox="1"/>
          <p:nvPr/>
        </p:nvSpPr>
        <p:spPr>
          <a:xfrm>
            <a:off x="1283953" y="5525121"/>
            <a:ext cx="2552587" cy="461665"/>
          </a:xfrm>
          <a:prstGeom prst="rect">
            <a:avLst/>
          </a:prstGeom>
          <a:noFill/>
        </p:spPr>
        <p:txBody>
          <a:bodyPr wrap="square">
            <a:spAutoFit/>
          </a:bodyPr>
          <a:lstStyle/>
          <a:p>
            <a:r>
              <a:rPr lang="en" altLang="zh-TW" sz="2400" b="1" dirty="0"/>
              <a:t>Correlation: </a:t>
            </a:r>
            <a:r>
              <a:rPr lang="en" altLang="zh-TW" sz="2400" b="1" dirty="0">
                <a:effectLst/>
              </a:rPr>
              <a:t>0.93</a:t>
            </a:r>
            <a:endParaRPr lang="en" altLang="zh-TW" sz="2400" b="1" dirty="0"/>
          </a:p>
        </p:txBody>
      </p:sp>
      <p:grpSp>
        <p:nvGrpSpPr>
          <p:cNvPr id="2" name="群組 1">
            <a:extLst>
              <a:ext uri="{FF2B5EF4-FFF2-40B4-BE49-F238E27FC236}">
                <a16:creationId xmlns:a16="http://schemas.microsoft.com/office/drawing/2014/main" id="{017942EE-A9C1-0D2E-79FE-216F4B0DE997}"/>
              </a:ext>
            </a:extLst>
          </p:cNvPr>
          <p:cNvGrpSpPr/>
          <p:nvPr/>
        </p:nvGrpSpPr>
        <p:grpSpPr>
          <a:xfrm>
            <a:off x="4265946" y="1096860"/>
            <a:ext cx="3579424" cy="4889926"/>
            <a:chOff x="4265946" y="1096860"/>
            <a:chExt cx="3579424" cy="4889926"/>
          </a:xfrm>
        </p:grpSpPr>
        <p:sp>
          <p:nvSpPr>
            <p:cNvPr id="17" name="矩形 16">
              <a:extLst>
                <a:ext uri="{FF2B5EF4-FFF2-40B4-BE49-F238E27FC236}">
                  <a16:creationId xmlns:a16="http://schemas.microsoft.com/office/drawing/2014/main" id="{0277505B-F581-8454-8366-F1ADBF54C26F}"/>
                </a:ext>
              </a:extLst>
            </p:cNvPr>
            <p:cNvSpPr/>
            <p:nvPr/>
          </p:nvSpPr>
          <p:spPr>
            <a:xfrm>
              <a:off x="4265946" y="1096860"/>
              <a:ext cx="3579424"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2" name="文字方塊 21">
              <a:extLst>
                <a:ext uri="{FF2B5EF4-FFF2-40B4-BE49-F238E27FC236}">
                  <a16:creationId xmlns:a16="http://schemas.microsoft.com/office/drawing/2014/main" id="{D1623A97-8BC9-BAC6-5A85-FE439BD68171}"/>
                </a:ext>
              </a:extLst>
            </p:cNvPr>
            <p:cNvSpPr txBox="1"/>
            <p:nvPr/>
          </p:nvSpPr>
          <p:spPr>
            <a:xfrm>
              <a:off x="4819706" y="5525121"/>
              <a:ext cx="2552587" cy="461665"/>
            </a:xfrm>
            <a:prstGeom prst="rect">
              <a:avLst/>
            </a:prstGeom>
            <a:noFill/>
          </p:spPr>
          <p:txBody>
            <a:bodyPr wrap="square">
              <a:spAutoFit/>
            </a:bodyPr>
            <a:lstStyle/>
            <a:p>
              <a:r>
                <a:rPr lang="en" altLang="zh-TW" sz="2400" b="1" dirty="0"/>
                <a:t>Correlation: </a:t>
              </a:r>
              <a:r>
                <a:rPr lang="en" altLang="zh-TW" sz="2400" b="1" dirty="0">
                  <a:effectLst/>
                </a:rPr>
                <a:t>0.95</a:t>
              </a:r>
              <a:endParaRPr lang="en" altLang="zh-TW" sz="2400" b="1" dirty="0"/>
            </a:p>
          </p:txBody>
        </p:sp>
      </p:grpSp>
      <p:grpSp>
        <p:nvGrpSpPr>
          <p:cNvPr id="3" name="群組 2">
            <a:extLst>
              <a:ext uri="{FF2B5EF4-FFF2-40B4-BE49-F238E27FC236}">
                <a16:creationId xmlns:a16="http://schemas.microsoft.com/office/drawing/2014/main" id="{E5283D18-6666-EBD2-C2AC-C4642AED3279}"/>
              </a:ext>
            </a:extLst>
          </p:cNvPr>
          <p:cNvGrpSpPr/>
          <p:nvPr/>
        </p:nvGrpSpPr>
        <p:grpSpPr>
          <a:xfrm>
            <a:off x="7929281" y="1096860"/>
            <a:ext cx="3325907" cy="4889926"/>
            <a:chOff x="7929281" y="1096860"/>
            <a:chExt cx="3325907" cy="4889926"/>
          </a:xfrm>
        </p:grpSpPr>
        <p:sp>
          <p:nvSpPr>
            <p:cNvPr id="18" name="矩形 17">
              <a:extLst>
                <a:ext uri="{FF2B5EF4-FFF2-40B4-BE49-F238E27FC236}">
                  <a16:creationId xmlns:a16="http://schemas.microsoft.com/office/drawing/2014/main" id="{C2D9E545-B1C2-84D0-BCF0-9EE3D4CD9803}"/>
                </a:ext>
              </a:extLst>
            </p:cNvPr>
            <p:cNvSpPr/>
            <p:nvPr/>
          </p:nvSpPr>
          <p:spPr>
            <a:xfrm>
              <a:off x="7929281" y="1096860"/>
              <a:ext cx="3325907"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3" name="文字方塊 22">
              <a:extLst>
                <a:ext uri="{FF2B5EF4-FFF2-40B4-BE49-F238E27FC236}">
                  <a16:creationId xmlns:a16="http://schemas.microsoft.com/office/drawing/2014/main" id="{299DDA23-8897-64B9-8023-18EC2768F8F1}"/>
                </a:ext>
              </a:extLst>
            </p:cNvPr>
            <p:cNvSpPr txBox="1"/>
            <p:nvPr/>
          </p:nvSpPr>
          <p:spPr>
            <a:xfrm>
              <a:off x="8355460" y="5525121"/>
              <a:ext cx="2552587" cy="461665"/>
            </a:xfrm>
            <a:prstGeom prst="rect">
              <a:avLst/>
            </a:prstGeom>
            <a:noFill/>
          </p:spPr>
          <p:txBody>
            <a:bodyPr wrap="square">
              <a:spAutoFit/>
            </a:bodyPr>
            <a:lstStyle/>
            <a:p>
              <a:r>
                <a:rPr lang="en" altLang="zh-TW" sz="2400" b="1" dirty="0"/>
                <a:t>Correlation: </a:t>
              </a:r>
              <a:r>
                <a:rPr lang="en" altLang="zh-TW" sz="2400" b="1" dirty="0">
                  <a:effectLst/>
                </a:rPr>
                <a:t>0.77</a:t>
              </a:r>
              <a:endParaRPr lang="en" altLang="zh-TW" sz="2400" b="1" dirty="0"/>
            </a:p>
          </p:txBody>
        </p:sp>
      </p:grpSp>
    </p:spTree>
    <p:extLst>
      <p:ext uri="{BB962C8B-B14F-4D97-AF65-F5344CB8AC3E}">
        <p14:creationId xmlns:p14="http://schemas.microsoft.com/office/powerpoint/2010/main" val="160505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1739710-F1B7-1EE4-CBF9-616EA4EE1D25}"/>
              </a:ext>
            </a:extLst>
          </p:cNvPr>
          <p:cNvSpPr>
            <a:spLocks noGrp="1"/>
          </p:cNvSpPr>
          <p:nvPr>
            <p:ph type="title"/>
          </p:nvPr>
        </p:nvSpPr>
        <p:spPr/>
        <p:txBody>
          <a:bodyPr/>
          <a:lstStyle/>
          <a:p>
            <a:r>
              <a:rPr kumimoji="1" lang="en-US" altLang="zh-TW" b="1" dirty="0"/>
              <a:t>Medical consultation</a:t>
            </a:r>
            <a:endParaRPr kumimoji="1" lang="zh-TW" altLang="en-US" b="1" dirty="0"/>
          </a:p>
        </p:txBody>
      </p:sp>
      <p:sp>
        <p:nvSpPr>
          <p:cNvPr id="4" name="投影片編號版面配置區 3">
            <a:extLst>
              <a:ext uri="{FF2B5EF4-FFF2-40B4-BE49-F238E27FC236}">
                <a16:creationId xmlns:a16="http://schemas.microsoft.com/office/drawing/2014/main" id="{5827F97C-56FC-5ACC-13C5-99F01FB38AF2}"/>
              </a:ext>
            </a:extLst>
          </p:cNvPr>
          <p:cNvSpPr>
            <a:spLocks noGrp="1"/>
          </p:cNvSpPr>
          <p:nvPr>
            <p:ph type="sldNum" sz="quarter" idx="12"/>
          </p:nvPr>
        </p:nvSpPr>
        <p:spPr/>
        <p:txBody>
          <a:bodyPr/>
          <a:lstStyle/>
          <a:p>
            <a:fld id="{5601EF12-CFEA-A34A-BCBF-789BE5CF08F1}" type="slidenum">
              <a:rPr kumimoji="1" lang="zh-TW" altLang="en-US" smtClean="0"/>
              <a:pPr/>
              <a:t>2</a:t>
            </a:fld>
            <a:endParaRPr kumimoji="1" lang="zh-TW" altLang="en-US"/>
          </a:p>
        </p:txBody>
      </p:sp>
      <p:sp>
        <p:nvSpPr>
          <p:cNvPr id="5" name="文字方塊 4">
            <a:extLst>
              <a:ext uri="{FF2B5EF4-FFF2-40B4-BE49-F238E27FC236}">
                <a16:creationId xmlns:a16="http://schemas.microsoft.com/office/drawing/2014/main" id="{E096D9E7-D7E8-A45E-56FA-689262C5238C}"/>
              </a:ext>
            </a:extLst>
          </p:cNvPr>
          <p:cNvSpPr txBox="1"/>
          <p:nvPr/>
        </p:nvSpPr>
        <p:spPr>
          <a:xfrm>
            <a:off x="838200" y="1728687"/>
            <a:ext cx="8866239" cy="492443"/>
          </a:xfrm>
          <a:prstGeom prst="rect">
            <a:avLst/>
          </a:prstGeom>
          <a:noFill/>
        </p:spPr>
        <p:txBody>
          <a:bodyPr wrap="square">
            <a:spAutoFit/>
          </a:bodyPr>
          <a:lstStyle/>
          <a:p>
            <a:r>
              <a:rPr lang="en" altLang="zh-TW" sz="2600" dirty="0"/>
              <a:t>- </a:t>
            </a:r>
            <a:r>
              <a:rPr lang="en" altLang="zh-TW" sz="2600" b="1" dirty="0" err="1"/>
              <a:t>ChatGPT</a:t>
            </a:r>
            <a:endParaRPr lang="zh-TW" altLang="en-US" sz="2600" b="1" dirty="0"/>
          </a:p>
        </p:txBody>
      </p:sp>
      <p:sp>
        <p:nvSpPr>
          <p:cNvPr id="7" name="文字方塊 6">
            <a:extLst>
              <a:ext uri="{FF2B5EF4-FFF2-40B4-BE49-F238E27FC236}">
                <a16:creationId xmlns:a16="http://schemas.microsoft.com/office/drawing/2014/main" id="{0B2BBEE8-BB32-78AD-A567-78769AAD8F26}"/>
              </a:ext>
            </a:extLst>
          </p:cNvPr>
          <p:cNvSpPr txBox="1"/>
          <p:nvPr/>
        </p:nvSpPr>
        <p:spPr>
          <a:xfrm>
            <a:off x="838200" y="2489414"/>
            <a:ext cx="10515599" cy="892552"/>
          </a:xfrm>
          <a:prstGeom prst="rect">
            <a:avLst/>
          </a:prstGeom>
          <a:noFill/>
        </p:spPr>
        <p:txBody>
          <a:bodyPr wrap="square">
            <a:spAutoFit/>
          </a:bodyPr>
          <a:lstStyle/>
          <a:p>
            <a:r>
              <a:rPr lang="en-US" altLang="zh-TW" sz="2600" dirty="0"/>
              <a:t>-</a:t>
            </a:r>
            <a:r>
              <a:rPr lang="en-US" altLang="zh-TW" sz="2600" b="1" dirty="0"/>
              <a:t> </a:t>
            </a:r>
            <a:r>
              <a:rPr lang="zh-TW" altLang="en-US" sz="2600" b="1" dirty="0"/>
              <a:t>ChatDoctor</a:t>
            </a:r>
            <a:r>
              <a:rPr lang="zh-TW" altLang="en-US" sz="2600" dirty="0"/>
              <a:t>: A Medical Chat Model Fine-Tuned on a Large Language Model Meta-AI (LLaMA) Using Medical Domain Knowledge</a:t>
            </a:r>
          </a:p>
        </p:txBody>
      </p:sp>
      <p:sp>
        <p:nvSpPr>
          <p:cNvPr id="9" name="文字方塊 8">
            <a:extLst>
              <a:ext uri="{FF2B5EF4-FFF2-40B4-BE49-F238E27FC236}">
                <a16:creationId xmlns:a16="http://schemas.microsoft.com/office/drawing/2014/main" id="{A2E36231-DB3A-14D4-5FB5-225FE0865E97}"/>
              </a:ext>
            </a:extLst>
          </p:cNvPr>
          <p:cNvSpPr txBox="1"/>
          <p:nvPr/>
        </p:nvSpPr>
        <p:spPr>
          <a:xfrm>
            <a:off x="838200" y="3848779"/>
            <a:ext cx="10163629" cy="892552"/>
          </a:xfrm>
          <a:prstGeom prst="rect">
            <a:avLst/>
          </a:prstGeom>
          <a:noFill/>
        </p:spPr>
        <p:txBody>
          <a:bodyPr wrap="square">
            <a:spAutoFit/>
          </a:bodyPr>
          <a:lstStyle/>
          <a:p>
            <a:r>
              <a:rPr lang="en" altLang="zh-TW" sz="2600" dirty="0">
                <a:effectLst/>
              </a:rPr>
              <a:t>- </a:t>
            </a:r>
            <a:r>
              <a:rPr lang="en" altLang="zh-TW" sz="2600" b="1" dirty="0">
                <a:effectLst/>
              </a:rPr>
              <a:t>Med-PaLM2</a:t>
            </a:r>
            <a:r>
              <a:rPr lang="en" altLang="zh-TW" sz="2600" dirty="0">
                <a:effectLst/>
              </a:rPr>
              <a:t>: a large language model (LLM) designed to provide high quality answers to medical questions. </a:t>
            </a:r>
            <a:endParaRPr lang="en" altLang="zh-TW" sz="2600" dirty="0"/>
          </a:p>
        </p:txBody>
      </p:sp>
      <p:sp>
        <p:nvSpPr>
          <p:cNvPr id="6" name="文字方塊 5">
            <a:extLst>
              <a:ext uri="{FF2B5EF4-FFF2-40B4-BE49-F238E27FC236}">
                <a16:creationId xmlns:a16="http://schemas.microsoft.com/office/drawing/2014/main" id="{809107A4-C9B8-CADF-165C-CEB36832FBCC}"/>
              </a:ext>
            </a:extLst>
          </p:cNvPr>
          <p:cNvSpPr txBox="1"/>
          <p:nvPr/>
        </p:nvSpPr>
        <p:spPr>
          <a:xfrm>
            <a:off x="8319653" y="3280918"/>
            <a:ext cx="3498273" cy="369332"/>
          </a:xfrm>
          <a:prstGeom prst="rect">
            <a:avLst/>
          </a:prstGeom>
          <a:noFill/>
        </p:spPr>
        <p:txBody>
          <a:bodyPr wrap="square">
            <a:spAutoFit/>
          </a:bodyPr>
          <a:lstStyle/>
          <a:p>
            <a:r>
              <a:rPr lang="zh-TW" altLang="en-US" dirty="0"/>
              <a:t>https://arxiv.org/abs/2303.14070</a:t>
            </a:r>
          </a:p>
        </p:txBody>
      </p:sp>
      <p:sp>
        <p:nvSpPr>
          <p:cNvPr id="10" name="文字方塊 9">
            <a:extLst>
              <a:ext uri="{FF2B5EF4-FFF2-40B4-BE49-F238E27FC236}">
                <a16:creationId xmlns:a16="http://schemas.microsoft.com/office/drawing/2014/main" id="{46362ACC-3B3C-1351-54DD-25B4F48076EE}"/>
              </a:ext>
            </a:extLst>
          </p:cNvPr>
          <p:cNvSpPr txBox="1"/>
          <p:nvPr/>
        </p:nvSpPr>
        <p:spPr>
          <a:xfrm>
            <a:off x="7660597" y="4461354"/>
            <a:ext cx="4046494" cy="369332"/>
          </a:xfrm>
          <a:prstGeom prst="rect">
            <a:avLst/>
          </a:prstGeom>
          <a:noFill/>
        </p:spPr>
        <p:txBody>
          <a:bodyPr wrap="square">
            <a:spAutoFit/>
          </a:bodyPr>
          <a:lstStyle/>
          <a:p>
            <a:r>
              <a:rPr lang="zh-TW" altLang="en-US" dirty="0"/>
              <a:t>https://sites.research.google/med-palm/</a:t>
            </a:r>
          </a:p>
        </p:txBody>
      </p:sp>
      <p:sp>
        <p:nvSpPr>
          <p:cNvPr id="11" name="文字方塊 10">
            <a:extLst>
              <a:ext uri="{FF2B5EF4-FFF2-40B4-BE49-F238E27FC236}">
                <a16:creationId xmlns:a16="http://schemas.microsoft.com/office/drawing/2014/main" id="{1B702B68-5AB6-F4F2-3897-185721ABEFAB}"/>
              </a:ext>
            </a:extLst>
          </p:cNvPr>
          <p:cNvSpPr txBox="1"/>
          <p:nvPr/>
        </p:nvSpPr>
        <p:spPr>
          <a:xfrm>
            <a:off x="838200" y="5162936"/>
            <a:ext cx="8278091" cy="492443"/>
          </a:xfrm>
          <a:prstGeom prst="rect">
            <a:avLst/>
          </a:prstGeom>
          <a:noFill/>
        </p:spPr>
        <p:txBody>
          <a:bodyPr wrap="square">
            <a:spAutoFit/>
          </a:bodyPr>
          <a:lstStyle/>
          <a:p>
            <a:r>
              <a:rPr lang="en" altLang="zh-TW" sz="2600" dirty="0">
                <a:effectLst/>
              </a:rPr>
              <a:t>- </a:t>
            </a:r>
            <a:r>
              <a:rPr lang="en" altLang="zh-TW" sz="2600" b="1" dirty="0">
                <a:effectLst/>
              </a:rPr>
              <a:t>Mental health support</a:t>
            </a:r>
            <a:endParaRPr lang="en" altLang="zh-TW" sz="2600" dirty="0"/>
          </a:p>
        </p:txBody>
      </p:sp>
    </p:spTree>
    <p:extLst>
      <p:ext uri="{BB962C8B-B14F-4D97-AF65-F5344CB8AC3E}">
        <p14:creationId xmlns:p14="http://schemas.microsoft.com/office/powerpoint/2010/main" val="4165662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886581-ECEE-46D3-3623-8D8469ACFAE5}"/>
              </a:ext>
            </a:extLst>
          </p:cNvPr>
          <p:cNvSpPr>
            <a:spLocks noGrp="1"/>
          </p:cNvSpPr>
          <p:nvPr>
            <p:ph type="sldNum" sz="quarter" idx="12"/>
          </p:nvPr>
        </p:nvSpPr>
        <p:spPr/>
        <p:txBody>
          <a:bodyPr/>
          <a:lstStyle/>
          <a:p>
            <a:fld id="{5601EF12-CFEA-A34A-BCBF-789BE5CF08F1}" type="slidenum">
              <a:rPr kumimoji="1" lang="zh-TW" altLang="en-US" smtClean="0"/>
              <a:pPr/>
              <a:t>20</a:t>
            </a:fld>
            <a:endParaRPr kumimoji="1" lang="zh-TW" altLang="en-US"/>
          </a:p>
        </p:txBody>
      </p:sp>
      <p:pic>
        <p:nvPicPr>
          <p:cNvPr id="5" name="圖片 4">
            <a:extLst>
              <a:ext uri="{FF2B5EF4-FFF2-40B4-BE49-F238E27FC236}">
                <a16:creationId xmlns:a16="http://schemas.microsoft.com/office/drawing/2014/main" id="{2AF0EED8-EAB9-4FC1-984C-A55BD95600E2}"/>
              </a:ext>
            </a:extLst>
          </p:cNvPr>
          <p:cNvPicPr>
            <a:picLocks noChangeAspect="1"/>
          </p:cNvPicPr>
          <p:nvPr/>
        </p:nvPicPr>
        <p:blipFill rotWithShape="1">
          <a:blip r:embed="rId2"/>
          <a:srcRect r="65982"/>
          <a:stretch/>
        </p:blipFill>
        <p:spPr>
          <a:xfrm>
            <a:off x="328427" y="441948"/>
            <a:ext cx="4473995" cy="4979025"/>
          </a:xfrm>
          <a:prstGeom prst="rect">
            <a:avLst/>
          </a:prstGeom>
        </p:spPr>
      </p:pic>
      <p:grpSp>
        <p:nvGrpSpPr>
          <p:cNvPr id="8" name="群組 7">
            <a:extLst>
              <a:ext uri="{FF2B5EF4-FFF2-40B4-BE49-F238E27FC236}">
                <a16:creationId xmlns:a16="http://schemas.microsoft.com/office/drawing/2014/main" id="{CFDEC9E6-CF3F-6DDC-58BE-47A6BB1AD714}"/>
              </a:ext>
            </a:extLst>
          </p:cNvPr>
          <p:cNvGrpSpPr/>
          <p:nvPr/>
        </p:nvGrpSpPr>
        <p:grpSpPr>
          <a:xfrm>
            <a:off x="6754906" y="492573"/>
            <a:ext cx="4680452" cy="4928400"/>
            <a:chOff x="6090814" y="1008819"/>
            <a:chExt cx="4680452" cy="4928400"/>
          </a:xfrm>
        </p:grpSpPr>
        <p:pic>
          <p:nvPicPr>
            <p:cNvPr id="6" name="圖片 5">
              <a:extLst>
                <a:ext uri="{FF2B5EF4-FFF2-40B4-BE49-F238E27FC236}">
                  <a16:creationId xmlns:a16="http://schemas.microsoft.com/office/drawing/2014/main" id="{D99E28F4-8A86-47CC-5DBE-0017CC7FEEE4}"/>
                </a:ext>
              </a:extLst>
            </p:cNvPr>
            <p:cNvPicPr>
              <a:picLocks noChangeAspect="1"/>
            </p:cNvPicPr>
            <p:nvPr/>
          </p:nvPicPr>
          <p:blipFill rotWithShape="1">
            <a:blip r:embed="rId2"/>
            <a:srcRect l="64047" r="-1"/>
            <a:stretch/>
          </p:blipFill>
          <p:spPr>
            <a:xfrm>
              <a:off x="6090814" y="1008819"/>
              <a:ext cx="4680452" cy="4928400"/>
            </a:xfrm>
            <a:prstGeom prst="rect">
              <a:avLst/>
            </a:prstGeom>
          </p:spPr>
        </p:pic>
        <p:sp>
          <p:nvSpPr>
            <p:cNvPr id="7" name="矩形 6">
              <a:extLst>
                <a:ext uri="{FF2B5EF4-FFF2-40B4-BE49-F238E27FC236}">
                  <a16:creationId xmlns:a16="http://schemas.microsoft.com/office/drawing/2014/main" id="{8EC883BE-028D-D116-983E-789EE286F02B}"/>
                </a:ext>
              </a:extLst>
            </p:cNvPr>
            <p:cNvSpPr/>
            <p:nvPr/>
          </p:nvSpPr>
          <p:spPr>
            <a:xfrm>
              <a:off x="6090814" y="4746812"/>
              <a:ext cx="108280" cy="968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chemeClr val="bg1"/>
                  </a:solidFill>
                </a:ln>
                <a:solidFill>
                  <a:schemeClr val="bg1"/>
                </a:solidFill>
              </a:endParaRPr>
            </a:p>
          </p:txBody>
        </p:sp>
      </p:grpSp>
      <p:cxnSp>
        <p:nvCxnSpPr>
          <p:cNvPr id="9" name="直線箭頭接點 8">
            <a:extLst>
              <a:ext uri="{FF2B5EF4-FFF2-40B4-BE49-F238E27FC236}">
                <a16:creationId xmlns:a16="http://schemas.microsoft.com/office/drawing/2014/main" id="{584A6EA8-3D7A-B50D-AFC8-18AEF67CAA80}"/>
              </a:ext>
            </a:extLst>
          </p:cNvPr>
          <p:cNvCxnSpPr/>
          <p:nvPr/>
        </p:nvCxnSpPr>
        <p:spPr>
          <a:xfrm>
            <a:off x="5169824" y="1956360"/>
            <a:ext cx="1208868" cy="0"/>
          </a:xfrm>
          <a:prstGeom prst="straightConnector1">
            <a:avLst/>
          </a:prstGeom>
          <a:ln w="857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直線箭頭接點 9">
            <a:extLst>
              <a:ext uri="{FF2B5EF4-FFF2-40B4-BE49-F238E27FC236}">
                <a16:creationId xmlns:a16="http://schemas.microsoft.com/office/drawing/2014/main" id="{97A4FD2A-AF06-0D83-69F7-B114CF096F4F}"/>
              </a:ext>
            </a:extLst>
          </p:cNvPr>
          <p:cNvCxnSpPr/>
          <p:nvPr/>
        </p:nvCxnSpPr>
        <p:spPr>
          <a:xfrm>
            <a:off x="5169824" y="3883772"/>
            <a:ext cx="1208868" cy="0"/>
          </a:xfrm>
          <a:prstGeom prst="straightConnector1">
            <a:avLst/>
          </a:prstGeom>
          <a:ln w="85725">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文字方塊 10">
            <a:extLst>
              <a:ext uri="{FF2B5EF4-FFF2-40B4-BE49-F238E27FC236}">
                <a16:creationId xmlns:a16="http://schemas.microsoft.com/office/drawing/2014/main" id="{4A199810-1E16-2156-62D9-70F6E4E48C3E}"/>
              </a:ext>
            </a:extLst>
          </p:cNvPr>
          <p:cNvSpPr txBox="1"/>
          <p:nvPr/>
        </p:nvSpPr>
        <p:spPr>
          <a:xfrm>
            <a:off x="1433525" y="5356140"/>
            <a:ext cx="9277570" cy="1015663"/>
          </a:xfrm>
          <a:prstGeom prst="rect">
            <a:avLst/>
          </a:prstGeom>
          <a:noFill/>
        </p:spPr>
        <p:txBody>
          <a:bodyPr wrap="square">
            <a:spAutoFit/>
          </a:bodyPr>
          <a:lstStyle/>
          <a:p>
            <a:pPr algn="ctr"/>
            <a:r>
              <a:rPr lang="en" altLang="zh-TW" sz="2000" b="1" dirty="0">
                <a:effectLst/>
              </a:rPr>
              <a:t>Subjective (subjective information from the patient)</a:t>
            </a:r>
          </a:p>
          <a:p>
            <a:pPr algn="ctr"/>
            <a:r>
              <a:rPr lang="en" altLang="zh-TW" sz="2000" b="1" dirty="0"/>
              <a:t>is similar to </a:t>
            </a:r>
          </a:p>
          <a:p>
            <a:pPr algn="ctr"/>
            <a:r>
              <a:rPr lang="en" altLang="zh-TW" sz="2000" b="1" dirty="0">
                <a:effectLst/>
              </a:rPr>
              <a:t>Assessment and plan (subjective information from the doctor) </a:t>
            </a:r>
            <a:endParaRPr lang="en" altLang="zh-TW" sz="2000" b="1" dirty="0"/>
          </a:p>
        </p:txBody>
      </p:sp>
    </p:spTree>
    <p:extLst>
      <p:ext uri="{BB962C8B-B14F-4D97-AF65-F5344CB8AC3E}">
        <p14:creationId xmlns:p14="http://schemas.microsoft.com/office/powerpoint/2010/main" val="2159195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1886581-ECEE-46D3-3623-8D8469ACFAE5}"/>
              </a:ext>
            </a:extLst>
          </p:cNvPr>
          <p:cNvSpPr>
            <a:spLocks noGrp="1"/>
          </p:cNvSpPr>
          <p:nvPr>
            <p:ph type="sldNum" sz="quarter" idx="12"/>
          </p:nvPr>
        </p:nvSpPr>
        <p:spPr/>
        <p:txBody>
          <a:bodyPr/>
          <a:lstStyle/>
          <a:p>
            <a:fld id="{5601EF12-CFEA-A34A-BCBF-789BE5CF08F1}" type="slidenum">
              <a:rPr kumimoji="1" lang="zh-TW" altLang="en-US" smtClean="0"/>
              <a:pPr/>
              <a:t>21</a:t>
            </a:fld>
            <a:endParaRPr kumimoji="1" lang="zh-TW" altLang="en-US"/>
          </a:p>
        </p:txBody>
      </p:sp>
      <p:pic>
        <p:nvPicPr>
          <p:cNvPr id="5" name="圖片 4">
            <a:extLst>
              <a:ext uri="{FF2B5EF4-FFF2-40B4-BE49-F238E27FC236}">
                <a16:creationId xmlns:a16="http://schemas.microsoft.com/office/drawing/2014/main" id="{2AF0EED8-EAB9-4FC1-984C-A55BD95600E2}"/>
              </a:ext>
            </a:extLst>
          </p:cNvPr>
          <p:cNvPicPr>
            <a:picLocks noChangeAspect="1"/>
          </p:cNvPicPr>
          <p:nvPr/>
        </p:nvPicPr>
        <p:blipFill rotWithShape="1">
          <a:blip r:embed="rId2"/>
          <a:srcRect r="65982"/>
          <a:stretch/>
        </p:blipFill>
        <p:spPr>
          <a:xfrm>
            <a:off x="909312" y="463022"/>
            <a:ext cx="4473995" cy="4979025"/>
          </a:xfrm>
          <a:prstGeom prst="rect">
            <a:avLst/>
          </a:prstGeom>
        </p:spPr>
      </p:pic>
      <p:grpSp>
        <p:nvGrpSpPr>
          <p:cNvPr id="8" name="群組 7">
            <a:extLst>
              <a:ext uri="{FF2B5EF4-FFF2-40B4-BE49-F238E27FC236}">
                <a16:creationId xmlns:a16="http://schemas.microsoft.com/office/drawing/2014/main" id="{CFDEC9E6-CF3F-6DDC-58BE-47A6BB1AD714}"/>
              </a:ext>
            </a:extLst>
          </p:cNvPr>
          <p:cNvGrpSpPr/>
          <p:nvPr/>
        </p:nvGrpSpPr>
        <p:grpSpPr>
          <a:xfrm>
            <a:off x="6217024" y="467487"/>
            <a:ext cx="4680452" cy="4928400"/>
            <a:chOff x="6090814" y="1008819"/>
            <a:chExt cx="4680452" cy="4928400"/>
          </a:xfrm>
        </p:grpSpPr>
        <p:pic>
          <p:nvPicPr>
            <p:cNvPr id="6" name="圖片 5">
              <a:extLst>
                <a:ext uri="{FF2B5EF4-FFF2-40B4-BE49-F238E27FC236}">
                  <a16:creationId xmlns:a16="http://schemas.microsoft.com/office/drawing/2014/main" id="{D99E28F4-8A86-47CC-5DBE-0017CC7FEEE4}"/>
                </a:ext>
              </a:extLst>
            </p:cNvPr>
            <p:cNvPicPr>
              <a:picLocks noChangeAspect="1"/>
            </p:cNvPicPr>
            <p:nvPr/>
          </p:nvPicPr>
          <p:blipFill rotWithShape="1">
            <a:blip r:embed="rId2"/>
            <a:srcRect l="64047" r="-1"/>
            <a:stretch/>
          </p:blipFill>
          <p:spPr>
            <a:xfrm>
              <a:off x="6090814" y="1008819"/>
              <a:ext cx="4680452" cy="4928400"/>
            </a:xfrm>
            <a:prstGeom prst="rect">
              <a:avLst/>
            </a:prstGeom>
          </p:spPr>
        </p:pic>
        <p:sp>
          <p:nvSpPr>
            <p:cNvPr id="7" name="矩形 6">
              <a:extLst>
                <a:ext uri="{FF2B5EF4-FFF2-40B4-BE49-F238E27FC236}">
                  <a16:creationId xmlns:a16="http://schemas.microsoft.com/office/drawing/2014/main" id="{8EC883BE-028D-D116-983E-789EE286F02B}"/>
                </a:ext>
              </a:extLst>
            </p:cNvPr>
            <p:cNvSpPr/>
            <p:nvPr/>
          </p:nvSpPr>
          <p:spPr>
            <a:xfrm>
              <a:off x="6090814" y="4746812"/>
              <a:ext cx="108280" cy="96818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ln>
                  <a:solidFill>
                    <a:schemeClr val="bg1"/>
                  </a:solidFill>
                </a:ln>
                <a:solidFill>
                  <a:schemeClr val="bg1"/>
                </a:solidFill>
              </a:endParaRPr>
            </a:p>
          </p:txBody>
        </p:sp>
      </p:grpSp>
      <p:sp>
        <p:nvSpPr>
          <p:cNvPr id="11" name="文字方塊 10">
            <a:extLst>
              <a:ext uri="{FF2B5EF4-FFF2-40B4-BE49-F238E27FC236}">
                <a16:creationId xmlns:a16="http://schemas.microsoft.com/office/drawing/2014/main" id="{4A199810-1E16-2156-62D9-70F6E4E48C3E}"/>
              </a:ext>
            </a:extLst>
          </p:cNvPr>
          <p:cNvSpPr txBox="1"/>
          <p:nvPr/>
        </p:nvSpPr>
        <p:spPr>
          <a:xfrm>
            <a:off x="1457215" y="5463122"/>
            <a:ext cx="9277570" cy="830997"/>
          </a:xfrm>
          <a:prstGeom prst="rect">
            <a:avLst/>
          </a:prstGeom>
          <a:noFill/>
        </p:spPr>
        <p:txBody>
          <a:bodyPr wrap="square">
            <a:spAutoFit/>
          </a:bodyPr>
          <a:lstStyle/>
          <a:p>
            <a:pPr algn="ctr"/>
            <a:r>
              <a:rPr lang="en" altLang="zh-TW" sz="2400" b="1" dirty="0">
                <a:effectLst/>
              </a:rPr>
              <a:t>LIWC features have characteristics that resonate with SOAP notes in real-world scenarios </a:t>
            </a:r>
            <a:endParaRPr lang="en" altLang="zh-TW" sz="2400" b="1" dirty="0"/>
          </a:p>
        </p:txBody>
      </p:sp>
      <p:sp>
        <p:nvSpPr>
          <p:cNvPr id="2" name="矩形 1">
            <a:extLst>
              <a:ext uri="{FF2B5EF4-FFF2-40B4-BE49-F238E27FC236}">
                <a16:creationId xmlns:a16="http://schemas.microsoft.com/office/drawing/2014/main" id="{96B25E4A-4021-E183-CC1A-24D4E972E43E}"/>
              </a:ext>
            </a:extLst>
          </p:cNvPr>
          <p:cNvSpPr/>
          <p:nvPr/>
        </p:nvSpPr>
        <p:spPr>
          <a:xfrm>
            <a:off x="2393577" y="1045297"/>
            <a:ext cx="524436"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 name="矩形 2">
            <a:extLst>
              <a:ext uri="{FF2B5EF4-FFF2-40B4-BE49-F238E27FC236}">
                <a16:creationId xmlns:a16="http://schemas.microsoft.com/office/drawing/2014/main" id="{62B0791A-8105-D4AA-72FB-1FC84DC05048}"/>
              </a:ext>
            </a:extLst>
          </p:cNvPr>
          <p:cNvSpPr/>
          <p:nvPr/>
        </p:nvSpPr>
        <p:spPr>
          <a:xfrm>
            <a:off x="7159021" y="1045297"/>
            <a:ext cx="524436" cy="4402152"/>
          </a:xfrm>
          <a:prstGeom prst="rect">
            <a:avLst/>
          </a:prstGeom>
          <a:noFill/>
          <a:ln w="571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580791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8B88D-B04C-114E-F78B-FEDBE1484557}"/>
              </a:ext>
            </a:extLst>
          </p:cNvPr>
          <p:cNvSpPr>
            <a:spLocks noGrp="1"/>
          </p:cNvSpPr>
          <p:nvPr>
            <p:ph type="title"/>
          </p:nvPr>
        </p:nvSpPr>
        <p:spPr>
          <a:xfrm>
            <a:off x="609600" y="504024"/>
            <a:ext cx="10744200" cy="828677"/>
          </a:xfrm>
        </p:spPr>
        <p:txBody>
          <a:bodyPr>
            <a:normAutofit/>
          </a:bodyPr>
          <a:lstStyle/>
          <a:p>
            <a:r>
              <a:rPr kumimoji="1" lang="en-US" altLang="zh-TW" b="1" dirty="0"/>
              <a:t>Case study – performance on out-of-domain data</a:t>
            </a:r>
            <a:endParaRPr kumimoji="1" lang="zh-TW" altLang="en-US" b="1" dirty="0"/>
          </a:p>
        </p:txBody>
      </p:sp>
      <p:sp>
        <p:nvSpPr>
          <p:cNvPr id="4" name="投影片編號版面配置區 3">
            <a:extLst>
              <a:ext uri="{FF2B5EF4-FFF2-40B4-BE49-F238E27FC236}">
                <a16:creationId xmlns:a16="http://schemas.microsoft.com/office/drawing/2014/main" id="{F0E79667-A2CB-5858-DDD6-90C45845D606}"/>
              </a:ext>
            </a:extLst>
          </p:cNvPr>
          <p:cNvSpPr>
            <a:spLocks noGrp="1"/>
          </p:cNvSpPr>
          <p:nvPr>
            <p:ph type="sldNum" sz="quarter" idx="12"/>
          </p:nvPr>
        </p:nvSpPr>
        <p:spPr/>
        <p:txBody>
          <a:bodyPr/>
          <a:lstStyle/>
          <a:p>
            <a:fld id="{5601EF12-CFEA-A34A-BCBF-789BE5CF08F1}" type="slidenum">
              <a:rPr kumimoji="1" lang="zh-TW" altLang="en-US" smtClean="0"/>
              <a:pPr/>
              <a:t>22</a:t>
            </a:fld>
            <a:endParaRPr kumimoji="1" lang="zh-TW" altLang="en-US"/>
          </a:p>
        </p:txBody>
      </p:sp>
      <p:sp>
        <p:nvSpPr>
          <p:cNvPr id="5" name="文字方塊 4">
            <a:extLst>
              <a:ext uri="{FF2B5EF4-FFF2-40B4-BE49-F238E27FC236}">
                <a16:creationId xmlns:a16="http://schemas.microsoft.com/office/drawing/2014/main" id="{ACB8EC1D-025E-E496-13ED-3F7AADF45BF6}"/>
              </a:ext>
            </a:extLst>
          </p:cNvPr>
          <p:cNvSpPr txBox="1"/>
          <p:nvPr/>
        </p:nvSpPr>
        <p:spPr>
          <a:xfrm>
            <a:off x="2902107" y="4175195"/>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r>
              <a:rPr lang="zh-TW" altLang="zh-TW" sz="2000" dirty="0">
                <a:effectLst/>
              </a:rPr>
              <a:t> </a:t>
            </a:r>
            <a:endParaRPr lang="zh-TW" altLang="en-US" sz="2000" dirty="0"/>
          </a:p>
        </p:txBody>
      </p:sp>
      <p:pic>
        <p:nvPicPr>
          <p:cNvPr id="6" name="圖片 5">
            <a:extLst>
              <a:ext uri="{FF2B5EF4-FFF2-40B4-BE49-F238E27FC236}">
                <a16:creationId xmlns:a16="http://schemas.microsoft.com/office/drawing/2014/main" id="{A812A883-374C-7F96-5C07-371DFB728F35}"/>
              </a:ext>
            </a:extLst>
          </p:cNvPr>
          <p:cNvPicPr>
            <a:picLocks noChangeAspect="1"/>
          </p:cNvPicPr>
          <p:nvPr/>
        </p:nvPicPr>
        <p:blipFill>
          <a:blip r:embed="rId3"/>
          <a:stretch>
            <a:fillRect/>
          </a:stretch>
        </p:blipFill>
        <p:spPr>
          <a:xfrm>
            <a:off x="2494256" y="4258224"/>
            <a:ext cx="456652" cy="400949"/>
          </a:xfrm>
          <a:prstGeom prst="rect">
            <a:avLst/>
          </a:prstGeom>
        </p:spPr>
      </p:pic>
      <p:pic>
        <p:nvPicPr>
          <p:cNvPr id="8" name="圖片 7">
            <a:extLst>
              <a:ext uri="{FF2B5EF4-FFF2-40B4-BE49-F238E27FC236}">
                <a16:creationId xmlns:a16="http://schemas.microsoft.com/office/drawing/2014/main" id="{FAB78B0D-DF42-81A0-F0EB-1038B9D6D0F7}"/>
              </a:ext>
            </a:extLst>
          </p:cNvPr>
          <p:cNvPicPr>
            <a:picLocks noChangeAspect="1"/>
          </p:cNvPicPr>
          <p:nvPr/>
        </p:nvPicPr>
        <p:blipFill>
          <a:blip r:embed="rId4"/>
          <a:stretch>
            <a:fillRect/>
          </a:stretch>
        </p:blipFill>
        <p:spPr>
          <a:xfrm>
            <a:off x="2480809" y="4699152"/>
            <a:ext cx="499785" cy="390212"/>
          </a:xfrm>
          <a:prstGeom prst="rect">
            <a:avLst/>
          </a:prstGeom>
        </p:spPr>
      </p:pic>
      <p:sp>
        <p:nvSpPr>
          <p:cNvPr id="10" name="文字方塊 9">
            <a:extLst>
              <a:ext uri="{FF2B5EF4-FFF2-40B4-BE49-F238E27FC236}">
                <a16:creationId xmlns:a16="http://schemas.microsoft.com/office/drawing/2014/main" id="{CC2CF30B-3D61-376C-76F4-CE5E83BC7DE0}"/>
              </a:ext>
            </a:extLst>
          </p:cNvPr>
          <p:cNvSpPr txBox="1"/>
          <p:nvPr/>
        </p:nvSpPr>
        <p:spPr>
          <a:xfrm>
            <a:off x="1765849" y="5292260"/>
            <a:ext cx="9426388" cy="400110"/>
          </a:xfrm>
          <a:prstGeom prst="rect">
            <a:avLst/>
          </a:prstGeom>
          <a:noFill/>
        </p:spPr>
        <p:txBody>
          <a:bodyPr wrap="square">
            <a:spAutoFit/>
          </a:bodyPr>
          <a:lstStyle/>
          <a:p>
            <a:pPr algn="l"/>
            <a:r>
              <a:rPr lang="en-US" altLang="zh-TW" sz="2000" b="1" kern="100" dirty="0">
                <a:effectLst/>
                <a:cs typeface="Times New Roman" panose="02020603050405020304" pitchFamily="18" charset="0"/>
              </a:rPr>
              <a:t>Reference: Immunizations were up to date for influenza, negative for Pneumovax.</a:t>
            </a:r>
            <a:endParaRPr lang="zh-TW" altLang="zh-TW" sz="2000" b="1" kern="100" dirty="0">
              <a:effectLst/>
              <a:ea typeface="新細明體" panose="02020500000000000000" pitchFamily="18" charset="-120"/>
              <a:cs typeface="Times New Roman" panose="02020603050405020304" pitchFamily="18" charset="0"/>
            </a:endParaRPr>
          </a:p>
        </p:txBody>
      </p:sp>
      <p:sp>
        <p:nvSpPr>
          <p:cNvPr id="12" name="文字方塊 11">
            <a:extLst>
              <a:ext uri="{FF2B5EF4-FFF2-40B4-BE49-F238E27FC236}">
                <a16:creationId xmlns:a16="http://schemas.microsoft.com/office/drawing/2014/main" id="{17674174-BF20-C73D-4A3D-D9195E59BE84}"/>
              </a:ext>
            </a:extLst>
          </p:cNvPr>
          <p:cNvSpPr txBox="1"/>
          <p:nvPr/>
        </p:nvSpPr>
        <p:spPr>
          <a:xfrm>
            <a:off x="2882968" y="4580609"/>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000" dirty="0">
                <a:effectLst/>
              </a:rPr>
              <a:t> </a:t>
            </a:r>
            <a:endParaRPr lang="zh-TW" altLang="en-US" sz="2000" dirty="0"/>
          </a:p>
        </p:txBody>
      </p:sp>
      <p:sp>
        <p:nvSpPr>
          <p:cNvPr id="13" name="文字方塊 12">
            <a:extLst>
              <a:ext uri="{FF2B5EF4-FFF2-40B4-BE49-F238E27FC236}">
                <a16:creationId xmlns:a16="http://schemas.microsoft.com/office/drawing/2014/main" id="{F11C0994-65C4-50A9-07F6-D67AF3870D8A}"/>
              </a:ext>
            </a:extLst>
          </p:cNvPr>
          <p:cNvSpPr txBox="1"/>
          <p:nvPr/>
        </p:nvSpPr>
        <p:spPr>
          <a:xfrm>
            <a:off x="736912" y="3585103"/>
            <a:ext cx="9426388" cy="461665"/>
          </a:xfrm>
          <a:prstGeom prst="rect">
            <a:avLst/>
          </a:prstGeom>
          <a:noFill/>
        </p:spPr>
        <p:txBody>
          <a:bodyPr wrap="square">
            <a:spAutoFit/>
          </a:bodyPr>
          <a:lstStyle/>
          <a:p>
            <a:pPr algn="l"/>
            <a:r>
              <a:rPr lang="en-US" altLang="zh-TW" sz="2400" kern="100" dirty="0">
                <a:effectLst/>
                <a:cs typeface="Times New Roman" panose="02020603050405020304" pitchFamily="18" charset="0"/>
              </a:rPr>
              <a:t>Test data: </a:t>
            </a:r>
            <a:r>
              <a:rPr lang="en-US" altLang="zh-TW" sz="2400" b="1" kern="100" dirty="0">
                <a:effectLst/>
                <a:cs typeface="Times New Roman" panose="02020603050405020304" pitchFamily="18" charset="0"/>
              </a:rPr>
              <a:t>very short conversation</a:t>
            </a:r>
            <a:r>
              <a:rPr lang="en-US" altLang="zh-TW" sz="2400" kern="100" dirty="0">
                <a:effectLst/>
                <a:cs typeface="Times New Roman" panose="02020603050405020304" pitchFamily="18" charset="0"/>
              </a:rPr>
              <a:t> (from MTS-Dialog dataset)</a:t>
            </a:r>
            <a:endParaRPr lang="zh-TW" altLang="zh-TW" sz="2400" kern="100" dirty="0">
              <a:effectLst/>
              <a:ea typeface="新細明體" panose="02020500000000000000" pitchFamily="18" charset="-120"/>
              <a:cs typeface="Times New Roman" panose="02020603050405020304" pitchFamily="18" charset="0"/>
            </a:endParaRPr>
          </a:p>
        </p:txBody>
      </p:sp>
      <p:sp>
        <p:nvSpPr>
          <p:cNvPr id="14" name="文字方塊 13">
            <a:extLst>
              <a:ext uri="{FF2B5EF4-FFF2-40B4-BE49-F238E27FC236}">
                <a16:creationId xmlns:a16="http://schemas.microsoft.com/office/drawing/2014/main" id="{EA8B25F8-70DE-DDC9-EC0D-2B6726DED14C}"/>
              </a:ext>
            </a:extLst>
          </p:cNvPr>
          <p:cNvSpPr txBox="1"/>
          <p:nvPr/>
        </p:nvSpPr>
        <p:spPr>
          <a:xfrm>
            <a:off x="736912" y="1853989"/>
            <a:ext cx="10718176" cy="461665"/>
          </a:xfrm>
          <a:prstGeom prst="rect">
            <a:avLst/>
          </a:prstGeom>
          <a:noFill/>
        </p:spPr>
        <p:txBody>
          <a:bodyPr wrap="square">
            <a:spAutoFit/>
          </a:bodyPr>
          <a:lstStyle/>
          <a:p>
            <a:pPr algn="l"/>
            <a:r>
              <a:rPr lang="en-US" altLang="zh-TW" sz="2400" kern="100" dirty="0">
                <a:effectLst/>
                <a:cs typeface="Times New Roman" panose="02020603050405020304" pitchFamily="18" charset="0"/>
              </a:rPr>
              <a:t>Model: Fine-tuned LED on ACH-BENCH dataset (</a:t>
            </a:r>
            <a:r>
              <a:rPr lang="en-US" altLang="zh-TW" sz="2400" b="1" kern="100" dirty="0">
                <a:effectLst/>
                <a:cs typeface="Times New Roman" panose="02020603050405020304" pitchFamily="18" charset="0"/>
              </a:rPr>
              <a:t>longer conversation</a:t>
            </a:r>
            <a:r>
              <a:rPr lang="en-US" altLang="zh-TW" sz="2400" kern="100" dirty="0">
                <a:effectLst/>
                <a:cs typeface="Times New Roman" panose="02020603050405020304" pitchFamily="18" charset="0"/>
              </a:rPr>
              <a:t>).</a:t>
            </a:r>
            <a:endParaRPr lang="zh-TW" altLang="zh-TW" sz="2400" kern="100" dirty="0">
              <a:effectLst/>
              <a:ea typeface="新細明體" panose="02020500000000000000" pitchFamily="18" charset="-120"/>
              <a:cs typeface="Times New Roman" panose="02020603050405020304" pitchFamily="18" charset="0"/>
            </a:endParaRPr>
          </a:p>
        </p:txBody>
      </p:sp>
      <p:sp>
        <p:nvSpPr>
          <p:cNvPr id="15" name="文字方塊 14">
            <a:extLst>
              <a:ext uri="{FF2B5EF4-FFF2-40B4-BE49-F238E27FC236}">
                <a16:creationId xmlns:a16="http://schemas.microsoft.com/office/drawing/2014/main" id="{5A2A073E-030A-F288-3FF4-30A2252F4D34}"/>
              </a:ext>
            </a:extLst>
          </p:cNvPr>
          <p:cNvSpPr txBox="1"/>
          <p:nvPr/>
        </p:nvSpPr>
        <p:spPr>
          <a:xfrm>
            <a:off x="2730701" y="2635963"/>
            <a:ext cx="7786888" cy="523220"/>
          </a:xfrm>
          <a:prstGeom prst="rect">
            <a:avLst/>
          </a:prstGeom>
          <a:noFill/>
        </p:spPr>
        <p:txBody>
          <a:bodyPr wrap="square">
            <a:spAutoFit/>
          </a:bodyPr>
          <a:lstStyle/>
          <a:p>
            <a:pPr algn="l"/>
            <a:r>
              <a:rPr lang="en-US" altLang="zh-TW" sz="2800" b="1" kern="100" dirty="0">
                <a:effectLst/>
                <a:ea typeface="新細明體" panose="02020500000000000000" pitchFamily="18" charset="-120"/>
                <a:cs typeface="Times New Roman" panose="02020603050405020304" pitchFamily="18" charset="0"/>
              </a:rPr>
              <a:t>How the model perform across datasets? </a:t>
            </a:r>
            <a:endParaRPr lang="zh-TW" altLang="zh-TW" sz="2800" b="1" kern="100" dirty="0">
              <a:effectLst/>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2916460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A48B88D-B04C-114E-F78B-FEDBE1484557}"/>
              </a:ext>
            </a:extLst>
          </p:cNvPr>
          <p:cNvSpPr>
            <a:spLocks noGrp="1"/>
          </p:cNvSpPr>
          <p:nvPr>
            <p:ph type="title"/>
          </p:nvPr>
        </p:nvSpPr>
        <p:spPr>
          <a:xfrm>
            <a:off x="609600" y="504024"/>
            <a:ext cx="10744200" cy="828677"/>
          </a:xfrm>
        </p:spPr>
        <p:txBody>
          <a:bodyPr>
            <a:normAutofit/>
          </a:bodyPr>
          <a:lstStyle/>
          <a:p>
            <a:r>
              <a:rPr kumimoji="1" lang="en-US" altLang="zh-TW" b="1" dirty="0"/>
              <a:t>Case study - Results</a:t>
            </a:r>
            <a:endParaRPr kumimoji="1" lang="zh-TW" altLang="en-US" b="1" dirty="0"/>
          </a:p>
        </p:txBody>
      </p:sp>
      <p:sp>
        <p:nvSpPr>
          <p:cNvPr id="4" name="投影片編號版面配置區 3">
            <a:extLst>
              <a:ext uri="{FF2B5EF4-FFF2-40B4-BE49-F238E27FC236}">
                <a16:creationId xmlns:a16="http://schemas.microsoft.com/office/drawing/2014/main" id="{F0E79667-A2CB-5858-DDD6-90C45845D606}"/>
              </a:ext>
            </a:extLst>
          </p:cNvPr>
          <p:cNvSpPr>
            <a:spLocks noGrp="1"/>
          </p:cNvSpPr>
          <p:nvPr>
            <p:ph type="sldNum" sz="quarter" idx="12"/>
          </p:nvPr>
        </p:nvSpPr>
        <p:spPr/>
        <p:txBody>
          <a:bodyPr/>
          <a:lstStyle/>
          <a:p>
            <a:fld id="{5601EF12-CFEA-A34A-BCBF-789BE5CF08F1}" type="slidenum">
              <a:rPr kumimoji="1" lang="zh-TW" altLang="en-US" smtClean="0"/>
              <a:pPr/>
              <a:t>23</a:t>
            </a:fld>
            <a:endParaRPr kumimoji="1" lang="zh-TW" altLang="en-US"/>
          </a:p>
        </p:txBody>
      </p:sp>
      <p:sp>
        <p:nvSpPr>
          <p:cNvPr id="5" name="文字方塊 4">
            <a:extLst>
              <a:ext uri="{FF2B5EF4-FFF2-40B4-BE49-F238E27FC236}">
                <a16:creationId xmlns:a16="http://schemas.microsoft.com/office/drawing/2014/main" id="{ACB8EC1D-025E-E496-13ED-3F7AADF45BF6}"/>
              </a:ext>
            </a:extLst>
          </p:cNvPr>
          <p:cNvSpPr txBox="1"/>
          <p:nvPr/>
        </p:nvSpPr>
        <p:spPr>
          <a:xfrm>
            <a:off x="2817530" y="1157890"/>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r>
              <a:rPr lang="zh-TW" altLang="zh-TW" sz="2000" dirty="0">
                <a:effectLst/>
              </a:rPr>
              <a:t> </a:t>
            </a:r>
            <a:endParaRPr lang="zh-TW" altLang="en-US" sz="2000" dirty="0"/>
          </a:p>
        </p:txBody>
      </p:sp>
      <p:pic>
        <p:nvPicPr>
          <p:cNvPr id="6" name="圖片 5">
            <a:extLst>
              <a:ext uri="{FF2B5EF4-FFF2-40B4-BE49-F238E27FC236}">
                <a16:creationId xmlns:a16="http://schemas.microsoft.com/office/drawing/2014/main" id="{A812A883-374C-7F96-5C07-371DFB728F35}"/>
              </a:ext>
            </a:extLst>
          </p:cNvPr>
          <p:cNvPicPr>
            <a:picLocks noChangeAspect="1"/>
          </p:cNvPicPr>
          <p:nvPr/>
        </p:nvPicPr>
        <p:blipFill>
          <a:blip r:embed="rId3"/>
          <a:stretch>
            <a:fillRect/>
          </a:stretch>
        </p:blipFill>
        <p:spPr>
          <a:xfrm>
            <a:off x="2409679" y="1240919"/>
            <a:ext cx="456652" cy="400949"/>
          </a:xfrm>
          <a:prstGeom prst="rect">
            <a:avLst/>
          </a:prstGeom>
        </p:spPr>
      </p:pic>
      <p:pic>
        <p:nvPicPr>
          <p:cNvPr id="8" name="圖片 7">
            <a:extLst>
              <a:ext uri="{FF2B5EF4-FFF2-40B4-BE49-F238E27FC236}">
                <a16:creationId xmlns:a16="http://schemas.microsoft.com/office/drawing/2014/main" id="{FAB78B0D-DF42-81A0-F0EB-1038B9D6D0F7}"/>
              </a:ext>
            </a:extLst>
          </p:cNvPr>
          <p:cNvPicPr>
            <a:picLocks noChangeAspect="1"/>
          </p:cNvPicPr>
          <p:nvPr/>
        </p:nvPicPr>
        <p:blipFill>
          <a:blip r:embed="rId4"/>
          <a:stretch>
            <a:fillRect/>
          </a:stretch>
        </p:blipFill>
        <p:spPr>
          <a:xfrm>
            <a:off x="2396232" y="1681847"/>
            <a:ext cx="499785" cy="390212"/>
          </a:xfrm>
          <a:prstGeom prst="rect">
            <a:avLst/>
          </a:prstGeom>
        </p:spPr>
      </p:pic>
      <p:sp>
        <p:nvSpPr>
          <p:cNvPr id="10" name="文字方塊 9">
            <a:extLst>
              <a:ext uri="{FF2B5EF4-FFF2-40B4-BE49-F238E27FC236}">
                <a16:creationId xmlns:a16="http://schemas.microsoft.com/office/drawing/2014/main" id="{CC2CF30B-3D61-376C-76F4-CE5E83BC7DE0}"/>
              </a:ext>
            </a:extLst>
          </p:cNvPr>
          <p:cNvSpPr txBox="1"/>
          <p:nvPr/>
        </p:nvSpPr>
        <p:spPr>
          <a:xfrm>
            <a:off x="1707776" y="2058612"/>
            <a:ext cx="9426388" cy="400110"/>
          </a:xfrm>
          <a:prstGeom prst="rect">
            <a:avLst/>
          </a:prstGeom>
          <a:noFill/>
        </p:spPr>
        <p:txBody>
          <a:bodyPr wrap="square">
            <a:spAutoFit/>
          </a:bodyPr>
          <a:lstStyle/>
          <a:p>
            <a:pPr algn="l"/>
            <a:r>
              <a:rPr lang="en-US" altLang="zh-TW" sz="2000" b="1" kern="100" dirty="0">
                <a:effectLst/>
                <a:cs typeface="Times New Roman" panose="02020603050405020304" pitchFamily="18" charset="0"/>
              </a:rPr>
              <a:t>Reference: Immunizations were up to date for influenza, negative for Pneumovax.</a:t>
            </a:r>
            <a:endParaRPr lang="zh-TW" altLang="zh-TW" sz="2000" b="1" kern="100" dirty="0">
              <a:effectLst/>
              <a:ea typeface="新細明體" panose="02020500000000000000" pitchFamily="18" charset="-120"/>
              <a:cs typeface="Times New Roman" panose="02020603050405020304" pitchFamily="18" charset="0"/>
            </a:endParaRPr>
          </a:p>
        </p:txBody>
      </p:sp>
      <p:graphicFrame>
        <p:nvGraphicFramePr>
          <p:cNvPr id="11" name="表格 10">
            <a:extLst>
              <a:ext uri="{FF2B5EF4-FFF2-40B4-BE49-F238E27FC236}">
                <a16:creationId xmlns:a16="http://schemas.microsoft.com/office/drawing/2014/main" id="{C4AE3558-9118-3098-1C9B-9FFAB88E3959}"/>
              </a:ext>
            </a:extLst>
          </p:cNvPr>
          <p:cNvGraphicFramePr>
            <a:graphicFrameLocks noGrp="1"/>
          </p:cNvGraphicFramePr>
          <p:nvPr/>
        </p:nvGraphicFramePr>
        <p:xfrm>
          <a:off x="109305" y="2512230"/>
          <a:ext cx="11710660" cy="3901440"/>
        </p:xfrm>
        <a:graphic>
          <a:graphicData uri="http://schemas.openxmlformats.org/drawingml/2006/table">
            <a:tbl>
              <a:tblPr firstRow="1" firstCol="1" bandRow="1">
                <a:tableStyleId>{5940675A-B579-460E-94D1-54222C63F5DA}</a:tableStyleId>
              </a:tblPr>
              <a:tblGrid>
                <a:gridCol w="803332">
                  <a:extLst>
                    <a:ext uri="{9D8B030D-6E8A-4147-A177-3AD203B41FA5}">
                      <a16:colId xmlns:a16="http://schemas.microsoft.com/office/drawing/2014/main" val="487911794"/>
                    </a:ext>
                  </a:extLst>
                </a:gridCol>
                <a:gridCol w="947519">
                  <a:extLst>
                    <a:ext uri="{9D8B030D-6E8A-4147-A177-3AD203B41FA5}">
                      <a16:colId xmlns:a16="http://schemas.microsoft.com/office/drawing/2014/main" val="1182932215"/>
                    </a:ext>
                  </a:extLst>
                </a:gridCol>
                <a:gridCol w="9959809">
                  <a:extLst>
                    <a:ext uri="{9D8B030D-6E8A-4147-A177-3AD203B41FA5}">
                      <a16:colId xmlns:a16="http://schemas.microsoft.com/office/drawing/2014/main" val="538327779"/>
                    </a:ext>
                  </a:extLst>
                </a:gridCol>
              </a:tblGrid>
              <a:tr h="218029">
                <a:tc>
                  <a:txBody>
                    <a:bodyPr/>
                    <a:lstStyle/>
                    <a:p>
                      <a:pPr algn="ctr"/>
                      <a:r>
                        <a:rPr lang="en-US" sz="1600" kern="100" dirty="0">
                          <a:effectLst/>
                          <a:latin typeface="+mn-lt"/>
                          <a:cs typeface="Times New Roman" panose="02020603050405020304" pitchFamily="18" charset="0"/>
                        </a:rPr>
                        <a:t>Model</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tc>
                  <a:txBody>
                    <a:bodyPr/>
                    <a:lstStyle/>
                    <a:p>
                      <a:pPr algn="ctr"/>
                      <a:r>
                        <a:rPr lang="en-US" sz="1600" kern="100" dirty="0">
                          <a:effectLst/>
                          <a:latin typeface="+mn-lt"/>
                          <a:cs typeface="Times New Roman" panose="02020603050405020304" pitchFamily="18" charset="0"/>
                        </a:rPr>
                        <a:t>Section</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tc>
                  <a:txBody>
                    <a:bodyPr/>
                    <a:lstStyle/>
                    <a:p>
                      <a:pPr algn="ctr"/>
                      <a:r>
                        <a:rPr lang="en-US" sz="1600" kern="100" dirty="0">
                          <a:effectLst/>
                          <a:latin typeface="+mn-lt"/>
                          <a:cs typeface="Times New Roman" panose="02020603050405020304" pitchFamily="18" charset="0"/>
                        </a:rPr>
                        <a:t>Generated note</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solidFill>
                      <a:schemeClr val="bg1">
                        <a:lumMod val="95000"/>
                      </a:schemeClr>
                    </a:solidFill>
                  </a:tcPr>
                </a:tc>
                <a:extLst>
                  <a:ext uri="{0D108BD9-81ED-4DB2-BD59-A6C34878D82A}">
                    <a16:rowId xmlns:a16="http://schemas.microsoft.com/office/drawing/2014/main" val="1325098733"/>
                  </a:ext>
                </a:extLst>
              </a:tr>
              <a:tr h="720457">
                <a:tc rowSpan="3">
                  <a:txBody>
                    <a:bodyPr/>
                    <a:lstStyle/>
                    <a:p>
                      <a:pPr algn="ctr"/>
                      <a:r>
                        <a:rPr lang="en-US" sz="1600" kern="100" dirty="0">
                          <a:effectLst/>
                          <a:latin typeface="+mn-lt"/>
                          <a:cs typeface="Times New Roman" panose="02020603050405020304" pitchFamily="18" charset="0"/>
                        </a:rPr>
                        <a:t>LED</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ctr"/>
                      <a:r>
                        <a:rPr lang="en-US" sz="1600" kern="100" dirty="0">
                          <a:effectLst/>
                          <a:latin typeface="+mn-lt"/>
                          <a:cs typeface="Times New Roman" panose="02020603050405020304" pitchFamily="18" charset="0"/>
                        </a:rPr>
                        <a:t>S</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sz="1600" kern="100" dirty="0">
                          <a:solidFill>
                            <a:schemeClr val="bg1">
                              <a:lumMod val="65000"/>
                            </a:schemeClr>
                          </a:solidFill>
                          <a:effectLst/>
                          <a:latin typeface="+mn-lt"/>
                          <a:cs typeface="Times New Roman" panose="02020603050405020304" pitchFamily="18" charset="0"/>
                        </a:rPr>
                        <a:t>(CHIEF COMPLAINT) </a:t>
                      </a:r>
                      <a:r>
                        <a:rPr lang="en-US" sz="1600" b="1" kern="100" dirty="0">
                          <a:solidFill>
                            <a:srgbClr val="C00000"/>
                          </a:solidFill>
                          <a:effectLst/>
                          <a:latin typeface="+mn-lt"/>
                          <a:cs typeface="Times New Roman" panose="02020603050405020304" pitchFamily="18" charset="0"/>
                        </a:rPr>
                        <a:t>Pneumonia</a:t>
                      </a:r>
                      <a:r>
                        <a:rPr lang="en-US" sz="1600" kern="100" dirty="0">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(MEDICAL HISTORY) </a:t>
                      </a:r>
                      <a:r>
                        <a:rPr lang="en-US" sz="1600" b="1" kern="100" dirty="0">
                          <a:solidFill>
                            <a:srgbClr val="C00000"/>
                          </a:solidFill>
                          <a:effectLst/>
                          <a:latin typeface="+mn-lt"/>
                          <a:cs typeface="Times New Roman" panose="02020603050405020304" pitchFamily="18" charset="0"/>
                        </a:rPr>
                        <a:t>Patient reports history of pneumonia in the past</a:t>
                      </a:r>
                      <a:r>
                        <a:rPr lang="en-US" sz="1600" kern="100" dirty="0">
                          <a:solidFill>
                            <a:srgbClr val="C00000"/>
                          </a:solidFill>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(SOCIAL HISTORY) </a:t>
                      </a:r>
                      <a:r>
                        <a:rPr lang="en-US" sz="1600" b="1" kern="100" dirty="0">
                          <a:solidFill>
                            <a:srgbClr val="C00000"/>
                          </a:solidFill>
                          <a:effectLst/>
                          <a:latin typeface="+mn-lt"/>
                          <a:cs typeface="Times New Roman" panose="02020603050405020304" pitchFamily="18" charset="0"/>
                        </a:rPr>
                        <a:t>patient reports that she has a family history of pneumonia</a:t>
                      </a:r>
                      <a:r>
                        <a:rPr lang="en-US" sz="1600" kern="100" dirty="0">
                          <a:effectLst/>
                          <a:latin typeface="+mn-lt"/>
                          <a:cs typeface="Times New Roman" panose="02020603050405020304" pitchFamily="18" charset="0"/>
                        </a:rPr>
                        <a:t>. </a:t>
                      </a:r>
                      <a:r>
                        <a:rPr lang="en-US" sz="1600" kern="100" dirty="0">
                          <a:solidFill>
                            <a:schemeClr val="bg2">
                              <a:lumMod val="75000"/>
                            </a:schemeClr>
                          </a:solidFill>
                          <a:effectLst/>
                          <a:latin typeface="+mn-lt"/>
                          <a:cs typeface="Times New Roman" panose="02020603050405020304" pitchFamily="18" charset="0"/>
                        </a:rPr>
                        <a:t>(MEDICATIONS) </a:t>
                      </a:r>
                      <a:r>
                        <a:rPr lang="en-US" sz="1600" kern="100" dirty="0">
                          <a:effectLst/>
                          <a:latin typeface="+mn-lt"/>
                          <a:cs typeface="Times New Roman" panose="02020603050405020304" pitchFamily="18" charset="0"/>
                        </a:rPr>
                        <a:t>Patient reports </a:t>
                      </a:r>
                      <a:r>
                        <a:rPr lang="en-US" sz="1600" b="1" kern="100" dirty="0">
                          <a:solidFill>
                            <a:srgbClr val="C00000"/>
                          </a:solidFill>
                          <a:effectLst/>
                          <a:latin typeface="+mn-lt"/>
                          <a:cs typeface="Times New Roman" panose="02020603050405020304" pitchFamily="18" charset="0"/>
                        </a:rPr>
                        <a:t>she</a:t>
                      </a:r>
                      <a:r>
                        <a:rPr lang="en-US" sz="1600" kern="100" dirty="0">
                          <a:effectLst/>
                          <a:latin typeface="+mn-lt"/>
                          <a:cs typeface="Times New Roman" panose="02020603050405020304" pitchFamily="18" charset="0"/>
                        </a:rPr>
                        <a:t> received a flu shot this year. </a:t>
                      </a:r>
                      <a:r>
                        <a:rPr lang="en-US" sz="1600" kern="100" dirty="0">
                          <a:solidFill>
                            <a:schemeClr val="bg2">
                              <a:lumMod val="75000"/>
                            </a:schemeClr>
                          </a:solidFill>
                          <a:effectLst/>
                          <a:latin typeface="+mn-lt"/>
                          <a:cs typeface="Times New Roman" panose="02020603050405020304" pitchFamily="18" charset="0"/>
                        </a:rPr>
                        <a:t>(REVIEW OF SYSTEMS) </a:t>
                      </a:r>
                      <a:r>
                        <a:rPr lang="en-US" sz="1600" b="1" kern="100" dirty="0">
                          <a:solidFill>
                            <a:schemeClr val="accent2"/>
                          </a:solidFill>
                          <a:effectLst/>
                          <a:latin typeface="+mn-lt"/>
                          <a:cs typeface="Times New Roman" panose="02020603050405020304" pitchFamily="18" charset="0"/>
                        </a:rPr>
                        <a:t>Constitutional: Reports pneumonia. Respiratory: Denies pneumonia. </a:t>
                      </a:r>
                      <a:r>
                        <a:rPr lang="en-US" sz="1600" b="1" kern="100" dirty="0">
                          <a:solidFill>
                            <a:srgbClr val="C00000"/>
                          </a:solidFill>
                          <a:effectLst/>
                          <a:latin typeface="+mn-lt"/>
                          <a:cs typeface="Times New Roman" panose="02020603050405020304" pitchFamily="18" charset="0"/>
                        </a:rPr>
                        <a:t>Gastrointestinal: Reports abdominal pain. Genitourinary: </a:t>
                      </a:r>
                      <a:r>
                        <a:rPr lang="en-US" sz="1600" b="1" kern="100" dirty="0" err="1">
                          <a:solidFill>
                            <a:srgbClr val="C00000"/>
                          </a:solidFill>
                          <a:effectLst/>
                          <a:latin typeface="+mn-lt"/>
                          <a:cs typeface="Times New Roman" panose="02020603050405020304" pitchFamily="18" charset="0"/>
                        </a:rPr>
                        <a:t>Reportsuria</a:t>
                      </a:r>
                      <a:r>
                        <a:rPr lang="en-US" sz="1600" b="1" kern="100" dirty="0">
                          <a:solidFill>
                            <a:srgbClr val="C00000"/>
                          </a:solidFill>
                          <a:effectLst/>
                          <a:latin typeface="+mn-lt"/>
                          <a:cs typeface="Times New Roman" panose="02020603050405020304" pitchFamily="18" charset="0"/>
                        </a:rPr>
                        <a:t>. Musculoskeletal: Reports right lower extremity pain.</a:t>
                      </a:r>
                      <a:endParaRPr lang="zh-TW" sz="1600" b="1"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318642218"/>
                  </a:ext>
                </a:extLst>
              </a:tr>
              <a:tr h="720457">
                <a:tc vMerge="1">
                  <a:txBody>
                    <a:bodyPr/>
                    <a:lstStyle/>
                    <a:p>
                      <a:endParaRPr lang="zh-TW" altLang="en-US"/>
                    </a:p>
                  </a:txBody>
                  <a:tcPr/>
                </a:tc>
                <a:tc>
                  <a:txBody>
                    <a:bodyPr/>
                    <a:lstStyle/>
                    <a:p>
                      <a:pPr algn="ctr"/>
                      <a:r>
                        <a:rPr lang="en-US" sz="1600" kern="100">
                          <a:effectLst/>
                          <a:latin typeface="+mn-lt"/>
                          <a:cs typeface="Times New Roman" panose="02020603050405020304" pitchFamily="18" charset="0"/>
                        </a:rPr>
                        <a:t>O</a:t>
                      </a:r>
                      <a:endParaRPr lang="zh-TW" sz="1600" kern="10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altLang="zh-TW" sz="1600" kern="1200" dirty="0">
                          <a:solidFill>
                            <a:schemeClr val="bg2">
                              <a:lumMod val="75000"/>
                            </a:schemeClr>
                          </a:solidFill>
                          <a:effectLst/>
                          <a:latin typeface="+mn-lt"/>
                          <a:ea typeface="+mn-ea"/>
                          <a:cs typeface="Times New Roman" panose="02020603050405020304" pitchFamily="18" charset="0"/>
                        </a:rPr>
                        <a:t>(PHYSICAL EXAM)</a:t>
                      </a:r>
                      <a:r>
                        <a:rPr lang="zh-TW" altLang="zh-TW" sz="1600" dirty="0">
                          <a:solidFill>
                            <a:schemeClr val="bg2">
                              <a:lumMod val="75000"/>
                            </a:schemeClr>
                          </a:solidFill>
                          <a:effectLst/>
                          <a:latin typeface="+mn-lt"/>
                          <a:cs typeface="Times New Roman" panose="02020603050405020304" pitchFamily="18" charset="0"/>
                        </a:rPr>
                        <a:t> </a:t>
                      </a:r>
                      <a:r>
                        <a:rPr lang="en-US" sz="1600" kern="100" dirty="0" err="1">
                          <a:solidFill>
                            <a:srgbClr val="C00000"/>
                          </a:solidFill>
                          <a:effectLst/>
                          <a:latin typeface="+mn-lt"/>
                          <a:cs typeface="Times New Roman" panose="02020603050405020304" pitchFamily="18" charset="0"/>
                        </a:rPr>
                        <a:t>Itegumentary</a:t>
                      </a:r>
                      <a:r>
                        <a:rPr lang="en-US" sz="1600" kern="100" dirty="0">
                          <a:solidFill>
                            <a:srgbClr val="C00000"/>
                          </a:solidFill>
                          <a:effectLst/>
                          <a:latin typeface="+mn-lt"/>
                          <a:cs typeface="Times New Roman" panose="02020603050405020304" pitchFamily="18" charset="0"/>
                        </a:rPr>
                        <a:t>. Examination: Normal gait. Examination of Abdomen: No enlarged lymph nodes. Palpation: Normal perfusion. Auscultation of Lungs: No evidence of lymphadenopathy. Cardiovascular Examination; normal perfusion, bilaterally. - </a:t>
                      </a:r>
                      <a:r>
                        <a:rPr lang="en-US" sz="1600" kern="100" dirty="0" err="1">
                          <a:solidFill>
                            <a:srgbClr val="C00000"/>
                          </a:solidFill>
                          <a:effectLst/>
                          <a:latin typeface="+mn-lt"/>
                          <a:cs typeface="Times New Roman" panose="02020603050405020304" pitchFamily="18" charset="0"/>
                        </a:rPr>
                        <a:t>Musculosity</a:t>
                      </a:r>
                      <a:r>
                        <a:rPr lang="en-US" sz="1600" kern="100" dirty="0">
                          <a:solidFill>
                            <a:srgbClr val="C00000"/>
                          </a:solidFill>
                          <a:effectLst/>
                          <a:latin typeface="+mn-lt"/>
                          <a:cs typeface="Times New Roman" panose="02020603050405020304" pitchFamily="18" charset="0"/>
                        </a:rPr>
                        <a:t>: Normal pulmonary function. gastrointestinal: Normal vaginal bleeding.</a:t>
                      </a:r>
                      <a:endParaRPr lang="zh-TW" sz="1600"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540890011"/>
                  </a:ext>
                </a:extLst>
              </a:tr>
              <a:tr h="1296825">
                <a:tc vMerge="1">
                  <a:txBody>
                    <a:bodyPr/>
                    <a:lstStyle/>
                    <a:p>
                      <a:endParaRPr lang="zh-TW" altLang="en-US"/>
                    </a:p>
                  </a:txBody>
                  <a:tcPr/>
                </a:tc>
                <a:tc>
                  <a:txBody>
                    <a:bodyPr/>
                    <a:lstStyle/>
                    <a:p>
                      <a:pPr algn="ctr"/>
                      <a:r>
                        <a:rPr lang="en-US" sz="1600" kern="100" dirty="0">
                          <a:effectLst/>
                          <a:latin typeface="+mn-lt"/>
                          <a:cs typeface="Times New Roman" panose="02020603050405020304" pitchFamily="18" charset="0"/>
                        </a:rPr>
                        <a:t>AP</a:t>
                      </a:r>
                      <a:endParaRPr lang="zh-TW" sz="1600" kern="100" dirty="0">
                        <a:effectLst/>
                        <a:latin typeface="+mn-lt"/>
                        <a:ea typeface="新細明體" panose="02020500000000000000" pitchFamily="18" charset="-120"/>
                        <a:cs typeface="Times New Roman" panose="02020603050405020304" pitchFamily="18" charset="0"/>
                      </a:endParaRPr>
                    </a:p>
                  </a:txBody>
                  <a:tcPr marL="33993" marR="33993" marT="0" marB="0"/>
                </a:tc>
                <a:tc>
                  <a:txBody>
                    <a:bodyPr/>
                    <a:lstStyle/>
                    <a:p>
                      <a:pPr algn="l"/>
                      <a:r>
                        <a:rPr lang="en-US" sz="1600" kern="100" dirty="0">
                          <a:solidFill>
                            <a:srgbClr val="C00000"/>
                          </a:solidFill>
                          <a:effectLst/>
                          <a:latin typeface="+mn-lt"/>
                          <a:cs typeface="Times New Roman" panose="02020603050405020304" pitchFamily="18" charset="0"/>
                        </a:rPr>
                        <a:t>1. Pneumonias. - Medical Reasoning: Based on the patient's examination and radiographic findings, we believe this is a case of </a:t>
                      </a:r>
                      <a:r>
                        <a:rPr lang="en-US" sz="1600" kern="100" dirty="0" err="1">
                          <a:solidFill>
                            <a:srgbClr val="C00000"/>
                          </a:solidFill>
                          <a:effectLst/>
                          <a:latin typeface="+mn-lt"/>
                          <a:cs typeface="Times New Roman" panose="02020603050405020304" pitchFamily="18" charset="0"/>
                        </a:rPr>
                        <a:t>Pneumona</a:t>
                      </a:r>
                      <a:r>
                        <a:rPr lang="en-US" sz="1600" kern="100" dirty="0">
                          <a:solidFill>
                            <a:srgbClr val="C00000"/>
                          </a:solidFill>
                          <a:effectLst/>
                          <a:latin typeface="+mn-lt"/>
                          <a:cs typeface="Times New Roman" panose="02020603050405020304" pitchFamily="18" charset="0"/>
                        </a:rPr>
                        <a:t>. - Patient Education and Counseling: We discussed the diagnosis and treatment options with the patient. We also discussed the importance of maintaining a high index of suspicion when treating patients with suspected pneumonia. - Additional Testing: We recommended that all patients be referred to a thoracic/GI/Lymphatic surgeon for further evaluation and possible treatment. - medical Treatment: Initiate antiviral treatment. Patient Agreements: The patient understands and agrees with the recommended medical treatment plan. </a:t>
                      </a:r>
                      <a:r>
                        <a:rPr lang="en-US" sz="1600" kern="100" dirty="0">
                          <a:solidFill>
                            <a:schemeClr val="bg2">
                              <a:lumMod val="75000"/>
                            </a:schemeClr>
                          </a:solidFill>
                          <a:effectLst/>
                          <a:latin typeface="+mn-lt"/>
                          <a:cs typeface="Times New Roman" panose="02020603050405020304" pitchFamily="18" charset="0"/>
                        </a:rPr>
                        <a:t>(</a:t>
                      </a:r>
                      <a:r>
                        <a:rPr lang="en-US" altLang="zh-TW" sz="1600" kern="1200" dirty="0">
                          <a:solidFill>
                            <a:schemeClr val="bg2">
                              <a:lumMod val="75000"/>
                            </a:schemeClr>
                          </a:solidFill>
                          <a:effectLst/>
                          <a:latin typeface="+mn-lt"/>
                          <a:ea typeface="+mn-ea"/>
                          <a:cs typeface="Times New Roman" panose="02020603050405020304" pitchFamily="18" charset="0"/>
                        </a:rPr>
                        <a:t>INSTRUCTIONS)</a:t>
                      </a:r>
                      <a:r>
                        <a:rPr lang="zh-TW" altLang="zh-TW" sz="1600" dirty="0">
                          <a:solidFill>
                            <a:schemeClr val="bg2">
                              <a:lumMod val="75000"/>
                            </a:schemeClr>
                          </a:solidFill>
                          <a:effectLst/>
                          <a:latin typeface="+mn-lt"/>
                          <a:cs typeface="Times New Roman" panose="02020603050405020304" pitchFamily="18" charset="0"/>
                        </a:rPr>
                        <a:t> </a:t>
                      </a:r>
                      <a:r>
                        <a:rPr lang="en-US" sz="1600" kern="100" dirty="0">
                          <a:solidFill>
                            <a:srgbClr val="C00000"/>
                          </a:solidFill>
                          <a:effectLst/>
                          <a:latin typeface="+mn-lt"/>
                          <a:cs typeface="Times New Roman" panose="02020603050405020304" pitchFamily="18" charset="0"/>
                        </a:rPr>
                        <a:t>The patient will follow-up as needed.</a:t>
                      </a:r>
                      <a:endParaRPr lang="zh-TW" sz="1600" kern="100" dirty="0">
                        <a:solidFill>
                          <a:srgbClr val="C00000"/>
                        </a:solidFill>
                        <a:effectLst/>
                        <a:latin typeface="+mn-lt"/>
                        <a:ea typeface="新細明體" panose="02020500000000000000" pitchFamily="18" charset="-120"/>
                        <a:cs typeface="Times New Roman" panose="02020603050405020304" pitchFamily="18" charset="0"/>
                      </a:endParaRPr>
                    </a:p>
                  </a:txBody>
                  <a:tcPr marL="33993" marR="33993" marT="0" marB="0"/>
                </a:tc>
                <a:extLst>
                  <a:ext uri="{0D108BD9-81ED-4DB2-BD59-A6C34878D82A}">
                    <a16:rowId xmlns:a16="http://schemas.microsoft.com/office/drawing/2014/main" val="1183300304"/>
                  </a:ext>
                </a:extLst>
              </a:tr>
            </a:tbl>
          </a:graphicData>
        </a:graphic>
      </p:graphicFrame>
      <p:sp>
        <p:nvSpPr>
          <p:cNvPr id="12" name="文字方塊 11">
            <a:extLst>
              <a:ext uri="{FF2B5EF4-FFF2-40B4-BE49-F238E27FC236}">
                <a16:creationId xmlns:a16="http://schemas.microsoft.com/office/drawing/2014/main" id="{17674174-BF20-C73D-4A3D-D9195E59BE84}"/>
              </a:ext>
            </a:extLst>
          </p:cNvPr>
          <p:cNvSpPr txBox="1"/>
          <p:nvPr/>
        </p:nvSpPr>
        <p:spPr>
          <a:xfrm>
            <a:off x="2798391" y="1563304"/>
            <a:ext cx="8473740" cy="506292"/>
          </a:xfrm>
          <a:prstGeom prst="rect">
            <a:avLst/>
          </a:prstGeom>
          <a:noFill/>
        </p:spPr>
        <p:txBody>
          <a:bodyPr wrap="square">
            <a:spAutoFit/>
          </a:bodyPr>
          <a:lstStyle/>
          <a:p>
            <a:pPr>
              <a:lnSpc>
                <a:spcPct val="150000"/>
              </a:lnSpc>
            </a:pPr>
            <a:r>
              <a:rPr lang="en-US" altLang="zh-TW" sz="20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000" dirty="0">
                <a:effectLst/>
              </a:rPr>
              <a:t> </a:t>
            </a:r>
            <a:endParaRPr lang="zh-TW" altLang="en-US" sz="2000" dirty="0"/>
          </a:p>
        </p:txBody>
      </p:sp>
    </p:spTree>
    <p:extLst>
      <p:ext uri="{BB962C8B-B14F-4D97-AF65-F5344CB8AC3E}">
        <p14:creationId xmlns:p14="http://schemas.microsoft.com/office/powerpoint/2010/main" val="2649039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969E493-6FFF-C856-CF7D-CFF8C6BA9C06}"/>
              </a:ext>
            </a:extLst>
          </p:cNvPr>
          <p:cNvSpPr>
            <a:spLocks noGrp="1"/>
          </p:cNvSpPr>
          <p:nvPr>
            <p:ph type="title"/>
          </p:nvPr>
        </p:nvSpPr>
        <p:spPr/>
        <p:txBody>
          <a:bodyPr/>
          <a:lstStyle/>
          <a:p>
            <a:r>
              <a:rPr kumimoji="1" lang="en-US" altLang="zh-TW" b="1" dirty="0"/>
              <a:t>Case study – Results (Cont.)</a:t>
            </a:r>
            <a:endParaRPr kumimoji="1" lang="zh-TW" altLang="en-US" b="1" dirty="0"/>
          </a:p>
        </p:txBody>
      </p:sp>
      <p:sp>
        <p:nvSpPr>
          <p:cNvPr id="4" name="投影片編號版面配置區 3">
            <a:extLst>
              <a:ext uri="{FF2B5EF4-FFF2-40B4-BE49-F238E27FC236}">
                <a16:creationId xmlns:a16="http://schemas.microsoft.com/office/drawing/2014/main" id="{A10E3443-EB41-88B7-4FC9-BFFE234C7B65}"/>
              </a:ext>
            </a:extLst>
          </p:cNvPr>
          <p:cNvSpPr>
            <a:spLocks noGrp="1"/>
          </p:cNvSpPr>
          <p:nvPr>
            <p:ph type="sldNum" sz="quarter" idx="12"/>
          </p:nvPr>
        </p:nvSpPr>
        <p:spPr/>
        <p:txBody>
          <a:bodyPr/>
          <a:lstStyle/>
          <a:p>
            <a:fld id="{5601EF12-CFEA-A34A-BCBF-789BE5CF08F1}" type="slidenum">
              <a:rPr kumimoji="1" lang="zh-TW" altLang="en-US" smtClean="0"/>
              <a:pPr/>
              <a:t>24</a:t>
            </a:fld>
            <a:endParaRPr kumimoji="1" lang="zh-TW" altLang="en-US"/>
          </a:p>
        </p:txBody>
      </p:sp>
      <p:sp>
        <p:nvSpPr>
          <p:cNvPr id="3" name="文字方塊 2">
            <a:extLst>
              <a:ext uri="{FF2B5EF4-FFF2-40B4-BE49-F238E27FC236}">
                <a16:creationId xmlns:a16="http://schemas.microsoft.com/office/drawing/2014/main" id="{241D6137-D2E9-9EA0-6033-DBA38CD72E44}"/>
              </a:ext>
            </a:extLst>
          </p:cNvPr>
          <p:cNvSpPr txBox="1"/>
          <p:nvPr/>
        </p:nvSpPr>
        <p:spPr>
          <a:xfrm>
            <a:off x="2481354" y="1238572"/>
            <a:ext cx="8473740" cy="1143070"/>
          </a:xfrm>
          <a:prstGeom prst="rect">
            <a:avLst/>
          </a:prstGeom>
          <a:noFill/>
        </p:spPr>
        <p:txBody>
          <a:bodyPr wrap="square">
            <a:spAutoFit/>
          </a:bodyPr>
          <a:lstStyle/>
          <a:p>
            <a:pPr>
              <a:lnSpc>
                <a:spcPct val="150000"/>
              </a:lnSpc>
            </a:pPr>
            <a:r>
              <a:rPr lang="en-US" altLang="zh-TW" sz="2400" dirty="0">
                <a:solidFill>
                  <a:srgbClr val="000000"/>
                </a:solidFill>
                <a:effectLst/>
                <a:ea typeface="新細明體" panose="02020500000000000000" pitchFamily="18" charset="-120"/>
                <a:cs typeface="Times New Roman" panose="02020603050405020304" pitchFamily="18" charset="0"/>
              </a:rPr>
              <a:t>Have you had your flu or Pneumonia vaccination this year? </a:t>
            </a:r>
            <a:br>
              <a:rPr lang="en-US" altLang="zh-TW" sz="2400" dirty="0">
                <a:solidFill>
                  <a:srgbClr val="000000"/>
                </a:solidFill>
                <a:effectLst/>
                <a:ea typeface="新細明體" panose="02020500000000000000" pitchFamily="18" charset="-120"/>
                <a:cs typeface="Times New Roman" panose="02020603050405020304" pitchFamily="18" charset="0"/>
              </a:rPr>
            </a:br>
            <a:r>
              <a:rPr lang="en-US" altLang="zh-TW" sz="2400" dirty="0">
                <a:solidFill>
                  <a:srgbClr val="000000"/>
                </a:solidFill>
                <a:effectLst/>
                <a:ea typeface="新細明體" panose="02020500000000000000" pitchFamily="18" charset="-120"/>
                <a:cs typeface="Times New Roman" panose="02020603050405020304" pitchFamily="18" charset="0"/>
              </a:rPr>
              <a:t>I got my flu shot this year, but I did not get the one for Pneumonia.</a:t>
            </a:r>
            <a:r>
              <a:rPr lang="zh-TW" altLang="zh-TW" sz="2400" dirty="0">
                <a:effectLst/>
              </a:rPr>
              <a:t> </a:t>
            </a:r>
            <a:endParaRPr lang="zh-TW" altLang="en-US" sz="2400" dirty="0"/>
          </a:p>
        </p:txBody>
      </p:sp>
      <p:pic>
        <p:nvPicPr>
          <p:cNvPr id="5" name="圖片 4">
            <a:extLst>
              <a:ext uri="{FF2B5EF4-FFF2-40B4-BE49-F238E27FC236}">
                <a16:creationId xmlns:a16="http://schemas.microsoft.com/office/drawing/2014/main" id="{2082C20F-A2DB-773C-D1A7-35EFEBAEF9D6}"/>
              </a:ext>
            </a:extLst>
          </p:cNvPr>
          <p:cNvPicPr>
            <a:picLocks noChangeAspect="1"/>
          </p:cNvPicPr>
          <p:nvPr/>
        </p:nvPicPr>
        <p:blipFill>
          <a:blip r:embed="rId2"/>
          <a:stretch>
            <a:fillRect/>
          </a:stretch>
        </p:blipFill>
        <p:spPr>
          <a:xfrm>
            <a:off x="1822990" y="1279933"/>
            <a:ext cx="570299" cy="500733"/>
          </a:xfrm>
          <a:prstGeom prst="rect">
            <a:avLst/>
          </a:prstGeom>
        </p:spPr>
      </p:pic>
      <p:pic>
        <p:nvPicPr>
          <p:cNvPr id="7" name="圖片 6">
            <a:extLst>
              <a:ext uri="{FF2B5EF4-FFF2-40B4-BE49-F238E27FC236}">
                <a16:creationId xmlns:a16="http://schemas.microsoft.com/office/drawing/2014/main" id="{6F508AF8-D383-65C6-6C6B-EB023877B853}"/>
              </a:ext>
            </a:extLst>
          </p:cNvPr>
          <p:cNvPicPr>
            <a:picLocks noChangeAspect="1"/>
          </p:cNvPicPr>
          <p:nvPr/>
        </p:nvPicPr>
        <p:blipFill>
          <a:blip r:embed="rId3"/>
          <a:stretch>
            <a:fillRect/>
          </a:stretch>
        </p:blipFill>
        <p:spPr>
          <a:xfrm>
            <a:off x="1752833" y="1820316"/>
            <a:ext cx="728521" cy="568800"/>
          </a:xfrm>
          <a:prstGeom prst="rect">
            <a:avLst/>
          </a:prstGeom>
        </p:spPr>
      </p:pic>
      <p:graphicFrame>
        <p:nvGraphicFramePr>
          <p:cNvPr id="9" name="表格 8">
            <a:extLst>
              <a:ext uri="{FF2B5EF4-FFF2-40B4-BE49-F238E27FC236}">
                <a16:creationId xmlns:a16="http://schemas.microsoft.com/office/drawing/2014/main" id="{7923580A-65C6-60E1-DABA-5D2FE2535FCD}"/>
              </a:ext>
            </a:extLst>
          </p:cNvPr>
          <p:cNvGraphicFramePr>
            <a:graphicFrameLocks noGrp="1"/>
          </p:cNvGraphicFramePr>
          <p:nvPr>
            <p:extLst>
              <p:ext uri="{D42A27DB-BD31-4B8C-83A1-F6EECF244321}">
                <p14:modId xmlns:p14="http://schemas.microsoft.com/office/powerpoint/2010/main" val="3394469173"/>
              </p:ext>
            </p:extLst>
          </p:nvPr>
        </p:nvGraphicFramePr>
        <p:xfrm>
          <a:off x="295836" y="2613191"/>
          <a:ext cx="11170023" cy="3657600"/>
        </p:xfrm>
        <a:graphic>
          <a:graphicData uri="http://schemas.openxmlformats.org/drawingml/2006/table">
            <a:tbl>
              <a:tblPr firstRow="1" firstCol="1" bandRow="1">
                <a:tableStyleId>{5940675A-B579-460E-94D1-54222C63F5DA}</a:tableStyleId>
              </a:tblPr>
              <a:tblGrid>
                <a:gridCol w="1095100">
                  <a:extLst>
                    <a:ext uri="{9D8B030D-6E8A-4147-A177-3AD203B41FA5}">
                      <a16:colId xmlns:a16="http://schemas.microsoft.com/office/drawing/2014/main" val="2622849250"/>
                    </a:ext>
                  </a:extLst>
                </a:gridCol>
                <a:gridCol w="1185565">
                  <a:extLst>
                    <a:ext uri="{9D8B030D-6E8A-4147-A177-3AD203B41FA5}">
                      <a16:colId xmlns:a16="http://schemas.microsoft.com/office/drawing/2014/main" val="3030374108"/>
                    </a:ext>
                  </a:extLst>
                </a:gridCol>
                <a:gridCol w="8889358">
                  <a:extLst>
                    <a:ext uri="{9D8B030D-6E8A-4147-A177-3AD203B41FA5}">
                      <a16:colId xmlns:a16="http://schemas.microsoft.com/office/drawing/2014/main" val="3985813238"/>
                    </a:ext>
                  </a:extLst>
                </a:gridCol>
              </a:tblGrid>
              <a:tr h="170581">
                <a:tc>
                  <a:txBody>
                    <a:bodyPr/>
                    <a:lstStyle/>
                    <a:p>
                      <a:pPr algn="ctr"/>
                      <a:r>
                        <a:rPr lang="en-US" sz="2000" kern="100">
                          <a:effectLst/>
                        </a:rPr>
                        <a:t>Model</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Section</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Generated note</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594239178"/>
                  </a:ext>
                </a:extLst>
              </a:tr>
              <a:tr h="170581">
                <a:tc rowSpan="3">
                  <a:txBody>
                    <a:bodyPr/>
                    <a:lstStyle/>
                    <a:p>
                      <a:pPr algn="ctr"/>
                      <a:r>
                        <a:rPr lang="en-US" sz="2000" kern="100">
                          <a:effectLst/>
                        </a:rPr>
                        <a:t>gpt3.5</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N/A</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4254062546"/>
                  </a:ext>
                </a:extLst>
              </a:tr>
              <a:tr h="341162">
                <a:tc vMerge="1">
                  <a:txBody>
                    <a:bodyPr/>
                    <a:lstStyle/>
                    <a:p>
                      <a:endParaRPr lang="zh-TW" altLang="en-US"/>
                    </a:p>
                  </a:txBody>
                  <a:tcPr/>
                </a:tc>
                <a:tc>
                  <a:txBody>
                    <a:bodyPr/>
                    <a:lstStyle/>
                    <a:p>
                      <a:pPr algn="ctr"/>
                      <a:r>
                        <a:rPr lang="en-US" sz="2000" kern="100">
                          <a:effectLst/>
                        </a:rPr>
                        <a:t>O</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has received a flu vaccination this year, but they have not received a pneumonia vaccination</a:t>
                      </a:r>
                      <a:endParaRPr lang="zh-TW" sz="20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592217092"/>
                  </a:ext>
                </a:extLst>
              </a:tr>
              <a:tr h="341162">
                <a:tc vMerge="1">
                  <a:txBody>
                    <a:bodyPr/>
                    <a:lstStyle/>
                    <a:p>
                      <a:endParaRPr lang="zh-TW" altLang="en-US"/>
                    </a:p>
                  </a:txBody>
                  <a:tcPr/>
                </a:tc>
                <a:tc>
                  <a:txBody>
                    <a:bodyPr/>
                    <a:lstStyle/>
                    <a:p>
                      <a:pPr algn="ctr"/>
                      <a:r>
                        <a:rPr lang="en-US" sz="2000" kern="100">
                          <a:effectLst/>
                        </a:rPr>
                        <a:t>AP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has not received a pneumonia vaccination. </a:t>
                      </a:r>
                      <a:r>
                        <a:rPr lang="en-US" sz="2000" b="1" kern="100" dirty="0">
                          <a:solidFill>
                            <a:srgbClr val="C00000"/>
                          </a:solidFill>
                          <a:effectLst/>
                        </a:rPr>
                        <a:t>Recommend the patient to get their pneumonia vaccination.</a:t>
                      </a:r>
                      <a:endParaRPr lang="zh-TW"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286664657"/>
                  </a:ext>
                </a:extLst>
              </a:tr>
              <a:tr h="341162">
                <a:tc rowSpan="3">
                  <a:txBody>
                    <a:bodyPr/>
                    <a:lstStyle/>
                    <a:p>
                      <a:pPr algn="ctr"/>
                      <a:r>
                        <a:rPr lang="en-US" sz="2000" kern="100">
                          <a:effectLst/>
                        </a:rPr>
                        <a:t>gpt4</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ctr"/>
                      <a:r>
                        <a:rPr lang="en-US" sz="2000" kern="100">
                          <a:effectLst/>
                        </a:rPr>
                        <a:t>S</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a:effectLst/>
                        </a:rPr>
                        <a:t>The patient reported having received their annual flu vaccination, but they have not been vaccinated for pneumonia this year.</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189119851"/>
                  </a:ext>
                </a:extLst>
              </a:tr>
              <a:tr h="170581">
                <a:tc vMerge="1">
                  <a:txBody>
                    <a:bodyPr/>
                    <a:lstStyle/>
                    <a:p>
                      <a:endParaRPr lang="zh-TW" altLang="en-US"/>
                    </a:p>
                  </a:txBody>
                  <a:tcPr/>
                </a:tc>
                <a:tc>
                  <a:txBody>
                    <a:bodyPr/>
                    <a:lstStyle/>
                    <a:p>
                      <a:pPr algn="ctr"/>
                      <a:r>
                        <a:rPr lang="en-US" sz="2000" kern="100">
                          <a:effectLst/>
                        </a:rPr>
                        <a:t>O</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a:effectLst/>
                        </a:rPr>
                        <a:t>N/A</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1806580007"/>
                  </a:ext>
                </a:extLst>
              </a:tr>
              <a:tr h="511743">
                <a:tc vMerge="1">
                  <a:txBody>
                    <a:bodyPr/>
                    <a:lstStyle/>
                    <a:p>
                      <a:endParaRPr lang="zh-TW" altLang="en-US"/>
                    </a:p>
                  </a:txBody>
                  <a:tcPr/>
                </a:tc>
                <a:tc>
                  <a:txBody>
                    <a:bodyPr/>
                    <a:lstStyle/>
                    <a:p>
                      <a:pPr algn="ctr"/>
                      <a:r>
                        <a:rPr lang="en-US" sz="2000" kern="100">
                          <a:effectLst/>
                        </a:rPr>
                        <a:t>AP</a:t>
                      </a:r>
                      <a:endParaRPr lang="zh-TW" sz="2000" kern="100">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tc>
                  <a:txBody>
                    <a:bodyPr/>
                    <a:lstStyle/>
                    <a:p>
                      <a:pPr algn="l"/>
                      <a:r>
                        <a:rPr lang="en-US" sz="2000" kern="100" dirty="0">
                          <a:effectLst/>
                        </a:rPr>
                        <a:t>The patient is up to date with their flu vaccination but lacks their pneumonia shot for the current year. </a:t>
                      </a:r>
                      <a:r>
                        <a:rPr lang="en-US" sz="2000" b="1" kern="100" dirty="0">
                          <a:solidFill>
                            <a:srgbClr val="C00000"/>
                          </a:solidFill>
                          <a:effectLst/>
                        </a:rPr>
                        <a:t>The plan is likely to facilitate the pneumonia vaccination for the patient.</a:t>
                      </a:r>
                      <a:endParaRPr lang="zh-TW" sz="2000" b="1" kern="100" dirty="0">
                        <a:solidFill>
                          <a:srgbClr val="C00000"/>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marL="63968" marR="63968" marT="0" marB="0"/>
                </a:tc>
                <a:extLst>
                  <a:ext uri="{0D108BD9-81ED-4DB2-BD59-A6C34878D82A}">
                    <a16:rowId xmlns:a16="http://schemas.microsoft.com/office/drawing/2014/main" val="25102262"/>
                  </a:ext>
                </a:extLst>
              </a:tr>
            </a:tbl>
          </a:graphicData>
        </a:graphic>
      </p:graphicFrame>
      <p:sp>
        <p:nvSpPr>
          <p:cNvPr id="10" name="矩形 9">
            <a:extLst>
              <a:ext uri="{FF2B5EF4-FFF2-40B4-BE49-F238E27FC236}">
                <a16:creationId xmlns:a16="http://schemas.microsoft.com/office/drawing/2014/main" id="{A6AA4655-C118-66FB-8FE5-24A58B27F8E5}"/>
              </a:ext>
            </a:extLst>
          </p:cNvPr>
          <p:cNvSpPr/>
          <p:nvPr/>
        </p:nvSpPr>
        <p:spPr>
          <a:xfrm>
            <a:off x="1385048" y="2918013"/>
            <a:ext cx="10080811" cy="914400"/>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6" name="手繪多邊形 15">
            <a:extLst>
              <a:ext uri="{FF2B5EF4-FFF2-40B4-BE49-F238E27FC236}">
                <a16:creationId xmlns:a16="http://schemas.microsoft.com/office/drawing/2014/main" id="{3A14D3B3-C1D9-D47A-41AF-364ED9334220}"/>
              </a:ext>
            </a:extLst>
          </p:cNvPr>
          <p:cNvSpPr>
            <a:spLocks noChangeAspect="1"/>
          </p:cNvSpPr>
          <p:nvPr/>
        </p:nvSpPr>
        <p:spPr>
          <a:xfrm>
            <a:off x="11506200" y="3042106"/>
            <a:ext cx="258461" cy="720000"/>
          </a:xfrm>
          <a:custGeom>
            <a:avLst/>
            <a:gdLst>
              <a:gd name="connsiteX0" fmla="*/ 0 w 173436"/>
              <a:gd name="connsiteY0" fmla="*/ 0 h 307428"/>
              <a:gd name="connsiteX1" fmla="*/ 173421 w 173436"/>
              <a:gd name="connsiteY1" fmla="*/ 141890 h 307428"/>
              <a:gd name="connsiteX2" fmla="*/ 7883 w 173436"/>
              <a:gd name="connsiteY2" fmla="*/ 307428 h 307428"/>
            </a:gdLst>
            <a:ahLst/>
            <a:cxnLst>
              <a:cxn ang="0">
                <a:pos x="connsiteX0" y="connsiteY0"/>
              </a:cxn>
              <a:cxn ang="0">
                <a:pos x="connsiteX1" y="connsiteY1"/>
              </a:cxn>
              <a:cxn ang="0">
                <a:pos x="connsiteX2" y="connsiteY2"/>
              </a:cxn>
            </a:cxnLst>
            <a:rect l="l" t="t" r="r" b="b"/>
            <a:pathLst>
              <a:path w="173436" h="307428">
                <a:moveTo>
                  <a:pt x="0" y="0"/>
                </a:moveTo>
                <a:cubicBezTo>
                  <a:pt x="86053" y="45326"/>
                  <a:pt x="172107" y="90652"/>
                  <a:pt x="173421" y="141890"/>
                </a:cubicBezTo>
                <a:cubicBezTo>
                  <a:pt x="174735" y="193128"/>
                  <a:pt x="91309" y="250278"/>
                  <a:pt x="7883" y="307428"/>
                </a:cubicBezTo>
              </a:path>
            </a:pathLst>
          </a:custGeom>
          <a:noFill/>
          <a:ln w="76200">
            <a:solidFill>
              <a:schemeClr val="accent5"/>
            </a:solidFill>
            <a:headEnd type="triangle"/>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4800"/>
          </a:p>
        </p:txBody>
      </p:sp>
    </p:spTree>
    <p:extLst>
      <p:ext uri="{BB962C8B-B14F-4D97-AF65-F5344CB8AC3E}">
        <p14:creationId xmlns:p14="http://schemas.microsoft.com/office/powerpoint/2010/main" val="1215409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DFA3407-82DF-2577-B6F9-ED6FA2A23BB6}"/>
              </a:ext>
            </a:extLst>
          </p:cNvPr>
          <p:cNvSpPr>
            <a:spLocks noGrp="1"/>
          </p:cNvSpPr>
          <p:nvPr>
            <p:ph type="title"/>
          </p:nvPr>
        </p:nvSpPr>
        <p:spPr/>
        <p:txBody>
          <a:bodyPr/>
          <a:lstStyle/>
          <a:p>
            <a:r>
              <a:rPr kumimoji="1" lang="en-US" altLang="zh-TW" b="1" dirty="0"/>
              <a:t>Evaluation metrics</a:t>
            </a:r>
            <a:endParaRPr kumimoji="1" lang="zh-TW" altLang="en-US" b="1" dirty="0"/>
          </a:p>
        </p:txBody>
      </p:sp>
      <p:sp>
        <p:nvSpPr>
          <p:cNvPr id="4" name="投影片編號版面配置區 3">
            <a:extLst>
              <a:ext uri="{FF2B5EF4-FFF2-40B4-BE49-F238E27FC236}">
                <a16:creationId xmlns:a16="http://schemas.microsoft.com/office/drawing/2014/main" id="{3400EDB3-FF45-F88D-85F8-0BB3B7E679C2}"/>
              </a:ext>
            </a:extLst>
          </p:cNvPr>
          <p:cNvSpPr>
            <a:spLocks noGrp="1"/>
          </p:cNvSpPr>
          <p:nvPr>
            <p:ph type="sldNum" sz="quarter" idx="12"/>
          </p:nvPr>
        </p:nvSpPr>
        <p:spPr/>
        <p:txBody>
          <a:bodyPr/>
          <a:lstStyle/>
          <a:p>
            <a:fld id="{5601EF12-CFEA-A34A-BCBF-789BE5CF08F1}" type="slidenum">
              <a:rPr kumimoji="1" lang="zh-TW" altLang="en-US" smtClean="0"/>
              <a:pPr/>
              <a:t>25</a:t>
            </a:fld>
            <a:endParaRPr kumimoji="1" lang="zh-TW" altLang="en-US"/>
          </a:p>
        </p:txBody>
      </p:sp>
      <p:sp>
        <p:nvSpPr>
          <p:cNvPr id="5" name="文字方塊 4">
            <a:extLst>
              <a:ext uri="{FF2B5EF4-FFF2-40B4-BE49-F238E27FC236}">
                <a16:creationId xmlns:a16="http://schemas.microsoft.com/office/drawing/2014/main" id="{EB78D9A6-48F8-9375-5DBE-F82C2FB7EFED}"/>
              </a:ext>
            </a:extLst>
          </p:cNvPr>
          <p:cNvSpPr txBox="1"/>
          <p:nvPr/>
        </p:nvSpPr>
        <p:spPr>
          <a:xfrm>
            <a:off x="838200" y="1471248"/>
            <a:ext cx="10044211" cy="1015663"/>
          </a:xfrm>
          <a:prstGeom prst="rect">
            <a:avLst/>
          </a:prstGeom>
          <a:noFill/>
        </p:spPr>
        <p:txBody>
          <a:bodyPr wrap="square">
            <a:spAutoFit/>
          </a:bodyPr>
          <a:lstStyle/>
          <a:p>
            <a:r>
              <a:rPr lang="zh-TW" altLang="en-US" sz="2400" b="1" dirty="0">
                <a:solidFill>
                  <a:srgbClr val="C00000"/>
                </a:solidFill>
              </a:rPr>
              <a:t>ROUGE-N</a:t>
            </a:r>
            <a:r>
              <a:rPr lang="en-US" altLang="zh-TW" sz="2400" dirty="0"/>
              <a:t> (e.g., ROUGE-1, ROUGE-2): </a:t>
            </a:r>
            <a:r>
              <a:rPr lang="zh-TW" altLang="en-US" sz="2400" dirty="0"/>
              <a:t> measures the number of matching n-grams between the model-generated text and a human-produced reference.</a:t>
            </a:r>
            <a:endParaRPr lang="en-US" altLang="zh-TW" sz="2400" dirty="0"/>
          </a:p>
          <a:p>
            <a:endParaRPr lang="en-US" altLang="zh-TW" sz="1200" dirty="0"/>
          </a:p>
        </p:txBody>
      </p:sp>
      <p:sp>
        <p:nvSpPr>
          <p:cNvPr id="6" name="文字方塊 5">
            <a:extLst>
              <a:ext uri="{FF2B5EF4-FFF2-40B4-BE49-F238E27FC236}">
                <a16:creationId xmlns:a16="http://schemas.microsoft.com/office/drawing/2014/main" id="{377CCDF8-46D8-01AF-ED0C-BD25EDA9A93E}"/>
              </a:ext>
            </a:extLst>
          </p:cNvPr>
          <p:cNvSpPr txBox="1"/>
          <p:nvPr/>
        </p:nvSpPr>
        <p:spPr>
          <a:xfrm>
            <a:off x="838200" y="2486911"/>
            <a:ext cx="6094070" cy="461665"/>
          </a:xfrm>
          <a:prstGeom prst="rect">
            <a:avLst/>
          </a:prstGeom>
          <a:noFill/>
        </p:spPr>
        <p:txBody>
          <a:bodyPr wrap="square">
            <a:spAutoFit/>
          </a:bodyPr>
          <a:lstStyle/>
          <a:p>
            <a:r>
              <a:rPr lang="en" altLang="zh-TW" sz="2400" b="1" i="0" dirty="0">
                <a:solidFill>
                  <a:srgbClr val="C00000"/>
                </a:solidFill>
                <a:effectLst/>
              </a:rPr>
              <a:t>BLEU</a:t>
            </a:r>
            <a:r>
              <a:rPr lang="en" altLang="zh-TW" sz="2400" b="0" i="0" dirty="0">
                <a:solidFill>
                  <a:srgbClr val="202124"/>
                </a:solidFill>
                <a:effectLst/>
              </a:rPr>
              <a:t>: Bilingual Evaluation Understudy score</a:t>
            </a:r>
            <a:endParaRPr lang="zh-TW" altLang="en-US" sz="2400" dirty="0"/>
          </a:p>
        </p:txBody>
      </p:sp>
      <p:sp>
        <p:nvSpPr>
          <p:cNvPr id="7" name="文字方塊 6">
            <a:extLst>
              <a:ext uri="{FF2B5EF4-FFF2-40B4-BE49-F238E27FC236}">
                <a16:creationId xmlns:a16="http://schemas.microsoft.com/office/drawing/2014/main" id="{6A15A88D-B433-97E4-75C3-0B2EC518EF93}"/>
              </a:ext>
            </a:extLst>
          </p:cNvPr>
          <p:cNvSpPr txBox="1"/>
          <p:nvPr/>
        </p:nvSpPr>
        <p:spPr>
          <a:xfrm>
            <a:off x="838200" y="2948576"/>
            <a:ext cx="10406463" cy="1938992"/>
          </a:xfrm>
          <a:prstGeom prst="rect">
            <a:avLst/>
          </a:prstGeom>
          <a:noFill/>
        </p:spPr>
        <p:txBody>
          <a:bodyPr wrap="square">
            <a:spAutoFit/>
          </a:bodyPr>
          <a:lstStyle/>
          <a:p>
            <a:pPr algn="l">
              <a:buFont typeface="Arial" panose="020B0604020202020204" pitchFamily="34" charset="0"/>
              <a:buChar char="•"/>
            </a:pPr>
            <a:r>
              <a:rPr lang="en" altLang="zh-TW" sz="2000" b="1" i="0" dirty="0">
                <a:solidFill>
                  <a:srgbClr val="202124"/>
                </a:solidFill>
                <a:effectLst/>
              </a:rPr>
              <a:t>N-Gram Overlap:</a:t>
            </a:r>
            <a:r>
              <a:rPr lang="en" altLang="zh-TW" sz="2000" dirty="0">
                <a:solidFill>
                  <a:srgbClr val="202124"/>
                </a:solidFill>
              </a:rPr>
              <a:t> </a:t>
            </a:r>
            <a:r>
              <a:rPr lang="en" altLang="zh-TW" sz="2000" b="0" i="0" dirty="0">
                <a:solidFill>
                  <a:srgbClr val="202124"/>
                </a:solidFill>
                <a:effectLst/>
              </a:rPr>
              <a:t>The n-gram overlap counts how many unigrams, bigrams, trigrams, and four-grams (</a:t>
            </a:r>
            <a:r>
              <a:rPr lang="en" altLang="zh-TW" sz="2000" b="0" i="1" dirty="0" err="1">
                <a:solidFill>
                  <a:srgbClr val="202124"/>
                </a:solidFill>
                <a:effectLst/>
              </a:rPr>
              <a:t>i</a:t>
            </a:r>
            <a:r>
              <a:rPr lang="en" altLang="zh-TW" sz="2000" b="0" i="0" dirty="0">
                <a:solidFill>
                  <a:srgbClr val="202124"/>
                </a:solidFill>
                <a:effectLst/>
              </a:rPr>
              <a:t>=1,...,4) match their n-gram counterpart in the reference translations. This term acts as a </a:t>
            </a:r>
            <a:r>
              <a:rPr lang="en" altLang="zh-TW" sz="2000" b="1" i="0" dirty="0">
                <a:solidFill>
                  <a:srgbClr val="0C2B76"/>
                </a:solidFill>
                <a:effectLst/>
              </a:rPr>
              <a:t>precision</a:t>
            </a:r>
            <a:r>
              <a:rPr lang="en" altLang="zh-TW" sz="2000" b="0" i="0" dirty="0">
                <a:solidFill>
                  <a:srgbClr val="202124"/>
                </a:solidFill>
                <a:effectLst/>
              </a:rPr>
              <a:t> metric. </a:t>
            </a:r>
          </a:p>
          <a:p>
            <a:pPr algn="l">
              <a:buFont typeface="Arial" panose="020B0604020202020204" pitchFamily="34" charset="0"/>
              <a:buChar char="•"/>
            </a:pPr>
            <a:endParaRPr lang="en" altLang="zh-TW" sz="2000" b="0" i="0" dirty="0">
              <a:solidFill>
                <a:srgbClr val="202124"/>
              </a:solidFill>
              <a:effectLst/>
            </a:endParaRPr>
          </a:p>
          <a:p>
            <a:pPr>
              <a:buFont typeface="Arial" panose="020B0604020202020204" pitchFamily="34" charset="0"/>
              <a:buChar char="•"/>
            </a:pPr>
            <a:r>
              <a:rPr lang="en" altLang="zh-TW" sz="2000" b="1" i="0" dirty="0">
                <a:solidFill>
                  <a:srgbClr val="202124"/>
                </a:solidFill>
                <a:effectLst/>
              </a:rPr>
              <a:t>Brevity Penalty:</a:t>
            </a:r>
            <a:r>
              <a:rPr lang="en" altLang="zh-TW" sz="2000" dirty="0">
                <a:solidFill>
                  <a:srgbClr val="202124"/>
                </a:solidFill>
              </a:rPr>
              <a:t> </a:t>
            </a:r>
            <a:r>
              <a:rPr lang="en" altLang="zh-TW" sz="2000" b="0" i="0" dirty="0">
                <a:solidFill>
                  <a:srgbClr val="202124"/>
                </a:solidFill>
                <a:effectLst/>
              </a:rPr>
              <a:t>The brevity penalty penalizes generated translations that are too short compared to the closest reference length with an exponential decay. </a:t>
            </a:r>
          </a:p>
        </p:txBody>
      </p:sp>
      <p:sp>
        <p:nvSpPr>
          <p:cNvPr id="8" name="文字方塊 7">
            <a:extLst>
              <a:ext uri="{FF2B5EF4-FFF2-40B4-BE49-F238E27FC236}">
                <a16:creationId xmlns:a16="http://schemas.microsoft.com/office/drawing/2014/main" id="{63F5E167-94EA-316A-D5DF-03279DC60BD8}"/>
              </a:ext>
            </a:extLst>
          </p:cNvPr>
          <p:cNvSpPr txBox="1"/>
          <p:nvPr/>
        </p:nvSpPr>
        <p:spPr>
          <a:xfrm>
            <a:off x="838200" y="5044902"/>
            <a:ext cx="9661033" cy="430887"/>
          </a:xfrm>
          <a:prstGeom prst="rect">
            <a:avLst/>
          </a:prstGeom>
          <a:noFill/>
        </p:spPr>
        <p:txBody>
          <a:bodyPr wrap="square">
            <a:spAutoFit/>
          </a:bodyPr>
          <a:lstStyle/>
          <a:p>
            <a:r>
              <a:rPr lang="en" altLang="zh-TW" sz="2200" b="1" dirty="0" err="1">
                <a:solidFill>
                  <a:srgbClr val="C00000"/>
                </a:solidFill>
                <a:effectLst/>
              </a:rPr>
              <a:t>BERTscore</a:t>
            </a:r>
            <a:r>
              <a:rPr lang="en" altLang="zh-TW" sz="2200" dirty="0">
                <a:effectLst/>
              </a:rPr>
              <a:t>: based on contextual embeddings from pre-trained models</a:t>
            </a:r>
            <a:endParaRPr lang="zh-TW" altLang="en-US" sz="2200" dirty="0"/>
          </a:p>
        </p:txBody>
      </p:sp>
    </p:spTree>
    <p:extLst>
      <p:ext uri="{BB962C8B-B14F-4D97-AF65-F5344CB8AC3E}">
        <p14:creationId xmlns:p14="http://schemas.microsoft.com/office/powerpoint/2010/main" val="367245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75FB26-8BFB-514A-ECB9-5E0BE56C65E1}"/>
              </a:ext>
            </a:extLst>
          </p:cNvPr>
          <p:cNvSpPr>
            <a:spLocks noGrp="1"/>
          </p:cNvSpPr>
          <p:nvPr>
            <p:ph type="title"/>
          </p:nvPr>
        </p:nvSpPr>
        <p:spPr/>
        <p:txBody>
          <a:bodyPr/>
          <a:lstStyle/>
          <a:p>
            <a:r>
              <a:rPr kumimoji="1" lang="en-US" altLang="zh-TW" b="1" dirty="0"/>
              <a:t>Evaluation metrics – Cont.</a:t>
            </a:r>
            <a:endParaRPr kumimoji="1" lang="zh-TW" altLang="en-US" dirty="0"/>
          </a:p>
        </p:txBody>
      </p:sp>
      <p:sp>
        <p:nvSpPr>
          <p:cNvPr id="4" name="投影片編號版面配置區 3">
            <a:extLst>
              <a:ext uri="{FF2B5EF4-FFF2-40B4-BE49-F238E27FC236}">
                <a16:creationId xmlns:a16="http://schemas.microsoft.com/office/drawing/2014/main" id="{C1584029-780D-880F-342F-BAB04C795030}"/>
              </a:ext>
            </a:extLst>
          </p:cNvPr>
          <p:cNvSpPr>
            <a:spLocks noGrp="1"/>
          </p:cNvSpPr>
          <p:nvPr>
            <p:ph type="sldNum" sz="quarter" idx="12"/>
          </p:nvPr>
        </p:nvSpPr>
        <p:spPr/>
        <p:txBody>
          <a:bodyPr/>
          <a:lstStyle/>
          <a:p>
            <a:fld id="{5601EF12-CFEA-A34A-BCBF-789BE5CF08F1}" type="slidenum">
              <a:rPr kumimoji="1" lang="zh-TW" altLang="en-US" smtClean="0"/>
              <a:pPr/>
              <a:t>26</a:t>
            </a:fld>
            <a:endParaRPr kumimoji="1" lang="zh-TW" altLang="en-US"/>
          </a:p>
        </p:txBody>
      </p:sp>
      <p:sp>
        <p:nvSpPr>
          <p:cNvPr id="8" name="文字方塊 7">
            <a:extLst>
              <a:ext uri="{FF2B5EF4-FFF2-40B4-BE49-F238E27FC236}">
                <a16:creationId xmlns:a16="http://schemas.microsoft.com/office/drawing/2014/main" id="{CD8FFA84-DA09-00AD-A174-6973B7B007C8}"/>
              </a:ext>
            </a:extLst>
          </p:cNvPr>
          <p:cNvSpPr txBox="1"/>
          <p:nvPr/>
        </p:nvSpPr>
        <p:spPr>
          <a:xfrm>
            <a:off x="838200" y="1521987"/>
            <a:ext cx="9677400" cy="492443"/>
          </a:xfrm>
          <a:prstGeom prst="rect">
            <a:avLst/>
          </a:prstGeom>
          <a:noFill/>
        </p:spPr>
        <p:txBody>
          <a:bodyPr wrap="square">
            <a:spAutoFit/>
          </a:bodyPr>
          <a:lstStyle/>
          <a:p>
            <a:r>
              <a:rPr lang="en" altLang="zh-TW" sz="2600" dirty="0">
                <a:solidFill>
                  <a:srgbClr val="000000"/>
                </a:solidFill>
              </a:rPr>
              <a:t>D</a:t>
            </a:r>
            <a:r>
              <a:rPr lang="en" altLang="zh-TW" sz="2600" b="0" i="0" u="none" strike="noStrike" dirty="0">
                <a:solidFill>
                  <a:srgbClr val="000000"/>
                </a:solidFill>
                <a:effectLst/>
              </a:rPr>
              <a:t>ecompose statement into multiple </a:t>
            </a:r>
            <a:r>
              <a:rPr lang="en" altLang="zh-TW" sz="2600" b="1" i="0" u="none" strike="noStrike" dirty="0">
                <a:solidFill>
                  <a:srgbClr val="C00000"/>
                </a:solidFill>
                <a:effectLst/>
              </a:rPr>
              <a:t>atomic facts</a:t>
            </a:r>
            <a:r>
              <a:rPr lang="en" altLang="zh-TW" sz="2600" b="0" i="0" u="none" strike="noStrike" dirty="0">
                <a:solidFill>
                  <a:srgbClr val="000000"/>
                </a:solidFill>
                <a:effectLst/>
              </a:rPr>
              <a:t> </a:t>
            </a:r>
            <a:endParaRPr lang="zh-TW" altLang="en-US" sz="2600" dirty="0"/>
          </a:p>
        </p:txBody>
      </p:sp>
      <p:sp>
        <p:nvSpPr>
          <p:cNvPr id="10" name="文字方塊 9">
            <a:extLst>
              <a:ext uri="{FF2B5EF4-FFF2-40B4-BE49-F238E27FC236}">
                <a16:creationId xmlns:a16="http://schemas.microsoft.com/office/drawing/2014/main" id="{03DD45A4-6763-A90D-8651-5B64FB5D5B67}"/>
              </a:ext>
            </a:extLst>
          </p:cNvPr>
          <p:cNvSpPr txBox="1"/>
          <p:nvPr/>
        </p:nvSpPr>
        <p:spPr>
          <a:xfrm>
            <a:off x="838200" y="2178255"/>
            <a:ext cx="11244496" cy="769441"/>
          </a:xfrm>
          <a:prstGeom prst="rect">
            <a:avLst/>
          </a:prstGeom>
          <a:noFill/>
        </p:spPr>
        <p:txBody>
          <a:bodyPr wrap="square">
            <a:spAutoFit/>
          </a:bodyPr>
          <a:lstStyle/>
          <a:p>
            <a:r>
              <a:rPr lang="en" altLang="zh-TW" sz="2200" b="0" i="0" u="none" strike="noStrike" dirty="0">
                <a:solidFill>
                  <a:srgbClr val="000000"/>
                </a:solidFill>
                <a:effectLst/>
              </a:rPr>
              <a:t>For example, “Blood pressure 140/90, down from 150/95 last week” was decomposed into </a:t>
            </a:r>
          </a:p>
          <a:p>
            <a:r>
              <a:rPr lang="en" altLang="zh-TW" sz="2200" b="0" i="0" u="none" strike="noStrike" dirty="0">
                <a:solidFill>
                  <a:srgbClr val="000000"/>
                </a:solidFill>
                <a:effectLst/>
              </a:rPr>
              <a:t>(1) current BP 140/90, (2) prior BP 150/95, and (3) a temporal comparison indicating a decrease. </a:t>
            </a:r>
            <a:endParaRPr lang="zh-TW" altLang="en-US" sz="2200" dirty="0"/>
          </a:p>
        </p:txBody>
      </p:sp>
      <p:sp>
        <p:nvSpPr>
          <p:cNvPr id="11" name="文字方塊 10">
            <a:extLst>
              <a:ext uri="{FF2B5EF4-FFF2-40B4-BE49-F238E27FC236}">
                <a16:creationId xmlns:a16="http://schemas.microsoft.com/office/drawing/2014/main" id="{125D2590-B473-1575-3EAD-3F5E87E90E45}"/>
              </a:ext>
            </a:extLst>
          </p:cNvPr>
          <p:cNvSpPr txBox="1"/>
          <p:nvPr/>
        </p:nvSpPr>
        <p:spPr>
          <a:xfrm>
            <a:off x="838200" y="3160066"/>
            <a:ext cx="8818418" cy="461665"/>
          </a:xfrm>
          <a:prstGeom prst="rect">
            <a:avLst/>
          </a:prstGeom>
          <a:noFill/>
        </p:spPr>
        <p:txBody>
          <a:bodyPr wrap="square">
            <a:spAutoFit/>
          </a:bodyPr>
          <a:lstStyle/>
          <a:p>
            <a:r>
              <a:rPr lang="en-US" altLang="zh-TW" sz="2400" dirty="0">
                <a:sym typeface="Wingdings" pitchFamily="2" charset="2"/>
              </a:rPr>
              <a:t> Calculate the precision (hallucination), recall (Omission) </a:t>
            </a:r>
            <a:endParaRPr lang="zh-TW" altLang="en-US" sz="2400" dirty="0"/>
          </a:p>
        </p:txBody>
      </p:sp>
      <p:grpSp>
        <p:nvGrpSpPr>
          <p:cNvPr id="17" name="群組 16">
            <a:extLst>
              <a:ext uri="{FF2B5EF4-FFF2-40B4-BE49-F238E27FC236}">
                <a16:creationId xmlns:a16="http://schemas.microsoft.com/office/drawing/2014/main" id="{496B9777-19A8-EC94-1F07-B2E662F60550}"/>
              </a:ext>
            </a:extLst>
          </p:cNvPr>
          <p:cNvGrpSpPr/>
          <p:nvPr/>
        </p:nvGrpSpPr>
        <p:grpSpPr>
          <a:xfrm>
            <a:off x="1312639" y="3893901"/>
            <a:ext cx="10269761" cy="2406332"/>
            <a:chOff x="1312639" y="3893901"/>
            <a:chExt cx="10269761" cy="2406332"/>
          </a:xfrm>
        </p:grpSpPr>
        <p:grpSp>
          <p:nvGrpSpPr>
            <p:cNvPr id="14" name="群組 13">
              <a:extLst>
                <a:ext uri="{FF2B5EF4-FFF2-40B4-BE49-F238E27FC236}">
                  <a16:creationId xmlns:a16="http://schemas.microsoft.com/office/drawing/2014/main" id="{F91A30BD-B438-9F46-5CCA-8F60CFB13181}"/>
                </a:ext>
              </a:extLst>
            </p:cNvPr>
            <p:cNvGrpSpPr/>
            <p:nvPr/>
          </p:nvGrpSpPr>
          <p:grpSpPr>
            <a:xfrm>
              <a:off x="1312639" y="3893901"/>
              <a:ext cx="9327651" cy="1980883"/>
              <a:chOff x="1909995" y="4022912"/>
              <a:chExt cx="7420927" cy="1396324"/>
            </a:xfrm>
          </p:grpSpPr>
          <p:pic>
            <p:nvPicPr>
              <p:cNvPr id="12" name="圖片 11">
                <a:extLst>
                  <a:ext uri="{FF2B5EF4-FFF2-40B4-BE49-F238E27FC236}">
                    <a16:creationId xmlns:a16="http://schemas.microsoft.com/office/drawing/2014/main" id="{041C31BE-CDEC-9C00-A1C5-5F7978768BF1}"/>
                  </a:ext>
                </a:extLst>
              </p:cNvPr>
              <p:cNvPicPr>
                <a:picLocks noChangeAspect="1"/>
              </p:cNvPicPr>
              <p:nvPr/>
            </p:nvPicPr>
            <p:blipFill>
              <a:blip r:embed="rId2"/>
              <a:srcRect t="16653" b="11332"/>
              <a:stretch>
                <a:fillRect/>
              </a:stretch>
            </p:blipFill>
            <p:spPr>
              <a:xfrm>
                <a:off x="1909995" y="4022912"/>
                <a:ext cx="7420927" cy="1041434"/>
              </a:xfrm>
              <a:prstGeom prst="rect">
                <a:avLst/>
              </a:prstGeom>
            </p:spPr>
          </p:pic>
          <p:pic>
            <p:nvPicPr>
              <p:cNvPr id="13" name="圖片 12">
                <a:extLst>
                  <a:ext uri="{FF2B5EF4-FFF2-40B4-BE49-F238E27FC236}">
                    <a16:creationId xmlns:a16="http://schemas.microsoft.com/office/drawing/2014/main" id="{AD75C363-D9A8-81D3-77ED-0B4F3E1CFE0F}"/>
                  </a:ext>
                </a:extLst>
              </p:cNvPr>
              <p:cNvPicPr>
                <a:picLocks noChangeAspect="1"/>
              </p:cNvPicPr>
              <p:nvPr/>
            </p:nvPicPr>
            <p:blipFill>
              <a:blip r:embed="rId3"/>
              <a:srcRect t="60996"/>
              <a:stretch>
                <a:fillRect/>
              </a:stretch>
            </p:blipFill>
            <p:spPr>
              <a:xfrm>
                <a:off x="1943177" y="4987837"/>
                <a:ext cx="7297252" cy="431399"/>
              </a:xfrm>
              <a:prstGeom prst="rect">
                <a:avLst/>
              </a:prstGeom>
            </p:spPr>
          </p:pic>
        </p:grpSp>
        <p:sp>
          <p:nvSpPr>
            <p:cNvPr id="15" name="文字方塊 14">
              <a:extLst>
                <a:ext uri="{FF2B5EF4-FFF2-40B4-BE49-F238E27FC236}">
                  <a16:creationId xmlns:a16="http://schemas.microsoft.com/office/drawing/2014/main" id="{29140F7E-3844-E535-9A4E-89C471CCD2CC}"/>
                </a:ext>
              </a:extLst>
            </p:cNvPr>
            <p:cNvSpPr txBox="1"/>
            <p:nvPr/>
          </p:nvSpPr>
          <p:spPr>
            <a:xfrm>
              <a:off x="3609109" y="5930901"/>
              <a:ext cx="7973291" cy="369332"/>
            </a:xfrm>
            <a:prstGeom prst="rect">
              <a:avLst/>
            </a:prstGeom>
            <a:noFill/>
          </p:spPr>
          <p:txBody>
            <a:bodyPr wrap="square">
              <a:spAutoFit/>
            </a:bodyPr>
            <a:lstStyle/>
            <a:p>
              <a:r>
                <a:rPr lang="en" altLang="zh-TW" dirty="0"/>
                <a:t>(Data: 15 real-world home healthcare visits with 428 expert-annotated atomic facts.)</a:t>
              </a:r>
              <a:endParaRPr lang="zh-TW" altLang="en-US" dirty="0"/>
            </a:p>
          </p:txBody>
        </p:sp>
      </p:grpSp>
    </p:spTree>
    <p:extLst>
      <p:ext uri="{BB962C8B-B14F-4D97-AF65-F5344CB8AC3E}">
        <p14:creationId xmlns:p14="http://schemas.microsoft.com/office/powerpoint/2010/main" val="209008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94D1D7-437B-21ED-3B7D-FF77D2F23E11}"/>
              </a:ext>
            </a:extLst>
          </p:cNvPr>
          <p:cNvSpPr>
            <a:spLocks noGrp="1"/>
          </p:cNvSpPr>
          <p:nvPr>
            <p:ph type="title"/>
          </p:nvPr>
        </p:nvSpPr>
        <p:spPr/>
        <p:txBody>
          <a:bodyPr/>
          <a:lstStyle/>
          <a:p>
            <a:r>
              <a:rPr kumimoji="1" lang="en-US" altLang="zh-TW" b="1" dirty="0"/>
              <a:t>Summary</a:t>
            </a:r>
            <a:endParaRPr kumimoji="1" lang="zh-TW" altLang="en-US" b="1" dirty="0"/>
          </a:p>
        </p:txBody>
      </p:sp>
      <p:sp>
        <p:nvSpPr>
          <p:cNvPr id="4" name="投影片編號版面配置區 3">
            <a:extLst>
              <a:ext uri="{FF2B5EF4-FFF2-40B4-BE49-F238E27FC236}">
                <a16:creationId xmlns:a16="http://schemas.microsoft.com/office/drawing/2014/main" id="{0A4BD1B1-7FCD-D0AE-8BFA-DDD7C631B524}"/>
              </a:ext>
            </a:extLst>
          </p:cNvPr>
          <p:cNvSpPr>
            <a:spLocks noGrp="1"/>
          </p:cNvSpPr>
          <p:nvPr>
            <p:ph type="sldNum" sz="quarter" idx="12"/>
          </p:nvPr>
        </p:nvSpPr>
        <p:spPr/>
        <p:txBody>
          <a:bodyPr/>
          <a:lstStyle/>
          <a:p>
            <a:fld id="{5601EF12-CFEA-A34A-BCBF-789BE5CF08F1}" type="slidenum">
              <a:rPr kumimoji="1" lang="zh-TW" altLang="en-US" smtClean="0"/>
              <a:pPr/>
              <a:t>27</a:t>
            </a:fld>
            <a:endParaRPr kumimoji="1" lang="zh-TW" altLang="en-US"/>
          </a:p>
        </p:txBody>
      </p:sp>
      <p:sp>
        <p:nvSpPr>
          <p:cNvPr id="5" name="文字方塊 4">
            <a:extLst>
              <a:ext uri="{FF2B5EF4-FFF2-40B4-BE49-F238E27FC236}">
                <a16:creationId xmlns:a16="http://schemas.microsoft.com/office/drawing/2014/main" id="{923020AD-D84C-724F-C75B-84F4EB1F1185}"/>
              </a:ext>
            </a:extLst>
          </p:cNvPr>
          <p:cNvSpPr txBox="1"/>
          <p:nvPr/>
        </p:nvSpPr>
        <p:spPr>
          <a:xfrm>
            <a:off x="838200" y="1550356"/>
            <a:ext cx="10515600" cy="461665"/>
          </a:xfrm>
          <a:prstGeom prst="rect">
            <a:avLst/>
          </a:prstGeom>
          <a:noFill/>
        </p:spPr>
        <p:txBody>
          <a:bodyPr wrap="square">
            <a:spAutoFit/>
          </a:bodyPr>
          <a:lstStyle/>
          <a:p>
            <a:r>
              <a:rPr lang="en" altLang="zh-TW" sz="2400" dirty="0"/>
              <a:t>GPT-generated SOAP notes are mostly correct.</a:t>
            </a:r>
            <a:endParaRPr lang="zh-TW" altLang="en-US" sz="2400" b="1" dirty="0"/>
          </a:p>
        </p:txBody>
      </p:sp>
      <p:grpSp>
        <p:nvGrpSpPr>
          <p:cNvPr id="3" name="群組 2">
            <a:extLst>
              <a:ext uri="{FF2B5EF4-FFF2-40B4-BE49-F238E27FC236}">
                <a16:creationId xmlns:a16="http://schemas.microsoft.com/office/drawing/2014/main" id="{5D4C2E7E-FF93-817A-A46D-210E08EC994A}"/>
              </a:ext>
            </a:extLst>
          </p:cNvPr>
          <p:cNvGrpSpPr/>
          <p:nvPr/>
        </p:nvGrpSpPr>
        <p:grpSpPr>
          <a:xfrm>
            <a:off x="838200" y="2305361"/>
            <a:ext cx="10515600" cy="2086186"/>
            <a:chOff x="838200" y="2305361"/>
            <a:chExt cx="10515600" cy="2086186"/>
          </a:xfrm>
        </p:grpSpPr>
        <p:sp>
          <p:nvSpPr>
            <p:cNvPr id="7" name="文字方塊 6">
              <a:extLst>
                <a:ext uri="{FF2B5EF4-FFF2-40B4-BE49-F238E27FC236}">
                  <a16:creationId xmlns:a16="http://schemas.microsoft.com/office/drawing/2014/main" id="{C4C8FB90-8524-2638-63A5-AC37D1940E38}"/>
                </a:ext>
              </a:extLst>
            </p:cNvPr>
            <p:cNvSpPr txBox="1"/>
            <p:nvPr/>
          </p:nvSpPr>
          <p:spPr>
            <a:xfrm>
              <a:off x="838200" y="2717620"/>
              <a:ext cx="9193306" cy="1200329"/>
            </a:xfrm>
            <a:prstGeom prst="rect">
              <a:avLst/>
            </a:prstGeom>
            <a:noFill/>
          </p:spPr>
          <p:txBody>
            <a:bodyPr wrap="square">
              <a:spAutoFit/>
            </a:bodyPr>
            <a:lstStyle/>
            <a:p>
              <a:r>
                <a:rPr lang="en" altLang="zh-TW" sz="2400" dirty="0"/>
                <a:t>The real-world situation is more complex.</a:t>
              </a:r>
            </a:p>
            <a:p>
              <a:r>
                <a:rPr lang="en" altLang="zh-TW" sz="2400" dirty="0"/>
                <a:t>- Clinicians may </a:t>
              </a:r>
              <a:r>
                <a:rPr lang="en" altLang="zh-TW" sz="2400" b="1" dirty="0"/>
                <a:t>intentionally omit</a:t>
              </a:r>
              <a:r>
                <a:rPr lang="en" altLang="zh-TW" sz="2400" dirty="0"/>
                <a:t> some information.</a:t>
              </a:r>
            </a:p>
            <a:p>
              <a:r>
                <a:rPr lang="en" altLang="zh-TW" sz="2400" dirty="0"/>
                <a:t>- Clinicians may </a:t>
              </a:r>
              <a:r>
                <a:rPr lang="en" altLang="zh-TW" sz="2400" b="1" dirty="0"/>
                <a:t>emphasize specific aspects</a:t>
              </a:r>
              <a:r>
                <a:rPr lang="en" altLang="zh-TW" sz="2400" dirty="0"/>
                <a:t>.</a:t>
              </a:r>
              <a:endParaRPr lang="zh-TW" altLang="en-US" sz="2400" b="1" dirty="0"/>
            </a:p>
          </p:txBody>
        </p:sp>
        <p:sp>
          <p:nvSpPr>
            <p:cNvPr id="8" name="文字方塊 7">
              <a:extLst>
                <a:ext uri="{FF2B5EF4-FFF2-40B4-BE49-F238E27FC236}">
                  <a16:creationId xmlns:a16="http://schemas.microsoft.com/office/drawing/2014/main" id="{2B70DC05-D52B-FD09-3934-3B470E1E9AC0}"/>
                </a:ext>
              </a:extLst>
            </p:cNvPr>
            <p:cNvSpPr txBox="1"/>
            <p:nvPr/>
          </p:nvSpPr>
          <p:spPr>
            <a:xfrm>
              <a:off x="838200" y="2305361"/>
              <a:ext cx="10515600" cy="461665"/>
            </a:xfrm>
            <a:prstGeom prst="rect">
              <a:avLst/>
            </a:prstGeom>
            <a:noFill/>
          </p:spPr>
          <p:txBody>
            <a:bodyPr wrap="square">
              <a:spAutoFit/>
            </a:bodyPr>
            <a:lstStyle/>
            <a:p>
              <a:r>
                <a:rPr lang="en" altLang="zh-TW" sz="2400" dirty="0"/>
                <a:t>GPT’s SOAP notes tend to include more details than real clinician notes.</a:t>
              </a:r>
              <a:endParaRPr lang="en-US" altLang="zh-TW" sz="2400" b="1" dirty="0"/>
            </a:p>
          </p:txBody>
        </p:sp>
        <p:sp>
          <p:nvSpPr>
            <p:cNvPr id="9" name="文字方塊 8">
              <a:extLst>
                <a:ext uri="{FF2B5EF4-FFF2-40B4-BE49-F238E27FC236}">
                  <a16:creationId xmlns:a16="http://schemas.microsoft.com/office/drawing/2014/main" id="{9E9012D7-6858-1177-0A37-E83383C61CCC}"/>
                </a:ext>
              </a:extLst>
            </p:cNvPr>
            <p:cNvSpPr txBox="1"/>
            <p:nvPr/>
          </p:nvSpPr>
          <p:spPr>
            <a:xfrm>
              <a:off x="1117471" y="3929882"/>
              <a:ext cx="9088847" cy="461665"/>
            </a:xfrm>
            <a:prstGeom prst="rect">
              <a:avLst/>
            </a:prstGeom>
            <a:noFill/>
          </p:spPr>
          <p:txBody>
            <a:bodyPr wrap="square">
              <a:spAutoFit/>
            </a:bodyPr>
            <a:lstStyle/>
            <a:p>
              <a:r>
                <a:rPr lang="en-US" altLang="zh-TW" sz="2400" b="1" dirty="0">
                  <a:sym typeface="Wingdings" pitchFamily="2" charset="2"/>
                </a:rPr>
                <a:t> </a:t>
              </a:r>
              <a:r>
                <a:rPr lang="en" altLang="zh-TW" sz="2400" b="1" dirty="0"/>
                <a:t>No clear conclusion</a:t>
              </a:r>
              <a:r>
                <a:rPr lang="en" altLang="zh-TW" sz="2400" dirty="0"/>
                <a:t> on what constitutes the </a:t>
              </a:r>
              <a:r>
                <a:rPr lang="en" altLang="zh-TW" sz="2400" i="1" dirty="0"/>
                <a:t>ideal</a:t>
              </a:r>
              <a:r>
                <a:rPr lang="en" altLang="zh-TW" sz="2400" dirty="0"/>
                <a:t> clinical note.</a:t>
              </a:r>
              <a:endParaRPr lang="zh-TW" altLang="en-US" sz="2400" b="1" dirty="0"/>
            </a:p>
          </p:txBody>
        </p:sp>
      </p:grpSp>
      <p:grpSp>
        <p:nvGrpSpPr>
          <p:cNvPr id="10" name="群組 9">
            <a:extLst>
              <a:ext uri="{FF2B5EF4-FFF2-40B4-BE49-F238E27FC236}">
                <a16:creationId xmlns:a16="http://schemas.microsoft.com/office/drawing/2014/main" id="{7CE82B84-859F-69D1-15F7-540E356FB20C}"/>
              </a:ext>
            </a:extLst>
          </p:cNvPr>
          <p:cNvGrpSpPr/>
          <p:nvPr/>
        </p:nvGrpSpPr>
        <p:grpSpPr>
          <a:xfrm>
            <a:off x="838200" y="4644212"/>
            <a:ext cx="10942793" cy="1047430"/>
            <a:chOff x="838200" y="4644212"/>
            <a:chExt cx="10942793" cy="1047430"/>
          </a:xfrm>
        </p:grpSpPr>
        <p:sp>
          <p:nvSpPr>
            <p:cNvPr id="6" name="文字方塊 5">
              <a:extLst>
                <a:ext uri="{FF2B5EF4-FFF2-40B4-BE49-F238E27FC236}">
                  <a16:creationId xmlns:a16="http://schemas.microsoft.com/office/drawing/2014/main" id="{390C64AB-9881-47B7-7A5D-D6C2414E98E4}"/>
                </a:ext>
              </a:extLst>
            </p:cNvPr>
            <p:cNvSpPr txBox="1"/>
            <p:nvPr/>
          </p:nvSpPr>
          <p:spPr>
            <a:xfrm>
              <a:off x="838200" y="4644212"/>
              <a:ext cx="10515600" cy="461665"/>
            </a:xfrm>
            <a:prstGeom prst="rect">
              <a:avLst/>
            </a:prstGeom>
            <a:noFill/>
          </p:spPr>
          <p:txBody>
            <a:bodyPr wrap="square">
              <a:spAutoFit/>
            </a:bodyPr>
            <a:lstStyle/>
            <a:p>
              <a:r>
                <a:rPr lang="en-US" altLang="zh-TW" sz="2400" b="1" dirty="0"/>
                <a:t>Next </a:t>
              </a:r>
            </a:p>
          </p:txBody>
        </p:sp>
        <p:sp>
          <p:nvSpPr>
            <p:cNvPr id="11" name="文字方塊 10">
              <a:extLst>
                <a:ext uri="{FF2B5EF4-FFF2-40B4-BE49-F238E27FC236}">
                  <a16:creationId xmlns:a16="http://schemas.microsoft.com/office/drawing/2014/main" id="{70C60618-565F-3E1D-D027-22716428A8B7}"/>
                </a:ext>
              </a:extLst>
            </p:cNvPr>
            <p:cNvSpPr txBox="1"/>
            <p:nvPr/>
          </p:nvSpPr>
          <p:spPr>
            <a:xfrm>
              <a:off x="1214453" y="5168422"/>
              <a:ext cx="10566540" cy="523220"/>
            </a:xfrm>
            <a:prstGeom prst="rect">
              <a:avLst/>
            </a:prstGeom>
            <a:noFill/>
          </p:spPr>
          <p:txBody>
            <a:bodyPr wrap="square">
              <a:spAutoFit/>
            </a:bodyPr>
            <a:lstStyle/>
            <a:p>
              <a:r>
                <a:rPr lang="en" altLang="zh-TW" sz="2800" b="1" dirty="0"/>
                <a:t>Use Spoken Dialogue Systems for Real-world Diagnostic Support</a:t>
              </a:r>
              <a:endParaRPr lang="en" altLang="zh-TW" sz="2800" dirty="0"/>
            </a:p>
          </p:txBody>
        </p:sp>
      </p:grpSp>
    </p:spTree>
    <p:extLst>
      <p:ext uri="{BB962C8B-B14F-4D97-AF65-F5344CB8AC3E}">
        <p14:creationId xmlns:p14="http://schemas.microsoft.com/office/powerpoint/2010/main" val="31366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矩形 75">
            <a:extLst>
              <a:ext uri="{FF2B5EF4-FFF2-40B4-BE49-F238E27FC236}">
                <a16:creationId xmlns:a16="http://schemas.microsoft.com/office/drawing/2014/main" id="{0FDFF9D7-E778-9C15-0662-AF75739CABB1}"/>
              </a:ext>
            </a:extLst>
          </p:cNvPr>
          <p:cNvSpPr/>
          <p:nvPr/>
        </p:nvSpPr>
        <p:spPr>
          <a:xfrm>
            <a:off x="0" y="2313708"/>
            <a:ext cx="12192000" cy="310822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77" name="圓角矩形 76">
            <a:extLst>
              <a:ext uri="{FF2B5EF4-FFF2-40B4-BE49-F238E27FC236}">
                <a16:creationId xmlns:a16="http://schemas.microsoft.com/office/drawing/2014/main" id="{319EBB58-BDDE-8EEE-877C-F83D40972AB1}"/>
              </a:ext>
            </a:extLst>
          </p:cNvPr>
          <p:cNvSpPr/>
          <p:nvPr/>
        </p:nvSpPr>
        <p:spPr>
          <a:xfrm>
            <a:off x="419100" y="2432045"/>
            <a:ext cx="11328400" cy="2868384"/>
          </a:xfrm>
          <a:prstGeom prst="roundRect">
            <a:avLst>
              <a:gd name="adj" fmla="val 1093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2" name="標題 1">
            <a:extLst>
              <a:ext uri="{FF2B5EF4-FFF2-40B4-BE49-F238E27FC236}">
                <a16:creationId xmlns:a16="http://schemas.microsoft.com/office/drawing/2014/main" id="{250BD654-8DC0-7564-4150-D11C6C9F3669}"/>
              </a:ext>
            </a:extLst>
          </p:cNvPr>
          <p:cNvSpPr>
            <a:spLocks noGrp="1"/>
          </p:cNvSpPr>
          <p:nvPr>
            <p:ph type="title"/>
          </p:nvPr>
        </p:nvSpPr>
        <p:spPr>
          <a:xfrm>
            <a:off x="838200" y="624120"/>
            <a:ext cx="10515600" cy="828677"/>
          </a:xfrm>
        </p:spPr>
        <p:txBody>
          <a:bodyPr>
            <a:noAutofit/>
          </a:bodyPr>
          <a:lstStyle/>
          <a:p>
            <a:r>
              <a:rPr lang="en" altLang="zh-TW" sz="3400" b="1" dirty="0">
                <a:solidFill>
                  <a:srgbClr val="042553"/>
                </a:solidFill>
              </a:rPr>
              <a:t>Hearing Health in Home Healthcare: Leveraging LLMs for Illness Scoring and ALMs for Vocal Biomarker Extraction </a:t>
            </a:r>
          </a:p>
        </p:txBody>
      </p:sp>
      <p:sp>
        <p:nvSpPr>
          <p:cNvPr id="4" name="文字方塊 3">
            <a:extLst>
              <a:ext uri="{FF2B5EF4-FFF2-40B4-BE49-F238E27FC236}">
                <a16:creationId xmlns:a16="http://schemas.microsoft.com/office/drawing/2014/main" id="{4184107C-8604-68A3-586F-BF0CF8F14D8D}"/>
              </a:ext>
            </a:extLst>
          </p:cNvPr>
          <p:cNvSpPr txBox="1"/>
          <p:nvPr/>
        </p:nvSpPr>
        <p:spPr>
          <a:xfrm>
            <a:off x="3290768" y="1732280"/>
            <a:ext cx="4087369" cy="400110"/>
          </a:xfrm>
          <a:prstGeom prst="rect">
            <a:avLst/>
          </a:prstGeom>
          <a:noFill/>
        </p:spPr>
        <p:txBody>
          <a:bodyPr wrap="square">
            <a:spAutoFit/>
          </a:bodyPr>
          <a:lstStyle/>
          <a:p>
            <a:r>
              <a:rPr lang="en" altLang="zh-TW" sz="2000" dirty="0"/>
              <a:t>Columbia CS + EE + Nursing school</a:t>
            </a:r>
            <a:endParaRPr lang="en" altLang="zh-TW" sz="2000" dirty="0">
              <a:effectLst/>
            </a:endParaRPr>
          </a:p>
        </p:txBody>
      </p:sp>
      <p:sp>
        <p:nvSpPr>
          <p:cNvPr id="6" name="文字方塊 5">
            <a:extLst>
              <a:ext uri="{FF2B5EF4-FFF2-40B4-BE49-F238E27FC236}">
                <a16:creationId xmlns:a16="http://schemas.microsoft.com/office/drawing/2014/main" id="{FA2F3E3D-B47C-FFAE-3069-6D9A3F4C63F5}"/>
              </a:ext>
            </a:extLst>
          </p:cNvPr>
          <p:cNvSpPr txBox="1"/>
          <p:nvPr/>
        </p:nvSpPr>
        <p:spPr>
          <a:xfrm>
            <a:off x="7573551" y="1740395"/>
            <a:ext cx="1413259" cy="400110"/>
          </a:xfrm>
          <a:prstGeom prst="rect">
            <a:avLst/>
          </a:prstGeom>
          <a:noFill/>
        </p:spPr>
        <p:txBody>
          <a:bodyPr wrap="square">
            <a:spAutoFit/>
          </a:bodyPr>
          <a:lstStyle/>
          <a:p>
            <a:r>
              <a:rPr lang="en" altLang="zh-TW" sz="2000" dirty="0"/>
              <a:t>VNS health</a:t>
            </a:r>
            <a:endParaRPr lang="en" altLang="zh-TW" sz="2000" dirty="0">
              <a:effectLst/>
            </a:endParaRPr>
          </a:p>
        </p:txBody>
      </p:sp>
      <p:sp>
        <p:nvSpPr>
          <p:cNvPr id="7" name="文字方塊 6">
            <a:extLst>
              <a:ext uri="{FF2B5EF4-FFF2-40B4-BE49-F238E27FC236}">
                <a16:creationId xmlns:a16="http://schemas.microsoft.com/office/drawing/2014/main" id="{2FF6F72F-8A17-D14E-89D9-473025BBB785}"/>
              </a:ext>
            </a:extLst>
          </p:cNvPr>
          <p:cNvSpPr txBox="1"/>
          <p:nvPr/>
        </p:nvSpPr>
        <p:spPr>
          <a:xfrm>
            <a:off x="510254" y="3415620"/>
            <a:ext cx="2578005" cy="1015663"/>
          </a:xfrm>
          <a:prstGeom prst="rect">
            <a:avLst/>
          </a:prstGeom>
          <a:noFill/>
        </p:spPr>
        <p:txBody>
          <a:bodyPr wrap="square">
            <a:spAutoFit/>
          </a:bodyPr>
          <a:lstStyle/>
          <a:p>
            <a:r>
              <a:rPr lang="en" altLang="zh-TW" sz="2000" dirty="0"/>
              <a:t>Patient enrollment &amp; demographic</a:t>
            </a:r>
            <a:r>
              <a:rPr lang="zh-TW" altLang="en-US" sz="2000" dirty="0"/>
              <a:t> </a:t>
            </a:r>
            <a:r>
              <a:rPr lang="en" altLang="zh-TW" sz="2000" dirty="0"/>
              <a:t>/</a:t>
            </a:r>
            <a:r>
              <a:rPr lang="zh-TW" altLang="en-US" sz="2000" dirty="0"/>
              <a:t> </a:t>
            </a:r>
            <a:r>
              <a:rPr lang="en" altLang="zh-TW" sz="2000" dirty="0"/>
              <a:t>clinical  data collection</a:t>
            </a:r>
            <a:endParaRPr lang="en" altLang="zh-TW" sz="2000" dirty="0">
              <a:effectLst/>
            </a:endParaRPr>
          </a:p>
        </p:txBody>
      </p:sp>
      <p:sp>
        <p:nvSpPr>
          <p:cNvPr id="11" name="文字方塊 10">
            <a:extLst>
              <a:ext uri="{FF2B5EF4-FFF2-40B4-BE49-F238E27FC236}">
                <a16:creationId xmlns:a16="http://schemas.microsoft.com/office/drawing/2014/main" id="{24240347-9E3B-4C7C-481A-99EB5C7701C5}"/>
              </a:ext>
            </a:extLst>
          </p:cNvPr>
          <p:cNvSpPr txBox="1"/>
          <p:nvPr/>
        </p:nvSpPr>
        <p:spPr>
          <a:xfrm>
            <a:off x="508479" y="2722343"/>
            <a:ext cx="2668846" cy="461665"/>
          </a:xfrm>
          <a:prstGeom prst="rect">
            <a:avLst/>
          </a:prstGeom>
          <a:noFill/>
        </p:spPr>
        <p:txBody>
          <a:bodyPr wrap="square">
            <a:spAutoFit/>
          </a:bodyPr>
          <a:lstStyle/>
          <a:p>
            <a:r>
              <a:rPr lang="en" altLang="zh-TW" sz="2400" b="1" dirty="0"/>
              <a:t>Data collection </a:t>
            </a:r>
            <a:endParaRPr lang="en" altLang="zh-TW" sz="2400" b="1" dirty="0">
              <a:effectLst/>
            </a:endParaRPr>
          </a:p>
        </p:txBody>
      </p:sp>
      <p:sp>
        <p:nvSpPr>
          <p:cNvPr id="13" name="文字方塊 12">
            <a:extLst>
              <a:ext uri="{FF2B5EF4-FFF2-40B4-BE49-F238E27FC236}">
                <a16:creationId xmlns:a16="http://schemas.microsoft.com/office/drawing/2014/main" id="{AD447646-F03A-4A58-2147-AACD280B175B}"/>
              </a:ext>
            </a:extLst>
          </p:cNvPr>
          <p:cNvSpPr txBox="1"/>
          <p:nvPr/>
        </p:nvSpPr>
        <p:spPr>
          <a:xfrm>
            <a:off x="6733795" y="4900319"/>
            <a:ext cx="1015774" cy="400110"/>
          </a:xfrm>
          <a:prstGeom prst="rect">
            <a:avLst/>
          </a:prstGeom>
          <a:noFill/>
        </p:spPr>
        <p:txBody>
          <a:bodyPr wrap="square">
            <a:spAutoFit/>
          </a:bodyPr>
          <a:lstStyle/>
          <a:p>
            <a:r>
              <a:rPr lang="en" altLang="zh-TW" sz="2000" dirty="0"/>
              <a:t>6</a:t>
            </a:r>
            <a:r>
              <a:rPr lang="en" altLang="zh-TW" sz="2000" dirty="0">
                <a:effectLst/>
              </a:rPr>
              <a:t>0 days </a:t>
            </a:r>
          </a:p>
        </p:txBody>
      </p:sp>
      <p:sp>
        <p:nvSpPr>
          <p:cNvPr id="14" name="文字方塊 13">
            <a:extLst>
              <a:ext uri="{FF2B5EF4-FFF2-40B4-BE49-F238E27FC236}">
                <a16:creationId xmlns:a16="http://schemas.microsoft.com/office/drawing/2014/main" id="{618A7F19-3B67-0544-0C18-9520824EBF9F}"/>
              </a:ext>
            </a:extLst>
          </p:cNvPr>
          <p:cNvSpPr txBox="1"/>
          <p:nvPr/>
        </p:nvSpPr>
        <p:spPr>
          <a:xfrm>
            <a:off x="6123433" y="2936082"/>
            <a:ext cx="1995360" cy="707886"/>
          </a:xfrm>
          <a:prstGeom prst="rect">
            <a:avLst/>
          </a:prstGeom>
          <a:noFill/>
        </p:spPr>
        <p:txBody>
          <a:bodyPr wrap="square">
            <a:spAutoFit/>
          </a:bodyPr>
          <a:lstStyle/>
          <a:p>
            <a:pPr algn="ctr"/>
            <a:r>
              <a:rPr lang="en" altLang="zh-TW" sz="2000" dirty="0"/>
              <a:t>Patient visited the hospital</a:t>
            </a:r>
            <a:endParaRPr lang="en" altLang="zh-TW" sz="2000" dirty="0">
              <a:effectLst/>
            </a:endParaRPr>
          </a:p>
        </p:txBody>
      </p:sp>
      <p:grpSp>
        <p:nvGrpSpPr>
          <p:cNvPr id="3" name="群組 2">
            <a:extLst>
              <a:ext uri="{FF2B5EF4-FFF2-40B4-BE49-F238E27FC236}">
                <a16:creationId xmlns:a16="http://schemas.microsoft.com/office/drawing/2014/main" id="{A3F4F0D7-DACC-E2A2-77DB-CD4F798B22EB}"/>
              </a:ext>
            </a:extLst>
          </p:cNvPr>
          <p:cNvGrpSpPr/>
          <p:nvPr/>
        </p:nvGrpSpPr>
        <p:grpSpPr>
          <a:xfrm>
            <a:off x="1892717" y="5421936"/>
            <a:ext cx="8163542" cy="492443"/>
            <a:chOff x="1892717" y="5421936"/>
            <a:chExt cx="8163542" cy="492443"/>
          </a:xfrm>
        </p:grpSpPr>
        <p:sp>
          <p:nvSpPr>
            <p:cNvPr id="19" name="文字方塊 18">
              <a:extLst>
                <a:ext uri="{FF2B5EF4-FFF2-40B4-BE49-F238E27FC236}">
                  <a16:creationId xmlns:a16="http://schemas.microsoft.com/office/drawing/2014/main" id="{034B89F8-DEE0-05D5-5F0D-AD79ADC7D3F7}"/>
                </a:ext>
              </a:extLst>
            </p:cNvPr>
            <p:cNvSpPr txBox="1"/>
            <p:nvPr/>
          </p:nvSpPr>
          <p:spPr>
            <a:xfrm>
              <a:off x="1892717" y="5437324"/>
              <a:ext cx="868192" cy="461665"/>
            </a:xfrm>
            <a:prstGeom prst="rect">
              <a:avLst/>
            </a:prstGeom>
            <a:noFill/>
          </p:spPr>
          <p:txBody>
            <a:bodyPr wrap="square">
              <a:spAutoFit/>
            </a:bodyPr>
            <a:lstStyle/>
            <a:p>
              <a:r>
                <a:rPr lang="en" altLang="zh-TW" sz="2400" dirty="0"/>
                <a:t>Goal: </a:t>
              </a:r>
            </a:p>
          </p:txBody>
        </p:sp>
        <p:sp>
          <p:nvSpPr>
            <p:cNvPr id="20" name="文字方塊 19">
              <a:extLst>
                <a:ext uri="{FF2B5EF4-FFF2-40B4-BE49-F238E27FC236}">
                  <a16:creationId xmlns:a16="http://schemas.microsoft.com/office/drawing/2014/main" id="{79327BE2-B798-E74A-6CB8-F18D83164041}"/>
                </a:ext>
              </a:extLst>
            </p:cNvPr>
            <p:cNvSpPr txBox="1"/>
            <p:nvPr/>
          </p:nvSpPr>
          <p:spPr>
            <a:xfrm>
              <a:off x="2760909" y="5421936"/>
              <a:ext cx="7295350" cy="492443"/>
            </a:xfrm>
            <a:prstGeom prst="rect">
              <a:avLst/>
            </a:prstGeom>
            <a:noFill/>
          </p:spPr>
          <p:txBody>
            <a:bodyPr wrap="square">
              <a:spAutoFit/>
            </a:bodyPr>
            <a:lstStyle/>
            <a:p>
              <a:r>
                <a:rPr lang="en" altLang="zh-TW" sz="2600" b="1" dirty="0">
                  <a:solidFill>
                    <a:srgbClr val="C00000"/>
                  </a:solidFill>
                </a:rPr>
                <a:t>Automatic assessment of patient’s health condition</a:t>
              </a:r>
            </a:p>
          </p:txBody>
        </p:sp>
      </p:grpSp>
      <p:pic>
        <p:nvPicPr>
          <p:cNvPr id="28" name="圖片 27">
            <a:extLst>
              <a:ext uri="{FF2B5EF4-FFF2-40B4-BE49-F238E27FC236}">
                <a16:creationId xmlns:a16="http://schemas.microsoft.com/office/drawing/2014/main" id="{AB9BC24A-8E1C-1E78-DA11-C3CC415EA623}"/>
              </a:ext>
            </a:extLst>
          </p:cNvPr>
          <p:cNvPicPr>
            <a:picLocks noChangeAspect="1"/>
          </p:cNvPicPr>
          <p:nvPr/>
        </p:nvPicPr>
        <p:blipFill>
          <a:blip r:embed="rId3"/>
          <a:stretch>
            <a:fillRect/>
          </a:stretch>
        </p:blipFill>
        <p:spPr>
          <a:xfrm>
            <a:off x="6837357" y="3715982"/>
            <a:ext cx="604018" cy="604018"/>
          </a:xfrm>
          <a:prstGeom prst="rect">
            <a:avLst/>
          </a:prstGeom>
        </p:spPr>
      </p:pic>
      <p:pic>
        <p:nvPicPr>
          <p:cNvPr id="33" name="圖片 32">
            <a:extLst>
              <a:ext uri="{FF2B5EF4-FFF2-40B4-BE49-F238E27FC236}">
                <a16:creationId xmlns:a16="http://schemas.microsoft.com/office/drawing/2014/main" id="{E88BB8CC-AA06-B4B9-D345-3BBB01AA66AF}"/>
              </a:ext>
            </a:extLst>
          </p:cNvPr>
          <p:cNvPicPr>
            <a:picLocks noChangeAspect="1"/>
          </p:cNvPicPr>
          <p:nvPr/>
        </p:nvPicPr>
        <p:blipFill>
          <a:blip r:embed="rId4"/>
          <a:stretch>
            <a:fillRect/>
          </a:stretch>
        </p:blipFill>
        <p:spPr>
          <a:xfrm>
            <a:off x="7247336" y="1760602"/>
            <a:ext cx="334001" cy="340817"/>
          </a:xfrm>
          <a:prstGeom prst="rect">
            <a:avLst/>
          </a:prstGeom>
        </p:spPr>
      </p:pic>
      <p:sp>
        <p:nvSpPr>
          <p:cNvPr id="35" name="右中括弧 34">
            <a:extLst>
              <a:ext uri="{FF2B5EF4-FFF2-40B4-BE49-F238E27FC236}">
                <a16:creationId xmlns:a16="http://schemas.microsoft.com/office/drawing/2014/main" id="{6B9A3522-50D6-E505-E57A-F3E23B53D056}"/>
              </a:ext>
            </a:extLst>
          </p:cNvPr>
          <p:cNvSpPr/>
          <p:nvPr/>
        </p:nvSpPr>
        <p:spPr>
          <a:xfrm rot="5400000">
            <a:off x="7175899" y="663106"/>
            <a:ext cx="131567" cy="8226845"/>
          </a:xfrm>
          <a:prstGeom prst="rightBracket">
            <a:avLst/>
          </a:prstGeom>
          <a:ln w="57150">
            <a:solidFill>
              <a:srgbClr val="0B2A7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cxnSp>
        <p:nvCxnSpPr>
          <p:cNvPr id="37" name="直線箭頭接點 36">
            <a:extLst>
              <a:ext uri="{FF2B5EF4-FFF2-40B4-BE49-F238E27FC236}">
                <a16:creationId xmlns:a16="http://schemas.microsoft.com/office/drawing/2014/main" id="{9B5C9F77-DFF5-DDB1-42B5-AF8703296990}"/>
              </a:ext>
            </a:extLst>
          </p:cNvPr>
          <p:cNvCxnSpPr>
            <a:cxnSpLocks/>
          </p:cNvCxnSpPr>
          <p:nvPr/>
        </p:nvCxnSpPr>
        <p:spPr>
          <a:xfrm>
            <a:off x="3031202" y="3923451"/>
            <a:ext cx="334001" cy="0"/>
          </a:xfrm>
          <a:prstGeom prst="straightConnector1">
            <a:avLst/>
          </a:prstGeom>
          <a:ln w="92075">
            <a:solidFill>
              <a:srgbClr val="0B2A76"/>
            </a:solidFill>
            <a:tailEnd type="triangle"/>
          </a:ln>
        </p:spPr>
        <p:style>
          <a:lnRef idx="1">
            <a:schemeClr val="accent1"/>
          </a:lnRef>
          <a:fillRef idx="0">
            <a:schemeClr val="accent1"/>
          </a:fillRef>
          <a:effectRef idx="0">
            <a:schemeClr val="accent1"/>
          </a:effectRef>
          <a:fontRef idx="minor">
            <a:schemeClr val="tx1"/>
          </a:fontRef>
        </p:style>
      </p:cxnSp>
      <p:pic>
        <p:nvPicPr>
          <p:cNvPr id="59" name="圖片 58">
            <a:extLst>
              <a:ext uri="{FF2B5EF4-FFF2-40B4-BE49-F238E27FC236}">
                <a16:creationId xmlns:a16="http://schemas.microsoft.com/office/drawing/2014/main" id="{0FF07E59-9357-E177-5F02-5B0BA070D3EE}"/>
              </a:ext>
            </a:extLst>
          </p:cNvPr>
          <p:cNvPicPr>
            <a:picLocks noChangeAspect="1"/>
          </p:cNvPicPr>
          <p:nvPr/>
        </p:nvPicPr>
        <p:blipFill>
          <a:blip r:embed="rId5"/>
          <a:stretch>
            <a:fillRect/>
          </a:stretch>
        </p:blipFill>
        <p:spPr>
          <a:xfrm>
            <a:off x="3496603" y="2638212"/>
            <a:ext cx="2224631" cy="1961262"/>
          </a:xfrm>
          <a:prstGeom prst="rect">
            <a:avLst/>
          </a:prstGeom>
        </p:spPr>
      </p:pic>
      <p:cxnSp>
        <p:nvCxnSpPr>
          <p:cNvPr id="63" name="直線箭頭接點 62">
            <a:extLst>
              <a:ext uri="{FF2B5EF4-FFF2-40B4-BE49-F238E27FC236}">
                <a16:creationId xmlns:a16="http://schemas.microsoft.com/office/drawing/2014/main" id="{2DC759AC-1596-AB99-0671-38DD568C2ECB}"/>
              </a:ext>
            </a:extLst>
          </p:cNvPr>
          <p:cNvCxnSpPr>
            <a:cxnSpLocks/>
          </p:cNvCxnSpPr>
          <p:nvPr/>
        </p:nvCxnSpPr>
        <p:spPr>
          <a:xfrm>
            <a:off x="5789135" y="3923451"/>
            <a:ext cx="334001" cy="0"/>
          </a:xfrm>
          <a:prstGeom prst="straightConnector1">
            <a:avLst/>
          </a:prstGeom>
          <a:ln w="92075">
            <a:solidFill>
              <a:srgbClr val="0B2A76"/>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箭頭接點 63">
            <a:extLst>
              <a:ext uri="{FF2B5EF4-FFF2-40B4-BE49-F238E27FC236}">
                <a16:creationId xmlns:a16="http://schemas.microsoft.com/office/drawing/2014/main" id="{4D20E739-F02D-8853-2E91-8174C554AAD8}"/>
              </a:ext>
            </a:extLst>
          </p:cNvPr>
          <p:cNvCxnSpPr>
            <a:cxnSpLocks/>
          </p:cNvCxnSpPr>
          <p:nvPr/>
        </p:nvCxnSpPr>
        <p:spPr>
          <a:xfrm>
            <a:off x="8116892" y="3923451"/>
            <a:ext cx="334001" cy="0"/>
          </a:xfrm>
          <a:prstGeom prst="straightConnector1">
            <a:avLst/>
          </a:prstGeom>
          <a:ln w="92075">
            <a:solidFill>
              <a:srgbClr val="0B2A76"/>
            </a:solidFill>
            <a:tailEnd type="triangle"/>
          </a:ln>
        </p:spPr>
        <p:style>
          <a:lnRef idx="1">
            <a:schemeClr val="accent1"/>
          </a:lnRef>
          <a:fillRef idx="0">
            <a:schemeClr val="accent1"/>
          </a:fillRef>
          <a:effectRef idx="0">
            <a:schemeClr val="accent1"/>
          </a:effectRef>
          <a:fontRef idx="minor">
            <a:schemeClr val="tx1"/>
          </a:fontRef>
        </p:style>
      </p:cxnSp>
      <p:pic>
        <p:nvPicPr>
          <p:cNvPr id="65" name="圖片 64">
            <a:extLst>
              <a:ext uri="{FF2B5EF4-FFF2-40B4-BE49-F238E27FC236}">
                <a16:creationId xmlns:a16="http://schemas.microsoft.com/office/drawing/2014/main" id="{AEA859F0-8286-CE54-BE30-86EE307D8794}"/>
              </a:ext>
            </a:extLst>
          </p:cNvPr>
          <p:cNvPicPr>
            <a:picLocks noChangeAspect="1"/>
          </p:cNvPicPr>
          <p:nvPr/>
        </p:nvPicPr>
        <p:blipFill>
          <a:blip r:embed="rId5"/>
          <a:stretch>
            <a:fillRect/>
          </a:stretch>
        </p:blipFill>
        <p:spPr>
          <a:xfrm>
            <a:off x="8490893" y="2638212"/>
            <a:ext cx="2224631" cy="1961262"/>
          </a:xfrm>
          <a:prstGeom prst="rect">
            <a:avLst/>
          </a:prstGeom>
        </p:spPr>
      </p:pic>
      <p:sp>
        <p:nvSpPr>
          <p:cNvPr id="66" name="文字方塊 65">
            <a:extLst>
              <a:ext uri="{FF2B5EF4-FFF2-40B4-BE49-F238E27FC236}">
                <a16:creationId xmlns:a16="http://schemas.microsoft.com/office/drawing/2014/main" id="{39FDAFC9-B762-E7B2-D4F3-BCB1F7F5400C}"/>
              </a:ext>
            </a:extLst>
          </p:cNvPr>
          <p:cNvSpPr txBox="1"/>
          <p:nvPr/>
        </p:nvSpPr>
        <p:spPr>
          <a:xfrm>
            <a:off x="10693245" y="3589464"/>
            <a:ext cx="647855" cy="523220"/>
          </a:xfrm>
          <a:prstGeom prst="rect">
            <a:avLst/>
          </a:prstGeom>
          <a:noFill/>
        </p:spPr>
        <p:txBody>
          <a:bodyPr wrap="square">
            <a:spAutoFit/>
          </a:bodyPr>
          <a:lstStyle/>
          <a:p>
            <a:pPr algn="ctr"/>
            <a:r>
              <a:rPr lang="en" altLang="zh-TW" sz="2800" dirty="0">
                <a:effectLst/>
              </a:rPr>
              <a:t>…</a:t>
            </a:r>
          </a:p>
        </p:txBody>
      </p:sp>
      <p:sp>
        <p:nvSpPr>
          <p:cNvPr id="67" name="文字方塊 66">
            <a:extLst>
              <a:ext uri="{FF2B5EF4-FFF2-40B4-BE49-F238E27FC236}">
                <a16:creationId xmlns:a16="http://schemas.microsoft.com/office/drawing/2014/main" id="{AC4CAA46-933D-1208-E6DD-91E87F2B62A3}"/>
              </a:ext>
            </a:extLst>
          </p:cNvPr>
          <p:cNvSpPr txBox="1"/>
          <p:nvPr/>
        </p:nvSpPr>
        <p:spPr>
          <a:xfrm>
            <a:off x="5914839" y="3367005"/>
            <a:ext cx="647855" cy="707886"/>
          </a:xfrm>
          <a:prstGeom prst="rect">
            <a:avLst/>
          </a:prstGeom>
          <a:noFill/>
        </p:spPr>
        <p:txBody>
          <a:bodyPr wrap="square">
            <a:spAutoFit/>
          </a:bodyPr>
          <a:lstStyle/>
          <a:p>
            <a:pPr algn="ctr"/>
            <a:r>
              <a:rPr lang="en" altLang="zh-TW" sz="4000" dirty="0">
                <a:solidFill>
                  <a:schemeClr val="bg1">
                    <a:lumMod val="50000"/>
                  </a:schemeClr>
                </a:solidFill>
                <a:effectLst/>
              </a:rPr>
              <a:t>(</a:t>
            </a:r>
          </a:p>
        </p:txBody>
      </p:sp>
      <p:sp>
        <p:nvSpPr>
          <p:cNvPr id="69" name="文字方塊 68">
            <a:extLst>
              <a:ext uri="{FF2B5EF4-FFF2-40B4-BE49-F238E27FC236}">
                <a16:creationId xmlns:a16="http://schemas.microsoft.com/office/drawing/2014/main" id="{982B9110-0DC0-600F-304E-3A190A5E8F5E}"/>
              </a:ext>
            </a:extLst>
          </p:cNvPr>
          <p:cNvSpPr txBox="1"/>
          <p:nvPr/>
        </p:nvSpPr>
        <p:spPr>
          <a:xfrm flipH="1">
            <a:off x="7739401" y="3367005"/>
            <a:ext cx="511782" cy="707886"/>
          </a:xfrm>
          <a:prstGeom prst="rect">
            <a:avLst/>
          </a:prstGeom>
          <a:noFill/>
        </p:spPr>
        <p:txBody>
          <a:bodyPr wrap="square">
            <a:spAutoFit/>
          </a:bodyPr>
          <a:lstStyle/>
          <a:p>
            <a:pPr algn="ctr"/>
            <a:r>
              <a:rPr lang="en" altLang="zh-TW" sz="4000" dirty="0">
                <a:solidFill>
                  <a:schemeClr val="bg1">
                    <a:lumMod val="50000"/>
                  </a:schemeClr>
                </a:solidFill>
              </a:rPr>
              <a:t>)</a:t>
            </a:r>
            <a:endParaRPr lang="en" altLang="zh-TW" sz="4000" dirty="0">
              <a:solidFill>
                <a:schemeClr val="bg1">
                  <a:lumMod val="50000"/>
                </a:schemeClr>
              </a:solidFill>
              <a:effectLst/>
            </a:endParaRPr>
          </a:p>
        </p:txBody>
      </p:sp>
      <p:pic>
        <p:nvPicPr>
          <p:cNvPr id="75" name="圖片 74">
            <a:extLst>
              <a:ext uri="{FF2B5EF4-FFF2-40B4-BE49-F238E27FC236}">
                <a16:creationId xmlns:a16="http://schemas.microsoft.com/office/drawing/2014/main" id="{AE0E0838-7DD5-CBAE-4443-BBAF11480354}"/>
              </a:ext>
            </a:extLst>
          </p:cNvPr>
          <p:cNvPicPr>
            <a:picLocks noChangeAspect="1"/>
          </p:cNvPicPr>
          <p:nvPr/>
        </p:nvPicPr>
        <p:blipFill>
          <a:blip r:embed="rId6"/>
          <a:stretch>
            <a:fillRect/>
          </a:stretch>
        </p:blipFill>
        <p:spPr>
          <a:xfrm>
            <a:off x="2925865" y="1760603"/>
            <a:ext cx="377348" cy="304394"/>
          </a:xfrm>
          <a:prstGeom prst="rect">
            <a:avLst/>
          </a:prstGeom>
        </p:spPr>
      </p:pic>
      <p:sp>
        <p:nvSpPr>
          <p:cNvPr id="5" name="投影片編號版面配置區 3">
            <a:extLst>
              <a:ext uri="{FF2B5EF4-FFF2-40B4-BE49-F238E27FC236}">
                <a16:creationId xmlns:a16="http://schemas.microsoft.com/office/drawing/2014/main" id="{AA4CE012-17B2-ED0E-B8ED-ED62C9E9A455}"/>
              </a:ext>
            </a:extLst>
          </p:cNvPr>
          <p:cNvSpPr>
            <a:spLocks noGrp="1"/>
          </p:cNvSpPr>
          <p:nvPr>
            <p:ph type="sldNum" sz="quarter" idx="12"/>
          </p:nvPr>
        </p:nvSpPr>
        <p:spPr>
          <a:xfrm>
            <a:off x="9339495" y="6356350"/>
            <a:ext cx="2743200" cy="365125"/>
          </a:xfrm>
        </p:spPr>
        <p:txBody>
          <a:bodyPr/>
          <a:lstStyle/>
          <a:p>
            <a:fld id="{5601EF12-CFEA-A34A-BCBF-789BE5CF08F1}" type="slidenum">
              <a:rPr kumimoji="1" lang="zh-TW" altLang="en-US" smtClean="0"/>
              <a:pPr/>
              <a:t>28</a:t>
            </a:fld>
            <a:endParaRPr kumimoji="1" lang="zh-TW" altLang="en-US" dirty="0"/>
          </a:p>
        </p:txBody>
      </p:sp>
    </p:spTree>
    <p:extLst>
      <p:ext uri="{BB962C8B-B14F-4D97-AF65-F5344CB8AC3E}">
        <p14:creationId xmlns:p14="http://schemas.microsoft.com/office/powerpoint/2010/main" val="3290912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153AFC7F-B764-9542-5028-4C61ED340DF2}"/>
              </a:ext>
            </a:extLst>
          </p:cNvPr>
          <p:cNvSpPr>
            <a:spLocks noGrp="1"/>
          </p:cNvSpPr>
          <p:nvPr>
            <p:ph type="sldNum" sz="quarter" idx="12"/>
          </p:nvPr>
        </p:nvSpPr>
        <p:spPr/>
        <p:txBody>
          <a:bodyPr/>
          <a:lstStyle/>
          <a:p>
            <a:fld id="{5601EF12-CFEA-A34A-BCBF-789BE5CF08F1}" type="slidenum">
              <a:rPr kumimoji="1" lang="zh-TW" altLang="en-US" smtClean="0"/>
              <a:pPr/>
              <a:t>29</a:t>
            </a:fld>
            <a:endParaRPr kumimoji="1" lang="zh-TW" altLang="en-US" dirty="0"/>
          </a:p>
        </p:txBody>
      </p:sp>
      <p:pic>
        <p:nvPicPr>
          <p:cNvPr id="120" name="圖片 119">
            <a:extLst>
              <a:ext uri="{FF2B5EF4-FFF2-40B4-BE49-F238E27FC236}">
                <a16:creationId xmlns:a16="http://schemas.microsoft.com/office/drawing/2014/main" id="{7CDFDE86-02D1-CAC7-9547-4FA7CD9712BF}"/>
              </a:ext>
            </a:extLst>
          </p:cNvPr>
          <p:cNvPicPr>
            <a:picLocks noChangeAspect="1"/>
          </p:cNvPicPr>
          <p:nvPr/>
        </p:nvPicPr>
        <p:blipFill>
          <a:blip r:embed="rId2"/>
          <a:stretch>
            <a:fillRect/>
          </a:stretch>
        </p:blipFill>
        <p:spPr>
          <a:xfrm>
            <a:off x="392434" y="1607682"/>
            <a:ext cx="11191527" cy="4329951"/>
          </a:xfrm>
          <a:prstGeom prst="rect">
            <a:avLst/>
          </a:prstGeom>
        </p:spPr>
      </p:pic>
      <p:sp>
        <p:nvSpPr>
          <p:cNvPr id="6" name="文字方塊 5">
            <a:extLst>
              <a:ext uri="{FF2B5EF4-FFF2-40B4-BE49-F238E27FC236}">
                <a16:creationId xmlns:a16="http://schemas.microsoft.com/office/drawing/2014/main" id="{FF001403-D68B-E2F0-594F-4CE68DE4DDDD}"/>
              </a:ext>
            </a:extLst>
          </p:cNvPr>
          <p:cNvSpPr txBox="1"/>
          <p:nvPr/>
        </p:nvSpPr>
        <p:spPr>
          <a:xfrm>
            <a:off x="608039" y="736033"/>
            <a:ext cx="11341143" cy="400110"/>
          </a:xfrm>
          <a:prstGeom prst="rect">
            <a:avLst/>
          </a:prstGeom>
          <a:noFill/>
        </p:spPr>
        <p:txBody>
          <a:bodyPr wrap="square">
            <a:spAutoFit/>
          </a:bodyPr>
          <a:lstStyle/>
          <a:p>
            <a:pPr marL="342900" indent="-342900">
              <a:buFont typeface="Arial" panose="020B0604020202020204" pitchFamily="34" charset="0"/>
              <a:buChar char="•"/>
            </a:pPr>
            <a:r>
              <a:rPr lang="en" altLang="zh-TW" sz="2000" b="1" dirty="0"/>
              <a:t>Semantic:</a:t>
            </a:r>
            <a:r>
              <a:rPr lang="en" altLang="zh-TW" sz="2000" dirty="0"/>
              <a:t> </a:t>
            </a:r>
            <a:r>
              <a:rPr lang="en" altLang="zh-TW" sz="2000" i="1" dirty="0"/>
              <a:t> </a:t>
            </a:r>
            <a:r>
              <a:rPr lang="en" altLang="zh-TW" sz="2000" dirty="0"/>
              <a:t>Assessing health through </a:t>
            </a:r>
            <a:r>
              <a:rPr lang="en" altLang="zh-TW" sz="2000" b="1" dirty="0">
                <a:solidFill>
                  <a:srgbClr val="C00000"/>
                </a:solidFill>
              </a:rPr>
              <a:t>conversation content </a:t>
            </a:r>
            <a:r>
              <a:rPr lang="en" altLang="zh-TW" sz="2000" dirty="0"/>
              <a:t>(</a:t>
            </a:r>
            <a:r>
              <a:rPr lang="en" altLang="zh-TW" sz="2000" b="1" i="1" dirty="0"/>
              <a:t>What people say </a:t>
            </a:r>
            <a:r>
              <a:rPr lang="en" altLang="zh-TW" sz="2000" i="1" dirty="0"/>
              <a:t>reveals health condition</a:t>
            </a:r>
            <a:r>
              <a:rPr lang="en" altLang="zh-TW" sz="2000" dirty="0"/>
              <a:t>) </a:t>
            </a:r>
            <a:endParaRPr lang="en" altLang="zh-TW" sz="2000" dirty="0">
              <a:effectLst/>
            </a:endParaRPr>
          </a:p>
        </p:txBody>
      </p:sp>
      <p:sp>
        <p:nvSpPr>
          <p:cNvPr id="7" name="文字方塊 6">
            <a:extLst>
              <a:ext uri="{FF2B5EF4-FFF2-40B4-BE49-F238E27FC236}">
                <a16:creationId xmlns:a16="http://schemas.microsoft.com/office/drawing/2014/main" id="{01AE1D1D-7A90-B607-92A4-EE8EA8EFCD73}"/>
              </a:ext>
            </a:extLst>
          </p:cNvPr>
          <p:cNvSpPr txBox="1"/>
          <p:nvPr/>
        </p:nvSpPr>
        <p:spPr>
          <a:xfrm>
            <a:off x="608039" y="1207572"/>
            <a:ext cx="10998200" cy="400110"/>
          </a:xfrm>
          <a:prstGeom prst="rect">
            <a:avLst/>
          </a:prstGeom>
          <a:noFill/>
        </p:spPr>
        <p:txBody>
          <a:bodyPr wrap="square">
            <a:spAutoFit/>
          </a:bodyPr>
          <a:lstStyle/>
          <a:p>
            <a:pPr marL="342900" indent="-342900">
              <a:buFont typeface="Arial" panose="020B0604020202020204" pitchFamily="34" charset="0"/>
              <a:buChar char="•"/>
            </a:pPr>
            <a:r>
              <a:rPr lang="en" altLang="zh-TW" sz="2000" b="1" dirty="0"/>
              <a:t>Acoustic:</a:t>
            </a:r>
            <a:r>
              <a:rPr lang="en" altLang="zh-TW" sz="2000" dirty="0"/>
              <a:t> Assessing health through </a:t>
            </a:r>
            <a:r>
              <a:rPr lang="en" altLang="zh-TW" sz="2000" b="1" dirty="0">
                <a:solidFill>
                  <a:srgbClr val="C00000"/>
                </a:solidFill>
              </a:rPr>
              <a:t>voice characteristics</a:t>
            </a:r>
            <a:r>
              <a:rPr lang="en" altLang="zh-TW" sz="2000" dirty="0"/>
              <a:t> (</a:t>
            </a:r>
            <a:r>
              <a:rPr lang="en" altLang="zh-TW" sz="2000" b="1" i="1" dirty="0"/>
              <a:t>How people speak </a:t>
            </a:r>
            <a:r>
              <a:rPr lang="en" altLang="zh-TW" sz="2000" i="1" dirty="0"/>
              <a:t>reflects health changes</a:t>
            </a:r>
            <a:r>
              <a:rPr lang="en" altLang="zh-TW" sz="2000" dirty="0"/>
              <a:t>)</a:t>
            </a:r>
            <a:r>
              <a:rPr lang="en" altLang="zh-TW" sz="2000" b="1" dirty="0">
                <a:solidFill>
                  <a:srgbClr val="C00000"/>
                </a:solidFill>
              </a:rPr>
              <a:t> </a:t>
            </a:r>
            <a:endParaRPr lang="en" altLang="zh-TW" sz="2000" b="1" dirty="0">
              <a:solidFill>
                <a:srgbClr val="C00000"/>
              </a:solidFill>
              <a:effectLst/>
            </a:endParaRPr>
          </a:p>
        </p:txBody>
      </p:sp>
      <p:cxnSp>
        <p:nvCxnSpPr>
          <p:cNvPr id="8" name="曲線接點 7">
            <a:extLst>
              <a:ext uri="{FF2B5EF4-FFF2-40B4-BE49-F238E27FC236}">
                <a16:creationId xmlns:a16="http://schemas.microsoft.com/office/drawing/2014/main" id="{C37BF252-4D51-74E7-3F9A-B571F0A5A3E1}"/>
              </a:ext>
            </a:extLst>
          </p:cNvPr>
          <p:cNvCxnSpPr>
            <a:cxnSpLocks/>
            <a:stCxn id="7" idx="1"/>
            <a:endCxn id="6" idx="1"/>
          </p:cNvCxnSpPr>
          <p:nvPr/>
        </p:nvCxnSpPr>
        <p:spPr>
          <a:xfrm rot="10800000">
            <a:off x="608039" y="936089"/>
            <a:ext cx="12700" cy="471539"/>
          </a:xfrm>
          <a:prstGeom prst="curvedConnector3">
            <a:avLst>
              <a:gd name="adj1" fmla="val 1800000"/>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文字方塊 8">
            <a:extLst>
              <a:ext uri="{FF2B5EF4-FFF2-40B4-BE49-F238E27FC236}">
                <a16:creationId xmlns:a16="http://schemas.microsoft.com/office/drawing/2014/main" id="{3A22C972-448B-84AA-829C-7EDB0C9A591B}"/>
              </a:ext>
            </a:extLst>
          </p:cNvPr>
          <p:cNvSpPr txBox="1"/>
          <p:nvPr/>
        </p:nvSpPr>
        <p:spPr>
          <a:xfrm>
            <a:off x="608038" y="5305113"/>
            <a:ext cx="7807325" cy="400110"/>
          </a:xfrm>
          <a:prstGeom prst="rect">
            <a:avLst/>
          </a:prstGeom>
          <a:noFill/>
        </p:spPr>
        <p:txBody>
          <a:bodyPr wrap="square">
            <a:spAutoFit/>
          </a:bodyPr>
          <a:lstStyle/>
          <a:p>
            <a:r>
              <a:rPr lang="en-US" altLang="zh-TW" sz="2000" dirty="0">
                <a:effectLst/>
              </a:rPr>
              <a:t>- </a:t>
            </a:r>
            <a:r>
              <a:rPr lang="en" altLang="zh-TW" sz="2000" dirty="0">
                <a:effectLst/>
              </a:rPr>
              <a:t>160 home care visits </a:t>
            </a:r>
          </a:p>
        </p:txBody>
      </p:sp>
      <p:sp>
        <p:nvSpPr>
          <p:cNvPr id="10" name="文字方塊 9">
            <a:extLst>
              <a:ext uri="{FF2B5EF4-FFF2-40B4-BE49-F238E27FC236}">
                <a16:creationId xmlns:a16="http://schemas.microsoft.com/office/drawing/2014/main" id="{33460B53-E792-4AAE-6765-EBD2F4D8337F}"/>
              </a:ext>
            </a:extLst>
          </p:cNvPr>
          <p:cNvSpPr txBox="1"/>
          <p:nvPr/>
        </p:nvSpPr>
        <p:spPr>
          <a:xfrm>
            <a:off x="608036" y="5598907"/>
            <a:ext cx="7807325" cy="400110"/>
          </a:xfrm>
          <a:prstGeom prst="rect">
            <a:avLst/>
          </a:prstGeom>
          <a:noFill/>
        </p:spPr>
        <p:txBody>
          <a:bodyPr wrap="square">
            <a:spAutoFit/>
          </a:bodyPr>
          <a:lstStyle/>
          <a:p>
            <a:r>
              <a:rPr lang="en" altLang="zh-TW" sz="2000" dirty="0">
                <a:effectLst/>
              </a:rPr>
              <a:t>- 6 to 70 mins (avg 30 mins)</a:t>
            </a:r>
          </a:p>
        </p:txBody>
      </p:sp>
      <p:sp>
        <p:nvSpPr>
          <p:cNvPr id="11" name="文字方塊 10">
            <a:extLst>
              <a:ext uri="{FF2B5EF4-FFF2-40B4-BE49-F238E27FC236}">
                <a16:creationId xmlns:a16="http://schemas.microsoft.com/office/drawing/2014/main" id="{EE9D8AA2-BC5A-A178-40F0-5EA6D33EDF59}"/>
              </a:ext>
            </a:extLst>
          </p:cNvPr>
          <p:cNvSpPr txBox="1"/>
          <p:nvPr/>
        </p:nvSpPr>
        <p:spPr>
          <a:xfrm>
            <a:off x="608034" y="5907076"/>
            <a:ext cx="7807325" cy="400110"/>
          </a:xfrm>
          <a:prstGeom prst="rect">
            <a:avLst/>
          </a:prstGeom>
          <a:noFill/>
        </p:spPr>
        <p:txBody>
          <a:bodyPr wrap="square">
            <a:spAutoFit/>
          </a:bodyPr>
          <a:lstStyle/>
          <a:p>
            <a:r>
              <a:rPr lang="en" altLang="zh-TW" sz="2000" dirty="0"/>
              <a:t>- </a:t>
            </a:r>
            <a:r>
              <a:rPr lang="en" altLang="zh-TW" sz="2000" dirty="0">
                <a:effectLst/>
              </a:rPr>
              <a:t>77 patients (23 male, 54 female, age: 20-99) &amp; 9 clinicians</a:t>
            </a:r>
          </a:p>
        </p:txBody>
      </p:sp>
      <p:sp>
        <p:nvSpPr>
          <p:cNvPr id="12" name="文字方塊 11">
            <a:extLst>
              <a:ext uri="{FF2B5EF4-FFF2-40B4-BE49-F238E27FC236}">
                <a16:creationId xmlns:a16="http://schemas.microsoft.com/office/drawing/2014/main" id="{322C9F2E-ED0C-2F4D-F077-2378D617ACDA}"/>
              </a:ext>
            </a:extLst>
          </p:cNvPr>
          <p:cNvSpPr txBox="1"/>
          <p:nvPr/>
        </p:nvSpPr>
        <p:spPr>
          <a:xfrm>
            <a:off x="7195634" y="5281591"/>
            <a:ext cx="715964" cy="400110"/>
          </a:xfrm>
          <a:prstGeom prst="rect">
            <a:avLst/>
          </a:prstGeom>
          <a:noFill/>
        </p:spPr>
        <p:txBody>
          <a:bodyPr wrap="square">
            <a:spAutoFit/>
          </a:bodyPr>
          <a:lstStyle/>
          <a:p>
            <a:r>
              <a:rPr lang="en-US" altLang="zh-TW" sz="2000" dirty="0">
                <a:effectLst/>
              </a:rPr>
              <a:t>(30s)</a:t>
            </a:r>
            <a:endParaRPr lang="en" altLang="zh-TW" sz="2000" dirty="0">
              <a:effectLst/>
            </a:endParaRPr>
          </a:p>
        </p:txBody>
      </p:sp>
    </p:spTree>
    <p:extLst>
      <p:ext uri="{BB962C8B-B14F-4D97-AF65-F5344CB8AC3E}">
        <p14:creationId xmlns:p14="http://schemas.microsoft.com/office/powerpoint/2010/main" val="1621570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79C95B-1A37-328C-AD44-2D01E878F4E5}"/>
              </a:ext>
            </a:extLst>
          </p:cNvPr>
          <p:cNvSpPr>
            <a:spLocks noGrp="1"/>
          </p:cNvSpPr>
          <p:nvPr>
            <p:ph type="title"/>
          </p:nvPr>
        </p:nvSpPr>
        <p:spPr/>
        <p:txBody>
          <a:bodyPr/>
          <a:lstStyle/>
          <a:p>
            <a:r>
              <a:rPr lang="en" altLang="zh-TW" b="1" dirty="0"/>
              <a:t>Training Mental Health Professionals</a:t>
            </a:r>
            <a:endParaRPr kumimoji="1" lang="zh-TW" altLang="en-US" b="1" dirty="0"/>
          </a:p>
        </p:txBody>
      </p:sp>
      <p:sp>
        <p:nvSpPr>
          <p:cNvPr id="4" name="投影片編號版面配置區 3">
            <a:extLst>
              <a:ext uri="{FF2B5EF4-FFF2-40B4-BE49-F238E27FC236}">
                <a16:creationId xmlns:a16="http://schemas.microsoft.com/office/drawing/2014/main" id="{CA2E31DB-1BD3-995A-C16F-008387A1C4B8}"/>
              </a:ext>
            </a:extLst>
          </p:cNvPr>
          <p:cNvSpPr>
            <a:spLocks noGrp="1"/>
          </p:cNvSpPr>
          <p:nvPr>
            <p:ph type="sldNum" sz="quarter" idx="12"/>
          </p:nvPr>
        </p:nvSpPr>
        <p:spPr/>
        <p:txBody>
          <a:bodyPr/>
          <a:lstStyle/>
          <a:p>
            <a:fld id="{5601EF12-CFEA-A34A-BCBF-789BE5CF08F1}" type="slidenum">
              <a:rPr kumimoji="1" lang="zh-TW" altLang="en-US" smtClean="0"/>
              <a:pPr/>
              <a:t>3</a:t>
            </a:fld>
            <a:endParaRPr kumimoji="1" lang="zh-TW" altLang="en-US"/>
          </a:p>
        </p:txBody>
      </p:sp>
      <p:sp>
        <p:nvSpPr>
          <p:cNvPr id="6" name="文字方塊 5">
            <a:extLst>
              <a:ext uri="{FF2B5EF4-FFF2-40B4-BE49-F238E27FC236}">
                <a16:creationId xmlns:a16="http://schemas.microsoft.com/office/drawing/2014/main" id="{8AD8F29A-954A-EB77-E22E-121A0BE3A841}"/>
              </a:ext>
            </a:extLst>
          </p:cNvPr>
          <p:cNvSpPr txBox="1"/>
          <p:nvPr/>
        </p:nvSpPr>
        <p:spPr>
          <a:xfrm>
            <a:off x="838199" y="1614493"/>
            <a:ext cx="10692493" cy="830997"/>
          </a:xfrm>
          <a:prstGeom prst="rect">
            <a:avLst/>
          </a:prstGeom>
          <a:noFill/>
        </p:spPr>
        <p:txBody>
          <a:bodyPr wrap="square">
            <a:spAutoFit/>
          </a:bodyPr>
          <a:lstStyle/>
          <a:p>
            <a:r>
              <a:rPr lang="en" altLang="zh-TW" sz="2400" b="1" dirty="0"/>
              <a:t>PATIENT-</a:t>
            </a:r>
            <a:r>
              <a:rPr lang="el-GR" altLang="zh-TW" sz="2400" b="1" dirty="0"/>
              <a:t>Ψ: </a:t>
            </a:r>
            <a:r>
              <a:rPr lang="en" altLang="zh-TW" sz="2400" b="1" dirty="0"/>
              <a:t>Using Large Language Models to Simulate Patients for Training Mental Health Professionals</a:t>
            </a:r>
            <a:endParaRPr lang="zh-TW" altLang="en-US" sz="2400" b="1" dirty="0"/>
          </a:p>
        </p:txBody>
      </p:sp>
      <p:pic>
        <p:nvPicPr>
          <p:cNvPr id="7" name="圖片 6">
            <a:extLst>
              <a:ext uri="{FF2B5EF4-FFF2-40B4-BE49-F238E27FC236}">
                <a16:creationId xmlns:a16="http://schemas.microsoft.com/office/drawing/2014/main" id="{8D36199A-7031-1883-00E8-A8D11C082147}"/>
              </a:ext>
            </a:extLst>
          </p:cNvPr>
          <p:cNvPicPr>
            <a:picLocks noChangeAspect="1"/>
          </p:cNvPicPr>
          <p:nvPr/>
        </p:nvPicPr>
        <p:blipFill>
          <a:blip r:embed="rId3"/>
          <a:stretch>
            <a:fillRect/>
          </a:stretch>
        </p:blipFill>
        <p:spPr>
          <a:xfrm>
            <a:off x="3625395" y="2014203"/>
            <a:ext cx="5118100" cy="3581400"/>
          </a:xfrm>
          <a:prstGeom prst="rect">
            <a:avLst/>
          </a:prstGeom>
        </p:spPr>
      </p:pic>
      <p:sp>
        <p:nvSpPr>
          <p:cNvPr id="8" name="文字方塊 7">
            <a:extLst>
              <a:ext uri="{FF2B5EF4-FFF2-40B4-BE49-F238E27FC236}">
                <a16:creationId xmlns:a16="http://schemas.microsoft.com/office/drawing/2014/main" id="{29A4589A-CFEA-F030-36CD-44AEB45C02E1}"/>
              </a:ext>
            </a:extLst>
          </p:cNvPr>
          <p:cNvSpPr txBox="1"/>
          <p:nvPr/>
        </p:nvSpPr>
        <p:spPr>
          <a:xfrm>
            <a:off x="661306" y="5595603"/>
            <a:ext cx="10869386" cy="707886"/>
          </a:xfrm>
          <a:prstGeom prst="rect">
            <a:avLst/>
          </a:prstGeom>
          <a:noFill/>
        </p:spPr>
        <p:txBody>
          <a:bodyPr wrap="square">
            <a:spAutoFit/>
          </a:bodyPr>
          <a:lstStyle/>
          <a:p>
            <a:r>
              <a:rPr lang="en" altLang="zh-TW" sz="2000" dirty="0"/>
              <a:t>The framework has the potential to transform mental health professional training and be generalized to broader training protocols and therapy paradigms.</a:t>
            </a:r>
            <a:endParaRPr lang="zh-TW" altLang="en-US" sz="2000" dirty="0"/>
          </a:p>
        </p:txBody>
      </p:sp>
    </p:spTree>
    <p:extLst>
      <p:ext uri="{BB962C8B-B14F-4D97-AF65-F5344CB8AC3E}">
        <p14:creationId xmlns:p14="http://schemas.microsoft.com/office/powerpoint/2010/main" val="6785515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A3113725-AF88-DD61-B0A6-15D8B6326152}"/>
              </a:ext>
            </a:extLst>
          </p:cNvPr>
          <p:cNvSpPr>
            <a:spLocks noGrp="1"/>
          </p:cNvSpPr>
          <p:nvPr>
            <p:ph type="sldNum" sz="quarter" idx="12"/>
          </p:nvPr>
        </p:nvSpPr>
        <p:spPr/>
        <p:txBody>
          <a:bodyPr/>
          <a:lstStyle/>
          <a:p>
            <a:fld id="{5601EF12-CFEA-A34A-BCBF-789BE5CF08F1}" type="slidenum">
              <a:rPr kumimoji="1" lang="zh-TW" altLang="en-US" smtClean="0"/>
              <a:pPr/>
              <a:t>30</a:t>
            </a:fld>
            <a:endParaRPr kumimoji="1" lang="zh-TW" altLang="en-US"/>
          </a:p>
        </p:txBody>
      </p:sp>
      <p:pic>
        <p:nvPicPr>
          <p:cNvPr id="11" name="圖片 10">
            <a:extLst>
              <a:ext uri="{FF2B5EF4-FFF2-40B4-BE49-F238E27FC236}">
                <a16:creationId xmlns:a16="http://schemas.microsoft.com/office/drawing/2014/main" id="{077C2147-87B7-5B64-B24D-431C640C99A6}"/>
              </a:ext>
            </a:extLst>
          </p:cNvPr>
          <p:cNvPicPr>
            <a:picLocks noChangeAspect="1"/>
          </p:cNvPicPr>
          <p:nvPr/>
        </p:nvPicPr>
        <p:blipFill rotWithShape="1">
          <a:blip r:embed="rId2"/>
          <a:srcRect b="5245"/>
          <a:stretch/>
        </p:blipFill>
        <p:spPr>
          <a:xfrm>
            <a:off x="214717" y="1393691"/>
            <a:ext cx="11484224" cy="1929411"/>
          </a:xfrm>
          <a:prstGeom prst="rect">
            <a:avLst/>
          </a:prstGeom>
        </p:spPr>
      </p:pic>
      <p:sp>
        <p:nvSpPr>
          <p:cNvPr id="18" name="文字方塊 17">
            <a:extLst>
              <a:ext uri="{FF2B5EF4-FFF2-40B4-BE49-F238E27FC236}">
                <a16:creationId xmlns:a16="http://schemas.microsoft.com/office/drawing/2014/main" id="{3EC2DF36-46CA-223D-50C9-3181E4DD86E4}"/>
              </a:ext>
            </a:extLst>
          </p:cNvPr>
          <p:cNvSpPr txBox="1"/>
          <p:nvPr/>
        </p:nvSpPr>
        <p:spPr>
          <a:xfrm>
            <a:off x="5572705" y="3380312"/>
            <a:ext cx="6370819" cy="1015663"/>
          </a:xfrm>
          <a:prstGeom prst="rect">
            <a:avLst/>
          </a:prstGeom>
          <a:noFill/>
        </p:spPr>
        <p:txBody>
          <a:bodyPr wrap="square" rtlCol="0">
            <a:spAutoFit/>
          </a:bodyPr>
          <a:lstStyle/>
          <a:p>
            <a:r>
              <a:rPr kumimoji="1" lang="en-US" altLang="zh-TW" sz="2000" dirty="0"/>
              <a:t>Illness score (1-5)</a:t>
            </a:r>
          </a:p>
          <a:p>
            <a:r>
              <a:rPr kumimoji="1" lang="en-US" altLang="zh-TW" sz="2000" dirty="0"/>
              <a:t>Score 1: good overall health</a:t>
            </a:r>
          </a:p>
          <a:p>
            <a:r>
              <a:rPr kumimoji="1" lang="en-US" altLang="zh-TW" sz="2000" dirty="0"/>
              <a:t>Score 5: critical condition, hospital referral recommended</a:t>
            </a:r>
            <a:endParaRPr kumimoji="1" lang="zh-TW" altLang="en-US" sz="2000" dirty="0"/>
          </a:p>
        </p:txBody>
      </p:sp>
      <p:sp>
        <p:nvSpPr>
          <p:cNvPr id="20" name="文字方塊 19">
            <a:extLst>
              <a:ext uri="{FF2B5EF4-FFF2-40B4-BE49-F238E27FC236}">
                <a16:creationId xmlns:a16="http://schemas.microsoft.com/office/drawing/2014/main" id="{6A689036-BC82-46A0-4ACF-7A1878E2AD20}"/>
              </a:ext>
            </a:extLst>
          </p:cNvPr>
          <p:cNvSpPr txBox="1"/>
          <p:nvPr/>
        </p:nvSpPr>
        <p:spPr>
          <a:xfrm>
            <a:off x="482459" y="4663774"/>
            <a:ext cx="10729455" cy="830997"/>
          </a:xfrm>
          <a:prstGeom prst="rect">
            <a:avLst/>
          </a:prstGeom>
          <a:noFill/>
        </p:spPr>
        <p:txBody>
          <a:bodyPr wrap="square" rtlCol="0">
            <a:spAutoFit/>
          </a:bodyPr>
          <a:lstStyle/>
          <a:p>
            <a:pPr algn="ctr"/>
            <a:r>
              <a:rPr kumimoji="1" lang="en-US" altLang="zh-TW" sz="2400" b="1" dirty="0"/>
              <a:t>How to evaluate LLM’s illness score? </a:t>
            </a:r>
          </a:p>
          <a:p>
            <a:pPr algn="ctr"/>
            <a:r>
              <a:rPr kumimoji="1" lang="en-US" altLang="zh-TW" sz="2400" b="1" dirty="0"/>
              <a:t>Can LLM interpret the information in the SOAP note and vital information correctly?</a:t>
            </a:r>
            <a:endParaRPr kumimoji="1" lang="zh-TW" altLang="en-US" sz="2400" b="1" dirty="0"/>
          </a:p>
        </p:txBody>
      </p:sp>
      <p:sp>
        <p:nvSpPr>
          <p:cNvPr id="22" name="文字方塊 21">
            <a:extLst>
              <a:ext uri="{FF2B5EF4-FFF2-40B4-BE49-F238E27FC236}">
                <a16:creationId xmlns:a16="http://schemas.microsoft.com/office/drawing/2014/main" id="{8C188F54-0943-1D28-B1A7-0B91B6C06781}"/>
              </a:ext>
            </a:extLst>
          </p:cNvPr>
          <p:cNvSpPr txBox="1"/>
          <p:nvPr/>
        </p:nvSpPr>
        <p:spPr>
          <a:xfrm>
            <a:off x="601757" y="658034"/>
            <a:ext cx="11097184" cy="584775"/>
          </a:xfrm>
          <a:prstGeom prst="rect">
            <a:avLst/>
          </a:prstGeom>
          <a:noFill/>
        </p:spPr>
        <p:txBody>
          <a:bodyPr wrap="square">
            <a:spAutoFit/>
          </a:bodyPr>
          <a:lstStyle/>
          <a:p>
            <a:r>
              <a:rPr lang="en" altLang="zh-TW" sz="3200" b="1" dirty="0">
                <a:solidFill>
                  <a:srgbClr val="042553"/>
                </a:solidFill>
                <a:effectLst/>
              </a:rPr>
              <a:t>LLM-based holistic </a:t>
            </a:r>
            <a:r>
              <a:rPr lang="en" altLang="zh-TW" sz="3200" b="1" dirty="0">
                <a:solidFill>
                  <a:srgbClr val="042553"/>
                </a:solidFill>
              </a:rPr>
              <a:t>i</a:t>
            </a:r>
            <a:r>
              <a:rPr lang="en" altLang="zh-TW" sz="3200" b="1" dirty="0">
                <a:solidFill>
                  <a:srgbClr val="042553"/>
                </a:solidFill>
                <a:effectLst/>
              </a:rPr>
              <a:t>llness </a:t>
            </a:r>
            <a:r>
              <a:rPr lang="en" altLang="zh-TW" sz="3200" b="1" dirty="0">
                <a:solidFill>
                  <a:srgbClr val="042553"/>
                </a:solidFill>
              </a:rPr>
              <a:t>s</a:t>
            </a:r>
            <a:r>
              <a:rPr lang="en" altLang="zh-TW" sz="3200" b="1" dirty="0">
                <a:solidFill>
                  <a:srgbClr val="042553"/>
                </a:solidFill>
                <a:effectLst/>
              </a:rPr>
              <a:t>everity </a:t>
            </a:r>
            <a:r>
              <a:rPr lang="en" altLang="zh-TW" sz="3200" b="1" dirty="0">
                <a:solidFill>
                  <a:srgbClr val="042553"/>
                </a:solidFill>
              </a:rPr>
              <a:t>s</a:t>
            </a:r>
            <a:r>
              <a:rPr lang="en" altLang="zh-TW" sz="3200" b="1" dirty="0">
                <a:solidFill>
                  <a:srgbClr val="042553"/>
                </a:solidFill>
                <a:effectLst/>
              </a:rPr>
              <a:t>coring </a:t>
            </a:r>
            <a:endParaRPr lang="en" altLang="zh-TW" sz="3200" b="1" dirty="0">
              <a:solidFill>
                <a:srgbClr val="042553"/>
              </a:solidFill>
            </a:endParaRPr>
          </a:p>
        </p:txBody>
      </p:sp>
      <p:sp>
        <p:nvSpPr>
          <p:cNvPr id="25" name="文字方塊 24">
            <a:extLst>
              <a:ext uri="{FF2B5EF4-FFF2-40B4-BE49-F238E27FC236}">
                <a16:creationId xmlns:a16="http://schemas.microsoft.com/office/drawing/2014/main" id="{EEAB83FA-8527-6EE0-F81A-F3098C6CDA5C}"/>
              </a:ext>
            </a:extLst>
          </p:cNvPr>
          <p:cNvSpPr txBox="1"/>
          <p:nvPr/>
        </p:nvSpPr>
        <p:spPr>
          <a:xfrm>
            <a:off x="3142764" y="5586908"/>
            <a:ext cx="5906472" cy="461665"/>
          </a:xfrm>
          <a:prstGeom prst="rect">
            <a:avLst/>
          </a:prstGeom>
          <a:noFill/>
        </p:spPr>
        <p:txBody>
          <a:bodyPr wrap="square" rtlCol="0">
            <a:spAutoFit/>
          </a:bodyPr>
          <a:lstStyle/>
          <a:p>
            <a:pPr algn="ctr"/>
            <a:r>
              <a:rPr lang="en" altLang="zh-TW" sz="2400" dirty="0">
                <a:latin typeface="NimbusRomNo9L"/>
              </a:rPr>
              <a:t>Compare No ED/HOSP and  </a:t>
            </a:r>
            <a:r>
              <a:rPr kumimoji="1" lang="en" altLang="zh-TW" sz="2400" dirty="0">
                <a:latin typeface="NimbusRomNo9L"/>
              </a:rPr>
              <a:t>ED/HOSP groups</a:t>
            </a:r>
            <a:endParaRPr kumimoji="1" lang="zh-TW" altLang="en-US" sz="2400" dirty="0"/>
          </a:p>
        </p:txBody>
      </p:sp>
    </p:spTree>
    <p:extLst>
      <p:ext uri="{BB962C8B-B14F-4D97-AF65-F5344CB8AC3E}">
        <p14:creationId xmlns:p14="http://schemas.microsoft.com/office/powerpoint/2010/main" val="3320284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F075C46-042F-B500-B6A3-3A0091A9CE38}"/>
              </a:ext>
            </a:extLst>
          </p:cNvPr>
          <p:cNvSpPr>
            <a:spLocks noGrp="1"/>
          </p:cNvSpPr>
          <p:nvPr>
            <p:ph type="title"/>
          </p:nvPr>
        </p:nvSpPr>
        <p:spPr>
          <a:xfrm>
            <a:off x="467856" y="545588"/>
            <a:ext cx="2012108" cy="828677"/>
          </a:xfrm>
        </p:spPr>
        <p:txBody>
          <a:bodyPr>
            <a:normAutofit/>
          </a:bodyPr>
          <a:lstStyle/>
          <a:p>
            <a:r>
              <a:rPr kumimoji="1" lang="en-US" altLang="zh-TW" b="1" dirty="0">
                <a:solidFill>
                  <a:srgbClr val="042553"/>
                </a:solidFill>
              </a:rPr>
              <a:t>Results</a:t>
            </a:r>
            <a:endParaRPr kumimoji="1" lang="zh-TW" altLang="en-US" b="1" dirty="0">
              <a:solidFill>
                <a:srgbClr val="042553"/>
              </a:solidFill>
            </a:endParaRPr>
          </a:p>
        </p:txBody>
      </p:sp>
      <p:sp>
        <p:nvSpPr>
          <p:cNvPr id="4" name="投影片編號版面配置區 3">
            <a:extLst>
              <a:ext uri="{FF2B5EF4-FFF2-40B4-BE49-F238E27FC236}">
                <a16:creationId xmlns:a16="http://schemas.microsoft.com/office/drawing/2014/main" id="{46716B37-7372-09D8-368D-647E562C53C2}"/>
              </a:ext>
            </a:extLst>
          </p:cNvPr>
          <p:cNvSpPr>
            <a:spLocks noGrp="1"/>
          </p:cNvSpPr>
          <p:nvPr>
            <p:ph type="sldNum" sz="quarter" idx="12"/>
          </p:nvPr>
        </p:nvSpPr>
        <p:spPr/>
        <p:txBody>
          <a:bodyPr/>
          <a:lstStyle/>
          <a:p>
            <a:fld id="{5601EF12-CFEA-A34A-BCBF-789BE5CF08F1}" type="slidenum">
              <a:rPr kumimoji="1" lang="zh-TW" altLang="en-US" smtClean="0"/>
              <a:pPr/>
              <a:t>31</a:t>
            </a:fld>
            <a:endParaRPr kumimoji="1" lang="zh-TW" altLang="en-US"/>
          </a:p>
        </p:txBody>
      </p:sp>
      <p:pic>
        <p:nvPicPr>
          <p:cNvPr id="7" name="圖片 6">
            <a:extLst>
              <a:ext uri="{FF2B5EF4-FFF2-40B4-BE49-F238E27FC236}">
                <a16:creationId xmlns:a16="http://schemas.microsoft.com/office/drawing/2014/main" id="{5534CAB8-32F5-5B44-7293-FF87C5AE1680}"/>
              </a:ext>
            </a:extLst>
          </p:cNvPr>
          <p:cNvPicPr>
            <a:picLocks noChangeAspect="1"/>
          </p:cNvPicPr>
          <p:nvPr/>
        </p:nvPicPr>
        <p:blipFill>
          <a:blip r:embed="rId3"/>
          <a:stretch>
            <a:fillRect/>
          </a:stretch>
        </p:blipFill>
        <p:spPr>
          <a:xfrm>
            <a:off x="3141339" y="0"/>
            <a:ext cx="8011343" cy="6503539"/>
          </a:xfrm>
          <a:prstGeom prst="rect">
            <a:avLst/>
          </a:prstGeom>
        </p:spPr>
      </p:pic>
      <p:sp>
        <p:nvSpPr>
          <p:cNvPr id="9" name="文字方塊 8">
            <a:extLst>
              <a:ext uri="{FF2B5EF4-FFF2-40B4-BE49-F238E27FC236}">
                <a16:creationId xmlns:a16="http://schemas.microsoft.com/office/drawing/2014/main" id="{8754D740-C9A8-069C-4B2A-22F98242B8A8}"/>
              </a:ext>
            </a:extLst>
          </p:cNvPr>
          <p:cNvSpPr txBox="1"/>
          <p:nvPr/>
        </p:nvSpPr>
        <p:spPr>
          <a:xfrm>
            <a:off x="838200" y="2810193"/>
            <a:ext cx="2173095" cy="400110"/>
          </a:xfrm>
          <a:prstGeom prst="rect">
            <a:avLst/>
          </a:prstGeom>
          <a:noFill/>
        </p:spPr>
        <p:txBody>
          <a:bodyPr wrap="none" rtlCol="0">
            <a:spAutoFit/>
          </a:bodyPr>
          <a:lstStyle/>
          <a:p>
            <a:r>
              <a:rPr kumimoji="1" lang="en-US" altLang="zh-TW" sz="2000" dirty="0"/>
              <a:t>No ED/HOSP group</a:t>
            </a:r>
            <a:endParaRPr kumimoji="1" lang="zh-TW" altLang="en-US" sz="2000" dirty="0"/>
          </a:p>
        </p:txBody>
      </p:sp>
      <p:sp>
        <p:nvSpPr>
          <p:cNvPr id="10" name="文字方塊 9">
            <a:extLst>
              <a:ext uri="{FF2B5EF4-FFF2-40B4-BE49-F238E27FC236}">
                <a16:creationId xmlns:a16="http://schemas.microsoft.com/office/drawing/2014/main" id="{1C1A8139-19AB-E3DF-3ED2-CDC9BBDE426C}"/>
              </a:ext>
            </a:extLst>
          </p:cNvPr>
          <p:cNvSpPr txBox="1"/>
          <p:nvPr/>
        </p:nvSpPr>
        <p:spPr>
          <a:xfrm>
            <a:off x="838200" y="3251769"/>
            <a:ext cx="1815625" cy="400110"/>
          </a:xfrm>
          <a:prstGeom prst="rect">
            <a:avLst/>
          </a:prstGeom>
          <a:noFill/>
        </p:spPr>
        <p:txBody>
          <a:bodyPr wrap="none" rtlCol="0">
            <a:spAutoFit/>
          </a:bodyPr>
          <a:lstStyle/>
          <a:p>
            <a:r>
              <a:rPr kumimoji="1" lang="en-US" altLang="zh-TW" sz="2000" dirty="0"/>
              <a:t>ED/HOSP group</a:t>
            </a:r>
            <a:endParaRPr kumimoji="1" lang="zh-TW" altLang="en-US" sz="2000" dirty="0"/>
          </a:p>
        </p:txBody>
      </p:sp>
      <p:sp>
        <p:nvSpPr>
          <p:cNvPr id="11" name="矩形 10">
            <a:extLst>
              <a:ext uri="{FF2B5EF4-FFF2-40B4-BE49-F238E27FC236}">
                <a16:creationId xmlns:a16="http://schemas.microsoft.com/office/drawing/2014/main" id="{84AFCC04-23A3-DA4F-11D4-9B14553B77F5}"/>
              </a:ext>
            </a:extLst>
          </p:cNvPr>
          <p:cNvSpPr>
            <a:spLocks noChangeAspect="1"/>
          </p:cNvSpPr>
          <p:nvPr/>
        </p:nvSpPr>
        <p:spPr>
          <a:xfrm>
            <a:off x="464695" y="2876659"/>
            <a:ext cx="252000" cy="252000"/>
          </a:xfrm>
          <a:prstGeom prst="rect">
            <a:avLst/>
          </a:prstGeom>
          <a:solidFill>
            <a:srgbClr val="85A4C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矩形 11">
            <a:extLst>
              <a:ext uri="{FF2B5EF4-FFF2-40B4-BE49-F238E27FC236}">
                <a16:creationId xmlns:a16="http://schemas.microsoft.com/office/drawing/2014/main" id="{2C3CF29D-0167-6E3C-CF70-28CCB44E6272}"/>
              </a:ext>
            </a:extLst>
          </p:cNvPr>
          <p:cNvSpPr>
            <a:spLocks noChangeAspect="1"/>
          </p:cNvSpPr>
          <p:nvPr/>
        </p:nvSpPr>
        <p:spPr>
          <a:xfrm>
            <a:off x="464695" y="3325824"/>
            <a:ext cx="252000" cy="252000"/>
          </a:xfrm>
          <a:prstGeom prst="rect">
            <a:avLst/>
          </a:prstGeom>
          <a:solidFill>
            <a:srgbClr val="D07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3473885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B9450D99-CE92-2868-4FF3-605A4090E2A1}"/>
              </a:ext>
            </a:extLst>
          </p:cNvPr>
          <p:cNvSpPr>
            <a:spLocks noGrp="1"/>
          </p:cNvSpPr>
          <p:nvPr>
            <p:ph type="sldNum" sz="quarter" idx="12"/>
          </p:nvPr>
        </p:nvSpPr>
        <p:spPr/>
        <p:txBody>
          <a:bodyPr/>
          <a:lstStyle/>
          <a:p>
            <a:fld id="{5601EF12-CFEA-A34A-BCBF-789BE5CF08F1}" type="slidenum">
              <a:rPr kumimoji="1" lang="zh-TW" altLang="en-US" smtClean="0"/>
              <a:pPr/>
              <a:t>32</a:t>
            </a:fld>
            <a:endParaRPr kumimoji="1" lang="zh-TW" altLang="en-US"/>
          </a:p>
        </p:txBody>
      </p:sp>
      <p:pic>
        <p:nvPicPr>
          <p:cNvPr id="6" name="圖片 5">
            <a:extLst>
              <a:ext uri="{FF2B5EF4-FFF2-40B4-BE49-F238E27FC236}">
                <a16:creationId xmlns:a16="http://schemas.microsoft.com/office/drawing/2014/main" id="{45C36F85-DB91-AA30-9692-5CFA690B6028}"/>
              </a:ext>
            </a:extLst>
          </p:cNvPr>
          <p:cNvPicPr>
            <a:picLocks noChangeAspect="1"/>
          </p:cNvPicPr>
          <p:nvPr/>
        </p:nvPicPr>
        <p:blipFill>
          <a:blip r:embed="rId3"/>
          <a:stretch>
            <a:fillRect/>
          </a:stretch>
        </p:blipFill>
        <p:spPr>
          <a:xfrm>
            <a:off x="1217128" y="3284010"/>
            <a:ext cx="9493967" cy="2994251"/>
          </a:xfrm>
          <a:prstGeom prst="rect">
            <a:avLst/>
          </a:prstGeom>
        </p:spPr>
      </p:pic>
      <p:pic>
        <p:nvPicPr>
          <p:cNvPr id="8" name="圖片 7">
            <a:extLst>
              <a:ext uri="{FF2B5EF4-FFF2-40B4-BE49-F238E27FC236}">
                <a16:creationId xmlns:a16="http://schemas.microsoft.com/office/drawing/2014/main" id="{2B0C6029-794F-654B-91D9-E1DBE06B9F97}"/>
              </a:ext>
            </a:extLst>
          </p:cNvPr>
          <p:cNvPicPr>
            <a:picLocks noChangeAspect="1"/>
          </p:cNvPicPr>
          <p:nvPr/>
        </p:nvPicPr>
        <p:blipFill>
          <a:blip r:embed="rId4"/>
          <a:stretch>
            <a:fillRect/>
          </a:stretch>
        </p:blipFill>
        <p:spPr>
          <a:xfrm>
            <a:off x="1603059" y="1171952"/>
            <a:ext cx="8722104" cy="2439067"/>
          </a:xfrm>
          <a:prstGeom prst="rect">
            <a:avLst/>
          </a:prstGeom>
        </p:spPr>
      </p:pic>
      <p:sp>
        <p:nvSpPr>
          <p:cNvPr id="9" name="標題 1">
            <a:extLst>
              <a:ext uri="{FF2B5EF4-FFF2-40B4-BE49-F238E27FC236}">
                <a16:creationId xmlns:a16="http://schemas.microsoft.com/office/drawing/2014/main" id="{3619F964-0D8E-A622-3BC0-A69CE72FE532}"/>
              </a:ext>
            </a:extLst>
          </p:cNvPr>
          <p:cNvSpPr>
            <a:spLocks noGrp="1"/>
          </p:cNvSpPr>
          <p:nvPr>
            <p:ph type="title"/>
          </p:nvPr>
        </p:nvSpPr>
        <p:spPr>
          <a:xfrm>
            <a:off x="838200" y="504024"/>
            <a:ext cx="4078574" cy="828677"/>
          </a:xfrm>
        </p:spPr>
        <p:txBody>
          <a:bodyPr>
            <a:normAutofit/>
          </a:bodyPr>
          <a:lstStyle/>
          <a:p>
            <a:r>
              <a:rPr kumimoji="1" lang="en-US" altLang="zh-TW" b="1" dirty="0">
                <a:solidFill>
                  <a:srgbClr val="042553"/>
                </a:solidFill>
              </a:rPr>
              <a:t>Results (Cont.)</a:t>
            </a:r>
            <a:endParaRPr kumimoji="1" lang="zh-TW" altLang="en-US" b="1" dirty="0">
              <a:solidFill>
                <a:srgbClr val="042553"/>
              </a:solidFill>
            </a:endParaRPr>
          </a:p>
        </p:txBody>
      </p:sp>
    </p:spTree>
    <p:extLst>
      <p:ext uri="{BB962C8B-B14F-4D97-AF65-F5344CB8AC3E}">
        <p14:creationId xmlns:p14="http://schemas.microsoft.com/office/powerpoint/2010/main" val="26228770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2E5CB88-38BF-BEDA-7267-7DB8C76D9A23}"/>
              </a:ext>
            </a:extLst>
          </p:cNvPr>
          <p:cNvSpPr>
            <a:spLocks noGrp="1"/>
          </p:cNvSpPr>
          <p:nvPr>
            <p:ph type="sldNum" sz="quarter" idx="12"/>
          </p:nvPr>
        </p:nvSpPr>
        <p:spPr/>
        <p:txBody>
          <a:bodyPr/>
          <a:lstStyle/>
          <a:p>
            <a:fld id="{5601EF12-CFEA-A34A-BCBF-789BE5CF08F1}" type="slidenum">
              <a:rPr kumimoji="1" lang="zh-TW" altLang="en-US" smtClean="0"/>
              <a:pPr/>
              <a:t>33</a:t>
            </a:fld>
            <a:endParaRPr kumimoji="1" lang="zh-TW" altLang="en-US"/>
          </a:p>
        </p:txBody>
      </p:sp>
      <p:sp>
        <p:nvSpPr>
          <p:cNvPr id="8" name="文字方塊 7">
            <a:extLst>
              <a:ext uri="{FF2B5EF4-FFF2-40B4-BE49-F238E27FC236}">
                <a16:creationId xmlns:a16="http://schemas.microsoft.com/office/drawing/2014/main" id="{70E01FF8-3DD7-7263-FA9A-2B31BDC721FD}"/>
              </a:ext>
            </a:extLst>
          </p:cNvPr>
          <p:cNvSpPr txBox="1"/>
          <p:nvPr/>
        </p:nvSpPr>
        <p:spPr>
          <a:xfrm>
            <a:off x="461073" y="1069843"/>
            <a:ext cx="11439574" cy="1015663"/>
          </a:xfrm>
          <a:prstGeom prst="rect">
            <a:avLst/>
          </a:prstGeom>
          <a:noFill/>
        </p:spPr>
        <p:txBody>
          <a:bodyPr wrap="square">
            <a:spAutoFit/>
          </a:bodyPr>
          <a:lstStyle/>
          <a:p>
            <a:r>
              <a:rPr lang="en" altLang="zh-TW" sz="2000" b="1" dirty="0">
                <a:solidFill>
                  <a:srgbClr val="C00000"/>
                </a:solidFill>
                <a:effectLst/>
              </a:rPr>
              <a:t>1 (Good health): </a:t>
            </a:r>
            <a:r>
              <a:rPr lang="en" altLang="zh-TW" sz="2000" dirty="0">
                <a:effectLst/>
              </a:rPr>
              <a:t>The patient demonstrates excellent recovery after the procedure, with normal vital signs, good functional mobility, independence with daily activities and exercise, and no current pain or acute issues. …</a:t>
            </a:r>
          </a:p>
        </p:txBody>
      </p:sp>
      <p:sp>
        <p:nvSpPr>
          <p:cNvPr id="10" name="文字方塊 9">
            <a:extLst>
              <a:ext uri="{FF2B5EF4-FFF2-40B4-BE49-F238E27FC236}">
                <a16:creationId xmlns:a16="http://schemas.microsoft.com/office/drawing/2014/main" id="{0D78B1C2-3C4C-E665-21EC-1DA783FF7E8F}"/>
              </a:ext>
            </a:extLst>
          </p:cNvPr>
          <p:cNvSpPr txBox="1"/>
          <p:nvPr/>
        </p:nvSpPr>
        <p:spPr>
          <a:xfrm>
            <a:off x="461073" y="2085506"/>
            <a:ext cx="10753773" cy="1323439"/>
          </a:xfrm>
          <a:prstGeom prst="rect">
            <a:avLst/>
          </a:prstGeom>
          <a:noFill/>
        </p:spPr>
        <p:txBody>
          <a:bodyPr wrap="square">
            <a:spAutoFit/>
          </a:bodyPr>
          <a:lstStyle/>
          <a:p>
            <a:r>
              <a:rPr lang="en" altLang="zh-TW" sz="2000" b="1" dirty="0">
                <a:solidFill>
                  <a:srgbClr val="C00000"/>
                </a:solidFill>
                <a:effectLst/>
              </a:rPr>
              <a:t>2: </a:t>
            </a:r>
            <a:r>
              <a:rPr lang="en" altLang="zh-TW" sz="2000" dirty="0">
                <a:effectLst/>
              </a:rPr>
              <a:t>Patient is making good post-operative progress with stable vital). Incision is healing well with no signs of infection, pain is mild and well controlled, and patient is able to perform activities of daily living with minimal assistance. Only mild issues such as minor discomfort and adhesive residue are present. …</a:t>
            </a:r>
          </a:p>
        </p:txBody>
      </p:sp>
      <p:sp>
        <p:nvSpPr>
          <p:cNvPr id="12" name="文字方塊 11">
            <a:extLst>
              <a:ext uri="{FF2B5EF4-FFF2-40B4-BE49-F238E27FC236}">
                <a16:creationId xmlns:a16="http://schemas.microsoft.com/office/drawing/2014/main" id="{BAA3DDC0-195F-F9B7-71FE-4966734355B0}"/>
              </a:ext>
            </a:extLst>
          </p:cNvPr>
          <p:cNvSpPr txBox="1"/>
          <p:nvPr/>
        </p:nvSpPr>
        <p:spPr>
          <a:xfrm>
            <a:off x="425395" y="3521308"/>
            <a:ext cx="11439574" cy="1323439"/>
          </a:xfrm>
          <a:prstGeom prst="rect">
            <a:avLst/>
          </a:prstGeom>
          <a:noFill/>
        </p:spPr>
        <p:txBody>
          <a:bodyPr wrap="square">
            <a:spAutoFit/>
          </a:bodyPr>
          <a:lstStyle/>
          <a:p>
            <a:r>
              <a:rPr lang="en" altLang="zh-TW" sz="2000" b="1" dirty="0">
                <a:solidFill>
                  <a:srgbClr val="C00000"/>
                </a:solidFill>
                <a:effectLst/>
              </a:rPr>
              <a:t>3: </a:t>
            </a:r>
            <a:r>
              <a:rPr lang="en" altLang="zh-TW" sz="2000" dirty="0">
                <a:effectLst/>
              </a:rPr>
              <a:t>The patient is stable…. However, there is persistent right-sided paralysis with significant ongoing mobility limitations, elevated blood glucose consistently above target indicating suboptimal diabetes control, and safety concerns regarding stairs. The condition is chronic and requires ongoing management but does not meet criteria for hospital  referral at this time. </a:t>
            </a:r>
          </a:p>
        </p:txBody>
      </p:sp>
      <p:sp>
        <p:nvSpPr>
          <p:cNvPr id="14" name="文字方塊 13">
            <a:extLst>
              <a:ext uri="{FF2B5EF4-FFF2-40B4-BE49-F238E27FC236}">
                <a16:creationId xmlns:a16="http://schemas.microsoft.com/office/drawing/2014/main" id="{F3C4F5F2-308E-E171-DBC0-9B5433FF9BF0}"/>
              </a:ext>
            </a:extLst>
          </p:cNvPr>
          <p:cNvSpPr txBox="1"/>
          <p:nvPr/>
        </p:nvSpPr>
        <p:spPr>
          <a:xfrm>
            <a:off x="461074" y="5011915"/>
            <a:ext cx="11259872" cy="1015663"/>
          </a:xfrm>
          <a:prstGeom prst="rect">
            <a:avLst/>
          </a:prstGeom>
          <a:noFill/>
        </p:spPr>
        <p:txBody>
          <a:bodyPr wrap="square">
            <a:spAutoFit/>
          </a:bodyPr>
          <a:lstStyle/>
          <a:p>
            <a:r>
              <a:rPr lang="en" altLang="zh-TW" sz="2000" b="1" dirty="0">
                <a:solidFill>
                  <a:srgbClr val="C00000"/>
                </a:solidFill>
                <a:effectLst/>
              </a:rPr>
              <a:t>4 (Poor health): </a:t>
            </a:r>
            <a:r>
              <a:rPr lang="en" altLang="zh-TW" sz="2000" dirty="0">
                <a:effectLst/>
              </a:rPr>
              <a:t>Patient is elderly, recently hospitalized, and requires ongoing oxygen therapy for chronic respiratory issues with worsening dyspnea. The patient is unable to stand or transfer independently and needs significant physical assistance and equipment for mobility. ….</a:t>
            </a:r>
          </a:p>
        </p:txBody>
      </p:sp>
      <p:sp>
        <p:nvSpPr>
          <p:cNvPr id="16" name="標題 1">
            <a:extLst>
              <a:ext uri="{FF2B5EF4-FFF2-40B4-BE49-F238E27FC236}">
                <a16:creationId xmlns:a16="http://schemas.microsoft.com/office/drawing/2014/main" id="{069139A2-2131-D2D6-6C5A-AB7DB16C01C3}"/>
              </a:ext>
            </a:extLst>
          </p:cNvPr>
          <p:cNvSpPr txBox="1">
            <a:spLocks/>
          </p:cNvSpPr>
          <p:nvPr/>
        </p:nvSpPr>
        <p:spPr>
          <a:xfrm>
            <a:off x="425396" y="136525"/>
            <a:ext cx="11129296" cy="93331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rgbClr val="0C2B76"/>
                </a:solidFill>
                <a:latin typeface="+mn-lt"/>
                <a:ea typeface="+mj-ea"/>
                <a:cs typeface="Arial" panose="020B0604020202020204" pitchFamily="34" charset="0"/>
              </a:defRPr>
            </a:lvl1pPr>
          </a:lstStyle>
          <a:p>
            <a:r>
              <a:rPr lang="en" altLang="zh-TW" b="1" dirty="0">
                <a:solidFill>
                  <a:srgbClr val="042553"/>
                </a:solidFill>
                <a:effectLst/>
              </a:rPr>
              <a:t>Examples of LLM’s rationale for illness scores </a:t>
            </a:r>
            <a:endParaRPr kumimoji="1" lang="zh-TW" altLang="en-US" b="1" dirty="0">
              <a:solidFill>
                <a:srgbClr val="042553"/>
              </a:solidFill>
            </a:endParaRPr>
          </a:p>
        </p:txBody>
      </p:sp>
    </p:spTree>
    <p:extLst>
      <p:ext uri="{BB962C8B-B14F-4D97-AF65-F5344CB8AC3E}">
        <p14:creationId xmlns:p14="http://schemas.microsoft.com/office/powerpoint/2010/main" val="2916927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750F3C-8B55-B57D-49FF-1DDFE31BE7CF}"/>
              </a:ext>
            </a:extLst>
          </p:cNvPr>
          <p:cNvSpPr>
            <a:spLocks noGrp="1"/>
          </p:cNvSpPr>
          <p:nvPr>
            <p:ph type="title"/>
          </p:nvPr>
        </p:nvSpPr>
        <p:spPr>
          <a:xfrm>
            <a:off x="838199" y="614861"/>
            <a:ext cx="10979727" cy="828677"/>
          </a:xfrm>
        </p:spPr>
        <p:txBody>
          <a:bodyPr>
            <a:normAutofit fontScale="90000"/>
          </a:bodyPr>
          <a:lstStyle/>
          <a:p>
            <a:r>
              <a:rPr kumimoji="1" lang="en-US" altLang="zh-TW" b="1" dirty="0"/>
              <a:t>Summary – </a:t>
            </a:r>
            <a:r>
              <a:rPr lang="en" altLang="zh-TW" b="1" dirty="0"/>
              <a:t>health assessment from textual information</a:t>
            </a:r>
            <a:endParaRPr kumimoji="1" lang="zh-TW" altLang="en-US" b="1" dirty="0"/>
          </a:p>
        </p:txBody>
      </p:sp>
      <p:sp>
        <p:nvSpPr>
          <p:cNvPr id="4" name="投影片編號版面配置區 3">
            <a:extLst>
              <a:ext uri="{FF2B5EF4-FFF2-40B4-BE49-F238E27FC236}">
                <a16:creationId xmlns:a16="http://schemas.microsoft.com/office/drawing/2014/main" id="{BCC31C2E-AAC7-A71B-D095-49C3CA0F6E22}"/>
              </a:ext>
            </a:extLst>
          </p:cNvPr>
          <p:cNvSpPr>
            <a:spLocks noGrp="1"/>
          </p:cNvSpPr>
          <p:nvPr>
            <p:ph type="sldNum" sz="quarter" idx="12"/>
          </p:nvPr>
        </p:nvSpPr>
        <p:spPr/>
        <p:txBody>
          <a:bodyPr/>
          <a:lstStyle/>
          <a:p>
            <a:fld id="{5601EF12-CFEA-A34A-BCBF-789BE5CF08F1}" type="slidenum">
              <a:rPr kumimoji="1" lang="zh-TW" altLang="en-US" smtClean="0"/>
              <a:pPr/>
              <a:t>34</a:t>
            </a:fld>
            <a:endParaRPr kumimoji="1" lang="zh-TW" altLang="en-US"/>
          </a:p>
        </p:txBody>
      </p:sp>
      <p:sp>
        <p:nvSpPr>
          <p:cNvPr id="5" name="文字方塊 4">
            <a:extLst>
              <a:ext uri="{FF2B5EF4-FFF2-40B4-BE49-F238E27FC236}">
                <a16:creationId xmlns:a16="http://schemas.microsoft.com/office/drawing/2014/main" id="{9A805E41-F296-A09B-53B8-C64E1B054D53}"/>
              </a:ext>
            </a:extLst>
          </p:cNvPr>
          <p:cNvSpPr txBox="1"/>
          <p:nvPr/>
        </p:nvSpPr>
        <p:spPr>
          <a:xfrm>
            <a:off x="741552" y="1914141"/>
            <a:ext cx="11341143" cy="830997"/>
          </a:xfrm>
          <a:prstGeom prst="rect">
            <a:avLst/>
          </a:prstGeom>
          <a:noFill/>
        </p:spPr>
        <p:txBody>
          <a:bodyPr wrap="square">
            <a:spAutoFit/>
          </a:bodyPr>
          <a:lstStyle/>
          <a:p>
            <a:r>
              <a:rPr lang="en" altLang="zh-TW" sz="2400" dirty="0"/>
              <a:t>Assessing health through </a:t>
            </a:r>
            <a:r>
              <a:rPr lang="en" altLang="zh-TW" sz="2400" b="1" dirty="0">
                <a:solidFill>
                  <a:srgbClr val="C00000"/>
                </a:solidFill>
              </a:rPr>
              <a:t>conversation content </a:t>
            </a:r>
          </a:p>
          <a:p>
            <a:r>
              <a:rPr lang="en" altLang="zh-TW" sz="2400" b="1" dirty="0">
                <a:solidFill>
                  <a:srgbClr val="C00000"/>
                </a:solidFill>
              </a:rPr>
              <a:t>					</a:t>
            </a:r>
            <a:r>
              <a:rPr lang="en" altLang="zh-TW" sz="2400" dirty="0"/>
              <a:t>(</a:t>
            </a:r>
            <a:r>
              <a:rPr lang="en" altLang="zh-TW" sz="2400" b="1" i="1" dirty="0"/>
              <a:t>What people say </a:t>
            </a:r>
            <a:r>
              <a:rPr lang="en" altLang="zh-TW" sz="2400" i="1" dirty="0"/>
              <a:t>reveals health condition</a:t>
            </a:r>
            <a:r>
              <a:rPr lang="en" altLang="zh-TW" sz="2400" dirty="0"/>
              <a:t>) </a:t>
            </a:r>
            <a:endParaRPr lang="en" altLang="zh-TW" sz="2400" dirty="0">
              <a:effectLst/>
            </a:endParaRPr>
          </a:p>
        </p:txBody>
      </p:sp>
      <p:sp>
        <p:nvSpPr>
          <p:cNvPr id="10" name="文字方塊 9">
            <a:extLst>
              <a:ext uri="{FF2B5EF4-FFF2-40B4-BE49-F238E27FC236}">
                <a16:creationId xmlns:a16="http://schemas.microsoft.com/office/drawing/2014/main" id="{B22EB493-084F-C597-BFA3-4E925BD88290}"/>
              </a:ext>
            </a:extLst>
          </p:cNvPr>
          <p:cNvSpPr txBox="1"/>
          <p:nvPr/>
        </p:nvSpPr>
        <p:spPr>
          <a:xfrm>
            <a:off x="741552" y="2979266"/>
            <a:ext cx="9774382" cy="430887"/>
          </a:xfrm>
          <a:prstGeom prst="rect">
            <a:avLst/>
          </a:prstGeom>
          <a:noFill/>
        </p:spPr>
        <p:txBody>
          <a:bodyPr wrap="square">
            <a:spAutoFit/>
          </a:bodyPr>
          <a:lstStyle/>
          <a:p>
            <a:pPr marL="342900" indent="-342900">
              <a:buFont typeface="Arial" panose="020B0604020202020204" pitchFamily="34" charset="0"/>
              <a:buChar char="•"/>
            </a:pPr>
            <a:r>
              <a:rPr lang="zh-TW" altLang="en-US" sz="2200" dirty="0"/>
              <a:t>Evaluate commercial and open-source LLMs for </a:t>
            </a:r>
            <a:r>
              <a:rPr lang="zh-TW" altLang="en-US" sz="2200" b="1" dirty="0"/>
              <a:t>illness score </a:t>
            </a:r>
            <a:r>
              <a:rPr lang="zh-TW" altLang="en-US" sz="2200" dirty="0"/>
              <a:t>estimation</a:t>
            </a:r>
          </a:p>
        </p:txBody>
      </p:sp>
      <p:grpSp>
        <p:nvGrpSpPr>
          <p:cNvPr id="16" name="群組 15">
            <a:extLst>
              <a:ext uri="{FF2B5EF4-FFF2-40B4-BE49-F238E27FC236}">
                <a16:creationId xmlns:a16="http://schemas.microsoft.com/office/drawing/2014/main" id="{9C4CEFB1-5FA5-3592-A5FD-F861ECEE1DBB}"/>
              </a:ext>
            </a:extLst>
          </p:cNvPr>
          <p:cNvGrpSpPr/>
          <p:nvPr/>
        </p:nvGrpSpPr>
        <p:grpSpPr>
          <a:xfrm>
            <a:off x="741552" y="3509958"/>
            <a:ext cx="11341143" cy="1025511"/>
            <a:chOff x="741552" y="3509958"/>
            <a:chExt cx="11341143" cy="1025511"/>
          </a:xfrm>
        </p:grpSpPr>
        <p:sp>
          <p:nvSpPr>
            <p:cNvPr id="11" name="Rectangle 3">
              <a:extLst>
                <a:ext uri="{FF2B5EF4-FFF2-40B4-BE49-F238E27FC236}">
                  <a16:creationId xmlns:a16="http://schemas.microsoft.com/office/drawing/2014/main" id="{503B991D-04DC-2263-5C2F-695AC53A7281}"/>
                </a:ext>
              </a:extLst>
            </p:cNvPr>
            <p:cNvSpPr>
              <a:spLocks noChangeArrowheads="1"/>
            </p:cNvSpPr>
            <p:nvPr/>
          </p:nvSpPr>
          <p:spPr bwMode="auto">
            <a:xfrm>
              <a:off x="741552" y="3509958"/>
              <a:ext cx="9878291"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zh-TW" altLang="zh-TW" sz="2200" b="0" i="0" u="none" strike="noStrike" cap="none" normalizeH="0" baseline="0" dirty="0">
                  <a:ln>
                    <a:noFill/>
                  </a:ln>
                  <a:solidFill>
                    <a:schemeClr val="tx1"/>
                  </a:solidFill>
                  <a:effectLst/>
                </a:rPr>
                <a:t>Demonstrate </a:t>
              </a:r>
              <a:r>
                <a:rPr kumimoji="0" lang="zh-TW" altLang="zh-TW" sz="2200" b="1" i="0" u="none" strike="noStrike" cap="none" normalizeH="0" baseline="0" dirty="0">
                  <a:ln>
                    <a:noFill/>
                  </a:ln>
                  <a:solidFill>
                    <a:schemeClr val="tx1"/>
                  </a:solidFill>
                  <a:effectLst/>
                </a:rPr>
                <a:t>correlation</a:t>
              </a:r>
              <a:r>
                <a:rPr kumimoji="0" lang="en-US" altLang="zh-TW" sz="2200" b="1" i="0" u="none" strike="noStrike" cap="none" normalizeH="0" baseline="0" dirty="0">
                  <a:ln>
                    <a:noFill/>
                  </a:ln>
                  <a:solidFill>
                    <a:schemeClr val="tx1"/>
                  </a:solidFill>
                  <a:effectLst/>
                </a:rPr>
                <a:t> of illness score</a:t>
              </a:r>
              <a:r>
                <a:rPr kumimoji="0" lang="zh-TW" altLang="zh-TW" sz="2200" b="1" i="0" u="none" strike="noStrike" cap="none" normalizeH="0" baseline="0" dirty="0">
                  <a:ln>
                    <a:noFill/>
                  </a:ln>
                  <a:solidFill>
                    <a:schemeClr val="tx1"/>
                  </a:solidFill>
                  <a:effectLst/>
                </a:rPr>
                <a:t> with real clinical outcomes</a:t>
              </a:r>
              <a:endParaRPr kumimoji="0" lang="zh-TW" altLang="zh-TW" sz="2200" b="0" i="0" u="none" strike="noStrike" cap="none" normalizeH="0" baseline="0" dirty="0">
                <a:ln>
                  <a:noFill/>
                </a:ln>
                <a:solidFill>
                  <a:schemeClr val="tx1"/>
                </a:solidFill>
                <a:effectLst/>
              </a:endParaRPr>
            </a:p>
          </p:txBody>
        </p:sp>
        <p:sp>
          <p:nvSpPr>
            <p:cNvPr id="13" name="文字方塊 12">
              <a:extLst>
                <a:ext uri="{FF2B5EF4-FFF2-40B4-BE49-F238E27FC236}">
                  <a16:creationId xmlns:a16="http://schemas.microsoft.com/office/drawing/2014/main" id="{B40565A4-69DD-D87D-70C4-CC0515CE2523}"/>
                </a:ext>
              </a:extLst>
            </p:cNvPr>
            <p:cNvSpPr txBox="1"/>
            <p:nvPr/>
          </p:nvSpPr>
          <p:spPr>
            <a:xfrm>
              <a:off x="3576004" y="4104582"/>
              <a:ext cx="8506691" cy="430887"/>
            </a:xfrm>
            <a:prstGeom prst="rect">
              <a:avLst/>
            </a:prstGeom>
            <a:noFill/>
          </p:spPr>
          <p:txBody>
            <a:bodyPr wrap="square">
              <a:spAutoFit/>
            </a:bodyPr>
            <a:lstStyle/>
            <a:p>
              <a:r>
                <a:rPr lang="en" altLang="zh-TW" sz="2200" dirty="0">
                  <a:sym typeface="Wingdings" pitchFamily="2" charset="2"/>
                </a:rPr>
                <a:t> </a:t>
              </a:r>
              <a:r>
                <a:rPr lang="en" altLang="zh-TW" sz="2200" dirty="0"/>
                <a:t>SOAP notes are substantially more informative than vital signs</a:t>
              </a:r>
              <a:endParaRPr lang="zh-TW" altLang="en-US" sz="2200" dirty="0"/>
            </a:p>
          </p:txBody>
        </p:sp>
      </p:grpSp>
      <p:grpSp>
        <p:nvGrpSpPr>
          <p:cNvPr id="17" name="群組 16">
            <a:extLst>
              <a:ext uri="{FF2B5EF4-FFF2-40B4-BE49-F238E27FC236}">
                <a16:creationId xmlns:a16="http://schemas.microsoft.com/office/drawing/2014/main" id="{6AACA762-7035-09B3-0BF1-8B041079D334}"/>
              </a:ext>
            </a:extLst>
          </p:cNvPr>
          <p:cNvGrpSpPr/>
          <p:nvPr/>
        </p:nvGrpSpPr>
        <p:grpSpPr>
          <a:xfrm>
            <a:off x="422897" y="4806231"/>
            <a:ext cx="10930903" cy="1211616"/>
            <a:chOff x="422897" y="4806231"/>
            <a:chExt cx="10930903" cy="1211616"/>
          </a:xfrm>
        </p:grpSpPr>
        <p:sp>
          <p:nvSpPr>
            <p:cNvPr id="14" name="文字方塊 13">
              <a:extLst>
                <a:ext uri="{FF2B5EF4-FFF2-40B4-BE49-F238E27FC236}">
                  <a16:creationId xmlns:a16="http://schemas.microsoft.com/office/drawing/2014/main" id="{B7DD187D-5A33-CA29-1B51-F9031C3EAAA5}"/>
                </a:ext>
              </a:extLst>
            </p:cNvPr>
            <p:cNvSpPr txBox="1"/>
            <p:nvPr/>
          </p:nvSpPr>
          <p:spPr>
            <a:xfrm>
              <a:off x="422897" y="4806231"/>
              <a:ext cx="10515600" cy="461665"/>
            </a:xfrm>
            <a:prstGeom prst="rect">
              <a:avLst/>
            </a:prstGeom>
            <a:noFill/>
          </p:spPr>
          <p:txBody>
            <a:bodyPr wrap="square">
              <a:spAutoFit/>
            </a:bodyPr>
            <a:lstStyle/>
            <a:p>
              <a:r>
                <a:rPr lang="en-US" altLang="zh-TW" sz="2400" b="1" dirty="0"/>
                <a:t>Next </a:t>
              </a:r>
            </a:p>
          </p:txBody>
        </p:sp>
        <p:sp>
          <p:nvSpPr>
            <p:cNvPr id="15" name="文字方塊 14">
              <a:extLst>
                <a:ext uri="{FF2B5EF4-FFF2-40B4-BE49-F238E27FC236}">
                  <a16:creationId xmlns:a16="http://schemas.microsoft.com/office/drawing/2014/main" id="{8EE5C6FA-D726-7289-87F9-E2C7095F204E}"/>
                </a:ext>
              </a:extLst>
            </p:cNvPr>
            <p:cNvSpPr txBox="1"/>
            <p:nvPr/>
          </p:nvSpPr>
          <p:spPr>
            <a:xfrm>
              <a:off x="1020618" y="5186850"/>
              <a:ext cx="10333182" cy="830997"/>
            </a:xfrm>
            <a:prstGeom prst="rect">
              <a:avLst/>
            </a:prstGeom>
            <a:noFill/>
          </p:spPr>
          <p:txBody>
            <a:bodyPr wrap="square">
              <a:spAutoFit/>
            </a:bodyPr>
            <a:lstStyle/>
            <a:p>
              <a:r>
                <a:rPr lang="en" altLang="zh-TW" sz="2400" dirty="0"/>
                <a:t>Assessing health through </a:t>
              </a:r>
              <a:r>
                <a:rPr lang="en" altLang="zh-TW" sz="2400" b="1" dirty="0">
                  <a:solidFill>
                    <a:srgbClr val="C00000"/>
                  </a:solidFill>
                </a:rPr>
                <a:t>voice characteristics</a:t>
              </a:r>
              <a:r>
                <a:rPr lang="en" altLang="zh-TW" sz="2400" dirty="0"/>
                <a:t> (acoustic information)</a:t>
              </a:r>
            </a:p>
            <a:p>
              <a:r>
                <a:rPr lang="en" altLang="zh-TW" sz="2400" dirty="0"/>
                <a:t>					(</a:t>
              </a:r>
              <a:r>
                <a:rPr lang="en" altLang="zh-TW" sz="2400" b="1" i="1" dirty="0"/>
                <a:t>How people speak </a:t>
              </a:r>
              <a:r>
                <a:rPr lang="en" altLang="zh-TW" sz="2400" i="1" dirty="0"/>
                <a:t>reflects health changes</a:t>
              </a:r>
              <a:r>
                <a:rPr lang="en" altLang="zh-TW" sz="2400" dirty="0"/>
                <a:t>)</a:t>
              </a:r>
              <a:r>
                <a:rPr lang="en" altLang="zh-TW" sz="2400" b="1" dirty="0">
                  <a:solidFill>
                    <a:srgbClr val="C00000"/>
                  </a:solidFill>
                </a:rPr>
                <a:t> </a:t>
              </a:r>
              <a:endParaRPr lang="en" altLang="zh-TW" sz="2400" b="1" dirty="0">
                <a:solidFill>
                  <a:srgbClr val="C00000"/>
                </a:solidFill>
                <a:effectLst/>
              </a:endParaRPr>
            </a:p>
          </p:txBody>
        </p:sp>
      </p:grpSp>
    </p:spTree>
    <p:extLst>
      <p:ext uri="{BB962C8B-B14F-4D97-AF65-F5344CB8AC3E}">
        <p14:creationId xmlns:p14="http://schemas.microsoft.com/office/powerpoint/2010/main" val="203827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07BC39-9D34-4373-6167-935EFF0EDC1C}"/>
              </a:ext>
            </a:extLst>
          </p:cNvPr>
          <p:cNvSpPr>
            <a:spLocks noGrp="1"/>
          </p:cNvSpPr>
          <p:nvPr>
            <p:ph type="title"/>
          </p:nvPr>
        </p:nvSpPr>
        <p:spPr>
          <a:xfrm>
            <a:off x="838200" y="504024"/>
            <a:ext cx="11139152" cy="828677"/>
          </a:xfrm>
        </p:spPr>
        <p:txBody>
          <a:bodyPr>
            <a:normAutofit fontScale="90000"/>
          </a:bodyPr>
          <a:lstStyle/>
          <a:p>
            <a:r>
              <a:rPr kumimoji="1" lang="en-US" altLang="zh-TW" b="1" dirty="0"/>
              <a:t>Audio processing - </a:t>
            </a:r>
            <a:r>
              <a:rPr kumimoji="1" lang="en-US" altLang="zh-TW" dirty="0"/>
              <a:t>From who said what to who they are</a:t>
            </a:r>
            <a:endParaRPr kumimoji="1" lang="zh-TW" altLang="en-US" dirty="0"/>
          </a:p>
        </p:txBody>
      </p:sp>
      <p:sp>
        <p:nvSpPr>
          <p:cNvPr id="4" name="投影片編號版面配置區 3">
            <a:extLst>
              <a:ext uri="{FF2B5EF4-FFF2-40B4-BE49-F238E27FC236}">
                <a16:creationId xmlns:a16="http://schemas.microsoft.com/office/drawing/2014/main" id="{4553E3B2-7726-88E4-FC33-D77F3731D11B}"/>
              </a:ext>
            </a:extLst>
          </p:cNvPr>
          <p:cNvSpPr>
            <a:spLocks noGrp="1"/>
          </p:cNvSpPr>
          <p:nvPr>
            <p:ph type="sldNum" sz="quarter" idx="12"/>
          </p:nvPr>
        </p:nvSpPr>
        <p:spPr/>
        <p:txBody>
          <a:bodyPr/>
          <a:lstStyle/>
          <a:p>
            <a:fld id="{5601EF12-CFEA-A34A-BCBF-789BE5CF08F1}" type="slidenum">
              <a:rPr kumimoji="1" lang="zh-TW" altLang="en-US" smtClean="0"/>
              <a:pPr/>
              <a:t>35</a:t>
            </a:fld>
            <a:endParaRPr kumimoji="1" lang="zh-TW" altLang="en-US"/>
          </a:p>
        </p:txBody>
      </p:sp>
      <p:pic>
        <p:nvPicPr>
          <p:cNvPr id="8" name="圖片 7">
            <a:extLst>
              <a:ext uri="{FF2B5EF4-FFF2-40B4-BE49-F238E27FC236}">
                <a16:creationId xmlns:a16="http://schemas.microsoft.com/office/drawing/2014/main" id="{9575A851-BBF0-EC55-E7A8-40B569B3AC1D}"/>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Lst>
          </a:blip>
          <a:srcRect t="4578"/>
          <a:stretch>
            <a:fillRect/>
          </a:stretch>
        </p:blipFill>
        <p:spPr>
          <a:xfrm>
            <a:off x="2486075" y="1681512"/>
            <a:ext cx="7219847" cy="523220"/>
          </a:xfrm>
          <a:prstGeom prst="rect">
            <a:avLst/>
          </a:prstGeom>
        </p:spPr>
      </p:pic>
      <p:pic>
        <p:nvPicPr>
          <p:cNvPr id="13" name="圖片 12">
            <a:extLst>
              <a:ext uri="{FF2B5EF4-FFF2-40B4-BE49-F238E27FC236}">
                <a16:creationId xmlns:a16="http://schemas.microsoft.com/office/drawing/2014/main" id="{6467ED60-90BC-3D0F-9F2A-F3B5385107BD}"/>
              </a:ext>
            </a:extLst>
          </p:cNvPr>
          <p:cNvPicPr>
            <a:picLocks noChangeAspect="1"/>
          </p:cNvPicPr>
          <p:nvPr/>
        </p:nvPicPr>
        <p:blipFill>
          <a:blip r:embed="rId4"/>
          <a:stretch>
            <a:fillRect/>
          </a:stretch>
        </p:blipFill>
        <p:spPr>
          <a:xfrm>
            <a:off x="9674753" y="1985572"/>
            <a:ext cx="910911" cy="896452"/>
          </a:xfrm>
          <a:prstGeom prst="rect">
            <a:avLst/>
          </a:prstGeom>
        </p:spPr>
      </p:pic>
      <p:pic>
        <p:nvPicPr>
          <p:cNvPr id="18" name="圖片 17">
            <a:extLst>
              <a:ext uri="{FF2B5EF4-FFF2-40B4-BE49-F238E27FC236}">
                <a16:creationId xmlns:a16="http://schemas.microsoft.com/office/drawing/2014/main" id="{6A0A7B01-1C68-BC9A-7D5B-64ED0540710C}"/>
              </a:ext>
            </a:extLst>
          </p:cNvPr>
          <p:cNvPicPr>
            <a:picLocks noChangeAspect="1"/>
          </p:cNvPicPr>
          <p:nvPr/>
        </p:nvPicPr>
        <p:blipFill>
          <a:blip r:embed="rId5"/>
          <a:srcRect t="3976" r="8513" b="41084"/>
          <a:stretch>
            <a:fillRect/>
          </a:stretch>
        </p:blipFill>
        <p:spPr>
          <a:xfrm>
            <a:off x="10687309" y="1639996"/>
            <a:ext cx="638844" cy="521999"/>
          </a:xfrm>
          <a:prstGeom prst="rect">
            <a:avLst/>
          </a:prstGeom>
        </p:spPr>
      </p:pic>
      <p:pic>
        <p:nvPicPr>
          <p:cNvPr id="20" name="圖片 19">
            <a:extLst>
              <a:ext uri="{FF2B5EF4-FFF2-40B4-BE49-F238E27FC236}">
                <a16:creationId xmlns:a16="http://schemas.microsoft.com/office/drawing/2014/main" id="{D1F384A1-780D-F65A-837B-39A2E141458F}"/>
              </a:ext>
            </a:extLst>
          </p:cNvPr>
          <p:cNvPicPr>
            <a:picLocks noChangeAspect="1"/>
          </p:cNvPicPr>
          <p:nvPr/>
        </p:nvPicPr>
        <p:blipFill>
          <a:blip r:embed="rId6"/>
          <a:stretch>
            <a:fillRect/>
          </a:stretch>
        </p:blipFill>
        <p:spPr>
          <a:xfrm>
            <a:off x="10466322" y="1457480"/>
            <a:ext cx="355614" cy="419625"/>
          </a:xfrm>
          <a:prstGeom prst="rect">
            <a:avLst/>
          </a:prstGeom>
        </p:spPr>
      </p:pic>
      <p:sp>
        <p:nvSpPr>
          <p:cNvPr id="21" name="文字方塊 20">
            <a:extLst>
              <a:ext uri="{FF2B5EF4-FFF2-40B4-BE49-F238E27FC236}">
                <a16:creationId xmlns:a16="http://schemas.microsoft.com/office/drawing/2014/main" id="{FEE62112-095F-2500-8C52-7A78BBD1E88E}"/>
              </a:ext>
            </a:extLst>
          </p:cNvPr>
          <p:cNvSpPr txBox="1"/>
          <p:nvPr/>
        </p:nvSpPr>
        <p:spPr>
          <a:xfrm>
            <a:off x="10241095" y="1838031"/>
            <a:ext cx="518091" cy="523220"/>
          </a:xfrm>
          <a:prstGeom prst="rect">
            <a:avLst/>
          </a:prstGeom>
          <a:noFill/>
        </p:spPr>
        <p:txBody>
          <a:bodyPr wrap="none" rtlCol="0">
            <a:spAutoFit/>
          </a:bodyPr>
          <a:lstStyle/>
          <a:p>
            <a:r>
              <a:rPr kumimoji="1" lang="en-US" altLang="zh-TW" sz="2800" b="1" dirty="0"/>
              <a:t>??</a:t>
            </a:r>
            <a:endParaRPr kumimoji="1" lang="zh-TW" altLang="en-US" sz="2800" b="1" dirty="0"/>
          </a:p>
        </p:txBody>
      </p:sp>
      <p:grpSp>
        <p:nvGrpSpPr>
          <p:cNvPr id="3" name="群組 2">
            <a:extLst>
              <a:ext uri="{FF2B5EF4-FFF2-40B4-BE49-F238E27FC236}">
                <a16:creationId xmlns:a16="http://schemas.microsoft.com/office/drawing/2014/main" id="{E42B2D87-9498-9A76-1B11-D73AEDFE57EA}"/>
              </a:ext>
            </a:extLst>
          </p:cNvPr>
          <p:cNvGrpSpPr/>
          <p:nvPr/>
        </p:nvGrpSpPr>
        <p:grpSpPr>
          <a:xfrm>
            <a:off x="888419" y="2711557"/>
            <a:ext cx="8787845" cy="2111279"/>
            <a:chOff x="888419" y="2711557"/>
            <a:chExt cx="8787845" cy="2111279"/>
          </a:xfrm>
        </p:grpSpPr>
        <p:sp>
          <p:nvSpPr>
            <p:cNvPr id="9" name="文字方塊 8">
              <a:extLst>
                <a:ext uri="{FF2B5EF4-FFF2-40B4-BE49-F238E27FC236}">
                  <a16:creationId xmlns:a16="http://schemas.microsoft.com/office/drawing/2014/main" id="{5419E815-CEDB-E087-A0C1-6413ECBC0FEA}"/>
                </a:ext>
              </a:extLst>
            </p:cNvPr>
            <p:cNvSpPr txBox="1"/>
            <p:nvPr/>
          </p:nvSpPr>
          <p:spPr>
            <a:xfrm>
              <a:off x="888419" y="2711557"/>
              <a:ext cx="3516925" cy="461665"/>
            </a:xfrm>
            <a:prstGeom prst="rect">
              <a:avLst/>
            </a:prstGeom>
            <a:noFill/>
          </p:spPr>
          <p:txBody>
            <a:bodyPr wrap="none" rtlCol="0">
              <a:spAutoFit/>
            </a:bodyPr>
            <a:lstStyle/>
            <a:p>
              <a:r>
                <a:rPr kumimoji="1" lang="en-US" altLang="zh-TW" sz="2400" b="1" dirty="0"/>
                <a:t>1) Speech </a:t>
              </a:r>
              <a:r>
                <a:rPr kumimoji="1" lang="en-US" altLang="zh-TW" sz="2400" b="1" dirty="0" err="1"/>
                <a:t>diarization</a:t>
              </a:r>
              <a:r>
                <a:rPr kumimoji="1" lang="en-US" altLang="zh-TW" sz="2400" b="1" dirty="0"/>
                <a:t> (SD) </a:t>
              </a:r>
              <a:endParaRPr kumimoji="1" lang="zh-TW" altLang="en-US" sz="2400" b="1" dirty="0"/>
            </a:p>
          </p:txBody>
        </p:sp>
        <p:sp>
          <p:nvSpPr>
            <p:cNvPr id="23" name="右大括弧 22">
              <a:extLst>
                <a:ext uri="{FF2B5EF4-FFF2-40B4-BE49-F238E27FC236}">
                  <a16:creationId xmlns:a16="http://schemas.microsoft.com/office/drawing/2014/main" id="{5C8E8F44-E135-9806-D577-58B8DEBACD71}"/>
                </a:ext>
              </a:extLst>
            </p:cNvPr>
            <p:cNvSpPr/>
            <p:nvPr/>
          </p:nvSpPr>
          <p:spPr>
            <a:xfrm rot="5400000">
              <a:off x="4320302" y="3523472"/>
              <a:ext cx="197184" cy="120100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25" name="右大括弧 24">
              <a:extLst>
                <a:ext uri="{FF2B5EF4-FFF2-40B4-BE49-F238E27FC236}">
                  <a16:creationId xmlns:a16="http://schemas.microsoft.com/office/drawing/2014/main" id="{D7DCD832-6528-EE68-C027-A014664AF3E9}"/>
                </a:ext>
              </a:extLst>
            </p:cNvPr>
            <p:cNvSpPr/>
            <p:nvPr/>
          </p:nvSpPr>
          <p:spPr>
            <a:xfrm rot="5400000">
              <a:off x="7842685" y="2725756"/>
              <a:ext cx="229404" cy="276421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sp>
          <p:nvSpPr>
            <p:cNvPr id="26" name="右大括弧 25">
              <a:extLst>
                <a:ext uri="{FF2B5EF4-FFF2-40B4-BE49-F238E27FC236}">
                  <a16:creationId xmlns:a16="http://schemas.microsoft.com/office/drawing/2014/main" id="{D99969E1-5A38-E53F-304F-A57C7A422339}"/>
                </a:ext>
              </a:extLst>
            </p:cNvPr>
            <p:cNvSpPr/>
            <p:nvPr/>
          </p:nvSpPr>
          <p:spPr>
            <a:xfrm rot="5400000">
              <a:off x="2998370" y="3509102"/>
              <a:ext cx="176413" cy="1201003"/>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p>
          </p:txBody>
        </p:sp>
        <p:pic>
          <p:nvPicPr>
            <p:cNvPr id="28" name="圖片 27">
              <a:extLst>
                <a:ext uri="{FF2B5EF4-FFF2-40B4-BE49-F238E27FC236}">
                  <a16:creationId xmlns:a16="http://schemas.microsoft.com/office/drawing/2014/main" id="{029BE128-97D9-83DF-20EB-8BAE0E1C4694}"/>
                </a:ext>
              </a:extLst>
            </p:cNvPr>
            <p:cNvPicPr>
              <a:picLocks noChangeAspect="1"/>
            </p:cNvPicPr>
            <p:nvPr/>
          </p:nvPicPr>
          <p:blipFill>
            <a:blip r:embed="rId7"/>
            <a:stretch>
              <a:fillRect/>
            </a:stretch>
          </p:blipFill>
          <p:spPr>
            <a:xfrm>
              <a:off x="2818337" y="4294764"/>
              <a:ext cx="489702" cy="504000"/>
            </a:xfrm>
            <a:prstGeom prst="rect">
              <a:avLst/>
            </a:prstGeom>
          </p:spPr>
        </p:pic>
        <p:pic>
          <p:nvPicPr>
            <p:cNvPr id="30" name="圖片 29">
              <a:extLst>
                <a:ext uri="{FF2B5EF4-FFF2-40B4-BE49-F238E27FC236}">
                  <a16:creationId xmlns:a16="http://schemas.microsoft.com/office/drawing/2014/main" id="{52FB153E-67C8-3D3D-14BD-667AC812BBC4}"/>
                </a:ext>
              </a:extLst>
            </p:cNvPr>
            <p:cNvPicPr>
              <a:picLocks noChangeAspect="1"/>
            </p:cNvPicPr>
            <p:nvPr/>
          </p:nvPicPr>
          <p:blipFill>
            <a:blip r:embed="rId8"/>
            <a:srcRect l="2046"/>
            <a:stretch>
              <a:fillRect/>
            </a:stretch>
          </p:blipFill>
          <p:spPr>
            <a:xfrm>
              <a:off x="4151009" y="4270692"/>
              <a:ext cx="555977" cy="552144"/>
            </a:xfrm>
            <a:prstGeom prst="rect">
              <a:avLst/>
            </a:prstGeom>
          </p:spPr>
        </p:pic>
        <p:pic>
          <p:nvPicPr>
            <p:cNvPr id="31" name="圖片 30">
              <a:extLst>
                <a:ext uri="{FF2B5EF4-FFF2-40B4-BE49-F238E27FC236}">
                  <a16:creationId xmlns:a16="http://schemas.microsoft.com/office/drawing/2014/main" id="{EA2DA62B-5701-0E74-2DBD-DC80B2D93843}"/>
                </a:ext>
              </a:extLst>
            </p:cNvPr>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9">
                      <a14:imgEffect>
                        <a14:colorTemperature colorTemp="11200"/>
                      </a14:imgEffect>
                      <a14:imgEffect>
                        <a14:brightnessContrast bright="20000" contrast="40000"/>
                      </a14:imgEffect>
                    </a14:imgLayer>
                  </a14:imgProps>
                </a:ext>
              </a:extLst>
            </a:blip>
            <a:srcRect t="4578"/>
            <a:stretch>
              <a:fillRect/>
            </a:stretch>
          </p:blipFill>
          <p:spPr>
            <a:xfrm>
              <a:off x="2456417" y="3551830"/>
              <a:ext cx="7219847" cy="523220"/>
            </a:xfrm>
            <a:prstGeom prst="rect">
              <a:avLst/>
            </a:prstGeom>
          </p:spPr>
        </p:pic>
        <p:pic>
          <p:nvPicPr>
            <p:cNvPr id="33" name="圖片 32">
              <a:extLst>
                <a:ext uri="{FF2B5EF4-FFF2-40B4-BE49-F238E27FC236}">
                  <a16:creationId xmlns:a16="http://schemas.microsoft.com/office/drawing/2014/main" id="{07A5436D-6BDB-1CAD-B005-E10B703AE916}"/>
                </a:ext>
              </a:extLst>
            </p:cNvPr>
            <p:cNvPicPr>
              <a:picLocks noChangeAspect="1"/>
            </p:cNvPicPr>
            <p:nvPr/>
          </p:nvPicPr>
          <p:blipFill>
            <a:blip r:embed="rId10"/>
            <a:srcRect l="4480"/>
            <a:stretch>
              <a:fillRect/>
            </a:stretch>
          </p:blipFill>
          <p:spPr>
            <a:xfrm>
              <a:off x="7694541" y="4285154"/>
              <a:ext cx="525691" cy="523220"/>
            </a:xfrm>
            <a:prstGeom prst="rect">
              <a:avLst/>
            </a:prstGeom>
          </p:spPr>
        </p:pic>
      </p:grpSp>
      <p:grpSp>
        <p:nvGrpSpPr>
          <p:cNvPr id="55" name="群組 54">
            <a:extLst>
              <a:ext uri="{FF2B5EF4-FFF2-40B4-BE49-F238E27FC236}">
                <a16:creationId xmlns:a16="http://schemas.microsoft.com/office/drawing/2014/main" id="{306FB19D-5783-096E-81E1-AA19B18CEC44}"/>
              </a:ext>
            </a:extLst>
          </p:cNvPr>
          <p:cNvGrpSpPr/>
          <p:nvPr/>
        </p:nvGrpSpPr>
        <p:grpSpPr>
          <a:xfrm>
            <a:off x="893493" y="4899323"/>
            <a:ext cx="9033076" cy="1111455"/>
            <a:chOff x="893493" y="5059743"/>
            <a:chExt cx="9033076" cy="1111455"/>
          </a:xfrm>
        </p:grpSpPr>
        <p:sp>
          <p:nvSpPr>
            <p:cNvPr id="36" name="文字方塊 35">
              <a:extLst>
                <a:ext uri="{FF2B5EF4-FFF2-40B4-BE49-F238E27FC236}">
                  <a16:creationId xmlns:a16="http://schemas.microsoft.com/office/drawing/2014/main" id="{D3205B7D-0204-483B-6E15-8A11CCDAC463}"/>
                </a:ext>
              </a:extLst>
            </p:cNvPr>
            <p:cNvSpPr txBox="1"/>
            <p:nvPr/>
          </p:nvSpPr>
          <p:spPr>
            <a:xfrm>
              <a:off x="893493" y="5059743"/>
              <a:ext cx="2793585" cy="461665"/>
            </a:xfrm>
            <a:prstGeom prst="rect">
              <a:avLst/>
            </a:prstGeom>
            <a:noFill/>
          </p:spPr>
          <p:txBody>
            <a:bodyPr wrap="none" rtlCol="0">
              <a:spAutoFit/>
            </a:bodyPr>
            <a:lstStyle/>
            <a:p>
              <a:r>
                <a:rPr kumimoji="1" lang="en-US" altLang="zh-TW" sz="2400" b="1" dirty="0"/>
                <a:t>2) Identity detection</a:t>
              </a:r>
              <a:endParaRPr kumimoji="1" lang="zh-TW" altLang="en-US" sz="2400" b="1" dirty="0"/>
            </a:p>
          </p:txBody>
        </p:sp>
        <p:pic>
          <p:nvPicPr>
            <p:cNvPr id="37" name="圖片 36">
              <a:extLst>
                <a:ext uri="{FF2B5EF4-FFF2-40B4-BE49-F238E27FC236}">
                  <a16:creationId xmlns:a16="http://schemas.microsoft.com/office/drawing/2014/main" id="{BB7F0152-BBF6-A39F-0344-5E69A0FA81FC}"/>
                </a:ext>
              </a:extLst>
            </p:cNvPr>
            <p:cNvPicPr>
              <a:picLocks noChangeAspect="1"/>
            </p:cNvPicPr>
            <p:nvPr/>
          </p:nvPicPr>
          <p:blipFill>
            <a:blip r:embed="rId7"/>
            <a:stretch>
              <a:fillRect/>
            </a:stretch>
          </p:blipFill>
          <p:spPr>
            <a:xfrm>
              <a:off x="2962576" y="5629478"/>
              <a:ext cx="489702" cy="504000"/>
            </a:xfrm>
            <a:prstGeom prst="rect">
              <a:avLst/>
            </a:prstGeom>
          </p:spPr>
        </p:pic>
        <p:sp>
          <p:nvSpPr>
            <p:cNvPr id="39" name="文字方塊 38">
              <a:extLst>
                <a:ext uri="{FF2B5EF4-FFF2-40B4-BE49-F238E27FC236}">
                  <a16:creationId xmlns:a16="http://schemas.microsoft.com/office/drawing/2014/main" id="{666FC8A7-50D8-44D4-DBAD-33E87856471C}"/>
                </a:ext>
              </a:extLst>
            </p:cNvPr>
            <p:cNvSpPr txBox="1"/>
            <p:nvPr/>
          </p:nvSpPr>
          <p:spPr>
            <a:xfrm>
              <a:off x="3454781" y="5666035"/>
              <a:ext cx="1313180" cy="430887"/>
            </a:xfrm>
            <a:prstGeom prst="rect">
              <a:avLst/>
            </a:prstGeom>
            <a:noFill/>
          </p:spPr>
          <p:txBody>
            <a:bodyPr wrap="none" rtlCol="0">
              <a:spAutoFit/>
            </a:bodyPr>
            <a:lstStyle/>
            <a:p>
              <a:r>
                <a:rPr kumimoji="1" lang="en-US" altLang="zh-TW" sz="2200" dirty="0"/>
                <a:t>= clinician</a:t>
              </a:r>
              <a:endParaRPr kumimoji="1" lang="zh-TW" altLang="en-US" sz="2200" dirty="0"/>
            </a:p>
          </p:txBody>
        </p:sp>
        <p:sp>
          <p:nvSpPr>
            <p:cNvPr id="41" name="文字方塊 40">
              <a:extLst>
                <a:ext uri="{FF2B5EF4-FFF2-40B4-BE49-F238E27FC236}">
                  <a16:creationId xmlns:a16="http://schemas.microsoft.com/office/drawing/2014/main" id="{9A0997D5-4CBA-446E-8D2D-379765A1329F}"/>
                </a:ext>
              </a:extLst>
            </p:cNvPr>
            <p:cNvSpPr txBox="1"/>
            <p:nvPr/>
          </p:nvSpPr>
          <p:spPr>
            <a:xfrm>
              <a:off x="5638474" y="5679683"/>
              <a:ext cx="1208536" cy="430887"/>
            </a:xfrm>
            <a:prstGeom prst="rect">
              <a:avLst/>
            </a:prstGeom>
            <a:noFill/>
          </p:spPr>
          <p:txBody>
            <a:bodyPr wrap="none" rtlCol="0">
              <a:spAutoFit/>
            </a:bodyPr>
            <a:lstStyle/>
            <a:p>
              <a:r>
                <a:rPr kumimoji="1" lang="en-US" altLang="zh-TW" sz="2200" dirty="0"/>
                <a:t>= patient</a:t>
              </a:r>
              <a:endParaRPr kumimoji="1" lang="zh-TW" altLang="en-US" sz="2200" dirty="0"/>
            </a:p>
          </p:txBody>
        </p:sp>
        <p:pic>
          <p:nvPicPr>
            <p:cNvPr id="42" name="圖片 41">
              <a:extLst>
                <a:ext uri="{FF2B5EF4-FFF2-40B4-BE49-F238E27FC236}">
                  <a16:creationId xmlns:a16="http://schemas.microsoft.com/office/drawing/2014/main" id="{B2B93FA7-297D-0461-A49D-7E8B6DE64241}"/>
                </a:ext>
              </a:extLst>
            </p:cNvPr>
            <p:cNvPicPr>
              <a:picLocks noChangeAspect="1"/>
            </p:cNvPicPr>
            <p:nvPr/>
          </p:nvPicPr>
          <p:blipFill>
            <a:blip r:embed="rId8"/>
            <a:srcRect l="2046"/>
            <a:stretch>
              <a:fillRect/>
            </a:stretch>
          </p:blipFill>
          <p:spPr>
            <a:xfrm>
              <a:off x="5066857" y="5619054"/>
              <a:ext cx="555977" cy="552144"/>
            </a:xfrm>
            <a:prstGeom prst="rect">
              <a:avLst/>
            </a:prstGeom>
          </p:spPr>
        </p:pic>
        <p:pic>
          <p:nvPicPr>
            <p:cNvPr id="43" name="圖片 42">
              <a:extLst>
                <a:ext uri="{FF2B5EF4-FFF2-40B4-BE49-F238E27FC236}">
                  <a16:creationId xmlns:a16="http://schemas.microsoft.com/office/drawing/2014/main" id="{A864CF82-8532-8E8C-E420-98DB04ADEA4F}"/>
                </a:ext>
              </a:extLst>
            </p:cNvPr>
            <p:cNvPicPr>
              <a:picLocks noChangeAspect="1"/>
            </p:cNvPicPr>
            <p:nvPr/>
          </p:nvPicPr>
          <p:blipFill>
            <a:blip r:embed="rId10"/>
            <a:srcRect l="4480"/>
            <a:stretch>
              <a:fillRect/>
            </a:stretch>
          </p:blipFill>
          <p:spPr>
            <a:xfrm>
              <a:off x="7237413" y="5633516"/>
              <a:ext cx="525691" cy="523220"/>
            </a:xfrm>
            <a:prstGeom prst="rect">
              <a:avLst/>
            </a:prstGeom>
          </p:spPr>
        </p:pic>
        <p:sp>
          <p:nvSpPr>
            <p:cNvPr id="45" name="文字方塊 44">
              <a:extLst>
                <a:ext uri="{FF2B5EF4-FFF2-40B4-BE49-F238E27FC236}">
                  <a16:creationId xmlns:a16="http://schemas.microsoft.com/office/drawing/2014/main" id="{E1302B95-D1D0-7A39-B911-05398F1152B2}"/>
                </a:ext>
              </a:extLst>
            </p:cNvPr>
            <p:cNvSpPr txBox="1"/>
            <p:nvPr/>
          </p:nvSpPr>
          <p:spPr>
            <a:xfrm>
              <a:off x="7794960" y="5679683"/>
              <a:ext cx="2131609" cy="430887"/>
            </a:xfrm>
            <a:prstGeom prst="rect">
              <a:avLst/>
            </a:prstGeom>
            <a:noFill/>
          </p:spPr>
          <p:txBody>
            <a:bodyPr wrap="none" rtlCol="0">
              <a:spAutoFit/>
            </a:bodyPr>
            <a:lstStyle/>
            <a:p>
              <a:r>
                <a:rPr kumimoji="1" lang="en-US" altLang="zh-TW" sz="2200" dirty="0"/>
                <a:t>= family member</a:t>
              </a:r>
              <a:endParaRPr kumimoji="1" lang="zh-TW" altLang="en-US" sz="2200" dirty="0"/>
            </a:p>
          </p:txBody>
        </p:sp>
      </p:grpSp>
      <p:grpSp>
        <p:nvGrpSpPr>
          <p:cNvPr id="53" name="群組 52">
            <a:extLst>
              <a:ext uri="{FF2B5EF4-FFF2-40B4-BE49-F238E27FC236}">
                <a16:creationId xmlns:a16="http://schemas.microsoft.com/office/drawing/2014/main" id="{2A494C87-FA09-B955-A5D5-407D919F814C}"/>
              </a:ext>
            </a:extLst>
          </p:cNvPr>
          <p:cNvGrpSpPr/>
          <p:nvPr/>
        </p:nvGrpSpPr>
        <p:grpSpPr>
          <a:xfrm>
            <a:off x="2454621" y="2737391"/>
            <a:ext cx="6333047" cy="880867"/>
            <a:chOff x="2454621" y="2737391"/>
            <a:chExt cx="6333047" cy="880867"/>
          </a:xfrm>
        </p:grpSpPr>
        <p:sp>
          <p:nvSpPr>
            <p:cNvPr id="35" name="文字方塊 34">
              <a:extLst>
                <a:ext uri="{FF2B5EF4-FFF2-40B4-BE49-F238E27FC236}">
                  <a16:creationId xmlns:a16="http://schemas.microsoft.com/office/drawing/2014/main" id="{BBBB18E9-0787-5ACC-9E35-FF4E9410BEC4}"/>
                </a:ext>
              </a:extLst>
            </p:cNvPr>
            <p:cNvSpPr txBox="1"/>
            <p:nvPr/>
          </p:nvSpPr>
          <p:spPr>
            <a:xfrm>
              <a:off x="4294387" y="2737391"/>
              <a:ext cx="4493281" cy="430887"/>
            </a:xfrm>
            <a:prstGeom prst="rect">
              <a:avLst/>
            </a:prstGeom>
            <a:noFill/>
          </p:spPr>
          <p:txBody>
            <a:bodyPr wrap="none" rtlCol="0">
              <a:spAutoFit/>
            </a:bodyPr>
            <a:lstStyle/>
            <a:p>
              <a:r>
                <a:rPr kumimoji="1" lang="en-US" altLang="zh-TW" sz="2200" dirty="0"/>
                <a:t>+ automatic speech recognition (ASR)</a:t>
              </a:r>
              <a:endParaRPr kumimoji="1" lang="zh-TW" altLang="en-US" sz="2200" dirty="0"/>
            </a:p>
          </p:txBody>
        </p:sp>
        <p:sp>
          <p:nvSpPr>
            <p:cNvPr id="48" name="文字方塊 47">
              <a:extLst>
                <a:ext uri="{FF2B5EF4-FFF2-40B4-BE49-F238E27FC236}">
                  <a16:creationId xmlns:a16="http://schemas.microsoft.com/office/drawing/2014/main" id="{DA9B5610-B7B3-4613-77BE-10361FD0BE6C}"/>
                </a:ext>
              </a:extLst>
            </p:cNvPr>
            <p:cNvSpPr txBox="1"/>
            <p:nvPr/>
          </p:nvSpPr>
          <p:spPr>
            <a:xfrm>
              <a:off x="2454621" y="3253187"/>
              <a:ext cx="1332865" cy="338554"/>
            </a:xfrm>
            <a:prstGeom prst="rect">
              <a:avLst/>
            </a:prstGeom>
            <a:noFill/>
          </p:spPr>
          <p:txBody>
            <a:bodyPr wrap="none" rtlCol="0">
              <a:spAutoFit/>
            </a:bodyPr>
            <a:lstStyle/>
            <a:p>
              <a:r>
                <a:rPr kumimoji="1" lang="en-US" altLang="zh-TW" sz="1600" dirty="0"/>
                <a:t>How are you?</a:t>
              </a:r>
              <a:endParaRPr kumimoji="1" lang="zh-TW" altLang="en-US" sz="1600" dirty="0"/>
            </a:p>
          </p:txBody>
        </p:sp>
        <p:sp>
          <p:nvSpPr>
            <p:cNvPr id="49" name="文字方塊 48">
              <a:extLst>
                <a:ext uri="{FF2B5EF4-FFF2-40B4-BE49-F238E27FC236}">
                  <a16:creationId xmlns:a16="http://schemas.microsoft.com/office/drawing/2014/main" id="{08DD5538-5F00-51BE-A8B9-4104F06F1CA7}"/>
                </a:ext>
              </a:extLst>
            </p:cNvPr>
            <p:cNvSpPr txBox="1"/>
            <p:nvPr/>
          </p:nvSpPr>
          <p:spPr>
            <a:xfrm>
              <a:off x="3712094" y="3253187"/>
              <a:ext cx="1196674" cy="338554"/>
            </a:xfrm>
            <a:prstGeom prst="rect">
              <a:avLst/>
            </a:prstGeom>
            <a:noFill/>
          </p:spPr>
          <p:txBody>
            <a:bodyPr wrap="none" rtlCol="0">
              <a:spAutoFit/>
            </a:bodyPr>
            <a:lstStyle/>
            <a:p>
              <a:r>
                <a:rPr kumimoji="1" lang="en-US" altLang="zh-TW" sz="1600" dirty="0"/>
                <a:t>Well…I am…</a:t>
              </a:r>
              <a:endParaRPr kumimoji="1" lang="zh-TW" altLang="en-US" sz="1600" dirty="0"/>
            </a:p>
          </p:txBody>
        </p:sp>
        <p:sp>
          <p:nvSpPr>
            <p:cNvPr id="50" name="文字方塊 49">
              <a:extLst>
                <a:ext uri="{FF2B5EF4-FFF2-40B4-BE49-F238E27FC236}">
                  <a16:creationId xmlns:a16="http://schemas.microsoft.com/office/drawing/2014/main" id="{1BF3847B-6F4B-4612-6E97-A46C6F83739E}"/>
                </a:ext>
              </a:extLst>
            </p:cNvPr>
            <p:cNvSpPr txBox="1"/>
            <p:nvPr/>
          </p:nvSpPr>
          <p:spPr>
            <a:xfrm>
              <a:off x="5200529" y="3253187"/>
              <a:ext cx="386644" cy="338554"/>
            </a:xfrm>
            <a:prstGeom prst="rect">
              <a:avLst/>
            </a:prstGeom>
            <a:noFill/>
          </p:spPr>
          <p:txBody>
            <a:bodyPr wrap="none" rtlCol="0">
              <a:spAutoFit/>
            </a:bodyPr>
            <a:lstStyle/>
            <a:p>
              <a:r>
                <a:rPr kumimoji="1" lang="en-US" altLang="zh-TW" sz="1600" dirty="0"/>
                <a:t>ok</a:t>
              </a:r>
              <a:endParaRPr kumimoji="1" lang="zh-TW" altLang="en-US" sz="1600" dirty="0"/>
            </a:p>
          </p:txBody>
        </p:sp>
        <p:sp>
          <p:nvSpPr>
            <p:cNvPr id="51" name="文字方塊 50">
              <a:extLst>
                <a:ext uri="{FF2B5EF4-FFF2-40B4-BE49-F238E27FC236}">
                  <a16:creationId xmlns:a16="http://schemas.microsoft.com/office/drawing/2014/main" id="{0FCB96AB-A564-B454-A9DB-BAF8D302E45A}"/>
                </a:ext>
              </a:extLst>
            </p:cNvPr>
            <p:cNvSpPr txBox="1"/>
            <p:nvPr/>
          </p:nvSpPr>
          <p:spPr>
            <a:xfrm>
              <a:off x="6575279" y="3279704"/>
              <a:ext cx="2192652" cy="338554"/>
            </a:xfrm>
            <a:prstGeom prst="rect">
              <a:avLst/>
            </a:prstGeom>
            <a:noFill/>
          </p:spPr>
          <p:txBody>
            <a:bodyPr wrap="none" rtlCol="0">
              <a:spAutoFit/>
            </a:bodyPr>
            <a:lstStyle/>
            <a:p>
              <a:r>
                <a:rPr lang="en" altLang="zh-TW" sz="1600" dirty="0"/>
                <a:t>Have you seen my keys?</a:t>
              </a:r>
              <a:endParaRPr kumimoji="1" lang="zh-TW" altLang="en-US" sz="1600" dirty="0"/>
            </a:p>
          </p:txBody>
        </p:sp>
      </p:grpSp>
    </p:spTree>
    <p:extLst>
      <p:ext uri="{BB962C8B-B14F-4D97-AF65-F5344CB8AC3E}">
        <p14:creationId xmlns:p14="http://schemas.microsoft.com/office/powerpoint/2010/main" val="353248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4F2C71-B62B-C71E-6C77-E16522CA50D0}"/>
              </a:ext>
            </a:extLst>
          </p:cNvPr>
          <p:cNvSpPr>
            <a:spLocks noGrp="1"/>
          </p:cNvSpPr>
          <p:nvPr>
            <p:ph type="title"/>
          </p:nvPr>
        </p:nvSpPr>
        <p:spPr/>
        <p:txBody>
          <a:bodyPr/>
          <a:lstStyle/>
          <a:p>
            <a:r>
              <a:rPr kumimoji="1" lang="en-US" altLang="zh-TW" b="1" dirty="0"/>
              <a:t>SD+ASR+LLM preprocessing pipeline</a:t>
            </a:r>
            <a:endParaRPr kumimoji="1" lang="zh-TW" altLang="en-US" b="1" dirty="0"/>
          </a:p>
        </p:txBody>
      </p:sp>
      <p:sp>
        <p:nvSpPr>
          <p:cNvPr id="4" name="投影片編號版面配置區 3">
            <a:extLst>
              <a:ext uri="{FF2B5EF4-FFF2-40B4-BE49-F238E27FC236}">
                <a16:creationId xmlns:a16="http://schemas.microsoft.com/office/drawing/2014/main" id="{096D087E-B2A2-0647-9558-B3073591F106}"/>
              </a:ext>
            </a:extLst>
          </p:cNvPr>
          <p:cNvSpPr>
            <a:spLocks noGrp="1"/>
          </p:cNvSpPr>
          <p:nvPr>
            <p:ph type="sldNum" sz="quarter" idx="12"/>
          </p:nvPr>
        </p:nvSpPr>
        <p:spPr/>
        <p:txBody>
          <a:bodyPr/>
          <a:lstStyle/>
          <a:p>
            <a:fld id="{5601EF12-CFEA-A34A-BCBF-789BE5CF08F1}" type="slidenum">
              <a:rPr kumimoji="1" lang="zh-TW" altLang="en-US" smtClean="0"/>
              <a:pPr/>
              <a:t>36</a:t>
            </a:fld>
            <a:endParaRPr kumimoji="1" lang="zh-TW" altLang="en-US"/>
          </a:p>
        </p:txBody>
      </p:sp>
      <p:sp>
        <p:nvSpPr>
          <p:cNvPr id="6" name="文字方塊 5">
            <a:extLst>
              <a:ext uri="{FF2B5EF4-FFF2-40B4-BE49-F238E27FC236}">
                <a16:creationId xmlns:a16="http://schemas.microsoft.com/office/drawing/2014/main" id="{ED7B897A-1400-115C-5EFA-3DE01FE4ED02}"/>
              </a:ext>
            </a:extLst>
          </p:cNvPr>
          <p:cNvSpPr txBox="1"/>
          <p:nvPr/>
        </p:nvSpPr>
        <p:spPr>
          <a:xfrm>
            <a:off x="715040" y="1562256"/>
            <a:ext cx="9608127" cy="461665"/>
          </a:xfrm>
          <a:prstGeom prst="rect">
            <a:avLst/>
          </a:prstGeom>
          <a:noFill/>
        </p:spPr>
        <p:txBody>
          <a:bodyPr wrap="square">
            <a:spAutoFit/>
          </a:bodyPr>
          <a:lstStyle/>
          <a:p>
            <a:r>
              <a:rPr kumimoji="1" lang="en-US" altLang="zh-TW" sz="2400" b="1" dirty="0"/>
              <a:t>Speech </a:t>
            </a:r>
            <a:r>
              <a:rPr kumimoji="1" lang="en-US" altLang="zh-TW" sz="2400" b="1" dirty="0" err="1"/>
              <a:t>diarization</a:t>
            </a:r>
            <a:r>
              <a:rPr kumimoji="1" lang="en-US" altLang="zh-TW" sz="2400" b="1" dirty="0"/>
              <a:t> (SD) + automatic speech recognition (ASR)</a:t>
            </a:r>
            <a:endParaRPr lang="zh-TW" altLang="en-US" sz="2400" b="1" dirty="0"/>
          </a:p>
        </p:txBody>
      </p:sp>
      <p:sp>
        <p:nvSpPr>
          <p:cNvPr id="17" name="文字方塊 16">
            <a:extLst>
              <a:ext uri="{FF2B5EF4-FFF2-40B4-BE49-F238E27FC236}">
                <a16:creationId xmlns:a16="http://schemas.microsoft.com/office/drawing/2014/main" id="{742CCE0E-57E4-3A19-8AA7-D17856B8D8B7}"/>
              </a:ext>
            </a:extLst>
          </p:cNvPr>
          <p:cNvSpPr txBox="1"/>
          <p:nvPr/>
        </p:nvSpPr>
        <p:spPr>
          <a:xfrm>
            <a:off x="865911" y="2023921"/>
            <a:ext cx="8998526" cy="461665"/>
          </a:xfrm>
          <a:prstGeom prst="rect">
            <a:avLst/>
          </a:prstGeom>
          <a:noFill/>
        </p:spPr>
        <p:txBody>
          <a:bodyPr wrap="square">
            <a:spAutoFit/>
          </a:bodyPr>
          <a:lstStyle/>
          <a:p>
            <a:pPr marL="342900" indent="-342900">
              <a:buFontTx/>
              <a:buChar char="-"/>
            </a:pPr>
            <a:r>
              <a:rPr lang="en-US" altLang="zh-TW" sz="2400" dirty="0">
                <a:sym typeface="Wingdings" pitchFamily="2" charset="2"/>
              </a:rPr>
              <a:t>Align the transcript with pseudo-speaker labels with timestamp</a:t>
            </a:r>
            <a:endParaRPr lang="zh-TW" altLang="en-US" sz="2400" b="1" dirty="0">
              <a:solidFill>
                <a:srgbClr val="C00000"/>
              </a:solidFill>
            </a:endParaRPr>
          </a:p>
        </p:txBody>
      </p:sp>
      <p:grpSp>
        <p:nvGrpSpPr>
          <p:cNvPr id="12" name="群組 11">
            <a:extLst>
              <a:ext uri="{FF2B5EF4-FFF2-40B4-BE49-F238E27FC236}">
                <a16:creationId xmlns:a16="http://schemas.microsoft.com/office/drawing/2014/main" id="{566104D1-3238-3871-B201-EB63A989032D}"/>
              </a:ext>
            </a:extLst>
          </p:cNvPr>
          <p:cNvGrpSpPr/>
          <p:nvPr/>
        </p:nvGrpSpPr>
        <p:grpSpPr>
          <a:xfrm>
            <a:off x="715039" y="4639620"/>
            <a:ext cx="10214667" cy="1521323"/>
            <a:chOff x="715039" y="4639620"/>
            <a:chExt cx="10214667" cy="1521323"/>
          </a:xfrm>
        </p:grpSpPr>
        <p:sp>
          <p:nvSpPr>
            <p:cNvPr id="11" name="文字方塊 10">
              <a:extLst>
                <a:ext uri="{FF2B5EF4-FFF2-40B4-BE49-F238E27FC236}">
                  <a16:creationId xmlns:a16="http://schemas.microsoft.com/office/drawing/2014/main" id="{18D6FB4A-EE36-267D-E38F-5D051A59ABF7}"/>
                </a:ext>
              </a:extLst>
            </p:cNvPr>
            <p:cNvSpPr txBox="1"/>
            <p:nvPr/>
          </p:nvSpPr>
          <p:spPr>
            <a:xfrm>
              <a:off x="865910" y="5145280"/>
              <a:ext cx="10063796" cy="1015663"/>
            </a:xfrm>
            <a:prstGeom prst="rect">
              <a:avLst/>
            </a:prstGeom>
            <a:solidFill>
              <a:schemeClr val="bg1">
                <a:lumMod val="95000"/>
              </a:schemeClr>
            </a:solidFill>
            <a:ln>
              <a:solidFill>
                <a:schemeClr val="bg1">
                  <a:lumMod val="95000"/>
                </a:schemeClr>
              </a:solidFill>
            </a:ln>
          </p:spPr>
          <p:txBody>
            <a:bodyPr wrap="square">
              <a:spAutoFit/>
            </a:bodyPr>
            <a:lstStyle/>
            <a:p>
              <a:r>
                <a:rPr lang="en-US" altLang="zh-TW" sz="2000" dirty="0"/>
                <a:t>“</a:t>
              </a:r>
              <a:r>
                <a:rPr lang="zh-TW" altLang="en-US" sz="2000" dirty="0"/>
                <a:t>You are given a conversation with speaker labels. Your task is to assign an identity to each speaker. If different original speaker labels refer to the same person, merge them by assigning the same identity, but only do this if you are very sure.”</a:t>
              </a:r>
            </a:p>
          </p:txBody>
        </p:sp>
        <p:sp>
          <p:nvSpPr>
            <p:cNvPr id="20" name="文字方塊 19">
              <a:extLst>
                <a:ext uri="{FF2B5EF4-FFF2-40B4-BE49-F238E27FC236}">
                  <a16:creationId xmlns:a16="http://schemas.microsoft.com/office/drawing/2014/main" id="{59751C11-48E0-683D-23E0-92A3BC936921}"/>
                </a:ext>
              </a:extLst>
            </p:cNvPr>
            <p:cNvSpPr txBox="1"/>
            <p:nvPr/>
          </p:nvSpPr>
          <p:spPr>
            <a:xfrm>
              <a:off x="715039" y="4639620"/>
              <a:ext cx="5566065" cy="461665"/>
            </a:xfrm>
            <a:prstGeom prst="rect">
              <a:avLst/>
            </a:prstGeom>
            <a:noFill/>
          </p:spPr>
          <p:txBody>
            <a:bodyPr wrap="square">
              <a:spAutoFit/>
            </a:bodyPr>
            <a:lstStyle/>
            <a:p>
              <a:pPr marL="342900" indent="-342900">
                <a:buFontTx/>
                <a:buChar char="-"/>
              </a:pPr>
              <a:r>
                <a:rPr lang="en-US" altLang="zh-TW" sz="2400" b="1" dirty="0">
                  <a:solidFill>
                    <a:srgbClr val="C00000"/>
                  </a:solidFill>
                  <a:sym typeface="Wingdings" pitchFamily="2" charset="2"/>
                </a:rPr>
                <a:t>Identity detection</a:t>
              </a:r>
              <a:endParaRPr lang="zh-TW" altLang="en-US" sz="2400" b="1" dirty="0">
                <a:solidFill>
                  <a:srgbClr val="C00000"/>
                </a:solidFill>
              </a:endParaRPr>
            </a:p>
          </p:txBody>
        </p:sp>
      </p:grpSp>
      <p:sp>
        <p:nvSpPr>
          <p:cNvPr id="9" name="文字方塊 8">
            <a:extLst>
              <a:ext uri="{FF2B5EF4-FFF2-40B4-BE49-F238E27FC236}">
                <a16:creationId xmlns:a16="http://schemas.microsoft.com/office/drawing/2014/main" id="{59F03E17-DBB6-4208-2CA3-FD03B77C9F5D}"/>
              </a:ext>
            </a:extLst>
          </p:cNvPr>
          <p:cNvSpPr txBox="1"/>
          <p:nvPr/>
        </p:nvSpPr>
        <p:spPr>
          <a:xfrm>
            <a:off x="715039" y="2916035"/>
            <a:ext cx="5566065" cy="461665"/>
          </a:xfrm>
          <a:prstGeom prst="rect">
            <a:avLst/>
          </a:prstGeom>
          <a:noFill/>
        </p:spPr>
        <p:txBody>
          <a:bodyPr wrap="square">
            <a:spAutoFit/>
          </a:bodyPr>
          <a:lstStyle/>
          <a:p>
            <a:pPr marL="342900" indent="-342900">
              <a:buFontTx/>
              <a:buChar char="-"/>
            </a:pPr>
            <a:r>
              <a:rPr lang="en-US" altLang="zh-TW" sz="2400" dirty="0">
                <a:sym typeface="Wingdings" pitchFamily="2" charset="2"/>
              </a:rPr>
              <a:t>Context-aware speaker label correction</a:t>
            </a:r>
          </a:p>
        </p:txBody>
      </p:sp>
      <p:grpSp>
        <p:nvGrpSpPr>
          <p:cNvPr id="10" name="群組 9">
            <a:extLst>
              <a:ext uri="{FF2B5EF4-FFF2-40B4-BE49-F238E27FC236}">
                <a16:creationId xmlns:a16="http://schemas.microsoft.com/office/drawing/2014/main" id="{01DCCF76-E057-3AE5-A5AD-823FDFA4CA6D}"/>
              </a:ext>
            </a:extLst>
          </p:cNvPr>
          <p:cNvGrpSpPr/>
          <p:nvPr/>
        </p:nvGrpSpPr>
        <p:grpSpPr>
          <a:xfrm>
            <a:off x="715039" y="2563447"/>
            <a:ext cx="8314949" cy="2128419"/>
            <a:chOff x="715039" y="2563447"/>
            <a:chExt cx="8314949" cy="2128419"/>
          </a:xfrm>
        </p:grpSpPr>
        <p:sp>
          <p:nvSpPr>
            <p:cNvPr id="8" name="文字方塊 7">
              <a:extLst>
                <a:ext uri="{FF2B5EF4-FFF2-40B4-BE49-F238E27FC236}">
                  <a16:creationId xmlns:a16="http://schemas.microsoft.com/office/drawing/2014/main" id="{A998BEB2-0927-53AB-B968-630AF77B790A}"/>
                </a:ext>
              </a:extLst>
            </p:cNvPr>
            <p:cNvSpPr txBox="1"/>
            <p:nvPr/>
          </p:nvSpPr>
          <p:spPr>
            <a:xfrm>
              <a:off x="715039" y="2563447"/>
              <a:ext cx="1184565" cy="461665"/>
            </a:xfrm>
            <a:prstGeom prst="rect">
              <a:avLst/>
            </a:prstGeom>
            <a:noFill/>
          </p:spPr>
          <p:txBody>
            <a:bodyPr wrap="square">
              <a:spAutoFit/>
            </a:bodyPr>
            <a:lstStyle/>
            <a:p>
              <a:r>
                <a:rPr lang="en-US" altLang="zh-TW" sz="2400" b="1" dirty="0">
                  <a:sym typeface="Wingdings" pitchFamily="2" charset="2"/>
                </a:rPr>
                <a:t>LLM </a:t>
              </a:r>
              <a:endParaRPr lang="zh-TW" altLang="en-US" sz="2400" b="1" dirty="0"/>
            </a:p>
          </p:txBody>
        </p:sp>
        <p:pic>
          <p:nvPicPr>
            <p:cNvPr id="33" name="圖片 32">
              <a:extLst>
                <a:ext uri="{FF2B5EF4-FFF2-40B4-BE49-F238E27FC236}">
                  <a16:creationId xmlns:a16="http://schemas.microsoft.com/office/drawing/2014/main" id="{37E93EB3-BF6B-A4C3-C83A-BC5522C7FD45}"/>
                </a:ext>
              </a:extLst>
            </p:cNvPr>
            <p:cNvPicPr>
              <a:picLocks noChangeAspect="1"/>
            </p:cNvPicPr>
            <p:nvPr/>
          </p:nvPicPr>
          <p:blipFill>
            <a:blip r:embed="rId2"/>
            <a:stretch>
              <a:fillRect/>
            </a:stretch>
          </p:blipFill>
          <p:spPr>
            <a:xfrm>
              <a:off x="3162011" y="3360655"/>
              <a:ext cx="5867977" cy="1331211"/>
            </a:xfrm>
            <a:prstGeom prst="rect">
              <a:avLst/>
            </a:prstGeom>
          </p:spPr>
        </p:pic>
      </p:grpSp>
      <p:grpSp>
        <p:nvGrpSpPr>
          <p:cNvPr id="5" name="群組 4">
            <a:extLst>
              <a:ext uri="{FF2B5EF4-FFF2-40B4-BE49-F238E27FC236}">
                <a16:creationId xmlns:a16="http://schemas.microsoft.com/office/drawing/2014/main" id="{7651E89F-DD10-C3E8-C39D-E206541F42EF}"/>
              </a:ext>
            </a:extLst>
          </p:cNvPr>
          <p:cNvGrpSpPr/>
          <p:nvPr/>
        </p:nvGrpSpPr>
        <p:grpSpPr>
          <a:xfrm>
            <a:off x="5392885" y="3666989"/>
            <a:ext cx="1710687" cy="1196982"/>
            <a:chOff x="5392885" y="3666989"/>
            <a:chExt cx="1710687" cy="1196982"/>
          </a:xfrm>
        </p:grpSpPr>
        <p:sp>
          <p:nvSpPr>
            <p:cNvPr id="34" name="橢圓 33">
              <a:extLst>
                <a:ext uri="{FF2B5EF4-FFF2-40B4-BE49-F238E27FC236}">
                  <a16:creationId xmlns:a16="http://schemas.microsoft.com/office/drawing/2014/main" id="{7405CED9-072B-4277-6E55-97CA9D3C3B42}"/>
                </a:ext>
              </a:extLst>
            </p:cNvPr>
            <p:cNvSpPr/>
            <p:nvPr/>
          </p:nvSpPr>
          <p:spPr>
            <a:xfrm>
              <a:off x="5392885" y="3666989"/>
              <a:ext cx="467590" cy="468000"/>
            </a:xfrm>
            <a:prstGeom prst="ellipse">
              <a:avLst/>
            </a:prstGeom>
            <a:noFill/>
            <a:ln w="28575">
              <a:solidFill>
                <a:srgbClr val="C0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37" name="文字方塊 36">
              <a:extLst>
                <a:ext uri="{FF2B5EF4-FFF2-40B4-BE49-F238E27FC236}">
                  <a16:creationId xmlns:a16="http://schemas.microsoft.com/office/drawing/2014/main" id="{D9A926EF-A57E-78D5-E2DC-0E8DDD736204}"/>
                </a:ext>
              </a:extLst>
            </p:cNvPr>
            <p:cNvSpPr txBox="1"/>
            <p:nvPr/>
          </p:nvSpPr>
          <p:spPr>
            <a:xfrm>
              <a:off x="5458636" y="4217640"/>
              <a:ext cx="1644936" cy="646331"/>
            </a:xfrm>
            <a:prstGeom prst="rect">
              <a:avLst/>
            </a:prstGeom>
            <a:noFill/>
          </p:spPr>
          <p:txBody>
            <a:bodyPr wrap="square">
              <a:spAutoFit/>
            </a:bodyPr>
            <a:lstStyle/>
            <a:p>
              <a:r>
                <a:rPr lang="en-US" altLang="zh-TW" dirty="0">
                  <a:sym typeface="Wingdings" pitchFamily="2" charset="2"/>
                </a:rPr>
                <a:t>O text</a:t>
              </a:r>
            </a:p>
            <a:p>
              <a:r>
                <a:rPr lang="en-US" altLang="zh-TW" dirty="0">
                  <a:sym typeface="Wingdings" pitchFamily="2" charset="2"/>
                </a:rPr>
                <a:t>X speaker label</a:t>
              </a:r>
            </a:p>
          </p:txBody>
        </p:sp>
      </p:grpSp>
      <p:grpSp>
        <p:nvGrpSpPr>
          <p:cNvPr id="7" name="群組 6">
            <a:extLst>
              <a:ext uri="{FF2B5EF4-FFF2-40B4-BE49-F238E27FC236}">
                <a16:creationId xmlns:a16="http://schemas.microsoft.com/office/drawing/2014/main" id="{7AEF021A-D3F0-9C9B-8789-AC9F3E83741C}"/>
              </a:ext>
            </a:extLst>
          </p:cNvPr>
          <p:cNvGrpSpPr/>
          <p:nvPr/>
        </p:nvGrpSpPr>
        <p:grpSpPr>
          <a:xfrm>
            <a:off x="8015961" y="4135906"/>
            <a:ext cx="3756932" cy="830997"/>
            <a:chOff x="8015961" y="4135906"/>
            <a:chExt cx="3756932" cy="830997"/>
          </a:xfrm>
        </p:grpSpPr>
        <p:sp>
          <p:nvSpPr>
            <p:cNvPr id="39" name="文字方塊 38">
              <a:extLst>
                <a:ext uri="{FF2B5EF4-FFF2-40B4-BE49-F238E27FC236}">
                  <a16:creationId xmlns:a16="http://schemas.microsoft.com/office/drawing/2014/main" id="{8D8994D0-EB87-CB7F-78A1-1184075705D0}"/>
                </a:ext>
              </a:extLst>
            </p:cNvPr>
            <p:cNvSpPr txBox="1"/>
            <p:nvPr/>
          </p:nvSpPr>
          <p:spPr>
            <a:xfrm>
              <a:off x="8427851" y="4135906"/>
              <a:ext cx="3345042" cy="830997"/>
            </a:xfrm>
            <a:prstGeom prst="rect">
              <a:avLst/>
            </a:prstGeom>
            <a:noFill/>
          </p:spPr>
          <p:txBody>
            <a:bodyPr wrap="square" rtlCol="0">
              <a:spAutoFit/>
            </a:bodyPr>
            <a:lstStyle/>
            <a:p>
              <a:r>
                <a:rPr lang="en" altLang="zh-TW" sz="2400" b="1" dirty="0">
                  <a:solidFill>
                    <a:srgbClr val="C00000"/>
                  </a:solidFill>
                </a:rPr>
                <a:t>Number of speakers may be unknown!</a:t>
              </a:r>
            </a:p>
          </p:txBody>
        </p:sp>
        <p:sp>
          <p:nvSpPr>
            <p:cNvPr id="41" name="文字方塊 40">
              <a:extLst>
                <a:ext uri="{FF2B5EF4-FFF2-40B4-BE49-F238E27FC236}">
                  <a16:creationId xmlns:a16="http://schemas.microsoft.com/office/drawing/2014/main" id="{815817AB-DA9C-2982-0654-37F6C0F1572D}"/>
                </a:ext>
              </a:extLst>
            </p:cNvPr>
            <p:cNvSpPr txBox="1"/>
            <p:nvPr/>
          </p:nvSpPr>
          <p:spPr>
            <a:xfrm>
              <a:off x="8015961" y="4200376"/>
              <a:ext cx="561768" cy="461665"/>
            </a:xfrm>
            <a:prstGeom prst="rect">
              <a:avLst/>
            </a:prstGeom>
            <a:noFill/>
          </p:spPr>
          <p:txBody>
            <a:bodyPr wrap="square">
              <a:spAutoFit/>
            </a:bodyPr>
            <a:lstStyle/>
            <a:p>
              <a:r>
                <a:rPr lang="en" altLang="zh-TW" sz="2400" b="1" dirty="0">
                  <a:solidFill>
                    <a:srgbClr val="C00000"/>
                  </a:solidFill>
                </a:rPr>
                <a:t>⚠ </a:t>
              </a:r>
              <a:endParaRPr lang="zh-TW" altLang="en-US" sz="2400" dirty="0"/>
            </a:p>
          </p:txBody>
        </p:sp>
      </p:grpSp>
    </p:spTree>
    <p:extLst>
      <p:ext uri="{BB962C8B-B14F-4D97-AF65-F5344CB8AC3E}">
        <p14:creationId xmlns:p14="http://schemas.microsoft.com/office/powerpoint/2010/main" val="20714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4D8C61E-C6A5-0C39-51AC-50371B495992}"/>
              </a:ext>
            </a:extLst>
          </p:cNvPr>
          <p:cNvSpPr>
            <a:spLocks noGrp="1"/>
          </p:cNvSpPr>
          <p:nvPr>
            <p:ph type="title"/>
          </p:nvPr>
        </p:nvSpPr>
        <p:spPr/>
        <p:txBody>
          <a:bodyPr/>
          <a:lstStyle/>
          <a:p>
            <a:r>
              <a:rPr kumimoji="1" lang="en-US" altLang="zh-TW" b="1" dirty="0"/>
              <a:t>Speech </a:t>
            </a:r>
            <a:r>
              <a:rPr kumimoji="1" lang="en-US" altLang="zh-TW" b="1" dirty="0" err="1"/>
              <a:t>diarization</a:t>
            </a:r>
            <a:r>
              <a:rPr kumimoji="1" lang="en-US" altLang="zh-TW" b="1" dirty="0"/>
              <a:t> with identity detection</a:t>
            </a:r>
            <a:endParaRPr kumimoji="1" lang="zh-TW" altLang="en-US" b="1" dirty="0"/>
          </a:p>
        </p:txBody>
      </p:sp>
      <p:sp>
        <p:nvSpPr>
          <p:cNvPr id="4" name="投影片編號版面配置區 3">
            <a:extLst>
              <a:ext uri="{FF2B5EF4-FFF2-40B4-BE49-F238E27FC236}">
                <a16:creationId xmlns:a16="http://schemas.microsoft.com/office/drawing/2014/main" id="{087D91EF-0B7E-2CFB-CEA4-8FEA1D3FF71C}"/>
              </a:ext>
            </a:extLst>
          </p:cNvPr>
          <p:cNvSpPr>
            <a:spLocks noGrp="1"/>
          </p:cNvSpPr>
          <p:nvPr>
            <p:ph type="sldNum" sz="quarter" idx="12"/>
          </p:nvPr>
        </p:nvSpPr>
        <p:spPr/>
        <p:txBody>
          <a:bodyPr/>
          <a:lstStyle/>
          <a:p>
            <a:fld id="{5601EF12-CFEA-A34A-BCBF-789BE5CF08F1}" type="slidenum">
              <a:rPr kumimoji="1" lang="zh-TW" altLang="en-US" smtClean="0"/>
              <a:pPr/>
              <a:t>37</a:t>
            </a:fld>
            <a:endParaRPr kumimoji="1" lang="zh-TW" altLang="en-US"/>
          </a:p>
        </p:txBody>
      </p:sp>
      <p:pic>
        <p:nvPicPr>
          <p:cNvPr id="5" name="圖片 4">
            <a:extLst>
              <a:ext uri="{FF2B5EF4-FFF2-40B4-BE49-F238E27FC236}">
                <a16:creationId xmlns:a16="http://schemas.microsoft.com/office/drawing/2014/main" id="{C68C808C-F0C6-2583-E157-77CEA79E3392}"/>
              </a:ext>
            </a:extLst>
          </p:cNvPr>
          <p:cNvPicPr>
            <a:picLocks noChangeAspect="1"/>
          </p:cNvPicPr>
          <p:nvPr/>
        </p:nvPicPr>
        <p:blipFill>
          <a:blip r:embed="rId3"/>
          <a:stretch>
            <a:fillRect/>
          </a:stretch>
        </p:blipFill>
        <p:spPr>
          <a:xfrm>
            <a:off x="2373193" y="1365282"/>
            <a:ext cx="6966302" cy="2782070"/>
          </a:xfrm>
          <a:prstGeom prst="rect">
            <a:avLst/>
          </a:prstGeom>
        </p:spPr>
      </p:pic>
      <p:pic>
        <p:nvPicPr>
          <p:cNvPr id="6" name="圖片 5">
            <a:extLst>
              <a:ext uri="{FF2B5EF4-FFF2-40B4-BE49-F238E27FC236}">
                <a16:creationId xmlns:a16="http://schemas.microsoft.com/office/drawing/2014/main" id="{6310DEBD-7869-E4AB-9D46-6CB6DA9A6449}"/>
              </a:ext>
            </a:extLst>
          </p:cNvPr>
          <p:cNvPicPr>
            <a:picLocks noChangeAspect="1"/>
          </p:cNvPicPr>
          <p:nvPr/>
        </p:nvPicPr>
        <p:blipFill>
          <a:blip r:embed="rId4"/>
          <a:stretch>
            <a:fillRect/>
          </a:stretch>
        </p:blipFill>
        <p:spPr>
          <a:xfrm>
            <a:off x="2373193" y="4147352"/>
            <a:ext cx="6969637" cy="2081840"/>
          </a:xfrm>
          <a:prstGeom prst="rect">
            <a:avLst/>
          </a:prstGeom>
        </p:spPr>
      </p:pic>
    </p:spTree>
    <p:extLst>
      <p:ext uri="{BB962C8B-B14F-4D97-AF65-F5344CB8AC3E}">
        <p14:creationId xmlns:p14="http://schemas.microsoft.com/office/powerpoint/2010/main" val="2593201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CB96BE6-C6D3-0B9D-C2A8-BB40F39373DD}"/>
              </a:ext>
            </a:extLst>
          </p:cNvPr>
          <p:cNvSpPr>
            <a:spLocks noGrp="1"/>
          </p:cNvSpPr>
          <p:nvPr>
            <p:ph type="title"/>
          </p:nvPr>
        </p:nvSpPr>
        <p:spPr/>
        <p:txBody>
          <a:bodyPr>
            <a:normAutofit/>
          </a:bodyPr>
          <a:lstStyle/>
          <a:p>
            <a:r>
              <a:rPr kumimoji="1" lang="en-US" altLang="zh-TW" b="1" dirty="0">
                <a:solidFill>
                  <a:srgbClr val="042553"/>
                </a:solidFill>
              </a:rPr>
              <a:t>ALM in recognizing people’s voice. </a:t>
            </a:r>
            <a:endParaRPr kumimoji="1" lang="zh-TW" altLang="en-US" b="1" dirty="0">
              <a:solidFill>
                <a:srgbClr val="042553"/>
              </a:solidFill>
            </a:endParaRPr>
          </a:p>
        </p:txBody>
      </p:sp>
      <p:pic>
        <p:nvPicPr>
          <p:cNvPr id="6" name="內容版面配置區 5">
            <a:extLst>
              <a:ext uri="{FF2B5EF4-FFF2-40B4-BE49-F238E27FC236}">
                <a16:creationId xmlns:a16="http://schemas.microsoft.com/office/drawing/2014/main" id="{D0E5E428-C184-762D-23BA-775C17AE9709}"/>
              </a:ext>
            </a:extLst>
          </p:cNvPr>
          <p:cNvPicPr>
            <a:picLocks noGrp="1" noChangeAspect="1"/>
          </p:cNvPicPr>
          <p:nvPr>
            <p:ph idx="1"/>
          </p:nvPr>
        </p:nvPicPr>
        <p:blipFill rotWithShape="1">
          <a:blip r:embed="rId2"/>
          <a:srcRect b="5420"/>
          <a:stretch/>
        </p:blipFill>
        <p:spPr>
          <a:xfrm>
            <a:off x="2653046" y="3268048"/>
            <a:ext cx="7598687" cy="2822849"/>
          </a:xfrm>
        </p:spPr>
      </p:pic>
      <p:sp>
        <p:nvSpPr>
          <p:cNvPr id="4" name="投影片編號版面配置區 3">
            <a:extLst>
              <a:ext uri="{FF2B5EF4-FFF2-40B4-BE49-F238E27FC236}">
                <a16:creationId xmlns:a16="http://schemas.microsoft.com/office/drawing/2014/main" id="{1B7D0B1D-A01A-B840-8D31-C13632C40F47}"/>
              </a:ext>
            </a:extLst>
          </p:cNvPr>
          <p:cNvSpPr>
            <a:spLocks noGrp="1"/>
          </p:cNvSpPr>
          <p:nvPr>
            <p:ph type="sldNum" sz="quarter" idx="12"/>
          </p:nvPr>
        </p:nvSpPr>
        <p:spPr/>
        <p:txBody>
          <a:bodyPr/>
          <a:lstStyle/>
          <a:p>
            <a:fld id="{5601EF12-CFEA-A34A-BCBF-789BE5CF08F1}" type="slidenum">
              <a:rPr kumimoji="1" lang="zh-TW" altLang="en-US" smtClean="0"/>
              <a:pPr/>
              <a:t>38</a:t>
            </a:fld>
            <a:endParaRPr kumimoji="1" lang="zh-TW" altLang="en-US"/>
          </a:p>
        </p:txBody>
      </p:sp>
      <p:sp>
        <p:nvSpPr>
          <p:cNvPr id="10" name="文字方塊 9">
            <a:extLst>
              <a:ext uri="{FF2B5EF4-FFF2-40B4-BE49-F238E27FC236}">
                <a16:creationId xmlns:a16="http://schemas.microsoft.com/office/drawing/2014/main" id="{8D42F7C2-00AD-FD1C-AC61-317CD94D58A2}"/>
              </a:ext>
            </a:extLst>
          </p:cNvPr>
          <p:cNvSpPr txBox="1"/>
          <p:nvPr/>
        </p:nvSpPr>
        <p:spPr>
          <a:xfrm>
            <a:off x="1507822" y="4353193"/>
            <a:ext cx="1145224" cy="430887"/>
          </a:xfrm>
          <a:prstGeom prst="rect">
            <a:avLst/>
          </a:prstGeom>
          <a:noFill/>
        </p:spPr>
        <p:txBody>
          <a:bodyPr wrap="square" rtlCol="0">
            <a:spAutoFit/>
          </a:bodyPr>
          <a:lstStyle/>
          <a:p>
            <a:r>
              <a:rPr kumimoji="1" lang="en-US" altLang="zh-TW" sz="2200" dirty="0"/>
              <a:t>GPT 4.0</a:t>
            </a:r>
            <a:endParaRPr kumimoji="1" lang="zh-TW" altLang="en-US" sz="2200" dirty="0"/>
          </a:p>
        </p:txBody>
      </p:sp>
      <p:pic>
        <p:nvPicPr>
          <p:cNvPr id="3" name="圖片 2">
            <a:extLst>
              <a:ext uri="{FF2B5EF4-FFF2-40B4-BE49-F238E27FC236}">
                <a16:creationId xmlns:a16="http://schemas.microsoft.com/office/drawing/2014/main" id="{F3906958-3600-8AC2-9AAF-8208A0FA01E6}"/>
              </a:ext>
            </a:extLst>
          </p:cNvPr>
          <p:cNvPicPr>
            <a:picLocks noChangeAspect="1"/>
          </p:cNvPicPr>
          <p:nvPr/>
        </p:nvPicPr>
        <p:blipFill>
          <a:blip r:embed="rId3"/>
          <a:srcRect t="3758" r="29270" b="24560"/>
          <a:stretch>
            <a:fillRect/>
          </a:stretch>
        </p:blipFill>
        <p:spPr>
          <a:xfrm>
            <a:off x="2080434" y="1644910"/>
            <a:ext cx="7827436" cy="1310928"/>
          </a:xfrm>
          <a:prstGeom prst="rect">
            <a:avLst/>
          </a:prstGeom>
        </p:spPr>
      </p:pic>
    </p:spTree>
    <p:extLst>
      <p:ext uri="{BB962C8B-B14F-4D97-AF65-F5344CB8AC3E}">
        <p14:creationId xmlns:p14="http://schemas.microsoft.com/office/powerpoint/2010/main" val="705691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D72D88D9-D5B8-2234-3D50-9C4E4402CC91}"/>
              </a:ext>
            </a:extLst>
          </p:cNvPr>
          <p:cNvSpPr>
            <a:spLocks noGrp="1"/>
          </p:cNvSpPr>
          <p:nvPr>
            <p:ph type="sldNum" sz="quarter" idx="12"/>
          </p:nvPr>
        </p:nvSpPr>
        <p:spPr/>
        <p:txBody>
          <a:bodyPr/>
          <a:lstStyle/>
          <a:p>
            <a:fld id="{5601EF12-CFEA-A34A-BCBF-789BE5CF08F1}" type="slidenum">
              <a:rPr kumimoji="1" lang="zh-TW" altLang="en-US" smtClean="0"/>
              <a:pPr/>
              <a:t>39</a:t>
            </a:fld>
            <a:endParaRPr kumimoji="1" lang="zh-TW" altLang="en-US"/>
          </a:p>
        </p:txBody>
      </p:sp>
      <p:pic>
        <p:nvPicPr>
          <p:cNvPr id="6" name="圖片 5">
            <a:extLst>
              <a:ext uri="{FF2B5EF4-FFF2-40B4-BE49-F238E27FC236}">
                <a16:creationId xmlns:a16="http://schemas.microsoft.com/office/drawing/2014/main" id="{FEBC0FED-704A-274E-7196-275C75B47453}"/>
              </a:ext>
            </a:extLst>
          </p:cNvPr>
          <p:cNvPicPr>
            <a:picLocks noChangeAspect="1"/>
          </p:cNvPicPr>
          <p:nvPr/>
        </p:nvPicPr>
        <p:blipFill>
          <a:blip r:embed="rId2"/>
          <a:stretch>
            <a:fillRect/>
          </a:stretch>
        </p:blipFill>
        <p:spPr>
          <a:xfrm>
            <a:off x="2761486" y="771491"/>
            <a:ext cx="8924823" cy="5584859"/>
          </a:xfrm>
          <a:prstGeom prst="rect">
            <a:avLst/>
          </a:prstGeom>
        </p:spPr>
      </p:pic>
      <p:sp>
        <p:nvSpPr>
          <p:cNvPr id="8" name="標題 1">
            <a:extLst>
              <a:ext uri="{FF2B5EF4-FFF2-40B4-BE49-F238E27FC236}">
                <a16:creationId xmlns:a16="http://schemas.microsoft.com/office/drawing/2014/main" id="{82ECBE83-9FFD-706F-11FB-F7743A4022F4}"/>
              </a:ext>
            </a:extLst>
          </p:cNvPr>
          <p:cNvSpPr txBox="1">
            <a:spLocks/>
          </p:cNvSpPr>
          <p:nvPr/>
        </p:nvSpPr>
        <p:spPr>
          <a:xfrm>
            <a:off x="505691" y="142264"/>
            <a:ext cx="10515600" cy="828677"/>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000" kern="1200">
                <a:solidFill>
                  <a:srgbClr val="0C2B76"/>
                </a:solidFill>
                <a:latin typeface="+mn-lt"/>
                <a:ea typeface="+mj-ea"/>
                <a:cs typeface="Arial" panose="020B0604020202020204" pitchFamily="34" charset="0"/>
              </a:defRPr>
            </a:lvl1pPr>
          </a:lstStyle>
          <a:p>
            <a:r>
              <a:rPr lang="en" altLang="zh-TW" sz="4000" b="1" dirty="0">
                <a:solidFill>
                  <a:srgbClr val="042553"/>
                </a:solidFill>
                <a:effectLst/>
              </a:rPr>
              <a:t>ALM analysis of </a:t>
            </a:r>
            <a:r>
              <a:rPr lang="en" altLang="zh-TW" b="1" dirty="0">
                <a:solidFill>
                  <a:srgbClr val="042553"/>
                </a:solidFill>
              </a:rPr>
              <a:t>p</a:t>
            </a:r>
            <a:r>
              <a:rPr lang="en" altLang="zh-TW" sz="4000" b="1" dirty="0">
                <a:solidFill>
                  <a:srgbClr val="042553"/>
                </a:solidFill>
                <a:effectLst/>
              </a:rPr>
              <a:t>atient </a:t>
            </a:r>
            <a:r>
              <a:rPr lang="en" altLang="zh-TW" b="1" dirty="0">
                <a:solidFill>
                  <a:srgbClr val="042553"/>
                </a:solidFill>
              </a:rPr>
              <a:t>v</a:t>
            </a:r>
            <a:r>
              <a:rPr lang="en" altLang="zh-TW" sz="4000" b="1" dirty="0">
                <a:solidFill>
                  <a:srgbClr val="042553"/>
                </a:solidFill>
                <a:effectLst/>
              </a:rPr>
              <a:t>oices across health conditions </a:t>
            </a:r>
            <a:endParaRPr kumimoji="1" lang="zh-TW" altLang="en-US" b="1" dirty="0">
              <a:solidFill>
                <a:srgbClr val="042553"/>
              </a:solidFill>
            </a:endParaRPr>
          </a:p>
        </p:txBody>
      </p:sp>
      <p:pic>
        <p:nvPicPr>
          <p:cNvPr id="2" name="圖片 1">
            <a:extLst>
              <a:ext uri="{FF2B5EF4-FFF2-40B4-BE49-F238E27FC236}">
                <a16:creationId xmlns:a16="http://schemas.microsoft.com/office/drawing/2014/main" id="{1CB2B001-5C91-8A6B-5898-8AC3F7526729}"/>
              </a:ext>
            </a:extLst>
          </p:cNvPr>
          <p:cNvPicPr>
            <a:picLocks noChangeAspect="1"/>
          </p:cNvPicPr>
          <p:nvPr/>
        </p:nvPicPr>
        <p:blipFill>
          <a:blip r:embed="rId3">
            <a:biLevel thresh="75000"/>
            <a:extLst>
              <a:ext uri="{BEBA8EAE-BF5A-486C-A8C5-ECC9F3942E4B}">
                <a14:imgProps xmlns:a14="http://schemas.microsoft.com/office/drawing/2010/main">
                  <a14:imgLayer r:embed="rId4">
                    <a14:imgEffect>
                      <a14:sharpenSoften amount="50000"/>
                    </a14:imgEffect>
                    <a14:imgEffect>
                      <a14:brightnessContrast bright="40000" contrast="-20000"/>
                    </a14:imgEffect>
                  </a14:imgLayer>
                </a14:imgProps>
              </a:ext>
            </a:extLst>
          </a:blip>
          <a:stretch>
            <a:fillRect/>
          </a:stretch>
        </p:blipFill>
        <p:spPr>
          <a:xfrm>
            <a:off x="809789" y="1038555"/>
            <a:ext cx="1258852" cy="720152"/>
          </a:xfrm>
          <a:prstGeom prst="rect">
            <a:avLst/>
          </a:prstGeom>
        </p:spPr>
      </p:pic>
      <p:cxnSp>
        <p:nvCxnSpPr>
          <p:cNvPr id="3" name="直線箭頭接點 2">
            <a:extLst>
              <a:ext uri="{FF2B5EF4-FFF2-40B4-BE49-F238E27FC236}">
                <a16:creationId xmlns:a16="http://schemas.microsoft.com/office/drawing/2014/main" id="{2B80AAF5-4C28-D78D-8B61-23D1F02172B3}"/>
              </a:ext>
            </a:extLst>
          </p:cNvPr>
          <p:cNvCxnSpPr>
            <a:cxnSpLocks/>
          </p:cNvCxnSpPr>
          <p:nvPr/>
        </p:nvCxnSpPr>
        <p:spPr>
          <a:xfrm>
            <a:off x="1467294" y="2465247"/>
            <a:ext cx="0" cy="391822"/>
          </a:xfrm>
          <a:prstGeom prst="straightConnector1">
            <a:avLst/>
          </a:prstGeom>
          <a:ln w="92075">
            <a:solidFill>
              <a:srgbClr val="0B2A76"/>
            </a:solidFill>
            <a:tailEnd type="triangle"/>
          </a:ln>
        </p:spPr>
        <p:style>
          <a:lnRef idx="1">
            <a:schemeClr val="accent1"/>
          </a:lnRef>
          <a:fillRef idx="0">
            <a:schemeClr val="accent1"/>
          </a:fillRef>
          <a:effectRef idx="0">
            <a:schemeClr val="accent1"/>
          </a:effectRef>
          <a:fontRef idx="minor">
            <a:schemeClr val="tx1"/>
          </a:fontRef>
        </p:style>
      </p:cxnSp>
      <p:sp>
        <p:nvSpPr>
          <p:cNvPr id="5" name="文字方塊 4">
            <a:extLst>
              <a:ext uri="{FF2B5EF4-FFF2-40B4-BE49-F238E27FC236}">
                <a16:creationId xmlns:a16="http://schemas.microsoft.com/office/drawing/2014/main" id="{56BCC06D-740B-D697-3489-9A51AC707368}"/>
              </a:ext>
            </a:extLst>
          </p:cNvPr>
          <p:cNvSpPr txBox="1"/>
          <p:nvPr/>
        </p:nvSpPr>
        <p:spPr>
          <a:xfrm>
            <a:off x="619285" y="1730622"/>
            <a:ext cx="1696019" cy="656590"/>
          </a:xfrm>
          <a:prstGeom prst="rect">
            <a:avLst/>
          </a:prstGeom>
          <a:noFill/>
        </p:spPr>
        <p:txBody>
          <a:bodyPr wrap="square" rtlCol="0">
            <a:spAutoFit/>
          </a:bodyPr>
          <a:lstStyle/>
          <a:p>
            <a:pPr algn="ctr">
              <a:lnSpc>
                <a:spcPts val="2200"/>
              </a:lnSpc>
            </a:pPr>
            <a:r>
              <a:rPr kumimoji="1" lang="en-US" altLang="zh-TW" sz="2000" dirty="0"/>
              <a:t>Extracted speech signal</a:t>
            </a:r>
            <a:endParaRPr lang="en" altLang="zh-TW" sz="2000" dirty="0"/>
          </a:p>
        </p:txBody>
      </p:sp>
      <p:sp>
        <p:nvSpPr>
          <p:cNvPr id="7" name="圓角矩形 6">
            <a:extLst>
              <a:ext uri="{FF2B5EF4-FFF2-40B4-BE49-F238E27FC236}">
                <a16:creationId xmlns:a16="http://schemas.microsoft.com/office/drawing/2014/main" id="{5C5CC7C9-1F58-D4CB-DA24-5564FCCBAA10}"/>
              </a:ext>
            </a:extLst>
          </p:cNvPr>
          <p:cNvSpPr/>
          <p:nvPr/>
        </p:nvSpPr>
        <p:spPr>
          <a:xfrm>
            <a:off x="564474" y="2930160"/>
            <a:ext cx="1816825" cy="1811185"/>
          </a:xfrm>
          <a:prstGeom prst="roundRect">
            <a:avLst>
              <a:gd name="adj" fmla="val 8727"/>
            </a:avLst>
          </a:prstGeom>
          <a:solidFill>
            <a:schemeClr val="bg1">
              <a:lumMod val="95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5400"/>
          </a:p>
        </p:txBody>
      </p:sp>
      <p:sp>
        <p:nvSpPr>
          <p:cNvPr id="9" name="圓角矩形 8">
            <a:extLst>
              <a:ext uri="{FF2B5EF4-FFF2-40B4-BE49-F238E27FC236}">
                <a16:creationId xmlns:a16="http://schemas.microsoft.com/office/drawing/2014/main" id="{9A124673-BFF6-1B16-CE4D-DD258D3226BE}"/>
              </a:ext>
            </a:extLst>
          </p:cNvPr>
          <p:cNvSpPr/>
          <p:nvPr/>
        </p:nvSpPr>
        <p:spPr>
          <a:xfrm>
            <a:off x="663089" y="3045661"/>
            <a:ext cx="1605378" cy="1315318"/>
          </a:xfrm>
          <a:prstGeom prst="roundRect">
            <a:avLst>
              <a:gd name="adj" fmla="val 3471"/>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5400"/>
          </a:p>
        </p:txBody>
      </p:sp>
      <p:sp>
        <p:nvSpPr>
          <p:cNvPr id="10" name="圓角矩形 9">
            <a:extLst>
              <a:ext uri="{FF2B5EF4-FFF2-40B4-BE49-F238E27FC236}">
                <a16:creationId xmlns:a16="http://schemas.microsoft.com/office/drawing/2014/main" id="{91EE81A0-927F-A673-5DC2-20A8CB186457}"/>
              </a:ext>
            </a:extLst>
          </p:cNvPr>
          <p:cNvSpPr/>
          <p:nvPr/>
        </p:nvSpPr>
        <p:spPr>
          <a:xfrm>
            <a:off x="677108" y="4158207"/>
            <a:ext cx="1591359" cy="459402"/>
          </a:xfrm>
          <a:prstGeom prst="round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sz="5400"/>
          </a:p>
        </p:txBody>
      </p:sp>
      <p:grpSp>
        <p:nvGrpSpPr>
          <p:cNvPr id="11" name="群組 10">
            <a:extLst>
              <a:ext uri="{FF2B5EF4-FFF2-40B4-BE49-F238E27FC236}">
                <a16:creationId xmlns:a16="http://schemas.microsoft.com/office/drawing/2014/main" id="{D6DD8D3A-16CF-3652-9118-14ED7C4F278B}"/>
              </a:ext>
            </a:extLst>
          </p:cNvPr>
          <p:cNvGrpSpPr/>
          <p:nvPr/>
        </p:nvGrpSpPr>
        <p:grpSpPr>
          <a:xfrm>
            <a:off x="719578" y="4176571"/>
            <a:ext cx="890965" cy="427672"/>
            <a:chOff x="4346547" y="1291573"/>
            <a:chExt cx="443546" cy="216000"/>
          </a:xfrm>
        </p:grpSpPr>
        <p:pic>
          <p:nvPicPr>
            <p:cNvPr id="12" name="圖片 11">
              <a:extLst>
                <a:ext uri="{FF2B5EF4-FFF2-40B4-BE49-F238E27FC236}">
                  <a16:creationId xmlns:a16="http://schemas.microsoft.com/office/drawing/2014/main" id="{89EE9FA7-EDED-974C-C8DB-CD97BA0983CD}"/>
                </a:ext>
              </a:extLst>
            </p:cNvPr>
            <p:cNvPicPr>
              <a:picLocks noChangeAspect="1"/>
            </p:cNvPicPr>
            <p:nvPr/>
          </p:nvPicPr>
          <p:blipFill>
            <a:blip r:embed="rId5"/>
            <a:stretch>
              <a:fillRect/>
            </a:stretch>
          </p:blipFill>
          <p:spPr>
            <a:xfrm>
              <a:off x="4346547" y="1291573"/>
              <a:ext cx="218042" cy="216000"/>
            </a:xfrm>
            <a:prstGeom prst="rect">
              <a:avLst/>
            </a:prstGeom>
          </p:spPr>
        </p:pic>
        <p:pic>
          <p:nvPicPr>
            <p:cNvPr id="13" name="圖片 12">
              <a:extLst>
                <a:ext uri="{FF2B5EF4-FFF2-40B4-BE49-F238E27FC236}">
                  <a16:creationId xmlns:a16="http://schemas.microsoft.com/office/drawing/2014/main" id="{EAC19670-8367-3BE4-176C-9B0F5E1830A8}"/>
                </a:ext>
              </a:extLst>
            </p:cNvPr>
            <p:cNvPicPr>
              <a:picLocks noChangeAspect="1"/>
            </p:cNvPicPr>
            <p:nvPr/>
          </p:nvPicPr>
          <p:blipFill>
            <a:blip r:embed="rId6"/>
            <a:stretch>
              <a:fillRect/>
            </a:stretch>
          </p:blipFill>
          <p:spPr>
            <a:xfrm>
              <a:off x="4536218" y="1319464"/>
              <a:ext cx="253875" cy="162092"/>
            </a:xfrm>
            <a:prstGeom prst="rect">
              <a:avLst/>
            </a:prstGeom>
          </p:spPr>
        </p:pic>
      </p:grpSp>
      <p:sp>
        <p:nvSpPr>
          <p:cNvPr id="14" name="文字方塊 13">
            <a:extLst>
              <a:ext uri="{FF2B5EF4-FFF2-40B4-BE49-F238E27FC236}">
                <a16:creationId xmlns:a16="http://schemas.microsoft.com/office/drawing/2014/main" id="{E427DDF9-2B42-6648-ABA3-07D2B1845EDA}"/>
              </a:ext>
            </a:extLst>
          </p:cNvPr>
          <p:cNvSpPr txBox="1"/>
          <p:nvPr/>
        </p:nvSpPr>
        <p:spPr>
          <a:xfrm>
            <a:off x="609454" y="2988502"/>
            <a:ext cx="1816825" cy="1175257"/>
          </a:xfrm>
          <a:prstGeom prst="rect">
            <a:avLst/>
          </a:prstGeom>
          <a:noFill/>
        </p:spPr>
        <p:txBody>
          <a:bodyPr wrap="square" rtlCol="0">
            <a:spAutoFit/>
          </a:bodyPr>
          <a:lstStyle/>
          <a:p>
            <a:pPr>
              <a:lnSpc>
                <a:spcPts val="1660"/>
              </a:lnSpc>
            </a:pPr>
            <a:r>
              <a:rPr kumimoji="1" lang="en-US" altLang="zh-TW" sz="1400" dirty="0">
                <a:solidFill>
                  <a:srgbClr val="C00000"/>
                </a:solidFill>
                <a:cs typeface="Times New Roman" panose="02020603050405020304" pitchFamily="18" charset="0"/>
              </a:rPr>
              <a:t>Analyze the acoustics </a:t>
            </a:r>
            <a:r>
              <a:rPr kumimoji="1" lang="en-US" altLang="zh-TW" sz="1400" dirty="0">
                <a:cs typeface="Times New Roman" panose="02020603050405020304" pitchFamily="18" charset="0"/>
              </a:rPr>
              <a:t>of the speech signal.</a:t>
            </a:r>
            <a:endParaRPr kumimoji="1" lang="en-US" altLang="zh-TW" sz="1000" b="1" dirty="0">
              <a:cs typeface="Times New Roman" panose="02020603050405020304" pitchFamily="18" charset="0"/>
            </a:endParaRPr>
          </a:p>
          <a:p>
            <a:pPr>
              <a:lnSpc>
                <a:spcPts val="1660"/>
              </a:lnSpc>
            </a:pPr>
            <a:r>
              <a:rPr kumimoji="1" lang="en-US" altLang="zh-TW" sz="1400" b="1" dirty="0">
                <a:cs typeface="Times New Roman" panose="02020603050405020304" pitchFamily="18" charset="0"/>
              </a:rPr>
              <a:t>Do not </a:t>
            </a:r>
            <a:r>
              <a:rPr kumimoji="1" lang="en-US" altLang="zh-TW" sz="1400" dirty="0">
                <a:cs typeface="Times New Roman" panose="02020603050405020304" pitchFamily="18" charset="0"/>
              </a:rPr>
              <a:t>transcribe or reference the linguistic content.</a:t>
            </a:r>
            <a:endParaRPr kumimoji="1" lang="zh-TW" altLang="en-US" sz="1400" dirty="0">
              <a:cs typeface="Times New Roman" panose="02020603050405020304" pitchFamily="18" charset="0"/>
            </a:endParaRPr>
          </a:p>
        </p:txBody>
      </p:sp>
      <p:sp>
        <p:nvSpPr>
          <p:cNvPr id="15" name="文字方塊 14">
            <a:extLst>
              <a:ext uri="{FF2B5EF4-FFF2-40B4-BE49-F238E27FC236}">
                <a16:creationId xmlns:a16="http://schemas.microsoft.com/office/drawing/2014/main" id="{EB8403BC-36D0-EDF2-8280-9CFFD8CFEF3E}"/>
              </a:ext>
            </a:extLst>
          </p:cNvPr>
          <p:cNvSpPr txBox="1"/>
          <p:nvPr/>
        </p:nvSpPr>
        <p:spPr>
          <a:xfrm>
            <a:off x="1123317" y="4336772"/>
            <a:ext cx="1489427" cy="269754"/>
          </a:xfrm>
          <a:prstGeom prst="rect">
            <a:avLst/>
          </a:prstGeom>
          <a:noFill/>
        </p:spPr>
        <p:txBody>
          <a:bodyPr wrap="square" rtlCol="0">
            <a:spAutoFit/>
          </a:bodyPr>
          <a:lstStyle/>
          <a:p>
            <a:pPr algn="ctr">
              <a:lnSpc>
                <a:spcPts val="1000"/>
              </a:lnSpc>
            </a:pPr>
            <a:r>
              <a:rPr kumimoji="1" lang="en-US" altLang="zh-TW" sz="2400" b="1" dirty="0">
                <a:solidFill>
                  <a:schemeClr val="bg1"/>
                </a:solidFill>
                <a:cs typeface="Times New Roman" panose="02020603050405020304" pitchFamily="18" charset="0"/>
              </a:rPr>
              <a:t>ALM</a:t>
            </a:r>
            <a:endParaRPr kumimoji="1" lang="zh-TW" altLang="en-US" sz="2400" b="1" dirty="0">
              <a:solidFill>
                <a:schemeClr val="bg1"/>
              </a:solidFill>
              <a:cs typeface="Times New Roman" panose="02020603050405020304" pitchFamily="18" charset="0"/>
            </a:endParaRPr>
          </a:p>
        </p:txBody>
      </p:sp>
      <p:cxnSp>
        <p:nvCxnSpPr>
          <p:cNvPr id="16" name="直線箭頭接點 15">
            <a:extLst>
              <a:ext uri="{FF2B5EF4-FFF2-40B4-BE49-F238E27FC236}">
                <a16:creationId xmlns:a16="http://schemas.microsoft.com/office/drawing/2014/main" id="{7AC6C94F-3A37-7B02-A471-88BD17C3B0D7}"/>
              </a:ext>
            </a:extLst>
          </p:cNvPr>
          <p:cNvCxnSpPr>
            <a:cxnSpLocks/>
          </p:cNvCxnSpPr>
          <p:nvPr/>
        </p:nvCxnSpPr>
        <p:spPr>
          <a:xfrm>
            <a:off x="1472787" y="4897384"/>
            <a:ext cx="0" cy="391822"/>
          </a:xfrm>
          <a:prstGeom prst="straightConnector1">
            <a:avLst/>
          </a:prstGeom>
          <a:ln w="92075">
            <a:solidFill>
              <a:srgbClr val="0B2A76"/>
            </a:solidFill>
            <a:tailEnd type="triangle"/>
          </a:ln>
        </p:spPr>
        <p:style>
          <a:lnRef idx="1">
            <a:schemeClr val="accent1"/>
          </a:lnRef>
          <a:fillRef idx="0">
            <a:schemeClr val="accent1"/>
          </a:fillRef>
          <a:effectRef idx="0">
            <a:schemeClr val="accent1"/>
          </a:effectRef>
          <a:fontRef idx="minor">
            <a:schemeClr val="tx1"/>
          </a:fontRef>
        </p:style>
      </p:cxnSp>
      <p:sp>
        <p:nvSpPr>
          <p:cNvPr id="17" name="文字方塊 16">
            <a:extLst>
              <a:ext uri="{FF2B5EF4-FFF2-40B4-BE49-F238E27FC236}">
                <a16:creationId xmlns:a16="http://schemas.microsoft.com/office/drawing/2014/main" id="{0A71BD83-45AC-3116-B469-BCC33F277E1E}"/>
              </a:ext>
            </a:extLst>
          </p:cNvPr>
          <p:cNvSpPr txBox="1"/>
          <p:nvPr/>
        </p:nvSpPr>
        <p:spPr>
          <a:xfrm>
            <a:off x="624777" y="5363686"/>
            <a:ext cx="1696019" cy="656590"/>
          </a:xfrm>
          <a:prstGeom prst="rect">
            <a:avLst/>
          </a:prstGeom>
          <a:noFill/>
        </p:spPr>
        <p:txBody>
          <a:bodyPr wrap="square" rtlCol="0">
            <a:spAutoFit/>
          </a:bodyPr>
          <a:lstStyle/>
          <a:p>
            <a:pPr algn="ctr">
              <a:lnSpc>
                <a:spcPts val="2200"/>
              </a:lnSpc>
            </a:pPr>
            <a:r>
              <a:rPr kumimoji="1" lang="en-US" altLang="zh-TW" sz="2000" dirty="0"/>
              <a:t>Voice biomarkers</a:t>
            </a:r>
            <a:endParaRPr lang="en" altLang="zh-TW" sz="2000" dirty="0"/>
          </a:p>
        </p:txBody>
      </p:sp>
    </p:spTree>
    <p:extLst>
      <p:ext uri="{BB962C8B-B14F-4D97-AF65-F5344CB8AC3E}">
        <p14:creationId xmlns:p14="http://schemas.microsoft.com/office/powerpoint/2010/main" val="2313457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0C1BE992-E627-9EDA-79B8-E7ECD19461C8}"/>
              </a:ext>
            </a:extLst>
          </p:cNvPr>
          <p:cNvSpPr>
            <a:spLocks noGrp="1"/>
          </p:cNvSpPr>
          <p:nvPr>
            <p:ph type="sldNum" sz="quarter" idx="12"/>
          </p:nvPr>
        </p:nvSpPr>
        <p:spPr/>
        <p:txBody>
          <a:bodyPr/>
          <a:lstStyle/>
          <a:p>
            <a:fld id="{5601EF12-CFEA-A34A-BCBF-789BE5CF08F1}" type="slidenum">
              <a:rPr kumimoji="1" lang="zh-TW" altLang="en-US" smtClean="0"/>
              <a:pPr/>
              <a:t>4</a:t>
            </a:fld>
            <a:endParaRPr kumimoji="1" lang="zh-TW" altLang="en-US"/>
          </a:p>
        </p:txBody>
      </p:sp>
      <p:grpSp>
        <p:nvGrpSpPr>
          <p:cNvPr id="62" name="群組 61">
            <a:extLst>
              <a:ext uri="{FF2B5EF4-FFF2-40B4-BE49-F238E27FC236}">
                <a16:creationId xmlns:a16="http://schemas.microsoft.com/office/drawing/2014/main" id="{80C20A66-D680-5D54-A423-2F1B4EDCDB1A}"/>
              </a:ext>
            </a:extLst>
          </p:cNvPr>
          <p:cNvGrpSpPr/>
          <p:nvPr/>
        </p:nvGrpSpPr>
        <p:grpSpPr>
          <a:xfrm>
            <a:off x="1425388" y="2082714"/>
            <a:ext cx="4596559" cy="3361949"/>
            <a:chOff x="1425388" y="1782914"/>
            <a:chExt cx="4596559" cy="3361949"/>
          </a:xfrm>
        </p:grpSpPr>
        <p:pic>
          <p:nvPicPr>
            <p:cNvPr id="31" name="圖片 30">
              <a:extLst>
                <a:ext uri="{FF2B5EF4-FFF2-40B4-BE49-F238E27FC236}">
                  <a16:creationId xmlns:a16="http://schemas.microsoft.com/office/drawing/2014/main" id="{7799DDF7-5A3F-D933-09E1-6DE49AEB8CC5}"/>
                </a:ext>
              </a:extLst>
            </p:cNvPr>
            <p:cNvPicPr>
              <a:picLocks noChangeAspect="1"/>
            </p:cNvPicPr>
            <p:nvPr/>
          </p:nvPicPr>
          <p:blipFill>
            <a:blip r:embed="rId3"/>
            <a:stretch>
              <a:fillRect/>
            </a:stretch>
          </p:blipFill>
          <p:spPr>
            <a:xfrm>
              <a:off x="5195578" y="1782914"/>
              <a:ext cx="826369" cy="936552"/>
            </a:xfrm>
            <a:prstGeom prst="rect">
              <a:avLst/>
            </a:prstGeom>
          </p:spPr>
        </p:pic>
        <p:pic>
          <p:nvPicPr>
            <p:cNvPr id="19" name="圖片 18">
              <a:extLst>
                <a:ext uri="{FF2B5EF4-FFF2-40B4-BE49-F238E27FC236}">
                  <a16:creationId xmlns:a16="http://schemas.microsoft.com/office/drawing/2014/main" id="{D18FFE6C-7A5E-8E5F-A389-75900F79DEC8}"/>
                </a:ext>
              </a:extLst>
            </p:cNvPr>
            <p:cNvPicPr>
              <a:picLocks noChangeAspect="1"/>
            </p:cNvPicPr>
            <p:nvPr/>
          </p:nvPicPr>
          <p:blipFill>
            <a:blip r:embed="rId4"/>
            <a:stretch>
              <a:fillRect/>
            </a:stretch>
          </p:blipFill>
          <p:spPr>
            <a:xfrm>
              <a:off x="1942814" y="3589102"/>
              <a:ext cx="1104900" cy="889000"/>
            </a:xfrm>
            <a:prstGeom prst="rect">
              <a:avLst/>
            </a:prstGeom>
          </p:spPr>
        </p:pic>
        <p:cxnSp>
          <p:nvCxnSpPr>
            <p:cNvPr id="20" name="直線箭頭接點 19">
              <a:extLst>
                <a:ext uri="{FF2B5EF4-FFF2-40B4-BE49-F238E27FC236}">
                  <a16:creationId xmlns:a16="http://schemas.microsoft.com/office/drawing/2014/main" id="{418A38A4-C293-ABE6-7E3C-40CEE8BF3A2A}"/>
                </a:ext>
              </a:extLst>
            </p:cNvPr>
            <p:cNvCxnSpPr>
              <a:cxnSpLocks/>
            </p:cNvCxnSpPr>
            <p:nvPr/>
          </p:nvCxnSpPr>
          <p:spPr>
            <a:xfrm>
              <a:off x="2505704" y="3104826"/>
              <a:ext cx="0" cy="470169"/>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肘形接點 26">
              <a:extLst>
                <a:ext uri="{FF2B5EF4-FFF2-40B4-BE49-F238E27FC236}">
                  <a16:creationId xmlns:a16="http://schemas.microsoft.com/office/drawing/2014/main" id="{1FE368D6-D1D7-3659-197F-4BD6C2B7AA93}"/>
                </a:ext>
              </a:extLst>
            </p:cNvPr>
            <p:cNvCxnSpPr>
              <a:cxnSpLocks/>
              <a:stCxn id="29" idx="2"/>
              <a:endCxn id="17" idx="2"/>
            </p:cNvCxnSpPr>
            <p:nvPr/>
          </p:nvCxnSpPr>
          <p:spPr>
            <a:xfrm rot="5400000" flipH="1" flipV="1">
              <a:off x="2775802" y="2662022"/>
              <a:ext cx="2191251" cy="2774431"/>
            </a:xfrm>
            <a:prstGeom prst="bentConnector3">
              <a:avLst>
                <a:gd name="adj1" fmla="val -10432"/>
              </a:avLst>
            </a:prstGeom>
            <a:ln w="1016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文字方塊 28">
              <a:extLst>
                <a:ext uri="{FF2B5EF4-FFF2-40B4-BE49-F238E27FC236}">
                  <a16:creationId xmlns:a16="http://schemas.microsoft.com/office/drawing/2014/main" id="{FBFCDFDC-648D-D301-6805-E94A95EA6052}"/>
                </a:ext>
              </a:extLst>
            </p:cNvPr>
            <p:cNvSpPr txBox="1"/>
            <p:nvPr/>
          </p:nvSpPr>
          <p:spPr>
            <a:xfrm>
              <a:off x="1425388" y="4436977"/>
              <a:ext cx="2117650" cy="707886"/>
            </a:xfrm>
            <a:prstGeom prst="rect">
              <a:avLst/>
            </a:prstGeom>
            <a:noFill/>
          </p:spPr>
          <p:txBody>
            <a:bodyPr wrap="square">
              <a:spAutoFit/>
            </a:bodyPr>
            <a:lstStyle/>
            <a:p>
              <a:pPr algn="ctr"/>
              <a:r>
                <a:rPr lang="en" altLang="zh-TW" sz="2000" dirty="0"/>
                <a:t>Spoken dialogue system</a:t>
              </a:r>
            </a:p>
          </p:txBody>
        </p:sp>
      </p:grpSp>
      <p:sp>
        <p:nvSpPr>
          <p:cNvPr id="35" name="文字方塊 34">
            <a:extLst>
              <a:ext uri="{FF2B5EF4-FFF2-40B4-BE49-F238E27FC236}">
                <a16:creationId xmlns:a16="http://schemas.microsoft.com/office/drawing/2014/main" id="{F07A775E-5E91-C5DF-ACCB-00E60AEABD72}"/>
              </a:ext>
            </a:extLst>
          </p:cNvPr>
          <p:cNvSpPr txBox="1"/>
          <p:nvPr/>
        </p:nvSpPr>
        <p:spPr>
          <a:xfrm>
            <a:off x="6472956" y="3685256"/>
            <a:ext cx="4930588" cy="830997"/>
          </a:xfrm>
          <a:prstGeom prst="rect">
            <a:avLst/>
          </a:prstGeom>
          <a:noFill/>
        </p:spPr>
        <p:txBody>
          <a:bodyPr wrap="square">
            <a:spAutoFit/>
          </a:bodyPr>
          <a:lstStyle/>
          <a:p>
            <a:pPr marL="285750" indent="-285750">
              <a:buFont typeface="Arial" panose="020B0604020202020204" pitchFamily="34" charset="0"/>
              <a:buChar char="•"/>
            </a:pPr>
            <a:r>
              <a:rPr lang="en" altLang="zh-TW" sz="2400" dirty="0">
                <a:latin typeface="NimbusRomNo9L"/>
              </a:rPr>
              <a:t>Help healthcare providers r</a:t>
            </a:r>
            <a:r>
              <a:rPr lang="en" altLang="zh-TW" sz="2400" dirty="0">
                <a:effectLst/>
                <a:latin typeface="NimbusRomNo9L"/>
              </a:rPr>
              <a:t>eview and validate the </a:t>
            </a:r>
            <a:r>
              <a:rPr lang="en" altLang="zh-TW" sz="2400" dirty="0">
                <a:latin typeface="NimbusRomNo9L"/>
              </a:rPr>
              <a:t>information</a:t>
            </a:r>
            <a:endParaRPr lang="zh-TW" altLang="en-US" sz="2400" dirty="0"/>
          </a:p>
        </p:txBody>
      </p:sp>
      <p:grpSp>
        <p:nvGrpSpPr>
          <p:cNvPr id="64" name="群組 63">
            <a:extLst>
              <a:ext uri="{FF2B5EF4-FFF2-40B4-BE49-F238E27FC236}">
                <a16:creationId xmlns:a16="http://schemas.microsoft.com/office/drawing/2014/main" id="{26DDE6B7-2CCA-7BA8-C77B-01C20F0BB200}"/>
              </a:ext>
            </a:extLst>
          </p:cNvPr>
          <p:cNvGrpSpPr/>
          <p:nvPr/>
        </p:nvGrpSpPr>
        <p:grpSpPr>
          <a:xfrm>
            <a:off x="4440975" y="4026011"/>
            <a:ext cx="6962569" cy="1418652"/>
            <a:chOff x="4440975" y="3726211"/>
            <a:chExt cx="6962569" cy="1418652"/>
          </a:xfrm>
        </p:grpSpPr>
        <p:sp>
          <p:nvSpPr>
            <p:cNvPr id="37" name="文字方塊 36">
              <a:extLst>
                <a:ext uri="{FF2B5EF4-FFF2-40B4-BE49-F238E27FC236}">
                  <a16:creationId xmlns:a16="http://schemas.microsoft.com/office/drawing/2014/main" id="{268BA479-A087-CAC6-56A6-AB4B13CD3530}"/>
                </a:ext>
              </a:extLst>
            </p:cNvPr>
            <p:cNvSpPr txBox="1"/>
            <p:nvPr/>
          </p:nvSpPr>
          <p:spPr>
            <a:xfrm>
              <a:off x="6472956" y="4313866"/>
              <a:ext cx="4930588" cy="830997"/>
            </a:xfrm>
            <a:prstGeom prst="rect">
              <a:avLst/>
            </a:prstGeom>
            <a:noFill/>
          </p:spPr>
          <p:txBody>
            <a:bodyPr wrap="square">
              <a:spAutoFit/>
            </a:bodyPr>
            <a:lstStyle/>
            <a:p>
              <a:pPr marL="285750" indent="-285750">
                <a:buFont typeface="Arial" panose="020B0604020202020204" pitchFamily="34" charset="0"/>
                <a:buChar char="•"/>
              </a:pPr>
              <a:r>
                <a:rPr lang="en" altLang="zh-TW" sz="2400" dirty="0">
                  <a:effectLst/>
                  <a:latin typeface="NimbusRomNo9L"/>
                </a:rPr>
                <a:t>Provide healthcare professionals with data-driven insights </a:t>
              </a:r>
              <a:endParaRPr lang="zh-TW" altLang="en-US" sz="2400" dirty="0"/>
            </a:p>
          </p:txBody>
        </p:sp>
        <p:sp>
          <p:nvSpPr>
            <p:cNvPr id="38" name="圓角矩形 37">
              <a:extLst>
                <a:ext uri="{FF2B5EF4-FFF2-40B4-BE49-F238E27FC236}">
                  <a16:creationId xmlns:a16="http://schemas.microsoft.com/office/drawing/2014/main" id="{1E3891C5-9186-D367-D149-2F5BA700B330}"/>
                </a:ext>
              </a:extLst>
            </p:cNvPr>
            <p:cNvSpPr/>
            <p:nvPr/>
          </p:nvSpPr>
          <p:spPr>
            <a:xfrm>
              <a:off x="4440975" y="3726211"/>
              <a:ext cx="1635339" cy="889687"/>
            </a:xfrm>
            <a:prstGeom prst="roundRect">
              <a:avLst/>
            </a:prstGeom>
            <a:solidFill>
              <a:schemeClr val="bg1"/>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pic>
          <p:nvPicPr>
            <p:cNvPr id="48" name="圖片 47">
              <a:extLst>
                <a:ext uri="{FF2B5EF4-FFF2-40B4-BE49-F238E27FC236}">
                  <a16:creationId xmlns:a16="http://schemas.microsoft.com/office/drawing/2014/main" id="{3B0321DD-EE1C-C328-3787-E991C8BCB940}"/>
                </a:ext>
              </a:extLst>
            </p:cNvPr>
            <p:cNvPicPr>
              <a:picLocks noChangeAspect="1"/>
            </p:cNvPicPr>
            <p:nvPr/>
          </p:nvPicPr>
          <p:blipFill>
            <a:blip r:embed="rId5">
              <a:extLst>
                <a:ext uri="{BEBA8EAE-BF5A-486C-A8C5-ECC9F3942E4B}">
                  <a14:imgProps xmlns:a14="http://schemas.microsoft.com/office/drawing/2010/main">
                    <a14:imgLayer r:embed="rId6">
                      <a14:imgEffect>
                        <a14:saturation sat="0"/>
                      </a14:imgEffect>
                      <a14:imgEffect>
                        <a14:brightnessContrast contrast="-40000"/>
                      </a14:imgEffect>
                    </a14:imgLayer>
                  </a14:imgProps>
                </a:ext>
              </a:extLst>
            </a:blip>
            <a:stretch>
              <a:fillRect/>
            </a:stretch>
          </p:blipFill>
          <p:spPr>
            <a:xfrm>
              <a:off x="4628953" y="3873630"/>
              <a:ext cx="1310724" cy="623423"/>
            </a:xfrm>
            <a:prstGeom prst="rect">
              <a:avLst/>
            </a:prstGeom>
          </p:spPr>
        </p:pic>
      </p:grpSp>
      <p:grpSp>
        <p:nvGrpSpPr>
          <p:cNvPr id="63" name="群組 62">
            <a:extLst>
              <a:ext uri="{FF2B5EF4-FFF2-40B4-BE49-F238E27FC236}">
                <a16:creationId xmlns:a16="http://schemas.microsoft.com/office/drawing/2014/main" id="{CD14D563-EE4C-1550-3A00-696F06B186D4}"/>
              </a:ext>
            </a:extLst>
          </p:cNvPr>
          <p:cNvGrpSpPr/>
          <p:nvPr/>
        </p:nvGrpSpPr>
        <p:grpSpPr>
          <a:xfrm>
            <a:off x="956777" y="1450749"/>
            <a:ext cx="8083442" cy="1886735"/>
            <a:chOff x="956777" y="1150949"/>
            <a:chExt cx="8083442" cy="1886735"/>
          </a:xfrm>
        </p:grpSpPr>
        <p:pic>
          <p:nvPicPr>
            <p:cNvPr id="6" name="圖片 5">
              <a:extLst>
                <a:ext uri="{FF2B5EF4-FFF2-40B4-BE49-F238E27FC236}">
                  <a16:creationId xmlns:a16="http://schemas.microsoft.com/office/drawing/2014/main" id="{FD36DF26-6BD5-4635-D475-02A6EB3F2881}"/>
                </a:ext>
              </a:extLst>
            </p:cNvPr>
            <p:cNvPicPr>
              <a:picLocks noChangeAspect="1"/>
            </p:cNvPicPr>
            <p:nvPr/>
          </p:nvPicPr>
          <p:blipFill>
            <a:blip r:embed="rId7"/>
            <a:stretch>
              <a:fillRect/>
            </a:stretch>
          </p:blipFill>
          <p:spPr>
            <a:xfrm>
              <a:off x="2505704" y="1994984"/>
              <a:ext cx="995578" cy="985720"/>
            </a:xfrm>
            <a:prstGeom prst="rect">
              <a:avLst/>
            </a:prstGeom>
          </p:spPr>
        </p:pic>
        <p:pic>
          <p:nvPicPr>
            <p:cNvPr id="10" name="圖片 9">
              <a:extLst>
                <a:ext uri="{FF2B5EF4-FFF2-40B4-BE49-F238E27FC236}">
                  <a16:creationId xmlns:a16="http://schemas.microsoft.com/office/drawing/2014/main" id="{38D5CB34-3C63-836C-14F9-CD1859916D1D}"/>
                </a:ext>
              </a:extLst>
            </p:cNvPr>
            <p:cNvPicPr>
              <a:picLocks noChangeAspect="1"/>
            </p:cNvPicPr>
            <p:nvPr/>
          </p:nvPicPr>
          <p:blipFill>
            <a:blip r:embed="rId8"/>
            <a:stretch>
              <a:fillRect/>
            </a:stretch>
          </p:blipFill>
          <p:spPr>
            <a:xfrm>
              <a:off x="1465643" y="2014892"/>
              <a:ext cx="1165507" cy="1022792"/>
            </a:xfrm>
            <a:prstGeom prst="rect">
              <a:avLst/>
            </a:prstGeom>
          </p:spPr>
        </p:pic>
        <p:sp>
          <p:nvSpPr>
            <p:cNvPr id="11" name="橢圓圖說文字 10">
              <a:extLst>
                <a:ext uri="{FF2B5EF4-FFF2-40B4-BE49-F238E27FC236}">
                  <a16:creationId xmlns:a16="http://schemas.microsoft.com/office/drawing/2014/main" id="{776A9F55-294F-DACE-245F-11C3FA413C3E}"/>
                </a:ext>
              </a:extLst>
            </p:cNvPr>
            <p:cNvSpPr/>
            <p:nvPr/>
          </p:nvSpPr>
          <p:spPr>
            <a:xfrm>
              <a:off x="3118224" y="1150949"/>
              <a:ext cx="1423119" cy="844036"/>
            </a:xfrm>
            <a:prstGeom prst="wedgeEllipseCallout">
              <a:avLst>
                <a:gd name="adj1" fmla="val -40861"/>
                <a:gd name="adj2" fmla="val 59620"/>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
          <p:nvSpPr>
            <p:cNvPr id="12" name="橢圓圖說文字 11">
              <a:extLst>
                <a:ext uri="{FF2B5EF4-FFF2-40B4-BE49-F238E27FC236}">
                  <a16:creationId xmlns:a16="http://schemas.microsoft.com/office/drawing/2014/main" id="{B5D078C4-0A26-1AFA-807A-505A34C87026}"/>
                </a:ext>
              </a:extLst>
            </p:cNvPr>
            <p:cNvSpPr/>
            <p:nvPr/>
          </p:nvSpPr>
          <p:spPr>
            <a:xfrm>
              <a:off x="956777" y="1409686"/>
              <a:ext cx="1165507" cy="642278"/>
            </a:xfrm>
            <a:prstGeom prst="wedgeEllipseCallout">
              <a:avLst>
                <a:gd name="adj1" fmla="val 25282"/>
                <a:gd name="adj2" fmla="val 65044"/>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cxnSp>
          <p:nvCxnSpPr>
            <p:cNvPr id="14" name="直線箭頭接點 13">
              <a:extLst>
                <a:ext uri="{FF2B5EF4-FFF2-40B4-BE49-F238E27FC236}">
                  <a16:creationId xmlns:a16="http://schemas.microsoft.com/office/drawing/2014/main" id="{DF0CB5CD-BE21-0FBE-5681-CF066BD32D89}"/>
                </a:ext>
              </a:extLst>
            </p:cNvPr>
            <p:cNvCxnSpPr>
              <a:cxnSpLocks/>
            </p:cNvCxnSpPr>
            <p:nvPr/>
          </p:nvCxnSpPr>
          <p:spPr>
            <a:xfrm>
              <a:off x="4114517" y="2410716"/>
              <a:ext cx="693452" cy="0"/>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7" name="圖片 16">
              <a:extLst>
                <a:ext uri="{FF2B5EF4-FFF2-40B4-BE49-F238E27FC236}">
                  <a16:creationId xmlns:a16="http://schemas.microsoft.com/office/drawing/2014/main" id="{EF027B67-FD52-A80A-B91A-5AE666CB7141}"/>
                </a:ext>
              </a:extLst>
            </p:cNvPr>
            <p:cNvPicPr>
              <a:picLocks noChangeAspect="1"/>
            </p:cNvPicPr>
            <p:nvPr/>
          </p:nvPicPr>
          <p:blipFill rotWithShape="1">
            <a:blip r:embed="rId9"/>
            <a:srcRect t="12074" r="17570"/>
            <a:stretch/>
          </p:blipFill>
          <p:spPr>
            <a:xfrm>
              <a:off x="4845459" y="2060987"/>
              <a:ext cx="826369" cy="892625"/>
            </a:xfrm>
            <a:prstGeom prst="rect">
              <a:avLst/>
            </a:prstGeom>
          </p:spPr>
        </p:pic>
        <p:pic>
          <p:nvPicPr>
            <p:cNvPr id="52" name="圖片 51">
              <a:extLst>
                <a:ext uri="{FF2B5EF4-FFF2-40B4-BE49-F238E27FC236}">
                  <a16:creationId xmlns:a16="http://schemas.microsoft.com/office/drawing/2014/main" id="{674FA9A3-82B3-63C1-4566-345859BF844E}"/>
                </a:ext>
              </a:extLst>
            </p:cNvPr>
            <p:cNvPicPr>
              <a:picLocks noChangeAspect="1"/>
            </p:cNvPicPr>
            <p:nvPr/>
          </p:nvPicPr>
          <p:blipFill>
            <a:blip r:embed="rId10"/>
            <a:stretch>
              <a:fillRect/>
            </a:stretch>
          </p:blipFill>
          <p:spPr>
            <a:xfrm>
              <a:off x="6666724" y="1932854"/>
              <a:ext cx="1084708" cy="892624"/>
            </a:xfrm>
            <a:prstGeom prst="rect">
              <a:avLst/>
            </a:prstGeom>
          </p:spPr>
        </p:pic>
        <p:cxnSp>
          <p:nvCxnSpPr>
            <p:cNvPr id="55" name="直線箭頭接點 54">
              <a:extLst>
                <a:ext uri="{FF2B5EF4-FFF2-40B4-BE49-F238E27FC236}">
                  <a16:creationId xmlns:a16="http://schemas.microsoft.com/office/drawing/2014/main" id="{8FC49FD8-CFBF-E597-EE6B-0CECAA7F5D31}"/>
                </a:ext>
              </a:extLst>
            </p:cNvPr>
            <p:cNvCxnSpPr>
              <a:cxnSpLocks/>
            </p:cNvCxnSpPr>
            <p:nvPr/>
          </p:nvCxnSpPr>
          <p:spPr>
            <a:xfrm>
              <a:off x="6021947" y="2440336"/>
              <a:ext cx="693452" cy="0"/>
            </a:xfrm>
            <a:prstGeom prst="straightConnector1">
              <a:avLst/>
            </a:prstGeom>
            <a:ln w="111125">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7" name="圖片 56">
              <a:extLst>
                <a:ext uri="{FF2B5EF4-FFF2-40B4-BE49-F238E27FC236}">
                  <a16:creationId xmlns:a16="http://schemas.microsoft.com/office/drawing/2014/main" id="{DF562C37-AD7E-3424-8E68-E9B8119249FA}"/>
                </a:ext>
              </a:extLst>
            </p:cNvPr>
            <p:cNvPicPr>
              <a:picLocks noChangeAspect="1"/>
            </p:cNvPicPr>
            <p:nvPr/>
          </p:nvPicPr>
          <p:blipFill>
            <a:blip r:embed="rId11"/>
            <a:stretch>
              <a:fillRect/>
            </a:stretch>
          </p:blipFill>
          <p:spPr>
            <a:xfrm>
              <a:off x="7968096" y="1771469"/>
              <a:ext cx="1072123" cy="1037906"/>
            </a:xfrm>
            <a:prstGeom prst="rect">
              <a:avLst/>
            </a:prstGeom>
          </p:spPr>
        </p:pic>
        <p:sp>
          <p:nvSpPr>
            <p:cNvPr id="58" name="文字方塊 57">
              <a:extLst>
                <a:ext uri="{FF2B5EF4-FFF2-40B4-BE49-F238E27FC236}">
                  <a16:creationId xmlns:a16="http://schemas.microsoft.com/office/drawing/2014/main" id="{9BE21A56-3F0C-B068-7791-1C4879847605}"/>
                </a:ext>
              </a:extLst>
            </p:cNvPr>
            <p:cNvSpPr txBox="1"/>
            <p:nvPr/>
          </p:nvSpPr>
          <p:spPr>
            <a:xfrm>
              <a:off x="7710295" y="2179883"/>
              <a:ext cx="752726" cy="461665"/>
            </a:xfrm>
            <a:prstGeom prst="rect">
              <a:avLst/>
            </a:prstGeom>
            <a:noFill/>
          </p:spPr>
          <p:txBody>
            <a:bodyPr wrap="square">
              <a:spAutoFit/>
            </a:bodyPr>
            <a:lstStyle/>
            <a:p>
              <a:r>
                <a:rPr lang="en-US" altLang="zh-TW" sz="2400" b="1" dirty="0"/>
                <a:t>/</a:t>
              </a:r>
              <a:endParaRPr lang="zh-TW" altLang="en-US" sz="2400" b="1" dirty="0"/>
            </a:p>
          </p:txBody>
        </p:sp>
      </p:grpSp>
      <p:sp>
        <p:nvSpPr>
          <p:cNvPr id="2" name="標題 1">
            <a:extLst>
              <a:ext uri="{FF2B5EF4-FFF2-40B4-BE49-F238E27FC236}">
                <a16:creationId xmlns:a16="http://schemas.microsoft.com/office/drawing/2014/main" id="{F15DF6D1-479B-0833-58C4-0335F4B6C246}"/>
              </a:ext>
            </a:extLst>
          </p:cNvPr>
          <p:cNvSpPr>
            <a:spLocks noGrp="1"/>
          </p:cNvSpPr>
          <p:nvPr>
            <p:ph type="title"/>
          </p:nvPr>
        </p:nvSpPr>
        <p:spPr>
          <a:xfrm>
            <a:off x="838200" y="504024"/>
            <a:ext cx="10515600" cy="828677"/>
          </a:xfrm>
        </p:spPr>
        <p:txBody>
          <a:bodyPr/>
          <a:lstStyle/>
          <a:p>
            <a:r>
              <a:rPr lang="zh-TW" altLang="en-US" b="1" dirty="0"/>
              <a:t>Diagnostic Support</a:t>
            </a:r>
          </a:p>
        </p:txBody>
      </p:sp>
    </p:spTree>
    <p:extLst>
      <p:ext uri="{BB962C8B-B14F-4D97-AF65-F5344CB8AC3E}">
        <p14:creationId xmlns:p14="http://schemas.microsoft.com/office/powerpoint/2010/main" val="261655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17E6321-65C1-A8E0-BFD6-78D18740511D}"/>
              </a:ext>
            </a:extLst>
          </p:cNvPr>
          <p:cNvSpPr>
            <a:spLocks noGrp="1"/>
          </p:cNvSpPr>
          <p:nvPr>
            <p:ph type="title"/>
          </p:nvPr>
        </p:nvSpPr>
        <p:spPr>
          <a:xfrm>
            <a:off x="838200" y="761228"/>
            <a:ext cx="11132127" cy="828677"/>
          </a:xfrm>
        </p:spPr>
        <p:txBody>
          <a:bodyPr>
            <a:normAutofit fontScale="90000"/>
          </a:bodyPr>
          <a:lstStyle/>
          <a:p>
            <a:r>
              <a:rPr lang="en" altLang="zh-TW" sz="4000" b="1" dirty="0">
                <a:solidFill>
                  <a:srgbClr val="042553"/>
                </a:solidFill>
                <a:effectLst/>
              </a:rPr>
              <a:t>ALM analysis of patient </a:t>
            </a:r>
            <a:r>
              <a:rPr lang="en" altLang="zh-TW" b="1" dirty="0">
                <a:solidFill>
                  <a:srgbClr val="042553"/>
                </a:solidFill>
              </a:rPr>
              <a:t>v</a:t>
            </a:r>
            <a:r>
              <a:rPr lang="en" altLang="zh-TW" sz="4000" b="1" dirty="0">
                <a:solidFill>
                  <a:srgbClr val="042553"/>
                </a:solidFill>
                <a:effectLst/>
              </a:rPr>
              <a:t>oices </a:t>
            </a:r>
            <a:r>
              <a:rPr lang="en" altLang="zh-TW" b="1" dirty="0">
                <a:solidFill>
                  <a:srgbClr val="042553"/>
                </a:solidFill>
              </a:rPr>
              <a:t>a</a:t>
            </a:r>
            <a:r>
              <a:rPr lang="en" altLang="zh-TW" sz="4000" b="1" dirty="0">
                <a:solidFill>
                  <a:srgbClr val="042553"/>
                </a:solidFill>
                <a:effectLst/>
              </a:rPr>
              <a:t>cross </a:t>
            </a:r>
            <a:r>
              <a:rPr lang="en" altLang="zh-TW" b="1" dirty="0">
                <a:solidFill>
                  <a:srgbClr val="042553"/>
                </a:solidFill>
              </a:rPr>
              <a:t>h</a:t>
            </a:r>
            <a:r>
              <a:rPr lang="en" altLang="zh-TW" sz="4000" b="1" dirty="0">
                <a:solidFill>
                  <a:srgbClr val="042553"/>
                </a:solidFill>
                <a:effectLst/>
              </a:rPr>
              <a:t>ealth </a:t>
            </a:r>
            <a:r>
              <a:rPr lang="en" altLang="zh-TW" b="1" dirty="0">
                <a:solidFill>
                  <a:srgbClr val="042553"/>
                </a:solidFill>
              </a:rPr>
              <a:t>c</a:t>
            </a:r>
            <a:r>
              <a:rPr lang="en" altLang="zh-TW" sz="4000" b="1" dirty="0">
                <a:solidFill>
                  <a:srgbClr val="042553"/>
                </a:solidFill>
                <a:effectLst/>
              </a:rPr>
              <a:t>onditions </a:t>
            </a:r>
            <a:endParaRPr kumimoji="1" lang="zh-TW" altLang="en-US" b="1" dirty="0">
              <a:solidFill>
                <a:srgbClr val="042553"/>
              </a:solidFill>
            </a:endParaRPr>
          </a:p>
        </p:txBody>
      </p:sp>
      <p:pic>
        <p:nvPicPr>
          <p:cNvPr id="6" name="內容版面配置區 5">
            <a:extLst>
              <a:ext uri="{FF2B5EF4-FFF2-40B4-BE49-F238E27FC236}">
                <a16:creationId xmlns:a16="http://schemas.microsoft.com/office/drawing/2014/main" id="{5D77BAE8-6F84-E557-BECF-58780D8D7EC3}"/>
              </a:ext>
            </a:extLst>
          </p:cNvPr>
          <p:cNvPicPr>
            <a:picLocks noGrp="1" noChangeAspect="1"/>
          </p:cNvPicPr>
          <p:nvPr>
            <p:ph idx="1"/>
          </p:nvPr>
        </p:nvPicPr>
        <p:blipFill rotWithShape="1">
          <a:blip r:embed="rId2"/>
          <a:srcRect t="1195" b="-1"/>
          <a:stretch/>
        </p:blipFill>
        <p:spPr>
          <a:xfrm>
            <a:off x="838200" y="2001628"/>
            <a:ext cx="10244238" cy="3361765"/>
          </a:xfrm>
        </p:spPr>
      </p:pic>
      <p:sp>
        <p:nvSpPr>
          <p:cNvPr id="4" name="投影片編號版面配置區 3">
            <a:extLst>
              <a:ext uri="{FF2B5EF4-FFF2-40B4-BE49-F238E27FC236}">
                <a16:creationId xmlns:a16="http://schemas.microsoft.com/office/drawing/2014/main" id="{A76C66AB-288D-1042-CC2D-3989CC058D53}"/>
              </a:ext>
            </a:extLst>
          </p:cNvPr>
          <p:cNvSpPr>
            <a:spLocks noGrp="1"/>
          </p:cNvSpPr>
          <p:nvPr>
            <p:ph type="sldNum" sz="quarter" idx="12"/>
          </p:nvPr>
        </p:nvSpPr>
        <p:spPr/>
        <p:txBody>
          <a:bodyPr/>
          <a:lstStyle/>
          <a:p>
            <a:fld id="{5601EF12-CFEA-A34A-BCBF-789BE5CF08F1}" type="slidenum">
              <a:rPr kumimoji="1" lang="zh-TW" altLang="en-US" smtClean="0"/>
              <a:pPr/>
              <a:t>40</a:t>
            </a:fld>
            <a:endParaRPr kumimoji="1" lang="zh-TW" altLang="en-US"/>
          </a:p>
        </p:txBody>
      </p:sp>
    </p:spTree>
    <p:extLst>
      <p:ext uri="{BB962C8B-B14F-4D97-AF65-F5344CB8AC3E}">
        <p14:creationId xmlns:p14="http://schemas.microsoft.com/office/powerpoint/2010/main" val="1948299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3E2744B-82AE-E541-6854-C3E2EFD336F6}"/>
              </a:ext>
            </a:extLst>
          </p:cNvPr>
          <p:cNvSpPr>
            <a:spLocks noGrp="1"/>
          </p:cNvSpPr>
          <p:nvPr>
            <p:ph type="title"/>
          </p:nvPr>
        </p:nvSpPr>
        <p:spPr/>
        <p:txBody>
          <a:bodyPr/>
          <a:lstStyle/>
          <a:p>
            <a:r>
              <a:rPr kumimoji="1" lang="en-US" altLang="zh-TW" b="1" dirty="0">
                <a:solidFill>
                  <a:srgbClr val="042553"/>
                </a:solidFill>
              </a:rPr>
              <a:t>Limitation / challenge / research direction </a:t>
            </a:r>
            <a:endParaRPr kumimoji="1" lang="zh-TW" altLang="en-US" b="1" dirty="0">
              <a:solidFill>
                <a:srgbClr val="042553"/>
              </a:solidFill>
            </a:endParaRPr>
          </a:p>
        </p:txBody>
      </p:sp>
      <p:sp>
        <p:nvSpPr>
          <p:cNvPr id="4" name="投影片編號版面配置區 3">
            <a:extLst>
              <a:ext uri="{FF2B5EF4-FFF2-40B4-BE49-F238E27FC236}">
                <a16:creationId xmlns:a16="http://schemas.microsoft.com/office/drawing/2014/main" id="{6998DE38-F0EA-F64E-E149-3E7B07A20748}"/>
              </a:ext>
            </a:extLst>
          </p:cNvPr>
          <p:cNvSpPr>
            <a:spLocks noGrp="1"/>
          </p:cNvSpPr>
          <p:nvPr>
            <p:ph type="sldNum" sz="quarter" idx="12"/>
          </p:nvPr>
        </p:nvSpPr>
        <p:spPr/>
        <p:txBody>
          <a:bodyPr/>
          <a:lstStyle/>
          <a:p>
            <a:fld id="{5601EF12-CFEA-A34A-BCBF-789BE5CF08F1}" type="slidenum">
              <a:rPr kumimoji="1" lang="zh-TW" altLang="en-US" smtClean="0"/>
              <a:pPr/>
              <a:t>41</a:t>
            </a:fld>
            <a:endParaRPr kumimoji="1" lang="zh-TW" altLang="en-US"/>
          </a:p>
        </p:txBody>
      </p:sp>
      <p:sp>
        <p:nvSpPr>
          <p:cNvPr id="5" name="文字方塊 4">
            <a:extLst>
              <a:ext uri="{FF2B5EF4-FFF2-40B4-BE49-F238E27FC236}">
                <a16:creationId xmlns:a16="http://schemas.microsoft.com/office/drawing/2014/main" id="{802B9B99-C143-D019-98E5-CAD9DC295BF9}"/>
              </a:ext>
            </a:extLst>
          </p:cNvPr>
          <p:cNvSpPr txBox="1"/>
          <p:nvPr/>
        </p:nvSpPr>
        <p:spPr>
          <a:xfrm>
            <a:off x="937051" y="1682368"/>
            <a:ext cx="7163715" cy="461665"/>
          </a:xfrm>
          <a:prstGeom prst="rect">
            <a:avLst/>
          </a:prstGeom>
          <a:noFill/>
        </p:spPr>
        <p:txBody>
          <a:bodyPr wrap="square" rtlCol="0">
            <a:spAutoFit/>
          </a:bodyPr>
          <a:lstStyle/>
          <a:p>
            <a:r>
              <a:rPr kumimoji="1" lang="en-US" altLang="zh-TW" sz="2400" dirty="0"/>
              <a:t>- Environment (e.g., background noise)</a:t>
            </a:r>
          </a:p>
        </p:txBody>
      </p:sp>
      <p:sp>
        <p:nvSpPr>
          <p:cNvPr id="6" name="文字方塊 5">
            <a:extLst>
              <a:ext uri="{FF2B5EF4-FFF2-40B4-BE49-F238E27FC236}">
                <a16:creationId xmlns:a16="http://schemas.microsoft.com/office/drawing/2014/main" id="{1297A119-9E57-4950-2320-C42668BA28E0}"/>
              </a:ext>
            </a:extLst>
          </p:cNvPr>
          <p:cNvSpPr txBox="1"/>
          <p:nvPr/>
        </p:nvSpPr>
        <p:spPr>
          <a:xfrm>
            <a:off x="937051" y="3152509"/>
            <a:ext cx="7163715" cy="461665"/>
          </a:xfrm>
          <a:prstGeom prst="rect">
            <a:avLst/>
          </a:prstGeom>
          <a:noFill/>
        </p:spPr>
        <p:txBody>
          <a:bodyPr wrap="square" rtlCol="0">
            <a:spAutoFit/>
          </a:bodyPr>
          <a:lstStyle/>
          <a:p>
            <a:r>
              <a:rPr kumimoji="1" lang="en-US" altLang="zh-TW" sz="2400" dirty="0"/>
              <a:t>- Limitation of current ALMs</a:t>
            </a:r>
            <a:endParaRPr kumimoji="1" lang="zh-TW" altLang="en-US" sz="2400" dirty="0"/>
          </a:p>
        </p:txBody>
      </p:sp>
      <p:sp>
        <p:nvSpPr>
          <p:cNvPr id="9" name="文字方塊 8">
            <a:extLst>
              <a:ext uri="{FF2B5EF4-FFF2-40B4-BE49-F238E27FC236}">
                <a16:creationId xmlns:a16="http://schemas.microsoft.com/office/drawing/2014/main" id="{75392D0B-6290-F3BC-2C6D-678A10F749ED}"/>
              </a:ext>
            </a:extLst>
          </p:cNvPr>
          <p:cNvSpPr txBox="1"/>
          <p:nvPr/>
        </p:nvSpPr>
        <p:spPr>
          <a:xfrm>
            <a:off x="1560505" y="3764381"/>
            <a:ext cx="8470186" cy="461665"/>
          </a:xfrm>
          <a:prstGeom prst="rect">
            <a:avLst/>
          </a:prstGeom>
          <a:noFill/>
        </p:spPr>
        <p:txBody>
          <a:bodyPr wrap="square" rtlCol="0">
            <a:spAutoFit/>
          </a:bodyPr>
          <a:lstStyle/>
          <a:p>
            <a:r>
              <a:rPr kumimoji="1" lang="en-US" altLang="zh-TW" sz="2400" dirty="0">
                <a:sym typeface="Wingdings" pitchFamily="2" charset="2"/>
              </a:rPr>
              <a:t>e.g., </a:t>
            </a:r>
            <a:r>
              <a:rPr kumimoji="1" lang="en-US" altLang="zh-TW" sz="2400" dirty="0"/>
              <a:t>ALM’s bias toward semantic cues</a:t>
            </a:r>
            <a:endParaRPr kumimoji="1" lang="en-US" altLang="zh-TW" sz="2400" dirty="0">
              <a:sym typeface="Wingdings" pitchFamily="2" charset="2"/>
            </a:endParaRPr>
          </a:p>
        </p:txBody>
      </p:sp>
      <p:sp>
        <p:nvSpPr>
          <p:cNvPr id="10" name="文字方塊 9">
            <a:extLst>
              <a:ext uri="{FF2B5EF4-FFF2-40B4-BE49-F238E27FC236}">
                <a16:creationId xmlns:a16="http://schemas.microsoft.com/office/drawing/2014/main" id="{A7642110-9387-5478-7D72-91B5983811CC}"/>
              </a:ext>
            </a:extLst>
          </p:cNvPr>
          <p:cNvSpPr txBox="1"/>
          <p:nvPr/>
        </p:nvSpPr>
        <p:spPr>
          <a:xfrm>
            <a:off x="937051" y="4658547"/>
            <a:ext cx="4095336" cy="461665"/>
          </a:xfrm>
          <a:prstGeom prst="rect">
            <a:avLst/>
          </a:prstGeom>
          <a:noFill/>
        </p:spPr>
        <p:txBody>
          <a:bodyPr wrap="square" rtlCol="0">
            <a:spAutoFit/>
          </a:bodyPr>
          <a:lstStyle/>
          <a:p>
            <a:r>
              <a:rPr kumimoji="1" lang="en-US" altLang="zh-TW" sz="2400" dirty="0"/>
              <a:t>- Personalization</a:t>
            </a:r>
            <a:endParaRPr kumimoji="1" lang="zh-TW" altLang="en-US" sz="2400" dirty="0"/>
          </a:p>
        </p:txBody>
      </p:sp>
      <p:sp>
        <p:nvSpPr>
          <p:cNvPr id="11" name="文字方塊 10">
            <a:extLst>
              <a:ext uri="{FF2B5EF4-FFF2-40B4-BE49-F238E27FC236}">
                <a16:creationId xmlns:a16="http://schemas.microsoft.com/office/drawing/2014/main" id="{3248D0B5-2F06-B760-8EB5-6A9C823A1EF4}"/>
              </a:ext>
            </a:extLst>
          </p:cNvPr>
          <p:cNvSpPr txBox="1"/>
          <p:nvPr/>
        </p:nvSpPr>
        <p:spPr>
          <a:xfrm>
            <a:off x="1560505" y="2309804"/>
            <a:ext cx="7163715" cy="461665"/>
          </a:xfrm>
          <a:prstGeom prst="rect">
            <a:avLst/>
          </a:prstGeom>
          <a:noFill/>
        </p:spPr>
        <p:txBody>
          <a:bodyPr wrap="square" rtlCol="0">
            <a:spAutoFit/>
          </a:bodyPr>
          <a:lstStyle/>
          <a:p>
            <a:r>
              <a:rPr kumimoji="1" lang="en-US" altLang="zh-TW" sz="2400" dirty="0">
                <a:sym typeface="Wingdings" pitchFamily="2" charset="2"/>
              </a:rPr>
              <a:t> </a:t>
            </a:r>
            <a:r>
              <a:rPr kumimoji="1" lang="en-US" altLang="zh-TW" sz="2400" dirty="0"/>
              <a:t>Affect </a:t>
            </a:r>
            <a:r>
              <a:rPr kumimoji="1" lang="en-US" altLang="zh-TW" sz="2400" dirty="0" err="1"/>
              <a:t>diarization</a:t>
            </a:r>
            <a:r>
              <a:rPr kumimoji="1" lang="en-US" altLang="zh-TW" sz="2400" dirty="0"/>
              <a:t>, transcription, voice assessment </a:t>
            </a:r>
            <a:endParaRPr kumimoji="1" lang="zh-TW" altLang="en-US" sz="2400" dirty="0"/>
          </a:p>
        </p:txBody>
      </p:sp>
      <p:sp>
        <p:nvSpPr>
          <p:cNvPr id="7" name="文字方塊 6">
            <a:extLst>
              <a:ext uri="{FF2B5EF4-FFF2-40B4-BE49-F238E27FC236}">
                <a16:creationId xmlns:a16="http://schemas.microsoft.com/office/drawing/2014/main" id="{87607F77-EDB7-6A66-7D32-6343C88AAB24}"/>
              </a:ext>
            </a:extLst>
          </p:cNvPr>
          <p:cNvSpPr txBox="1"/>
          <p:nvPr/>
        </p:nvSpPr>
        <p:spPr>
          <a:xfrm>
            <a:off x="1560505" y="5270419"/>
            <a:ext cx="6096000" cy="461665"/>
          </a:xfrm>
          <a:prstGeom prst="rect">
            <a:avLst/>
          </a:prstGeom>
          <a:noFill/>
        </p:spPr>
        <p:txBody>
          <a:bodyPr wrap="square">
            <a:spAutoFit/>
          </a:bodyPr>
          <a:lstStyle/>
          <a:p>
            <a:r>
              <a:rPr kumimoji="1" lang="en-US" altLang="zh-TW" sz="2400" dirty="0">
                <a:sym typeface="Wingdings" pitchFamily="2" charset="2"/>
              </a:rPr>
              <a:t> E</a:t>
            </a:r>
            <a:r>
              <a:rPr lang="zh-TW" altLang="en-US" sz="2400" dirty="0"/>
              <a:t>ach individual has a different baseline state</a:t>
            </a:r>
          </a:p>
        </p:txBody>
      </p:sp>
    </p:spTree>
    <p:extLst>
      <p:ext uri="{BB962C8B-B14F-4D97-AF65-F5344CB8AC3E}">
        <p14:creationId xmlns:p14="http://schemas.microsoft.com/office/powerpoint/2010/main" val="330136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C80EE63-CDBB-9235-FC1F-B9F5D3FFA7D3}"/>
              </a:ext>
            </a:extLst>
          </p:cNvPr>
          <p:cNvSpPr>
            <a:spLocks noGrp="1"/>
          </p:cNvSpPr>
          <p:nvPr>
            <p:ph type="sldNum" sz="quarter" idx="12"/>
          </p:nvPr>
        </p:nvSpPr>
        <p:spPr/>
        <p:txBody>
          <a:bodyPr/>
          <a:lstStyle/>
          <a:p>
            <a:fld id="{5601EF12-CFEA-A34A-BCBF-789BE5CF08F1}" type="slidenum">
              <a:rPr kumimoji="1" lang="zh-TW" altLang="en-US" smtClean="0"/>
              <a:pPr/>
              <a:t>5</a:t>
            </a:fld>
            <a:endParaRPr kumimoji="1" lang="zh-TW" altLang="en-US"/>
          </a:p>
        </p:txBody>
      </p:sp>
      <p:grpSp>
        <p:nvGrpSpPr>
          <p:cNvPr id="52" name="群組 51">
            <a:extLst>
              <a:ext uri="{FF2B5EF4-FFF2-40B4-BE49-F238E27FC236}">
                <a16:creationId xmlns:a16="http://schemas.microsoft.com/office/drawing/2014/main" id="{74457518-FDD0-9D35-8C39-81A7D1106387}"/>
              </a:ext>
            </a:extLst>
          </p:cNvPr>
          <p:cNvGrpSpPr/>
          <p:nvPr/>
        </p:nvGrpSpPr>
        <p:grpSpPr>
          <a:xfrm>
            <a:off x="709086" y="689919"/>
            <a:ext cx="2934483" cy="552725"/>
            <a:chOff x="709086" y="729549"/>
            <a:chExt cx="2934483" cy="552725"/>
          </a:xfrm>
        </p:grpSpPr>
        <p:pic>
          <p:nvPicPr>
            <p:cNvPr id="7" name="圖片 6">
              <a:extLst>
                <a:ext uri="{FF2B5EF4-FFF2-40B4-BE49-F238E27FC236}">
                  <a16:creationId xmlns:a16="http://schemas.microsoft.com/office/drawing/2014/main" id="{F29D49B4-692E-F423-EF56-8304682A0883}"/>
                </a:ext>
              </a:extLst>
            </p:cNvPr>
            <p:cNvPicPr>
              <a:picLocks noChangeAspect="1"/>
            </p:cNvPicPr>
            <p:nvPr/>
          </p:nvPicPr>
          <p:blipFill>
            <a:blip r:embed="rId2"/>
            <a:stretch>
              <a:fillRect/>
            </a:stretch>
          </p:blipFill>
          <p:spPr>
            <a:xfrm>
              <a:off x="709086" y="729549"/>
              <a:ext cx="505741" cy="500733"/>
            </a:xfrm>
            <a:prstGeom prst="rect">
              <a:avLst/>
            </a:prstGeom>
          </p:spPr>
        </p:pic>
        <p:sp>
          <p:nvSpPr>
            <p:cNvPr id="12" name="文字方塊 11">
              <a:extLst>
                <a:ext uri="{FF2B5EF4-FFF2-40B4-BE49-F238E27FC236}">
                  <a16:creationId xmlns:a16="http://schemas.microsoft.com/office/drawing/2014/main" id="{ECDF25F5-F3A5-0285-966F-E06266A3005F}"/>
                </a:ext>
              </a:extLst>
            </p:cNvPr>
            <p:cNvSpPr txBox="1"/>
            <p:nvPr/>
          </p:nvSpPr>
          <p:spPr>
            <a:xfrm>
              <a:off x="1487395" y="818804"/>
              <a:ext cx="1952832"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hi. how are you ?</a:t>
              </a:r>
              <a:r>
                <a:rPr lang="zh-TW" altLang="zh-TW" sz="2000" dirty="0">
                  <a:effectLst/>
                </a:rPr>
                <a:t> </a:t>
              </a:r>
              <a:endParaRPr lang="zh-TW" altLang="en-US" sz="2000" dirty="0"/>
            </a:p>
          </p:txBody>
        </p:sp>
        <p:sp>
          <p:nvSpPr>
            <p:cNvPr id="45" name="圓角矩形圖說文字 44">
              <a:extLst>
                <a:ext uri="{FF2B5EF4-FFF2-40B4-BE49-F238E27FC236}">
                  <a16:creationId xmlns:a16="http://schemas.microsoft.com/office/drawing/2014/main" id="{F2AD7387-8089-F5B6-8C10-6C462E64232B}"/>
                </a:ext>
              </a:extLst>
            </p:cNvPr>
            <p:cNvSpPr/>
            <p:nvPr/>
          </p:nvSpPr>
          <p:spPr>
            <a:xfrm>
              <a:off x="1459921" y="781541"/>
              <a:ext cx="2183648" cy="500733"/>
            </a:xfrm>
            <a:prstGeom prst="wedgeRoundRectCallout">
              <a:avLst>
                <a:gd name="adj1" fmla="val -5778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2" name="群組 61">
            <a:extLst>
              <a:ext uri="{FF2B5EF4-FFF2-40B4-BE49-F238E27FC236}">
                <a16:creationId xmlns:a16="http://schemas.microsoft.com/office/drawing/2014/main" id="{A4C22A0D-7868-C44A-2D1E-DAF2000BD785}"/>
              </a:ext>
            </a:extLst>
          </p:cNvPr>
          <p:cNvGrpSpPr/>
          <p:nvPr/>
        </p:nvGrpSpPr>
        <p:grpSpPr>
          <a:xfrm>
            <a:off x="9591698" y="1082170"/>
            <a:ext cx="1478891" cy="566944"/>
            <a:chOff x="9282417" y="934253"/>
            <a:chExt cx="1478891" cy="566944"/>
          </a:xfrm>
        </p:grpSpPr>
        <p:pic>
          <p:nvPicPr>
            <p:cNvPr id="8" name="圖片 7">
              <a:extLst>
                <a:ext uri="{FF2B5EF4-FFF2-40B4-BE49-F238E27FC236}">
                  <a16:creationId xmlns:a16="http://schemas.microsoft.com/office/drawing/2014/main" id="{D2221F3F-9268-FF5E-F0D8-D529C2E1FCFF}"/>
                </a:ext>
              </a:extLst>
            </p:cNvPr>
            <p:cNvPicPr>
              <a:picLocks noChangeAspect="1"/>
            </p:cNvPicPr>
            <p:nvPr/>
          </p:nvPicPr>
          <p:blipFill>
            <a:blip r:embed="rId3"/>
            <a:stretch>
              <a:fillRect/>
            </a:stretch>
          </p:blipFill>
          <p:spPr>
            <a:xfrm>
              <a:off x="10115255" y="934253"/>
              <a:ext cx="646053" cy="566944"/>
            </a:xfrm>
            <a:prstGeom prst="rect">
              <a:avLst/>
            </a:prstGeom>
          </p:spPr>
        </p:pic>
        <p:sp>
          <p:nvSpPr>
            <p:cNvPr id="14" name="文字方塊 13">
              <a:extLst>
                <a:ext uri="{FF2B5EF4-FFF2-40B4-BE49-F238E27FC236}">
                  <a16:creationId xmlns:a16="http://schemas.microsoft.com/office/drawing/2014/main" id="{A13E8F42-E197-8FD3-64A9-BFF896994C9B}"/>
                </a:ext>
              </a:extLst>
            </p:cNvPr>
            <p:cNvSpPr txBox="1"/>
            <p:nvPr/>
          </p:nvSpPr>
          <p:spPr>
            <a:xfrm>
              <a:off x="9324467" y="993561"/>
              <a:ext cx="1046875" cy="400110"/>
            </a:xfrm>
            <a:prstGeom prst="rect">
              <a:avLst/>
            </a:prstGeom>
            <a:noFill/>
          </p:spPr>
          <p:txBody>
            <a:bodyPr wrap="square">
              <a:spAutoFit/>
            </a:bodyPr>
            <a:lstStyle/>
            <a:p>
              <a:r>
                <a:rPr lang="en-US" altLang="zh-TW" sz="2000" kern="0" dirty="0">
                  <a:solidFill>
                    <a:srgbClr val="000000"/>
                  </a:solidFill>
                </a:rPr>
                <a:t>good.</a:t>
              </a:r>
              <a:endParaRPr lang="zh-TW" altLang="en-US" sz="2000" dirty="0"/>
            </a:p>
          </p:txBody>
        </p:sp>
        <p:sp>
          <p:nvSpPr>
            <p:cNvPr id="46" name="圓角矩形圖說文字 45">
              <a:extLst>
                <a:ext uri="{FF2B5EF4-FFF2-40B4-BE49-F238E27FC236}">
                  <a16:creationId xmlns:a16="http://schemas.microsoft.com/office/drawing/2014/main" id="{01082F38-695B-B113-00F2-D5731B2D29BC}"/>
                </a:ext>
              </a:extLst>
            </p:cNvPr>
            <p:cNvSpPr/>
            <p:nvPr/>
          </p:nvSpPr>
          <p:spPr>
            <a:xfrm flipH="1">
              <a:off x="9282417" y="98586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3" name="群組 52">
            <a:extLst>
              <a:ext uri="{FF2B5EF4-FFF2-40B4-BE49-F238E27FC236}">
                <a16:creationId xmlns:a16="http://schemas.microsoft.com/office/drawing/2014/main" id="{1ACE9438-96FE-6210-6E49-35D4C4338ADC}"/>
              </a:ext>
            </a:extLst>
          </p:cNvPr>
          <p:cNvGrpSpPr/>
          <p:nvPr/>
        </p:nvGrpSpPr>
        <p:grpSpPr>
          <a:xfrm>
            <a:off x="709086" y="1540453"/>
            <a:ext cx="2361643" cy="501753"/>
            <a:chOff x="709086" y="1566629"/>
            <a:chExt cx="2361643" cy="501753"/>
          </a:xfrm>
        </p:grpSpPr>
        <p:sp>
          <p:nvSpPr>
            <p:cNvPr id="25" name="文字方塊 24">
              <a:extLst>
                <a:ext uri="{FF2B5EF4-FFF2-40B4-BE49-F238E27FC236}">
                  <a16:creationId xmlns:a16="http://schemas.microsoft.com/office/drawing/2014/main" id="{D11246FB-3537-EEAF-6764-C68DE212BF7D}"/>
                </a:ext>
              </a:extLst>
            </p:cNvPr>
            <p:cNvSpPr txBox="1"/>
            <p:nvPr/>
          </p:nvSpPr>
          <p:spPr>
            <a:xfrm>
              <a:off x="1487395" y="1609492"/>
              <a:ext cx="1583334" cy="400110"/>
            </a:xfrm>
            <a:prstGeom prst="rect">
              <a:avLst/>
            </a:prstGeom>
            <a:noFill/>
          </p:spPr>
          <p:txBody>
            <a:bodyPr wrap="square">
              <a:spAutoFit/>
            </a:bodyPr>
            <a:lstStyle/>
            <a:p>
              <a:r>
                <a:rPr lang="en-US" altLang="zh-TW" sz="2000" dirty="0"/>
                <a:t>good good. </a:t>
              </a:r>
              <a:endParaRPr lang="zh-TW" altLang="en-US" sz="2000" dirty="0"/>
            </a:p>
          </p:txBody>
        </p:sp>
        <p:pic>
          <p:nvPicPr>
            <p:cNvPr id="31" name="圖片 30">
              <a:extLst>
                <a:ext uri="{FF2B5EF4-FFF2-40B4-BE49-F238E27FC236}">
                  <a16:creationId xmlns:a16="http://schemas.microsoft.com/office/drawing/2014/main" id="{AFA3FD3B-F5A5-1B04-39C7-E64566510ED6}"/>
                </a:ext>
              </a:extLst>
            </p:cNvPr>
            <p:cNvPicPr>
              <a:picLocks noChangeAspect="1"/>
            </p:cNvPicPr>
            <p:nvPr/>
          </p:nvPicPr>
          <p:blipFill>
            <a:blip r:embed="rId2"/>
            <a:stretch>
              <a:fillRect/>
            </a:stretch>
          </p:blipFill>
          <p:spPr>
            <a:xfrm>
              <a:off x="709086" y="1567649"/>
              <a:ext cx="505741" cy="500733"/>
            </a:xfrm>
            <a:prstGeom prst="rect">
              <a:avLst/>
            </a:prstGeom>
          </p:spPr>
        </p:pic>
        <p:sp>
          <p:nvSpPr>
            <p:cNvPr id="47" name="圓角矩形圖說文字 46">
              <a:extLst>
                <a:ext uri="{FF2B5EF4-FFF2-40B4-BE49-F238E27FC236}">
                  <a16:creationId xmlns:a16="http://schemas.microsoft.com/office/drawing/2014/main" id="{B8F8CD7B-A660-06D2-E545-7AD41C3523C8}"/>
                </a:ext>
              </a:extLst>
            </p:cNvPr>
            <p:cNvSpPr/>
            <p:nvPr/>
          </p:nvSpPr>
          <p:spPr>
            <a:xfrm>
              <a:off x="1459921" y="1566629"/>
              <a:ext cx="1404303" cy="500733"/>
            </a:xfrm>
            <a:prstGeom prst="wedgeRoundRectCallout">
              <a:avLst>
                <a:gd name="adj1" fmla="val -6161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4" name="群組 53">
            <a:extLst>
              <a:ext uri="{FF2B5EF4-FFF2-40B4-BE49-F238E27FC236}">
                <a16:creationId xmlns:a16="http://schemas.microsoft.com/office/drawing/2014/main" id="{8B5A3FA3-37D2-BD85-6111-8C878E702C69}"/>
              </a:ext>
            </a:extLst>
          </p:cNvPr>
          <p:cNvGrpSpPr/>
          <p:nvPr/>
        </p:nvGrpSpPr>
        <p:grpSpPr>
          <a:xfrm>
            <a:off x="709086" y="2366909"/>
            <a:ext cx="5867108" cy="515350"/>
            <a:chOff x="709086" y="2391132"/>
            <a:chExt cx="5867108" cy="515350"/>
          </a:xfrm>
        </p:grpSpPr>
        <p:sp>
          <p:nvSpPr>
            <p:cNvPr id="26" name="文字方塊 25">
              <a:extLst>
                <a:ext uri="{FF2B5EF4-FFF2-40B4-BE49-F238E27FC236}">
                  <a16:creationId xmlns:a16="http://schemas.microsoft.com/office/drawing/2014/main" id="{6A87EB50-04E5-9F3D-53BB-8E6F160121A9}"/>
                </a:ext>
              </a:extLst>
            </p:cNvPr>
            <p:cNvSpPr txBox="1"/>
            <p:nvPr/>
          </p:nvSpPr>
          <p:spPr>
            <a:xfrm>
              <a:off x="1487395" y="2440521"/>
              <a:ext cx="5088799" cy="400110"/>
            </a:xfrm>
            <a:prstGeom prst="rect">
              <a:avLst/>
            </a:prstGeom>
            <a:noFill/>
          </p:spPr>
          <p:txBody>
            <a:bodyPr wrap="square">
              <a:spAutoFit/>
            </a:bodyPr>
            <a:lstStyle/>
            <a:p>
              <a:r>
                <a:rPr lang="en-US" altLang="zh-TW" sz="2000" dirty="0"/>
                <a:t>your blood pressure seems to be under control.</a:t>
              </a:r>
              <a:endParaRPr lang="zh-TW" altLang="en-US" sz="2000" dirty="0"/>
            </a:p>
          </p:txBody>
        </p:sp>
        <p:pic>
          <p:nvPicPr>
            <p:cNvPr id="32" name="圖片 31">
              <a:extLst>
                <a:ext uri="{FF2B5EF4-FFF2-40B4-BE49-F238E27FC236}">
                  <a16:creationId xmlns:a16="http://schemas.microsoft.com/office/drawing/2014/main" id="{C814792F-CB6B-58ED-1757-6CE9645EED2F}"/>
                </a:ext>
              </a:extLst>
            </p:cNvPr>
            <p:cNvPicPr>
              <a:picLocks noChangeAspect="1"/>
            </p:cNvPicPr>
            <p:nvPr/>
          </p:nvPicPr>
          <p:blipFill>
            <a:blip r:embed="rId2"/>
            <a:stretch>
              <a:fillRect/>
            </a:stretch>
          </p:blipFill>
          <p:spPr>
            <a:xfrm>
              <a:off x="709086" y="2405749"/>
              <a:ext cx="505741" cy="500733"/>
            </a:xfrm>
            <a:prstGeom prst="rect">
              <a:avLst/>
            </a:prstGeom>
          </p:spPr>
        </p:pic>
        <p:sp>
          <p:nvSpPr>
            <p:cNvPr id="48" name="圓角矩形圖說文字 47">
              <a:extLst>
                <a:ext uri="{FF2B5EF4-FFF2-40B4-BE49-F238E27FC236}">
                  <a16:creationId xmlns:a16="http://schemas.microsoft.com/office/drawing/2014/main" id="{D1133683-6EEA-2894-6D81-0E28291B6C64}"/>
                </a:ext>
              </a:extLst>
            </p:cNvPr>
            <p:cNvSpPr/>
            <p:nvPr/>
          </p:nvSpPr>
          <p:spPr>
            <a:xfrm>
              <a:off x="1459920" y="2391132"/>
              <a:ext cx="5088799" cy="500733"/>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5" name="群組 54">
            <a:extLst>
              <a:ext uri="{FF2B5EF4-FFF2-40B4-BE49-F238E27FC236}">
                <a16:creationId xmlns:a16="http://schemas.microsoft.com/office/drawing/2014/main" id="{71DADFC3-E8E2-D9B9-34A7-0807646F3B70}"/>
              </a:ext>
            </a:extLst>
          </p:cNvPr>
          <p:cNvGrpSpPr/>
          <p:nvPr/>
        </p:nvGrpSpPr>
        <p:grpSpPr>
          <a:xfrm>
            <a:off x="709086" y="3206962"/>
            <a:ext cx="7694594" cy="831029"/>
            <a:chOff x="709086" y="3094506"/>
            <a:chExt cx="7694594" cy="831029"/>
          </a:xfrm>
        </p:grpSpPr>
        <p:sp>
          <p:nvSpPr>
            <p:cNvPr id="16" name="文字方塊 15">
              <a:extLst>
                <a:ext uri="{FF2B5EF4-FFF2-40B4-BE49-F238E27FC236}">
                  <a16:creationId xmlns:a16="http://schemas.microsoft.com/office/drawing/2014/main" id="{F64B0A30-B558-0B65-3D6F-E859F6142346}"/>
                </a:ext>
              </a:extLst>
            </p:cNvPr>
            <p:cNvSpPr txBox="1"/>
            <p:nvPr/>
          </p:nvSpPr>
          <p:spPr>
            <a:xfrm>
              <a:off x="1487395" y="3150528"/>
              <a:ext cx="6916284" cy="707886"/>
            </a:xfrm>
            <a:prstGeom prst="rect">
              <a:avLst/>
            </a:prstGeom>
            <a:noFill/>
          </p:spPr>
          <p:txBody>
            <a:bodyPr wrap="square">
              <a:spAutoFit/>
            </a:bodyPr>
            <a:lstStyle/>
            <a:p>
              <a:r>
                <a:rPr lang="en-US" altLang="zh-TW" sz="2000" kern="0" dirty="0">
                  <a:solidFill>
                    <a:srgbClr val="000000"/>
                  </a:solidFill>
                  <a:cs typeface="新細明體" panose="02020500000000000000" pitchFamily="18" charset="-120"/>
                </a:rPr>
                <a:t>y</a:t>
              </a:r>
              <a:r>
                <a:rPr lang="en-US" altLang="zh-TW" sz="2000" kern="0" dirty="0">
                  <a:solidFill>
                    <a:srgbClr val="000000"/>
                  </a:solidFill>
                  <a:effectLst/>
                  <a:cs typeface="新細明體" panose="02020500000000000000" pitchFamily="18" charset="-120"/>
                </a:rPr>
                <a:t>our depression , you know , it sounds like you're doing well with that, but again, </a:t>
              </a:r>
              <a:r>
                <a:rPr lang="en-US" altLang="zh-TW" sz="2000" kern="0" dirty="0">
                  <a:solidFill>
                    <a:srgbClr val="000000"/>
                  </a:solidFill>
                  <a:cs typeface="新細明體" panose="02020500000000000000" pitchFamily="18" charset="-120"/>
                </a:rPr>
                <a:t>I</a:t>
              </a:r>
              <a:r>
                <a:rPr lang="en-US" altLang="zh-TW" sz="2000" kern="0" dirty="0">
                  <a:solidFill>
                    <a:srgbClr val="000000"/>
                  </a:solidFill>
                  <a:effectLst/>
                  <a:cs typeface="新細明體" panose="02020500000000000000" pitchFamily="18" charset="-120"/>
                </a:rPr>
                <a:t>'m happy to start on a medical regiment or ...</a:t>
              </a:r>
              <a:r>
                <a:rPr lang="zh-TW" altLang="zh-TW" sz="2000" dirty="0">
                  <a:effectLst/>
                </a:rPr>
                <a:t> </a:t>
              </a:r>
              <a:endParaRPr lang="zh-TW" altLang="en-US" sz="2000" dirty="0"/>
            </a:p>
          </p:txBody>
        </p:sp>
        <p:pic>
          <p:nvPicPr>
            <p:cNvPr id="33" name="圖片 32">
              <a:extLst>
                <a:ext uri="{FF2B5EF4-FFF2-40B4-BE49-F238E27FC236}">
                  <a16:creationId xmlns:a16="http://schemas.microsoft.com/office/drawing/2014/main" id="{E6A5C1B1-4CC9-E3BA-B2D0-401E2B0BCCC3}"/>
                </a:ext>
              </a:extLst>
            </p:cNvPr>
            <p:cNvPicPr>
              <a:picLocks noChangeAspect="1"/>
            </p:cNvPicPr>
            <p:nvPr/>
          </p:nvPicPr>
          <p:blipFill>
            <a:blip r:embed="rId2"/>
            <a:stretch>
              <a:fillRect/>
            </a:stretch>
          </p:blipFill>
          <p:spPr>
            <a:xfrm>
              <a:off x="709086" y="3243849"/>
              <a:ext cx="505741" cy="500733"/>
            </a:xfrm>
            <a:prstGeom prst="rect">
              <a:avLst/>
            </a:prstGeom>
          </p:spPr>
        </p:pic>
        <p:sp>
          <p:nvSpPr>
            <p:cNvPr id="49" name="圓角矩形圖說文字 48">
              <a:extLst>
                <a:ext uri="{FF2B5EF4-FFF2-40B4-BE49-F238E27FC236}">
                  <a16:creationId xmlns:a16="http://schemas.microsoft.com/office/drawing/2014/main" id="{C3A858CC-8DCE-C92C-0C6B-DE9EFFF417FB}"/>
                </a:ext>
              </a:extLst>
            </p:cNvPr>
            <p:cNvSpPr/>
            <p:nvPr/>
          </p:nvSpPr>
          <p:spPr>
            <a:xfrm>
              <a:off x="1459920" y="3094506"/>
              <a:ext cx="6943760" cy="831029"/>
            </a:xfrm>
            <a:prstGeom prst="wedgeRoundRectCallout">
              <a:avLst>
                <a:gd name="adj1" fmla="val -52639"/>
                <a:gd name="adj2" fmla="val -13906"/>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6" name="群組 55">
            <a:extLst>
              <a:ext uri="{FF2B5EF4-FFF2-40B4-BE49-F238E27FC236}">
                <a16:creationId xmlns:a16="http://schemas.microsoft.com/office/drawing/2014/main" id="{856AD061-3381-8BAE-467B-B00AD52482AD}"/>
              </a:ext>
            </a:extLst>
          </p:cNvPr>
          <p:cNvGrpSpPr/>
          <p:nvPr/>
        </p:nvGrpSpPr>
        <p:grpSpPr>
          <a:xfrm>
            <a:off x="709086" y="4362694"/>
            <a:ext cx="7885008" cy="546516"/>
            <a:chOff x="709086" y="4073712"/>
            <a:chExt cx="7885008" cy="546516"/>
          </a:xfrm>
        </p:grpSpPr>
        <p:sp>
          <p:nvSpPr>
            <p:cNvPr id="20" name="文字方塊 19">
              <a:extLst>
                <a:ext uri="{FF2B5EF4-FFF2-40B4-BE49-F238E27FC236}">
                  <a16:creationId xmlns:a16="http://schemas.microsoft.com/office/drawing/2014/main" id="{81E212D2-CC1F-ADA4-1D65-43385B812EDB}"/>
                </a:ext>
              </a:extLst>
            </p:cNvPr>
            <p:cNvSpPr txBox="1"/>
            <p:nvPr/>
          </p:nvSpPr>
          <p:spPr>
            <a:xfrm>
              <a:off x="1459333" y="4127874"/>
              <a:ext cx="7134761"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refer you to psychotherapy , if you think that that would be helpful.</a:t>
              </a:r>
              <a:r>
                <a:rPr lang="zh-TW" altLang="zh-TW" sz="2000" dirty="0">
                  <a:effectLst/>
                </a:rPr>
                <a:t> </a:t>
              </a:r>
              <a:endParaRPr lang="zh-TW" altLang="en-US" sz="2000" dirty="0"/>
            </a:p>
          </p:txBody>
        </p:sp>
        <p:pic>
          <p:nvPicPr>
            <p:cNvPr id="34" name="圖片 33">
              <a:extLst>
                <a:ext uri="{FF2B5EF4-FFF2-40B4-BE49-F238E27FC236}">
                  <a16:creationId xmlns:a16="http://schemas.microsoft.com/office/drawing/2014/main" id="{A93BB04B-47ED-A693-66DB-6767DC2CF427}"/>
                </a:ext>
              </a:extLst>
            </p:cNvPr>
            <p:cNvPicPr>
              <a:picLocks noChangeAspect="1"/>
            </p:cNvPicPr>
            <p:nvPr/>
          </p:nvPicPr>
          <p:blipFill>
            <a:blip r:embed="rId2"/>
            <a:stretch>
              <a:fillRect/>
            </a:stretch>
          </p:blipFill>
          <p:spPr>
            <a:xfrm>
              <a:off x="709086" y="4081949"/>
              <a:ext cx="505741" cy="500733"/>
            </a:xfrm>
            <a:prstGeom prst="rect">
              <a:avLst/>
            </a:prstGeom>
          </p:spPr>
        </p:pic>
        <p:sp>
          <p:nvSpPr>
            <p:cNvPr id="50" name="圓角矩形圖說文字 49">
              <a:extLst>
                <a:ext uri="{FF2B5EF4-FFF2-40B4-BE49-F238E27FC236}">
                  <a16:creationId xmlns:a16="http://schemas.microsoft.com/office/drawing/2014/main" id="{606F20A0-2ABA-20C2-1829-D21F610AB1B4}"/>
                </a:ext>
              </a:extLst>
            </p:cNvPr>
            <p:cNvSpPr/>
            <p:nvPr/>
          </p:nvSpPr>
          <p:spPr>
            <a:xfrm>
              <a:off x="1459920" y="4073712"/>
              <a:ext cx="7134174" cy="546516"/>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7" name="群組 56">
            <a:extLst>
              <a:ext uri="{FF2B5EF4-FFF2-40B4-BE49-F238E27FC236}">
                <a16:creationId xmlns:a16="http://schemas.microsoft.com/office/drawing/2014/main" id="{489FE2E0-68FB-BFDD-B655-F20081575820}"/>
              </a:ext>
            </a:extLst>
          </p:cNvPr>
          <p:cNvGrpSpPr/>
          <p:nvPr/>
        </p:nvGrpSpPr>
        <p:grpSpPr>
          <a:xfrm>
            <a:off x="709086" y="5260806"/>
            <a:ext cx="3195959" cy="546516"/>
            <a:chOff x="709086" y="4911184"/>
            <a:chExt cx="3195959" cy="546516"/>
          </a:xfrm>
        </p:grpSpPr>
        <p:sp>
          <p:nvSpPr>
            <p:cNvPr id="22" name="文字方塊 21">
              <a:extLst>
                <a:ext uri="{FF2B5EF4-FFF2-40B4-BE49-F238E27FC236}">
                  <a16:creationId xmlns:a16="http://schemas.microsoft.com/office/drawing/2014/main" id="{2BC13180-1577-EB2B-B1F0-1289605B7D7B}"/>
                </a:ext>
              </a:extLst>
            </p:cNvPr>
            <p:cNvSpPr txBox="1"/>
            <p:nvPr/>
          </p:nvSpPr>
          <p:spPr>
            <a:xfrm>
              <a:off x="1487395" y="4984387"/>
              <a:ext cx="2417650" cy="400110"/>
            </a:xfrm>
            <a:prstGeom prst="rect">
              <a:avLst/>
            </a:prstGeom>
            <a:noFill/>
          </p:spPr>
          <p:txBody>
            <a:bodyPr wrap="none" rtlCol="0">
              <a:spAutoFit/>
            </a:bodyPr>
            <a:lstStyle/>
            <a:p>
              <a:r>
                <a:rPr lang="en-US" altLang="zh-TW" sz="2000" kern="0" dirty="0">
                  <a:solidFill>
                    <a:srgbClr val="000000"/>
                  </a:solidFill>
                  <a:effectLst/>
                  <a:cs typeface="新細明體" panose="02020500000000000000" pitchFamily="18" charset="-120"/>
                </a:rPr>
                <a:t>would you like that ?</a:t>
              </a:r>
              <a:r>
                <a:rPr lang="zh-TW" altLang="zh-TW" sz="2000" dirty="0">
                  <a:effectLst/>
                </a:rPr>
                <a:t> </a:t>
              </a:r>
              <a:endParaRPr kumimoji="1" lang="zh-TW" altLang="en-US" sz="2000" dirty="0"/>
            </a:p>
          </p:txBody>
        </p:sp>
        <p:pic>
          <p:nvPicPr>
            <p:cNvPr id="35" name="圖片 34">
              <a:extLst>
                <a:ext uri="{FF2B5EF4-FFF2-40B4-BE49-F238E27FC236}">
                  <a16:creationId xmlns:a16="http://schemas.microsoft.com/office/drawing/2014/main" id="{DC671434-080E-265E-E8FC-5C7F52A62EAD}"/>
                </a:ext>
              </a:extLst>
            </p:cNvPr>
            <p:cNvPicPr>
              <a:picLocks noChangeAspect="1"/>
            </p:cNvPicPr>
            <p:nvPr/>
          </p:nvPicPr>
          <p:blipFill>
            <a:blip r:embed="rId2"/>
            <a:stretch>
              <a:fillRect/>
            </a:stretch>
          </p:blipFill>
          <p:spPr>
            <a:xfrm>
              <a:off x="709086" y="4920051"/>
              <a:ext cx="505741" cy="500733"/>
            </a:xfrm>
            <a:prstGeom prst="rect">
              <a:avLst/>
            </a:prstGeom>
          </p:spPr>
        </p:pic>
        <p:sp>
          <p:nvSpPr>
            <p:cNvPr id="51" name="圓角矩形圖說文字 50">
              <a:extLst>
                <a:ext uri="{FF2B5EF4-FFF2-40B4-BE49-F238E27FC236}">
                  <a16:creationId xmlns:a16="http://schemas.microsoft.com/office/drawing/2014/main" id="{C5A01144-FB70-026F-7E01-47037AF782E7}"/>
                </a:ext>
              </a:extLst>
            </p:cNvPr>
            <p:cNvSpPr/>
            <p:nvPr/>
          </p:nvSpPr>
          <p:spPr>
            <a:xfrm>
              <a:off x="1456352" y="4911184"/>
              <a:ext cx="2448693" cy="546516"/>
            </a:xfrm>
            <a:prstGeom prst="wedgeRoundRectCallout">
              <a:avLst>
                <a:gd name="adj1" fmla="val -57419"/>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1" name="群組 60">
            <a:extLst>
              <a:ext uri="{FF2B5EF4-FFF2-40B4-BE49-F238E27FC236}">
                <a16:creationId xmlns:a16="http://schemas.microsoft.com/office/drawing/2014/main" id="{378E73F7-6338-774F-E219-0CDADE3654F8}"/>
              </a:ext>
            </a:extLst>
          </p:cNvPr>
          <p:cNvGrpSpPr/>
          <p:nvPr/>
        </p:nvGrpSpPr>
        <p:grpSpPr>
          <a:xfrm>
            <a:off x="9621177" y="2442191"/>
            <a:ext cx="1449412" cy="566944"/>
            <a:chOff x="9311896" y="2173251"/>
            <a:chExt cx="1449412" cy="566944"/>
          </a:xfrm>
        </p:grpSpPr>
        <p:sp>
          <p:nvSpPr>
            <p:cNvPr id="27" name="文字方塊 26">
              <a:extLst>
                <a:ext uri="{FF2B5EF4-FFF2-40B4-BE49-F238E27FC236}">
                  <a16:creationId xmlns:a16="http://schemas.microsoft.com/office/drawing/2014/main" id="{164EA27A-C895-1396-3B6F-189E92AE9B2C}"/>
                </a:ext>
              </a:extLst>
            </p:cNvPr>
            <p:cNvSpPr txBox="1"/>
            <p:nvPr/>
          </p:nvSpPr>
          <p:spPr>
            <a:xfrm>
              <a:off x="9336128" y="2272095"/>
              <a:ext cx="1048662" cy="400110"/>
            </a:xfrm>
            <a:prstGeom prst="rect">
              <a:avLst/>
            </a:prstGeom>
            <a:noFill/>
          </p:spPr>
          <p:txBody>
            <a:bodyPr wrap="square">
              <a:spAutoFit/>
            </a:bodyPr>
            <a:lstStyle/>
            <a:p>
              <a:r>
                <a:rPr lang="en-US" altLang="zh-TW" sz="2000" dirty="0"/>
                <a:t>great.</a:t>
              </a:r>
              <a:endParaRPr lang="zh-TW" altLang="en-US" sz="2000" dirty="0"/>
            </a:p>
          </p:txBody>
        </p:sp>
        <p:pic>
          <p:nvPicPr>
            <p:cNvPr id="36" name="圖片 35">
              <a:extLst>
                <a:ext uri="{FF2B5EF4-FFF2-40B4-BE49-F238E27FC236}">
                  <a16:creationId xmlns:a16="http://schemas.microsoft.com/office/drawing/2014/main" id="{FDF1765D-6FFD-A853-DBE1-BB08B78D54DE}"/>
                </a:ext>
              </a:extLst>
            </p:cNvPr>
            <p:cNvPicPr>
              <a:picLocks noChangeAspect="1"/>
            </p:cNvPicPr>
            <p:nvPr/>
          </p:nvPicPr>
          <p:blipFill>
            <a:blip r:embed="rId3"/>
            <a:stretch>
              <a:fillRect/>
            </a:stretch>
          </p:blipFill>
          <p:spPr>
            <a:xfrm>
              <a:off x="10115255" y="2173251"/>
              <a:ext cx="646053" cy="566944"/>
            </a:xfrm>
            <a:prstGeom prst="rect">
              <a:avLst/>
            </a:prstGeom>
          </p:spPr>
        </p:pic>
        <p:sp>
          <p:nvSpPr>
            <p:cNvPr id="58" name="圓角矩形圖說文字 57">
              <a:extLst>
                <a:ext uri="{FF2B5EF4-FFF2-40B4-BE49-F238E27FC236}">
                  <a16:creationId xmlns:a16="http://schemas.microsoft.com/office/drawing/2014/main" id="{80C6A2E7-4F52-C274-BA93-E8FF4314AD74}"/>
                </a:ext>
              </a:extLst>
            </p:cNvPr>
            <p:cNvSpPr/>
            <p:nvPr/>
          </p:nvSpPr>
          <p:spPr>
            <a:xfrm flipH="1">
              <a:off x="9311896" y="223091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0" name="群組 59">
            <a:extLst>
              <a:ext uri="{FF2B5EF4-FFF2-40B4-BE49-F238E27FC236}">
                <a16:creationId xmlns:a16="http://schemas.microsoft.com/office/drawing/2014/main" id="{8200983D-9C78-59AF-F647-812112955425}"/>
              </a:ext>
            </a:extLst>
          </p:cNvPr>
          <p:cNvGrpSpPr/>
          <p:nvPr/>
        </p:nvGrpSpPr>
        <p:grpSpPr>
          <a:xfrm>
            <a:off x="9157150" y="3465914"/>
            <a:ext cx="1913439" cy="571799"/>
            <a:chOff x="8794376" y="3264209"/>
            <a:chExt cx="1913439" cy="571799"/>
          </a:xfrm>
        </p:grpSpPr>
        <p:sp>
          <p:nvSpPr>
            <p:cNvPr id="18" name="文字方塊 17">
              <a:extLst>
                <a:ext uri="{FF2B5EF4-FFF2-40B4-BE49-F238E27FC236}">
                  <a16:creationId xmlns:a16="http://schemas.microsoft.com/office/drawing/2014/main" id="{A99A3D42-A9D8-EB18-A852-4C1940C408E0}"/>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37" name="圖片 36">
              <a:extLst>
                <a:ext uri="{FF2B5EF4-FFF2-40B4-BE49-F238E27FC236}">
                  <a16:creationId xmlns:a16="http://schemas.microsoft.com/office/drawing/2014/main" id="{B611E820-7215-9168-3487-1514053A2A20}"/>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59" name="圓角矩形圖說文字 58">
              <a:extLst>
                <a:ext uri="{FF2B5EF4-FFF2-40B4-BE49-F238E27FC236}">
                  <a16:creationId xmlns:a16="http://schemas.microsoft.com/office/drawing/2014/main" id="{A1230C59-BBEE-B621-998A-657284EDB576}"/>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3" name="群組 62">
            <a:extLst>
              <a:ext uri="{FF2B5EF4-FFF2-40B4-BE49-F238E27FC236}">
                <a16:creationId xmlns:a16="http://schemas.microsoft.com/office/drawing/2014/main" id="{AEDB83FC-FDF9-6C2D-E241-47603E7FF393}"/>
              </a:ext>
            </a:extLst>
          </p:cNvPr>
          <p:cNvGrpSpPr/>
          <p:nvPr/>
        </p:nvGrpSpPr>
        <p:grpSpPr>
          <a:xfrm>
            <a:off x="9157150" y="4347576"/>
            <a:ext cx="1913439" cy="571799"/>
            <a:chOff x="8794376" y="3264209"/>
            <a:chExt cx="1913439" cy="571799"/>
          </a:xfrm>
        </p:grpSpPr>
        <p:sp>
          <p:nvSpPr>
            <p:cNvPr id="64" name="文字方塊 63">
              <a:extLst>
                <a:ext uri="{FF2B5EF4-FFF2-40B4-BE49-F238E27FC236}">
                  <a16:creationId xmlns:a16="http://schemas.microsoft.com/office/drawing/2014/main" id="{5EC352CD-CEB9-1ACB-EC56-7916BCC93EC9}"/>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65" name="圖片 64">
              <a:extLst>
                <a:ext uri="{FF2B5EF4-FFF2-40B4-BE49-F238E27FC236}">
                  <a16:creationId xmlns:a16="http://schemas.microsoft.com/office/drawing/2014/main" id="{B1E5AD78-01EF-9DBA-8839-7BD8C2448F61}"/>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66" name="圓角矩形圖說文字 65">
              <a:extLst>
                <a:ext uri="{FF2B5EF4-FFF2-40B4-BE49-F238E27FC236}">
                  <a16:creationId xmlns:a16="http://schemas.microsoft.com/office/drawing/2014/main" id="{67427D8F-06BF-ACB0-355E-4CAB018A69F4}"/>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8" name="群組 67">
            <a:extLst>
              <a:ext uri="{FF2B5EF4-FFF2-40B4-BE49-F238E27FC236}">
                <a16:creationId xmlns:a16="http://schemas.microsoft.com/office/drawing/2014/main" id="{21680A44-F4A2-C91A-373B-1FF72C5214ED}"/>
              </a:ext>
            </a:extLst>
          </p:cNvPr>
          <p:cNvGrpSpPr/>
          <p:nvPr/>
        </p:nvGrpSpPr>
        <p:grpSpPr>
          <a:xfrm>
            <a:off x="6688449" y="5294550"/>
            <a:ext cx="4382140" cy="598646"/>
            <a:chOff x="6688449" y="5065951"/>
            <a:chExt cx="4382140" cy="598646"/>
          </a:xfrm>
        </p:grpSpPr>
        <p:sp>
          <p:nvSpPr>
            <p:cNvPr id="24" name="文字方塊 23">
              <a:extLst>
                <a:ext uri="{FF2B5EF4-FFF2-40B4-BE49-F238E27FC236}">
                  <a16:creationId xmlns:a16="http://schemas.microsoft.com/office/drawing/2014/main" id="{2FD86B20-EEF0-6B1F-2472-BDB03103B373}"/>
                </a:ext>
              </a:extLst>
            </p:cNvPr>
            <p:cNvSpPr txBox="1"/>
            <p:nvPr/>
          </p:nvSpPr>
          <p:spPr>
            <a:xfrm>
              <a:off x="6814945" y="5205507"/>
              <a:ext cx="3680590"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u- u- um , maybe not necessarily. </a:t>
              </a:r>
              <a:endParaRPr lang="zh-TW" altLang="en-US" sz="2000" dirty="0"/>
            </a:p>
          </p:txBody>
        </p:sp>
        <p:pic>
          <p:nvPicPr>
            <p:cNvPr id="40" name="圖片 39">
              <a:extLst>
                <a:ext uri="{FF2B5EF4-FFF2-40B4-BE49-F238E27FC236}">
                  <a16:creationId xmlns:a16="http://schemas.microsoft.com/office/drawing/2014/main" id="{478B355C-CD16-B62E-289E-C21A8784F5A3}"/>
                </a:ext>
              </a:extLst>
            </p:cNvPr>
            <p:cNvPicPr>
              <a:picLocks noChangeAspect="1"/>
            </p:cNvPicPr>
            <p:nvPr/>
          </p:nvPicPr>
          <p:blipFill>
            <a:blip r:embed="rId3"/>
            <a:stretch>
              <a:fillRect/>
            </a:stretch>
          </p:blipFill>
          <p:spPr>
            <a:xfrm>
              <a:off x="10424536" y="5065951"/>
              <a:ext cx="646053" cy="566944"/>
            </a:xfrm>
            <a:prstGeom prst="rect">
              <a:avLst/>
            </a:prstGeom>
          </p:spPr>
        </p:pic>
        <p:sp>
          <p:nvSpPr>
            <p:cNvPr id="67" name="圓角矩形圖說文字 66">
              <a:extLst>
                <a:ext uri="{FF2B5EF4-FFF2-40B4-BE49-F238E27FC236}">
                  <a16:creationId xmlns:a16="http://schemas.microsoft.com/office/drawing/2014/main" id="{ED68DC94-DFA6-751F-3FD2-EBB573B97133}"/>
                </a:ext>
              </a:extLst>
            </p:cNvPr>
            <p:cNvSpPr/>
            <p:nvPr/>
          </p:nvSpPr>
          <p:spPr>
            <a:xfrm flipH="1">
              <a:off x="6688449" y="5163864"/>
              <a:ext cx="3680590" cy="500733"/>
            </a:xfrm>
            <a:prstGeom prst="wedgeRoundRectCallout">
              <a:avLst>
                <a:gd name="adj1" fmla="val -54437"/>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Tree>
    <p:extLst>
      <p:ext uri="{BB962C8B-B14F-4D97-AF65-F5344CB8AC3E}">
        <p14:creationId xmlns:p14="http://schemas.microsoft.com/office/powerpoint/2010/main" val="134531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6C80EE63-CDBB-9235-FC1F-B9F5D3FFA7D3}"/>
              </a:ext>
            </a:extLst>
          </p:cNvPr>
          <p:cNvSpPr>
            <a:spLocks noGrp="1"/>
          </p:cNvSpPr>
          <p:nvPr>
            <p:ph type="sldNum" sz="quarter" idx="12"/>
          </p:nvPr>
        </p:nvSpPr>
        <p:spPr/>
        <p:txBody>
          <a:bodyPr/>
          <a:lstStyle/>
          <a:p>
            <a:fld id="{5601EF12-CFEA-A34A-BCBF-789BE5CF08F1}" type="slidenum">
              <a:rPr kumimoji="1" lang="zh-TW" altLang="en-US" smtClean="0"/>
              <a:pPr/>
              <a:t>6</a:t>
            </a:fld>
            <a:endParaRPr kumimoji="1" lang="zh-TW" altLang="en-US"/>
          </a:p>
        </p:txBody>
      </p:sp>
      <p:grpSp>
        <p:nvGrpSpPr>
          <p:cNvPr id="52" name="群組 51">
            <a:extLst>
              <a:ext uri="{FF2B5EF4-FFF2-40B4-BE49-F238E27FC236}">
                <a16:creationId xmlns:a16="http://schemas.microsoft.com/office/drawing/2014/main" id="{74457518-FDD0-9D35-8C39-81A7D1106387}"/>
              </a:ext>
            </a:extLst>
          </p:cNvPr>
          <p:cNvGrpSpPr/>
          <p:nvPr/>
        </p:nvGrpSpPr>
        <p:grpSpPr>
          <a:xfrm>
            <a:off x="709086" y="689919"/>
            <a:ext cx="2934483" cy="552725"/>
            <a:chOff x="709086" y="729549"/>
            <a:chExt cx="2934483" cy="552725"/>
          </a:xfrm>
        </p:grpSpPr>
        <p:pic>
          <p:nvPicPr>
            <p:cNvPr id="7" name="圖片 6">
              <a:extLst>
                <a:ext uri="{FF2B5EF4-FFF2-40B4-BE49-F238E27FC236}">
                  <a16:creationId xmlns:a16="http://schemas.microsoft.com/office/drawing/2014/main" id="{F29D49B4-692E-F423-EF56-8304682A0883}"/>
                </a:ext>
              </a:extLst>
            </p:cNvPr>
            <p:cNvPicPr>
              <a:picLocks noChangeAspect="1"/>
            </p:cNvPicPr>
            <p:nvPr/>
          </p:nvPicPr>
          <p:blipFill>
            <a:blip r:embed="rId2"/>
            <a:stretch>
              <a:fillRect/>
            </a:stretch>
          </p:blipFill>
          <p:spPr>
            <a:xfrm>
              <a:off x="709086" y="729549"/>
              <a:ext cx="505741" cy="500733"/>
            </a:xfrm>
            <a:prstGeom prst="rect">
              <a:avLst/>
            </a:prstGeom>
          </p:spPr>
        </p:pic>
        <p:sp>
          <p:nvSpPr>
            <p:cNvPr id="12" name="文字方塊 11">
              <a:extLst>
                <a:ext uri="{FF2B5EF4-FFF2-40B4-BE49-F238E27FC236}">
                  <a16:creationId xmlns:a16="http://schemas.microsoft.com/office/drawing/2014/main" id="{ECDF25F5-F3A5-0285-966F-E06266A3005F}"/>
                </a:ext>
              </a:extLst>
            </p:cNvPr>
            <p:cNvSpPr txBox="1"/>
            <p:nvPr/>
          </p:nvSpPr>
          <p:spPr>
            <a:xfrm>
              <a:off x="1487395" y="818804"/>
              <a:ext cx="1952832"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hi. how are you ?</a:t>
              </a:r>
              <a:r>
                <a:rPr lang="zh-TW" altLang="zh-TW" sz="2000" dirty="0">
                  <a:effectLst/>
                </a:rPr>
                <a:t> </a:t>
              </a:r>
              <a:endParaRPr lang="zh-TW" altLang="en-US" sz="2000" dirty="0"/>
            </a:p>
          </p:txBody>
        </p:sp>
        <p:sp>
          <p:nvSpPr>
            <p:cNvPr id="45" name="圓角矩形圖說文字 44">
              <a:extLst>
                <a:ext uri="{FF2B5EF4-FFF2-40B4-BE49-F238E27FC236}">
                  <a16:creationId xmlns:a16="http://schemas.microsoft.com/office/drawing/2014/main" id="{F2AD7387-8089-F5B6-8C10-6C462E64232B}"/>
                </a:ext>
              </a:extLst>
            </p:cNvPr>
            <p:cNvSpPr/>
            <p:nvPr/>
          </p:nvSpPr>
          <p:spPr>
            <a:xfrm>
              <a:off x="1459921" y="781541"/>
              <a:ext cx="2183648" cy="500733"/>
            </a:xfrm>
            <a:prstGeom prst="wedgeRoundRectCallout">
              <a:avLst>
                <a:gd name="adj1" fmla="val -5778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2" name="群組 61">
            <a:extLst>
              <a:ext uri="{FF2B5EF4-FFF2-40B4-BE49-F238E27FC236}">
                <a16:creationId xmlns:a16="http://schemas.microsoft.com/office/drawing/2014/main" id="{A4C22A0D-7868-C44A-2D1E-DAF2000BD785}"/>
              </a:ext>
            </a:extLst>
          </p:cNvPr>
          <p:cNvGrpSpPr/>
          <p:nvPr/>
        </p:nvGrpSpPr>
        <p:grpSpPr>
          <a:xfrm>
            <a:off x="9591698" y="1082170"/>
            <a:ext cx="1478891" cy="566944"/>
            <a:chOff x="9282417" y="934253"/>
            <a:chExt cx="1478891" cy="566944"/>
          </a:xfrm>
        </p:grpSpPr>
        <p:pic>
          <p:nvPicPr>
            <p:cNvPr id="8" name="圖片 7">
              <a:extLst>
                <a:ext uri="{FF2B5EF4-FFF2-40B4-BE49-F238E27FC236}">
                  <a16:creationId xmlns:a16="http://schemas.microsoft.com/office/drawing/2014/main" id="{D2221F3F-9268-FF5E-F0D8-D529C2E1FCFF}"/>
                </a:ext>
              </a:extLst>
            </p:cNvPr>
            <p:cNvPicPr>
              <a:picLocks noChangeAspect="1"/>
            </p:cNvPicPr>
            <p:nvPr/>
          </p:nvPicPr>
          <p:blipFill>
            <a:blip r:embed="rId3"/>
            <a:stretch>
              <a:fillRect/>
            </a:stretch>
          </p:blipFill>
          <p:spPr>
            <a:xfrm>
              <a:off x="10115255" y="934253"/>
              <a:ext cx="646053" cy="566944"/>
            </a:xfrm>
            <a:prstGeom prst="rect">
              <a:avLst/>
            </a:prstGeom>
          </p:spPr>
        </p:pic>
        <p:sp>
          <p:nvSpPr>
            <p:cNvPr id="14" name="文字方塊 13">
              <a:extLst>
                <a:ext uri="{FF2B5EF4-FFF2-40B4-BE49-F238E27FC236}">
                  <a16:creationId xmlns:a16="http://schemas.microsoft.com/office/drawing/2014/main" id="{A13E8F42-E197-8FD3-64A9-BFF896994C9B}"/>
                </a:ext>
              </a:extLst>
            </p:cNvPr>
            <p:cNvSpPr txBox="1"/>
            <p:nvPr/>
          </p:nvSpPr>
          <p:spPr>
            <a:xfrm>
              <a:off x="9324467" y="993561"/>
              <a:ext cx="1046875" cy="400110"/>
            </a:xfrm>
            <a:prstGeom prst="rect">
              <a:avLst/>
            </a:prstGeom>
            <a:noFill/>
          </p:spPr>
          <p:txBody>
            <a:bodyPr wrap="square">
              <a:spAutoFit/>
            </a:bodyPr>
            <a:lstStyle/>
            <a:p>
              <a:r>
                <a:rPr lang="en-US" altLang="zh-TW" sz="2000" kern="0" dirty="0">
                  <a:solidFill>
                    <a:srgbClr val="000000"/>
                  </a:solidFill>
                </a:rPr>
                <a:t>good.</a:t>
              </a:r>
              <a:endParaRPr lang="zh-TW" altLang="en-US" sz="2000" dirty="0"/>
            </a:p>
          </p:txBody>
        </p:sp>
        <p:sp>
          <p:nvSpPr>
            <p:cNvPr id="46" name="圓角矩形圖說文字 45">
              <a:extLst>
                <a:ext uri="{FF2B5EF4-FFF2-40B4-BE49-F238E27FC236}">
                  <a16:creationId xmlns:a16="http://schemas.microsoft.com/office/drawing/2014/main" id="{01082F38-695B-B113-00F2-D5731B2D29BC}"/>
                </a:ext>
              </a:extLst>
            </p:cNvPr>
            <p:cNvSpPr/>
            <p:nvPr/>
          </p:nvSpPr>
          <p:spPr>
            <a:xfrm flipH="1">
              <a:off x="9282417" y="98586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3" name="群組 52">
            <a:extLst>
              <a:ext uri="{FF2B5EF4-FFF2-40B4-BE49-F238E27FC236}">
                <a16:creationId xmlns:a16="http://schemas.microsoft.com/office/drawing/2014/main" id="{1ACE9438-96FE-6210-6E49-35D4C4338ADC}"/>
              </a:ext>
            </a:extLst>
          </p:cNvPr>
          <p:cNvGrpSpPr/>
          <p:nvPr/>
        </p:nvGrpSpPr>
        <p:grpSpPr>
          <a:xfrm>
            <a:off x="709086" y="1540453"/>
            <a:ext cx="2361643" cy="501753"/>
            <a:chOff x="709086" y="1566629"/>
            <a:chExt cx="2361643" cy="501753"/>
          </a:xfrm>
        </p:grpSpPr>
        <p:sp>
          <p:nvSpPr>
            <p:cNvPr id="25" name="文字方塊 24">
              <a:extLst>
                <a:ext uri="{FF2B5EF4-FFF2-40B4-BE49-F238E27FC236}">
                  <a16:creationId xmlns:a16="http://schemas.microsoft.com/office/drawing/2014/main" id="{D11246FB-3537-EEAF-6764-C68DE212BF7D}"/>
                </a:ext>
              </a:extLst>
            </p:cNvPr>
            <p:cNvSpPr txBox="1"/>
            <p:nvPr/>
          </p:nvSpPr>
          <p:spPr>
            <a:xfrm>
              <a:off x="1487395" y="1609492"/>
              <a:ext cx="1583334" cy="400110"/>
            </a:xfrm>
            <a:prstGeom prst="rect">
              <a:avLst/>
            </a:prstGeom>
            <a:noFill/>
          </p:spPr>
          <p:txBody>
            <a:bodyPr wrap="square">
              <a:spAutoFit/>
            </a:bodyPr>
            <a:lstStyle/>
            <a:p>
              <a:r>
                <a:rPr lang="en-US" altLang="zh-TW" sz="2000" dirty="0"/>
                <a:t>good good. </a:t>
              </a:r>
              <a:endParaRPr lang="zh-TW" altLang="en-US" sz="2000" dirty="0"/>
            </a:p>
          </p:txBody>
        </p:sp>
        <p:pic>
          <p:nvPicPr>
            <p:cNvPr id="31" name="圖片 30">
              <a:extLst>
                <a:ext uri="{FF2B5EF4-FFF2-40B4-BE49-F238E27FC236}">
                  <a16:creationId xmlns:a16="http://schemas.microsoft.com/office/drawing/2014/main" id="{AFA3FD3B-F5A5-1B04-39C7-E64566510ED6}"/>
                </a:ext>
              </a:extLst>
            </p:cNvPr>
            <p:cNvPicPr>
              <a:picLocks noChangeAspect="1"/>
            </p:cNvPicPr>
            <p:nvPr/>
          </p:nvPicPr>
          <p:blipFill>
            <a:blip r:embed="rId2"/>
            <a:stretch>
              <a:fillRect/>
            </a:stretch>
          </p:blipFill>
          <p:spPr>
            <a:xfrm>
              <a:off x="709086" y="1567649"/>
              <a:ext cx="505741" cy="500733"/>
            </a:xfrm>
            <a:prstGeom prst="rect">
              <a:avLst/>
            </a:prstGeom>
          </p:spPr>
        </p:pic>
        <p:sp>
          <p:nvSpPr>
            <p:cNvPr id="47" name="圓角矩形圖說文字 46">
              <a:extLst>
                <a:ext uri="{FF2B5EF4-FFF2-40B4-BE49-F238E27FC236}">
                  <a16:creationId xmlns:a16="http://schemas.microsoft.com/office/drawing/2014/main" id="{B8F8CD7B-A660-06D2-E545-7AD41C3523C8}"/>
                </a:ext>
              </a:extLst>
            </p:cNvPr>
            <p:cNvSpPr/>
            <p:nvPr/>
          </p:nvSpPr>
          <p:spPr>
            <a:xfrm>
              <a:off x="1459921" y="1566629"/>
              <a:ext cx="1404303" cy="500733"/>
            </a:xfrm>
            <a:prstGeom prst="wedgeRoundRectCallout">
              <a:avLst>
                <a:gd name="adj1" fmla="val -6161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4" name="群組 53">
            <a:extLst>
              <a:ext uri="{FF2B5EF4-FFF2-40B4-BE49-F238E27FC236}">
                <a16:creationId xmlns:a16="http://schemas.microsoft.com/office/drawing/2014/main" id="{8B5A3FA3-37D2-BD85-6111-8C878E702C69}"/>
              </a:ext>
            </a:extLst>
          </p:cNvPr>
          <p:cNvGrpSpPr/>
          <p:nvPr/>
        </p:nvGrpSpPr>
        <p:grpSpPr>
          <a:xfrm>
            <a:off x="709086" y="2366909"/>
            <a:ext cx="5867108" cy="515350"/>
            <a:chOff x="709086" y="2391132"/>
            <a:chExt cx="5867108" cy="515350"/>
          </a:xfrm>
        </p:grpSpPr>
        <p:sp>
          <p:nvSpPr>
            <p:cNvPr id="26" name="文字方塊 25">
              <a:extLst>
                <a:ext uri="{FF2B5EF4-FFF2-40B4-BE49-F238E27FC236}">
                  <a16:creationId xmlns:a16="http://schemas.microsoft.com/office/drawing/2014/main" id="{6A87EB50-04E5-9F3D-53BB-8E6F160121A9}"/>
                </a:ext>
              </a:extLst>
            </p:cNvPr>
            <p:cNvSpPr txBox="1"/>
            <p:nvPr/>
          </p:nvSpPr>
          <p:spPr>
            <a:xfrm>
              <a:off x="1487395" y="2440521"/>
              <a:ext cx="5088799" cy="400110"/>
            </a:xfrm>
            <a:prstGeom prst="rect">
              <a:avLst/>
            </a:prstGeom>
            <a:noFill/>
          </p:spPr>
          <p:txBody>
            <a:bodyPr wrap="square">
              <a:spAutoFit/>
            </a:bodyPr>
            <a:lstStyle/>
            <a:p>
              <a:r>
                <a:rPr lang="en-US" altLang="zh-TW" sz="2000" dirty="0"/>
                <a:t>your blood pressure seems to be under control.</a:t>
              </a:r>
              <a:endParaRPr lang="zh-TW" altLang="en-US" sz="2000" dirty="0"/>
            </a:p>
          </p:txBody>
        </p:sp>
        <p:pic>
          <p:nvPicPr>
            <p:cNvPr id="32" name="圖片 31">
              <a:extLst>
                <a:ext uri="{FF2B5EF4-FFF2-40B4-BE49-F238E27FC236}">
                  <a16:creationId xmlns:a16="http://schemas.microsoft.com/office/drawing/2014/main" id="{C814792F-CB6B-58ED-1757-6CE9645EED2F}"/>
                </a:ext>
              </a:extLst>
            </p:cNvPr>
            <p:cNvPicPr>
              <a:picLocks noChangeAspect="1"/>
            </p:cNvPicPr>
            <p:nvPr/>
          </p:nvPicPr>
          <p:blipFill>
            <a:blip r:embed="rId2"/>
            <a:stretch>
              <a:fillRect/>
            </a:stretch>
          </p:blipFill>
          <p:spPr>
            <a:xfrm>
              <a:off x="709086" y="2405749"/>
              <a:ext cx="505741" cy="500733"/>
            </a:xfrm>
            <a:prstGeom prst="rect">
              <a:avLst/>
            </a:prstGeom>
          </p:spPr>
        </p:pic>
        <p:sp>
          <p:nvSpPr>
            <p:cNvPr id="48" name="圓角矩形圖說文字 47">
              <a:extLst>
                <a:ext uri="{FF2B5EF4-FFF2-40B4-BE49-F238E27FC236}">
                  <a16:creationId xmlns:a16="http://schemas.microsoft.com/office/drawing/2014/main" id="{D1133683-6EEA-2894-6D81-0E28291B6C64}"/>
                </a:ext>
              </a:extLst>
            </p:cNvPr>
            <p:cNvSpPr/>
            <p:nvPr/>
          </p:nvSpPr>
          <p:spPr>
            <a:xfrm>
              <a:off x="1459920" y="2391132"/>
              <a:ext cx="5088799" cy="500733"/>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5" name="群組 54">
            <a:extLst>
              <a:ext uri="{FF2B5EF4-FFF2-40B4-BE49-F238E27FC236}">
                <a16:creationId xmlns:a16="http://schemas.microsoft.com/office/drawing/2014/main" id="{71DADFC3-E8E2-D9B9-34A7-0807646F3B70}"/>
              </a:ext>
            </a:extLst>
          </p:cNvPr>
          <p:cNvGrpSpPr/>
          <p:nvPr/>
        </p:nvGrpSpPr>
        <p:grpSpPr>
          <a:xfrm>
            <a:off x="709086" y="3206962"/>
            <a:ext cx="7694594" cy="831029"/>
            <a:chOff x="709086" y="3094506"/>
            <a:chExt cx="7694594" cy="831029"/>
          </a:xfrm>
        </p:grpSpPr>
        <p:sp>
          <p:nvSpPr>
            <p:cNvPr id="16" name="文字方塊 15">
              <a:extLst>
                <a:ext uri="{FF2B5EF4-FFF2-40B4-BE49-F238E27FC236}">
                  <a16:creationId xmlns:a16="http://schemas.microsoft.com/office/drawing/2014/main" id="{F64B0A30-B558-0B65-3D6F-E859F6142346}"/>
                </a:ext>
              </a:extLst>
            </p:cNvPr>
            <p:cNvSpPr txBox="1"/>
            <p:nvPr/>
          </p:nvSpPr>
          <p:spPr>
            <a:xfrm>
              <a:off x="1487395" y="3150528"/>
              <a:ext cx="6916284" cy="707886"/>
            </a:xfrm>
            <a:prstGeom prst="rect">
              <a:avLst/>
            </a:prstGeom>
            <a:noFill/>
          </p:spPr>
          <p:txBody>
            <a:bodyPr wrap="square">
              <a:spAutoFit/>
            </a:bodyPr>
            <a:lstStyle/>
            <a:p>
              <a:r>
                <a:rPr lang="en-US" altLang="zh-TW" sz="2000" kern="0" dirty="0">
                  <a:solidFill>
                    <a:srgbClr val="000000"/>
                  </a:solidFill>
                  <a:cs typeface="新細明體" panose="02020500000000000000" pitchFamily="18" charset="-120"/>
                </a:rPr>
                <a:t>y</a:t>
              </a:r>
              <a:r>
                <a:rPr lang="en-US" altLang="zh-TW" sz="2000" kern="0" dirty="0">
                  <a:solidFill>
                    <a:srgbClr val="000000"/>
                  </a:solidFill>
                  <a:effectLst/>
                  <a:cs typeface="新細明體" panose="02020500000000000000" pitchFamily="18" charset="-120"/>
                </a:rPr>
                <a:t>our depression , you know , it sounds like you're doing well with that, but again, </a:t>
              </a:r>
              <a:r>
                <a:rPr lang="en-US" altLang="zh-TW" sz="2000" kern="0" dirty="0">
                  <a:solidFill>
                    <a:srgbClr val="000000"/>
                  </a:solidFill>
                  <a:cs typeface="新細明體" panose="02020500000000000000" pitchFamily="18" charset="-120"/>
                </a:rPr>
                <a:t>I</a:t>
              </a:r>
              <a:r>
                <a:rPr lang="en-US" altLang="zh-TW" sz="2000" kern="0" dirty="0">
                  <a:solidFill>
                    <a:srgbClr val="000000"/>
                  </a:solidFill>
                  <a:effectLst/>
                  <a:cs typeface="新細明體" panose="02020500000000000000" pitchFamily="18" charset="-120"/>
                </a:rPr>
                <a:t>'m happy to start on a medical regiment or ...</a:t>
              </a:r>
              <a:r>
                <a:rPr lang="zh-TW" altLang="zh-TW" sz="2000" dirty="0">
                  <a:effectLst/>
                </a:rPr>
                <a:t> </a:t>
              </a:r>
              <a:endParaRPr lang="zh-TW" altLang="en-US" sz="2000" dirty="0"/>
            </a:p>
          </p:txBody>
        </p:sp>
        <p:pic>
          <p:nvPicPr>
            <p:cNvPr id="33" name="圖片 32">
              <a:extLst>
                <a:ext uri="{FF2B5EF4-FFF2-40B4-BE49-F238E27FC236}">
                  <a16:creationId xmlns:a16="http://schemas.microsoft.com/office/drawing/2014/main" id="{E6A5C1B1-4CC9-E3BA-B2D0-401E2B0BCCC3}"/>
                </a:ext>
              </a:extLst>
            </p:cNvPr>
            <p:cNvPicPr>
              <a:picLocks noChangeAspect="1"/>
            </p:cNvPicPr>
            <p:nvPr/>
          </p:nvPicPr>
          <p:blipFill>
            <a:blip r:embed="rId2"/>
            <a:stretch>
              <a:fillRect/>
            </a:stretch>
          </p:blipFill>
          <p:spPr>
            <a:xfrm>
              <a:off x="709086" y="3243849"/>
              <a:ext cx="505741" cy="500733"/>
            </a:xfrm>
            <a:prstGeom prst="rect">
              <a:avLst/>
            </a:prstGeom>
          </p:spPr>
        </p:pic>
        <p:sp>
          <p:nvSpPr>
            <p:cNvPr id="49" name="圓角矩形圖說文字 48">
              <a:extLst>
                <a:ext uri="{FF2B5EF4-FFF2-40B4-BE49-F238E27FC236}">
                  <a16:creationId xmlns:a16="http://schemas.microsoft.com/office/drawing/2014/main" id="{C3A858CC-8DCE-C92C-0C6B-DE9EFFF417FB}"/>
                </a:ext>
              </a:extLst>
            </p:cNvPr>
            <p:cNvSpPr/>
            <p:nvPr/>
          </p:nvSpPr>
          <p:spPr>
            <a:xfrm>
              <a:off x="1459920" y="3094506"/>
              <a:ext cx="6943760" cy="831029"/>
            </a:xfrm>
            <a:prstGeom prst="wedgeRoundRectCallout">
              <a:avLst>
                <a:gd name="adj1" fmla="val -52639"/>
                <a:gd name="adj2" fmla="val -13906"/>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6" name="群組 55">
            <a:extLst>
              <a:ext uri="{FF2B5EF4-FFF2-40B4-BE49-F238E27FC236}">
                <a16:creationId xmlns:a16="http://schemas.microsoft.com/office/drawing/2014/main" id="{856AD061-3381-8BAE-467B-B00AD52482AD}"/>
              </a:ext>
            </a:extLst>
          </p:cNvPr>
          <p:cNvGrpSpPr/>
          <p:nvPr/>
        </p:nvGrpSpPr>
        <p:grpSpPr>
          <a:xfrm>
            <a:off x="709086" y="4362694"/>
            <a:ext cx="7885008" cy="546516"/>
            <a:chOff x="709086" y="4073712"/>
            <a:chExt cx="7885008" cy="546516"/>
          </a:xfrm>
        </p:grpSpPr>
        <p:sp>
          <p:nvSpPr>
            <p:cNvPr id="20" name="文字方塊 19">
              <a:extLst>
                <a:ext uri="{FF2B5EF4-FFF2-40B4-BE49-F238E27FC236}">
                  <a16:creationId xmlns:a16="http://schemas.microsoft.com/office/drawing/2014/main" id="{81E212D2-CC1F-ADA4-1D65-43385B812EDB}"/>
                </a:ext>
              </a:extLst>
            </p:cNvPr>
            <p:cNvSpPr txBox="1"/>
            <p:nvPr/>
          </p:nvSpPr>
          <p:spPr>
            <a:xfrm>
              <a:off x="1459333" y="4127874"/>
              <a:ext cx="7134761"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refer you to psychotherapy , if you think that that would be helpful.</a:t>
              </a:r>
              <a:r>
                <a:rPr lang="zh-TW" altLang="zh-TW" sz="2000" dirty="0">
                  <a:effectLst/>
                </a:rPr>
                <a:t> </a:t>
              </a:r>
              <a:endParaRPr lang="zh-TW" altLang="en-US" sz="2000" dirty="0"/>
            </a:p>
          </p:txBody>
        </p:sp>
        <p:pic>
          <p:nvPicPr>
            <p:cNvPr id="34" name="圖片 33">
              <a:extLst>
                <a:ext uri="{FF2B5EF4-FFF2-40B4-BE49-F238E27FC236}">
                  <a16:creationId xmlns:a16="http://schemas.microsoft.com/office/drawing/2014/main" id="{A93BB04B-47ED-A693-66DB-6767DC2CF427}"/>
                </a:ext>
              </a:extLst>
            </p:cNvPr>
            <p:cNvPicPr>
              <a:picLocks noChangeAspect="1"/>
            </p:cNvPicPr>
            <p:nvPr/>
          </p:nvPicPr>
          <p:blipFill>
            <a:blip r:embed="rId2"/>
            <a:stretch>
              <a:fillRect/>
            </a:stretch>
          </p:blipFill>
          <p:spPr>
            <a:xfrm>
              <a:off x="709086" y="4081949"/>
              <a:ext cx="505741" cy="500733"/>
            </a:xfrm>
            <a:prstGeom prst="rect">
              <a:avLst/>
            </a:prstGeom>
          </p:spPr>
        </p:pic>
        <p:sp>
          <p:nvSpPr>
            <p:cNvPr id="50" name="圓角矩形圖說文字 49">
              <a:extLst>
                <a:ext uri="{FF2B5EF4-FFF2-40B4-BE49-F238E27FC236}">
                  <a16:creationId xmlns:a16="http://schemas.microsoft.com/office/drawing/2014/main" id="{606F20A0-2ABA-20C2-1829-D21F610AB1B4}"/>
                </a:ext>
              </a:extLst>
            </p:cNvPr>
            <p:cNvSpPr/>
            <p:nvPr/>
          </p:nvSpPr>
          <p:spPr>
            <a:xfrm>
              <a:off x="1459920" y="4073712"/>
              <a:ext cx="7134174" cy="546516"/>
            </a:xfrm>
            <a:prstGeom prst="wedgeRoundRectCallout">
              <a:avLst>
                <a:gd name="adj1" fmla="val -53026"/>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57" name="群組 56">
            <a:extLst>
              <a:ext uri="{FF2B5EF4-FFF2-40B4-BE49-F238E27FC236}">
                <a16:creationId xmlns:a16="http://schemas.microsoft.com/office/drawing/2014/main" id="{489FE2E0-68FB-BFDD-B655-F20081575820}"/>
              </a:ext>
            </a:extLst>
          </p:cNvPr>
          <p:cNvGrpSpPr/>
          <p:nvPr/>
        </p:nvGrpSpPr>
        <p:grpSpPr>
          <a:xfrm>
            <a:off x="709086" y="5260806"/>
            <a:ext cx="3195959" cy="546516"/>
            <a:chOff x="709086" y="4911184"/>
            <a:chExt cx="3195959" cy="546516"/>
          </a:xfrm>
        </p:grpSpPr>
        <p:sp>
          <p:nvSpPr>
            <p:cNvPr id="22" name="文字方塊 21">
              <a:extLst>
                <a:ext uri="{FF2B5EF4-FFF2-40B4-BE49-F238E27FC236}">
                  <a16:creationId xmlns:a16="http://schemas.microsoft.com/office/drawing/2014/main" id="{2BC13180-1577-EB2B-B1F0-1289605B7D7B}"/>
                </a:ext>
              </a:extLst>
            </p:cNvPr>
            <p:cNvSpPr txBox="1"/>
            <p:nvPr/>
          </p:nvSpPr>
          <p:spPr>
            <a:xfrm>
              <a:off x="1487395" y="4984387"/>
              <a:ext cx="2417650" cy="400110"/>
            </a:xfrm>
            <a:prstGeom prst="rect">
              <a:avLst/>
            </a:prstGeom>
            <a:noFill/>
          </p:spPr>
          <p:txBody>
            <a:bodyPr wrap="none" rtlCol="0">
              <a:spAutoFit/>
            </a:bodyPr>
            <a:lstStyle/>
            <a:p>
              <a:r>
                <a:rPr lang="en-US" altLang="zh-TW" sz="2000" kern="0" dirty="0">
                  <a:solidFill>
                    <a:srgbClr val="000000"/>
                  </a:solidFill>
                  <a:effectLst/>
                  <a:cs typeface="新細明體" panose="02020500000000000000" pitchFamily="18" charset="-120"/>
                </a:rPr>
                <a:t>would you like that ?</a:t>
              </a:r>
              <a:r>
                <a:rPr lang="zh-TW" altLang="zh-TW" sz="2000" dirty="0">
                  <a:effectLst/>
                </a:rPr>
                <a:t> </a:t>
              </a:r>
              <a:endParaRPr kumimoji="1" lang="zh-TW" altLang="en-US" sz="2000" dirty="0"/>
            </a:p>
          </p:txBody>
        </p:sp>
        <p:pic>
          <p:nvPicPr>
            <p:cNvPr id="35" name="圖片 34">
              <a:extLst>
                <a:ext uri="{FF2B5EF4-FFF2-40B4-BE49-F238E27FC236}">
                  <a16:creationId xmlns:a16="http://schemas.microsoft.com/office/drawing/2014/main" id="{DC671434-080E-265E-E8FC-5C7F52A62EAD}"/>
                </a:ext>
              </a:extLst>
            </p:cNvPr>
            <p:cNvPicPr>
              <a:picLocks noChangeAspect="1"/>
            </p:cNvPicPr>
            <p:nvPr/>
          </p:nvPicPr>
          <p:blipFill>
            <a:blip r:embed="rId2"/>
            <a:stretch>
              <a:fillRect/>
            </a:stretch>
          </p:blipFill>
          <p:spPr>
            <a:xfrm>
              <a:off x="709086" y="4920051"/>
              <a:ext cx="505741" cy="500733"/>
            </a:xfrm>
            <a:prstGeom prst="rect">
              <a:avLst/>
            </a:prstGeom>
          </p:spPr>
        </p:pic>
        <p:sp>
          <p:nvSpPr>
            <p:cNvPr id="51" name="圓角矩形圖說文字 50">
              <a:extLst>
                <a:ext uri="{FF2B5EF4-FFF2-40B4-BE49-F238E27FC236}">
                  <a16:creationId xmlns:a16="http://schemas.microsoft.com/office/drawing/2014/main" id="{C5A01144-FB70-026F-7E01-47037AF782E7}"/>
                </a:ext>
              </a:extLst>
            </p:cNvPr>
            <p:cNvSpPr/>
            <p:nvPr/>
          </p:nvSpPr>
          <p:spPr>
            <a:xfrm>
              <a:off x="1456352" y="4911184"/>
              <a:ext cx="2448693" cy="546516"/>
            </a:xfrm>
            <a:prstGeom prst="wedgeRoundRectCallout">
              <a:avLst>
                <a:gd name="adj1" fmla="val -57419"/>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1" name="群組 60">
            <a:extLst>
              <a:ext uri="{FF2B5EF4-FFF2-40B4-BE49-F238E27FC236}">
                <a16:creationId xmlns:a16="http://schemas.microsoft.com/office/drawing/2014/main" id="{378E73F7-6338-774F-E219-0CDADE3654F8}"/>
              </a:ext>
            </a:extLst>
          </p:cNvPr>
          <p:cNvGrpSpPr/>
          <p:nvPr/>
        </p:nvGrpSpPr>
        <p:grpSpPr>
          <a:xfrm>
            <a:off x="9621177" y="2442191"/>
            <a:ext cx="1449412" cy="568800"/>
            <a:chOff x="9311896" y="2173251"/>
            <a:chExt cx="1449412" cy="566944"/>
          </a:xfrm>
        </p:grpSpPr>
        <p:sp>
          <p:nvSpPr>
            <p:cNvPr id="27" name="文字方塊 26">
              <a:extLst>
                <a:ext uri="{FF2B5EF4-FFF2-40B4-BE49-F238E27FC236}">
                  <a16:creationId xmlns:a16="http://schemas.microsoft.com/office/drawing/2014/main" id="{164EA27A-C895-1396-3B6F-189E92AE9B2C}"/>
                </a:ext>
              </a:extLst>
            </p:cNvPr>
            <p:cNvSpPr txBox="1"/>
            <p:nvPr/>
          </p:nvSpPr>
          <p:spPr>
            <a:xfrm>
              <a:off x="9336128" y="2272095"/>
              <a:ext cx="1048662" cy="400110"/>
            </a:xfrm>
            <a:prstGeom prst="rect">
              <a:avLst/>
            </a:prstGeom>
            <a:noFill/>
          </p:spPr>
          <p:txBody>
            <a:bodyPr wrap="square">
              <a:spAutoFit/>
            </a:bodyPr>
            <a:lstStyle/>
            <a:p>
              <a:r>
                <a:rPr lang="en-US" altLang="zh-TW" sz="2000" dirty="0"/>
                <a:t>great.</a:t>
              </a:r>
              <a:endParaRPr lang="zh-TW" altLang="en-US" sz="2000" dirty="0"/>
            </a:p>
          </p:txBody>
        </p:sp>
        <p:pic>
          <p:nvPicPr>
            <p:cNvPr id="36" name="圖片 35">
              <a:extLst>
                <a:ext uri="{FF2B5EF4-FFF2-40B4-BE49-F238E27FC236}">
                  <a16:creationId xmlns:a16="http://schemas.microsoft.com/office/drawing/2014/main" id="{FDF1765D-6FFD-A853-DBE1-BB08B78D54DE}"/>
                </a:ext>
              </a:extLst>
            </p:cNvPr>
            <p:cNvPicPr>
              <a:picLocks noChangeAspect="1"/>
            </p:cNvPicPr>
            <p:nvPr/>
          </p:nvPicPr>
          <p:blipFill>
            <a:blip r:embed="rId3"/>
            <a:stretch>
              <a:fillRect/>
            </a:stretch>
          </p:blipFill>
          <p:spPr>
            <a:xfrm>
              <a:off x="10115255" y="2173251"/>
              <a:ext cx="646053" cy="566944"/>
            </a:xfrm>
            <a:prstGeom prst="rect">
              <a:avLst/>
            </a:prstGeom>
          </p:spPr>
        </p:pic>
        <p:sp>
          <p:nvSpPr>
            <p:cNvPr id="58" name="圓角矩形圖說文字 57">
              <a:extLst>
                <a:ext uri="{FF2B5EF4-FFF2-40B4-BE49-F238E27FC236}">
                  <a16:creationId xmlns:a16="http://schemas.microsoft.com/office/drawing/2014/main" id="{80C6A2E7-4F52-C274-BA93-E8FF4314AD74}"/>
                </a:ext>
              </a:extLst>
            </p:cNvPr>
            <p:cNvSpPr/>
            <p:nvPr/>
          </p:nvSpPr>
          <p:spPr>
            <a:xfrm flipH="1">
              <a:off x="9311896" y="2230917"/>
              <a:ext cx="777341" cy="500733"/>
            </a:xfrm>
            <a:prstGeom prst="wedgeRoundRectCallout">
              <a:avLst>
                <a:gd name="adj1" fmla="val -68161"/>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0" name="群組 59">
            <a:extLst>
              <a:ext uri="{FF2B5EF4-FFF2-40B4-BE49-F238E27FC236}">
                <a16:creationId xmlns:a16="http://schemas.microsoft.com/office/drawing/2014/main" id="{8200983D-9C78-59AF-F647-812112955425}"/>
              </a:ext>
            </a:extLst>
          </p:cNvPr>
          <p:cNvGrpSpPr/>
          <p:nvPr/>
        </p:nvGrpSpPr>
        <p:grpSpPr>
          <a:xfrm>
            <a:off x="9157150" y="3465914"/>
            <a:ext cx="1913439" cy="571799"/>
            <a:chOff x="8794376" y="3264209"/>
            <a:chExt cx="1913439" cy="571799"/>
          </a:xfrm>
        </p:grpSpPr>
        <p:sp>
          <p:nvSpPr>
            <p:cNvPr id="18" name="文字方塊 17">
              <a:extLst>
                <a:ext uri="{FF2B5EF4-FFF2-40B4-BE49-F238E27FC236}">
                  <a16:creationId xmlns:a16="http://schemas.microsoft.com/office/drawing/2014/main" id="{A99A3D42-A9D8-EB18-A852-4C1940C408E0}"/>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37" name="圖片 36">
              <a:extLst>
                <a:ext uri="{FF2B5EF4-FFF2-40B4-BE49-F238E27FC236}">
                  <a16:creationId xmlns:a16="http://schemas.microsoft.com/office/drawing/2014/main" id="{B611E820-7215-9168-3487-1514053A2A20}"/>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59" name="圓角矩形圖說文字 58">
              <a:extLst>
                <a:ext uri="{FF2B5EF4-FFF2-40B4-BE49-F238E27FC236}">
                  <a16:creationId xmlns:a16="http://schemas.microsoft.com/office/drawing/2014/main" id="{A1230C59-BBEE-B621-998A-657284EDB576}"/>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3" name="群組 62">
            <a:extLst>
              <a:ext uri="{FF2B5EF4-FFF2-40B4-BE49-F238E27FC236}">
                <a16:creationId xmlns:a16="http://schemas.microsoft.com/office/drawing/2014/main" id="{AEDB83FC-FDF9-6C2D-E241-47603E7FF393}"/>
              </a:ext>
            </a:extLst>
          </p:cNvPr>
          <p:cNvGrpSpPr/>
          <p:nvPr/>
        </p:nvGrpSpPr>
        <p:grpSpPr>
          <a:xfrm>
            <a:off x="9157150" y="4347576"/>
            <a:ext cx="1913439" cy="571799"/>
            <a:chOff x="8794376" y="3264209"/>
            <a:chExt cx="1913439" cy="571799"/>
          </a:xfrm>
        </p:grpSpPr>
        <p:sp>
          <p:nvSpPr>
            <p:cNvPr id="64" name="文字方塊 63">
              <a:extLst>
                <a:ext uri="{FF2B5EF4-FFF2-40B4-BE49-F238E27FC236}">
                  <a16:creationId xmlns:a16="http://schemas.microsoft.com/office/drawing/2014/main" id="{5EC352CD-CEB9-1ACB-EC56-7916BCC93EC9}"/>
                </a:ext>
              </a:extLst>
            </p:cNvPr>
            <p:cNvSpPr txBox="1"/>
            <p:nvPr/>
          </p:nvSpPr>
          <p:spPr>
            <a:xfrm>
              <a:off x="8850476" y="3360413"/>
              <a:ext cx="1534313"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mm-hmm</a:t>
              </a:r>
              <a:r>
                <a:rPr lang="zh-TW" altLang="zh-TW" sz="2000" dirty="0">
                  <a:effectLst/>
                </a:rPr>
                <a:t> </a:t>
              </a:r>
              <a:endParaRPr lang="zh-TW" altLang="en-US" sz="2000" dirty="0"/>
            </a:p>
          </p:txBody>
        </p:sp>
        <p:pic>
          <p:nvPicPr>
            <p:cNvPr id="65" name="圖片 64">
              <a:extLst>
                <a:ext uri="{FF2B5EF4-FFF2-40B4-BE49-F238E27FC236}">
                  <a16:creationId xmlns:a16="http://schemas.microsoft.com/office/drawing/2014/main" id="{B1E5AD78-01EF-9DBA-8839-7BD8C2448F61}"/>
                </a:ext>
              </a:extLst>
            </p:cNvPr>
            <p:cNvPicPr>
              <a:picLocks noChangeAspect="1"/>
            </p:cNvPicPr>
            <p:nvPr/>
          </p:nvPicPr>
          <p:blipFill>
            <a:blip r:embed="rId3"/>
            <a:stretch>
              <a:fillRect/>
            </a:stretch>
          </p:blipFill>
          <p:spPr>
            <a:xfrm>
              <a:off x="10061762" y="3264209"/>
              <a:ext cx="646053" cy="566944"/>
            </a:xfrm>
            <a:prstGeom prst="rect">
              <a:avLst/>
            </a:prstGeom>
          </p:spPr>
        </p:pic>
        <p:sp>
          <p:nvSpPr>
            <p:cNvPr id="66" name="圓角矩形圖說文字 65">
              <a:extLst>
                <a:ext uri="{FF2B5EF4-FFF2-40B4-BE49-F238E27FC236}">
                  <a16:creationId xmlns:a16="http://schemas.microsoft.com/office/drawing/2014/main" id="{67427D8F-06BF-ACB0-355E-4CAB018A69F4}"/>
                </a:ext>
              </a:extLst>
            </p:cNvPr>
            <p:cNvSpPr/>
            <p:nvPr/>
          </p:nvSpPr>
          <p:spPr>
            <a:xfrm flipH="1">
              <a:off x="8794376" y="3335275"/>
              <a:ext cx="1249600" cy="500733"/>
            </a:xfrm>
            <a:prstGeom prst="wedgeRoundRectCallout">
              <a:avLst>
                <a:gd name="adj1" fmla="val -59552"/>
                <a:gd name="adj2" fmla="val -14974"/>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grpSp>
        <p:nvGrpSpPr>
          <p:cNvPr id="68" name="群組 67">
            <a:extLst>
              <a:ext uri="{FF2B5EF4-FFF2-40B4-BE49-F238E27FC236}">
                <a16:creationId xmlns:a16="http://schemas.microsoft.com/office/drawing/2014/main" id="{21680A44-F4A2-C91A-373B-1FF72C5214ED}"/>
              </a:ext>
            </a:extLst>
          </p:cNvPr>
          <p:cNvGrpSpPr/>
          <p:nvPr/>
        </p:nvGrpSpPr>
        <p:grpSpPr>
          <a:xfrm>
            <a:off x="6688449" y="5294550"/>
            <a:ext cx="4382140" cy="598646"/>
            <a:chOff x="6688449" y="5065951"/>
            <a:chExt cx="4382140" cy="598646"/>
          </a:xfrm>
        </p:grpSpPr>
        <p:sp>
          <p:nvSpPr>
            <p:cNvPr id="24" name="文字方塊 23">
              <a:extLst>
                <a:ext uri="{FF2B5EF4-FFF2-40B4-BE49-F238E27FC236}">
                  <a16:creationId xmlns:a16="http://schemas.microsoft.com/office/drawing/2014/main" id="{2FD86B20-EEF0-6B1F-2472-BDB03103B373}"/>
                </a:ext>
              </a:extLst>
            </p:cNvPr>
            <p:cNvSpPr txBox="1"/>
            <p:nvPr/>
          </p:nvSpPr>
          <p:spPr>
            <a:xfrm>
              <a:off x="6814945" y="5205507"/>
              <a:ext cx="3680590" cy="400110"/>
            </a:xfrm>
            <a:prstGeom prst="rect">
              <a:avLst/>
            </a:prstGeom>
            <a:noFill/>
          </p:spPr>
          <p:txBody>
            <a:bodyPr wrap="square">
              <a:spAutoFit/>
            </a:bodyPr>
            <a:lstStyle/>
            <a:p>
              <a:r>
                <a:rPr lang="en-US" altLang="zh-TW" sz="2000" kern="0" dirty="0">
                  <a:solidFill>
                    <a:srgbClr val="000000"/>
                  </a:solidFill>
                  <a:effectLst/>
                  <a:cs typeface="新細明體" panose="02020500000000000000" pitchFamily="18" charset="-120"/>
                </a:rPr>
                <a:t>u- u- um , maybe not necessarily </a:t>
              </a:r>
              <a:endParaRPr lang="zh-TW" altLang="en-US" sz="2000" dirty="0"/>
            </a:p>
          </p:txBody>
        </p:sp>
        <p:pic>
          <p:nvPicPr>
            <p:cNvPr id="40" name="圖片 39">
              <a:extLst>
                <a:ext uri="{FF2B5EF4-FFF2-40B4-BE49-F238E27FC236}">
                  <a16:creationId xmlns:a16="http://schemas.microsoft.com/office/drawing/2014/main" id="{478B355C-CD16-B62E-289E-C21A8784F5A3}"/>
                </a:ext>
              </a:extLst>
            </p:cNvPr>
            <p:cNvPicPr>
              <a:picLocks noChangeAspect="1"/>
            </p:cNvPicPr>
            <p:nvPr/>
          </p:nvPicPr>
          <p:blipFill>
            <a:blip r:embed="rId3"/>
            <a:stretch>
              <a:fillRect/>
            </a:stretch>
          </p:blipFill>
          <p:spPr>
            <a:xfrm>
              <a:off x="10424536" y="5065951"/>
              <a:ext cx="646053" cy="566944"/>
            </a:xfrm>
            <a:prstGeom prst="rect">
              <a:avLst/>
            </a:prstGeom>
          </p:spPr>
        </p:pic>
        <p:sp>
          <p:nvSpPr>
            <p:cNvPr id="67" name="圓角矩形圖說文字 66">
              <a:extLst>
                <a:ext uri="{FF2B5EF4-FFF2-40B4-BE49-F238E27FC236}">
                  <a16:creationId xmlns:a16="http://schemas.microsoft.com/office/drawing/2014/main" id="{ED68DC94-DFA6-751F-3FD2-EBB573B97133}"/>
                </a:ext>
              </a:extLst>
            </p:cNvPr>
            <p:cNvSpPr/>
            <p:nvPr/>
          </p:nvSpPr>
          <p:spPr>
            <a:xfrm flipH="1">
              <a:off x="6688449" y="5163864"/>
              <a:ext cx="3680590" cy="500733"/>
            </a:xfrm>
            <a:prstGeom prst="wedgeRoundRectCallout">
              <a:avLst>
                <a:gd name="adj1" fmla="val -54437"/>
                <a:gd name="adj2" fmla="val -12288"/>
                <a:gd name="adj3" fmla="val 16667"/>
              </a:avLst>
            </a:prstGeom>
            <a:noFill/>
            <a:ln w="38100">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grpSp>
      <p:sp>
        <p:nvSpPr>
          <p:cNvPr id="2" name="文字方塊 1">
            <a:extLst>
              <a:ext uri="{FF2B5EF4-FFF2-40B4-BE49-F238E27FC236}">
                <a16:creationId xmlns:a16="http://schemas.microsoft.com/office/drawing/2014/main" id="{3F45C989-04C0-F392-B029-F272413A921D}"/>
              </a:ext>
            </a:extLst>
          </p:cNvPr>
          <p:cNvSpPr txBox="1"/>
          <p:nvPr/>
        </p:nvSpPr>
        <p:spPr>
          <a:xfrm>
            <a:off x="0" y="2942798"/>
            <a:ext cx="12192000" cy="707886"/>
          </a:xfrm>
          <a:prstGeom prst="rect">
            <a:avLst/>
          </a:prstGeom>
          <a:solidFill>
            <a:schemeClr val="bg1"/>
          </a:solidFill>
          <a:ln w="57150">
            <a:solidFill>
              <a:srgbClr val="C00000"/>
            </a:solidFill>
          </a:ln>
        </p:spPr>
        <p:txBody>
          <a:bodyPr wrap="square">
            <a:spAutoFit/>
          </a:bodyPr>
          <a:lstStyle/>
          <a:p>
            <a:pPr algn="ctr"/>
            <a:r>
              <a:rPr lang="en" altLang="zh-TW" sz="4000" b="1" dirty="0">
                <a:effectLst/>
                <a:latin typeface="NimbusRomNo9L"/>
              </a:rPr>
              <a:t>Summarize the conversation </a:t>
            </a:r>
            <a:endParaRPr lang="zh-TW" altLang="en-US" sz="4000" b="1" dirty="0"/>
          </a:p>
        </p:txBody>
      </p:sp>
    </p:spTree>
    <p:extLst>
      <p:ext uri="{BB962C8B-B14F-4D97-AF65-F5344CB8AC3E}">
        <p14:creationId xmlns:p14="http://schemas.microsoft.com/office/powerpoint/2010/main" val="1315460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4DEB7D-6422-1C12-AD44-A1734F21E43C}"/>
              </a:ext>
            </a:extLst>
          </p:cNvPr>
          <p:cNvSpPr>
            <a:spLocks noGrp="1"/>
          </p:cNvSpPr>
          <p:nvPr>
            <p:ph type="title"/>
          </p:nvPr>
        </p:nvSpPr>
        <p:spPr/>
        <p:txBody>
          <a:bodyPr>
            <a:normAutofit/>
          </a:bodyPr>
          <a:lstStyle/>
          <a:p>
            <a:r>
              <a:rPr kumimoji="1" lang="en-US" altLang="zh-TW" b="1" dirty="0"/>
              <a:t>Model for medical note generation</a:t>
            </a:r>
            <a:endParaRPr kumimoji="1" lang="zh-TW" altLang="en-US" b="1" dirty="0"/>
          </a:p>
        </p:txBody>
      </p:sp>
      <p:sp>
        <p:nvSpPr>
          <p:cNvPr id="3" name="內容版面配置區 2">
            <a:extLst>
              <a:ext uri="{FF2B5EF4-FFF2-40B4-BE49-F238E27FC236}">
                <a16:creationId xmlns:a16="http://schemas.microsoft.com/office/drawing/2014/main" id="{AFD5C96E-7F21-BD22-A7E9-50356D7722C7}"/>
              </a:ext>
            </a:extLst>
          </p:cNvPr>
          <p:cNvSpPr>
            <a:spLocks noGrp="1"/>
          </p:cNvSpPr>
          <p:nvPr>
            <p:ph idx="1"/>
          </p:nvPr>
        </p:nvSpPr>
        <p:spPr>
          <a:xfrm>
            <a:off x="838200" y="2222404"/>
            <a:ext cx="10515600" cy="1580692"/>
          </a:xfrm>
        </p:spPr>
        <p:txBody>
          <a:bodyPr/>
          <a:lstStyle/>
          <a:p>
            <a:r>
              <a:rPr kumimoji="1" lang="en-US" altLang="zh-TW" b="1" dirty="0">
                <a:solidFill>
                  <a:srgbClr val="C00000"/>
                </a:solidFill>
              </a:rPr>
              <a:t>Fine-tuning LM-based method.</a:t>
            </a:r>
          </a:p>
        </p:txBody>
      </p:sp>
      <p:sp>
        <p:nvSpPr>
          <p:cNvPr id="4" name="投影片編號版面配置區 3">
            <a:extLst>
              <a:ext uri="{FF2B5EF4-FFF2-40B4-BE49-F238E27FC236}">
                <a16:creationId xmlns:a16="http://schemas.microsoft.com/office/drawing/2014/main" id="{5AF874C4-9FF0-CB3F-6886-5791E05F2680}"/>
              </a:ext>
            </a:extLst>
          </p:cNvPr>
          <p:cNvSpPr>
            <a:spLocks noGrp="1"/>
          </p:cNvSpPr>
          <p:nvPr>
            <p:ph type="sldNum" sz="quarter" idx="12"/>
          </p:nvPr>
        </p:nvSpPr>
        <p:spPr/>
        <p:txBody>
          <a:bodyPr/>
          <a:lstStyle/>
          <a:p>
            <a:fld id="{5601EF12-CFEA-A34A-BCBF-789BE5CF08F1}" type="slidenum">
              <a:rPr kumimoji="1" lang="zh-TW" altLang="en-US" smtClean="0"/>
              <a:pPr/>
              <a:t>7</a:t>
            </a:fld>
            <a:endParaRPr kumimoji="1" lang="zh-TW" altLang="en-US"/>
          </a:p>
        </p:txBody>
      </p:sp>
      <p:sp>
        <p:nvSpPr>
          <p:cNvPr id="7" name="文字方塊 6">
            <a:extLst>
              <a:ext uri="{FF2B5EF4-FFF2-40B4-BE49-F238E27FC236}">
                <a16:creationId xmlns:a16="http://schemas.microsoft.com/office/drawing/2014/main" id="{8853CFE2-D336-2438-92AC-F6C1CD71DD09}"/>
              </a:ext>
            </a:extLst>
          </p:cNvPr>
          <p:cNvSpPr txBox="1"/>
          <p:nvPr/>
        </p:nvSpPr>
        <p:spPr>
          <a:xfrm>
            <a:off x="838200" y="1435304"/>
            <a:ext cx="10094259" cy="707886"/>
          </a:xfrm>
          <a:prstGeom prst="rect">
            <a:avLst/>
          </a:prstGeom>
          <a:noFill/>
        </p:spPr>
        <p:txBody>
          <a:bodyPr wrap="square">
            <a:spAutoFit/>
          </a:bodyPr>
          <a:lstStyle/>
          <a:p>
            <a:r>
              <a:rPr lang="en" altLang="zh-TW" sz="2000" b="1" dirty="0">
                <a:effectLst/>
                <a:latin typeface="NimbusRomNo9L"/>
              </a:rPr>
              <a:t>Overview of the MEDIQA-Chat 2023 Shared Tasks on the Summarization &amp; Generation of Doctor-Patient Conversations </a:t>
            </a:r>
            <a:endParaRPr lang="en" altLang="zh-TW" sz="2000" b="1" dirty="0"/>
          </a:p>
        </p:txBody>
      </p:sp>
      <p:sp>
        <p:nvSpPr>
          <p:cNvPr id="9" name="文字方塊 8">
            <a:extLst>
              <a:ext uri="{FF2B5EF4-FFF2-40B4-BE49-F238E27FC236}">
                <a16:creationId xmlns:a16="http://schemas.microsoft.com/office/drawing/2014/main" id="{6163C597-0EA0-9B88-D89B-96F14815BB80}"/>
              </a:ext>
            </a:extLst>
          </p:cNvPr>
          <p:cNvSpPr txBox="1"/>
          <p:nvPr/>
        </p:nvSpPr>
        <p:spPr>
          <a:xfrm>
            <a:off x="1001094" y="5324002"/>
            <a:ext cx="9768469" cy="646331"/>
          </a:xfrm>
          <a:prstGeom prst="rect">
            <a:avLst/>
          </a:prstGeom>
          <a:noFill/>
        </p:spPr>
        <p:txBody>
          <a:bodyPr wrap="square">
            <a:spAutoFit/>
          </a:bodyPr>
          <a:lstStyle/>
          <a:p>
            <a:r>
              <a:rPr lang="en" altLang="zh-TW" sz="1800" b="0" dirty="0" err="1">
                <a:effectLst/>
                <a:latin typeface="NimbusRomNo9L"/>
              </a:rPr>
              <a:t>WangLab</a:t>
            </a:r>
            <a:r>
              <a:rPr lang="en" altLang="zh-TW" sz="1800" b="0" dirty="0">
                <a:effectLst/>
                <a:latin typeface="NimbusRomNo9L"/>
              </a:rPr>
              <a:t> at MEDIQA-Chat 2023: Clinical Note Generation from Doctor-Patient Conversations using Large Language Models </a:t>
            </a:r>
            <a:endParaRPr lang="en" altLang="zh-TW" dirty="0"/>
          </a:p>
        </p:txBody>
      </p:sp>
      <p:pic>
        <p:nvPicPr>
          <p:cNvPr id="11" name="圖片 10">
            <a:extLst>
              <a:ext uri="{FF2B5EF4-FFF2-40B4-BE49-F238E27FC236}">
                <a16:creationId xmlns:a16="http://schemas.microsoft.com/office/drawing/2014/main" id="{A77BC2FD-2B9A-484F-33A1-04994B1DFF83}"/>
              </a:ext>
            </a:extLst>
          </p:cNvPr>
          <p:cNvPicPr>
            <a:picLocks noChangeAspect="1"/>
          </p:cNvPicPr>
          <p:nvPr/>
        </p:nvPicPr>
        <p:blipFill>
          <a:blip r:embed="rId2"/>
          <a:stretch>
            <a:fillRect/>
          </a:stretch>
        </p:blipFill>
        <p:spPr>
          <a:xfrm>
            <a:off x="2084687" y="2995288"/>
            <a:ext cx="8022625" cy="1942698"/>
          </a:xfrm>
          <a:prstGeom prst="rect">
            <a:avLst/>
          </a:prstGeom>
        </p:spPr>
      </p:pic>
      <p:sp>
        <p:nvSpPr>
          <p:cNvPr id="10" name="文字方塊 9">
            <a:extLst>
              <a:ext uri="{FF2B5EF4-FFF2-40B4-BE49-F238E27FC236}">
                <a16:creationId xmlns:a16="http://schemas.microsoft.com/office/drawing/2014/main" id="{B6E177D0-3EB5-70FA-ADC5-98A2251B3DCF}"/>
              </a:ext>
            </a:extLst>
          </p:cNvPr>
          <p:cNvSpPr txBox="1"/>
          <p:nvPr/>
        </p:nvSpPr>
        <p:spPr>
          <a:xfrm>
            <a:off x="4062878" y="1761158"/>
            <a:ext cx="4585821" cy="369332"/>
          </a:xfrm>
          <a:prstGeom prst="rect">
            <a:avLst/>
          </a:prstGeom>
          <a:noFill/>
        </p:spPr>
        <p:txBody>
          <a:bodyPr wrap="square">
            <a:spAutoFit/>
          </a:bodyPr>
          <a:lstStyle/>
          <a:p>
            <a:r>
              <a:rPr lang="zh-TW" altLang="en-US" b="1" dirty="0">
                <a:solidFill>
                  <a:schemeClr val="bg1">
                    <a:lumMod val="65000"/>
                  </a:schemeClr>
                </a:solidFill>
              </a:rPr>
              <a:t>(Ben Abacha et al., ClinicalNLP </a:t>
            </a:r>
            <a:r>
              <a:rPr lang="en-US" altLang="zh-TW" b="1" dirty="0">
                <a:solidFill>
                  <a:schemeClr val="bg1">
                    <a:lumMod val="65000"/>
                  </a:schemeClr>
                </a:solidFill>
              </a:rPr>
              <a:t>@ ACL </a:t>
            </a:r>
            <a:r>
              <a:rPr lang="zh-TW" altLang="en-US" b="1" dirty="0">
                <a:solidFill>
                  <a:schemeClr val="bg1">
                    <a:lumMod val="65000"/>
                  </a:schemeClr>
                </a:solidFill>
              </a:rPr>
              <a:t>2023</a:t>
            </a:r>
            <a:r>
              <a:rPr lang="en-US" altLang="zh-TW" b="1" dirty="0">
                <a:solidFill>
                  <a:schemeClr val="bg1">
                    <a:lumMod val="65000"/>
                  </a:schemeClr>
                </a:solidFill>
              </a:rPr>
              <a:t> </a:t>
            </a:r>
            <a:r>
              <a:rPr lang="zh-TW" altLang="en-US" b="1" dirty="0">
                <a:solidFill>
                  <a:schemeClr val="bg1">
                    <a:lumMod val="65000"/>
                  </a:schemeClr>
                </a:solidFill>
              </a:rPr>
              <a:t>)</a:t>
            </a:r>
          </a:p>
        </p:txBody>
      </p:sp>
      <p:sp>
        <p:nvSpPr>
          <p:cNvPr id="6" name="文字方塊 5">
            <a:extLst>
              <a:ext uri="{FF2B5EF4-FFF2-40B4-BE49-F238E27FC236}">
                <a16:creationId xmlns:a16="http://schemas.microsoft.com/office/drawing/2014/main" id="{43544F81-1F27-368B-470C-0FD126B0E761}"/>
              </a:ext>
            </a:extLst>
          </p:cNvPr>
          <p:cNvSpPr txBox="1"/>
          <p:nvPr/>
        </p:nvSpPr>
        <p:spPr>
          <a:xfrm>
            <a:off x="2186609" y="4773297"/>
            <a:ext cx="6096000" cy="369332"/>
          </a:xfrm>
          <a:prstGeom prst="rect">
            <a:avLst/>
          </a:prstGeom>
          <a:noFill/>
        </p:spPr>
        <p:txBody>
          <a:bodyPr wrap="square">
            <a:spAutoFit/>
          </a:bodyPr>
          <a:lstStyle/>
          <a:p>
            <a:r>
              <a:rPr lang="zh-TW" altLang="en-US" dirty="0">
                <a:solidFill>
                  <a:schemeClr val="bg1">
                    <a:lumMod val="50000"/>
                  </a:schemeClr>
                </a:solidFill>
              </a:rPr>
              <a:t> </a:t>
            </a:r>
            <a:r>
              <a:rPr lang="en-US" altLang="zh-TW" dirty="0">
                <a:solidFill>
                  <a:schemeClr val="bg1">
                    <a:lumMod val="50000"/>
                  </a:schemeClr>
                </a:solidFill>
              </a:rPr>
              <a:t>LED: </a:t>
            </a:r>
            <a:r>
              <a:rPr lang="zh-TW" altLang="en-US" dirty="0">
                <a:solidFill>
                  <a:schemeClr val="bg1">
                    <a:lumMod val="50000"/>
                  </a:schemeClr>
                </a:solidFill>
              </a:rPr>
              <a:t>Longformer: The Long-Document Transformer </a:t>
            </a:r>
          </a:p>
        </p:txBody>
      </p:sp>
    </p:spTree>
    <p:extLst>
      <p:ext uri="{BB962C8B-B14F-4D97-AF65-F5344CB8AC3E}">
        <p14:creationId xmlns:p14="http://schemas.microsoft.com/office/powerpoint/2010/main" val="40489433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14DEB7D-6422-1C12-AD44-A1734F21E43C}"/>
              </a:ext>
            </a:extLst>
          </p:cNvPr>
          <p:cNvSpPr>
            <a:spLocks noGrp="1"/>
          </p:cNvSpPr>
          <p:nvPr>
            <p:ph type="title"/>
          </p:nvPr>
        </p:nvSpPr>
        <p:spPr/>
        <p:txBody>
          <a:bodyPr>
            <a:normAutofit/>
          </a:bodyPr>
          <a:lstStyle/>
          <a:p>
            <a:r>
              <a:rPr kumimoji="1" lang="en-US" altLang="zh-TW" b="1" dirty="0"/>
              <a:t>Model for medical note generation (Cont.)</a:t>
            </a:r>
            <a:endParaRPr kumimoji="1" lang="zh-TW" altLang="en-US" b="1" dirty="0"/>
          </a:p>
        </p:txBody>
      </p:sp>
      <p:sp>
        <p:nvSpPr>
          <p:cNvPr id="4" name="投影片編號版面配置區 3">
            <a:extLst>
              <a:ext uri="{FF2B5EF4-FFF2-40B4-BE49-F238E27FC236}">
                <a16:creationId xmlns:a16="http://schemas.microsoft.com/office/drawing/2014/main" id="{5AF874C4-9FF0-CB3F-6886-5791E05F2680}"/>
              </a:ext>
            </a:extLst>
          </p:cNvPr>
          <p:cNvSpPr>
            <a:spLocks noGrp="1"/>
          </p:cNvSpPr>
          <p:nvPr>
            <p:ph type="sldNum" sz="quarter" idx="12"/>
          </p:nvPr>
        </p:nvSpPr>
        <p:spPr/>
        <p:txBody>
          <a:bodyPr/>
          <a:lstStyle/>
          <a:p>
            <a:fld id="{5601EF12-CFEA-A34A-BCBF-789BE5CF08F1}" type="slidenum">
              <a:rPr kumimoji="1" lang="zh-TW" altLang="en-US" smtClean="0"/>
              <a:pPr/>
              <a:t>8</a:t>
            </a:fld>
            <a:endParaRPr kumimoji="1" lang="zh-TW" altLang="en-US"/>
          </a:p>
        </p:txBody>
      </p:sp>
      <p:sp>
        <p:nvSpPr>
          <p:cNvPr id="7" name="文字方塊 6">
            <a:extLst>
              <a:ext uri="{FF2B5EF4-FFF2-40B4-BE49-F238E27FC236}">
                <a16:creationId xmlns:a16="http://schemas.microsoft.com/office/drawing/2014/main" id="{4B097599-4472-86B0-28B4-415AE10D90CC}"/>
              </a:ext>
            </a:extLst>
          </p:cNvPr>
          <p:cNvSpPr txBox="1"/>
          <p:nvPr/>
        </p:nvSpPr>
        <p:spPr>
          <a:xfrm>
            <a:off x="838200" y="1364055"/>
            <a:ext cx="6098058" cy="523220"/>
          </a:xfrm>
          <a:prstGeom prst="rect">
            <a:avLst/>
          </a:prstGeom>
          <a:noFill/>
        </p:spPr>
        <p:txBody>
          <a:bodyPr wrap="square">
            <a:spAutoFit/>
          </a:bodyPr>
          <a:lstStyle/>
          <a:p>
            <a:pPr marL="457200" indent="-457200">
              <a:buFont typeface="Arial" panose="020B0604020202020204" pitchFamily="34" charset="0"/>
              <a:buChar char="•"/>
            </a:pPr>
            <a:r>
              <a:rPr kumimoji="1" lang="en-US" altLang="zh-TW" sz="2800" b="1" dirty="0">
                <a:solidFill>
                  <a:srgbClr val="C00000"/>
                </a:solidFill>
              </a:rPr>
              <a:t>GPT-based methods </a:t>
            </a:r>
            <a:endParaRPr kumimoji="1" lang="zh-TW" altLang="en-US" sz="2800" b="1" dirty="0">
              <a:solidFill>
                <a:srgbClr val="C00000"/>
              </a:solidFill>
            </a:endParaRPr>
          </a:p>
        </p:txBody>
      </p:sp>
      <p:pic>
        <p:nvPicPr>
          <p:cNvPr id="10" name="圖片 9">
            <a:extLst>
              <a:ext uri="{FF2B5EF4-FFF2-40B4-BE49-F238E27FC236}">
                <a16:creationId xmlns:a16="http://schemas.microsoft.com/office/drawing/2014/main" id="{079BFFA2-04B4-5137-249C-744945A39E06}"/>
              </a:ext>
            </a:extLst>
          </p:cNvPr>
          <p:cNvPicPr>
            <a:picLocks noChangeAspect="1"/>
          </p:cNvPicPr>
          <p:nvPr/>
        </p:nvPicPr>
        <p:blipFill>
          <a:blip r:embed="rId2"/>
          <a:stretch>
            <a:fillRect/>
          </a:stretch>
        </p:blipFill>
        <p:spPr>
          <a:xfrm>
            <a:off x="1130673" y="1908890"/>
            <a:ext cx="9930653" cy="3871271"/>
          </a:xfrm>
          <a:prstGeom prst="rect">
            <a:avLst/>
          </a:prstGeom>
        </p:spPr>
      </p:pic>
      <p:sp>
        <p:nvSpPr>
          <p:cNvPr id="11" name="文字方塊 10">
            <a:extLst>
              <a:ext uri="{FF2B5EF4-FFF2-40B4-BE49-F238E27FC236}">
                <a16:creationId xmlns:a16="http://schemas.microsoft.com/office/drawing/2014/main" id="{CF6D1E08-658A-E4E7-2C36-963EAE4A0E09}"/>
              </a:ext>
            </a:extLst>
          </p:cNvPr>
          <p:cNvSpPr txBox="1"/>
          <p:nvPr/>
        </p:nvSpPr>
        <p:spPr>
          <a:xfrm>
            <a:off x="1755354" y="5976075"/>
            <a:ext cx="8955741" cy="369332"/>
          </a:xfrm>
          <a:prstGeom prst="rect">
            <a:avLst/>
          </a:prstGeom>
          <a:noFill/>
        </p:spPr>
        <p:txBody>
          <a:bodyPr wrap="square">
            <a:spAutoFit/>
          </a:bodyPr>
          <a:lstStyle/>
          <a:p>
            <a:r>
              <a:rPr lang="en" altLang="zh-TW" sz="1800" b="0" dirty="0" err="1">
                <a:effectLst/>
                <a:latin typeface="NimbusRomNo9L"/>
              </a:rPr>
              <a:t>SummQA</a:t>
            </a:r>
            <a:r>
              <a:rPr lang="en" altLang="zh-TW" sz="1800" b="0" dirty="0">
                <a:effectLst/>
                <a:latin typeface="NimbusRomNo9L"/>
              </a:rPr>
              <a:t> at MEDIQA-Chat 2023: </a:t>
            </a:r>
            <a:r>
              <a:rPr lang="en" altLang="zh-TW" sz="1800" b="1" dirty="0">
                <a:solidFill>
                  <a:srgbClr val="C00000"/>
                </a:solidFill>
                <a:effectLst/>
                <a:latin typeface="NimbusRomNo9L"/>
              </a:rPr>
              <a:t>In-Context Learning </a:t>
            </a:r>
            <a:r>
              <a:rPr lang="en" altLang="zh-TW" sz="1800" b="0" dirty="0">
                <a:effectLst/>
                <a:latin typeface="NimbusRomNo9L"/>
              </a:rPr>
              <a:t>with GPT-4 for Medical Summarization </a:t>
            </a:r>
            <a:endParaRPr lang="en" altLang="zh-TW" dirty="0"/>
          </a:p>
        </p:txBody>
      </p:sp>
      <p:sp>
        <p:nvSpPr>
          <p:cNvPr id="12" name="文字方塊 11">
            <a:extLst>
              <a:ext uri="{FF2B5EF4-FFF2-40B4-BE49-F238E27FC236}">
                <a16:creationId xmlns:a16="http://schemas.microsoft.com/office/drawing/2014/main" id="{6DBAABF0-76C4-8CB9-7050-DEFC39C77CB8}"/>
              </a:ext>
            </a:extLst>
          </p:cNvPr>
          <p:cNvSpPr txBox="1"/>
          <p:nvPr/>
        </p:nvSpPr>
        <p:spPr>
          <a:xfrm>
            <a:off x="3172689" y="5133629"/>
            <a:ext cx="2743200" cy="523220"/>
          </a:xfrm>
          <a:prstGeom prst="rect">
            <a:avLst/>
          </a:prstGeom>
          <a:noFill/>
        </p:spPr>
        <p:txBody>
          <a:bodyPr wrap="square">
            <a:spAutoFit/>
          </a:bodyPr>
          <a:lstStyle/>
          <a:p>
            <a:r>
              <a:rPr lang="en" altLang="zh-TW" sz="2800" b="1" dirty="0"/>
              <a:t>Learn the format</a:t>
            </a:r>
          </a:p>
        </p:txBody>
      </p:sp>
      <p:sp>
        <p:nvSpPr>
          <p:cNvPr id="3" name="圓角矩形 2">
            <a:extLst>
              <a:ext uri="{FF2B5EF4-FFF2-40B4-BE49-F238E27FC236}">
                <a16:creationId xmlns:a16="http://schemas.microsoft.com/office/drawing/2014/main" id="{884964FC-7025-FBF6-E6DF-92432A21BA66}"/>
              </a:ext>
            </a:extLst>
          </p:cNvPr>
          <p:cNvSpPr/>
          <p:nvPr/>
        </p:nvSpPr>
        <p:spPr>
          <a:xfrm>
            <a:off x="918882" y="1989572"/>
            <a:ext cx="5257799" cy="3871271"/>
          </a:xfrm>
          <a:prstGeom prst="roundRect">
            <a:avLst>
              <a:gd name="adj" fmla="val 8152"/>
            </a:avLst>
          </a:prstGeom>
          <a:noFill/>
          <a:ln w="57150">
            <a:solidFill>
              <a:schemeClr val="bg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316663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a:extLst>
              <a:ext uri="{FF2B5EF4-FFF2-40B4-BE49-F238E27FC236}">
                <a16:creationId xmlns:a16="http://schemas.microsoft.com/office/drawing/2014/main" id="{5942EACC-5D9A-D8B0-8F54-3C7B8ECEE102}"/>
              </a:ext>
            </a:extLst>
          </p:cNvPr>
          <p:cNvSpPr>
            <a:spLocks noGrp="1"/>
          </p:cNvSpPr>
          <p:nvPr>
            <p:ph type="sldNum" sz="quarter" idx="12"/>
          </p:nvPr>
        </p:nvSpPr>
        <p:spPr/>
        <p:txBody>
          <a:bodyPr/>
          <a:lstStyle/>
          <a:p>
            <a:fld id="{5601EF12-CFEA-A34A-BCBF-789BE5CF08F1}" type="slidenum">
              <a:rPr kumimoji="1" lang="zh-TW" altLang="en-US" smtClean="0"/>
              <a:pPr/>
              <a:t>9</a:t>
            </a:fld>
            <a:endParaRPr kumimoji="1" lang="zh-TW" altLang="en-US"/>
          </a:p>
        </p:txBody>
      </p:sp>
      <p:sp>
        <p:nvSpPr>
          <p:cNvPr id="21" name="文字方塊 20">
            <a:extLst>
              <a:ext uri="{FF2B5EF4-FFF2-40B4-BE49-F238E27FC236}">
                <a16:creationId xmlns:a16="http://schemas.microsoft.com/office/drawing/2014/main" id="{EC54CFAD-4F75-89D1-2561-A70DD728EF78}"/>
              </a:ext>
            </a:extLst>
          </p:cNvPr>
          <p:cNvSpPr txBox="1"/>
          <p:nvPr/>
        </p:nvSpPr>
        <p:spPr>
          <a:xfrm>
            <a:off x="594214" y="444552"/>
            <a:ext cx="11319882" cy="3737946"/>
          </a:xfrm>
          <a:prstGeom prst="rect">
            <a:avLst/>
          </a:prstGeom>
          <a:noFill/>
        </p:spPr>
        <p:txBody>
          <a:bodyPr wrap="square">
            <a:spAutoFit/>
          </a:bodyPr>
          <a:lstStyle/>
          <a:p>
            <a:pPr>
              <a:lnSpc>
                <a:spcPct val="150000"/>
              </a:lnSpc>
            </a:pPr>
            <a:r>
              <a:rPr lang="zh-TW" altLang="en-US" sz="2000" dirty="0"/>
              <a:t>Doctor: Hello, how are you today?</a:t>
            </a:r>
          </a:p>
          <a:p>
            <a:pPr>
              <a:lnSpc>
                <a:spcPct val="150000"/>
              </a:lnSpc>
            </a:pPr>
            <a:r>
              <a:rPr lang="zh-TW" altLang="en-US" sz="2000" i="1" dirty="0">
                <a:solidFill>
                  <a:srgbClr val="0C2B76"/>
                </a:solidFill>
              </a:rPr>
              <a:t>Patient: I am doing well. </a:t>
            </a:r>
          </a:p>
          <a:p>
            <a:pPr>
              <a:lnSpc>
                <a:spcPct val="150000"/>
              </a:lnSpc>
            </a:pPr>
            <a:r>
              <a:rPr lang="zh-TW" altLang="en-US" sz="2000" dirty="0"/>
              <a:t>Doctor: Great. What would you like to bring up today?</a:t>
            </a:r>
          </a:p>
          <a:p>
            <a:pPr>
              <a:lnSpc>
                <a:spcPct val="150000"/>
              </a:lnSpc>
            </a:pPr>
            <a:r>
              <a:rPr lang="zh-TW" altLang="en-US" sz="2000" i="1" dirty="0">
                <a:solidFill>
                  <a:srgbClr val="0C2B76"/>
                </a:solidFill>
              </a:rPr>
              <a:t>Patient: I have some questions about my liver. </a:t>
            </a:r>
          </a:p>
          <a:p>
            <a:pPr>
              <a:lnSpc>
                <a:spcPct val="150000"/>
              </a:lnSpc>
            </a:pPr>
            <a:r>
              <a:rPr lang="zh-TW" altLang="en-US" sz="2000" dirty="0"/>
              <a:t>Doctor: Alright. Let's start with the basics. Do you drink? Excessive drinking can cause issues with the liver.</a:t>
            </a:r>
          </a:p>
          <a:p>
            <a:pPr>
              <a:lnSpc>
                <a:spcPct val="150000"/>
              </a:lnSpc>
            </a:pPr>
            <a:r>
              <a:rPr lang="zh-TW" altLang="en-US" sz="2000" i="1" dirty="0">
                <a:solidFill>
                  <a:srgbClr val="0C2B76"/>
                </a:solidFill>
              </a:rPr>
              <a:t>Patient: No, I do not. I take a lot of Tylenol for pain and I am worried it is effecting my liver. </a:t>
            </a:r>
          </a:p>
          <a:p>
            <a:pPr>
              <a:lnSpc>
                <a:spcPct val="150000"/>
              </a:lnSpc>
            </a:pPr>
            <a:r>
              <a:rPr lang="zh-TW" altLang="en-US" sz="2000" dirty="0"/>
              <a:t>Doctor: Okay, that is a common concern. We can address that today. Do you happen to smoke?</a:t>
            </a:r>
          </a:p>
          <a:p>
            <a:pPr>
              <a:lnSpc>
                <a:spcPct val="150000"/>
              </a:lnSpc>
            </a:pPr>
            <a:r>
              <a:rPr lang="zh-TW" altLang="en-US" sz="2000" i="1" dirty="0">
                <a:solidFill>
                  <a:srgbClr val="0C2B76"/>
                </a:solidFill>
              </a:rPr>
              <a:t>Patient: No, I do not smoke.</a:t>
            </a:r>
          </a:p>
        </p:txBody>
      </p:sp>
      <p:grpSp>
        <p:nvGrpSpPr>
          <p:cNvPr id="6" name="群組 5">
            <a:extLst>
              <a:ext uri="{FF2B5EF4-FFF2-40B4-BE49-F238E27FC236}">
                <a16:creationId xmlns:a16="http://schemas.microsoft.com/office/drawing/2014/main" id="{1AC3C410-A93C-223D-81A6-08867CB243D2}"/>
              </a:ext>
            </a:extLst>
          </p:cNvPr>
          <p:cNvGrpSpPr/>
          <p:nvPr/>
        </p:nvGrpSpPr>
        <p:grpSpPr>
          <a:xfrm>
            <a:off x="594214" y="4371311"/>
            <a:ext cx="11003167" cy="2042137"/>
            <a:chOff x="580765" y="3940508"/>
            <a:chExt cx="11003167" cy="2042137"/>
          </a:xfrm>
        </p:grpSpPr>
        <p:sp>
          <p:nvSpPr>
            <p:cNvPr id="23" name="文字方塊 22">
              <a:extLst>
                <a:ext uri="{FF2B5EF4-FFF2-40B4-BE49-F238E27FC236}">
                  <a16:creationId xmlns:a16="http://schemas.microsoft.com/office/drawing/2014/main" id="{715061CF-0500-FE89-E3F9-75B846C200BF}"/>
                </a:ext>
              </a:extLst>
            </p:cNvPr>
            <p:cNvSpPr txBox="1"/>
            <p:nvPr/>
          </p:nvSpPr>
          <p:spPr>
            <a:xfrm>
              <a:off x="1018137" y="4444622"/>
              <a:ext cx="10155725" cy="830997"/>
            </a:xfrm>
            <a:prstGeom prst="rect">
              <a:avLst/>
            </a:prstGeom>
            <a:noFill/>
            <a:ln w="38100">
              <a:solidFill>
                <a:schemeClr val="bg1">
                  <a:lumMod val="75000"/>
                </a:schemeClr>
              </a:solidFill>
            </a:ln>
          </p:spPr>
          <p:txBody>
            <a:bodyPr wrap="square">
              <a:spAutoFit/>
            </a:bodyPr>
            <a:lstStyle/>
            <a:p>
              <a:r>
                <a:rPr lang="zh-TW" altLang="en-US" sz="2400" b="1" dirty="0"/>
                <a:t>The patient is a nonsmoker. No history of alcohol abuse. Tylenol use is noted to be problematic.</a:t>
              </a:r>
            </a:p>
          </p:txBody>
        </p:sp>
        <p:sp>
          <p:nvSpPr>
            <p:cNvPr id="3" name="文字方塊 2">
              <a:extLst>
                <a:ext uri="{FF2B5EF4-FFF2-40B4-BE49-F238E27FC236}">
                  <a16:creationId xmlns:a16="http://schemas.microsoft.com/office/drawing/2014/main" id="{96D6C4AB-774F-4ACD-43F2-12ED5DB09308}"/>
                </a:ext>
              </a:extLst>
            </p:cNvPr>
            <p:cNvSpPr txBox="1"/>
            <p:nvPr/>
          </p:nvSpPr>
          <p:spPr>
            <a:xfrm>
              <a:off x="5792732" y="5336314"/>
              <a:ext cx="5791200" cy="646331"/>
            </a:xfrm>
            <a:prstGeom prst="rect">
              <a:avLst/>
            </a:prstGeom>
            <a:noFill/>
          </p:spPr>
          <p:txBody>
            <a:bodyPr wrap="square">
              <a:spAutoFit/>
            </a:bodyPr>
            <a:lstStyle/>
            <a:p>
              <a:r>
                <a:rPr lang="en" altLang="zh-TW" sz="1800" dirty="0">
                  <a:effectLst/>
                  <a:latin typeface="Inconsolatazi4"/>
                </a:rPr>
                <a:t>Fine-tune T5:</a:t>
              </a:r>
            </a:p>
            <a:p>
              <a:r>
                <a:rPr lang="en" altLang="zh-TW" sz="1800" dirty="0">
                  <a:solidFill>
                    <a:schemeClr val="bg1">
                      <a:lumMod val="65000"/>
                    </a:schemeClr>
                  </a:solidFill>
                  <a:effectLst/>
                  <a:latin typeface="Inconsolatazi4"/>
                </a:rPr>
                <a:t>https://</a:t>
              </a:r>
              <a:r>
                <a:rPr lang="en" altLang="zh-TW" sz="1800" dirty="0" err="1">
                  <a:solidFill>
                    <a:schemeClr val="bg1">
                      <a:lumMod val="65000"/>
                    </a:schemeClr>
                  </a:solidFill>
                  <a:effectLst/>
                  <a:latin typeface="Inconsolatazi4"/>
                </a:rPr>
                <a:t>huggingface.co</a:t>
              </a:r>
              <a:r>
                <a:rPr lang="en" altLang="zh-TW" sz="1800" dirty="0">
                  <a:solidFill>
                    <a:schemeClr val="bg1">
                      <a:lumMod val="65000"/>
                    </a:schemeClr>
                  </a:solidFill>
                  <a:effectLst/>
                  <a:latin typeface="Inconsolatazi4"/>
                </a:rPr>
                <a:t>/</a:t>
              </a:r>
              <a:r>
                <a:rPr lang="en" altLang="zh-TW" sz="1800" dirty="0" err="1">
                  <a:solidFill>
                    <a:schemeClr val="bg1">
                      <a:lumMod val="65000"/>
                    </a:schemeClr>
                  </a:solidFill>
                  <a:effectLst/>
                  <a:latin typeface="Inconsolatazi4"/>
                </a:rPr>
                <a:t>wanglab</a:t>
              </a:r>
              <a:r>
                <a:rPr lang="en" altLang="zh-TW" sz="1800" dirty="0">
                  <a:solidFill>
                    <a:schemeClr val="bg1">
                      <a:lumMod val="65000"/>
                    </a:schemeClr>
                  </a:solidFill>
                  <a:effectLst/>
                  <a:latin typeface="Inconsolatazi4"/>
                </a:rPr>
                <a:t>/ task-a-flan-t5-large-run-2 </a:t>
              </a:r>
              <a:endParaRPr lang="en" altLang="zh-TW" dirty="0">
                <a:solidFill>
                  <a:schemeClr val="bg1">
                    <a:lumMod val="65000"/>
                  </a:schemeClr>
                </a:solidFill>
              </a:endParaRPr>
            </a:p>
          </p:txBody>
        </p:sp>
        <p:sp>
          <p:nvSpPr>
            <p:cNvPr id="5" name="文字方塊 4">
              <a:extLst>
                <a:ext uri="{FF2B5EF4-FFF2-40B4-BE49-F238E27FC236}">
                  <a16:creationId xmlns:a16="http://schemas.microsoft.com/office/drawing/2014/main" id="{52FBD1B7-866E-9B12-3862-A800916034E8}"/>
                </a:ext>
              </a:extLst>
            </p:cNvPr>
            <p:cNvSpPr txBox="1"/>
            <p:nvPr/>
          </p:nvSpPr>
          <p:spPr>
            <a:xfrm>
              <a:off x="580765" y="3940508"/>
              <a:ext cx="5791200" cy="461665"/>
            </a:xfrm>
            <a:prstGeom prst="rect">
              <a:avLst/>
            </a:prstGeom>
            <a:noFill/>
          </p:spPr>
          <p:txBody>
            <a:bodyPr wrap="square">
              <a:spAutoFit/>
            </a:bodyPr>
            <a:lstStyle/>
            <a:p>
              <a:r>
                <a:rPr lang="en" altLang="zh-TW" sz="2400" dirty="0"/>
                <a:t>Summary:</a:t>
              </a:r>
            </a:p>
          </p:txBody>
        </p:sp>
      </p:grpSp>
    </p:spTree>
    <p:extLst>
      <p:ext uri="{BB962C8B-B14F-4D97-AF65-F5344CB8AC3E}">
        <p14:creationId xmlns:p14="http://schemas.microsoft.com/office/powerpoint/2010/main" val="117398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57048</TotalTime>
  <Words>3653</Words>
  <Application>Microsoft Macintosh PowerPoint</Application>
  <PresentationFormat>寬螢幕</PresentationFormat>
  <Paragraphs>413</Paragraphs>
  <Slides>41</Slides>
  <Notes>16</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41</vt:i4>
      </vt:variant>
    </vt:vector>
  </HeadingPairs>
  <TitlesOfParts>
    <vt:vector size="50" baseType="lpstr">
      <vt:lpstr>新細明體</vt:lpstr>
      <vt:lpstr>Inconsolatazi4</vt:lpstr>
      <vt:lpstr>NimbusRomNo9L</vt:lpstr>
      <vt:lpstr>Arial</vt:lpstr>
      <vt:lpstr>Calibri</vt:lpstr>
      <vt:lpstr>Calibri Light</vt:lpstr>
      <vt:lpstr>Times New Roman</vt:lpstr>
      <vt:lpstr>Wingdings</vt:lpstr>
      <vt:lpstr>Office 佈景主題</vt:lpstr>
      <vt:lpstr>Spoken Dialogue System  in Healthcare</vt:lpstr>
      <vt:lpstr>Medical consultation</vt:lpstr>
      <vt:lpstr>Training Mental Health Professionals</vt:lpstr>
      <vt:lpstr>Diagnostic Support</vt:lpstr>
      <vt:lpstr>PowerPoint 簡報</vt:lpstr>
      <vt:lpstr>PowerPoint 簡報</vt:lpstr>
      <vt:lpstr>Model for medical note generation</vt:lpstr>
      <vt:lpstr>Model for medical note generation (Cont.)</vt:lpstr>
      <vt:lpstr>PowerPoint 簡報</vt:lpstr>
      <vt:lpstr>PowerPoint 簡報</vt:lpstr>
      <vt:lpstr>PowerPoint 簡報</vt:lpstr>
      <vt:lpstr>Important information in medical dialogue</vt:lpstr>
      <vt:lpstr>Open-sourced dataset</vt:lpstr>
      <vt:lpstr>Statistic of MTS-Dialog and ACI-BENCH dataset </vt:lpstr>
      <vt:lpstr>Mapping between original note categories and SOAP </vt:lpstr>
      <vt:lpstr>Introduction of LIWC</vt:lpstr>
      <vt:lpstr>LIWC features related to healthcare</vt:lpstr>
      <vt:lpstr>PowerPoint 簡報</vt:lpstr>
      <vt:lpstr>PowerPoint 簡報</vt:lpstr>
      <vt:lpstr>PowerPoint 簡報</vt:lpstr>
      <vt:lpstr>PowerPoint 簡報</vt:lpstr>
      <vt:lpstr>Case study – performance on out-of-domain data</vt:lpstr>
      <vt:lpstr>Case study - Results</vt:lpstr>
      <vt:lpstr>Case study – Results (Cont.)</vt:lpstr>
      <vt:lpstr>Evaluation metrics</vt:lpstr>
      <vt:lpstr>Evaluation metrics – Cont.</vt:lpstr>
      <vt:lpstr>Summary</vt:lpstr>
      <vt:lpstr>Hearing Health in Home Healthcare: Leveraging LLMs for Illness Scoring and ALMs for Vocal Biomarker Extraction </vt:lpstr>
      <vt:lpstr>PowerPoint 簡報</vt:lpstr>
      <vt:lpstr>PowerPoint 簡報</vt:lpstr>
      <vt:lpstr>Results</vt:lpstr>
      <vt:lpstr>Results (Cont.)</vt:lpstr>
      <vt:lpstr>PowerPoint 簡報</vt:lpstr>
      <vt:lpstr>Summary – health assessment from textual information</vt:lpstr>
      <vt:lpstr>Audio processing - From who said what to who they are</vt:lpstr>
      <vt:lpstr>SD+ASR+LLM preprocessing pipeline</vt:lpstr>
      <vt:lpstr>Speech diarization with identity detection</vt:lpstr>
      <vt:lpstr>ALM in recognizing people’s voice. </vt:lpstr>
      <vt:lpstr>PowerPoint 簡報</vt:lpstr>
      <vt:lpstr>ALM analysis of patient voices across health conditions </vt:lpstr>
      <vt:lpstr>Limitation / challenge / research direction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Yu-Wen Chen</dc:creator>
  <cp:lastModifiedBy>Yu-Wen Chen</cp:lastModifiedBy>
  <cp:revision>951</cp:revision>
  <dcterms:created xsi:type="dcterms:W3CDTF">2023-11-13T19:55:40Z</dcterms:created>
  <dcterms:modified xsi:type="dcterms:W3CDTF">2026-03-05T14:56:26Z</dcterms:modified>
</cp:coreProperties>
</file>