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Lst>
  <p:sldSz cy="5143500" cx="9144000"/>
  <p:notesSz cx="6858000" cy="9144000"/>
  <p:embeddedFontLst>
    <p:embeddedFont>
      <p:font typeface="Lobster"/>
      <p:regular r:id="rId84"/>
    </p:embeddedFont>
    <p:embeddedFont>
      <p:font typeface="Lora SemiBold"/>
      <p:regular r:id="rId85"/>
      <p:bold r:id="rId86"/>
      <p:italic r:id="rId87"/>
      <p:boldItalic r:id="rId88"/>
    </p:embeddedFont>
    <p:embeddedFont>
      <p:font typeface="Lora"/>
      <p:regular r:id="rId89"/>
      <p:bold r:id="rId90"/>
      <p:italic r:id="rId91"/>
      <p:boldItalic r:id="rId92"/>
    </p:embeddedFont>
    <p:embeddedFont>
      <p:font typeface="Quattrocento Sans"/>
      <p:regular r:id="rId93"/>
      <p:bold r:id="rId94"/>
      <p:italic r:id="rId95"/>
      <p:boldItalic r:id="rId96"/>
    </p:embeddedFont>
    <p:embeddedFont>
      <p:font typeface="Old Standard TT"/>
      <p:regular r:id="rId97"/>
      <p:bold r:id="rId98"/>
      <p:italic r:id="rId99"/>
    </p:embeddedFont>
    <p:embeddedFont>
      <p:font typeface="Spectral ExtraBold"/>
      <p:bold r:id="rId100"/>
      <p:boldItalic r:id="rId10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EAD491A-77F6-4CE3-8EC4-0134EDD0F37B}">
  <a:tblStyle styleId="{FEAD491A-77F6-4CE3-8EC4-0134EDD0F37B}"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4D30D0F9-8504-4F89-924B-06DB67591852}"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1" Type="http://schemas.openxmlformats.org/officeDocument/2006/relationships/font" Target="fonts/SpectralExtraBold-boldItalic.fntdata"/><Relationship Id="rId100" Type="http://schemas.openxmlformats.org/officeDocument/2006/relationships/font" Target="fonts/SpectralExtraBold-bold.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font" Target="fonts/QuattrocentoSans-italic.fntdata"/><Relationship Id="rId94" Type="http://schemas.openxmlformats.org/officeDocument/2006/relationships/font" Target="fonts/QuattrocentoSans-bold.fntdata"/><Relationship Id="rId97" Type="http://schemas.openxmlformats.org/officeDocument/2006/relationships/font" Target="fonts/OldStandardTT-regular.fntdata"/><Relationship Id="rId96" Type="http://schemas.openxmlformats.org/officeDocument/2006/relationships/font" Target="fonts/QuattrocentoSans-boldItalic.fntdata"/><Relationship Id="rId11" Type="http://schemas.openxmlformats.org/officeDocument/2006/relationships/slide" Target="slides/slide5.xml"/><Relationship Id="rId99" Type="http://schemas.openxmlformats.org/officeDocument/2006/relationships/font" Target="fonts/OldStandardTT-italic.fntdata"/><Relationship Id="rId10" Type="http://schemas.openxmlformats.org/officeDocument/2006/relationships/slide" Target="slides/slide4.xml"/><Relationship Id="rId98" Type="http://schemas.openxmlformats.org/officeDocument/2006/relationships/font" Target="fonts/OldStandardTT-bold.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font" Target="fonts/Lora-italic.fntdata"/><Relationship Id="rId90" Type="http://schemas.openxmlformats.org/officeDocument/2006/relationships/font" Target="fonts/Lora-bold.fntdata"/><Relationship Id="rId93" Type="http://schemas.openxmlformats.org/officeDocument/2006/relationships/font" Target="fonts/QuattrocentoSans-regular.fntdata"/><Relationship Id="rId92" Type="http://schemas.openxmlformats.org/officeDocument/2006/relationships/font" Target="fonts/Lora-boldItalic.fntdata"/><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font" Target="fonts/Lobster-regular.fntdata"/><Relationship Id="rId83" Type="http://schemas.openxmlformats.org/officeDocument/2006/relationships/slide" Target="slides/slide77.xml"/><Relationship Id="rId86" Type="http://schemas.openxmlformats.org/officeDocument/2006/relationships/font" Target="fonts/LoraSemiBold-bold.fntdata"/><Relationship Id="rId85" Type="http://schemas.openxmlformats.org/officeDocument/2006/relationships/font" Target="fonts/LoraSemiBold-regular.fntdata"/><Relationship Id="rId88" Type="http://schemas.openxmlformats.org/officeDocument/2006/relationships/font" Target="fonts/LoraSemiBold-boldItalic.fntdata"/><Relationship Id="rId87" Type="http://schemas.openxmlformats.org/officeDocument/2006/relationships/font" Target="fonts/LoraSemiBold-italic.fntdata"/><Relationship Id="rId89" Type="http://schemas.openxmlformats.org/officeDocument/2006/relationships/font" Target="fonts/Lora-regular.fntdata"/><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 name="Shape 56"/>
        <p:cNvGrpSpPr/>
        <p:nvPr/>
      </p:nvGrpSpPr>
      <p:grpSpPr>
        <a:xfrm>
          <a:off x="0" y="0"/>
          <a:ext cx="0" cy="0"/>
          <a:chOff x="0" y="0"/>
          <a:chExt cx="0" cy="0"/>
        </a:xfrm>
      </p:grpSpPr>
      <p:sp>
        <p:nvSpPr>
          <p:cNvPr id="57" name="Google Shape;5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Hello everyone, my talk today is Decoding Human Emotions: From Psychological Theories to Multimodal NLP Models. My name is Ziwei Gong, and I am a Ph.D. candidate at Columbia, working with Julia. My research focuses on speech and natural language processing, with an emphasis on multimodal emotion recognition, and AI+mental health.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2dccd91a25a_0_18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g2dccd91a25a_0_18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create a unified framework, we mapped the </a:t>
            </a:r>
            <a:r>
              <a:rPr b="1" lang="en" sz="1450">
                <a:solidFill>
                  <a:srgbClr val="0E0E0E"/>
                </a:solidFill>
              </a:rPr>
              <a:t>8 Plutchik emotions onto 5 categories</a:t>
            </a:r>
            <a:r>
              <a:rPr lang="en" sz="1450">
                <a:solidFill>
                  <a:srgbClr val="0E0E0E"/>
                </a:solidFill>
              </a:rPr>
              <a:t>. This mapping was validated through a </a:t>
            </a:r>
            <a:r>
              <a:rPr b="1" lang="en" sz="1450">
                <a:solidFill>
                  <a:srgbClr val="0E0E0E"/>
                </a:solidFill>
              </a:rPr>
              <a:t>re-annotation study</a:t>
            </a:r>
            <a:r>
              <a:rPr lang="en" sz="1450">
                <a:solidFill>
                  <a:srgbClr val="0E0E0E"/>
                </a:solidFill>
              </a:rPr>
              <a:t>, achieving high inter-annotator agreement of </a:t>
            </a:r>
            <a:r>
              <a:rPr b="1" lang="en" sz="1450">
                <a:solidFill>
                  <a:srgbClr val="0E0E0E"/>
                </a:solidFill>
              </a:rPr>
              <a:t>0.96 and 0.917</a:t>
            </a:r>
            <a:r>
              <a:rPr lang="en" sz="1450">
                <a:solidFill>
                  <a:srgbClr val="0E0E0E"/>
                </a:solidFill>
              </a:rPr>
              <a:t> for two annotators, with a </a:t>
            </a:r>
            <a:r>
              <a:rPr b="1" lang="en" sz="1450">
                <a:solidFill>
                  <a:srgbClr val="0E0E0E"/>
                </a:solidFill>
              </a:rPr>
              <a:t>moderate Cohen’s Kappa score of 0.318</a:t>
            </a:r>
            <a:r>
              <a:rPr lang="en" sz="1450">
                <a:solidFill>
                  <a:srgbClr val="0E0E0E"/>
                </a:solidFill>
              </a:rPr>
              <a:t>. This suggests that it is possible to unify different emotion taxonomies with </a:t>
            </a:r>
            <a:r>
              <a:rPr b="1" lang="en" sz="1450">
                <a:solidFill>
                  <a:srgbClr val="0E0E0E"/>
                </a:solidFill>
              </a:rPr>
              <a:t>relative accuracy</a:t>
            </a:r>
            <a:r>
              <a:rPr lang="en" sz="1450">
                <a:solidFill>
                  <a:srgbClr val="0E0E0E"/>
                </a:solidFill>
              </a:rPr>
              <a:t>, enabling more flexible and scalable emotion recognition models.”</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The process and relevant numbers. A sample on how we decide between a dilemma.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Data Analysis after mapping</a:t>
            </a:r>
            <a:endParaRPr/>
          </a:p>
          <a:p>
            <a:pPr indent="0" lvl="0" marL="0" rtl="0" algn="l">
              <a:lnSpc>
                <a:spcPct val="115000"/>
              </a:lnSpc>
              <a:spcBef>
                <a:spcPts val="0"/>
              </a:spcBef>
              <a:spcAft>
                <a:spcPts val="0"/>
              </a:spcAft>
              <a:buClr>
                <a:schemeClr val="dk1"/>
              </a:buClr>
              <a:buSzPts val="1100"/>
              <a:buFont typeface="Arial"/>
              <a:buNone/>
            </a:pPr>
            <a:r>
              <a:rPr lang="en"/>
              <a:t>agreement rate (both agreed with 'yes' or 'no') is $\geq 70 \%$ agreement rate (decreased by $10 \%$ from task1)</a:t>
            </a:r>
            <a:endParaRPr/>
          </a:p>
          <a:p>
            <a:pPr indent="0" lvl="0" marL="0" rtl="0" algn="l">
              <a:lnSpc>
                <a:spcPct val="115000"/>
              </a:lnSpc>
              <a:spcBef>
                <a:spcPts val="0"/>
              </a:spcBef>
              <a:spcAft>
                <a:spcPts val="0"/>
              </a:spcAft>
              <a:buClr>
                <a:schemeClr val="dk1"/>
              </a:buClr>
              <a:buSzPts val="1100"/>
              <a:buFont typeface="Arial"/>
              <a:buNone/>
            </a:pPr>
            <a:r>
              <a:rPr lang="en"/>
              <a:t>disagreement rate (one marked "yes" and other marked "no") is : $12 \%$ (is similar across two tasks)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Cohen's Kappa value is $\underline{0.313}$ which falls under the fair range</a:t>
            </a:r>
            <a:endParaRPr/>
          </a:p>
          <a:p>
            <a:pPr indent="0" lvl="0" marL="0" rtl="0" algn="l">
              <a:lnSpc>
                <a:spcPct val="115000"/>
              </a:lnSpc>
              <a:spcBef>
                <a:spcPts val="0"/>
              </a:spcBef>
              <a:spcAft>
                <a:spcPts val="0"/>
              </a:spcAft>
              <a:buClr>
                <a:schemeClr val="dk1"/>
              </a:buClr>
              <a:buSzPts val="1100"/>
              <a:buFont typeface="Arial"/>
              <a:buNone/>
            </a:pPr>
            <a:r>
              <a:rPr lang="en"/>
              <a:t>Conclusion: it is possible to map the 8 emotion categories onto 5 emotion categories with relative accuracy</a:t>
            </a:r>
            <a:endParaRPr/>
          </a:p>
        </p:txBody>
      </p:sp>
      <p:sp>
        <p:nvSpPr>
          <p:cNvPr id="150" name="Google Shape;150;g2dccd91a25a_0_18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ccd91a25a_0_18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dccd91a25a_0_18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dccd91a25a_0_18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dccd91a25a_0_18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test the effectiveness of our mapped emotion categories, we trained two different models:</a:t>
            </a:r>
            <a:endParaRPr sz="1450">
              <a:solidFill>
                <a:srgbClr val="0E0E0E"/>
              </a:solidFill>
            </a:endParaRPr>
          </a:p>
          <a:p>
            <a:pPr indent="-228600" lvl="0" marL="228600" rtl="0" algn="l">
              <a:lnSpc>
                <a:spcPct val="115000"/>
              </a:lnSpc>
              <a:spcBef>
                <a:spcPts val="900"/>
              </a:spcBef>
              <a:spcAft>
                <a:spcPts val="0"/>
              </a:spcAft>
              <a:buClr>
                <a:schemeClr val="dk1"/>
              </a:buClr>
              <a:buSzPts val="1100"/>
              <a:buFont typeface="Arial"/>
              <a:buNone/>
            </a:pPr>
            <a:r>
              <a:rPr lang="en" sz="1450">
                <a:solidFill>
                  <a:srgbClr val="0E0E0E"/>
                </a:solidFill>
              </a:rPr>
              <a:t>	1.	</a:t>
            </a:r>
            <a:r>
              <a:rPr b="1" lang="en" sz="1450">
                <a:solidFill>
                  <a:srgbClr val="0E0E0E"/>
                </a:solidFill>
              </a:rPr>
              <a:t>A CNN model</a:t>
            </a:r>
            <a:r>
              <a:rPr lang="en" sz="1450">
                <a:solidFill>
                  <a:srgbClr val="0E0E0E"/>
                </a:solidFill>
              </a:rPr>
              <a:t> using only visual data</a:t>
            </a:r>
            <a:endParaRPr sz="1450">
              <a:solidFill>
                <a:srgbClr val="0E0E0E"/>
              </a:solidFill>
            </a:endParaRPr>
          </a:p>
          <a:p>
            <a:pPr indent="-228600" lvl="0" marL="228600" rtl="0" algn="l">
              <a:lnSpc>
                <a:spcPct val="115000"/>
              </a:lnSpc>
              <a:spcBef>
                <a:spcPts val="900"/>
              </a:spcBef>
              <a:spcAft>
                <a:spcPts val="0"/>
              </a:spcAft>
              <a:buClr>
                <a:schemeClr val="dk1"/>
              </a:buClr>
              <a:buSzPts val="1100"/>
              <a:buFont typeface="Arial"/>
              <a:buNone/>
            </a:pPr>
            <a:r>
              <a:rPr lang="en" sz="1450">
                <a:solidFill>
                  <a:srgbClr val="0E0E0E"/>
                </a:solidFill>
              </a:rPr>
              <a:t>	2.	</a:t>
            </a:r>
            <a:r>
              <a:rPr b="1" lang="en" sz="1450">
                <a:solidFill>
                  <a:srgbClr val="0E0E0E"/>
                </a:solidFill>
              </a:rPr>
              <a:t>The MEmoR multimodal model</a:t>
            </a:r>
            <a:r>
              <a:rPr lang="en" sz="1450">
                <a:solidFill>
                  <a:srgbClr val="0E0E0E"/>
                </a:solidFill>
              </a:rPr>
              <a:t>, which integrates </a:t>
            </a:r>
            <a:r>
              <a:rPr b="1" lang="en" sz="1450">
                <a:solidFill>
                  <a:srgbClr val="0E0E0E"/>
                </a:solidFill>
              </a:rPr>
              <a:t>visual, audio, and textual features</a:t>
            </a:r>
            <a:endParaRPr b="1"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Our results show that </a:t>
            </a:r>
            <a:r>
              <a:rPr b="1" lang="en" sz="1450">
                <a:solidFill>
                  <a:srgbClr val="0E0E0E"/>
                </a:solidFill>
              </a:rPr>
              <a:t>models generally perform better when the number of emotion categories is reduced</a:t>
            </a:r>
            <a:r>
              <a:rPr lang="en" sz="1450">
                <a:solidFill>
                  <a:srgbClr val="0E0E0E"/>
                </a:solidFill>
              </a:rPr>
              <a:t>. This is because fine-grained emotions introduce greater ambiguity, making classification more difficult</a:t>
            </a:r>
            <a:endParaRPr sz="1450">
              <a:solidFill>
                <a:srgbClr val="0E0E0E"/>
              </a:solidFill>
            </a:endParaRPr>
          </a:p>
          <a:p>
            <a:pPr indent="0" lvl="0" marL="0" marR="0" rtl="0" algn="l">
              <a:lnSpc>
                <a:spcPct val="100000"/>
              </a:lnSpc>
              <a:spcBef>
                <a:spcPts val="0"/>
              </a:spcBef>
              <a:spcAft>
                <a:spcPts val="0"/>
              </a:spcAft>
              <a:buClr>
                <a:schemeClr val="dk1"/>
              </a:buClr>
              <a:buSzPts val="1200"/>
              <a:buFont typeface="Calibri"/>
              <a:buNone/>
            </a:pPr>
            <a:r>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rPr b="0" lang="en" sz="1200">
                <a:solidFill>
                  <a:schemeClr val="dk1"/>
                </a:solidFill>
                <a:latin typeface="Calibri"/>
                <a:ea typeface="Calibri"/>
                <a:cs typeface="Calibri"/>
                <a:sym typeface="Calibri"/>
              </a:rPr>
              <a:t>From the results of the experiments, we found that models generally perform better when there are fewer emotion categories, meaning that more fine-grained emotions are harder for models to differentiate, regardless of which modality, or which combination of modality is used. This finding validates that our mapping is accuracte, as it is among the general understanding in the machine learning community that using less classification categories, when correctly applied, would leads to higher accuracy since the complexity of the task is reduced.</a:t>
            </a:r>
            <a:endParaRPr b="1" sz="1200">
              <a:solidFill>
                <a:schemeClr val="dk1"/>
              </a:solidFill>
              <a:latin typeface="Calibri"/>
              <a:ea typeface="Calibri"/>
              <a:cs typeface="Calibri"/>
              <a:sym typeface="Calibri"/>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A possible reason is that classifying emotion into 7 categories is derived from Ekman’s 6 basic emotion theory (Ekman’s 6 + 1 neutral), which is based on facial expression. </a:t>
            </a:r>
            <a:endParaRPr/>
          </a:p>
        </p:txBody>
      </p:sp>
      <p:sp>
        <p:nvSpPr>
          <p:cNvPr id="168" name="Google Shape;168;g2dccd91a25a_0_18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2dccd91a25a_0_18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g2dccd91a25a_0_18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Additionally, our </a:t>
            </a:r>
            <a:r>
              <a:rPr b="1" lang="en" sz="1450">
                <a:solidFill>
                  <a:srgbClr val="0E0E0E"/>
                </a:solidFill>
              </a:rPr>
              <a:t>heatmap analysis</a:t>
            </a:r>
            <a:r>
              <a:rPr lang="en" sz="1450">
                <a:solidFill>
                  <a:srgbClr val="0E0E0E"/>
                </a:solidFill>
              </a:rPr>
              <a:t> shows that models trained on </a:t>
            </a:r>
            <a:r>
              <a:rPr b="1" lang="en" sz="1450">
                <a:solidFill>
                  <a:srgbClr val="0E0E0E"/>
                </a:solidFill>
              </a:rPr>
              <a:t>more fine-grained emotions</a:t>
            </a:r>
            <a:r>
              <a:rPr lang="en" sz="1450">
                <a:solidFill>
                  <a:srgbClr val="0E0E0E"/>
                </a:solidFill>
              </a:rPr>
              <a:t> spread their </a:t>
            </a:r>
            <a:r>
              <a:rPr b="1" lang="en" sz="1450">
                <a:solidFill>
                  <a:srgbClr val="0E0E0E"/>
                </a:solidFill>
              </a:rPr>
              <a:t>attention more diffusely across the face</a:t>
            </a:r>
            <a:r>
              <a:rPr lang="en" sz="1450">
                <a:solidFill>
                  <a:srgbClr val="0E0E0E"/>
                </a:solidFill>
              </a:rPr>
              <a:t>, while models trained on </a:t>
            </a:r>
            <a:r>
              <a:rPr b="1" lang="en" sz="1450">
                <a:solidFill>
                  <a:srgbClr val="0E0E0E"/>
                </a:solidFill>
              </a:rPr>
              <a:t>coarser emotion categories</a:t>
            </a:r>
            <a:r>
              <a:rPr lang="en" sz="1450">
                <a:solidFill>
                  <a:srgbClr val="0E0E0E"/>
                </a:solidFill>
              </a:rPr>
              <a:t> focus more precisely on key facial regions like the </a:t>
            </a:r>
            <a:r>
              <a:rPr b="1" lang="en" sz="1450">
                <a:solidFill>
                  <a:srgbClr val="0E0E0E"/>
                </a:solidFill>
              </a:rPr>
              <a:t>eyes and mouth</a:t>
            </a:r>
            <a:r>
              <a:rPr lang="en" sz="1450">
                <a:solidFill>
                  <a:srgbClr val="0E0E0E"/>
                </a:solidFill>
              </a:rPr>
              <a:t>. This suggests that coarser categories may lead to </a:t>
            </a:r>
            <a:r>
              <a:rPr b="1" lang="en" sz="1450">
                <a:solidFill>
                  <a:srgbClr val="0E0E0E"/>
                </a:solidFill>
              </a:rPr>
              <a:t>more interpretable</a:t>
            </a:r>
            <a:r>
              <a:rPr lang="en" sz="1450">
                <a:solidFill>
                  <a:srgbClr val="0E0E0E"/>
                </a:solidFill>
              </a:rPr>
              <a:t> feature extraction in deep learning models.</a:t>
            </a:r>
            <a:endParaRPr sz="1450">
              <a:solidFill>
                <a:srgbClr val="0E0E0E"/>
              </a:solidFill>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Figure 2.  Comparison between prediction heat map on 9 random pictures, between a CNN model trained on a dataset categorized into 7 categories (left) versus a CNN model trained on the same dataset categorized into 3 categories (right). Red indicates high attention to the area.</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The images are randomly selected from the FER2013 dataset, with the MIT License. So itt is okay to include the facial images in publication.</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a:t>
            </a:r>
            <a:endParaRPr/>
          </a:p>
          <a:p>
            <a:pPr indent="0" lvl="0" marL="0" marR="0" rtl="0" algn="l">
              <a:lnSpc>
                <a:spcPct val="100000"/>
              </a:lnSpc>
              <a:spcBef>
                <a:spcPts val="0"/>
              </a:spcBef>
              <a:spcAft>
                <a:spcPts val="0"/>
              </a:spcAft>
              <a:buClr>
                <a:schemeClr val="dk1"/>
              </a:buClr>
              <a:buSzPts val="1200"/>
              <a:buFont typeface="Calibri"/>
              <a:buNone/>
            </a:pPr>
            <a:r>
              <a:rPr lang="en" sz="1200">
                <a:solidFill>
                  <a:schemeClr val="dk1"/>
                </a:solidFill>
                <a:latin typeface="Calibri"/>
                <a:ea typeface="Calibri"/>
                <a:cs typeface="Calibri"/>
                <a:sym typeface="Calibri"/>
              </a:rPr>
              <a:t>From the heatmap of CNN models (Figure 2), we observed that the attention of the model trained with more fine-grained emotions is more spread out through the face, with some stress around the eye and mouth area. In comparison, the attention of the model trained on three sentiments is more focused on specific areas and created red dots on the heat map. The difference between more overall attention and scattered attention could be caused by the fact that there are more subtle cues to distinguish fine-grained on the face, requiring the model to learn to prediction based on more information from different areas, compare to sentiments that are simpler and distinguishable through some key area like the mouth (smiling or not, for example).</a:t>
            </a:r>
            <a:endParaRPr/>
          </a:p>
          <a:p>
            <a:pPr indent="0" lvl="0" marL="0" rtl="0" algn="l">
              <a:spcBef>
                <a:spcPts val="0"/>
              </a:spcBef>
              <a:spcAft>
                <a:spcPts val="0"/>
              </a:spcAft>
              <a:buNone/>
            </a:pPr>
            <a:r>
              <a:t/>
            </a:r>
            <a:endParaRPr/>
          </a:p>
        </p:txBody>
      </p:sp>
      <p:sp>
        <p:nvSpPr>
          <p:cNvPr id="178" name="Google Shape;178;g2dccd91a25a_0_18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2dccd91a25a_0_18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2dccd91a25a_0_18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solidFill>
                  <a:schemeClr val="dk1"/>
                </a:solidFill>
                <a:latin typeface="Calibri"/>
                <a:ea typeface="Calibri"/>
                <a:cs typeface="Calibri"/>
                <a:sym typeface="Calibri"/>
              </a:rPr>
              <a:t>Figure 3. Confusion matrices generated by three CNN models trained on a dataset, all learning from the same set of pictures but labels are categorized into 7 categories (left) and 6 categories (right ).  Columns represent the predicted label and rows represent the true label.</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 We reduced the number of example confusion matrix for a more clear presentation while preserving information revealed by the confusion matrix as discussed in 4.2</a:t>
            </a:r>
            <a:endParaRPr/>
          </a:p>
          <a:p>
            <a:pPr indent="0" lvl="0" marL="0" rtl="0" algn="l">
              <a:spcBef>
                <a:spcPts val="0"/>
              </a:spcBef>
              <a:spcAft>
                <a:spcPts val="0"/>
              </a:spcAft>
              <a:buNone/>
            </a:pPr>
            <a:r>
              <a:t/>
            </a:r>
            <a:endParaRPr/>
          </a:p>
        </p:txBody>
      </p:sp>
      <p:sp>
        <p:nvSpPr>
          <p:cNvPr id="190" name="Google Shape;190;g2dccd91a25a_0_18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2dccd91a25a_0_1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 name="Google Shape;201;g2dccd91a25a_0_10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In summary, our work presents the </a:t>
            </a:r>
            <a:r>
              <a:rPr b="1" lang="en" sz="1450">
                <a:solidFill>
                  <a:srgbClr val="0E0E0E"/>
                </a:solidFill>
              </a:rPr>
              <a:t>first complete mapping of emotion taxonomies</a:t>
            </a:r>
            <a:r>
              <a:rPr lang="en" sz="1450">
                <a:solidFill>
                  <a:srgbClr val="0E0E0E"/>
                </a:solidFill>
              </a:rPr>
              <a:t> for multimodal emotion recognition. This mapping enables researchers to:</a:t>
            </a:r>
            <a:endParaRPr sz="1450">
              <a:solidFill>
                <a:srgbClr val="0E0E0E"/>
              </a:solidFill>
            </a:endParaRPr>
          </a:p>
          <a:p>
            <a:pPr indent="-228600" lvl="0" marL="228600" rtl="0" algn="l">
              <a:lnSpc>
                <a:spcPct val="115000"/>
              </a:lnSpc>
              <a:spcBef>
                <a:spcPts val="900"/>
              </a:spcBef>
              <a:spcAft>
                <a:spcPts val="0"/>
              </a:spcAft>
              <a:buClr>
                <a:schemeClr val="dk1"/>
              </a:buClr>
              <a:buSzPts val="1100"/>
              <a:buFont typeface="Arial"/>
              <a:buNone/>
            </a:pPr>
            <a:r>
              <a:rPr lang="en" sz="1450">
                <a:solidFill>
                  <a:srgbClr val="0E0E0E"/>
                </a:solidFill>
              </a:rPr>
              <a:t>	1.	</a:t>
            </a:r>
            <a:r>
              <a:rPr b="1" lang="en" sz="1450">
                <a:solidFill>
                  <a:srgbClr val="0E0E0E"/>
                </a:solidFill>
              </a:rPr>
              <a:t>Unify multiple emotion datasets</a:t>
            </a:r>
            <a:r>
              <a:rPr lang="en" sz="1450">
                <a:solidFill>
                  <a:srgbClr val="0E0E0E"/>
                </a:solidFill>
              </a:rPr>
              <a:t>, creating larger and more flexible training corpora.</a:t>
            </a:r>
            <a:endParaRPr sz="1450">
              <a:solidFill>
                <a:srgbClr val="0E0E0E"/>
              </a:solidFill>
            </a:endParaRPr>
          </a:p>
          <a:p>
            <a:pPr indent="-228600" lvl="0" marL="228600" rtl="0" algn="l">
              <a:lnSpc>
                <a:spcPct val="115000"/>
              </a:lnSpc>
              <a:spcBef>
                <a:spcPts val="900"/>
              </a:spcBef>
              <a:spcAft>
                <a:spcPts val="0"/>
              </a:spcAft>
              <a:buClr>
                <a:schemeClr val="dk1"/>
              </a:buClr>
              <a:buSzPts val="1100"/>
              <a:buFont typeface="Arial"/>
              <a:buNone/>
            </a:pPr>
            <a:r>
              <a:rPr lang="en" sz="1450">
                <a:solidFill>
                  <a:srgbClr val="0E0E0E"/>
                </a:solidFill>
              </a:rPr>
              <a:t>	2.	</a:t>
            </a:r>
            <a:r>
              <a:rPr b="1" lang="en" sz="1450">
                <a:solidFill>
                  <a:srgbClr val="0E0E0E"/>
                </a:solidFill>
              </a:rPr>
              <a:t>Improve model generalization</a:t>
            </a:r>
            <a:r>
              <a:rPr lang="en" sz="1450">
                <a:solidFill>
                  <a:srgbClr val="0E0E0E"/>
                </a:solidFill>
              </a:rPr>
              <a:t>, as evidenced by better performance in models trained on fewer categories.</a:t>
            </a:r>
            <a:endParaRPr sz="1450">
              <a:solidFill>
                <a:srgbClr val="0E0E0E"/>
              </a:solidFill>
            </a:endParaRPr>
          </a:p>
          <a:p>
            <a:pPr indent="-228600" lvl="0" marL="228600" rtl="0" algn="l">
              <a:lnSpc>
                <a:spcPct val="115000"/>
              </a:lnSpc>
              <a:spcBef>
                <a:spcPts val="900"/>
              </a:spcBef>
              <a:spcAft>
                <a:spcPts val="0"/>
              </a:spcAft>
              <a:buClr>
                <a:schemeClr val="dk1"/>
              </a:buClr>
              <a:buSzPts val="1100"/>
              <a:buFont typeface="Arial"/>
              <a:buNone/>
            </a:pPr>
            <a:r>
              <a:rPr lang="en" sz="1450">
                <a:solidFill>
                  <a:srgbClr val="0E0E0E"/>
                </a:solidFill>
              </a:rPr>
              <a:t>	3.	</a:t>
            </a:r>
            <a:r>
              <a:rPr b="1" lang="en" sz="1450">
                <a:solidFill>
                  <a:srgbClr val="0E0E0E"/>
                </a:solidFill>
              </a:rPr>
              <a:t>Enhance interpretability</a:t>
            </a:r>
            <a:r>
              <a:rPr lang="en" sz="1450">
                <a:solidFill>
                  <a:srgbClr val="0E0E0E"/>
                </a:solidFill>
              </a:rPr>
              <a:t>, with coarser emotion labels leading to </a:t>
            </a:r>
            <a:r>
              <a:rPr b="1" lang="en" sz="1450">
                <a:solidFill>
                  <a:srgbClr val="0E0E0E"/>
                </a:solidFill>
              </a:rPr>
              <a:t>more focused model attention</a:t>
            </a:r>
            <a:r>
              <a:rPr lang="en" sz="1450">
                <a:solidFill>
                  <a:srgbClr val="0E0E0E"/>
                </a:solidFill>
              </a:rPr>
              <a:t>.</a:t>
            </a:r>
            <a:endParaRPr sz="1450">
              <a:solidFill>
                <a:srgbClr val="0E0E0E"/>
              </a:solidFill>
            </a:endParaRPr>
          </a:p>
          <a:p>
            <a:pPr indent="0" lvl="0" marL="0" rtl="0" algn="l">
              <a:lnSpc>
                <a:spcPct val="100000"/>
              </a:lnSpc>
              <a:spcBef>
                <a:spcPts val="0"/>
              </a:spcBef>
              <a:spcAft>
                <a:spcPts val="0"/>
              </a:spcAft>
              <a:buSzPts val="1100"/>
              <a:buNone/>
            </a:pPr>
            <a:r>
              <a:t/>
            </a:r>
            <a:endParaRPr sz="1200"/>
          </a:p>
        </p:txBody>
      </p:sp>
      <p:sp>
        <p:nvSpPr>
          <p:cNvPr id="202" name="Google Shape;202;g2dccd91a25a_0_10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2dccd91a25a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2dccd91a25a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Multimodal Multi-loss Fusion Network for Sentiment Analysis.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dccd91a25a_0_1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2dccd91a25a_0_1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outline: I will start with our motivation, and give an overview of the model structure, and then the datasets we used in our experiments.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Next, I will talk about the experiments we performed, in which we gain lots of useful insights. First, the feature selection process for both text and audio. Then the model structure performance results. At last, I will introduce the two techniques, multi-loss training and context modeling, that we used to improve our model.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At the very end, I will compare our performance with the recent works on these datasets, and show that we achieved SOTA performance.</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dccd91a25a_0_1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dccd91a25a_0_1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me first mention our motivation.</a:t>
            </a:r>
            <a:endParaRPr/>
          </a:p>
          <a:p>
            <a:pPr indent="0" lvl="0" marL="0" rtl="0" algn="l">
              <a:spcBef>
                <a:spcPts val="0"/>
              </a:spcBef>
              <a:spcAft>
                <a:spcPts val="0"/>
              </a:spcAft>
              <a:buClr>
                <a:schemeClr val="dk1"/>
              </a:buClr>
              <a:buSzPts val="1100"/>
              <a:buFont typeface="Arial"/>
              <a:buNone/>
            </a:pPr>
            <a:r>
              <a:rPr lang="en"/>
              <a:t>Task: Multimodal sentiment analysis</a:t>
            </a:r>
            <a:endParaRPr/>
          </a:p>
          <a:p>
            <a:pPr indent="0" lvl="0" marL="0" rtl="0" algn="l">
              <a:spcBef>
                <a:spcPts val="0"/>
              </a:spcBef>
              <a:spcAft>
                <a:spcPts val="0"/>
              </a:spcAft>
              <a:buClr>
                <a:schemeClr val="dk1"/>
              </a:buClr>
              <a:buSzPts val="1100"/>
              <a:buFont typeface="Arial"/>
              <a:buNone/>
            </a:pPr>
            <a:r>
              <a:rPr lang="en"/>
              <a:t>Sentiment analysis is one of the classification tasks that can really take advantage of signals other than text. The same sentence can be expressed very differently in emotion by using different pitch and intensity.</a:t>
            </a:r>
            <a:endParaRPr/>
          </a:p>
          <a:p>
            <a:pPr indent="0" lvl="0" marL="0" rtl="0" algn="l">
              <a:spcBef>
                <a:spcPts val="0"/>
              </a:spcBef>
              <a:spcAft>
                <a:spcPts val="0"/>
              </a:spcAft>
              <a:buClr>
                <a:schemeClr val="dk1"/>
              </a:buClr>
              <a:buSzPts val="1100"/>
              <a:buFont typeface="Arial"/>
              <a:buNone/>
            </a:pPr>
            <a:r>
              <a:rPr lang="en"/>
              <a:t>Goal: An optimized feature selection and fusion approach for enhancing sentiment detection in neural networks, so that the model can pick up signals other text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dccd91a25a_0_1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dccd91a25a_0_1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Let’s begin with the Model structure overview, and I will talk about the motivations in the next few slides.</a:t>
            </a:r>
            <a:endParaRPr/>
          </a:p>
          <a:p>
            <a:pPr indent="0" lvl="0" marL="0" rtl="0" algn="l">
              <a:spcBef>
                <a:spcPts val="0"/>
              </a:spcBef>
              <a:spcAft>
                <a:spcPts val="0"/>
              </a:spcAft>
              <a:buNone/>
            </a:pPr>
            <a:r>
              <a:rPr lang="en"/>
              <a:t>On the right, we have a graph of the whole model structure. It is splitted into two main portions: feature network and fusion network.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feature network, we use pre-trained models for each modality. We use RoBERTa for the text feature network, and we use different pre-trained ASR models based on languages.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fusion network, which is the yellow portion, for each modality, we have one cross-attention encoder, one self-attention encoder and three fully connected layers.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cross-attention encoder mixes the modalities by projecting features from one modality into the space of another modality. And then the self-attention encoder and the fully connected layers serve to refine these representations.</a:t>
            </a:r>
            <a:endParaRPr/>
          </a:p>
          <a:p>
            <a:pPr indent="0" lvl="0" marL="0" rtl="0" algn="l">
              <a:spcBef>
                <a:spcPts val="0"/>
              </a:spcBef>
              <a:spcAft>
                <a:spcPts val="0"/>
              </a:spcAft>
              <a:buNone/>
            </a:pPr>
            <a:r>
              <a:rPr lang="en"/>
              <a:t>At last, we concatenate the final representation from each modality.</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 name="Shape 63"/>
        <p:cNvGrpSpPr/>
        <p:nvPr/>
      </p:nvGrpSpPr>
      <p:grpSpPr>
        <a:xfrm>
          <a:off x="0" y="0"/>
          <a:ext cx="0" cy="0"/>
          <a:chOff x="0" y="0"/>
          <a:chExt cx="0" cy="0"/>
        </a:xfrm>
      </p:grpSpPr>
      <p:sp>
        <p:nvSpPr>
          <p:cNvPr id="64" name="Google Shape;64;g2dccd91a25a_0_20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 name="Google Shape;65;g2dccd91a25a_0_20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This talk is structured as follows. First, I will provide an </a:t>
            </a:r>
            <a:r>
              <a:rPr lang="en" sz="1450">
                <a:solidFill>
                  <a:srgbClr val="0E0E0E"/>
                </a:solidFill>
              </a:rPr>
              <a:t>overview of </a:t>
            </a:r>
            <a:r>
              <a:rPr b="1" lang="en" sz="1450">
                <a:solidFill>
                  <a:srgbClr val="0E0E0E"/>
                </a:solidFill>
              </a:rPr>
              <a:t>emotion detection and classification theories</a:t>
            </a:r>
            <a:r>
              <a:rPr lang="en" sz="1450">
                <a:solidFill>
                  <a:srgbClr val="0E0E0E"/>
                </a:solidFill>
              </a:rPr>
              <a:t>, covering foundational psychological frameworks. Next, we will explore </a:t>
            </a:r>
            <a:r>
              <a:rPr b="1" lang="en" sz="1450">
                <a:solidFill>
                  <a:srgbClr val="0E0E0E"/>
                </a:solidFill>
              </a:rPr>
              <a:t>multimodal emotion detection</a:t>
            </a:r>
            <a:r>
              <a:rPr lang="en" sz="1450">
                <a:solidFill>
                  <a:srgbClr val="0E0E0E"/>
                </a:solidFill>
              </a:rPr>
              <a:t>. We will also discuss </a:t>
            </a:r>
            <a:r>
              <a:rPr b="1" lang="en" sz="1450">
                <a:solidFill>
                  <a:srgbClr val="0E0E0E"/>
                </a:solidFill>
              </a:rPr>
              <a:t>emotion elicitation and generation</a:t>
            </a:r>
            <a:r>
              <a:rPr lang="en" sz="1450">
                <a:solidFill>
                  <a:srgbClr val="0E0E0E"/>
                </a:solidFill>
              </a:rPr>
              <a:t> in NLP models. Following that, I will introduce challenges in </a:t>
            </a:r>
            <a:r>
              <a:rPr b="1" lang="en" sz="1450">
                <a:solidFill>
                  <a:srgbClr val="0E0E0E"/>
                </a:solidFill>
              </a:rPr>
              <a:t>low-resource settings for emotion detection</a:t>
            </a:r>
            <a:r>
              <a:rPr lang="en" sz="1450">
                <a:solidFill>
                  <a:srgbClr val="0E0E0E"/>
                </a:solidFill>
              </a:rPr>
              <a:t> and the development of </a:t>
            </a:r>
            <a:r>
              <a:rPr b="1" lang="en" sz="1450">
                <a:solidFill>
                  <a:srgbClr val="0E0E0E"/>
                </a:solidFill>
              </a:rPr>
              <a:t>new datasets and methods</a:t>
            </a:r>
            <a:r>
              <a:rPr lang="en" sz="1450">
                <a:solidFill>
                  <a:srgbClr val="0E0E0E"/>
                </a:solidFill>
              </a:rPr>
              <a:t> for addressing these challenges. </a:t>
            </a:r>
            <a:endParaRPr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br>
              <a:rPr b="0" lang="en"/>
            </a:br>
            <a:br>
              <a:rPr lang="en"/>
            </a:br>
            <a:endParaRPr/>
          </a:p>
        </p:txBody>
      </p:sp>
      <p:sp>
        <p:nvSpPr>
          <p:cNvPr id="66" name="Google Shape;66;g2dccd91a25a_0_20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2dccd91a25a_0_2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2dccd91a25a_0_2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used three sentiment datasets of two languages in our experiments.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two datasets, CMU-MOSI and CMU-MOSEI, are English datasets with three modalities: audio, text and video.They collected videos from YouTube.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last dataset is Mandarin, also with all three modalities. It is collected from TV shows and movies. The one unique feature of this dataset is that they have multiple annotations for the same utterance based on different modalities, so they have one annotation for text, one for audio, one for video, and one for the combined modality.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These datasets provide a broad and multicultural perspective on sentiment detection, allowing for a thorough evaluation of our model.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dccd91a25a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dccd91a25a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the text feature, we use a fine-tuned RoBERTa.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can see that it achieves decent performance for both datasets.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CMU-MOSI, we can get 84 percent accuracy by only using 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CH-SIMS dataset, we have two approaches: the first is using translation and then applying an English RoBERTa; the second is directly using a chinese RoBERTa.</a:t>
            </a:r>
            <a:endParaRPr/>
          </a:p>
          <a:p>
            <a:pPr indent="0" lvl="0" marL="0" rtl="0" algn="l">
              <a:spcBef>
                <a:spcPts val="0"/>
              </a:spcBef>
              <a:spcAft>
                <a:spcPts val="0"/>
              </a:spcAft>
              <a:buNone/>
            </a:pPr>
            <a:r>
              <a:rPr lang="en"/>
              <a:t>The second approach is better in our case.</a:t>
            </a:r>
            <a:endParaRPr/>
          </a:p>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2dccd91a25a_0_2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8" name="Google Shape;308;g2dccd91a25a_0_2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experimented with 3 different audio features.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OpenSMILE features are low level descriptors extracted from raw audio signals.</a:t>
            </a:r>
            <a:endParaRPr/>
          </a:p>
          <a:p>
            <a:pPr indent="0" lvl="0" marL="0" rtl="0" algn="l">
              <a:spcBef>
                <a:spcPts val="0"/>
              </a:spcBef>
              <a:spcAft>
                <a:spcPts val="0"/>
              </a:spcAft>
              <a:buNone/>
            </a:pPr>
            <a:r>
              <a:rPr lang="en"/>
              <a:t>Mel Spectrogram is the image representation of the audio.</a:t>
            </a:r>
            <a:endParaRPr/>
          </a:p>
          <a:p>
            <a:pPr indent="0" lvl="0" marL="0" rtl="0" algn="l">
              <a:spcBef>
                <a:spcPts val="0"/>
              </a:spcBef>
              <a:spcAft>
                <a:spcPts val="0"/>
              </a:spcAft>
              <a:buNone/>
            </a:pPr>
            <a:r>
              <a:rPr lang="en"/>
              <a:t>We also experimented with extracting features from large pre-trained ASR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left, we can see results from both the English and Mandarin datasets. Pre-trained models work the significantly better for both datasets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2dccd91a25a_0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2dccd91a25a_0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motivation is that we want to find an effective approach to construct models with multiple modalities. We have seen in other papers that cross-attention can be an effective fusion approach.</a:t>
            </a:r>
            <a:endParaRPr/>
          </a:p>
          <a:p>
            <a:pPr indent="0" lvl="0" marL="0" rtl="0" algn="l">
              <a:spcBef>
                <a:spcPts val="0"/>
              </a:spcBef>
              <a:spcAft>
                <a:spcPts val="0"/>
              </a:spcAft>
              <a:buNone/>
            </a:pPr>
            <a:r>
              <a:rPr lang="en"/>
              <a:t>So we want to see if that’s case for combining pre-trained models from different modalities.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two model variations.</a:t>
            </a:r>
            <a:endParaRPr/>
          </a:p>
          <a:p>
            <a:pPr indent="0" lvl="0" marL="0" rtl="0" algn="l">
              <a:spcBef>
                <a:spcPts val="0"/>
              </a:spcBef>
              <a:spcAft>
                <a:spcPts val="0"/>
              </a:spcAft>
              <a:buNone/>
            </a:pPr>
            <a:r>
              <a:rPr lang="en"/>
              <a:t>Concatenation is without the fusion network, the yellow portion.</a:t>
            </a:r>
            <a:endParaRPr/>
          </a:p>
          <a:p>
            <a:pPr indent="0" lvl="0" marL="0" rtl="0" algn="l">
              <a:spcBef>
                <a:spcPts val="0"/>
              </a:spcBef>
              <a:spcAft>
                <a:spcPts val="0"/>
              </a:spcAft>
              <a:buNone/>
            </a:pPr>
            <a:r>
              <a:rPr lang="en"/>
              <a:t>The second variation is the model with fusion network before concatenation.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dccd91a25a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2dccd91a25a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three tables for each of the dataset. The top two tables are for the English dataset, and bottom table is for the mandarin dataset.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For the evaluation metrics, we use accuracies of different levels, mean absolute error and correlation.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first row corresponds to only fine-tuning RoBERTa models with the text inputs.</a:t>
            </a:r>
            <a:endParaRPr/>
          </a:p>
          <a:p>
            <a:pPr indent="0" lvl="0" marL="0" rtl="0" algn="l">
              <a:spcBef>
                <a:spcPts val="0"/>
              </a:spcBef>
              <a:spcAft>
                <a:spcPts val="0"/>
              </a:spcAft>
              <a:buNone/>
            </a:pPr>
            <a:r>
              <a:rPr lang="en"/>
              <a:t>The second row, concatenation, </a:t>
            </a:r>
            <a:r>
              <a:rPr lang="en">
                <a:solidFill>
                  <a:schemeClr val="dk1"/>
                </a:solidFill>
              </a:rPr>
              <a:t>corresponds to the model without fusion network.</a:t>
            </a:r>
            <a:endParaRPr>
              <a:solidFill>
                <a:schemeClr val="dk1"/>
              </a:solidFill>
            </a:endParaRPr>
          </a:p>
          <a:p>
            <a:pPr indent="0" lvl="0" marL="0" rtl="0" algn="l">
              <a:spcBef>
                <a:spcPts val="0"/>
              </a:spcBef>
              <a:spcAft>
                <a:spcPts val="0"/>
              </a:spcAft>
              <a:buNone/>
            </a:pPr>
            <a:r>
              <a:rPr lang="en">
                <a:solidFill>
                  <a:schemeClr val="dk1"/>
                </a:solidFill>
              </a:rPr>
              <a:t>And the last row corresponds to the whole model with fusion network.</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The first observation we can have is adding audio feature always boosts performance.</a:t>
            </a:r>
            <a:endParaRPr>
              <a:solidFill>
                <a:schemeClr val="dk1"/>
              </a:solidFill>
            </a:endParaRPr>
          </a:p>
          <a:p>
            <a:pPr indent="0" lvl="0" marL="0" rtl="0" algn="l">
              <a:spcBef>
                <a:spcPts val="0"/>
              </a:spcBef>
              <a:spcAft>
                <a:spcPts val="0"/>
              </a:spcAft>
              <a:buNone/>
            </a:pPr>
            <a:r>
              <a:rPr lang="en">
                <a:solidFill>
                  <a:schemeClr val="dk1"/>
                </a:solidFill>
              </a:rPr>
              <a:t>And we can also observe that incorporating fusion network works better than just concatenation overall.</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dccd91a25a_0_3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6" name="Google Shape;386;g2dccd91a25a_0_3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an ablation experiment of the fusion network.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After we took out the self-attention layers, the performance of fusion network dropped for all metrics.</a:t>
            </a:r>
            <a:endParaRPr/>
          </a:p>
          <a:p>
            <a:pPr indent="0" lvl="0" marL="0" rtl="0" algn="l">
              <a:spcBef>
                <a:spcPts val="0"/>
              </a:spcBef>
              <a:spcAft>
                <a:spcPts val="0"/>
              </a:spcAft>
              <a:buNone/>
            </a:pPr>
            <a:r>
              <a:rPr lang="en"/>
              <a:t>And after we further took out the fully connected layers, the performance dropped again.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conclusion, Self-attention layers and fully connected layers are important components in the Fusion Network, and they serve to refine the representations from different modalities.</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2dccd91a25a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2dccd91a25a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In our training, we use a multi-loss objective to improve our performance. Here, we want to compare the performance between using a single loss and multiple losses.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single loss is the loss from the fusion network, and in that case, the model only has one output.</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 three losses are the loss from the fusion network and the two losses from the two sub-networks. The multi-loss model has three outputs, and that’s why we can have three losses. The final loss is the weighted sum of each loss.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There are two things to note here: </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First, The Mandarin dataset (CH-sims) offers distinct labels for different modalities, so each loss can have different targets.</a:t>
            </a:r>
            <a:endParaRPr sz="1400">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lang="en" sz="1400">
                <a:solidFill>
                  <a:schemeClr val="dk1"/>
                </a:solidFill>
                <a:latin typeface="Calibri"/>
                <a:ea typeface="Calibri"/>
                <a:cs typeface="Calibri"/>
                <a:sym typeface="Calibri"/>
              </a:rPr>
              <a:t>However, The other two English datasets (CMU-MOSI, CMU-MOSEI) have only one label, so each loss has to use the same target. We duplicate the same annotation to each loss. </a:t>
            </a:r>
            <a:endParaRPr sz="1400">
              <a:solidFill>
                <a:schemeClr val="dk1"/>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dccd91a25a_0_3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dccd91a25a_0_3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are the results comparing single-loss and multi-loss model, for the English and Mandarin dataset respectively.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top, we have the results for the English dataset. This is the dataset with only one label per utterance.</a:t>
            </a:r>
            <a:endParaRPr/>
          </a:p>
          <a:p>
            <a:pPr indent="0" lvl="0" marL="0" rtl="0" algn="l">
              <a:spcBef>
                <a:spcPts val="0"/>
              </a:spcBef>
              <a:spcAft>
                <a:spcPts val="0"/>
              </a:spcAft>
              <a:buNone/>
            </a:pPr>
            <a:r>
              <a:rPr lang="en"/>
              <a:t>We can observe that, If we use the same target for the different losses, it does not improve the model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other hand, for the mandarin dataset which we have distinct labels for each loss, we have a very significant improvement in all metrics by using multi-loss training.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2dccd91a25a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2dccd91a25a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we want to ask this question: Is there a difference in the text subnetwork performance between using only text signal and using both signals?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left, we have the model using only text signals in training, which is the same as only fine-tuning the RoBERTa model.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On the right, we use the whole model in training and use multiple losses, even though we only want to use the output from the text model in inference.</a:t>
            </a:r>
            <a:endParaRPr/>
          </a:p>
          <a:p>
            <a:pPr indent="0" lvl="0" marL="0" rtl="0" algn="l">
              <a:spcBef>
                <a:spcPts val="0"/>
              </a:spcBef>
              <a:spcAft>
                <a:spcPts val="0"/>
              </a:spcAft>
              <a:buNone/>
            </a:pPr>
            <a:r>
              <a:rPr lang="en"/>
              <a:t>Here, the gradient from audio signals can backpropagate to the text model from the fusion network</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g2dccd91a25a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2dccd91a25a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the multi-loss training results from all three datasets.</a:t>
            </a:r>
            <a:endParaRPr/>
          </a:p>
          <a:p>
            <a:pPr indent="0" lvl="0" marL="0" rtl="0" algn="l">
              <a:spcBef>
                <a:spcPts val="0"/>
              </a:spcBef>
              <a:spcAft>
                <a:spcPts val="0"/>
              </a:spcAft>
              <a:buNone/>
            </a:pPr>
            <a:r>
              <a:rPr lang="en"/>
              <a:t>Again, the top two tables are the results from the English datasets. For them, we use the same label in multi-loss training for each utterance.</a:t>
            </a:r>
            <a:endParaRPr/>
          </a:p>
          <a:p>
            <a:pPr indent="0" lvl="0" marL="0" rtl="0" algn="l">
              <a:spcBef>
                <a:spcPts val="0"/>
              </a:spcBef>
              <a:spcAft>
                <a:spcPts val="0"/>
              </a:spcAft>
              <a:buNone/>
            </a:pPr>
            <a:r>
              <a:rPr lang="en"/>
              <a:t>Despite the labels for other modalities are not available,  using audio signals and multi-loss training have a small positive impact on most metrics for the text subnet.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If we have labels for other modalities, like in the case of the mandarin dataset, it can produce a significant improvement.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However, such effect is not seen for the audio subnet. The intuition is that the text signal is way stronger than the audio signal, so the training will prioritize the text portion.</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3bc8c8d5bb_0_6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3bc8c8d5bb_0_6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We’ll start with </a:t>
            </a:r>
            <a:r>
              <a:rPr lang="en" sz="1450">
                <a:solidFill>
                  <a:srgbClr val="0E0E0E"/>
                </a:solidFill>
              </a:rPr>
              <a:t>overview of </a:t>
            </a:r>
            <a:r>
              <a:rPr b="1" lang="en" sz="1450">
                <a:solidFill>
                  <a:srgbClr val="0E0E0E"/>
                </a:solidFill>
              </a:rPr>
              <a:t>emotion classification theories </a:t>
            </a:r>
            <a:r>
              <a:rPr lang="en" sz="1450">
                <a:solidFill>
                  <a:srgbClr val="0E0E0E"/>
                </a:solidFill>
              </a:rPr>
              <a:t>from psychology and how they’re (and should be) applied in ML</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dccd91a25a_0_4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2dccd91a25a_0_4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conclusion for the mult-loss training, the benefits of using Multi-loss Training are three-fold.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The multi-output model can also work with a single modality (so there is no need for extra text or audio models)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Secondly, When having distinct labels for different modalities, we can significantly improve the overall performance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Last but not least, we can also help improve the performance of individual subnetworks by using signals from other modalities, even though we might only want to use the text inputs. We can extract out text portion after training.</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2dccd91a25a_0_4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2dccd91a25a_0_4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At last, we experiment with context modeling, which is the Integration of contextual data (previous utterances) into existing model frameworks, since past literatures point out that context is beneficial for emotion modeling.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are comparing two modeling approaches:</a:t>
            </a:r>
            <a:endParaRPr/>
          </a:p>
          <a:p>
            <a:pPr indent="-298450" lvl="0" marL="457200" rtl="0" algn="l">
              <a:spcBef>
                <a:spcPts val="0"/>
              </a:spcBef>
              <a:spcAft>
                <a:spcPts val="0"/>
              </a:spcAft>
              <a:buSzPts val="1100"/>
              <a:buAutoNum type="arabicPeriod"/>
            </a:pPr>
            <a:r>
              <a:rPr lang="en"/>
              <a:t>the concatenation of context (previous utterances) and the current utterance as a singular input stream to the model</a:t>
            </a:r>
            <a:endParaRPr/>
          </a:p>
          <a:p>
            <a:pPr indent="-298450" lvl="0" marL="457200" rtl="0" algn="l">
              <a:spcBef>
                <a:spcPts val="0"/>
              </a:spcBef>
              <a:spcAft>
                <a:spcPts val="0"/>
              </a:spcAft>
              <a:buSzPts val="1100"/>
              <a:buAutoNum type="arabicPeriod"/>
            </a:pPr>
            <a:r>
              <a:rPr lang="en"/>
              <a:t>independent processing of context (previous utterances) and the current utterance, followed by a subsequent fusion of their respective representational outputs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2dccd91a25a_0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2dccd91a25a_0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we have the results comparing these two methods. The top table is the results for concatenation and the bottom table is the results for the separation method.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Context window means the number of preceding utterances considered as contextual input. 0 means no context is used, 1 means we used 1 utterance as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There are two observations.</a:t>
            </a:r>
            <a:endParaRPr/>
          </a:p>
          <a:p>
            <a:pPr indent="0" lvl="0" marL="0" rtl="0" algn="l">
              <a:spcBef>
                <a:spcPts val="0"/>
              </a:spcBef>
              <a:spcAft>
                <a:spcPts val="0"/>
              </a:spcAft>
              <a:buNone/>
            </a:pPr>
            <a:r>
              <a:rPr lang="en"/>
              <a:t>First, Incorporating context improves performance for both methods.</a:t>
            </a:r>
            <a:endParaRPr/>
          </a:p>
          <a:p>
            <a:pPr indent="0" lvl="0" marL="0" rtl="0" algn="l">
              <a:spcBef>
                <a:spcPts val="0"/>
              </a:spcBef>
              <a:spcAft>
                <a:spcPts val="0"/>
              </a:spcAft>
              <a:buNone/>
            </a:pPr>
            <a:r>
              <a:rPr lang="en"/>
              <a:t>Second, The Separation method can handle a longer context length, because it reaches the best on the context window of 2 instead of 1, and has a better performance on all metrics.</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2dccd91a25a_0_4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6" name="Google Shape;546;g2dccd91a25a_0_4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the table comparing our work with the other recent works on these datasets. We achieved SOTA performance with or without context.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model with context significantly improves the performance and exceed the others by a large margin.</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dccd91a25a_0_4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2dccd91a25a_0_4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summary, there are five achievements or findings in our paper.</a:t>
            </a:r>
            <a:endParaRPr/>
          </a:p>
          <a:p>
            <a:pPr indent="-298450" lvl="0" marL="457200" rtl="0" algn="l">
              <a:spcBef>
                <a:spcPts val="0"/>
              </a:spcBef>
              <a:spcAft>
                <a:spcPts val="0"/>
              </a:spcAft>
              <a:buSzPts val="1100"/>
              <a:buAutoNum type="arabicPeriod"/>
            </a:pPr>
            <a:r>
              <a:rPr lang="en"/>
              <a:t>The use of pre-trained models for raw audio yielded superior results</a:t>
            </a:r>
            <a:endParaRPr/>
          </a:p>
          <a:p>
            <a:pPr indent="-298450" lvl="0" marL="457200" rtl="0" algn="l">
              <a:spcBef>
                <a:spcPts val="0"/>
              </a:spcBef>
              <a:spcAft>
                <a:spcPts val="0"/>
              </a:spcAft>
              <a:buSzPts val="1100"/>
              <a:buAutoNum type="arabicPeriod"/>
            </a:pPr>
            <a:r>
              <a:rPr lang="en"/>
              <a:t>Combining audio and text signals consistently outperformed using text signals alone, with the transformer fusion network showing promise in enhancing cross-modality modeling.</a:t>
            </a:r>
            <a:endParaRPr/>
          </a:p>
          <a:p>
            <a:pPr indent="-298450" lvl="0" marL="457200" rtl="0" algn="l">
              <a:spcBef>
                <a:spcPts val="0"/>
              </a:spcBef>
              <a:spcAft>
                <a:spcPts val="0"/>
              </a:spcAft>
              <a:buSzPts val="1100"/>
              <a:buAutoNum type="arabicPeriod"/>
            </a:pPr>
            <a:r>
              <a:rPr lang="en"/>
              <a:t>Multi-loss training proved beneficial for overall performance and subnet performance, particularly when using unique labels for each modality. </a:t>
            </a:r>
            <a:endParaRPr/>
          </a:p>
          <a:p>
            <a:pPr indent="-298450" lvl="0" marL="457200" rtl="0" algn="l">
              <a:spcBef>
                <a:spcPts val="0"/>
              </a:spcBef>
              <a:spcAft>
                <a:spcPts val="0"/>
              </a:spcAft>
              <a:buSzPts val="1100"/>
              <a:buAutoNum type="arabicPeriod"/>
            </a:pPr>
            <a:r>
              <a:rPr lang="en"/>
              <a:t>Our contextual model markedly outperformed our best non-contextual model across all evaluative metrics</a:t>
            </a:r>
            <a:endParaRPr/>
          </a:p>
          <a:p>
            <a:pPr indent="-298450" lvl="0" marL="457200" rtl="0" algn="l">
              <a:spcBef>
                <a:spcPts val="0"/>
              </a:spcBef>
              <a:spcAft>
                <a:spcPts val="0"/>
              </a:spcAft>
              <a:buSzPts val="1100"/>
              <a:buAutoNum type="arabicPeriod"/>
            </a:pPr>
            <a:r>
              <a:rPr lang="en"/>
              <a:t>We have achieved state-of-the-art results on three sentiment detection datasets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(21 minutes)</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8" name="Shape 558"/>
        <p:cNvGrpSpPr/>
        <p:nvPr/>
      </p:nvGrpSpPr>
      <p:grpSpPr>
        <a:xfrm>
          <a:off x="0" y="0"/>
          <a:ext cx="0" cy="0"/>
          <a:chOff x="0" y="0"/>
          <a:chExt cx="0" cy="0"/>
        </a:xfrm>
      </p:grpSpPr>
      <p:sp>
        <p:nvSpPr>
          <p:cNvPr id="559" name="Google Shape;559;g2dccd91a25a_0_4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0" name="Google Shape;560;g2dccd91a25a_0_4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after introducing methods in multimodal emotion </a:t>
            </a:r>
            <a:r>
              <a:rPr lang="en"/>
              <a:t>detection</a:t>
            </a:r>
            <a:r>
              <a:rPr lang="en"/>
              <a:t> under transformer model, we look into how to include speech effectively to LLM</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g2dccd91a25a_0_4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9" name="Google Shape;569;g2dccd91a25a_0_4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Let’s start with a quick overview of SpeechCueLLM and why understanding speech signals is so important in emotion recognition.</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First, when we listen to speech, certain cues—like tone, pitch, and rhythm—provide valuable emotional context that text alone often misses. This insight is the foundation of </a:t>
            </a:r>
            <a:r>
              <a:rPr b="1" lang="en" sz="1450">
                <a:solidFill>
                  <a:srgbClr val="0E0E0E"/>
                </a:solidFill>
              </a:rPr>
              <a:t>SpeechCueLLM</a:t>
            </a:r>
            <a:r>
              <a:rPr lang="en" sz="1450">
                <a:solidFill>
                  <a:srgbClr val="0E0E0E"/>
                </a:solidFill>
              </a:rPr>
              <a:t>, our framework designed to help LLMs interpret emotions more effectively by integrating these speech characteristics.</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How does it work? SpeechCueLLM translates audio signals into natural language descriptions, which are then fed into the prompt for LLMs. By doing so, it bridges the gap between raw audio features and LLM processing, enabling more accurate and nuanced multimodal emotion recognition.</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This approach not only brings out richer emotional insights but also helps align LLM performance closer to human understanding in spoken contexts.</a:t>
            </a:r>
            <a:endParaRPr sz="1450">
              <a:solidFill>
                <a:srgbClr val="0E0E0E"/>
              </a:solidFill>
            </a:endParaRPr>
          </a:p>
          <a:p>
            <a:pPr indent="0" lvl="0" marL="0" rtl="0" algn="l">
              <a:lnSpc>
                <a:spcPct val="115000"/>
              </a:lnSpc>
              <a:spcBef>
                <a:spcPts val="0"/>
              </a:spcBef>
              <a:spcAft>
                <a:spcPts val="1200"/>
              </a:spcAft>
              <a:buClr>
                <a:schemeClr val="dk1"/>
              </a:buClr>
              <a:buSzPts val="1100"/>
              <a:buFont typeface="Arial"/>
              <a:buNone/>
            </a:pPr>
            <a:r>
              <a:t/>
            </a:r>
            <a:endParaRPr sz="1450">
              <a:solidFill>
                <a:srgbClr val="0E0E0E"/>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g2dccd91a25a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2" name="Google Shape;592;g2dccd91a25a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Some existing work uses language models for emotion recognition, building on prior research. These methods often extend beyond text to incorporate additional biographical data, common sense knowledge, visual descriptions, and audio cues. Many of these approaches involve extra parameters and sometimes additional training steps to align audio with text.</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dccd91a25a_0_5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9" name="Google Shape;599;g2dccd91a25a_0_5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Our approach, however, differs as it integrates information without requiring architectural modifications.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2dccd91a25a_0_5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2dccd91a25a_0_5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Our methods selectively process speech features, such as volume, intensity, pitch variation, articulation rate, and speaker clarity. We chose these features because they’re quickly extractable, easily interpretable, and intuitively understood by humans.</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why these features?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 - I have tested a few other features and did not find them to be particularly useful, but I do need to add a more extensive feature selection experiment for the rebuttal, since having informative audio features is the foundation of our approach.</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dccd91a25a_0_17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 name="Google Shape;83;g2dccd91a25a_0_17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t>Introduce Plutchik’s wheel of emotions, which is often used when people intent to use a more fine-grained emotion categories, and is development based on evolutionary theory and the needs and function of emotions, focusing on why one has one emotion.</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Emotion classification is a crucial step in NLP applications that involve affective computing. One widely accepted framework is </a:t>
            </a:r>
            <a:r>
              <a:rPr b="1" lang="en" sz="1450">
                <a:solidFill>
                  <a:srgbClr val="0E0E0E"/>
                </a:solidFill>
              </a:rPr>
              <a:t>Plutchik’s Wheel of Emotions</a:t>
            </a:r>
            <a:r>
              <a:rPr lang="en" sz="1450">
                <a:solidFill>
                  <a:srgbClr val="0E0E0E"/>
                </a:solidFill>
              </a:rPr>
              <a:t>, which defines </a:t>
            </a:r>
            <a:r>
              <a:rPr b="1" lang="en" sz="1450">
                <a:solidFill>
                  <a:srgbClr val="0E0E0E"/>
                </a:solidFill>
              </a:rPr>
              <a:t>eight primary emotions</a:t>
            </a:r>
            <a:r>
              <a:rPr lang="en" sz="1450">
                <a:solidFill>
                  <a:srgbClr val="0E0E0E"/>
                </a:solidFill>
              </a:rPr>
              <a:t>: </a:t>
            </a:r>
            <a:r>
              <a:rPr b="1" lang="en" sz="1450">
                <a:solidFill>
                  <a:srgbClr val="0E0E0E"/>
                </a:solidFill>
              </a:rPr>
              <a:t>(listed here)</a:t>
            </a:r>
            <a:r>
              <a:rPr lang="en" sz="1450">
                <a:solidFill>
                  <a:srgbClr val="0E0E0E"/>
                </a:solidFill>
              </a:rPr>
              <a:t>. These primary emotions can be </a:t>
            </a:r>
            <a:r>
              <a:rPr b="1" lang="en" sz="1450">
                <a:solidFill>
                  <a:srgbClr val="0E0E0E"/>
                </a:solidFill>
              </a:rPr>
              <a:t>combined</a:t>
            </a:r>
            <a:r>
              <a:rPr lang="en" sz="1450">
                <a:solidFill>
                  <a:srgbClr val="0E0E0E"/>
                </a:solidFill>
              </a:rPr>
              <a:t> to form complex emotional states, leading to </a:t>
            </a:r>
            <a:r>
              <a:rPr b="1" lang="en" sz="1450">
                <a:solidFill>
                  <a:srgbClr val="0E0E0E"/>
                </a:solidFill>
              </a:rPr>
              <a:t>24+8 fine-grained emotions</a:t>
            </a:r>
            <a:r>
              <a:rPr lang="en" sz="1450">
                <a:solidFill>
                  <a:srgbClr val="0E0E0E"/>
                </a:solidFill>
              </a:rPr>
              <a:t>. Additionally, emotions in this framework have varying </a:t>
            </a:r>
            <a:r>
              <a:rPr b="1" lang="en" sz="1450">
                <a:solidFill>
                  <a:srgbClr val="0E0E0E"/>
                </a:solidFill>
              </a:rPr>
              <a:t>intensities</a:t>
            </a:r>
            <a:r>
              <a:rPr lang="en" sz="1450">
                <a:solidFill>
                  <a:srgbClr val="0E0E0E"/>
                </a:solidFill>
              </a:rPr>
              <a:t>, making it a </a:t>
            </a:r>
            <a:r>
              <a:rPr b="1" lang="en" sz="1450">
                <a:solidFill>
                  <a:srgbClr val="0E0E0E"/>
                </a:solidFill>
              </a:rPr>
              <a:t>dimensional model</a:t>
            </a:r>
            <a:r>
              <a:rPr lang="en" sz="1450">
                <a:solidFill>
                  <a:srgbClr val="0E0E0E"/>
                </a:solidFill>
              </a:rPr>
              <a:t> that allows for a </a:t>
            </a:r>
            <a:r>
              <a:rPr b="1" lang="en" sz="1450">
                <a:solidFill>
                  <a:srgbClr val="0E0E0E"/>
                </a:solidFill>
              </a:rPr>
              <a:t>gradient representation</a:t>
            </a:r>
            <a:r>
              <a:rPr lang="en" sz="1450">
                <a:solidFill>
                  <a:srgbClr val="0E0E0E"/>
                </a:solidFill>
              </a:rPr>
              <a:t> of affective states. Plutchik’s model is often used in computational emotion recognition due to its structured approach to modeling emotional intensity and relationships between emotions.</a:t>
            </a:r>
            <a:endParaRPr sz="1450">
              <a:solidFill>
                <a:srgbClr val="0E0E0E"/>
              </a:solidFill>
            </a:endParaRPr>
          </a:p>
          <a:p>
            <a:pPr indent="0" lvl="0" marL="0" rtl="0" algn="l">
              <a:spcBef>
                <a:spcPts val="0"/>
              </a:spcBef>
              <a:spcAft>
                <a:spcPts val="0"/>
              </a:spcAft>
              <a:buNone/>
            </a:pPr>
            <a:r>
              <a:t/>
            </a:r>
            <a:endParaRPr/>
          </a:p>
        </p:txBody>
      </p:sp>
      <p:sp>
        <p:nvSpPr>
          <p:cNvPr id="84" name="Google Shape;84;g2dccd91a25a_0_17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2dccd91a25a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2dccd91a25a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rPr>
              <a:t>Methodology: Audio Feature Processing</a:t>
            </a:r>
            <a:endParaRPr sz="1200">
              <a:solidFill>
                <a:schemeClr val="dk1"/>
              </a:solidFill>
            </a:endParaRPr>
          </a:p>
          <a:p>
            <a:pPr indent="0" lvl="0" marL="0" rtl="0" algn="l">
              <a:spcBef>
                <a:spcPts val="0"/>
              </a:spcBef>
              <a:spcAft>
                <a:spcPts val="0"/>
              </a:spcAft>
              <a:buNone/>
            </a:pPr>
            <a:r>
              <a:t/>
            </a:r>
            <a:endParaRPr sz="1200">
              <a:solidFill>
                <a:srgbClr val="595959"/>
              </a:solidFill>
            </a:endParaRPr>
          </a:p>
          <a:p>
            <a:pPr indent="0" lvl="0" marL="0" rtl="0" algn="l">
              <a:spcBef>
                <a:spcPts val="0"/>
              </a:spcBef>
              <a:spcAft>
                <a:spcPts val="0"/>
              </a:spcAft>
              <a:buClr>
                <a:schemeClr val="dk1"/>
              </a:buClr>
              <a:buSzPts val="1100"/>
              <a:buFont typeface="Arial"/>
              <a:buNone/>
            </a:pPr>
            <a:r>
              <a:rPr lang="en" sz="1200">
                <a:solidFill>
                  <a:srgbClr val="595959"/>
                </a:solidFill>
              </a:rPr>
              <a:t>Processing Step:</a:t>
            </a:r>
            <a:endParaRPr sz="1200">
              <a:solidFill>
                <a:srgbClr val="595959"/>
              </a:solidFill>
            </a:endParaRPr>
          </a:p>
          <a:p>
            <a:pPr indent="0" lvl="0" marL="0" rtl="0" algn="l">
              <a:spcBef>
                <a:spcPts val="0"/>
              </a:spcBef>
              <a:spcAft>
                <a:spcPts val="0"/>
              </a:spcAft>
              <a:buClr>
                <a:schemeClr val="dk1"/>
              </a:buClr>
              <a:buSzPts val="1100"/>
              <a:buFont typeface="Arial"/>
              <a:buNone/>
            </a:pPr>
            <a:r>
              <a:t/>
            </a:r>
            <a:endParaRPr sz="1200">
              <a:solidFill>
                <a:srgbClr val="595959"/>
              </a:solidFill>
            </a:endParaRPr>
          </a:p>
          <a:p>
            <a:pPr indent="-304800" lvl="0" marL="457200" rtl="0" algn="l">
              <a:spcBef>
                <a:spcPts val="0"/>
              </a:spcBef>
              <a:spcAft>
                <a:spcPts val="0"/>
              </a:spcAft>
              <a:buClr>
                <a:srgbClr val="595959"/>
              </a:buClr>
              <a:buSzPts val="1200"/>
              <a:buAutoNum type="arabicPeriod"/>
            </a:pPr>
            <a:r>
              <a:rPr b="1" lang="en" sz="1200">
                <a:solidFill>
                  <a:srgbClr val="595959"/>
                </a:solidFill>
              </a:rPr>
              <a:t>Speaker-Specific Threshold Calculation </a:t>
            </a:r>
            <a:r>
              <a:rPr lang="en" sz="1200">
                <a:solidFill>
                  <a:srgbClr val="595959"/>
                </a:solidFill>
              </a:rPr>
              <a:t>: Depending on the desired granularity, the feature space is divided into 3, 4, 5, or 6 classes, with thresholds determined by appropriate quantiles.</a:t>
            </a:r>
            <a:endParaRPr sz="1200">
              <a:solidFill>
                <a:srgbClr val="595959"/>
              </a:solidFill>
            </a:endParaRPr>
          </a:p>
          <a:p>
            <a:pPr indent="0" lvl="0" marL="0" rtl="0" algn="l">
              <a:spcBef>
                <a:spcPts val="0"/>
              </a:spcBef>
              <a:spcAft>
                <a:spcPts val="0"/>
              </a:spcAft>
              <a:buClr>
                <a:schemeClr val="dk1"/>
              </a:buClr>
              <a:buSzPts val="1100"/>
              <a:buFont typeface="Arial"/>
              <a:buNone/>
            </a:pPr>
            <a:r>
              <a:t/>
            </a:r>
            <a:endParaRPr sz="1200">
              <a:solidFill>
                <a:srgbClr val="595959"/>
              </a:solidFill>
            </a:endParaRPr>
          </a:p>
          <a:p>
            <a:pPr indent="-304800" lvl="0" marL="457200" rtl="0" algn="l">
              <a:spcBef>
                <a:spcPts val="0"/>
              </a:spcBef>
              <a:spcAft>
                <a:spcPts val="0"/>
              </a:spcAft>
              <a:buClr>
                <a:srgbClr val="595959"/>
              </a:buClr>
              <a:buSzPts val="1200"/>
              <a:buAutoNum type="arabicPeriod"/>
            </a:pPr>
            <a:r>
              <a:rPr b="1" lang="en" sz="1200">
                <a:solidFill>
                  <a:srgbClr val="595959"/>
                </a:solidFill>
              </a:rPr>
              <a:t>Categorization</a:t>
            </a:r>
            <a:r>
              <a:rPr lang="en" sz="1200">
                <a:solidFill>
                  <a:srgbClr val="595959"/>
                </a:solidFill>
              </a:rPr>
              <a:t>: Based on the calculated thresholds, each numerical feature is categorized. For example, in a 5-class system, a feature value may be classified as "very low," "low," "medium," "high," or "very high."</a:t>
            </a:r>
            <a:endParaRPr sz="1200">
              <a:solidFill>
                <a:srgbClr val="595959"/>
              </a:solidFill>
            </a:endParaRPr>
          </a:p>
          <a:p>
            <a:pPr indent="0" lvl="0" marL="0" rtl="0" algn="l">
              <a:spcBef>
                <a:spcPts val="0"/>
              </a:spcBef>
              <a:spcAft>
                <a:spcPts val="0"/>
              </a:spcAft>
              <a:buClr>
                <a:schemeClr val="dk1"/>
              </a:buClr>
              <a:buSzPts val="1100"/>
              <a:buFont typeface="Arial"/>
              <a:buNone/>
            </a:pPr>
            <a:r>
              <a:t/>
            </a:r>
            <a:endParaRPr sz="1200">
              <a:solidFill>
                <a:srgbClr val="595959"/>
              </a:solidFill>
            </a:endParaRPr>
          </a:p>
          <a:p>
            <a:pPr indent="-304800" lvl="0" marL="457200" rtl="0" algn="l">
              <a:spcBef>
                <a:spcPts val="0"/>
              </a:spcBef>
              <a:spcAft>
                <a:spcPts val="0"/>
              </a:spcAft>
              <a:buClr>
                <a:srgbClr val="595959"/>
              </a:buClr>
              <a:buSzPts val="1200"/>
              <a:buAutoNum type="arabicPeriod"/>
            </a:pPr>
            <a:r>
              <a:rPr b="1" lang="en" sz="1200">
                <a:solidFill>
                  <a:srgbClr val="595959"/>
                </a:solidFill>
              </a:rPr>
              <a:t>Feature-Specific Descriptions</a:t>
            </a:r>
            <a:r>
              <a:rPr lang="en" sz="1200">
                <a:solidFill>
                  <a:srgbClr val="595959"/>
                </a:solidFill>
              </a:rPr>
              <a:t>: For each key audio feature, we generate descriptive phrases corresponding to their categorical values. For instance, "high volume with moderate variation" or "low pitch with high variation" offers a more accessible and interpretable description of the audio features.</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2dccd91a25a_0_5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2dccd91a25a_0_5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make audio features more accessible and interpretable for both humans and LLMs, we generate hard-coded natural language impressions based on categorized features. This feature-impression mapping is manually curated, following established correlations between prosodic features and emotional states found in the literature.</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handle the inherent uncertainty in interpreting speech patterns, we incorporate hedge words—such as ‘likely’ and ‘may’—depending on the feature’s level within each category. This nuanced approach helps prevent overconfident interpretations, especially in borderline cases.</a:t>
            </a:r>
            <a:endParaRPr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Question: why this feature-impression mapping?</a:t>
            </a:r>
            <a:endParaRPr/>
          </a:p>
          <a:p>
            <a:pPr indent="-298450" lvl="0" marL="457200" rtl="0" algn="l">
              <a:spcBef>
                <a:spcPts val="0"/>
              </a:spcBef>
              <a:spcAft>
                <a:spcPts val="0"/>
              </a:spcAft>
              <a:buSzPts val="1100"/>
              <a:buChar char="-"/>
            </a:pPr>
            <a:r>
              <a:rPr lang="en"/>
              <a:t>The biggest challenge of creating this mapping is each low-level feature can be corresponding to various distinct emotion states. For example, high pitch, can be linked to both excitement and anxiety. We try to make the impression as simple as possible to avoid confusing the LLM. That’s also one reason why we add the hedge words into the impression. This is of course far from a perfect mapping and we can benefit from some experiments to tune this mapping.</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2" name="Shape 632"/>
        <p:cNvGrpSpPr/>
        <p:nvPr/>
      </p:nvGrpSpPr>
      <p:grpSpPr>
        <a:xfrm>
          <a:off x="0" y="0"/>
          <a:ext cx="0" cy="0"/>
          <a:chOff x="0" y="0"/>
          <a:chExt cx="0" cy="0"/>
        </a:xfrm>
      </p:grpSpPr>
      <p:sp>
        <p:nvSpPr>
          <p:cNvPr id="633" name="Google Shape;633;g2dccd91a25a_0_5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4" name="Google Shape;634;g2dccd91a25a_0_5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Experiment settings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Emotion Datasets:</a:t>
            </a:r>
            <a:endParaRPr/>
          </a:p>
          <a:p>
            <a:pPr indent="0" lvl="0" marL="0" rtl="0" algn="l">
              <a:spcBef>
                <a:spcPts val="0"/>
              </a:spcBef>
              <a:spcAft>
                <a:spcPts val="0"/>
              </a:spcAft>
              <a:buClr>
                <a:schemeClr val="dk1"/>
              </a:buClr>
              <a:buSzPts val="1100"/>
              <a:buFont typeface="Arial"/>
              <a:buNone/>
            </a:pPr>
            <a:r>
              <a:rPr lang="en"/>
              <a:t>IEMOCAP:12 hours of audiovisual data from 10 actors</a:t>
            </a:r>
            <a:endParaRPr/>
          </a:p>
          <a:p>
            <a:pPr indent="0" lvl="0" marL="0" rtl="0" algn="l">
              <a:spcBef>
                <a:spcPts val="0"/>
              </a:spcBef>
              <a:spcAft>
                <a:spcPts val="0"/>
              </a:spcAft>
              <a:buClr>
                <a:schemeClr val="dk1"/>
              </a:buClr>
              <a:buSzPts val="1100"/>
              <a:buFont typeface="Arial"/>
              <a:buNone/>
            </a:pPr>
            <a:r>
              <a:rPr lang="en"/>
              <a:t>MELD: It contains 13,708 utterances from 1,433 dialogues in the TV show Friends</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
              <a:t>SpeechCueLLM Training Settings:</a:t>
            </a:r>
            <a:endParaRPr/>
          </a:p>
          <a:p>
            <a:pPr indent="0" lvl="0" marL="0" rtl="0" algn="l">
              <a:spcBef>
                <a:spcPts val="0"/>
              </a:spcBef>
              <a:spcAft>
                <a:spcPts val="0"/>
              </a:spcAft>
              <a:buClr>
                <a:schemeClr val="dk1"/>
              </a:buClr>
              <a:buSzPts val="1100"/>
              <a:buFont typeface="Arial"/>
              <a:buNone/>
            </a:pPr>
            <a:r>
              <a:rPr lang="en"/>
              <a:t>Use the LLaMA-2-base model as our LLM</a:t>
            </a:r>
            <a:endParaRPr/>
          </a:p>
          <a:p>
            <a:pPr indent="0" lvl="0" marL="0" rtl="0" algn="l">
              <a:spcBef>
                <a:spcPts val="0"/>
              </a:spcBef>
              <a:spcAft>
                <a:spcPts val="0"/>
              </a:spcAft>
              <a:buClr>
                <a:schemeClr val="dk1"/>
              </a:buClr>
              <a:buSzPts val="1100"/>
              <a:buFont typeface="Arial"/>
              <a:buNone/>
            </a:pPr>
            <a:r>
              <a:rPr lang="en"/>
              <a:t>Apply the LoRA (Low-Rank Adaptation) fine-tuning method</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dccd91a25a_0_5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1" name="Google Shape;641;g2dccd91a25a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address the risk of overconfidence in two-dimensional comparisons with the baseline, let’s start by looking at the left figure. This figure represents the baseline model, which is a projection-based model.</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In this model, audio is first encoded using an audio encoder. Then, a projector is used to map this audio information into LLM embedding tokens. This enables the LLM to utilize speech information in the same way as it would text tokens. This projection-based approach is commonly used when integrating speech data into LLMs.</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Now, let’s examine the table. In the first row, we see results for the ‘speech encoder only’ condition, where only the speech encoder is trained.</a:t>
            </a:r>
            <a:endParaRPr sz="1450">
              <a:solidFill>
                <a:srgbClr val="0E0E0E"/>
              </a:solidFill>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With this approach, we achieved around 50% F1 score for IEMOCAP, with the macro F1 score indicated in parentheses. For MELD, the F1 score is notably lower. This might be due to two factors: firstly, many audio samples contain laughter, which affects the accuracy of speech features.</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In the second row, we have results from the language model (LM) without any speech features, so it’s based on text alone.</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Then, for the baseline variations:</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The first variation uses a feed-forward projector with the speech encoder frozen during training.</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The second variation also uses a feed-forward projector, but we train the speech encoder.</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The third variation applies a more complex Q-former structure as the projector, while keeping the speech encoder frozen.</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The last row shows our method, with results for both cases. With the baseline model, incorporating speech features led to slight improvements in </a:t>
            </a:r>
            <a:r>
              <a:rPr lang="en" sz="1450">
                <a:solidFill>
                  <a:srgbClr val="0E0E0E"/>
                </a:solidFill>
              </a:rPr>
              <a:t>IEMOCAP</a:t>
            </a:r>
            <a:r>
              <a:rPr lang="en" sz="1450">
                <a:solidFill>
                  <a:srgbClr val="0E0E0E"/>
                </a:solidFill>
              </a:rPr>
              <a:t> but not in MELD. However, our method shows significant improvements, especially for IEMOCAP. This may be because projection-based models introduce a discrepancy in distribution between audio and text, which complicates training due to the need for alignment. Our method sidesteps this issue by leveraging the inherent strengths of IML in processing natural language.</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2dccd91a25a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2dccd91a25a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 We also evaluate the effectiveness of various speech features. We tests:</a:t>
            </a:r>
            <a:endParaRPr sz="1450">
              <a:solidFill>
                <a:srgbClr val="0E0E0E"/>
              </a:solidFill>
            </a:endParaRPr>
          </a:p>
          <a:p>
            <a:pPr indent="-203200" lvl="0" marL="203200" rtl="0" algn="l">
              <a:lnSpc>
                <a:spcPct val="115000"/>
              </a:lnSpc>
              <a:spcBef>
                <a:spcPts val="900"/>
              </a:spcBef>
              <a:spcAft>
                <a:spcPts val="0"/>
              </a:spcAft>
              <a:buClr>
                <a:schemeClr val="dk1"/>
              </a:buClr>
              <a:buSzPts val="1100"/>
              <a:buFont typeface="Arial"/>
              <a:buNone/>
            </a:pPr>
            <a:r>
              <a:rPr lang="en" sz="1050">
                <a:solidFill>
                  <a:srgbClr val="0E0E0E"/>
                </a:solidFill>
                <a:latin typeface="Times New Roman"/>
                <a:ea typeface="Times New Roman"/>
                <a:cs typeface="Times New Roman"/>
                <a:sym typeface="Times New Roman"/>
              </a:rPr>
              <a:t>	1.	</a:t>
            </a:r>
            <a:r>
              <a:rPr lang="en" sz="1450">
                <a:solidFill>
                  <a:srgbClr val="0E0E0E"/>
                </a:solidFill>
              </a:rPr>
              <a:t>A text-only model,</a:t>
            </a:r>
            <a:endParaRPr sz="1450">
              <a:solidFill>
                <a:srgbClr val="0E0E0E"/>
              </a:solidFill>
            </a:endParaRPr>
          </a:p>
          <a:p>
            <a:pPr indent="-203200" lvl="0" marL="203200" rtl="0" algn="l">
              <a:lnSpc>
                <a:spcPct val="115000"/>
              </a:lnSpc>
              <a:spcBef>
                <a:spcPts val="900"/>
              </a:spcBef>
              <a:spcAft>
                <a:spcPts val="0"/>
              </a:spcAft>
              <a:buClr>
                <a:schemeClr val="dk1"/>
              </a:buClr>
              <a:buSzPts val="1100"/>
              <a:buFont typeface="Arial"/>
              <a:buNone/>
            </a:pPr>
            <a:r>
              <a:rPr lang="en" sz="1050">
                <a:solidFill>
                  <a:srgbClr val="0E0E0E"/>
                </a:solidFill>
                <a:latin typeface="Times New Roman"/>
                <a:ea typeface="Times New Roman"/>
                <a:cs typeface="Times New Roman"/>
                <a:sym typeface="Times New Roman"/>
              </a:rPr>
              <a:t>	2.	</a:t>
            </a:r>
            <a:r>
              <a:rPr lang="en" sz="1450">
                <a:solidFill>
                  <a:srgbClr val="0E0E0E"/>
                </a:solidFill>
              </a:rPr>
              <a:t>A model adding speech descriptions,</a:t>
            </a:r>
            <a:endParaRPr sz="1450">
              <a:solidFill>
                <a:srgbClr val="0E0E0E"/>
              </a:solidFill>
            </a:endParaRPr>
          </a:p>
          <a:p>
            <a:pPr indent="-203200" lvl="0" marL="203200" rtl="0" algn="l">
              <a:lnSpc>
                <a:spcPct val="115000"/>
              </a:lnSpc>
              <a:spcBef>
                <a:spcPts val="900"/>
              </a:spcBef>
              <a:spcAft>
                <a:spcPts val="0"/>
              </a:spcAft>
              <a:buNone/>
            </a:pPr>
            <a:r>
              <a:rPr lang="en" sz="1050">
                <a:solidFill>
                  <a:srgbClr val="0E0E0E"/>
                </a:solidFill>
                <a:latin typeface="Times New Roman"/>
                <a:ea typeface="Times New Roman"/>
                <a:cs typeface="Times New Roman"/>
                <a:sym typeface="Times New Roman"/>
              </a:rPr>
              <a:t>	3.	</a:t>
            </a:r>
            <a:r>
              <a:rPr lang="en" sz="1450">
                <a:solidFill>
                  <a:srgbClr val="0E0E0E"/>
                </a:solidFill>
              </a:rPr>
              <a:t>A model incorporating impressions.</a:t>
            </a:r>
            <a:endParaRPr sz="1450">
              <a:solidFill>
                <a:srgbClr val="0E0E0E"/>
              </a:solidFill>
            </a:endParaRPr>
          </a:p>
          <a:p>
            <a:pPr indent="-203200" lvl="0" marL="203200" rtl="0" algn="l">
              <a:lnSpc>
                <a:spcPct val="115000"/>
              </a:lnSpc>
              <a:spcBef>
                <a:spcPts val="900"/>
              </a:spcBef>
              <a:spcAft>
                <a:spcPts val="0"/>
              </a:spcAft>
              <a:buNone/>
            </a:pPr>
            <a:r>
              <a:rPr lang="en" sz="1450">
                <a:solidFill>
                  <a:srgbClr val="0E0E0E"/>
                </a:solidFill>
              </a:rPr>
              <a:t>And also 4 with context information</a:t>
            </a:r>
            <a:endParaRPr sz="1450">
              <a:solidFill>
                <a:srgbClr val="0E0E0E"/>
              </a:solidFill>
            </a:endParaRPr>
          </a:p>
          <a:p>
            <a:pPr indent="-203200" lvl="0" marL="203200" rtl="0" algn="l">
              <a:lnSpc>
                <a:spcPct val="115000"/>
              </a:lnSpc>
              <a:spcBef>
                <a:spcPts val="900"/>
              </a:spcBef>
              <a:spcAft>
                <a:spcPts val="0"/>
              </a:spcAft>
              <a:buNone/>
            </a:pPr>
            <a:r>
              <a:rPr lang="en" sz="1450">
                <a:solidFill>
                  <a:srgbClr val="0E0E0E"/>
                </a:solidFill>
              </a:rPr>
              <a:t>As you can see in the table:</a:t>
            </a:r>
            <a:endParaRPr sz="1450">
              <a:solidFill>
                <a:srgbClr val="0E0E0E"/>
              </a:solidFill>
            </a:endParaRPr>
          </a:p>
          <a:p>
            <a:pPr indent="-203200" lvl="0" marL="203200" rtl="0" algn="l">
              <a:lnSpc>
                <a:spcPct val="115000"/>
              </a:lnSpc>
              <a:spcBef>
                <a:spcPts val="900"/>
              </a:spcBef>
              <a:spcAft>
                <a:spcPts val="0"/>
              </a:spcAft>
              <a:buNone/>
            </a:pPr>
            <a:r>
              <a:rPr lang="en" sz="1450">
                <a:solidFill>
                  <a:srgbClr val="0E0E0E"/>
                </a:solidFill>
              </a:rPr>
              <a:t>On IEMOCAP, adding speech descriptions boosts accuracy by nearly 2 points, from 70.1% to 72.0%, and goes up slightly more with added speech features (72.6%). However, using speech impressions isn’t always better—while more interpretative, they can introduce noise. In MELD, the lower audio quality limits gains from speech integration.</a:t>
            </a:r>
            <a:endParaRPr sz="1450">
              <a:solidFill>
                <a:srgbClr val="0E0E0E"/>
              </a:solidFill>
            </a:endParaRPr>
          </a:p>
          <a:p>
            <a:pPr indent="-203200" lvl="0" marL="203200" rtl="0" algn="l">
              <a:lnSpc>
                <a:spcPct val="115000"/>
              </a:lnSpc>
              <a:spcBef>
                <a:spcPts val="900"/>
              </a:spcBef>
              <a:spcAft>
                <a:spcPts val="0"/>
              </a:spcAft>
              <a:buNone/>
            </a:pPr>
            <a:r>
              <a:t/>
            </a:r>
            <a:endParaRPr sz="1450">
              <a:solidFill>
                <a:srgbClr val="0E0E0E"/>
              </a:solidFill>
            </a:endParaRPr>
          </a:p>
          <a:p>
            <a:pPr indent="-203200" lvl="0" marL="203200" rtl="0" algn="l">
              <a:lnSpc>
                <a:spcPct val="115000"/>
              </a:lnSpc>
              <a:spcBef>
                <a:spcPts val="900"/>
              </a:spcBef>
              <a:spcAft>
                <a:spcPts val="0"/>
              </a:spcAft>
              <a:buClr>
                <a:schemeClr val="dk1"/>
              </a:buClr>
              <a:buSzPts val="1100"/>
              <a:buFont typeface="Arial"/>
              <a:buNone/>
            </a:pPr>
            <a:r>
              <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2dccd91a25a_0_5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1" name="Google Shape;681;g2dccd91a25a_0_5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further validate the effectiveness of simple speech features, we conduct experiments using only speech features in the prompt, as shown in the left figure.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results in right table demonstrate the potential of LLMs in leveraging these features for emotion classification, significantly outperforming the blind estimation baseline of 16.67%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dccd91a25a_0_5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0" name="Google Shape;690;g2dccd91a25a_0_5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We run experiments on both closed sourced model like claude and open sourced ones like different version of LLaMA and phi3:instruct from microsoft.</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139700" rtl="0" algn="l">
              <a:lnSpc>
                <a:spcPct val="115000"/>
              </a:lnSpc>
              <a:spcBef>
                <a:spcPts val="0"/>
              </a:spcBef>
              <a:spcAft>
                <a:spcPts val="0"/>
              </a:spcAft>
              <a:buClr>
                <a:schemeClr val="dk1"/>
              </a:buClr>
              <a:buSzPts val="1100"/>
              <a:buFont typeface="Arial"/>
              <a:buNone/>
            </a:pPr>
            <a:r>
              <a:rPr lang="en" sz="1450">
                <a:solidFill>
                  <a:srgbClr val="0E0E0E"/>
                </a:solidFill>
              </a:rPr>
              <a:t>Integrating speech descriptions or impressions consistently improves performance across models. Interestingly, stronger benchmark models don’t always perform better here. The large gap between zero-shot Claude and fine-tuned models underscores the importance of task-specific tuning for emotion recognition.</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Long version: Our experiments reveal that integrating either speech descriptions or impressions leads to consistent performance improvements across all models. However, it’s interesting to note that models with stronger performance on public benchmarks don’t necessarily perform better on this specific emotion recognition task.</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One notable finding is the substantial performance gap between the zero-shot Claude model and the fine-tuned models. This highlights the critical role of task-specific fine-tuning when it comes to emotion recognition.</a:t>
            </a:r>
            <a:endParaRPr sz="1450">
              <a:solidFill>
                <a:srgbClr val="0E0E0E"/>
              </a:solidFill>
            </a:endParaRPr>
          </a:p>
          <a:p>
            <a:pPr indent="0" lvl="0" marL="457200" rtl="0" algn="l">
              <a:lnSpc>
                <a:spcPct val="115000"/>
              </a:lnSpc>
              <a:spcBef>
                <a:spcPts val="0"/>
              </a:spcBef>
              <a:spcAft>
                <a:spcPts val="0"/>
              </a:spcAft>
              <a:buNone/>
            </a:pPr>
            <a:r>
              <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2dccd91a25a_0_5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2dccd91a25a_0_5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In Conclusion, Our main contributions are as follows: </a:t>
            </a:r>
            <a:endParaRPr/>
          </a:p>
          <a:p>
            <a:pPr indent="0" lvl="0" marL="0" rtl="0" algn="l">
              <a:spcBef>
                <a:spcPts val="0"/>
              </a:spcBef>
              <a:spcAft>
                <a:spcPts val="0"/>
              </a:spcAft>
              <a:buClr>
                <a:schemeClr val="dk1"/>
              </a:buClr>
              <a:buSzPts val="1100"/>
              <a:buFont typeface="Arial"/>
              <a:buNone/>
            </a:pPr>
            <a:r>
              <a:rPr lang="en"/>
              <a:t>We introduce SpeechCueLLM, a multimodal method that integrates speech cues into text prompts for emotion recognition—without modifying LLM architectures. SpeechCueLLM surpasses traditional speech-encoder approaches, showing that prompt-based integration improves emotion recognition accuracy and reveals how audio quality influences model performance.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33bc8c8d5bb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g33bc8c8d5bb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800"/>
              <a:t>So after talking about Multimodal Emotion detection, I think it would be interesting to study how emotion works in generation, especially emotion elicitation.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This work is </a:t>
            </a:r>
            <a:r>
              <a:rPr b="0" i="0" lang="en" sz="1800" u="none" strike="noStrike">
                <a:solidFill>
                  <a:srgbClr val="000000"/>
                </a:solidFill>
                <a:latin typeface="Arial"/>
                <a:ea typeface="Arial"/>
                <a:cs typeface="Arial"/>
                <a:sym typeface="Arial"/>
              </a:rPr>
              <a:t>about how to elicit rich positive emotions in dialog generation, which can greatly enhance the effectiveness of a dialog system. </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In our daily communications, there are usually several ways to respond to someone's statements in order to elicit a desired emotion. </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For example, in the graph: for someone who was feeling bad from failing a midterm, there are multiple ways to cheer this person up: to make the person feel hopeful and to encourage the person, you could say that one can work harder and will better next time.</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Alternatively, you can change the topic and make the person feel joy by taking them out for a nice dinner.</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Or, just to purely distract the person, say there’s a flying cat so the person would be surprised and forget about the midterm (for at least a couple of turns of the conversation)</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This is an important ability in our daily conversation so that you can guide the conversation in different directions </a:t>
            </a:r>
            <a:endParaRPr b="0"/>
          </a:p>
          <a:p>
            <a:pPr indent="0" lvl="0" marL="0" rtl="0" algn="l">
              <a:spcBef>
                <a:spcPts val="0"/>
              </a:spcBef>
              <a:spcAft>
                <a:spcPts val="0"/>
              </a:spcAft>
              <a:buNone/>
            </a:pPr>
            <a:br>
              <a:rPr lang="en"/>
            </a:br>
            <a:endParaRPr b="0" i="0">
              <a:solidFill>
                <a:srgbClr val="767676"/>
              </a:solidFill>
              <a:latin typeface="Quattrocento Sans"/>
              <a:ea typeface="Quattrocento Sans"/>
              <a:cs typeface="Quattrocento Sans"/>
              <a:sym typeface="Quattrocento Sans"/>
            </a:endParaRPr>
          </a:p>
        </p:txBody>
      </p:sp>
      <p:sp>
        <p:nvSpPr>
          <p:cNvPr id="706" name="Google Shape;706;g33bc8c8d5bb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g33bc8c8d5bb_0_4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g33bc8c8d5bb_0_4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464646"/>
              </a:buClr>
              <a:buSzPts val="1200"/>
              <a:buFont typeface="Arial"/>
              <a:buChar char="•"/>
            </a:pPr>
            <a:r>
              <a:rPr lang="en">
                <a:solidFill>
                  <a:srgbClr val="464646"/>
                </a:solidFill>
                <a:latin typeface="Quattrocento Sans"/>
                <a:ea typeface="Quattrocento Sans"/>
                <a:cs typeface="Quattrocento Sans"/>
                <a:sym typeface="Quattrocento Sans"/>
              </a:rPr>
              <a:t>SKIP THIS SLIDE</a:t>
            </a:r>
            <a:endParaRPr>
              <a:solidFill>
                <a:srgbClr val="464646"/>
              </a:solidFill>
              <a:latin typeface="Quattrocento Sans"/>
              <a:ea typeface="Quattrocento Sans"/>
              <a:cs typeface="Quattrocento Sans"/>
              <a:sym typeface="Quattrocento Sans"/>
            </a:endParaRPr>
          </a:p>
          <a:p>
            <a:pPr indent="-76200" lvl="0" marL="0" rtl="0" algn="l">
              <a:spcBef>
                <a:spcPts val="0"/>
              </a:spcBef>
              <a:spcAft>
                <a:spcPts val="0"/>
              </a:spcAft>
              <a:buClr>
                <a:srgbClr val="464646"/>
              </a:buClr>
              <a:buSzPts val="1200"/>
              <a:buFont typeface="Arial"/>
              <a:buChar char="•"/>
            </a:pPr>
            <a:r>
              <a:t/>
            </a:r>
            <a:endParaRPr>
              <a:solidFill>
                <a:srgbClr val="464646"/>
              </a:solidFill>
              <a:latin typeface="Quattrocento Sans"/>
              <a:ea typeface="Quattrocento Sans"/>
              <a:cs typeface="Quattrocento Sans"/>
              <a:sym typeface="Quattrocento Sans"/>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So what are some of the related working generating emotions?</a:t>
            </a:r>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1:24:32</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So let's just start with so we already covered part of the emotion generation by Brenda she covered like the</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1:24:38</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generate the sentences with different emotions speech similarity in generation of emotion sentences in tabs aside,</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1:24:45</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it's like generate a sentence say I love this restaurant compared to this is a horrible place to go.</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1:24:55</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So it's in terms of the sentiment where the emotion of the sentence.</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1:25:03</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So besides of generating something that's directly containing emotion, there is also a line of work, emotion, elicitation.</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1:25:08</a:t>
            </a:r>
            <a:endParaRPr b="0" i="0">
              <a:solidFill>
                <a:srgbClr val="000000"/>
              </a:solidFill>
              <a:latin typeface="Arial"/>
              <a:ea typeface="Arial"/>
              <a:cs typeface="Arial"/>
              <a:sym typeface="Arial"/>
            </a:endParaRPr>
          </a:p>
          <a:p>
            <a:pPr indent="0" lvl="0" marL="0" rtl="0" algn="l">
              <a:spcBef>
                <a:spcPts val="0"/>
              </a:spcBef>
              <a:spcAft>
                <a:spcPts val="0"/>
              </a:spcAft>
              <a:buNone/>
            </a:pPr>
            <a:r>
              <a:t/>
            </a:r>
            <a:endParaRPr b="0" i="0">
              <a:solidFill>
                <a:srgbClr val="000000"/>
              </a:solidFill>
              <a:latin typeface="Arial"/>
              <a:ea typeface="Arial"/>
              <a:cs typeface="Arial"/>
              <a:sym typeface="Arial"/>
            </a:endParaRPr>
          </a:p>
          <a:p>
            <a:pPr indent="0" lvl="0" marL="0" rtl="0" algn="l">
              <a:spcBef>
                <a:spcPts val="0"/>
              </a:spcBef>
              <a:spcAft>
                <a:spcPts val="0"/>
              </a:spcAft>
              <a:buNone/>
            </a:pPr>
            <a:r>
              <a:rPr b="0" i="0" lang="en">
                <a:solidFill>
                  <a:srgbClr val="000000"/>
                </a:solidFill>
                <a:latin typeface="Arial"/>
                <a:ea typeface="Arial"/>
                <a:cs typeface="Arial"/>
                <a:sym typeface="Arial"/>
              </a:rPr>
              <a:t>When it comes to generating emotionally engaging dialogues, there have been several approaches based on "emotion elicitation" that aim to incorporate affective dimensions in the generation process. One such approach is the "statistical response generator" proposed by Hasegawa et al. (2013), which models the distribution of appropriate responses based on the context and generates a response that maximizes the likelihood of eliciting the desired emotion.</a:t>
            </a:r>
            <a:endParaRPr/>
          </a:p>
          <a:p>
            <a:pPr indent="0" lvl="0" marL="0" rtl="0" algn="l">
              <a:spcBef>
                <a:spcPts val="0"/>
              </a:spcBef>
              <a:spcAft>
                <a:spcPts val="0"/>
              </a:spcAft>
              <a:buNone/>
            </a:pPr>
            <a:r>
              <a:rPr b="0" i="0" lang="en">
                <a:solidFill>
                  <a:srgbClr val="000000"/>
                </a:solidFill>
                <a:latin typeface="Arial"/>
                <a:ea typeface="Arial"/>
                <a:cs typeface="Arial"/>
                <a:sym typeface="Arial"/>
              </a:rPr>
              <a:t>Another approach is the "hierarchical recurrent encoder-decoder model" (Serban et al., 2016) that extends the basic sequence-to-sequence model for dialogue generation by adding a separate layer of emotion modules (Lubis et al., 2018) to capture emotional states and integrate them into the response generation process.</a:t>
            </a:r>
            <a:endParaRPr/>
          </a:p>
          <a:p>
            <a:pPr indent="0" lvl="0" marL="0" rtl="0" algn="l">
              <a:spcBef>
                <a:spcPts val="0"/>
              </a:spcBef>
              <a:spcAft>
                <a:spcPts val="0"/>
              </a:spcAft>
              <a:buNone/>
            </a:pPr>
            <a:r>
              <a:t/>
            </a:r>
            <a:endParaRPr b="0" i="0">
              <a:solidFill>
                <a:srgbClr val="000000"/>
              </a:solidFill>
              <a:latin typeface="Arial"/>
              <a:ea typeface="Arial"/>
              <a:cs typeface="Arial"/>
              <a:sym typeface="Arial"/>
            </a:endParaRPr>
          </a:p>
          <a:p>
            <a:pPr indent="0" lvl="0" marL="0" rtl="0" algn="l">
              <a:spcBef>
                <a:spcPts val="0"/>
              </a:spcBef>
              <a:spcAft>
                <a:spcPts val="0"/>
              </a:spcAft>
              <a:buNone/>
            </a:pPr>
            <a:r>
              <a:rPr b="0" i="0" lang="en">
                <a:solidFill>
                  <a:srgbClr val="000000"/>
                </a:solidFill>
                <a:latin typeface="Arial"/>
                <a:ea typeface="Arial"/>
                <a:cs typeface="Arial"/>
                <a:sym typeface="Arial"/>
              </a:rPr>
              <a:t>A recent advancement in emotion-aware dialogue generation is the "encoder-decoder adversarial model" proposed by Li et al. (2020). This model uses two discriminators to increase emotion-awareness or empathetic dialogue generation by learning to generate responses that not only match the input context but also align with the target emotion.</a:t>
            </a:r>
            <a:endParaRPr/>
          </a:p>
          <a:p>
            <a:pPr indent="0" lvl="0" marL="0" rtl="0" algn="l">
              <a:spcBef>
                <a:spcPts val="0"/>
              </a:spcBef>
              <a:spcAft>
                <a:spcPts val="0"/>
              </a:spcAft>
              <a:buNone/>
            </a:pPr>
            <a:r>
              <a:t/>
            </a:r>
            <a:endParaRPr b="0" i="0">
              <a:solidFill>
                <a:srgbClr val="000000"/>
              </a:solidFill>
              <a:latin typeface="Arial"/>
              <a:ea typeface="Arial"/>
              <a:cs typeface="Arial"/>
              <a:sym typeface="Arial"/>
            </a:endParaRPr>
          </a:p>
          <a:p>
            <a:pPr indent="0" lvl="0" marL="0" rtl="0" algn="l">
              <a:spcBef>
                <a:spcPts val="0"/>
              </a:spcBef>
              <a:spcAft>
                <a:spcPts val="0"/>
              </a:spcAft>
              <a:buNone/>
            </a:pPr>
            <a:r>
              <a:rPr b="0" i="0" lang="en">
                <a:solidFill>
                  <a:srgbClr val="000000"/>
                </a:solidFill>
                <a:latin typeface="Arial"/>
                <a:ea typeface="Arial"/>
                <a:cs typeface="Arial"/>
                <a:sym typeface="Arial"/>
              </a:rPr>
              <a:t>Another aspect of dialogue generation that has received significant attention is "style transfer" which allows controlling the text over multiple styles while preserving the original content. To achieve this, researchers have explored the use of "Variational Autoencoder" (VAE) and "wake-sleep learning procedure" (Fu et al., 2018; Tikhonov et al., 2019; Fei et al., 2020) that can learn a continuous latent representation of the input text and generate diverse outputs that match different styles.</a:t>
            </a:r>
            <a:endParaRPr/>
          </a:p>
          <a:p>
            <a:pPr indent="0" lvl="0" marL="0" rtl="0" algn="l">
              <a:spcBef>
                <a:spcPts val="0"/>
              </a:spcBef>
              <a:spcAft>
                <a:spcPts val="0"/>
              </a:spcAft>
              <a:buNone/>
            </a:pPr>
            <a:r>
              <a:t/>
            </a:r>
            <a:endParaRPr b="0" i="0">
              <a:solidFill>
                <a:srgbClr val="000000"/>
              </a:solidFill>
              <a:latin typeface="Arial"/>
              <a:ea typeface="Arial"/>
              <a:cs typeface="Arial"/>
              <a:sym typeface="Arial"/>
            </a:endParaRPr>
          </a:p>
          <a:p>
            <a:pPr indent="0" lvl="0" marL="0" rtl="0" algn="l">
              <a:spcBef>
                <a:spcPts val="0"/>
              </a:spcBef>
              <a:spcAft>
                <a:spcPts val="0"/>
              </a:spcAft>
              <a:buNone/>
            </a:pPr>
            <a:r>
              <a:rPr b="0" i="0" lang="en">
                <a:solidFill>
                  <a:srgbClr val="000000"/>
                </a:solidFill>
                <a:latin typeface="Arial"/>
                <a:ea typeface="Arial"/>
                <a:cs typeface="Arial"/>
                <a:sym typeface="Arial"/>
              </a:rPr>
              <a:t>Finally, "Conditional Variational Autoencoder" (CVAE) is an extension of VAE that has been used for dialogue generation (Chen et al., 2019) by introducing a latent variable to capture discourse-level variations (Zhao et al., 2017). By conditioning the generation on different values of the latent variable, the model can generate responses that reflect different emotional states or stylistic variations.</a:t>
            </a:r>
            <a:endParaRPr/>
          </a:p>
          <a:p>
            <a:pPr indent="0" lvl="0" marL="0" rtl="0" algn="l">
              <a:spcBef>
                <a:spcPts val="0"/>
              </a:spcBef>
              <a:spcAft>
                <a:spcPts val="0"/>
              </a:spcAft>
              <a:buNone/>
            </a:pPr>
            <a:r>
              <a:rPr b="0" i="0" lang="en">
                <a:solidFill>
                  <a:srgbClr val="000000"/>
                </a:solidFill>
                <a:latin typeface="Arial"/>
                <a:ea typeface="Arial"/>
                <a:cs typeface="Arial"/>
                <a:sym typeface="Arial"/>
              </a:rPr>
              <a:t>Regenerate response</a:t>
            </a:r>
            <a:endParaRPr/>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a:p>
            <a:pPr indent="0" lvl="0" marL="0" rtl="0" algn="l">
              <a:spcBef>
                <a:spcPts val="0"/>
              </a:spcBef>
              <a:spcAft>
                <a:spcPts val="0"/>
              </a:spcAft>
              <a:buNone/>
            </a:pPr>
            <a:r>
              <a:rPr lang="en" sz="1200">
                <a:solidFill>
                  <a:schemeClr val="dk1"/>
                </a:solidFill>
                <a:latin typeface="Calibri"/>
                <a:ea typeface="Calibri"/>
                <a:cs typeface="Calibri"/>
                <a:sym typeface="Calibri"/>
              </a:rPr>
              <a:t>Different from above work, we are the first to model the elicitation</a:t>
            </a:r>
            <a:r>
              <a:rPr b="1" lang="en" sz="1200">
                <a:solidFill>
                  <a:schemeClr val="dk1"/>
                </a:solidFill>
                <a:latin typeface="Calibri"/>
                <a:ea typeface="Calibri"/>
                <a:cs typeface="Calibri"/>
                <a:sym typeface="Calibri"/>
              </a:rPr>
              <a:t> </a:t>
            </a:r>
            <a:r>
              <a:rPr lang="en" sz="1200">
                <a:solidFill>
                  <a:schemeClr val="dk1"/>
                </a:solidFill>
                <a:latin typeface="Calibri"/>
                <a:ea typeface="Calibri"/>
                <a:cs typeface="Calibri"/>
                <a:sym typeface="Calibri"/>
              </a:rPr>
              <a:t>of rich positive emotions using one neural network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17" name="Google Shape;717;g33bc8c8d5bb_0_4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dccd91a25a_0_17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2dccd91a25a_0_17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Introduce Ekman’s 6 basic emotions. -&gt; this is developed based on universal understanding of facial expressions, which make it more like a cv approach.</a:t>
            </a:r>
            <a:endParaRPr/>
          </a:p>
          <a:p>
            <a:pPr indent="0" lvl="0" marL="0" rtl="0" algn="l">
              <a:spcBef>
                <a:spcPts val="0"/>
              </a:spcBef>
              <a:spcAft>
                <a:spcPts val="0"/>
              </a:spcAft>
              <a:buNone/>
            </a:pPr>
            <a:r>
              <a:t/>
            </a:r>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Another foundational theory in emotion classification is </a:t>
            </a:r>
            <a:r>
              <a:rPr b="1" lang="en" sz="1450">
                <a:solidFill>
                  <a:srgbClr val="0E0E0E"/>
                </a:solidFill>
              </a:rPr>
              <a:t>Ekman’s Basic Emotions</a:t>
            </a:r>
            <a:r>
              <a:rPr lang="en" sz="1450">
                <a:solidFill>
                  <a:srgbClr val="0E0E0E"/>
                </a:solidFill>
              </a:rPr>
              <a:t>, which proposes that there are </a:t>
            </a:r>
            <a:r>
              <a:rPr b="1" lang="en" sz="1450">
                <a:solidFill>
                  <a:srgbClr val="0E0E0E"/>
                </a:solidFill>
              </a:rPr>
              <a:t>six universal emotions</a:t>
            </a:r>
            <a:r>
              <a:rPr lang="en" sz="1450">
                <a:solidFill>
                  <a:srgbClr val="0E0E0E"/>
                </a:solidFill>
              </a:rPr>
              <a:t>: </a:t>
            </a:r>
            <a:r>
              <a:rPr b="1" lang="en" sz="1450">
                <a:solidFill>
                  <a:srgbClr val="0E0E0E"/>
                </a:solidFill>
              </a:rPr>
              <a:t>fear, anger, joy, sadness, disgust, and surprise</a:t>
            </a:r>
            <a:r>
              <a:rPr lang="en" sz="1450">
                <a:solidFill>
                  <a:srgbClr val="0E0E0E"/>
                </a:solidFill>
              </a:rPr>
              <a:t>. This theory is based on </a:t>
            </a:r>
            <a:r>
              <a:rPr b="1" lang="en" sz="1450">
                <a:solidFill>
                  <a:srgbClr val="0E0E0E"/>
                </a:solidFill>
              </a:rPr>
              <a:t>facial expressions</a:t>
            </a:r>
            <a:r>
              <a:rPr lang="en" sz="1450">
                <a:solidFill>
                  <a:srgbClr val="0E0E0E"/>
                </a:solidFill>
              </a:rPr>
              <a:t> and has been widely used in </a:t>
            </a:r>
            <a:r>
              <a:rPr b="1" lang="en" sz="1450">
                <a:solidFill>
                  <a:srgbClr val="0E0E0E"/>
                </a:solidFill>
              </a:rPr>
              <a:t>computer vision and multimodal emotion recognition</a:t>
            </a:r>
            <a:r>
              <a:rPr lang="en" sz="1450">
                <a:solidFill>
                  <a:srgbClr val="0E0E0E"/>
                </a:solidFill>
              </a:rPr>
              <a:t>. Unlike Plutchik’s model, which incorporates intensity and emotion combinations, Ekman’s theory focuses on </a:t>
            </a:r>
            <a:r>
              <a:rPr b="1" lang="en" sz="1450">
                <a:solidFill>
                  <a:srgbClr val="0E0E0E"/>
                </a:solidFill>
              </a:rPr>
              <a:t>discrete</a:t>
            </a:r>
            <a:r>
              <a:rPr lang="en" sz="1450">
                <a:solidFill>
                  <a:srgbClr val="0E0E0E"/>
                </a:solidFill>
              </a:rPr>
              <a:t> emotional states that are assumed to be </a:t>
            </a:r>
            <a:r>
              <a:rPr b="1" lang="en" sz="1450">
                <a:solidFill>
                  <a:srgbClr val="0E0E0E"/>
                </a:solidFill>
              </a:rPr>
              <a:t>universal across cultures</a:t>
            </a:r>
            <a:r>
              <a:rPr lang="en" sz="1450">
                <a:solidFill>
                  <a:srgbClr val="0E0E0E"/>
                </a:solidFill>
              </a:rPr>
              <a:t>. </a:t>
            </a:r>
            <a:endParaRPr sz="1450">
              <a:solidFill>
                <a:srgbClr val="0E0E0E"/>
              </a:solidFill>
            </a:endParaRPr>
          </a:p>
          <a:p>
            <a:pPr indent="0" lvl="0" marL="0" rtl="0" algn="l">
              <a:spcBef>
                <a:spcPts val="0"/>
              </a:spcBef>
              <a:spcAft>
                <a:spcPts val="0"/>
              </a:spcAft>
              <a:buNone/>
            </a:pPr>
            <a:r>
              <a:t/>
            </a:r>
            <a:endParaRPr/>
          </a:p>
        </p:txBody>
      </p:sp>
      <p:sp>
        <p:nvSpPr>
          <p:cNvPr id="93" name="Google Shape;93;g2dccd91a25a_0_17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33bc8c8d5bb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2" name="Google Shape;732;g33bc8c8d5bb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One may wonder why we are specifically focusing on emotion elicitation. Well, the key to successful communication, according to human communication theory, lies in the intentionality and effectiveness of the conversation. In other words, it's not just about successfully conveying a message, but also successfully eliciting a desired emotional response in the listener. </a:t>
            </a:r>
            <a:endParaRPr b="0"/>
          </a:p>
          <a:p>
            <a:pPr indent="0" lvl="0" marL="0" rtl="0" algn="l">
              <a:spcBef>
                <a:spcPts val="0"/>
              </a:spcBef>
              <a:spcAft>
                <a:spcPts val="0"/>
              </a:spcAft>
              <a:buNone/>
            </a:pPr>
            <a:br>
              <a:rPr b="0" lang="en"/>
            </a:br>
            <a:r>
              <a:rPr b="1" i="0" lang="en" sz="1800" u="none" strike="noStrike">
                <a:solidFill>
                  <a:srgbClr val="000000"/>
                </a:solidFill>
                <a:latin typeface="Arial"/>
                <a:ea typeface="Arial"/>
                <a:cs typeface="Arial"/>
                <a:sym typeface="Arial"/>
              </a:rPr>
              <a:t>This is similar to the goal of successful business communication where it's not just about expressing oneself, but also about getting the other person to agree.</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Existing work focuses on generating utterances with targeted emotions to express, yet few studies have explored how one’s emotion is affected by utterances, or the intentionality of the generated sentences. Hence the task of emotion elicitation, which considers generating of the responses that elicit a pre-specified emotion in the other party. </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Therefore, our work focuses on developing a method to capture these fine-grained emotions in a single neural network model, with the aim of deepening the model's understanding of the text and generating more diverse sentences. </a:t>
            </a:r>
            <a:endParaRPr b="0"/>
          </a:p>
          <a:p>
            <a:pPr indent="0" lvl="0" marL="0" rtl="0" algn="l">
              <a:spcBef>
                <a:spcPts val="0"/>
              </a:spcBef>
              <a:spcAft>
                <a:spcPts val="0"/>
              </a:spcAft>
              <a:buNone/>
            </a:pPr>
            <a:br>
              <a:rPr lang="en"/>
            </a:br>
            <a:endParaRPr/>
          </a:p>
        </p:txBody>
      </p:sp>
      <p:sp>
        <p:nvSpPr>
          <p:cNvPr id="733" name="Google Shape;733;g33bc8c8d5bb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33bc8c8d5bb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8" name="Google Shape;748;g33bc8c8d5bb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For model design, we have choose use a baseline model, one the left, and our proposed model is on the right.</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Baseline model EmpDG is a sequence-to-sequence model that enhances the elicitation of a single positive emotion through empathy. </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we have revised slightly for it to generate towards a single emotion category.</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And we have also proposed a model, which is EE-CVAE, a conditional variation of or encoder model that can control over the emotion generation on multiple emotion categories.</a:t>
            </a:r>
            <a:endParaRPr b="0"/>
          </a:p>
          <a:p>
            <a:pPr indent="0" lvl="0" marL="0" rtl="0" algn="l">
              <a:spcBef>
                <a:spcPts val="0"/>
              </a:spcBef>
              <a:spcAft>
                <a:spcPts val="0"/>
              </a:spcAft>
              <a:buNone/>
            </a:pPr>
            <a:br>
              <a:rPr b="0" lang="en"/>
            </a:br>
            <a:br>
              <a:rPr lang="en"/>
            </a:br>
            <a:endParaRPr/>
          </a:p>
        </p:txBody>
      </p:sp>
      <p:sp>
        <p:nvSpPr>
          <p:cNvPr id="749" name="Google Shape;749;g33bc8c8d5bb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33bc8c8d5bb_0_5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33bc8c8d5bb_0_5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114300" lvl="0" marL="0" rtl="0" algn="l">
              <a:spcBef>
                <a:spcPts val="0"/>
              </a:spcBef>
              <a:spcAft>
                <a:spcPts val="0"/>
              </a:spcAft>
              <a:buClr>
                <a:schemeClr val="dk1"/>
              </a:buClr>
              <a:buSzPts val="1800"/>
              <a:buChar char="•"/>
            </a:pPr>
            <a:r>
              <a:rPr lang="en" sz="1800">
                <a:latin typeface="Arial"/>
                <a:ea typeface="Arial"/>
                <a:cs typeface="Arial"/>
                <a:sym typeface="Arial"/>
              </a:rPr>
              <a:t>[model structure of CVAE ] To model elicited emotion, we augment CVAE with a latent variable e, which is used to control the generation of a response together with the unstructured variable z. The latent variable e is used to control the generation of the response. The latent variable z is separated from e to fully capture the elicited emotions.</a:t>
            </a:r>
            <a:endParaRPr/>
          </a:p>
          <a:p>
            <a:pPr indent="-114300" lvl="0" marL="0" rtl="0" algn="l">
              <a:spcBef>
                <a:spcPts val="0"/>
              </a:spcBef>
              <a:spcAft>
                <a:spcPts val="0"/>
              </a:spcAft>
              <a:buSzPts val="1800"/>
              <a:buFont typeface="Arial"/>
              <a:buChar char="•"/>
            </a:pPr>
            <a:r>
              <a:t/>
            </a:r>
            <a:endParaRPr sz="1800">
              <a:latin typeface="Arial"/>
              <a:ea typeface="Arial"/>
              <a:cs typeface="Arial"/>
              <a:sym typeface="Arial"/>
            </a:endParaRPr>
          </a:p>
          <a:p>
            <a:pPr indent="-114300" lvl="0" marL="0" rtl="0" algn="l">
              <a:spcBef>
                <a:spcPts val="0"/>
              </a:spcBef>
              <a:spcAft>
                <a:spcPts val="0"/>
              </a:spcAft>
              <a:buClr>
                <a:schemeClr val="dk1"/>
              </a:buClr>
              <a:buSzPts val="1800"/>
              <a:buFont typeface="Arial"/>
              <a:buChar char="•"/>
            </a:pPr>
            <a:r>
              <a:rPr lang="en" sz="1800">
                <a:latin typeface="Arial"/>
                <a:ea typeface="Arial"/>
                <a:cs typeface="Arial"/>
                <a:sym typeface="Arial"/>
              </a:rPr>
              <a:t>more details:</a:t>
            </a:r>
            <a:endParaRPr sz="1800">
              <a:latin typeface="Arial"/>
              <a:ea typeface="Arial"/>
              <a:cs typeface="Arial"/>
              <a:sym typeface="Arial"/>
            </a:endParaRPr>
          </a:p>
          <a:p>
            <a:pPr indent="-114300" lvl="0" marL="0" rtl="0" algn="l">
              <a:spcBef>
                <a:spcPts val="0"/>
              </a:spcBef>
              <a:spcAft>
                <a:spcPts val="0"/>
              </a:spcAft>
              <a:buClr>
                <a:schemeClr val="dk1"/>
              </a:buClr>
              <a:buSzPts val="1800"/>
              <a:buFont typeface="Arial"/>
              <a:buChar char="•"/>
            </a:pPr>
            <a:r>
              <a:rPr lang="en" sz="1800">
                <a:latin typeface="Arial"/>
                <a:ea typeface="Arial"/>
                <a:cs typeface="Arial"/>
                <a:sym typeface="Arial"/>
              </a:rPr>
              <a:t>It can be seen as an extension of CVAE (yellow part) with a latent variable and two discriminators to elicit emotions </a:t>
            </a:r>
            <a:endParaRPr/>
          </a:p>
          <a:p>
            <a:pPr indent="-76200" lvl="0" marL="0" rtl="0" algn="r">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1:31:05</a:t>
            </a:r>
            <a:endParaRPr/>
          </a:p>
          <a:p>
            <a:pPr indent="-76200" lvl="0" marL="0" rtl="0" algn="l">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As you can see in the graph here,</a:t>
            </a:r>
            <a:endParaRPr b="0" i="0" sz="120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1:31:11</a:t>
            </a:r>
            <a:endParaRPr/>
          </a:p>
          <a:p>
            <a:pPr indent="-76200" lvl="0" marL="0" rtl="0" algn="l">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the part of the model in the yellow background are the CVAE model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800">
                <a:latin typeface="Arial"/>
                <a:ea typeface="Arial"/>
                <a:cs typeface="Arial"/>
                <a:sym typeface="Arial"/>
              </a:rPr>
              <a:t>the generative process of a dialogue-based CVAE </a:t>
            </a:r>
            <a:endParaRPr/>
          </a:p>
          <a:p>
            <a:pPr indent="0" lvl="0" marL="0" rtl="0" algn="l">
              <a:spcBef>
                <a:spcPts val="0"/>
              </a:spcBef>
              <a:spcAft>
                <a:spcPts val="0"/>
              </a:spcAft>
              <a:buNone/>
            </a:pPr>
            <a:r>
              <a:rPr lang="en" sz="1800">
                <a:latin typeface="Arial"/>
                <a:ea typeface="Arial"/>
                <a:cs typeface="Arial"/>
                <a:sym typeface="Arial"/>
              </a:rPr>
              <a:t>two steps:</a:t>
            </a:r>
            <a:endParaRPr/>
          </a:p>
          <a:p>
            <a:pPr indent="0" lvl="0" marL="0" rtl="0" algn="l">
              <a:spcBef>
                <a:spcPts val="0"/>
              </a:spcBef>
              <a:spcAft>
                <a:spcPts val="0"/>
              </a:spcAft>
              <a:buNone/>
            </a:pPr>
            <a:r>
              <a:rPr lang="en" sz="1800">
                <a:latin typeface="Arial"/>
                <a:ea typeface="Arial"/>
                <a:cs typeface="Arial"/>
                <a:sym typeface="Arial"/>
              </a:rPr>
              <a:t>1. Sample a latent vector </a:t>
            </a:r>
            <a:r>
              <a:rPr lang="en" sz="1800">
                <a:latin typeface="Old Standard TT"/>
                <a:ea typeface="Old Standard TT"/>
                <a:cs typeface="Old Standard TT"/>
                <a:sym typeface="Old Standard TT"/>
              </a:rPr>
              <a:t>z </a:t>
            </a:r>
            <a:r>
              <a:rPr lang="en" sz="1800">
                <a:latin typeface="Arial"/>
                <a:ea typeface="Arial"/>
                <a:cs typeface="Arial"/>
                <a:sym typeface="Arial"/>
              </a:rPr>
              <a:t>from prior network </a:t>
            </a:r>
            <a:r>
              <a:rPr lang="en" sz="1800">
                <a:latin typeface="Old Standard TT"/>
                <a:ea typeface="Old Standard TT"/>
                <a:cs typeface="Old Standard TT"/>
                <a:sym typeface="Old Standard TT"/>
              </a:rPr>
              <a:t>p</a:t>
            </a:r>
            <a:r>
              <a:rPr lang="en" sz="1800">
                <a:latin typeface="Arial"/>
                <a:ea typeface="Arial"/>
                <a:cs typeface="Arial"/>
                <a:sym typeface="Arial"/>
              </a:rPr>
              <a:t>θ</a:t>
            </a:r>
            <a:r>
              <a:rPr lang="en" sz="1800">
                <a:latin typeface="Old Standard TT"/>
                <a:ea typeface="Old Standard TT"/>
                <a:cs typeface="Old Standard TT"/>
                <a:sym typeface="Old Standard TT"/>
              </a:rPr>
              <a:t>(z</a:t>
            </a:r>
            <a:r>
              <a:rPr lang="en" sz="1800">
                <a:latin typeface="Arial"/>
                <a:ea typeface="Arial"/>
                <a:cs typeface="Arial"/>
                <a:sym typeface="Arial"/>
              </a:rPr>
              <a:t>|</a:t>
            </a:r>
            <a:r>
              <a:rPr lang="en" sz="1800">
                <a:latin typeface="Old Standard TT"/>
                <a:ea typeface="Old Standard TT"/>
                <a:cs typeface="Old Standard TT"/>
                <a:sym typeface="Old Standard TT"/>
              </a:rPr>
              <a:t>c)</a:t>
            </a:r>
            <a:r>
              <a:rPr lang="en" sz="1800">
                <a:latin typeface="Arial"/>
                <a:ea typeface="Arial"/>
                <a:cs typeface="Arial"/>
                <a:sym typeface="Arial"/>
              </a:rPr>
              <a:t>, where </a:t>
            </a:r>
            <a:r>
              <a:rPr lang="en" sz="1800">
                <a:latin typeface="Old Standard TT"/>
                <a:ea typeface="Old Standard TT"/>
                <a:cs typeface="Old Standard TT"/>
                <a:sym typeface="Old Standard TT"/>
              </a:rPr>
              <a:t>c </a:t>
            </a:r>
            <a:r>
              <a:rPr lang="en" sz="1800">
                <a:latin typeface="Arial"/>
                <a:ea typeface="Arial"/>
                <a:cs typeface="Arial"/>
                <a:sym typeface="Arial"/>
              </a:rPr>
              <a:t>is the dialogue context. </a:t>
            </a:r>
            <a:endParaRPr/>
          </a:p>
          <a:p>
            <a:pPr indent="0" lvl="0" marL="0" marR="0" rtl="0" algn="l">
              <a:lnSpc>
                <a:spcPct val="100000"/>
              </a:lnSpc>
              <a:spcBef>
                <a:spcPts val="0"/>
              </a:spcBef>
              <a:spcAft>
                <a:spcPts val="0"/>
              </a:spcAft>
              <a:buClr>
                <a:schemeClr val="dk1"/>
              </a:buClr>
              <a:buSzPts val="1800"/>
              <a:buFont typeface="Arial"/>
              <a:buNone/>
            </a:pPr>
            <a:r>
              <a:rPr lang="en" sz="1800">
                <a:latin typeface="Arial"/>
                <a:ea typeface="Arial"/>
                <a:cs typeface="Arial"/>
                <a:sym typeface="Arial"/>
              </a:rPr>
              <a:t>2. Generate a response </a:t>
            </a:r>
            <a:r>
              <a:rPr lang="en" sz="1800">
                <a:latin typeface="Old Standard TT"/>
                <a:ea typeface="Old Standard TT"/>
                <a:cs typeface="Old Standard TT"/>
                <a:sym typeface="Old Standard TT"/>
              </a:rPr>
              <a:t>x </a:t>
            </a:r>
            <a:r>
              <a:rPr lang="en" sz="1800">
                <a:latin typeface="Arial"/>
                <a:ea typeface="Arial"/>
                <a:cs typeface="Arial"/>
                <a:sym typeface="Arial"/>
              </a:rPr>
              <a:t>through a generator </a:t>
            </a:r>
            <a:r>
              <a:rPr lang="en" sz="1800">
                <a:latin typeface="Old Standard TT"/>
                <a:ea typeface="Old Standard TT"/>
                <a:cs typeface="Old Standard TT"/>
                <a:sym typeface="Old Standard TT"/>
              </a:rPr>
              <a:t>p</a:t>
            </a:r>
            <a:r>
              <a:rPr lang="en" sz="1800">
                <a:latin typeface="Arial"/>
                <a:ea typeface="Arial"/>
                <a:cs typeface="Arial"/>
                <a:sym typeface="Arial"/>
              </a:rPr>
              <a:t>θ</a:t>
            </a:r>
            <a:r>
              <a:rPr lang="en" sz="1800">
                <a:latin typeface="Old Standard TT"/>
                <a:ea typeface="Old Standard TT"/>
                <a:cs typeface="Old Standard TT"/>
                <a:sym typeface="Old Standard TT"/>
              </a:rPr>
              <a:t>(x</a:t>
            </a:r>
            <a:r>
              <a:rPr lang="en" sz="1800">
                <a:latin typeface="Arial"/>
                <a:ea typeface="Arial"/>
                <a:cs typeface="Arial"/>
                <a:sym typeface="Arial"/>
              </a:rPr>
              <a:t>|</a:t>
            </a:r>
            <a:r>
              <a:rPr lang="en" sz="1800">
                <a:latin typeface="Old Standard TT"/>
                <a:ea typeface="Old Standard TT"/>
                <a:cs typeface="Old Standard TT"/>
                <a:sym typeface="Old Standard TT"/>
              </a:rPr>
              <a:t>z, c)</a:t>
            </a:r>
            <a:r>
              <a:rPr lang="en" sz="1800">
                <a:latin typeface="Arial"/>
                <a:ea typeface="Arial"/>
                <a:cs typeface="Arial"/>
                <a:sym typeface="Arial"/>
              </a:rPr>
              <a:t>, given dialogue context </a:t>
            </a:r>
            <a:r>
              <a:rPr lang="en" sz="1800">
                <a:latin typeface="Old Standard TT"/>
                <a:ea typeface="Old Standard TT"/>
                <a:cs typeface="Old Standard TT"/>
                <a:sym typeface="Old Standard TT"/>
              </a:rPr>
              <a:t>c </a:t>
            </a:r>
            <a:r>
              <a:rPr lang="en" sz="1800">
                <a:latin typeface="Arial"/>
                <a:ea typeface="Arial"/>
                <a:cs typeface="Arial"/>
                <a:sym typeface="Arial"/>
              </a:rPr>
              <a:t>and latent vector </a:t>
            </a:r>
            <a:r>
              <a:rPr lang="en" sz="1800">
                <a:latin typeface="Old Standard TT"/>
                <a:ea typeface="Old Standard TT"/>
                <a:cs typeface="Old Standard TT"/>
                <a:sym typeface="Old Standard TT"/>
              </a:rPr>
              <a:t>z</a:t>
            </a:r>
            <a:r>
              <a:rPr lang="en" sz="1800">
                <a:latin typeface="Arial"/>
                <a:ea typeface="Arial"/>
                <a:cs typeface="Arial"/>
                <a:sym typeface="Arial"/>
              </a:rPr>
              <a:t>, where </a:t>
            </a:r>
            <a:r>
              <a:rPr lang="en" sz="1800">
                <a:latin typeface="Old Standard TT"/>
                <a:ea typeface="Old Standard TT"/>
                <a:cs typeface="Old Standard TT"/>
                <a:sym typeface="Old Standard TT"/>
              </a:rPr>
              <a:t>θ </a:t>
            </a:r>
            <a:r>
              <a:rPr lang="en" sz="1800">
                <a:latin typeface="Arial"/>
                <a:ea typeface="Arial"/>
                <a:cs typeface="Arial"/>
                <a:sym typeface="Arial"/>
              </a:rPr>
              <a:t>denotes the parameters of a generative network. </a:t>
            </a:r>
            <a:endParaRPr/>
          </a:p>
          <a:p>
            <a:pPr indent="0" lvl="0" marL="0" rtl="0" algn="l">
              <a:spcBef>
                <a:spcPts val="0"/>
              </a:spcBef>
              <a:spcAft>
                <a:spcPts val="0"/>
              </a:spcAft>
              <a:buNone/>
            </a:pPr>
            <a:r>
              <a:t/>
            </a:r>
            <a:endParaRPr/>
          </a:p>
          <a:p>
            <a:pPr indent="0" lvl="0" marL="0" marR="0" rtl="0" algn="l">
              <a:lnSpc>
                <a:spcPct val="100000"/>
              </a:lnSpc>
              <a:spcBef>
                <a:spcPts val="0"/>
              </a:spcBef>
              <a:spcAft>
                <a:spcPts val="0"/>
              </a:spcAft>
              <a:buClr>
                <a:schemeClr val="dk1"/>
              </a:buClr>
              <a:buSzPts val="1800"/>
              <a:buFont typeface="Arial"/>
              <a:buNone/>
            </a:pPr>
            <a:r>
              <a:rPr lang="en" sz="1800">
                <a:latin typeface="Arial"/>
                <a:ea typeface="Arial"/>
                <a:cs typeface="Arial"/>
                <a:sym typeface="Arial"/>
              </a:rPr>
              <a:t>To model elicited emotion, we augment CVAE with a latent variable </a:t>
            </a:r>
            <a:r>
              <a:rPr lang="en" sz="1800">
                <a:latin typeface="Old Standard TT"/>
                <a:ea typeface="Old Standard TT"/>
                <a:cs typeface="Old Standard TT"/>
                <a:sym typeface="Old Standard TT"/>
              </a:rPr>
              <a:t>e</a:t>
            </a:r>
            <a:r>
              <a:rPr lang="en" sz="1800">
                <a:latin typeface="Arial"/>
                <a:ea typeface="Arial"/>
                <a:cs typeface="Arial"/>
                <a:sym typeface="Arial"/>
              </a:rPr>
              <a:t>, which is used to control the generation of a response together with the unstructured variable </a:t>
            </a:r>
            <a:r>
              <a:rPr lang="en" sz="1800">
                <a:latin typeface="Old Standard TT"/>
                <a:ea typeface="Old Standard TT"/>
                <a:cs typeface="Old Standard TT"/>
                <a:sym typeface="Old Standard TT"/>
              </a:rPr>
              <a:t>z</a:t>
            </a:r>
            <a:r>
              <a:rPr lang="en" sz="1800">
                <a:latin typeface="Arial"/>
                <a:ea typeface="Arial"/>
                <a:cs typeface="Arial"/>
                <a:sym typeface="Arial"/>
              </a:rPr>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800">
                <a:latin typeface="Arial"/>
                <a:ea typeface="Arial"/>
                <a:cs typeface="Arial"/>
                <a:sym typeface="Arial"/>
              </a:rPr>
              <a:t>discriminator </a:t>
            </a:r>
            <a:r>
              <a:rPr lang="en" sz="1800">
                <a:latin typeface="Old Standard TT"/>
                <a:ea typeface="Old Standard TT"/>
                <a:cs typeface="Old Standard TT"/>
                <a:sym typeface="Old Standard TT"/>
              </a:rPr>
              <a:t>D </a:t>
            </a:r>
            <a:r>
              <a:rPr lang="en" sz="1800">
                <a:latin typeface="Arial"/>
                <a:ea typeface="Arial"/>
                <a:cs typeface="Arial"/>
                <a:sym typeface="Arial"/>
              </a:rPr>
              <a:t>is used to enforce the generator to produce coherent emotions: </a:t>
            </a:r>
            <a:endParaRPr/>
          </a:p>
          <a:p>
            <a:pPr indent="0" lvl="0" marL="0" marR="0" rtl="0" algn="l">
              <a:lnSpc>
                <a:spcPct val="100000"/>
              </a:lnSpc>
              <a:spcBef>
                <a:spcPts val="0"/>
              </a:spcBef>
              <a:spcAft>
                <a:spcPts val="0"/>
              </a:spcAft>
              <a:buClr>
                <a:schemeClr val="dk1"/>
              </a:buClr>
              <a:buSzPts val="1800"/>
              <a:buFont typeface="Arial"/>
              <a:buNone/>
            </a:pPr>
            <a:r>
              <a:rPr lang="en" sz="1800">
                <a:latin typeface="Arial"/>
                <a:ea typeface="Arial"/>
                <a:cs typeface="Arial"/>
                <a:sym typeface="Arial"/>
              </a:rPr>
              <a:t>similarly, the variational encoder is reused to separate unrelated attributes from </a:t>
            </a:r>
            <a:r>
              <a:rPr lang="en" sz="1800">
                <a:latin typeface="Old Standard TT"/>
                <a:ea typeface="Old Standard TT"/>
                <a:cs typeface="Old Standard TT"/>
                <a:sym typeface="Old Standard TT"/>
              </a:rPr>
              <a:t>e </a:t>
            </a:r>
            <a:r>
              <a:rPr lang="en" sz="1800">
                <a:latin typeface="Arial"/>
                <a:ea typeface="Arial"/>
                <a:cs typeface="Arial"/>
                <a:sym typeface="Arial"/>
              </a:rPr>
              <a:t>by enforcing them to be fully captured by </a:t>
            </a:r>
            <a:r>
              <a:rPr lang="en" sz="1800">
                <a:latin typeface="Old Standard TT"/>
                <a:ea typeface="Old Standard TT"/>
                <a:cs typeface="Old Standard TT"/>
                <a:sym typeface="Old Standard TT"/>
              </a:rPr>
              <a:t>z </a:t>
            </a:r>
            <a:endParaRPr/>
          </a:p>
          <a:p>
            <a:pPr indent="0" lvl="0" marL="0" rtl="0" algn="l">
              <a:spcBef>
                <a:spcPts val="0"/>
              </a:spcBef>
              <a:spcAft>
                <a:spcPts val="0"/>
              </a:spcAft>
              <a:buNone/>
            </a:pPr>
            <a:r>
              <a:t/>
            </a:r>
            <a:endParaRPr/>
          </a:p>
          <a:p>
            <a:pPr indent="-76200" lvl="0" marL="0" rtl="0" algn="l">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Therefore, in this model we were able to control and learn the emotion representations from the latent</a:t>
            </a:r>
            <a:endParaRPr b="0" i="0" sz="120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1:31:31</a:t>
            </a:r>
            <a:endParaRPr/>
          </a:p>
          <a:p>
            <a:pPr indent="-76200" lvl="0" marL="0" rtl="0" algn="l">
              <a:spcBef>
                <a:spcPts val="0"/>
              </a:spcBef>
              <a:spcAft>
                <a:spcPts val="0"/>
              </a:spcAft>
              <a:buClr>
                <a:srgbClr val="464646"/>
              </a:buClr>
              <a:buSzPts val="1200"/>
              <a:buFont typeface="Arial"/>
              <a:buChar char="•"/>
            </a:pPr>
            <a:r>
              <a:rPr b="0" i="0" lang="en" sz="1200">
                <a:solidFill>
                  <a:srgbClr val="464646"/>
                </a:solidFill>
                <a:latin typeface="Quattrocento Sans"/>
                <a:ea typeface="Quattrocento Sans"/>
                <a:cs typeface="Quattrocento Sans"/>
                <a:sym typeface="Quattrocento Sans"/>
              </a:rPr>
              <a:t>variable and also put the feedback into the generation of the responses: </a:t>
            </a:r>
            <a:r>
              <a:rPr b="0" i="0" lang="en" sz="1000">
                <a:solidFill>
                  <a:srgbClr val="464646"/>
                </a:solidFill>
                <a:latin typeface="Quattrocento Sans"/>
                <a:ea typeface="Quattrocento Sans"/>
                <a:cs typeface="Quattrocento Sans"/>
                <a:sym typeface="Quattrocento Sans"/>
              </a:rPr>
              <a:t>sentences with certain target emotion to elicit.</a:t>
            </a:r>
            <a:endParaRPr/>
          </a:p>
          <a:p>
            <a:pPr indent="0" lvl="0" marL="0" marR="0" rtl="0" algn="l">
              <a:lnSpc>
                <a:spcPct val="100000"/>
              </a:lnSpc>
              <a:spcBef>
                <a:spcPts val="0"/>
              </a:spcBef>
              <a:spcAft>
                <a:spcPts val="0"/>
              </a:spcAft>
              <a:buClr>
                <a:schemeClr val="dk1"/>
              </a:buClr>
              <a:buSzPts val="800"/>
              <a:buFont typeface="Calibri"/>
              <a:buNone/>
            </a:pPr>
            <a:r>
              <a:t/>
            </a:r>
            <a:endParaRPr sz="800">
              <a:latin typeface="Arial"/>
              <a:ea typeface="Arial"/>
              <a:cs typeface="Arial"/>
              <a:sym typeface="Arial"/>
            </a:endParaRPr>
          </a:p>
          <a:p>
            <a:pPr indent="0" lvl="0" marL="0" rtl="0" algn="l">
              <a:spcBef>
                <a:spcPts val="0"/>
              </a:spcBef>
              <a:spcAft>
                <a:spcPts val="0"/>
              </a:spcAft>
              <a:buNone/>
            </a:pPr>
            <a:r>
              <a:t/>
            </a:r>
            <a:endParaRPr/>
          </a:p>
        </p:txBody>
      </p:sp>
      <p:sp>
        <p:nvSpPr>
          <p:cNvPr id="766" name="Google Shape;766;g33bc8c8d5bb_0_5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33bc8c8d5bb_0_5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6" name="Google Shape;786;g33bc8c8d5bb_0_5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Dataset: As we all know, many emotion data sets lack a target emotion, which makes it difficult for us to analyze and understand them.   We have reconstructed the multi-modal MEmoR dataset to fit our emotion elicitation, and validate the usability of a single modality (text).</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We also collected additional conversations from the Friends TV show and the open subtitle dataset for pre-training of both the baseline model and our own CVAE model, which helped us to achieve better results in generation.</a:t>
            </a:r>
            <a:endParaRPr b="0"/>
          </a:p>
          <a:p>
            <a:pPr indent="0" lvl="0" marL="0" rtl="0" algn="l">
              <a:spcBef>
                <a:spcPts val="0"/>
              </a:spcBef>
              <a:spcAft>
                <a:spcPts val="0"/>
              </a:spcAft>
              <a:buNone/>
            </a:pPr>
            <a:br>
              <a:rPr lang="en"/>
            </a:br>
            <a:endParaRPr/>
          </a:p>
        </p:txBody>
      </p:sp>
      <p:sp>
        <p:nvSpPr>
          <p:cNvPr id="787" name="Google Shape;787;g33bc8c8d5bb_0_5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33bc8c8d5bb_0_5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0" name="Google Shape;800;g33bc8c8d5bb_0_5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results are shown in table on the left. The bar chart on the right hand side shows a more fine-grained result of emotion accuracy  Not only the quality of the repones has been improved, but more importantly, the accuracy of the emotion in generated responses has been significantly improved during manual evaluation。</a:t>
            </a:r>
            <a:endParaRPr b="0" sz="4000"/>
          </a:p>
          <a:p>
            <a:pPr indent="0" lvl="0" marL="0" rtl="0" algn="l">
              <a:spcBef>
                <a:spcPts val="0"/>
              </a:spcBef>
              <a:spcAft>
                <a:spcPts val="0"/>
              </a:spcAft>
              <a:buNone/>
            </a:pPr>
            <a:br>
              <a:rPr b="0" lang="en" sz="4000"/>
            </a:br>
            <a:r>
              <a:rPr b="0" i="0" lang="en" sz="1800" u="none" strike="noStrike">
                <a:solidFill>
                  <a:srgbClr val="000000"/>
                </a:solidFill>
                <a:latin typeface="Arial"/>
                <a:ea typeface="Arial"/>
                <a:cs typeface="Arial"/>
                <a:sym typeface="Arial"/>
              </a:rPr>
              <a:t>From table, we observe that pretraining is effective in improving the quality of generation in both models</a:t>
            </a:r>
            <a:endParaRPr b="0" sz="4000"/>
          </a:p>
          <a:p>
            <a:pPr indent="0" lvl="0" marL="0" rtl="0" algn="l">
              <a:spcBef>
                <a:spcPts val="0"/>
              </a:spcBef>
              <a:spcAft>
                <a:spcPts val="0"/>
              </a:spcAft>
              <a:buNone/>
            </a:pPr>
            <a:br>
              <a:rPr b="0" lang="en" sz="4000"/>
            </a:br>
            <a:br>
              <a:rPr lang="en" sz="4000"/>
            </a:br>
            <a:endParaRPr b="0" i="0" sz="2800">
              <a:solidFill>
                <a:srgbClr val="464646"/>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2800"/>
              <a:buFont typeface="Arial"/>
              <a:buNone/>
            </a:pPr>
            <a:r>
              <a:t/>
            </a:r>
            <a:endParaRPr b="0" i="0" sz="2800">
              <a:solidFill>
                <a:srgbClr val="464646"/>
              </a:solidFill>
              <a:latin typeface="Quattrocento Sans"/>
              <a:ea typeface="Quattrocento Sans"/>
              <a:cs typeface="Quattrocento Sans"/>
              <a:sym typeface="Quattrocento Sans"/>
            </a:endParaRPr>
          </a:p>
          <a:p>
            <a:pPr indent="-177800" lvl="0" marL="0" rtl="0" algn="l">
              <a:spcBef>
                <a:spcPts val="0"/>
              </a:spcBef>
              <a:spcAft>
                <a:spcPts val="0"/>
              </a:spcAft>
              <a:buClr>
                <a:schemeClr val="dk1"/>
              </a:buClr>
              <a:buSzPts val="2800"/>
              <a:buFont typeface="Calibri"/>
              <a:buAutoNum type="arabicPeriod" startAt="319"/>
            </a:pPr>
            <a:r>
              <a:rPr lang="en" sz="2800">
                <a:latin typeface="Arial"/>
                <a:ea typeface="Arial"/>
                <a:cs typeface="Arial"/>
                <a:sym typeface="Arial"/>
              </a:rPr>
              <a:t>The results are shown in Table 1. The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320  </a:t>
            </a:r>
            <a:r>
              <a:rPr lang="en" sz="2800">
                <a:latin typeface="Arial"/>
                <a:ea typeface="Arial"/>
                <a:cs typeface="Arial"/>
                <a:sym typeface="Arial"/>
              </a:rPr>
              <a:t>perplexity of our method is lower than that of the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321  </a:t>
            </a:r>
            <a:r>
              <a:rPr lang="en" sz="2800">
                <a:latin typeface="Arial"/>
                <a:ea typeface="Arial"/>
                <a:cs typeface="Arial"/>
                <a:sym typeface="Arial"/>
              </a:rPr>
              <a:t>EmpDG baseline, which shows that our model can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322  </a:t>
            </a:r>
            <a:r>
              <a:rPr lang="en" sz="2800">
                <a:latin typeface="Arial"/>
                <a:ea typeface="Arial"/>
                <a:cs typeface="Arial"/>
                <a:sym typeface="Arial"/>
              </a:rPr>
              <a:t>generate more fluent responses. This can be be-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323  </a:t>
            </a:r>
            <a:r>
              <a:rPr lang="en" sz="2800">
                <a:latin typeface="Arial"/>
                <a:ea typeface="Arial"/>
                <a:cs typeface="Arial"/>
                <a:sym typeface="Arial"/>
              </a:rPr>
              <a:t>cause of the two-channel model structure by Em-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324  </a:t>
            </a:r>
            <a:r>
              <a:rPr lang="en" sz="2800">
                <a:latin typeface="Arial"/>
                <a:ea typeface="Arial"/>
                <a:cs typeface="Arial"/>
                <a:sym typeface="Arial"/>
              </a:rPr>
              <a:t>pDG, where implicit emotions can interfere with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325  </a:t>
            </a:r>
            <a:r>
              <a:rPr lang="en" sz="2800">
                <a:latin typeface="Arial"/>
                <a:ea typeface="Arial"/>
                <a:cs typeface="Arial"/>
                <a:sym typeface="Arial"/>
              </a:rPr>
              <a:t>generation by introducing noise. In contrast, the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326  </a:t>
            </a:r>
            <a:r>
              <a:rPr lang="en" sz="2800">
                <a:latin typeface="Arial"/>
                <a:ea typeface="Arial"/>
                <a:cs typeface="Arial"/>
                <a:sym typeface="Arial"/>
              </a:rPr>
              <a:t>use of CVAE can be also more effective in isolating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327  </a:t>
            </a:r>
            <a:r>
              <a:rPr lang="en" sz="2800">
                <a:latin typeface="Arial"/>
                <a:ea typeface="Arial"/>
                <a:cs typeface="Arial"/>
                <a:sym typeface="Arial"/>
              </a:rPr>
              <a:t>the influence of emotion signals. </a:t>
            </a:r>
            <a:endParaRPr/>
          </a:p>
          <a:p>
            <a:pPr indent="0" lvl="0" marL="0" rtl="0" algn="l">
              <a:spcBef>
                <a:spcPts val="0"/>
              </a:spcBef>
              <a:spcAft>
                <a:spcPts val="0"/>
              </a:spcAft>
              <a:buClr>
                <a:schemeClr val="dk1"/>
              </a:buClr>
              <a:buSzPts val="2800"/>
              <a:buFont typeface="Calibri"/>
              <a:buNone/>
            </a:pPr>
            <a:r>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328  </a:t>
            </a:r>
            <a:r>
              <a:rPr lang="en" sz="2800">
                <a:latin typeface="Arial"/>
                <a:ea typeface="Arial"/>
                <a:cs typeface="Arial"/>
                <a:sym typeface="Arial"/>
              </a:rPr>
              <a:t>The output length of our model is 13.2 on aver- </a:t>
            </a:r>
            <a:endParaRPr sz="2800"/>
          </a:p>
          <a:p>
            <a:pPr indent="-177800" lvl="0" marL="0" rtl="0" algn="l">
              <a:spcBef>
                <a:spcPts val="0"/>
              </a:spcBef>
              <a:spcAft>
                <a:spcPts val="0"/>
              </a:spcAft>
              <a:buClr>
                <a:schemeClr val="dk1"/>
              </a:buClr>
              <a:buSzPts val="2800"/>
              <a:buFont typeface="Calibri"/>
              <a:buAutoNum type="arabicPeriod" startAt="319"/>
            </a:pPr>
            <a:r>
              <a:rPr lang="en" sz="2800">
                <a:latin typeface="Arial"/>
                <a:ea typeface="Arial"/>
                <a:cs typeface="Arial"/>
                <a:sym typeface="Arial"/>
              </a:rPr>
              <a:t>age, 43% longer than that of the baseline. We find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330  </a:t>
            </a:r>
            <a:r>
              <a:rPr lang="en" sz="2800">
                <a:latin typeface="Arial"/>
                <a:ea typeface="Arial"/>
                <a:cs typeface="Arial"/>
                <a:sym typeface="Arial"/>
              </a:rPr>
              <a:t>that the baseline model tends to give more short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331  </a:t>
            </a:r>
            <a:r>
              <a:rPr lang="en" sz="2800">
                <a:latin typeface="Arial"/>
                <a:ea typeface="Arial"/>
                <a:cs typeface="Arial"/>
                <a:sym typeface="Arial"/>
              </a:rPr>
              <a:t>and generic outputs such as “</a:t>
            </a:r>
            <a:r>
              <a:rPr i="1" lang="en" sz="2800">
                <a:latin typeface="Arial"/>
                <a:ea typeface="Arial"/>
                <a:cs typeface="Arial"/>
                <a:sym typeface="Arial"/>
              </a:rPr>
              <a:t>really</a:t>
            </a:r>
            <a:r>
              <a:rPr lang="en" sz="2800">
                <a:latin typeface="Arial"/>
                <a:ea typeface="Arial"/>
                <a:cs typeface="Arial"/>
                <a:sym typeface="Arial"/>
              </a:rPr>
              <a:t>’ and “</a:t>
            </a:r>
            <a:r>
              <a:rPr i="1" lang="en" sz="2800">
                <a:latin typeface="Arial"/>
                <a:ea typeface="Arial"/>
                <a:cs typeface="Arial"/>
                <a:sym typeface="Arial"/>
              </a:rPr>
              <a:t>what</a:t>
            </a:r>
            <a:r>
              <a:rPr lang="en" sz="2800">
                <a:latin typeface="Arial"/>
                <a:ea typeface="Arial"/>
                <a:cs typeface="Arial"/>
                <a:sym typeface="Arial"/>
              </a:rPr>
              <a:t>”,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332  </a:t>
            </a:r>
            <a:r>
              <a:rPr lang="en" sz="2800">
                <a:latin typeface="Arial"/>
                <a:ea typeface="Arial"/>
                <a:cs typeface="Arial"/>
                <a:sym typeface="Arial"/>
              </a:rPr>
              <a:t>as can be seen in Table 2. The maximum output </a:t>
            </a:r>
            <a:endParaRPr sz="2800"/>
          </a:p>
          <a:p>
            <a:pPr indent="-177800" lvl="0" marL="0" rtl="0" algn="l">
              <a:spcBef>
                <a:spcPts val="0"/>
              </a:spcBef>
              <a:spcAft>
                <a:spcPts val="0"/>
              </a:spcAft>
              <a:buClr>
                <a:schemeClr val="dk1"/>
              </a:buClr>
              <a:buSzPts val="2800"/>
              <a:buFont typeface="Calibri"/>
              <a:buAutoNum type="arabicPeriod" startAt="319"/>
            </a:pPr>
            <a:r>
              <a:rPr lang="en" sz="2800">
                <a:latin typeface="Arial"/>
                <a:ea typeface="Arial"/>
                <a:cs typeface="Arial"/>
                <a:sym typeface="Arial"/>
              </a:rPr>
              <a:t>length are similar, 31 (baseline) and 39 (ours) re-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333  </a:t>
            </a:r>
            <a:r>
              <a:rPr lang="en" sz="2800">
                <a:latin typeface="Arial"/>
                <a:ea typeface="Arial"/>
                <a:cs typeface="Arial"/>
                <a:sym typeface="Arial"/>
              </a:rPr>
              <a:t>spectively. This again shows the effectiveness of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334  </a:t>
            </a:r>
            <a:r>
              <a:rPr lang="en" sz="2800">
                <a:latin typeface="Arial"/>
                <a:ea typeface="Arial"/>
                <a:cs typeface="Arial"/>
                <a:sym typeface="Arial"/>
              </a:rPr>
              <a:t>the L</a:t>
            </a:r>
            <a:r>
              <a:rPr lang="en" sz="2800">
                <a:latin typeface="Old Standard TT"/>
                <a:ea typeface="Old Standard TT"/>
                <a:cs typeface="Old Standard TT"/>
                <a:sym typeface="Old Standard TT"/>
              </a:rPr>
              <a:t>VAE </a:t>
            </a:r>
            <a:r>
              <a:rPr lang="en" sz="2800">
                <a:latin typeface="Arial"/>
                <a:ea typeface="Arial"/>
                <a:cs typeface="Arial"/>
                <a:sym typeface="Arial"/>
              </a:rPr>
              <a:t>and L</a:t>
            </a:r>
            <a:r>
              <a:rPr lang="en" sz="2800">
                <a:latin typeface="Old Standard TT"/>
                <a:ea typeface="Old Standard TT"/>
                <a:cs typeface="Old Standard TT"/>
                <a:sym typeface="Old Standard TT"/>
              </a:rPr>
              <a:t>Attr</a:t>
            </a:r>
            <a:r>
              <a:rPr lang="en" sz="2800">
                <a:latin typeface="Arial"/>
                <a:ea typeface="Arial"/>
                <a:cs typeface="Arial"/>
                <a:sym typeface="Arial"/>
              </a:rPr>
              <a:t>,z loss design in our model as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335  </a:t>
            </a:r>
            <a:r>
              <a:rPr lang="en" sz="2800">
                <a:latin typeface="Arial"/>
                <a:ea typeface="Arial"/>
                <a:cs typeface="Arial"/>
                <a:sym typeface="Arial"/>
              </a:rPr>
              <a:t>compared to Lsem of the baseline. </a:t>
            </a:r>
            <a:endParaRPr sz="2800"/>
          </a:p>
          <a:p>
            <a:pPr indent="0" lvl="0" marL="0" rtl="0" algn="l">
              <a:spcBef>
                <a:spcPts val="0"/>
              </a:spcBef>
              <a:spcAft>
                <a:spcPts val="0"/>
              </a:spcAft>
              <a:buNone/>
            </a:pPr>
            <a:r>
              <a:t/>
            </a:r>
            <a:endParaRPr sz="2800"/>
          </a:p>
          <a:p>
            <a:pPr indent="-177800" lvl="0" marL="0" rtl="0" algn="l">
              <a:spcBef>
                <a:spcPts val="0"/>
              </a:spcBef>
              <a:spcAft>
                <a:spcPts val="0"/>
              </a:spcAft>
              <a:buClr>
                <a:schemeClr val="dk1"/>
              </a:buClr>
              <a:buSzPts val="2800"/>
              <a:buFont typeface="Calibri"/>
              <a:buAutoNum type="arabicPeriod" startAt="319"/>
            </a:pPr>
            <a:r>
              <a:rPr lang="en" sz="2800">
                <a:latin typeface="Arial"/>
                <a:ea typeface="Arial"/>
                <a:cs typeface="Arial"/>
                <a:sym typeface="Arial"/>
              </a:rPr>
              <a:t>e-training of the generation module is added.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338  </a:t>
            </a:r>
            <a:r>
              <a:rPr lang="en" sz="2800">
                <a:latin typeface="Arial"/>
                <a:ea typeface="Arial"/>
                <a:cs typeface="Arial"/>
                <a:sym typeface="Arial"/>
              </a:rPr>
              <a:t>Compared with EmpDG, the rate of PPL reduction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339  </a:t>
            </a:r>
            <a:r>
              <a:rPr lang="en" sz="2800">
                <a:latin typeface="Arial"/>
                <a:ea typeface="Arial"/>
                <a:cs typeface="Arial"/>
                <a:sym typeface="Arial"/>
              </a:rPr>
              <a:t>is significantly larger for our model. This shows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340  </a:t>
            </a:r>
            <a:r>
              <a:rPr lang="en" sz="2800">
                <a:latin typeface="Arial"/>
                <a:ea typeface="Arial"/>
                <a:cs typeface="Arial"/>
                <a:sym typeface="Arial"/>
              </a:rPr>
              <a:t>that our CVAE structure can make better use of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341  </a:t>
            </a:r>
            <a:r>
              <a:rPr lang="en" sz="2800">
                <a:latin typeface="Arial"/>
                <a:ea typeface="Arial"/>
                <a:cs typeface="Arial"/>
                <a:sym typeface="Arial"/>
              </a:rPr>
              <a:t>wake-sleep learning. In addition, pre-training re-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342  </a:t>
            </a:r>
            <a:r>
              <a:rPr lang="en" sz="2800">
                <a:latin typeface="Arial"/>
                <a:ea typeface="Arial"/>
                <a:cs typeface="Arial"/>
                <a:sym typeface="Arial"/>
              </a:rPr>
              <a:t>duces the KL of our model. This shows that more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343  </a:t>
            </a:r>
            <a:r>
              <a:rPr lang="en" sz="2800">
                <a:latin typeface="Arial"/>
                <a:ea typeface="Arial"/>
                <a:cs typeface="Arial"/>
                <a:sym typeface="Arial"/>
              </a:rPr>
              <a:t>data allows the model to better separate the emotion </a:t>
            </a:r>
            <a:endParaRPr sz="2800"/>
          </a:p>
          <a:p>
            <a:pPr indent="-177800" lvl="0" marL="0" rtl="0" algn="l">
              <a:spcBef>
                <a:spcPts val="0"/>
              </a:spcBef>
              <a:spcAft>
                <a:spcPts val="0"/>
              </a:spcAft>
              <a:buClr>
                <a:srgbClr val="7F7F7F"/>
              </a:buClr>
              <a:buSzPts val="2800"/>
              <a:buFont typeface="Calibri"/>
              <a:buAutoNum type="arabicPeriod" startAt="319"/>
            </a:pPr>
            <a:r>
              <a:rPr b="1" lang="en" sz="2800">
                <a:solidFill>
                  <a:srgbClr val="7F7F7F"/>
                </a:solidFill>
                <a:latin typeface="Arial"/>
                <a:ea typeface="Arial"/>
                <a:cs typeface="Arial"/>
                <a:sym typeface="Arial"/>
              </a:rPr>
              <a:t>344  </a:t>
            </a:r>
            <a:r>
              <a:rPr lang="en" sz="2800">
                <a:latin typeface="Arial"/>
                <a:ea typeface="Arial"/>
                <a:cs typeface="Arial"/>
                <a:sym typeface="Arial"/>
              </a:rPr>
              <a:t>signal </a:t>
            </a:r>
            <a:r>
              <a:rPr lang="en" sz="2800">
                <a:latin typeface="Old Standard TT"/>
                <a:ea typeface="Old Standard TT"/>
                <a:cs typeface="Old Standard TT"/>
                <a:sym typeface="Old Standard TT"/>
              </a:rPr>
              <a:t>e </a:t>
            </a:r>
            <a:r>
              <a:rPr lang="en" sz="2800">
                <a:latin typeface="Arial"/>
                <a:ea typeface="Arial"/>
                <a:cs typeface="Arial"/>
                <a:sym typeface="Arial"/>
              </a:rPr>
              <a:t>and the semantic context </a:t>
            </a:r>
            <a:r>
              <a:rPr lang="en" sz="2800">
                <a:latin typeface="Old Standard TT"/>
                <a:ea typeface="Old Standard TT"/>
                <a:cs typeface="Old Standard TT"/>
                <a:sym typeface="Old Standard TT"/>
              </a:rPr>
              <a:t>z</a:t>
            </a:r>
            <a:r>
              <a:rPr lang="en" sz="2800">
                <a:latin typeface="Arial"/>
                <a:ea typeface="Arial"/>
                <a:cs typeface="Arial"/>
                <a:sym typeface="Arial"/>
              </a:rPr>
              <a:t>. </a:t>
            </a:r>
            <a:endParaRPr sz="2800"/>
          </a:p>
          <a:p>
            <a:pPr indent="0" lvl="0" marL="0" rtl="0" algn="l">
              <a:spcBef>
                <a:spcPts val="0"/>
              </a:spcBef>
              <a:spcAft>
                <a:spcPts val="0"/>
              </a:spcAft>
              <a:buClr>
                <a:schemeClr val="dk1"/>
              </a:buClr>
              <a:buSzPts val="2800"/>
              <a:buFont typeface="Arial"/>
              <a:buNone/>
            </a:pPr>
            <a:r>
              <a:t/>
            </a:r>
            <a:endParaRPr b="0" i="0" sz="2800">
              <a:solidFill>
                <a:srgbClr val="464646"/>
              </a:solidFill>
              <a:latin typeface="Quattrocento Sans"/>
              <a:ea typeface="Quattrocento Sans"/>
              <a:cs typeface="Quattrocento Sans"/>
              <a:sym typeface="Quattrocento Sans"/>
            </a:endParaRPr>
          </a:p>
          <a:p>
            <a:pPr indent="0" lvl="0" marL="0" rtl="0" algn="l">
              <a:spcBef>
                <a:spcPts val="0"/>
              </a:spcBef>
              <a:spcAft>
                <a:spcPts val="0"/>
              </a:spcAft>
              <a:buClr>
                <a:schemeClr val="dk1"/>
              </a:buClr>
              <a:buSzPts val="2800"/>
              <a:buFont typeface="Arial"/>
              <a:buNone/>
            </a:pPr>
            <a:r>
              <a:t/>
            </a:r>
            <a:endParaRPr b="0" i="0" sz="2800">
              <a:solidFill>
                <a:srgbClr val="464646"/>
              </a:solidFill>
              <a:latin typeface="Quattrocento Sans"/>
              <a:ea typeface="Quattrocento Sans"/>
              <a:cs typeface="Quattrocento Sans"/>
              <a:sym typeface="Quattrocento Sans"/>
            </a:endParaRPr>
          </a:p>
          <a:p>
            <a:pPr indent="-177800" lvl="0" marL="0" rtl="0" algn="l">
              <a:spcBef>
                <a:spcPts val="0"/>
              </a:spcBef>
              <a:spcAft>
                <a:spcPts val="0"/>
              </a:spcAft>
              <a:buClr>
                <a:srgbClr val="464646"/>
              </a:buClr>
              <a:buSzPts val="2800"/>
              <a:buFont typeface="Arial"/>
              <a:buChar char="•"/>
            </a:pPr>
            <a:r>
              <a:rPr b="0" i="0" lang="en" sz="2800">
                <a:solidFill>
                  <a:srgbClr val="464646"/>
                </a:solidFill>
                <a:latin typeface="Quattrocento Sans"/>
                <a:ea typeface="Quattrocento Sans"/>
                <a:cs typeface="Quattrocento Sans"/>
                <a:sym typeface="Quattrocento Sans"/>
              </a:rPr>
              <a:t>And in the bar.</a:t>
            </a:r>
            <a:endParaRPr b="0" i="0" sz="2800">
              <a:solidFill>
                <a:srgbClr val="767676"/>
              </a:solidFill>
              <a:latin typeface="Quattrocento Sans"/>
              <a:ea typeface="Quattrocento Sans"/>
              <a:cs typeface="Quattrocento Sans"/>
              <a:sym typeface="Quattrocento Sans"/>
            </a:endParaRPr>
          </a:p>
          <a:p>
            <a:pPr indent="-177800" lvl="0" marL="0" rtl="0" algn="r">
              <a:spcBef>
                <a:spcPts val="0"/>
              </a:spcBef>
              <a:spcAft>
                <a:spcPts val="0"/>
              </a:spcAft>
              <a:buClr>
                <a:srgbClr val="464646"/>
              </a:buClr>
              <a:buSzPts val="2800"/>
              <a:buFont typeface="Arial"/>
              <a:buChar char="•"/>
            </a:pPr>
            <a:r>
              <a:rPr b="0" i="0" lang="en" sz="2800">
                <a:solidFill>
                  <a:srgbClr val="464646"/>
                </a:solidFill>
                <a:latin typeface="Quattrocento Sans"/>
                <a:ea typeface="Quattrocento Sans"/>
                <a:cs typeface="Quattrocento Sans"/>
                <a:sym typeface="Quattrocento Sans"/>
              </a:rPr>
              <a:t>1:37:52</a:t>
            </a:r>
            <a:endParaRPr/>
          </a:p>
          <a:p>
            <a:pPr indent="-177800" lvl="0" marL="0" rtl="0" algn="l">
              <a:spcBef>
                <a:spcPts val="0"/>
              </a:spcBef>
              <a:spcAft>
                <a:spcPts val="0"/>
              </a:spcAft>
              <a:buClr>
                <a:srgbClr val="464646"/>
              </a:buClr>
              <a:buSzPts val="2800"/>
              <a:buFont typeface="Arial"/>
              <a:buChar char="•"/>
            </a:pPr>
            <a:r>
              <a:rPr b="0" i="0" lang="en" sz="2800">
                <a:solidFill>
                  <a:srgbClr val="464646"/>
                </a:solidFill>
                <a:latin typeface="Quattrocento Sans"/>
                <a:ea typeface="Quattrocento Sans"/>
                <a:cs typeface="Quattrocento Sans"/>
                <a:sym typeface="Quattrocento Sans"/>
              </a:rPr>
              <a:t>Bar chart on the right. This shows a more fine grained result of emotion accuracy.</a:t>
            </a:r>
            <a:endParaRPr b="0" i="0" sz="2800">
              <a:solidFill>
                <a:srgbClr val="767676"/>
              </a:solidFill>
              <a:latin typeface="Quattrocento Sans"/>
              <a:ea typeface="Quattrocento Sans"/>
              <a:cs typeface="Quattrocento Sans"/>
              <a:sym typeface="Quattrocento Sans"/>
            </a:endParaRPr>
          </a:p>
          <a:p>
            <a:pPr indent="-177800" lvl="0" marL="0" rtl="0" algn="r">
              <a:spcBef>
                <a:spcPts val="0"/>
              </a:spcBef>
              <a:spcAft>
                <a:spcPts val="0"/>
              </a:spcAft>
              <a:buClr>
                <a:srgbClr val="464646"/>
              </a:buClr>
              <a:buSzPts val="2800"/>
              <a:buFont typeface="Arial"/>
              <a:buChar char="•"/>
            </a:pPr>
            <a:r>
              <a:rPr b="0" i="0" lang="en" sz="2800">
                <a:solidFill>
                  <a:srgbClr val="464646"/>
                </a:solidFill>
                <a:latin typeface="Quattrocento Sans"/>
                <a:ea typeface="Quattrocento Sans"/>
                <a:cs typeface="Quattrocento Sans"/>
                <a:sym typeface="Quattrocento Sans"/>
              </a:rPr>
              <a:t>1:37:59</a:t>
            </a:r>
            <a:endParaRPr sz="1800">
              <a:latin typeface="Arial"/>
              <a:ea typeface="Arial"/>
              <a:cs typeface="Arial"/>
              <a:sym typeface="Arial"/>
            </a:endParaRPr>
          </a:p>
          <a:p>
            <a:pPr indent="0" lvl="0" marL="0" rtl="0" algn="l">
              <a:spcBef>
                <a:spcPts val="0"/>
              </a:spcBef>
              <a:spcAft>
                <a:spcPts val="0"/>
              </a:spcAft>
              <a:buNone/>
            </a:pPr>
            <a:r>
              <a:rPr lang="en" sz="1800">
                <a:latin typeface="Arial"/>
                <a:ea typeface="Arial"/>
                <a:cs typeface="Arial"/>
                <a:sym typeface="Arial"/>
              </a:rPr>
              <a:t>Figure 3 shows a more fine-grained result of </a:t>
            </a:r>
            <a:r>
              <a:rPr b="1" lang="en" sz="1800">
                <a:solidFill>
                  <a:srgbClr val="7F7F7F"/>
                </a:solidFill>
                <a:latin typeface="Arial"/>
                <a:ea typeface="Arial"/>
                <a:cs typeface="Arial"/>
                <a:sym typeface="Arial"/>
              </a:rPr>
              <a:t>378 </a:t>
            </a:r>
            <a:endParaRPr/>
          </a:p>
          <a:p>
            <a:pPr indent="0" lvl="0" marL="0" rtl="0" algn="l">
              <a:spcBef>
                <a:spcPts val="0"/>
              </a:spcBef>
              <a:spcAft>
                <a:spcPts val="0"/>
              </a:spcAft>
              <a:buNone/>
            </a:pPr>
            <a:r>
              <a:rPr lang="en" sz="1800">
                <a:latin typeface="Arial"/>
                <a:ea typeface="Arial"/>
                <a:cs typeface="Arial"/>
                <a:sym typeface="Arial"/>
              </a:rPr>
              <a:t>emotion accuracy. Our model outperforms the base-</a:t>
            </a:r>
            <a:br>
              <a:rPr lang="en" sz="1800">
                <a:latin typeface="Arial"/>
                <a:ea typeface="Arial"/>
                <a:cs typeface="Arial"/>
                <a:sym typeface="Arial"/>
              </a:rPr>
            </a:br>
            <a:r>
              <a:rPr lang="en" sz="1800">
                <a:latin typeface="Arial"/>
                <a:ea typeface="Arial"/>
                <a:cs typeface="Arial"/>
                <a:sym typeface="Arial"/>
              </a:rPr>
              <a:t>line on all emotion types except for anticipation. </a:t>
            </a:r>
            <a:r>
              <a:rPr b="1" lang="en" sz="1800">
                <a:solidFill>
                  <a:srgbClr val="7F7F7F"/>
                </a:solidFill>
                <a:latin typeface="Arial"/>
                <a:ea typeface="Arial"/>
                <a:cs typeface="Arial"/>
                <a:sym typeface="Arial"/>
              </a:rPr>
              <a:t>379 </a:t>
            </a:r>
            <a:endParaRPr/>
          </a:p>
          <a:p>
            <a:pPr indent="0" lvl="0" marL="0" rtl="0" algn="l">
              <a:spcBef>
                <a:spcPts val="0"/>
              </a:spcBef>
              <a:spcAft>
                <a:spcPts val="0"/>
              </a:spcAft>
              <a:buNone/>
            </a:pPr>
            <a:r>
              <a:rPr lang="en" sz="1800">
                <a:latin typeface="Arial"/>
                <a:ea typeface="Arial"/>
                <a:cs typeface="Arial"/>
                <a:sym typeface="Arial"/>
              </a:rPr>
              <a:t>This is likely because many cases in the category </a:t>
            </a:r>
            <a:r>
              <a:rPr b="1" lang="en" sz="1800">
                <a:solidFill>
                  <a:srgbClr val="7F7F7F"/>
                </a:solidFill>
                <a:latin typeface="Arial"/>
                <a:ea typeface="Arial"/>
                <a:cs typeface="Arial"/>
                <a:sym typeface="Arial"/>
              </a:rPr>
              <a:t>380</a:t>
            </a:r>
            <a:endParaRPr/>
          </a:p>
          <a:p>
            <a:pPr indent="0" lvl="0" marL="0" rtl="0" algn="l">
              <a:spcBef>
                <a:spcPts val="0"/>
              </a:spcBef>
              <a:spcAft>
                <a:spcPts val="0"/>
              </a:spcAft>
              <a:buNone/>
            </a:pPr>
            <a:r>
              <a:rPr b="1" lang="en" sz="1800">
                <a:solidFill>
                  <a:srgbClr val="7F7F7F"/>
                </a:solidFill>
                <a:latin typeface="Arial"/>
                <a:ea typeface="Arial"/>
                <a:cs typeface="Arial"/>
                <a:sym typeface="Arial"/>
              </a:rPr>
              <a:t> </a:t>
            </a:r>
            <a:r>
              <a:rPr lang="en" sz="1800">
                <a:latin typeface="Arial"/>
                <a:ea typeface="Arial"/>
                <a:cs typeface="Arial"/>
                <a:sym typeface="Arial"/>
              </a:rPr>
              <a:t>involve more generic utterances such as “</a:t>
            </a:r>
            <a:r>
              <a:rPr i="1" lang="en" sz="1800">
                <a:latin typeface="Arial"/>
                <a:ea typeface="Arial"/>
                <a:cs typeface="Arial"/>
                <a:sym typeface="Arial"/>
              </a:rPr>
              <a:t>what</a:t>
            </a:r>
            <a:r>
              <a:rPr lang="en" sz="1800">
                <a:latin typeface="Arial"/>
                <a:ea typeface="Arial"/>
                <a:cs typeface="Arial"/>
                <a:sym typeface="Arial"/>
              </a:rPr>
              <a:t>”. </a:t>
            </a:r>
            <a:r>
              <a:rPr b="1" lang="en" sz="1800">
                <a:solidFill>
                  <a:srgbClr val="7F7F7F"/>
                </a:solidFill>
                <a:latin typeface="Arial"/>
                <a:ea typeface="Arial"/>
                <a:cs typeface="Arial"/>
                <a:sym typeface="Arial"/>
              </a:rPr>
              <a:t>381 </a:t>
            </a:r>
            <a:endParaRPr/>
          </a:p>
          <a:p>
            <a:pPr indent="0" lvl="0" marL="0" rtl="0" algn="l">
              <a:spcBef>
                <a:spcPts val="0"/>
              </a:spcBef>
              <a:spcAft>
                <a:spcPts val="0"/>
              </a:spcAft>
              <a:buNone/>
            </a:pPr>
            <a:r>
              <a:rPr lang="en" sz="1800">
                <a:latin typeface="Arial"/>
                <a:ea typeface="Arial"/>
                <a:cs typeface="Arial"/>
                <a:sym typeface="Arial"/>
              </a:rPr>
              <a:t>For neutral, our method gives the largest advantage, </a:t>
            </a:r>
            <a:r>
              <a:rPr b="1" lang="en" sz="1800">
                <a:solidFill>
                  <a:srgbClr val="7F7F7F"/>
                </a:solidFill>
                <a:latin typeface="Arial"/>
                <a:ea typeface="Arial"/>
                <a:cs typeface="Arial"/>
                <a:sym typeface="Arial"/>
              </a:rPr>
              <a:t>382 </a:t>
            </a:r>
            <a:endParaRPr/>
          </a:p>
          <a:p>
            <a:pPr indent="0" lvl="0" marL="0" rtl="0" algn="l">
              <a:spcBef>
                <a:spcPts val="0"/>
              </a:spcBef>
              <a:spcAft>
                <a:spcPts val="0"/>
              </a:spcAft>
              <a:buNone/>
            </a:pPr>
            <a:r>
              <a:rPr lang="en" sz="1800">
                <a:latin typeface="Arial"/>
                <a:ea typeface="Arial"/>
                <a:cs typeface="Arial"/>
                <a:sym typeface="Arial"/>
              </a:rPr>
              <a:t>which is likely because it gives fluent, meaningful </a:t>
            </a:r>
            <a:r>
              <a:rPr b="1" lang="en" sz="1800">
                <a:solidFill>
                  <a:srgbClr val="7F7F7F"/>
                </a:solidFill>
                <a:latin typeface="Arial"/>
                <a:ea typeface="Arial"/>
                <a:cs typeface="Arial"/>
                <a:sym typeface="Arial"/>
              </a:rPr>
              <a:t>383 </a:t>
            </a:r>
            <a:endParaRPr/>
          </a:p>
          <a:p>
            <a:pPr indent="0" lvl="0" marL="0" rtl="0" algn="l">
              <a:spcBef>
                <a:spcPts val="0"/>
              </a:spcBef>
              <a:spcAft>
                <a:spcPts val="0"/>
              </a:spcAft>
              <a:buNone/>
            </a:pPr>
            <a:r>
              <a:rPr lang="en" sz="1800">
                <a:latin typeface="Arial"/>
                <a:ea typeface="Arial"/>
                <a:cs typeface="Arial"/>
                <a:sym typeface="Arial"/>
              </a:rPr>
              <a:t>responses most of the time, as shown in Table 2. </a:t>
            </a:r>
            <a:endParaRPr sz="1800"/>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Clr>
                <a:schemeClr val="dk1"/>
              </a:buClr>
              <a:buSzPts val="1800"/>
              <a:buFont typeface="Calibri"/>
              <a:buNone/>
            </a:pPr>
            <a:r>
              <a:t/>
            </a:r>
            <a:endParaRPr sz="1800">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801" name="Google Shape;801;g33bc8c8d5bb_0_5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7" name="Shape 817"/>
        <p:cNvGrpSpPr/>
        <p:nvPr/>
      </p:nvGrpSpPr>
      <p:grpSpPr>
        <a:xfrm>
          <a:off x="0" y="0"/>
          <a:ext cx="0" cy="0"/>
          <a:chOff x="0" y="0"/>
          <a:chExt cx="0" cy="0"/>
        </a:xfrm>
      </p:grpSpPr>
      <p:sp>
        <p:nvSpPr>
          <p:cNvPr id="818" name="Google Shape;818;g33bc8c8d5bb_0_5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9" name="Google Shape;819;g33bc8c8d5bb_0_5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464646"/>
              </a:buClr>
              <a:buSzPts val="1200"/>
              <a:buChar char="•"/>
            </a:pPr>
            <a:r>
              <a:rPr lang="en" sz="1800">
                <a:latin typeface="Arial"/>
                <a:ea typeface="Arial"/>
                <a:cs typeface="Arial"/>
                <a:sym typeface="Arial"/>
              </a:rPr>
              <a:t>We have also conducted The Effect of Modeling Negative Emotions:, With this comparison, we found that if you include negative emotion utterances in pre-training or in training stages, they will improve their generation towards elicit positive emotions.</a:t>
            </a:r>
            <a:endParaRPr sz="4000"/>
          </a:p>
          <a:p>
            <a:pPr indent="-69850" lvl="0" marL="0" rtl="0" algn="l">
              <a:spcBef>
                <a:spcPts val="0"/>
              </a:spcBef>
              <a:spcAft>
                <a:spcPts val="0"/>
              </a:spcAft>
              <a:buClr>
                <a:srgbClr val="464646"/>
              </a:buClr>
              <a:buSzPts val="1100"/>
              <a:buFont typeface="Quattrocento Sans"/>
              <a:buChar char="•"/>
            </a:pPr>
            <a:r>
              <a:t/>
            </a:r>
            <a:endParaRPr>
              <a:solidFill>
                <a:srgbClr val="464646"/>
              </a:solidFill>
              <a:latin typeface="Quattrocento Sans"/>
              <a:ea typeface="Quattrocento Sans"/>
              <a:cs typeface="Quattrocento Sans"/>
              <a:sym typeface="Quattrocento Sans"/>
            </a:endParaRPr>
          </a:p>
          <a:p>
            <a:pPr indent="-76200" lvl="0" marL="0" rtl="0" algn="l">
              <a:spcBef>
                <a:spcPts val="0"/>
              </a:spcBef>
              <a:spcAft>
                <a:spcPts val="0"/>
              </a:spcAft>
              <a:buClr>
                <a:srgbClr val="464646"/>
              </a:buClr>
              <a:buSzPts val="1200"/>
              <a:buFont typeface="Arial"/>
              <a:buChar char="•"/>
            </a:pPr>
            <a:r>
              <a:t/>
            </a:r>
            <a:endParaRPr>
              <a:solidFill>
                <a:srgbClr val="464646"/>
              </a:solidFill>
              <a:latin typeface="Quattrocento Sans"/>
              <a:ea typeface="Quattrocento Sans"/>
              <a:cs typeface="Quattrocento Sans"/>
              <a:sym typeface="Quattrocento Sans"/>
            </a:endParaRPr>
          </a:p>
          <a:p>
            <a:pPr indent="-76200" lvl="0" marL="0" rtl="0" algn="l">
              <a:spcBef>
                <a:spcPts val="0"/>
              </a:spcBef>
              <a:spcAft>
                <a:spcPts val="0"/>
              </a:spcAft>
              <a:buClr>
                <a:srgbClr val="464646"/>
              </a:buClr>
              <a:buSzPts val="1200"/>
              <a:buFont typeface="Arial"/>
              <a:buChar char="•"/>
            </a:pPr>
            <a:r>
              <a:t/>
            </a:r>
            <a:endParaRPr>
              <a:solidFill>
                <a:srgbClr val="464646"/>
              </a:solidFill>
              <a:latin typeface="Quattrocento Sans"/>
              <a:ea typeface="Quattrocento Sans"/>
              <a:cs typeface="Quattrocento Sans"/>
              <a:sym typeface="Quattrocento Sans"/>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And we also did ablation patients ablation study to test whether it is important</a:t>
            </a:r>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1:42:47</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or whether it is helpful to include negative emotions in our training.</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1:42:55</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Because there have been many work focusing on generating positive emotions and only focusing on positive emotion and compost core business.</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1:43:01</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However, with this comparison, we found that</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if you include negative emotion utterances in other training or in fine-tuning stages, another way they will improve their generation towords elicit positive emotions.</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1:43:27</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This means using all emotion in pre-training and fine-tuning produce the best performance in eliciting positive emotion.</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1:43:30</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It has shown that introducing the model to more diverse emotions actually helps the model to </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1:43:39</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better identify the differences between emotions,</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1:43:45</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especially between telling the difference between positive and negative emotions.</a:t>
            </a:r>
            <a:endParaRPr/>
          </a:p>
          <a:p>
            <a:pPr indent="0" lvl="0" marL="0" rtl="0" algn="l">
              <a:spcBef>
                <a:spcPts val="0"/>
              </a:spcBef>
              <a:spcAft>
                <a:spcPts val="0"/>
              </a:spcAft>
              <a:buNone/>
            </a:pPr>
            <a:r>
              <a:t/>
            </a:r>
            <a:endParaRPr/>
          </a:p>
        </p:txBody>
      </p:sp>
      <p:sp>
        <p:nvSpPr>
          <p:cNvPr id="820" name="Google Shape;820;g33bc8c8d5bb_0_5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3" name="Shape 833"/>
        <p:cNvGrpSpPr/>
        <p:nvPr/>
      </p:nvGrpSpPr>
      <p:grpSpPr>
        <a:xfrm>
          <a:off x="0" y="0"/>
          <a:ext cx="0" cy="0"/>
          <a:chOff x="0" y="0"/>
          <a:chExt cx="0" cy="0"/>
        </a:xfrm>
      </p:grpSpPr>
      <p:sp>
        <p:nvSpPr>
          <p:cNvPr id="834" name="Google Shape;834;g33bc8c8d5bb_0_5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33bc8c8d5bb_0_5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And here are some simple generations we could go over together.</a:t>
            </a:r>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1:39:01</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[GO OVER IT]</a:t>
            </a:r>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1:42:06</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So the generation when we cherry-picked it and that’s pretty nice, but I have to admit,</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1:42:14</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Not all of the generation are as fluent or as successful as this was.</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1:42:20</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And there. And if we go back and look at the results, the accuracy,</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1:42:26</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Even our model that performed the best with a pre-train, it only reached less than half of the accuracy.</a:t>
            </a:r>
            <a:endParaRPr b="0" i="0">
              <a:solidFill>
                <a:srgbClr val="767676"/>
              </a:solidFill>
              <a:latin typeface="Quattrocento Sans"/>
              <a:ea typeface="Quattrocento Sans"/>
              <a:cs typeface="Quattrocento Sans"/>
              <a:sym typeface="Quattrocento Sans"/>
            </a:endParaRPr>
          </a:p>
          <a:p>
            <a:pPr indent="-76200" lvl="0" marL="0" rtl="0" algn="r">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1:42:31</a:t>
            </a:r>
            <a:endParaRPr/>
          </a:p>
          <a:p>
            <a:pPr indent="-76200" lvl="0" marL="0" rtl="0" algn="l">
              <a:spcBef>
                <a:spcPts val="0"/>
              </a:spcBef>
              <a:spcAft>
                <a:spcPts val="0"/>
              </a:spcAft>
              <a:buClr>
                <a:srgbClr val="464646"/>
              </a:buClr>
              <a:buSzPts val="1200"/>
              <a:buFont typeface="Arial"/>
              <a:buChar char="•"/>
            </a:pPr>
            <a:r>
              <a:rPr b="0" i="0" lang="en">
                <a:solidFill>
                  <a:srgbClr val="464646"/>
                </a:solidFill>
                <a:latin typeface="Quattrocento Sans"/>
                <a:ea typeface="Quattrocento Sans"/>
                <a:cs typeface="Quattrocento Sans"/>
                <a:sym typeface="Quattrocento Sans"/>
              </a:rPr>
              <a:t>It is pretty good for a model but still far away from human performance on the same task.</a:t>
            </a:r>
            <a:endParaRPr/>
          </a:p>
          <a:p>
            <a:pPr indent="0" lvl="0" marL="0" rtl="0" algn="l">
              <a:spcBef>
                <a:spcPts val="0"/>
              </a:spcBef>
              <a:spcAft>
                <a:spcPts val="0"/>
              </a:spcAft>
              <a:buNone/>
            </a:pPr>
            <a:r>
              <a:t/>
            </a:r>
            <a:endParaRPr/>
          </a:p>
        </p:txBody>
      </p:sp>
      <p:sp>
        <p:nvSpPr>
          <p:cNvPr id="836" name="Google Shape;836;g33bc8c8d5bb_0_5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g33bc8c8d5bb_0_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g33bc8c8d5bb_0_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Conclusions:</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Using all emotions in pretraining and finetuning produces the best performance in eliciting positive emotions.</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Results show the advantage of using a latent variable for modeling rich emotions, compared to hard-coding one emotion in a multi-encoder model.</a:t>
            </a:r>
            <a:endParaRPr b="0"/>
          </a:p>
          <a:p>
            <a:pPr indent="0" lvl="0" marL="0" rtl="0" algn="l">
              <a:spcBef>
                <a:spcPts val="0"/>
              </a:spcBef>
              <a:spcAft>
                <a:spcPts val="0"/>
              </a:spcAft>
              <a:buNone/>
            </a:pPr>
            <a:r>
              <a:rPr b="0" i="0" lang="en" sz="1800" u="none" strike="noStrike">
                <a:solidFill>
                  <a:srgbClr val="000000"/>
                </a:solidFill>
                <a:latin typeface="Arial"/>
                <a:ea typeface="Arial"/>
                <a:cs typeface="Arial"/>
                <a:sym typeface="Arial"/>
              </a:rPr>
              <a:t>The effectiveness of our model in pretraining.</a:t>
            </a:r>
            <a:endParaRPr b="0"/>
          </a:p>
          <a:p>
            <a:pPr indent="0" lvl="0" marL="0" rtl="0" algn="l">
              <a:spcBef>
                <a:spcPts val="0"/>
              </a:spcBef>
              <a:spcAft>
                <a:spcPts val="0"/>
              </a:spcAft>
              <a:buNone/>
            </a:pPr>
            <a:br>
              <a:rPr b="0" lang="en"/>
            </a:br>
            <a:r>
              <a:rPr b="0" i="0" lang="en" sz="1800" u="none" strike="noStrike">
                <a:solidFill>
                  <a:srgbClr val="000000"/>
                </a:solidFill>
                <a:latin typeface="Arial"/>
                <a:ea typeface="Arial"/>
                <a:cs typeface="Arial"/>
                <a:sym typeface="Arial"/>
              </a:rPr>
              <a:t>For future work, </a:t>
            </a:r>
            <a:r>
              <a:rPr lang="en" sz="1800"/>
              <a:t>LLM? HCI? </a:t>
            </a:r>
            <a:r>
              <a:rPr lang="en" sz="1800"/>
              <a:t>Recent</a:t>
            </a:r>
            <a:r>
              <a:rPr lang="en" sz="1800"/>
              <a:t> work?</a:t>
            </a:r>
            <a:r>
              <a:rPr b="0" i="0" lang="en" sz="1800" u="none" strike="noStrike">
                <a:solidFill>
                  <a:srgbClr val="000000"/>
                </a:solidFill>
                <a:latin typeface="Arial"/>
                <a:ea typeface="Arial"/>
                <a:cs typeface="Arial"/>
                <a:sym typeface="Arial"/>
              </a:rPr>
              <a:t>. </a:t>
            </a:r>
            <a:endParaRPr b="0" i="0" sz="1800" u="none" strike="noStrike">
              <a:solidFill>
                <a:srgbClr val="000000"/>
              </a:solidFill>
              <a:latin typeface="Arial"/>
              <a:ea typeface="Arial"/>
              <a:cs typeface="Arial"/>
              <a:sym typeface="Arial"/>
            </a:endParaRPr>
          </a:p>
          <a:p>
            <a:pPr indent="0" lvl="0" marL="0" rtl="0" algn="l">
              <a:spcBef>
                <a:spcPts val="0"/>
              </a:spcBef>
              <a:spcAft>
                <a:spcPts val="0"/>
              </a:spcAft>
              <a:buNone/>
            </a:pPr>
            <a:r>
              <a:t/>
            </a:r>
            <a:endParaRPr sz="1800">
              <a:solidFill>
                <a:srgbClr val="000000"/>
              </a:solidFill>
              <a:latin typeface="Arial"/>
              <a:ea typeface="Arial"/>
              <a:cs typeface="Arial"/>
              <a:sym typeface="Arial"/>
            </a:endParaRPr>
          </a:p>
          <a:p>
            <a:pPr indent="0" lvl="0" marL="0" rtl="0" algn="l">
              <a:spcBef>
                <a:spcPts val="0"/>
              </a:spcBef>
              <a:spcAft>
                <a:spcPts val="0"/>
              </a:spcAft>
              <a:buNone/>
            </a:pPr>
            <a:r>
              <a:rPr lang="en" sz="1800">
                <a:solidFill>
                  <a:srgbClr val="000000"/>
                </a:solidFill>
                <a:latin typeface="Arial"/>
                <a:ea typeface="Arial"/>
                <a:cs typeface="Arial"/>
                <a:sym typeface="Arial"/>
              </a:rPr>
              <a:t>(8 mins)</a:t>
            </a:r>
            <a:endParaRPr sz="1800">
              <a:solidFill>
                <a:srgbClr val="000000"/>
              </a:solidFill>
              <a:latin typeface="Arial"/>
              <a:ea typeface="Arial"/>
              <a:cs typeface="Arial"/>
              <a:sym typeface="Arial"/>
            </a:endParaRPr>
          </a:p>
          <a:p>
            <a:pPr indent="0" lvl="0" marL="0" rtl="0" algn="l">
              <a:spcBef>
                <a:spcPts val="0"/>
              </a:spcBef>
              <a:spcAft>
                <a:spcPts val="0"/>
              </a:spcAft>
              <a:buNone/>
            </a:pPr>
            <a:r>
              <a:t/>
            </a:r>
            <a:endParaRPr b="0"/>
          </a:p>
          <a:p>
            <a:pPr indent="0" lvl="0" marL="0" rtl="0" algn="l">
              <a:spcBef>
                <a:spcPts val="0"/>
              </a:spcBef>
              <a:spcAft>
                <a:spcPts val="0"/>
              </a:spcAft>
              <a:buNone/>
            </a:pPr>
            <a:br>
              <a:rPr lang="en"/>
            </a:br>
            <a:endParaRPr/>
          </a:p>
        </p:txBody>
      </p:sp>
      <p:sp>
        <p:nvSpPr>
          <p:cNvPr id="851" name="Google Shape;851;g33bc8c8d5bb_0_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5" name="Shape 865"/>
        <p:cNvGrpSpPr/>
        <p:nvPr/>
      </p:nvGrpSpPr>
      <p:grpSpPr>
        <a:xfrm>
          <a:off x="0" y="0"/>
          <a:ext cx="0" cy="0"/>
          <a:chOff x="0" y="0"/>
          <a:chExt cx="0" cy="0"/>
        </a:xfrm>
      </p:grpSpPr>
      <p:sp>
        <p:nvSpPr>
          <p:cNvPr id="866" name="Google Shape;866;g33bc8c8d5bb_0_4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7" name="Google Shape;867;g33bc8c8d5bb_0_4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Emotion Recognition in Conversation, or ERC, plays a crucial role in developing technologies such as chatbots, and we just showed advancement on emotion recognition and generation. However, most ERC datasets focus on high-resource languages like English and Chinese, creating a substantial gap for low-resource languages, especially those in Africa</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Therefore, we introduce</a:t>
            </a:r>
            <a:r>
              <a:rPr lang="en" sz="1450">
                <a:solidFill>
                  <a:srgbClr val="0E0E0E"/>
                </a:solidFill>
              </a:rPr>
              <a:t> the Akan Cinematic Emotions dataset, or ACE, a groundbreaking multimodal dataset developed for emotion recognition in movie dialogues, specifically focusing on the Akan language</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33bc8c8d5bb_0_4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33bc8c8d5bb_0_4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The ACE dataset comprises 385 emotion-labeled dialogues and 6,162 utterances extracted from 21 Akan-language movies. This multimodal dataset encompasses audio, visual, and textual data, along with word-level prosodic prominence annotations, making it the first prosodically annotated dataset for an African language. Notably, ACE maintains gender balance, featuring contributions from 308 speakers, split almost equally between males and females</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dccd91a25a_0_17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dccd91a25a_0_17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One challenge in emotion recognition research is that different datasets use different </a:t>
            </a:r>
            <a:r>
              <a:rPr b="1" lang="en" sz="1450">
                <a:solidFill>
                  <a:srgbClr val="0E0E0E"/>
                </a:solidFill>
              </a:rPr>
              <a:t>emotion taxonomies</a:t>
            </a:r>
            <a:r>
              <a:rPr lang="en" sz="1450">
                <a:solidFill>
                  <a:srgbClr val="0E0E0E"/>
                </a:solidFill>
              </a:rPr>
              <a:t>, making it difficult to train models across multiple datasets. To address this, we worked on </a:t>
            </a:r>
            <a:r>
              <a:rPr b="1" lang="en" sz="1450">
                <a:solidFill>
                  <a:srgbClr val="0E0E0E"/>
                </a:solidFill>
              </a:rPr>
              <a:t>mapping emotion categories</a:t>
            </a:r>
            <a:r>
              <a:rPr lang="en" sz="1450">
                <a:solidFill>
                  <a:srgbClr val="0E0E0E"/>
                </a:solidFill>
              </a:rPr>
              <a:t> between datasets based on their </a:t>
            </a:r>
            <a:r>
              <a:rPr b="1" lang="en" sz="1450">
                <a:solidFill>
                  <a:srgbClr val="0E0E0E"/>
                </a:solidFill>
              </a:rPr>
              <a:t>valence-arousal properties</a:t>
            </a:r>
            <a:endParaRPr b="1"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Table 1: Selection of resources for emotions analysis. Ann. refers to the following annotation schemata: [E] Ekman: anger, disgust, fear, joy, sadness, surprise, [P] Plutchik: anger, disgust, fear, joy, sadness, surprise, trust, anticipation, [CF] enthusiasm, fun, hate, neutral, love, boredom, relief, empty, [DS] disgust, surprise, [JS] happy, sad, [V] valence, [A] arousal, [D] dominance, [SG] shame, guilt, [±S] positive surprise, negative surprise, [ne] no emotion [me] mixed emotion and Availability refers to the following [D-RO] Available to download, research only, [D-U] Available to download, unknown licensing, [R] Available upon request, [GPLv3] GNU Public License version 3, [CC-by 4] Creative Commons Attribution version 4.0’</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Table taken from </a:t>
            </a:r>
            <a:r>
              <a:rPr lang="en" sz="1200"/>
              <a:t>Bostan and Klinger (2018). A fine summarization of current datasets – which often adapt their own category based on the need of task.</a:t>
            </a:r>
            <a:endParaRPr/>
          </a:p>
        </p:txBody>
      </p:sp>
      <p:sp>
        <p:nvSpPr>
          <p:cNvPr id="103" name="Google Shape;103;g2dccd91a25a_0_17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33bc8c8d5bb_0_4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4" name="Google Shape;884;g33bc8c8d5bb_0_4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The dataset’s annotations encompass seven emotion categories: Neutral, Sadness, Anger, Fear, Surprise, Disgust, and Happy. Native Akan speakers carried out the annotation process, ensuring cultural and linguistic relevance. Additionally, the inclusion of prosodic prominence annotations underscores the significance of tone in expressing emotions within the Akan language</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33bc8c8d5bb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2" name="Google Shape;892;g33bc8c8d5bb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To validate the ACE dataset, baseline experiments employed state-of-the-art emotion recognition methods. The most effective performance emerged from multimodal approaches that integrated text, audio, and visual data. These findings confirm the dataset’s quality and its potential as a valuable resource for future research in emotion recognition.</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33bc8c8d5bb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3" name="Google Shape;903;g33bc8c8d5bb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9" name="Shape 909"/>
        <p:cNvGrpSpPr/>
        <p:nvPr/>
      </p:nvGrpSpPr>
      <p:grpSpPr>
        <a:xfrm>
          <a:off x="0" y="0"/>
          <a:ext cx="0" cy="0"/>
          <a:chOff x="0" y="0"/>
          <a:chExt cx="0" cy="0"/>
        </a:xfrm>
      </p:grpSpPr>
      <p:sp>
        <p:nvSpPr>
          <p:cNvPr id="910" name="Google Shape;910;g33bc8c8d5bb_0_4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1" name="Google Shape;911;g33bc8c8d5bb_0_4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In conclusion, the ACE dataset addresses a significant gap by offering a multimodal ERC dataset tailored to an African language. It opens avenues for cross-cultural and linguistic studies in emotion recognition. Future endeavors aim to extend this work to other African languages and to refine multimodal recognition techniques, thereby contributing to more inclusive and diverse nlp research.</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3bc8c8d5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8" name="Google Shape;918;g33bc8c8d5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Then, for this challenge in low-</a:t>
            </a:r>
            <a:r>
              <a:rPr lang="en" sz="1450">
                <a:solidFill>
                  <a:srgbClr val="0E0E0E"/>
                </a:solidFill>
              </a:rPr>
              <a:t>resources</a:t>
            </a:r>
            <a:r>
              <a:rPr lang="en" sz="1450">
                <a:solidFill>
                  <a:srgbClr val="0E0E0E"/>
                </a:solidFill>
              </a:rPr>
              <a:t> language and low-resources setting, our research investigates self-supervised learning to mitigate these issues.</a:t>
            </a:r>
            <a:endParaRPr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In this work, </a:t>
            </a:r>
            <a:r>
              <a:rPr i="1" lang="en" sz="1450">
                <a:solidFill>
                  <a:srgbClr val="0E0E0E"/>
                </a:solidFill>
              </a:rPr>
              <a:t>‘Learning More with Less: Self-Supervised Approaches for Low-Resource Speech Emotion Recognition.’ </a:t>
            </a:r>
            <a:r>
              <a:rPr lang="en" sz="1450">
                <a:solidFill>
                  <a:srgbClr val="0E0E0E"/>
                </a:solidFill>
              </a:rPr>
              <a:t>We look into</a:t>
            </a:r>
            <a:r>
              <a:rPr lang="en" sz="1450">
                <a:solidFill>
                  <a:srgbClr val="0E0E0E"/>
                </a:solidFill>
              </a:rPr>
              <a:t> how we leverage self-supervised learning techniques, specifically Contrastive Learning (CL) and Bootstrap Your Own Latent (BYOL), to improve Speech Emotion Recognition (SER) for low-resource languages.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3bc8c8d5bb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6" name="Google Shape;926;g33bc8c8d5bb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Clr>
                <a:schemeClr val="dk1"/>
              </a:buClr>
              <a:buSzPts val="1100"/>
              <a:buFont typeface="Arial"/>
              <a:buNone/>
            </a:pPr>
            <a:r>
              <a:rPr lang="en">
                <a:solidFill>
                  <a:schemeClr val="dk1"/>
                </a:solidFill>
              </a:rPr>
              <a:t>Skip!!!</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rPr lang="en">
                <a:solidFill>
                  <a:schemeClr val="dk1"/>
                </a:solidFill>
              </a:rPr>
              <a:t>Our research investigates self-supervised learning to mitigate these issues.</a:t>
            </a:r>
            <a:endParaRPr>
              <a:solidFill>
                <a:schemeClr val="dk1"/>
              </a:solidFill>
            </a:endParaRPr>
          </a:p>
          <a:p>
            <a:pPr indent="0" lvl="0" marL="12700" rtl="0" algn="l">
              <a:lnSpc>
                <a:spcPct val="115000"/>
              </a:lnSpc>
              <a:spcBef>
                <a:spcPts val="0"/>
              </a:spcBef>
              <a:spcAft>
                <a:spcPts val="0"/>
              </a:spcAft>
              <a:buClr>
                <a:schemeClr val="dk1"/>
              </a:buClr>
              <a:buSzPts val="1100"/>
              <a:buFont typeface="Arial"/>
              <a:buNone/>
            </a:pPr>
            <a:r>
              <a:t/>
            </a:r>
            <a:endParaRPr/>
          </a:p>
          <a:p>
            <a:pPr indent="0" lvl="0" marL="12700" rtl="0" algn="l">
              <a:lnSpc>
                <a:spcPct val="115000"/>
              </a:lnSpc>
              <a:spcBef>
                <a:spcPts val="0"/>
              </a:spcBef>
              <a:spcAft>
                <a:spcPts val="0"/>
              </a:spcAft>
              <a:buClr>
                <a:schemeClr val="dk1"/>
              </a:buClr>
              <a:buSzPts val="1100"/>
              <a:buFont typeface="Arial"/>
              <a:buNone/>
            </a:pPr>
            <a:r>
              <a:rPr lang="en"/>
              <a:t>●Speech Emotion Recognition (SER) is crucial for human-computer interaction, affective computing, and many downstream applications. Deep learning has significantly improved SER in high-resource languages (HRLs), but low-resource languages (LRLs) suffer due to data scarcity. Our research investigates self-supervised learning to mitigate these issues.</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33bc8c8d5bb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33bc8c8d5bb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Shorter: </a:t>
            </a:r>
            <a:r>
              <a:rPr lang="en" sz="1450">
                <a:solidFill>
                  <a:srgbClr val="0E0E0E"/>
                </a:solidFill>
              </a:rPr>
              <a:t>There are several key challenges in developing SER models for low-resource languages.</a:t>
            </a:r>
            <a:endParaRPr sz="1450">
              <a:solidFill>
                <a:srgbClr val="0E0E0E"/>
              </a:solidFill>
            </a:endParaRPr>
          </a:p>
          <a:p>
            <a:pPr indent="-241300" lvl="0" marL="241300" rtl="0" algn="l">
              <a:lnSpc>
                <a:spcPct val="115000"/>
              </a:lnSpc>
              <a:spcBef>
                <a:spcPts val="900"/>
              </a:spcBef>
              <a:spcAft>
                <a:spcPts val="0"/>
              </a:spcAft>
              <a:buNone/>
            </a:pPr>
            <a:r>
              <a:rPr lang="en" sz="1450">
                <a:solidFill>
                  <a:srgbClr val="0E0E0E"/>
                </a:solidFill>
              </a:rPr>
              <a:t>	1.	</a:t>
            </a:r>
            <a:r>
              <a:rPr b="1" lang="en" sz="1450">
                <a:solidFill>
                  <a:srgbClr val="0E0E0E"/>
                </a:solidFill>
              </a:rPr>
              <a:t>Dependence on labeled data</a:t>
            </a:r>
            <a:r>
              <a:rPr lang="en" sz="1450">
                <a:solidFill>
                  <a:srgbClr val="0E0E0E"/>
                </a:solidFill>
              </a:rPr>
              <a:t>: Most supervised approaches require large amounts of labeled data, which are scarce in low-resource languages.</a:t>
            </a:r>
            <a:endParaRPr sz="1450">
              <a:solidFill>
                <a:srgbClr val="0E0E0E"/>
              </a:solidFill>
            </a:endParaRPr>
          </a:p>
          <a:p>
            <a:pPr indent="-241300" lvl="0" marL="241300" rtl="0" algn="l">
              <a:lnSpc>
                <a:spcPct val="115000"/>
              </a:lnSpc>
              <a:spcBef>
                <a:spcPts val="900"/>
              </a:spcBef>
              <a:spcAft>
                <a:spcPts val="0"/>
              </a:spcAft>
              <a:buNone/>
            </a:pPr>
            <a:r>
              <a:rPr lang="en" sz="1450">
                <a:solidFill>
                  <a:srgbClr val="0E0E0E"/>
                </a:solidFill>
              </a:rPr>
              <a:t>	2.	</a:t>
            </a:r>
            <a:r>
              <a:rPr b="1" lang="en" sz="1450">
                <a:solidFill>
                  <a:srgbClr val="0E0E0E"/>
                </a:solidFill>
              </a:rPr>
              <a:t>Generalization challenges</a:t>
            </a:r>
            <a:r>
              <a:rPr lang="en" sz="1450">
                <a:solidFill>
                  <a:srgbClr val="0E0E0E"/>
                </a:solidFill>
              </a:rPr>
              <a:t>: Models trained on high-resource languages tend to perform poorly on low-resource languages due to linguistic differences.</a:t>
            </a:r>
            <a:endParaRPr sz="1450">
              <a:solidFill>
                <a:srgbClr val="0E0E0E"/>
              </a:solidFill>
            </a:endParaRPr>
          </a:p>
          <a:p>
            <a:pPr indent="-241300" lvl="0" marL="241300" rtl="0" algn="l">
              <a:lnSpc>
                <a:spcPct val="115000"/>
              </a:lnSpc>
              <a:spcBef>
                <a:spcPts val="900"/>
              </a:spcBef>
              <a:spcAft>
                <a:spcPts val="0"/>
              </a:spcAft>
              <a:buNone/>
            </a:pPr>
            <a:r>
              <a:rPr lang="en" sz="1450">
                <a:solidFill>
                  <a:srgbClr val="0E0E0E"/>
                </a:solidFill>
              </a:rPr>
              <a:t>	3.	</a:t>
            </a:r>
            <a:r>
              <a:rPr b="1" lang="en" sz="1450">
                <a:solidFill>
                  <a:srgbClr val="0E0E0E"/>
                </a:solidFill>
              </a:rPr>
              <a:t>Unsupervised learning remains underexplored</a:t>
            </a:r>
            <a:r>
              <a:rPr lang="en" sz="1450">
                <a:solidFill>
                  <a:srgbClr val="0E0E0E"/>
                </a:solidFill>
              </a:rPr>
              <a:t>: Self-supervised techniques like Contrastive Learning and BYOL could help, but their effectiveness in SER is not well understood.</a:t>
            </a:r>
            <a:endParaRPr sz="1450">
              <a:solidFill>
                <a:srgbClr val="0E0E0E"/>
              </a:solidFill>
            </a:endParaRPr>
          </a:p>
          <a:p>
            <a:pPr indent="-241300" lvl="0" marL="241300" rtl="0" algn="l">
              <a:lnSpc>
                <a:spcPct val="115000"/>
              </a:lnSpc>
              <a:spcBef>
                <a:spcPts val="900"/>
              </a:spcBef>
              <a:spcAft>
                <a:spcPts val="0"/>
              </a:spcAft>
              <a:buNone/>
            </a:pPr>
            <a:r>
              <a:rPr lang="en" sz="1450">
                <a:solidFill>
                  <a:srgbClr val="0E0E0E"/>
                </a:solidFill>
              </a:rPr>
              <a:t>	4.	</a:t>
            </a:r>
            <a:r>
              <a:rPr b="1" lang="en" sz="1450">
                <a:solidFill>
                  <a:srgbClr val="0E0E0E"/>
                </a:solidFill>
              </a:rPr>
              <a:t>Practical deployment concerns</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We hypothesize that self-supervised learning can bridge the gap between high-resource and low-resource languages in emotion recognition.</a:t>
            </a:r>
            <a:endParaRPr sz="1450">
              <a:solidFill>
                <a:srgbClr val="0E0E0E"/>
              </a:solidFill>
            </a:endParaRPr>
          </a:p>
          <a:p>
            <a:pPr indent="0" lvl="0" marL="1270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8" name="Shape 938"/>
        <p:cNvGrpSpPr/>
        <p:nvPr/>
      </p:nvGrpSpPr>
      <p:grpSpPr>
        <a:xfrm>
          <a:off x="0" y="0"/>
          <a:ext cx="0" cy="0"/>
          <a:chOff x="0" y="0"/>
          <a:chExt cx="0" cy="0"/>
        </a:xfrm>
      </p:grpSpPr>
      <p:sp>
        <p:nvSpPr>
          <p:cNvPr id="939" name="Google Shape;939;g33bc8c8d5bb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0" name="Google Shape;940;g33bc8c8d5bb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We first introduce Contrastive Learning, or CL, as one of our self-supervised learning methods.</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CL works by differentiating between similar and dissimilar samples using self-supervised similarity measures.</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We employ a </a:t>
            </a:r>
            <a:r>
              <a:rPr b="1" lang="en" sz="1450">
                <a:solidFill>
                  <a:srgbClr val="0E0E0E"/>
                </a:solidFill>
              </a:rPr>
              <a:t>two-stage framework</a:t>
            </a:r>
            <a:r>
              <a:rPr lang="en" sz="1450">
                <a:solidFill>
                  <a:srgbClr val="0E0E0E"/>
                </a:solidFill>
              </a:rPr>
              <a:t>:</a:t>
            </a:r>
            <a:endParaRPr sz="1450">
              <a:solidFill>
                <a:srgbClr val="0E0E0E"/>
              </a:solidFill>
            </a:endParaRPr>
          </a:p>
          <a:p>
            <a:pPr indent="-228600" lvl="0" marL="228600" rtl="0" algn="l">
              <a:lnSpc>
                <a:spcPct val="115000"/>
              </a:lnSpc>
              <a:spcBef>
                <a:spcPts val="900"/>
              </a:spcBef>
              <a:spcAft>
                <a:spcPts val="0"/>
              </a:spcAft>
              <a:buNone/>
            </a:pPr>
            <a:r>
              <a:rPr lang="en" sz="1450">
                <a:solidFill>
                  <a:srgbClr val="0E0E0E"/>
                </a:solidFill>
              </a:rPr>
              <a:t>	1.	</a:t>
            </a:r>
            <a:r>
              <a:rPr b="1" lang="en" sz="1450">
                <a:solidFill>
                  <a:srgbClr val="0E0E0E"/>
                </a:solidFill>
              </a:rPr>
              <a:t>Speaker-Contrastive Adaptation</a:t>
            </a:r>
            <a:r>
              <a:rPr lang="en" sz="1450">
                <a:solidFill>
                  <a:srgbClr val="0E0E0E"/>
                </a:solidFill>
              </a:rPr>
              <a:t>: We use speaker identity as a pre-training signal, as previous research has shown that speaker information is strongly correlated with emotion.</a:t>
            </a:r>
            <a:endParaRPr sz="1450">
              <a:solidFill>
                <a:srgbClr val="0E0E0E"/>
              </a:solidFill>
            </a:endParaRPr>
          </a:p>
          <a:p>
            <a:pPr indent="-228600" lvl="0" marL="228600" rtl="0" algn="l">
              <a:lnSpc>
                <a:spcPct val="115000"/>
              </a:lnSpc>
              <a:spcBef>
                <a:spcPts val="900"/>
              </a:spcBef>
              <a:spcAft>
                <a:spcPts val="0"/>
              </a:spcAft>
              <a:buNone/>
            </a:pPr>
            <a:r>
              <a:rPr lang="en" sz="1450">
                <a:solidFill>
                  <a:srgbClr val="0E0E0E"/>
                </a:solidFill>
              </a:rPr>
              <a:t>	2.	</a:t>
            </a:r>
            <a:r>
              <a:rPr b="1" lang="en" sz="1450">
                <a:solidFill>
                  <a:srgbClr val="0E0E0E"/>
                </a:solidFill>
              </a:rPr>
              <a:t>Emotion Fine-Tuning</a:t>
            </a:r>
            <a:r>
              <a:rPr lang="en" sz="1450">
                <a:solidFill>
                  <a:srgbClr val="0E0E0E"/>
                </a:solidFill>
              </a:rPr>
              <a:t>: We fine-tune the model on emotion-labeled data from high-resource languages, transferring the learned representations to low-resource languages.</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This method encourages the model to learn language-agnostic features for emotion recognition</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3bc8c8d5bb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7" name="Google Shape;1007;g33bc8c8d5bb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Bootstrap Your Own Latent, or BYOL, is another self-supervised learning approach that we explore.</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Unlike Contrastive Learning, BYOL does not rely on negative samples.</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Instead, it maintains </a:t>
            </a:r>
            <a:r>
              <a:rPr b="1" lang="en" sz="1450">
                <a:solidFill>
                  <a:srgbClr val="0E0E0E"/>
                </a:solidFill>
              </a:rPr>
              <a:t>two network branches</a:t>
            </a:r>
            <a:r>
              <a:rPr lang="en" sz="1450">
                <a:solidFill>
                  <a:srgbClr val="0E0E0E"/>
                </a:solidFill>
              </a:rPr>
              <a:t>:</a:t>
            </a:r>
            <a:endParaRPr sz="1450">
              <a:solidFill>
                <a:srgbClr val="0E0E0E"/>
              </a:solidFill>
            </a:endParaRPr>
          </a:p>
          <a:p>
            <a:pPr indent="-228600" lvl="0" marL="228600" rtl="0" algn="l">
              <a:lnSpc>
                <a:spcPct val="115000"/>
              </a:lnSpc>
              <a:spcBef>
                <a:spcPts val="900"/>
              </a:spcBef>
              <a:spcAft>
                <a:spcPts val="0"/>
              </a:spcAft>
              <a:buNone/>
            </a:pPr>
            <a:r>
              <a:rPr lang="en" sz="1450">
                <a:solidFill>
                  <a:srgbClr val="0E0E0E"/>
                </a:solidFill>
              </a:rPr>
              <a:t>	1.	</a:t>
            </a:r>
            <a:r>
              <a:rPr b="1" lang="en" sz="1450">
                <a:solidFill>
                  <a:srgbClr val="0E0E0E"/>
                </a:solidFill>
              </a:rPr>
              <a:t>An online model and a target model.</a:t>
            </a:r>
            <a:endParaRPr b="1" sz="1450">
              <a:solidFill>
                <a:srgbClr val="0E0E0E"/>
              </a:solidFill>
            </a:endParaRPr>
          </a:p>
          <a:p>
            <a:pPr indent="-228600" lvl="0" marL="228600" rtl="0" algn="l">
              <a:lnSpc>
                <a:spcPct val="115000"/>
              </a:lnSpc>
              <a:spcBef>
                <a:spcPts val="900"/>
              </a:spcBef>
              <a:spcAft>
                <a:spcPts val="0"/>
              </a:spcAft>
              <a:buNone/>
            </a:pPr>
            <a:r>
              <a:rPr lang="en" sz="1450">
                <a:solidFill>
                  <a:srgbClr val="0E0E0E"/>
                </a:solidFill>
              </a:rPr>
              <a:t>	2.	</a:t>
            </a:r>
            <a:r>
              <a:rPr b="1" lang="en" sz="1450">
                <a:solidFill>
                  <a:srgbClr val="0E0E0E"/>
                </a:solidFill>
              </a:rPr>
              <a:t>The online model learns by aligning its outputs with the target model,</a:t>
            </a:r>
            <a:r>
              <a:rPr lang="en" sz="1450">
                <a:solidFill>
                  <a:srgbClr val="0E0E0E"/>
                </a:solidFill>
              </a:rPr>
              <a:t> which is updated in a momentum fashion.</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This encourages the model to learn </a:t>
            </a:r>
            <a:r>
              <a:rPr b="1" lang="en" sz="1450">
                <a:solidFill>
                  <a:srgbClr val="0E0E0E"/>
                </a:solidFill>
              </a:rPr>
              <a:t>consistent and robust feature representations.</a:t>
            </a:r>
            <a:endParaRPr b="1" sz="1450">
              <a:solidFill>
                <a:srgbClr val="0E0E0E"/>
              </a:solidFill>
            </a:endParaRPr>
          </a:p>
          <a:p>
            <a:pPr indent="0" lvl="0" marL="0" rtl="0" algn="l">
              <a:lnSpc>
                <a:spcPct val="115000"/>
              </a:lnSpc>
              <a:spcBef>
                <a:spcPts val="0"/>
              </a:spcBef>
              <a:spcAft>
                <a:spcPts val="0"/>
              </a:spcAft>
              <a:buNone/>
            </a:pPr>
            <a:r>
              <a:rPr lang="en" sz="1450">
                <a:solidFill>
                  <a:srgbClr val="0E0E0E"/>
                </a:solidFill>
              </a:rPr>
              <a:t>We integrate BYOL with a supervised objective on high-resource language data to improve SER performance across multiple languages</a:t>
            </a:r>
            <a:endParaRPr sz="1450">
              <a:solidFill>
                <a:srgbClr val="0E0E0E"/>
              </a:solidFill>
            </a:endParaRPr>
          </a:p>
          <a:p>
            <a:pPr indent="0" lvl="0" marL="1270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7" name="Shape 1057"/>
        <p:cNvGrpSpPr/>
        <p:nvPr/>
      </p:nvGrpSpPr>
      <p:grpSpPr>
        <a:xfrm>
          <a:off x="0" y="0"/>
          <a:ext cx="0" cy="0"/>
          <a:chOff x="0" y="0"/>
          <a:chExt cx="0" cy="0"/>
        </a:xfrm>
      </p:grpSpPr>
      <p:sp>
        <p:nvSpPr>
          <p:cNvPr id="1058" name="Google Shape;1058;g33bc8c8d5bb_0_131:notes"/>
          <p:cNvSpPr/>
          <p:nvPr>
            <p:ph idx="2" type="sldImg"/>
          </p:nvPr>
        </p:nvSpPr>
        <p:spPr>
          <a:xfrm>
            <a:off x="381285"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9" name="Google Shape;1059;g33bc8c8d5bb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dccd91a25a_0_1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dccd91a25a_0_17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Our mapping!</a:t>
            </a:r>
            <a:endParaRPr/>
          </a:p>
        </p:txBody>
      </p:sp>
      <p:sp>
        <p:nvSpPr>
          <p:cNvPr id="114" name="Google Shape;114;g2dccd91a25a_0_17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7" name="Shape 1167"/>
        <p:cNvGrpSpPr/>
        <p:nvPr/>
      </p:nvGrpSpPr>
      <p:grpSpPr>
        <a:xfrm>
          <a:off x="0" y="0"/>
          <a:ext cx="0" cy="0"/>
          <a:chOff x="0" y="0"/>
          <a:chExt cx="0" cy="0"/>
        </a:xfrm>
      </p:grpSpPr>
      <p:sp>
        <p:nvSpPr>
          <p:cNvPr id="1168" name="Google Shape;1168;g33bc8c8d5bb_0_2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9" name="Google Shape;1169;g33bc8c8d5bb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To train and evaluate our models, we use multiple datasets.</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For high-resource languages</a:t>
            </a:r>
            <a:r>
              <a:rPr lang="en" sz="1450">
                <a:solidFill>
                  <a:srgbClr val="0E0E0E"/>
                </a:solidFill>
              </a:rPr>
              <a:t>, we use MSP-Podcast and IEMOCAP, which contain rich labeled emotional speech data in English.</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For low-resource languages</a:t>
            </a:r>
            <a:r>
              <a:rPr lang="en" sz="1450">
                <a:solidFill>
                  <a:srgbClr val="0E0E0E"/>
                </a:solidFill>
              </a:rPr>
              <a:t>, we use EMO-DB for German, URDU for Urdu, and SUBESCO for Bangla.</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We extract </a:t>
            </a:r>
            <a:r>
              <a:rPr b="1" lang="en" sz="1450">
                <a:solidFill>
                  <a:srgbClr val="0E0E0E"/>
                </a:solidFill>
              </a:rPr>
              <a:t>mel-spectrogram features</a:t>
            </a:r>
            <a:r>
              <a:rPr lang="en" sz="1450">
                <a:solidFill>
                  <a:srgbClr val="0E0E0E"/>
                </a:solidFill>
              </a:rPr>
              <a:t> and apply </a:t>
            </a:r>
            <a:r>
              <a:rPr b="1" lang="en" sz="1450">
                <a:solidFill>
                  <a:srgbClr val="0E0E0E"/>
                </a:solidFill>
              </a:rPr>
              <a:t>various data augmentation techniques</a:t>
            </a:r>
            <a:r>
              <a:rPr lang="en" sz="1450">
                <a:solidFill>
                  <a:srgbClr val="0E0E0E"/>
                </a:solidFill>
              </a:rPr>
              <a:t>:</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For Contrastive Learning</a:t>
            </a:r>
            <a:r>
              <a:rPr lang="en" sz="1450">
                <a:solidFill>
                  <a:srgbClr val="0E0E0E"/>
                </a:solidFill>
              </a:rPr>
              <a:t>: Gaussian noise injection, polarity inversion, and gain manipulation.</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For BYOL</a:t>
            </a:r>
            <a:r>
              <a:rPr lang="en" sz="1450">
                <a:solidFill>
                  <a:srgbClr val="0E0E0E"/>
                </a:solidFill>
              </a:rPr>
              <a:t>: Speed perturbation, spectral stretching, SpecAugment, and time-frequency masking.</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Data augmentation is </a:t>
            </a:r>
            <a:r>
              <a:rPr b="1" lang="en" sz="1450">
                <a:solidFill>
                  <a:srgbClr val="0E0E0E"/>
                </a:solidFill>
              </a:rPr>
              <a:t>critical</a:t>
            </a:r>
            <a:r>
              <a:rPr lang="en" sz="1450">
                <a:solidFill>
                  <a:srgbClr val="0E0E0E"/>
                </a:solidFill>
              </a:rPr>
              <a:t> for ensuring that models learn robust and invariant emotion representations, helping them generalize better to new and unseen languages.</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5" name="Shape 1175"/>
        <p:cNvGrpSpPr/>
        <p:nvPr/>
      </p:nvGrpSpPr>
      <p:grpSpPr>
        <a:xfrm>
          <a:off x="0" y="0"/>
          <a:ext cx="0" cy="0"/>
          <a:chOff x="0" y="0"/>
          <a:chExt cx="0" cy="0"/>
        </a:xfrm>
      </p:grpSpPr>
      <p:sp>
        <p:nvSpPr>
          <p:cNvPr id="1176" name="Google Shape;1176;g33bc8c8d5bb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7" name="Google Shape;1177;g33bc8c8d5bb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Our experimental results show significant improvements in </a:t>
            </a:r>
            <a:r>
              <a:rPr b="1" lang="en" sz="1450">
                <a:solidFill>
                  <a:srgbClr val="0E0E0E"/>
                </a:solidFill>
              </a:rPr>
              <a:t>F1-score for low-resource languages</a:t>
            </a:r>
            <a:r>
              <a:rPr lang="en" sz="1450">
                <a:solidFill>
                  <a:srgbClr val="0E0E0E"/>
                </a:solidFill>
              </a:rPr>
              <a:t>:</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a:t>
            </a:r>
            <a:r>
              <a:rPr b="1" lang="en" sz="1450">
                <a:solidFill>
                  <a:srgbClr val="0E0E0E"/>
                </a:solidFill>
              </a:rPr>
              <a:t>Urdu:</a:t>
            </a:r>
            <a:r>
              <a:rPr lang="en" sz="1450">
                <a:solidFill>
                  <a:srgbClr val="0E0E0E"/>
                </a:solidFill>
              </a:rPr>
              <a:t> +10.6%</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a:t>
            </a:r>
            <a:r>
              <a:rPr b="1" lang="en" sz="1450">
                <a:solidFill>
                  <a:srgbClr val="0E0E0E"/>
                </a:solidFill>
              </a:rPr>
              <a:t>German:</a:t>
            </a:r>
            <a:r>
              <a:rPr lang="en" sz="1450">
                <a:solidFill>
                  <a:srgbClr val="0E0E0E"/>
                </a:solidFill>
              </a:rPr>
              <a:t> +15.2%</a:t>
            </a:r>
            <a:endParaRPr sz="1450">
              <a:solidFill>
                <a:srgbClr val="0E0E0E"/>
              </a:solidFill>
            </a:endParaRPr>
          </a:p>
          <a:p>
            <a:pPr indent="-127000" lvl="0" marL="127000" rtl="0" algn="l">
              <a:lnSpc>
                <a:spcPct val="115000"/>
              </a:lnSpc>
              <a:spcBef>
                <a:spcPts val="900"/>
              </a:spcBef>
              <a:spcAft>
                <a:spcPts val="0"/>
              </a:spcAft>
              <a:buClr>
                <a:schemeClr val="dk1"/>
              </a:buClr>
              <a:buSzPts val="1100"/>
              <a:buFont typeface="Arial"/>
              <a:buNone/>
            </a:pPr>
            <a:r>
              <a:rPr lang="en" sz="1450">
                <a:solidFill>
                  <a:srgbClr val="0E0E0E"/>
                </a:solidFill>
              </a:rPr>
              <a:t>	•	</a:t>
            </a:r>
            <a:r>
              <a:rPr b="1" lang="en" sz="1450">
                <a:solidFill>
                  <a:srgbClr val="0E0E0E"/>
                </a:solidFill>
              </a:rPr>
              <a:t>Bangla:</a:t>
            </a:r>
            <a:r>
              <a:rPr lang="en" sz="1450">
                <a:solidFill>
                  <a:srgbClr val="0E0E0E"/>
                </a:solidFill>
              </a:rPr>
              <a:t> +13.9%</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Contrastive Learning performed exceptionally well on </a:t>
            </a:r>
            <a:r>
              <a:rPr b="1" lang="en" sz="1450">
                <a:solidFill>
                  <a:srgbClr val="0E0E0E"/>
                </a:solidFill>
              </a:rPr>
              <a:t>German</a:t>
            </a:r>
            <a:r>
              <a:rPr lang="en" sz="1450">
                <a:solidFill>
                  <a:srgbClr val="0E0E0E"/>
                </a:solidFill>
              </a:rPr>
              <a:t>, achieving </a:t>
            </a:r>
            <a:r>
              <a:rPr b="1" lang="en" sz="1450">
                <a:solidFill>
                  <a:srgbClr val="0E0E0E"/>
                </a:solidFill>
              </a:rPr>
              <a:t>90% zero-shot accuracy on the EMO-DB dataset.</a:t>
            </a:r>
            <a:endParaRPr b="1"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On the other hand, </a:t>
            </a:r>
            <a:r>
              <a:rPr b="1" lang="en" sz="1450">
                <a:solidFill>
                  <a:srgbClr val="0E0E0E"/>
                </a:solidFill>
              </a:rPr>
              <a:t>BYOL was more effective for Urdu and Bangla,</a:t>
            </a:r>
            <a:r>
              <a:rPr lang="en" sz="1450">
                <a:solidFill>
                  <a:srgbClr val="0E0E0E"/>
                </a:solidFill>
              </a:rPr>
              <a:t> demonstrating better robustness to dataset biases.</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These results confirm that self-supervised learning can enhance SER performance in low-resource settings</a:t>
            </a:r>
            <a:endParaRPr sz="1450">
              <a:solidFill>
                <a:srgbClr val="0E0E0E"/>
              </a:solidFill>
            </a:endParaRPr>
          </a:p>
          <a:p>
            <a:pPr indent="0" lvl="0" marL="12700" rtl="0" algn="l">
              <a:lnSpc>
                <a:spcPct val="115000"/>
              </a:lnSpc>
              <a:spcBef>
                <a:spcPts val="0"/>
              </a:spcBef>
              <a:spcAft>
                <a:spcPts val="0"/>
              </a:spcAft>
              <a:buClr>
                <a:schemeClr val="dk1"/>
              </a:buClr>
              <a:buSzPts val="1100"/>
              <a:buFont typeface="Arial"/>
              <a:buNone/>
            </a:pPr>
            <a:r>
              <a:t/>
            </a:r>
            <a:endParaRPr sz="1450">
              <a:solidFill>
                <a:srgbClr val="0E0E0E"/>
              </a:solidFill>
            </a:endParaRPr>
          </a:p>
          <a:p>
            <a:pPr indent="0" lvl="0" marL="12700" rtl="0" algn="l">
              <a:lnSpc>
                <a:spcPct val="115000"/>
              </a:lnSpc>
              <a:spcBef>
                <a:spcPts val="0"/>
              </a:spcBef>
              <a:spcAft>
                <a:spcPts val="0"/>
              </a:spcAft>
              <a:buClr>
                <a:schemeClr val="dk1"/>
              </a:buClr>
              <a:buSzPts val="1100"/>
              <a:buFont typeface="Arial"/>
              <a:buNone/>
            </a:pPr>
            <a:r>
              <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t/>
            </a:r>
            <a:endParaRPr sz="1450">
              <a:solidFill>
                <a:srgbClr val="0E0E0E"/>
              </a:solidFill>
            </a:endParaRPr>
          </a:p>
          <a:p>
            <a:pPr indent="0" lvl="0" marL="457200" rtl="0" algn="l">
              <a:lnSpc>
                <a:spcPct val="115000"/>
              </a:lnSpc>
              <a:spcBef>
                <a:spcPts val="0"/>
              </a:spcBef>
              <a:spcAft>
                <a:spcPts val="0"/>
              </a:spcAft>
              <a:buNone/>
            </a:pPr>
            <a:r>
              <a:t/>
            </a:r>
            <a:endParaRPr sz="1800">
              <a:solidFill>
                <a:srgbClr val="595959"/>
              </a:solidFill>
            </a:endParaRPr>
          </a:p>
          <a:p>
            <a:pPr indent="0" lvl="0" marL="0" rtl="0" algn="l">
              <a:spcBef>
                <a:spcPts val="120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3bc8c8d5bb_0_2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6" name="Google Shape;1186;g33bc8c8d5bb_0_2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Model interpretability is </a:t>
            </a:r>
            <a:r>
              <a:rPr b="1" lang="en" sz="1450">
                <a:solidFill>
                  <a:srgbClr val="0E0E0E"/>
                </a:solidFill>
              </a:rPr>
              <a:t>critical</a:t>
            </a:r>
            <a:r>
              <a:rPr lang="en" sz="1450">
                <a:solidFill>
                  <a:srgbClr val="0E0E0E"/>
                </a:solidFill>
              </a:rPr>
              <a:t> for understanding and improving SER.</a:t>
            </a:r>
            <a:endParaRPr sz="1450">
              <a:solidFill>
                <a:srgbClr val="0E0E0E"/>
              </a:solidFill>
            </a:endParaRPr>
          </a:p>
          <a:p>
            <a:pPr indent="0" lvl="0" marL="0" rtl="0" algn="l">
              <a:lnSpc>
                <a:spcPct val="115000"/>
              </a:lnSpc>
              <a:spcBef>
                <a:spcPts val="0"/>
              </a:spcBef>
              <a:spcAft>
                <a:spcPts val="0"/>
              </a:spcAft>
              <a:buNone/>
            </a:pPr>
            <a:r>
              <a:rPr lang="en" sz="1450">
                <a:solidFill>
                  <a:srgbClr val="0E0E0E"/>
                </a:solidFill>
              </a:rPr>
              <a:t>We use </a:t>
            </a:r>
            <a:r>
              <a:rPr b="1" lang="en" sz="1450">
                <a:solidFill>
                  <a:srgbClr val="0E0E0E"/>
                </a:solidFill>
              </a:rPr>
              <a:t>t-SNE visualizations</a:t>
            </a:r>
            <a:r>
              <a:rPr lang="en" sz="1450">
                <a:solidFill>
                  <a:srgbClr val="0E0E0E"/>
                </a:solidFill>
              </a:rPr>
              <a:t> to analyze learned embeddings:</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CL improves emotion clustering but remains </a:t>
            </a:r>
            <a:r>
              <a:rPr b="1" lang="en" sz="1450">
                <a:solidFill>
                  <a:srgbClr val="0E0E0E"/>
                </a:solidFill>
              </a:rPr>
              <a:t>sensitive to linguistic differences.</a:t>
            </a:r>
            <a:endParaRPr b="1"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Confusion matrices</a:t>
            </a:r>
            <a:r>
              <a:rPr lang="en" sz="1450">
                <a:solidFill>
                  <a:srgbClr val="0E0E0E"/>
                </a:solidFill>
              </a:rPr>
              <a:t> reveal that CL reduces misclassification between anger and happiness, while BYOL improves differentiation of neutral and sad emotions.</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 Post-hoc </a:t>
            </a:r>
            <a:r>
              <a:rPr b="1" lang="en" sz="1450">
                <a:solidFill>
                  <a:srgbClr val="0E0E0E"/>
                </a:solidFill>
              </a:rPr>
              <a:t> Analysis</a:t>
            </a:r>
            <a:r>
              <a:rPr lang="en" sz="1450">
                <a:solidFill>
                  <a:srgbClr val="0E0E0E"/>
                </a:solidFill>
              </a:rPr>
              <a:t>: CL relies heavily on </a:t>
            </a:r>
            <a:r>
              <a:rPr b="1" lang="en" sz="1450">
                <a:solidFill>
                  <a:srgbClr val="0E0E0E"/>
                </a:solidFill>
              </a:rPr>
              <a:t>pitch features,</a:t>
            </a:r>
            <a:r>
              <a:rPr lang="en" sz="1450">
                <a:solidFill>
                  <a:srgbClr val="0E0E0E"/>
                </a:solidFill>
              </a:rPr>
              <a:t> </a:t>
            </a:r>
            <a:r>
              <a:rPr lang="en" sz="1450">
                <a:solidFill>
                  <a:srgbClr val="0E0E0E"/>
                </a:solidFill>
              </a:rPr>
              <a:t>while </a:t>
            </a:r>
            <a:r>
              <a:rPr b="1" lang="en" sz="1450">
                <a:solidFill>
                  <a:srgbClr val="0E0E0E"/>
                </a:solidFill>
              </a:rPr>
              <a:t>BYOL </a:t>
            </a:r>
            <a:r>
              <a:rPr lang="en" sz="1450">
                <a:solidFill>
                  <a:srgbClr val="0E0E0E"/>
                </a:solidFill>
              </a:rPr>
              <a:t>has a </a:t>
            </a:r>
            <a:r>
              <a:rPr b="1" lang="en" sz="1450">
                <a:solidFill>
                  <a:srgbClr val="0E0E0E"/>
                </a:solidFill>
              </a:rPr>
              <a:t>more balanced reliance</a:t>
            </a:r>
            <a:r>
              <a:rPr lang="en" sz="1450">
                <a:solidFill>
                  <a:srgbClr val="0E0E0E"/>
                </a:solidFill>
              </a:rPr>
              <a:t> on spectral and temporal cues, leading to improved robustness.</a:t>
            </a:r>
            <a:endParaRPr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12700" rtl="0" algn="l">
              <a:lnSpc>
                <a:spcPct val="115000"/>
              </a:lnSpc>
              <a:spcBef>
                <a:spcPts val="0"/>
              </a:spcBef>
              <a:spcAft>
                <a:spcPts val="0"/>
              </a:spcAft>
              <a:buNone/>
            </a:pPr>
            <a:r>
              <a:rPr lang="en"/>
              <a:t>●Model interpretability is critical for SER.</a:t>
            </a:r>
            <a:endParaRPr/>
          </a:p>
          <a:p>
            <a:pPr indent="0" lvl="0" marL="12700" rtl="0" algn="l">
              <a:lnSpc>
                <a:spcPct val="115000"/>
              </a:lnSpc>
              <a:spcBef>
                <a:spcPts val="0"/>
              </a:spcBef>
              <a:spcAft>
                <a:spcPts val="0"/>
              </a:spcAft>
              <a:buNone/>
            </a:pPr>
            <a:r>
              <a:rPr lang="en"/>
              <a:t>●- **t-SNE Visualizations**: Showed improved emotion clustering after CL and BYOL training.</a:t>
            </a:r>
            <a:endParaRPr/>
          </a:p>
          <a:p>
            <a:pPr indent="0" lvl="0" marL="12700" rtl="0" algn="l">
              <a:lnSpc>
                <a:spcPct val="115000"/>
              </a:lnSpc>
              <a:spcBef>
                <a:spcPts val="0"/>
              </a:spcBef>
              <a:spcAft>
                <a:spcPts val="0"/>
              </a:spcAft>
              <a:buNone/>
            </a:pPr>
            <a:r>
              <a:rPr lang="en"/>
              <a:t>●- **Confusion Matrices**: CL reduced anger-happiness misclassifications, while BYOL improved differentiation of neutral and sad emotions.</a:t>
            </a:r>
            <a:endParaRPr/>
          </a:p>
          <a:p>
            <a:pPr indent="0" lvl="0" marL="12700" rtl="0" algn="l">
              <a:lnSpc>
                <a:spcPct val="115000"/>
              </a:lnSpc>
              <a:spcBef>
                <a:spcPts val="0"/>
              </a:spcBef>
              <a:spcAft>
                <a:spcPts val="0"/>
              </a:spcAft>
              <a:buNone/>
            </a:pPr>
            <a:r>
              <a:rPr lang="en"/>
              <a:t>●- **SHAP/LIME Analysis**: CL relied heavily on pitch features, potentially explaining gender bias. BYOL had a more balanced reliance on spectral and temporal cues, improving robustness.</a:t>
            </a:r>
            <a:endParaRPr/>
          </a:p>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3bc8c8d5bb_0_2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4" name="Google Shape;1194;g33bc8c8d5bb_0_2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450">
                <a:solidFill>
                  <a:srgbClr val="0E0E0E"/>
                </a:solidFill>
              </a:rPr>
              <a:t>Model fairness is an important issue in SER.</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Gender Bias in Urdu SER</a:t>
            </a:r>
            <a:r>
              <a:rPr lang="en" sz="1450">
                <a:solidFill>
                  <a:srgbClr val="0E0E0E"/>
                </a:solidFill>
              </a:rPr>
              <a:t>: CL models showed a </a:t>
            </a:r>
            <a:r>
              <a:rPr b="1" lang="en" sz="1450">
                <a:solidFill>
                  <a:srgbClr val="0E0E0E"/>
                </a:solidFill>
              </a:rPr>
              <a:t>10% performance drop</a:t>
            </a:r>
            <a:r>
              <a:rPr lang="en" sz="1450">
                <a:solidFill>
                  <a:srgbClr val="0E0E0E"/>
                </a:solidFill>
              </a:rPr>
              <a:t> for female speakers in Urdu.</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BYOL exhibited more balanced performance,</a:t>
            </a:r>
            <a:r>
              <a:rPr lang="en" sz="1450">
                <a:solidFill>
                  <a:srgbClr val="0E0E0E"/>
                </a:solidFill>
              </a:rPr>
              <a:t> reducing the bias observed in CL.</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Linguistic Biases</a:t>
            </a:r>
            <a:r>
              <a:rPr lang="en" sz="1450">
                <a:solidFill>
                  <a:srgbClr val="0E0E0E"/>
                </a:solidFill>
              </a:rPr>
              <a:t>: German outperformed other low-resource languages, likely due to its </a:t>
            </a:r>
            <a:r>
              <a:rPr b="1" lang="en" sz="1450">
                <a:solidFill>
                  <a:srgbClr val="0E0E0E"/>
                </a:solidFill>
              </a:rPr>
              <a:t>similarity to English.</a:t>
            </a:r>
            <a:endParaRPr b="1" sz="1450">
              <a:solidFill>
                <a:srgbClr val="0E0E0E"/>
              </a:solidFill>
            </a:endParaRPr>
          </a:p>
          <a:p>
            <a:pPr indent="0" lvl="0" marL="0" rtl="0" algn="l">
              <a:lnSpc>
                <a:spcPct val="115000"/>
              </a:lnSpc>
              <a:spcBef>
                <a:spcPts val="0"/>
              </a:spcBef>
              <a:spcAft>
                <a:spcPts val="0"/>
              </a:spcAft>
              <a:buNone/>
            </a:pPr>
            <a:r>
              <a:t/>
            </a:r>
            <a:endParaRPr sz="1450">
              <a:solidFill>
                <a:srgbClr val="0E0E0E"/>
              </a:solidFill>
            </a:endParaRPr>
          </a:p>
          <a:p>
            <a:pPr indent="0" lvl="0" marL="12700" rtl="0" algn="l">
              <a:lnSpc>
                <a:spcPct val="115000"/>
              </a:lnSpc>
              <a:spcBef>
                <a:spcPts val="0"/>
              </a:spcBef>
              <a:spcAft>
                <a:spcPts val="0"/>
              </a:spcAft>
              <a:buNone/>
            </a:pPr>
            <a:r>
              <a:t/>
            </a:r>
            <a:endParaRPr/>
          </a:p>
          <a:p>
            <a:pPr indent="0" lvl="0" marL="12700" rtl="0" algn="l">
              <a:lnSpc>
                <a:spcPct val="115000"/>
              </a:lnSpc>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33bc8c8d5bb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1" name="Google Shape;1201;g33bc8c8d5bb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12700" rtl="0" algn="l">
              <a:lnSpc>
                <a:spcPct val="115000"/>
              </a:lnSpc>
              <a:spcBef>
                <a:spcPts val="0"/>
              </a:spcBef>
              <a:spcAft>
                <a:spcPts val="0"/>
              </a:spcAft>
              <a:buNone/>
            </a:pPr>
            <a:r>
              <a:t/>
            </a:r>
            <a:endParaRPr/>
          </a:p>
          <a:p>
            <a:pPr indent="0" lvl="0" marL="12700" rtl="0" algn="l">
              <a:lnSpc>
                <a:spcPct val="115000"/>
              </a:lnSpc>
              <a:spcBef>
                <a:spcPts val="0"/>
              </a:spcBef>
              <a:spcAft>
                <a:spcPts val="0"/>
              </a:spcAft>
              <a:buNone/>
            </a:pPr>
            <a:r>
              <a:rPr lang="en"/>
              <a:t>●In conclusion, our proposed self-supervised learning methods significantly improves SER in low-resource settings. Our main contributions are:</a:t>
            </a:r>
            <a:endParaRPr/>
          </a:p>
          <a:p>
            <a:pPr indent="0" lvl="0" marL="12700" rtl="0" algn="l">
              <a:lnSpc>
                <a:spcPct val="115000"/>
              </a:lnSpc>
              <a:spcBef>
                <a:spcPts val="0"/>
              </a:spcBef>
              <a:spcAft>
                <a:spcPts val="0"/>
              </a:spcAft>
              <a:buNone/>
            </a:pPr>
            <a:r>
              <a:rPr lang="en"/>
              <a:t>●1. Demonstrating F1-score improvements for multiple LRLs.</a:t>
            </a:r>
            <a:endParaRPr/>
          </a:p>
          <a:p>
            <a:pPr indent="0" lvl="0" marL="12700" rtl="0" algn="l">
              <a:lnSpc>
                <a:spcPct val="115000"/>
              </a:lnSpc>
              <a:spcBef>
                <a:spcPts val="0"/>
              </a:spcBef>
              <a:spcAft>
                <a:spcPts val="0"/>
              </a:spcAft>
              <a:buNone/>
            </a:pPr>
            <a:r>
              <a:rPr lang="en"/>
              <a:t>●2. Providing insights into self-supervised model behavior and interpretability.</a:t>
            </a:r>
            <a:endParaRPr/>
          </a:p>
          <a:p>
            <a:pPr indent="0" lvl="0" marL="12700" rtl="0" algn="l">
              <a:lnSpc>
                <a:spcPct val="115000"/>
              </a:lnSpc>
              <a:spcBef>
                <a:spcPts val="0"/>
              </a:spcBef>
              <a:spcAft>
                <a:spcPts val="0"/>
              </a:spcAft>
              <a:buNone/>
            </a:pPr>
            <a:r>
              <a:rPr lang="en"/>
              <a:t>●3. Highlighting challenges such as gender bias and linguistic transfer limitations.</a:t>
            </a:r>
            <a:endParaRPr/>
          </a:p>
          <a:p>
            <a:pPr indent="0" lvl="0" marL="12700" rtl="0" algn="l">
              <a:lnSpc>
                <a:spcPct val="115000"/>
              </a:lnSpc>
              <a:spcBef>
                <a:spcPts val="0"/>
              </a:spcBef>
              <a:spcAft>
                <a:spcPts val="0"/>
              </a:spcAft>
              <a:buNone/>
            </a:pPr>
            <a:r>
              <a:rPr lang="en"/>
              <a:t>●Future directions include extending this work to additional languages and refining training strategies to improve fairness and robustness.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(maybe)</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●Key takeaways from our study:</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 CL enhances clustering but is sensitive to linguistic differences.</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 BYOL provides smoother feature spaces and better cross-lingual adaptation.</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 Zero-shot SER performance improves but remains challenging, especially for linguistically distant LRLs.</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 Model interpretability is crucial for identifying biases and improving fairness in SER systems.</a:t>
            </a:r>
            <a:endParaRPr>
              <a:solidFill>
                <a:schemeClr val="dk1"/>
              </a:solidFill>
            </a:endParaRPr>
          </a:p>
          <a:p>
            <a:pPr indent="0" lvl="0" marL="12700" rtl="0" algn="l">
              <a:lnSpc>
                <a:spcPct val="115000"/>
              </a:lnSpc>
              <a:spcBef>
                <a:spcPts val="0"/>
              </a:spcBef>
              <a:spcAft>
                <a:spcPts val="0"/>
              </a:spcAft>
              <a:buNone/>
            </a:pPr>
            <a:r>
              <a:rPr lang="en">
                <a:solidFill>
                  <a:schemeClr val="dk1"/>
                </a:solidFill>
              </a:rPr>
              <a:t>●Future research will focus on hybrid models combining CL, BYOL, and domain adaptation techniques.</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6" name="Shape 1206"/>
        <p:cNvGrpSpPr/>
        <p:nvPr/>
      </p:nvGrpSpPr>
      <p:grpSpPr>
        <a:xfrm>
          <a:off x="0" y="0"/>
          <a:ext cx="0" cy="0"/>
          <a:chOff x="0" y="0"/>
          <a:chExt cx="0" cy="0"/>
        </a:xfrm>
      </p:grpSpPr>
      <p:sp>
        <p:nvSpPr>
          <p:cNvPr id="1207" name="Google Shape;1207;g33bc8c8d5bb_0_2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8" name="Google Shape;1208;g33bc8c8d5bb_0_2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350">
                <a:solidFill>
                  <a:srgbClr val="0E0E0E"/>
                </a:solidFill>
              </a:rPr>
              <a:t>Comparing Contrastive Learning &amp; BYOL</a:t>
            </a:r>
            <a:endParaRPr b="1" sz="1350">
              <a:solidFill>
                <a:srgbClr val="0E0E0E"/>
              </a:solidFill>
            </a:endParaRPr>
          </a:p>
          <a:p>
            <a:pPr indent="0" lvl="0" marL="0" rtl="0" algn="l">
              <a:lnSpc>
                <a:spcPct val="115000"/>
              </a:lnSpc>
              <a:spcBef>
                <a:spcPts val="0"/>
              </a:spcBef>
              <a:spcAft>
                <a:spcPts val="0"/>
              </a:spcAft>
              <a:buNone/>
            </a:pPr>
            <a:r>
              <a:rPr lang="en" sz="1450">
                <a:solidFill>
                  <a:srgbClr val="0E0E0E"/>
                </a:solidFill>
              </a:rPr>
              <a:t>“Now, let’s compare the performance of Contrastive Learning and BYOL.</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Contrastive Learning</a:t>
            </a:r>
            <a:r>
              <a:rPr lang="en" sz="1450">
                <a:solidFill>
                  <a:srgbClr val="0E0E0E"/>
                </a:solidFill>
              </a:rPr>
              <a:t> structured the learned embeddings more effectively but suffered from gender bias.</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BYOL</a:t>
            </a:r>
            <a:r>
              <a:rPr lang="en" sz="1450">
                <a:solidFill>
                  <a:srgbClr val="0E0E0E"/>
                </a:solidFill>
              </a:rPr>
              <a:t> was more robust to dataset shifts but exhibited higher performance variance.</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CL</a:t>
            </a:r>
            <a:r>
              <a:rPr lang="en" sz="1450">
                <a:solidFill>
                  <a:srgbClr val="0E0E0E"/>
                </a:solidFill>
              </a:rPr>
              <a:t> relies on high-quality negative samples, making it sensitive to dataset selection.</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In terms of zero-shot performance</a:t>
            </a:r>
            <a:r>
              <a:rPr lang="en" sz="1450">
                <a:solidFill>
                  <a:srgbClr val="0E0E0E"/>
                </a:solidFill>
              </a:rPr>
              <a:t>, CL adapts well from high-resource to low-resource languages, but struggles when the speaker distribution is unbalanced.</a:t>
            </a:r>
            <a:endParaRPr sz="1450">
              <a:solidFill>
                <a:srgbClr val="0E0E0E"/>
              </a:solidFill>
            </a:endParaRPr>
          </a:p>
          <a:p>
            <a:pPr indent="-127000" lvl="0" marL="127000" rtl="0" algn="l">
              <a:lnSpc>
                <a:spcPct val="115000"/>
              </a:lnSpc>
              <a:spcBef>
                <a:spcPts val="900"/>
              </a:spcBef>
              <a:spcAft>
                <a:spcPts val="0"/>
              </a:spcAft>
              <a:buNone/>
            </a:pPr>
            <a:r>
              <a:rPr lang="en" sz="1450">
                <a:solidFill>
                  <a:srgbClr val="0E0E0E"/>
                </a:solidFill>
              </a:rPr>
              <a:t>	•	</a:t>
            </a:r>
            <a:r>
              <a:rPr b="1" lang="en" sz="1450">
                <a:solidFill>
                  <a:srgbClr val="0E0E0E"/>
                </a:solidFill>
              </a:rPr>
              <a:t>BYOL</a:t>
            </a:r>
            <a:r>
              <a:rPr lang="en" sz="1450">
                <a:solidFill>
                  <a:srgbClr val="0E0E0E"/>
                </a:solidFill>
              </a:rPr>
              <a:t>, however, captures emotion dynamics better in low-resource languages but struggles with fine-grained emotion distinctions.</a:t>
            </a:r>
            <a:endParaRPr sz="1450">
              <a:solidFill>
                <a:srgbClr val="0E0E0E"/>
              </a:solidFill>
            </a:endParaRPr>
          </a:p>
          <a:p>
            <a:pPr indent="0" lvl="0" marL="0" rtl="0" algn="l">
              <a:spcBef>
                <a:spcPts val="0"/>
              </a:spcBef>
              <a:spcAft>
                <a:spcPts val="0"/>
              </a:spcAft>
              <a:buNone/>
            </a:pPr>
            <a:r>
              <a:t/>
            </a:r>
            <a:endParaRPr>
              <a:solidFill>
                <a:schemeClr val="dk1"/>
              </a:solidFill>
            </a:endParaRPr>
          </a:p>
          <a:p>
            <a:pPr indent="0" lvl="0" marL="0" rtl="0" algn="l">
              <a:lnSpc>
                <a:spcPct val="115000"/>
              </a:lnSpc>
              <a:spcBef>
                <a:spcPts val="0"/>
              </a:spcBef>
              <a:spcAft>
                <a:spcPts val="0"/>
              </a:spcAft>
              <a:buNone/>
            </a:pPr>
            <a:r>
              <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33bc8c8d5bb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33bc8c8d5bb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In summary, our study shows that emotion recognition models perform </a:t>
            </a:r>
            <a:r>
              <a:rPr b="1" lang="en" sz="1450">
                <a:solidFill>
                  <a:srgbClr val="0E0E0E"/>
                </a:solidFill>
              </a:rPr>
              <a:t>relatively well</a:t>
            </a:r>
            <a:r>
              <a:rPr lang="en" sz="1450">
                <a:solidFill>
                  <a:srgbClr val="0E0E0E"/>
                </a:solidFill>
              </a:rPr>
              <a:t>, but </a:t>
            </a:r>
            <a:r>
              <a:rPr b="1" lang="en" sz="1450">
                <a:solidFill>
                  <a:srgbClr val="0E0E0E"/>
                </a:solidFill>
              </a:rPr>
              <a:t>challenges remain</a:t>
            </a:r>
            <a:r>
              <a:rPr lang="en" sz="1450">
                <a:solidFill>
                  <a:srgbClr val="0E0E0E"/>
                </a:solidFill>
              </a:rPr>
              <a:t>, especially in </a:t>
            </a:r>
            <a:r>
              <a:rPr b="1" lang="en" sz="1450">
                <a:solidFill>
                  <a:srgbClr val="0E0E0E"/>
                </a:solidFill>
              </a:rPr>
              <a:t>low-resource settings</a:t>
            </a:r>
            <a:r>
              <a:rPr lang="en" sz="1450">
                <a:solidFill>
                  <a:srgbClr val="0E0E0E"/>
                </a:solidFill>
              </a:rPr>
              <a:t>, where limited labeled data affects generalization.</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Looking ahead, a key direction is </a:t>
            </a:r>
            <a:r>
              <a:rPr b="1" lang="en" sz="1450">
                <a:solidFill>
                  <a:srgbClr val="0E0E0E"/>
                </a:solidFill>
              </a:rPr>
              <a:t>emotion elicitation in agentive workflows</a:t>
            </a:r>
            <a:r>
              <a:rPr lang="en" sz="1450">
                <a:solidFill>
                  <a:srgbClr val="0E0E0E"/>
                </a:solidFill>
              </a:rPr>
              <a:t>, where AI systems don’t just recognize emotions but </a:t>
            </a:r>
            <a:r>
              <a:rPr b="1" lang="en" sz="1450">
                <a:solidFill>
                  <a:srgbClr val="0E0E0E"/>
                </a:solidFill>
              </a:rPr>
              <a:t>actively shape and respond</a:t>
            </a:r>
            <a:r>
              <a:rPr lang="en" sz="1450">
                <a:solidFill>
                  <a:srgbClr val="0E0E0E"/>
                </a:solidFill>
              </a:rPr>
              <a:t> to them. This could enhance </a:t>
            </a:r>
            <a:r>
              <a:rPr b="1" lang="en" sz="1450">
                <a:solidFill>
                  <a:srgbClr val="0E0E0E"/>
                </a:solidFill>
              </a:rPr>
              <a:t>conversational AI, mental health support, and personalized experiences</a:t>
            </a:r>
            <a:r>
              <a:rPr lang="en" sz="1450">
                <a:solidFill>
                  <a:srgbClr val="0E0E0E"/>
                </a:solidFill>
              </a:rPr>
              <a:t>.</a:t>
            </a:r>
            <a:endParaRPr sz="1450">
              <a:solidFill>
                <a:srgbClr val="0E0E0E"/>
              </a:solidFill>
            </a:endParaRPr>
          </a:p>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To advance affective computing, we must integrate </a:t>
            </a:r>
            <a:r>
              <a:rPr b="1" lang="en" sz="1450">
                <a:solidFill>
                  <a:srgbClr val="0E0E0E"/>
                </a:solidFill>
              </a:rPr>
              <a:t>context-aware multimodal learning</a:t>
            </a:r>
            <a:r>
              <a:rPr lang="en" sz="1450">
                <a:solidFill>
                  <a:srgbClr val="0E0E0E"/>
                </a:solidFill>
              </a:rPr>
              <a:t>—leveraging text, speech, and visual cues—and combine </a:t>
            </a:r>
            <a:r>
              <a:rPr b="1" lang="en" sz="1450">
                <a:solidFill>
                  <a:srgbClr val="0E0E0E"/>
                </a:solidFill>
              </a:rPr>
              <a:t>LLMs with emotion-aware AI</a:t>
            </a:r>
            <a:r>
              <a:rPr lang="en" sz="1450">
                <a:solidFill>
                  <a:srgbClr val="0E0E0E"/>
                </a:solidFill>
              </a:rPr>
              <a:t> to capture </a:t>
            </a:r>
            <a:r>
              <a:rPr b="1" lang="en" sz="1450">
                <a:solidFill>
                  <a:srgbClr val="0E0E0E"/>
                </a:solidFill>
              </a:rPr>
              <a:t>long-term emotional context</a:t>
            </a:r>
            <a:r>
              <a:rPr lang="en" sz="1450">
                <a:solidFill>
                  <a:srgbClr val="0E0E0E"/>
                </a:solidFill>
              </a:rPr>
              <a:t>. By doing so, we move toward </a:t>
            </a:r>
            <a:r>
              <a:rPr b="1" lang="en" sz="1450">
                <a:solidFill>
                  <a:srgbClr val="0E0E0E"/>
                </a:solidFill>
              </a:rPr>
              <a:t>more adaptive, emotionally intelligent AI systems</a:t>
            </a:r>
            <a:r>
              <a:rPr lang="en" sz="1450">
                <a:solidFill>
                  <a:srgbClr val="0E0E0E"/>
                </a:solidFill>
              </a:rPr>
              <a:t> that engage with users in a </a:t>
            </a:r>
            <a:r>
              <a:rPr b="1" lang="en" sz="1450">
                <a:solidFill>
                  <a:srgbClr val="0E0E0E"/>
                </a:solidFill>
              </a:rPr>
              <a:t>meaningful </a:t>
            </a:r>
            <a:r>
              <a:rPr lang="en" sz="1450">
                <a:solidFill>
                  <a:srgbClr val="0E0E0E"/>
                </a:solidFill>
              </a:rPr>
              <a:t>way</a:t>
            </a:r>
            <a:endParaRPr sz="1450">
              <a:solidFill>
                <a:srgbClr val="0E0E0E"/>
              </a:solidFill>
            </a:endParaRPr>
          </a:p>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2dccd91a25a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2" name="Google Shape;1222;g2dccd91a25a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(42 mins)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 you for listening! Collaboration ideas welcomed too :)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Btw - one of the slides is created by gpt fully - guess which?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2dccd91a25a_0_18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2dccd91a25a_0_18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sz="1450">
                <a:solidFill>
                  <a:srgbClr val="0E0E0E"/>
                </a:solidFill>
              </a:rPr>
              <a:t>For example, in the </a:t>
            </a:r>
            <a:r>
              <a:rPr b="1" lang="en" sz="1450">
                <a:solidFill>
                  <a:srgbClr val="0E0E0E"/>
                </a:solidFill>
              </a:rPr>
              <a:t>Multimodal Conversational Emotion Detection Dataset</a:t>
            </a:r>
            <a:r>
              <a:rPr lang="en" sz="1450">
                <a:solidFill>
                  <a:srgbClr val="0E0E0E"/>
                </a:solidFill>
              </a:rPr>
              <a:t>, emotions are labeled using </a:t>
            </a:r>
            <a:r>
              <a:rPr b="1" lang="en" sz="1450">
                <a:solidFill>
                  <a:srgbClr val="0E0E0E"/>
                </a:solidFill>
              </a:rPr>
              <a:t>Plutchik’s model</a:t>
            </a:r>
            <a:r>
              <a:rPr lang="en" sz="1450">
                <a:solidFill>
                  <a:srgbClr val="0E0E0E"/>
                </a:solidFill>
              </a:rPr>
              <a:t>, while in </a:t>
            </a:r>
            <a:r>
              <a:rPr b="1" lang="en" sz="1450">
                <a:solidFill>
                  <a:srgbClr val="0E0E0E"/>
                </a:solidFill>
              </a:rPr>
              <a:t>MELD</a:t>
            </a:r>
            <a:r>
              <a:rPr lang="en" sz="1450">
                <a:solidFill>
                  <a:srgbClr val="0E0E0E"/>
                </a:solidFill>
              </a:rPr>
              <a:t>, emotions are based on </a:t>
            </a:r>
            <a:r>
              <a:rPr b="1" lang="en" sz="1450">
                <a:solidFill>
                  <a:srgbClr val="0E0E0E"/>
                </a:solidFill>
              </a:rPr>
              <a:t>Ekman’s six basic emotions</a:t>
            </a:r>
            <a:r>
              <a:rPr lang="en" sz="1450">
                <a:solidFill>
                  <a:srgbClr val="0E0E0E"/>
                </a:solidFill>
              </a:rPr>
              <a:t>. </a:t>
            </a:r>
            <a:endParaRPr sz="1450">
              <a:solidFill>
                <a:srgbClr val="0E0E0E"/>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Introduce two dataset that we focus on in our study. </a:t>
            </a:r>
            <a:endParaRPr/>
          </a:p>
          <a:p>
            <a:pPr indent="0" lvl="0" marL="0" rtl="0" algn="l">
              <a:spcBef>
                <a:spcPts val="0"/>
              </a:spcBef>
              <a:spcAft>
                <a:spcPts val="0"/>
              </a:spcAft>
              <a:buNone/>
            </a:pPr>
            <a:r>
              <a:rPr lang="en"/>
              <a:t>In this slide is the MEmoR dataset, which uses 8 and 14 emotions</a:t>
            </a:r>
            <a:endParaRPr/>
          </a:p>
          <a:p>
            <a:pPr indent="0" lvl="0" marL="0" rtl="0" algn="l">
              <a:spcBef>
                <a:spcPts val="0"/>
              </a:spcBef>
              <a:spcAft>
                <a:spcPts val="0"/>
              </a:spcAft>
              <a:buClr>
                <a:schemeClr val="dk1"/>
              </a:buClr>
              <a:buSzPts val="1200"/>
              <a:buFont typeface="Calibri"/>
              <a:buNone/>
            </a:pPr>
            <a:r>
              <a:rPr i="1" lang="en" sz="1200">
                <a:solidFill>
                  <a:schemeClr val="dk1"/>
                </a:solidFill>
                <a:latin typeface="Calibri"/>
                <a:ea typeface="Calibri"/>
                <a:cs typeface="Calibri"/>
                <a:sym typeface="Calibri"/>
              </a:rPr>
              <a:t>MELD dataset that uses the Ekman’s 6 emotions: anger, disgust, fear, joy, neutral, sadness</a:t>
            </a:r>
            <a:r>
              <a:rPr lang="en" sz="1200">
                <a:solidFill>
                  <a:schemeClr val="dk1"/>
                </a:solidFill>
                <a:latin typeface="Calibri"/>
                <a:ea typeface="Calibri"/>
                <a:cs typeface="Calibri"/>
                <a:sym typeface="Calibri"/>
              </a:rPr>
              <a:t>, and </a:t>
            </a:r>
            <a:r>
              <a:rPr i="1" lang="en" sz="1200">
                <a:solidFill>
                  <a:schemeClr val="dk1"/>
                </a:solidFill>
                <a:latin typeface="Calibri"/>
                <a:ea typeface="Calibri"/>
                <a:cs typeface="Calibri"/>
                <a:sym typeface="Calibri"/>
              </a:rPr>
              <a:t>surprise </a:t>
            </a:r>
            <a:endParaRPr>
              <a:solidFill>
                <a:schemeClr val="dk1"/>
              </a:solidFill>
            </a:endParaRPr>
          </a:p>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
        <p:nvSpPr>
          <p:cNvPr id="130" name="Google Shape;130;g2dccd91a25a_0_18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dccd91a25a_0_1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 name="Google Shape;139;g2dccd91a25a_0_1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t>The process and relevant numbers. A sample on how we decide between a dilemma.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Data Analysis after mapping</a:t>
            </a:r>
            <a:endParaRPr/>
          </a:p>
          <a:p>
            <a:pPr indent="0" lvl="0" marL="0" rtl="0" algn="l">
              <a:lnSpc>
                <a:spcPct val="115000"/>
              </a:lnSpc>
              <a:spcBef>
                <a:spcPts val="0"/>
              </a:spcBef>
              <a:spcAft>
                <a:spcPts val="0"/>
              </a:spcAft>
              <a:buClr>
                <a:schemeClr val="dk1"/>
              </a:buClr>
              <a:buSzPts val="1100"/>
              <a:buFont typeface="Arial"/>
              <a:buNone/>
            </a:pPr>
            <a:r>
              <a:rPr lang="en"/>
              <a:t>agreement rate (both agreed with 'yes' or 'no') is $\geq 70 \%$ agreement rate (decreased by $10 \%$ from task1)</a:t>
            </a:r>
            <a:endParaRPr/>
          </a:p>
          <a:p>
            <a:pPr indent="0" lvl="0" marL="0" rtl="0" algn="l">
              <a:lnSpc>
                <a:spcPct val="115000"/>
              </a:lnSpc>
              <a:spcBef>
                <a:spcPts val="0"/>
              </a:spcBef>
              <a:spcAft>
                <a:spcPts val="0"/>
              </a:spcAft>
              <a:buClr>
                <a:schemeClr val="dk1"/>
              </a:buClr>
              <a:buSzPts val="1100"/>
              <a:buFont typeface="Arial"/>
              <a:buNone/>
            </a:pPr>
            <a:r>
              <a:rPr lang="en"/>
              <a:t>disagreement rate (one marked "yes" and other marked "no") is : $12 \%$ (is similar across two tasks)</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15000"/>
              </a:lnSpc>
              <a:spcBef>
                <a:spcPts val="0"/>
              </a:spcBef>
              <a:spcAft>
                <a:spcPts val="0"/>
              </a:spcAft>
              <a:buClr>
                <a:schemeClr val="dk1"/>
              </a:buClr>
              <a:buSzPts val="1100"/>
              <a:buFont typeface="Arial"/>
              <a:buNone/>
            </a:pPr>
            <a:r>
              <a:rPr lang="en"/>
              <a:t>Cohen's Kappa value is $\underline{0.313}$ which falls under the fair range</a:t>
            </a:r>
            <a:endParaRPr/>
          </a:p>
          <a:p>
            <a:pPr indent="0" lvl="0" marL="0" rtl="0" algn="l">
              <a:lnSpc>
                <a:spcPct val="115000"/>
              </a:lnSpc>
              <a:spcBef>
                <a:spcPts val="0"/>
              </a:spcBef>
              <a:spcAft>
                <a:spcPts val="0"/>
              </a:spcAft>
              <a:buClr>
                <a:schemeClr val="dk1"/>
              </a:buClr>
              <a:buSzPts val="1100"/>
              <a:buFont typeface="Arial"/>
              <a:buNone/>
            </a:pPr>
            <a:r>
              <a:rPr lang="en"/>
              <a:t>Conclusion: it is possible to map the 8 emotion categories onto 5 emotion categories with relative accuracy</a:t>
            </a:r>
            <a:endParaRPr/>
          </a:p>
        </p:txBody>
      </p:sp>
      <p:sp>
        <p:nvSpPr>
          <p:cNvPr id="140" name="Google Shape;140;g2dccd91a25a_0_1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4" name="Google Shape;54;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hyperlink" Target="https://aclanthology.org/2024.naacl-long.197/"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1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hyperlink" Target="https://arxiv.org/abs/2407.21315"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5.png"/><Relationship Id="rId4" Type="http://schemas.openxmlformats.org/officeDocument/2006/relationships/image" Target="../media/image17.png"/><Relationship Id="rId5" Type="http://schemas.openxmlformats.org/officeDocument/2006/relationships/image" Target="../media/image3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9.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20.png"/><Relationship Id="rId4" Type="http://schemas.openxmlformats.org/officeDocument/2006/relationships/image" Target="../media/image18.png"/><Relationship Id="rId5" Type="http://schemas.openxmlformats.org/officeDocument/2006/relationships/image" Target="../media/image5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9.png"/><Relationship Id="rId4" Type="http://schemas.openxmlformats.org/officeDocument/2006/relationships/image" Target="../media/image2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28.png"/><Relationship Id="rId4" Type="http://schemas.openxmlformats.org/officeDocument/2006/relationships/hyperlink" Target="https://aclanthology.org/2023.sicon-1.1/"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9.xml"/><Relationship Id="rId3" Type="http://schemas.openxmlformats.org/officeDocument/2006/relationships/image" Target="../media/image2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8.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2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1.xml"/><Relationship Id="rId3" Type="http://schemas.openxmlformats.org/officeDocument/2006/relationships/image" Target="../media/image31.png"/><Relationship Id="rId4" Type="http://schemas.openxmlformats.org/officeDocument/2006/relationships/image" Target="../media/image2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34.png"/><Relationship Id="rId7"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3.xml"/><Relationship Id="rId3" Type="http://schemas.openxmlformats.org/officeDocument/2006/relationships/image" Target="../media/image4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4.xml"/><Relationship Id="rId3" Type="http://schemas.openxmlformats.org/officeDocument/2006/relationships/image" Target="../media/image25.png"/><Relationship Id="rId4" Type="http://schemas.openxmlformats.org/officeDocument/2006/relationships/image" Target="../media/image3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3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3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2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hyperlink" Target="https://arxiv.org/abs/2502.10973" TargetMode="External"/><Relationship Id="rId4" Type="http://schemas.openxmlformats.org/officeDocument/2006/relationships/hyperlink" Target="https://anonymous.4open.science/r/Akan-Cinematic-Emotion-A328"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5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4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40.png"/><Relationship Id="rId4" Type="http://schemas.openxmlformats.org/officeDocument/2006/relationships/image" Target="../media/image47.png"/><Relationship Id="rId5" Type="http://schemas.openxmlformats.org/officeDocument/2006/relationships/image" Target="../media/image42.png"/><Relationship Id="rId6" Type="http://schemas.openxmlformats.org/officeDocument/2006/relationships/image" Target="../media/image4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51.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56.png"/><Relationship Id="rId7" Type="http://schemas.openxmlformats.org/officeDocument/2006/relationships/image" Target="../media/image5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56.png"/><Relationship Id="rId7" Type="http://schemas.openxmlformats.org/officeDocument/2006/relationships/image" Target="../media/image53.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55.png"/><Relationship Id="rId4" Type="http://schemas.openxmlformats.org/officeDocument/2006/relationships/image" Target="../media/image52.png"/><Relationship Id="rId5" Type="http://schemas.openxmlformats.org/officeDocument/2006/relationships/image" Target="../media/image48.png"/><Relationship Id="rId6" Type="http://schemas.openxmlformats.org/officeDocument/2006/relationships/image" Target="../media/image56.png"/><Relationship Id="rId7"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58.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5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5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 name="Shape 59"/>
        <p:cNvGrpSpPr/>
        <p:nvPr/>
      </p:nvGrpSpPr>
      <p:grpSpPr>
        <a:xfrm>
          <a:off x="0" y="0"/>
          <a:ext cx="0" cy="0"/>
          <a:chOff x="0" y="0"/>
          <a:chExt cx="0" cy="0"/>
        </a:xfrm>
      </p:grpSpPr>
      <p:sp>
        <p:nvSpPr>
          <p:cNvPr id="60" name="Google Shape;60;p14"/>
          <p:cNvSpPr txBox="1"/>
          <p:nvPr>
            <p:ph type="ctrTitle"/>
          </p:nvPr>
        </p:nvSpPr>
        <p:spPr>
          <a:xfrm>
            <a:off x="339900" y="983850"/>
            <a:ext cx="8520600" cy="15879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2888"/>
              <a:t>Decoding Human Emotions: From Psychological Theories to Multimodal NLP Models</a:t>
            </a:r>
            <a:r>
              <a:rPr lang="en"/>
              <a:t>  </a:t>
            </a:r>
            <a:endParaRPr/>
          </a:p>
        </p:txBody>
      </p:sp>
      <p:sp>
        <p:nvSpPr>
          <p:cNvPr id="61" name="Google Shape;61;p14"/>
          <p:cNvSpPr txBox="1"/>
          <p:nvPr>
            <p:ph idx="1" type="subTitle"/>
          </p:nvPr>
        </p:nvSpPr>
        <p:spPr>
          <a:xfrm>
            <a:off x="311700" y="3454175"/>
            <a:ext cx="8520600" cy="792600"/>
          </a:xfrm>
          <a:prstGeom prst="rect">
            <a:avLst/>
          </a:prstGeom>
        </p:spPr>
        <p:txBody>
          <a:bodyPr anchorCtr="0" anchor="t" bIns="91425" lIns="91425" spcFirstLastPara="1" rIns="91425" wrap="square" tIns="91425">
            <a:normAutofit fontScale="85000" lnSpcReduction="20000"/>
          </a:bodyPr>
          <a:lstStyle/>
          <a:p>
            <a:pPr indent="0" lvl="0" marL="0" rtl="0" algn="ctr">
              <a:spcBef>
                <a:spcPts val="0"/>
              </a:spcBef>
              <a:spcAft>
                <a:spcPts val="0"/>
              </a:spcAft>
              <a:buNone/>
            </a:pPr>
            <a:r>
              <a:rPr lang="en"/>
              <a:t>Sara (Ziwei) Gong</a:t>
            </a:r>
            <a:endParaRPr/>
          </a:p>
          <a:p>
            <a:pPr indent="0" lvl="0" marL="0" rtl="0" algn="ctr">
              <a:spcBef>
                <a:spcPts val="0"/>
              </a:spcBef>
              <a:spcAft>
                <a:spcPts val="0"/>
              </a:spcAft>
              <a:buNone/>
            </a:pPr>
            <a:r>
              <a:rPr lang="en"/>
              <a:t>Oct 21, 2025</a:t>
            </a:r>
            <a:endParaRPr/>
          </a:p>
        </p:txBody>
      </p:sp>
      <p:sp>
        <p:nvSpPr>
          <p:cNvPr id="62" name="Google Shape;62;p1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3"/>
          <p:cNvSpPr txBox="1"/>
          <p:nvPr>
            <p:ph type="title"/>
          </p:nvPr>
        </p:nvSpPr>
        <p:spPr>
          <a:xfrm>
            <a:off x="584125" y="655450"/>
            <a:ext cx="4093500" cy="777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Calibri"/>
              <a:buNone/>
            </a:pPr>
            <a:r>
              <a:rPr lang="en" sz="2400"/>
              <a:t>Mapping on Dataset: 8 to 5</a:t>
            </a:r>
            <a:endParaRPr sz="2400"/>
          </a:p>
        </p:txBody>
      </p:sp>
      <p:sp>
        <p:nvSpPr>
          <p:cNvPr id="153" name="Google Shape;153;p23"/>
          <p:cNvSpPr txBox="1"/>
          <p:nvPr>
            <p:ph idx="1" type="body"/>
          </p:nvPr>
        </p:nvSpPr>
        <p:spPr>
          <a:xfrm>
            <a:off x="608581" y="1654003"/>
            <a:ext cx="4044600" cy="2757900"/>
          </a:xfrm>
          <a:prstGeom prst="rect">
            <a:avLst/>
          </a:prstGeom>
          <a:noFill/>
          <a:ln>
            <a:noFill/>
          </a:ln>
        </p:spPr>
        <p:txBody>
          <a:bodyPr anchorCtr="0" anchor="ctr" bIns="34275" lIns="68575" spcFirstLastPara="1" rIns="68575" wrap="square" tIns="34275">
            <a:normAutofit lnSpcReduction="20000"/>
          </a:bodyPr>
          <a:lstStyle/>
          <a:p>
            <a:pPr indent="-177800" lvl="0" marL="177800" rtl="0" algn="l">
              <a:lnSpc>
                <a:spcPct val="90000"/>
              </a:lnSpc>
              <a:spcBef>
                <a:spcPts val="0"/>
              </a:spcBef>
              <a:spcAft>
                <a:spcPts val="0"/>
              </a:spcAft>
              <a:buClr>
                <a:schemeClr val="dk1"/>
              </a:buClr>
              <a:buSzPts val="1400"/>
              <a:buChar char="●"/>
            </a:pPr>
            <a:r>
              <a:rPr lang="en" sz="1400"/>
              <a:t>How we decide between mapping choices:</a:t>
            </a:r>
            <a:endParaRPr/>
          </a:p>
          <a:p>
            <a:pPr indent="-177800" lvl="1" marL="520700" rtl="0" algn="l">
              <a:lnSpc>
                <a:spcPct val="90000"/>
              </a:lnSpc>
              <a:spcBef>
                <a:spcPts val="400"/>
              </a:spcBef>
              <a:spcAft>
                <a:spcPts val="0"/>
              </a:spcAft>
              <a:buClr>
                <a:schemeClr val="dk1"/>
              </a:buClr>
              <a:buSzPts val="1400"/>
              <a:buChar char="○"/>
            </a:pPr>
            <a:r>
              <a:rPr lang="en" sz="1400"/>
              <a:t>A re-annotation of mapped emotions</a:t>
            </a:r>
            <a:endParaRPr/>
          </a:p>
          <a:p>
            <a:pPr indent="-177800" lvl="2" marL="863600" rtl="0" algn="l">
              <a:lnSpc>
                <a:spcPct val="90000"/>
              </a:lnSpc>
              <a:spcBef>
                <a:spcPts val="400"/>
              </a:spcBef>
              <a:spcAft>
                <a:spcPts val="0"/>
              </a:spcAft>
              <a:buClr>
                <a:schemeClr val="dk1"/>
              </a:buClr>
              <a:buSzPts val="1400"/>
              <a:buChar char="■"/>
            </a:pPr>
            <a:r>
              <a:rPr lang="en" sz="1400"/>
              <a:t>Annotator 1 -- </a:t>
            </a:r>
            <a:r>
              <a:rPr b="1" lang="en" sz="1400"/>
              <a:t>0.96</a:t>
            </a:r>
            <a:endParaRPr b="1"/>
          </a:p>
          <a:p>
            <a:pPr indent="-177800" lvl="2" marL="863600" rtl="0" algn="l">
              <a:lnSpc>
                <a:spcPct val="90000"/>
              </a:lnSpc>
              <a:spcBef>
                <a:spcPts val="400"/>
              </a:spcBef>
              <a:spcAft>
                <a:spcPts val="0"/>
              </a:spcAft>
              <a:buClr>
                <a:schemeClr val="dk1"/>
              </a:buClr>
              <a:buSzPts val="1400"/>
              <a:buChar char="■"/>
            </a:pPr>
            <a:r>
              <a:rPr lang="en" sz="1400"/>
              <a:t>Annotator 2 -- </a:t>
            </a:r>
            <a:r>
              <a:rPr b="1" lang="en" sz="1400"/>
              <a:t>0.917</a:t>
            </a:r>
            <a:endParaRPr b="1"/>
          </a:p>
          <a:p>
            <a:pPr indent="-177800" lvl="2" marL="863600" rtl="0" algn="l">
              <a:lnSpc>
                <a:spcPct val="90000"/>
              </a:lnSpc>
              <a:spcBef>
                <a:spcPts val="400"/>
              </a:spcBef>
              <a:spcAft>
                <a:spcPts val="0"/>
              </a:spcAft>
              <a:buClr>
                <a:schemeClr val="dk1"/>
              </a:buClr>
              <a:buSzPts val="1400"/>
              <a:buChar char="■"/>
            </a:pPr>
            <a:r>
              <a:rPr lang="en" sz="1400"/>
              <a:t>the inner annotator agreement as 0.318 (Cohen’s K, moderate agreement)</a:t>
            </a:r>
            <a:endParaRPr/>
          </a:p>
          <a:p>
            <a:pPr indent="-177800" lvl="0" marL="177800" rtl="0" algn="l">
              <a:lnSpc>
                <a:spcPct val="90000"/>
              </a:lnSpc>
              <a:spcBef>
                <a:spcPts val="800"/>
              </a:spcBef>
              <a:spcAft>
                <a:spcPts val="0"/>
              </a:spcAft>
              <a:buClr>
                <a:schemeClr val="dk1"/>
              </a:buClr>
              <a:buSzPts val="1400"/>
              <a:buChar char="●"/>
            </a:pPr>
            <a:r>
              <a:rPr lang="en" sz="1400"/>
              <a:t>Conclusion:</a:t>
            </a:r>
            <a:endParaRPr/>
          </a:p>
          <a:p>
            <a:pPr indent="-177800" lvl="1" marL="520700" rtl="0" algn="l">
              <a:lnSpc>
                <a:spcPct val="90000"/>
              </a:lnSpc>
              <a:spcBef>
                <a:spcPts val="400"/>
              </a:spcBef>
              <a:spcAft>
                <a:spcPts val="0"/>
              </a:spcAft>
              <a:buClr>
                <a:schemeClr val="dk1"/>
              </a:buClr>
              <a:buSzPts val="1400"/>
              <a:buChar char="○"/>
            </a:pPr>
            <a:r>
              <a:rPr lang="en" sz="1400"/>
              <a:t>it is possible to map the emotion categories with </a:t>
            </a:r>
            <a:r>
              <a:rPr b="1" lang="en" sz="1400"/>
              <a:t>relative accuracy</a:t>
            </a:r>
            <a:endParaRPr b="1"/>
          </a:p>
          <a:p>
            <a:pPr indent="-88900" lvl="1" marL="520700" rtl="0" algn="l">
              <a:lnSpc>
                <a:spcPct val="90000"/>
              </a:lnSpc>
              <a:spcBef>
                <a:spcPts val="400"/>
              </a:spcBef>
              <a:spcAft>
                <a:spcPts val="0"/>
              </a:spcAft>
              <a:buClr>
                <a:schemeClr val="dk1"/>
              </a:buClr>
              <a:buSzPts val="1400"/>
              <a:buNone/>
            </a:pPr>
            <a:r>
              <a:t/>
            </a:r>
            <a:endParaRPr sz="1400"/>
          </a:p>
          <a:p>
            <a:pPr indent="-88900" lvl="1" marL="520700" rtl="0" algn="l">
              <a:lnSpc>
                <a:spcPct val="90000"/>
              </a:lnSpc>
              <a:spcBef>
                <a:spcPts val="400"/>
              </a:spcBef>
              <a:spcAft>
                <a:spcPts val="0"/>
              </a:spcAft>
              <a:buClr>
                <a:schemeClr val="dk1"/>
              </a:buClr>
              <a:buSzPts val="1400"/>
              <a:buNone/>
            </a:pPr>
            <a:r>
              <a:t/>
            </a:r>
            <a:endParaRPr sz="1400"/>
          </a:p>
          <a:p>
            <a:pPr indent="-88900" lvl="0" marL="177800" rtl="0" algn="l">
              <a:lnSpc>
                <a:spcPct val="90000"/>
              </a:lnSpc>
              <a:spcBef>
                <a:spcPts val="800"/>
              </a:spcBef>
              <a:spcAft>
                <a:spcPts val="1200"/>
              </a:spcAft>
              <a:buClr>
                <a:schemeClr val="dk1"/>
              </a:buClr>
              <a:buSzPts val="1400"/>
              <a:buNone/>
            </a:pPr>
            <a:r>
              <a:t/>
            </a:r>
            <a:endParaRPr sz="1400"/>
          </a:p>
        </p:txBody>
      </p:sp>
      <p:pic>
        <p:nvPicPr>
          <p:cNvPr id="154" name="Google Shape;154;p23"/>
          <p:cNvPicPr preferRelativeResize="0"/>
          <p:nvPr/>
        </p:nvPicPr>
        <p:blipFill rotWithShape="1">
          <a:blip r:embed="rId3">
            <a:alphaModFix/>
          </a:blip>
          <a:srcRect b="0" l="0" r="0" t="0"/>
          <a:stretch/>
        </p:blipFill>
        <p:spPr>
          <a:xfrm>
            <a:off x="5117513" y="1596324"/>
            <a:ext cx="3495949" cy="1477025"/>
          </a:xfrm>
          <a:prstGeom prst="rect">
            <a:avLst/>
          </a:prstGeom>
          <a:noFill/>
          <a:ln>
            <a:noFill/>
          </a:ln>
        </p:spPr>
      </p:pic>
      <p:sp>
        <p:nvSpPr>
          <p:cNvPr id="155" name="Google Shape;155;p23"/>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sp>
        <p:nvSpPr>
          <p:cNvPr id="160" name="Google Shape;160;p2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lang="en" sz="2420"/>
              <a:t>Mapping Method of Classifying Categories</a:t>
            </a:r>
            <a:endParaRPr sz="2420"/>
          </a:p>
        </p:txBody>
      </p:sp>
      <p:sp>
        <p:nvSpPr>
          <p:cNvPr id="161" name="Google Shape;161;p24"/>
          <p:cNvSpPr txBox="1"/>
          <p:nvPr>
            <p:ph idx="1" type="body"/>
          </p:nvPr>
        </p:nvSpPr>
        <p:spPr>
          <a:xfrm>
            <a:off x="4349400" y="4320925"/>
            <a:ext cx="4388100" cy="1078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a:latin typeface="Arial"/>
                <a:ea typeface="Arial"/>
                <a:cs typeface="Arial"/>
                <a:sym typeface="Arial"/>
              </a:rPr>
              <a:t>Table 1: Mapping results. This table demonstrates how 14 fine-grained emotions, listed on the leftmost column, are mapped onto 9 primary emotions, Ekman’s basic emotions, 6 emotions, and the 3 sentiments. </a:t>
            </a:r>
            <a:endParaRPr/>
          </a:p>
        </p:txBody>
      </p:sp>
      <p:sp>
        <p:nvSpPr>
          <p:cNvPr id="162" name="Google Shape;162;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63" name="Google Shape;163;p24"/>
          <p:cNvPicPr preferRelativeResize="0"/>
          <p:nvPr/>
        </p:nvPicPr>
        <p:blipFill>
          <a:blip r:embed="rId3">
            <a:alphaModFix/>
          </a:blip>
          <a:stretch>
            <a:fillRect/>
          </a:stretch>
        </p:blipFill>
        <p:spPr>
          <a:xfrm>
            <a:off x="1586100" y="1017725"/>
            <a:ext cx="4774075" cy="3310325"/>
          </a:xfrm>
          <a:prstGeom prst="rect">
            <a:avLst/>
          </a:prstGeom>
          <a:noFill/>
          <a:ln>
            <a:noFill/>
          </a:ln>
        </p:spPr>
      </p:pic>
      <p:sp>
        <p:nvSpPr>
          <p:cNvPr id="164" name="Google Shape;164;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25"/>
          <p:cNvSpPr txBox="1"/>
          <p:nvPr>
            <p:ph type="title"/>
          </p:nvPr>
        </p:nvSpPr>
        <p:spPr>
          <a:xfrm>
            <a:off x="488550" y="307725"/>
            <a:ext cx="8426700" cy="770700"/>
          </a:xfrm>
          <a:prstGeom prst="rect">
            <a:avLst/>
          </a:prstGeom>
          <a:noFill/>
          <a:ln>
            <a:noFill/>
          </a:ln>
        </p:spPr>
        <p:txBody>
          <a:bodyPr anchorCtr="0" anchor="b" bIns="34275" lIns="68575" spcFirstLastPara="1" rIns="68575" wrap="square" tIns="34275">
            <a:normAutofit/>
          </a:bodyPr>
          <a:lstStyle/>
          <a:p>
            <a:pPr indent="0" lvl="0" marL="0" rtl="0" algn="l">
              <a:lnSpc>
                <a:spcPct val="90000"/>
              </a:lnSpc>
              <a:spcBef>
                <a:spcPts val="0"/>
              </a:spcBef>
              <a:spcAft>
                <a:spcPts val="0"/>
              </a:spcAft>
              <a:buClr>
                <a:schemeClr val="dk1"/>
              </a:buClr>
              <a:buSzPts val="4100"/>
              <a:buFont typeface="Calibri"/>
              <a:buNone/>
            </a:pPr>
            <a:r>
              <a:rPr lang="en" sz="2400"/>
              <a:t>Results of experiments on CNN (vision) </a:t>
            </a:r>
            <a:endParaRPr sz="2400"/>
          </a:p>
          <a:p>
            <a:pPr indent="0" lvl="0" marL="0" rtl="0" algn="l">
              <a:lnSpc>
                <a:spcPct val="90000"/>
              </a:lnSpc>
              <a:spcBef>
                <a:spcPts val="0"/>
              </a:spcBef>
              <a:spcAft>
                <a:spcPts val="0"/>
              </a:spcAft>
              <a:buClr>
                <a:schemeClr val="dk1"/>
              </a:buClr>
              <a:buSzPts val="4100"/>
              <a:buFont typeface="Calibri"/>
              <a:buNone/>
            </a:pPr>
            <a:r>
              <a:rPr lang="en" sz="2400"/>
              <a:t>and MEmoR (multimodal) model</a:t>
            </a:r>
            <a:endParaRPr sz="2400"/>
          </a:p>
        </p:txBody>
      </p:sp>
      <p:sp>
        <p:nvSpPr>
          <p:cNvPr id="171" name="Google Shape;171;p25"/>
          <p:cNvSpPr txBox="1"/>
          <p:nvPr/>
        </p:nvSpPr>
        <p:spPr>
          <a:xfrm>
            <a:off x="995101" y="2251694"/>
            <a:ext cx="74136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Table 2. </a:t>
            </a:r>
            <a:r>
              <a:rPr lang="en">
                <a:solidFill>
                  <a:schemeClr val="dk1"/>
                </a:solidFill>
                <a:latin typeface="Calibri"/>
                <a:ea typeface="Calibri"/>
                <a:cs typeface="Calibri"/>
                <a:sym typeface="Calibri"/>
              </a:rPr>
              <a:t>Experimental results from the MEmoR model and the CNN model. This table shows the overall accuracy of the models trained and tested on datasets reconstructed based on each 3 classification method. The highest achieved is bolded. The MEmoR model uses visual, audio, textual features. In the CNN model, only visual information is used.</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id="172" name="Google Shape;172;p25"/>
          <p:cNvPicPr preferRelativeResize="0"/>
          <p:nvPr/>
        </p:nvPicPr>
        <p:blipFill>
          <a:blip r:embed="rId3">
            <a:alphaModFix/>
          </a:blip>
          <a:stretch>
            <a:fillRect/>
          </a:stretch>
        </p:blipFill>
        <p:spPr>
          <a:xfrm>
            <a:off x="2057759" y="1275275"/>
            <a:ext cx="5377340" cy="1059375"/>
          </a:xfrm>
          <a:prstGeom prst="rect">
            <a:avLst/>
          </a:prstGeom>
          <a:noFill/>
          <a:ln>
            <a:noFill/>
          </a:ln>
        </p:spPr>
      </p:pic>
      <p:sp>
        <p:nvSpPr>
          <p:cNvPr id="173" name="Google Shape;173;p25"/>
          <p:cNvSpPr txBox="1"/>
          <p:nvPr/>
        </p:nvSpPr>
        <p:spPr>
          <a:xfrm>
            <a:off x="921775" y="3565525"/>
            <a:ext cx="7784400" cy="9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dk1"/>
                </a:solidFill>
                <a:latin typeface="Calibri"/>
                <a:ea typeface="Calibri"/>
                <a:cs typeface="Calibri"/>
                <a:sym typeface="Calibri"/>
              </a:rPr>
              <a:t>Takeaway: models generally perform better when there are fewer emotion categories, meaning that more fine-grained emotions are more difficult for models to differentiate,</a:t>
            </a:r>
            <a:endParaRPr sz="1900">
              <a:solidFill>
                <a:schemeClr val="dk1"/>
              </a:solidFill>
              <a:latin typeface="Calibri"/>
              <a:ea typeface="Calibri"/>
              <a:cs typeface="Calibri"/>
              <a:sym typeface="Calibri"/>
            </a:endParaRPr>
          </a:p>
        </p:txBody>
      </p:sp>
      <p:sp>
        <p:nvSpPr>
          <p:cNvPr id="174" name="Google Shape;174;p25"/>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ph type="title"/>
          </p:nvPr>
        </p:nvSpPr>
        <p:spPr>
          <a:xfrm>
            <a:off x="471502" y="205375"/>
            <a:ext cx="67869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Results: Heat Map on CNN (vision) model</a:t>
            </a:r>
            <a:endParaRPr sz="2400"/>
          </a:p>
        </p:txBody>
      </p:sp>
      <p:pic>
        <p:nvPicPr>
          <p:cNvPr descr="Application, calendar&#10;&#10;Description automatically generated" id="181" name="Google Shape;181;p26"/>
          <p:cNvPicPr preferRelativeResize="0"/>
          <p:nvPr/>
        </p:nvPicPr>
        <p:blipFill rotWithShape="1">
          <a:blip r:embed="rId3">
            <a:alphaModFix/>
          </a:blip>
          <a:srcRect b="0" l="0" r="0" t="0"/>
          <a:stretch/>
        </p:blipFill>
        <p:spPr>
          <a:xfrm>
            <a:off x="2077597" y="1144448"/>
            <a:ext cx="4656297" cy="2390777"/>
          </a:xfrm>
          <a:prstGeom prst="rect">
            <a:avLst/>
          </a:prstGeom>
          <a:noFill/>
          <a:ln>
            <a:noFill/>
          </a:ln>
        </p:spPr>
      </p:pic>
      <p:sp>
        <p:nvSpPr>
          <p:cNvPr id="182" name="Google Shape;182;p26"/>
          <p:cNvSpPr txBox="1"/>
          <p:nvPr/>
        </p:nvSpPr>
        <p:spPr>
          <a:xfrm>
            <a:off x="566899" y="3578331"/>
            <a:ext cx="7886700" cy="11004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Figure 2.  Comparison between prediction heat map on 9 random pictures, between a CNN model trained on a dataset categorized into 7 categories (left) versus a CNN model trained on the same dataset categorized into 3 categories (right). Red indicates high attention to the area.</a:t>
            </a:r>
            <a:endParaRPr sz="1100"/>
          </a:p>
          <a:p>
            <a:pPr indent="0" lvl="0" marL="0" marR="0" rtl="0" algn="l">
              <a:spcBef>
                <a:spcPts val="0"/>
              </a:spcBef>
              <a:spcAft>
                <a:spcPts val="0"/>
              </a:spcAft>
              <a:buNone/>
            </a:pPr>
            <a:r>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83" name="Google Shape;183;p26"/>
          <p:cNvSpPr txBox="1"/>
          <p:nvPr/>
        </p:nvSpPr>
        <p:spPr>
          <a:xfrm>
            <a:off x="1272775" y="880850"/>
            <a:ext cx="3454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Heat map on model trained on 7 emotions</a:t>
            </a:r>
            <a:endParaRPr sz="1100"/>
          </a:p>
        </p:txBody>
      </p:sp>
      <p:sp>
        <p:nvSpPr>
          <p:cNvPr id="184" name="Google Shape;184;p26"/>
          <p:cNvSpPr txBox="1"/>
          <p:nvPr/>
        </p:nvSpPr>
        <p:spPr>
          <a:xfrm>
            <a:off x="4405751" y="880850"/>
            <a:ext cx="3454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Heat map on model trained on 3 emotions</a:t>
            </a:r>
            <a:endParaRPr sz="1100"/>
          </a:p>
        </p:txBody>
      </p:sp>
      <p:sp>
        <p:nvSpPr>
          <p:cNvPr id="185" name="Google Shape;185;p26"/>
          <p:cNvSpPr txBox="1"/>
          <p:nvPr/>
        </p:nvSpPr>
        <p:spPr>
          <a:xfrm>
            <a:off x="744625" y="4493100"/>
            <a:ext cx="8150400" cy="65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Calibri"/>
                <a:ea typeface="Calibri"/>
                <a:cs typeface="Calibri"/>
                <a:sym typeface="Calibri"/>
              </a:rPr>
              <a:t>Takeaway:We observe that the attention of the model trained with more fine-grained emotions is more spread out through the face, with some stress around the eye and mouth area.</a:t>
            </a:r>
            <a:endParaRPr sz="1600">
              <a:solidFill>
                <a:schemeClr val="dk1"/>
              </a:solidFill>
              <a:latin typeface="Calibri"/>
              <a:ea typeface="Calibri"/>
              <a:cs typeface="Calibri"/>
              <a:sym typeface="Calibri"/>
            </a:endParaRPr>
          </a:p>
        </p:txBody>
      </p:sp>
      <p:sp>
        <p:nvSpPr>
          <p:cNvPr id="186" name="Google Shape;186;p26"/>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91" name="Shape 191"/>
        <p:cNvGrpSpPr/>
        <p:nvPr/>
      </p:nvGrpSpPr>
      <p:grpSpPr>
        <a:xfrm>
          <a:off x="0" y="0"/>
          <a:ext cx="0" cy="0"/>
          <a:chOff x="0" y="0"/>
          <a:chExt cx="0" cy="0"/>
        </a:xfrm>
      </p:grpSpPr>
      <p:sp>
        <p:nvSpPr>
          <p:cNvPr id="192" name="Google Shape;192;p27"/>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a:t>Results: Confusion matrices (CNN)</a:t>
            </a:r>
            <a:endParaRPr/>
          </a:p>
        </p:txBody>
      </p:sp>
      <p:pic>
        <p:nvPicPr>
          <p:cNvPr descr="Chart&#10;&#10;Description automatically generated with medium confidence" id="193" name="Google Shape;193;p27"/>
          <p:cNvPicPr preferRelativeResize="0"/>
          <p:nvPr>
            <p:ph idx="1" type="body"/>
          </p:nvPr>
        </p:nvPicPr>
        <p:blipFill rotWithShape="1">
          <a:blip r:embed="rId3">
            <a:alphaModFix/>
          </a:blip>
          <a:srcRect b="0" l="0" r="0" t="0"/>
          <a:stretch/>
        </p:blipFill>
        <p:spPr>
          <a:xfrm>
            <a:off x="794253" y="903341"/>
            <a:ext cx="3181500" cy="2986200"/>
          </a:xfrm>
          <a:prstGeom prst="rect">
            <a:avLst/>
          </a:prstGeom>
          <a:noFill/>
          <a:ln>
            <a:noFill/>
          </a:ln>
        </p:spPr>
      </p:pic>
      <p:pic>
        <p:nvPicPr>
          <p:cNvPr descr="Chart&#10;&#10;Description automatically generated" id="194" name="Google Shape;194;p27"/>
          <p:cNvPicPr preferRelativeResize="0"/>
          <p:nvPr/>
        </p:nvPicPr>
        <p:blipFill rotWithShape="1">
          <a:blip r:embed="rId4">
            <a:alphaModFix/>
          </a:blip>
          <a:srcRect b="0" l="0" r="0" t="0"/>
          <a:stretch/>
        </p:blipFill>
        <p:spPr>
          <a:xfrm>
            <a:off x="4432134" y="876299"/>
            <a:ext cx="3181507" cy="3040436"/>
          </a:xfrm>
          <a:prstGeom prst="rect">
            <a:avLst/>
          </a:prstGeom>
          <a:noFill/>
          <a:ln>
            <a:noFill/>
          </a:ln>
        </p:spPr>
      </p:pic>
      <p:sp>
        <p:nvSpPr>
          <p:cNvPr id="195" name="Google Shape;195;p27"/>
          <p:cNvSpPr txBox="1"/>
          <p:nvPr/>
        </p:nvSpPr>
        <p:spPr>
          <a:xfrm>
            <a:off x="471500" y="3897725"/>
            <a:ext cx="39606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Confusion matrices on model trained on 7 emotions</a:t>
            </a:r>
            <a:endParaRPr sz="1100"/>
          </a:p>
        </p:txBody>
      </p:sp>
      <p:sp>
        <p:nvSpPr>
          <p:cNvPr id="196" name="Google Shape;196;p27"/>
          <p:cNvSpPr txBox="1"/>
          <p:nvPr/>
        </p:nvSpPr>
        <p:spPr>
          <a:xfrm>
            <a:off x="4572650" y="3897725"/>
            <a:ext cx="3911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Confusion matrices on model trained on 3 emotions</a:t>
            </a:r>
            <a:endParaRPr sz="1100"/>
          </a:p>
        </p:txBody>
      </p:sp>
      <p:sp>
        <p:nvSpPr>
          <p:cNvPr id="197" name="Google Shape;197;p27"/>
          <p:cNvSpPr txBox="1"/>
          <p:nvPr/>
        </p:nvSpPr>
        <p:spPr>
          <a:xfrm>
            <a:off x="4392100" y="4235100"/>
            <a:ext cx="3351300" cy="908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100">
                <a:solidFill>
                  <a:schemeClr val="dk1"/>
                </a:solidFill>
                <a:latin typeface="Calibri"/>
                <a:ea typeface="Calibri"/>
                <a:cs typeface="Calibri"/>
                <a:sym typeface="Calibri"/>
              </a:rPr>
              <a:t>Takeaway:  improvement was mainly on the adjusted category</a:t>
            </a:r>
            <a:endParaRPr sz="2100">
              <a:solidFill>
                <a:schemeClr val="dk1"/>
              </a:solidFill>
              <a:latin typeface="Calibri"/>
              <a:ea typeface="Calibri"/>
              <a:cs typeface="Calibri"/>
              <a:sym typeface="Calibri"/>
            </a:endParaRPr>
          </a:p>
        </p:txBody>
      </p:sp>
      <p:sp>
        <p:nvSpPr>
          <p:cNvPr id="198" name="Google Shape;198;p27"/>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8"/>
          <p:cNvSpPr txBox="1"/>
          <p:nvPr>
            <p:ph type="title"/>
          </p:nvPr>
        </p:nvSpPr>
        <p:spPr>
          <a:xfrm>
            <a:off x="782723" y="423074"/>
            <a:ext cx="7457100" cy="11661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600"/>
              <a:buFont typeface="Calibri"/>
              <a:buNone/>
            </a:pPr>
            <a:r>
              <a:rPr lang="en" sz="2400"/>
              <a:t>Conclusion</a:t>
            </a:r>
            <a:endParaRPr sz="2400"/>
          </a:p>
        </p:txBody>
      </p:sp>
      <p:sp>
        <p:nvSpPr>
          <p:cNvPr id="205" name="Google Shape;205;p28"/>
          <p:cNvSpPr txBox="1"/>
          <p:nvPr>
            <p:ph idx="1" type="body"/>
          </p:nvPr>
        </p:nvSpPr>
        <p:spPr>
          <a:xfrm>
            <a:off x="529175" y="1409275"/>
            <a:ext cx="7876200" cy="3062100"/>
          </a:xfrm>
          <a:prstGeom prst="rect">
            <a:avLst/>
          </a:prstGeom>
          <a:noFill/>
          <a:ln>
            <a:noFill/>
          </a:ln>
        </p:spPr>
        <p:txBody>
          <a:bodyPr anchorCtr="0" anchor="ctr" bIns="34275" lIns="68575" spcFirstLastPara="1" rIns="68575" wrap="square" tIns="34275">
            <a:normAutofit/>
          </a:bodyPr>
          <a:lstStyle/>
          <a:p>
            <a:pPr indent="-330200" lvl="0" marL="457200" rtl="0" algn="l">
              <a:lnSpc>
                <a:spcPct val="95000"/>
              </a:lnSpc>
              <a:spcBef>
                <a:spcPts val="1000"/>
              </a:spcBef>
              <a:spcAft>
                <a:spcPts val="0"/>
              </a:spcAft>
              <a:buSzPts val="1600"/>
              <a:buChar char="•"/>
            </a:pPr>
            <a:r>
              <a:rPr lang="en" sz="1600"/>
              <a:t>We propose the </a:t>
            </a:r>
            <a:r>
              <a:rPr b="1" lang="en" sz="1600"/>
              <a:t>first complete mapping</a:t>
            </a:r>
            <a:r>
              <a:rPr lang="en" sz="1600"/>
              <a:t> that connects different emotion categories for multimodal emotion recognition studies</a:t>
            </a:r>
            <a:endParaRPr sz="1600"/>
          </a:p>
          <a:p>
            <a:pPr indent="-330200" lvl="0" marL="457200" rtl="0" algn="l">
              <a:lnSpc>
                <a:spcPct val="95000"/>
              </a:lnSpc>
              <a:spcBef>
                <a:spcPts val="1000"/>
              </a:spcBef>
              <a:spcAft>
                <a:spcPts val="0"/>
              </a:spcAft>
              <a:buSzPts val="1600"/>
              <a:buChar char="•"/>
            </a:pPr>
            <a:r>
              <a:rPr lang="en" sz="1600"/>
              <a:t>Using our mapping allows researchers to </a:t>
            </a:r>
            <a:r>
              <a:rPr b="1" lang="en" sz="1600"/>
              <a:t>obtain larger and more flexible datasets</a:t>
            </a:r>
            <a:r>
              <a:rPr lang="en" sz="1600"/>
              <a:t> for training and to analyze models </a:t>
            </a:r>
            <a:endParaRPr sz="1600"/>
          </a:p>
          <a:p>
            <a:pPr indent="-330200" lvl="0" marL="457200" rtl="0" algn="l">
              <a:lnSpc>
                <a:spcPct val="95000"/>
              </a:lnSpc>
              <a:spcBef>
                <a:spcPts val="1000"/>
              </a:spcBef>
              <a:spcAft>
                <a:spcPts val="0"/>
              </a:spcAft>
              <a:buSzPts val="1600"/>
              <a:buChar char="•"/>
            </a:pPr>
            <a:r>
              <a:rPr b="1" lang="en" sz="1600"/>
              <a:t>Observation</a:t>
            </a:r>
            <a:r>
              <a:rPr lang="en" sz="1600"/>
              <a:t>: Models generally perform better when there are fewer emotion categories, meaning that </a:t>
            </a:r>
            <a:r>
              <a:rPr b="1" lang="en" sz="1600"/>
              <a:t>more fine-grained emotions are more difficult </a:t>
            </a:r>
            <a:r>
              <a:rPr lang="en" sz="1600"/>
              <a:t>for models to differentiate.</a:t>
            </a:r>
            <a:endParaRPr sz="1600"/>
          </a:p>
          <a:p>
            <a:pPr indent="-330200" lvl="0" marL="457200" rtl="0" algn="l">
              <a:lnSpc>
                <a:spcPct val="95000"/>
              </a:lnSpc>
              <a:spcBef>
                <a:spcPts val="1000"/>
              </a:spcBef>
              <a:spcAft>
                <a:spcPts val="0"/>
              </a:spcAft>
              <a:buSzPts val="1600"/>
              <a:buChar char="•"/>
            </a:pPr>
            <a:r>
              <a:rPr b="1" lang="en" sz="1600"/>
              <a:t>Observation</a:t>
            </a:r>
            <a:r>
              <a:rPr lang="en" sz="1600"/>
              <a:t>: We observe that the attention of the model trained with more fine-grained emotions is </a:t>
            </a:r>
            <a:r>
              <a:rPr b="1" lang="en" sz="1600"/>
              <a:t>more spread out through the face</a:t>
            </a:r>
            <a:r>
              <a:rPr lang="en" sz="1600"/>
              <a:t>, compared to only focusing around the eye and mouth area.</a:t>
            </a:r>
            <a:endParaRPr sz="1600"/>
          </a:p>
        </p:txBody>
      </p:sp>
      <p:sp>
        <p:nvSpPr>
          <p:cNvPr id="206" name="Google Shape;206;p28"/>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116100" y="11549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Multimodal Multi-loss Fusion Network </a:t>
            </a:r>
            <a:endParaRPr/>
          </a:p>
          <a:p>
            <a:pPr indent="0" lvl="0" marL="0" rtl="0" algn="ctr">
              <a:spcBef>
                <a:spcPts val="0"/>
              </a:spcBef>
              <a:spcAft>
                <a:spcPts val="0"/>
              </a:spcAft>
              <a:buNone/>
            </a:pPr>
            <a:r>
              <a:rPr lang="en"/>
              <a:t>for Sentiment Analysis</a:t>
            </a:r>
            <a:endParaRPr/>
          </a:p>
        </p:txBody>
      </p:sp>
      <p:sp>
        <p:nvSpPr>
          <p:cNvPr id="212" name="Google Shape;212;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13" name="Google Shape;213;p29"/>
          <p:cNvSpPr txBox="1"/>
          <p:nvPr/>
        </p:nvSpPr>
        <p:spPr>
          <a:xfrm>
            <a:off x="1292250" y="2571750"/>
            <a:ext cx="6059700" cy="11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Zehui Wu∗, Ziwei Gong∗, Jaywon Koo, Julia Hirschberg</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rPr b="1" lang="en">
                <a:solidFill>
                  <a:schemeClr val="dk1"/>
                </a:solidFill>
              </a:rPr>
              <a:t> Department of Computer Science </a:t>
            </a:r>
            <a:endParaRPr b="1">
              <a:solidFill>
                <a:schemeClr val="dk1"/>
              </a:solidFill>
            </a:endParaRPr>
          </a:p>
          <a:p>
            <a:pPr indent="0" lvl="0" marL="0" rtl="0" algn="ctr">
              <a:spcBef>
                <a:spcPts val="0"/>
              </a:spcBef>
              <a:spcAft>
                <a:spcPts val="0"/>
              </a:spcAft>
              <a:buNone/>
            </a:pPr>
            <a:r>
              <a:rPr b="1" lang="en">
                <a:solidFill>
                  <a:schemeClr val="dk1"/>
                </a:solidFill>
              </a:rPr>
              <a:t>Columbia University</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t/>
            </a:r>
            <a:endParaRPr b="1">
              <a:solidFill>
                <a:schemeClr val="dk1"/>
              </a:solidFill>
            </a:endParaRPr>
          </a:p>
        </p:txBody>
      </p:sp>
      <p:sp>
        <p:nvSpPr>
          <p:cNvPr id="214" name="Google Shape;214;p29"/>
          <p:cNvSpPr txBox="1"/>
          <p:nvPr/>
        </p:nvSpPr>
        <p:spPr>
          <a:xfrm>
            <a:off x="2292775" y="4450575"/>
            <a:ext cx="427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2328"/>
                </a:solidFill>
                <a:highlight>
                  <a:srgbClr val="FFFFFF"/>
                </a:highlight>
              </a:rPr>
              <a:t>Paper link: </a:t>
            </a:r>
            <a:r>
              <a:rPr lang="en" sz="1200" u="sng">
                <a:solidFill>
                  <a:schemeClr val="hlink"/>
                </a:solidFill>
                <a:highlight>
                  <a:srgbClr val="FFFFFF"/>
                </a:highlight>
                <a:hlinkClick r:id="rId3"/>
              </a:rPr>
              <a:t>https://aclanthology.org/2024.naacl-long.197/</a:t>
            </a:r>
            <a:r>
              <a:rPr lang="en" sz="1200">
                <a:solidFill>
                  <a:srgbClr val="1F2328"/>
                </a:solidFill>
                <a:highlight>
                  <a:srgbClr val="FFFFFF"/>
                </a:highlight>
              </a:rPr>
              <a:t> </a:t>
            </a:r>
            <a:endParaRPr/>
          </a:p>
        </p:txBody>
      </p:sp>
      <p:sp>
        <p:nvSpPr>
          <p:cNvPr id="215" name="Google Shape;215;p29"/>
          <p:cNvSpPr txBox="1"/>
          <p:nvPr/>
        </p:nvSpPr>
        <p:spPr>
          <a:xfrm>
            <a:off x="-401554" y="38079"/>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lang="en" sz="1500">
                <a:solidFill>
                  <a:schemeClr val="dk2"/>
                </a:solidFill>
                <a:latin typeface="Calibri"/>
                <a:ea typeface="Calibri"/>
                <a:cs typeface="Calibri"/>
                <a:sym typeface="Calibri"/>
              </a:rPr>
              <a:t>NA</a:t>
            </a:r>
            <a:r>
              <a:rPr b="0" i="0" lang="en" sz="1500" u="none" cap="none" strike="noStrike">
                <a:solidFill>
                  <a:schemeClr val="dk2"/>
                </a:solidFill>
                <a:latin typeface="Calibri"/>
                <a:ea typeface="Calibri"/>
                <a:cs typeface="Calibri"/>
                <a:sym typeface="Calibri"/>
              </a:rPr>
              <a:t>ACL 202</a:t>
            </a:r>
            <a:r>
              <a:rPr lang="en" sz="1500">
                <a:solidFill>
                  <a:schemeClr val="dk2"/>
                </a:solidFill>
                <a:latin typeface="Calibri"/>
                <a:ea typeface="Calibri"/>
                <a:cs typeface="Calibri"/>
                <a:sym typeface="Calibri"/>
              </a:rPr>
              <a:t>4</a:t>
            </a:r>
            <a:endParaRPr sz="1100"/>
          </a:p>
        </p:txBody>
      </p:sp>
      <p:sp>
        <p:nvSpPr>
          <p:cNvPr id="216" name="Google Shape;216;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20" name="Shape 220"/>
        <p:cNvGrpSpPr/>
        <p:nvPr/>
      </p:nvGrpSpPr>
      <p:grpSpPr>
        <a:xfrm>
          <a:off x="0" y="0"/>
          <a:ext cx="0" cy="0"/>
          <a:chOff x="0" y="0"/>
          <a:chExt cx="0" cy="0"/>
        </a:xfrm>
      </p:grpSpPr>
      <p:sp>
        <p:nvSpPr>
          <p:cNvPr id="221" name="Google Shape;221;p30"/>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Outline</a:t>
            </a:r>
            <a:endParaRPr b="1" sz="1800"/>
          </a:p>
        </p:txBody>
      </p:sp>
      <p:sp>
        <p:nvSpPr>
          <p:cNvPr id="222" name="Google Shape;222;p30"/>
          <p:cNvSpPr txBox="1"/>
          <p:nvPr>
            <p:ph idx="1" type="body"/>
          </p:nvPr>
        </p:nvSpPr>
        <p:spPr>
          <a:xfrm>
            <a:off x="311700" y="1152475"/>
            <a:ext cx="8755200" cy="35946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Motivation</a:t>
            </a:r>
            <a:endParaRPr/>
          </a:p>
          <a:p>
            <a:pPr indent="-342900" lvl="0" marL="457200" rtl="0" algn="l">
              <a:spcBef>
                <a:spcPts val="0"/>
              </a:spcBef>
              <a:spcAft>
                <a:spcPts val="0"/>
              </a:spcAft>
              <a:buSzPts val="1800"/>
              <a:buChar char="●"/>
            </a:pPr>
            <a:r>
              <a:rPr lang="en"/>
              <a:t>Model Structure Overview</a:t>
            </a:r>
            <a:endParaRPr/>
          </a:p>
          <a:p>
            <a:pPr indent="-342900" lvl="0" marL="457200" rtl="0" algn="l">
              <a:spcBef>
                <a:spcPts val="0"/>
              </a:spcBef>
              <a:spcAft>
                <a:spcPts val="0"/>
              </a:spcAft>
              <a:buSzPts val="1800"/>
              <a:buChar char="●"/>
            </a:pPr>
            <a:r>
              <a:rPr lang="en"/>
              <a:t>Datasets</a:t>
            </a:r>
            <a:endParaRPr/>
          </a:p>
          <a:p>
            <a:pPr indent="-342900" lvl="0" marL="457200" rtl="0" algn="l">
              <a:spcBef>
                <a:spcPts val="0"/>
              </a:spcBef>
              <a:spcAft>
                <a:spcPts val="0"/>
              </a:spcAft>
              <a:buSzPts val="1800"/>
              <a:buChar char="●"/>
            </a:pPr>
            <a:r>
              <a:rPr lang="en"/>
              <a:t>Experiments</a:t>
            </a:r>
            <a:endParaRPr/>
          </a:p>
          <a:p>
            <a:pPr indent="-317500" lvl="1" marL="914400" rtl="0" algn="l">
              <a:spcBef>
                <a:spcPts val="0"/>
              </a:spcBef>
              <a:spcAft>
                <a:spcPts val="0"/>
              </a:spcAft>
              <a:buSzPts val="1400"/>
              <a:buChar char="○"/>
            </a:pPr>
            <a:r>
              <a:rPr lang="en"/>
              <a:t>Text/Audio Features Comparison</a:t>
            </a:r>
            <a:endParaRPr/>
          </a:p>
          <a:p>
            <a:pPr indent="-317500" lvl="1" marL="914400" rtl="0" algn="l">
              <a:spcBef>
                <a:spcPts val="0"/>
              </a:spcBef>
              <a:spcAft>
                <a:spcPts val="0"/>
              </a:spcAft>
              <a:buSzPts val="1400"/>
              <a:buChar char="○"/>
            </a:pPr>
            <a:r>
              <a:rPr lang="en"/>
              <a:t>Model structure performance</a:t>
            </a:r>
            <a:endParaRPr/>
          </a:p>
          <a:p>
            <a:pPr indent="-317500" lvl="1" marL="914400" rtl="0" algn="l">
              <a:spcBef>
                <a:spcPts val="0"/>
              </a:spcBef>
              <a:spcAft>
                <a:spcPts val="0"/>
              </a:spcAft>
              <a:buSzPts val="1400"/>
              <a:buChar char="○"/>
            </a:pPr>
            <a:r>
              <a:rPr lang="en"/>
              <a:t>Multi-loss training</a:t>
            </a:r>
            <a:endParaRPr/>
          </a:p>
          <a:p>
            <a:pPr indent="-317500" lvl="1" marL="914400" rtl="0" algn="l">
              <a:spcBef>
                <a:spcPts val="0"/>
              </a:spcBef>
              <a:spcAft>
                <a:spcPts val="0"/>
              </a:spcAft>
              <a:buSzPts val="1400"/>
              <a:buChar char="○"/>
            </a:pPr>
            <a:r>
              <a:rPr lang="en"/>
              <a:t>Context Modeling</a:t>
            </a:r>
            <a:endParaRPr/>
          </a:p>
          <a:p>
            <a:pPr indent="-342900" lvl="0" marL="457200" rtl="0" algn="l">
              <a:spcBef>
                <a:spcPts val="0"/>
              </a:spcBef>
              <a:spcAft>
                <a:spcPts val="0"/>
              </a:spcAft>
              <a:buSzPts val="1800"/>
              <a:buChar char="●"/>
            </a:pPr>
            <a:r>
              <a:rPr lang="en"/>
              <a:t>Comparison with SOTA</a:t>
            </a:r>
            <a:endParaRPr/>
          </a:p>
        </p:txBody>
      </p:sp>
      <p:sp>
        <p:nvSpPr>
          <p:cNvPr id="223" name="Google Shape;223;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Motivation</a:t>
            </a:r>
            <a:endParaRPr/>
          </a:p>
        </p:txBody>
      </p:sp>
      <p:sp>
        <p:nvSpPr>
          <p:cNvPr id="229" name="Google Shape;229;p31"/>
          <p:cNvSpPr txBox="1"/>
          <p:nvPr>
            <p:ph idx="1" type="body"/>
          </p:nvPr>
        </p:nvSpPr>
        <p:spPr>
          <a:xfrm>
            <a:off x="253575" y="1145225"/>
            <a:ext cx="8520600" cy="3735600"/>
          </a:xfrm>
          <a:prstGeom prst="rect">
            <a:avLst/>
          </a:prstGeom>
        </p:spPr>
        <p:txBody>
          <a:bodyPr anchorCtr="0" anchor="t" bIns="91425" lIns="91425" spcFirstLastPara="1" rIns="91425" wrap="square" tIns="91425">
            <a:normAutofit/>
          </a:bodyPr>
          <a:lstStyle/>
          <a:p>
            <a:pPr indent="0" lvl="0" marL="0" rtl="0" algn="l">
              <a:lnSpc>
                <a:spcPct val="150000"/>
              </a:lnSpc>
              <a:spcBef>
                <a:spcPts val="0"/>
              </a:spcBef>
              <a:spcAft>
                <a:spcPts val="0"/>
              </a:spcAft>
              <a:buSzPts val="1018"/>
              <a:buNone/>
            </a:pPr>
            <a:r>
              <a:rPr b="1" lang="en" sz="1565"/>
              <a:t>Task</a:t>
            </a:r>
            <a:r>
              <a:rPr lang="en" sz="1565"/>
              <a:t>: Multimodal sentiment analysis</a:t>
            </a:r>
            <a:endParaRPr sz="1565"/>
          </a:p>
          <a:p>
            <a:pPr indent="0" lvl="0" marL="0" rtl="0" algn="l">
              <a:lnSpc>
                <a:spcPct val="150000"/>
              </a:lnSpc>
              <a:spcBef>
                <a:spcPts val="1200"/>
              </a:spcBef>
              <a:spcAft>
                <a:spcPts val="0"/>
              </a:spcAft>
              <a:buSzPts val="1018"/>
              <a:buNone/>
            </a:pPr>
            <a:r>
              <a:rPr b="1" lang="en" sz="1565"/>
              <a:t>Goal</a:t>
            </a:r>
            <a:r>
              <a:rPr lang="en" sz="1565"/>
              <a:t>: An optimized feature selection and fusion approach for enhancing sentiment detection in neural networks</a:t>
            </a:r>
            <a:endParaRPr sz="1565"/>
          </a:p>
          <a:p>
            <a:pPr indent="0" lvl="0" marL="0" rtl="0" algn="l">
              <a:lnSpc>
                <a:spcPct val="95000"/>
              </a:lnSpc>
              <a:spcBef>
                <a:spcPts val="1200"/>
              </a:spcBef>
              <a:spcAft>
                <a:spcPts val="0"/>
              </a:spcAft>
              <a:buSzPts val="1018"/>
              <a:buNone/>
            </a:pPr>
            <a:r>
              <a:rPr b="1" lang="en" sz="1565"/>
              <a:t>Achievements</a:t>
            </a:r>
            <a:r>
              <a:rPr lang="en" sz="1565"/>
              <a:t>: </a:t>
            </a:r>
            <a:endParaRPr sz="1565"/>
          </a:p>
          <a:p>
            <a:pPr indent="-327977" lvl="0" marL="457200" rtl="0" algn="l">
              <a:lnSpc>
                <a:spcPct val="95000"/>
              </a:lnSpc>
              <a:spcBef>
                <a:spcPts val="1200"/>
              </a:spcBef>
              <a:spcAft>
                <a:spcPts val="0"/>
              </a:spcAft>
              <a:buSzPts val="1565"/>
              <a:buChar char="●"/>
            </a:pPr>
            <a:r>
              <a:rPr lang="en" sz="1565"/>
              <a:t>Investigates the </a:t>
            </a:r>
            <a:r>
              <a:rPr b="1" lang="en" sz="1565"/>
              <a:t>optimal selection and fusion of feature encoders</a:t>
            </a:r>
            <a:r>
              <a:rPr lang="en" sz="1565"/>
              <a:t> across multiple modalities</a:t>
            </a:r>
            <a:endParaRPr sz="1565"/>
          </a:p>
          <a:p>
            <a:pPr indent="-327977" lvl="0" marL="457200" rtl="0" algn="l">
              <a:lnSpc>
                <a:spcPct val="95000"/>
              </a:lnSpc>
              <a:spcBef>
                <a:spcPts val="0"/>
              </a:spcBef>
              <a:spcAft>
                <a:spcPts val="0"/>
              </a:spcAft>
              <a:buSzPts val="1565"/>
              <a:buChar char="●"/>
            </a:pPr>
            <a:r>
              <a:rPr lang="en" sz="1565"/>
              <a:t>Examine the impact of </a:t>
            </a:r>
            <a:r>
              <a:rPr b="1" lang="en" sz="1565"/>
              <a:t>multi-loss training</a:t>
            </a:r>
            <a:r>
              <a:rPr lang="en" sz="1565"/>
              <a:t> within the multi-modality fusion network, identifying surprisingly important findings relating to subnet performance. </a:t>
            </a:r>
            <a:endParaRPr sz="1565"/>
          </a:p>
          <a:p>
            <a:pPr indent="-327977" lvl="0" marL="457200" rtl="0" algn="l">
              <a:lnSpc>
                <a:spcPct val="95000"/>
              </a:lnSpc>
              <a:spcBef>
                <a:spcPts val="0"/>
              </a:spcBef>
              <a:spcAft>
                <a:spcPts val="0"/>
              </a:spcAft>
              <a:buSzPts val="1565"/>
              <a:buChar char="●"/>
            </a:pPr>
            <a:r>
              <a:rPr lang="en" sz="1565"/>
              <a:t>We have also found that </a:t>
            </a:r>
            <a:r>
              <a:rPr b="1" lang="en" sz="1565"/>
              <a:t>integrating context</a:t>
            </a:r>
            <a:r>
              <a:rPr lang="en" sz="1565"/>
              <a:t> significantly enhances model performance. </a:t>
            </a:r>
            <a:endParaRPr sz="1565"/>
          </a:p>
          <a:p>
            <a:pPr indent="-327977" lvl="0" marL="457200" rtl="0" algn="l">
              <a:lnSpc>
                <a:spcPct val="95000"/>
              </a:lnSpc>
              <a:spcBef>
                <a:spcPts val="0"/>
              </a:spcBef>
              <a:spcAft>
                <a:spcPts val="0"/>
              </a:spcAft>
              <a:buSzPts val="1565"/>
              <a:buChar char="●"/>
            </a:pPr>
            <a:r>
              <a:rPr lang="en" sz="1565"/>
              <a:t>Our best model achieves </a:t>
            </a:r>
            <a:r>
              <a:rPr b="1" lang="en" sz="1565"/>
              <a:t>state-of-the-art </a:t>
            </a:r>
            <a:r>
              <a:rPr lang="en" sz="1565"/>
              <a:t>performance for three sentiment datasets.</a:t>
            </a:r>
            <a:endParaRPr sz="1565"/>
          </a:p>
        </p:txBody>
      </p:sp>
      <p:sp>
        <p:nvSpPr>
          <p:cNvPr id="230" name="Google Shape;230;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32"/>
          <p:cNvSpPr txBox="1"/>
          <p:nvPr/>
        </p:nvSpPr>
        <p:spPr>
          <a:xfrm>
            <a:off x="277725" y="1096550"/>
            <a:ext cx="3436200" cy="3211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dk1"/>
                </a:solidFill>
                <a:latin typeface="Calibri"/>
                <a:ea typeface="Calibri"/>
                <a:cs typeface="Calibri"/>
                <a:sym typeface="Calibri"/>
              </a:rPr>
              <a:t>Feature Network (</a:t>
            </a:r>
            <a:r>
              <a:rPr b="1" lang="en" sz="1500">
                <a:solidFill>
                  <a:srgbClr val="DD7E6B"/>
                </a:solidFill>
                <a:latin typeface="Calibri"/>
                <a:ea typeface="Calibri"/>
                <a:cs typeface="Calibri"/>
                <a:sym typeface="Calibri"/>
              </a:rPr>
              <a:t>red </a:t>
            </a:r>
            <a:r>
              <a:rPr b="1" lang="en" sz="1500">
                <a:solidFill>
                  <a:schemeClr val="dk1"/>
                </a:solidFill>
                <a:latin typeface="Calibri"/>
                <a:ea typeface="Calibri"/>
                <a:cs typeface="Calibri"/>
                <a:sym typeface="Calibri"/>
              </a:rPr>
              <a:t>portion)</a:t>
            </a:r>
            <a:endParaRPr b="1" sz="15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Pre-trained model for each modality</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Text: RoBerta</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Audio: pre-trained ASR model</a:t>
            </a:r>
            <a:endParaRPr sz="15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b="1" lang="en" sz="1500">
                <a:solidFill>
                  <a:schemeClr val="dk1"/>
                </a:solidFill>
                <a:latin typeface="Calibri"/>
                <a:ea typeface="Calibri"/>
                <a:cs typeface="Calibri"/>
                <a:sym typeface="Calibri"/>
              </a:rPr>
              <a:t>Fusion Network (</a:t>
            </a:r>
            <a:r>
              <a:rPr b="1" lang="en" sz="1500">
                <a:solidFill>
                  <a:srgbClr val="FFE599"/>
                </a:solidFill>
                <a:latin typeface="Calibri"/>
                <a:ea typeface="Calibri"/>
                <a:cs typeface="Calibri"/>
                <a:sym typeface="Calibri"/>
              </a:rPr>
              <a:t>yellow </a:t>
            </a:r>
            <a:r>
              <a:rPr b="1" lang="en" sz="1500">
                <a:solidFill>
                  <a:schemeClr val="dk1"/>
                </a:solidFill>
                <a:latin typeface="Calibri"/>
                <a:ea typeface="Calibri"/>
                <a:cs typeface="Calibri"/>
                <a:sym typeface="Calibri"/>
              </a:rPr>
              <a:t>portion)</a:t>
            </a:r>
            <a:endParaRPr b="1" sz="1500">
              <a:solidFill>
                <a:schemeClr val="dk1"/>
              </a:solidFill>
              <a:latin typeface="Calibri"/>
              <a:ea typeface="Calibri"/>
              <a:cs typeface="Calibri"/>
              <a:sym typeface="Calibri"/>
            </a:endParaRPr>
          </a:p>
          <a:p>
            <a:pPr indent="0" lvl="0" marL="0" rtl="0" algn="l">
              <a:spcBef>
                <a:spcPts val="0"/>
              </a:spcBef>
              <a:spcAft>
                <a:spcPts val="0"/>
              </a:spcAft>
              <a:buNone/>
            </a:pPr>
            <a:r>
              <a:rPr lang="en" sz="1500">
                <a:solidFill>
                  <a:schemeClr val="dk1"/>
                </a:solidFill>
                <a:latin typeface="Calibri"/>
                <a:ea typeface="Calibri"/>
                <a:cs typeface="Calibri"/>
                <a:sym typeface="Calibri"/>
              </a:rPr>
              <a:t>For each modality:</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One Cross-attention encoder</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One Self-attention encoder</a:t>
            </a:r>
            <a:endParaRPr sz="1500">
              <a:solidFill>
                <a:schemeClr val="dk1"/>
              </a:solidFill>
              <a:latin typeface="Calibri"/>
              <a:ea typeface="Calibri"/>
              <a:cs typeface="Calibri"/>
              <a:sym typeface="Calibri"/>
            </a:endParaRPr>
          </a:p>
          <a:p>
            <a:pPr indent="-323850" lvl="0" marL="457200" rtl="0" algn="l">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Three fully connected layers</a:t>
            </a:r>
            <a:endParaRPr sz="1500">
              <a:solidFill>
                <a:schemeClr val="dk1"/>
              </a:solidFill>
              <a:latin typeface="Calibri"/>
              <a:ea typeface="Calibri"/>
              <a:cs typeface="Calibri"/>
              <a:sym typeface="Calibri"/>
            </a:endParaRPr>
          </a:p>
        </p:txBody>
      </p:sp>
      <p:sp>
        <p:nvSpPr>
          <p:cNvPr id="236" name="Google Shape;236;p32"/>
          <p:cNvSpPr/>
          <p:nvPr/>
        </p:nvSpPr>
        <p:spPr>
          <a:xfrm>
            <a:off x="3901800" y="1291975"/>
            <a:ext cx="4695300" cy="2440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2"/>
          <p:cNvSpPr/>
          <p:nvPr/>
        </p:nvSpPr>
        <p:spPr>
          <a:xfrm>
            <a:off x="5414425" y="3815700"/>
            <a:ext cx="968400" cy="740700"/>
          </a:xfrm>
          <a:prstGeom prst="roundRect">
            <a:avLst>
              <a:gd fmla="val 16667"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Text feature network</a:t>
            </a:r>
            <a:endParaRPr sz="900"/>
          </a:p>
        </p:txBody>
      </p:sp>
      <p:sp>
        <p:nvSpPr>
          <p:cNvPr id="238" name="Google Shape;238;p32"/>
          <p:cNvSpPr/>
          <p:nvPr/>
        </p:nvSpPr>
        <p:spPr>
          <a:xfrm>
            <a:off x="5004500" y="2612750"/>
            <a:ext cx="14940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Cross-attention encoder</a:t>
            </a:r>
            <a:endParaRPr sz="900"/>
          </a:p>
        </p:txBody>
      </p:sp>
      <p:sp>
        <p:nvSpPr>
          <p:cNvPr id="239" name="Google Shape;239;p32"/>
          <p:cNvSpPr/>
          <p:nvPr/>
        </p:nvSpPr>
        <p:spPr>
          <a:xfrm>
            <a:off x="5173100" y="2092700"/>
            <a:ext cx="1325400" cy="2676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Self-attention encoder</a:t>
            </a:r>
            <a:endParaRPr sz="900"/>
          </a:p>
        </p:txBody>
      </p:sp>
      <p:sp>
        <p:nvSpPr>
          <p:cNvPr id="240" name="Google Shape;240;p32"/>
          <p:cNvSpPr/>
          <p:nvPr/>
        </p:nvSpPr>
        <p:spPr>
          <a:xfrm>
            <a:off x="5662775" y="1539937"/>
            <a:ext cx="18048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Pointwise feed-forward network</a:t>
            </a:r>
            <a:endParaRPr sz="900"/>
          </a:p>
        </p:txBody>
      </p:sp>
      <p:sp>
        <p:nvSpPr>
          <p:cNvPr id="241" name="Google Shape;241;p32"/>
          <p:cNvSpPr/>
          <p:nvPr/>
        </p:nvSpPr>
        <p:spPr>
          <a:xfrm>
            <a:off x="5621398" y="2404247"/>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2" name="Google Shape;242;p32"/>
          <p:cNvSpPr/>
          <p:nvPr/>
        </p:nvSpPr>
        <p:spPr>
          <a:xfrm>
            <a:off x="7316348" y="2389669"/>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3" name="Google Shape;243;p32"/>
          <p:cNvSpPr/>
          <p:nvPr/>
        </p:nvSpPr>
        <p:spPr>
          <a:xfrm>
            <a:off x="5951845" y="187824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4" name="Google Shape;244;p32"/>
          <p:cNvSpPr/>
          <p:nvPr/>
        </p:nvSpPr>
        <p:spPr>
          <a:xfrm>
            <a:off x="7069238" y="1874596"/>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5" name="Google Shape;245;p32"/>
          <p:cNvSpPr/>
          <p:nvPr/>
        </p:nvSpPr>
        <p:spPr>
          <a:xfrm>
            <a:off x="5633231" y="4849053"/>
            <a:ext cx="516600" cy="174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Text</a:t>
            </a:r>
            <a:endParaRPr sz="900"/>
          </a:p>
        </p:txBody>
      </p:sp>
      <p:sp>
        <p:nvSpPr>
          <p:cNvPr id="246" name="Google Shape;246;p32"/>
          <p:cNvSpPr/>
          <p:nvPr/>
        </p:nvSpPr>
        <p:spPr>
          <a:xfrm>
            <a:off x="7004818" y="4849061"/>
            <a:ext cx="516600" cy="174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Audio</a:t>
            </a:r>
            <a:endParaRPr sz="900"/>
          </a:p>
        </p:txBody>
      </p:sp>
      <p:sp>
        <p:nvSpPr>
          <p:cNvPr id="247" name="Google Shape;247;p32"/>
          <p:cNvSpPr/>
          <p:nvPr/>
        </p:nvSpPr>
        <p:spPr>
          <a:xfrm>
            <a:off x="6172563" y="131328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8" name="Google Shape;248;p32"/>
          <p:cNvSpPr/>
          <p:nvPr/>
        </p:nvSpPr>
        <p:spPr>
          <a:xfrm>
            <a:off x="6786035" y="130918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49" name="Google Shape;249;p32"/>
          <p:cNvSpPr/>
          <p:nvPr/>
        </p:nvSpPr>
        <p:spPr>
          <a:xfrm>
            <a:off x="5884881" y="976145"/>
            <a:ext cx="1272600" cy="236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Concatenation</a:t>
            </a:r>
            <a:endParaRPr sz="900"/>
          </a:p>
        </p:txBody>
      </p:sp>
      <p:sp>
        <p:nvSpPr>
          <p:cNvPr id="250" name="Google Shape;250;p32"/>
          <p:cNvSpPr/>
          <p:nvPr/>
        </p:nvSpPr>
        <p:spPr>
          <a:xfrm>
            <a:off x="5869175" y="46037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51" name="Google Shape;251;p32"/>
          <p:cNvSpPr/>
          <p:nvPr/>
        </p:nvSpPr>
        <p:spPr>
          <a:xfrm>
            <a:off x="5758300" y="456050"/>
            <a:ext cx="14826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sp>
        <p:nvSpPr>
          <p:cNvPr id="252" name="Google Shape;252;p32"/>
          <p:cNvSpPr/>
          <p:nvPr/>
        </p:nvSpPr>
        <p:spPr>
          <a:xfrm>
            <a:off x="6464120" y="750912"/>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53" name="Google Shape;253;p32"/>
          <p:cNvSpPr txBox="1"/>
          <p:nvPr/>
        </p:nvSpPr>
        <p:spPr>
          <a:xfrm>
            <a:off x="5662584" y="3428445"/>
            <a:ext cx="354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f</a:t>
            </a:r>
            <a:r>
              <a:rPr baseline="-25000" lang="en" sz="1200"/>
              <a:t>t </a:t>
            </a:r>
            <a:endParaRPr baseline="-25000" sz="1200"/>
          </a:p>
        </p:txBody>
      </p:sp>
      <p:sp>
        <p:nvSpPr>
          <p:cNvPr id="254" name="Google Shape;254;p32"/>
          <p:cNvSpPr txBox="1"/>
          <p:nvPr/>
        </p:nvSpPr>
        <p:spPr>
          <a:xfrm>
            <a:off x="7248710" y="3428445"/>
            <a:ext cx="33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 f</a:t>
            </a:r>
            <a:r>
              <a:rPr baseline="-25000" lang="en" sz="1200"/>
              <a:t>a </a:t>
            </a:r>
            <a:endParaRPr baseline="-25000" sz="1200"/>
          </a:p>
        </p:txBody>
      </p:sp>
      <p:sp>
        <p:nvSpPr>
          <p:cNvPr id="255" name="Google Shape;255;p32"/>
          <p:cNvSpPr txBox="1"/>
          <p:nvPr/>
        </p:nvSpPr>
        <p:spPr>
          <a:xfrm>
            <a:off x="5592002" y="2810475"/>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k</a:t>
            </a:r>
            <a:r>
              <a:rPr baseline="-25000" lang="en" sz="1100"/>
              <a:t>a</a:t>
            </a:r>
            <a:endParaRPr baseline="-25000" sz="1100"/>
          </a:p>
        </p:txBody>
      </p:sp>
      <p:sp>
        <p:nvSpPr>
          <p:cNvPr id="256" name="Google Shape;256;p32"/>
          <p:cNvSpPr txBox="1"/>
          <p:nvPr/>
        </p:nvSpPr>
        <p:spPr>
          <a:xfrm>
            <a:off x="5071841" y="2815413"/>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q</a:t>
            </a:r>
            <a:r>
              <a:rPr baseline="-25000" lang="en" sz="1100"/>
              <a:t>t</a:t>
            </a:r>
            <a:endParaRPr baseline="-25000" sz="1100"/>
          </a:p>
        </p:txBody>
      </p:sp>
      <p:sp>
        <p:nvSpPr>
          <p:cNvPr id="257" name="Google Shape;257;p32"/>
          <p:cNvSpPr/>
          <p:nvPr/>
        </p:nvSpPr>
        <p:spPr>
          <a:xfrm>
            <a:off x="4681469" y="1511143"/>
            <a:ext cx="129900" cy="2111100"/>
          </a:xfrm>
          <a:prstGeom prst="leftBracket">
            <a:avLst>
              <a:gd fmla="val 8333" name="adj"/>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2"/>
          <p:cNvSpPr/>
          <p:nvPr/>
        </p:nvSpPr>
        <p:spPr>
          <a:xfrm flipH="1">
            <a:off x="8234475" y="1511143"/>
            <a:ext cx="164100" cy="2111100"/>
          </a:xfrm>
          <a:prstGeom prst="leftBracket">
            <a:avLst>
              <a:gd fmla="val 8333" name="adj"/>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2"/>
          <p:cNvSpPr txBox="1"/>
          <p:nvPr/>
        </p:nvSpPr>
        <p:spPr>
          <a:xfrm>
            <a:off x="6070582" y="2798848"/>
            <a:ext cx="48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v</a:t>
            </a:r>
            <a:r>
              <a:rPr baseline="-25000" lang="en" sz="1100"/>
              <a:t>a</a:t>
            </a:r>
            <a:endParaRPr baseline="-25000" sz="1100"/>
          </a:p>
        </p:txBody>
      </p:sp>
      <p:sp>
        <p:nvSpPr>
          <p:cNvPr id="260" name="Google Shape;260;p32"/>
          <p:cNvSpPr txBox="1"/>
          <p:nvPr/>
        </p:nvSpPr>
        <p:spPr>
          <a:xfrm>
            <a:off x="7269077" y="2810475"/>
            <a:ext cx="282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k</a:t>
            </a:r>
            <a:r>
              <a:rPr baseline="-25000" lang="en" sz="1100"/>
              <a:t>t</a:t>
            </a:r>
            <a:endParaRPr baseline="-25000" sz="1100"/>
          </a:p>
        </p:txBody>
      </p:sp>
      <p:sp>
        <p:nvSpPr>
          <p:cNvPr id="261" name="Google Shape;261;p32"/>
          <p:cNvSpPr txBox="1"/>
          <p:nvPr/>
        </p:nvSpPr>
        <p:spPr>
          <a:xfrm>
            <a:off x="7850450" y="2810494"/>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q</a:t>
            </a:r>
            <a:r>
              <a:rPr baseline="-25000" lang="en" sz="1100"/>
              <a:t>a</a:t>
            </a:r>
            <a:endParaRPr baseline="-25000" sz="1100"/>
          </a:p>
        </p:txBody>
      </p:sp>
      <p:sp>
        <p:nvSpPr>
          <p:cNvPr id="262" name="Google Shape;262;p32"/>
          <p:cNvSpPr txBox="1"/>
          <p:nvPr/>
        </p:nvSpPr>
        <p:spPr>
          <a:xfrm>
            <a:off x="6819194" y="2818267"/>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v</a:t>
            </a:r>
            <a:r>
              <a:rPr baseline="-25000" lang="en" sz="1100"/>
              <a:t>t</a:t>
            </a:r>
            <a:endParaRPr baseline="-25000" sz="1100"/>
          </a:p>
        </p:txBody>
      </p:sp>
      <p:sp>
        <p:nvSpPr>
          <p:cNvPr id="263" name="Google Shape;263;p32"/>
          <p:cNvSpPr txBox="1"/>
          <p:nvPr/>
        </p:nvSpPr>
        <p:spPr>
          <a:xfrm>
            <a:off x="5727374" y="1223525"/>
            <a:ext cx="43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t </a:t>
            </a:r>
            <a:r>
              <a:rPr baseline="30000" lang="en" sz="1200"/>
              <a:t>N</a:t>
            </a:r>
            <a:endParaRPr baseline="30000" sz="1200"/>
          </a:p>
        </p:txBody>
      </p:sp>
      <p:sp>
        <p:nvSpPr>
          <p:cNvPr id="264" name="Google Shape;264;p32"/>
          <p:cNvSpPr txBox="1"/>
          <p:nvPr/>
        </p:nvSpPr>
        <p:spPr>
          <a:xfrm>
            <a:off x="6989976" y="1223525"/>
            <a:ext cx="38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a</a:t>
            </a:r>
            <a:r>
              <a:rPr baseline="30000" lang="en" sz="1200"/>
              <a:t>N</a:t>
            </a:r>
            <a:r>
              <a:rPr baseline="-25000" lang="en" sz="1200"/>
              <a:t> </a:t>
            </a:r>
            <a:endParaRPr baseline="-25000" sz="1200"/>
          </a:p>
        </p:txBody>
      </p:sp>
      <p:sp>
        <p:nvSpPr>
          <p:cNvPr id="265" name="Google Shape;265;p32"/>
          <p:cNvSpPr txBox="1"/>
          <p:nvPr/>
        </p:nvSpPr>
        <p:spPr>
          <a:xfrm>
            <a:off x="6217226" y="629075"/>
            <a:ext cx="35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f</a:t>
            </a:r>
            <a:endParaRPr baseline="-25000" sz="1200"/>
          </a:p>
        </p:txBody>
      </p:sp>
      <p:sp>
        <p:nvSpPr>
          <p:cNvPr id="266" name="Google Shape;266;p32"/>
          <p:cNvSpPr/>
          <p:nvPr/>
        </p:nvSpPr>
        <p:spPr>
          <a:xfrm>
            <a:off x="6477250" y="2098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67" name="Google Shape;267;p32"/>
          <p:cNvSpPr txBox="1"/>
          <p:nvPr/>
        </p:nvSpPr>
        <p:spPr>
          <a:xfrm>
            <a:off x="6382825" y="-136350"/>
            <a:ext cx="51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f</a:t>
            </a:r>
            <a:endParaRPr baseline="-25000" sz="1200"/>
          </a:p>
        </p:txBody>
      </p:sp>
      <p:sp>
        <p:nvSpPr>
          <p:cNvPr id="268" name="Google Shape;268;p32"/>
          <p:cNvSpPr txBox="1"/>
          <p:nvPr/>
        </p:nvSpPr>
        <p:spPr>
          <a:xfrm>
            <a:off x="3763150" y="2613196"/>
            <a:ext cx="92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Fusion network</a:t>
            </a:r>
            <a:endParaRPr sz="900"/>
          </a:p>
        </p:txBody>
      </p:sp>
      <p:sp>
        <p:nvSpPr>
          <p:cNvPr id="269" name="Google Shape;269;p32"/>
          <p:cNvSpPr txBox="1"/>
          <p:nvPr/>
        </p:nvSpPr>
        <p:spPr>
          <a:xfrm>
            <a:off x="357200" y="232950"/>
            <a:ext cx="4074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Model structure</a:t>
            </a:r>
            <a:endParaRPr b="1" sz="1800"/>
          </a:p>
        </p:txBody>
      </p:sp>
      <p:sp>
        <p:nvSpPr>
          <p:cNvPr id="270" name="Google Shape;270;p32"/>
          <p:cNvSpPr/>
          <p:nvPr/>
        </p:nvSpPr>
        <p:spPr>
          <a:xfrm>
            <a:off x="6786025" y="3815700"/>
            <a:ext cx="968400" cy="740700"/>
          </a:xfrm>
          <a:prstGeom prst="roundRect">
            <a:avLst>
              <a:gd fmla="val 16667"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Audio feature network</a:t>
            </a:r>
            <a:endParaRPr sz="900"/>
          </a:p>
        </p:txBody>
      </p:sp>
      <p:sp>
        <p:nvSpPr>
          <p:cNvPr id="271" name="Google Shape;271;p32"/>
          <p:cNvSpPr/>
          <p:nvPr/>
        </p:nvSpPr>
        <p:spPr>
          <a:xfrm>
            <a:off x="7240775" y="46037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72" name="Google Shape;272;p32"/>
          <p:cNvSpPr/>
          <p:nvPr/>
        </p:nvSpPr>
        <p:spPr>
          <a:xfrm>
            <a:off x="6680900" y="2612750"/>
            <a:ext cx="14940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Cross-attention encoder</a:t>
            </a:r>
            <a:endParaRPr sz="900"/>
          </a:p>
        </p:txBody>
      </p:sp>
      <p:sp>
        <p:nvSpPr>
          <p:cNvPr id="273" name="Google Shape;273;p32"/>
          <p:cNvSpPr/>
          <p:nvPr/>
        </p:nvSpPr>
        <p:spPr>
          <a:xfrm>
            <a:off x="6697100" y="2092700"/>
            <a:ext cx="1325400" cy="2676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Self-attention encoder</a:t>
            </a:r>
            <a:endParaRPr sz="900"/>
          </a:p>
        </p:txBody>
      </p:sp>
      <p:cxnSp>
        <p:nvCxnSpPr>
          <p:cNvPr id="274" name="Google Shape;274;p32"/>
          <p:cNvCxnSpPr>
            <a:stCxn id="253" idx="1"/>
            <a:endCxn id="256" idx="2"/>
          </p:cNvCxnSpPr>
          <p:nvPr/>
        </p:nvCxnSpPr>
        <p:spPr>
          <a:xfrm rot="10800000">
            <a:off x="5238084" y="3169395"/>
            <a:ext cx="424500" cy="443700"/>
          </a:xfrm>
          <a:prstGeom prst="curvedConnector2">
            <a:avLst/>
          </a:prstGeom>
          <a:noFill/>
          <a:ln cap="flat" cmpd="sng" w="9525">
            <a:solidFill>
              <a:srgbClr val="595959"/>
            </a:solidFill>
            <a:prstDash val="solid"/>
            <a:round/>
            <a:headEnd len="med" w="med" type="none"/>
            <a:tailEnd len="med" w="med" type="none"/>
          </a:ln>
        </p:spPr>
      </p:cxnSp>
      <p:cxnSp>
        <p:nvCxnSpPr>
          <p:cNvPr id="275" name="Google Shape;275;p32"/>
          <p:cNvCxnSpPr>
            <a:stCxn id="254" idx="3"/>
            <a:endCxn id="261" idx="2"/>
          </p:cNvCxnSpPr>
          <p:nvPr/>
        </p:nvCxnSpPr>
        <p:spPr>
          <a:xfrm flipH="1" rot="10800000">
            <a:off x="7581110" y="3164595"/>
            <a:ext cx="435600" cy="448500"/>
          </a:xfrm>
          <a:prstGeom prst="curvedConnector2">
            <a:avLst/>
          </a:prstGeom>
          <a:noFill/>
          <a:ln cap="flat" cmpd="sng" w="9525">
            <a:solidFill>
              <a:srgbClr val="595959"/>
            </a:solidFill>
            <a:prstDash val="solid"/>
            <a:round/>
            <a:headEnd len="med" w="med" type="none"/>
            <a:tailEnd len="med" w="med" type="none"/>
          </a:ln>
        </p:spPr>
      </p:cxnSp>
      <p:cxnSp>
        <p:nvCxnSpPr>
          <p:cNvPr id="276" name="Google Shape;276;p32"/>
          <p:cNvCxnSpPr>
            <a:stCxn id="253" idx="3"/>
            <a:endCxn id="262" idx="2"/>
          </p:cNvCxnSpPr>
          <p:nvPr/>
        </p:nvCxnSpPr>
        <p:spPr>
          <a:xfrm flipH="1" rot="10800000">
            <a:off x="6016884" y="3172395"/>
            <a:ext cx="968400" cy="440700"/>
          </a:xfrm>
          <a:prstGeom prst="curvedConnector2">
            <a:avLst/>
          </a:prstGeom>
          <a:noFill/>
          <a:ln cap="flat" cmpd="sng" w="9525">
            <a:solidFill>
              <a:srgbClr val="595959"/>
            </a:solidFill>
            <a:prstDash val="solid"/>
            <a:round/>
            <a:headEnd len="med" w="med" type="none"/>
            <a:tailEnd len="med" w="med" type="none"/>
          </a:ln>
        </p:spPr>
      </p:cxnSp>
      <p:cxnSp>
        <p:nvCxnSpPr>
          <p:cNvPr id="277" name="Google Shape;277;p32"/>
          <p:cNvCxnSpPr>
            <a:endCxn id="260" idx="2"/>
          </p:cNvCxnSpPr>
          <p:nvPr/>
        </p:nvCxnSpPr>
        <p:spPr>
          <a:xfrm flipH="1" rot="10800000">
            <a:off x="6105077" y="3164475"/>
            <a:ext cx="1305000" cy="443100"/>
          </a:xfrm>
          <a:prstGeom prst="curvedConnector2">
            <a:avLst/>
          </a:prstGeom>
          <a:noFill/>
          <a:ln cap="flat" cmpd="sng" w="9525">
            <a:solidFill>
              <a:srgbClr val="595959"/>
            </a:solidFill>
            <a:prstDash val="solid"/>
            <a:round/>
            <a:headEnd len="med" w="med" type="none"/>
            <a:tailEnd len="med" w="med" type="none"/>
          </a:ln>
        </p:spPr>
      </p:cxnSp>
      <p:cxnSp>
        <p:nvCxnSpPr>
          <p:cNvPr id="278" name="Google Shape;278;p32"/>
          <p:cNvCxnSpPr>
            <a:stCxn id="254" idx="1"/>
            <a:endCxn id="259" idx="2"/>
          </p:cNvCxnSpPr>
          <p:nvPr/>
        </p:nvCxnSpPr>
        <p:spPr>
          <a:xfrm rot="10800000">
            <a:off x="6313610" y="3152895"/>
            <a:ext cx="935100" cy="460200"/>
          </a:xfrm>
          <a:prstGeom prst="curvedConnector2">
            <a:avLst/>
          </a:prstGeom>
          <a:noFill/>
          <a:ln cap="flat" cmpd="sng" w="9525">
            <a:solidFill>
              <a:srgbClr val="595959"/>
            </a:solidFill>
            <a:prstDash val="solid"/>
            <a:round/>
            <a:headEnd len="med" w="med" type="none"/>
            <a:tailEnd len="med" w="med" type="none"/>
          </a:ln>
        </p:spPr>
      </p:cxnSp>
      <p:cxnSp>
        <p:nvCxnSpPr>
          <p:cNvPr id="279" name="Google Shape;279;p32"/>
          <p:cNvCxnSpPr>
            <a:stCxn id="254" idx="1"/>
            <a:endCxn id="255" idx="2"/>
          </p:cNvCxnSpPr>
          <p:nvPr/>
        </p:nvCxnSpPr>
        <p:spPr>
          <a:xfrm rot="10800000">
            <a:off x="5758310" y="3164595"/>
            <a:ext cx="1490400" cy="448500"/>
          </a:xfrm>
          <a:prstGeom prst="curvedConnector2">
            <a:avLst/>
          </a:prstGeom>
          <a:noFill/>
          <a:ln cap="flat" cmpd="sng" w="9525">
            <a:solidFill>
              <a:srgbClr val="595959"/>
            </a:solidFill>
            <a:prstDash val="solid"/>
            <a:round/>
            <a:headEnd len="med" w="med" type="none"/>
            <a:tailEnd len="med" w="med" type="none"/>
          </a:ln>
        </p:spPr>
      </p:cxnSp>
      <p:sp>
        <p:nvSpPr>
          <p:cNvPr id="280" name="Google Shape;280;p32"/>
          <p:cNvSpPr/>
          <p:nvPr/>
        </p:nvSpPr>
        <p:spPr>
          <a:xfrm>
            <a:off x="4050050" y="4398100"/>
            <a:ext cx="10590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cxnSp>
        <p:nvCxnSpPr>
          <p:cNvPr id="281" name="Google Shape;281;p32"/>
          <p:cNvCxnSpPr>
            <a:stCxn id="253" idx="1"/>
            <a:endCxn id="280" idx="3"/>
          </p:cNvCxnSpPr>
          <p:nvPr/>
        </p:nvCxnSpPr>
        <p:spPr>
          <a:xfrm flipH="1">
            <a:off x="5109084" y="3613095"/>
            <a:ext cx="553500" cy="918900"/>
          </a:xfrm>
          <a:prstGeom prst="curvedConnector3">
            <a:avLst>
              <a:gd fmla="val 50003" name="adj1"/>
            </a:avLst>
          </a:prstGeom>
          <a:noFill/>
          <a:ln cap="flat" cmpd="sng" w="9525">
            <a:solidFill>
              <a:srgbClr val="595959"/>
            </a:solidFill>
            <a:prstDash val="solid"/>
            <a:round/>
            <a:headEnd len="med" w="med" type="none"/>
            <a:tailEnd len="med" w="med" type="none"/>
          </a:ln>
        </p:spPr>
      </p:cxnSp>
      <p:sp>
        <p:nvSpPr>
          <p:cNvPr id="282" name="Google Shape;282;p32"/>
          <p:cNvSpPr txBox="1"/>
          <p:nvPr/>
        </p:nvSpPr>
        <p:spPr>
          <a:xfrm>
            <a:off x="4397475" y="3740450"/>
            <a:ext cx="35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t</a:t>
            </a:r>
            <a:endParaRPr baseline="-25000" sz="1200"/>
          </a:p>
        </p:txBody>
      </p:sp>
      <p:sp>
        <p:nvSpPr>
          <p:cNvPr id="283" name="Google Shape;283;p32"/>
          <p:cNvSpPr/>
          <p:nvPr/>
        </p:nvSpPr>
        <p:spPr>
          <a:xfrm>
            <a:off x="8012450" y="4398100"/>
            <a:ext cx="10590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sp>
        <p:nvSpPr>
          <p:cNvPr id="284" name="Google Shape;284;p32"/>
          <p:cNvSpPr/>
          <p:nvPr/>
        </p:nvSpPr>
        <p:spPr>
          <a:xfrm>
            <a:off x="8478525" y="410975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285" name="Google Shape;285;p32"/>
          <p:cNvSpPr txBox="1"/>
          <p:nvPr/>
        </p:nvSpPr>
        <p:spPr>
          <a:xfrm>
            <a:off x="8359875" y="3740450"/>
            <a:ext cx="42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a</a:t>
            </a:r>
            <a:endParaRPr baseline="-25000" sz="1200"/>
          </a:p>
        </p:txBody>
      </p:sp>
      <p:cxnSp>
        <p:nvCxnSpPr>
          <p:cNvPr id="286" name="Google Shape;286;p32"/>
          <p:cNvCxnSpPr>
            <a:stCxn id="254" idx="3"/>
            <a:endCxn id="283" idx="1"/>
          </p:cNvCxnSpPr>
          <p:nvPr/>
        </p:nvCxnSpPr>
        <p:spPr>
          <a:xfrm>
            <a:off x="7581110" y="3613095"/>
            <a:ext cx="431400" cy="918900"/>
          </a:xfrm>
          <a:prstGeom prst="curvedConnector3">
            <a:avLst>
              <a:gd fmla="val 49993" name="adj1"/>
            </a:avLst>
          </a:prstGeom>
          <a:noFill/>
          <a:ln cap="flat" cmpd="sng" w="9525">
            <a:solidFill>
              <a:srgbClr val="595959"/>
            </a:solidFill>
            <a:prstDash val="solid"/>
            <a:round/>
            <a:headEnd len="med" w="med" type="none"/>
            <a:tailEnd len="med" w="med" type="none"/>
          </a:ln>
        </p:spPr>
      </p:cxnSp>
      <p:sp>
        <p:nvSpPr>
          <p:cNvPr id="287" name="Google Shape;287;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7" name="Shape 67"/>
        <p:cNvGrpSpPr/>
        <p:nvPr/>
      </p:nvGrpSpPr>
      <p:grpSpPr>
        <a:xfrm>
          <a:off x="0" y="0"/>
          <a:ext cx="0" cy="0"/>
          <a:chOff x="0" y="0"/>
          <a:chExt cx="0" cy="0"/>
        </a:xfrm>
      </p:grpSpPr>
      <p:sp>
        <p:nvSpPr>
          <p:cNvPr id="68" name="Google Shape;68;p15"/>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Outline</a:t>
            </a:r>
            <a:endParaRPr/>
          </a:p>
        </p:txBody>
      </p:sp>
      <p:sp>
        <p:nvSpPr>
          <p:cNvPr id="69" name="Google Shape;69;p15"/>
          <p:cNvSpPr txBox="1"/>
          <p:nvPr/>
        </p:nvSpPr>
        <p:spPr>
          <a:xfrm>
            <a:off x="626175" y="1129325"/>
            <a:ext cx="7760100" cy="33546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2"/>
              </a:buClr>
              <a:buSzPts val="1800"/>
              <a:buChar char="-"/>
            </a:pPr>
            <a:r>
              <a:rPr lang="en" sz="1800">
                <a:solidFill>
                  <a:schemeClr val="dk2"/>
                </a:solidFill>
              </a:rPr>
              <a:t>Emotion detection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 Emotion classifications theories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Multimodal Emotion detection </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Sota</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F</a:t>
            </a:r>
            <a:r>
              <a:rPr lang="en" sz="1800">
                <a:solidFill>
                  <a:schemeClr val="dk2"/>
                </a:solidFill>
              </a:rPr>
              <a:t>usion</a:t>
            </a:r>
            <a:r>
              <a:rPr lang="en" sz="1800">
                <a:solidFill>
                  <a:schemeClr val="dk2"/>
                </a:solidFill>
              </a:rPr>
              <a:t> methods</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Emotion </a:t>
            </a:r>
            <a:r>
              <a:rPr lang="en" sz="1800">
                <a:solidFill>
                  <a:schemeClr val="dk2"/>
                </a:solidFill>
              </a:rPr>
              <a:t>elicitation</a:t>
            </a:r>
            <a:r>
              <a:rPr lang="en" sz="1800">
                <a:solidFill>
                  <a:schemeClr val="dk2"/>
                </a:solidFill>
              </a:rPr>
              <a:t>/generation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Low-resources setting for emotion detection</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New dataset</a:t>
            </a:r>
            <a:endParaRPr sz="1800">
              <a:solidFill>
                <a:schemeClr val="dk2"/>
              </a:solidFill>
            </a:endParaRPr>
          </a:p>
          <a:p>
            <a:pPr indent="-342900" lvl="1" marL="914400" rtl="0" algn="l">
              <a:spcBef>
                <a:spcPts val="0"/>
              </a:spcBef>
              <a:spcAft>
                <a:spcPts val="0"/>
              </a:spcAft>
              <a:buClr>
                <a:schemeClr val="dk2"/>
              </a:buClr>
              <a:buSzPts val="1800"/>
              <a:buChar char="-"/>
            </a:pPr>
            <a:r>
              <a:rPr lang="en" sz="1800">
                <a:solidFill>
                  <a:schemeClr val="dk2"/>
                </a:solidFill>
              </a:rPr>
              <a:t>Methods</a:t>
            </a:r>
            <a:endParaRPr sz="1800">
              <a:solidFill>
                <a:schemeClr val="dk2"/>
              </a:solidFill>
            </a:endParaRPr>
          </a:p>
          <a:p>
            <a:pPr indent="0" lvl="0" marL="457200" rtl="0" algn="l">
              <a:spcBef>
                <a:spcPts val="0"/>
              </a:spcBef>
              <a:spcAft>
                <a:spcPts val="0"/>
              </a:spcAft>
              <a:buNone/>
            </a:pPr>
            <a:r>
              <a:t/>
            </a:r>
            <a:endParaRPr sz="1800">
              <a:solidFill>
                <a:schemeClr val="dk2"/>
              </a:solidFill>
            </a:endParaRPr>
          </a:p>
        </p:txBody>
      </p:sp>
      <p:sp>
        <p:nvSpPr>
          <p:cNvPr id="70" name="Google Shape;70;p15"/>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33"/>
          <p:cNvSpPr txBox="1"/>
          <p:nvPr/>
        </p:nvSpPr>
        <p:spPr>
          <a:xfrm>
            <a:off x="311700" y="445025"/>
            <a:ext cx="8520600" cy="572700"/>
          </a:xfrm>
          <a:prstGeom prst="rect">
            <a:avLst/>
          </a:prstGeom>
          <a:noFill/>
          <a:ln>
            <a:noFill/>
          </a:ln>
        </p:spPr>
        <p:txBody>
          <a:bodyPr anchorCtr="0" anchor="t" bIns="91400" lIns="91400" spcFirstLastPara="1" rIns="91400" wrap="square" tIns="91400">
            <a:normAutofit/>
          </a:bodyPr>
          <a:lstStyle/>
          <a:p>
            <a:pPr indent="0" lvl="0" marL="0" rtl="0" algn="l">
              <a:lnSpc>
                <a:spcPct val="90000"/>
              </a:lnSpc>
              <a:spcBef>
                <a:spcPts val="0"/>
              </a:spcBef>
              <a:spcAft>
                <a:spcPts val="0"/>
              </a:spcAft>
              <a:buNone/>
            </a:pPr>
            <a:r>
              <a:rPr b="1" lang="en" sz="1800">
                <a:latin typeface="Calibri"/>
                <a:ea typeface="Calibri"/>
                <a:cs typeface="Calibri"/>
                <a:sym typeface="Calibri"/>
              </a:rPr>
              <a:t>Sentiment </a:t>
            </a:r>
            <a:r>
              <a:rPr b="1" lang="en" sz="1800">
                <a:solidFill>
                  <a:srgbClr val="000000"/>
                </a:solidFill>
                <a:latin typeface="Calibri"/>
                <a:ea typeface="Calibri"/>
                <a:cs typeface="Calibri"/>
                <a:sym typeface="Calibri"/>
              </a:rPr>
              <a:t>Datasets</a:t>
            </a:r>
            <a:endParaRPr b="1" sz="1800">
              <a:solidFill>
                <a:srgbClr val="000000"/>
              </a:solidFill>
              <a:latin typeface="Calibri"/>
              <a:ea typeface="Calibri"/>
              <a:cs typeface="Calibri"/>
              <a:sym typeface="Calibri"/>
            </a:endParaRPr>
          </a:p>
        </p:txBody>
      </p:sp>
      <p:sp>
        <p:nvSpPr>
          <p:cNvPr id="293" name="Google Shape;293;p33"/>
          <p:cNvSpPr txBox="1"/>
          <p:nvPr/>
        </p:nvSpPr>
        <p:spPr>
          <a:xfrm>
            <a:off x="422825" y="1068525"/>
            <a:ext cx="8234100" cy="3543900"/>
          </a:xfrm>
          <a:prstGeom prst="rect">
            <a:avLst/>
          </a:prstGeom>
          <a:noFill/>
          <a:ln>
            <a:noFill/>
          </a:ln>
        </p:spPr>
        <p:txBody>
          <a:bodyPr anchorCtr="0" anchor="t" bIns="91400" lIns="91400" spcFirstLastPara="1" rIns="91400" wrap="square" tIns="91400">
            <a:noAutofit/>
          </a:bodyPr>
          <a:lstStyle/>
          <a:p>
            <a:pPr indent="0" lvl="0" marL="0" rtl="0" algn="l">
              <a:lnSpc>
                <a:spcPct val="90000"/>
              </a:lnSpc>
              <a:spcBef>
                <a:spcPts val="0"/>
              </a:spcBef>
              <a:spcAft>
                <a:spcPts val="0"/>
              </a:spcAft>
              <a:buNone/>
            </a:pPr>
            <a:r>
              <a:rPr lang="en" sz="1500">
                <a:solidFill>
                  <a:srgbClr val="000000"/>
                </a:solidFill>
                <a:latin typeface="Calibri"/>
                <a:ea typeface="Calibri"/>
                <a:cs typeface="Calibri"/>
                <a:sym typeface="Calibri"/>
              </a:rPr>
              <a:t>CMU-MOSI, CMU</a:t>
            </a:r>
            <a:r>
              <a:rPr lang="en" sz="1500">
                <a:latin typeface="Calibri"/>
                <a:ea typeface="Calibri"/>
                <a:cs typeface="Calibri"/>
                <a:sym typeface="Calibri"/>
              </a:rPr>
              <a:t>-MOSEI</a:t>
            </a:r>
            <a:r>
              <a:rPr lang="en" sz="1500">
                <a:solidFill>
                  <a:srgbClr val="000000"/>
                </a:solidFill>
                <a:latin typeface="Calibri"/>
                <a:ea typeface="Calibri"/>
                <a:cs typeface="Calibri"/>
                <a:sym typeface="Calibri"/>
              </a:rPr>
              <a:t> (</a:t>
            </a:r>
            <a:r>
              <a:rPr lang="en" sz="1500">
                <a:solidFill>
                  <a:srgbClr val="000000"/>
                </a:solidFill>
                <a:highlight>
                  <a:srgbClr val="FFFFFF"/>
                </a:highlight>
                <a:latin typeface="Calibri"/>
                <a:ea typeface="Calibri"/>
                <a:cs typeface="Calibri"/>
                <a:sym typeface="Calibri"/>
              </a:rPr>
              <a:t>English)</a:t>
            </a:r>
            <a:r>
              <a:rPr lang="en" sz="1500">
                <a:solidFill>
                  <a:srgbClr val="000000"/>
                </a:solidFill>
                <a:latin typeface="Calibri"/>
                <a:ea typeface="Calibri"/>
                <a:cs typeface="Calibri"/>
                <a:sym typeface="Calibri"/>
              </a:rPr>
              <a:t>:</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highlight>
                <a:srgbClr val="FFFFFF"/>
              </a:highlight>
              <a:latin typeface="Calibri"/>
              <a:ea typeface="Calibri"/>
              <a:cs typeface="Calibri"/>
              <a:sym typeface="Calibri"/>
            </a:endParaRPr>
          </a:p>
          <a:p>
            <a:pPr indent="-323850" lvl="0" marL="457200" rtl="0" algn="l">
              <a:lnSpc>
                <a:spcPct val="90000"/>
              </a:lnSpc>
              <a:spcBef>
                <a:spcPts val="0"/>
              </a:spcBef>
              <a:spcAft>
                <a:spcPts val="0"/>
              </a:spcAft>
              <a:buClr>
                <a:srgbClr val="000000"/>
              </a:buClr>
              <a:buSzPts val="1500"/>
              <a:buFont typeface="Calibri"/>
              <a:buChar char="❖"/>
            </a:pPr>
            <a:r>
              <a:rPr lang="en" sz="1500">
                <a:solidFill>
                  <a:srgbClr val="000000"/>
                </a:solidFill>
                <a:highlight>
                  <a:srgbClr val="FFFFFF"/>
                </a:highlight>
                <a:latin typeface="Calibri"/>
                <a:ea typeface="Calibri"/>
                <a:cs typeface="Calibri"/>
                <a:sym typeface="Calibri"/>
              </a:rPr>
              <a:t>Modality: audio, text, and video</a:t>
            </a:r>
            <a:endParaRPr sz="1500">
              <a:solidFill>
                <a:srgbClr val="000000"/>
              </a:solidFill>
              <a:highlight>
                <a:srgbClr val="FFFFFF"/>
              </a:highlight>
              <a:latin typeface="Calibri"/>
              <a:ea typeface="Calibri"/>
              <a:cs typeface="Calibri"/>
              <a:sym typeface="Calibri"/>
            </a:endParaRPr>
          </a:p>
          <a:p>
            <a:pPr indent="-323850" lvl="0" marL="457200" rtl="0" algn="l">
              <a:lnSpc>
                <a:spcPct val="90000"/>
              </a:lnSpc>
              <a:spcBef>
                <a:spcPts val="0"/>
              </a:spcBef>
              <a:spcAft>
                <a:spcPts val="0"/>
              </a:spcAft>
              <a:buClr>
                <a:srgbClr val="000000"/>
              </a:buClr>
              <a:buSzPts val="1500"/>
              <a:buChar char="❖"/>
            </a:pPr>
            <a:r>
              <a:rPr lang="en" sz="1500">
                <a:latin typeface="Calibri"/>
                <a:ea typeface="Calibri"/>
                <a:cs typeface="Calibri"/>
                <a:sym typeface="Calibri"/>
              </a:rPr>
              <a:t>Size: </a:t>
            </a:r>
            <a:r>
              <a:rPr lang="en" sz="1500">
                <a:solidFill>
                  <a:srgbClr val="000000"/>
                </a:solidFill>
                <a:latin typeface="Calibri"/>
                <a:ea typeface="Calibri"/>
                <a:cs typeface="Calibri"/>
                <a:sym typeface="Calibri"/>
              </a:rPr>
              <a:t>2199/2345</a:t>
            </a:r>
            <a:r>
              <a:rPr lang="en" sz="1500">
                <a:latin typeface="Calibri"/>
                <a:ea typeface="Calibri"/>
                <a:cs typeface="Calibri"/>
                <a:sym typeface="Calibri"/>
              </a:rPr>
              <a:t>3</a:t>
            </a:r>
            <a:r>
              <a:rPr lang="en" sz="1500">
                <a:solidFill>
                  <a:srgbClr val="000000"/>
                </a:solidFill>
                <a:latin typeface="Calibri"/>
                <a:ea typeface="Calibri"/>
                <a:cs typeface="Calibri"/>
                <a:sym typeface="Calibri"/>
              </a:rPr>
              <a:t> annotated video segments</a:t>
            </a:r>
            <a:endParaRPr sz="1500">
              <a:solidFill>
                <a:srgbClr val="000000"/>
              </a:solidFill>
              <a:latin typeface="Calibri"/>
              <a:ea typeface="Calibri"/>
              <a:cs typeface="Calibri"/>
              <a:sym typeface="Calibri"/>
            </a:endParaRPr>
          </a:p>
          <a:p>
            <a:pPr indent="-323850" lvl="0" marL="457200" rtl="0" algn="l">
              <a:lnSpc>
                <a:spcPct val="90000"/>
              </a:lnSpc>
              <a:spcBef>
                <a:spcPts val="0"/>
              </a:spcBef>
              <a:spcAft>
                <a:spcPts val="0"/>
              </a:spcAft>
              <a:buClr>
                <a:srgbClr val="000000"/>
              </a:buClr>
              <a:buSzPts val="1500"/>
              <a:buChar char="❖"/>
            </a:pPr>
            <a:r>
              <a:rPr lang="en" sz="1500">
                <a:solidFill>
                  <a:srgbClr val="000000"/>
                </a:solidFill>
                <a:latin typeface="Calibri"/>
                <a:ea typeface="Calibri"/>
                <a:cs typeface="Calibri"/>
                <a:sym typeface="Calibri"/>
              </a:rPr>
              <a:t>videos collected from YouTube</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latin typeface="Calibri"/>
              <a:ea typeface="Calibri"/>
              <a:cs typeface="Calibri"/>
              <a:sym typeface="Calibri"/>
            </a:endParaRPr>
          </a:p>
          <a:p>
            <a:pPr indent="0" lvl="0" marL="0" rtl="0" algn="l">
              <a:lnSpc>
                <a:spcPct val="90000"/>
              </a:lnSpc>
              <a:spcBef>
                <a:spcPts val="0"/>
              </a:spcBef>
              <a:spcAft>
                <a:spcPts val="0"/>
              </a:spcAft>
              <a:buNone/>
            </a:pPr>
            <a:r>
              <a:t/>
            </a:r>
            <a:endParaRPr sz="1500">
              <a:latin typeface="Calibri"/>
              <a:ea typeface="Calibri"/>
              <a:cs typeface="Calibri"/>
              <a:sym typeface="Calibri"/>
            </a:endParaRPr>
          </a:p>
          <a:p>
            <a:pPr indent="0" lvl="0" marL="0" rtl="0" algn="l">
              <a:lnSpc>
                <a:spcPct val="90000"/>
              </a:lnSpc>
              <a:spcBef>
                <a:spcPts val="0"/>
              </a:spcBef>
              <a:spcAft>
                <a:spcPts val="0"/>
              </a:spcAft>
              <a:buNone/>
            </a:pPr>
            <a:r>
              <a:t/>
            </a:r>
            <a:endParaRPr sz="1500">
              <a:latin typeface="Calibri"/>
              <a:ea typeface="Calibri"/>
              <a:cs typeface="Calibri"/>
              <a:sym typeface="Calibri"/>
            </a:endParaRPr>
          </a:p>
          <a:p>
            <a:pPr indent="0" lvl="0" marL="0" rtl="0" algn="l">
              <a:lnSpc>
                <a:spcPct val="90000"/>
              </a:lnSpc>
              <a:spcBef>
                <a:spcPts val="0"/>
              </a:spcBef>
              <a:spcAft>
                <a:spcPts val="0"/>
              </a:spcAft>
              <a:buNone/>
            </a:pPr>
            <a:r>
              <a:rPr lang="en" sz="1500">
                <a:solidFill>
                  <a:srgbClr val="000000"/>
                </a:solidFill>
                <a:latin typeface="Calibri"/>
                <a:ea typeface="Calibri"/>
                <a:cs typeface="Calibri"/>
                <a:sym typeface="Calibri"/>
              </a:rPr>
              <a:t>CH-SIMS (Mandarin)</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highlight>
                <a:srgbClr val="FFFFFF"/>
              </a:highlight>
              <a:latin typeface="Calibri"/>
              <a:ea typeface="Calibri"/>
              <a:cs typeface="Calibri"/>
              <a:sym typeface="Calibri"/>
            </a:endParaRPr>
          </a:p>
          <a:p>
            <a:pPr indent="-323850" lvl="0" marL="457200" rtl="0" algn="l">
              <a:lnSpc>
                <a:spcPct val="90000"/>
              </a:lnSpc>
              <a:spcBef>
                <a:spcPts val="0"/>
              </a:spcBef>
              <a:spcAft>
                <a:spcPts val="0"/>
              </a:spcAft>
              <a:buSzPts val="1500"/>
              <a:buFont typeface="Calibri"/>
              <a:buChar char="❖"/>
            </a:pPr>
            <a:r>
              <a:rPr lang="en" sz="1500">
                <a:highlight>
                  <a:srgbClr val="FFFFFF"/>
                </a:highlight>
                <a:latin typeface="Calibri"/>
                <a:ea typeface="Calibri"/>
                <a:cs typeface="Calibri"/>
                <a:sym typeface="Calibri"/>
              </a:rPr>
              <a:t>Modality: audio, text, and video</a:t>
            </a:r>
            <a:endParaRPr sz="1500">
              <a:solidFill>
                <a:srgbClr val="000000"/>
              </a:solidFill>
              <a:highlight>
                <a:srgbClr val="FFFFFF"/>
              </a:highlight>
              <a:latin typeface="Calibri"/>
              <a:ea typeface="Calibri"/>
              <a:cs typeface="Calibri"/>
              <a:sym typeface="Calibri"/>
            </a:endParaRPr>
          </a:p>
          <a:p>
            <a:pPr indent="-323850" lvl="0" marL="457200" rtl="0" algn="l">
              <a:lnSpc>
                <a:spcPct val="90000"/>
              </a:lnSpc>
              <a:spcBef>
                <a:spcPts val="0"/>
              </a:spcBef>
              <a:spcAft>
                <a:spcPts val="0"/>
              </a:spcAft>
              <a:buSzPts val="1500"/>
              <a:buFont typeface="Calibri"/>
              <a:buChar char="❖"/>
            </a:pPr>
            <a:r>
              <a:rPr lang="en" sz="1500">
                <a:latin typeface="Calibri"/>
                <a:ea typeface="Calibri"/>
                <a:cs typeface="Calibri"/>
                <a:sym typeface="Calibri"/>
              </a:rPr>
              <a:t>Size: </a:t>
            </a:r>
            <a:r>
              <a:rPr lang="en" sz="1500">
                <a:solidFill>
                  <a:srgbClr val="000000"/>
                </a:solidFill>
                <a:latin typeface="Calibri"/>
                <a:ea typeface="Calibri"/>
                <a:cs typeface="Calibri"/>
                <a:sym typeface="Calibri"/>
              </a:rPr>
              <a:t>2281 annotated video segments</a:t>
            </a:r>
            <a:endParaRPr sz="1500">
              <a:solidFill>
                <a:srgbClr val="000000"/>
              </a:solidFill>
              <a:latin typeface="Calibri"/>
              <a:ea typeface="Calibri"/>
              <a:cs typeface="Calibri"/>
              <a:sym typeface="Calibri"/>
            </a:endParaRPr>
          </a:p>
          <a:p>
            <a:pPr indent="-323850" lvl="0" marL="457200" rtl="0" algn="l">
              <a:lnSpc>
                <a:spcPct val="90000"/>
              </a:lnSpc>
              <a:spcBef>
                <a:spcPts val="0"/>
              </a:spcBef>
              <a:spcAft>
                <a:spcPts val="0"/>
              </a:spcAft>
              <a:buSzPts val="1500"/>
              <a:buFont typeface="Calibri"/>
              <a:buChar char="❖"/>
            </a:pPr>
            <a:r>
              <a:rPr lang="en" sz="1500">
                <a:solidFill>
                  <a:srgbClr val="000000"/>
                </a:solidFill>
                <a:latin typeface="Calibri"/>
                <a:ea typeface="Calibri"/>
                <a:cs typeface="Calibri"/>
                <a:sym typeface="Calibri"/>
              </a:rPr>
              <a:t>TV shows and movies</a:t>
            </a:r>
            <a:endParaRPr sz="1500">
              <a:solidFill>
                <a:srgbClr val="000000"/>
              </a:solidFill>
              <a:latin typeface="Calibri"/>
              <a:ea typeface="Calibri"/>
              <a:cs typeface="Calibri"/>
              <a:sym typeface="Calibri"/>
            </a:endParaRPr>
          </a:p>
          <a:p>
            <a:pPr indent="-323850" lvl="0" marL="457200" rtl="0" algn="l">
              <a:lnSpc>
                <a:spcPct val="90000"/>
              </a:lnSpc>
              <a:spcBef>
                <a:spcPts val="0"/>
              </a:spcBef>
              <a:spcAft>
                <a:spcPts val="0"/>
              </a:spcAft>
              <a:buSzPts val="1500"/>
              <a:buFont typeface="Calibri"/>
              <a:buChar char="❖"/>
            </a:pPr>
            <a:r>
              <a:rPr lang="en" sz="1500">
                <a:latin typeface="Calibri"/>
                <a:ea typeface="Calibri"/>
                <a:cs typeface="Calibri"/>
                <a:sym typeface="Calibri"/>
              </a:rPr>
              <a:t>multiple labels for the same utterance based on different modalities </a:t>
            </a:r>
            <a:endParaRPr sz="1500">
              <a:latin typeface="Calibri"/>
              <a:ea typeface="Calibri"/>
              <a:cs typeface="Calibri"/>
              <a:sym typeface="Calibri"/>
            </a:endParaRPr>
          </a:p>
          <a:p>
            <a:pPr indent="0" lvl="0" marL="45720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p:txBody>
      </p:sp>
      <p:sp>
        <p:nvSpPr>
          <p:cNvPr id="294" name="Google Shape;29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34"/>
          <p:cNvSpPr txBox="1"/>
          <p:nvPr/>
        </p:nvSpPr>
        <p:spPr>
          <a:xfrm>
            <a:off x="311700" y="445025"/>
            <a:ext cx="8520600" cy="572700"/>
          </a:xfrm>
          <a:prstGeom prst="rect">
            <a:avLst/>
          </a:prstGeom>
          <a:noFill/>
          <a:ln>
            <a:noFill/>
          </a:ln>
        </p:spPr>
        <p:txBody>
          <a:bodyPr anchorCtr="0" anchor="t" bIns="91400" lIns="91400" spcFirstLastPara="1" rIns="91400" wrap="square" tIns="91400">
            <a:normAutofit/>
          </a:bodyPr>
          <a:lstStyle/>
          <a:p>
            <a:pPr indent="0" lvl="0" marL="0" rtl="0" algn="l">
              <a:lnSpc>
                <a:spcPct val="90000"/>
              </a:lnSpc>
              <a:spcBef>
                <a:spcPts val="0"/>
              </a:spcBef>
              <a:spcAft>
                <a:spcPts val="0"/>
              </a:spcAft>
              <a:buNone/>
            </a:pPr>
            <a:r>
              <a:rPr b="1" lang="en" sz="1800">
                <a:solidFill>
                  <a:srgbClr val="000000"/>
                </a:solidFill>
                <a:latin typeface="Calibri"/>
                <a:ea typeface="Calibri"/>
                <a:cs typeface="Calibri"/>
                <a:sym typeface="Calibri"/>
              </a:rPr>
              <a:t>Text </a:t>
            </a:r>
            <a:r>
              <a:rPr b="1" lang="en" sz="1800">
                <a:latin typeface="Calibri"/>
                <a:ea typeface="Calibri"/>
                <a:cs typeface="Calibri"/>
                <a:sym typeface="Calibri"/>
              </a:rPr>
              <a:t>features</a:t>
            </a:r>
            <a:r>
              <a:rPr b="1" lang="en" sz="1800">
                <a:solidFill>
                  <a:srgbClr val="000000"/>
                </a:solidFill>
                <a:latin typeface="Calibri"/>
                <a:ea typeface="Calibri"/>
                <a:cs typeface="Calibri"/>
                <a:sym typeface="Calibri"/>
              </a:rPr>
              <a:t>:  Using fine-tuned RoBerta</a:t>
            </a:r>
            <a:endParaRPr b="1" sz="1800">
              <a:solidFill>
                <a:srgbClr val="000000"/>
              </a:solidFill>
              <a:latin typeface="Calibri"/>
              <a:ea typeface="Calibri"/>
              <a:cs typeface="Calibri"/>
              <a:sym typeface="Calibri"/>
            </a:endParaRPr>
          </a:p>
        </p:txBody>
      </p:sp>
      <p:sp>
        <p:nvSpPr>
          <p:cNvPr id="300" name="Google Shape;300;p34"/>
          <p:cNvSpPr txBox="1"/>
          <p:nvPr/>
        </p:nvSpPr>
        <p:spPr>
          <a:xfrm>
            <a:off x="254550" y="1017725"/>
            <a:ext cx="8520600" cy="2546400"/>
          </a:xfrm>
          <a:prstGeom prst="rect">
            <a:avLst/>
          </a:prstGeom>
          <a:noFill/>
          <a:ln>
            <a:noFill/>
          </a:ln>
        </p:spPr>
        <p:txBody>
          <a:bodyPr anchorCtr="0" anchor="t" bIns="91400" lIns="91400" spcFirstLastPara="1" rIns="91400" wrap="square" tIns="91400">
            <a:normAutofit/>
          </a:bodyPr>
          <a:lstStyle/>
          <a:p>
            <a:pPr indent="0" lvl="0" marL="0" rtl="0" algn="l">
              <a:lnSpc>
                <a:spcPct val="90000"/>
              </a:lnSpc>
              <a:spcBef>
                <a:spcPts val="0"/>
              </a:spcBef>
              <a:spcAft>
                <a:spcPts val="0"/>
              </a:spcAft>
              <a:buNone/>
            </a:pPr>
            <a:r>
              <a:rPr lang="en" sz="1500">
                <a:solidFill>
                  <a:srgbClr val="000000"/>
                </a:solidFill>
                <a:latin typeface="Calibri"/>
                <a:ea typeface="Calibri"/>
                <a:cs typeface="Calibri"/>
                <a:sym typeface="Calibri"/>
              </a:rPr>
              <a:t>CMU-MOSI (English):</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000">
              <a:solidFill>
                <a:srgbClr val="000000"/>
              </a:solidFill>
              <a:latin typeface="Calibri"/>
              <a:ea typeface="Calibri"/>
              <a:cs typeface="Calibri"/>
              <a:sym typeface="Calibri"/>
            </a:endParaRPr>
          </a:p>
          <a:p>
            <a:pPr indent="45720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0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rPr lang="en" sz="1500">
                <a:solidFill>
                  <a:srgbClr val="000000"/>
                </a:solidFill>
                <a:latin typeface="Calibri"/>
                <a:ea typeface="Calibri"/>
                <a:cs typeface="Calibri"/>
                <a:sym typeface="Calibri"/>
              </a:rPr>
              <a:t>CH-SIMS (Mandarin):</a:t>
            </a:r>
            <a:endParaRPr sz="1500">
              <a:solidFill>
                <a:srgbClr val="000000"/>
              </a:solidFill>
              <a:latin typeface="Calibri"/>
              <a:ea typeface="Calibri"/>
              <a:cs typeface="Calibri"/>
              <a:sym typeface="Calibri"/>
            </a:endParaRPr>
          </a:p>
        </p:txBody>
      </p:sp>
      <p:graphicFrame>
        <p:nvGraphicFramePr>
          <p:cNvPr id="301" name="Google Shape;301;p34"/>
          <p:cNvGraphicFramePr/>
          <p:nvPr/>
        </p:nvGraphicFramePr>
        <p:xfrm>
          <a:off x="2780125" y="2053320"/>
          <a:ext cx="3000000" cy="3000000"/>
        </p:xfrm>
        <a:graphic>
          <a:graphicData uri="http://schemas.openxmlformats.org/drawingml/2006/table">
            <a:tbl>
              <a:tblPr>
                <a:noFill/>
                <a:tableStyleId>{4D30D0F9-8504-4F89-924B-06DB67591852}</a:tableStyleId>
              </a:tblPr>
              <a:tblGrid>
                <a:gridCol w="1033950"/>
                <a:gridCol w="1859975"/>
                <a:gridCol w="2178650"/>
              </a:tblGrid>
              <a:tr h="366050">
                <a:tc>
                  <a:txBody>
                    <a:bodyPr/>
                    <a:lstStyle/>
                    <a:p>
                      <a:pPr indent="0" lvl="0" marL="0" rtl="0" algn="ctr">
                        <a:spcBef>
                          <a:spcPts val="0"/>
                        </a:spcBef>
                        <a:spcAft>
                          <a:spcPts val="0"/>
                        </a:spcAft>
                        <a:buNone/>
                      </a:pPr>
                      <a:r>
                        <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000"/>
                        <a:t>Translation + RoBerta(EN)</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000"/>
                        <a:t>RoBerta(CH)</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31625">
                <a:tc>
                  <a:txBody>
                    <a:bodyPr/>
                    <a:lstStyle/>
                    <a:p>
                      <a:pPr indent="0" lvl="0" marL="0" rtl="0" algn="ctr">
                        <a:spcBef>
                          <a:spcPts val="0"/>
                        </a:spcBef>
                        <a:spcAft>
                          <a:spcPts val="0"/>
                        </a:spcAft>
                        <a:buNone/>
                      </a:pPr>
                      <a:r>
                        <a:rPr lang="en" sz="1000"/>
                        <a:t>Class-2 ACC</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000"/>
                        <a:t>0.7806</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000"/>
                        <a:t>0.7921</a:t>
                      </a:r>
                      <a:endParaRPr b="1"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3C47D"/>
                    </a:solidFill>
                  </a:tcPr>
                </a:tc>
              </a:tr>
            </a:tbl>
          </a:graphicData>
        </a:graphic>
      </p:graphicFrame>
      <p:graphicFrame>
        <p:nvGraphicFramePr>
          <p:cNvPr id="302" name="Google Shape;302;p34"/>
          <p:cNvGraphicFramePr/>
          <p:nvPr/>
        </p:nvGraphicFramePr>
        <p:xfrm>
          <a:off x="2788775" y="1107745"/>
          <a:ext cx="3000000" cy="3000000"/>
        </p:xfrm>
        <a:graphic>
          <a:graphicData uri="http://schemas.openxmlformats.org/drawingml/2006/table">
            <a:tbl>
              <a:tblPr>
                <a:noFill/>
                <a:tableStyleId>{4D30D0F9-8504-4F89-924B-06DB67591852}</a:tableStyleId>
              </a:tblPr>
              <a:tblGrid>
                <a:gridCol w="1019200"/>
                <a:gridCol w="1833375"/>
              </a:tblGrid>
              <a:tr h="257000">
                <a:tc>
                  <a:txBody>
                    <a:bodyPr/>
                    <a:lstStyle/>
                    <a:p>
                      <a:pPr indent="0" lvl="0" marL="0" rtl="0" algn="l">
                        <a:spcBef>
                          <a:spcPts val="0"/>
                        </a:spcBef>
                        <a:spcAft>
                          <a:spcPts val="0"/>
                        </a:spcAft>
                        <a:buNone/>
                      </a:pPr>
                      <a:r>
                        <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1000"/>
                        <a:t>   RoBerta(EN)</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15700">
                <a:tc>
                  <a:txBody>
                    <a:bodyPr/>
                    <a:lstStyle/>
                    <a:p>
                      <a:pPr indent="0" lvl="0" marL="0" rtl="0" algn="ctr">
                        <a:spcBef>
                          <a:spcPts val="0"/>
                        </a:spcBef>
                        <a:spcAft>
                          <a:spcPts val="0"/>
                        </a:spcAft>
                        <a:buNone/>
                      </a:pPr>
                      <a:r>
                        <a:rPr lang="en" sz="1000"/>
                        <a:t>Class-2 ACC</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lnSpc>
                          <a:spcPct val="90000"/>
                        </a:lnSpc>
                        <a:spcBef>
                          <a:spcPts val="0"/>
                        </a:spcBef>
                        <a:spcAft>
                          <a:spcPts val="0"/>
                        </a:spcAft>
                        <a:buClr>
                          <a:srgbClr val="000000"/>
                        </a:buClr>
                        <a:buSzPts val="1100"/>
                        <a:buFont typeface="Arial"/>
                        <a:buNone/>
                      </a:pPr>
                      <a:r>
                        <a:rPr lang="en" sz="1000">
                          <a:solidFill>
                            <a:srgbClr val="000000"/>
                          </a:solidFill>
                          <a:latin typeface="Calibri"/>
                          <a:ea typeface="Calibri"/>
                          <a:cs typeface="Calibri"/>
                          <a:sym typeface="Calibri"/>
                        </a:rPr>
                        <a:t>0.8455</a:t>
                      </a:r>
                      <a:endParaRPr sz="10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r>
            </a:tbl>
          </a:graphicData>
        </a:graphic>
      </p:graphicFrame>
      <p:sp>
        <p:nvSpPr>
          <p:cNvPr id="303" name="Google Shape;303;p34"/>
          <p:cNvSpPr txBox="1"/>
          <p:nvPr/>
        </p:nvSpPr>
        <p:spPr>
          <a:xfrm>
            <a:off x="2805050" y="2816225"/>
            <a:ext cx="4379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Calibri"/>
                <a:ea typeface="Calibri"/>
                <a:cs typeface="Calibri"/>
                <a:sym typeface="Calibri"/>
              </a:rPr>
              <a:t>(Class-2 ACC: positive vs negative valence accuracy)</a:t>
            </a:r>
            <a:endParaRPr>
              <a:latin typeface="Calibri"/>
              <a:ea typeface="Calibri"/>
              <a:cs typeface="Calibri"/>
              <a:sym typeface="Calibri"/>
            </a:endParaRPr>
          </a:p>
        </p:txBody>
      </p:sp>
      <p:sp>
        <p:nvSpPr>
          <p:cNvPr id="304" name="Google Shape;304;p34"/>
          <p:cNvSpPr txBox="1"/>
          <p:nvPr/>
        </p:nvSpPr>
        <p:spPr>
          <a:xfrm>
            <a:off x="574625" y="3327150"/>
            <a:ext cx="65418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alibri"/>
                <a:ea typeface="Calibri"/>
                <a:cs typeface="Calibri"/>
                <a:sym typeface="Calibri"/>
              </a:rPr>
              <a:t>Takeaway: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Model performs well on both datasets. </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Directly using a Chinese pre-trained model is better than using a translated Chinese to English model.</a:t>
            </a:r>
            <a:endParaRPr sz="1500">
              <a:latin typeface="Calibri"/>
              <a:ea typeface="Calibri"/>
              <a:cs typeface="Calibri"/>
              <a:sym typeface="Calibri"/>
            </a:endParaRPr>
          </a:p>
        </p:txBody>
      </p:sp>
      <p:sp>
        <p:nvSpPr>
          <p:cNvPr id="305" name="Google Shape;305;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35"/>
          <p:cNvSpPr txBox="1"/>
          <p:nvPr/>
        </p:nvSpPr>
        <p:spPr>
          <a:xfrm>
            <a:off x="311700" y="445025"/>
            <a:ext cx="8520600" cy="572700"/>
          </a:xfrm>
          <a:prstGeom prst="rect">
            <a:avLst/>
          </a:prstGeom>
          <a:noFill/>
          <a:ln>
            <a:noFill/>
          </a:ln>
        </p:spPr>
        <p:txBody>
          <a:bodyPr anchorCtr="0" anchor="t" bIns="91400" lIns="91400" spcFirstLastPara="1" rIns="91400" wrap="square" tIns="91400">
            <a:normAutofit/>
          </a:bodyPr>
          <a:lstStyle/>
          <a:p>
            <a:pPr indent="0" lvl="0" marL="0" rtl="0" algn="l">
              <a:lnSpc>
                <a:spcPct val="90000"/>
              </a:lnSpc>
              <a:spcBef>
                <a:spcPts val="0"/>
              </a:spcBef>
              <a:spcAft>
                <a:spcPts val="0"/>
              </a:spcAft>
              <a:buNone/>
            </a:pPr>
            <a:r>
              <a:rPr b="1" lang="en" sz="1800">
                <a:solidFill>
                  <a:srgbClr val="000000"/>
                </a:solidFill>
                <a:latin typeface="Calibri"/>
                <a:ea typeface="Calibri"/>
                <a:cs typeface="Calibri"/>
                <a:sym typeface="Calibri"/>
              </a:rPr>
              <a:t>Audio </a:t>
            </a:r>
            <a:r>
              <a:rPr b="1" lang="en" sz="1800">
                <a:latin typeface="Calibri"/>
                <a:ea typeface="Calibri"/>
                <a:cs typeface="Calibri"/>
                <a:sym typeface="Calibri"/>
              </a:rPr>
              <a:t>features</a:t>
            </a:r>
            <a:r>
              <a:rPr b="1" lang="en" sz="1800">
                <a:solidFill>
                  <a:srgbClr val="000000"/>
                </a:solidFill>
                <a:latin typeface="Calibri"/>
                <a:ea typeface="Calibri"/>
                <a:cs typeface="Calibri"/>
                <a:sym typeface="Calibri"/>
              </a:rPr>
              <a:t>: 3 Different Features</a:t>
            </a:r>
            <a:endParaRPr b="1" sz="1800">
              <a:solidFill>
                <a:srgbClr val="000000"/>
              </a:solidFill>
              <a:latin typeface="Calibri"/>
              <a:ea typeface="Calibri"/>
              <a:cs typeface="Calibri"/>
              <a:sym typeface="Calibri"/>
            </a:endParaRPr>
          </a:p>
        </p:txBody>
      </p:sp>
      <p:sp>
        <p:nvSpPr>
          <p:cNvPr id="311" name="Google Shape;311;p35"/>
          <p:cNvSpPr txBox="1"/>
          <p:nvPr/>
        </p:nvSpPr>
        <p:spPr>
          <a:xfrm>
            <a:off x="311700" y="991750"/>
            <a:ext cx="3496500" cy="3416400"/>
          </a:xfrm>
          <a:prstGeom prst="rect">
            <a:avLst/>
          </a:prstGeom>
          <a:noFill/>
          <a:ln>
            <a:noFill/>
          </a:ln>
        </p:spPr>
        <p:txBody>
          <a:bodyPr anchorCtr="0" anchor="t" bIns="91400" lIns="91400" spcFirstLastPara="1" rIns="91400" wrap="square" tIns="91400">
            <a:normAutofit/>
          </a:bodyPr>
          <a:lstStyle/>
          <a:p>
            <a:pPr indent="0" lvl="0" marL="0" rtl="0" algn="l">
              <a:lnSpc>
                <a:spcPct val="90000"/>
              </a:lnSpc>
              <a:spcBef>
                <a:spcPts val="0"/>
              </a:spcBef>
              <a:spcAft>
                <a:spcPts val="0"/>
              </a:spcAft>
              <a:buNone/>
            </a:pPr>
            <a:r>
              <a:rPr lang="en" sz="1200">
                <a:solidFill>
                  <a:srgbClr val="000000"/>
                </a:solidFill>
                <a:latin typeface="Calibri"/>
                <a:ea typeface="Calibri"/>
                <a:cs typeface="Calibri"/>
                <a:sym typeface="Calibri"/>
              </a:rPr>
              <a:t>CMU-MOSI (English):</a:t>
            </a:r>
            <a:endParaRPr sz="12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2000">
              <a:solidFill>
                <a:srgbClr val="000000"/>
              </a:solidFill>
              <a:latin typeface="Calibri"/>
              <a:ea typeface="Calibri"/>
              <a:cs typeface="Calibri"/>
              <a:sym typeface="Calibri"/>
            </a:endParaRPr>
          </a:p>
          <a:p>
            <a:pPr indent="457200" lvl="0" marL="0" rtl="0" algn="l">
              <a:lnSpc>
                <a:spcPct val="90000"/>
              </a:lnSpc>
              <a:spcBef>
                <a:spcPts val="0"/>
              </a:spcBef>
              <a:spcAft>
                <a:spcPts val="0"/>
              </a:spcAft>
              <a:buNone/>
            </a:pPr>
            <a:r>
              <a:t/>
            </a:r>
            <a:endParaRPr sz="20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5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t/>
            </a:r>
            <a:endParaRPr sz="1200">
              <a:solidFill>
                <a:srgbClr val="000000"/>
              </a:solidFill>
              <a:latin typeface="Calibri"/>
              <a:ea typeface="Calibri"/>
              <a:cs typeface="Calibri"/>
              <a:sym typeface="Calibri"/>
            </a:endParaRPr>
          </a:p>
          <a:p>
            <a:pPr indent="0" lvl="0" marL="0" rtl="0" algn="l">
              <a:lnSpc>
                <a:spcPct val="90000"/>
              </a:lnSpc>
              <a:spcBef>
                <a:spcPts val="0"/>
              </a:spcBef>
              <a:spcAft>
                <a:spcPts val="0"/>
              </a:spcAft>
              <a:buNone/>
            </a:pPr>
            <a:r>
              <a:rPr lang="en" sz="1200">
                <a:solidFill>
                  <a:srgbClr val="000000"/>
                </a:solidFill>
                <a:latin typeface="Calibri"/>
                <a:ea typeface="Calibri"/>
                <a:cs typeface="Calibri"/>
                <a:sym typeface="Calibri"/>
              </a:rPr>
              <a:t>CH-SIMS (Mandarin):</a:t>
            </a:r>
            <a:endParaRPr sz="1200">
              <a:solidFill>
                <a:srgbClr val="000000"/>
              </a:solidFill>
              <a:latin typeface="Calibri"/>
              <a:ea typeface="Calibri"/>
              <a:cs typeface="Calibri"/>
              <a:sym typeface="Calibri"/>
            </a:endParaRPr>
          </a:p>
        </p:txBody>
      </p:sp>
      <p:graphicFrame>
        <p:nvGraphicFramePr>
          <p:cNvPr id="312" name="Google Shape;312;p35"/>
          <p:cNvGraphicFramePr/>
          <p:nvPr/>
        </p:nvGraphicFramePr>
        <p:xfrm>
          <a:off x="898100" y="1339465"/>
          <a:ext cx="3000000" cy="3000000"/>
        </p:xfrm>
        <a:graphic>
          <a:graphicData uri="http://schemas.openxmlformats.org/drawingml/2006/table">
            <a:tbl>
              <a:tblPr>
                <a:noFill/>
                <a:tableStyleId>{4D30D0F9-8504-4F89-924B-06DB67591852}</a:tableStyleId>
              </a:tblPr>
              <a:tblGrid>
                <a:gridCol w="1710625"/>
                <a:gridCol w="1225950"/>
              </a:tblGrid>
              <a:tr h="30807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Feature name</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Class-2 ACC</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EFEFEF"/>
                    </a:solidFill>
                  </a:tcPr>
                </a:tc>
              </a:tr>
              <a:tr h="30807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openSMILE</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0.4606</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807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Mel Spectrogram</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0.4519</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0807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Fine-tuned Data2vec(EN)</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latin typeface="Times New Roman"/>
                          <a:ea typeface="Times New Roman"/>
                          <a:cs typeface="Times New Roman"/>
                          <a:sym typeface="Times New Roman"/>
                        </a:rPr>
                        <a:t>0.7099</a:t>
                      </a:r>
                      <a:endParaRPr b="1"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3C47D"/>
                    </a:solidFill>
                  </a:tcPr>
                </a:tc>
              </a:tr>
            </a:tbl>
          </a:graphicData>
        </a:graphic>
      </p:graphicFrame>
      <p:graphicFrame>
        <p:nvGraphicFramePr>
          <p:cNvPr id="313" name="Google Shape;313;p35"/>
          <p:cNvGraphicFramePr/>
          <p:nvPr/>
        </p:nvGraphicFramePr>
        <p:xfrm>
          <a:off x="927538" y="2999450"/>
          <a:ext cx="3000000" cy="3000000"/>
        </p:xfrm>
        <a:graphic>
          <a:graphicData uri="http://schemas.openxmlformats.org/drawingml/2006/table">
            <a:tbl>
              <a:tblPr>
                <a:noFill/>
                <a:tableStyleId>{4D30D0F9-8504-4F89-924B-06DB67591852}</a:tableStyleId>
              </a:tblPr>
              <a:tblGrid>
                <a:gridCol w="1765100"/>
                <a:gridCol w="1265000"/>
              </a:tblGrid>
              <a:tr h="30407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Feature name</a:t>
                      </a:r>
                      <a:endParaRPr sz="900">
                        <a:latin typeface="Times New Roman"/>
                        <a:ea typeface="Times New Roman"/>
                        <a:cs typeface="Times New Roman"/>
                        <a:sym typeface="Times New Roman"/>
                      </a:endParaRPr>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FEFEF"/>
                    </a:solidFill>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Class-2 ACC</a:t>
                      </a:r>
                      <a:endParaRPr sz="900">
                        <a:latin typeface="Times New Roman"/>
                        <a:ea typeface="Times New Roman"/>
                        <a:cs typeface="Times New Roman"/>
                        <a:sym typeface="Times New Roman"/>
                      </a:endParaRPr>
                    </a:p>
                  </a:txBody>
                  <a:tcPr marT="91425" marB="91425" marR="91425" marL="91425">
                    <a:lnL cap="flat" cmpd="sng" w="9525">
                      <a:solidFill>
                        <a:srgbClr val="EFEFEF">
                          <a:alpha val="0"/>
                        </a:srgbClr>
                      </a:solidFill>
                      <a:prstDash val="solid"/>
                      <a:round/>
                      <a:headEnd len="sm" w="sm" type="none"/>
                      <a:tailEnd len="sm" w="sm" type="none"/>
                    </a:lnL>
                    <a:lnR cap="flat" cmpd="sng" w="9525">
                      <a:solidFill>
                        <a:srgbClr val="EFEFEF">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EFEFEF">
                          <a:alpha val="0"/>
                        </a:srgbClr>
                      </a:solidFill>
                      <a:prstDash val="solid"/>
                      <a:round/>
                      <a:headEnd len="sm" w="sm" type="none"/>
                      <a:tailEnd len="sm" w="sm" type="none"/>
                    </a:lnB>
                    <a:solidFill>
                      <a:srgbClr val="EFEFEF"/>
                    </a:solidFill>
                  </a:tcPr>
                </a:tc>
              </a:tr>
              <a:tr h="32152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openSMILE</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0.6696</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EFEFEF">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2152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Mel Spectrogram</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0.6805</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321525">
                <a:tc>
                  <a:txBody>
                    <a:bodyPr/>
                    <a:lstStyle/>
                    <a:p>
                      <a:pPr indent="0" lvl="0" marL="0" rtl="0" algn="ctr">
                        <a:spcBef>
                          <a:spcPts val="0"/>
                        </a:spcBef>
                        <a:spcAft>
                          <a:spcPts val="0"/>
                        </a:spcAft>
                        <a:buNone/>
                      </a:pPr>
                      <a:r>
                        <a:rPr lang="en" sz="900">
                          <a:latin typeface="Times New Roman"/>
                          <a:ea typeface="Times New Roman"/>
                          <a:cs typeface="Times New Roman"/>
                          <a:sym typeface="Times New Roman"/>
                        </a:rPr>
                        <a:t>Fine-tuned HuBert(CH)</a:t>
                      </a:r>
                      <a:endParaRPr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900">
                          <a:latin typeface="Times New Roman"/>
                          <a:ea typeface="Times New Roman"/>
                          <a:cs typeface="Times New Roman"/>
                          <a:sym typeface="Times New Roman"/>
                        </a:rPr>
                        <a:t>0.7465</a:t>
                      </a:r>
                      <a:endParaRPr b="1" sz="900">
                        <a:latin typeface="Times New Roman"/>
                        <a:ea typeface="Times New Roman"/>
                        <a:cs typeface="Times New Roman"/>
                        <a:sym typeface="Times New Roman"/>
                      </a:endParaRPr>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solidFill>
                      <a:srgbClr val="93C47D"/>
                    </a:solidFill>
                  </a:tcPr>
                </a:tc>
              </a:tr>
            </a:tbl>
          </a:graphicData>
        </a:graphic>
      </p:graphicFrame>
      <p:sp>
        <p:nvSpPr>
          <p:cNvPr id="314" name="Google Shape;314;p35"/>
          <p:cNvSpPr txBox="1"/>
          <p:nvPr/>
        </p:nvSpPr>
        <p:spPr>
          <a:xfrm>
            <a:off x="4608375" y="1262500"/>
            <a:ext cx="4119900" cy="133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alibri"/>
                <a:ea typeface="Calibri"/>
                <a:cs typeface="Calibri"/>
                <a:sym typeface="Calibri"/>
              </a:rPr>
              <a:t>We use three types of </a:t>
            </a:r>
            <a:r>
              <a:rPr b="1" lang="en" sz="1500">
                <a:latin typeface="Calibri"/>
                <a:ea typeface="Calibri"/>
                <a:cs typeface="Calibri"/>
                <a:sym typeface="Calibri"/>
              </a:rPr>
              <a:t>audio features</a:t>
            </a:r>
            <a:r>
              <a:rPr lang="en" sz="1500">
                <a:latin typeface="Calibri"/>
                <a:ea typeface="Calibri"/>
                <a:cs typeface="Calibri"/>
                <a:sym typeface="Calibri"/>
              </a:rPr>
              <a:t>:</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openSMILE: low level descriptors extracted from raw audio signals</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Mel Spectrogram</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Large Pre-trained speech models</a:t>
            </a:r>
            <a:endParaRPr sz="1500">
              <a:latin typeface="Calibri"/>
              <a:ea typeface="Calibri"/>
              <a:cs typeface="Calibri"/>
              <a:sym typeface="Calibri"/>
            </a:endParaRPr>
          </a:p>
        </p:txBody>
      </p:sp>
      <p:sp>
        <p:nvSpPr>
          <p:cNvPr id="315" name="Google Shape;315;p35"/>
          <p:cNvSpPr txBox="1"/>
          <p:nvPr/>
        </p:nvSpPr>
        <p:spPr>
          <a:xfrm>
            <a:off x="4682625" y="3086100"/>
            <a:ext cx="42603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Calibri"/>
                <a:ea typeface="Calibri"/>
                <a:cs typeface="Calibri"/>
                <a:sym typeface="Calibri"/>
              </a:rPr>
              <a:t>Takeaway:</a:t>
            </a:r>
            <a:endParaRPr sz="1500">
              <a:latin typeface="Calibri"/>
              <a:ea typeface="Calibri"/>
              <a:cs typeface="Calibri"/>
              <a:sym typeface="Calibri"/>
            </a:endParaRPr>
          </a:p>
          <a:p>
            <a:pPr indent="-323850" lvl="0" marL="457200" rtl="0" algn="l">
              <a:spcBef>
                <a:spcPts val="0"/>
              </a:spcBef>
              <a:spcAft>
                <a:spcPts val="0"/>
              </a:spcAft>
              <a:buSzPts val="1500"/>
              <a:buFont typeface="Calibri"/>
              <a:buChar char="●"/>
            </a:pPr>
            <a:r>
              <a:rPr lang="en" sz="1500">
                <a:latin typeface="Calibri"/>
                <a:ea typeface="Calibri"/>
                <a:cs typeface="Calibri"/>
                <a:sym typeface="Calibri"/>
              </a:rPr>
              <a:t>Pre-trained models work the best for both datasets</a:t>
            </a:r>
            <a:endParaRPr sz="1500">
              <a:latin typeface="Calibri"/>
              <a:ea typeface="Calibri"/>
              <a:cs typeface="Calibri"/>
              <a:sym typeface="Calibri"/>
            </a:endParaRPr>
          </a:p>
        </p:txBody>
      </p:sp>
      <p:sp>
        <p:nvSpPr>
          <p:cNvPr id="316" name="Google Shape;316;p3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6"/>
          <p:cNvSpPr/>
          <p:nvPr/>
        </p:nvSpPr>
        <p:spPr>
          <a:xfrm>
            <a:off x="3901800" y="1291975"/>
            <a:ext cx="4695300" cy="2440800"/>
          </a:xfrm>
          <a:prstGeom prst="rect">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36"/>
          <p:cNvSpPr/>
          <p:nvPr/>
        </p:nvSpPr>
        <p:spPr>
          <a:xfrm>
            <a:off x="5414425" y="3815700"/>
            <a:ext cx="968400" cy="740700"/>
          </a:xfrm>
          <a:prstGeom prst="roundRect">
            <a:avLst>
              <a:gd fmla="val 16667"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Text feature network</a:t>
            </a:r>
            <a:endParaRPr sz="900"/>
          </a:p>
        </p:txBody>
      </p:sp>
      <p:sp>
        <p:nvSpPr>
          <p:cNvPr id="323" name="Google Shape;323;p36"/>
          <p:cNvSpPr/>
          <p:nvPr/>
        </p:nvSpPr>
        <p:spPr>
          <a:xfrm>
            <a:off x="5004500" y="2612750"/>
            <a:ext cx="14940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Cross-attention encoder</a:t>
            </a:r>
            <a:endParaRPr sz="900"/>
          </a:p>
        </p:txBody>
      </p:sp>
      <p:sp>
        <p:nvSpPr>
          <p:cNvPr id="324" name="Google Shape;324;p36"/>
          <p:cNvSpPr/>
          <p:nvPr/>
        </p:nvSpPr>
        <p:spPr>
          <a:xfrm>
            <a:off x="5173100" y="2092700"/>
            <a:ext cx="1325400" cy="2676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Self-attention encoder</a:t>
            </a:r>
            <a:endParaRPr sz="900"/>
          </a:p>
        </p:txBody>
      </p:sp>
      <p:sp>
        <p:nvSpPr>
          <p:cNvPr id="325" name="Google Shape;325;p36"/>
          <p:cNvSpPr/>
          <p:nvPr/>
        </p:nvSpPr>
        <p:spPr>
          <a:xfrm>
            <a:off x="5662775" y="1539937"/>
            <a:ext cx="18048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Pointwise feed-forward network</a:t>
            </a:r>
            <a:endParaRPr sz="900"/>
          </a:p>
        </p:txBody>
      </p:sp>
      <p:sp>
        <p:nvSpPr>
          <p:cNvPr id="326" name="Google Shape;326;p36"/>
          <p:cNvSpPr/>
          <p:nvPr/>
        </p:nvSpPr>
        <p:spPr>
          <a:xfrm>
            <a:off x="5621398" y="2404247"/>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27" name="Google Shape;327;p36"/>
          <p:cNvSpPr/>
          <p:nvPr/>
        </p:nvSpPr>
        <p:spPr>
          <a:xfrm>
            <a:off x="7316348" y="2389669"/>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28" name="Google Shape;328;p36"/>
          <p:cNvSpPr/>
          <p:nvPr/>
        </p:nvSpPr>
        <p:spPr>
          <a:xfrm>
            <a:off x="5951845" y="187824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29" name="Google Shape;329;p36"/>
          <p:cNvSpPr/>
          <p:nvPr/>
        </p:nvSpPr>
        <p:spPr>
          <a:xfrm>
            <a:off x="7069238" y="1874596"/>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30" name="Google Shape;330;p36"/>
          <p:cNvSpPr/>
          <p:nvPr/>
        </p:nvSpPr>
        <p:spPr>
          <a:xfrm>
            <a:off x="5633231" y="4849053"/>
            <a:ext cx="516600" cy="174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Text</a:t>
            </a:r>
            <a:endParaRPr sz="900"/>
          </a:p>
        </p:txBody>
      </p:sp>
      <p:sp>
        <p:nvSpPr>
          <p:cNvPr id="331" name="Google Shape;331;p36"/>
          <p:cNvSpPr/>
          <p:nvPr/>
        </p:nvSpPr>
        <p:spPr>
          <a:xfrm>
            <a:off x="7004818" y="4849061"/>
            <a:ext cx="516600" cy="174300"/>
          </a:xfrm>
          <a:prstGeom prst="rect">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Audio</a:t>
            </a:r>
            <a:endParaRPr sz="900"/>
          </a:p>
        </p:txBody>
      </p:sp>
      <p:sp>
        <p:nvSpPr>
          <p:cNvPr id="332" name="Google Shape;332;p36"/>
          <p:cNvSpPr/>
          <p:nvPr/>
        </p:nvSpPr>
        <p:spPr>
          <a:xfrm>
            <a:off x="6172563" y="131328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33" name="Google Shape;333;p36"/>
          <p:cNvSpPr/>
          <p:nvPr/>
        </p:nvSpPr>
        <p:spPr>
          <a:xfrm>
            <a:off x="6786035" y="130918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34" name="Google Shape;334;p36"/>
          <p:cNvSpPr/>
          <p:nvPr/>
        </p:nvSpPr>
        <p:spPr>
          <a:xfrm>
            <a:off x="5884881" y="976145"/>
            <a:ext cx="1272600" cy="236400"/>
          </a:xfrm>
          <a:prstGeom prst="rect">
            <a:avLst/>
          </a:prstGeom>
          <a:solidFill>
            <a:srgbClr val="CFE2F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Concatenation</a:t>
            </a:r>
            <a:endParaRPr sz="900"/>
          </a:p>
        </p:txBody>
      </p:sp>
      <p:sp>
        <p:nvSpPr>
          <p:cNvPr id="335" name="Google Shape;335;p36"/>
          <p:cNvSpPr/>
          <p:nvPr/>
        </p:nvSpPr>
        <p:spPr>
          <a:xfrm>
            <a:off x="5869175" y="46037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36" name="Google Shape;336;p36"/>
          <p:cNvSpPr/>
          <p:nvPr/>
        </p:nvSpPr>
        <p:spPr>
          <a:xfrm>
            <a:off x="5758300" y="456050"/>
            <a:ext cx="14826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sp>
        <p:nvSpPr>
          <p:cNvPr id="337" name="Google Shape;337;p36"/>
          <p:cNvSpPr/>
          <p:nvPr/>
        </p:nvSpPr>
        <p:spPr>
          <a:xfrm>
            <a:off x="6464120" y="750912"/>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38" name="Google Shape;338;p36"/>
          <p:cNvSpPr txBox="1"/>
          <p:nvPr/>
        </p:nvSpPr>
        <p:spPr>
          <a:xfrm>
            <a:off x="5662584" y="3428445"/>
            <a:ext cx="3543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f</a:t>
            </a:r>
            <a:r>
              <a:rPr baseline="-25000" lang="en" sz="1200"/>
              <a:t>t </a:t>
            </a:r>
            <a:endParaRPr baseline="-25000" sz="1200"/>
          </a:p>
        </p:txBody>
      </p:sp>
      <p:sp>
        <p:nvSpPr>
          <p:cNvPr id="339" name="Google Shape;339;p36"/>
          <p:cNvSpPr txBox="1"/>
          <p:nvPr/>
        </p:nvSpPr>
        <p:spPr>
          <a:xfrm>
            <a:off x="7248710" y="3428445"/>
            <a:ext cx="3324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 f</a:t>
            </a:r>
            <a:r>
              <a:rPr baseline="-25000" lang="en" sz="1200"/>
              <a:t>a </a:t>
            </a:r>
            <a:endParaRPr baseline="-25000" sz="1200"/>
          </a:p>
        </p:txBody>
      </p:sp>
      <p:sp>
        <p:nvSpPr>
          <p:cNvPr id="340" name="Google Shape;340;p36"/>
          <p:cNvSpPr txBox="1"/>
          <p:nvPr/>
        </p:nvSpPr>
        <p:spPr>
          <a:xfrm>
            <a:off x="5592002" y="2810475"/>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k</a:t>
            </a:r>
            <a:r>
              <a:rPr baseline="-25000" lang="en" sz="1100"/>
              <a:t>a</a:t>
            </a:r>
            <a:endParaRPr baseline="-25000" sz="1100"/>
          </a:p>
        </p:txBody>
      </p:sp>
      <p:sp>
        <p:nvSpPr>
          <p:cNvPr id="341" name="Google Shape;341;p36"/>
          <p:cNvSpPr txBox="1"/>
          <p:nvPr/>
        </p:nvSpPr>
        <p:spPr>
          <a:xfrm>
            <a:off x="5071841" y="2815413"/>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q</a:t>
            </a:r>
            <a:r>
              <a:rPr baseline="-25000" lang="en" sz="1100"/>
              <a:t>t</a:t>
            </a:r>
            <a:endParaRPr baseline="-25000" sz="1100"/>
          </a:p>
        </p:txBody>
      </p:sp>
      <p:sp>
        <p:nvSpPr>
          <p:cNvPr id="342" name="Google Shape;342;p36"/>
          <p:cNvSpPr/>
          <p:nvPr/>
        </p:nvSpPr>
        <p:spPr>
          <a:xfrm>
            <a:off x="4681469" y="1511143"/>
            <a:ext cx="129900" cy="2111100"/>
          </a:xfrm>
          <a:prstGeom prst="leftBracket">
            <a:avLst>
              <a:gd fmla="val 8333" name="adj"/>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6"/>
          <p:cNvSpPr/>
          <p:nvPr/>
        </p:nvSpPr>
        <p:spPr>
          <a:xfrm flipH="1">
            <a:off x="8234475" y="1511143"/>
            <a:ext cx="164100" cy="2111100"/>
          </a:xfrm>
          <a:prstGeom prst="leftBracket">
            <a:avLst>
              <a:gd fmla="val 8333" name="adj"/>
            </a:avLst>
          </a:prstGeom>
          <a:no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36"/>
          <p:cNvSpPr txBox="1"/>
          <p:nvPr/>
        </p:nvSpPr>
        <p:spPr>
          <a:xfrm>
            <a:off x="6070582" y="2798848"/>
            <a:ext cx="486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v</a:t>
            </a:r>
            <a:r>
              <a:rPr baseline="-25000" lang="en" sz="1100"/>
              <a:t>a</a:t>
            </a:r>
            <a:endParaRPr baseline="-25000" sz="1100"/>
          </a:p>
        </p:txBody>
      </p:sp>
      <p:sp>
        <p:nvSpPr>
          <p:cNvPr id="345" name="Google Shape;345;p36"/>
          <p:cNvSpPr txBox="1"/>
          <p:nvPr/>
        </p:nvSpPr>
        <p:spPr>
          <a:xfrm>
            <a:off x="7269077" y="2810475"/>
            <a:ext cx="282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k</a:t>
            </a:r>
            <a:r>
              <a:rPr baseline="-25000" lang="en" sz="1100"/>
              <a:t>t</a:t>
            </a:r>
            <a:endParaRPr baseline="-25000" sz="1100"/>
          </a:p>
        </p:txBody>
      </p:sp>
      <p:sp>
        <p:nvSpPr>
          <p:cNvPr id="346" name="Google Shape;346;p36"/>
          <p:cNvSpPr txBox="1"/>
          <p:nvPr/>
        </p:nvSpPr>
        <p:spPr>
          <a:xfrm>
            <a:off x="7850450" y="2810494"/>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q</a:t>
            </a:r>
            <a:r>
              <a:rPr baseline="-25000" lang="en" sz="1100"/>
              <a:t>a</a:t>
            </a:r>
            <a:endParaRPr baseline="-25000" sz="1100"/>
          </a:p>
        </p:txBody>
      </p:sp>
      <p:sp>
        <p:nvSpPr>
          <p:cNvPr id="347" name="Google Shape;347;p36"/>
          <p:cNvSpPr txBox="1"/>
          <p:nvPr/>
        </p:nvSpPr>
        <p:spPr>
          <a:xfrm>
            <a:off x="6819194" y="2818267"/>
            <a:ext cx="3324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v</a:t>
            </a:r>
            <a:r>
              <a:rPr baseline="-25000" lang="en" sz="1100"/>
              <a:t>t</a:t>
            </a:r>
            <a:endParaRPr baseline="-25000" sz="1100"/>
          </a:p>
        </p:txBody>
      </p:sp>
      <p:sp>
        <p:nvSpPr>
          <p:cNvPr id="348" name="Google Shape;348;p36"/>
          <p:cNvSpPr txBox="1"/>
          <p:nvPr/>
        </p:nvSpPr>
        <p:spPr>
          <a:xfrm>
            <a:off x="5727374" y="1223525"/>
            <a:ext cx="438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t </a:t>
            </a:r>
            <a:r>
              <a:rPr baseline="30000" lang="en" sz="1200"/>
              <a:t>N</a:t>
            </a:r>
            <a:endParaRPr baseline="30000" sz="1200"/>
          </a:p>
        </p:txBody>
      </p:sp>
      <p:sp>
        <p:nvSpPr>
          <p:cNvPr id="349" name="Google Shape;349;p36"/>
          <p:cNvSpPr txBox="1"/>
          <p:nvPr/>
        </p:nvSpPr>
        <p:spPr>
          <a:xfrm>
            <a:off x="6989976" y="1223525"/>
            <a:ext cx="385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a</a:t>
            </a:r>
            <a:r>
              <a:rPr baseline="30000" lang="en" sz="1200"/>
              <a:t>N</a:t>
            </a:r>
            <a:r>
              <a:rPr baseline="-25000" lang="en" sz="1200"/>
              <a:t> </a:t>
            </a:r>
            <a:endParaRPr baseline="-25000" sz="1200"/>
          </a:p>
        </p:txBody>
      </p:sp>
      <p:sp>
        <p:nvSpPr>
          <p:cNvPr id="350" name="Google Shape;350;p36"/>
          <p:cNvSpPr txBox="1"/>
          <p:nvPr/>
        </p:nvSpPr>
        <p:spPr>
          <a:xfrm>
            <a:off x="6217226" y="629075"/>
            <a:ext cx="35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f</a:t>
            </a:r>
            <a:r>
              <a:rPr baseline="-25000" lang="en" sz="1200"/>
              <a:t>f</a:t>
            </a:r>
            <a:endParaRPr baseline="-25000" sz="1200"/>
          </a:p>
        </p:txBody>
      </p:sp>
      <p:sp>
        <p:nvSpPr>
          <p:cNvPr id="351" name="Google Shape;351;p36"/>
          <p:cNvSpPr/>
          <p:nvPr/>
        </p:nvSpPr>
        <p:spPr>
          <a:xfrm>
            <a:off x="6477250" y="2098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52" name="Google Shape;352;p36"/>
          <p:cNvSpPr txBox="1"/>
          <p:nvPr/>
        </p:nvSpPr>
        <p:spPr>
          <a:xfrm>
            <a:off x="6382825" y="-136350"/>
            <a:ext cx="516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f</a:t>
            </a:r>
            <a:endParaRPr baseline="-25000" sz="1200"/>
          </a:p>
        </p:txBody>
      </p:sp>
      <p:sp>
        <p:nvSpPr>
          <p:cNvPr id="353" name="Google Shape;353;p36"/>
          <p:cNvSpPr txBox="1"/>
          <p:nvPr/>
        </p:nvSpPr>
        <p:spPr>
          <a:xfrm>
            <a:off x="3763150" y="2613196"/>
            <a:ext cx="928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Fusion network</a:t>
            </a:r>
            <a:endParaRPr sz="900"/>
          </a:p>
        </p:txBody>
      </p:sp>
      <p:sp>
        <p:nvSpPr>
          <p:cNvPr id="354" name="Google Shape;354;p36"/>
          <p:cNvSpPr txBox="1"/>
          <p:nvPr/>
        </p:nvSpPr>
        <p:spPr>
          <a:xfrm>
            <a:off x="357200" y="232950"/>
            <a:ext cx="4074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Model structure</a:t>
            </a:r>
            <a:endParaRPr b="1" sz="1800"/>
          </a:p>
        </p:txBody>
      </p:sp>
      <p:sp>
        <p:nvSpPr>
          <p:cNvPr id="355" name="Google Shape;355;p36"/>
          <p:cNvSpPr/>
          <p:nvPr/>
        </p:nvSpPr>
        <p:spPr>
          <a:xfrm>
            <a:off x="6786025" y="3815700"/>
            <a:ext cx="968400" cy="740700"/>
          </a:xfrm>
          <a:prstGeom prst="roundRect">
            <a:avLst>
              <a:gd fmla="val 16667" name="adj"/>
            </a:avLst>
          </a:prstGeom>
          <a:solidFill>
            <a:srgbClr val="DD7E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Audio feature network</a:t>
            </a:r>
            <a:endParaRPr sz="900"/>
          </a:p>
        </p:txBody>
      </p:sp>
      <p:sp>
        <p:nvSpPr>
          <p:cNvPr id="356" name="Google Shape;356;p36"/>
          <p:cNvSpPr/>
          <p:nvPr/>
        </p:nvSpPr>
        <p:spPr>
          <a:xfrm>
            <a:off x="7240775" y="4603725"/>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57" name="Google Shape;357;p36"/>
          <p:cNvSpPr/>
          <p:nvPr/>
        </p:nvSpPr>
        <p:spPr>
          <a:xfrm>
            <a:off x="6680900" y="2612750"/>
            <a:ext cx="1494000" cy="3060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Cross-attention encoder</a:t>
            </a:r>
            <a:endParaRPr sz="900"/>
          </a:p>
        </p:txBody>
      </p:sp>
      <p:sp>
        <p:nvSpPr>
          <p:cNvPr id="358" name="Google Shape;358;p36"/>
          <p:cNvSpPr/>
          <p:nvPr/>
        </p:nvSpPr>
        <p:spPr>
          <a:xfrm>
            <a:off x="6697100" y="2092700"/>
            <a:ext cx="1325400" cy="267600"/>
          </a:xfrm>
          <a:prstGeom prst="rect">
            <a:avLst/>
          </a:prstGeom>
          <a:solidFill>
            <a:srgbClr val="FFAB40"/>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Self-attention encoder</a:t>
            </a:r>
            <a:endParaRPr sz="900"/>
          </a:p>
        </p:txBody>
      </p:sp>
      <p:cxnSp>
        <p:nvCxnSpPr>
          <p:cNvPr id="359" name="Google Shape;359;p36"/>
          <p:cNvCxnSpPr>
            <a:stCxn id="338" idx="1"/>
            <a:endCxn id="341" idx="2"/>
          </p:cNvCxnSpPr>
          <p:nvPr/>
        </p:nvCxnSpPr>
        <p:spPr>
          <a:xfrm rot="10800000">
            <a:off x="5238084" y="3169395"/>
            <a:ext cx="424500" cy="443700"/>
          </a:xfrm>
          <a:prstGeom prst="curvedConnector2">
            <a:avLst/>
          </a:prstGeom>
          <a:noFill/>
          <a:ln cap="flat" cmpd="sng" w="9525">
            <a:solidFill>
              <a:srgbClr val="595959"/>
            </a:solidFill>
            <a:prstDash val="solid"/>
            <a:round/>
            <a:headEnd len="med" w="med" type="none"/>
            <a:tailEnd len="med" w="med" type="none"/>
          </a:ln>
        </p:spPr>
      </p:cxnSp>
      <p:cxnSp>
        <p:nvCxnSpPr>
          <p:cNvPr id="360" name="Google Shape;360;p36"/>
          <p:cNvCxnSpPr>
            <a:stCxn id="339" idx="3"/>
            <a:endCxn id="346" idx="2"/>
          </p:cNvCxnSpPr>
          <p:nvPr/>
        </p:nvCxnSpPr>
        <p:spPr>
          <a:xfrm flipH="1" rot="10800000">
            <a:off x="7581110" y="3164595"/>
            <a:ext cx="435600" cy="448500"/>
          </a:xfrm>
          <a:prstGeom prst="curvedConnector2">
            <a:avLst/>
          </a:prstGeom>
          <a:noFill/>
          <a:ln cap="flat" cmpd="sng" w="9525">
            <a:solidFill>
              <a:srgbClr val="595959"/>
            </a:solidFill>
            <a:prstDash val="solid"/>
            <a:round/>
            <a:headEnd len="med" w="med" type="none"/>
            <a:tailEnd len="med" w="med" type="none"/>
          </a:ln>
        </p:spPr>
      </p:cxnSp>
      <p:cxnSp>
        <p:nvCxnSpPr>
          <p:cNvPr id="361" name="Google Shape;361;p36"/>
          <p:cNvCxnSpPr>
            <a:stCxn id="338" idx="3"/>
            <a:endCxn id="347" idx="2"/>
          </p:cNvCxnSpPr>
          <p:nvPr/>
        </p:nvCxnSpPr>
        <p:spPr>
          <a:xfrm flipH="1" rot="10800000">
            <a:off x="6016884" y="3172395"/>
            <a:ext cx="968400" cy="440700"/>
          </a:xfrm>
          <a:prstGeom prst="curvedConnector2">
            <a:avLst/>
          </a:prstGeom>
          <a:noFill/>
          <a:ln cap="flat" cmpd="sng" w="9525">
            <a:solidFill>
              <a:srgbClr val="595959"/>
            </a:solidFill>
            <a:prstDash val="solid"/>
            <a:round/>
            <a:headEnd len="med" w="med" type="none"/>
            <a:tailEnd len="med" w="med" type="none"/>
          </a:ln>
        </p:spPr>
      </p:cxnSp>
      <p:cxnSp>
        <p:nvCxnSpPr>
          <p:cNvPr id="362" name="Google Shape;362;p36"/>
          <p:cNvCxnSpPr>
            <a:endCxn id="345" idx="2"/>
          </p:cNvCxnSpPr>
          <p:nvPr/>
        </p:nvCxnSpPr>
        <p:spPr>
          <a:xfrm flipH="1" rot="10800000">
            <a:off x="6105077" y="3164475"/>
            <a:ext cx="1305000" cy="443100"/>
          </a:xfrm>
          <a:prstGeom prst="curvedConnector2">
            <a:avLst/>
          </a:prstGeom>
          <a:noFill/>
          <a:ln cap="flat" cmpd="sng" w="9525">
            <a:solidFill>
              <a:srgbClr val="595959"/>
            </a:solidFill>
            <a:prstDash val="solid"/>
            <a:round/>
            <a:headEnd len="med" w="med" type="none"/>
            <a:tailEnd len="med" w="med" type="none"/>
          </a:ln>
        </p:spPr>
      </p:cxnSp>
      <p:cxnSp>
        <p:nvCxnSpPr>
          <p:cNvPr id="363" name="Google Shape;363;p36"/>
          <p:cNvCxnSpPr>
            <a:stCxn id="339" idx="1"/>
            <a:endCxn id="344" idx="2"/>
          </p:cNvCxnSpPr>
          <p:nvPr/>
        </p:nvCxnSpPr>
        <p:spPr>
          <a:xfrm rot="10800000">
            <a:off x="6313610" y="3152895"/>
            <a:ext cx="935100" cy="460200"/>
          </a:xfrm>
          <a:prstGeom prst="curvedConnector2">
            <a:avLst/>
          </a:prstGeom>
          <a:noFill/>
          <a:ln cap="flat" cmpd="sng" w="9525">
            <a:solidFill>
              <a:srgbClr val="595959"/>
            </a:solidFill>
            <a:prstDash val="solid"/>
            <a:round/>
            <a:headEnd len="med" w="med" type="none"/>
            <a:tailEnd len="med" w="med" type="none"/>
          </a:ln>
        </p:spPr>
      </p:cxnSp>
      <p:cxnSp>
        <p:nvCxnSpPr>
          <p:cNvPr id="364" name="Google Shape;364;p36"/>
          <p:cNvCxnSpPr>
            <a:stCxn id="339" idx="1"/>
            <a:endCxn id="340" idx="2"/>
          </p:cNvCxnSpPr>
          <p:nvPr/>
        </p:nvCxnSpPr>
        <p:spPr>
          <a:xfrm rot="10800000">
            <a:off x="5758310" y="3164595"/>
            <a:ext cx="1490400" cy="448500"/>
          </a:xfrm>
          <a:prstGeom prst="curvedConnector2">
            <a:avLst/>
          </a:prstGeom>
          <a:noFill/>
          <a:ln cap="flat" cmpd="sng" w="9525">
            <a:solidFill>
              <a:srgbClr val="595959"/>
            </a:solidFill>
            <a:prstDash val="solid"/>
            <a:round/>
            <a:headEnd len="med" w="med" type="none"/>
            <a:tailEnd len="med" w="med" type="none"/>
          </a:ln>
        </p:spPr>
      </p:cxnSp>
      <p:sp>
        <p:nvSpPr>
          <p:cNvPr id="365" name="Google Shape;365;p36"/>
          <p:cNvSpPr/>
          <p:nvPr/>
        </p:nvSpPr>
        <p:spPr>
          <a:xfrm>
            <a:off x="4050050" y="4398100"/>
            <a:ext cx="10590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cxnSp>
        <p:nvCxnSpPr>
          <p:cNvPr id="366" name="Google Shape;366;p36"/>
          <p:cNvCxnSpPr>
            <a:stCxn id="338" idx="1"/>
            <a:endCxn id="365" idx="3"/>
          </p:cNvCxnSpPr>
          <p:nvPr/>
        </p:nvCxnSpPr>
        <p:spPr>
          <a:xfrm flipH="1">
            <a:off x="5109084" y="3613095"/>
            <a:ext cx="553500" cy="918900"/>
          </a:xfrm>
          <a:prstGeom prst="curvedConnector3">
            <a:avLst>
              <a:gd fmla="val 50003" name="adj1"/>
            </a:avLst>
          </a:prstGeom>
          <a:noFill/>
          <a:ln cap="flat" cmpd="sng" w="9525">
            <a:solidFill>
              <a:srgbClr val="595959"/>
            </a:solidFill>
            <a:prstDash val="solid"/>
            <a:round/>
            <a:headEnd len="med" w="med" type="none"/>
            <a:tailEnd len="med" w="med" type="none"/>
          </a:ln>
        </p:spPr>
      </p:cxnSp>
      <p:sp>
        <p:nvSpPr>
          <p:cNvPr id="367" name="Google Shape;367;p36"/>
          <p:cNvSpPr txBox="1"/>
          <p:nvPr/>
        </p:nvSpPr>
        <p:spPr>
          <a:xfrm>
            <a:off x="4397475" y="3740450"/>
            <a:ext cx="3543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t</a:t>
            </a:r>
            <a:endParaRPr baseline="-25000" sz="1200"/>
          </a:p>
        </p:txBody>
      </p:sp>
      <p:sp>
        <p:nvSpPr>
          <p:cNvPr id="368" name="Google Shape;368;p36"/>
          <p:cNvSpPr/>
          <p:nvPr/>
        </p:nvSpPr>
        <p:spPr>
          <a:xfrm>
            <a:off x="8012450" y="4398100"/>
            <a:ext cx="1059000" cy="267600"/>
          </a:xfrm>
          <a:prstGeom prst="rect">
            <a:avLst/>
          </a:prstGeom>
          <a:solidFill>
            <a:srgbClr val="B6D7A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t>Fully-connected layer</a:t>
            </a:r>
            <a:endParaRPr sz="900"/>
          </a:p>
        </p:txBody>
      </p:sp>
      <p:sp>
        <p:nvSpPr>
          <p:cNvPr id="369" name="Google Shape;369;p36"/>
          <p:cNvSpPr/>
          <p:nvPr/>
        </p:nvSpPr>
        <p:spPr>
          <a:xfrm>
            <a:off x="8478525" y="4109750"/>
            <a:ext cx="44700" cy="1980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370" name="Google Shape;370;p36"/>
          <p:cNvSpPr txBox="1"/>
          <p:nvPr/>
        </p:nvSpPr>
        <p:spPr>
          <a:xfrm>
            <a:off x="8359875" y="3740450"/>
            <a:ext cx="42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y</a:t>
            </a:r>
            <a:r>
              <a:rPr baseline="-25000" lang="en" sz="1200"/>
              <a:t>a</a:t>
            </a:r>
            <a:endParaRPr baseline="-25000" sz="1200"/>
          </a:p>
        </p:txBody>
      </p:sp>
      <p:cxnSp>
        <p:nvCxnSpPr>
          <p:cNvPr id="371" name="Google Shape;371;p36"/>
          <p:cNvCxnSpPr>
            <a:stCxn id="339" idx="3"/>
            <a:endCxn id="368" idx="1"/>
          </p:cNvCxnSpPr>
          <p:nvPr/>
        </p:nvCxnSpPr>
        <p:spPr>
          <a:xfrm>
            <a:off x="7581110" y="3613095"/>
            <a:ext cx="431400" cy="918900"/>
          </a:xfrm>
          <a:prstGeom prst="curvedConnector3">
            <a:avLst>
              <a:gd fmla="val 49993" name="adj1"/>
            </a:avLst>
          </a:prstGeom>
          <a:noFill/>
          <a:ln cap="flat" cmpd="sng" w="9525">
            <a:solidFill>
              <a:srgbClr val="595959"/>
            </a:solidFill>
            <a:prstDash val="solid"/>
            <a:round/>
            <a:headEnd len="med" w="med" type="none"/>
            <a:tailEnd len="med" w="med" type="none"/>
          </a:ln>
        </p:spPr>
      </p:cxnSp>
      <p:sp>
        <p:nvSpPr>
          <p:cNvPr id="372" name="Google Shape;372;p3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73" name="Google Shape;373;p36"/>
          <p:cNvSpPr txBox="1"/>
          <p:nvPr/>
        </p:nvSpPr>
        <p:spPr>
          <a:xfrm>
            <a:off x="303950" y="1511275"/>
            <a:ext cx="3348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Two variations:</a:t>
            </a:r>
            <a:endParaRPr sz="1300"/>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
              <a:t>Concatenation</a:t>
            </a:r>
            <a:endParaRPr/>
          </a:p>
          <a:p>
            <a:pPr indent="0" lvl="0" marL="914400" rtl="0" algn="l">
              <a:spcBef>
                <a:spcPts val="0"/>
              </a:spcBef>
              <a:spcAft>
                <a:spcPts val="0"/>
              </a:spcAft>
              <a:buNone/>
            </a:pPr>
            <a:r>
              <a:t/>
            </a:r>
            <a:endParaRPr/>
          </a:p>
          <a:p>
            <a:pPr indent="-317500" lvl="0" marL="457200" rtl="0" algn="l">
              <a:spcBef>
                <a:spcPts val="0"/>
              </a:spcBef>
              <a:spcAft>
                <a:spcPts val="0"/>
              </a:spcAft>
              <a:buSzPts val="1400"/>
              <a:buChar char="●"/>
            </a:pPr>
            <a:r>
              <a:rPr lang="en"/>
              <a:t>Add transformer fusion network before concatenation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graphicFrame>
        <p:nvGraphicFramePr>
          <p:cNvPr id="378" name="Google Shape;378;p37"/>
          <p:cNvGraphicFramePr/>
          <p:nvPr/>
        </p:nvGraphicFramePr>
        <p:xfrm>
          <a:off x="180038" y="684300"/>
          <a:ext cx="3000000" cy="3000000"/>
        </p:xfrm>
        <a:graphic>
          <a:graphicData uri="http://schemas.openxmlformats.org/drawingml/2006/table">
            <a:tbl>
              <a:tblPr>
                <a:noFill/>
                <a:tableStyleId>{4D30D0F9-8504-4F89-924B-06DB67591852}</a:tableStyleId>
              </a:tblPr>
              <a:tblGrid>
                <a:gridCol w="700250"/>
                <a:gridCol w="700250"/>
                <a:gridCol w="700250"/>
                <a:gridCol w="700250"/>
                <a:gridCol w="700250"/>
                <a:gridCol w="700250"/>
                <a:gridCol w="700250"/>
                <a:gridCol w="700250"/>
                <a:gridCol w="700250"/>
              </a:tblGrid>
              <a:tr h="329600">
                <a:tc>
                  <a:txBody>
                    <a:bodyPr/>
                    <a:lstStyle/>
                    <a:p>
                      <a:pPr indent="0" lvl="0" marL="0" rtl="0" algn="ctr">
                        <a:lnSpc>
                          <a:spcPct val="115000"/>
                        </a:lnSpc>
                        <a:spcBef>
                          <a:spcPts val="0"/>
                        </a:spcBef>
                        <a:spcAft>
                          <a:spcPts val="0"/>
                        </a:spcAft>
                        <a:buNone/>
                      </a:pPr>
                      <a:r>
                        <a:rPr b="1" lang="en" sz="1000">
                          <a:latin typeface="Times New Roman"/>
                          <a:ea typeface="Times New Roman"/>
                          <a:cs typeface="Times New Roman"/>
                          <a:sym typeface="Times New Roman"/>
                        </a:rPr>
                        <a:t>MOSI</a:t>
                      </a:r>
                      <a:endParaRPr b="1" sz="10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acc_7</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r>
              <a:tr h="32960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text-only</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87.29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87.29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56.41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48.68</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64.96</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83.61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32960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concat</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85.77</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85.74</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87.6</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87.62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56.51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48.79</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64.27</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84.06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r h="32960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fusion</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85.91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85.85</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88.16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88.15</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56.08</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48.25</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64.29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83.8</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bl>
          </a:graphicData>
        </a:graphic>
      </p:graphicFrame>
      <p:graphicFrame>
        <p:nvGraphicFramePr>
          <p:cNvPr id="379" name="Google Shape;379;p37"/>
          <p:cNvGraphicFramePr/>
          <p:nvPr/>
        </p:nvGraphicFramePr>
        <p:xfrm>
          <a:off x="211988" y="2222225"/>
          <a:ext cx="3000000" cy="3000000"/>
        </p:xfrm>
        <a:graphic>
          <a:graphicData uri="http://schemas.openxmlformats.org/drawingml/2006/table">
            <a:tbl>
              <a:tblPr>
                <a:noFill/>
                <a:tableStyleId>{4D30D0F9-8504-4F89-924B-06DB67591852}</a:tableStyleId>
              </a:tblPr>
              <a:tblGrid>
                <a:gridCol w="703875"/>
                <a:gridCol w="703875"/>
                <a:gridCol w="703875"/>
                <a:gridCol w="703875"/>
                <a:gridCol w="703875"/>
                <a:gridCol w="703875"/>
                <a:gridCol w="703875"/>
                <a:gridCol w="703875"/>
                <a:gridCol w="703875"/>
              </a:tblGrid>
              <a:tr h="322050">
                <a:tc>
                  <a:txBody>
                    <a:bodyPr/>
                    <a:lstStyle/>
                    <a:p>
                      <a:pPr indent="0" lvl="0" marL="0" rtl="0" algn="ctr">
                        <a:lnSpc>
                          <a:spcPct val="115000"/>
                        </a:lnSpc>
                        <a:spcBef>
                          <a:spcPts val="0"/>
                        </a:spcBef>
                        <a:spcAft>
                          <a:spcPts val="0"/>
                        </a:spcAft>
                        <a:buNone/>
                      </a:pPr>
                      <a:r>
                        <a:rPr b="1" lang="en" sz="1000">
                          <a:latin typeface="Times New Roman"/>
                          <a:ea typeface="Times New Roman"/>
                          <a:cs typeface="Times New Roman"/>
                          <a:sym typeface="Times New Roman"/>
                        </a:rPr>
                        <a:t>MOSEI</a:t>
                      </a:r>
                      <a:endParaRPr b="1" sz="10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acc_7</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r>
              <a:tr h="2503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text-only</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84.81</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84.95</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86.34</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86.19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54.99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52.7</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53.31</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78.6</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2503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concat</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84.77</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86.82</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86.65</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55.99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53.94</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51.63</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79.81</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2503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fusion</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85.61</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85.67</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87.01</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86.81</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56.85</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53.69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52.19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79.94</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graphicFrame>
        <p:nvGraphicFramePr>
          <p:cNvPr id="380" name="Google Shape;380;p37"/>
          <p:cNvGraphicFramePr/>
          <p:nvPr/>
        </p:nvGraphicFramePr>
        <p:xfrm>
          <a:off x="211988" y="3609200"/>
          <a:ext cx="3000000" cy="3000000"/>
        </p:xfrm>
        <a:graphic>
          <a:graphicData uri="http://schemas.openxmlformats.org/drawingml/2006/table">
            <a:tbl>
              <a:tblPr>
                <a:noFill/>
                <a:tableStyleId>{4D30D0F9-8504-4F89-924B-06DB67591852}</a:tableStyleId>
              </a:tblPr>
              <a:tblGrid>
                <a:gridCol w="652375"/>
                <a:gridCol w="652375"/>
                <a:gridCol w="652375"/>
                <a:gridCol w="652375"/>
                <a:gridCol w="652375"/>
                <a:gridCol w="652375"/>
                <a:gridCol w="652375"/>
              </a:tblGrid>
              <a:tr h="341450">
                <a:tc>
                  <a:txBody>
                    <a:bodyPr/>
                    <a:lstStyle/>
                    <a:p>
                      <a:pPr indent="0" lvl="0" marL="0" rtl="0" algn="ctr">
                        <a:lnSpc>
                          <a:spcPct val="115000"/>
                        </a:lnSpc>
                        <a:spcBef>
                          <a:spcPts val="0"/>
                        </a:spcBef>
                        <a:spcAft>
                          <a:spcPts val="0"/>
                        </a:spcAft>
                        <a:buNone/>
                      </a:pPr>
                      <a:r>
                        <a:rPr b="1" lang="en" sz="1000">
                          <a:latin typeface="Times New Roman"/>
                          <a:ea typeface="Times New Roman"/>
                          <a:cs typeface="Times New Roman"/>
                          <a:sym typeface="Times New Roman"/>
                        </a:rPr>
                        <a:t>CH-SIMS</a:t>
                      </a:r>
                      <a:endParaRPr b="1" sz="10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ACC_3</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15250">
                      <a:solidFill>
                        <a:srgbClr val="000000">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r>
              <a:tr h="2653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text-only</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79.21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65.06</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42.02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79.14</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42.65</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59.4</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2653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concat</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81.91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70.68</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47.12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82.1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34.96</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72.37</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2653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fusion</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82.93</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69.37</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49.38</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82.9</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33.2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73.26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sp>
        <p:nvSpPr>
          <p:cNvPr id="381" name="Google Shape;381;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382" name="Google Shape;382;p37"/>
          <p:cNvSpPr txBox="1"/>
          <p:nvPr/>
        </p:nvSpPr>
        <p:spPr>
          <a:xfrm>
            <a:off x="5173675" y="3609200"/>
            <a:ext cx="37206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Takeaway:</a:t>
            </a:r>
            <a:endParaRPr/>
          </a:p>
          <a:p>
            <a:pPr indent="-317500" lvl="0" marL="457200" rtl="0" algn="l">
              <a:spcBef>
                <a:spcPts val="0"/>
              </a:spcBef>
              <a:spcAft>
                <a:spcPts val="0"/>
              </a:spcAft>
              <a:buSzPts val="1400"/>
              <a:buChar char="●"/>
            </a:pPr>
            <a:r>
              <a:rPr lang="en"/>
              <a:t>Adding audio feature is always better</a:t>
            </a:r>
            <a:endParaRPr/>
          </a:p>
          <a:p>
            <a:pPr indent="-317500" lvl="0" marL="457200" rtl="0" algn="l">
              <a:spcBef>
                <a:spcPts val="0"/>
              </a:spcBef>
              <a:spcAft>
                <a:spcPts val="0"/>
              </a:spcAft>
              <a:buSzPts val="1400"/>
              <a:buChar char="●"/>
            </a:pPr>
            <a:r>
              <a:rPr lang="en"/>
              <a:t>Transformer fusion works slightly better than concatenation overall.</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383" name="Google Shape;383;p37"/>
          <p:cNvSpPr txBox="1"/>
          <p:nvPr/>
        </p:nvSpPr>
        <p:spPr>
          <a:xfrm>
            <a:off x="579175" y="65700"/>
            <a:ext cx="5492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Model Structure Performance Comparison</a:t>
            </a:r>
            <a:endParaRPr b="1" sz="1800"/>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3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Fusion Network Ablation</a:t>
            </a:r>
            <a:endParaRPr/>
          </a:p>
        </p:txBody>
      </p:sp>
      <p:sp>
        <p:nvSpPr>
          <p:cNvPr id="389" name="Google Shape;389;p38"/>
          <p:cNvSpPr txBox="1"/>
          <p:nvPr>
            <p:ph idx="1" type="body"/>
          </p:nvPr>
        </p:nvSpPr>
        <p:spPr>
          <a:xfrm>
            <a:off x="311700" y="3322650"/>
            <a:ext cx="7420800" cy="12462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Takeaway:</a:t>
            </a:r>
            <a:endParaRPr sz="1500">
              <a:solidFill>
                <a:schemeClr val="dk1"/>
              </a:solidFill>
              <a:latin typeface="Calibri"/>
              <a:ea typeface="Calibri"/>
              <a:cs typeface="Calibri"/>
              <a:sym typeface="Calibri"/>
            </a:endParaRPr>
          </a:p>
          <a:p>
            <a:pPr indent="-323850" lvl="0" marL="457200" rtl="0" algn="l">
              <a:lnSpc>
                <a:spcPct val="100000"/>
              </a:lnSpc>
              <a:spcBef>
                <a:spcPts val="0"/>
              </a:spcBef>
              <a:spcAft>
                <a:spcPts val="0"/>
              </a:spcAft>
              <a:buClr>
                <a:schemeClr val="dk1"/>
              </a:buClr>
              <a:buSzPts val="1500"/>
              <a:buFont typeface="Calibri"/>
              <a:buChar char="●"/>
            </a:pPr>
            <a:r>
              <a:rPr lang="en" sz="1500">
                <a:solidFill>
                  <a:schemeClr val="dk1"/>
                </a:solidFill>
                <a:latin typeface="Calibri"/>
                <a:ea typeface="Calibri"/>
                <a:cs typeface="Calibri"/>
                <a:sym typeface="Calibri"/>
              </a:rPr>
              <a:t>Self-attention layers and fully connected layers are important in the Fusion Network</a:t>
            </a:r>
            <a:endParaRPr sz="1500">
              <a:solidFill>
                <a:schemeClr val="dk1"/>
              </a:solidFill>
              <a:latin typeface="Calibri"/>
              <a:ea typeface="Calibri"/>
              <a:cs typeface="Calibri"/>
              <a:sym typeface="Calibri"/>
            </a:endParaRPr>
          </a:p>
          <a:p>
            <a:pPr indent="0" lvl="0" marL="0" rtl="0" algn="l">
              <a:spcBef>
                <a:spcPts val="0"/>
              </a:spcBef>
              <a:spcAft>
                <a:spcPts val="1200"/>
              </a:spcAft>
              <a:buNone/>
            </a:pPr>
            <a:r>
              <a:t/>
            </a:r>
            <a:endParaRPr/>
          </a:p>
        </p:txBody>
      </p:sp>
      <p:sp>
        <p:nvSpPr>
          <p:cNvPr id="390" name="Google Shape;390;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391" name="Google Shape;391;p38"/>
          <p:cNvPicPr preferRelativeResize="0"/>
          <p:nvPr/>
        </p:nvPicPr>
        <p:blipFill>
          <a:blip r:embed="rId3">
            <a:alphaModFix/>
          </a:blip>
          <a:stretch>
            <a:fillRect/>
          </a:stretch>
        </p:blipFill>
        <p:spPr>
          <a:xfrm>
            <a:off x="1584275" y="1380326"/>
            <a:ext cx="6115952" cy="1292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sp>
        <p:nvSpPr>
          <p:cNvPr id="396" name="Google Shape;396;p39"/>
          <p:cNvSpPr/>
          <p:nvPr/>
        </p:nvSpPr>
        <p:spPr>
          <a:xfrm>
            <a:off x="5235395" y="3416255"/>
            <a:ext cx="854700" cy="759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 Model</a:t>
            </a:r>
            <a:endParaRPr sz="700"/>
          </a:p>
        </p:txBody>
      </p:sp>
      <p:sp>
        <p:nvSpPr>
          <p:cNvPr id="397" name="Google Shape;397;p39"/>
          <p:cNvSpPr/>
          <p:nvPr/>
        </p:nvSpPr>
        <p:spPr>
          <a:xfrm>
            <a:off x="6526322" y="3423321"/>
            <a:ext cx="854700" cy="759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Audio Model</a:t>
            </a:r>
            <a:endParaRPr sz="700"/>
          </a:p>
        </p:txBody>
      </p:sp>
      <p:sp>
        <p:nvSpPr>
          <p:cNvPr id="398" name="Google Shape;398;p39"/>
          <p:cNvSpPr/>
          <p:nvPr/>
        </p:nvSpPr>
        <p:spPr>
          <a:xfrm>
            <a:off x="5379622" y="4483142"/>
            <a:ext cx="5172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a:t>
            </a:r>
            <a:endParaRPr sz="700"/>
          </a:p>
        </p:txBody>
      </p:sp>
      <p:sp>
        <p:nvSpPr>
          <p:cNvPr id="399" name="Google Shape;399;p39"/>
          <p:cNvSpPr/>
          <p:nvPr/>
        </p:nvSpPr>
        <p:spPr>
          <a:xfrm>
            <a:off x="6695053" y="4515064"/>
            <a:ext cx="5172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Audio</a:t>
            </a:r>
            <a:endParaRPr sz="700"/>
          </a:p>
        </p:txBody>
      </p:sp>
      <p:sp>
        <p:nvSpPr>
          <p:cNvPr id="400" name="Google Shape;400;p39"/>
          <p:cNvSpPr/>
          <p:nvPr/>
        </p:nvSpPr>
        <p:spPr>
          <a:xfrm>
            <a:off x="5631632" y="2437008"/>
            <a:ext cx="1274400" cy="2571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t>         Fusion Network</a:t>
            </a:r>
            <a:endParaRPr sz="700"/>
          </a:p>
        </p:txBody>
      </p:sp>
      <p:sp>
        <p:nvSpPr>
          <p:cNvPr id="401" name="Google Shape;401;p39"/>
          <p:cNvSpPr/>
          <p:nvPr/>
        </p:nvSpPr>
        <p:spPr>
          <a:xfrm>
            <a:off x="5615879" y="4221712"/>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02" name="Google Shape;402;p39"/>
          <p:cNvSpPr/>
          <p:nvPr/>
        </p:nvSpPr>
        <p:spPr>
          <a:xfrm>
            <a:off x="6933144" y="4200594"/>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03" name="Google Shape;403;p39"/>
          <p:cNvSpPr/>
          <p:nvPr/>
        </p:nvSpPr>
        <p:spPr>
          <a:xfrm>
            <a:off x="5596783" y="1788646"/>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sp>
        <p:nvSpPr>
          <p:cNvPr id="404" name="Google Shape;404;p39"/>
          <p:cNvSpPr/>
          <p:nvPr/>
        </p:nvSpPr>
        <p:spPr>
          <a:xfrm>
            <a:off x="6211609" y="2135917"/>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05" name="Google Shape;405;p39"/>
          <p:cNvSpPr txBox="1"/>
          <p:nvPr/>
        </p:nvSpPr>
        <p:spPr>
          <a:xfrm>
            <a:off x="7083487" y="4144370"/>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a:t>
            </a:r>
            <a:r>
              <a:rPr baseline="-25000" lang="en" sz="1000"/>
              <a:t>a </a:t>
            </a:r>
            <a:endParaRPr baseline="-25000" sz="1000"/>
          </a:p>
        </p:txBody>
      </p:sp>
      <p:sp>
        <p:nvSpPr>
          <p:cNvPr id="406" name="Google Shape;406;p39"/>
          <p:cNvSpPr txBox="1"/>
          <p:nvPr/>
        </p:nvSpPr>
        <p:spPr>
          <a:xfrm>
            <a:off x="5265914" y="4144370"/>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a:t>
            </a:r>
            <a:r>
              <a:rPr baseline="-25000" lang="en" sz="1000"/>
              <a:t>t </a:t>
            </a:r>
            <a:endParaRPr baseline="-25000" sz="1000"/>
          </a:p>
        </p:txBody>
      </p:sp>
      <p:sp>
        <p:nvSpPr>
          <p:cNvPr id="407" name="Google Shape;407;p39"/>
          <p:cNvSpPr txBox="1"/>
          <p:nvPr/>
        </p:nvSpPr>
        <p:spPr>
          <a:xfrm>
            <a:off x="5485355" y="3051453"/>
            <a:ext cx="354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f</a:t>
            </a:r>
            <a:r>
              <a:rPr baseline="-25000" lang="en" sz="1000"/>
              <a:t>t </a:t>
            </a:r>
            <a:endParaRPr baseline="-25000" sz="1000"/>
          </a:p>
        </p:txBody>
      </p:sp>
      <p:sp>
        <p:nvSpPr>
          <p:cNvPr id="408" name="Google Shape;408;p39"/>
          <p:cNvSpPr txBox="1"/>
          <p:nvPr/>
        </p:nvSpPr>
        <p:spPr>
          <a:xfrm>
            <a:off x="6725061" y="3051453"/>
            <a:ext cx="332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 f</a:t>
            </a:r>
            <a:r>
              <a:rPr baseline="-25000" lang="en" sz="1000"/>
              <a:t>a </a:t>
            </a:r>
            <a:endParaRPr baseline="-25000" sz="1000"/>
          </a:p>
        </p:txBody>
      </p:sp>
      <p:sp>
        <p:nvSpPr>
          <p:cNvPr id="409" name="Google Shape;409;p39"/>
          <p:cNvSpPr txBox="1"/>
          <p:nvPr/>
        </p:nvSpPr>
        <p:spPr>
          <a:xfrm>
            <a:off x="5964375" y="2059624"/>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a:t>
            </a:r>
            <a:r>
              <a:rPr baseline="-25000" lang="en" sz="1000"/>
              <a:t>f</a:t>
            </a:r>
            <a:endParaRPr baseline="-25000" sz="1000"/>
          </a:p>
        </p:txBody>
      </p:sp>
      <p:sp>
        <p:nvSpPr>
          <p:cNvPr id="410" name="Google Shape;410;p39"/>
          <p:cNvSpPr/>
          <p:nvPr/>
        </p:nvSpPr>
        <p:spPr>
          <a:xfrm>
            <a:off x="6211592" y="1476899"/>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11" name="Google Shape;411;p39"/>
          <p:cNvSpPr txBox="1"/>
          <p:nvPr/>
        </p:nvSpPr>
        <p:spPr>
          <a:xfrm>
            <a:off x="6120830" y="1161426"/>
            <a:ext cx="442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m</a:t>
            </a:r>
            <a:endParaRPr baseline="-25000" sz="800"/>
          </a:p>
        </p:txBody>
      </p:sp>
      <p:sp>
        <p:nvSpPr>
          <p:cNvPr id="412" name="Google Shape;412;p39"/>
          <p:cNvSpPr/>
          <p:nvPr/>
        </p:nvSpPr>
        <p:spPr>
          <a:xfrm>
            <a:off x="3757726" y="2548791"/>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sp>
        <p:nvSpPr>
          <p:cNvPr id="413" name="Google Shape;413;p39"/>
          <p:cNvSpPr/>
          <p:nvPr/>
        </p:nvSpPr>
        <p:spPr>
          <a:xfrm>
            <a:off x="7675718" y="2548791"/>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cxnSp>
        <p:nvCxnSpPr>
          <p:cNvPr id="414" name="Google Shape;414;p39"/>
          <p:cNvCxnSpPr>
            <a:endCxn id="412" idx="2"/>
          </p:cNvCxnSpPr>
          <p:nvPr/>
        </p:nvCxnSpPr>
        <p:spPr>
          <a:xfrm rot="10800000">
            <a:off x="4394926" y="2839791"/>
            <a:ext cx="1090500" cy="399300"/>
          </a:xfrm>
          <a:prstGeom prst="curvedConnector2">
            <a:avLst/>
          </a:prstGeom>
          <a:noFill/>
          <a:ln cap="flat" cmpd="sng" w="9525">
            <a:solidFill>
              <a:schemeClr val="dk2"/>
            </a:solidFill>
            <a:prstDash val="solid"/>
            <a:round/>
            <a:headEnd len="med" w="med" type="none"/>
            <a:tailEnd len="med" w="med" type="none"/>
          </a:ln>
        </p:spPr>
      </p:cxnSp>
      <p:cxnSp>
        <p:nvCxnSpPr>
          <p:cNvPr id="415" name="Google Shape;415;p39"/>
          <p:cNvCxnSpPr>
            <a:stCxn id="408" idx="3"/>
            <a:endCxn id="413" idx="2"/>
          </p:cNvCxnSpPr>
          <p:nvPr/>
        </p:nvCxnSpPr>
        <p:spPr>
          <a:xfrm flipH="1" rot="10800000">
            <a:off x="7057761" y="2839803"/>
            <a:ext cx="1255200" cy="381000"/>
          </a:xfrm>
          <a:prstGeom prst="curvedConnector2">
            <a:avLst/>
          </a:prstGeom>
          <a:noFill/>
          <a:ln cap="flat" cmpd="sng" w="9525">
            <a:solidFill>
              <a:schemeClr val="dk2"/>
            </a:solidFill>
            <a:prstDash val="solid"/>
            <a:round/>
            <a:headEnd len="med" w="med" type="none"/>
            <a:tailEnd len="med" w="med" type="none"/>
          </a:ln>
        </p:spPr>
      </p:cxnSp>
      <p:sp>
        <p:nvSpPr>
          <p:cNvPr id="416" name="Google Shape;416;p39"/>
          <p:cNvSpPr/>
          <p:nvPr/>
        </p:nvSpPr>
        <p:spPr>
          <a:xfrm>
            <a:off x="4372535" y="2152583"/>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17" name="Google Shape;417;p39"/>
          <p:cNvSpPr txBox="1"/>
          <p:nvPr/>
        </p:nvSpPr>
        <p:spPr>
          <a:xfrm>
            <a:off x="4281773" y="1837111"/>
            <a:ext cx="29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t</a:t>
            </a:r>
            <a:endParaRPr baseline="-25000" sz="800"/>
          </a:p>
        </p:txBody>
      </p:sp>
      <p:sp>
        <p:nvSpPr>
          <p:cNvPr id="418" name="Google Shape;418;p39"/>
          <p:cNvSpPr/>
          <p:nvPr/>
        </p:nvSpPr>
        <p:spPr>
          <a:xfrm>
            <a:off x="8290527" y="2152583"/>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19" name="Google Shape;419;p39"/>
          <p:cNvSpPr txBox="1"/>
          <p:nvPr/>
        </p:nvSpPr>
        <p:spPr>
          <a:xfrm>
            <a:off x="8199765" y="1837111"/>
            <a:ext cx="29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a</a:t>
            </a:r>
            <a:endParaRPr baseline="-25000" sz="800"/>
          </a:p>
        </p:txBody>
      </p:sp>
      <p:sp>
        <p:nvSpPr>
          <p:cNvPr id="420" name="Google Shape;420;p39"/>
          <p:cNvSpPr txBox="1"/>
          <p:nvPr/>
        </p:nvSpPr>
        <p:spPr>
          <a:xfrm>
            <a:off x="405325" y="205100"/>
            <a:ext cx="465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Multi-loss Training</a:t>
            </a:r>
            <a:endParaRPr b="1" sz="1800"/>
          </a:p>
        </p:txBody>
      </p:sp>
      <p:sp>
        <p:nvSpPr>
          <p:cNvPr id="421" name="Google Shape;421;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22" name="Google Shape;422;p39"/>
          <p:cNvSpPr txBox="1"/>
          <p:nvPr/>
        </p:nvSpPr>
        <p:spPr>
          <a:xfrm>
            <a:off x="381225" y="886338"/>
            <a:ext cx="4650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Single loss</a:t>
            </a:r>
            <a:r>
              <a:rPr lang="en"/>
              <a:t>: </a:t>
            </a:r>
            <a:r>
              <a:rPr lang="en">
                <a:solidFill>
                  <a:schemeClr val="dk1"/>
                </a:solidFill>
              </a:rPr>
              <a:t>loss from the fusion network</a:t>
            </a:r>
            <a:endParaRPr>
              <a:solidFill>
                <a:schemeClr val="dk1"/>
              </a:solidFill>
            </a:endParaRPr>
          </a:p>
          <a:p>
            <a:pPr indent="0" lvl="0" marL="0" rtl="0" algn="l">
              <a:spcBef>
                <a:spcPts val="0"/>
              </a:spcBef>
              <a:spcAft>
                <a:spcPts val="0"/>
              </a:spcAft>
              <a:buNone/>
            </a:pPr>
            <a:r>
              <a:rPr lang="en">
                <a:solidFill>
                  <a:schemeClr val="dk1"/>
                </a:solidFill>
              </a:rPr>
              <a:t>      vs.</a:t>
            </a:r>
            <a:endParaRPr>
              <a:solidFill>
                <a:schemeClr val="dk1"/>
              </a:solidFill>
            </a:endParaRPr>
          </a:p>
          <a:p>
            <a:pPr indent="0" lvl="0" marL="0" rtl="0" algn="l">
              <a:spcBef>
                <a:spcPts val="0"/>
              </a:spcBef>
              <a:spcAft>
                <a:spcPts val="0"/>
              </a:spcAft>
              <a:buNone/>
            </a:pPr>
            <a:r>
              <a:rPr b="1" lang="en"/>
              <a:t>Three losses</a:t>
            </a:r>
            <a:r>
              <a:rPr lang="en"/>
              <a:t>: loss from </a:t>
            </a:r>
            <a:r>
              <a:rPr lang="en">
                <a:solidFill>
                  <a:schemeClr val="dk1"/>
                </a:solidFill>
              </a:rPr>
              <a:t>the fusion network</a:t>
            </a:r>
            <a:endParaRPr>
              <a:solidFill>
                <a:schemeClr val="dk1"/>
              </a:solidFill>
            </a:endParaRPr>
          </a:p>
          <a:p>
            <a:pPr indent="0" lvl="0" marL="0" rtl="0" algn="l">
              <a:spcBef>
                <a:spcPts val="0"/>
              </a:spcBef>
              <a:spcAft>
                <a:spcPts val="0"/>
              </a:spcAft>
              <a:buNone/>
            </a:pPr>
            <a:r>
              <a:rPr lang="en"/>
              <a:t>and </a:t>
            </a:r>
            <a:r>
              <a:rPr lang="en">
                <a:solidFill>
                  <a:schemeClr val="dk1"/>
                </a:solidFill>
              </a:rPr>
              <a:t>two subnetworks</a:t>
            </a:r>
            <a:endParaRPr/>
          </a:p>
        </p:txBody>
      </p:sp>
      <p:cxnSp>
        <p:nvCxnSpPr>
          <p:cNvPr id="423" name="Google Shape;423;p39"/>
          <p:cNvCxnSpPr>
            <a:stCxn id="407" idx="3"/>
            <a:endCxn id="400" idx="2"/>
          </p:cNvCxnSpPr>
          <p:nvPr/>
        </p:nvCxnSpPr>
        <p:spPr>
          <a:xfrm flipH="1" rot="10800000">
            <a:off x="5840255" y="2694003"/>
            <a:ext cx="428700" cy="526800"/>
          </a:xfrm>
          <a:prstGeom prst="curvedConnector2">
            <a:avLst/>
          </a:prstGeom>
          <a:noFill/>
          <a:ln cap="flat" cmpd="sng" w="9525">
            <a:solidFill>
              <a:schemeClr val="dk2"/>
            </a:solidFill>
            <a:prstDash val="solid"/>
            <a:round/>
            <a:headEnd len="med" w="med" type="none"/>
            <a:tailEnd len="med" w="med" type="none"/>
          </a:ln>
        </p:spPr>
      </p:cxnSp>
      <p:cxnSp>
        <p:nvCxnSpPr>
          <p:cNvPr id="424" name="Google Shape;424;p39"/>
          <p:cNvCxnSpPr>
            <a:stCxn id="408" idx="1"/>
            <a:endCxn id="400" idx="2"/>
          </p:cNvCxnSpPr>
          <p:nvPr/>
        </p:nvCxnSpPr>
        <p:spPr>
          <a:xfrm rot="10800000">
            <a:off x="6268761" y="2694003"/>
            <a:ext cx="456300" cy="526800"/>
          </a:xfrm>
          <a:prstGeom prst="curvedConnector2">
            <a:avLst/>
          </a:prstGeom>
          <a:noFill/>
          <a:ln cap="flat" cmpd="sng" w="9525">
            <a:solidFill>
              <a:schemeClr val="dk2"/>
            </a:solidFill>
            <a:prstDash val="solid"/>
            <a:round/>
            <a:headEnd len="med" w="med" type="none"/>
            <a:tailEnd len="med" w="med" type="none"/>
          </a:ln>
        </p:spPr>
      </p:cxnSp>
      <p:sp>
        <p:nvSpPr>
          <p:cNvPr id="425" name="Google Shape;425;p39"/>
          <p:cNvSpPr/>
          <p:nvPr/>
        </p:nvSpPr>
        <p:spPr>
          <a:xfrm>
            <a:off x="5999800" y="1074575"/>
            <a:ext cx="468300" cy="481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9"/>
          <p:cNvSpPr txBox="1"/>
          <p:nvPr/>
        </p:nvSpPr>
        <p:spPr>
          <a:xfrm>
            <a:off x="116000" y="2753400"/>
            <a:ext cx="3837600" cy="1662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Note:</a:t>
            </a:r>
            <a:endParaRPr sz="1200"/>
          </a:p>
          <a:p>
            <a:pPr indent="-304800" lvl="0" marL="457200" rtl="0" algn="l">
              <a:spcBef>
                <a:spcPts val="0"/>
              </a:spcBef>
              <a:spcAft>
                <a:spcPts val="0"/>
              </a:spcAft>
              <a:buSzPts val="1200"/>
              <a:buChar char="●"/>
            </a:pPr>
            <a:r>
              <a:rPr lang="en" sz="1200"/>
              <a:t>The  Mandarin dataset (</a:t>
            </a:r>
            <a:r>
              <a:rPr lang="en" sz="1200">
                <a:solidFill>
                  <a:schemeClr val="dk1"/>
                </a:solidFill>
              </a:rPr>
              <a:t>CH-sims)</a:t>
            </a:r>
            <a:r>
              <a:rPr lang="en" sz="1200"/>
              <a:t> offers </a:t>
            </a:r>
            <a:r>
              <a:rPr b="1" lang="en" sz="1200"/>
              <a:t>distinct labels</a:t>
            </a:r>
            <a:r>
              <a:rPr lang="en" sz="1200"/>
              <a:t> </a:t>
            </a:r>
            <a:r>
              <a:rPr b="1" lang="en" sz="1200"/>
              <a:t>for different modalities</a:t>
            </a:r>
            <a:r>
              <a:rPr lang="en" sz="1200"/>
              <a:t>, so each loss can have </a:t>
            </a:r>
            <a:r>
              <a:rPr b="1" lang="en" sz="1200"/>
              <a:t>different targets</a:t>
            </a:r>
            <a:r>
              <a:rPr lang="en" sz="1200"/>
              <a:t>.</a:t>
            </a:r>
            <a:endParaRPr sz="1200"/>
          </a:p>
          <a:p>
            <a:pPr indent="0" lvl="0" marL="457200" rtl="0" algn="l">
              <a:spcBef>
                <a:spcPts val="0"/>
              </a:spcBef>
              <a:spcAft>
                <a:spcPts val="0"/>
              </a:spcAft>
              <a:buNone/>
            </a:pPr>
            <a:r>
              <a:t/>
            </a:r>
            <a:endParaRPr sz="1200"/>
          </a:p>
          <a:p>
            <a:pPr indent="-304800" lvl="0" marL="457200" rtl="0" algn="l">
              <a:spcBef>
                <a:spcPts val="0"/>
              </a:spcBef>
              <a:spcAft>
                <a:spcPts val="0"/>
              </a:spcAft>
              <a:buSzPts val="1200"/>
              <a:buChar char="●"/>
            </a:pPr>
            <a:r>
              <a:rPr lang="en" sz="1200"/>
              <a:t>The other two English datasets (CMU-MOSI, CMU-MOSEI) have only </a:t>
            </a:r>
            <a:r>
              <a:rPr b="1" lang="en" sz="1200"/>
              <a:t>one label</a:t>
            </a:r>
            <a:r>
              <a:rPr lang="en" sz="1200"/>
              <a:t>, so each loss has to use the </a:t>
            </a:r>
            <a:r>
              <a:rPr b="1" lang="en" sz="1200"/>
              <a:t>same target</a:t>
            </a:r>
            <a:r>
              <a:rPr lang="en" sz="1200"/>
              <a:t>.</a:t>
            </a:r>
            <a:endParaRPr sz="1200"/>
          </a:p>
        </p:txBody>
      </p:sp>
      <p:pic>
        <p:nvPicPr>
          <p:cNvPr id="427" name="Google Shape;427;p39"/>
          <p:cNvPicPr preferRelativeResize="0"/>
          <p:nvPr/>
        </p:nvPicPr>
        <p:blipFill>
          <a:blip r:embed="rId3">
            <a:alphaModFix/>
          </a:blip>
          <a:stretch>
            <a:fillRect/>
          </a:stretch>
        </p:blipFill>
        <p:spPr>
          <a:xfrm>
            <a:off x="724189" y="1871525"/>
            <a:ext cx="2816984" cy="526800"/>
          </a:xfrm>
          <a:prstGeom prst="rect">
            <a:avLst/>
          </a:prstGeom>
          <a:noFill/>
          <a:ln>
            <a:noFill/>
          </a:ln>
        </p:spPr>
      </p:pic>
      <p:sp>
        <p:nvSpPr>
          <p:cNvPr id="428" name="Google Shape;428;p39"/>
          <p:cNvSpPr/>
          <p:nvPr/>
        </p:nvSpPr>
        <p:spPr>
          <a:xfrm>
            <a:off x="4160725" y="1750250"/>
            <a:ext cx="468300" cy="481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9"/>
          <p:cNvSpPr/>
          <p:nvPr/>
        </p:nvSpPr>
        <p:spPr>
          <a:xfrm>
            <a:off x="8078775" y="1788650"/>
            <a:ext cx="468300" cy="4815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9"/>
          <p:cNvSpPr txBox="1"/>
          <p:nvPr/>
        </p:nvSpPr>
        <p:spPr>
          <a:xfrm>
            <a:off x="816950" y="2228800"/>
            <a:ext cx="2295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latin typeface="Calibri"/>
                <a:ea typeface="Calibri"/>
                <a:cs typeface="Calibri"/>
                <a:sym typeface="Calibri"/>
              </a:rPr>
              <a:t>(weighted sum of each loss)</a:t>
            </a:r>
            <a:endParaRPr>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graphicFrame>
        <p:nvGraphicFramePr>
          <p:cNvPr id="436" name="Google Shape;436;p40"/>
          <p:cNvGraphicFramePr/>
          <p:nvPr/>
        </p:nvGraphicFramePr>
        <p:xfrm>
          <a:off x="405313" y="889763"/>
          <a:ext cx="3000000" cy="3000000"/>
        </p:xfrm>
        <a:graphic>
          <a:graphicData uri="http://schemas.openxmlformats.org/drawingml/2006/table">
            <a:tbl>
              <a:tblPr>
                <a:noFill/>
                <a:tableStyleId>{4D30D0F9-8504-4F89-924B-06DB67591852}</a:tableStyleId>
              </a:tblPr>
              <a:tblGrid>
                <a:gridCol w="709775"/>
                <a:gridCol w="709775"/>
                <a:gridCol w="709775"/>
                <a:gridCol w="709775"/>
                <a:gridCol w="709775"/>
                <a:gridCol w="709775"/>
                <a:gridCol w="709775"/>
                <a:gridCol w="709775"/>
                <a:gridCol w="709775"/>
              </a:tblGrid>
              <a:tr h="4512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MOSEI</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acc_7</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r>
              <a:tr h="3152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single-loss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5300">
                      <a:solidFill>
                        <a:srgbClr val="CCCCCC"/>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85.22</a:t>
                      </a:r>
                      <a:endParaRPr b="1"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85.39</a:t>
                      </a:r>
                      <a:endParaRPr b="1"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87.02</a:t>
                      </a:r>
                      <a:endParaRPr b="1"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86.91</a:t>
                      </a:r>
                      <a:endParaRPr b="1"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55.95</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53.85</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51.96</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79.68</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5300">
                      <a:solidFill>
                        <a:srgbClr val="CCCCCC"/>
                      </a:solidFill>
                      <a:prstDash val="solid"/>
                      <a:round/>
                      <a:headEnd len="sm" w="sm" type="none"/>
                      <a:tailEnd len="sm" w="sm" type="none"/>
                    </a:lnB>
                  </a:tcPr>
                </a:tc>
              </a:tr>
              <a:tr h="3152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multi-loss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84.77</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84.9</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86.82</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86.65</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55.99</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53.94</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51.63</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79.81</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graphicFrame>
        <p:nvGraphicFramePr>
          <p:cNvPr id="437" name="Google Shape;437;p40"/>
          <p:cNvGraphicFramePr/>
          <p:nvPr/>
        </p:nvGraphicFramePr>
        <p:xfrm>
          <a:off x="476313" y="3006375"/>
          <a:ext cx="3000000" cy="3000000"/>
        </p:xfrm>
        <a:graphic>
          <a:graphicData uri="http://schemas.openxmlformats.org/drawingml/2006/table">
            <a:tbl>
              <a:tblPr>
                <a:noFill/>
                <a:tableStyleId>{4D30D0F9-8504-4F89-924B-06DB67591852}</a:tableStyleId>
              </a:tblPr>
              <a:tblGrid>
                <a:gridCol w="691375"/>
                <a:gridCol w="691375"/>
                <a:gridCol w="691375"/>
                <a:gridCol w="691375"/>
                <a:gridCol w="691375"/>
                <a:gridCol w="691375"/>
                <a:gridCol w="691375"/>
              </a:tblGrid>
              <a:tr h="3613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CH-SIMS</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ACC_3</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15250">
                      <a:solidFill>
                        <a:srgbClr val="000000">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5300">
                      <a:solidFill>
                        <a:srgbClr val="CCCCCC"/>
                      </a:solidFill>
                      <a:prstDash val="solid"/>
                      <a:round/>
                      <a:headEnd len="sm" w="sm" type="none"/>
                      <a:tailEnd len="sm" w="sm" type="none"/>
                    </a:lnB>
                    <a:solidFill>
                      <a:srgbClr val="EFEFEF"/>
                    </a:solidFill>
                  </a:tcPr>
                </a:tc>
              </a:tr>
              <a:tr h="28085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Single-loss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5300">
                      <a:solidFill>
                        <a:srgbClr val="CCCCCC"/>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78.34</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67.18</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46.83</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78.59</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39.09</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62.69</a:t>
                      </a:r>
                      <a:endParaRPr sz="900">
                        <a:latin typeface="Times New Roman"/>
                        <a:ea typeface="Times New Roman"/>
                        <a:cs typeface="Times New Roman"/>
                        <a:sym typeface="Times New Roman"/>
                      </a:endParaRPr>
                    </a:p>
                  </a:txBody>
                  <a:tcPr marT="19050" marB="19050" marR="28575" marL="28575" anchor="b">
                    <a:lnL cap="flat" cmpd="sng" w="5300">
                      <a:solidFill>
                        <a:srgbClr val="CCCCCC"/>
                      </a:solidFill>
                      <a:prstDash val="solid"/>
                      <a:round/>
                      <a:headEnd len="sm" w="sm" type="none"/>
                      <a:tailEnd len="sm" w="sm" type="none"/>
                    </a:lnL>
                    <a:lnR cap="flat" cmpd="sng" w="5300">
                      <a:solidFill>
                        <a:srgbClr val="CCCCCC"/>
                      </a:solidFill>
                      <a:prstDash val="solid"/>
                      <a:round/>
                      <a:headEnd len="sm" w="sm" type="none"/>
                      <a:tailEnd len="sm" w="sm" type="none"/>
                    </a:lnR>
                    <a:lnT cap="flat" cmpd="sng" w="5300">
                      <a:solidFill>
                        <a:srgbClr val="CCCCCC"/>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chemeClr val="lt1"/>
                    </a:solidFill>
                  </a:tcPr>
                </a:tc>
              </a:tr>
              <a:tr h="28085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multi-loss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81.91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70.68</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47.12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82.1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34.96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72.37</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sp>
        <p:nvSpPr>
          <p:cNvPr id="438" name="Google Shape;438;p40"/>
          <p:cNvSpPr txBox="1"/>
          <p:nvPr/>
        </p:nvSpPr>
        <p:spPr>
          <a:xfrm>
            <a:off x="561400" y="4052275"/>
            <a:ext cx="57894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Takeaway:</a:t>
            </a:r>
            <a:endParaRPr sz="1300"/>
          </a:p>
          <a:p>
            <a:pPr indent="-311150" lvl="0" marL="457200" rtl="0" algn="l">
              <a:spcBef>
                <a:spcPts val="0"/>
              </a:spcBef>
              <a:spcAft>
                <a:spcPts val="0"/>
              </a:spcAft>
              <a:buSzPts val="1300"/>
              <a:buChar char="●"/>
            </a:pPr>
            <a:r>
              <a:rPr lang="en" sz="1300"/>
              <a:t>But If we have different labels for each modality, we can have a significant improvement in all metrics</a:t>
            </a:r>
            <a:endParaRPr sz="1300"/>
          </a:p>
        </p:txBody>
      </p:sp>
      <p:sp>
        <p:nvSpPr>
          <p:cNvPr id="439" name="Google Shape;439;p40"/>
          <p:cNvSpPr txBox="1"/>
          <p:nvPr/>
        </p:nvSpPr>
        <p:spPr>
          <a:xfrm>
            <a:off x="405325" y="205100"/>
            <a:ext cx="465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Multi-loss Training Results</a:t>
            </a:r>
            <a:endParaRPr b="1" sz="1800"/>
          </a:p>
        </p:txBody>
      </p:sp>
      <p:sp>
        <p:nvSpPr>
          <p:cNvPr id="440" name="Google Shape;440;p40"/>
          <p:cNvSpPr txBox="1"/>
          <p:nvPr/>
        </p:nvSpPr>
        <p:spPr>
          <a:xfrm>
            <a:off x="373138" y="1971550"/>
            <a:ext cx="5046000" cy="1000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300">
                <a:solidFill>
                  <a:schemeClr val="dk1"/>
                </a:solidFill>
              </a:rPr>
              <a:t>Takeaway:</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 If we use the same target for the different losses, it does not improve the model performance.</a:t>
            </a:r>
            <a:endParaRPr sz="13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1"/>
          <p:cNvSpPr/>
          <p:nvPr/>
        </p:nvSpPr>
        <p:spPr>
          <a:xfrm>
            <a:off x="5387795" y="3797255"/>
            <a:ext cx="854700" cy="759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 Model</a:t>
            </a:r>
            <a:endParaRPr sz="700"/>
          </a:p>
        </p:txBody>
      </p:sp>
      <p:sp>
        <p:nvSpPr>
          <p:cNvPr id="446" name="Google Shape;446;p41"/>
          <p:cNvSpPr/>
          <p:nvPr/>
        </p:nvSpPr>
        <p:spPr>
          <a:xfrm>
            <a:off x="6678722" y="3804321"/>
            <a:ext cx="854700" cy="759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Audio Model</a:t>
            </a:r>
            <a:endParaRPr sz="700"/>
          </a:p>
        </p:txBody>
      </p:sp>
      <p:sp>
        <p:nvSpPr>
          <p:cNvPr id="447" name="Google Shape;447;p41"/>
          <p:cNvSpPr/>
          <p:nvPr/>
        </p:nvSpPr>
        <p:spPr>
          <a:xfrm>
            <a:off x="5532022" y="4864142"/>
            <a:ext cx="5172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a:t>
            </a:r>
            <a:endParaRPr sz="700"/>
          </a:p>
        </p:txBody>
      </p:sp>
      <p:sp>
        <p:nvSpPr>
          <p:cNvPr id="448" name="Google Shape;448;p41"/>
          <p:cNvSpPr/>
          <p:nvPr/>
        </p:nvSpPr>
        <p:spPr>
          <a:xfrm>
            <a:off x="6847453" y="4896064"/>
            <a:ext cx="5172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Audio</a:t>
            </a:r>
            <a:endParaRPr sz="700"/>
          </a:p>
        </p:txBody>
      </p:sp>
      <p:sp>
        <p:nvSpPr>
          <p:cNvPr id="449" name="Google Shape;449;p41"/>
          <p:cNvSpPr/>
          <p:nvPr/>
        </p:nvSpPr>
        <p:spPr>
          <a:xfrm>
            <a:off x="5784032" y="2818008"/>
            <a:ext cx="1274400" cy="257100"/>
          </a:xfrm>
          <a:prstGeom prst="rect">
            <a:avLst/>
          </a:prstGeom>
          <a:solidFill>
            <a:srgbClr val="FF99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700"/>
              <a:t>         Fusion Network</a:t>
            </a:r>
            <a:endParaRPr sz="700"/>
          </a:p>
        </p:txBody>
      </p:sp>
      <p:sp>
        <p:nvSpPr>
          <p:cNvPr id="450" name="Google Shape;450;p41"/>
          <p:cNvSpPr/>
          <p:nvPr/>
        </p:nvSpPr>
        <p:spPr>
          <a:xfrm>
            <a:off x="5768279" y="4602712"/>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51" name="Google Shape;451;p41"/>
          <p:cNvSpPr/>
          <p:nvPr/>
        </p:nvSpPr>
        <p:spPr>
          <a:xfrm>
            <a:off x="7085544" y="4581594"/>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52" name="Google Shape;452;p41"/>
          <p:cNvSpPr/>
          <p:nvPr/>
        </p:nvSpPr>
        <p:spPr>
          <a:xfrm>
            <a:off x="5749183" y="2169646"/>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sp>
        <p:nvSpPr>
          <p:cNvPr id="453" name="Google Shape;453;p41"/>
          <p:cNvSpPr/>
          <p:nvPr/>
        </p:nvSpPr>
        <p:spPr>
          <a:xfrm>
            <a:off x="6364009" y="2516917"/>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54" name="Google Shape;454;p41"/>
          <p:cNvSpPr txBox="1"/>
          <p:nvPr/>
        </p:nvSpPr>
        <p:spPr>
          <a:xfrm>
            <a:off x="7235887" y="4525370"/>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a:t>
            </a:r>
            <a:r>
              <a:rPr baseline="-25000" lang="en" sz="1000"/>
              <a:t>a </a:t>
            </a:r>
            <a:endParaRPr baseline="-25000" sz="1000"/>
          </a:p>
        </p:txBody>
      </p:sp>
      <p:sp>
        <p:nvSpPr>
          <p:cNvPr id="455" name="Google Shape;455;p41"/>
          <p:cNvSpPr txBox="1"/>
          <p:nvPr/>
        </p:nvSpPr>
        <p:spPr>
          <a:xfrm>
            <a:off x="5418314" y="4525370"/>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a:t>
            </a:r>
            <a:r>
              <a:rPr baseline="-25000" lang="en" sz="1000"/>
              <a:t>t </a:t>
            </a:r>
            <a:endParaRPr baseline="-25000" sz="1000"/>
          </a:p>
        </p:txBody>
      </p:sp>
      <p:sp>
        <p:nvSpPr>
          <p:cNvPr id="456" name="Google Shape;456;p41"/>
          <p:cNvSpPr txBox="1"/>
          <p:nvPr/>
        </p:nvSpPr>
        <p:spPr>
          <a:xfrm>
            <a:off x="5637755" y="3432453"/>
            <a:ext cx="354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f</a:t>
            </a:r>
            <a:r>
              <a:rPr baseline="-25000" lang="en" sz="1000"/>
              <a:t>t </a:t>
            </a:r>
            <a:endParaRPr baseline="-25000" sz="1000"/>
          </a:p>
        </p:txBody>
      </p:sp>
      <p:sp>
        <p:nvSpPr>
          <p:cNvPr id="457" name="Google Shape;457;p41"/>
          <p:cNvSpPr txBox="1"/>
          <p:nvPr/>
        </p:nvSpPr>
        <p:spPr>
          <a:xfrm>
            <a:off x="6877461" y="3432453"/>
            <a:ext cx="3327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 f</a:t>
            </a:r>
            <a:r>
              <a:rPr baseline="-25000" lang="en" sz="1000"/>
              <a:t>a </a:t>
            </a:r>
            <a:endParaRPr baseline="-25000" sz="1000"/>
          </a:p>
        </p:txBody>
      </p:sp>
      <p:sp>
        <p:nvSpPr>
          <p:cNvPr id="458" name="Google Shape;458;p41"/>
          <p:cNvSpPr txBox="1"/>
          <p:nvPr/>
        </p:nvSpPr>
        <p:spPr>
          <a:xfrm>
            <a:off x="6116775" y="2440624"/>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f</a:t>
            </a:r>
            <a:r>
              <a:rPr baseline="-25000" lang="en" sz="1000"/>
              <a:t>f</a:t>
            </a:r>
            <a:endParaRPr baseline="-25000" sz="1000"/>
          </a:p>
        </p:txBody>
      </p:sp>
      <p:sp>
        <p:nvSpPr>
          <p:cNvPr id="459" name="Google Shape;459;p41"/>
          <p:cNvSpPr/>
          <p:nvPr/>
        </p:nvSpPr>
        <p:spPr>
          <a:xfrm>
            <a:off x="6363992" y="1857899"/>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60" name="Google Shape;460;p41"/>
          <p:cNvSpPr txBox="1"/>
          <p:nvPr/>
        </p:nvSpPr>
        <p:spPr>
          <a:xfrm>
            <a:off x="6242405" y="1504501"/>
            <a:ext cx="4425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m</a:t>
            </a:r>
            <a:endParaRPr baseline="-25000" sz="800"/>
          </a:p>
        </p:txBody>
      </p:sp>
      <p:sp>
        <p:nvSpPr>
          <p:cNvPr id="461" name="Google Shape;461;p41"/>
          <p:cNvSpPr/>
          <p:nvPr/>
        </p:nvSpPr>
        <p:spPr>
          <a:xfrm>
            <a:off x="3910126" y="2929791"/>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sp>
        <p:nvSpPr>
          <p:cNvPr id="462" name="Google Shape;462;p41"/>
          <p:cNvSpPr/>
          <p:nvPr/>
        </p:nvSpPr>
        <p:spPr>
          <a:xfrm>
            <a:off x="7828118" y="2929791"/>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cxnSp>
        <p:nvCxnSpPr>
          <p:cNvPr id="463" name="Google Shape;463;p41"/>
          <p:cNvCxnSpPr>
            <a:endCxn id="461" idx="2"/>
          </p:cNvCxnSpPr>
          <p:nvPr/>
        </p:nvCxnSpPr>
        <p:spPr>
          <a:xfrm rot="10800000">
            <a:off x="4547326" y="3220791"/>
            <a:ext cx="1090500" cy="399300"/>
          </a:xfrm>
          <a:prstGeom prst="curvedConnector2">
            <a:avLst/>
          </a:prstGeom>
          <a:noFill/>
          <a:ln cap="flat" cmpd="sng" w="9525">
            <a:solidFill>
              <a:schemeClr val="dk2"/>
            </a:solidFill>
            <a:prstDash val="solid"/>
            <a:round/>
            <a:headEnd len="med" w="med" type="none"/>
            <a:tailEnd len="med" w="med" type="none"/>
          </a:ln>
        </p:spPr>
      </p:cxnSp>
      <p:cxnSp>
        <p:nvCxnSpPr>
          <p:cNvPr id="464" name="Google Shape;464;p41"/>
          <p:cNvCxnSpPr>
            <a:stCxn id="457" idx="3"/>
            <a:endCxn id="462" idx="2"/>
          </p:cNvCxnSpPr>
          <p:nvPr/>
        </p:nvCxnSpPr>
        <p:spPr>
          <a:xfrm flipH="1" rot="10800000">
            <a:off x="7210161" y="3220803"/>
            <a:ext cx="1255200" cy="381000"/>
          </a:xfrm>
          <a:prstGeom prst="curvedConnector2">
            <a:avLst/>
          </a:prstGeom>
          <a:noFill/>
          <a:ln cap="flat" cmpd="sng" w="9525">
            <a:solidFill>
              <a:schemeClr val="dk2"/>
            </a:solidFill>
            <a:prstDash val="solid"/>
            <a:round/>
            <a:headEnd len="med" w="med" type="none"/>
            <a:tailEnd len="med" w="med" type="none"/>
          </a:ln>
        </p:spPr>
      </p:cxnSp>
      <p:sp>
        <p:nvSpPr>
          <p:cNvPr id="465" name="Google Shape;465;p41"/>
          <p:cNvSpPr/>
          <p:nvPr/>
        </p:nvSpPr>
        <p:spPr>
          <a:xfrm>
            <a:off x="4524935" y="2533583"/>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66" name="Google Shape;466;p41"/>
          <p:cNvSpPr txBox="1"/>
          <p:nvPr/>
        </p:nvSpPr>
        <p:spPr>
          <a:xfrm>
            <a:off x="4434173" y="2218111"/>
            <a:ext cx="29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t</a:t>
            </a:r>
            <a:endParaRPr baseline="-25000" sz="800"/>
          </a:p>
        </p:txBody>
      </p:sp>
      <p:sp>
        <p:nvSpPr>
          <p:cNvPr id="467" name="Google Shape;467;p41"/>
          <p:cNvSpPr/>
          <p:nvPr/>
        </p:nvSpPr>
        <p:spPr>
          <a:xfrm>
            <a:off x="8442927" y="2533583"/>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68" name="Google Shape;468;p41"/>
          <p:cNvSpPr txBox="1"/>
          <p:nvPr/>
        </p:nvSpPr>
        <p:spPr>
          <a:xfrm>
            <a:off x="8352165" y="2218111"/>
            <a:ext cx="29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a</a:t>
            </a:r>
            <a:endParaRPr baseline="-25000" sz="800"/>
          </a:p>
        </p:txBody>
      </p:sp>
      <p:sp>
        <p:nvSpPr>
          <p:cNvPr id="469" name="Google Shape;469;p41"/>
          <p:cNvSpPr txBox="1"/>
          <p:nvPr/>
        </p:nvSpPr>
        <p:spPr>
          <a:xfrm>
            <a:off x="381225" y="180575"/>
            <a:ext cx="465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Multi-loss Training for text subnets</a:t>
            </a:r>
            <a:endParaRPr b="1" sz="1800"/>
          </a:p>
        </p:txBody>
      </p:sp>
      <p:sp>
        <p:nvSpPr>
          <p:cNvPr id="470" name="Google Shape;470;p41"/>
          <p:cNvSpPr txBox="1"/>
          <p:nvPr>
            <p:ph idx="12" type="sldNum"/>
          </p:nvPr>
        </p:nvSpPr>
        <p:spPr>
          <a:xfrm>
            <a:off x="8627849" y="4663225"/>
            <a:ext cx="3933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71" name="Google Shape;471;p41"/>
          <p:cNvSpPr txBox="1"/>
          <p:nvPr/>
        </p:nvSpPr>
        <p:spPr>
          <a:xfrm>
            <a:off x="940650" y="674800"/>
            <a:ext cx="6950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Is there a difference in the </a:t>
            </a:r>
            <a:r>
              <a:rPr b="1" lang="en"/>
              <a:t>text subnetwork</a:t>
            </a:r>
            <a:r>
              <a:rPr lang="en"/>
              <a:t> performance </a:t>
            </a:r>
            <a:endParaRPr/>
          </a:p>
          <a:p>
            <a:pPr indent="0" lvl="0" marL="0" rtl="0" algn="l">
              <a:spcBef>
                <a:spcPts val="0"/>
              </a:spcBef>
              <a:spcAft>
                <a:spcPts val="0"/>
              </a:spcAft>
              <a:buNone/>
            </a:pPr>
            <a:r>
              <a:rPr lang="en"/>
              <a:t>between </a:t>
            </a:r>
            <a:r>
              <a:rPr b="1" lang="en"/>
              <a:t>using only text signal</a:t>
            </a:r>
            <a:r>
              <a:rPr lang="en"/>
              <a:t> and </a:t>
            </a:r>
            <a:r>
              <a:rPr b="1" lang="en"/>
              <a:t>using both signals</a:t>
            </a:r>
            <a:r>
              <a:rPr lang="en"/>
              <a:t>?  </a:t>
            </a:r>
            <a:endParaRPr/>
          </a:p>
        </p:txBody>
      </p:sp>
      <p:cxnSp>
        <p:nvCxnSpPr>
          <p:cNvPr id="472" name="Google Shape;472;p41"/>
          <p:cNvCxnSpPr>
            <a:stCxn id="456" idx="3"/>
            <a:endCxn id="449" idx="2"/>
          </p:cNvCxnSpPr>
          <p:nvPr/>
        </p:nvCxnSpPr>
        <p:spPr>
          <a:xfrm flipH="1" rot="10800000">
            <a:off x="5992655" y="3075003"/>
            <a:ext cx="428700" cy="526800"/>
          </a:xfrm>
          <a:prstGeom prst="curvedConnector2">
            <a:avLst/>
          </a:prstGeom>
          <a:noFill/>
          <a:ln cap="flat" cmpd="sng" w="9525">
            <a:solidFill>
              <a:schemeClr val="dk2"/>
            </a:solidFill>
            <a:prstDash val="solid"/>
            <a:round/>
            <a:headEnd len="med" w="med" type="none"/>
            <a:tailEnd len="med" w="med" type="none"/>
          </a:ln>
        </p:spPr>
      </p:cxnSp>
      <p:cxnSp>
        <p:nvCxnSpPr>
          <p:cNvPr id="473" name="Google Shape;473;p41"/>
          <p:cNvCxnSpPr>
            <a:stCxn id="457" idx="1"/>
            <a:endCxn id="449" idx="2"/>
          </p:cNvCxnSpPr>
          <p:nvPr/>
        </p:nvCxnSpPr>
        <p:spPr>
          <a:xfrm rot="10800000">
            <a:off x="6421161" y="3075003"/>
            <a:ext cx="456300" cy="526800"/>
          </a:xfrm>
          <a:prstGeom prst="curvedConnector2">
            <a:avLst/>
          </a:prstGeom>
          <a:noFill/>
          <a:ln cap="flat" cmpd="sng" w="9525">
            <a:solidFill>
              <a:schemeClr val="dk2"/>
            </a:solidFill>
            <a:prstDash val="solid"/>
            <a:round/>
            <a:headEnd len="med" w="med" type="none"/>
            <a:tailEnd len="med" w="med" type="none"/>
          </a:ln>
        </p:spPr>
      </p:cxnSp>
      <p:sp>
        <p:nvSpPr>
          <p:cNvPr id="474" name="Google Shape;474;p41"/>
          <p:cNvSpPr/>
          <p:nvPr/>
        </p:nvSpPr>
        <p:spPr>
          <a:xfrm>
            <a:off x="4200075" y="2079650"/>
            <a:ext cx="694500" cy="58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41"/>
          <p:cNvSpPr/>
          <p:nvPr/>
        </p:nvSpPr>
        <p:spPr>
          <a:xfrm>
            <a:off x="1120595" y="3263855"/>
            <a:ext cx="854700" cy="759000"/>
          </a:xfrm>
          <a:prstGeom prst="roundRect">
            <a:avLst>
              <a:gd fmla="val 16667" name="adj"/>
            </a:avLst>
          </a:prstGeom>
          <a:solidFill>
            <a:srgbClr val="6D9EE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 Model</a:t>
            </a:r>
            <a:endParaRPr sz="700"/>
          </a:p>
        </p:txBody>
      </p:sp>
      <p:sp>
        <p:nvSpPr>
          <p:cNvPr id="476" name="Google Shape;476;p41"/>
          <p:cNvSpPr/>
          <p:nvPr/>
        </p:nvSpPr>
        <p:spPr>
          <a:xfrm>
            <a:off x="1264822" y="4330742"/>
            <a:ext cx="517200" cy="1896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Text</a:t>
            </a:r>
            <a:endParaRPr sz="700"/>
          </a:p>
        </p:txBody>
      </p:sp>
      <p:sp>
        <p:nvSpPr>
          <p:cNvPr id="477" name="Google Shape;477;p41"/>
          <p:cNvSpPr/>
          <p:nvPr/>
        </p:nvSpPr>
        <p:spPr>
          <a:xfrm>
            <a:off x="1501079" y="4069312"/>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78" name="Google Shape;478;p41"/>
          <p:cNvSpPr txBox="1"/>
          <p:nvPr/>
        </p:nvSpPr>
        <p:spPr>
          <a:xfrm>
            <a:off x="1151114" y="3991970"/>
            <a:ext cx="3549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r</a:t>
            </a:r>
            <a:r>
              <a:rPr baseline="-25000" lang="en" sz="1000"/>
              <a:t>t </a:t>
            </a:r>
            <a:endParaRPr baseline="-25000" sz="1000"/>
          </a:p>
        </p:txBody>
      </p:sp>
      <p:sp>
        <p:nvSpPr>
          <p:cNvPr id="479" name="Google Shape;479;p41"/>
          <p:cNvSpPr txBox="1"/>
          <p:nvPr/>
        </p:nvSpPr>
        <p:spPr>
          <a:xfrm>
            <a:off x="1370555" y="2899053"/>
            <a:ext cx="3549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000"/>
              <a:t>f</a:t>
            </a:r>
            <a:r>
              <a:rPr baseline="-25000" lang="en" sz="1000"/>
              <a:t>t </a:t>
            </a:r>
            <a:endParaRPr baseline="-25000" sz="1000"/>
          </a:p>
        </p:txBody>
      </p:sp>
      <p:sp>
        <p:nvSpPr>
          <p:cNvPr id="480" name="Google Shape;480;p41"/>
          <p:cNvSpPr/>
          <p:nvPr/>
        </p:nvSpPr>
        <p:spPr>
          <a:xfrm>
            <a:off x="910751" y="2243841"/>
            <a:ext cx="1274400" cy="291000"/>
          </a:xfrm>
          <a:prstGeom prst="rect">
            <a:avLst/>
          </a:prstGeom>
          <a:solidFill>
            <a:srgbClr val="CFE2F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Fully-connected layer</a:t>
            </a:r>
            <a:endParaRPr sz="700"/>
          </a:p>
        </p:txBody>
      </p:sp>
      <p:cxnSp>
        <p:nvCxnSpPr>
          <p:cNvPr id="481" name="Google Shape;481;p41"/>
          <p:cNvCxnSpPr>
            <a:stCxn id="479" idx="0"/>
            <a:endCxn id="480" idx="2"/>
          </p:cNvCxnSpPr>
          <p:nvPr/>
        </p:nvCxnSpPr>
        <p:spPr>
          <a:xfrm rot="-5400000">
            <a:off x="1366205" y="2716653"/>
            <a:ext cx="364200" cy="600"/>
          </a:xfrm>
          <a:prstGeom prst="curvedConnector3">
            <a:avLst>
              <a:gd fmla="val 50002" name="adj1"/>
            </a:avLst>
          </a:prstGeom>
          <a:noFill/>
          <a:ln cap="flat" cmpd="sng" w="9525">
            <a:solidFill>
              <a:schemeClr val="dk2"/>
            </a:solidFill>
            <a:prstDash val="solid"/>
            <a:round/>
            <a:headEnd len="med" w="med" type="none"/>
            <a:tailEnd len="med" w="med" type="none"/>
          </a:ln>
        </p:spPr>
      </p:cxnSp>
      <p:sp>
        <p:nvSpPr>
          <p:cNvPr id="482" name="Google Shape;482;p41"/>
          <p:cNvSpPr/>
          <p:nvPr/>
        </p:nvSpPr>
        <p:spPr>
          <a:xfrm>
            <a:off x="1553135" y="1847783"/>
            <a:ext cx="44700" cy="2151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483" name="Google Shape;483;p41"/>
          <p:cNvSpPr txBox="1"/>
          <p:nvPr/>
        </p:nvSpPr>
        <p:spPr>
          <a:xfrm>
            <a:off x="1462373" y="1532311"/>
            <a:ext cx="295800" cy="307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y</a:t>
            </a:r>
            <a:r>
              <a:rPr baseline="-25000" lang="en" sz="800"/>
              <a:t>t</a:t>
            </a:r>
            <a:endParaRPr baseline="-25000" sz="800"/>
          </a:p>
        </p:txBody>
      </p:sp>
      <p:sp>
        <p:nvSpPr>
          <p:cNvPr id="484" name="Google Shape;484;p41"/>
          <p:cNvSpPr/>
          <p:nvPr/>
        </p:nvSpPr>
        <p:spPr>
          <a:xfrm>
            <a:off x="1228275" y="1393850"/>
            <a:ext cx="694500" cy="5847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41"/>
          <p:cNvSpPr txBox="1"/>
          <p:nvPr/>
        </p:nvSpPr>
        <p:spPr>
          <a:xfrm>
            <a:off x="2786275" y="3080775"/>
            <a:ext cx="54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vs</a:t>
            </a:r>
            <a:endParaRPr/>
          </a:p>
        </p:txBody>
      </p:sp>
      <p:sp>
        <p:nvSpPr>
          <p:cNvPr id="486" name="Google Shape;486;p41"/>
          <p:cNvSpPr/>
          <p:nvPr/>
        </p:nvSpPr>
        <p:spPr>
          <a:xfrm rot="-2700000">
            <a:off x="1974139" y="1315808"/>
            <a:ext cx="355109" cy="143826"/>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7" name="Google Shape;487;p41"/>
          <p:cNvSpPr/>
          <p:nvPr/>
        </p:nvSpPr>
        <p:spPr>
          <a:xfrm rot="-7217477">
            <a:off x="5036897" y="1329005"/>
            <a:ext cx="355078" cy="143862"/>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488" name="Google Shape;488;p41"/>
          <p:cNvSpPr txBox="1"/>
          <p:nvPr/>
        </p:nvSpPr>
        <p:spPr>
          <a:xfrm>
            <a:off x="6591325" y="1323300"/>
            <a:ext cx="1851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Calibri"/>
                <a:ea typeface="Calibri"/>
                <a:cs typeface="Calibri"/>
                <a:sym typeface="Calibri"/>
              </a:rPr>
              <a:t>The gradient from audio signals can backpropagate to the text model from the fusion network</a:t>
            </a:r>
            <a:endParaRPr sz="1100">
              <a:solidFill>
                <a:schemeClr val="dk1"/>
              </a:solidFill>
              <a:latin typeface="Calibri"/>
              <a:ea typeface="Calibri"/>
              <a:cs typeface="Calibri"/>
              <a:sym typeface="Calibri"/>
            </a:endParaRPr>
          </a:p>
        </p:txBody>
      </p:sp>
      <p:sp>
        <p:nvSpPr>
          <p:cNvPr id="489" name="Google Shape;489;p41"/>
          <p:cNvSpPr/>
          <p:nvPr/>
        </p:nvSpPr>
        <p:spPr>
          <a:xfrm rot="-3521249">
            <a:off x="5927047" y="3294680"/>
            <a:ext cx="355009" cy="106760"/>
          </a:xfrm>
          <a:prstGeom prst="leftArrow">
            <a:avLst>
              <a:gd fmla="val 50000" name="adj1"/>
              <a:gd fmla="val 50000" name="adj2"/>
            </a:avLst>
          </a:prstGeom>
          <a:solidFill>
            <a:srgbClr val="CC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highlight>
                <a:srgbClr val="B7B7B7"/>
              </a:highlight>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graphicFrame>
        <p:nvGraphicFramePr>
          <p:cNvPr id="494" name="Google Shape;494;p42"/>
          <p:cNvGraphicFramePr/>
          <p:nvPr/>
        </p:nvGraphicFramePr>
        <p:xfrm>
          <a:off x="332438" y="836700"/>
          <a:ext cx="3000000" cy="3000000"/>
        </p:xfrm>
        <a:graphic>
          <a:graphicData uri="http://schemas.openxmlformats.org/drawingml/2006/table">
            <a:tbl>
              <a:tblPr>
                <a:noFill/>
                <a:tableStyleId>{4D30D0F9-8504-4F89-924B-06DB67591852}</a:tableStyleId>
              </a:tblPr>
              <a:tblGrid>
                <a:gridCol w="683475"/>
                <a:gridCol w="683475"/>
                <a:gridCol w="683475"/>
                <a:gridCol w="683475"/>
                <a:gridCol w="683475"/>
                <a:gridCol w="683475"/>
                <a:gridCol w="683475"/>
                <a:gridCol w="683475"/>
                <a:gridCol w="683475"/>
              </a:tblGrid>
              <a:tr h="29345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MOSI</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acc_7</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r>
              <a:tr h="21237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87.29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87.29</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56.41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48.68</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64.96</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83.61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r>
              <a:tr h="29345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multi-loss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85.62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85.56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87.91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87.9</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55.01</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47.42</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64.76</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83.79</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graphicFrame>
        <p:nvGraphicFramePr>
          <p:cNvPr id="495" name="Google Shape;495;p42"/>
          <p:cNvGraphicFramePr/>
          <p:nvPr/>
        </p:nvGraphicFramePr>
        <p:xfrm>
          <a:off x="364388" y="1841225"/>
          <a:ext cx="3000000" cy="3000000"/>
        </p:xfrm>
        <a:graphic>
          <a:graphicData uri="http://schemas.openxmlformats.org/drawingml/2006/table">
            <a:tbl>
              <a:tblPr>
                <a:noFill/>
                <a:tableStyleId>{4D30D0F9-8504-4F89-924B-06DB67591852}</a:tableStyleId>
              </a:tblPr>
              <a:tblGrid>
                <a:gridCol w="683475"/>
                <a:gridCol w="683475"/>
                <a:gridCol w="683475"/>
                <a:gridCol w="683475"/>
                <a:gridCol w="683475"/>
                <a:gridCol w="683475"/>
                <a:gridCol w="683475"/>
                <a:gridCol w="683475"/>
                <a:gridCol w="683475"/>
              </a:tblGrid>
              <a:tr h="384000">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MOSEI</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Has0_F1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Non0_acc_2</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Non0_F1</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acc_7</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B7B7B7">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EFEFEF"/>
                    </a:solidFill>
                  </a:tcPr>
                </a:tc>
              </a:tr>
              <a:tr h="2984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84.81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84.95</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86.34</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86.19</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54.99</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52.97</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53.31</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78.6</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tcPr>
                </a:tc>
              </a:tr>
              <a:tr h="298425">
                <a:tc>
                  <a:txBody>
                    <a:bodyPr/>
                    <a:lstStyle/>
                    <a:p>
                      <a:pPr indent="0" lvl="0" marL="0" rtl="0" algn="ctr">
                        <a:lnSpc>
                          <a:spcPct val="115000"/>
                        </a:lnSpc>
                        <a:spcBef>
                          <a:spcPts val="0"/>
                        </a:spcBef>
                        <a:spcAft>
                          <a:spcPts val="0"/>
                        </a:spcAft>
                        <a:buClr>
                          <a:schemeClr val="dk1"/>
                        </a:buClr>
                        <a:buSzPts val="1100"/>
                        <a:buFont typeface="Arial"/>
                        <a:buNone/>
                      </a:pPr>
                      <a:r>
                        <a:rPr b="1" lang="en" sz="900">
                          <a:solidFill>
                            <a:schemeClr val="dk1"/>
                          </a:solidFill>
                          <a:latin typeface="Times New Roman"/>
                          <a:ea typeface="Times New Roman"/>
                          <a:cs typeface="Times New Roman"/>
                          <a:sym typeface="Times New Roman"/>
                        </a:rPr>
                        <a:t>multi-loss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84.77</a:t>
                      </a:r>
                      <a:endParaRPr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84.9</a:t>
                      </a:r>
                      <a:endParaRPr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FFFFF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86.82</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86.65</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55.99</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53.94</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51.63</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79.81</a:t>
                      </a:r>
                      <a:endParaRPr b="1" sz="900">
                        <a:latin typeface="Times New Roman"/>
                        <a:ea typeface="Times New Roman"/>
                        <a:cs typeface="Times New Roman"/>
                        <a:sym typeface="Times New Roman"/>
                      </a:endParaRPr>
                    </a:p>
                  </a:txBody>
                  <a:tcPr marT="45700" marB="45700" marR="45700" marL="45700" anchor="b">
                    <a:lnL cap="flat" cmpd="sng" w="7625">
                      <a:solidFill>
                        <a:srgbClr val="93C47D">
                          <a:alpha val="0"/>
                        </a:srgbClr>
                      </a:solidFill>
                      <a:prstDash val="solid"/>
                      <a:round/>
                      <a:headEnd len="sm" w="sm" type="none"/>
                      <a:tailEnd len="sm" w="sm" type="none"/>
                    </a:lnL>
                    <a:lnR cap="flat" cmpd="sng" w="7625">
                      <a:solidFill>
                        <a:srgbClr val="93C47D">
                          <a:alpha val="0"/>
                        </a:srgbClr>
                      </a:solidFill>
                      <a:prstDash val="solid"/>
                      <a:round/>
                      <a:headEnd len="sm" w="sm" type="none"/>
                      <a:tailEnd len="sm" w="sm" type="none"/>
                    </a:lnR>
                    <a:lnT cap="flat" cmpd="sng" w="7625">
                      <a:solidFill>
                        <a:srgbClr val="93C47D">
                          <a:alpha val="0"/>
                        </a:srgbClr>
                      </a:solidFill>
                      <a:prstDash val="solid"/>
                      <a:round/>
                      <a:headEnd len="sm" w="sm" type="none"/>
                      <a:tailEnd len="sm" w="sm" type="none"/>
                    </a:lnT>
                    <a:lnB cap="flat" cmpd="sng" w="7625">
                      <a:solidFill>
                        <a:srgbClr val="93C47D">
                          <a:alpha val="0"/>
                        </a:srgbClr>
                      </a:solidFill>
                      <a:prstDash val="solid"/>
                      <a:round/>
                      <a:headEnd len="sm" w="sm" type="none"/>
                      <a:tailEnd len="sm" w="sm" type="none"/>
                    </a:lnB>
                    <a:solidFill>
                      <a:srgbClr val="93C47D"/>
                    </a:solidFill>
                  </a:tcPr>
                </a:tc>
              </a:tr>
            </a:tbl>
          </a:graphicData>
        </a:graphic>
      </p:graphicFrame>
      <p:graphicFrame>
        <p:nvGraphicFramePr>
          <p:cNvPr id="496" name="Google Shape;496;p42"/>
          <p:cNvGraphicFramePr/>
          <p:nvPr/>
        </p:nvGraphicFramePr>
        <p:xfrm>
          <a:off x="364388" y="2999600"/>
          <a:ext cx="3000000" cy="3000000"/>
        </p:xfrm>
        <a:graphic>
          <a:graphicData uri="http://schemas.openxmlformats.org/drawingml/2006/table">
            <a:tbl>
              <a:tblPr>
                <a:noFill/>
                <a:tableStyleId>{4D30D0F9-8504-4F89-924B-06DB67591852}</a:tableStyleId>
              </a:tblPr>
              <a:tblGrid>
                <a:gridCol w="673500"/>
                <a:gridCol w="673500"/>
                <a:gridCol w="673500"/>
                <a:gridCol w="673500"/>
                <a:gridCol w="673500"/>
                <a:gridCol w="673500"/>
                <a:gridCol w="673500"/>
              </a:tblGrid>
              <a:tr h="3523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CH-SIMS</a:t>
                      </a:r>
                      <a:endParaRPr b="1" sz="900">
                        <a:latin typeface="Times New Roman"/>
                        <a:ea typeface="Times New Roman"/>
                        <a:cs typeface="Times New Roman"/>
                        <a:sym typeface="Times New Roman"/>
                      </a:endParaRPr>
                    </a:p>
                  </a:txBody>
                  <a:tcPr marT="45700" marB="45700" marR="45700" marL="45700" anchor="b">
                    <a:lnL cap="flat" cmpd="sng" w="7625">
                      <a:solidFill>
                        <a:srgbClr val="B7B7B7">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B7B7B7">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ACC_2</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ACC_3</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ACC_5</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F1</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MAE</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CORR</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15250">
                      <a:solidFill>
                        <a:srgbClr val="000000">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15250">
                      <a:solidFill>
                        <a:srgbClr val="000000">
                          <a:alpha val="0"/>
                        </a:srgbClr>
                      </a:solidFill>
                      <a:prstDash val="solid"/>
                      <a:round/>
                      <a:headEnd len="sm" w="sm" type="none"/>
                      <a:tailEnd len="sm" w="sm" type="none"/>
                    </a:lnB>
                    <a:solidFill>
                      <a:srgbClr val="EFEFEF"/>
                    </a:solidFill>
                  </a:tcPr>
                </a:tc>
              </a:tr>
              <a:tr h="273825">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text-loss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B7B7B7">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79.21</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65.06</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42.02</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79.14</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42.65</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 sz="900">
                          <a:latin typeface="Times New Roman"/>
                          <a:ea typeface="Times New Roman"/>
                          <a:cs typeface="Times New Roman"/>
                          <a:sym typeface="Times New Roman"/>
                        </a:rPr>
                        <a:t>59.4</a:t>
                      </a:r>
                      <a:endParaRPr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15250">
                      <a:solidFill>
                        <a:srgbClr val="000000">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tcPr>
                </a:tc>
              </a:tr>
              <a:tr h="273825">
                <a:tc>
                  <a:txBody>
                    <a:bodyPr/>
                    <a:lstStyle/>
                    <a:p>
                      <a:pPr indent="0" lvl="0" marL="0" rtl="0" algn="ctr">
                        <a:lnSpc>
                          <a:spcPct val="115000"/>
                        </a:lnSpc>
                        <a:spcBef>
                          <a:spcPts val="0"/>
                        </a:spcBef>
                        <a:spcAft>
                          <a:spcPts val="0"/>
                        </a:spcAft>
                        <a:buClr>
                          <a:schemeClr val="dk1"/>
                        </a:buClr>
                        <a:buSzPts val="1100"/>
                        <a:buFont typeface="Arial"/>
                        <a:buNone/>
                      </a:pPr>
                      <a:r>
                        <a:rPr b="1" lang="en" sz="900">
                          <a:solidFill>
                            <a:schemeClr val="dk1"/>
                          </a:solidFill>
                          <a:latin typeface="Times New Roman"/>
                          <a:ea typeface="Times New Roman"/>
                          <a:cs typeface="Times New Roman"/>
                          <a:sym typeface="Times New Roman"/>
                        </a:rPr>
                        <a:t>multi-loss</a:t>
                      </a:r>
                      <a:endParaRPr b="1" sz="900">
                        <a:latin typeface="Times New Roman"/>
                        <a:ea typeface="Times New Roman"/>
                        <a:cs typeface="Times New Roman"/>
                        <a:sym typeface="Times New Roman"/>
                      </a:endParaRPr>
                    </a:p>
                  </a:txBody>
                  <a:tcPr marT="45700" marB="45700" marR="45700" marL="45700"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EFEFEF"/>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83.15</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72.14</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48.21</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83.74</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28.58</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c>
                  <a:txBody>
                    <a:bodyPr/>
                    <a:lstStyle/>
                    <a:p>
                      <a:pPr indent="0" lvl="0" marL="0" rtl="0" algn="ctr">
                        <a:lnSpc>
                          <a:spcPct val="115000"/>
                        </a:lnSpc>
                        <a:spcBef>
                          <a:spcPts val="0"/>
                        </a:spcBef>
                        <a:spcAft>
                          <a:spcPts val="0"/>
                        </a:spcAft>
                        <a:buNone/>
                      </a:pPr>
                      <a:r>
                        <a:rPr b="1" lang="en" sz="900">
                          <a:latin typeface="Times New Roman"/>
                          <a:ea typeface="Times New Roman"/>
                          <a:cs typeface="Times New Roman"/>
                          <a:sym typeface="Times New Roman"/>
                        </a:rPr>
                        <a:t>78.72</a:t>
                      </a:r>
                      <a:endParaRPr b="1" sz="900">
                        <a:latin typeface="Times New Roman"/>
                        <a:ea typeface="Times New Roman"/>
                        <a:cs typeface="Times New Roman"/>
                        <a:sym typeface="Times New Roman"/>
                      </a:endParaRPr>
                    </a:p>
                  </a:txBody>
                  <a:tcPr marT="19050" marB="19050" marR="28575" marL="28575" anchor="b">
                    <a:lnL cap="flat" cmpd="sng" w="7625">
                      <a:solidFill>
                        <a:srgbClr val="CCCCCC">
                          <a:alpha val="0"/>
                        </a:srgbClr>
                      </a:solidFill>
                      <a:prstDash val="solid"/>
                      <a:round/>
                      <a:headEnd len="sm" w="sm" type="none"/>
                      <a:tailEnd len="sm" w="sm" type="none"/>
                    </a:lnL>
                    <a:lnR cap="flat" cmpd="sng" w="7625">
                      <a:solidFill>
                        <a:srgbClr val="CCCCCC">
                          <a:alpha val="0"/>
                        </a:srgbClr>
                      </a:solidFill>
                      <a:prstDash val="solid"/>
                      <a:round/>
                      <a:headEnd len="sm" w="sm" type="none"/>
                      <a:tailEnd len="sm" w="sm" type="none"/>
                    </a:lnR>
                    <a:lnT cap="flat" cmpd="sng" w="7625">
                      <a:solidFill>
                        <a:srgbClr val="CCCCCC">
                          <a:alpha val="0"/>
                        </a:srgbClr>
                      </a:solidFill>
                      <a:prstDash val="solid"/>
                      <a:round/>
                      <a:headEnd len="sm" w="sm" type="none"/>
                      <a:tailEnd len="sm" w="sm" type="none"/>
                    </a:lnT>
                    <a:lnB cap="flat" cmpd="sng" w="7625">
                      <a:solidFill>
                        <a:srgbClr val="CCCCCC">
                          <a:alpha val="0"/>
                        </a:srgbClr>
                      </a:solidFill>
                      <a:prstDash val="solid"/>
                      <a:round/>
                      <a:headEnd len="sm" w="sm" type="none"/>
                      <a:tailEnd len="sm" w="sm" type="none"/>
                    </a:lnB>
                    <a:solidFill>
                      <a:srgbClr val="93C47D"/>
                    </a:solidFill>
                  </a:tcPr>
                </a:tc>
              </a:tr>
            </a:tbl>
          </a:graphicData>
        </a:graphic>
      </p:graphicFrame>
      <p:sp>
        <p:nvSpPr>
          <p:cNvPr id="497" name="Google Shape;497;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498" name="Google Shape;498;p42"/>
          <p:cNvSpPr txBox="1"/>
          <p:nvPr/>
        </p:nvSpPr>
        <p:spPr>
          <a:xfrm>
            <a:off x="332450" y="4077100"/>
            <a:ext cx="72204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Takeaway:</a:t>
            </a:r>
            <a:endParaRPr/>
          </a:p>
          <a:p>
            <a:pPr indent="-311150" lvl="0" marL="457200" rtl="0" algn="l">
              <a:spcBef>
                <a:spcPts val="0"/>
              </a:spcBef>
              <a:spcAft>
                <a:spcPts val="0"/>
              </a:spcAft>
              <a:buSzPts val="1300"/>
              <a:buChar char="●"/>
            </a:pPr>
            <a:r>
              <a:rPr lang="en" sz="1300"/>
              <a:t>If we have labels for other modalities, it can produce a significant improvement.</a:t>
            </a:r>
            <a:endParaRPr sz="1300"/>
          </a:p>
          <a:p>
            <a:pPr indent="-311150" lvl="0" marL="457200" rtl="0" algn="l">
              <a:spcBef>
                <a:spcPts val="0"/>
              </a:spcBef>
              <a:spcAft>
                <a:spcPts val="0"/>
              </a:spcAft>
              <a:buSzPts val="1300"/>
              <a:buChar char="●"/>
            </a:pPr>
            <a:r>
              <a:rPr lang="en" sz="1300"/>
              <a:t>However, such effect is not seen for the audio subnet.</a:t>
            </a:r>
            <a:endParaRPr sz="1300"/>
          </a:p>
        </p:txBody>
      </p:sp>
      <p:sp>
        <p:nvSpPr>
          <p:cNvPr id="499" name="Google Shape;499;p42"/>
          <p:cNvSpPr txBox="1"/>
          <p:nvPr/>
        </p:nvSpPr>
        <p:spPr>
          <a:xfrm>
            <a:off x="381225" y="180575"/>
            <a:ext cx="46509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t>Multi-loss Training Text-Subnet Results</a:t>
            </a:r>
            <a:endParaRPr b="1" sz="1800"/>
          </a:p>
        </p:txBody>
      </p:sp>
      <p:sp>
        <p:nvSpPr>
          <p:cNvPr id="500" name="Google Shape;500;p42"/>
          <p:cNvSpPr txBox="1"/>
          <p:nvPr/>
        </p:nvSpPr>
        <p:spPr>
          <a:xfrm>
            <a:off x="6483725" y="1762625"/>
            <a:ext cx="2463900" cy="143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200">
                <a:solidFill>
                  <a:schemeClr val="dk1"/>
                </a:solidFill>
              </a:rPr>
              <a:t>Takeaway:</a:t>
            </a:r>
            <a:endParaRPr sz="1200">
              <a:solidFill>
                <a:schemeClr val="dk1"/>
              </a:solidFill>
            </a:endParaRPr>
          </a:p>
          <a:p>
            <a:pPr indent="-298450" lvl="0" marL="457200" rtl="0" algn="l">
              <a:spcBef>
                <a:spcPts val="0"/>
              </a:spcBef>
              <a:spcAft>
                <a:spcPts val="0"/>
              </a:spcAft>
              <a:buClr>
                <a:schemeClr val="dk1"/>
              </a:buClr>
              <a:buSzPts val="1100"/>
              <a:buChar char="●"/>
            </a:pPr>
            <a:r>
              <a:rPr lang="en" sz="1100">
                <a:solidFill>
                  <a:schemeClr val="dk1"/>
                </a:solidFill>
              </a:rPr>
              <a:t>Using multi-loss training can have a small </a:t>
            </a:r>
            <a:r>
              <a:rPr b="1" lang="en" sz="1100">
                <a:solidFill>
                  <a:schemeClr val="dk1"/>
                </a:solidFill>
              </a:rPr>
              <a:t>positive impact</a:t>
            </a:r>
            <a:r>
              <a:rPr lang="en" sz="1100">
                <a:solidFill>
                  <a:schemeClr val="dk1"/>
                </a:solidFill>
              </a:rPr>
              <a:t> on most metrics for the </a:t>
            </a:r>
            <a:r>
              <a:rPr b="1" lang="en" sz="1100">
                <a:solidFill>
                  <a:schemeClr val="dk1"/>
                </a:solidFill>
              </a:rPr>
              <a:t>text subnet</a:t>
            </a:r>
            <a:r>
              <a:rPr lang="en" sz="1100">
                <a:solidFill>
                  <a:schemeClr val="dk1"/>
                </a:solidFill>
              </a:rPr>
              <a:t>,</a:t>
            </a:r>
            <a:r>
              <a:rPr b="1" lang="en" sz="1100">
                <a:solidFill>
                  <a:schemeClr val="dk1"/>
                </a:solidFill>
              </a:rPr>
              <a:t> </a:t>
            </a:r>
            <a:r>
              <a:rPr lang="en" sz="1100" u="sng">
                <a:solidFill>
                  <a:schemeClr val="dk1"/>
                </a:solidFill>
              </a:rPr>
              <a:t>even when we use the same target</a:t>
            </a:r>
            <a:r>
              <a:rPr lang="en" sz="1100">
                <a:solidFill>
                  <a:schemeClr val="dk1"/>
                </a:solidFill>
              </a:rPr>
              <a:t>.</a:t>
            </a:r>
            <a:endParaRPr sz="11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ph type="title"/>
          </p:nvPr>
        </p:nvSpPr>
        <p:spPr>
          <a:xfrm>
            <a:off x="116100" y="11549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A Mapping on Current Classifying Categories of Emotions Used in Multimodal Models for Emotion Recognition</a:t>
            </a:r>
            <a:endParaRPr/>
          </a:p>
        </p:txBody>
      </p:sp>
      <p:sp>
        <p:nvSpPr>
          <p:cNvPr id="76" name="Google Shape;76;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77" name="Google Shape;77;p16"/>
          <p:cNvSpPr txBox="1"/>
          <p:nvPr/>
        </p:nvSpPr>
        <p:spPr>
          <a:xfrm>
            <a:off x="1292250" y="2571750"/>
            <a:ext cx="6059700" cy="1176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chemeClr val="dk1"/>
                </a:solidFill>
              </a:rPr>
              <a:t>Ziwei Gong, Muyin Yao, Xinyi Hu, Xiaoning Zhu, Julia Hirschberg</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rPr b="1" lang="en">
                <a:solidFill>
                  <a:schemeClr val="dk1"/>
                </a:solidFill>
              </a:rPr>
              <a:t> Department of Computer Science </a:t>
            </a:r>
            <a:endParaRPr b="1">
              <a:solidFill>
                <a:schemeClr val="dk1"/>
              </a:solidFill>
            </a:endParaRPr>
          </a:p>
          <a:p>
            <a:pPr indent="0" lvl="0" marL="0" rtl="0" algn="ctr">
              <a:spcBef>
                <a:spcPts val="0"/>
              </a:spcBef>
              <a:spcAft>
                <a:spcPts val="0"/>
              </a:spcAft>
              <a:buNone/>
            </a:pPr>
            <a:r>
              <a:rPr b="1" lang="en">
                <a:solidFill>
                  <a:schemeClr val="dk1"/>
                </a:solidFill>
              </a:rPr>
              <a:t>Columbia University</a:t>
            </a:r>
            <a:endParaRPr b="1">
              <a:solidFill>
                <a:schemeClr val="dk1"/>
              </a:solidFill>
            </a:endParaRPr>
          </a:p>
          <a:p>
            <a:pPr indent="0" lvl="0" marL="0" rtl="0" algn="ctr">
              <a:spcBef>
                <a:spcPts val="0"/>
              </a:spcBef>
              <a:spcAft>
                <a:spcPts val="0"/>
              </a:spcAft>
              <a:buNone/>
            </a:pPr>
            <a:r>
              <a:t/>
            </a:r>
            <a:endParaRPr b="1">
              <a:solidFill>
                <a:schemeClr val="dk1"/>
              </a:solidFill>
            </a:endParaRPr>
          </a:p>
          <a:p>
            <a:pPr indent="0" lvl="0" marL="0" rtl="0" algn="ctr">
              <a:spcBef>
                <a:spcPts val="0"/>
              </a:spcBef>
              <a:spcAft>
                <a:spcPts val="0"/>
              </a:spcAft>
              <a:buNone/>
            </a:pPr>
            <a:r>
              <a:t/>
            </a:r>
            <a:endParaRPr b="1">
              <a:solidFill>
                <a:schemeClr val="dk1"/>
              </a:solidFill>
            </a:endParaRPr>
          </a:p>
        </p:txBody>
      </p:sp>
      <p:sp>
        <p:nvSpPr>
          <p:cNvPr id="78" name="Google Shape;78;p16"/>
          <p:cNvSpPr txBox="1"/>
          <p:nvPr/>
        </p:nvSpPr>
        <p:spPr>
          <a:xfrm>
            <a:off x="2292775" y="4450575"/>
            <a:ext cx="4276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1F2328"/>
                </a:solidFill>
                <a:highlight>
                  <a:srgbClr val="FFFFFF"/>
                </a:highlight>
              </a:rPr>
              <a:t>Paper link: </a:t>
            </a:r>
            <a:r>
              <a:rPr lang="en" sz="1200">
                <a:solidFill>
                  <a:srgbClr val="1F2328"/>
                </a:solidFill>
                <a:highlight>
                  <a:srgbClr val="FFFFFF"/>
                </a:highlight>
              </a:rPr>
              <a:t>https://aclanthology.org/2024.law-1.3/</a:t>
            </a:r>
            <a:r>
              <a:rPr lang="en" sz="1200">
                <a:solidFill>
                  <a:srgbClr val="1F2328"/>
                </a:solidFill>
                <a:highlight>
                  <a:srgbClr val="FFFFFF"/>
                </a:highlight>
              </a:rPr>
              <a:t> </a:t>
            </a:r>
            <a:endParaRPr/>
          </a:p>
        </p:txBody>
      </p:sp>
      <p:sp>
        <p:nvSpPr>
          <p:cNvPr id="79" name="Google Shape;79;p16"/>
          <p:cNvSpPr txBox="1"/>
          <p:nvPr/>
        </p:nvSpPr>
        <p:spPr>
          <a:xfrm>
            <a:off x="-401554" y="38079"/>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lang="en" sz="1500">
                <a:solidFill>
                  <a:schemeClr val="dk2"/>
                </a:solidFill>
                <a:latin typeface="Calibri"/>
                <a:ea typeface="Calibri"/>
                <a:cs typeface="Calibri"/>
                <a:sym typeface="Calibri"/>
              </a:rPr>
              <a:t>EACL 2024</a:t>
            </a:r>
            <a:endParaRPr sz="1100"/>
          </a:p>
        </p:txBody>
      </p:sp>
      <p:sp>
        <p:nvSpPr>
          <p:cNvPr id="80" name="Google Shape;80;p1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3"/>
          <p:cNvSpPr txBox="1"/>
          <p:nvPr>
            <p:ph type="title"/>
          </p:nvPr>
        </p:nvSpPr>
        <p:spPr>
          <a:xfrm>
            <a:off x="311700" y="233650"/>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820"/>
              <a:t>Benefit Of Using Multi-loss Training</a:t>
            </a:r>
            <a:endParaRPr b="1" sz="1820"/>
          </a:p>
        </p:txBody>
      </p:sp>
      <p:sp>
        <p:nvSpPr>
          <p:cNvPr id="506" name="Google Shape;506;p43"/>
          <p:cNvSpPr txBox="1"/>
          <p:nvPr>
            <p:ph idx="1" type="body"/>
          </p:nvPr>
        </p:nvSpPr>
        <p:spPr>
          <a:xfrm>
            <a:off x="213050" y="912925"/>
            <a:ext cx="8520600" cy="34164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Clr>
                <a:schemeClr val="dk1"/>
              </a:buClr>
              <a:buSzPct val="100000"/>
              <a:buChar char="●"/>
            </a:pPr>
            <a:r>
              <a:rPr lang="en">
                <a:solidFill>
                  <a:schemeClr val="dk1"/>
                </a:solidFill>
              </a:rPr>
              <a:t>The </a:t>
            </a:r>
            <a:r>
              <a:rPr b="1" lang="en">
                <a:solidFill>
                  <a:schemeClr val="dk1"/>
                </a:solidFill>
              </a:rPr>
              <a:t>multi-output</a:t>
            </a:r>
            <a:r>
              <a:rPr lang="en">
                <a:solidFill>
                  <a:schemeClr val="dk1"/>
                </a:solidFill>
              </a:rPr>
              <a:t> model can also work with a single modality </a:t>
            </a:r>
            <a:endParaRPr>
              <a:solidFill>
                <a:schemeClr val="dk1"/>
              </a:solidFill>
            </a:endParaRPr>
          </a:p>
          <a:p>
            <a:pPr indent="0" lvl="0" marL="457200" rtl="0" algn="l">
              <a:spcBef>
                <a:spcPts val="1200"/>
              </a:spcBef>
              <a:spcAft>
                <a:spcPts val="0"/>
              </a:spcAft>
              <a:buNone/>
            </a:pPr>
            <a:r>
              <a:rPr lang="en">
                <a:solidFill>
                  <a:schemeClr val="dk1"/>
                </a:solidFill>
              </a:rPr>
              <a:t>(no need for extra models)</a:t>
            </a:r>
            <a:endParaRPr>
              <a:solidFill>
                <a:schemeClr val="dk1"/>
              </a:solidFill>
            </a:endParaRPr>
          </a:p>
          <a:p>
            <a:pPr indent="0" lvl="0" marL="457200" rtl="0" algn="l">
              <a:spcBef>
                <a:spcPts val="1200"/>
              </a:spcBef>
              <a:spcAft>
                <a:spcPts val="0"/>
              </a:spcAft>
              <a:buNone/>
            </a:pPr>
            <a:r>
              <a:t/>
            </a:r>
            <a:endParaRPr>
              <a:solidFill>
                <a:schemeClr val="dk1"/>
              </a:solidFill>
            </a:endParaRPr>
          </a:p>
          <a:p>
            <a:pPr indent="-334327" lvl="0" marL="457200" rtl="0" algn="l">
              <a:spcBef>
                <a:spcPts val="1200"/>
              </a:spcBef>
              <a:spcAft>
                <a:spcPts val="0"/>
              </a:spcAft>
              <a:buClr>
                <a:schemeClr val="dk1"/>
              </a:buClr>
              <a:buSzPct val="100000"/>
              <a:buChar char="●"/>
            </a:pPr>
            <a:r>
              <a:rPr lang="en">
                <a:solidFill>
                  <a:schemeClr val="dk1"/>
                </a:solidFill>
              </a:rPr>
              <a:t>When having distinct labels for different modalities, we can significantly improve the overall performance</a:t>
            </a:r>
            <a:endParaRPr>
              <a:solidFill>
                <a:schemeClr val="dk1"/>
              </a:solidFill>
            </a:endParaRPr>
          </a:p>
          <a:p>
            <a:pPr indent="0" lvl="0" marL="457200" rtl="0" algn="l">
              <a:spcBef>
                <a:spcPts val="1200"/>
              </a:spcBef>
              <a:spcAft>
                <a:spcPts val="0"/>
              </a:spcAft>
              <a:buNone/>
            </a:pPr>
            <a:r>
              <a:rPr lang="en">
                <a:solidFill>
                  <a:schemeClr val="dk1"/>
                </a:solidFill>
              </a:rPr>
              <a:t> </a:t>
            </a:r>
            <a:endParaRPr>
              <a:solidFill>
                <a:schemeClr val="dk1"/>
              </a:solidFill>
            </a:endParaRPr>
          </a:p>
          <a:p>
            <a:pPr indent="-334327" lvl="0" marL="457200" rtl="0" algn="l">
              <a:spcBef>
                <a:spcPts val="1200"/>
              </a:spcBef>
              <a:spcAft>
                <a:spcPts val="0"/>
              </a:spcAft>
              <a:buClr>
                <a:schemeClr val="dk1"/>
              </a:buClr>
              <a:buSzPct val="100000"/>
              <a:buChar char="●"/>
            </a:pPr>
            <a:r>
              <a:rPr lang="en">
                <a:solidFill>
                  <a:schemeClr val="dk1"/>
                </a:solidFill>
              </a:rPr>
              <a:t>We can also help improve the performance of individual subnetworks by using signals from other modalities</a:t>
            </a:r>
            <a:endParaRPr>
              <a:solidFill>
                <a:schemeClr val="dk1"/>
              </a:solidFill>
            </a:endParaRPr>
          </a:p>
          <a:p>
            <a:pPr indent="0" lvl="0" marL="1371600" rtl="0" algn="l">
              <a:spcBef>
                <a:spcPts val="1200"/>
              </a:spcBef>
              <a:spcAft>
                <a:spcPts val="1200"/>
              </a:spcAft>
              <a:buNone/>
            </a:pPr>
            <a:r>
              <a:t/>
            </a:r>
            <a:endParaRPr/>
          </a:p>
        </p:txBody>
      </p:sp>
      <p:sp>
        <p:nvSpPr>
          <p:cNvPr id="507" name="Google Shape;507;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44"/>
          <p:cNvSpPr txBox="1"/>
          <p:nvPr>
            <p:ph type="title"/>
          </p:nvPr>
        </p:nvSpPr>
        <p:spPr>
          <a:xfrm>
            <a:off x="275375" y="2776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800"/>
              <a:t>Context Modeling</a:t>
            </a:r>
            <a:endParaRPr b="1" sz="1800"/>
          </a:p>
        </p:txBody>
      </p:sp>
      <p:sp>
        <p:nvSpPr>
          <p:cNvPr id="513" name="Google Shape;513;p44"/>
          <p:cNvSpPr txBox="1"/>
          <p:nvPr>
            <p:ph idx="1" type="body"/>
          </p:nvPr>
        </p:nvSpPr>
        <p:spPr>
          <a:xfrm>
            <a:off x="214000" y="1079125"/>
            <a:ext cx="8520600" cy="1389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605"/>
              <a:buNone/>
            </a:pPr>
            <a:r>
              <a:rPr lang="en" sz="1170"/>
              <a:t>Integration of contextual data (</a:t>
            </a:r>
            <a:r>
              <a:rPr b="1" lang="en" sz="1170"/>
              <a:t>previous utterances</a:t>
            </a:r>
            <a:r>
              <a:rPr lang="en" sz="1170"/>
              <a:t>) into existing model frameworks</a:t>
            </a:r>
            <a:endParaRPr sz="1170"/>
          </a:p>
          <a:p>
            <a:pPr indent="0" lvl="0" marL="0" rtl="0" algn="l">
              <a:spcBef>
                <a:spcPts val="1200"/>
              </a:spcBef>
              <a:spcAft>
                <a:spcPts val="0"/>
              </a:spcAft>
              <a:buSzPts val="605"/>
              <a:buNone/>
            </a:pPr>
            <a:r>
              <a:rPr lang="en" sz="1170"/>
              <a:t>Comparing two context modeling methods:</a:t>
            </a:r>
            <a:endParaRPr sz="1170"/>
          </a:p>
          <a:p>
            <a:pPr indent="-302895" lvl="0" marL="457200" rtl="0" algn="l">
              <a:spcBef>
                <a:spcPts val="1200"/>
              </a:spcBef>
              <a:spcAft>
                <a:spcPts val="0"/>
              </a:spcAft>
              <a:buSzPts val="1170"/>
              <a:buAutoNum type="arabicPeriod"/>
            </a:pPr>
            <a:r>
              <a:rPr lang="en" sz="1170"/>
              <a:t>the </a:t>
            </a:r>
            <a:r>
              <a:rPr b="1" lang="en" sz="1170"/>
              <a:t>concatenation</a:t>
            </a:r>
            <a:r>
              <a:rPr lang="en" sz="1170"/>
              <a:t> of context (previous utterances) and the current utterance as a singular input stream to the model</a:t>
            </a:r>
            <a:endParaRPr sz="1170"/>
          </a:p>
          <a:p>
            <a:pPr indent="-302895" lvl="0" marL="457200" rtl="0" algn="l">
              <a:spcBef>
                <a:spcPts val="0"/>
              </a:spcBef>
              <a:spcAft>
                <a:spcPts val="0"/>
              </a:spcAft>
              <a:buSzPts val="1170"/>
              <a:buAutoNum type="arabicPeriod"/>
            </a:pPr>
            <a:r>
              <a:rPr b="1" lang="en" sz="1170"/>
              <a:t>independent processing</a:t>
            </a:r>
            <a:r>
              <a:rPr lang="en" sz="1170"/>
              <a:t> of context (previous utterances) and the current utterance, followed by </a:t>
            </a:r>
            <a:r>
              <a:rPr b="1" lang="en" sz="1170"/>
              <a:t>a subsequent fusion</a:t>
            </a:r>
            <a:r>
              <a:rPr lang="en" sz="1170"/>
              <a:t> of their respective representational outputs</a:t>
            </a:r>
            <a:endParaRPr sz="1170"/>
          </a:p>
        </p:txBody>
      </p:sp>
      <p:sp>
        <p:nvSpPr>
          <p:cNvPr id="514" name="Google Shape;51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15" name="Google Shape;515;p44"/>
          <p:cNvSpPr/>
          <p:nvPr/>
        </p:nvSpPr>
        <p:spPr>
          <a:xfrm>
            <a:off x="675300" y="3962175"/>
            <a:ext cx="799200" cy="1890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context</a:t>
            </a:r>
            <a:endParaRPr>
              <a:latin typeface="Calibri"/>
              <a:ea typeface="Calibri"/>
              <a:cs typeface="Calibri"/>
              <a:sym typeface="Calibri"/>
            </a:endParaRPr>
          </a:p>
        </p:txBody>
      </p:sp>
      <p:sp>
        <p:nvSpPr>
          <p:cNvPr id="516" name="Google Shape;516;p44"/>
          <p:cNvSpPr/>
          <p:nvPr/>
        </p:nvSpPr>
        <p:spPr>
          <a:xfrm>
            <a:off x="1860300" y="3962175"/>
            <a:ext cx="799200" cy="1890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current</a:t>
            </a:r>
            <a:endParaRPr>
              <a:latin typeface="Calibri"/>
              <a:ea typeface="Calibri"/>
              <a:cs typeface="Calibri"/>
              <a:sym typeface="Calibri"/>
            </a:endParaRPr>
          </a:p>
        </p:txBody>
      </p:sp>
      <p:sp>
        <p:nvSpPr>
          <p:cNvPr id="517" name="Google Shape;517;p44"/>
          <p:cNvSpPr/>
          <p:nvPr/>
        </p:nvSpPr>
        <p:spPr>
          <a:xfrm>
            <a:off x="1474500" y="3944175"/>
            <a:ext cx="385800" cy="2250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latin typeface="Calibri"/>
                <a:ea typeface="Calibri"/>
                <a:cs typeface="Calibri"/>
                <a:sym typeface="Calibri"/>
              </a:rPr>
              <a:t>SEP</a:t>
            </a:r>
            <a:endParaRPr sz="600">
              <a:latin typeface="Calibri"/>
              <a:ea typeface="Calibri"/>
              <a:cs typeface="Calibri"/>
              <a:sym typeface="Calibri"/>
            </a:endParaRPr>
          </a:p>
        </p:txBody>
      </p:sp>
      <p:sp>
        <p:nvSpPr>
          <p:cNvPr id="518" name="Google Shape;518;p44"/>
          <p:cNvSpPr/>
          <p:nvPr/>
        </p:nvSpPr>
        <p:spPr>
          <a:xfrm>
            <a:off x="806250" y="3086725"/>
            <a:ext cx="1696500" cy="541200"/>
          </a:xfrm>
          <a:prstGeom prst="rect">
            <a:avLst/>
          </a:prstGeom>
          <a:solidFill>
            <a:srgbClr val="DD7E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alibri"/>
                <a:ea typeface="Calibri"/>
                <a:cs typeface="Calibri"/>
                <a:sym typeface="Calibri"/>
              </a:rPr>
              <a:t>Transformer-based Model</a:t>
            </a:r>
            <a:endParaRPr sz="1300">
              <a:latin typeface="Calibri"/>
              <a:ea typeface="Calibri"/>
              <a:cs typeface="Calibri"/>
              <a:sym typeface="Calibri"/>
            </a:endParaRPr>
          </a:p>
        </p:txBody>
      </p:sp>
      <p:sp>
        <p:nvSpPr>
          <p:cNvPr id="519" name="Google Shape;519;p44"/>
          <p:cNvSpPr/>
          <p:nvPr/>
        </p:nvSpPr>
        <p:spPr>
          <a:xfrm>
            <a:off x="1623750" y="36915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0" name="Google Shape;520;p44"/>
          <p:cNvSpPr/>
          <p:nvPr/>
        </p:nvSpPr>
        <p:spPr>
          <a:xfrm>
            <a:off x="1623750" y="28533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1" name="Google Shape;521;p44"/>
          <p:cNvSpPr/>
          <p:nvPr/>
        </p:nvSpPr>
        <p:spPr>
          <a:xfrm>
            <a:off x="819150" y="2571675"/>
            <a:ext cx="1696500" cy="2373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Feature representation</a:t>
            </a:r>
            <a:endParaRPr sz="1200">
              <a:latin typeface="Calibri"/>
              <a:ea typeface="Calibri"/>
              <a:cs typeface="Calibri"/>
              <a:sym typeface="Calibri"/>
            </a:endParaRPr>
          </a:p>
        </p:txBody>
      </p:sp>
      <p:sp>
        <p:nvSpPr>
          <p:cNvPr id="522" name="Google Shape;522;p44"/>
          <p:cNvSpPr/>
          <p:nvPr/>
        </p:nvSpPr>
        <p:spPr>
          <a:xfrm>
            <a:off x="4713900" y="4038375"/>
            <a:ext cx="799200" cy="189000"/>
          </a:xfrm>
          <a:prstGeom prst="rect">
            <a:avLst/>
          </a:prstGeom>
          <a:solidFill>
            <a:srgbClr val="B6D7A8"/>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context</a:t>
            </a:r>
            <a:endParaRPr>
              <a:latin typeface="Calibri"/>
              <a:ea typeface="Calibri"/>
              <a:cs typeface="Calibri"/>
              <a:sym typeface="Calibri"/>
            </a:endParaRPr>
          </a:p>
        </p:txBody>
      </p:sp>
      <p:sp>
        <p:nvSpPr>
          <p:cNvPr id="523" name="Google Shape;523;p44"/>
          <p:cNvSpPr/>
          <p:nvPr/>
        </p:nvSpPr>
        <p:spPr>
          <a:xfrm>
            <a:off x="6737100" y="4038375"/>
            <a:ext cx="799200" cy="189000"/>
          </a:xfrm>
          <a:prstGeom prst="rect">
            <a:avLst/>
          </a:prstGeom>
          <a:solidFill>
            <a:srgbClr val="A4C2F4"/>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alibri"/>
                <a:ea typeface="Calibri"/>
                <a:cs typeface="Calibri"/>
                <a:sym typeface="Calibri"/>
              </a:rPr>
              <a:t>current</a:t>
            </a:r>
            <a:endParaRPr>
              <a:latin typeface="Calibri"/>
              <a:ea typeface="Calibri"/>
              <a:cs typeface="Calibri"/>
              <a:sym typeface="Calibri"/>
            </a:endParaRPr>
          </a:p>
        </p:txBody>
      </p:sp>
      <p:sp>
        <p:nvSpPr>
          <p:cNvPr id="524" name="Google Shape;524;p44"/>
          <p:cNvSpPr/>
          <p:nvPr/>
        </p:nvSpPr>
        <p:spPr>
          <a:xfrm>
            <a:off x="4235250" y="3162925"/>
            <a:ext cx="1696500" cy="541200"/>
          </a:xfrm>
          <a:prstGeom prst="rect">
            <a:avLst/>
          </a:prstGeom>
          <a:solidFill>
            <a:srgbClr val="DD7E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alibri"/>
                <a:ea typeface="Calibri"/>
                <a:cs typeface="Calibri"/>
                <a:sym typeface="Calibri"/>
              </a:rPr>
              <a:t>Transformer-based Model</a:t>
            </a:r>
            <a:endParaRPr sz="1300">
              <a:latin typeface="Calibri"/>
              <a:ea typeface="Calibri"/>
              <a:cs typeface="Calibri"/>
              <a:sym typeface="Calibri"/>
            </a:endParaRPr>
          </a:p>
        </p:txBody>
      </p:sp>
      <p:sp>
        <p:nvSpPr>
          <p:cNvPr id="525" name="Google Shape;525;p44"/>
          <p:cNvSpPr/>
          <p:nvPr/>
        </p:nvSpPr>
        <p:spPr>
          <a:xfrm>
            <a:off x="5052750" y="37677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6" name="Google Shape;526;p44"/>
          <p:cNvSpPr/>
          <p:nvPr/>
        </p:nvSpPr>
        <p:spPr>
          <a:xfrm>
            <a:off x="5052750" y="29295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27" name="Google Shape;527;p44"/>
          <p:cNvSpPr/>
          <p:nvPr/>
        </p:nvSpPr>
        <p:spPr>
          <a:xfrm>
            <a:off x="4324350" y="2647875"/>
            <a:ext cx="1696500" cy="2373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Feature representation</a:t>
            </a:r>
            <a:endParaRPr sz="1200">
              <a:latin typeface="Calibri"/>
              <a:ea typeface="Calibri"/>
              <a:cs typeface="Calibri"/>
              <a:sym typeface="Calibri"/>
            </a:endParaRPr>
          </a:p>
        </p:txBody>
      </p:sp>
      <p:sp>
        <p:nvSpPr>
          <p:cNvPr id="528" name="Google Shape;528;p44"/>
          <p:cNvSpPr/>
          <p:nvPr/>
        </p:nvSpPr>
        <p:spPr>
          <a:xfrm>
            <a:off x="6292650" y="3162925"/>
            <a:ext cx="1696500" cy="541200"/>
          </a:xfrm>
          <a:prstGeom prst="rect">
            <a:avLst/>
          </a:prstGeom>
          <a:solidFill>
            <a:srgbClr val="DD7E6B"/>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alibri"/>
                <a:ea typeface="Calibri"/>
                <a:cs typeface="Calibri"/>
                <a:sym typeface="Calibri"/>
              </a:rPr>
              <a:t>Transformer-based Model</a:t>
            </a:r>
            <a:endParaRPr sz="1300">
              <a:latin typeface="Calibri"/>
              <a:ea typeface="Calibri"/>
              <a:cs typeface="Calibri"/>
              <a:sym typeface="Calibri"/>
            </a:endParaRPr>
          </a:p>
        </p:txBody>
      </p:sp>
      <p:sp>
        <p:nvSpPr>
          <p:cNvPr id="529" name="Google Shape;529;p44"/>
          <p:cNvSpPr/>
          <p:nvPr/>
        </p:nvSpPr>
        <p:spPr>
          <a:xfrm>
            <a:off x="7110150" y="37677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0" name="Google Shape;530;p44"/>
          <p:cNvSpPr/>
          <p:nvPr/>
        </p:nvSpPr>
        <p:spPr>
          <a:xfrm>
            <a:off x="7110150" y="2929544"/>
            <a:ext cx="61500" cy="189000"/>
          </a:xfrm>
          <a:prstGeom prst="up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1" name="Google Shape;531;p44"/>
          <p:cNvSpPr/>
          <p:nvPr/>
        </p:nvSpPr>
        <p:spPr>
          <a:xfrm>
            <a:off x="6229350" y="2647875"/>
            <a:ext cx="1696500" cy="237300"/>
          </a:xfrm>
          <a:prstGeom prst="rect">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Calibri"/>
                <a:ea typeface="Calibri"/>
                <a:cs typeface="Calibri"/>
                <a:sym typeface="Calibri"/>
              </a:rPr>
              <a:t>Feature representation</a:t>
            </a:r>
            <a:endParaRPr sz="1200">
              <a:latin typeface="Calibri"/>
              <a:ea typeface="Calibri"/>
              <a:cs typeface="Calibri"/>
              <a:sym typeface="Calibri"/>
            </a:endParaRPr>
          </a:p>
        </p:txBody>
      </p:sp>
      <p:sp>
        <p:nvSpPr>
          <p:cNvPr id="532" name="Google Shape;532;p44"/>
          <p:cNvSpPr/>
          <p:nvPr/>
        </p:nvSpPr>
        <p:spPr>
          <a:xfrm>
            <a:off x="6059250" y="2697525"/>
            <a:ext cx="131700" cy="138000"/>
          </a:xfrm>
          <a:prstGeom prst="mathPlus">
            <a:avLst>
              <a:gd fmla="val 23520" name="adj1"/>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533" name="Google Shape;533;p44"/>
          <p:cNvSpPr txBox="1"/>
          <p:nvPr/>
        </p:nvSpPr>
        <p:spPr>
          <a:xfrm>
            <a:off x="1115100" y="4232800"/>
            <a:ext cx="1336800" cy="2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1. concatenation</a:t>
            </a:r>
            <a:endParaRPr b="1" sz="1200">
              <a:solidFill>
                <a:schemeClr val="dk1"/>
              </a:solidFill>
              <a:latin typeface="Calibri"/>
              <a:ea typeface="Calibri"/>
              <a:cs typeface="Calibri"/>
              <a:sym typeface="Calibri"/>
            </a:endParaRPr>
          </a:p>
        </p:txBody>
      </p:sp>
      <p:sp>
        <p:nvSpPr>
          <p:cNvPr id="534" name="Google Shape;534;p44"/>
          <p:cNvSpPr txBox="1"/>
          <p:nvPr/>
        </p:nvSpPr>
        <p:spPr>
          <a:xfrm>
            <a:off x="5651700" y="4315838"/>
            <a:ext cx="28518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dk1"/>
                </a:solidFill>
                <a:latin typeface="Calibri"/>
                <a:ea typeface="Calibri"/>
                <a:cs typeface="Calibri"/>
                <a:sym typeface="Calibri"/>
              </a:rPr>
              <a:t>2. Separation</a:t>
            </a:r>
            <a:endParaRPr b="1" sz="12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sz="1800"/>
              <a:t>Context Modeling: Concatenation vs. Separation </a:t>
            </a:r>
            <a:endParaRPr b="1" sz="1800"/>
          </a:p>
          <a:p>
            <a:pPr indent="0" lvl="0" marL="0" rtl="0" algn="l">
              <a:spcBef>
                <a:spcPts val="0"/>
              </a:spcBef>
              <a:spcAft>
                <a:spcPts val="0"/>
              </a:spcAft>
              <a:buNone/>
            </a:pPr>
            <a:r>
              <a:rPr b="1" lang="en" sz="1800"/>
              <a:t>(on CMU-MOSI text data)</a:t>
            </a:r>
            <a:endParaRPr b="1" sz="1800"/>
          </a:p>
        </p:txBody>
      </p:sp>
      <p:sp>
        <p:nvSpPr>
          <p:cNvPr id="540" name="Google Shape;54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41" name="Google Shape;541;p45"/>
          <p:cNvSpPr txBox="1"/>
          <p:nvPr/>
        </p:nvSpPr>
        <p:spPr>
          <a:xfrm>
            <a:off x="729500" y="3676975"/>
            <a:ext cx="4184400" cy="1200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solidFill>
                  <a:schemeClr val="dk1"/>
                </a:solidFill>
              </a:rPr>
              <a:t>Takeaways:</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Incorporating context improves performance</a:t>
            </a:r>
            <a:endParaRPr sz="1300">
              <a:solidFill>
                <a:schemeClr val="dk1"/>
              </a:solidFill>
            </a:endParaRPr>
          </a:p>
          <a:p>
            <a:pPr indent="-311150" lvl="0" marL="457200" rtl="0" algn="l">
              <a:spcBef>
                <a:spcPts val="0"/>
              </a:spcBef>
              <a:spcAft>
                <a:spcPts val="0"/>
              </a:spcAft>
              <a:buClr>
                <a:schemeClr val="dk1"/>
              </a:buClr>
              <a:buSzPts val="1300"/>
              <a:buChar char="●"/>
            </a:pPr>
            <a:r>
              <a:rPr lang="en" sz="1300">
                <a:solidFill>
                  <a:schemeClr val="dk1"/>
                </a:solidFill>
              </a:rPr>
              <a:t>The Separation method can handle a </a:t>
            </a:r>
            <a:r>
              <a:rPr b="1" lang="en" sz="1300">
                <a:solidFill>
                  <a:schemeClr val="dk1"/>
                </a:solidFill>
              </a:rPr>
              <a:t>longer context length</a:t>
            </a:r>
            <a:r>
              <a:rPr lang="en" sz="1300">
                <a:solidFill>
                  <a:schemeClr val="dk1"/>
                </a:solidFill>
              </a:rPr>
              <a:t>, and has a </a:t>
            </a:r>
            <a:r>
              <a:rPr b="1" lang="en" sz="1300">
                <a:solidFill>
                  <a:schemeClr val="dk1"/>
                </a:solidFill>
              </a:rPr>
              <a:t>better performance</a:t>
            </a:r>
            <a:endParaRPr b="1" sz="1300">
              <a:solidFill>
                <a:schemeClr val="dk1"/>
              </a:solidFill>
            </a:endParaRPr>
          </a:p>
          <a:p>
            <a:pPr indent="0" lvl="0" marL="457200" rtl="0" algn="l">
              <a:spcBef>
                <a:spcPts val="0"/>
              </a:spcBef>
              <a:spcAft>
                <a:spcPts val="0"/>
              </a:spcAft>
              <a:buNone/>
            </a:pPr>
            <a:r>
              <a:t/>
            </a:r>
            <a:endParaRPr>
              <a:solidFill>
                <a:schemeClr val="dk1"/>
              </a:solidFill>
              <a:latin typeface="Calibri"/>
              <a:ea typeface="Calibri"/>
              <a:cs typeface="Calibri"/>
              <a:sym typeface="Calibri"/>
            </a:endParaRPr>
          </a:p>
        </p:txBody>
      </p:sp>
      <p:sp>
        <p:nvSpPr>
          <p:cNvPr id="542" name="Google Shape;542;p45"/>
          <p:cNvSpPr txBox="1"/>
          <p:nvPr/>
        </p:nvSpPr>
        <p:spPr>
          <a:xfrm>
            <a:off x="450550" y="1305350"/>
            <a:ext cx="1958100" cy="800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000">
                <a:solidFill>
                  <a:schemeClr val="dk1"/>
                </a:solidFill>
                <a:latin typeface="Calibri"/>
                <a:ea typeface="Calibri"/>
                <a:cs typeface="Calibri"/>
                <a:sym typeface="Calibri"/>
              </a:rPr>
              <a:t>Context window:</a:t>
            </a:r>
            <a:endParaRPr b="1" sz="1000">
              <a:solidFill>
                <a:schemeClr val="dk1"/>
              </a:solidFill>
              <a:latin typeface="Calibri"/>
              <a:ea typeface="Calibri"/>
              <a:cs typeface="Calibri"/>
              <a:sym typeface="Calibri"/>
            </a:endParaRPr>
          </a:p>
          <a:p>
            <a:pPr indent="0" lvl="0" marL="0" rtl="0" algn="l">
              <a:spcBef>
                <a:spcPts val="0"/>
              </a:spcBef>
              <a:spcAft>
                <a:spcPts val="0"/>
              </a:spcAft>
              <a:buNone/>
            </a:pPr>
            <a:r>
              <a:rPr lang="en" sz="1000">
                <a:solidFill>
                  <a:schemeClr val="dk1"/>
                </a:solidFill>
                <a:latin typeface="Calibri"/>
                <a:ea typeface="Calibri"/>
                <a:cs typeface="Calibri"/>
                <a:sym typeface="Calibri"/>
              </a:rPr>
              <a:t>the number of preceding utterances considered as contextual input</a:t>
            </a:r>
            <a:endParaRPr sz="1000">
              <a:solidFill>
                <a:schemeClr val="dk1"/>
              </a:solidFill>
              <a:latin typeface="Calibri"/>
              <a:ea typeface="Calibri"/>
              <a:cs typeface="Calibri"/>
              <a:sym typeface="Calibri"/>
            </a:endParaRPr>
          </a:p>
        </p:txBody>
      </p:sp>
      <p:pic>
        <p:nvPicPr>
          <p:cNvPr id="543" name="Google Shape;543;p45"/>
          <p:cNvPicPr preferRelativeResize="0"/>
          <p:nvPr/>
        </p:nvPicPr>
        <p:blipFill>
          <a:blip r:embed="rId3">
            <a:alphaModFix/>
          </a:blip>
          <a:stretch>
            <a:fillRect/>
          </a:stretch>
        </p:blipFill>
        <p:spPr>
          <a:xfrm>
            <a:off x="2669651" y="1042676"/>
            <a:ext cx="5453025" cy="26093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46"/>
          <p:cNvSpPr txBox="1"/>
          <p:nvPr>
            <p:ph type="title"/>
          </p:nvPr>
        </p:nvSpPr>
        <p:spPr>
          <a:xfrm>
            <a:off x="311700" y="39077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800"/>
              <a:t>Comparison with SOTA</a:t>
            </a:r>
            <a:endParaRPr b="1" sz="1800"/>
          </a:p>
        </p:txBody>
      </p:sp>
      <p:sp>
        <p:nvSpPr>
          <p:cNvPr id="549" name="Google Shape;549;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550" name="Google Shape;550;p46"/>
          <p:cNvPicPr preferRelativeResize="0"/>
          <p:nvPr/>
        </p:nvPicPr>
        <p:blipFill>
          <a:blip r:embed="rId3">
            <a:alphaModFix/>
          </a:blip>
          <a:stretch>
            <a:fillRect/>
          </a:stretch>
        </p:blipFill>
        <p:spPr>
          <a:xfrm>
            <a:off x="1448200" y="926700"/>
            <a:ext cx="6385377" cy="38755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47"/>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SzPts val="990"/>
              <a:buNone/>
            </a:pPr>
            <a:r>
              <a:rPr b="1" lang="en" sz="1820"/>
              <a:t>Summarization</a:t>
            </a:r>
            <a:endParaRPr b="1" sz="1820"/>
          </a:p>
        </p:txBody>
      </p:sp>
      <p:sp>
        <p:nvSpPr>
          <p:cNvPr id="556" name="Google Shape;556;p47"/>
          <p:cNvSpPr txBox="1"/>
          <p:nvPr>
            <p:ph idx="1" type="body"/>
          </p:nvPr>
        </p:nvSpPr>
        <p:spPr>
          <a:xfrm>
            <a:off x="123000" y="1017725"/>
            <a:ext cx="8709300" cy="3580800"/>
          </a:xfrm>
          <a:prstGeom prst="rect">
            <a:avLst/>
          </a:prstGeom>
        </p:spPr>
        <p:txBody>
          <a:bodyPr anchorCtr="0" anchor="t" bIns="91425" lIns="91425" spcFirstLastPara="1" rIns="91425" wrap="square" tIns="91425">
            <a:noAutofit/>
          </a:bodyPr>
          <a:lstStyle/>
          <a:p>
            <a:pPr indent="-299085" lvl="0" marL="457200" rtl="0" algn="l">
              <a:lnSpc>
                <a:spcPct val="95000"/>
              </a:lnSpc>
              <a:spcBef>
                <a:spcPts val="0"/>
              </a:spcBef>
              <a:spcAft>
                <a:spcPts val="0"/>
              </a:spcAft>
              <a:buSzPts val="1110"/>
              <a:buChar char="●"/>
            </a:pPr>
            <a:r>
              <a:rPr lang="en" sz="1320">
                <a:solidFill>
                  <a:schemeClr val="dk1"/>
                </a:solidFill>
              </a:rPr>
              <a:t>The use of </a:t>
            </a:r>
            <a:r>
              <a:rPr b="1" lang="en" sz="1320">
                <a:solidFill>
                  <a:schemeClr val="dk1"/>
                </a:solidFill>
              </a:rPr>
              <a:t>pre-trained models for raw audio</a:t>
            </a:r>
            <a:r>
              <a:rPr lang="en" sz="1320">
                <a:solidFill>
                  <a:schemeClr val="dk1"/>
                </a:solidFill>
              </a:rPr>
              <a:t> yielded superior results</a:t>
            </a:r>
            <a:endParaRPr sz="1320">
              <a:solidFill>
                <a:schemeClr val="dk1"/>
              </a:solidFill>
            </a:endParaRPr>
          </a:p>
          <a:p>
            <a:pPr indent="0" lvl="0" marL="457200" rtl="0" algn="l">
              <a:lnSpc>
                <a:spcPct val="95000"/>
              </a:lnSpc>
              <a:spcBef>
                <a:spcPts val="1200"/>
              </a:spcBef>
              <a:spcAft>
                <a:spcPts val="0"/>
              </a:spcAft>
              <a:buSzPts val="770"/>
              <a:buNone/>
            </a:pPr>
            <a:r>
              <a:t/>
            </a:r>
            <a:endParaRPr sz="1320">
              <a:solidFill>
                <a:schemeClr val="dk1"/>
              </a:solidFill>
            </a:endParaRPr>
          </a:p>
          <a:p>
            <a:pPr indent="-307975" lvl="0" marL="457200" rtl="0" algn="l">
              <a:lnSpc>
                <a:spcPct val="95000"/>
              </a:lnSpc>
              <a:spcBef>
                <a:spcPts val="1200"/>
              </a:spcBef>
              <a:spcAft>
                <a:spcPts val="0"/>
              </a:spcAft>
              <a:buSzPts val="1250"/>
              <a:buChar char="●"/>
            </a:pPr>
            <a:r>
              <a:rPr lang="en" sz="1250">
                <a:solidFill>
                  <a:schemeClr val="dk1"/>
                </a:solidFill>
              </a:rPr>
              <a:t>Combining audio and text signals consistently outperformed using text signals alone, with the </a:t>
            </a:r>
            <a:r>
              <a:rPr b="1" lang="en" sz="1250">
                <a:solidFill>
                  <a:schemeClr val="dk1"/>
                </a:solidFill>
              </a:rPr>
              <a:t>transformer fusion network</a:t>
            </a:r>
            <a:r>
              <a:rPr lang="en" sz="1250">
                <a:solidFill>
                  <a:schemeClr val="dk1"/>
                </a:solidFill>
              </a:rPr>
              <a:t> showing promise in enhancing cross-modality modeling.</a:t>
            </a:r>
            <a:endParaRPr sz="1250">
              <a:solidFill>
                <a:schemeClr val="dk1"/>
              </a:solidFill>
            </a:endParaRPr>
          </a:p>
          <a:p>
            <a:pPr indent="0" lvl="0" marL="457200" rtl="0" algn="l">
              <a:lnSpc>
                <a:spcPct val="95000"/>
              </a:lnSpc>
              <a:spcBef>
                <a:spcPts val="1200"/>
              </a:spcBef>
              <a:spcAft>
                <a:spcPts val="0"/>
              </a:spcAft>
              <a:buSzPts val="770"/>
              <a:buNone/>
            </a:pPr>
            <a:r>
              <a:t/>
            </a:r>
            <a:endParaRPr sz="1250">
              <a:solidFill>
                <a:schemeClr val="dk1"/>
              </a:solidFill>
            </a:endParaRPr>
          </a:p>
          <a:p>
            <a:pPr indent="-294640" lvl="0" marL="457200" rtl="0" algn="l">
              <a:lnSpc>
                <a:spcPct val="95000"/>
              </a:lnSpc>
              <a:spcBef>
                <a:spcPts val="1200"/>
              </a:spcBef>
              <a:spcAft>
                <a:spcPts val="0"/>
              </a:spcAft>
              <a:buClr>
                <a:schemeClr val="dk1"/>
              </a:buClr>
              <a:buSzPts val="1040"/>
              <a:buChar char="●"/>
            </a:pPr>
            <a:r>
              <a:rPr b="1" lang="en" sz="1250">
                <a:solidFill>
                  <a:schemeClr val="dk1"/>
                </a:solidFill>
              </a:rPr>
              <a:t>Multi-loss training</a:t>
            </a:r>
            <a:r>
              <a:rPr lang="en" sz="1250">
                <a:solidFill>
                  <a:schemeClr val="dk1"/>
                </a:solidFill>
              </a:rPr>
              <a:t> proved beneficial for overall performance and subnet performance, particularly when using unique labels for each modality. </a:t>
            </a:r>
            <a:endParaRPr sz="1250">
              <a:solidFill>
                <a:schemeClr val="dk1"/>
              </a:solidFill>
            </a:endParaRPr>
          </a:p>
          <a:p>
            <a:pPr indent="0" lvl="0" marL="0" rtl="0" algn="l">
              <a:lnSpc>
                <a:spcPct val="95000"/>
              </a:lnSpc>
              <a:spcBef>
                <a:spcPts val="1200"/>
              </a:spcBef>
              <a:spcAft>
                <a:spcPts val="0"/>
              </a:spcAft>
              <a:buSzPts val="770"/>
              <a:buNone/>
            </a:pPr>
            <a:r>
              <a:t/>
            </a:r>
            <a:endParaRPr sz="1250">
              <a:solidFill>
                <a:schemeClr val="dk1"/>
              </a:solidFill>
            </a:endParaRPr>
          </a:p>
          <a:p>
            <a:pPr indent="-307975" lvl="0" marL="457200" rtl="0" algn="l">
              <a:lnSpc>
                <a:spcPct val="95000"/>
              </a:lnSpc>
              <a:spcBef>
                <a:spcPts val="1200"/>
              </a:spcBef>
              <a:spcAft>
                <a:spcPts val="0"/>
              </a:spcAft>
              <a:buClr>
                <a:schemeClr val="dk1"/>
              </a:buClr>
              <a:buSzPts val="1250"/>
              <a:buChar char="●"/>
            </a:pPr>
            <a:r>
              <a:rPr lang="en" sz="1250">
                <a:solidFill>
                  <a:schemeClr val="dk1"/>
                </a:solidFill>
              </a:rPr>
              <a:t> Our </a:t>
            </a:r>
            <a:r>
              <a:rPr b="1" lang="en" sz="1250">
                <a:solidFill>
                  <a:schemeClr val="dk1"/>
                </a:solidFill>
              </a:rPr>
              <a:t>contextual model</a:t>
            </a:r>
            <a:r>
              <a:rPr lang="en" sz="1250">
                <a:solidFill>
                  <a:schemeClr val="dk1"/>
                </a:solidFill>
              </a:rPr>
              <a:t> markedly outperformed our best non-contextual model across all evaluative metrics</a:t>
            </a:r>
            <a:endParaRPr sz="1250">
              <a:solidFill>
                <a:schemeClr val="dk1"/>
              </a:solidFill>
            </a:endParaRPr>
          </a:p>
          <a:p>
            <a:pPr indent="0" lvl="0" marL="457200" rtl="0" algn="l">
              <a:lnSpc>
                <a:spcPct val="95000"/>
              </a:lnSpc>
              <a:spcBef>
                <a:spcPts val="1200"/>
              </a:spcBef>
              <a:spcAft>
                <a:spcPts val="0"/>
              </a:spcAft>
              <a:buSzPts val="770"/>
              <a:buNone/>
            </a:pPr>
            <a:r>
              <a:t/>
            </a:r>
            <a:endParaRPr sz="1250">
              <a:solidFill>
                <a:schemeClr val="dk1"/>
              </a:solidFill>
            </a:endParaRPr>
          </a:p>
          <a:p>
            <a:pPr indent="-294640" lvl="0" marL="457200" rtl="0" algn="l">
              <a:lnSpc>
                <a:spcPct val="95000"/>
              </a:lnSpc>
              <a:spcBef>
                <a:spcPts val="1200"/>
              </a:spcBef>
              <a:spcAft>
                <a:spcPts val="0"/>
              </a:spcAft>
              <a:buClr>
                <a:schemeClr val="dk1"/>
              </a:buClr>
              <a:buSzPts val="1040"/>
              <a:buChar char="●"/>
            </a:pPr>
            <a:r>
              <a:rPr lang="en" sz="1250">
                <a:solidFill>
                  <a:schemeClr val="dk1"/>
                </a:solidFill>
              </a:rPr>
              <a:t>We have achieved </a:t>
            </a:r>
            <a:r>
              <a:rPr b="1" lang="en" sz="1250">
                <a:solidFill>
                  <a:schemeClr val="dk1"/>
                </a:solidFill>
              </a:rPr>
              <a:t>state-of-the-art</a:t>
            </a:r>
            <a:r>
              <a:rPr lang="en" sz="1250">
                <a:solidFill>
                  <a:schemeClr val="dk1"/>
                </a:solidFill>
              </a:rPr>
              <a:t> results on three sentiment detection datasets</a:t>
            </a:r>
            <a:endParaRPr sz="1250">
              <a:solidFill>
                <a:schemeClr val="dk1"/>
              </a:solidFill>
            </a:endParaRPr>
          </a:p>
          <a:p>
            <a:pPr indent="0" lvl="0" marL="457200" rtl="0" algn="l">
              <a:lnSpc>
                <a:spcPct val="95000"/>
              </a:lnSpc>
              <a:spcBef>
                <a:spcPts val="1200"/>
              </a:spcBef>
              <a:spcAft>
                <a:spcPts val="1200"/>
              </a:spcAft>
              <a:buSzPts val="770"/>
              <a:buNone/>
            </a:pPr>
            <a:r>
              <a:t/>
            </a:r>
            <a:endParaRPr b="1" sz="1150">
              <a:solidFill>
                <a:schemeClr val="dk1"/>
              </a:solidFill>
            </a:endParaRPr>
          </a:p>
        </p:txBody>
      </p:sp>
      <p:sp>
        <p:nvSpPr>
          <p:cNvPr id="557" name="Google Shape;55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1" name="Shape 561"/>
        <p:cNvGrpSpPr/>
        <p:nvPr/>
      </p:nvGrpSpPr>
      <p:grpSpPr>
        <a:xfrm>
          <a:off x="0" y="0"/>
          <a:ext cx="0" cy="0"/>
          <a:chOff x="0" y="0"/>
          <a:chExt cx="0" cy="0"/>
        </a:xfrm>
      </p:grpSpPr>
      <p:sp>
        <p:nvSpPr>
          <p:cNvPr id="562" name="Google Shape;562;p48"/>
          <p:cNvSpPr txBox="1"/>
          <p:nvPr>
            <p:ph type="ctrTitle"/>
          </p:nvPr>
        </p:nvSpPr>
        <p:spPr>
          <a:xfrm>
            <a:off x="311708" y="3273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3080"/>
              <a:t>Beyond Silent Letters: Amplifying LLMs in Emotion Recognition with Vocal Nuances</a:t>
            </a:r>
            <a:endParaRPr sz="3080"/>
          </a:p>
        </p:txBody>
      </p:sp>
      <p:sp>
        <p:nvSpPr>
          <p:cNvPr id="563" name="Google Shape;563;p48"/>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679"/>
              <a:t>Zehui Wu, Ziwei Gong,  Lin Ai, Pengyuan Shi, Kaan Donbekci, Julia Hirschberg</a:t>
            </a:r>
            <a:endParaRPr sz="1679"/>
          </a:p>
        </p:txBody>
      </p:sp>
      <p:sp>
        <p:nvSpPr>
          <p:cNvPr id="564" name="Google Shape;564;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565" name="Google Shape;565;p48"/>
          <p:cNvSpPr txBox="1"/>
          <p:nvPr/>
        </p:nvSpPr>
        <p:spPr>
          <a:xfrm>
            <a:off x="-401554" y="38079"/>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lang="en" sz="1500">
                <a:solidFill>
                  <a:schemeClr val="dk2"/>
                </a:solidFill>
                <a:latin typeface="Calibri"/>
                <a:ea typeface="Calibri"/>
                <a:cs typeface="Calibri"/>
                <a:sym typeface="Calibri"/>
              </a:rPr>
              <a:t>NAACL 2025</a:t>
            </a:r>
            <a:endParaRPr sz="1100"/>
          </a:p>
        </p:txBody>
      </p:sp>
      <p:sp>
        <p:nvSpPr>
          <p:cNvPr id="566" name="Google Shape;566;p48"/>
          <p:cNvSpPr txBox="1"/>
          <p:nvPr>
            <p:ph idx="1" type="subTitle"/>
          </p:nvPr>
        </p:nvSpPr>
        <p:spPr>
          <a:xfrm>
            <a:off x="372800" y="38706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679"/>
              <a:t>Paper Link: </a:t>
            </a:r>
            <a:r>
              <a:rPr lang="en" sz="1679" u="sng">
                <a:solidFill>
                  <a:schemeClr val="hlink"/>
                </a:solidFill>
                <a:hlinkClick r:id="rId3"/>
              </a:rPr>
              <a:t>https://arxiv.org/abs/2407.21315</a:t>
            </a:r>
            <a:r>
              <a:rPr lang="en" sz="1679"/>
              <a:t> </a:t>
            </a:r>
            <a:endParaRPr sz="1679"/>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0" name="Shape 570"/>
        <p:cNvGrpSpPr/>
        <p:nvPr/>
      </p:nvGrpSpPr>
      <p:grpSpPr>
        <a:xfrm>
          <a:off x="0" y="0"/>
          <a:ext cx="0" cy="0"/>
          <a:chOff x="0" y="0"/>
          <a:chExt cx="0" cy="0"/>
        </a:xfrm>
      </p:grpSpPr>
      <p:sp>
        <p:nvSpPr>
          <p:cNvPr id="571" name="Google Shape;571;p49"/>
          <p:cNvSpPr txBox="1"/>
          <p:nvPr>
            <p:ph type="title"/>
          </p:nvPr>
        </p:nvSpPr>
        <p:spPr>
          <a:xfrm>
            <a:off x="311700" y="445025"/>
            <a:ext cx="4260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Approach: </a:t>
            </a:r>
            <a:r>
              <a:rPr i="1" lang="en"/>
              <a:t>SpeechCueLLM</a:t>
            </a:r>
            <a:endParaRPr i="1"/>
          </a:p>
        </p:txBody>
      </p:sp>
      <p:sp>
        <p:nvSpPr>
          <p:cNvPr id="572" name="Google Shape;572;p49"/>
          <p:cNvSpPr txBox="1"/>
          <p:nvPr>
            <p:ph idx="1" type="body"/>
          </p:nvPr>
        </p:nvSpPr>
        <p:spPr>
          <a:xfrm>
            <a:off x="311700" y="1152475"/>
            <a:ext cx="3871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i="1" lang="en" sz="1600"/>
              <a:t>SpeechCueLLM</a:t>
            </a:r>
            <a:r>
              <a:rPr lang="en" sz="1600"/>
              <a:t> integrates descriptions of speech characteristics in natural language into the prompt for LLMs.</a:t>
            </a:r>
            <a:endParaRPr sz="1600"/>
          </a:p>
          <a:p>
            <a:pPr indent="0" lvl="0" marL="0" rtl="0" algn="l">
              <a:spcBef>
                <a:spcPts val="1200"/>
              </a:spcBef>
              <a:spcAft>
                <a:spcPts val="0"/>
              </a:spcAft>
              <a:buClr>
                <a:schemeClr val="dk1"/>
              </a:buClr>
              <a:buSzPts val="1100"/>
              <a:buFont typeface="Arial"/>
              <a:buNone/>
            </a:pPr>
            <a:r>
              <a:rPr lang="en" sz="1600"/>
              <a:t>By translating audio signals into natural language descriptions, </a:t>
            </a:r>
            <a:r>
              <a:rPr i="1" lang="en" sz="1600"/>
              <a:t>SpeechCueLLM</a:t>
            </a:r>
            <a:r>
              <a:rPr lang="en" sz="1600"/>
              <a:t> enables LLMs to perform more accurate and nuanced </a:t>
            </a:r>
            <a:r>
              <a:rPr b="1" lang="en" sz="1600"/>
              <a:t>multimodal</a:t>
            </a:r>
            <a:r>
              <a:rPr lang="en" sz="1600"/>
              <a:t> emotion recognition.</a:t>
            </a:r>
            <a:endParaRPr sz="1600"/>
          </a:p>
          <a:p>
            <a:pPr indent="0" lvl="0" marL="0" rtl="0" algn="l">
              <a:spcBef>
                <a:spcPts val="1200"/>
              </a:spcBef>
              <a:spcAft>
                <a:spcPts val="0"/>
              </a:spcAft>
              <a:buClr>
                <a:schemeClr val="dk1"/>
              </a:buClr>
              <a:buSzPts val="1100"/>
              <a:buFont typeface="Arial"/>
              <a:buNone/>
            </a:pPr>
            <a:r>
              <a:t/>
            </a:r>
            <a:endParaRPr sz="1600"/>
          </a:p>
          <a:p>
            <a:pPr indent="0" lvl="0" marL="0" rtl="0" algn="l">
              <a:spcBef>
                <a:spcPts val="1200"/>
              </a:spcBef>
              <a:spcAft>
                <a:spcPts val="1200"/>
              </a:spcAft>
              <a:buNone/>
            </a:pPr>
            <a:r>
              <a:t/>
            </a:r>
            <a:endParaRPr sz="1600"/>
          </a:p>
        </p:txBody>
      </p:sp>
      <p:sp>
        <p:nvSpPr>
          <p:cNvPr id="573" name="Google Shape;573;p49"/>
          <p:cNvSpPr/>
          <p:nvPr/>
        </p:nvSpPr>
        <p:spPr>
          <a:xfrm>
            <a:off x="4826850" y="215675"/>
            <a:ext cx="3693300" cy="4810800"/>
          </a:xfrm>
          <a:prstGeom prst="roundRect">
            <a:avLst>
              <a:gd fmla="val 16667" name="adj"/>
            </a:avLst>
          </a:prstGeom>
          <a:solidFill>
            <a:srgbClr val="FFFFFF"/>
          </a:solidFill>
          <a:ln cap="flat" cmpd="sng" w="19050">
            <a:solidFill>
              <a:srgbClr val="6D9EEB"/>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74" name="Google Shape;574;p49"/>
          <p:cNvSpPr/>
          <p:nvPr/>
        </p:nvSpPr>
        <p:spPr>
          <a:xfrm>
            <a:off x="4929200" y="1485875"/>
            <a:ext cx="3497100" cy="1275300"/>
          </a:xfrm>
          <a:prstGeom prst="roundRect">
            <a:avLst>
              <a:gd fmla="val 16667" name="adj"/>
            </a:avLst>
          </a:prstGeom>
          <a:solidFill>
            <a:srgbClr val="FFFFFF"/>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800">
              <a:latin typeface="Lora SemiBold"/>
              <a:ea typeface="Lora SemiBold"/>
              <a:cs typeface="Lora SemiBold"/>
              <a:sym typeface="Lora SemiBold"/>
            </a:endParaRPr>
          </a:p>
          <a:p>
            <a:pPr indent="0" lvl="0" marL="0" rtl="0" algn="l">
              <a:spcBef>
                <a:spcPts val="0"/>
              </a:spcBef>
              <a:spcAft>
                <a:spcPts val="0"/>
              </a:spcAft>
              <a:buNone/>
            </a:pPr>
            <a:r>
              <a:rPr lang="en" sz="800">
                <a:latin typeface="Lora SemiBold"/>
                <a:ea typeface="Lora SemiBold"/>
                <a:cs typeface="Lora SemiBold"/>
                <a:sym typeface="Lora SemiBold"/>
              </a:rPr>
              <a:t>Speaker_0: "Um- I think I have some friends.</a:t>
            </a:r>
            <a:r>
              <a:rPr lang="en" sz="800">
                <a:solidFill>
                  <a:srgbClr val="000000"/>
                </a:solidFill>
                <a:latin typeface="Lora SemiBold"/>
                <a:ea typeface="Lora SemiBold"/>
                <a:cs typeface="Lora SemiBold"/>
                <a:sym typeface="Lora SemiBold"/>
              </a:rPr>
              <a:t>"</a:t>
            </a:r>
            <a:endParaRPr sz="800">
              <a:latin typeface="Lora SemiBold"/>
              <a:ea typeface="Lora SemiBold"/>
              <a:cs typeface="Lora SemiBold"/>
              <a:sym typeface="Lora SemiBold"/>
            </a:endParaRPr>
          </a:p>
          <a:p>
            <a:pPr indent="0" lvl="0" marL="0" rtl="0" algn="l">
              <a:spcBef>
                <a:spcPts val="0"/>
              </a:spcBef>
              <a:spcAft>
                <a:spcPts val="0"/>
              </a:spcAft>
              <a:buNone/>
            </a:pPr>
            <a:r>
              <a:rPr lang="en" sz="800">
                <a:latin typeface="Lora SemiBold"/>
                <a:ea typeface="Lora SemiBold"/>
                <a:cs typeface="Lora SemiBold"/>
                <a:sym typeface="Lora SemiBold"/>
              </a:rPr>
              <a:t>Speaker_1: "That would be perfect." </a:t>
            </a:r>
            <a:r>
              <a:rPr lang="en" sz="800">
                <a:solidFill>
                  <a:srgbClr val="CC4125"/>
                </a:solidFill>
                <a:latin typeface="Lora SemiBold"/>
                <a:ea typeface="Lora SemiBold"/>
                <a:cs typeface="Lora SemiBold"/>
                <a:sym typeface="Lora SemiBold"/>
              </a:rPr>
              <a:t>(high pitch with medium variation)</a:t>
            </a:r>
            <a:endParaRPr sz="800">
              <a:solidFill>
                <a:srgbClr val="CC4125"/>
              </a:solidFill>
              <a:latin typeface="Lora SemiBold"/>
              <a:ea typeface="Lora SemiBold"/>
              <a:cs typeface="Lora SemiBold"/>
              <a:sym typeface="Lora SemiBold"/>
            </a:endParaRPr>
          </a:p>
          <a:p>
            <a:pPr indent="0" lvl="0" marL="0" rtl="0" algn="l">
              <a:spcBef>
                <a:spcPts val="0"/>
              </a:spcBef>
              <a:spcAft>
                <a:spcPts val="0"/>
              </a:spcAft>
              <a:buNone/>
            </a:pPr>
            <a:r>
              <a:rPr lang="en" sz="800">
                <a:latin typeface="Lora SemiBold"/>
                <a:ea typeface="Lora SemiBold"/>
                <a:cs typeface="Lora SemiBold"/>
                <a:sym typeface="Lora SemiBold"/>
              </a:rPr>
              <a:t>Speaker_0: "There's actually, a friend of mine is um- moving out of her place and her place is amazing." </a:t>
            </a:r>
            <a:r>
              <a:rPr lang="en" sz="800">
                <a:solidFill>
                  <a:srgbClr val="CC4125"/>
                </a:solidFill>
                <a:latin typeface="Lora SemiBold"/>
                <a:ea typeface="Lora SemiBold"/>
                <a:cs typeface="Lora SemiBold"/>
                <a:sym typeface="Lora SemiBold"/>
              </a:rPr>
              <a:t>(low pitch with low variation)</a:t>
            </a:r>
            <a:endParaRPr sz="800">
              <a:solidFill>
                <a:srgbClr val="CC4125"/>
              </a:solidFill>
              <a:latin typeface="Lora SemiBold"/>
              <a:ea typeface="Lora SemiBold"/>
              <a:cs typeface="Lora SemiBold"/>
              <a:sym typeface="Lora SemiBold"/>
            </a:endParaRPr>
          </a:p>
          <a:p>
            <a:pPr indent="0" lvl="0" marL="0" rtl="0" algn="l">
              <a:spcBef>
                <a:spcPts val="0"/>
              </a:spcBef>
              <a:spcAft>
                <a:spcPts val="0"/>
              </a:spcAft>
              <a:buNone/>
            </a:pPr>
            <a:r>
              <a:rPr lang="en" sz="800">
                <a:latin typeface="Lora SemiBold"/>
                <a:ea typeface="Lora SemiBold"/>
                <a:cs typeface="Lora SemiBold"/>
                <a:sym typeface="Lora SemiBold"/>
              </a:rPr>
              <a:t>Speaker_1: "Really?" </a:t>
            </a:r>
            <a:r>
              <a:rPr lang="en" sz="800">
                <a:solidFill>
                  <a:srgbClr val="CC4125"/>
                </a:solidFill>
                <a:latin typeface="Lora SemiBold"/>
                <a:ea typeface="Lora SemiBold"/>
                <a:cs typeface="Lora SemiBold"/>
                <a:sym typeface="Lora SemiBold"/>
              </a:rPr>
              <a:t>(medium pitch with medium variation)</a:t>
            </a:r>
            <a:endParaRPr sz="800">
              <a:solidFill>
                <a:srgbClr val="CC4125"/>
              </a:solidFill>
              <a:latin typeface="Lora SemiBold"/>
              <a:ea typeface="Lora SemiBold"/>
              <a:cs typeface="Lora SemiBold"/>
              <a:sym typeface="Lora SemiBold"/>
            </a:endParaRPr>
          </a:p>
          <a:p>
            <a:pPr indent="0" lvl="0" marL="0" rtl="0" algn="l">
              <a:spcBef>
                <a:spcPts val="0"/>
              </a:spcBef>
              <a:spcAft>
                <a:spcPts val="0"/>
              </a:spcAft>
              <a:buNone/>
            </a:pPr>
            <a:r>
              <a:rPr b="1" lang="en" sz="800" u="sng">
                <a:latin typeface="Lora"/>
                <a:ea typeface="Lora"/>
                <a:cs typeface="Lora"/>
                <a:sym typeface="Lora"/>
              </a:rPr>
              <a:t>Speaker_0: "yeah</a:t>
            </a:r>
            <a:r>
              <a:rPr lang="en" sz="800">
                <a:solidFill>
                  <a:srgbClr val="000000"/>
                </a:solidFill>
                <a:latin typeface="Lora SemiBold"/>
                <a:ea typeface="Lora SemiBold"/>
                <a:cs typeface="Lora SemiBold"/>
                <a:sym typeface="Lora SemiBold"/>
              </a:rPr>
              <a:t>"</a:t>
            </a:r>
            <a:r>
              <a:rPr b="1" lang="en" sz="800" u="sng">
                <a:latin typeface="Lora"/>
                <a:ea typeface="Lora"/>
                <a:cs typeface="Lora"/>
                <a:sym typeface="Lora"/>
              </a:rPr>
              <a:t> </a:t>
            </a:r>
            <a:endParaRPr b="1" sz="800" u="sng">
              <a:latin typeface="Lora"/>
              <a:ea typeface="Lora"/>
              <a:cs typeface="Lora"/>
              <a:sym typeface="Lora"/>
            </a:endParaRPr>
          </a:p>
          <a:p>
            <a:pPr indent="0" lvl="0" marL="0" rtl="0" algn="ctr">
              <a:spcBef>
                <a:spcPts val="0"/>
              </a:spcBef>
              <a:spcAft>
                <a:spcPts val="0"/>
              </a:spcAft>
              <a:buNone/>
            </a:pPr>
            <a:r>
              <a:t/>
            </a:r>
            <a:endParaRPr b="1" i="1" sz="800" u="sng">
              <a:latin typeface="Lora"/>
              <a:ea typeface="Lora"/>
              <a:cs typeface="Lora"/>
              <a:sym typeface="Lora"/>
            </a:endParaRPr>
          </a:p>
        </p:txBody>
      </p:sp>
      <p:sp>
        <p:nvSpPr>
          <p:cNvPr id="575" name="Google Shape;575;p49"/>
          <p:cNvSpPr/>
          <p:nvPr/>
        </p:nvSpPr>
        <p:spPr>
          <a:xfrm>
            <a:off x="5048700" y="2979488"/>
            <a:ext cx="3266400" cy="658500"/>
          </a:xfrm>
          <a:prstGeom prst="roundRect">
            <a:avLst>
              <a:gd fmla="val 16667" name="adj"/>
            </a:avLst>
          </a:prstGeom>
          <a:solidFill>
            <a:srgbClr val="FFFFFF"/>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800">
                <a:solidFill>
                  <a:srgbClr val="000000"/>
                </a:solidFill>
                <a:latin typeface="Lora SemiBold"/>
                <a:ea typeface="Lora SemiBold"/>
                <a:cs typeface="Lora SemiBold"/>
                <a:sym typeface="Lora SemiBold"/>
              </a:rPr>
              <a:t>Target speech characteristics: </a:t>
            </a:r>
            <a:endParaRPr sz="800">
              <a:solidFill>
                <a:srgbClr val="000000"/>
              </a:solidFill>
              <a:latin typeface="Lora SemiBold"/>
              <a:ea typeface="Lora SemiBold"/>
              <a:cs typeface="Lora SemiBold"/>
              <a:sym typeface="Lora SemiBold"/>
            </a:endParaRPr>
          </a:p>
          <a:p>
            <a:pPr indent="0" lvl="0" marL="0" rtl="0" algn="ctr">
              <a:lnSpc>
                <a:spcPct val="100000"/>
              </a:lnSpc>
              <a:spcBef>
                <a:spcPts val="0"/>
              </a:spcBef>
              <a:spcAft>
                <a:spcPts val="0"/>
              </a:spcAft>
              <a:buNone/>
            </a:pPr>
            <a:r>
              <a:rPr i="1" lang="en" sz="800">
                <a:solidFill>
                  <a:srgbClr val="CC4125"/>
                </a:solidFill>
                <a:latin typeface="Lora SemiBold"/>
                <a:ea typeface="Lora SemiBold"/>
                <a:cs typeface="Lora SemiBold"/>
                <a:sym typeface="Lora SemiBold"/>
              </a:rPr>
              <a:t>low</a:t>
            </a:r>
            <a:r>
              <a:rPr lang="en" sz="800">
                <a:solidFill>
                  <a:srgbClr val="CC4125"/>
                </a:solidFill>
                <a:latin typeface="Lora SemiBold"/>
                <a:ea typeface="Lora SemiBold"/>
                <a:cs typeface="Lora SemiBold"/>
                <a:sym typeface="Lora SemiBold"/>
              </a:rPr>
              <a:t> volume with</a:t>
            </a:r>
            <a:r>
              <a:rPr i="1" lang="en" sz="800">
                <a:solidFill>
                  <a:srgbClr val="CC4125"/>
                </a:solidFill>
                <a:latin typeface="Lora SemiBold"/>
                <a:ea typeface="Lora SemiBold"/>
                <a:cs typeface="Lora SemiBold"/>
                <a:sym typeface="Lora SemiBold"/>
              </a:rPr>
              <a:t> low</a:t>
            </a:r>
            <a:r>
              <a:rPr lang="en" sz="800">
                <a:solidFill>
                  <a:srgbClr val="CC4125"/>
                </a:solidFill>
                <a:latin typeface="Lora SemiBold"/>
                <a:ea typeface="Lora SemiBold"/>
                <a:cs typeface="Lora SemiBold"/>
                <a:sym typeface="Lora SemiBold"/>
              </a:rPr>
              <a:t> variation, </a:t>
            </a:r>
            <a:endParaRPr sz="800">
              <a:solidFill>
                <a:srgbClr val="CC4125"/>
              </a:solidFill>
              <a:latin typeface="Lora SemiBold"/>
              <a:ea typeface="Lora SemiBold"/>
              <a:cs typeface="Lora SemiBold"/>
              <a:sym typeface="Lora SemiBold"/>
            </a:endParaRPr>
          </a:p>
          <a:p>
            <a:pPr indent="0" lvl="0" marL="0" rtl="0" algn="ctr">
              <a:lnSpc>
                <a:spcPct val="100000"/>
              </a:lnSpc>
              <a:spcBef>
                <a:spcPts val="0"/>
              </a:spcBef>
              <a:spcAft>
                <a:spcPts val="0"/>
              </a:spcAft>
              <a:buNone/>
            </a:pPr>
            <a:r>
              <a:rPr i="1" lang="en" sz="800">
                <a:solidFill>
                  <a:srgbClr val="CC4125"/>
                </a:solidFill>
                <a:latin typeface="Lora SemiBold"/>
                <a:ea typeface="Lora SemiBold"/>
                <a:cs typeface="Lora SemiBold"/>
                <a:sym typeface="Lora SemiBold"/>
              </a:rPr>
              <a:t>very low</a:t>
            </a:r>
            <a:r>
              <a:rPr lang="en" sz="800">
                <a:solidFill>
                  <a:srgbClr val="CC4125"/>
                </a:solidFill>
                <a:latin typeface="Lora SemiBold"/>
                <a:ea typeface="Lora SemiBold"/>
                <a:cs typeface="Lora SemiBold"/>
                <a:sym typeface="Lora SemiBold"/>
              </a:rPr>
              <a:t> pitch with </a:t>
            </a:r>
            <a:r>
              <a:rPr i="1" lang="en" sz="800">
                <a:solidFill>
                  <a:srgbClr val="CC4125"/>
                </a:solidFill>
                <a:latin typeface="Lora SemiBold"/>
                <a:ea typeface="Lora SemiBold"/>
                <a:cs typeface="Lora SemiBold"/>
                <a:sym typeface="Lora SemiBold"/>
              </a:rPr>
              <a:t>very low</a:t>
            </a:r>
            <a:r>
              <a:rPr lang="en" sz="800">
                <a:solidFill>
                  <a:srgbClr val="CC4125"/>
                </a:solidFill>
                <a:latin typeface="Lora SemiBold"/>
                <a:ea typeface="Lora SemiBold"/>
                <a:cs typeface="Lora SemiBold"/>
                <a:sym typeface="Lora SemiBold"/>
              </a:rPr>
              <a:t> variation, </a:t>
            </a:r>
            <a:endParaRPr sz="800">
              <a:solidFill>
                <a:srgbClr val="CC4125"/>
              </a:solidFill>
              <a:latin typeface="Lora SemiBold"/>
              <a:ea typeface="Lora SemiBold"/>
              <a:cs typeface="Lora SemiBold"/>
              <a:sym typeface="Lora SemiBold"/>
            </a:endParaRPr>
          </a:p>
          <a:p>
            <a:pPr indent="0" lvl="0" marL="0" rtl="0" algn="ctr">
              <a:lnSpc>
                <a:spcPct val="100000"/>
              </a:lnSpc>
              <a:spcBef>
                <a:spcPts val="0"/>
              </a:spcBef>
              <a:spcAft>
                <a:spcPts val="0"/>
              </a:spcAft>
              <a:buNone/>
            </a:pPr>
            <a:r>
              <a:rPr i="1" lang="en" sz="800">
                <a:solidFill>
                  <a:srgbClr val="CC4125"/>
                </a:solidFill>
                <a:latin typeface="Lora SemiBold"/>
                <a:ea typeface="Lora SemiBold"/>
                <a:cs typeface="Lora SemiBold"/>
                <a:sym typeface="Lora SemiBold"/>
              </a:rPr>
              <a:t>very low</a:t>
            </a:r>
            <a:r>
              <a:rPr lang="en" sz="800">
                <a:solidFill>
                  <a:srgbClr val="CC4125"/>
                </a:solidFill>
                <a:latin typeface="Lora SemiBold"/>
                <a:ea typeface="Lora SemiBold"/>
                <a:cs typeface="Lora SemiBold"/>
                <a:sym typeface="Lora SemiBold"/>
              </a:rPr>
              <a:t> speaking rate.</a:t>
            </a:r>
            <a:endParaRPr sz="800">
              <a:solidFill>
                <a:srgbClr val="CC4125"/>
              </a:solidFill>
              <a:latin typeface="Lora SemiBold"/>
              <a:ea typeface="Lora SemiBold"/>
              <a:cs typeface="Lora SemiBold"/>
              <a:sym typeface="Lora SemiBold"/>
            </a:endParaRPr>
          </a:p>
        </p:txBody>
      </p:sp>
      <p:sp>
        <p:nvSpPr>
          <p:cNvPr id="576" name="Google Shape;576;p49"/>
          <p:cNvSpPr/>
          <p:nvPr/>
        </p:nvSpPr>
        <p:spPr>
          <a:xfrm>
            <a:off x="5139500" y="3856300"/>
            <a:ext cx="3135600" cy="564600"/>
          </a:xfrm>
          <a:prstGeom prst="roundRect">
            <a:avLst>
              <a:gd fmla="val 16667" name="adj"/>
            </a:avLst>
          </a:prstGeom>
          <a:solidFill>
            <a:srgbClr val="FFFFFF"/>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Lora SemiBold"/>
                <a:ea typeface="Lora SemiBold"/>
                <a:cs typeface="Lora SemiBold"/>
                <a:sym typeface="Lora SemiBold"/>
              </a:rPr>
              <a:t>Please select the emotional label of &lt; </a:t>
            </a:r>
            <a:r>
              <a:rPr b="1" i="1" lang="en" sz="800" u="sng">
                <a:latin typeface="Lora"/>
                <a:ea typeface="Lora"/>
                <a:cs typeface="Lora"/>
                <a:sym typeface="Lora"/>
              </a:rPr>
              <a:t>Speaker_0: "yeah"</a:t>
            </a:r>
            <a:r>
              <a:rPr lang="en" sz="800">
                <a:latin typeface="Lora SemiBold"/>
                <a:ea typeface="Lora SemiBold"/>
                <a:cs typeface="Lora SemiBold"/>
                <a:sym typeface="Lora SemiBold"/>
              </a:rPr>
              <a:t>&gt; from &lt;happy, sad, neutral, angry, excited, frustrated&gt; </a:t>
            </a:r>
            <a:r>
              <a:rPr i="1" lang="en" sz="800" u="sng">
                <a:latin typeface="Lora SemiBold"/>
                <a:ea typeface="Lora SemiBold"/>
                <a:cs typeface="Lora SemiBold"/>
                <a:sym typeface="Lora SemiBold"/>
              </a:rPr>
              <a:t>based on both the </a:t>
            </a:r>
            <a:r>
              <a:rPr b="1" i="1" lang="en" sz="800" u="sng">
                <a:latin typeface="Lora"/>
                <a:ea typeface="Lora"/>
                <a:cs typeface="Lora"/>
                <a:sym typeface="Lora"/>
              </a:rPr>
              <a:t>context and audio features</a:t>
            </a:r>
            <a:r>
              <a:rPr i="1" lang="en" sz="800" u="sng">
                <a:latin typeface="Lora SemiBold"/>
                <a:ea typeface="Lora SemiBold"/>
                <a:cs typeface="Lora SemiBold"/>
                <a:sym typeface="Lora SemiBold"/>
              </a:rPr>
              <a:t>. </a:t>
            </a:r>
            <a:r>
              <a:rPr lang="en" sz="800">
                <a:latin typeface="Lora SemiBold"/>
                <a:ea typeface="Lora SemiBold"/>
                <a:cs typeface="Lora SemiBold"/>
                <a:sym typeface="Lora SemiBold"/>
              </a:rPr>
              <a:t>Respond with one label only:</a:t>
            </a:r>
            <a:endParaRPr sz="800">
              <a:latin typeface="Lora SemiBold"/>
              <a:ea typeface="Lora SemiBold"/>
              <a:cs typeface="Lora SemiBold"/>
              <a:sym typeface="Lora SemiBold"/>
            </a:endParaRPr>
          </a:p>
        </p:txBody>
      </p:sp>
      <p:sp>
        <p:nvSpPr>
          <p:cNvPr id="577" name="Google Shape;577;p49"/>
          <p:cNvSpPr/>
          <p:nvPr/>
        </p:nvSpPr>
        <p:spPr>
          <a:xfrm>
            <a:off x="5618175" y="4638925"/>
            <a:ext cx="867300" cy="298200"/>
          </a:xfrm>
          <a:prstGeom prst="roundRect">
            <a:avLst>
              <a:gd fmla="val 16667" name="adj"/>
            </a:avLst>
          </a:prstGeom>
          <a:solidFill>
            <a:srgbClr val="FFFFFF"/>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000000"/>
                </a:solidFill>
                <a:latin typeface="Lora SemiBold"/>
                <a:ea typeface="Lora SemiBold"/>
                <a:cs typeface="Lora SemiBold"/>
                <a:sym typeface="Lora SemiBold"/>
              </a:rPr>
              <a:t>"</a:t>
            </a:r>
            <a:r>
              <a:rPr lang="en" sz="800">
                <a:latin typeface="Lora SemiBold"/>
                <a:ea typeface="Lora SemiBold"/>
                <a:cs typeface="Lora SemiBold"/>
                <a:sym typeface="Lora SemiBold"/>
              </a:rPr>
              <a:t>Excited</a:t>
            </a:r>
            <a:r>
              <a:rPr lang="en" sz="800">
                <a:solidFill>
                  <a:srgbClr val="000000"/>
                </a:solidFill>
                <a:latin typeface="Lora SemiBold"/>
                <a:ea typeface="Lora SemiBold"/>
                <a:cs typeface="Lora SemiBold"/>
                <a:sym typeface="Lora SemiBold"/>
              </a:rPr>
              <a:t>"</a:t>
            </a:r>
            <a:endParaRPr sz="800">
              <a:latin typeface="Lora SemiBold"/>
              <a:ea typeface="Lora SemiBold"/>
              <a:cs typeface="Lora SemiBold"/>
              <a:sym typeface="Lora SemiBold"/>
            </a:endParaRPr>
          </a:p>
        </p:txBody>
      </p:sp>
      <p:sp>
        <p:nvSpPr>
          <p:cNvPr id="578" name="Google Shape;578;p49"/>
          <p:cNvSpPr/>
          <p:nvPr/>
        </p:nvSpPr>
        <p:spPr>
          <a:xfrm>
            <a:off x="5073600" y="873500"/>
            <a:ext cx="3216600" cy="405000"/>
          </a:xfrm>
          <a:prstGeom prst="roundRect">
            <a:avLst>
              <a:gd fmla="val 16667" name="adj"/>
            </a:avLst>
          </a:prstGeom>
          <a:solidFill>
            <a:srgbClr val="FFFFFF"/>
          </a:solidFill>
          <a:ln cap="flat" cmpd="sng" w="19050">
            <a:solidFill>
              <a:srgbClr val="6FA8DC"/>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latin typeface="Lora SemiBold"/>
                <a:ea typeface="Lora SemiBold"/>
                <a:cs typeface="Lora SemiBold"/>
                <a:sym typeface="Lora SemiBold"/>
              </a:rPr>
              <a:t>Now you are an expert of sentiment and emotional analysis. The following conversation involves several speakers.</a:t>
            </a:r>
            <a:endParaRPr sz="800">
              <a:latin typeface="Lora SemiBold"/>
              <a:ea typeface="Lora SemiBold"/>
              <a:cs typeface="Lora SemiBold"/>
              <a:sym typeface="Lora SemiBold"/>
            </a:endParaRPr>
          </a:p>
        </p:txBody>
      </p:sp>
      <p:sp>
        <p:nvSpPr>
          <p:cNvPr id="579" name="Google Shape;579;p49"/>
          <p:cNvSpPr txBox="1"/>
          <p:nvPr/>
        </p:nvSpPr>
        <p:spPr>
          <a:xfrm>
            <a:off x="5687125" y="273550"/>
            <a:ext cx="39714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rgbClr val="595959"/>
                </a:solidFill>
                <a:latin typeface="Spectral ExtraBold"/>
                <a:ea typeface="Spectral ExtraBold"/>
                <a:cs typeface="Spectral ExtraBold"/>
                <a:sym typeface="Spectral ExtraBold"/>
              </a:rPr>
              <a:t>SpeechCueLLM </a:t>
            </a:r>
            <a:endParaRPr sz="1800">
              <a:solidFill>
                <a:srgbClr val="595959"/>
              </a:solidFill>
              <a:latin typeface="Spectral ExtraBold"/>
              <a:ea typeface="Spectral ExtraBold"/>
              <a:cs typeface="Spectral ExtraBold"/>
              <a:sym typeface="Spectral ExtraBold"/>
            </a:endParaRPr>
          </a:p>
        </p:txBody>
      </p:sp>
      <p:sp>
        <p:nvSpPr>
          <p:cNvPr id="580" name="Google Shape;580;p49"/>
          <p:cNvSpPr/>
          <p:nvPr/>
        </p:nvSpPr>
        <p:spPr>
          <a:xfrm>
            <a:off x="6158825" y="735250"/>
            <a:ext cx="978900" cy="204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6D9EEB"/>
                </a:solidFill>
                <a:latin typeface="Lobster"/>
                <a:ea typeface="Lobster"/>
                <a:cs typeface="Lobster"/>
                <a:sym typeface="Lobster"/>
              </a:rPr>
              <a:t>Instruction</a:t>
            </a:r>
            <a:endParaRPr sz="1100">
              <a:solidFill>
                <a:srgbClr val="6D9EEB"/>
              </a:solidFill>
              <a:latin typeface="Lobster"/>
              <a:ea typeface="Lobster"/>
              <a:cs typeface="Lobster"/>
              <a:sym typeface="Lobster"/>
            </a:endParaRPr>
          </a:p>
        </p:txBody>
      </p:sp>
      <p:sp>
        <p:nvSpPr>
          <p:cNvPr id="581" name="Google Shape;581;p49"/>
          <p:cNvSpPr/>
          <p:nvPr/>
        </p:nvSpPr>
        <p:spPr>
          <a:xfrm>
            <a:off x="6158825" y="1330413"/>
            <a:ext cx="978900" cy="204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6D9EEB"/>
                </a:solidFill>
                <a:latin typeface="Lobster"/>
                <a:ea typeface="Lobster"/>
                <a:cs typeface="Lobster"/>
                <a:sym typeface="Lobster"/>
              </a:rPr>
              <a:t>Context</a:t>
            </a:r>
            <a:endParaRPr sz="1100">
              <a:solidFill>
                <a:srgbClr val="6D9EEB"/>
              </a:solidFill>
              <a:latin typeface="Lobster"/>
              <a:ea typeface="Lobster"/>
              <a:cs typeface="Lobster"/>
              <a:sym typeface="Lobster"/>
            </a:endParaRPr>
          </a:p>
        </p:txBody>
      </p:sp>
      <p:sp>
        <p:nvSpPr>
          <p:cNvPr id="582" name="Google Shape;582;p49"/>
          <p:cNvSpPr/>
          <p:nvPr/>
        </p:nvSpPr>
        <p:spPr>
          <a:xfrm>
            <a:off x="6052400" y="2856563"/>
            <a:ext cx="1309800" cy="204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E06666"/>
                </a:solidFill>
                <a:latin typeface="Lobster"/>
                <a:ea typeface="Lobster"/>
                <a:cs typeface="Lobster"/>
                <a:sym typeface="Lobster"/>
              </a:rPr>
              <a:t>Speech Descriptions</a:t>
            </a:r>
            <a:endParaRPr sz="1100">
              <a:solidFill>
                <a:srgbClr val="E06666"/>
              </a:solidFill>
              <a:latin typeface="Lobster"/>
              <a:ea typeface="Lobster"/>
              <a:cs typeface="Lobster"/>
              <a:sym typeface="Lobster"/>
            </a:endParaRPr>
          </a:p>
        </p:txBody>
      </p:sp>
      <p:sp>
        <p:nvSpPr>
          <p:cNvPr id="583" name="Google Shape;583;p49"/>
          <p:cNvSpPr/>
          <p:nvPr/>
        </p:nvSpPr>
        <p:spPr>
          <a:xfrm>
            <a:off x="6192450" y="3685200"/>
            <a:ext cx="978900" cy="2043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6D9EEB"/>
                </a:solidFill>
                <a:latin typeface="Lobster"/>
                <a:ea typeface="Lobster"/>
                <a:cs typeface="Lobster"/>
                <a:sym typeface="Lobster"/>
              </a:rPr>
              <a:t>Question</a:t>
            </a:r>
            <a:endParaRPr sz="1100">
              <a:solidFill>
                <a:srgbClr val="6D9EEB"/>
              </a:solidFill>
              <a:latin typeface="Lobster"/>
              <a:ea typeface="Lobster"/>
              <a:cs typeface="Lobster"/>
              <a:sym typeface="Lobster"/>
            </a:endParaRPr>
          </a:p>
        </p:txBody>
      </p:sp>
      <p:sp>
        <p:nvSpPr>
          <p:cNvPr id="584" name="Google Shape;584;p49"/>
          <p:cNvSpPr/>
          <p:nvPr/>
        </p:nvSpPr>
        <p:spPr>
          <a:xfrm>
            <a:off x="5725100" y="4503900"/>
            <a:ext cx="648000" cy="1764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6D9EEB"/>
                </a:solidFill>
                <a:latin typeface="Lobster"/>
                <a:ea typeface="Lobster"/>
                <a:cs typeface="Lobster"/>
                <a:sym typeface="Lobster"/>
              </a:rPr>
              <a:t>Output</a:t>
            </a:r>
            <a:endParaRPr sz="1100">
              <a:solidFill>
                <a:srgbClr val="6D9EEB"/>
              </a:solidFill>
              <a:latin typeface="Lobster"/>
              <a:ea typeface="Lobster"/>
              <a:cs typeface="Lobster"/>
              <a:sym typeface="Lobster"/>
            </a:endParaRPr>
          </a:p>
        </p:txBody>
      </p:sp>
      <p:sp>
        <p:nvSpPr>
          <p:cNvPr id="585" name="Google Shape;585;p49"/>
          <p:cNvSpPr/>
          <p:nvPr/>
        </p:nvSpPr>
        <p:spPr>
          <a:xfrm>
            <a:off x="6891800" y="4638900"/>
            <a:ext cx="867300" cy="298200"/>
          </a:xfrm>
          <a:prstGeom prst="roundRect">
            <a:avLst>
              <a:gd fmla="val 16667" name="adj"/>
            </a:avLst>
          </a:prstGeom>
          <a:solidFill>
            <a:srgbClr val="FFFFFF"/>
          </a:solidFill>
          <a:ln cap="flat" cmpd="sng" w="1905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800">
                <a:solidFill>
                  <a:srgbClr val="000000"/>
                </a:solidFill>
                <a:latin typeface="Lora SemiBold"/>
                <a:ea typeface="Lora SemiBold"/>
                <a:cs typeface="Lora SemiBold"/>
                <a:sym typeface="Lora SemiBold"/>
              </a:rPr>
              <a:t>"</a:t>
            </a:r>
            <a:r>
              <a:rPr lang="en" sz="800">
                <a:latin typeface="Lora SemiBold"/>
                <a:ea typeface="Lora SemiBold"/>
                <a:cs typeface="Lora SemiBold"/>
                <a:sym typeface="Lora SemiBold"/>
              </a:rPr>
              <a:t>Neutral</a:t>
            </a:r>
            <a:r>
              <a:rPr lang="en" sz="800">
                <a:solidFill>
                  <a:srgbClr val="000000"/>
                </a:solidFill>
                <a:latin typeface="Lora SemiBold"/>
                <a:ea typeface="Lora SemiBold"/>
                <a:cs typeface="Lora SemiBold"/>
                <a:sym typeface="Lora SemiBold"/>
              </a:rPr>
              <a:t>"</a:t>
            </a:r>
            <a:endParaRPr sz="800">
              <a:latin typeface="Lora SemiBold"/>
              <a:ea typeface="Lora SemiBold"/>
              <a:cs typeface="Lora SemiBold"/>
              <a:sym typeface="Lora SemiBold"/>
            </a:endParaRPr>
          </a:p>
        </p:txBody>
      </p:sp>
      <p:sp>
        <p:nvSpPr>
          <p:cNvPr id="586" name="Google Shape;586;p49"/>
          <p:cNvSpPr/>
          <p:nvPr/>
        </p:nvSpPr>
        <p:spPr>
          <a:xfrm>
            <a:off x="7001450" y="4503900"/>
            <a:ext cx="648000" cy="176400"/>
          </a:xfrm>
          <a:prstGeom prst="roundRect">
            <a:avLst>
              <a:gd fmla="val 16667"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solidFill>
                  <a:srgbClr val="E06666"/>
                </a:solidFill>
                <a:latin typeface="Lobster"/>
                <a:ea typeface="Lobster"/>
                <a:cs typeface="Lobster"/>
                <a:sym typeface="Lobster"/>
              </a:rPr>
              <a:t>Output</a:t>
            </a:r>
            <a:endParaRPr sz="1100">
              <a:solidFill>
                <a:srgbClr val="E06666"/>
              </a:solidFill>
              <a:latin typeface="Lobster"/>
              <a:ea typeface="Lobster"/>
              <a:cs typeface="Lobster"/>
              <a:sym typeface="Lobster"/>
            </a:endParaRPr>
          </a:p>
        </p:txBody>
      </p:sp>
      <p:pic>
        <p:nvPicPr>
          <p:cNvPr id="587" name="Google Shape;587;p49"/>
          <p:cNvPicPr preferRelativeResize="0"/>
          <p:nvPr/>
        </p:nvPicPr>
        <p:blipFill>
          <a:blip r:embed="rId3">
            <a:alphaModFix/>
          </a:blip>
          <a:stretch>
            <a:fillRect/>
          </a:stretch>
        </p:blipFill>
        <p:spPr>
          <a:xfrm>
            <a:off x="7576600" y="4794600"/>
            <a:ext cx="120710" cy="125775"/>
          </a:xfrm>
          <a:prstGeom prst="rect">
            <a:avLst/>
          </a:prstGeom>
          <a:noFill/>
          <a:ln>
            <a:noFill/>
          </a:ln>
        </p:spPr>
      </p:pic>
      <p:pic>
        <p:nvPicPr>
          <p:cNvPr id="588" name="Google Shape;588;p49"/>
          <p:cNvPicPr preferRelativeResize="0"/>
          <p:nvPr/>
        </p:nvPicPr>
        <p:blipFill>
          <a:blip r:embed="rId4">
            <a:alphaModFix/>
          </a:blip>
          <a:stretch>
            <a:fillRect/>
          </a:stretch>
        </p:blipFill>
        <p:spPr>
          <a:xfrm>
            <a:off x="6310117" y="4801400"/>
            <a:ext cx="111584" cy="125775"/>
          </a:xfrm>
          <a:prstGeom prst="rect">
            <a:avLst/>
          </a:prstGeom>
          <a:noFill/>
          <a:ln>
            <a:noFill/>
          </a:ln>
        </p:spPr>
      </p:pic>
      <p:sp>
        <p:nvSpPr>
          <p:cNvPr id="589" name="Google Shape;589;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p5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Related Work: LLMs for Emotion Recognition</a:t>
            </a:r>
            <a:endParaRPr/>
          </a:p>
        </p:txBody>
      </p:sp>
      <p:sp>
        <p:nvSpPr>
          <p:cNvPr id="595" name="Google Shape;595;p5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0"/>
              </a:spcAft>
              <a:buNone/>
            </a:pPr>
            <a:r>
              <a:rPr lang="en"/>
              <a:t>In our work, we build upon the InstructERC framework (Lei et al., 2024), which reformulates emotion recognition as a generative task using LLMs.</a:t>
            </a:r>
            <a:endParaRPr/>
          </a:p>
          <a:p>
            <a:pPr indent="0" lvl="0" marL="0" rtl="0" algn="l">
              <a:spcBef>
                <a:spcPts val="1200"/>
              </a:spcBef>
              <a:spcAft>
                <a:spcPts val="0"/>
              </a:spcAft>
              <a:buNone/>
            </a:pPr>
            <a:r>
              <a:rPr lang="en"/>
              <a:t>Recent extensions have incorporated additional contextual information into the prompt:</a:t>
            </a:r>
            <a:endParaRPr/>
          </a:p>
          <a:p>
            <a:pPr indent="-334327" lvl="0" marL="457200" rtl="0" algn="l">
              <a:spcBef>
                <a:spcPts val="1200"/>
              </a:spcBef>
              <a:spcAft>
                <a:spcPts val="0"/>
              </a:spcAft>
              <a:buSzPct val="100000"/>
              <a:buChar char="●"/>
            </a:pPr>
            <a:r>
              <a:rPr lang="en"/>
              <a:t>BiosERC (Xue et al., 2024): biographical data</a:t>
            </a:r>
            <a:endParaRPr/>
          </a:p>
          <a:p>
            <a:pPr indent="-334327" lvl="0" marL="457200" rtl="0" algn="l">
              <a:spcBef>
                <a:spcPts val="0"/>
              </a:spcBef>
              <a:spcAft>
                <a:spcPts val="0"/>
              </a:spcAft>
              <a:buSzPct val="100000"/>
              <a:buChar char="●"/>
            </a:pPr>
            <a:r>
              <a:rPr lang="en"/>
              <a:t>CKERC (Fu, 2024): commonsense knowledge</a:t>
            </a:r>
            <a:endParaRPr/>
          </a:p>
          <a:p>
            <a:pPr indent="-334327" lvl="0" marL="457200" rtl="0" algn="l">
              <a:spcBef>
                <a:spcPts val="0"/>
              </a:spcBef>
              <a:spcAft>
                <a:spcPts val="0"/>
              </a:spcAft>
              <a:buSzPct val="100000"/>
              <a:buChar char="●"/>
            </a:pPr>
            <a:r>
              <a:rPr lang="en"/>
              <a:t>DialogueLLM (Zhang et al., 2024b): visual descriptions</a:t>
            </a:r>
            <a:endParaRPr/>
          </a:p>
          <a:p>
            <a:pPr indent="0" lvl="0" marL="0" rtl="0" algn="l">
              <a:spcBef>
                <a:spcPts val="1200"/>
              </a:spcBef>
              <a:spcAft>
                <a:spcPts val="0"/>
              </a:spcAft>
              <a:buNone/>
            </a:pPr>
            <a:r>
              <a:rPr lang="en"/>
              <a:t>Our approach distinguishes itself by focusing on integrating speech characteristics into the templates as natural language descriptions, bridging the gap between audio and text modalities in LLM-based emotion recognition systems.</a:t>
            </a:r>
            <a:endParaRPr/>
          </a:p>
          <a:p>
            <a:pPr indent="0" lvl="0" marL="0" rtl="0" algn="l">
              <a:spcBef>
                <a:spcPts val="1200"/>
              </a:spcBef>
              <a:spcAft>
                <a:spcPts val="1200"/>
              </a:spcAft>
              <a:buNone/>
            </a:pPr>
            <a:r>
              <a:t/>
            </a:r>
            <a:endParaRPr/>
          </a:p>
        </p:txBody>
      </p:sp>
      <p:sp>
        <p:nvSpPr>
          <p:cNvPr id="596" name="Google Shape;596;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Related Work: Speech Incorporation in LLMs</a:t>
            </a:r>
            <a:endParaRPr/>
          </a:p>
        </p:txBody>
      </p:sp>
      <p:sp>
        <p:nvSpPr>
          <p:cNvPr id="602" name="Google Shape;602;p51"/>
          <p:cNvSpPr txBox="1"/>
          <p:nvPr>
            <p:ph idx="1" type="body"/>
          </p:nvPr>
        </p:nvSpPr>
        <p:spPr>
          <a:xfrm>
            <a:off x="311700" y="1152475"/>
            <a:ext cx="8520600" cy="38205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a:t>Recent works have explored integrating speech features into LLM-based systems for various downstream tasks. Some examples include:</a:t>
            </a:r>
            <a:endParaRPr/>
          </a:p>
          <a:p>
            <a:pPr indent="-342900" lvl="0" marL="457200" rtl="0" algn="l">
              <a:spcBef>
                <a:spcPts val="1200"/>
              </a:spcBef>
              <a:spcAft>
                <a:spcPts val="0"/>
              </a:spcAft>
              <a:buSzPts val="1800"/>
              <a:buChar char="●"/>
            </a:pPr>
            <a:r>
              <a:rPr lang="en"/>
              <a:t>SECap (Xu et al., 2023) uses LLaMA as a text decoder to generate speech emotion captions, relying on an additional audio encoder and bridging network. </a:t>
            </a:r>
            <a:endParaRPr/>
          </a:p>
          <a:p>
            <a:pPr indent="-342900" lvl="0" marL="457200" rtl="0" algn="l">
              <a:spcBef>
                <a:spcPts val="0"/>
              </a:spcBef>
              <a:spcAft>
                <a:spcPts val="0"/>
              </a:spcAft>
              <a:buSzPts val="1800"/>
              <a:buChar char="●"/>
            </a:pPr>
            <a:r>
              <a:rPr lang="en"/>
              <a:t>Similarly, (Zhang et al., 2024a) incorporates acoustic landmark tokens for depression detection and requires extra parameters and pre-training.</a:t>
            </a:r>
            <a:endParaRPr/>
          </a:p>
          <a:p>
            <a:pPr indent="0" lvl="0" marL="0" rtl="0" algn="l">
              <a:spcBef>
                <a:spcPts val="1200"/>
              </a:spcBef>
              <a:spcAft>
                <a:spcPts val="0"/>
              </a:spcAft>
              <a:buNone/>
            </a:pPr>
            <a:r>
              <a:rPr lang="en"/>
              <a:t>SpeechCueLLM differs from these approaches by processing audio-derived information without requiring architectural modifications. This method is highly compatible with existing LLM infrastructures, facilitating easy implementation and integration into current systems.</a:t>
            </a:r>
            <a:endParaRPr/>
          </a:p>
          <a:p>
            <a:pPr indent="0" lvl="0" marL="0" rtl="0" algn="l">
              <a:spcBef>
                <a:spcPts val="1200"/>
              </a:spcBef>
              <a:spcAft>
                <a:spcPts val="1200"/>
              </a:spcAft>
              <a:buNone/>
            </a:pPr>
            <a:r>
              <a:rPr lang="en"/>
              <a:t>We select some of these approaches as baselines for our method.</a:t>
            </a:r>
            <a:endParaRPr/>
          </a:p>
        </p:txBody>
      </p:sp>
      <p:sp>
        <p:nvSpPr>
          <p:cNvPr id="603" name="Google Shape;60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Methodology: Speech Features</a:t>
            </a:r>
            <a:endParaRPr/>
          </a:p>
        </p:txBody>
      </p:sp>
      <p:sp>
        <p:nvSpPr>
          <p:cNvPr id="609" name="Google Shape;609;p5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Five intuitive speech features: </a:t>
            </a:r>
            <a:endParaRPr/>
          </a:p>
          <a:p>
            <a:pPr indent="-317500" lvl="1" marL="914400" rtl="0" algn="l">
              <a:spcBef>
                <a:spcPts val="0"/>
              </a:spcBef>
              <a:spcAft>
                <a:spcPts val="0"/>
              </a:spcAft>
              <a:buSzPts val="1400"/>
              <a:buChar char="○"/>
            </a:pPr>
            <a:r>
              <a:rPr lang="en"/>
              <a:t>Volume: average intensity, intensity variation</a:t>
            </a:r>
            <a:endParaRPr/>
          </a:p>
          <a:p>
            <a:pPr indent="-317500" lvl="1" marL="914400" rtl="0" algn="l">
              <a:spcBef>
                <a:spcPts val="0"/>
              </a:spcBef>
              <a:spcAft>
                <a:spcPts val="0"/>
              </a:spcAft>
              <a:buSzPts val="1400"/>
              <a:buChar char="○"/>
            </a:pPr>
            <a:r>
              <a:rPr lang="en"/>
              <a:t>Pitch: average pitch, pitch variation</a:t>
            </a:r>
            <a:endParaRPr/>
          </a:p>
          <a:p>
            <a:pPr indent="-317500" lvl="1" marL="914400" rtl="0" algn="l">
              <a:spcBef>
                <a:spcPts val="0"/>
              </a:spcBef>
              <a:spcAft>
                <a:spcPts val="0"/>
              </a:spcAft>
              <a:buSzPts val="1400"/>
              <a:buChar char="○"/>
            </a:pPr>
            <a:r>
              <a:rPr lang="en"/>
              <a:t>Speed: articulation rate</a:t>
            </a:r>
            <a:endParaRPr/>
          </a:p>
          <a:p>
            <a:pPr indent="-342900" lvl="0" marL="457200" rtl="0" algn="l">
              <a:spcBef>
                <a:spcPts val="0"/>
              </a:spcBef>
              <a:spcAft>
                <a:spcPts val="0"/>
              </a:spcAft>
              <a:buSzPts val="1800"/>
              <a:buChar char="●"/>
            </a:pPr>
            <a:r>
              <a:rPr lang="en"/>
              <a:t>We can extract these features easily</a:t>
            </a:r>
            <a:endParaRPr/>
          </a:p>
          <a:p>
            <a:pPr indent="-342900" lvl="0" marL="457200" rtl="0" algn="l">
              <a:spcBef>
                <a:spcPts val="0"/>
              </a:spcBef>
              <a:spcAft>
                <a:spcPts val="0"/>
              </a:spcAft>
              <a:buSzPts val="1800"/>
              <a:buChar char="●"/>
            </a:pPr>
            <a:r>
              <a:rPr lang="en"/>
              <a:t>Human and LLM can understand them easily</a:t>
            </a:r>
            <a:endParaRPr/>
          </a:p>
          <a:p>
            <a:pPr indent="-342900" lvl="0" marL="457200" rtl="0" algn="l">
              <a:spcBef>
                <a:spcPts val="0"/>
              </a:spcBef>
              <a:spcAft>
                <a:spcPts val="0"/>
              </a:spcAft>
              <a:buSzPts val="1800"/>
              <a:buChar char="●"/>
            </a:pPr>
            <a:r>
              <a:rPr lang="en"/>
              <a:t>Each feature is standardized by gender or speaker</a:t>
            </a:r>
            <a:endParaRPr/>
          </a:p>
          <a:p>
            <a:pPr indent="0" lvl="0" marL="0" rtl="0" algn="l">
              <a:spcBef>
                <a:spcPts val="1200"/>
              </a:spcBef>
              <a:spcAft>
                <a:spcPts val="1200"/>
              </a:spcAft>
              <a:buNone/>
            </a:pPr>
            <a:r>
              <a:t/>
            </a:r>
            <a:endParaRPr/>
          </a:p>
        </p:txBody>
      </p:sp>
      <p:sp>
        <p:nvSpPr>
          <p:cNvPr id="610" name="Google Shape;610;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 name="Shape 85"/>
        <p:cNvGrpSpPr/>
        <p:nvPr/>
      </p:nvGrpSpPr>
      <p:grpSpPr>
        <a:xfrm>
          <a:off x="0" y="0"/>
          <a:ext cx="0" cy="0"/>
          <a:chOff x="0" y="0"/>
          <a:chExt cx="0" cy="0"/>
        </a:xfrm>
      </p:grpSpPr>
      <p:sp>
        <p:nvSpPr>
          <p:cNvPr id="86" name="Google Shape;86;p17"/>
          <p:cNvSpPr txBox="1"/>
          <p:nvPr>
            <p:ph type="title"/>
          </p:nvPr>
        </p:nvSpPr>
        <p:spPr>
          <a:xfrm>
            <a:off x="442175" y="642125"/>
            <a:ext cx="4279200" cy="84600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700"/>
              <a:buFont typeface="Calibri"/>
              <a:buNone/>
            </a:pPr>
            <a:r>
              <a:rPr lang="en" sz="2400"/>
              <a:t>Emotion classification theory: </a:t>
            </a:r>
            <a:endParaRPr sz="2400"/>
          </a:p>
          <a:p>
            <a:pPr indent="0" lvl="0" marL="0" rtl="0" algn="l">
              <a:lnSpc>
                <a:spcPct val="90000"/>
              </a:lnSpc>
              <a:spcBef>
                <a:spcPts val="0"/>
              </a:spcBef>
              <a:spcAft>
                <a:spcPts val="0"/>
              </a:spcAft>
              <a:buClr>
                <a:schemeClr val="dk1"/>
              </a:buClr>
              <a:buSzPts val="2700"/>
              <a:buFont typeface="Calibri"/>
              <a:buNone/>
            </a:pPr>
            <a:r>
              <a:rPr lang="en" sz="2400"/>
              <a:t>Plutchik’s wheel of emotions</a:t>
            </a:r>
            <a:endParaRPr sz="2400"/>
          </a:p>
        </p:txBody>
      </p:sp>
      <p:sp>
        <p:nvSpPr>
          <p:cNvPr id="87" name="Google Shape;87;p17"/>
          <p:cNvSpPr txBox="1"/>
          <p:nvPr>
            <p:ph idx="1" type="body"/>
          </p:nvPr>
        </p:nvSpPr>
        <p:spPr>
          <a:xfrm>
            <a:off x="443039" y="1747879"/>
            <a:ext cx="3419700" cy="2984700"/>
          </a:xfrm>
          <a:prstGeom prst="rect">
            <a:avLst/>
          </a:prstGeom>
          <a:noFill/>
          <a:ln>
            <a:noFill/>
          </a:ln>
        </p:spPr>
        <p:txBody>
          <a:bodyPr anchorCtr="0" anchor="ctr"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a:t>8 Primary Emotions:</a:t>
            </a:r>
            <a:endParaRPr/>
          </a:p>
          <a:p>
            <a:pPr indent="-177800" lvl="1" marL="520700" rtl="0" algn="l">
              <a:lnSpc>
                <a:spcPct val="90000"/>
              </a:lnSpc>
              <a:spcBef>
                <a:spcPts val="400"/>
              </a:spcBef>
              <a:spcAft>
                <a:spcPts val="0"/>
              </a:spcAft>
              <a:buClr>
                <a:schemeClr val="dk1"/>
              </a:buClr>
              <a:buSzPts val="1200"/>
              <a:buChar char="○"/>
            </a:pPr>
            <a:r>
              <a:rPr lang="en" sz="1200"/>
              <a:t>Joy, sadness, trust, disgust, anticipation, surprise, anger, fear</a:t>
            </a:r>
            <a:endParaRPr/>
          </a:p>
          <a:p>
            <a:pPr indent="-171450" lvl="0" marL="177800" rtl="0" algn="l">
              <a:lnSpc>
                <a:spcPct val="90000"/>
              </a:lnSpc>
              <a:spcBef>
                <a:spcPts val="800"/>
              </a:spcBef>
              <a:spcAft>
                <a:spcPts val="0"/>
              </a:spcAft>
              <a:buClr>
                <a:schemeClr val="dk1"/>
              </a:buClr>
              <a:buSzPts val="1500"/>
              <a:buChar char="●"/>
            </a:pPr>
            <a:r>
              <a:rPr lang="en" sz="1500"/>
              <a:t>24 + 8 Fine-grained emotions</a:t>
            </a:r>
            <a:endParaRPr/>
          </a:p>
          <a:p>
            <a:pPr indent="-177800" lvl="1" marL="520700" rtl="0" algn="l">
              <a:lnSpc>
                <a:spcPct val="90000"/>
              </a:lnSpc>
              <a:spcBef>
                <a:spcPts val="400"/>
              </a:spcBef>
              <a:spcAft>
                <a:spcPts val="0"/>
              </a:spcAft>
              <a:buClr>
                <a:schemeClr val="dk1"/>
              </a:buClr>
              <a:buSzPts val="1200"/>
              <a:buChar char="○"/>
            </a:pPr>
            <a:r>
              <a:rPr lang="en" sz="1200"/>
              <a:t>Intensity and Combinations </a:t>
            </a:r>
            <a:endParaRPr/>
          </a:p>
          <a:p>
            <a:pPr indent="-171450" lvl="0" marL="177800" rtl="0" algn="l">
              <a:lnSpc>
                <a:spcPct val="90000"/>
              </a:lnSpc>
              <a:spcBef>
                <a:spcPts val="800"/>
              </a:spcBef>
              <a:spcAft>
                <a:spcPts val="0"/>
              </a:spcAft>
              <a:buClr>
                <a:schemeClr val="dk1"/>
              </a:buClr>
              <a:buSzPts val="1500"/>
              <a:buChar char="●"/>
            </a:pPr>
            <a:r>
              <a:rPr lang="en" sz="1500"/>
              <a:t>Theory based on evolution and biological classification</a:t>
            </a:r>
            <a:endParaRPr/>
          </a:p>
          <a:p>
            <a:pPr indent="-171450" lvl="0" marL="177800" rtl="0" algn="l">
              <a:lnSpc>
                <a:spcPct val="90000"/>
              </a:lnSpc>
              <a:spcBef>
                <a:spcPts val="800"/>
              </a:spcBef>
              <a:spcAft>
                <a:spcPts val="0"/>
              </a:spcAft>
              <a:buClr>
                <a:schemeClr val="dk1"/>
              </a:buClr>
              <a:buSzPts val="1500"/>
              <a:buChar char="●"/>
            </a:pPr>
            <a:r>
              <a:rPr lang="en" sz="1500"/>
              <a:t>Dimensional Theory</a:t>
            </a:r>
            <a:endParaRPr/>
          </a:p>
          <a:p>
            <a:pPr indent="-76200" lvl="0" marL="177800" rtl="0" algn="l">
              <a:lnSpc>
                <a:spcPct val="90000"/>
              </a:lnSpc>
              <a:spcBef>
                <a:spcPts val="800"/>
              </a:spcBef>
              <a:spcAft>
                <a:spcPts val="0"/>
              </a:spcAft>
              <a:buClr>
                <a:schemeClr val="dk1"/>
              </a:buClr>
              <a:buSzPts val="1500"/>
              <a:buNone/>
            </a:pPr>
            <a:r>
              <a:t/>
            </a:r>
            <a:endParaRPr sz="1500"/>
          </a:p>
          <a:p>
            <a:pPr indent="-76200" lvl="0" marL="177800" rtl="0" algn="l">
              <a:lnSpc>
                <a:spcPct val="90000"/>
              </a:lnSpc>
              <a:spcBef>
                <a:spcPts val="800"/>
              </a:spcBef>
              <a:spcAft>
                <a:spcPts val="1200"/>
              </a:spcAft>
              <a:buClr>
                <a:schemeClr val="dk1"/>
              </a:buClr>
              <a:buSzPts val="1500"/>
              <a:buNone/>
            </a:pPr>
            <a:r>
              <a:t/>
            </a:r>
            <a:endParaRPr sz="1500"/>
          </a:p>
        </p:txBody>
      </p:sp>
      <p:sp>
        <p:nvSpPr>
          <p:cNvPr id="88" name="Google Shape;88;p17"/>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pic>
        <p:nvPicPr>
          <p:cNvPr id="89" name="Google Shape;89;p17"/>
          <p:cNvPicPr preferRelativeResize="0"/>
          <p:nvPr/>
        </p:nvPicPr>
        <p:blipFill>
          <a:blip r:embed="rId3">
            <a:alphaModFix/>
          </a:blip>
          <a:stretch>
            <a:fillRect/>
          </a:stretch>
        </p:blipFill>
        <p:spPr>
          <a:xfrm>
            <a:off x="4654500" y="326257"/>
            <a:ext cx="4366649" cy="433696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3"/>
          <p:cNvSpPr txBox="1"/>
          <p:nvPr>
            <p:ph type="title"/>
          </p:nvPr>
        </p:nvSpPr>
        <p:spPr>
          <a:xfrm>
            <a:off x="311700" y="1402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Methodology: Audio Feature Processing</a:t>
            </a:r>
            <a:endParaRPr/>
          </a:p>
        </p:txBody>
      </p:sp>
      <p:pic>
        <p:nvPicPr>
          <p:cNvPr id="616" name="Google Shape;616;p53"/>
          <p:cNvPicPr preferRelativeResize="0"/>
          <p:nvPr/>
        </p:nvPicPr>
        <p:blipFill>
          <a:blip r:embed="rId3">
            <a:alphaModFix/>
          </a:blip>
          <a:stretch>
            <a:fillRect/>
          </a:stretch>
        </p:blipFill>
        <p:spPr>
          <a:xfrm>
            <a:off x="4160178" y="1087800"/>
            <a:ext cx="2411225" cy="2033451"/>
          </a:xfrm>
          <a:prstGeom prst="rect">
            <a:avLst/>
          </a:prstGeom>
          <a:noFill/>
          <a:ln>
            <a:noFill/>
          </a:ln>
        </p:spPr>
      </p:pic>
      <p:pic>
        <p:nvPicPr>
          <p:cNvPr id="617" name="Google Shape;617;p53"/>
          <p:cNvPicPr preferRelativeResize="0"/>
          <p:nvPr/>
        </p:nvPicPr>
        <p:blipFill>
          <a:blip r:embed="rId4">
            <a:alphaModFix/>
          </a:blip>
          <a:stretch>
            <a:fillRect/>
          </a:stretch>
        </p:blipFill>
        <p:spPr>
          <a:xfrm>
            <a:off x="6787725" y="1060425"/>
            <a:ext cx="2293974" cy="2088200"/>
          </a:xfrm>
          <a:prstGeom prst="rect">
            <a:avLst/>
          </a:prstGeom>
          <a:noFill/>
          <a:ln>
            <a:noFill/>
          </a:ln>
        </p:spPr>
      </p:pic>
      <p:sp>
        <p:nvSpPr>
          <p:cNvPr id="618" name="Google Shape;618;p53"/>
          <p:cNvSpPr txBox="1"/>
          <p:nvPr/>
        </p:nvSpPr>
        <p:spPr>
          <a:xfrm>
            <a:off x="5178450" y="641900"/>
            <a:ext cx="181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595959"/>
                </a:solidFill>
              </a:rPr>
              <a:t>Male</a:t>
            </a:r>
            <a:endParaRPr sz="1200">
              <a:solidFill>
                <a:srgbClr val="595959"/>
              </a:solidFill>
            </a:endParaRPr>
          </a:p>
        </p:txBody>
      </p:sp>
      <p:sp>
        <p:nvSpPr>
          <p:cNvPr id="619" name="Google Shape;619;p53"/>
          <p:cNvSpPr txBox="1"/>
          <p:nvPr/>
        </p:nvSpPr>
        <p:spPr>
          <a:xfrm>
            <a:off x="7333400" y="641900"/>
            <a:ext cx="18132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rgbClr val="595959"/>
                </a:solidFill>
              </a:rPr>
              <a:t>Female</a:t>
            </a:r>
            <a:endParaRPr sz="1200">
              <a:solidFill>
                <a:srgbClr val="595959"/>
              </a:solidFill>
            </a:endParaRPr>
          </a:p>
        </p:txBody>
      </p:sp>
      <p:pic>
        <p:nvPicPr>
          <p:cNvPr id="620" name="Google Shape;620;p53"/>
          <p:cNvPicPr preferRelativeResize="0"/>
          <p:nvPr/>
        </p:nvPicPr>
        <p:blipFill>
          <a:blip r:embed="rId5">
            <a:alphaModFix/>
          </a:blip>
          <a:stretch>
            <a:fillRect/>
          </a:stretch>
        </p:blipFill>
        <p:spPr>
          <a:xfrm>
            <a:off x="443400" y="1418838"/>
            <a:ext cx="3127901" cy="1371375"/>
          </a:xfrm>
          <a:prstGeom prst="rect">
            <a:avLst/>
          </a:prstGeom>
          <a:noFill/>
          <a:ln>
            <a:noFill/>
          </a:ln>
        </p:spPr>
      </p:pic>
      <p:sp>
        <p:nvSpPr>
          <p:cNvPr id="621" name="Google Shape;621;p53"/>
          <p:cNvSpPr txBox="1"/>
          <p:nvPr/>
        </p:nvSpPr>
        <p:spPr>
          <a:xfrm>
            <a:off x="443400" y="2994000"/>
            <a:ext cx="8385900" cy="1942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2"/>
                </a:solidFill>
              </a:rPr>
              <a:t>Processing Step:</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304800" lvl="0" marL="457200" rtl="0" algn="l">
              <a:spcBef>
                <a:spcPts val="0"/>
              </a:spcBef>
              <a:spcAft>
                <a:spcPts val="0"/>
              </a:spcAft>
              <a:buClr>
                <a:schemeClr val="dk2"/>
              </a:buClr>
              <a:buSzPts val="1200"/>
              <a:buAutoNum type="arabicPeriod"/>
            </a:pPr>
            <a:r>
              <a:rPr b="1" lang="en" sz="1200">
                <a:solidFill>
                  <a:schemeClr val="dk2"/>
                </a:solidFill>
              </a:rPr>
              <a:t>Speaker-Specific Threshold Calculation </a:t>
            </a:r>
            <a:r>
              <a:rPr lang="en" sz="1200">
                <a:solidFill>
                  <a:schemeClr val="dk2"/>
                </a:solidFill>
              </a:rPr>
              <a:t>: Depending on the desired granularity, the feature space is divided into 3, 4, 5, or 6 classes, with thresholds determined by appropriate quantiles.</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304800" lvl="0" marL="457200" rtl="0" algn="l">
              <a:spcBef>
                <a:spcPts val="0"/>
              </a:spcBef>
              <a:spcAft>
                <a:spcPts val="0"/>
              </a:spcAft>
              <a:buClr>
                <a:schemeClr val="dk2"/>
              </a:buClr>
              <a:buSzPts val="1200"/>
              <a:buAutoNum type="arabicPeriod"/>
            </a:pPr>
            <a:r>
              <a:rPr b="1" lang="en" sz="1200">
                <a:solidFill>
                  <a:schemeClr val="dk2"/>
                </a:solidFill>
              </a:rPr>
              <a:t>Categorization</a:t>
            </a:r>
            <a:r>
              <a:rPr lang="en" sz="1200">
                <a:solidFill>
                  <a:schemeClr val="dk2"/>
                </a:solidFill>
              </a:rPr>
              <a:t>: Based on the calculated thresholds, each numerical feature is categorized. For example, in a 5-class system, a feature value may be classified as "very low," "low," "medium," "high," or "very high."</a:t>
            </a:r>
            <a:endParaRPr sz="1200">
              <a:solidFill>
                <a:schemeClr val="dk2"/>
              </a:solidFill>
            </a:endParaRPr>
          </a:p>
          <a:p>
            <a:pPr indent="0" lvl="0" marL="0" rtl="0" algn="l">
              <a:spcBef>
                <a:spcPts val="0"/>
              </a:spcBef>
              <a:spcAft>
                <a:spcPts val="0"/>
              </a:spcAft>
              <a:buNone/>
            </a:pPr>
            <a:r>
              <a:t/>
            </a:r>
            <a:endParaRPr sz="1200">
              <a:solidFill>
                <a:schemeClr val="dk2"/>
              </a:solidFill>
            </a:endParaRPr>
          </a:p>
          <a:p>
            <a:pPr indent="-304800" lvl="0" marL="457200" rtl="0" algn="l">
              <a:spcBef>
                <a:spcPts val="0"/>
              </a:spcBef>
              <a:spcAft>
                <a:spcPts val="0"/>
              </a:spcAft>
              <a:buClr>
                <a:schemeClr val="dk2"/>
              </a:buClr>
              <a:buSzPts val="1200"/>
              <a:buAutoNum type="arabicPeriod"/>
            </a:pPr>
            <a:r>
              <a:rPr b="1" lang="en" sz="1200">
                <a:solidFill>
                  <a:schemeClr val="dk2"/>
                </a:solidFill>
              </a:rPr>
              <a:t>Feature-Specific Descriptions</a:t>
            </a:r>
            <a:r>
              <a:rPr lang="en" sz="1200">
                <a:solidFill>
                  <a:schemeClr val="dk2"/>
                </a:solidFill>
              </a:rPr>
              <a:t>: For each key audio feature, we generate descriptive phrases corresponding to their categorical values. For instance, "high volume with moderate variation" or "low pitch with high variation" offers a more accessible and interpretable description of the audio features.</a:t>
            </a:r>
            <a:endParaRPr sz="1200">
              <a:solidFill>
                <a:schemeClr val="dk2"/>
              </a:solidFill>
            </a:endParaRPr>
          </a:p>
          <a:p>
            <a:pPr indent="0" lvl="0" marL="0" rtl="0" algn="l">
              <a:spcBef>
                <a:spcPts val="0"/>
              </a:spcBef>
              <a:spcAft>
                <a:spcPts val="0"/>
              </a:spcAft>
              <a:buNone/>
            </a:pPr>
            <a:r>
              <a:t/>
            </a:r>
            <a:endParaRPr sz="1200">
              <a:solidFill>
                <a:schemeClr val="dk2"/>
              </a:solidFill>
            </a:endParaRPr>
          </a:p>
        </p:txBody>
      </p:sp>
      <p:sp>
        <p:nvSpPr>
          <p:cNvPr id="622" name="Google Shape;622;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sp>
        <p:nvSpPr>
          <p:cNvPr id="627" name="Google Shape;627;p5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Methodology: Audio Impression</a:t>
            </a:r>
            <a:endParaRPr/>
          </a:p>
        </p:txBody>
      </p:sp>
      <p:sp>
        <p:nvSpPr>
          <p:cNvPr id="628" name="Google Shape;628;p54"/>
          <p:cNvSpPr txBox="1"/>
          <p:nvPr>
            <p:ph idx="1" type="body"/>
          </p:nvPr>
        </p:nvSpPr>
        <p:spPr>
          <a:xfrm>
            <a:off x="456550" y="3518700"/>
            <a:ext cx="8456700" cy="1353900"/>
          </a:xfrm>
          <a:prstGeom prst="rect">
            <a:avLst/>
          </a:prstGeom>
        </p:spPr>
        <p:txBody>
          <a:bodyPr anchorCtr="0" anchor="t" bIns="91425" lIns="91425" spcFirstLastPara="1" rIns="91425" wrap="square" tIns="91425">
            <a:noAutofit/>
          </a:bodyPr>
          <a:lstStyle/>
          <a:p>
            <a:pPr indent="-306387" lvl="0" marL="457200" rtl="0" algn="l">
              <a:spcBef>
                <a:spcPts val="0"/>
              </a:spcBef>
              <a:spcAft>
                <a:spcPts val="0"/>
              </a:spcAft>
              <a:buSzPts val="1225"/>
              <a:buChar char="●"/>
            </a:pPr>
            <a:r>
              <a:rPr lang="en" sz="1225"/>
              <a:t>To make the audio features more accessible and meaningful for both human interpretation and LLM processing, we generate hard-coded natural language impressions based on the categorized features. The feature-impression mapping is manually curated based on established correlation between prosodic features and emotional states in the literature.</a:t>
            </a:r>
            <a:endParaRPr sz="1225"/>
          </a:p>
          <a:p>
            <a:pPr indent="-306387" lvl="0" marL="457200" rtl="0" algn="l">
              <a:spcBef>
                <a:spcPts val="0"/>
              </a:spcBef>
              <a:spcAft>
                <a:spcPts val="0"/>
              </a:spcAft>
              <a:buSzPts val="1225"/>
              <a:buChar char="●"/>
            </a:pPr>
            <a:r>
              <a:rPr lang="en" sz="1225"/>
              <a:t>To account for the inherent uncertainty in interpreting speech patterns, we incorporate hedge words (e.g., "likely," "may") depending on the level of the category. This nuanced approach prevents overconfident interpretations, particularly in borderline cases.</a:t>
            </a:r>
            <a:endParaRPr sz="1225"/>
          </a:p>
        </p:txBody>
      </p:sp>
      <p:pic>
        <p:nvPicPr>
          <p:cNvPr id="629" name="Google Shape;629;p54"/>
          <p:cNvPicPr preferRelativeResize="0"/>
          <p:nvPr/>
        </p:nvPicPr>
        <p:blipFill>
          <a:blip r:embed="rId3">
            <a:alphaModFix/>
          </a:blip>
          <a:stretch>
            <a:fillRect/>
          </a:stretch>
        </p:blipFill>
        <p:spPr>
          <a:xfrm>
            <a:off x="3615225" y="975975"/>
            <a:ext cx="5528786" cy="2459199"/>
          </a:xfrm>
          <a:prstGeom prst="rect">
            <a:avLst/>
          </a:prstGeom>
          <a:noFill/>
          <a:ln>
            <a:noFill/>
          </a:ln>
        </p:spPr>
      </p:pic>
      <p:pic>
        <p:nvPicPr>
          <p:cNvPr id="630" name="Google Shape;630;p54"/>
          <p:cNvPicPr preferRelativeResize="0"/>
          <p:nvPr/>
        </p:nvPicPr>
        <p:blipFill>
          <a:blip r:embed="rId4">
            <a:alphaModFix/>
          </a:blip>
          <a:stretch>
            <a:fillRect/>
          </a:stretch>
        </p:blipFill>
        <p:spPr>
          <a:xfrm>
            <a:off x="354875" y="975963"/>
            <a:ext cx="3166701" cy="2542725"/>
          </a:xfrm>
          <a:prstGeom prst="rect">
            <a:avLst/>
          </a:prstGeom>
          <a:noFill/>
          <a:ln>
            <a:noFill/>
          </a:ln>
        </p:spPr>
      </p:pic>
      <p:sp>
        <p:nvSpPr>
          <p:cNvPr id="631" name="Google Shape;631;p5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5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 settings</a:t>
            </a:r>
            <a:endParaRPr/>
          </a:p>
        </p:txBody>
      </p:sp>
      <p:sp>
        <p:nvSpPr>
          <p:cNvPr id="637" name="Google Shape;637;p5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Emotion Datasets:</a:t>
            </a:r>
            <a:endParaRPr/>
          </a:p>
          <a:p>
            <a:pPr indent="-342900" lvl="0" marL="457200" rtl="0" algn="l">
              <a:spcBef>
                <a:spcPts val="1200"/>
              </a:spcBef>
              <a:spcAft>
                <a:spcPts val="0"/>
              </a:spcAft>
              <a:buSzPts val="1800"/>
              <a:buChar char="●"/>
            </a:pPr>
            <a:r>
              <a:rPr lang="en"/>
              <a:t>IEMOCAP:12 hours of audiovisual data from 10 actors</a:t>
            </a:r>
            <a:endParaRPr/>
          </a:p>
          <a:p>
            <a:pPr indent="-342900" lvl="0" marL="457200" rtl="0" algn="l">
              <a:spcBef>
                <a:spcPts val="0"/>
              </a:spcBef>
              <a:spcAft>
                <a:spcPts val="0"/>
              </a:spcAft>
              <a:buSzPts val="1800"/>
              <a:buChar char="●"/>
            </a:pPr>
            <a:r>
              <a:rPr lang="en"/>
              <a:t>MELD: It contains 13,708 utterances from 1,433 dialogues in the TV show </a:t>
            </a:r>
            <a:r>
              <a:rPr i="1" lang="en"/>
              <a:t>Friends</a:t>
            </a:r>
            <a:endParaRPr i="1"/>
          </a:p>
          <a:p>
            <a:pPr indent="0" lvl="0" marL="0" rtl="0" algn="l">
              <a:spcBef>
                <a:spcPts val="1200"/>
              </a:spcBef>
              <a:spcAft>
                <a:spcPts val="0"/>
              </a:spcAft>
              <a:buNone/>
            </a:pPr>
            <a:r>
              <a:rPr lang="en"/>
              <a:t>SpeechCueLLM Training Settings:</a:t>
            </a:r>
            <a:endParaRPr/>
          </a:p>
          <a:p>
            <a:pPr indent="-342900" lvl="0" marL="457200" rtl="0" algn="l">
              <a:spcBef>
                <a:spcPts val="1200"/>
              </a:spcBef>
              <a:spcAft>
                <a:spcPts val="0"/>
              </a:spcAft>
              <a:buSzPts val="1800"/>
              <a:buChar char="●"/>
            </a:pPr>
            <a:r>
              <a:rPr lang="en"/>
              <a:t>Use the LLaMA-2-base model as our LLM</a:t>
            </a:r>
            <a:endParaRPr/>
          </a:p>
          <a:p>
            <a:pPr indent="-342900" lvl="0" marL="457200" rtl="0" algn="l">
              <a:spcBef>
                <a:spcPts val="0"/>
              </a:spcBef>
              <a:spcAft>
                <a:spcPts val="0"/>
              </a:spcAft>
              <a:buSzPts val="1800"/>
              <a:buChar char="●"/>
            </a:pPr>
            <a:r>
              <a:rPr lang="en"/>
              <a:t>Apply the LoRA (Low-Rank Adaptation) fine-tuning method</a:t>
            </a:r>
            <a:endParaRPr/>
          </a:p>
          <a:p>
            <a:pPr indent="0" lvl="0" marL="457200" rtl="0" algn="l">
              <a:spcBef>
                <a:spcPts val="1200"/>
              </a:spcBef>
              <a:spcAft>
                <a:spcPts val="1200"/>
              </a:spcAft>
              <a:buNone/>
            </a:pPr>
            <a:r>
              <a:t/>
            </a:r>
            <a:endParaRPr/>
          </a:p>
        </p:txBody>
      </p:sp>
      <p:sp>
        <p:nvSpPr>
          <p:cNvPr id="638" name="Google Shape;638;p5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5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Experiments: Comparison with the Baselines</a:t>
            </a:r>
            <a:endParaRPr/>
          </a:p>
        </p:txBody>
      </p:sp>
      <p:pic>
        <p:nvPicPr>
          <p:cNvPr id="644" name="Google Shape;644;p56"/>
          <p:cNvPicPr preferRelativeResize="0"/>
          <p:nvPr/>
        </p:nvPicPr>
        <p:blipFill>
          <a:blip r:embed="rId3">
            <a:alphaModFix/>
          </a:blip>
          <a:stretch>
            <a:fillRect/>
          </a:stretch>
        </p:blipFill>
        <p:spPr>
          <a:xfrm>
            <a:off x="2613275" y="1390850"/>
            <a:ext cx="6440346" cy="2264200"/>
          </a:xfrm>
          <a:prstGeom prst="rect">
            <a:avLst/>
          </a:prstGeom>
          <a:noFill/>
          <a:ln>
            <a:noFill/>
          </a:ln>
        </p:spPr>
      </p:pic>
      <p:sp>
        <p:nvSpPr>
          <p:cNvPr id="645" name="Google Shape;645;p56"/>
          <p:cNvSpPr/>
          <p:nvPr/>
        </p:nvSpPr>
        <p:spPr>
          <a:xfrm>
            <a:off x="757647" y="3222325"/>
            <a:ext cx="28800" cy="1122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646" name="Google Shape;646;p56"/>
          <p:cNvSpPr/>
          <p:nvPr/>
        </p:nvSpPr>
        <p:spPr>
          <a:xfrm>
            <a:off x="352297" y="2949123"/>
            <a:ext cx="839400" cy="223200"/>
          </a:xfrm>
          <a:prstGeom prst="roundRect">
            <a:avLst>
              <a:gd fmla="val 16667" name="adj"/>
            </a:avLst>
          </a:prstGeom>
          <a:solidFill>
            <a:srgbClr val="B4A7D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Audio Encoder</a:t>
            </a:r>
            <a:endParaRPr sz="700"/>
          </a:p>
        </p:txBody>
      </p:sp>
      <p:sp>
        <p:nvSpPr>
          <p:cNvPr id="647" name="Google Shape;647;p56"/>
          <p:cNvSpPr/>
          <p:nvPr/>
        </p:nvSpPr>
        <p:spPr>
          <a:xfrm>
            <a:off x="380077" y="2077099"/>
            <a:ext cx="128700" cy="120600"/>
          </a:xfrm>
          <a:prstGeom prst="snip2SameRect">
            <a:avLst>
              <a:gd fmla="val 16667" name="adj1"/>
              <a:gd fmla="val 0" name="adj2"/>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8" name="Google Shape;648;p56"/>
          <p:cNvSpPr/>
          <p:nvPr/>
        </p:nvSpPr>
        <p:spPr>
          <a:xfrm>
            <a:off x="580925" y="2077112"/>
            <a:ext cx="128700" cy="120600"/>
          </a:xfrm>
          <a:prstGeom prst="snip2SameRect">
            <a:avLst>
              <a:gd fmla="val 16667" name="adj1"/>
              <a:gd fmla="val 0" name="adj2"/>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9" name="Google Shape;649;p56"/>
          <p:cNvSpPr/>
          <p:nvPr/>
        </p:nvSpPr>
        <p:spPr>
          <a:xfrm>
            <a:off x="966473" y="2077099"/>
            <a:ext cx="128700" cy="120600"/>
          </a:xfrm>
          <a:prstGeom prst="snip2SameRect">
            <a:avLst>
              <a:gd fmla="val 16667" name="adj1"/>
              <a:gd fmla="val 0" name="adj2"/>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0" name="Google Shape;650;p56"/>
          <p:cNvSpPr/>
          <p:nvPr/>
        </p:nvSpPr>
        <p:spPr>
          <a:xfrm>
            <a:off x="1480537" y="2077099"/>
            <a:ext cx="128700" cy="120600"/>
          </a:xfrm>
          <a:prstGeom prst="snip2SameRect">
            <a:avLst>
              <a:gd fmla="val 16667" name="adj1"/>
              <a:gd fmla="val 0" name="adj2"/>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1" name="Google Shape;651;p56"/>
          <p:cNvSpPr/>
          <p:nvPr/>
        </p:nvSpPr>
        <p:spPr>
          <a:xfrm>
            <a:off x="1697535" y="2077099"/>
            <a:ext cx="128700" cy="120600"/>
          </a:xfrm>
          <a:prstGeom prst="snip2SameRect">
            <a:avLst>
              <a:gd fmla="val 16667" name="adj1"/>
              <a:gd fmla="val 0" name="adj2"/>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2" name="Google Shape;652;p56"/>
          <p:cNvSpPr/>
          <p:nvPr/>
        </p:nvSpPr>
        <p:spPr>
          <a:xfrm>
            <a:off x="2290683" y="1367116"/>
            <a:ext cx="128700" cy="120600"/>
          </a:xfrm>
          <a:prstGeom prst="snip2SameRect">
            <a:avLst>
              <a:gd fmla="val 16667" name="adj1"/>
              <a:gd fmla="val 0" name="adj2"/>
            </a:avLst>
          </a:prstGeom>
          <a:solidFill>
            <a:srgbClr val="F6B26B"/>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53" name="Google Shape;653;p56"/>
          <p:cNvSpPr txBox="1"/>
          <p:nvPr/>
        </p:nvSpPr>
        <p:spPr>
          <a:xfrm>
            <a:off x="328345" y="2182432"/>
            <a:ext cx="2132100" cy="2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500">
                <a:solidFill>
                  <a:srgbClr val="595959"/>
                </a:solidFill>
              </a:rPr>
              <a:t>A1      A2       …       An                        T1         T2      …       Tn</a:t>
            </a:r>
            <a:endParaRPr b="1" sz="500">
              <a:solidFill>
                <a:srgbClr val="595959"/>
              </a:solidFill>
            </a:endParaRPr>
          </a:p>
        </p:txBody>
      </p:sp>
      <p:sp>
        <p:nvSpPr>
          <p:cNvPr id="654" name="Google Shape;654;p56"/>
          <p:cNvSpPr txBox="1"/>
          <p:nvPr/>
        </p:nvSpPr>
        <p:spPr>
          <a:xfrm>
            <a:off x="1826213" y="2006609"/>
            <a:ext cx="2727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500">
                <a:solidFill>
                  <a:srgbClr val="595959"/>
                </a:solidFill>
              </a:rPr>
              <a:t>…</a:t>
            </a:r>
            <a:endParaRPr b="1" sz="500">
              <a:solidFill>
                <a:srgbClr val="595959"/>
              </a:solidFill>
            </a:endParaRPr>
          </a:p>
        </p:txBody>
      </p:sp>
      <p:sp>
        <p:nvSpPr>
          <p:cNvPr id="655" name="Google Shape;655;p56"/>
          <p:cNvSpPr txBox="1"/>
          <p:nvPr/>
        </p:nvSpPr>
        <p:spPr>
          <a:xfrm>
            <a:off x="1872863" y="1296625"/>
            <a:ext cx="272700" cy="26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sz="500">
              <a:solidFill>
                <a:srgbClr val="595959"/>
              </a:solidFill>
            </a:endParaRPr>
          </a:p>
        </p:txBody>
      </p:sp>
      <p:sp>
        <p:nvSpPr>
          <p:cNvPr id="656" name="Google Shape;656;p56"/>
          <p:cNvSpPr/>
          <p:nvPr/>
        </p:nvSpPr>
        <p:spPr>
          <a:xfrm>
            <a:off x="352297" y="2643733"/>
            <a:ext cx="839400" cy="112200"/>
          </a:xfrm>
          <a:prstGeom prst="roundRect">
            <a:avLst>
              <a:gd fmla="val 16667" name="adj"/>
            </a:avLst>
          </a:prstGeom>
          <a:solidFill>
            <a:srgbClr val="F4CC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Projector</a:t>
            </a:r>
            <a:endParaRPr sz="700"/>
          </a:p>
        </p:txBody>
      </p:sp>
      <p:sp>
        <p:nvSpPr>
          <p:cNvPr id="657" name="Google Shape;657;p56"/>
          <p:cNvSpPr/>
          <p:nvPr/>
        </p:nvSpPr>
        <p:spPr>
          <a:xfrm>
            <a:off x="1480525" y="2655250"/>
            <a:ext cx="661800" cy="120600"/>
          </a:xfrm>
          <a:prstGeom prst="roundRect">
            <a:avLst>
              <a:gd fmla="val 16667" name="adj"/>
            </a:avLst>
          </a:prstGeom>
          <a:solidFill>
            <a:srgbClr val="D9EAD3"/>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Embedding</a:t>
            </a:r>
            <a:endParaRPr sz="700"/>
          </a:p>
        </p:txBody>
      </p:sp>
      <p:pic>
        <p:nvPicPr>
          <p:cNvPr id="658" name="Google Shape;658;p56"/>
          <p:cNvPicPr preferRelativeResize="0"/>
          <p:nvPr/>
        </p:nvPicPr>
        <p:blipFill>
          <a:blip r:embed="rId4">
            <a:alphaModFix/>
          </a:blip>
          <a:stretch>
            <a:fillRect/>
          </a:stretch>
        </p:blipFill>
        <p:spPr>
          <a:xfrm>
            <a:off x="328351" y="3352168"/>
            <a:ext cx="887305" cy="453256"/>
          </a:xfrm>
          <a:prstGeom prst="rect">
            <a:avLst/>
          </a:prstGeom>
          <a:noFill/>
          <a:ln>
            <a:noFill/>
          </a:ln>
        </p:spPr>
      </p:pic>
      <p:pic>
        <p:nvPicPr>
          <p:cNvPr id="659" name="Google Shape;659;p56"/>
          <p:cNvPicPr preferRelativeResize="0"/>
          <p:nvPr/>
        </p:nvPicPr>
        <p:blipFill>
          <a:blip r:embed="rId5">
            <a:alphaModFix/>
          </a:blip>
          <a:stretch>
            <a:fillRect/>
          </a:stretch>
        </p:blipFill>
        <p:spPr>
          <a:xfrm>
            <a:off x="1673983" y="3162912"/>
            <a:ext cx="274875" cy="278073"/>
          </a:xfrm>
          <a:prstGeom prst="rect">
            <a:avLst/>
          </a:prstGeom>
          <a:noFill/>
          <a:ln>
            <a:noFill/>
          </a:ln>
        </p:spPr>
      </p:pic>
      <p:sp>
        <p:nvSpPr>
          <p:cNvPr id="660" name="Google Shape;660;p56"/>
          <p:cNvSpPr/>
          <p:nvPr/>
        </p:nvSpPr>
        <p:spPr>
          <a:xfrm>
            <a:off x="1797036" y="2977978"/>
            <a:ext cx="28800" cy="1122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661" name="Google Shape;661;p56"/>
          <p:cNvSpPr/>
          <p:nvPr/>
        </p:nvSpPr>
        <p:spPr>
          <a:xfrm>
            <a:off x="1797036" y="2466858"/>
            <a:ext cx="28800" cy="1122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662" name="Google Shape;662;p56"/>
          <p:cNvSpPr/>
          <p:nvPr/>
        </p:nvSpPr>
        <p:spPr>
          <a:xfrm>
            <a:off x="244075" y="1580900"/>
            <a:ext cx="2256000" cy="418500"/>
          </a:xfrm>
          <a:prstGeom prst="roundRect">
            <a:avLst>
              <a:gd fmla="val 16667" name="adj"/>
            </a:avLst>
          </a:prstGeom>
          <a:solidFill>
            <a:srgbClr val="A2C4C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900"/>
              <a:t>LLM</a:t>
            </a:r>
            <a:endParaRPr b="1" sz="900"/>
          </a:p>
        </p:txBody>
      </p:sp>
      <p:sp>
        <p:nvSpPr>
          <p:cNvPr id="663" name="Google Shape;663;p56"/>
          <p:cNvSpPr/>
          <p:nvPr/>
        </p:nvSpPr>
        <p:spPr>
          <a:xfrm>
            <a:off x="2066933" y="2077099"/>
            <a:ext cx="128700" cy="120600"/>
          </a:xfrm>
          <a:prstGeom prst="snip2SameRect">
            <a:avLst>
              <a:gd fmla="val 16667" name="adj1"/>
              <a:gd fmla="val 0" name="adj2"/>
            </a:avLst>
          </a:prstGeom>
          <a:solidFill>
            <a:srgbClr val="EEEEEE"/>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4" name="Google Shape;664;p56"/>
          <p:cNvSpPr/>
          <p:nvPr/>
        </p:nvSpPr>
        <p:spPr>
          <a:xfrm>
            <a:off x="781777" y="2077112"/>
            <a:ext cx="128700" cy="120600"/>
          </a:xfrm>
          <a:prstGeom prst="snip2SameRect">
            <a:avLst>
              <a:gd fmla="val 16667" name="adj1"/>
              <a:gd fmla="val 0" name="adj2"/>
            </a:avLst>
          </a:prstGeom>
          <a:solidFill>
            <a:srgbClr val="99999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65" name="Google Shape;665;p56"/>
          <p:cNvSpPr/>
          <p:nvPr/>
        </p:nvSpPr>
        <p:spPr>
          <a:xfrm>
            <a:off x="352350" y="2796474"/>
            <a:ext cx="839400" cy="120600"/>
          </a:xfrm>
          <a:prstGeom prst="roundRect">
            <a:avLst>
              <a:gd fmla="val 16667" name="adj"/>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Downsampler</a:t>
            </a:r>
            <a:endParaRPr sz="700"/>
          </a:p>
        </p:txBody>
      </p:sp>
      <p:sp>
        <p:nvSpPr>
          <p:cNvPr id="666" name="Google Shape;666;p56"/>
          <p:cNvSpPr/>
          <p:nvPr/>
        </p:nvSpPr>
        <p:spPr>
          <a:xfrm>
            <a:off x="757647" y="2466850"/>
            <a:ext cx="28800" cy="112200"/>
          </a:xfrm>
          <a:prstGeom prst="upArrow">
            <a:avLst>
              <a:gd fmla="val 50000" name="adj1"/>
              <a:gd fmla="val 50000" name="adj2"/>
            </a:avLst>
          </a:prstGeom>
          <a:solidFill>
            <a:srgbClr val="00000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700"/>
          </a:p>
        </p:txBody>
      </p:sp>
      <p:sp>
        <p:nvSpPr>
          <p:cNvPr id="667" name="Google Shape;667;p56"/>
          <p:cNvSpPr txBox="1"/>
          <p:nvPr/>
        </p:nvSpPr>
        <p:spPr>
          <a:xfrm>
            <a:off x="2063725" y="1033500"/>
            <a:ext cx="582600" cy="342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600">
                <a:solidFill>
                  <a:srgbClr val="595959"/>
                </a:solidFill>
              </a:rPr>
              <a:t>Emotion Output</a:t>
            </a:r>
            <a:endParaRPr b="1" sz="600">
              <a:solidFill>
                <a:srgbClr val="595959"/>
              </a:solidFill>
            </a:endParaRPr>
          </a:p>
        </p:txBody>
      </p:sp>
      <p:sp>
        <p:nvSpPr>
          <p:cNvPr id="668" name="Google Shape;668;p56"/>
          <p:cNvSpPr/>
          <p:nvPr/>
        </p:nvSpPr>
        <p:spPr>
          <a:xfrm>
            <a:off x="1480525" y="2828513"/>
            <a:ext cx="661800" cy="120600"/>
          </a:xfrm>
          <a:prstGeom prst="roundRect">
            <a:avLst>
              <a:gd fmla="val 16667" name="adj"/>
            </a:avLst>
          </a:prstGeom>
          <a:solidFill>
            <a:srgbClr val="FFF2C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700"/>
              <a:t>Tokenizer</a:t>
            </a:r>
            <a:endParaRPr sz="700"/>
          </a:p>
        </p:txBody>
      </p:sp>
      <p:sp>
        <p:nvSpPr>
          <p:cNvPr id="669" name="Google Shape;669;p56"/>
          <p:cNvSpPr txBox="1"/>
          <p:nvPr/>
        </p:nvSpPr>
        <p:spPr>
          <a:xfrm>
            <a:off x="1948850" y="3579950"/>
            <a:ext cx="7126800" cy="134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dk2"/>
              </a:solidFill>
            </a:endParaRPr>
          </a:p>
          <a:p>
            <a:pPr indent="-342900" lvl="0" marL="457200" rtl="0" algn="l">
              <a:spcBef>
                <a:spcPts val="0"/>
              </a:spcBef>
              <a:spcAft>
                <a:spcPts val="0"/>
              </a:spcAft>
              <a:buClr>
                <a:schemeClr val="dk2"/>
              </a:buClr>
              <a:buSzPts val="1800"/>
              <a:buChar char="●"/>
            </a:pPr>
            <a:r>
              <a:rPr lang="en" sz="1800">
                <a:solidFill>
                  <a:schemeClr val="dk2"/>
                </a:solidFill>
              </a:rPr>
              <a:t>SpeechCueLLM outperforms baselines that embed audio features using speech encoders, achieving state-of-the-art (SOTA) performance.</a:t>
            </a:r>
            <a:endParaRPr sz="1800">
              <a:solidFill>
                <a:schemeClr val="dk2"/>
              </a:solidFill>
            </a:endParaRPr>
          </a:p>
        </p:txBody>
      </p:sp>
      <p:sp>
        <p:nvSpPr>
          <p:cNvPr id="670" name="Google Shape;670;p5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57"/>
          <p:cNvSpPr txBox="1"/>
          <p:nvPr>
            <p:ph type="title"/>
          </p:nvPr>
        </p:nvSpPr>
        <p:spPr>
          <a:xfrm>
            <a:off x="311700" y="445025"/>
            <a:ext cx="87195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Experiments:  How Effective Are Various Speech Features?</a:t>
            </a:r>
            <a:endParaRPr/>
          </a:p>
          <a:p>
            <a:pPr indent="0" lvl="0" marL="0" rtl="0" algn="l">
              <a:spcBef>
                <a:spcPts val="0"/>
              </a:spcBef>
              <a:spcAft>
                <a:spcPts val="0"/>
              </a:spcAft>
              <a:buClr>
                <a:schemeClr val="dk1"/>
              </a:buClr>
              <a:buSzPct val="39285"/>
              <a:buFont typeface="Arial"/>
              <a:buNone/>
            </a:pPr>
            <a:r>
              <a:t/>
            </a:r>
            <a:endParaRPr/>
          </a:p>
        </p:txBody>
      </p:sp>
      <p:sp>
        <p:nvSpPr>
          <p:cNvPr id="676" name="Google Shape;676;p57"/>
          <p:cNvSpPr txBox="1"/>
          <p:nvPr>
            <p:ph idx="1" type="body"/>
          </p:nvPr>
        </p:nvSpPr>
        <p:spPr>
          <a:xfrm>
            <a:off x="226875" y="3176700"/>
            <a:ext cx="8520600" cy="1814400"/>
          </a:xfrm>
          <a:prstGeom prst="rect">
            <a:avLst/>
          </a:prstGeom>
        </p:spPr>
        <p:txBody>
          <a:bodyPr anchorCtr="0" anchor="t" bIns="91425" lIns="91425" spcFirstLastPara="1" rIns="91425" wrap="square" tIns="91425">
            <a:normAutofit fontScale="77500" lnSpcReduction="20000"/>
          </a:bodyPr>
          <a:lstStyle/>
          <a:p>
            <a:pPr indent="-322972" lvl="0" marL="457200" rtl="0" algn="l">
              <a:spcBef>
                <a:spcPts val="0"/>
              </a:spcBef>
              <a:spcAft>
                <a:spcPts val="0"/>
              </a:spcAft>
              <a:buSzPct val="100000"/>
              <a:buChar char="●"/>
            </a:pPr>
            <a:r>
              <a:rPr lang="en" sz="1917"/>
              <a:t>For IEMOCAP, we observe a significant improvement of nearly 2 percentage points when adding speech descriptions to the text input (from 70.111% to 72.021%). By further enriching the input with additional speech features for context, the model improves to 72.596%</a:t>
            </a:r>
            <a:endParaRPr sz="1917"/>
          </a:p>
          <a:p>
            <a:pPr indent="-322972" lvl="0" marL="457200" rtl="0" algn="l">
              <a:spcBef>
                <a:spcPts val="0"/>
              </a:spcBef>
              <a:spcAft>
                <a:spcPts val="0"/>
              </a:spcAft>
              <a:buSzPct val="100000"/>
              <a:buChar char="●"/>
            </a:pPr>
            <a:r>
              <a:rPr lang="en" sz="1917"/>
              <a:t>Using the speech impressions are not consistently better than using speech descriptions. Though it is more interpretative, it may introduce noise or inaccuracies that the model struggles to utilize effectively. </a:t>
            </a:r>
            <a:endParaRPr sz="1917"/>
          </a:p>
          <a:p>
            <a:pPr indent="-322972" lvl="0" marL="457200" rtl="0" algn="l">
              <a:spcBef>
                <a:spcPts val="0"/>
              </a:spcBef>
              <a:spcAft>
                <a:spcPts val="0"/>
              </a:spcAft>
              <a:buSzPct val="100000"/>
              <a:buChar char="●"/>
            </a:pPr>
            <a:r>
              <a:rPr lang="en" sz="1917"/>
              <a:t>The lower audio quality in MELD limits the effectiveness of speech feature integration</a:t>
            </a:r>
            <a:endParaRPr sz="1917"/>
          </a:p>
        </p:txBody>
      </p:sp>
      <p:pic>
        <p:nvPicPr>
          <p:cNvPr id="677" name="Google Shape;677;p57"/>
          <p:cNvPicPr preferRelativeResize="0"/>
          <p:nvPr/>
        </p:nvPicPr>
        <p:blipFill>
          <a:blip r:embed="rId3">
            <a:alphaModFix/>
          </a:blip>
          <a:stretch>
            <a:fillRect/>
          </a:stretch>
        </p:blipFill>
        <p:spPr>
          <a:xfrm>
            <a:off x="785738" y="1306824"/>
            <a:ext cx="7572524" cy="1591325"/>
          </a:xfrm>
          <a:prstGeom prst="rect">
            <a:avLst/>
          </a:prstGeom>
          <a:noFill/>
          <a:ln>
            <a:noFill/>
          </a:ln>
        </p:spPr>
      </p:pic>
      <p:sp>
        <p:nvSpPr>
          <p:cNvPr id="678" name="Google Shape;678;p5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2" name="Shape 682"/>
        <p:cNvGrpSpPr/>
        <p:nvPr/>
      </p:nvGrpSpPr>
      <p:grpSpPr>
        <a:xfrm>
          <a:off x="0" y="0"/>
          <a:ext cx="0" cy="0"/>
          <a:chOff x="0" y="0"/>
          <a:chExt cx="0" cy="0"/>
        </a:xfrm>
      </p:grpSpPr>
      <p:sp>
        <p:nvSpPr>
          <p:cNvPr id="683" name="Google Shape;683;p58"/>
          <p:cNvSpPr txBox="1"/>
          <p:nvPr>
            <p:ph type="title"/>
          </p:nvPr>
        </p:nvSpPr>
        <p:spPr>
          <a:xfrm>
            <a:off x="311700" y="445025"/>
            <a:ext cx="87843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Experiments:  Can LLMs Leverage Speech Features Alone?</a:t>
            </a:r>
            <a:endParaRPr/>
          </a:p>
        </p:txBody>
      </p:sp>
      <p:sp>
        <p:nvSpPr>
          <p:cNvPr id="684" name="Google Shape;684;p58"/>
          <p:cNvSpPr txBox="1"/>
          <p:nvPr>
            <p:ph idx="1" type="body"/>
          </p:nvPr>
        </p:nvSpPr>
        <p:spPr>
          <a:xfrm>
            <a:off x="443550" y="4134050"/>
            <a:ext cx="8511900" cy="955500"/>
          </a:xfrm>
          <a:prstGeom prst="rect">
            <a:avLst/>
          </a:prstGeom>
        </p:spPr>
        <p:txBody>
          <a:bodyPr anchorCtr="0" anchor="t" bIns="91425" lIns="91425" spcFirstLastPara="1" rIns="91425" wrap="square" tIns="91425">
            <a:normAutofit fontScale="92500" lnSpcReduction="20000"/>
          </a:bodyPr>
          <a:lstStyle/>
          <a:p>
            <a:pPr indent="-334327" lvl="0" marL="457200" rtl="0" algn="l">
              <a:spcBef>
                <a:spcPts val="0"/>
              </a:spcBef>
              <a:spcAft>
                <a:spcPts val="0"/>
              </a:spcAft>
              <a:buSzPct val="100000"/>
              <a:buChar char="●"/>
            </a:pPr>
            <a:r>
              <a:rPr lang="en"/>
              <a:t>The results in right table demonstrate the potential of LLMs in leveraging these features for emotion classification, significantly outperforming the blind estimation baseline of 16.67%</a:t>
            </a:r>
            <a:endParaRPr/>
          </a:p>
        </p:txBody>
      </p:sp>
      <p:pic>
        <p:nvPicPr>
          <p:cNvPr id="685" name="Google Shape;685;p58"/>
          <p:cNvPicPr preferRelativeResize="0"/>
          <p:nvPr/>
        </p:nvPicPr>
        <p:blipFill>
          <a:blip r:embed="rId3">
            <a:alphaModFix/>
          </a:blip>
          <a:stretch>
            <a:fillRect/>
          </a:stretch>
        </p:blipFill>
        <p:spPr>
          <a:xfrm>
            <a:off x="595475" y="1206575"/>
            <a:ext cx="3529499" cy="2738626"/>
          </a:xfrm>
          <a:prstGeom prst="rect">
            <a:avLst/>
          </a:prstGeom>
          <a:noFill/>
          <a:ln>
            <a:noFill/>
          </a:ln>
        </p:spPr>
      </p:pic>
      <p:pic>
        <p:nvPicPr>
          <p:cNvPr id="686" name="Google Shape;686;p58"/>
          <p:cNvPicPr preferRelativeResize="0"/>
          <p:nvPr/>
        </p:nvPicPr>
        <p:blipFill>
          <a:blip r:embed="rId4">
            <a:alphaModFix/>
          </a:blip>
          <a:stretch>
            <a:fillRect/>
          </a:stretch>
        </p:blipFill>
        <p:spPr>
          <a:xfrm>
            <a:off x="4606825" y="1402450"/>
            <a:ext cx="3619049" cy="2165949"/>
          </a:xfrm>
          <a:prstGeom prst="rect">
            <a:avLst/>
          </a:prstGeom>
          <a:noFill/>
          <a:ln>
            <a:noFill/>
          </a:ln>
        </p:spPr>
      </p:pic>
      <p:sp>
        <p:nvSpPr>
          <p:cNvPr id="687" name="Google Shape;687;p5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5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Experiments:  How Do LLMs Differ in Performance?</a:t>
            </a:r>
            <a:endParaRPr/>
          </a:p>
        </p:txBody>
      </p:sp>
      <p:sp>
        <p:nvSpPr>
          <p:cNvPr id="693" name="Google Shape;693;p59"/>
          <p:cNvSpPr txBox="1"/>
          <p:nvPr>
            <p:ph idx="1" type="body"/>
          </p:nvPr>
        </p:nvSpPr>
        <p:spPr>
          <a:xfrm>
            <a:off x="311700" y="3488150"/>
            <a:ext cx="8643900" cy="14952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Our results show consistent performance improvements across all models when either speech descriptions or impressions are integrated</a:t>
            </a:r>
            <a:endParaRPr/>
          </a:p>
          <a:p>
            <a:pPr indent="-317182" lvl="0" marL="457200" rtl="0" algn="l">
              <a:spcBef>
                <a:spcPts val="0"/>
              </a:spcBef>
              <a:spcAft>
                <a:spcPts val="0"/>
              </a:spcAft>
              <a:buSzPct val="100000"/>
              <a:buChar char="●"/>
            </a:pPr>
            <a:r>
              <a:rPr lang="en"/>
              <a:t>Having stronger performance on public benchmarks does not necessarily lead to better performance in this task</a:t>
            </a:r>
            <a:endParaRPr/>
          </a:p>
          <a:p>
            <a:pPr indent="-317182" lvl="0" marL="457200" rtl="0" algn="l">
              <a:spcBef>
                <a:spcPts val="0"/>
              </a:spcBef>
              <a:spcAft>
                <a:spcPts val="0"/>
              </a:spcAft>
              <a:buSzPct val="100000"/>
              <a:buChar char="●"/>
            </a:pPr>
            <a:r>
              <a:rPr lang="en"/>
              <a:t>The substantial performance gap between the zero-shot Claude model and the fine-tuned models highlights the importance of task-specific fine-tuning for emotion recognition</a:t>
            </a:r>
            <a:endParaRPr/>
          </a:p>
        </p:txBody>
      </p:sp>
      <p:pic>
        <p:nvPicPr>
          <p:cNvPr id="694" name="Google Shape;694;p59"/>
          <p:cNvPicPr preferRelativeResize="0"/>
          <p:nvPr/>
        </p:nvPicPr>
        <p:blipFill>
          <a:blip r:embed="rId3">
            <a:alphaModFix/>
          </a:blip>
          <a:stretch>
            <a:fillRect/>
          </a:stretch>
        </p:blipFill>
        <p:spPr>
          <a:xfrm>
            <a:off x="1341275" y="1255775"/>
            <a:ext cx="6294477" cy="2185025"/>
          </a:xfrm>
          <a:prstGeom prst="rect">
            <a:avLst/>
          </a:prstGeom>
          <a:noFill/>
          <a:ln>
            <a:noFill/>
          </a:ln>
        </p:spPr>
      </p:pic>
      <p:sp>
        <p:nvSpPr>
          <p:cNvPr id="695" name="Google Shape;695;p5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6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a:t>
            </a:r>
            <a:endParaRPr/>
          </a:p>
        </p:txBody>
      </p:sp>
      <p:sp>
        <p:nvSpPr>
          <p:cNvPr id="701" name="Google Shape;701;p6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Our main contributions are as follows: </a:t>
            </a:r>
            <a:endParaRPr/>
          </a:p>
          <a:p>
            <a:pPr indent="-342900" lvl="0" marL="457200" rtl="0" algn="l">
              <a:spcBef>
                <a:spcPts val="1200"/>
              </a:spcBef>
              <a:spcAft>
                <a:spcPts val="0"/>
              </a:spcAft>
              <a:buSzPts val="1800"/>
              <a:buChar char="●"/>
            </a:pPr>
            <a:r>
              <a:rPr lang="en"/>
              <a:t>We introduce SpeechCueLLM, a method that enables multimodal analysis by integrating speech characteristics into text prompts, facilitating emotion recognition without architectural changes to the LLMs. SpeechCueLLM outperforms traditional approaches that incorporate speech encoders for embedding audio features into LLMs. </a:t>
            </a:r>
            <a:endParaRPr/>
          </a:p>
          <a:p>
            <a:pPr indent="-342900" lvl="0" marL="457200" rtl="0" algn="l">
              <a:spcBef>
                <a:spcPts val="0"/>
              </a:spcBef>
              <a:spcAft>
                <a:spcPts val="0"/>
              </a:spcAft>
              <a:buSzPts val="1800"/>
              <a:buChar char="●"/>
            </a:pPr>
            <a:r>
              <a:rPr lang="en"/>
              <a:t>We present key findings on the effectiveness and limitations of this method, showing that incorporating speech descriptions enhances emotion recognition accuracy across multiple LLMs while offering insights into the role of audio quality and the advantages of prompt-based techniques.</a:t>
            </a:r>
            <a:endParaRPr/>
          </a:p>
        </p:txBody>
      </p:sp>
      <p:sp>
        <p:nvSpPr>
          <p:cNvPr id="702" name="Google Shape;702;p6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p61"/>
          <p:cNvSpPr txBox="1"/>
          <p:nvPr/>
        </p:nvSpPr>
        <p:spPr>
          <a:xfrm>
            <a:off x="533189" y="1581854"/>
            <a:ext cx="3886800" cy="1444500"/>
          </a:xfrm>
          <a:prstGeom prst="rect">
            <a:avLst/>
          </a:prstGeom>
          <a:noFill/>
          <a:ln>
            <a:noFill/>
          </a:ln>
        </p:spPr>
        <p:txBody>
          <a:bodyPr anchorCtr="0" anchor="b"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3000"/>
              <a:buFont typeface="Calibri"/>
              <a:buNone/>
            </a:pPr>
            <a:r>
              <a:rPr b="0" i="0" lang="en" sz="3000" u="none" cap="none" strike="noStrike">
                <a:solidFill>
                  <a:schemeClr val="dk2"/>
                </a:solidFill>
                <a:latin typeface="Calibri"/>
                <a:ea typeface="Calibri"/>
                <a:cs typeface="Calibri"/>
                <a:sym typeface="Calibri"/>
              </a:rPr>
              <a:t>Eliciting Rich Positive Emotions </a:t>
            </a:r>
            <a:endParaRPr sz="1100"/>
          </a:p>
          <a:p>
            <a:pPr indent="0" lvl="0" marL="0" marR="0" rtl="0" algn="ctr">
              <a:lnSpc>
                <a:spcPct val="90000"/>
              </a:lnSpc>
              <a:spcBef>
                <a:spcPts val="0"/>
              </a:spcBef>
              <a:spcAft>
                <a:spcPts val="0"/>
              </a:spcAft>
              <a:buClr>
                <a:schemeClr val="dk2"/>
              </a:buClr>
              <a:buSzPts val="3000"/>
              <a:buFont typeface="Calibri"/>
              <a:buNone/>
            </a:pPr>
            <a:r>
              <a:rPr b="0" i="0" lang="en" sz="3000" u="none" cap="none" strike="noStrike">
                <a:solidFill>
                  <a:schemeClr val="dk2"/>
                </a:solidFill>
                <a:latin typeface="Calibri"/>
                <a:ea typeface="Calibri"/>
                <a:cs typeface="Calibri"/>
                <a:sym typeface="Calibri"/>
              </a:rPr>
              <a:t>in Dialogue Generation</a:t>
            </a:r>
            <a:endParaRPr sz="1100"/>
          </a:p>
        </p:txBody>
      </p:sp>
      <p:pic>
        <p:nvPicPr>
          <p:cNvPr descr="Diagram&#10;&#10;Description automatically generated" id="709" name="Google Shape;709;p61"/>
          <p:cNvPicPr preferRelativeResize="0"/>
          <p:nvPr>
            <p:ph idx="1" type="body"/>
          </p:nvPr>
        </p:nvPicPr>
        <p:blipFill rotWithShape="1">
          <a:blip r:embed="rId3">
            <a:alphaModFix amt="85000"/>
          </a:blip>
          <a:srcRect b="0" l="0" r="0" t="0"/>
          <a:stretch/>
        </p:blipFill>
        <p:spPr>
          <a:xfrm>
            <a:off x="4816673" y="1095375"/>
            <a:ext cx="3600600" cy="2952600"/>
          </a:xfrm>
          <a:prstGeom prst="rect">
            <a:avLst/>
          </a:prstGeom>
          <a:noFill/>
          <a:ln>
            <a:noFill/>
          </a:ln>
        </p:spPr>
      </p:pic>
      <p:sp>
        <p:nvSpPr>
          <p:cNvPr id="710" name="Google Shape;710;p61"/>
          <p:cNvSpPr txBox="1"/>
          <p:nvPr/>
        </p:nvSpPr>
        <p:spPr>
          <a:xfrm>
            <a:off x="1198151" y="3331967"/>
            <a:ext cx="2585100" cy="7170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b="0" i="0" lang="en" sz="1500" u="none" cap="none" strike="noStrike">
                <a:solidFill>
                  <a:schemeClr val="dk2"/>
                </a:solidFill>
                <a:latin typeface="Calibri"/>
                <a:ea typeface="Calibri"/>
                <a:cs typeface="Calibri"/>
                <a:sym typeface="Calibri"/>
              </a:rPr>
              <a:t>Ziwei (Sara) Gong, Qingkai Min</a:t>
            </a:r>
            <a:endParaRPr sz="1100"/>
          </a:p>
          <a:p>
            <a:pPr indent="0" lvl="0" marL="0" marR="0" rtl="0" algn="ctr">
              <a:lnSpc>
                <a:spcPct val="90000"/>
              </a:lnSpc>
              <a:spcBef>
                <a:spcPts val="800"/>
              </a:spcBef>
              <a:spcAft>
                <a:spcPts val="0"/>
              </a:spcAft>
              <a:buClr>
                <a:schemeClr val="dk2"/>
              </a:buClr>
              <a:buSzPts val="1500"/>
              <a:buFont typeface="Arial"/>
              <a:buNone/>
            </a:pPr>
            <a:r>
              <a:rPr b="0" i="0" lang="en" sz="1500" u="none" cap="none" strike="noStrike">
                <a:solidFill>
                  <a:schemeClr val="dk2"/>
                </a:solidFill>
                <a:latin typeface="Calibri"/>
                <a:ea typeface="Calibri"/>
                <a:cs typeface="Calibri"/>
                <a:sym typeface="Calibri"/>
              </a:rPr>
              <a:t> Yue Zhang</a:t>
            </a:r>
            <a:endParaRPr sz="1100"/>
          </a:p>
        </p:txBody>
      </p:sp>
      <p:sp>
        <p:nvSpPr>
          <p:cNvPr id="711" name="Google Shape;711;p61"/>
          <p:cNvSpPr txBox="1"/>
          <p:nvPr/>
        </p:nvSpPr>
        <p:spPr>
          <a:xfrm>
            <a:off x="-401554" y="38079"/>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b="0" i="0" lang="en" sz="1500" u="none" cap="none" strike="noStrike">
                <a:solidFill>
                  <a:schemeClr val="dk2"/>
                </a:solidFill>
                <a:latin typeface="Calibri"/>
                <a:ea typeface="Calibri"/>
                <a:cs typeface="Calibri"/>
                <a:sym typeface="Calibri"/>
              </a:rPr>
              <a:t>SICon, ACL2023</a:t>
            </a:r>
            <a:endParaRPr sz="1100"/>
          </a:p>
        </p:txBody>
      </p:sp>
      <p:sp>
        <p:nvSpPr>
          <p:cNvPr id="712" name="Google Shape;712;p61"/>
          <p:cNvSpPr txBox="1"/>
          <p:nvPr>
            <p:ph idx="4294967295" type="subTitle"/>
          </p:nvPr>
        </p:nvSpPr>
        <p:spPr>
          <a:xfrm>
            <a:off x="533200" y="4164850"/>
            <a:ext cx="8520600" cy="792600"/>
          </a:xfrm>
          <a:prstGeom prst="rect">
            <a:avLst/>
          </a:prstGeom>
        </p:spPr>
        <p:txBody>
          <a:bodyPr anchorCtr="0" anchor="t" bIns="91425" lIns="91425" spcFirstLastPara="1" rIns="91425" wrap="square" tIns="91425">
            <a:normAutofit/>
          </a:bodyPr>
          <a:lstStyle/>
          <a:p>
            <a:pPr indent="0" lvl="0" marL="0" rtl="0" algn="l">
              <a:lnSpc>
                <a:spcPct val="80000"/>
              </a:lnSpc>
              <a:spcBef>
                <a:spcPts val="0"/>
              </a:spcBef>
              <a:spcAft>
                <a:spcPts val="1200"/>
              </a:spcAft>
              <a:buSzPts val="935"/>
              <a:buNone/>
            </a:pPr>
            <a:r>
              <a:rPr lang="en" sz="1200">
                <a:solidFill>
                  <a:srgbClr val="1F2328"/>
                </a:solidFill>
                <a:highlight>
                  <a:schemeClr val="lt1"/>
                </a:highlight>
              </a:rPr>
              <a:t>Paper link: </a:t>
            </a:r>
            <a:r>
              <a:rPr lang="en" sz="1480" u="sng">
                <a:solidFill>
                  <a:schemeClr val="hlink"/>
                </a:solidFill>
                <a:hlinkClick r:id="rId4"/>
              </a:rPr>
              <a:t>https://aclanthology.org/2023.sicon-1.1/</a:t>
            </a:r>
            <a:r>
              <a:rPr lang="en" sz="1480"/>
              <a:t>  </a:t>
            </a:r>
            <a:endParaRPr sz="1480"/>
          </a:p>
        </p:txBody>
      </p:sp>
      <p:sp>
        <p:nvSpPr>
          <p:cNvPr id="713" name="Google Shape;713;p61"/>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18" name="Shape 718"/>
        <p:cNvGrpSpPr/>
        <p:nvPr/>
      </p:nvGrpSpPr>
      <p:grpSpPr>
        <a:xfrm>
          <a:off x="0" y="0"/>
          <a:ext cx="0" cy="0"/>
          <a:chOff x="0" y="0"/>
          <a:chExt cx="0" cy="0"/>
        </a:xfrm>
      </p:grpSpPr>
      <p:sp>
        <p:nvSpPr>
          <p:cNvPr id="719" name="Google Shape;719;p62"/>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0" name="Google Shape;720;p62"/>
          <p:cNvSpPr txBox="1"/>
          <p:nvPr>
            <p:ph type="title"/>
          </p:nvPr>
        </p:nvSpPr>
        <p:spPr>
          <a:xfrm>
            <a:off x="482600" y="1110629"/>
            <a:ext cx="3048900" cy="34527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Related Work</a:t>
            </a:r>
            <a:endParaRPr/>
          </a:p>
        </p:txBody>
      </p:sp>
      <p:sp>
        <p:nvSpPr>
          <p:cNvPr id="721" name="Google Shape;721;p62"/>
          <p:cNvSpPr/>
          <p:nvPr/>
        </p:nvSpPr>
        <p:spPr>
          <a:xfrm rot="2700000">
            <a:off x="311638" y="491329"/>
            <a:ext cx="515481" cy="515481"/>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2" name="Google Shape;722;p62"/>
          <p:cNvSpPr/>
          <p:nvPr/>
        </p:nvSpPr>
        <p:spPr>
          <a:xfrm rot="10800000">
            <a:off x="0" y="0"/>
            <a:ext cx="2126518" cy="1110628"/>
          </a:xfrm>
          <a:custGeom>
            <a:rect b="b" l="l" r="r" t="t"/>
            <a:pathLst>
              <a:path extrusionOk="0" h="1480837" w="2835357">
                <a:moveTo>
                  <a:pt x="2835357" y="1480837"/>
                </a:moveTo>
                <a:lnTo>
                  <a:pt x="0" y="1480837"/>
                </a:lnTo>
                <a:lnTo>
                  <a:pt x="1552727" y="0"/>
                </a:lnTo>
                <a:lnTo>
                  <a:pt x="2835357" y="1223245"/>
                </a:lnTo>
                <a:close/>
              </a:path>
            </a:pathLst>
          </a:cu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3" name="Google Shape;723;p62"/>
          <p:cNvSpPr/>
          <p:nvPr/>
        </p:nvSpPr>
        <p:spPr>
          <a:xfrm rot="2700000">
            <a:off x="8054847" y="-190460"/>
            <a:ext cx="1369875" cy="1032099"/>
          </a:xfrm>
          <a:custGeom>
            <a:rect b="b" l="l" r="r" t="t"/>
            <a:pathLst>
              <a:path extrusionOk="0" h="1376989" w="1827638">
                <a:moveTo>
                  <a:pt x="0" y="987379"/>
                </a:moveTo>
                <a:lnTo>
                  <a:pt x="987379" y="0"/>
                </a:lnTo>
                <a:lnTo>
                  <a:pt x="1827638" y="840260"/>
                </a:lnTo>
                <a:lnTo>
                  <a:pt x="1827638" y="1376989"/>
                </a:lnTo>
                <a:lnTo>
                  <a:pt x="0" y="1376989"/>
                </a:lnTo>
                <a:close/>
              </a:path>
            </a:pathLst>
          </a:cu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4" name="Google Shape;724;p62"/>
          <p:cNvSpPr/>
          <p:nvPr/>
        </p:nvSpPr>
        <p:spPr>
          <a:xfrm rot="2700000">
            <a:off x="7990320" y="316622"/>
            <a:ext cx="484085" cy="484085"/>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5" name="Google Shape;725;p62"/>
          <p:cNvSpPr txBox="1"/>
          <p:nvPr>
            <p:ph idx="1" type="body"/>
          </p:nvPr>
        </p:nvSpPr>
        <p:spPr>
          <a:xfrm>
            <a:off x="3627818" y="1424518"/>
            <a:ext cx="4917600" cy="3056400"/>
          </a:xfrm>
          <a:prstGeom prst="rect">
            <a:avLst/>
          </a:prstGeom>
          <a:noFill/>
          <a:ln>
            <a:noFill/>
          </a:ln>
        </p:spPr>
        <p:txBody>
          <a:bodyPr anchorCtr="0" anchor="t" bIns="34275" lIns="68575" spcFirstLastPara="1" rIns="68575" wrap="square" tIns="34275">
            <a:normAutofit fontScale="85000" lnSpcReduction="10000"/>
          </a:bodyPr>
          <a:lstStyle/>
          <a:p>
            <a:pPr indent="-169862" lvl="0" marL="177800" rtl="0" algn="l">
              <a:lnSpc>
                <a:spcPct val="90000"/>
              </a:lnSpc>
              <a:spcBef>
                <a:spcPts val="0"/>
              </a:spcBef>
              <a:spcAft>
                <a:spcPts val="0"/>
              </a:spcAft>
              <a:buClr>
                <a:schemeClr val="dk1"/>
              </a:buClr>
              <a:buSzPct val="100000"/>
              <a:buChar char="●"/>
            </a:pPr>
            <a:r>
              <a:rPr lang="en" sz="1500"/>
              <a:t>Emotion in Generation  </a:t>
            </a:r>
            <a:endParaRPr/>
          </a:p>
          <a:p>
            <a:pPr indent="-169862" lvl="0" marL="177800" rtl="0" algn="l">
              <a:lnSpc>
                <a:spcPct val="90000"/>
              </a:lnSpc>
              <a:spcBef>
                <a:spcPts val="800"/>
              </a:spcBef>
              <a:spcAft>
                <a:spcPts val="0"/>
              </a:spcAft>
              <a:buClr>
                <a:schemeClr val="dk1"/>
              </a:buClr>
              <a:buSzPct val="100000"/>
              <a:buChar char="●"/>
            </a:pPr>
            <a:r>
              <a:rPr lang="en" sz="1500"/>
              <a:t>Emotion Elicitation </a:t>
            </a:r>
            <a:endParaRPr/>
          </a:p>
          <a:p>
            <a:pPr indent="-166370" lvl="1" marL="520700" rtl="0" algn="l">
              <a:lnSpc>
                <a:spcPct val="90000"/>
              </a:lnSpc>
              <a:spcBef>
                <a:spcPts val="400"/>
              </a:spcBef>
              <a:spcAft>
                <a:spcPts val="0"/>
              </a:spcAft>
              <a:buClr>
                <a:schemeClr val="dk1"/>
              </a:buClr>
              <a:buSzPct val="100000"/>
              <a:buChar char="○"/>
            </a:pPr>
            <a:r>
              <a:rPr lang="en" sz="1200"/>
              <a:t>statistical response generator (Hasegawa et al., 2013)</a:t>
            </a:r>
            <a:endParaRPr/>
          </a:p>
          <a:p>
            <a:pPr indent="-166370" lvl="1" marL="520700" rtl="0" algn="l">
              <a:lnSpc>
                <a:spcPct val="90000"/>
              </a:lnSpc>
              <a:spcBef>
                <a:spcPts val="400"/>
              </a:spcBef>
              <a:spcAft>
                <a:spcPts val="0"/>
              </a:spcAft>
              <a:buClr>
                <a:schemeClr val="dk1"/>
              </a:buClr>
              <a:buSzPct val="100000"/>
              <a:buChar char="○"/>
            </a:pPr>
            <a:r>
              <a:rPr lang="en" sz="1200"/>
              <a:t>Hierarchical Recurrent Encoder Decoder model (Serban et al.,2016) extended with a separate layer of emotion modules (Lubis et al., 2018) </a:t>
            </a:r>
            <a:endParaRPr/>
          </a:p>
          <a:p>
            <a:pPr indent="-166370" lvl="1" marL="520700" rtl="0" algn="l">
              <a:lnSpc>
                <a:spcPct val="90000"/>
              </a:lnSpc>
              <a:spcBef>
                <a:spcPts val="400"/>
              </a:spcBef>
              <a:spcAft>
                <a:spcPts val="0"/>
              </a:spcAft>
              <a:buClr>
                <a:schemeClr val="dk1"/>
              </a:buClr>
              <a:buSzPct val="100000"/>
              <a:buChar char="○"/>
            </a:pPr>
            <a:r>
              <a:rPr lang="en" sz="1200"/>
              <a:t>encoder-decoder adversarial model with two discriminators to increase emotion-awareness or empathetic dialogue generation (Li et al., 2020)</a:t>
            </a:r>
            <a:endParaRPr sz="1500"/>
          </a:p>
          <a:p>
            <a:pPr indent="-169862" lvl="0" marL="177800" rtl="0" algn="l">
              <a:lnSpc>
                <a:spcPct val="90000"/>
              </a:lnSpc>
              <a:spcBef>
                <a:spcPts val="800"/>
              </a:spcBef>
              <a:spcAft>
                <a:spcPts val="0"/>
              </a:spcAft>
              <a:buClr>
                <a:schemeClr val="dk1"/>
              </a:buClr>
              <a:buSzPct val="100000"/>
              <a:buChar char="●"/>
            </a:pPr>
            <a:r>
              <a:rPr lang="en" sz="1500"/>
              <a:t>Style Transfer </a:t>
            </a:r>
            <a:endParaRPr/>
          </a:p>
          <a:p>
            <a:pPr indent="-166370" lvl="1" marL="520700" rtl="0" algn="l">
              <a:lnSpc>
                <a:spcPct val="90000"/>
              </a:lnSpc>
              <a:spcBef>
                <a:spcPts val="400"/>
              </a:spcBef>
              <a:spcAft>
                <a:spcPts val="0"/>
              </a:spcAft>
              <a:buClr>
                <a:schemeClr val="dk1"/>
              </a:buClr>
              <a:buSzPct val="100000"/>
              <a:buChar char="○"/>
            </a:pPr>
            <a:r>
              <a:rPr lang="en" sz="1200"/>
              <a:t>control text over multiple styles in generation while preserving the original content</a:t>
            </a:r>
            <a:endParaRPr/>
          </a:p>
          <a:p>
            <a:pPr indent="-166370" lvl="1" marL="520700" rtl="0" algn="l">
              <a:lnSpc>
                <a:spcPct val="90000"/>
              </a:lnSpc>
              <a:spcBef>
                <a:spcPts val="400"/>
              </a:spcBef>
              <a:spcAft>
                <a:spcPts val="0"/>
              </a:spcAft>
              <a:buClr>
                <a:schemeClr val="dk1"/>
              </a:buClr>
              <a:buSzPct val="100000"/>
              <a:buChar char="○"/>
            </a:pPr>
            <a:r>
              <a:rPr lang="en" sz="1200"/>
              <a:t>Using Variational Autoencoder (VAE) and wake-sleep learning procedure (Fu et al., 2018;Tikhonov et al., 2019; Fei et al., 2020)</a:t>
            </a:r>
            <a:endParaRPr sz="1200"/>
          </a:p>
          <a:p>
            <a:pPr indent="-169862" lvl="0" marL="177800" rtl="0" algn="l">
              <a:lnSpc>
                <a:spcPct val="90000"/>
              </a:lnSpc>
              <a:spcBef>
                <a:spcPts val="800"/>
              </a:spcBef>
              <a:spcAft>
                <a:spcPts val="0"/>
              </a:spcAft>
              <a:buClr>
                <a:schemeClr val="dk1"/>
              </a:buClr>
              <a:buSzPct val="100000"/>
              <a:buChar char="●"/>
            </a:pPr>
            <a:r>
              <a:rPr lang="en" sz="1500"/>
              <a:t>Conditional Variational Autoencoder </a:t>
            </a:r>
            <a:endParaRPr/>
          </a:p>
          <a:p>
            <a:pPr indent="-166370" lvl="1" marL="520700" rtl="0" algn="l">
              <a:lnSpc>
                <a:spcPct val="90000"/>
              </a:lnSpc>
              <a:spcBef>
                <a:spcPts val="400"/>
              </a:spcBef>
              <a:spcAft>
                <a:spcPts val="0"/>
              </a:spcAft>
              <a:buClr>
                <a:schemeClr val="dk1"/>
              </a:buClr>
              <a:buSzPct val="100000"/>
              <a:buChar char="○"/>
            </a:pPr>
            <a:r>
              <a:rPr lang="en" sz="1200"/>
              <a:t>CVAE is an extension of VAE, which has been used for dialogue generation (Chen et al., 2019) by introducing a latent variable to capture discourse-level variations (Zhao et al., 2017). </a:t>
            </a:r>
            <a:endParaRPr sz="1200"/>
          </a:p>
          <a:p>
            <a:pPr indent="-88900" lvl="0" marL="177800" rtl="0" algn="l">
              <a:lnSpc>
                <a:spcPct val="90000"/>
              </a:lnSpc>
              <a:spcBef>
                <a:spcPts val="800"/>
              </a:spcBef>
              <a:spcAft>
                <a:spcPts val="1200"/>
              </a:spcAft>
              <a:buClr>
                <a:schemeClr val="dk1"/>
              </a:buClr>
              <a:buSzPct val="100000"/>
              <a:buNone/>
            </a:pPr>
            <a:r>
              <a:t/>
            </a:r>
            <a:endParaRPr sz="1500"/>
          </a:p>
        </p:txBody>
      </p:sp>
      <p:sp>
        <p:nvSpPr>
          <p:cNvPr id="726" name="Google Shape;726;p62"/>
          <p:cNvSpPr/>
          <p:nvPr/>
        </p:nvSpPr>
        <p:spPr>
          <a:xfrm>
            <a:off x="6086567" y="4586626"/>
            <a:ext cx="1121100" cy="5568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27" name="Google Shape;727;p62"/>
          <p:cNvSpPr/>
          <p:nvPr/>
        </p:nvSpPr>
        <p:spPr>
          <a:xfrm>
            <a:off x="6875473" y="4839857"/>
            <a:ext cx="611100" cy="3039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Diagram&#10;&#10;Description automatically generated" id="728" name="Google Shape;728;p62"/>
          <p:cNvPicPr preferRelativeResize="0"/>
          <p:nvPr/>
        </p:nvPicPr>
        <p:blipFill rotWithShape="1">
          <a:blip r:embed="rId3">
            <a:alphaModFix amt="85000"/>
          </a:blip>
          <a:srcRect b="0" l="0" r="0" t="0"/>
          <a:stretch/>
        </p:blipFill>
        <p:spPr>
          <a:xfrm>
            <a:off x="482600" y="2049104"/>
            <a:ext cx="2516713" cy="2063971"/>
          </a:xfrm>
          <a:prstGeom prst="rect">
            <a:avLst/>
          </a:prstGeom>
          <a:noFill/>
          <a:ln>
            <a:noFill/>
          </a:ln>
        </p:spPr>
      </p:pic>
      <p:sp>
        <p:nvSpPr>
          <p:cNvPr id="729" name="Google Shape;729;p62"/>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8"/>
          <p:cNvSpPr txBox="1"/>
          <p:nvPr>
            <p:ph type="title"/>
          </p:nvPr>
        </p:nvSpPr>
        <p:spPr>
          <a:xfrm>
            <a:off x="167050" y="642125"/>
            <a:ext cx="4404900" cy="8460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Clr>
                <a:schemeClr val="dk1"/>
              </a:buClr>
              <a:buSzPts val="2700"/>
              <a:buFont typeface="Calibri"/>
              <a:buNone/>
            </a:pPr>
            <a:r>
              <a:rPr lang="en" sz="2400"/>
              <a:t>Emotion classification theory: </a:t>
            </a:r>
            <a:endParaRPr sz="2400"/>
          </a:p>
          <a:p>
            <a:pPr indent="0" lvl="0" marL="0" rtl="0" algn="l">
              <a:lnSpc>
                <a:spcPct val="90000"/>
              </a:lnSpc>
              <a:spcBef>
                <a:spcPts val="0"/>
              </a:spcBef>
              <a:spcAft>
                <a:spcPts val="0"/>
              </a:spcAft>
              <a:buClr>
                <a:schemeClr val="dk1"/>
              </a:buClr>
              <a:buSzPts val="2700"/>
              <a:buFont typeface="Calibri"/>
              <a:buNone/>
            </a:pPr>
            <a:r>
              <a:rPr lang="en" sz="2400"/>
              <a:t>Ekman’s basic emotions </a:t>
            </a:r>
            <a:endParaRPr sz="2220"/>
          </a:p>
        </p:txBody>
      </p:sp>
      <p:sp>
        <p:nvSpPr>
          <p:cNvPr id="96" name="Google Shape;96;p18"/>
          <p:cNvSpPr txBox="1"/>
          <p:nvPr>
            <p:ph idx="1" type="body"/>
          </p:nvPr>
        </p:nvSpPr>
        <p:spPr>
          <a:xfrm>
            <a:off x="442164" y="1572029"/>
            <a:ext cx="3419700" cy="2984700"/>
          </a:xfrm>
          <a:prstGeom prst="rect">
            <a:avLst/>
          </a:prstGeom>
          <a:noFill/>
          <a:ln>
            <a:noFill/>
          </a:ln>
        </p:spPr>
        <p:txBody>
          <a:bodyPr anchorCtr="0" anchor="ctr"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a:t>Proposed 6 basic emotions </a:t>
            </a:r>
            <a:endParaRPr/>
          </a:p>
          <a:p>
            <a:pPr indent="-177800" lvl="1" marL="520700" rtl="0" algn="l">
              <a:lnSpc>
                <a:spcPct val="90000"/>
              </a:lnSpc>
              <a:spcBef>
                <a:spcPts val="400"/>
              </a:spcBef>
              <a:spcAft>
                <a:spcPts val="0"/>
              </a:spcAft>
              <a:buClr>
                <a:schemeClr val="dk1"/>
              </a:buClr>
              <a:buSzPts val="1200"/>
              <a:buChar char="○"/>
            </a:pPr>
            <a:r>
              <a:rPr lang="en" sz="1200"/>
              <a:t>Fear, </a:t>
            </a:r>
            <a:endParaRPr/>
          </a:p>
          <a:p>
            <a:pPr indent="-177800" lvl="1" marL="520700" rtl="0" algn="l">
              <a:lnSpc>
                <a:spcPct val="90000"/>
              </a:lnSpc>
              <a:spcBef>
                <a:spcPts val="400"/>
              </a:spcBef>
              <a:spcAft>
                <a:spcPts val="0"/>
              </a:spcAft>
              <a:buClr>
                <a:schemeClr val="dk1"/>
              </a:buClr>
              <a:buSzPts val="1200"/>
              <a:buChar char="○"/>
            </a:pPr>
            <a:r>
              <a:rPr lang="en" sz="1200"/>
              <a:t>Anger, </a:t>
            </a:r>
            <a:endParaRPr/>
          </a:p>
          <a:p>
            <a:pPr indent="-177800" lvl="1" marL="520700" rtl="0" algn="l">
              <a:lnSpc>
                <a:spcPct val="90000"/>
              </a:lnSpc>
              <a:spcBef>
                <a:spcPts val="400"/>
              </a:spcBef>
              <a:spcAft>
                <a:spcPts val="0"/>
              </a:spcAft>
              <a:buClr>
                <a:schemeClr val="dk1"/>
              </a:buClr>
              <a:buSzPts val="1200"/>
              <a:buChar char="○"/>
            </a:pPr>
            <a:r>
              <a:rPr lang="en" sz="1200"/>
              <a:t>Joy, </a:t>
            </a:r>
            <a:endParaRPr/>
          </a:p>
          <a:p>
            <a:pPr indent="-177800" lvl="1" marL="520700" rtl="0" algn="l">
              <a:lnSpc>
                <a:spcPct val="90000"/>
              </a:lnSpc>
              <a:spcBef>
                <a:spcPts val="400"/>
              </a:spcBef>
              <a:spcAft>
                <a:spcPts val="0"/>
              </a:spcAft>
              <a:buClr>
                <a:schemeClr val="dk1"/>
              </a:buClr>
              <a:buSzPts val="1200"/>
              <a:buChar char="○"/>
            </a:pPr>
            <a:r>
              <a:rPr lang="en" sz="1200"/>
              <a:t>Sadness, </a:t>
            </a:r>
            <a:endParaRPr/>
          </a:p>
          <a:p>
            <a:pPr indent="-177800" lvl="1" marL="520700" rtl="0" algn="l">
              <a:lnSpc>
                <a:spcPct val="90000"/>
              </a:lnSpc>
              <a:spcBef>
                <a:spcPts val="400"/>
              </a:spcBef>
              <a:spcAft>
                <a:spcPts val="0"/>
              </a:spcAft>
              <a:buClr>
                <a:schemeClr val="dk1"/>
              </a:buClr>
              <a:buSzPts val="1200"/>
              <a:buChar char="○"/>
            </a:pPr>
            <a:r>
              <a:rPr lang="en" sz="1200"/>
              <a:t>Disgust, and </a:t>
            </a:r>
            <a:endParaRPr/>
          </a:p>
          <a:p>
            <a:pPr indent="-177800" lvl="1" marL="520700" rtl="0" algn="l">
              <a:lnSpc>
                <a:spcPct val="90000"/>
              </a:lnSpc>
              <a:spcBef>
                <a:spcPts val="400"/>
              </a:spcBef>
              <a:spcAft>
                <a:spcPts val="0"/>
              </a:spcAft>
              <a:buClr>
                <a:schemeClr val="dk1"/>
              </a:buClr>
              <a:buSzPts val="1200"/>
              <a:buChar char="○"/>
            </a:pPr>
            <a:r>
              <a:rPr lang="en" sz="1200"/>
              <a:t>Surprise </a:t>
            </a:r>
            <a:endParaRPr/>
          </a:p>
          <a:p>
            <a:pPr indent="-171450" lvl="0" marL="177800" rtl="0" algn="l">
              <a:lnSpc>
                <a:spcPct val="90000"/>
              </a:lnSpc>
              <a:spcBef>
                <a:spcPts val="800"/>
              </a:spcBef>
              <a:spcAft>
                <a:spcPts val="0"/>
              </a:spcAft>
              <a:buClr>
                <a:schemeClr val="dk1"/>
              </a:buClr>
              <a:buSzPts val="1500"/>
              <a:buChar char="●"/>
            </a:pPr>
            <a:r>
              <a:rPr lang="en" sz="1500"/>
              <a:t>Based on universal facial expressions</a:t>
            </a:r>
            <a:endParaRPr/>
          </a:p>
          <a:p>
            <a:pPr indent="-76200" lvl="0" marL="177800" rtl="0" algn="l">
              <a:lnSpc>
                <a:spcPct val="90000"/>
              </a:lnSpc>
              <a:spcBef>
                <a:spcPts val="800"/>
              </a:spcBef>
              <a:spcAft>
                <a:spcPts val="1200"/>
              </a:spcAft>
              <a:buClr>
                <a:schemeClr val="dk1"/>
              </a:buClr>
              <a:buSzPts val="1500"/>
              <a:buNone/>
            </a:pPr>
            <a:r>
              <a:t/>
            </a:r>
            <a:endParaRPr sz="1500"/>
          </a:p>
        </p:txBody>
      </p:sp>
      <p:pic>
        <p:nvPicPr>
          <p:cNvPr descr="Image result for ekman's basic emotions" id="97" name="Google Shape;97;p18"/>
          <p:cNvPicPr preferRelativeResize="0"/>
          <p:nvPr/>
        </p:nvPicPr>
        <p:blipFill rotWithShape="1">
          <a:blip r:embed="rId3">
            <a:alphaModFix/>
          </a:blip>
          <a:srcRect b="0" l="0" r="7935" t="0"/>
          <a:stretch/>
        </p:blipFill>
        <p:spPr>
          <a:xfrm>
            <a:off x="4329880" y="731151"/>
            <a:ext cx="4069058" cy="3944473"/>
          </a:xfrm>
          <a:prstGeom prst="rect">
            <a:avLst/>
          </a:prstGeom>
          <a:noFill/>
          <a:ln>
            <a:noFill/>
          </a:ln>
        </p:spPr>
      </p:pic>
      <p:sp>
        <p:nvSpPr>
          <p:cNvPr id="98" name="Google Shape;98;p18"/>
          <p:cNvSpPr txBox="1"/>
          <p:nvPr/>
        </p:nvSpPr>
        <p:spPr>
          <a:xfrm>
            <a:off x="5459300" y="4675620"/>
            <a:ext cx="39507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An earlier version of the theory</a:t>
            </a:r>
            <a:endParaRPr sz="1100"/>
          </a:p>
        </p:txBody>
      </p:sp>
      <p:sp>
        <p:nvSpPr>
          <p:cNvPr id="99" name="Google Shape;99;p18"/>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34" name="Shape 734"/>
        <p:cNvGrpSpPr/>
        <p:nvPr/>
      </p:nvGrpSpPr>
      <p:grpSpPr>
        <a:xfrm>
          <a:off x="0" y="0"/>
          <a:ext cx="0" cy="0"/>
          <a:chOff x="0" y="0"/>
          <a:chExt cx="0" cy="0"/>
        </a:xfrm>
      </p:grpSpPr>
      <p:sp>
        <p:nvSpPr>
          <p:cNvPr id="735" name="Google Shape;735;p63"/>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nvGrpSpPr>
          <p:cNvPr id="736" name="Google Shape;736;p63"/>
          <p:cNvGrpSpPr/>
          <p:nvPr/>
        </p:nvGrpSpPr>
        <p:grpSpPr>
          <a:xfrm flipH="1">
            <a:off x="-335" y="-14"/>
            <a:ext cx="729499" cy="1451605"/>
            <a:chOff x="10918968" y="713059"/>
            <a:chExt cx="1272900" cy="2532900"/>
          </a:xfrm>
        </p:grpSpPr>
        <p:sp>
          <p:nvSpPr>
            <p:cNvPr id="737" name="Google Shape;737;p63"/>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38" name="Google Shape;738;p63"/>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739" name="Google Shape;739;p63"/>
          <p:cNvSpPr txBox="1"/>
          <p:nvPr>
            <p:ph type="title"/>
          </p:nvPr>
        </p:nvSpPr>
        <p:spPr>
          <a:xfrm>
            <a:off x="936032" y="241301"/>
            <a:ext cx="77253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Motivations</a:t>
            </a:r>
            <a:endParaRPr/>
          </a:p>
        </p:txBody>
      </p:sp>
      <p:pic>
        <p:nvPicPr>
          <p:cNvPr descr="Diagram&#10;&#10;Description automatically generated" id="740" name="Google Shape;740;p63"/>
          <p:cNvPicPr preferRelativeResize="0"/>
          <p:nvPr/>
        </p:nvPicPr>
        <p:blipFill rotWithShape="1">
          <a:blip r:embed="rId3">
            <a:alphaModFix/>
          </a:blip>
          <a:srcRect b="0" l="0" r="0" t="0"/>
          <a:stretch/>
        </p:blipFill>
        <p:spPr>
          <a:xfrm>
            <a:off x="659367" y="1334404"/>
            <a:ext cx="3627602" cy="2974634"/>
          </a:xfrm>
          <a:prstGeom prst="rect">
            <a:avLst/>
          </a:prstGeom>
          <a:noFill/>
          <a:ln>
            <a:noFill/>
          </a:ln>
        </p:spPr>
      </p:pic>
      <p:sp>
        <p:nvSpPr>
          <p:cNvPr id="741" name="Google Shape;741;p63"/>
          <p:cNvSpPr txBox="1"/>
          <p:nvPr>
            <p:ph idx="1" type="body"/>
          </p:nvPr>
        </p:nvSpPr>
        <p:spPr>
          <a:xfrm>
            <a:off x="4390697" y="1154102"/>
            <a:ext cx="4507800" cy="3810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u="sng"/>
              <a:t>Key factors </a:t>
            </a:r>
            <a:r>
              <a:rPr lang="en" sz="1500"/>
              <a:t>to a conversation (in human communication theory): </a:t>
            </a:r>
            <a:endParaRPr sz="1200"/>
          </a:p>
          <a:p>
            <a:pPr indent="-177800" lvl="1" marL="520700" rtl="0" algn="l">
              <a:lnSpc>
                <a:spcPct val="90000"/>
              </a:lnSpc>
              <a:spcBef>
                <a:spcPts val="400"/>
              </a:spcBef>
              <a:spcAft>
                <a:spcPts val="0"/>
              </a:spcAft>
              <a:buClr>
                <a:schemeClr val="dk1"/>
              </a:buClr>
              <a:buSzPts val="1400"/>
              <a:buChar char="○"/>
            </a:pPr>
            <a:r>
              <a:rPr b="1" lang="en" sz="1400"/>
              <a:t>intentionality</a:t>
            </a:r>
            <a:r>
              <a:rPr lang="en" sz="1400"/>
              <a:t> (intention of speakers) and </a:t>
            </a:r>
            <a:r>
              <a:rPr b="1" lang="en" sz="1400"/>
              <a:t>effectiveness</a:t>
            </a:r>
            <a:r>
              <a:rPr lang="en" sz="1400"/>
              <a:t> (effects of conversations) </a:t>
            </a:r>
            <a:endParaRPr/>
          </a:p>
          <a:p>
            <a:pPr indent="-177800" lvl="1" marL="520700" rtl="0" algn="l">
              <a:lnSpc>
                <a:spcPct val="90000"/>
              </a:lnSpc>
              <a:spcBef>
                <a:spcPts val="400"/>
              </a:spcBef>
              <a:spcAft>
                <a:spcPts val="0"/>
              </a:spcAft>
              <a:buClr>
                <a:schemeClr val="dk1"/>
              </a:buClr>
              <a:buSzPts val="1400"/>
              <a:buChar char="○"/>
            </a:pPr>
            <a:r>
              <a:rPr lang="en" sz="1400"/>
              <a:t>both exhibited by emotions.</a:t>
            </a:r>
            <a:endParaRPr/>
          </a:p>
          <a:p>
            <a:pPr indent="-76200" lvl="1" marL="520700" rtl="0" algn="l">
              <a:lnSpc>
                <a:spcPct val="90000"/>
              </a:lnSpc>
              <a:spcBef>
                <a:spcPts val="400"/>
              </a:spcBef>
              <a:spcAft>
                <a:spcPts val="0"/>
              </a:spcAft>
              <a:buClr>
                <a:schemeClr val="dk1"/>
              </a:buClr>
              <a:buSzPts val="1500"/>
              <a:buNone/>
            </a:pPr>
            <a:r>
              <a:t/>
            </a:r>
            <a:endParaRPr sz="1500"/>
          </a:p>
          <a:p>
            <a:pPr indent="-171450" lvl="0" marL="177800" rtl="0" algn="l">
              <a:lnSpc>
                <a:spcPct val="90000"/>
              </a:lnSpc>
              <a:spcBef>
                <a:spcPts val="800"/>
              </a:spcBef>
              <a:spcAft>
                <a:spcPts val="0"/>
              </a:spcAft>
              <a:buClr>
                <a:schemeClr val="dk1"/>
              </a:buClr>
              <a:buSzPts val="1500"/>
              <a:buChar char="●"/>
            </a:pPr>
            <a:r>
              <a:rPr lang="en" sz="1500" u="sng"/>
              <a:t>Current work </a:t>
            </a:r>
            <a:r>
              <a:rPr lang="en" sz="1500"/>
              <a:t>on emotion elicitation focuses on positive sentiment. </a:t>
            </a:r>
            <a:endParaRPr/>
          </a:p>
          <a:p>
            <a:pPr indent="-171450" lvl="0" marL="177800" rtl="0" algn="l">
              <a:lnSpc>
                <a:spcPct val="90000"/>
              </a:lnSpc>
              <a:spcBef>
                <a:spcPts val="800"/>
              </a:spcBef>
              <a:spcAft>
                <a:spcPts val="0"/>
              </a:spcAft>
              <a:buClr>
                <a:schemeClr val="dk1"/>
              </a:buClr>
              <a:buSzPts val="1500"/>
              <a:buChar char="●"/>
            </a:pPr>
            <a:r>
              <a:rPr lang="en" sz="1500"/>
              <a:t>However, positive sentiment can include more fine-grained emotions such as “</a:t>
            </a:r>
            <a:r>
              <a:rPr i="1" lang="en" sz="1500"/>
              <a:t>Hopeful</a:t>
            </a:r>
            <a:r>
              <a:rPr lang="en" sz="1500"/>
              <a:t>”, “</a:t>
            </a:r>
            <a:r>
              <a:rPr i="1" lang="en" sz="1500"/>
              <a:t>Joy</a:t>
            </a:r>
            <a:r>
              <a:rPr lang="en" sz="1500"/>
              <a:t>” and “</a:t>
            </a:r>
            <a:r>
              <a:rPr i="1" lang="en" sz="1500"/>
              <a:t>Surprise</a:t>
            </a:r>
            <a:r>
              <a:rPr lang="en" sz="1500"/>
              <a:t>”, which can further serve to deepen the model’s understanding of </a:t>
            </a:r>
            <a:r>
              <a:rPr b="1" lang="en" sz="1500"/>
              <a:t>effect</a:t>
            </a:r>
            <a:r>
              <a:rPr lang="en" sz="1500"/>
              <a:t>, if not </a:t>
            </a:r>
            <a:r>
              <a:rPr b="1" lang="en" sz="1500"/>
              <a:t>intention</a:t>
            </a:r>
            <a:r>
              <a:rPr lang="en" sz="1500"/>
              <a:t>. </a:t>
            </a:r>
            <a:endParaRPr/>
          </a:p>
          <a:p>
            <a:pPr indent="-171450" lvl="0" marL="177800" rtl="0" algn="l">
              <a:lnSpc>
                <a:spcPct val="90000"/>
              </a:lnSpc>
              <a:spcBef>
                <a:spcPts val="800"/>
              </a:spcBef>
              <a:spcAft>
                <a:spcPts val="1200"/>
              </a:spcAft>
              <a:buClr>
                <a:schemeClr val="dk1"/>
              </a:buClr>
              <a:buSzPts val="1500"/>
              <a:buChar char="●"/>
            </a:pPr>
            <a:r>
              <a:rPr lang="en" sz="1500"/>
              <a:t>Small-scale human-annotated datasets, which limit the capacity of eliciting various emotions.</a:t>
            </a:r>
            <a:endParaRPr/>
          </a:p>
        </p:txBody>
      </p:sp>
      <p:grpSp>
        <p:nvGrpSpPr>
          <p:cNvPr id="742" name="Google Shape;742;p63"/>
          <p:cNvGrpSpPr/>
          <p:nvPr/>
        </p:nvGrpSpPr>
        <p:grpSpPr>
          <a:xfrm>
            <a:off x="8383346" y="3451123"/>
            <a:ext cx="760609" cy="1513125"/>
            <a:chOff x="11177795" y="4601497"/>
            <a:chExt cx="1014145" cy="2017500"/>
          </a:xfrm>
        </p:grpSpPr>
        <p:sp>
          <p:nvSpPr>
            <p:cNvPr id="743" name="Google Shape;743;p63"/>
            <p:cNvSpPr/>
            <p:nvPr/>
          </p:nvSpPr>
          <p:spPr>
            <a:xfrm flipH="1" rot="-5400000">
              <a:off x="106761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44" name="Google Shape;744;p63"/>
            <p:cNvSpPr/>
            <p:nvPr/>
          </p:nvSpPr>
          <p:spPr>
            <a:xfrm rot="2700000">
              <a:off x="1127840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grpSp>
      <p:sp>
        <p:nvSpPr>
          <p:cNvPr id="745" name="Google Shape;745;p63"/>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50" name="Shape 750"/>
        <p:cNvGrpSpPr/>
        <p:nvPr/>
      </p:nvGrpSpPr>
      <p:grpSpPr>
        <a:xfrm>
          <a:off x="0" y="0"/>
          <a:ext cx="0" cy="0"/>
          <a:chOff x="0" y="0"/>
          <a:chExt cx="0" cy="0"/>
        </a:xfrm>
      </p:grpSpPr>
      <p:sp>
        <p:nvSpPr>
          <p:cNvPr id="751" name="Google Shape;751;p64"/>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2" name="Google Shape;752;p64"/>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Model Comparison</a:t>
            </a:r>
            <a:endParaRPr/>
          </a:p>
        </p:txBody>
      </p:sp>
      <p:sp>
        <p:nvSpPr>
          <p:cNvPr id="753" name="Google Shape;753;p64"/>
          <p:cNvSpPr/>
          <p:nvPr/>
        </p:nvSpPr>
        <p:spPr>
          <a:xfrm rot="2700000">
            <a:off x="8289442" y="1590030"/>
            <a:ext cx="484085" cy="484085"/>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4" name="Google Shape;754;p64"/>
          <p:cNvSpPr/>
          <p:nvPr/>
        </p:nvSpPr>
        <p:spPr>
          <a:xfrm rot="-5400000">
            <a:off x="7716726" y="1007369"/>
            <a:ext cx="1899600" cy="9546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5" name="Google Shape;755;p64"/>
          <p:cNvSpPr/>
          <p:nvPr/>
        </p:nvSpPr>
        <p:spPr>
          <a:xfrm rot="5400000">
            <a:off x="-376305" y="3827473"/>
            <a:ext cx="1513200" cy="7605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756" name="Google Shape;756;p64"/>
          <p:cNvSpPr/>
          <p:nvPr/>
        </p:nvSpPr>
        <p:spPr>
          <a:xfrm rot="2700000">
            <a:off x="320807" y="4296585"/>
            <a:ext cx="364443" cy="364443"/>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pic>
        <p:nvPicPr>
          <p:cNvPr descr="Diagram&#10;&#10;Description automatically generated" id="757" name="Google Shape;757;p64"/>
          <p:cNvPicPr preferRelativeResize="0"/>
          <p:nvPr/>
        </p:nvPicPr>
        <p:blipFill rotWithShape="1">
          <a:blip r:embed="rId3">
            <a:alphaModFix/>
          </a:blip>
          <a:srcRect b="0" l="0" r="0" t="0"/>
          <a:stretch/>
        </p:blipFill>
        <p:spPr>
          <a:xfrm>
            <a:off x="359070" y="1382230"/>
            <a:ext cx="3519243" cy="1812409"/>
          </a:xfrm>
          <a:prstGeom prst="rect">
            <a:avLst/>
          </a:prstGeom>
          <a:noFill/>
          <a:ln>
            <a:noFill/>
          </a:ln>
        </p:spPr>
      </p:pic>
      <p:pic>
        <p:nvPicPr>
          <p:cNvPr descr="Diagram&#10;&#10;Description automatically generated" id="758" name="Google Shape;758;p64"/>
          <p:cNvPicPr preferRelativeResize="0"/>
          <p:nvPr/>
        </p:nvPicPr>
        <p:blipFill rotWithShape="1">
          <a:blip r:embed="rId4">
            <a:alphaModFix/>
          </a:blip>
          <a:srcRect b="0" l="0" r="0" t="0"/>
          <a:stretch/>
        </p:blipFill>
        <p:spPr>
          <a:xfrm>
            <a:off x="3818466" y="1197250"/>
            <a:ext cx="4913661" cy="2149728"/>
          </a:xfrm>
          <a:prstGeom prst="rect">
            <a:avLst/>
          </a:prstGeom>
          <a:noFill/>
          <a:ln>
            <a:noFill/>
          </a:ln>
        </p:spPr>
      </p:pic>
      <p:sp>
        <p:nvSpPr>
          <p:cNvPr id="759" name="Google Shape;759;p64"/>
          <p:cNvSpPr txBox="1"/>
          <p:nvPr/>
        </p:nvSpPr>
        <p:spPr>
          <a:xfrm>
            <a:off x="1342586" y="3636103"/>
            <a:ext cx="2935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0" i="0" lang="en" sz="1400" u="none" cap="none" strike="noStrike">
                <a:solidFill>
                  <a:srgbClr val="0070C0"/>
                </a:solidFill>
                <a:latin typeface="Calibri"/>
                <a:ea typeface="Calibri"/>
                <a:cs typeface="Calibri"/>
                <a:sym typeface="Calibri"/>
              </a:rPr>
              <a:t>Single emotion category </a:t>
            </a:r>
            <a:endParaRPr sz="1100"/>
          </a:p>
        </p:txBody>
      </p:sp>
      <p:sp>
        <p:nvSpPr>
          <p:cNvPr id="760" name="Google Shape;760;p64"/>
          <p:cNvSpPr txBox="1"/>
          <p:nvPr/>
        </p:nvSpPr>
        <p:spPr>
          <a:xfrm>
            <a:off x="5243293" y="3669251"/>
            <a:ext cx="2935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rgbClr val="0070C0"/>
                </a:solidFill>
                <a:latin typeface="Calibri"/>
                <a:ea typeface="Calibri"/>
                <a:cs typeface="Calibri"/>
                <a:sym typeface="Calibri"/>
              </a:rPr>
              <a:t>Multiple emotion categories</a:t>
            </a:r>
            <a:endParaRPr sz="1100"/>
          </a:p>
        </p:txBody>
      </p:sp>
      <p:sp>
        <p:nvSpPr>
          <p:cNvPr id="761" name="Google Shape;761;p64"/>
          <p:cNvSpPr txBox="1"/>
          <p:nvPr/>
        </p:nvSpPr>
        <p:spPr>
          <a:xfrm>
            <a:off x="4030059" y="4009381"/>
            <a:ext cx="4913700" cy="931200"/>
          </a:xfrm>
          <a:prstGeom prst="rect">
            <a:avLst/>
          </a:prstGeom>
          <a:noFill/>
          <a:ln>
            <a:noFill/>
          </a:ln>
        </p:spPr>
        <p:txBody>
          <a:bodyPr anchorCtr="0" anchor="t" bIns="34275" lIns="68575" spcFirstLastPara="1" rIns="68575" wrap="square" tIns="34275">
            <a:spAutoFit/>
          </a:bodyPr>
          <a:lstStyle/>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The latent variable e is used to control the generation of the response</a:t>
            </a:r>
            <a:endParaRPr sz="1100"/>
          </a:p>
          <a:p>
            <a:pPr indent="-215900" lvl="0" marL="215900" marR="0" rtl="0" algn="l">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The latent variable z is separated from e to fully capture the elicited emotions</a:t>
            </a:r>
            <a:endParaRPr sz="1400">
              <a:solidFill>
                <a:schemeClr val="dk1"/>
              </a:solidFill>
              <a:latin typeface="Calibri"/>
              <a:ea typeface="Calibri"/>
              <a:cs typeface="Calibri"/>
              <a:sym typeface="Calibri"/>
            </a:endParaRPr>
          </a:p>
        </p:txBody>
      </p:sp>
      <p:sp>
        <p:nvSpPr>
          <p:cNvPr id="762" name="Google Shape;762;p64"/>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67" name="Shape 767"/>
        <p:cNvGrpSpPr/>
        <p:nvPr/>
      </p:nvGrpSpPr>
      <p:grpSpPr>
        <a:xfrm>
          <a:off x="0" y="0"/>
          <a:ext cx="0" cy="0"/>
          <a:chOff x="0" y="0"/>
          <a:chExt cx="0" cy="0"/>
        </a:xfrm>
      </p:grpSpPr>
      <p:sp>
        <p:nvSpPr>
          <p:cNvPr id="768" name="Google Shape;768;p65"/>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69" name="Google Shape;769;p65"/>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Model Detail</a:t>
            </a:r>
            <a:endParaRPr/>
          </a:p>
        </p:txBody>
      </p:sp>
      <p:sp>
        <p:nvSpPr>
          <p:cNvPr id="770" name="Google Shape;770;p65"/>
          <p:cNvSpPr txBox="1"/>
          <p:nvPr>
            <p:ph idx="1" type="body"/>
          </p:nvPr>
        </p:nvSpPr>
        <p:spPr>
          <a:xfrm>
            <a:off x="482600" y="975065"/>
            <a:ext cx="4343400" cy="3761100"/>
          </a:xfrm>
          <a:prstGeom prst="rect">
            <a:avLst/>
          </a:prstGeom>
          <a:noFill/>
          <a:ln>
            <a:noFill/>
          </a:ln>
        </p:spPr>
        <p:txBody>
          <a:bodyPr anchorCtr="0" anchor="t" bIns="34275" lIns="68575" spcFirstLastPara="1" rIns="68575" wrap="square" tIns="34275">
            <a:normAutofit fontScale="92500" lnSpcReduction="20000"/>
          </a:bodyPr>
          <a:lstStyle/>
          <a:p>
            <a:pPr indent="-172085" lvl="0" marL="177800" rtl="0" algn="l">
              <a:lnSpc>
                <a:spcPct val="90000"/>
              </a:lnSpc>
              <a:spcBef>
                <a:spcPts val="0"/>
              </a:spcBef>
              <a:spcAft>
                <a:spcPts val="0"/>
              </a:spcAft>
              <a:buClr>
                <a:schemeClr val="dk1"/>
              </a:buClr>
              <a:buSzPct val="100000"/>
              <a:buChar char="●"/>
            </a:pPr>
            <a:r>
              <a:rPr lang="en" sz="1200"/>
              <a:t>CVAE for Dialogue Generation (yellow background)</a:t>
            </a:r>
            <a:endParaRPr/>
          </a:p>
          <a:p>
            <a:pPr indent="-101600" lvl="0" marL="177800" rtl="0" algn="l">
              <a:lnSpc>
                <a:spcPct val="90000"/>
              </a:lnSpc>
              <a:spcBef>
                <a:spcPts val="800"/>
              </a:spcBef>
              <a:spcAft>
                <a:spcPts val="0"/>
              </a:spcAft>
              <a:buClr>
                <a:schemeClr val="dk1"/>
              </a:buClr>
              <a:buSzPct val="100000"/>
              <a:buNone/>
            </a:pPr>
            <a:r>
              <a:t/>
            </a:r>
            <a:endParaRPr sz="1200"/>
          </a:p>
          <a:p>
            <a:pPr indent="-172085" lvl="0" marL="177800" rtl="0" algn="l">
              <a:lnSpc>
                <a:spcPct val="90000"/>
              </a:lnSpc>
              <a:spcBef>
                <a:spcPts val="800"/>
              </a:spcBef>
              <a:spcAft>
                <a:spcPts val="0"/>
              </a:spcAft>
              <a:buClr>
                <a:schemeClr val="dk1"/>
              </a:buClr>
              <a:buSzPct val="100000"/>
              <a:buChar char="●"/>
            </a:pPr>
            <a:r>
              <a:rPr lang="en" sz="1200"/>
              <a:t>Adding Emotion Elicitation Function </a:t>
            </a:r>
            <a:endParaRPr/>
          </a:p>
          <a:p>
            <a:pPr indent="-172085" lvl="0" marL="177800" rtl="0" algn="l">
              <a:lnSpc>
                <a:spcPct val="90000"/>
              </a:lnSpc>
              <a:spcBef>
                <a:spcPts val="800"/>
              </a:spcBef>
              <a:spcAft>
                <a:spcPts val="0"/>
              </a:spcAft>
              <a:buClr>
                <a:schemeClr val="dk1"/>
              </a:buClr>
              <a:buSzPct val="100000"/>
              <a:buChar char="●"/>
            </a:pPr>
            <a:r>
              <a:rPr lang="en" sz="1200"/>
              <a:t> augment CVAE with a latent variable e, which is used to control the generation of a response together with the unstructured variable z. </a:t>
            </a:r>
            <a:endParaRPr/>
          </a:p>
          <a:p>
            <a:pPr indent="-101600" lvl="0" marL="177800" rtl="0" algn="l">
              <a:lnSpc>
                <a:spcPct val="90000"/>
              </a:lnSpc>
              <a:spcBef>
                <a:spcPts val="800"/>
              </a:spcBef>
              <a:spcAft>
                <a:spcPts val="0"/>
              </a:spcAft>
              <a:buClr>
                <a:schemeClr val="dk1"/>
              </a:buClr>
              <a:buSzPct val="100000"/>
              <a:buNone/>
            </a:pPr>
            <a:r>
              <a:t/>
            </a:r>
            <a:endParaRPr sz="1200"/>
          </a:p>
          <a:p>
            <a:pPr indent="-101600" lvl="0" marL="177800" rtl="0" algn="l">
              <a:lnSpc>
                <a:spcPct val="90000"/>
              </a:lnSpc>
              <a:spcBef>
                <a:spcPts val="800"/>
              </a:spcBef>
              <a:spcAft>
                <a:spcPts val="0"/>
              </a:spcAft>
              <a:buClr>
                <a:schemeClr val="dk1"/>
              </a:buClr>
              <a:buSzPct val="100000"/>
              <a:buNone/>
            </a:pPr>
            <a:r>
              <a:t/>
            </a:r>
            <a:endParaRPr sz="1200"/>
          </a:p>
          <a:p>
            <a:pPr indent="-172085" lvl="0" marL="177800" rtl="0" algn="l">
              <a:lnSpc>
                <a:spcPct val="90000"/>
              </a:lnSpc>
              <a:spcBef>
                <a:spcPts val="800"/>
              </a:spcBef>
              <a:spcAft>
                <a:spcPts val="0"/>
              </a:spcAft>
              <a:buClr>
                <a:schemeClr val="dk1"/>
              </a:buClr>
              <a:buSzPct val="100000"/>
              <a:buChar char="●"/>
            </a:pPr>
            <a:r>
              <a:rPr lang="en" sz="1200"/>
              <a:t>a discriminator D is used to force the generator to produce coherent emotions </a:t>
            </a:r>
            <a:endParaRPr/>
          </a:p>
          <a:p>
            <a:pPr indent="-101600" lvl="0" marL="177800" rtl="0" algn="l">
              <a:lnSpc>
                <a:spcPct val="90000"/>
              </a:lnSpc>
              <a:spcBef>
                <a:spcPts val="800"/>
              </a:spcBef>
              <a:spcAft>
                <a:spcPts val="0"/>
              </a:spcAft>
              <a:buClr>
                <a:schemeClr val="dk1"/>
              </a:buClr>
              <a:buSzPct val="100000"/>
              <a:buNone/>
            </a:pPr>
            <a:r>
              <a:t/>
            </a:r>
            <a:endParaRPr sz="1200"/>
          </a:p>
          <a:p>
            <a:pPr indent="-172085" lvl="0" marL="177800" rtl="0" algn="l">
              <a:lnSpc>
                <a:spcPct val="90000"/>
              </a:lnSpc>
              <a:spcBef>
                <a:spcPts val="800"/>
              </a:spcBef>
              <a:spcAft>
                <a:spcPts val="0"/>
              </a:spcAft>
              <a:buClr>
                <a:schemeClr val="dk1"/>
              </a:buClr>
              <a:buSzPct val="100000"/>
              <a:buChar char="●"/>
            </a:pPr>
            <a:r>
              <a:rPr lang="en" sz="1200"/>
              <a:t>Similarly, the variational encoder is reused to separate unrelated attributes from e by forcing them to be fully captured by z. It can be considered as another discriminator E :</a:t>
            </a:r>
            <a:endParaRPr/>
          </a:p>
          <a:p>
            <a:pPr indent="-101600" lvl="0" marL="177800" rtl="0" algn="l">
              <a:lnSpc>
                <a:spcPct val="90000"/>
              </a:lnSpc>
              <a:spcBef>
                <a:spcPts val="800"/>
              </a:spcBef>
              <a:spcAft>
                <a:spcPts val="0"/>
              </a:spcAft>
              <a:buClr>
                <a:schemeClr val="dk1"/>
              </a:buClr>
              <a:buSzPct val="100000"/>
              <a:buNone/>
            </a:pPr>
            <a:r>
              <a:t/>
            </a:r>
            <a:endParaRPr sz="1200"/>
          </a:p>
          <a:p>
            <a:pPr indent="-172085" lvl="0" marL="177800" rtl="0" algn="l">
              <a:lnSpc>
                <a:spcPct val="90000"/>
              </a:lnSpc>
              <a:spcBef>
                <a:spcPts val="800"/>
              </a:spcBef>
              <a:spcAft>
                <a:spcPts val="0"/>
              </a:spcAft>
              <a:buClr>
                <a:schemeClr val="dk1"/>
              </a:buClr>
              <a:buSzPct val="100000"/>
              <a:buChar char="●"/>
            </a:pPr>
            <a:r>
              <a:rPr lang="en" sz="1200"/>
              <a:t>Combining, we have</a:t>
            </a:r>
            <a:endParaRPr/>
          </a:p>
          <a:p>
            <a:pPr indent="0" lvl="0" marL="0" rtl="0" algn="l">
              <a:lnSpc>
                <a:spcPct val="90000"/>
              </a:lnSpc>
              <a:spcBef>
                <a:spcPts val="800"/>
              </a:spcBef>
              <a:spcAft>
                <a:spcPts val="0"/>
              </a:spcAft>
              <a:buClr>
                <a:schemeClr val="dk1"/>
              </a:buClr>
              <a:buSzPct val="100000"/>
              <a:buNone/>
            </a:pPr>
            <a:r>
              <a:t/>
            </a:r>
            <a:endParaRPr sz="900"/>
          </a:p>
          <a:p>
            <a:pPr indent="-76200" lvl="0" marL="177800" rtl="0" algn="l">
              <a:lnSpc>
                <a:spcPct val="90000"/>
              </a:lnSpc>
              <a:spcBef>
                <a:spcPts val="800"/>
              </a:spcBef>
              <a:spcAft>
                <a:spcPts val="0"/>
              </a:spcAft>
              <a:buClr>
                <a:schemeClr val="dk1"/>
              </a:buClr>
              <a:buSzPct val="100000"/>
              <a:buNone/>
            </a:pPr>
            <a:r>
              <a:t/>
            </a:r>
            <a:endParaRPr sz="1500"/>
          </a:p>
          <a:p>
            <a:pPr indent="-76200" lvl="0" marL="177800" rtl="0" algn="l">
              <a:lnSpc>
                <a:spcPct val="90000"/>
              </a:lnSpc>
              <a:spcBef>
                <a:spcPts val="800"/>
              </a:spcBef>
              <a:spcAft>
                <a:spcPts val="1200"/>
              </a:spcAft>
              <a:buClr>
                <a:schemeClr val="dk1"/>
              </a:buClr>
              <a:buSzPct val="100000"/>
              <a:buNone/>
            </a:pPr>
            <a:r>
              <a:t/>
            </a:r>
            <a:endParaRPr sz="1500"/>
          </a:p>
        </p:txBody>
      </p:sp>
      <p:grpSp>
        <p:nvGrpSpPr>
          <p:cNvPr id="771" name="Google Shape;771;p65"/>
          <p:cNvGrpSpPr/>
          <p:nvPr/>
        </p:nvGrpSpPr>
        <p:grpSpPr>
          <a:xfrm>
            <a:off x="45" y="3451123"/>
            <a:ext cx="760609" cy="1513125"/>
            <a:chOff x="60" y="4601497"/>
            <a:chExt cx="1014145" cy="2017500"/>
          </a:xfrm>
        </p:grpSpPr>
        <p:sp>
          <p:nvSpPr>
            <p:cNvPr id="772" name="Google Shape;772;p65"/>
            <p:cNvSpPr/>
            <p:nvPr/>
          </p:nvSpPr>
          <p:spPr>
            <a:xfrm rot="5400000">
              <a:off x="-5016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3" name="Google Shape;773;p65"/>
            <p:cNvSpPr/>
            <p:nvPr/>
          </p:nvSpPr>
          <p:spPr>
            <a:xfrm rot="2700000">
              <a:off x="42781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descr="Diagram&#10;&#10;Description automatically generated" id="774" name="Google Shape;774;p65"/>
          <p:cNvPicPr preferRelativeResize="0"/>
          <p:nvPr/>
        </p:nvPicPr>
        <p:blipFill rotWithShape="1">
          <a:blip r:embed="rId3">
            <a:alphaModFix/>
          </a:blip>
          <a:srcRect b="0" l="0" r="0" t="0"/>
          <a:stretch/>
        </p:blipFill>
        <p:spPr>
          <a:xfrm>
            <a:off x="4724401" y="1133979"/>
            <a:ext cx="4047766" cy="1770897"/>
          </a:xfrm>
          <a:prstGeom prst="rect">
            <a:avLst/>
          </a:prstGeom>
          <a:noFill/>
          <a:ln>
            <a:noFill/>
          </a:ln>
        </p:spPr>
      </p:pic>
      <p:grpSp>
        <p:nvGrpSpPr>
          <p:cNvPr id="775" name="Google Shape;775;p65"/>
          <p:cNvGrpSpPr/>
          <p:nvPr/>
        </p:nvGrpSpPr>
        <p:grpSpPr>
          <a:xfrm>
            <a:off x="8414835" y="-14"/>
            <a:ext cx="729499" cy="1451605"/>
            <a:chOff x="10918968" y="713059"/>
            <a:chExt cx="1272900" cy="2532900"/>
          </a:xfrm>
        </p:grpSpPr>
        <p:sp>
          <p:nvSpPr>
            <p:cNvPr id="776" name="Google Shape;776;p65"/>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77" name="Google Shape;777;p65"/>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778" name="Google Shape;778;p65"/>
          <p:cNvSpPr txBox="1"/>
          <p:nvPr/>
        </p:nvSpPr>
        <p:spPr>
          <a:xfrm>
            <a:off x="5437249" y="2916191"/>
            <a:ext cx="3095700" cy="1146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Training illustration of our model. Red components are used for testing. CVAE in yellow background. Dashed arrow denotes a discriminator. </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pic>
        <p:nvPicPr>
          <p:cNvPr descr="Text&#10;&#10;Description automatically generated" id="779" name="Google Shape;779;p65"/>
          <p:cNvPicPr preferRelativeResize="0"/>
          <p:nvPr/>
        </p:nvPicPr>
        <p:blipFill rotWithShape="1">
          <a:blip r:embed="rId4">
            <a:alphaModFix/>
          </a:blip>
          <a:srcRect b="0" l="0" r="0" t="0"/>
          <a:stretch/>
        </p:blipFill>
        <p:spPr>
          <a:xfrm>
            <a:off x="1237523" y="2147594"/>
            <a:ext cx="2731955" cy="563352"/>
          </a:xfrm>
          <a:prstGeom prst="rect">
            <a:avLst/>
          </a:prstGeom>
          <a:noFill/>
          <a:ln>
            <a:noFill/>
          </a:ln>
        </p:spPr>
      </p:pic>
      <p:pic>
        <p:nvPicPr>
          <p:cNvPr id="780" name="Google Shape;780;p65"/>
          <p:cNvPicPr preferRelativeResize="0"/>
          <p:nvPr/>
        </p:nvPicPr>
        <p:blipFill rotWithShape="1">
          <a:blip r:embed="rId5">
            <a:alphaModFix/>
          </a:blip>
          <a:srcRect b="0" l="0" r="0" t="0"/>
          <a:stretch/>
        </p:blipFill>
        <p:spPr>
          <a:xfrm>
            <a:off x="1323974" y="3263797"/>
            <a:ext cx="2352676" cy="234709"/>
          </a:xfrm>
          <a:prstGeom prst="rect">
            <a:avLst/>
          </a:prstGeom>
          <a:noFill/>
          <a:ln>
            <a:noFill/>
          </a:ln>
        </p:spPr>
      </p:pic>
      <p:pic>
        <p:nvPicPr>
          <p:cNvPr id="781" name="Google Shape;781;p65"/>
          <p:cNvPicPr preferRelativeResize="0"/>
          <p:nvPr/>
        </p:nvPicPr>
        <p:blipFill rotWithShape="1">
          <a:blip r:embed="rId6">
            <a:alphaModFix/>
          </a:blip>
          <a:srcRect b="0" l="0" r="0" t="0"/>
          <a:stretch/>
        </p:blipFill>
        <p:spPr>
          <a:xfrm>
            <a:off x="1323974" y="4065651"/>
            <a:ext cx="2352674" cy="242999"/>
          </a:xfrm>
          <a:prstGeom prst="rect">
            <a:avLst/>
          </a:prstGeom>
          <a:noFill/>
          <a:ln>
            <a:noFill/>
          </a:ln>
        </p:spPr>
      </p:pic>
      <p:pic>
        <p:nvPicPr>
          <p:cNvPr id="782" name="Google Shape;782;p65"/>
          <p:cNvPicPr preferRelativeResize="0"/>
          <p:nvPr/>
        </p:nvPicPr>
        <p:blipFill rotWithShape="1">
          <a:blip r:embed="rId7">
            <a:alphaModFix/>
          </a:blip>
          <a:srcRect b="0" l="0" r="0" t="0"/>
          <a:stretch/>
        </p:blipFill>
        <p:spPr>
          <a:xfrm>
            <a:off x="2027237" y="4405040"/>
            <a:ext cx="2602506" cy="234709"/>
          </a:xfrm>
          <a:prstGeom prst="rect">
            <a:avLst/>
          </a:prstGeom>
          <a:noFill/>
          <a:ln>
            <a:noFill/>
          </a:ln>
        </p:spPr>
      </p:pic>
      <p:sp>
        <p:nvSpPr>
          <p:cNvPr id="783" name="Google Shape;783;p65"/>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88" name="Shape 788"/>
        <p:cNvGrpSpPr/>
        <p:nvPr/>
      </p:nvGrpSpPr>
      <p:grpSpPr>
        <a:xfrm>
          <a:off x="0" y="0"/>
          <a:ext cx="0" cy="0"/>
          <a:chOff x="0" y="0"/>
          <a:chExt cx="0" cy="0"/>
        </a:xfrm>
      </p:grpSpPr>
      <p:sp>
        <p:nvSpPr>
          <p:cNvPr id="789" name="Google Shape;789;p66"/>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0" name="Google Shape;790;p66"/>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Dataset</a:t>
            </a:r>
            <a:endParaRPr/>
          </a:p>
        </p:txBody>
      </p:sp>
      <p:sp>
        <p:nvSpPr>
          <p:cNvPr id="791" name="Google Shape;791;p66"/>
          <p:cNvSpPr txBox="1"/>
          <p:nvPr>
            <p:ph idx="1" type="body"/>
          </p:nvPr>
        </p:nvSpPr>
        <p:spPr>
          <a:xfrm>
            <a:off x="482600" y="949979"/>
            <a:ext cx="8178900" cy="38427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a:t>Reconstructed the multi-modal MEmoR dataset to fit our emotion elicitation task and conducted human evaluation to validate the usability in a single modality. (annotator agreement of 80% accuracy (Cohen’s d = 0.491) )</a:t>
            </a:r>
            <a:endParaRPr/>
          </a:p>
          <a:p>
            <a:pPr indent="-171450" lvl="0" marL="177800" rtl="0" algn="l">
              <a:lnSpc>
                <a:spcPct val="90000"/>
              </a:lnSpc>
              <a:spcBef>
                <a:spcPts val="800"/>
              </a:spcBef>
              <a:spcAft>
                <a:spcPts val="0"/>
              </a:spcAft>
              <a:buClr>
                <a:schemeClr val="dk1"/>
              </a:buClr>
              <a:buSzPts val="1500"/>
              <a:buChar char="●"/>
            </a:pPr>
            <a:r>
              <a:rPr lang="en" sz="1500"/>
              <a:t>The reconstructed corpus has 22,732 utterances </a:t>
            </a:r>
            <a:endParaRPr/>
          </a:p>
          <a:p>
            <a:pPr indent="-171450" lvl="1" marL="520700" rtl="0" algn="l">
              <a:lnSpc>
                <a:spcPct val="90000"/>
              </a:lnSpc>
              <a:spcBef>
                <a:spcPts val="400"/>
              </a:spcBef>
              <a:spcAft>
                <a:spcPts val="0"/>
              </a:spcAft>
              <a:buClr>
                <a:schemeClr val="dk1"/>
              </a:buClr>
              <a:buSzPts val="1500"/>
              <a:buFont typeface="Noto Sans Symbols"/>
              <a:buChar char="⮚"/>
            </a:pPr>
            <a:r>
              <a:rPr lang="en" sz="1500"/>
              <a:t> Split the data in training (18,943), dev (1,894), and test (1,894). </a:t>
            </a:r>
            <a:endParaRPr/>
          </a:p>
          <a:p>
            <a:pPr indent="-171450" lvl="0" marL="177800" rtl="0" algn="l">
              <a:lnSpc>
                <a:spcPct val="90000"/>
              </a:lnSpc>
              <a:spcBef>
                <a:spcPts val="800"/>
              </a:spcBef>
              <a:spcAft>
                <a:spcPts val="1200"/>
              </a:spcAft>
              <a:buClr>
                <a:schemeClr val="dk1"/>
              </a:buClr>
              <a:buSzPts val="1500"/>
              <a:buChar char="●"/>
            </a:pPr>
            <a:r>
              <a:rPr lang="en" sz="1500"/>
              <a:t>Pretrain: we use more than 200k utterances from the Friends and Open Subtitles datasets</a:t>
            </a:r>
            <a:endParaRPr/>
          </a:p>
        </p:txBody>
      </p:sp>
      <p:sp>
        <p:nvSpPr>
          <p:cNvPr id="792" name="Google Shape;792;p66"/>
          <p:cNvSpPr/>
          <p:nvPr/>
        </p:nvSpPr>
        <p:spPr>
          <a:xfrm rot="2700000">
            <a:off x="8289442" y="1590030"/>
            <a:ext cx="484085" cy="484085"/>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3" name="Google Shape;793;p66"/>
          <p:cNvSpPr/>
          <p:nvPr/>
        </p:nvSpPr>
        <p:spPr>
          <a:xfrm rot="-5400000">
            <a:off x="7716726" y="1007369"/>
            <a:ext cx="1899600" cy="9546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4" name="Google Shape;794;p66"/>
          <p:cNvSpPr/>
          <p:nvPr/>
        </p:nvSpPr>
        <p:spPr>
          <a:xfrm rot="5400000">
            <a:off x="-376305" y="3827473"/>
            <a:ext cx="1513200" cy="7605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795" name="Google Shape;795;p66"/>
          <p:cNvSpPr/>
          <p:nvPr/>
        </p:nvSpPr>
        <p:spPr>
          <a:xfrm rot="2700000">
            <a:off x="320807" y="4296585"/>
            <a:ext cx="364443" cy="364443"/>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pic>
        <p:nvPicPr>
          <p:cNvPr descr="A collage of a group of people&#10;&#10;Description automatically generated" id="796" name="Google Shape;796;p66"/>
          <p:cNvPicPr preferRelativeResize="0"/>
          <p:nvPr/>
        </p:nvPicPr>
        <p:blipFill rotWithShape="1">
          <a:blip r:embed="rId3">
            <a:alphaModFix/>
          </a:blip>
          <a:srcRect b="0" l="0" r="0" t="0"/>
          <a:stretch/>
        </p:blipFill>
        <p:spPr>
          <a:xfrm>
            <a:off x="994186" y="2503730"/>
            <a:ext cx="7155627" cy="2434469"/>
          </a:xfrm>
          <a:prstGeom prst="rect">
            <a:avLst/>
          </a:prstGeom>
          <a:noFill/>
          <a:ln>
            <a:noFill/>
          </a:ln>
        </p:spPr>
      </p:pic>
      <p:sp>
        <p:nvSpPr>
          <p:cNvPr id="797" name="Google Shape;797;p66"/>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2" name="Shape 802"/>
        <p:cNvGrpSpPr/>
        <p:nvPr/>
      </p:nvGrpSpPr>
      <p:grpSpPr>
        <a:xfrm>
          <a:off x="0" y="0"/>
          <a:ext cx="0" cy="0"/>
          <a:chOff x="0" y="0"/>
          <a:chExt cx="0" cy="0"/>
        </a:xfrm>
      </p:grpSpPr>
      <p:sp>
        <p:nvSpPr>
          <p:cNvPr id="803" name="Google Shape;803;p67"/>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804" name="Google Shape;804;p67"/>
          <p:cNvGrpSpPr/>
          <p:nvPr/>
        </p:nvGrpSpPr>
        <p:grpSpPr>
          <a:xfrm flipH="1">
            <a:off x="-335" y="-14"/>
            <a:ext cx="729499" cy="1451605"/>
            <a:chOff x="10918968" y="713059"/>
            <a:chExt cx="1272900" cy="2532900"/>
          </a:xfrm>
        </p:grpSpPr>
        <p:sp>
          <p:nvSpPr>
            <p:cNvPr id="805" name="Google Shape;805;p67"/>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06" name="Google Shape;806;p67"/>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807" name="Google Shape;807;p67"/>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Results</a:t>
            </a:r>
            <a:endParaRPr/>
          </a:p>
        </p:txBody>
      </p:sp>
      <p:pic>
        <p:nvPicPr>
          <p:cNvPr descr="Table&#10;&#10;Description automatically generated" id="808" name="Google Shape;808;p67"/>
          <p:cNvPicPr preferRelativeResize="0"/>
          <p:nvPr/>
        </p:nvPicPr>
        <p:blipFill rotWithShape="1">
          <a:blip r:embed="rId3">
            <a:alphaModFix/>
          </a:blip>
          <a:srcRect b="0" l="0" r="0" t="0"/>
          <a:stretch/>
        </p:blipFill>
        <p:spPr>
          <a:xfrm>
            <a:off x="636548" y="2493930"/>
            <a:ext cx="3365706" cy="1413597"/>
          </a:xfrm>
          <a:prstGeom prst="rect">
            <a:avLst/>
          </a:prstGeom>
          <a:noFill/>
          <a:ln>
            <a:noFill/>
          </a:ln>
        </p:spPr>
      </p:pic>
      <p:sp>
        <p:nvSpPr>
          <p:cNvPr id="809" name="Google Shape;809;p67"/>
          <p:cNvSpPr txBox="1"/>
          <p:nvPr>
            <p:ph idx="1" type="body"/>
          </p:nvPr>
        </p:nvSpPr>
        <p:spPr>
          <a:xfrm>
            <a:off x="636548" y="4101051"/>
            <a:ext cx="3453600" cy="7422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1200"/>
              </a:spcAft>
              <a:buClr>
                <a:schemeClr val="dk1"/>
              </a:buClr>
              <a:buSzPts val="1500"/>
              <a:buNone/>
            </a:pPr>
            <a:r>
              <a:rPr lang="en" sz="1500"/>
              <a:t>Table 1: Results of models generation in comparison. </a:t>
            </a:r>
            <a:endParaRPr/>
          </a:p>
        </p:txBody>
      </p:sp>
      <p:grpSp>
        <p:nvGrpSpPr>
          <p:cNvPr id="810" name="Google Shape;810;p67"/>
          <p:cNvGrpSpPr/>
          <p:nvPr/>
        </p:nvGrpSpPr>
        <p:grpSpPr>
          <a:xfrm>
            <a:off x="8383346" y="3451123"/>
            <a:ext cx="760609" cy="1513125"/>
            <a:chOff x="11177795" y="4601497"/>
            <a:chExt cx="1014145" cy="2017500"/>
          </a:xfrm>
        </p:grpSpPr>
        <p:sp>
          <p:nvSpPr>
            <p:cNvPr id="811" name="Google Shape;811;p67"/>
            <p:cNvSpPr/>
            <p:nvPr/>
          </p:nvSpPr>
          <p:spPr>
            <a:xfrm flipH="1" rot="-5400000">
              <a:off x="106761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12" name="Google Shape;812;p67"/>
            <p:cNvSpPr/>
            <p:nvPr/>
          </p:nvSpPr>
          <p:spPr>
            <a:xfrm rot="2700000">
              <a:off x="1127840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id="813" name="Google Shape;813;p67"/>
          <p:cNvPicPr preferRelativeResize="0"/>
          <p:nvPr/>
        </p:nvPicPr>
        <p:blipFill rotWithShape="1">
          <a:blip r:embed="rId4">
            <a:alphaModFix/>
          </a:blip>
          <a:srcRect b="0" l="0" r="0" t="0"/>
          <a:stretch/>
        </p:blipFill>
        <p:spPr>
          <a:xfrm>
            <a:off x="4002254" y="2271016"/>
            <a:ext cx="4469400" cy="2797200"/>
          </a:xfrm>
          <a:prstGeom prst="rect">
            <a:avLst/>
          </a:prstGeom>
          <a:noFill/>
          <a:ln>
            <a:noFill/>
          </a:ln>
        </p:spPr>
      </p:pic>
      <p:sp>
        <p:nvSpPr>
          <p:cNvPr id="814" name="Google Shape;814;p67"/>
          <p:cNvSpPr txBox="1"/>
          <p:nvPr/>
        </p:nvSpPr>
        <p:spPr>
          <a:xfrm>
            <a:off x="4726945" y="4649699"/>
            <a:ext cx="3811500" cy="306300"/>
          </a:xfrm>
          <a:prstGeom prst="rect">
            <a:avLst/>
          </a:prstGeom>
          <a:noFill/>
          <a:ln>
            <a:noFill/>
          </a:ln>
        </p:spPr>
        <p:txBody>
          <a:bodyPr anchorCtr="0" anchor="t" bIns="34275" lIns="68575" spcFirstLastPara="1" rIns="68575" wrap="square" tIns="34275">
            <a:normAutofit/>
          </a:bodyPr>
          <a:lstStyle/>
          <a:p>
            <a:pPr indent="0" lvl="0" marL="0" marR="0" rtl="0" algn="l">
              <a:lnSpc>
                <a:spcPct val="90000"/>
              </a:lnSpc>
              <a:spcBef>
                <a:spcPts val="0"/>
              </a:spcBef>
              <a:spcAft>
                <a:spcPts val="0"/>
              </a:spcAft>
              <a:buNone/>
            </a:pPr>
            <a:r>
              <a:rPr lang="en" sz="1500">
                <a:solidFill>
                  <a:schemeClr val="dk1"/>
                </a:solidFill>
                <a:latin typeface="Calibri"/>
                <a:ea typeface="Calibri"/>
                <a:cs typeface="Calibri"/>
                <a:sym typeface="Calibri"/>
              </a:rPr>
              <a:t>Comparison of accuracy across 9 emotions. </a:t>
            </a:r>
            <a:endParaRPr sz="1100"/>
          </a:p>
        </p:txBody>
      </p:sp>
      <p:sp>
        <p:nvSpPr>
          <p:cNvPr id="815" name="Google Shape;815;p67"/>
          <p:cNvSpPr txBox="1"/>
          <p:nvPr/>
        </p:nvSpPr>
        <p:spPr>
          <a:xfrm>
            <a:off x="482600" y="1042449"/>
            <a:ext cx="8661300" cy="1454700"/>
          </a:xfrm>
          <a:prstGeom prst="rect">
            <a:avLst/>
          </a:prstGeom>
          <a:noFill/>
          <a:ln>
            <a:noFill/>
          </a:ln>
        </p:spPr>
        <p:txBody>
          <a:bodyPr anchorCtr="0" anchor="t" bIns="34275" lIns="68575" spcFirstLastPara="1" rIns="68575" wrap="square" tIns="34275">
            <a:spAutoFit/>
          </a:bodyPr>
          <a:lstStyle/>
          <a:p>
            <a:pPr indent="-247650" lvl="0" marL="254000" marR="0" rtl="0" algn="l">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The quality of the response has been improved, from the comparison of PPL and Avg.len</a:t>
            </a:r>
            <a:endParaRPr sz="1500">
              <a:solidFill>
                <a:schemeClr val="dk1"/>
              </a:solidFill>
              <a:latin typeface="Calibri"/>
              <a:ea typeface="Calibri"/>
              <a:cs typeface="Calibri"/>
              <a:sym typeface="Calibri"/>
            </a:endParaRPr>
          </a:p>
          <a:p>
            <a:pPr indent="-247650" lvl="0" marL="254000" marR="0" rtl="0" algn="l">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The accuracy of the emotion in generated response has significantly improved during manual evaluation</a:t>
            </a:r>
            <a:endParaRPr sz="1100"/>
          </a:p>
          <a:p>
            <a:pPr indent="-247650" lvl="0" marL="254000" marR="0" rtl="0" algn="l">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Pretraining is effective in improving the quality of generation in both models</a:t>
            </a:r>
            <a:endParaRPr sz="1100"/>
          </a:p>
          <a:p>
            <a:pPr indent="-247650" lvl="0" marL="254000" marR="0" rtl="0" algn="l">
              <a:spcBef>
                <a:spcPts val="0"/>
              </a:spcBef>
              <a:spcAft>
                <a:spcPts val="0"/>
              </a:spcAft>
              <a:buClr>
                <a:schemeClr val="dk1"/>
              </a:buClr>
              <a:buSzPts val="1500"/>
              <a:buFont typeface="Calibri"/>
              <a:buAutoNum type="arabicPeriod"/>
            </a:pPr>
            <a:r>
              <a:rPr lang="en" sz="1500">
                <a:solidFill>
                  <a:schemeClr val="dk1"/>
                </a:solidFill>
                <a:latin typeface="Calibri"/>
                <a:ea typeface="Calibri"/>
                <a:cs typeface="Calibri"/>
                <a:sym typeface="Calibri"/>
              </a:rPr>
              <a:t>The Effect of Modeling Negative Emotions: Using all emotions in pretraining and finetuning produces the best performance in eliciting positive emotions.</a:t>
            </a:r>
            <a:endParaRPr sz="1100"/>
          </a:p>
          <a:p>
            <a:pPr indent="0" lvl="0" marL="0" marR="0" rtl="0" algn="l">
              <a:spcBef>
                <a:spcPts val="0"/>
              </a:spcBef>
              <a:spcAft>
                <a:spcPts val="0"/>
              </a:spcAft>
              <a:buNone/>
            </a:pPr>
            <a:r>
              <a:rPr lang="en" sz="1500">
                <a:solidFill>
                  <a:schemeClr val="dk1"/>
                </a:solidFill>
                <a:latin typeface="Calibri"/>
                <a:ea typeface="Calibri"/>
                <a:cs typeface="Calibri"/>
                <a:sym typeface="Calibri"/>
              </a:rPr>
              <a:t> </a:t>
            </a:r>
            <a:endParaRPr sz="1500">
              <a:solidFill>
                <a:schemeClr val="dk1"/>
              </a:solidFill>
              <a:latin typeface="Calibri"/>
              <a:ea typeface="Calibri"/>
              <a:cs typeface="Calibri"/>
              <a:sym typeface="Calibri"/>
            </a:endParaRPr>
          </a:p>
        </p:txBody>
      </p:sp>
      <p:sp>
        <p:nvSpPr>
          <p:cNvPr id="816" name="Google Shape;816;p67"/>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21" name="Shape 821"/>
        <p:cNvGrpSpPr/>
        <p:nvPr/>
      </p:nvGrpSpPr>
      <p:grpSpPr>
        <a:xfrm>
          <a:off x="0" y="0"/>
          <a:ext cx="0" cy="0"/>
          <a:chOff x="0" y="0"/>
          <a:chExt cx="0" cy="0"/>
        </a:xfrm>
      </p:grpSpPr>
      <p:sp>
        <p:nvSpPr>
          <p:cNvPr id="822" name="Google Shape;822;p68"/>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3" name="Google Shape;823;p68"/>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solidFill>
                  <a:schemeClr val="dk1"/>
                </a:solidFill>
                <a:latin typeface="Calibri"/>
                <a:ea typeface="Calibri"/>
                <a:cs typeface="Calibri"/>
                <a:sym typeface="Calibri"/>
              </a:rPr>
              <a:t>The Effect of Modeling Negative Emotions </a:t>
            </a:r>
            <a:endParaRPr/>
          </a:p>
        </p:txBody>
      </p:sp>
      <p:sp>
        <p:nvSpPr>
          <p:cNvPr id="824" name="Google Shape;824;p68"/>
          <p:cNvSpPr txBox="1"/>
          <p:nvPr/>
        </p:nvSpPr>
        <p:spPr>
          <a:xfrm>
            <a:off x="760545" y="2766108"/>
            <a:ext cx="7737300" cy="3295500"/>
          </a:xfrm>
          <a:prstGeom prst="rect">
            <a:avLst/>
          </a:prstGeom>
          <a:noFill/>
          <a:ln>
            <a:noFill/>
          </a:ln>
        </p:spPr>
        <p:txBody>
          <a:bodyPr anchorCtr="0" anchor="t" bIns="34275" lIns="68575" spcFirstLastPara="1" rIns="68575" wrap="square" tIns="34275">
            <a:normAutofit/>
          </a:bodyPr>
          <a:lstStyle/>
          <a:p>
            <a:pPr indent="6350" lvl="0" marL="0" marR="0" rtl="0" algn="l">
              <a:lnSpc>
                <a:spcPct val="90000"/>
              </a:lnSpc>
              <a:spcBef>
                <a:spcPts val="0"/>
              </a:spcBef>
              <a:spcAft>
                <a:spcPts val="0"/>
              </a:spcAft>
              <a:buClr>
                <a:schemeClr val="dk1"/>
              </a:buClr>
              <a:buSzPts val="1500"/>
              <a:buFont typeface="Arial"/>
              <a:buChar char="•"/>
            </a:pPr>
            <a:r>
              <a:rPr lang="en" sz="1500">
                <a:solidFill>
                  <a:schemeClr val="dk1"/>
                </a:solidFill>
                <a:latin typeface="Calibri"/>
                <a:ea typeface="Calibri"/>
                <a:cs typeface="Calibri"/>
                <a:sym typeface="Calibri"/>
              </a:rPr>
              <a:t>Results comparing three settings with the percentage of times one model is considered the best when eliciting different positive emotions.</a:t>
            </a:r>
            <a:endParaRPr sz="1100"/>
          </a:p>
          <a:p>
            <a:pPr indent="101600" lvl="0" marL="0" marR="0" rtl="0" algn="l">
              <a:lnSpc>
                <a:spcPct val="90000"/>
              </a:lnSpc>
              <a:spcBef>
                <a:spcPts val="500"/>
              </a:spcBef>
              <a:spcAft>
                <a:spcPts val="0"/>
              </a:spcAft>
              <a:buClr>
                <a:schemeClr val="dk1"/>
              </a:buClr>
              <a:buSzPts val="1500"/>
              <a:buFont typeface="Arial"/>
              <a:buNone/>
            </a:pPr>
            <a:r>
              <a:t/>
            </a:r>
            <a:endParaRPr sz="1500">
              <a:solidFill>
                <a:schemeClr val="dk1"/>
              </a:solidFill>
              <a:latin typeface="Calibri"/>
              <a:ea typeface="Calibri"/>
              <a:cs typeface="Calibri"/>
              <a:sym typeface="Calibri"/>
            </a:endParaRPr>
          </a:p>
          <a:p>
            <a:pPr indent="6350" lvl="0" marL="0" marR="0" rtl="0" algn="l">
              <a:lnSpc>
                <a:spcPct val="90000"/>
              </a:lnSpc>
              <a:spcBef>
                <a:spcPts val="500"/>
              </a:spcBef>
              <a:spcAft>
                <a:spcPts val="0"/>
              </a:spcAft>
              <a:buClr>
                <a:schemeClr val="dk1"/>
              </a:buClr>
              <a:buSzPts val="1500"/>
              <a:buFont typeface="Arial"/>
              <a:buChar char="•"/>
            </a:pPr>
            <a:r>
              <a:rPr lang="en" sz="1500">
                <a:solidFill>
                  <a:schemeClr val="dk1"/>
                </a:solidFill>
                <a:latin typeface="Calibri"/>
                <a:ea typeface="Calibri"/>
                <a:cs typeface="Calibri"/>
                <a:sym typeface="Calibri"/>
              </a:rPr>
              <a:t> Setting 1: modeling all emotions in pretraining and fine-tuning.</a:t>
            </a:r>
            <a:endParaRPr sz="1100"/>
          </a:p>
          <a:p>
            <a:pPr indent="6350" lvl="0" marL="0" marR="0" rtl="0" algn="l">
              <a:lnSpc>
                <a:spcPct val="90000"/>
              </a:lnSpc>
              <a:spcBef>
                <a:spcPts val="500"/>
              </a:spcBef>
              <a:spcAft>
                <a:spcPts val="0"/>
              </a:spcAft>
              <a:buClr>
                <a:schemeClr val="dk1"/>
              </a:buClr>
              <a:buSzPts val="1500"/>
              <a:buFont typeface="Arial"/>
              <a:buChar char="•"/>
            </a:pPr>
            <a:r>
              <a:rPr lang="en" sz="1500">
                <a:solidFill>
                  <a:schemeClr val="dk1"/>
                </a:solidFill>
                <a:latin typeface="Calibri"/>
                <a:ea typeface="Calibri"/>
                <a:cs typeface="Calibri"/>
                <a:sym typeface="Calibri"/>
              </a:rPr>
              <a:t> Setting 2: modeling all emotions in pretraining, fine-tuning with only positive emotions. </a:t>
            </a:r>
            <a:endParaRPr sz="1100"/>
          </a:p>
          <a:p>
            <a:pPr indent="6350" lvl="0" marL="0" marR="0" rtl="0" algn="l">
              <a:lnSpc>
                <a:spcPct val="90000"/>
              </a:lnSpc>
              <a:spcBef>
                <a:spcPts val="500"/>
              </a:spcBef>
              <a:spcAft>
                <a:spcPts val="0"/>
              </a:spcAft>
              <a:buClr>
                <a:schemeClr val="dk1"/>
              </a:buClr>
              <a:buSzPts val="1500"/>
              <a:buFont typeface="Arial"/>
              <a:buChar char="•"/>
            </a:pPr>
            <a:r>
              <a:rPr lang="en" sz="1500">
                <a:solidFill>
                  <a:schemeClr val="dk1"/>
                </a:solidFill>
                <a:latin typeface="Calibri"/>
                <a:ea typeface="Calibri"/>
                <a:cs typeface="Calibri"/>
                <a:sym typeface="Calibri"/>
              </a:rPr>
              <a:t>Setting 3: modeling only positive emotions in pretraining and fine-tuning. </a:t>
            </a:r>
            <a:endParaRPr sz="1100"/>
          </a:p>
          <a:p>
            <a:pPr indent="101600" lvl="0" marL="0" marR="0" rtl="0" algn="l">
              <a:lnSpc>
                <a:spcPct val="90000"/>
              </a:lnSpc>
              <a:spcBef>
                <a:spcPts val="500"/>
              </a:spcBef>
              <a:spcAft>
                <a:spcPts val="0"/>
              </a:spcAft>
              <a:buClr>
                <a:schemeClr val="dk1"/>
              </a:buClr>
              <a:buSzPts val="1500"/>
              <a:buFont typeface="Arial"/>
              <a:buNone/>
            </a:pPr>
            <a:r>
              <a:t/>
            </a:r>
            <a:endParaRPr sz="1500">
              <a:solidFill>
                <a:schemeClr val="dk1"/>
              </a:solidFill>
              <a:latin typeface="Calibri"/>
              <a:ea typeface="Calibri"/>
              <a:cs typeface="Calibri"/>
              <a:sym typeface="Calibri"/>
            </a:endParaRPr>
          </a:p>
          <a:p>
            <a:pPr indent="6350" lvl="0" marL="0" marR="0" rtl="0" algn="l">
              <a:lnSpc>
                <a:spcPct val="90000"/>
              </a:lnSpc>
              <a:spcBef>
                <a:spcPts val="500"/>
              </a:spcBef>
              <a:spcAft>
                <a:spcPts val="0"/>
              </a:spcAft>
              <a:buClr>
                <a:schemeClr val="dk1"/>
              </a:buClr>
              <a:buSzPts val="1500"/>
              <a:buFont typeface="Arial"/>
              <a:buChar char="•"/>
            </a:pPr>
            <a:r>
              <a:rPr lang="en" sz="1500">
                <a:solidFill>
                  <a:schemeClr val="dk1"/>
                </a:solidFill>
                <a:latin typeface="Calibri"/>
                <a:ea typeface="Calibri"/>
                <a:cs typeface="Calibri"/>
                <a:sym typeface="Calibri"/>
              </a:rPr>
              <a:t>Using all emotions in pretraining and finetuning produces the best performance in eliciting positive emotions.</a:t>
            </a:r>
            <a:endParaRPr sz="1100"/>
          </a:p>
          <a:p>
            <a:pPr indent="101600" lvl="0" marL="0" marR="0" rtl="0" algn="l">
              <a:lnSpc>
                <a:spcPct val="90000"/>
              </a:lnSpc>
              <a:spcBef>
                <a:spcPts val="500"/>
              </a:spcBef>
              <a:spcAft>
                <a:spcPts val="0"/>
              </a:spcAft>
              <a:buClr>
                <a:schemeClr val="dk1"/>
              </a:buClr>
              <a:buSzPts val="1500"/>
              <a:buFont typeface="Arial"/>
              <a:buNone/>
            </a:pPr>
            <a:r>
              <a:t/>
            </a:r>
            <a:endParaRPr sz="1500">
              <a:solidFill>
                <a:schemeClr val="dk1"/>
              </a:solidFill>
              <a:latin typeface="Calibri"/>
              <a:ea typeface="Calibri"/>
              <a:cs typeface="Calibri"/>
              <a:sym typeface="Calibri"/>
            </a:endParaRPr>
          </a:p>
        </p:txBody>
      </p:sp>
      <p:grpSp>
        <p:nvGrpSpPr>
          <p:cNvPr id="825" name="Google Shape;825;p68"/>
          <p:cNvGrpSpPr/>
          <p:nvPr/>
        </p:nvGrpSpPr>
        <p:grpSpPr>
          <a:xfrm>
            <a:off x="45" y="3451123"/>
            <a:ext cx="760609" cy="1513125"/>
            <a:chOff x="60" y="4601497"/>
            <a:chExt cx="1014145" cy="2017500"/>
          </a:xfrm>
        </p:grpSpPr>
        <p:sp>
          <p:nvSpPr>
            <p:cNvPr id="826" name="Google Shape;826;p68"/>
            <p:cNvSpPr/>
            <p:nvPr/>
          </p:nvSpPr>
          <p:spPr>
            <a:xfrm rot="5400000">
              <a:off x="-5016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27" name="Google Shape;827;p68"/>
            <p:cNvSpPr/>
            <p:nvPr/>
          </p:nvSpPr>
          <p:spPr>
            <a:xfrm rot="2700000">
              <a:off x="42781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descr="Table&#10;&#10;Description automatically generated" id="828" name="Google Shape;828;p68"/>
          <p:cNvPicPr preferRelativeResize="0"/>
          <p:nvPr>
            <p:ph idx="1" type="body"/>
          </p:nvPr>
        </p:nvPicPr>
        <p:blipFill rotWithShape="1">
          <a:blip r:embed="rId3">
            <a:alphaModFix/>
          </a:blip>
          <a:srcRect b="0" l="0" r="0" t="0"/>
          <a:stretch/>
        </p:blipFill>
        <p:spPr>
          <a:xfrm>
            <a:off x="1948069" y="1024421"/>
            <a:ext cx="5026200" cy="1608300"/>
          </a:xfrm>
          <a:prstGeom prst="rect">
            <a:avLst/>
          </a:prstGeom>
          <a:noFill/>
          <a:ln>
            <a:noFill/>
          </a:ln>
        </p:spPr>
      </p:pic>
      <p:grpSp>
        <p:nvGrpSpPr>
          <p:cNvPr id="829" name="Google Shape;829;p68"/>
          <p:cNvGrpSpPr/>
          <p:nvPr/>
        </p:nvGrpSpPr>
        <p:grpSpPr>
          <a:xfrm>
            <a:off x="8414835" y="-14"/>
            <a:ext cx="729499" cy="1451605"/>
            <a:chOff x="10918968" y="713059"/>
            <a:chExt cx="1272900" cy="2532900"/>
          </a:xfrm>
        </p:grpSpPr>
        <p:sp>
          <p:nvSpPr>
            <p:cNvPr id="830" name="Google Shape;830;p68"/>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1" name="Google Shape;831;p68"/>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832" name="Google Shape;832;p68"/>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37" name="Shape 837"/>
        <p:cNvGrpSpPr/>
        <p:nvPr/>
      </p:nvGrpSpPr>
      <p:grpSpPr>
        <a:xfrm>
          <a:off x="0" y="0"/>
          <a:ext cx="0" cy="0"/>
          <a:chOff x="0" y="0"/>
          <a:chExt cx="0" cy="0"/>
        </a:xfrm>
      </p:grpSpPr>
      <p:sp>
        <p:nvSpPr>
          <p:cNvPr id="838" name="Google Shape;838;p69"/>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39" name="Google Shape;839;p69"/>
          <p:cNvSpPr txBox="1"/>
          <p:nvPr>
            <p:ph type="title"/>
          </p:nvPr>
        </p:nvSpPr>
        <p:spPr>
          <a:xfrm>
            <a:off x="482600" y="241301"/>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Sample generations</a:t>
            </a:r>
            <a:endParaRPr sz="2700">
              <a:solidFill>
                <a:schemeClr val="dk1"/>
              </a:solidFill>
              <a:latin typeface="Calibri"/>
              <a:ea typeface="Calibri"/>
              <a:cs typeface="Calibri"/>
              <a:sym typeface="Calibri"/>
            </a:endParaRPr>
          </a:p>
        </p:txBody>
      </p:sp>
      <p:grpSp>
        <p:nvGrpSpPr>
          <p:cNvPr id="840" name="Google Shape;840;p69"/>
          <p:cNvGrpSpPr/>
          <p:nvPr/>
        </p:nvGrpSpPr>
        <p:grpSpPr>
          <a:xfrm>
            <a:off x="45" y="3451123"/>
            <a:ext cx="760609" cy="1513125"/>
            <a:chOff x="60" y="4601497"/>
            <a:chExt cx="1014145" cy="2017500"/>
          </a:xfrm>
        </p:grpSpPr>
        <p:sp>
          <p:nvSpPr>
            <p:cNvPr id="841" name="Google Shape;841;p69"/>
            <p:cNvSpPr/>
            <p:nvPr/>
          </p:nvSpPr>
          <p:spPr>
            <a:xfrm rot="5400000">
              <a:off x="-5016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2" name="Google Shape;842;p69"/>
            <p:cNvSpPr/>
            <p:nvPr/>
          </p:nvSpPr>
          <p:spPr>
            <a:xfrm rot="2700000">
              <a:off x="42781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grpSp>
        <p:nvGrpSpPr>
          <p:cNvPr id="843" name="Google Shape;843;p69"/>
          <p:cNvGrpSpPr/>
          <p:nvPr/>
        </p:nvGrpSpPr>
        <p:grpSpPr>
          <a:xfrm>
            <a:off x="8414835" y="-14"/>
            <a:ext cx="729499" cy="1451605"/>
            <a:chOff x="10918968" y="713059"/>
            <a:chExt cx="1272900" cy="2532900"/>
          </a:xfrm>
        </p:grpSpPr>
        <p:sp>
          <p:nvSpPr>
            <p:cNvPr id="844" name="Google Shape;844;p69"/>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45" name="Google Shape;845;p69"/>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pic>
        <p:nvPicPr>
          <p:cNvPr descr="Text, table&#10;&#10;Description automatically generated" id="846" name="Google Shape;846;p69"/>
          <p:cNvPicPr preferRelativeResize="0"/>
          <p:nvPr/>
        </p:nvPicPr>
        <p:blipFill rotWithShape="1">
          <a:blip r:embed="rId3">
            <a:alphaModFix/>
          </a:blip>
          <a:srcRect b="0" l="0" r="0" t="0"/>
          <a:stretch/>
        </p:blipFill>
        <p:spPr>
          <a:xfrm>
            <a:off x="1210632" y="1043041"/>
            <a:ext cx="6721236" cy="3394224"/>
          </a:xfrm>
          <a:prstGeom prst="rect">
            <a:avLst/>
          </a:prstGeom>
          <a:noFill/>
          <a:ln>
            <a:noFill/>
          </a:ln>
        </p:spPr>
      </p:pic>
      <p:sp>
        <p:nvSpPr>
          <p:cNvPr id="847" name="Google Shape;847;p69"/>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52" name="Shape 852"/>
        <p:cNvGrpSpPr/>
        <p:nvPr/>
      </p:nvGrpSpPr>
      <p:grpSpPr>
        <a:xfrm>
          <a:off x="0" y="0"/>
          <a:ext cx="0" cy="0"/>
          <a:chOff x="0" y="0"/>
          <a:chExt cx="0" cy="0"/>
        </a:xfrm>
      </p:grpSpPr>
      <p:sp>
        <p:nvSpPr>
          <p:cNvPr id="853" name="Google Shape;853;p70"/>
          <p:cNvSpPr/>
          <p:nvPr/>
        </p:nvSpPr>
        <p:spPr>
          <a:xfrm>
            <a:off x="0" y="0"/>
            <a:ext cx="9144000" cy="5143500"/>
          </a:xfrm>
          <a:prstGeom prst="rect">
            <a:avLst/>
          </a:prstGeom>
          <a:solidFill>
            <a:schemeClr val="lt1"/>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nvGrpSpPr>
          <p:cNvPr id="854" name="Google Shape;854;p70"/>
          <p:cNvGrpSpPr/>
          <p:nvPr/>
        </p:nvGrpSpPr>
        <p:grpSpPr>
          <a:xfrm flipH="1">
            <a:off x="-335" y="-14"/>
            <a:ext cx="729499" cy="1451605"/>
            <a:chOff x="10918968" y="713059"/>
            <a:chExt cx="1272900" cy="2532900"/>
          </a:xfrm>
        </p:grpSpPr>
        <p:sp>
          <p:nvSpPr>
            <p:cNvPr id="855" name="Google Shape;855;p70"/>
            <p:cNvSpPr/>
            <p:nvPr/>
          </p:nvSpPr>
          <p:spPr>
            <a:xfrm rot="2700000">
              <a:off x="11052660" y="2120011"/>
              <a:ext cx="645306" cy="645306"/>
            </a:xfrm>
            <a:prstGeom prst="rect">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56" name="Google Shape;856;p70"/>
            <p:cNvSpPr/>
            <p:nvPr/>
          </p:nvSpPr>
          <p:spPr>
            <a:xfrm rot="-5400000">
              <a:off x="10288968" y="1343059"/>
              <a:ext cx="2532900" cy="1272900"/>
            </a:xfrm>
            <a:prstGeom prst="triangle">
              <a:avLst>
                <a:gd fmla="val 50000" name="adj"/>
              </a:avLst>
            </a:prstGeom>
            <a:solidFill>
              <a:schemeClr val="accent4">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857" name="Google Shape;857;p70"/>
          <p:cNvSpPr txBox="1"/>
          <p:nvPr>
            <p:ph type="title"/>
          </p:nvPr>
        </p:nvSpPr>
        <p:spPr>
          <a:xfrm>
            <a:off x="847367" y="250148"/>
            <a:ext cx="8178900" cy="852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700"/>
              <a:buFont typeface="Calibri"/>
              <a:buNone/>
            </a:pPr>
            <a:r>
              <a:rPr lang="en" sz="2700"/>
              <a:t>Conclusions and Future Directions</a:t>
            </a:r>
            <a:endParaRPr/>
          </a:p>
        </p:txBody>
      </p:sp>
      <p:pic>
        <p:nvPicPr>
          <p:cNvPr descr="Diagram&#10;&#10;Description automatically generated" id="858" name="Google Shape;858;p70"/>
          <p:cNvPicPr preferRelativeResize="0"/>
          <p:nvPr/>
        </p:nvPicPr>
        <p:blipFill rotWithShape="1">
          <a:blip r:embed="rId3">
            <a:alphaModFix/>
          </a:blip>
          <a:srcRect b="0" l="0" r="0" t="0"/>
          <a:stretch/>
        </p:blipFill>
        <p:spPr>
          <a:xfrm>
            <a:off x="5664907" y="2302763"/>
            <a:ext cx="2800874" cy="2296717"/>
          </a:xfrm>
          <a:prstGeom prst="rect">
            <a:avLst/>
          </a:prstGeom>
          <a:noFill/>
          <a:ln>
            <a:noFill/>
          </a:ln>
        </p:spPr>
      </p:pic>
      <p:sp>
        <p:nvSpPr>
          <p:cNvPr id="859" name="Google Shape;859;p70"/>
          <p:cNvSpPr txBox="1"/>
          <p:nvPr>
            <p:ph idx="1" type="body"/>
          </p:nvPr>
        </p:nvSpPr>
        <p:spPr>
          <a:xfrm>
            <a:off x="810142" y="1063789"/>
            <a:ext cx="7655700" cy="1980000"/>
          </a:xfrm>
          <a:prstGeom prst="rect">
            <a:avLst/>
          </a:prstGeom>
          <a:noFill/>
          <a:ln>
            <a:noFill/>
          </a:ln>
        </p:spPr>
        <p:txBody>
          <a:bodyPr anchorCtr="0" anchor="t" bIns="34275" lIns="68575" spcFirstLastPara="1" rIns="68575" wrap="square" tIns="34275">
            <a:normAutofit/>
          </a:bodyPr>
          <a:lstStyle/>
          <a:p>
            <a:pPr indent="-171450" lvl="0" marL="177800" rtl="0" algn="l">
              <a:lnSpc>
                <a:spcPct val="90000"/>
              </a:lnSpc>
              <a:spcBef>
                <a:spcPts val="0"/>
              </a:spcBef>
              <a:spcAft>
                <a:spcPts val="0"/>
              </a:spcAft>
              <a:buClr>
                <a:schemeClr val="dk1"/>
              </a:buClr>
              <a:buSzPts val="1500"/>
              <a:buChar char="●"/>
            </a:pPr>
            <a:r>
              <a:rPr lang="en" sz="1500"/>
              <a:t>Using </a:t>
            </a:r>
            <a:r>
              <a:rPr b="1" lang="en" sz="1500"/>
              <a:t>all</a:t>
            </a:r>
            <a:r>
              <a:rPr lang="en" sz="1500"/>
              <a:t> emotions in pretraining and finetuning produces the best performance in eliciting positive emotions.</a:t>
            </a:r>
            <a:endParaRPr/>
          </a:p>
          <a:p>
            <a:pPr indent="-171450" lvl="0" marL="177800" rtl="0" algn="l">
              <a:lnSpc>
                <a:spcPct val="90000"/>
              </a:lnSpc>
              <a:spcBef>
                <a:spcPts val="1200"/>
              </a:spcBef>
              <a:spcAft>
                <a:spcPts val="0"/>
              </a:spcAft>
              <a:buClr>
                <a:schemeClr val="dk1"/>
              </a:buClr>
              <a:buSzPts val="1500"/>
              <a:buChar char="●"/>
            </a:pPr>
            <a:r>
              <a:rPr lang="en" sz="1500"/>
              <a:t>Results show the advantage of using a latent variable for </a:t>
            </a:r>
            <a:r>
              <a:rPr b="1" lang="en" sz="1500"/>
              <a:t>modeling rich emotions</a:t>
            </a:r>
            <a:r>
              <a:rPr lang="en" sz="1500"/>
              <a:t>, compared to hard-coding one emotion in a multi-encoder model.</a:t>
            </a:r>
            <a:endParaRPr/>
          </a:p>
          <a:p>
            <a:pPr indent="-171450" lvl="0" marL="177800" rtl="0" algn="l">
              <a:lnSpc>
                <a:spcPct val="90000"/>
              </a:lnSpc>
              <a:spcBef>
                <a:spcPts val="1200"/>
              </a:spcBef>
              <a:spcAft>
                <a:spcPts val="0"/>
              </a:spcAft>
              <a:buClr>
                <a:schemeClr val="dk1"/>
              </a:buClr>
              <a:buSzPts val="1500"/>
              <a:buChar char="●"/>
            </a:pPr>
            <a:r>
              <a:rPr lang="en" sz="1500"/>
              <a:t>The effectiveness of our model in </a:t>
            </a:r>
            <a:r>
              <a:rPr b="1" lang="en" sz="1500"/>
              <a:t>pretraining</a:t>
            </a:r>
            <a:r>
              <a:rPr lang="en" sz="1500"/>
              <a:t>.</a:t>
            </a:r>
            <a:endParaRPr/>
          </a:p>
          <a:p>
            <a:pPr indent="0" lvl="0" marL="0" rtl="0" algn="l">
              <a:lnSpc>
                <a:spcPct val="90000"/>
              </a:lnSpc>
              <a:spcBef>
                <a:spcPts val="1200"/>
              </a:spcBef>
              <a:spcAft>
                <a:spcPts val="0"/>
              </a:spcAft>
              <a:buClr>
                <a:schemeClr val="dk1"/>
              </a:buClr>
              <a:buSzPts val="1500"/>
              <a:buNone/>
            </a:pPr>
            <a:r>
              <a:t/>
            </a:r>
            <a:endParaRPr sz="1500"/>
          </a:p>
        </p:txBody>
      </p:sp>
      <p:grpSp>
        <p:nvGrpSpPr>
          <p:cNvPr id="860" name="Google Shape;860;p70"/>
          <p:cNvGrpSpPr/>
          <p:nvPr/>
        </p:nvGrpSpPr>
        <p:grpSpPr>
          <a:xfrm>
            <a:off x="8383346" y="3451123"/>
            <a:ext cx="760609" cy="1513125"/>
            <a:chOff x="11177795" y="4601497"/>
            <a:chExt cx="1014145" cy="2017500"/>
          </a:xfrm>
        </p:grpSpPr>
        <p:sp>
          <p:nvSpPr>
            <p:cNvPr id="861" name="Google Shape;861;p70"/>
            <p:cNvSpPr/>
            <p:nvPr/>
          </p:nvSpPr>
          <p:spPr>
            <a:xfrm flipH="1" rot="-5400000">
              <a:off x="10676190" y="5103247"/>
              <a:ext cx="2017500" cy="1014000"/>
            </a:xfrm>
            <a:prstGeom prst="triangle">
              <a:avLst>
                <a:gd fmla="val 50000" name="adj"/>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862" name="Google Shape;862;p70"/>
            <p:cNvSpPr/>
            <p:nvPr/>
          </p:nvSpPr>
          <p:spPr>
            <a:xfrm rot="2700000">
              <a:off x="11278404" y="5728750"/>
              <a:ext cx="485782" cy="485782"/>
            </a:xfrm>
            <a:prstGeom prst="rect">
              <a:avLst/>
            </a:prstGeom>
            <a:solidFill>
              <a:schemeClr val="accent1">
                <a:alpha val="298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grpSp>
      <p:sp>
        <p:nvSpPr>
          <p:cNvPr id="863" name="Google Shape;863;p70"/>
          <p:cNvSpPr txBox="1"/>
          <p:nvPr/>
        </p:nvSpPr>
        <p:spPr>
          <a:xfrm>
            <a:off x="847367" y="2897123"/>
            <a:ext cx="4413000" cy="992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sz="1500">
                <a:solidFill>
                  <a:schemeClr val="dk1"/>
                </a:solidFill>
                <a:latin typeface="Calibri"/>
                <a:ea typeface="Calibri"/>
                <a:cs typeface="Calibri"/>
                <a:sym typeface="Calibri"/>
              </a:rPr>
              <a:t>Future directions:</a:t>
            </a:r>
            <a:endParaRPr sz="1100"/>
          </a:p>
          <a:p>
            <a:pPr indent="0" lvl="0" marL="0" marR="0" rtl="0" algn="l">
              <a:spcBef>
                <a:spcPts val="0"/>
              </a:spcBef>
              <a:spcAft>
                <a:spcPts val="0"/>
              </a:spcAft>
              <a:buNone/>
            </a:pPr>
            <a:r>
              <a:rPr lang="en" sz="1500">
                <a:solidFill>
                  <a:schemeClr val="dk1"/>
                </a:solidFill>
                <a:latin typeface="Calibri"/>
                <a:ea typeface="Calibri"/>
                <a:cs typeface="Calibri"/>
                <a:sym typeface="Calibri"/>
              </a:rPr>
              <a:t>LLMs?</a:t>
            </a:r>
            <a:endParaRPr sz="1500">
              <a:solidFill>
                <a:schemeClr val="dk1"/>
              </a:solidFill>
              <a:latin typeface="Calibri"/>
              <a:ea typeface="Calibri"/>
              <a:cs typeface="Calibri"/>
              <a:sym typeface="Calibri"/>
            </a:endParaRPr>
          </a:p>
          <a:p>
            <a:pPr indent="0" lvl="0" marL="0" marR="0" rtl="0" algn="l">
              <a:spcBef>
                <a:spcPts val="0"/>
              </a:spcBef>
              <a:spcAft>
                <a:spcPts val="0"/>
              </a:spcAft>
              <a:buNone/>
            </a:pPr>
            <a:r>
              <a:rPr lang="en" sz="1500">
                <a:solidFill>
                  <a:schemeClr val="dk1"/>
                </a:solidFill>
                <a:latin typeface="Calibri"/>
                <a:ea typeface="Calibri"/>
                <a:cs typeface="Calibri"/>
                <a:sym typeface="Calibri"/>
              </a:rPr>
              <a:t>Affective </a:t>
            </a:r>
            <a:r>
              <a:rPr lang="en" sz="1500">
                <a:solidFill>
                  <a:schemeClr val="dk1"/>
                </a:solidFill>
                <a:latin typeface="Calibri"/>
                <a:ea typeface="Calibri"/>
                <a:cs typeface="Calibri"/>
                <a:sym typeface="Calibri"/>
              </a:rPr>
              <a:t>computing</a:t>
            </a:r>
            <a:r>
              <a:rPr lang="en" sz="1500">
                <a:solidFill>
                  <a:schemeClr val="dk1"/>
                </a:solidFill>
                <a:latin typeface="Calibri"/>
                <a:ea typeface="Calibri"/>
                <a:cs typeface="Calibri"/>
                <a:sym typeface="Calibri"/>
              </a:rPr>
              <a:t> for HCI?</a:t>
            </a:r>
            <a:endParaRPr sz="15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500">
              <a:solidFill>
                <a:schemeClr val="dk1"/>
              </a:solidFill>
              <a:latin typeface="Calibri"/>
              <a:ea typeface="Calibri"/>
              <a:cs typeface="Calibri"/>
              <a:sym typeface="Calibri"/>
            </a:endParaRPr>
          </a:p>
        </p:txBody>
      </p:sp>
      <p:sp>
        <p:nvSpPr>
          <p:cNvPr id="864" name="Google Shape;864;p70"/>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8" name="Shape 868"/>
        <p:cNvGrpSpPr/>
        <p:nvPr/>
      </p:nvGrpSpPr>
      <p:grpSpPr>
        <a:xfrm>
          <a:off x="0" y="0"/>
          <a:ext cx="0" cy="0"/>
          <a:chOff x="0" y="0"/>
          <a:chExt cx="0" cy="0"/>
        </a:xfrm>
      </p:grpSpPr>
      <p:sp>
        <p:nvSpPr>
          <p:cNvPr id="869" name="Google Shape;869;p71"/>
          <p:cNvSpPr txBox="1"/>
          <p:nvPr>
            <p:ph type="ctrTitle"/>
          </p:nvPr>
        </p:nvSpPr>
        <p:spPr>
          <a:xfrm>
            <a:off x="311708" y="32732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1100"/>
              <a:buNone/>
            </a:pPr>
            <a:r>
              <a:rPr lang="en" sz="3080"/>
              <a:t>Akan Cinematic Emotions (ACE): A Multimodal Multi-party Dataset for Emotion Recognition in Movie Dialogues</a:t>
            </a:r>
            <a:endParaRPr sz="3080"/>
          </a:p>
        </p:txBody>
      </p:sp>
      <p:sp>
        <p:nvSpPr>
          <p:cNvPr id="870" name="Google Shape;870;p71"/>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lnSpc>
                <a:spcPct val="80000"/>
              </a:lnSpc>
              <a:spcBef>
                <a:spcPts val="0"/>
              </a:spcBef>
              <a:spcAft>
                <a:spcPts val="0"/>
              </a:spcAft>
              <a:buSzPts val="935"/>
              <a:buNone/>
            </a:pPr>
            <a:r>
              <a:rPr lang="en" sz="1679"/>
              <a:t>David Sasu, Zehui Wu, Ziwei Gong, Run Chen, Pengyuan Shi, Lin Ai, </a:t>
            </a:r>
            <a:endParaRPr sz="1679"/>
          </a:p>
          <a:p>
            <a:pPr indent="0" lvl="0" marL="0" rtl="0" algn="ctr">
              <a:lnSpc>
                <a:spcPct val="80000"/>
              </a:lnSpc>
              <a:spcBef>
                <a:spcPts val="0"/>
              </a:spcBef>
              <a:spcAft>
                <a:spcPts val="0"/>
              </a:spcAft>
              <a:buSzPts val="935"/>
              <a:buNone/>
            </a:pPr>
            <a:r>
              <a:rPr lang="en" sz="1679"/>
              <a:t>Julia Hirschberg, Natalie Schluter</a:t>
            </a:r>
            <a:endParaRPr sz="1679"/>
          </a:p>
        </p:txBody>
      </p:sp>
      <p:sp>
        <p:nvSpPr>
          <p:cNvPr id="871" name="Google Shape;871;p7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72" name="Google Shape;872;p71"/>
          <p:cNvSpPr txBox="1"/>
          <p:nvPr/>
        </p:nvSpPr>
        <p:spPr>
          <a:xfrm>
            <a:off x="-261179" y="4"/>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lang="en" sz="1500">
                <a:solidFill>
                  <a:schemeClr val="dk2"/>
                </a:solidFill>
                <a:latin typeface="Calibri"/>
                <a:ea typeface="Calibri"/>
                <a:cs typeface="Calibri"/>
                <a:sym typeface="Calibri"/>
              </a:rPr>
              <a:t>ACL Findings, 2025</a:t>
            </a:r>
            <a:endParaRPr sz="1100"/>
          </a:p>
        </p:txBody>
      </p:sp>
      <p:sp>
        <p:nvSpPr>
          <p:cNvPr id="873" name="Google Shape;873;p71"/>
          <p:cNvSpPr txBox="1"/>
          <p:nvPr>
            <p:ph idx="1" type="subTitle"/>
          </p:nvPr>
        </p:nvSpPr>
        <p:spPr>
          <a:xfrm>
            <a:off x="372800" y="3870625"/>
            <a:ext cx="8520600" cy="792600"/>
          </a:xfrm>
          <a:prstGeom prst="rect">
            <a:avLst/>
          </a:prstGeom>
        </p:spPr>
        <p:txBody>
          <a:bodyPr anchorCtr="0" anchor="t" bIns="91425" lIns="91425" spcFirstLastPara="1" rIns="91425" wrap="square" tIns="91425">
            <a:normAutofit lnSpcReduction="10000"/>
          </a:bodyPr>
          <a:lstStyle/>
          <a:p>
            <a:pPr indent="0" lvl="0" marL="0" rtl="0" algn="ctr">
              <a:lnSpc>
                <a:spcPct val="80000"/>
              </a:lnSpc>
              <a:spcBef>
                <a:spcPts val="0"/>
              </a:spcBef>
              <a:spcAft>
                <a:spcPts val="0"/>
              </a:spcAft>
              <a:buSzPts val="935"/>
              <a:buNone/>
            </a:pPr>
            <a:r>
              <a:rPr lang="en" sz="1679"/>
              <a:t>Paper Link: </a:t>
            </a:r>
            <a:r>
              <a:rPr lang="en" sz="1679" u="sng">
                <a:solidFill>
                  <a:schemeClr val="hlink"/>
                </a:solidFill>
                <a:hlinkClick r:id="rId3"/>
              </a:rPr>
              <a:t>https://arxiv.org/abs/2502.10973</a:t>
            </a:r>
            <a:r>
              <a:rPr lang="en" sz="1679"/>
              <a:t> </a:t>
            </a:r>
            <a:endParaRPr sz="1679"/>
          </a:p>
          <a:p>
            <a:pPr indent="0" lvl="0" marL="0" rtl="0" algn="ctr">
              <a:lnSpc>
                <a:spcPct val="80000"/>
              </a:lnSpc>
              <a:spcBef>
                <a:spcPts val="0"/>
              </a:spcBef>
              <a:spcAft>
                <a:spcPts val="0"/>
              </a:spcAft>
              <a:buSzPts val="935"/>
              <a:buNone/>
            </a:pPr>
            <a:r>
              <a:t/>
            </a:r>
            <a:endParaRPr sz="1679"/>
          </a:p>
          <a:p>
            <a:pPr indent="0" lvl="0" marL="0" rtl="0" algn="ctr">
              <a:lnSpc>
                <a:spcPct val="80000"/>
              </a:lnSpc>
              <a:spcBef>
                <a:spcPts val="0"/>
              </a:spcBef>
              <a:spcAft>
                <a:spcPts val="0"/>
              </a:spcAft>
              <a:buSzPts val="935"/>
              <a:buNone/>
            </a:pPr>
            <a:r>
              <a:rPr lang="en" sz="1679"/>
              <a:t>Dataset Link: </a:t>
            </a:r>
            <a:r>
              <a:rPr lang="en" sz="1679" u="sng">
                <a:solidFill>
                  <a:schemeClr val="hlink"/>
                </a:solidFill>
                <a:hlinkClick r:id="rId4"/>
              </a:rPr>
              <a:t>https://anonymous.4open.science/r/Akan-Cinematic-Emotion-A328</a:t>
            </a:r>
            <a:r>
              <a:rPr lang="en" sz="1679"/>
              <a:t>  </a:t>
            </a:r>
            <a:endParaRPr sz="1679"/>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sp>
        <p:nvSpPr>
          <p:cNvPr id="878" name="Google Shape;878;p72"/>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A Comprehensive Multimodal Dataset for Akan: ACE</a:t>
            </a:r>
            <a:endParaRPr/>
          </a:p>
        </p:txBody>
      </p:sp>
      <p:sp>
        <p:nvSpPr>
          <p:cNvPr id="879" name="Google Shape;879;p72"/>
          <p:cNvSpPr txBox="1"/>
          <p:nvPr>
            <p:ph idx="1" type="body"/>
          </p:nvPr>
        </p:nvSpPr>
        <p:spPr>
          <a:xfrm>
            <a:off x="311700" y="1152475"/>
            <a:ext cx="8520600" cy="1419300"/>
          </a:xfrm>
          <a:prstGeom prst="rect">
            <a:avLst/>
          </a:prstGeom>
        </p:spPr>
        <p:txBody>
          <a:bodyPr anchorCtr="0" anchor="t" bIns="91425" lIns="91425" spcFirstLastPara="1" rIns="91425" wrap="square" tIns="91425">
            <a:normAutofit fontScale="85000"/>
          </a:bodyPr>
          <a:lstStyle/>
          <a:p>
            <a:pPr indent="-325755" lvl="0" marL="457200" rtl="0" algn="l">
              <a:spcBef>
                <a:spcPts val="0"/>
              </a:spcBef>
              <a:spcAft>
                <a:spcPts val="0"/>
              </a:spcAft>
              <a:buSzPct val="100000"/>
              <a:buChar char="●"/>
            </a:pPr>
            <a:r>
              <a:rPr lang="en"/>
              <a:t>ACE includes 385 emotion-labeled dialogues and 6,162 utterances from 21 Akan movies.</a:t>
            </a:r>
            <a:endParaRPr/>
          </a:p>
          <a:p>
            <a:pPr indent="-325755" lvl="0" marL="457200" rtl="0" algn="l">
              <a:spcBef>
                <a:spcPts val="0"/>
              </a:spcBef>
              <a:spcAft>
                <a:spcPts val="0"/>
              </a:spcAft>
              <a:buSzPct val="100000"/>
              <a:buChar char="●"/>
            </a:pPr>
            <a:r>
              <a:rPr lang="en"/>
              <a:t>Features audio, visual, and textual modalities with word-level prosodic prominence annotations.</a:t>
            </a:r>
            <a:endParaRPr/>
          </a:p>
          <a:p>
            <a:pPr indent="-325755" lvl="0" marL="457200" rtl="0" algn="l">
              <a:spcBef>
                <a:spcPts val="0"/>
              </a:spcBef>
              <a:spcAft>
                <a:spcPts val="0"/>
              </a:spcAft>
              <a:buSzPct val="100000"/>
              <a:buChar char="●"/>
            </a:pPr>
            <a:r>
              <a:rPr lang="en"/>
              <a:t>Ensures gender balance with contributions from 308 speakers (155 male, 153 female).</a:t>
            </a:r>
            <a:endParaRPr/>
          </a:p>
        </p:txBody>
      </p:sp>
      <p:pic>
        <p:nvPicPr>
          <p:cNvPr id="880" name="Google Shape;880;p72"/>
          <p:cNvPicPr preferRelativeResize="0"/>
          <p:nvPr/>
        </p:nvPicPr>
        <p:blipFill>
          <a:blip r:embed="rId3">
            <a:alphaModFix/>
          </a:blip>
          <a:stretch>
            <a:fillRect/>
          </a:stretch>
        </p:blipFill>
        <p:spPr>
          <a:xfrm>
            <a:off x="1053175" y="2386825"/>
            <a:ext cx="7421826" cy="2373875"/>
          </a:xfrm>
          <a:prstGeom prst="rect">
            <a:avLst/>
          </a:prstGeom>
          <a:noFill/>
          <a:ln>
            <a:noFill/>
          </a:ln>
        </p:spPr>
      </p:pic>
      <p:sp>
        <p:nvSpPr>
          <p:cNvPr id="881" name="Google Shape;881;p7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 name="Shape 104"/>
        <p:cNvGrpSpPr/>
        <p:nvPr/>
      </p:nvGrpSpPr>
      <p:grpSpPr>
        <a:xfrm>
          <a:off x="0" y="0"/>
          <a:ext cx="0" cy="0"/>
          <a:chOff x="0" y="0"/>
          <a:chExt cx="0" cy="0"/>
        </a:xfrm>
      </p:grpSpPr>
      <p:sp>
        <p:nvSpPr>
          <p:cNvPr id="105" name="Google Shape;105;p19"/>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Current Studies</a:t>
            </a:r>
            <a:endParaRPr sz="2400"/>
          </a:p>
        </p:txBody>
      </p:sp>
      <p:sp>
        <p:nvSpPr>
          <p:cNvPr id="106" name="Google Shape;106;p19"/>
          <p:cNvSpPr txBox="1"/>
          <p:nvPr>
            <p:ph idx="1" type="body"/>
          </p:nvPr>
        </p:nvSpPr>
        <p:spPr>
          <a:xfrm>
            <a:off x="628650" y="3948260"/>
            <a:ext cx="7886700" cy="532200"/>
          </a:xfrm>
          <a:prstGeom prst="rect">
            <a:avLst/>
          </a:prstGeom>
          <a:noFill/>
          <a:ln>
            <a:noFill/>
          </a:ln>
        </p:spPr>
        <p:txBody>
          <a:bodyPr anchorCtr="0" anchor="t" bIns="34275" lIns="68575" spcFirstLastPara="1" rIns="68575" wrap="square" tIns="34275">
            <a:normAutofit lnSpcReduction="10000"/>
          </a:bodyPr>
          <a:lstStyle/>
          <a:p>
            <a:pPr indent="-177800" lvl="0" marL="177800" rtl="0" algn="l">
              <a:lnSpc>
                <a:spcPct val="90000"/>
              </a:lnSpc>
              <a:spcBef>
                <a:spcPts val="0"/>
              </a:spcBef>
              <a:spcAft>
                <a:spcPts val="1200"/>
              </a:spcAft>
              <a:buClr>
                <a:schemeClr val="dk1"/>
              </a:buClr>
              <a:buSzPts val="1800"/>
              <a:buChar char="●"/>
            </a:pPr>
            <a:r>
              <a:rPr lang="en" sz="1800"/>
              <a:t>Table from Bostan and Klinger (2018)’s An analysis of annotated corpora for emotion classification in text.</a:t>
            </a:r>
            <a:endParaRPr/>
          </a:p>
        </p:txBody>
      </p:sp>
      <p:pic>
        <p:nvPicPr>
          <p:cNvPr descr="Table&#10;&#10;Description automatically generated with low confidence" id="107" name="Google Shape;107;p19"/>
          <p:cNvPicPr preferRelativeResize="0"/>
          <p:nvPr/>
        </p:nvPicPr>
        <p:blipFill rotWithShape="1">
          <a:blip r:embed="rId3">
            <a:alphaModFix/>
          </a:blip>
          <a:srcRect b="0" l="0" r="0" t="0"/>
          <a:stretch/>
        </p:blipFill>
        <p:spPr>
          <a:xfrm>
            <a:off x="628650" y="1090613"/>
            <a:ext cx="7886702" cy="2857649"/>
          </a:xfrm>
          <a:prstGeom prst="rect">
            <a:avLst/>
          </a:prstGeom>
          <a:noFill/>
          <a:ln>
            <a:noFill/>
          </a:ln>
        </p:spPr>
      </p:pic>
      <p:sp>
        <p:nvSpPr>
          <p:cNvPr id="108" name="Google Shape;108;p19"/>
          <p:cNvSpPr/>
          <p:nvPr/>
        </p:nvSpPr>
        <p:spPr>
          <a:xfrm>
            <a:off x="3228975" y="1115616"/>
            <a:ext cx="1104900" cy="2832900"/>
          </a:xfrm>
          <a:prstGeom prst="roundRect">
            <a:avLst>
              <a:gd fmla="val 16667" name="adj"/>
            </a:avLst>
          </a:prstGeom>
          <a:solidFill>
            <a:schemeClr val="accent4">
              <a:alpha val="45880"/>
            </a:schemeClr>
          </a:solidFill>
          <a:ln cap="flat" cmpd="sng" w="12700">
            <a:solidFill>
              <a:srgbClr val="31538F"/>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09" name="Google Shape;109;p19"/>
          <p:cNvSpPr txBox="1"/>
          <p:nvPr/>
        </p:nvSpPr>
        <p:spPr>
          <a:xfrm>
            <a:off x="6588177" y="-14095"/>
            <a:ext cx="2271000" cy="13623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Calibri"/>
                <a:ea typeface="Calibri"/>
                <a:cs typeface="Calibri"/>
                <a:sym typeface="Calibri"/>
              </a:rPr>
              <a:t>E: Ekman’s</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V: Valence</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P: Plutchik’s</a:t>
            </a:r>
            <a:endParaRPr sz="1400">
              <a:solidFill>
                <a:schemeClr val="dk1"/>
              </a:solidFill>
              <a:latin typeface="Calibri"/>
              <a:ea typeface="Calibri"/>
              <a:cs typeface="Calibri"/>
              <a:sym typeface="Calibri"/>
            </a:endParaRPr>
          </a:p>
          <a:p>
            <a:pPr indent="0" lvl="0" marL="0" marR="0" rtl="0" algn="l">
              <a:spcBef>
                <a:spcPts val="0"/>
              </a:spcBef>
              <a:spcAft>
                <a:spcPts val="0"/>
              </a:spcAft>
              <a:buNone/>
            </a:pPr>
            <a:r>
              <a:rPr lang="en" sz="1400">
                <a:solidFill>
                  <a:schemeClr val="dk1"/>
                </a:solidFill>
                <a:latin typeface="Calibri"/>
                <a:ea typeface="Calibri"/>
                <a:cs typeface="Calibri"/>
                <a:sym typeface="Calibri"/>
              </a:rPr>
              <a:t>A: arousal</a:t>
            </a:r>
            <a:endParaRPr sz="1100"/>
          </a:p>
          <a:p>
            <a:pPr indent="0" lvl="0" marL="0" marR="0" rtl="0" algn="l">
              <a:spcBef>
                <a:spcPts val="0"/>
              </a:spcBef>
              <a:spcAft>
                <a:spcPts val="0"/>
              </a:spcAft>
              <a:buNone/>
            </a:pPr>
            <a:r>
              <a:rPr lang="en" sz="1400">
                <a:solidFill>
                  <a:schemeClr val="dk1"/>
                </a:solidFill>
                <a:latin typeface="Calibri"/>
                <a:ea typeface="Calibri"/>
                <a:cs typeface="Calibri"/>
                <a:sym typeface="Calibri"/>
              </a:rPr>
              <a:t>D: dominance</a:t>
            </a:r>
            <a:endParaRPr sz="1100"/>
          </a:p>
          <a:p>
            <a:pPr indent="0" lvl="0" marL="0" marR="0" rtl="0" algn="l">
              <a:spcBef>
                <a:spcPts val="0"/>
              </a:spcBef>
              <a:spcAft>
                <a:spcPts val="0"/>
              </a:spcAft>
              <a:buNone/>
            </a:pPr>
            <a:r>
              <a:t/>
            </a:r>
            <a:endParaRPr sz="1400">
              <a:solidFill>
                <a:schemeClr val="dk1"/>
              </a:solidFill>
              <a:latin typeface="Calibri"/>
              <a:ea typeface="Calibri"/>
              <a:cs typeface="Calibri"/>
              <a:sym typeface="Calibri"/>
            </a:endParaRPr>
          </a:p>
        </p:txBody>
      </p:sp>
      <p:sp>
        <p:nvSpPr>
          <p:cNvPr id="110" name="Google Shape;110;p19"/>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5" name="Shape 885"/>
        <p:cNvGrpSpPr/>
        <p:nvPr/>
      </p:nvGrpSpPr>
      <p:grpSpPr>
        <a:xfrm>
          <a:off x="0" y="0"/>
          <a:ext cx="0" cy="0"/>
          <a:chOff x="0" y="0"/>
          <a:chExt cx="0" cy="0"/>
        </a:xfrm>
      </p:grpSpPr>
      <p:sp>
        <p:nvSpPr>
          <p:cNvPr id="886" name="Google Shape;886;p73"/>
          <p:cNvSpPr txBox="1"/>
          <p:nvPr>
            <p:ph type="title"/>
          </p:nvPr>
        </p:nvSpPr>
        <p:spPr>
          <a:xfrm>
            <a:off x="311700" y="357325"/>
            <a:ext cx="8520600" cy="660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Detailed and Culturally Relevant Annotations</a:t>
            </a:r>
            <a:endParaRPr/>
          </a:p>
        </p:txBody>
      </p:sp>
      <p:sp>
        <p:nvSpPr>
          <p:cNvPr id="887" name="Google Shape;887;p73"/>
          <p:cNvSpPr txBox="1"/>
          <p:nvPr>
            <p:ph idx="1" type="body"/>
          </p:nvPr>
        </p:nvSpPr>
        <p:spPr>
          <a:xfrm>
            <a:off x="311700" y="3511950"/>
            <a:ext cx="8832300" cy="3416400"/>
          </a:xfrm>
          <a:prstGeom prst="rect">
            <a:avLst/>
          </a:prstGeom>
        </p:spPr>
        <p:txBody>
          <a:bodyPr anchorCtr="0" anchor="t" bIns="91425" lIns="91425" spcFirstLastPara="1" rIns="91425" wrap="square" tIns="91425">
            <a:normAutofit/>
          </a:bodyPr>
          <a:lstStyle/>
          <a:p>
            <a:pPr indent="-127000" lvl="0" marL="127000" rtl="0" algn="l">
              <a:spcBef>
                <a:spcPts val="900"/>
              </a:spcBef>
              <a:spcAft>
                <a:spcPts val="0"/>
              </a:spcAft>
              <a:buNone/>
            </a:pPr>
            <a:r>
              <a:rPr lang="en" sz="1450">
                <a:solidFill>
                  <a:srgbClr val="0E0E0E"/>
                </a:solidFill>
              </a:rPr>
              <a:t>	•	Emotion labels cover seven categories: </a:t>
            </a:r>
            <a:endParaRPr sz="1450">
              <a:solidFill>
                <a:srgbClr val="0E0E0E"/>
              </a:solidFill>
            </a:endParaRPr>
          </a:p>
          <a:p>
            <a:pPr indent="-320675" lvl="0" marL="914400" rtl="0" algn="l">
              <a:spcBef>
                <a:spcPts val="900"/>
              </a:spcBef>
              <a:spcAft>
                <a:spcPts val="0"/>
              </a:spcAft>
              <a:buClr>
                <a:srgbClr val="0E0E0E"/>
              </a:buClr>
              <a:buSzPts val="1450"/>
              <a:buChar char="-"/>
            </a:pPr>
            <a:r>
              <a:rPr lang="en" sz="1450">
                <a:solidFill>
                  <a:srgbClr val="0E0E0E"/>
                </a:solidFill>
              </a:rPr>
              <a:t>Neutral, Sadness, Anger, Fear, Surprise, Disgust, and Happy.</a:t>
            </a:r>
            <a:endParaRPr sz="1450">
              <a:solidFill>
                <a:srgbClr val="0E0E0E"/>
              </a:solidFill>
            </a:endParaRPr>
          </a:p>
          <a:p>
            <a:pPr indent="-127000" lvl="0" marL="127000" rtl="0" algn="l">
              <a:spcBef>
                <a:spcPts val="900"/>
              </a:spcBef>
              <a:spcAft>
                <a:spcPts val="0"/>
              </a:spcAft>
              <a:buNone/>
            </a:pPr>
            <a:r>
              <a:rPr lang="en" sz="1450">
                <a:solidFill>
                  <a:srgbClr val="0E0E0E"/>
                </a:solidFill>
              </a:rPr>
              <a:t>	•	Annotations conducted by native Akan speakers, ensuring cultural relevance.</a:t>
            </a:r>
            <a:endParaRPr sz="1450">
              <a:solidFill>
                <a:srgbClr val="0E0E0E"/>
              </a:solidFill>
            </a:endParaRPr>
          </a:p>
          <a:p>
            <a:pPr indent="-127000" lvl="0" marL="127000" rtl="0" algn="l">
              <a:spcBef>
                <a:spcPts val="900"/>
              </a:spcBef>
              <a:spcAft>
                <a:spcPts val="0"/>
              </a:spcAft>
              <a:buNone/>
            </a:pPr>
            <a:r>
              <a:rPr lang="en" sz="1450">
                <a:solidFill>
                  <a:srgbClr val="0E0E0E"/>
                </a:solidFill>
              </a:rPr>
              <a:t>	•	Prosodic prominence annotations highlight the importance of tone in conveying emotions in Akan</a:t>
            </a:r>
            <a:endParaRPr sz="1450">
              <a:solidFill>
                <a:srgbClr val="0E0E0E"/>
              </a:solidFill>
            </a:endParaRPr>
          </a:p>
          <a:p>
            <a:pPr indent="-127000" lvl="0" marL="127000" rtl="0" algn="l">
              <a:spcBef>
                <a:spcPts val="900"/>
              </a:spcBef>
              <a:spcAft>
                <a:spcPts val="0"/>
              </a:spcAft>
              <a:buNone/>
            </a:pPr>
            <a:r>
              <a:t/>
            </a:r>
            <a:endParaRPr sz="1450">
              <a:solidFill>
                <a:srgbClr val="0E0E0E"/>
              </a:solidFill>
            </a:endParaRPr>
          </a:p>
          <a:p>
            <a:pPr indent="0" lvl="0" marL="0" rtl="0" algn="l">
              <a:spcBef>
                <a:spcPts val="0"/>
              </a:spcBef>
              <a:spcAft>
                <a:spcPts val="1200"/>
              </a:spcAft>
              <a:buNone/>
            </a:pPr>
            <a:r>
              <a:t/>
            </a:r>
            <a:endParaRPr/>
          </a:p>
        </p:txBody>
      </p:sp>
      <p:pic>
        <p:nvPicPr>
          <p:cNvPr id="888" name="Google Shape;888;p73"/>
          <p:cNvPicPr preferRelativeResize="0"/>
          <p:nvPr/>
        </p:nvPicPr>
        <p:blipFill>
          <a:blip r:embed="rId3">
            <a:alphaModFix/>
          </a:blip>
          <a:stretch>
            <a:fillRect/>
          </a:stretch>
        </p:blipFill>
        <p:spPr>
          <a:xfrm>
            <a:off x="1703477" y="813425"/>
            <a:ext cx="5097672" cy="2815175"/>
          </a:xfrm>
          <a:prstGeom prst="rect">
            <a:avLst/>
          </a:prstGeom>
          <a:noFill/>
          <a:ln>
            <a:noFill/>
          </a:ln>
        </p:spPr>
      </p:pic>
      <p:sp>
        <p:nvSpPr>
          <p:cNvPr id="889" name="Google Shape;889;p7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7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Establishing Baselines with State-of-the-Art Methods</a:t>
            </a:r>
            <a:endParaRPr/>
          </a:p>
        </p:txBody>
      </p:sp>
      <p:sp>
        <p:nvSpPr>
          <p:cNvPr id="895" name="Google Shape;895;p7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Baseline experiments utilized state-of-the-art emotion recognition methods.</a:t>
            </a:r>
            <a:endParaRPr/>
          </a:p>
          <a:p>
            <a:pPr indent="0" lvl="0" marL="0" rtl="0" algn="l">
              <a:spcBef>
                <a:spcPts val="1200"/>
              </a:spcBef>
              <a:spcAft>
                <a:spcPts val="0"/>
              </a:spcAft>
              <a:buNone/>
            </a:pPr>
            <a:r>
              <a:rPr lang="en"/>
              <a:t>	•	Multimodal approaches integrating text, audio, and visual data achieved the best performance.</a:t>
            </a:r>
            <a:endParaRPr/>
          </a:p>
          <a:p>
            <a:pPr indent="0" lvl="0" marL="0" rtl="0" algn="l">
              <a:spcBef>
                <a:spcPts val="1200"/>
              </a:spcBef>
              <a:spcAft>
                <a:spcPts val="0"/>
              </a:spcAft>
              <a:buNone/>
            </a:pPr>
            <a:r>
              <a:rPr lang="en"/>
              <a:t>	•	Results validate the dataset’s quality and utility for future research.</a:t>
            </a:r>
            <a:endParaRPr/>
          </a:p>
          <a:p>
            <a:pPr indent="0" lvl="0" marL="0" rtl="0" algn="l">
              <a:spcBef>
                <a:spcPts val="1200"/>
              </a:spcBef>
              <a:spcAft>
                <a:spcPts val="1200"/>
              </a:spcAft>
              <a:buNone/>
            </a:pPr>
            <a:r>
              <a:t/>
            </a:r>
            <a:endParaRPr/>
          </a:p>
        </p:txBody>
      </p:sp>
      <p:pic>
        <p:nvPicPr>
          <p:cNvPr id="896" name="Google Shape;896;p74"/>
          <p:cNvPicPr preferRelativeResize="0"/>
          <p:nvPr/>
        </p:nvPicPr>
        <p:blipFill>
          <a:blip r:embed="rId3">
            <a:alphaModFix/>
          </a:blip>
          <a:stretch>
            <a:fillRect/>
          </a:stretch>
        </p:blipFill>
        <p:spPr>
          <a:xfrm>
            <a:off x="791950" y="3184684"/>
            <a:ext cx="2396275" cy="854916"/>
          </a:xfrm>
          <a:prstGeom prst="rect">
            <a:avLst/>
          </a:prstGeom>
          <a:noFill/>
          <a:ln>
            <a:noFill/>
          </a:ln>
        </p:spPr>
      </p:pic>
      <p:pic>
        <p:nvPicPr>
          <p:cNvPr id="897" name="Google Shape;897;p74"/>
          <p:cNvPicPr preferRelativeResize="0"/>
          <p:nvPr/>
        </p:nvPicPr>
        <p:blipFill>
          <a:blip r:embed="rId4">
            <a:alphaModFix/>
          </a:blip>
          <a:stretch>
            <a:fillRect/>
          </a:stretch>
        </p:blipFill>
        <p:spPr>
          <a:xfrm>
            <a:off x="3480387" y="3184675"/>
            <a:ext cx="2183226" cy="1884150"/>
          </a:xfrm>
          <a:prstGeom prst="rect">
            <a:avLst/>
          </a:prstGeom>
          <a:noFill/>
          <a:ln>
            <a:noFill/>
          </a:ln>
        </p:spPr>
      </p:pic>
      <p:pic>
        <p:nvPicPr>
          <p:cNvPr id="898" name="Google Shape;898;p74"/>
          <p:cNvPicPr preferRelativeResize="0"/>
          <p:nvPr/>
        </p:nvPicPr>
        <p:blipFill>
          <a:blip r:embed="rId5">
            <a:alphaModFix/>
          </a:blip>
          <a:stretch>
            <a:fillRect/>
          </a:stretch>
        </p:blipFill>
        <p:spPr>
          <a:xfrm>
            <a:off x="5717100" y="3366977"/>
            <a:ext cx="2907024" cy="1776525"/>
          </a:xfrm>
          <a:prstGeom prst="rect">
            <a:avLst/>
          </a:prstGeom>
          <a:noFill/>
          <a:ln>
            <a:noFill/>
          </a:ln>
        </p:spPr>
      </p:pic>
      <p:pic>
        <p:nvPicPr>
          <p:cNvPr id="899" name="Google Shape;899;p74"/>
          <p:cNvPicPr preferRelativeResize="0"/>
          <p:nvPr/>
        </p:nvPicPr>
        <p:blipFill>
          <a:blip r:embed="rId6">
            <a:alphaModFix/>
          </a:blip>
          <a:stretch>
            <a:fillRect/>
          </a:stretch>
        </p:blipFill>
        <p:spPr>
          <a:xfrm>
            <a:off x="545825" y="4157650"/>
            <a:ext cx="2642400" cy="786175"/>
          </a:xfrm>
          <a:prstGeom prst="rect">
            <a:avLst/>
          </a:prstGeom>
          <a:noFill/>
          <a:ln>
            <a:noFill/>
          </a:ln>
        </p:spPr>
      </p:pic>
      <p:sp>
        <p:nvSpPr>
          <p:cNvPr id="900" name="Google Shape;900;p7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904" name="Shape 904"/>
        <p:cNvGrpSpPr/>
        <p:nvPr/>
      </p:nvGrpSpPr>
      <p:grpSpPr>
        <a:xfrm>
          <a:off x="0" y="0"/>
          <a:ext cx="0" cy="0"/>
          <a:chOff x="0" y="0"/>
          <a:chExt cx="0" cy="0"/>
        </a:xfrm>
      </p:grpSpPr>
      <p:sp>
        <p:nvSpPr>
          <p:cNvPr id="905" name="Google Shape;905;p7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t/>
            </a:r>
            <a:endParaRPr/>
          </a:p>
        </p:txBody>
      </p:sp>
      <p:sp>
        <p:nvSpPr>
          <p:cNvPr id="906" name="Google Shape;906;p7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907" name="Google Shape;907;p75"/>
          <p:cNvPicPr preferRelativeResize="0"/>
          <p:nvPr/>
        </p:nvPicPr>
        <p:blipFill>
          <a:blip r:embed="rId3">
            <a:alphaModFix/>
          </a:blip>
          <a:stretch>
            <a:fillRect/>
          </a:stretch>
        </p:blipFill>
        <p:spPr>
          <a:xfrm>
            <a:off x="2032677" y="201275"/>
            <a:ext cx="5753446" cy="3416400"/>
          </a:xfrm>
          <a:prstGeom prst="rect">
            <a:avLst/>
          </a:prstGeom>
          <a:noFill/>
          <a:ln>
            <a:noFill/>
          </a:ln>
        </p:spPr>
      </p:pic>
      <p:sp>
        <p:nvSpPr>
          <p:cNvPr id="908" name="Google Shape;908;p7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sp>
        <p:nvSpPr>
          <p:cNvPr id="913" name="Google Shape;913;p7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Paving the Way for Inclusive NLP Research</a:t>
            </a:r>
            <a:endParaRPr/>
          </a:p>
        </p:txBody>
      </p:sp>
      <p:sp>
        <p:nvSpPr>
          <p:cNvPr id="914" name="Google Shape;914;p7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ACE fills a critical gap by providing a multimodal ERC dataset for an African language.</a:t>
            </a:r>
            <a:endParaRPr/>
          </a:p>
          <a:p>
            <a:pPr indent="-342900" lvl="0" marL="457200" rtl="0" algn="l">
              <a:spcBef>
                <a:spcPts val="0"/>
              </a:spcBef>
              <a:spcAft>
                <a:spcPts val="0"/>
              </a:spcAft>
              <a:buSzPts val="1800"/>
              <a:buChar char="●"/>
            </a:pPr>
            <a:r>
              <a:rPr lang="en"/>
              <a:t>Facilitates cross-cultural and linguistic studies in emotion recognition.</a:t>
            </a:r>
            <a:endParaRPr/>
          </a:p>
          <a:p>
            <a:pPr indent="-342900" lvl="0" marL="457200" rtl="0" algn="l">
              <a:spcBef>
                <a:spcPts val="0"/>
              </a:spcBef>
              <a:spcAft>
                <a:spcPts val="0"/>
              </a:spcAft>
              <a:buSzPts val="1800"/>
              <a:buChar char="●"/>
            </a:pPr>
            <a:r>
              <a:rPr lang="en"/>
              <a:t>Future work includes expanding to other African languages and enhancing multimodal recognition techniques.</a:t>
            </a:r>
            <a:endParaRPr/>
          </a:p>
          <a:p>
            <a:pPr indent="0" lvl="0" marL="0" rtl="0" algn="l">
              <a:spcBef>
                <a:spcPts val="1200"/>
              </a:spcBef>
              <a:spcAft>
                <a:spcPts val="1200"/>
              </a:spcAft>
              <a:buNone/>
            </a:pPr>
            <a:r>
              <a:t/>
            </a:r>
            <a:endParaRPr/>
          </a:p>
        </p:txBody>
      </p:sp>
      <p:sp>
        <p:nvSpPr>
          <p:cNvPr id="915" name="Google Shape;915;p7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9" name="Shape 919"/>
        <p:cNvGrpSpPr/>
        <p:nvPr/>
      </p:nvGrpSpPr>
      <p:grpSpPr>
        <a:xfrm>
          <a:off x="0" y="0"/>
          <a:ext cx="0" cy="0"/>
          <a:chOff x="0" y="0"/>
          <a:chExt cx="0" cy="0"/>
        </a:xfrm>
      </p:grpSpPr>
      <p:sp>
        <p:nvSpPr>
          <p:cNvPr id="920" name="Google Shape;920;p77"/>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3000"/>
              <a:t>Learning More with Less: Self-Supervised Approaches for</a:t>
            </a:r>
            <a:endParaRPr sz="3000"/>
          </a:p>
          <a:p>
            <a:pPr indent="0" lvl="0" marL="0" rtl="0" algn="ctr">
              <a:spcBef>
                <a:spcPts val="0"/>
              </a:spcBef>
              <a:spcAft>
                <a:spcPts val="0"/>
              </a:spcAft>
              <a:buNone/>
            </a:pPr>
            <a:r>
              <a:rPr lang="en" sz="3000"/>
              <a:t>Low-Resource Speech Emotion Recognition</a:t>
            </a:r>
            <a:endParaRPr sz="3000"/>
          </a:p>
        </p:txBody>
      </p:sp>
      <p:sp>
        <p:nvSpPr>
          <p:cNvPr id="921" name="Google Shape;921;p77"/>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fontScale="47500"/>
          </a:bodyPr>
          <a:lstStyle/>
          <a:p>
            <a:pPr indent="0" lvl="0" marL="0" rtl="0" algn="ctr">
              <a:spcBef>
                <a:spcPts val="0"/>
              </a:spcBef>
              <a:spcAft>
                <a:spcPts val="0"/>
              </a:spcAft>
              <a:buClr>
                <a:schemeClr val="dk1"/>
              </a:buClr>
              <a:buSzPct val="39285"/>
              <a:buFont typeface="Arial"/>
              <a:buNone/>
            </a:pPr>
            <a:r>
              <a:rPr lang="en"/>
              <a:t>Ziwei Gong, Pengyuan Shi, Kaan Donbekci, Lin Ai, Run Chen, David Sasu, Zehui Wu, Julia Hirschberg</a:t>
            </a:r>
            <a:endParaRPr/>
          </a:p>
          <a:p>
            <a:pPr indent="0" lvl="0" marL="0" rtl="0" algn="ctr">
              <a:spcBef>
                <a:spcPts val="0"/>
              </a:spcBef>
              <a:spcAft>
                <a:spcPts val="0"/>
              </a:spcAft>
              <a:buClr>
                <a:schemeClr val="dk1"/>
              </a:buClr>
              <a:buSzPct val="39285"/>
              <a:buFont typeface="Arial"/>
              <a:buNone/>
            </a:pPr>
            <a:r>
              <a:t/>
            </a:r>
            <a:endParaRPr/>
          </a:p>
          <a:p>
            <a:pPr indent="0" lvl="0" marL="0" rtl="0" algn="ctr">
              <a:spcBef>
                <a:spcPts val="0"/>
              </a:spcBef>
              <a:spcAft>
                <a:spcPts val="0"/>
              </a:spcAft>
              <a:buNone/>
            </a:pPr>
            <a:r>
              <a:rPr lang="en"/>
              <a:t>Under Review [Interspeech 2025]</a:t>
            </a:r>
            <a:endParaRPr/>
          </a:p>
        </p:txBody>
      </p:sp>
      <p:sp>
        <p:nvSpPr>
          <p:cNvPr id="922" name="Google Shape;922;p77"/>
          <p:cNvSpPr txBox="1"/>
          <p:nvPr/>
        </p:nvSpPr>
        <p:spPr>
          <a:xfrm>
            <a:off x="-401554" y="38079"/>
            <a:ext cx="2419800" cy="653700"/>
          </a:xfrm>
          <a:prstGeom prst="rect">
            <a:avLst/>
          </a:prstGeom>
          <a:noFill/>
          <a:ln>
            <a:noFill/>
          </a:ln>
        </p:spPr>
        <p:txBody>
          <a:bodyPr anchorCtr="0" anchor="ctr" bIns="34275" lIns="68575" spcFirstLastPara="1" rIns="68575" wrap="square" tIns="34275">
            <a:normAutofit/>
          </a:bodyPr>
          <a:lstStyle/>
          <a:p>
            <a:pPr indent="0" lvl="0" marL="0" marR="0" rtl="0" algn="ctr">
              <a:lnSpc>
                <a:spcPct val="90000"/>
              </a:lnSpc>
              <a:spcBef>
                <a:spcPts val="0"/>
              </a:spcBef>
              <a:spcAft>
                <a:spcPts val="0"/>
              </a:spcAft>
              <a:buClr>
                <a:schemeClr val="dk2"/>
              </a:buClr>
              <a:buSzPts val="1500"/>
              <a:buFont typeface="Arial"/>
              <a:buNone/>
            </a:pPr>
            <a:r>
              <a:rPr lang="en" sz="1500">
                <a:solidFill>
                  <a:schemeClr val="dk2"/>
                </a:solidFill>
                <a:latin typeface="Calibri"/>
                <a:ea typeface="Calibri"/>
                <a:cs typeface="Calibri"/>
                <a:sym typeface="Calibri"/>
              </a:rPr>
              <a:t>Interspeech 2025</a:t>
            </a:r>
            <a:endParaRPr sz="1500">
              <a:solidFill>
                <a:schemeClr val="dk2"/>
              </a:solidFill>
              <a:latin typeface="Calibri"/>
              <a:ea typeface="Calibri"/>
              <a:cs typeface="Calibri"/>
              <a:sym typeface="Calibri"/>
            </a:endParaRPr>
          </a:p>
        </p:txBody>
      </p:sp>
      <p:sp>
        <p:nvSpPr>
          <p:cNvPr id="923" name="Google Shape;923;p7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7" name="Shape 927"/>
        <p:cNvGrpSpPr/>
        <p:nvPr/>
      </p:nvGrpSpPr>
      <p:grpSpPr>
        <a:xfrm>
          <a:off x="0" y="0"/>
          <a:ext cx="0" cy="0"/>
          <a:chOff x="0" y="0"/>
          <a:chExt cx="0" cy="0"/>
        </a:xfrm>
      </p:grpSpPr>
      <p:sp>
        <p:nvSpPr>
          <p:cNvPr id="928" name="Google Shape;928;p7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Introduction: Problem Statement &amp; Motivation</a:t>
            </a:r>
            <a:endParaRPr/>
          </a:p>
        </p:txBody>
      </p:sp>
      <p:sp>
        <p:nvSpPr>
          <p:cNvPr id="929" name="Google Shape;929;p7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Speech Emotion Recognition (SER) is critical for human-computer interaction, affective computing, and mental health applications.</a:t>
            </a:r>
            <a:endParaRPr/>
          </a:p>
          <a:p>
            <a:pPr indent="-342900" lvl="0" marL="457200" rtl="0" algn="l">
              <a:spcBef>
                <a:spcPts val="0"/>
              </a:spcBef>
              <a:spcAft>
                <a:spcPts val="0"/>
              </a:spcAft>
              <a:buSzPts val="1800"/>
              <a:buChar char="●"/>
            </a:pPr>
            <a:r>
              <a:rPr lang="en"/>
              <a:t>Current deep learning-based SER models perform well for high-resource languages (HRLs) but struggle with low-resource languages (LRLs).</a:t>
            </a:r>
            <a:endParaRPr/>
          </a:p>
          <a:p>
            <a:pPr indent="-342900" lvl="0" marL="457200" rtl="0" algn="l">
              <a:spcBef>
                <a:spcPts val="0"/>
              </a:spcBef>
              <a:spcAft>
                <a:spcPts val="0"/>
              </a:spcAft>
              <a:buSzPts val="1800"/>
              <a:buChar char="●"/>
            </a:pPr>
            <a:r>
              <a:rPr lang="en"/>
              <a:t>Data scarcity in LRLs leads to poor generalization and performance disparities.</a:t>
            </a:r>
            <a:endParaRPr/>
          </a:p>
          <a:p>
            <a:pPr indent="-342900" lvl="0" marL="457200" rtl="0" algn="l">
              <a:spcBef>
                <a:spcPts val="0"/>
              </a:spcBef>
              <a:spcAft>
                <a:spcPts val="0"/>
              </a:spcAft>
              <a:buSzPts val="1800"/>
              <a:buChar char="●"/>
            </a:pPr>
            <a:r>
              <a:rPr lang="en"/>
              <a:t>Transfer learning offers a promising solution.</a:t>
            </a:r>
            <a:endParaRPr/>
          </a:p>
          <a:p>
            <a:pPr indent="0" lvl="0" marL="457200" rtl="0" algn="l">
              <a:spcBef>
                <a:spcPts val="1200"/>
              </a:spcBef>
              <a:spcAft>
                <a:spcPts val="1200"/>
              </a:spcAft>
              <a:buNone/>
            </a:pPr>
            <a:r>
              <a:t/>
            </a:r>
            <a:endParaRPr/>
          </a:p>
        </p:txBody>
      </p:sp>
      <p:sp>
        <p:nvSpPr>
          <p:cNvPr id="930" name="Google Shape;930;p7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7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Challenges in Low-Resource SER</a:t>
            </a:r>
            <a:endParaRPr/>
          </a:p>
        </p:txBody>
      </p:sp>
      <p:sp>
        <p:nvSpPr>
          <p:cNvPr id="936" name="Google Shape;936;p79"/>
          <p:cNvSpPr txBox="1"/>
          <p:nvPr>
            <p:ph idx="1" type="body"/>
          </p:nvPr>
        </p:nvSpPr>
        <p:spPr>
          <a:xfrm>
            <a:off x="311700" y="1152475"/>
            <a:ext cx="8520600" cy="3723000"/>
          </a:xfrm>
          <a:prstGeom prst="rect">
            <a:avLst/>
          </a:prstGeom>
        </p:spPr>
        <p:txBody>
          <a:bodyPr anchorCtr="0" anchor="t" bIns="91425" lIns="91425" spcFirstLastPara="1" rIns="91425" wrap="square" tIns="91425">
            <a:normAutofit fontScale="47500" lnSpcReduction="10000"/>
          </a:bodyPr>
          <a:lstStyle/>
          <a:p>
            <a:pPr indent="0" lvl="0" marL="0" rtl="0" algn="l">
              <a:spcBef>
                <a:spcPts val="0"/>
              </a:spcBef>
              <a:spcAft>
                <a:spcPts val="0"/>
              </a:spcAft>
              <a:buClr>
                <a:schemeClr val="dk1"/>
              </a:buClr>
              <a:buSzPct val="33358"/>
              <a:buFont typeface="Arial"/>
              <a:buNone/>
            </a:pPr>
            <a:r>
              <a:rPr lang="en" sz="3297"/>
              <a:t>• </a:t>
            </a:r>
            <a:r>
              <a:rPr b="1" lang="en" sz="3297"/>
              <a:t>Dependence on labeled data</a:t>
            </a:r>
            <a:r>
              <a:rPr lang="en" sz="3297"/>
              <a:t>: Supervised learning approaches require large labeled datasets, which are unavailable for most LRLs.</a:t>
            </a:r>
            <a:endParaRPr sz="3297"/>
          </a:p>
          <a:p>
            <a:pPr indent="0" lvl="0" marL="0" rtl="0" algn="l">
              <a:spcBef>
                <a:spcPts val="1200"/>
              </a:spcBef>
              <a:spcAft>
                <a:spcPts val="0"/>
              </a:spcAft>
              <a:buClr>
                <a:schemeClr val="dk1"/>
              </a:buClr>
              <a:buSzPct val="33358"/>
              <a:buFont typeface="Arial"/>
              <a:buNone/>
            </a:pPr>
            <a:r>
              <a:rPr lang="en" sz="3297"/>
              <a:t>• </a:t>
            </a:r>
            <a:r>
              <a:rPr b="1" lang="en" sz="3297"/>
              <a:t>Generalization challenges</a:t>
            </a:r>
            <a:r>
              <a:rPr lang="en" sz="3297"/>
              <a:t>: Models fine-tuned on HRLs often fail to generalize effectively to different LRLs due to linguistic differences.</a:t>
            </a:r>
            <a:endParaRPr sz="3297"/>
          </a:p>
          <a:p>
            <a:pPr indent="0" lvl="0" marL="0" rtl="0" algn="l">
              <a:spcBef>
                <a:spcPts val="1200"/>
              </a:spcBef>
              <a:spcAft>
                <a:spcPts val="0"/>
              </a:spcAft>
              <a:buClr>
                <a:schemeClr val="dk1"/>
              </a:buClr>
              <a:buSzPct val="33358"/>
              <a:buFont typeface="Arial"/>
              <a:buNone/>
            </a:pPr>
            <a:r>
              <a:rPr lang="en" sz="3297"/>
              <a:t>• </a:t>
            </a:r>
            <a:r>
              <a:rPr b="1" lang="en" sz="3297"/>
              <a:t>Unsupervised learning challenges</a:t>
            </a:r>
            <a:r>
              <a:rPr lang="en" sz="3297"/>
              <a:t>: Self-supervised learning methods like contrastive learning and BYOL remain underexplored for SER.</a:t>
            </a:r>
            <a:endParaRPr sz="3297"/>
          </a:p>
          <a:p>
            <a:pPr indent="0" lvl="0" marL="0" rtl="0" algn="l">
              <a:spcBef>
                <a:spcPts val="1200"/>
              </a:spcBef>
              <a:spcAft>
                <a:spcPts val="0"/>
              </a:spcAft>
              <a:buClr>
                <a:schemeClr val="dk1"/>
              </a:buClr>
              <a:buSzPct val="33358"/>
              <a:buFont typeface="Arial"/>
              <a:buNone/>
            </a:pPr>
            <a:r>
              <a:rPr lang="en" sz="3297"/>
              <a:t>• </a:t>
            </a:r>
            <a:r>
              <a:rPr b="1" lang="en" sz="3297"/>
              <a:t>Practical deployment concerns</a:t>
            </a:r>
            <a:r>
              <a:rPr lang="en" sz="3297"/>
              <a:t>: Biases in SER models could lead to fairness issues, especially in sensitive applications like mental health.</a:t>
            </a:r>
            <a:endParaRPr sz="3297"/>
          </a:p>
          <a:p>
            <a:pPr indent="0" lvl="0" marL="0" rtl="0" algn="l">
              <a:spcBef>
                <a:spcPts val="1200"/>
              </a:spcBef>
              <a:spcAft>
                <a:spcPts val="0"/>
              </a:spcAft>
              <a:buClr>
                <a:schemeClr val="dk1"/>
              </a:buClr>
              <a:buSzPct val="33358"/>
              <a:buFont typeface="Arial"/>
              <a:buNone/>
            </a:pPr>
            <a:r>
              <a:t/>
            </a:r>
            <a:endParaRPr sz="3297"/>
          </a:p>
          <a:p>
            <a:pPr indent="0" lvl="0" marL="0" rtl="0" algn="l">
              <a:spcBef>
                <a:spcPts val="1200"/>
              </a:spcBef>
              <a:spcAft>
                <a:spcPts val="1200"/>
              </a:spcAft>
              <a:buClr>
                <a:schemeClr val="dk1"/>
              </a:buClr>
              <a:buSzPct val="33358"/>
              <a:buFont typeface="Arial"/>
              <a:buNone/>
            </a:pPr>
            <a:r>
              <a:rPr b="1" lang="en" sz="3297"/>
              <a:t>Key hypothesis</a:t>
            </a:r>
            <a:r>
              <a:rPr lang="en" sz="3297"/>
              <a:t>: Self-supervised learning can bridge the gap between HRLs and LRLs in emotion recognition</a:t>
            </a:r>
            <a:endParaRPr/>
          </a:p>
        </p:txBody>
      </p:sp>
      <p:sp>
        <p:nvSpPr>
          <p:cNvPr id="937" name="Google Shape;937;p7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id="942" name="Google Shape;942;p8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1: Contrastive Learning (CL)</a:t>
            </a:r>
            <a:endParaRPr/>
          </a:p>
        </p:txBody>
      </p:sp>
      <p:sp>
        <p:nvSpPr>
          <p:cNvPr id="943" name="Google Shape;943;p80"/>
          <p:cNvSpPr txBox="1"/>
          <p:nvPr>
            <p:ph idx="1" type="body"/>
          </p:nvPr>
        </p:nvSpPr>
        <p:spPr>
          <a:xfrm>
            <a:off x="311700" y="3547950"/>
            <a:ext cx="8520600" cy="13749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Clr>
                <a:schemeClr val="dk1"/>
              </a:buClr>
              <a:buSzPct val="50238"/>
              <a:buFont typeface="Arial"/>
              <a:buNone/>
            </a:pPr>
            <a:r>
              <a:rPr lang="en" sz="2189"/>
              <a:t>We propose using </a:t>
            </a:r>
            <a:r>
              <a:rPr b="1" lang="en" sz="2189"/>
              <a:t>Contrastive Learning (CL)</a:t>
            </a:r>
            <a:r>
              <a:rPr lang="en" sz="2189"/>
              <a:t> and </a:t>
            </a:r>
            <a:r>
              <a:rPr b="1" lang="en" sz="2189"/>
              <a:t>Bootstrap Your Own Latent (BYOL)</a:t>
            </a:r>
            <a:r>
              <a:rPr lang="en" sz="2189"/>
              <a:t> to improve SER in LRLs.</a:t>
            </a:r>
            <a:endParaRPr sz="2189"/>
          </a:p>
          <a:p>
            <a:pPr indent="-336352" lvl="0" marL="457200" rtl="0" algn="l">
              <a:spcBef>
                <a:spcPts val="1200"/>
              </a:spcBef>
              <a:spcAft>
                <a:spcPts val="0"/>
              </a:spcAft>
              <a:buSzPct val="100000"/>
              <a:buChar char="-"/>
            </a:pPr>
            <a:r>
              <a:rPr lang="en" sz="2189"/>
              <a:t>CL differentiates similar and dissimilar samples using self-supervised similarity measures.</a:t>
            </a:r>
            <a:endParaRPr/>
          </a:p>
        </p:txBody>
      </p:sp>
      <p:sp>
        <p:nvSpPr>
          <p:cNvPr id="944" name="Google Shape;944;p80"/>
          <p:cNvSpPr/>
          <p:nvPr/>
        </p:nvSpPr>
        <p:spPr>
          <a:xfrm>
            <a:off x="107083" y="1042486"/>
            <a:ext cx="8929800" cy="2424900"/>
          </a:xfrm>
          <a:prstGeom prst="rect">
            <a:avLst/>
          </a:prstGeom>
          <a:solidFill>
            <a:srgbClr val="D9EAD3"/>
          </a:solidFill>
          <a:ln cap="flat" cmpd="sng" w="9525">
            <a:solidFill>
              <a:srgbClr val="93C47D"/>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945" name="Google Shape;945;p80"/>
          <p:cNvSpPr/>
          <p:nvPr/>
        </p:nvSpPr>
        <p:spPr>
          <a:xfrm>
            <a:off x="6628639" y="1280095"/>
            <a:ext cx="2324700" cy="1815600"/>
          </a:xfrm>
          <a:prstGeom prst="roundRect">
            <a:avLst>
              <a:gd fmla="val 6012"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946" name="Google Shape;946;p80"/>
          <p:cNvSpPr/>
          <p:nvPr/>
        </p:nvSpPr>
        <p:spPr>
          <a:xfrm>
            <a:off x="221542" y="1280095"/>
            <a:ext cx="6325500" cy="1815600"/>
          </a:xfrm>
          <a:prstGeom prst="roundRect">
            <a:avLst>
              <a:gd fmla="val 6532"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nvGrpSpPr>
          <p:cNvPr id="947" name="Google Shape;947;p80"/>
          <p:cNvGrpSpPr/>
          <p:nvPr/>
        </p:nvGrpSpPr>
        <p:grpSpPr>
          <a:xfrm>
            <a:off x="1111679" y="2118738"/>
            <a:ext cx="594408" cy="363027"/>
            <a:chOff x="1523050" y="1144525"/>
            <a:chExt cx="1488624" cy="574500"/>
          </a:xfrm>
        </p:grpSpPr>
        <p:pic>
          <p:nvPicPr>
            <p:cNvPr id="948" name="Google Shape;948;p80"/>
            <p:cNvPicPr preferRelativeResize="0"/>
            <p:nvPr/>
          </p:nvPicPr>
          <p:blipFill>
            <a:blip r:embed="rId3">
              <a:alphaModFix/>
            </a:blip>
            <a:stretch>
              <a:fillRect/>
            </a:stretch>
          </p:blipFill>
          <p:spPr>
            <a:xfrm>
              <a:off x="1523050" y="1144550"/>
              <a:ext cx="1488624" cy="574450"/>
            </a:xfrm>
            <a:prstGeom prst="rect">
              <a:avLst/>
            </a:prstGeom>
            <a:noFill/>
            <a:ln>
              <a:noFill/>
            </a:ln>
          </p:spPr>
        </p:pic>
        <p:sp>
          <p:nvSpPr>
            <p:cNvPr id="949" name="Google Shape;949;p80"/>
            <p:cNvSpPr/>
            <p:nvPr/>
          </p:nvSpPr>
          <p:spPr>
            <a:xfrm>
              <a:off x="1523063" y="1144525"/>
              <a:ext cx="14886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950" name="Google Shape;950;p80"/>
          <p:cNvGrpSpPr/>
          <p:nvPr/>
        </p:nvGrpSpPr>
        <p:grpSpPr>
          <a:xfrm>
            <a:off x="1931997" y="1658897"/>
            <a:ext cx="509509" cy="363027"/>
            <a:chOff x="3660644" y="829775"/>
            <a:chExt cx="745005" cy="574500"/>
          </a:xfrm>
        </p:grpSpPr>
        <p:pic>
          <p:nvPicPr>
            <p:cNvPr id="951" name="Google Shape;951;p80"/>
            <p:cNvPicPr preferRelativeResize="0"/>
            <p:nvPr/>
          </p:nvPicPr>
          <p:blipFill rotWithShape="1">
            <a:blip r:embed="rId3">
              <a:alphaModFix/>
            </a:blip>
            <a:srcRect b="0" l="0" r="49954" t="0"/>
            <a:stretch/>
          </p:blipFill>
          <p:spPr>
            <a:xfrm>
              <a:off x="3660650" y="829800"/>
              <a:ext cx="744999" cy="574450"/>
            </a:xfrm>
            <a:prstGeom prst="rect">
              <a:avLst/>
            </a:prstGeom>
            <a:noFill/>
            <a:ln>
              <a:noFill/>
            </a:ln>
          </p:spPr>
        </p:pic>
        <p:sp>
          <p:nvSpPr>
            <p:cNvPr id="952" name="Google Shape;952;p80"/>
            <p:cNvSpPr/>
            <p:nvPr/>
          </p:nvSpPr>
          <p:spPr>
            <a:xfrm>
              <a:off x="3660644" y="82977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953" name="Google Shape;953;p80"/>
          <p:cNvGrpSpPr/>
          <p:nvPr/>
        </p:nvGrpSpPr>
        <p:grpSpPr>
          <a:xfrm>
            <a:off x="1931993" y="2578568"/>
            <a:ext cx="509513" cy="363027"/>
            <a:chOff x="3660644" y="1531725"/>
            <a:chExt cx="745011" cy="574500"/>
          </a:xfrm>
        </p:grpSpPr>
        <p:pic>
          <p:nvPicPr>
            <p:cNvPr id="954" name="Google Shape;954;p80"/>
            <p:cNvPicPr preferRelativeResize="0"/>
            <p:nvPr/>
          </p:nvPicPr>
          <p:blipFill rotWithShape="1">
            <a:blip r:embed="rId3">
              <a:alphaModFix/>
            </a:blip>
            <a:srcRect b="0" l="49949" r="5" t="0"/>
            <a:stretch/>
          </p:blipFill>
          <p:spPr>
            <a:xfrm>
              <a:off x="3660656" y="1531750"/>
              <a:ext cx="744999" cy="574450"/>
            </a:xfrm>
            <a:prstGeom prst="rect">
              <a:avLst/>
            </a:prstGeom>
            <a:noFill/>
            <a:ln>
              <a:noFill/>
            </a:ln>
          </p:spPr>
        </p:pic>
        <p:sp>
          <p:nvSpPr>
            <p:cNvPr id="955" name="Google Shape;955;p80"/>
            <p:cNvSpPr/>
            <p:nvPr/>
          </p:nvSpPr>
          <p:spPr>
            <a:xfrm>
              <a:off x="3660644" y="153172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pic>
        <p:nvPicPr>
          <p:cNvPr id="956" name="Google Shape;956;p80"/>
          <p:cNvPicPr preferRelativeResize="0"/>
          <p:nvPr/>
        </p:nvPicPr>
        <p:blipFill rotWithShape="1">
          <a:blip r:embed="rId4">
            <a:alphaModFix/>
          </a:blip>
          <a:srcRect b="14481" l="13357" r="49383" t="7575"/>
          <a:stretch/>
        </p:blipFill>
        <p:spPr>
          <a:xfrm>
            <a:off x="2667396" y="1658880"/>
            <a:ext cx="297824" cy="363024"/>
          </a:xfrm>
          <a:prstGeom prst="rect">
            <a:avLst/>
          </a:prstGeom>
          <a:noFill/>
          <a:ln>
            <a:noFill/>
          </a:ln>
        </p:spPr>
      </p:pic>
      <p:pic>
        <p:nvPicPr>
          <p:cNvPr id="957" name="Google Shape;957;p80"/>
          <p:cNvPicPr preferRelativeResize="0"/>
          <p:nvPr/>
        </p:nvPicPr>
        <p:blipFill rotWithShape="1">
          <a:blip r:embed="rId4">
            <a:alphaModFix/>
          </a:blip>
          <a:srcRect b="14481" l="51980" r="10760" t="7575"/>
          <a:stretch/>
        </p:blipFill>
        <p:spPr>
          <a:xfrm>
            <a:off x="2667396" y="2578521"/>
            <a:ext cx="297820" cy="363018"/>
          </a:xfrm>
          <a:prstGeom prst="rect">
            <a:avLst/>
          </a:prstGeom>
          <a:noFill/>
          <a:ln>
            <a:noFill/>
          </a:ln>
        </p:spPr>
      </p:pic>
      <p:sp>
        <p:nvSpPr>
          <p:cNvPr id="958" name="Google Shape;958;p80"/>
          <p:cNvSpPr txBox="1"/>
          <p:nvPr/>
        </p:nvSpPr>
        <p:spPr>
          <a:xfrm>
            <a:off x="470722" y="2543611"/>
            <a:ext cx="485700" cy="3108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 LRL</a:t>
            </a:r>
            <a:endParaRPr b="1" sz="1200">
              <a:solidFill>
                <a:schemeClr val="dk1"/>
              </a:solidFill>
              <a:latin typeface="Times New Roman"/>
              <a:ea typeface="Times New Roman"/>
              <a:cs typeface="Times New Roman"/>
              <a:sym typeface="Times New Roman"/>
            </a:endParaRPr>
          </a:p>
        </p:txBody>
      </p:sp>
      <p:sp>
        <p:nvSpPr>
          <p:cNvPr id="959" name="Google Shape;959;p80"/>
          <p:cNvSpPr/>
          <p:nvPr/>
        </p:nvSpPr>
        <p:spPr>
          <a:xfrm>
            <a:off x="3291007" y="2490736"/>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960" name="Google Shape;960;p80"/>
          <p:cNvSpPr/>
          <p:nvPr/>
        </p:nvSpPr>
        <p:spPr>
          <a:xfrm>
            <a:off x="3291007" y="1571084"/>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961" name="Google Shape;961;p80"/>
          <p:cNvSpPr txBox="1"/>
          <p:nvPr/>
        </p:nvSpPr>
        <p:spPr>
          <a:xfrm>
            <a:off x="1062986" y="2403150"/>
            <a:ext cx="6900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Raw Wav</a:t>
            </a:r>
            <a:endParaRPr b="1" sz="1200">
              <a:solidFill>
                <a:schemeClr val="dk1"/>
              </a:solidFill>
              <a:latin typeface="Times New Roman"/>
              <a:ea typeface="Times New Roman"/>
              <a:cs typeface="Times New Roman"/>
              <a:sym typeface="Times New Roman"/>
            </a:endParaRPr>
          </a:p>
        </p:txBody>
      </p:sp>
      <p:pic>
        <p:nvPicPr>
          <p:cNvPr id="962" name="Google Shape;962;p80"/>
          <p:cNvPicPr preferRelativeResize="0"/>
          <p:nvPr/>
        </p:nvPicPr>
        <p:blipFill>
          <a:blip r:embed="rId5">
            <a:alphaModFix/>
          </a:blip>
          <a:stretch>
            <a:fillRect/>
          </a:stretch>
        </p:blipFill>
        <p:spPr>
          <a:xfrm>
            <a:off x="3293919" y="1572572"/>
            <a:ext cx="116260" cy="155013"/>
          </a:xfrm>
          <a:prstGeom prst="rect">
            <a:avLst/>
          </a:prstGeom>
          <a:noFill/>
          <a:ln>
            <a:noFill/>
          </a:ln>
        </p:spPr>
      </p:pic>
      <p:pic>
        <p:nvPicPr>
          <p:cNvPr id="963" name="Google Shape;963;p80"/>
          <p:cNvPicPr preferRelativeResize="0"/>
          <p:nvPr/>
        </p:nvPicPr>
        <p:blipFill>
          <a:blip r:embed="rId5">
            <a:alphaModFix/>
          </a:blip>
          <a:stretch>
            <a:fillRect/>
          </a:stretch>
        </p:blipFill>
        <p:spPr>
          <a:xfrm>
            <a:off x="3293919" y="2490783"/>
            <a:ext cx="116260" cy="155013"/>
          </a:xfrm>
          <a:prstGeom prst="rect">
            <a:avLst/>
          </a:prstGeom>
          <a:noFill/>
          <a:ln>
            <a:noFill/>
          </a:ln>
        </p:spPr>
      </p:pic>
      <p:sp>
        <p:nvSpPr>
          <p:cNvPr id="964" name="Google Shape;964;p80"/>
          <p:cNvSpPr/>
          <p:nvPr/>
        </p:nvSpPr>
        <p:spPr>
          <a:xfrm>
            <a:off x="6730132" y="1577892"/>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965" name="Google Shape;965;p80"/>
          <p:cNvSpPr/>
          <p:nvPr/>
        </p:nvSpPr>
        <p:spPr>
          <a:xfrm>
            <a:off x="7737299" y="1630709"/>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sp>
        <p:nvSpPr>
          <p:cNvPr id="966" name="Google Shape;966;p80"/>
          <p:cNvSpPr/>
          <p:nvPr/>
        </p:nvSpPr>
        <p:spPr>
          <a:xfrm>
            <a:off x="8280299" y="1630744"/>
            <a:ext cx="594300" cy="432900"/>
          </a:xfrm>
          <a:prstGeom prst="rect">
            <a:avLst/>
          </a:prstGeom>
          <a:solidFill>
            <a:srgbClr val="F4CCCC"/>
          </a:solidFill>
          <a:ln cap="flat" cmpd="sng" w="9525">
            <a:solidFill>
              <a:srgbClr val="E06666"/>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Classifier</a:t>
            </a:r>
            <a:endParaRPr sz="1200">
              <a:latin typeface="Times New Roman"/>
              <a:ea typeface="Times New Roman"/>
              <a:cs typeface="Times New Roman"/>
              <a:sym typeface="Times New Roman"/>
            </a:endParaRPr>
          </a:p>
        </p:txBody>
      </p:sp>
      <p:cxnSp>
        <p:nvCxnSpPr>
          <p:cNvPr id="967" name="Google Shape;967;p80"/>
          <p:cNvCxnSpPr>
            <a:stCxn id="968" idx="3"/>
            <a:endCxn id="949" idx="1"/>
          </p:cNvCxnSpPr>
          <p:nvPr/>
        </p:nvCxnSpPr>
        <p:spPr>
          <a:xfrm>
            <a:off x="883874" y="2300166"/>
            <a:ext cx="227700" cy="0"/>
          </a:xfrm>
          <a:prstGeom prst="straightConnector1">
            <a:avLst/>
          </a:prstGeom>
          <a:noFill/>
          <a:ln cap="flat" cmpd="sng" w="19050">
            <a:solidFill>
              <a:schemeClr val="dk2"/>
            </a:solidFill>
            <a:prstDash val="solid"/>
            <a:round/>
            <a:headEnd len="med" w="med" type="none"/>
            <a:tailEnd len="med" w="med" type="triangle"/>
          </a:ln>
        </p:spPr>
      </p:cxnSp>
      <p:cxnSp>
        <p:nvCxnSpPr>
          <p:cNvPr id="969" name="Google Shape;969;p80"/>
          <p:cNvCxnSpPr>
            <a:stCxn id="949" idx="3"/>
            <a:endCxn id="952" idx="1"/>
          </p:cNvCxnSpPr>
          <p:nvPr/>
        </p:nvCxnSpPr>
        <p:spPr>
          <a:xfrm flipH="1" rot="10800000">
            <a:off x="1706082" y="1840351"/>
            <a:ext cx="225900" cy="459900"/>
          </a:xfrm>
          <a:prstGeom prst="straightConnector1">
            <a:avLst/>
          </a:prstGeom>
          <a:noFill/>
          <a:ln cap="flat" cmpd="sng" w="19050">
            <a:solidFill>
              <a:schemeClr val="dk2"/>
            </a:solidFill>
            <a:prstDash val="solid"/>
            <a:round/>
            <a:headEnd len="med" w="med" type="none"/>
            <a:tailEnd len="med" w="med" type="triangle"/>
          </a:ln>
        </p:spPr>
      </p:cxnSp>
      <p:cxnSp>
        <p:nvCxnSpPr>
          <p:cNvPr id="970" name="Google Shape;970;p80"/>
          <p:cNvCxnSpPr>
            <a:stCxn id="949" idx="3"/>
            <a:endCxn id="955" idx="1"/>
          </p:cNvCxnSpPr>
          <p:nvPr/>
        </p:nvCxnSpPr>
        <p:spPr>
          <a:xfrm>
            <a:off x="1706082" y="2300251"/>
            <a:ext cx="225900" cy="459900"/>
          </a:xfrm>
          <a:prstGeom prst="straightConnector1">
            <a:avLst/>
          </a:prstGeom>
          <a:noFill/>
          <a:ln cap="flat" cmpd="sng" w="19050">
            <a:solidFill>
              <a:schemeClr val="dk2"/>
            </a:solidFill>
            <a:prstDash val="solid"/>
            <a:round/>
            <a:headEnd len="med" w="med" type="none"/>
            <a:tailEnd len="med" w="med" type="triangle"/>
          </a:ln>
        </p:spPr>
      </p:cxnSp>
      <p:cxnSp>
        <p:nvCxnSpPr>
          <p:cNvPr id="971" name="Google Shape;971;p80"/>
          <p:cNvCxnSpPr>
            <a:stCxn id="952" idx="3"/>
            <a:endCxn id="956" idx="1"/>
          </p:cNvCxnSpPr>
          <p:nvPr/>
        </p:nvCxnSpPr>
        <p:spPr>
          <a:xfrm>
            <a:off x="2441434" y="1840410"/>
            <a:ext cx="225900" cy="0"/>
          </a:xfrm>
          <a:prstGeom prst="straightConnector1">
            <a:avLst/>
          </a:prstGeom>
          <a:noFill/>
          <a:ln cap="flat" cmpd="sng" w="19050">
            <a:solidFill>
              <a:schemeClr val="dk2"/>
            </a:solidFill>
            <a:prstDash val="solid"/>
            <a:round/>
            <a:headEnd len="med" w="med" type="none"/>
            <a:tailEnd len="med" w="med" type="triangle"/>
          </a:ln>
        </p:spPr>
      </p:cxnSp>
      <p:cxnSp>
        <p:nvCxnSpPr>
          <p:cNvPr id="972" name="Google Shape;972;p80"/>
          <p:cNvCxnSpPr>
            <a:stCxn id="955" idx="3"/>
            <a:endCxn id="957" idx="1"/>
          </p:cNvCxnSpPr>
          <p:nvPr/>
        </p:nvCxnSpPr>
        <p:spPr>
          <a:xfrm>
            <a:off x="2441430" y="2760082"/>
            <a:ext cx="225900" cy="0"/>
          </a:xfrm>
          <a:prstGeom prst="straightConnector1">
            <a:avLst/>
          </a:prstGeom>
          <a:noFill/>
          <a:ln cap="flat" cmpd="sng" w="19050">
            <a:solidFill>
              <a:schemeClr val="dk2"/>
            </a:solidFill>
            <a:prstDash val="solid"/>
            <a:round/>
            <a:headEnd len="med" w="med" type="none"/>
            <a:tailEnd len="med" w="med" type="triangle"/>
          </a:ln>
        </p:spPr>
      </p:cxnSp>
      <p:cxnSp>
        <p:nvCxnSpPr>
          <p:cNvPr id="973" name="Google Shape;973;p80"/>
          <p:cNvCxnSpPr>
            <a:stCxn id="956" idx="3"/>
            <a:endCxn id="960" idx="1"/>
          </p:cNvCxnSpPr>
          <p:nvPr/>
        </p:nvCxnSpPr>
        <p:spPr>
          <a:xfrm>
            <a:off x="2965219" y="1840392"/>
            <a:ext cx="325800" cy="0"/>
          </a:xfrm>
          <a:prstGeom prst="straightConnector1">
            <a:avLst/>
          </a:prstGeom>
          <a:noFill/>
          <a:ln cap="flat" cmpd="sng" w="19050">
            <a:solidFill>
              <a:schemeClr val="dk2"/>
            </a:solidFill>
            <a:prstDash val="solid"/>
            <a:round/>
            <a:headEnd len="med" w="med" type="none"/>
            <a:tailEnd len="med" w="med" type="triangle"/>
          </a:ln>
        </p:spPr>
      </p:cxnSp>
      <p:cxnSp>
        <p:nvCxnSpPr>
          <p:cNvPr id="974" name="Google Shape;974;p80"/>
          <p:cNvCxnSpPr>
            <a:stCxn id="957" idx="3"/>
            <a:endCxn id="959" idx="1"/>
          </p:cNvCxnSpPr>
          <p:nvPr/>
        </p:nvCxnSpPr>
        <p:spPr>
          <a:xfrm>
            <a:off x="2965216" y="2760030"/>
            <a:ext cx="325800" cy="0"/>
          </a:xfrm>
          <a:prstGeom prst="straightConnector1">
            <a:avLst/>
          </a:prstGeom>
          <a:noFill/>
          <a:ln cap="flat" cmpd="sng" w="19050">
            <a:solidFill>
              <a:schemeClr val="dk2"/>
            </a:solidFill>
            <a:prstDash val="solid"/>
            <a:round/>
            <a:headEnd len="med" w="med" type="none"/>
            <a:tailEnd len="med" w="med" type="triangle"/>
          </a:ln>
        </p:spPr>
      </p:cxnSp>
      <p:cxnSp>
        <p:nvCxnSpPr>
          <p:cNvPr id="975" name="Google Shape;975;p80"/>
          <p:cNvCxnSpPr>
            <a:stCxn id="960" idx="2"/>
            <a:endCxn id="959" idx="0"/>
          </p:cNvCxnSpPr>
          <p:nvPr/>
        </p:nvCxnSpPr>
        <p:spPr>
          <a:xfrm>
            <a:off x="3692857" y="2109584"/>
            <a:ext cx="0" cy="381300"/>
          </a:xfrm>
          <a:prstGeom prst="straightConnector1">
            <a:avLst/>
          </a:prstGeom>
          <a:noFill/>
          <a:ln cap="flat" cmpd="sng" w="19050">
            <a:solidFill>
              <a:schemeClr val="dk2"/>
            </a:solidFill>
            <a:prstDash val="solid"/>
            <a:round/>
            <a:headEnd len="med" w="med" type="triangle"/>
            <a:tailEnd len="med" w="med" type="triangle"/>
          </a:ln>
        </p:spPr>
      </p:cxnSp>
      <p:sp>
        <p:nvSpPr>
          <p:cNvPr id="976" name="Google Shape;976;p80"/>
          <p:cNvSpPr txBox="1"/>
          <p:nvPr/>
        </p:nvSpPr>
        <p:spPr>
          <a:xfrm>
            <a:off x="3840576" y="2083814"/>
            <a:ext cx="10212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Contrastive Loss</a:t>
            </a:r>
            <a:endParaRPr b="1" sz="1200">
              <a:solidFill>
                <a:schemeClr val="dk1"/>
              </a:solidFill>
              <a:latin typeface="Times New Roman"/>
              <a:ea typeface="Times New Roman"/>
              <a:cs typeface="Times New Roman"/>
              <a:sym typeface="Times New Roman"/>
            </a:endParaRPr>
          </a:p>
        </p:txBody>
      </p:sp>
      <p:cxnSp>
        <p:nvCxnSpPr>
          <p:cNvPr id="977" name="Google Shape;977;p80"/>
          <p:cNvCxnSpPr>
            <a:stCxn id="959" idx="3"/>
            <a:endCxn id="976" idx="2"/>
          </p:cNvCxnSpPr>
          <p:nvPr/>
        </p:nvCxnSpPr>
        <p:spPr>
          <a:xfrm flipH="1" rot="10800000">
            <a:off x="4094707" y="2579386"/>
            <a:ext cx="256500" cy="180600"/>
          </a:xfrm>
          <a:prstGeom prst="bentConnector2">
            <a:avLst/>
          </a:prstGeom>
          <a:noFill/>
          <a:ln cap="flat" cmpd="sng" w="19050">
            <a:solidFill>
              <a:schemeClr val="dk2"/>
            </a:solidFill>
            <a:prstDash val="dash"/>
            <a:round/>
            <a:headEnd len="med" w="med" type="none"/>
            <a:tailEnd len="med" w="med" type="triangle"/>
          </a:ln>
        </p:spPr>
      </p:cxnSp>
      <p:cxnSp>
        <p:nvCxnSpPr>
          <p:cNvPr id="978" name="Google Shape;978;p80"/>
          <p:cNvCxnSpPr>
            <a:stCxn id="960" idx="3"/>
            <a:endCxn id="976" idx="0"/>
          </p:cNvCxnSpPr>
          <p:nvPr/>
        </p:nvCxnSpPr>
        <p:spPr>
          <a:xfrm>
            <a:off x="4094707" y="1840334"/>
            <a:ext cx="256500" cy="243600"/>
          </a:xfrm>
          <a:prstGeom prst="bentConnector2">
            <a:avLst/>
          </a:prstGeom>
          <a:noFill/>
          <a:ln cap="flat" cmpd="sng" w="19050">
            <a:solidFill>
              <a:schemeClr val="dk2"/>
            </a:solidFill>
            <a:prstDash val="dash"/>
            <a:round/>
            <a:headEnd len="med" w="med" type="none"/>
            <a:tailEnd len="med" w="med" type="triangle"/>
          </a:ln>
        </p:spPr>
      </p:cxnSp>
      <p:sp>
        <p:nvSpPr>
          <p:cNvPr id="979" name="Google Shape;979;p80"/>
          <p:cNvSpPr txBox="1"/>
          <p:nvPr/>
        </p:nvSpPr>
        <p:spPr>
          <a:xfrm>
            <a:off x="6676543" y="2711447"/>
            <a:ext cx="4098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HRL</a:t>
            </a:r>
            <a:endParaRPr b="1" sz="1200">
              <a:solidFill>
                <a:schemeClr val="dk1"/>
              </a:solidFill>
              <a:latin typeface="Times New Roman"/>
              <a:ea typeface="Times New Roman"/>
              <a:cs typeface="Times New Roman"/>
              <a:sym typeface="Times New Roman"/>
            </a:endParaRPr>
          </a:p>
        </p:txBody>
      </p:sp>
      <p:grpSp>
        <p:nvGrpSpPr>
          <p:cNvPr id="980" name="Google Shape;980;p80"/>
          <p:cNvGrpSpPr/>
          <p:nvPr/>
        </p:nvGrpSpPr>
        <p:grpSpPr>
          <a:xfrm>
            <a:off x="6730574" y="2260814"/>
            <a:ext cx="302670" cy="538640"/>
            <a:chOff x="9951963" y="1274350"/>
            <a:chExt cx="544763" cy="574550"/>
          </a:xfrm>
        </p:grpSpPr>
        <p:pic>
          <p:nvPicPr>
            <p:cNvPr id="981" name="Google Shape;981;p80"/>
            <p:cNvPicPr preferRelativeResize="0"/>
            <p:nvPr/>
          </p:nvPicPr>
          <p:blipFill>
            <a:blip r:embed="rId6">
              <a:alphaModFix/>
            </a:blip>
            <a:stretch>
              <a:fillRect/>
            </a:stretch>
          </p:blipFill>
          <p:spPr>
            <a:xfrm>
              <a:off x="9951963" y="1274400"/>
              <a:ext cx="502687" cy="574500"/>
            </a:xfrm>
            <a:prstGeom prst="rect">
              <a:avLst/>
            </a:prstGeom>
            <a:noFill/>
            <a:ln>
              <a:noFill/>
            </a:ln>
          </p:spPr>
        </p:pic>
        <p:sp>
          <p:nvSpPr>
            <p:cNvPr id="982" name="Google Shape;982;p80"/>
            <p:cNvSpPr/>
            <p:nvPr/>
          </p:nvSpPr>
          <p:spPr>
            <a:xfrm>
              <a:off x="9960625" y="1274350"/>
              <a:ext cx="536100" cy="5745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cxnSp>
        <p:nvCxnSpPr>
          <p:cNvPr id="983" name="Google Shape;983;p80"/>
          <p:cNvCxnSpPr>
            <a:stCxn id="964" idx="3"/>
            <a:endCxn id="965" idx="1"/>
          </p:cNvCxnSpPr>
          <p:nvPr/>
        </p:nvCxnSpPr>
        <p:spPr>
          <a:xfrm>
            <a:off x="7533832" y="1847142"/>
            <a:ext cx="203400" cy="0"/>
          </a:xfrm>
          <a:prstGeom prst="straightConnector1">
            <a:avLst/>
          </a:prstGeom>
          <a:noFill/>
          <a:ln cap="flat" cmpd="sng" w="19050">
            <a:solidFill>
              <a:schemeClr val="dk2"/>
            </a:solidFill>
            <a:prstDash val="solid"/>
            <a:round/>
            <a:headEnd len="med" w="med" type="none"/>
            <a:tailEnd len="med" w="med" type="triangle"/>
          </a:ln>
        </p:spPr>
      </p:cxnSp>
      <p:cxnSp>
        <p:nvCxnSpPr>
          <p:cNvPr id="984" name="Google Shape;984;p80"/>
          <p:cNvCxnSpPr>
            <a:stCxn id="965" idx="3"/>
            <a:endCxn id="966" idx="1"/>
          </p:cNvCxnSpPr>
          <p:nvPr/>
        </p:nvCxnSpPr>
        <p:spPr>
          <a:xfrm>
            <a:off x="8076899" y="1847159"/>
            <a:ext cx="203400" cy="0"/>
          </a:xfrm>
          <a:prstGeom prst="straightConnector1">
            <a:avLst/>
          </a:prstGeom>
          <a:noFill/>
          <a:ln cap="flat" cmpd="sng" w="19050">
            <a:solidFill>
              <a:schemeClr val="dk2"/>
            </a:solidFill>
            <a:prstDash val="solid"/>
            <a:round/>
            <a:headEnd len="med" w="med" type="none"/>
            <a:tailEnd len="med" w="med" type="triangle"/>
          </a:ln>
        </p:spPr>
      </p:cxnSp>
      <p:sp>
        <p:nvSpPr>
          <p:cNvPr id="985" name="Google Shape;985;p80"/>
          <p:cNvSpPr txBox="1"/>
          <p:nvPr/>
        </p:nvSpPr>
        <p:spPr>
          <a:xfrm>
            <a:off x="276875" y="1280084"/>
            <a:ext cx="17991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i="1" lang="en" sz="1200">
                <a:solidFill>
                  <a:srgbClr val="38761D"/>
                </a:solidFill>
                <a:latin typeface="Times New Roman"/>
                <a:ea typeface="Times New Roman"/>
                <a:cs typeface="Times New Roman"/>
                <a:sym typeface="Times New Roman"/>
              </a:rPr>
              <a:t>Stage 1: Contrastive Adaptation</a:t>
            </a:r>
            <a:endParaRPr b="1" i="1" sz="1200">
              <a:solidFill>
                <a:srgbClr val="38761D"/>
              </a:solidFill>
              <a:latin typeface="Times New Roman"/>
              <a:ea typeface="Times New Roman"/>
              <a:cs typeface="Times New Roman"/>
              <a:sym typeface="Times New Roman"/>
            </a:endParaRPr>
          </a:p>
        </p:txBody>
      </p:sp>
      <p:sp>
        <p:nvSpPr>
          <p:cNvPr id="986" name="Google Shape;986;p80"/>
          <p:cNvSpPr txBox="1"/>
          <p:nvPr/>
        </p:nvSpPr>
        <p:spPr>
          <a:xfrm>
            <a:off x="7209306" y="2658361"/>
            <a:ext cx="17442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i="1" lang="en" sz="1200">
                <a:solidFill>
                  <a:srgbClr val="38761D"/>
                </a:solidFill>
                <a:latin typeface="Times New Roman"/>
                <a:ea typeface="Times New Roman"/>
                <a:cs typeface="Times New Roman"/>
                <a:sym typeface="Times New Roman"/>
              </a:rPr>
              <a:t>Stage 2: Emotion Fine-Tuning</a:t>
            </a:r>
            <a:endParaRPr b="1" i="1" sz="1200">
              <a:solidFill>
                <a:srgbClr val="38761D"/>
              </a:solidFill>
              <a:latin typeface="Times New Roman"/>
              <a:ea typeface="Times New Roman"/>
              <a:cs typeface="Times New Roman"/>
              <a:sym typeface="Times New Roman"/>
            </a:endParaRPr>
          </a:p>
        </p:txBody>
      </p:sp>
      <p:sp>
        <p:nvSpPr>
          <p:cNvPr id="987" name="Google Shape;987;p80"/>
          <p:cNvSpPr txBox="1"/>
          <p:nvPr/>
        </p:nvSpPr>
        <p:spPr>
          <a:xfrm>
            <a:off x="107071" y="3073925"/>
            <a:ext cx="2250900" cy="3417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rPr b="1" lang="en" sz="1400">
                <a:solidFill>
                  <a:srgbClr val="38761D"/>
                </a:solidFill>
                <a:latin typeface="Times New Roman"/>
                <a:ea typeface="Times New Roman"/>
                <a:cs typeface="Times New Roman"/>
                <a:sym typeface="Times New Roman"/>
              </a:rPr>
              <a:t>Contrastive Learning</a:t>
            </a:r>
            <a:endParaRPr b="1" sz="1400">
              <a:solidFill>
                <a:srgbClr val="38761D"/>
              </a:solidFill>
              <a:latin typeface="Times New Roman"/>
              <a:ea typeface="Times New Roman"/>
              <a:cs typeface="Times New Roman"/>
              <a:sym typeface="Times New Roman"/>
            </a:endParaRPr>
          </a:p>
        </p:txBody>
      </p:sp>
      <p:sp>
        <p:nvSpPr>
          <p:cNvPr id="988" name="Google Shape;988;p80"/>
          <p:cNvSpPr txBox="1"/>
          <p:nvPr/>
        </p:nvSpPr>
        <p:spPr>
          <a:xfrm>
            <a:off x="1791444" y="2083791"/>
            <a:ext cx="8199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200">
                <a:solidFill>
                  <a:schemeClr val="dk1"/>
                </a:solidFill>
                <a:latin typeface="Times New Roman"/>
                <a:ea typeface="Times New Roman"/>
                <a:cs typeface="Times New Roman"/>
                <a:sym typeface="Times New Roman"/>
              </a:rPr>
              <a:t>Augmentation</a:t>
            </a:r>
            <a:endParaRPr i="1" sz="1200">
              <a:solidFill>
                <a:schemeClr val="dk1"/>
              </a:solidFill>
              <a:latin typeface="Times New Roman"/>
              <a:ea typeface="Times New Roman"/>
              <a:cs typeface="Times New Roman"/>
              <a:sym typeface="Times New Roman"/>
            </a:endParaRPr>
          </a:p>
        </p:txBody>
      </p:sp>
      <p:sp>
        <p:nvSpPr>
          <p:cNvPr id="989" name="Google Shape;989;p80"/>
          <p:cNvSpPr/>
          <p:nvPr/>
        </p:nvSpPr>
        <p:spPr>
          <a:xfrm flipH="1">
            <a:off x="2821625" y="2578486"/>
            <a:ext cx="21000" cy="363000"/>
          </a:xfrm>
          <a:prstGeom prst="rect">
            <a:avLst/>
          </a:prstGeom>
          <a:solidFill>
            <a:srgbClr val="999999"/>
          </a:solid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990" name="Google Shape;990;p80"/>
          <p:cNvSpPr/>
          <p:nvPr/>
        </p:nvSpPr>
        <p:spPr>
          <a:xfrm flipH="1">
            <a:off x="2667322" y="2837259"/>
            <a:ext cx="297900" cy="29100"/>
          </a:xfrm>
          <a:prstGeom prst="rect">
            <a:avLst/>
          </a:prstGeom>
          <a:solidFill>
            <a:srgbClr val="999999"/>
          </a:solid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968" name="Google Shape;968;p80"/>
          <p:cNvSpPr/>
          <p:nvPr/>
        </p:nvSpPr>
        <p:spPr>
          <a:xfrm>
            <a:off x="471674" y="1943166"/>
            <a:ext cx="412200" cy="7140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pic>
        <p:nvPicPr>
          <p:cNvPr id="991" name="Google Shape;991;p80"/>
          <p:cNvPicPr preferRelativeResize="0"/>
          <p:nvPr/>
        </p:nvPicPr>
        <p:blipFill>
          <a:blip r:embed="rId7">
            <a:alphaModFix/>
          </a:blip>
          <a:stretch>
            <a:fillRect/>
          </a:stretch>
        </p:blipFill>
        <p:spPr>
          <a:xfrm>
            <a:off x="574007" y="2047263"/>
            <a:ext cx="279263" cy="319158"/>
          </a:xfrm>
          <a:prstGeom prst="rect">
            <a:avLst/>
          </a:prstGeom>
          <a:noFill/>
          <a:ln>
            <a:noFill/>
          </a:ln>
        </p:spPr>
      </p:pic>
      <p:pic>
        <p:nvPicPr>
          <p:cNvPr id="992" name="Google Shape;992;p80"/>
          <p:cNvPicPr preferRelativeResize="0"/>
          <p:nvPr/>
        </p:nvPicPr>
        <p:blipFill>
          <a:blip r:embed="rId5">
            <a:alphaModFix/>
          </a:blip>
          <a:stretch>
            <a:fillRect/>
          </a:stretch>
        </p:blipFill>
        <p:spPr>
          <a:xfrm>
            <a:off x="6730134" y="1571084"/>
            <a:ext cx="116260" cy="155013"/>
          </a:xfrm>
          <a:prstGeom prst="rect">
            <a:avLst/>
          </a:prstGeom>
          <a:noFill/>
          <a:ln>
            <a:noFill/>
          </a:ln>
        </p:spPr>
      </p:pic>
      <p:cxnSp>
        <p:nvCxnSpPr>
          <p:cNvPr id="993" name="Google Shape;993;p80"/>
          <p:cNvCxnSpPr>
            <a:stCxn id="982" idx="3"/>
            <a:endCxn id="964" idx="2"/>
          </p:cNvCxnSpPr>
          <p:nvPr/>
        </p:nvCxnSpPr>
        <p:spPr>
          <a:xfrm flipH="1" rot="10800000">
            <a:off x="7033244" y="2116411"/>
            <a:ext cx="98700" cy="413700"/>
          </a:xfrm>
          <a:prstGeom prst="bentConnector2">
            <a:avLst/>
          </a:prstGeom>
          <a:noFill/>
          <a:ln cap="flat" cmpd="sng" w="19050">
            <a:solidFill>
              <a:schemeClr val="dk2"/>
            </a:solidFill>
            <a:prstDash val="solid"/>
            <a:round/>
            <a:headEnd len="med" w="med" type="none"/>
            <a:tailEnd len="med" w="med" type="triangle"/>
          </a:ln>
        </p:spPr>
      </p:cxnSp>
      <p:sp>
        <p:nvSpPr>
          <p:cNvPr id="994" name="Google Shape;994;p80"/>
          <p:cNvSpPr/>
          <p:nvPr/>
        </p:nvSpPr>
        <p:spPr>
          <a:xfrm>
            <a:off x="5872840" y="1571087"/>
            <a:ext cx="594300" cy="538500"/>
          </a:xfrm>
          <a:prstGeom prst="rect">
            <a:avLst/>
          </a:prstGeom>
          <a:solidFill>
            <a:srgbClr val="D9EAD3"/>
          </a:solidFill>
          <a:ln cap="flat" cmpd="sng" w="9525">
            <a:solidFill>
              <a:srgbClr val="93C47D"/>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Speaker Classifier</a:t>
            </a:r>
            <a:endParaRPr sz="1200">
              <a:latin typeface="Times New Roman"/>
              <a:ea typeface="Times New Roman"/>
              <a:cs typeface="Times New Roman"/>
              <a:sym typeface="Times New Roman"/>
            </a:endParaRPr>
          </a:p>
        </p:txBody>
      </p:sp>
      <p:sp>
        <p:nvSpPr>
          <p:cNvPr id="995" name="Google Shape;995;p80"/>
          <p:cNvSpPr/>
          <p:nvPr/>
        </p:nvSpPr>
        <p:spPr>
          <a:xfrm>
            <a:off x="6000174" y="2490736"/>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cxnSp>
        <p:nvCxnSpPr>
          <p:cNvPr id="996" name="Google Shape;996;p80"/>
          <p:cNvCxnSpPr>
            <a:stCxn id="959" idx="2"/>
            <a:endCxn id="995" idx="2"/>
          </p:cNvCxnSpPr>
          <p:nvPr/>
        </p:nvCxnSpPr>
        <p:spPr>
          <a:xfrm rot="-5400000">
            <a:off x="4878607" y="1737886"/>
            <a:ext cx="105600" cy="2477100"/>
          </a:xfrm>
          <a:prstGeom prst="bentConnector3">
            <a:avLst>
              <a:gd fmla="val -225497" name="adj1"/>
            </a:avLst>
          </a:prstGeom>
          <a:noFill/>
          <a:ln cap="flat" cmpd="sng" w="19050">
            <a:solidFill>
              <a:schemeClr val="dk2"/>
            </a:solidFill>
            <a:prstDash val="solid"/>
            <a:round/>
            <a:headEnd len="med" w="med" type="none"/>
            <a:tailEnd len="med" w="med" type="triangle"/>
          </a:ln>
        </p:spPr>
      </p:cxnSp>
      <p:cxnSp>
        <p:nvCxnSpPr>
          <p:cNvPr id="997" name="Google Shape;997;p80"/>
          <p:cNvCxnSpPr>
            <a:stCxn id="995" idx="0"/>
            <a:endCxn id="994" idx="2"/>
          </p:cNvCxnSpPr>
          <p:nvPr/>
        </p:nvCxnSpPr>
        <p:spPr>
          <a:xfrm rot="10800000">
            <a:off x="6169974" y="2109736"/>
            <a:ext cx="0" cy="381000"/>
          </a:xfrm>
          <a:prstGeom prst="straightConnector1">
            <a:avLst/>
          </a:prstGeom>
          <a:noFill/>
          <a:ln cap="flat" cmpd="sng" w="19050">
            <a:solidFill>
              <a:schemeClr val="dk2"/>
            </a:solidFill>
            <a:prstDash val="solid"/>
            <a:round/>
            <a:headEnd len="med" w="med" type="none"/>
            <a:tailEnd len="med" w="med" type="triangle"/>
          </a:ln>
        </p:spPr>
      </p:cxnSp>
      <p:sp>
        <p:nvSpPr>
          <p:cNvPr id="998" name="Google Shape;998;p80"/>
          <p:cNvSpPr txBox="1"/>
          <p:nvPr/>
        </p:nvSpPr>
        <p:spPr>
          <a:xfrm>
            <a:off x="4786751" y="2110088"/>
            <a:ext cx="203400" cy="432900"/>
          </a:xfrm>
          <a:prstGeom prst="rect">
            <a:avLst/>
          </a:prstGeom>
          <a:noFill/>
          <a:ln>
            <a:noFill/>
          </a:ln>
        </p:spPr>
        <p:txBody>
          <a:bodyPr anchorCtr="0" anchor="ctr" bIns="62425" lIns="62425" spcFirstLastPara="1" rIns="62425" wrap="square" tIns="62425">
            <a:noAutofit/>
          </a:bodyPr>
          <a:lstStyle/>
          <a:p>
            <a:pPr indent="0" lvl="0" marL="0" rtl="0" algn="l">
              <a:spcBef>
                <a:spcPts val="0"/>
              </a:spcBef>
              <a:spcAft>
                <a:spcPts val="0"/>
              </a:spcAft>
              <a:buNone/>
            </a:pPr>
            <a:r>
              <a:rPr b="1" lang="en"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p:txBody>
      </p:sp>
      <p:sp>
        <p:nvSpPr>
          <p:cNvPr id="999" name="Google Shape;999;p80"/>
          <p:cNvSpPr txBox="1"/>
          <p:nvPr/>
        </p:nvSpPr>
        <p:spPr>
          <a:xfrm>
            <a:off x="4930667" y="2083779"/>
            <a:ext cx="9126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Speaker Loss</a:t>
            </a:r>
            <a:endParaRPr b="1" sz="1200">
              <a:solidFill>
                <a:schemeClr val="dk1"/>
              </a:solidFill>
              <a:latin typeface="Times New Roman"/>
              <a:ea typeface="Times New Roman"/>
              <a:cs typeface="Times New Roman"/>
              <a:sym typeface="Times New Roman"/>
            </a:endParaRPr>
          </a:p>
        </p:txBody>
      </p:sp>
      <p:cxnSp>
        <p:nvCxnSpPr>
          <p:cNvPr id="1000" name="Google Shape;1000;p80"/>
          <p:cNvCxnSpPr>
            <a:stCxn id="994" idx="1"/>
            <a:endCxn id="999" idx="0"/>
          </p:cNvCxnSpPr>
          <p:nvPr/>
        </p:nvCxnSpPr>
        <p:spPr>
          <a:xfrm flipH="1">
            <a:off x="5386840" y="1840337"/>
            <a:ext cx="486000" cy="243300"/>
          </a:xfrm>
          <a:prstGeom prst="bentConnector2">
            <a:avLst/>
          </a:prstGeom>
          <a:noFill/>
          <a:ln cap="flat" cmpd="sng" w="19050">
            <a:solidFill>
              <a:schemeClr val="dk2"/>
            </a:solidFill>
            <a:prstDash val="dash"/>
            <a:round/>
            <a:headEnd len="med" w="med" type="none"/>
            <a:tailEnd len="med" w="med" type="triangle"/>
          </a:ln>
        </p:spPr>
      </p:cxnSp>
      <p:cxnSp>
        <p:nvCxnSpPr>
          <p:cNvPr id="1001" name="Google Shape;1001;p80"/>
          <p:cNvCxnSpPr>
            <a:stCxn id="960" idx="0"/>
            <a:endCxn id="964" idx="0"/>
          </p:cNvCxnSpPr>
          <p:nvPr/>
        </p:nvCxnSpPr>
        <p:spPr>
          <a:xfrm flipH="1" rot="-5400000">
            <a:off x="5409007" y="-145066"/>
            <a:ext cx="6900" cy="3439200"/>
          </a:xfrm>
          <a:prstGeom prst="bentConnector3">
            <a:avLst>
              <a:gd fmla="val -3451087" name="adj1"/>
            </a:avLst>
          </a:prstGeom>
          <a:noFill/>
          <a:ln cap="flat" cmpd="sng" w="19050">
            <a:solidFill>
              <a:schemeClr val="dk2"/>
            </a:solidFill>
            <a:prstDash val="solid"/>
            <a:round/>
            <a:headEnd len="med" w="med" type="triangle"/>
            <a:tailEnd len="med" w="med" type="triangle"/>
          </a:ln>
        </p:spPr>
      </p:cxnSp>
      <p:sp>
        <p:nvSpPr>
          <p:cNvPr id="1002" name="Google Shape;1002;p80"/>
          <p:cNvSpPr txBox="1"/>
          <p:nvPr/>
        </p:nvSpPr>
        <p:spPr>
          <a:xfrm>
            <a:off x="7423069" y="2313713"/>
            <a:ext cx="15234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Supervised Emotion Loss</a:t>
            </a:r>
            <a:endParaRPr b="1" sz="1200">
              <a:solidFill>
                <a:schemeClr val="dk1"/>
              </a:solidFill>
              <a:latin typeface="Times New Roman"/>
              <a:ea typeface="Times New Roman"/>
              <a:cs typeface="Times New Roman"/>
              <a:sym typeface="Times New Roman"/>
            </a:endParaRPr>
          </a:p>
        </p:txBody>
      </p:sp>
      <p:cxnSp>
        <p:nvCxnSpPr>
          <p:cNvPr id="1003" name="Google Shape;1003;p80"/>
          <p:cNvCxnSpPr>
            <a:stCxn id="966" idx="2"/>
            <a:endCxn id="1002" idx="0"/>
          </p:cNvCxnSpPr>
          <p:nvPr/>
        </p:nvCxnSpPr>
        <p:spPr>
          <a:xfrm rot="5400000">
            <a:off x="8255999" y="1992394"/>
            <a:ext cx="250200" cy="392700"/>
          </a:xfrm>
          <a:prstGeom prst="bentConnector3">
            <a:avLst>
              <a:gd fmla="val 49974" name="adj1"/>
            </a:avLst>
          </a:prstGeom>
          <a:noFill/>
          <a:ln cap="flat" cmpd="sng" w="19050">
            <a:solidFill>
              <a:schemeClr val="dk2"/>
            </a:solidFill>
            <a:prstDash val="dash"/>
            <a:round/>
            <a:headEnd len="med" w="med" type="none"/>
            <a:tailEnd len="med" w="med" type="none"/>
          </a:ln>
        </p:spPr>
      </p:cxnSp>
      <p:sp>
        <p:nvSpPr>
          <p:cNvPr id="1004" name="Google Shape;1004;p8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8" name="Shape 1008"/>
        <p:cNvGrpSpPr/>
        <p:nvPr/>
      </p:nvGrpSpPr>
      <p:grpSpPr>
        <a:xfrm>
          <a:off x="0" y="0"/>
          <a:ext cx="0" cy="0"/>
          <a:chOff x="0" y="0"/>
          <a:chExt cx="0" cy="0"/>
        </a:xfrm>
      </p:grpSpPr>
      <p:sp>
        <p:nvSpPr>
          <p:cNvPr id="1009" name="Google Shape;1009;p8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Proposed Methodology 2: Bootstrap Your Own Latent (BYOL) (BYOL)</a:t>
            </a:r>
            <a:endParaRPr/>
          </a:p>
        </p:txBody>
      </p:sp>
      <p:sp>
        <p:nvSpPr>
          <p:cNvPr id="1010" name="Google Shape;1010;p81"/>
          <p:cNvSpPr txBox="1"/>
          <p:nvPr>
            <p:ph idx="1" type="body"/>
          </p:nvPr>
        </p:nvSpPr>
        <p:spPr>
          <a:xfrm>
            <a:off x="311700" y="3396575"/>
            <a:ext cx="8725200" cy="1619400"/>
          </a:xfrm>
          <a:prstGeom prst="rect">
            <a:avLst/>
          </a:prstGeom>
        </p:spPr>
        <p:txBody>
          <a:bodyPr anchorCtr="0" anchor="t" bIns="91425" lIns="91425" spcFirstLastPara="1" rIns="91425" wrap="square" tIns="91425">
            <a:normAutofit/>
          </a:bodyPr>
          <a:lstStyle/>
          <a:p>
            <a:pPr indent="-359263" lvl="0" marL="457200" rtl="0" algn="l">
              <a:lnSpc>
                <a:spcPct val="95000"/>
              </a:lnSpc>
              <a:spcBef>
                <a:spcPts val="0"/>
              </a:spcBef>
              <a:spcAft>
                <a:spcPts val="0"/>
              </a:spcAft>
              <a:buSzPts val="2058"/>
              <a:buChar char="-"/>
            </a:pPr>
            <a:r>
              <a:rPr lang="en" sz="2057"/>
              <a:t>BYOL learns representations without negative samples, promoting consistency and feature invariance. </a:t>
            </a:r>
            <a:endParaRPr sz="2057"/>
          </a:p>
          <a:p>
            <a:pPr indent="0" lvl="0" marL="0" rtl="0" algn="l">
              <a:lnSpc>
                <a:spcPct val="95000"/>
              </a:lnSpc>
              <a:spcBef>
                <a:spcPts val="1200"/>
              </a:spcBef>
              <a:spcAft>
                <a:spcPts val="1200"/>
              </a:spcAft>
              <a:buClr>
                <a:schemeClr val="dk1"/>
              </a:buClr>
              <a:buSzPts val="605"/>
              <a:buFont typeface="Arial"/>
              <a:buNone/>
            </a:pPr>
            <a:r>
              <a:rPr lang="en" sz="2057"/>
              <a:t>Both methods reduce reliance on labeled data and aim to enhance cross-lingual generalization.</a:t>
            </a:r>
            <a:endParaRPr sz="889"/>
          </a:p>
        </p:txBody>
      </p:sp>
      <p:sp>
        <p:nvSpPr>
          <p:cNvPr id="1011" name="Google Shape;1011;p81"/>
          <p:cNvSpPr/>
          <p:nvPr/>
        </p:nvSpPr>
        <p:spPr>
          <a:xfrm>
            <a:off x="107083" y="935405"/>
            <a:ext cx="8929800" cy="2424900"/>
          </a:xfrm>
          <a:prstGeom prst="rect">
            <a:avLst/>
          </a:prstGeom>
          <a:solidFill>
            <a:srgbClr val="C9DAF8"/>
          </a:solidFill>
          <a:ln cap="flat" cmpd="sng" w="9525">
            <a:solidFill>
              <a:srgbClr val="6D9EE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012" name="Google Shape;1012;p81"/>
          <p:cNvSpPr/>
          <p:nvPr/>
        </p:nvSpPr>
        <p:spPr>
          <a:xfrm>
            <a:off x="656833" y="1042420"/>
            <a:ext cx="7830300" cy="2211000"/>
          </a:xfrm>
          <a:prstGeom prst="roundRect">
            <a:avLst>
              <a:gd fmla="val 6527"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nvGrpSpPr>
          <p:cNvPr id="1013" name="Google Shape;1013;p81"/>
          <p:cNvGrpSpPr/>
          <p:nvPr/>
        </p:nvGrpSpPr>
        <p:grpSpPr>
          <a:xfrm>
            <a:off x="1443263" y="2025666"/>
            <a:ext cx="594408" cy="363027"/>
            <a:chOff x="1523050" y="1144525"/>
            <a:chExt cx="1488624" cy="574500"/>
          </a:xfrm>
        </p:grpSpPr>
        <p:pic>
          <p:nvPicPr>
            <p:cNvPr id="1014" name="Google Shape;1014;p81"/>
            <p:cNvPicPr preferRelativeResize="0"/>
            <p:nvPr/>
          </p:nvPicPr>
          <p:blipFill>
            <a:blip r:embed="rId3">
              <a:alphaModFix/>
            </a:blip>
            <a:stretch>
              <a:fillRect/>
            </a:stretch>
          </p:blipFill>
          <p:spPr>
            <a:xfrm>
              <a:off x="1523050" y="1144550"/>
              <a:ext cx="1488624" cy="574450"/>
            </a:xfrm>
            <a:prstGeom prst="rect">
              <a:avLst/>
            </a:prstGeom>
            <a:noFill/>
            <a:ln>
              <a:noFill/>
            </a:ln>
          </p:spPr>
        </p:pic>
        <p:sp>
          <p:nvSpPr>
            <p:cNvPr id="1015" name="Google Shape;1015;p81"/>
            <p:cNvSpPr/>
            <p:nvPr/>
          </p:nvSpPr>
          <p:spPr>
            <a:xfrm>
              <a:off x="1523063" y="1144525"/>
              <a:ext cx="14886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16" name="Google Shape;1016;p81"/>
          <p:cNvGrpSpPr/>
          <p:nvPr/>
        </p:nvGrpSpPr>
        <p:grpSpPr>
          <a:xfrm>
            <a:off x="2262331" y="1571479"/>
            <a:ext cx="509509" cy="363027"/>
            <a:chOff x="3660644" y="829775"/>
            <a:chExt cx="745005" cy="574500"/>
          </a:xfrm>
        </p:grpSpPr>
        <p:pic>
          <p:nvPicPr>
            <p:cNvPr id="1017" name="Google Shape;1017;p81"/>
            <p:cNvPicPr preferRelativeResize="0"/>
            <p:nvPr/>
          </p:nvPicPr>
          <p:blipFill rotWithShape="1">
            <a:blip r:embed="rId3">
              <a:alphaModFix/>
            </a:blip>
            <a:srcRect b="0" l="0" r="49954" t="0"/>
            <a:stretch/>
          </p:blipFill>
          <p:spPr>
            <a:xfrm>
              <a:off x="3660650" y="829800"/>
              <a:ext cx="744999" cy="574450"/>
            </a:xfrm>
            <a:prstGeom prst="rect">
              <a:avLst/>
            </a:prstGeom>
            <a:noFill/>
            <a:ln>
              <a:noFill/>
            </a:ln>
          </p:spPr>
        </p:pic>
        <p:sp>
          <p:nvSpPr>
            <p:cNvPr id="1018" name="Google Shape;1018;p81"/>
            <p:cNvSpPr/>
            <p:nvPr/>
          </p:nvSpPr>
          <p:spPr>
            <a:xfrm>
              <a:off x="3660644" y="82977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19" name="Google Shape;1019;p81"/>
          <p:cNvGrpSpPr/>
          <p:nvPr/>
        </p:nvGrpSpPr>
        <p:grpSpPr>
          <a:xfrm>
            <a:off x="2262327" y="2451167"/>
            <a:ext cx="509513" cy="363027"/>
            <a:chOff x="3660644" y="1531725"/>
            <a:chExt cx="745011" cy="574500"/>
          </a:xfrm>
        </p:grpSpPr>
        <p:pic>
          <p:nvPicPr>
            <p:cNvPr id="1020" name="Google Shape;1020;p81"/>
            <p:cNvPicPr preferRelativeResize="0"/>
            <p:nvPr/>
          </p:nvPicPr>
          <p:blipFill rotWithShape="1">
            <a:blip r:embed="rId3">
              <a:alphaModFix/>
            </a:blip>
            <a:srcRect b="0" l="49949" r="5" t="0"/>
            <a:stretch/>
          </p:blipFill>
          <p:spPr>
            <a:xfrm>
              <a:off x="3660656" y="1531750"/>
              <a:ext cx="744999" cy="574450"/>
            </a:xfrm>
            <a:prstGeom prst="rect">
              <a:avLst/>
            </a:prstGeom>
            <a:noFill/>
            <a:ln>
              <a:noFill/>
            </a:ln>
          </p:spPr>
        </p:pic>
        <p:sp>
          <p:nvSpPr>
            <p:cNvPr id="1021" name="Google Shape;1021;p81"/>
            <p:cNvSpPr/>
            <p:nvPr/>
          </p:nvSpPr>
          <p:spPr>
            <a:xfrm>
              <a:off x="3660644" y="153172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pic>
        <p:nvPicPr>
          <p:cNvPr id="1022" name="Google Shape;1022;p81"/>
          <p:cNvPicPr preferRelativeResize="0"/>
          <p:nvPr/>
        </p:nvPicPr>
        <p:blipFill rotWithShape="1">
          <a:blip r:embed="rId4">
            <a:alphaModFix/>
          </a:blip>
          <a:srcRect b="14481" l="13357" r="49383" t="7575"/>
          <a:stretch/>
        </p:blipFill>
        <p:spPr>
          <a:xfrm>
            <a:off x="2984041" y="1571452"/>
            <a:ext cx="297824" cy="363024"/>
          </a:xfrm>
          <a:prstGeom prst="rect">
            <a:avLst/>
          </a:prstGeom>
          <a:noFill/>
          <a:ln>
            <a:noFill/>
          </a:ln>
        </p:spPr>
      </p:pic>
      <p:pic>
        <p:nvPicPr>
          <p:cNvPr id="1023" name="Google Shape;1023;p81"/>
          <p:cNvPicPr preferRelativeResize="0"/>
          <p:nvPr/>
        </p:nvPicPr>
        <p:blipFill rotWithShape="1">
          <a:blip r:embed="rId4">
            <a:alphaModFix/>
          </a:blip>
          <a:srcRect b="14481" l="51980" r="10760" t="7575"/>
          <a:stretch/>
        </p:blipFill>
        <p:spPr>
          <a:xfrm>
            <a:off x="2984014" y="2451120"/>
            <a:ext cx="297820" cy="363018"/>
          </a:xfrm>
          <a:prstGeom prst="rect">
            <a:avLst/>
          </a:prstGeom>
          <a:noFill/>
          <a:ln>
            <a:noFill/>
          </a:ln>
        </p:spPr>
      </p:pic>
      <p:sp>
        <p:nvSpPr>
          <p:cNvPr id="1024" name="Google Shape;1024;p81"/>
          <p:cNvSpPr txBox="1"/>
          <p:nvPr/>
        </p:nvSpPr>
        <p:spPr>
          <a:xfrm>
            <a:off x="714500" y="1429983"/>
            <a:ext cx="7584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LRL+HRL</a:t>
            </a:r>
            <a:endParaRPr b="1" sz="1200">
              <a:solidFill>
                <a:schemeClr val="dk1"/>
              </a:solidFill>
              <a:latin typeface="Times New Roman"/>
              <a:ea typeface="Times New Roman"/>
              <a:cs typeface="Times New Roman"/>
              <a:sym typeface="Times New Roman"/>
            </a:endParaRPr>
          </a:p>
        </p:txBody>
      </p:sp>
      <p:sp>
        <p:nvSpPr>
          <p:cNvPr id="1025" name="Google Shape;1025;p81"/>
          <p:cNvSpPr txBox="1"/>
          <p:nvPr/>
        </p:nvSpPr>
        <p:spPr>
          <a:xfrm>
            <a:off x="1394236" y="2347866"/>
            <a:ext cx="6900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Raw Wav</a:t>
            </a:r>
            <a:endParaRPr b="1" sz="1200">
              <a:solidFill>
                <a:schemeClr val="dk1"/>
              </a:solidFill>
              <a:latin typeface="Times New Roman"/>
              <a:ea typeface="Times New Roman"/>
              <a:cs typeface="Times New Roman"/>
              <a:sym typeface="Times New Roman"/>
            </a:endParaRPr>
          </a:p>
        </p:txBody>
      </p:sp>
      <p:sp>
        <p:nvSpPr>
          <p:cNvPr id="1026" name="Google Shape;1026;p81"/>
          <p:cNvSpPr/>
          <p:nvPr/>
        </p:nvSpPr>
        <p:spPr>
          <a:xfrm>
            <a:off x="3525229" y="1483666"/>
            <a:ext cx="803700" cy="538500"/>
          </a:xfrm>
          <a:prstGeom prst="rect">
            <a:avLst/>
          </a:prstGeom>
          <a:solidFill>
            <a:srgbClr val="D9D2E9"/>
          </a:solidFill>
          <a:ln cap="flat" cmpd="sng" w="9525">
            <a:solidFill>
              <a:srgbClr val="8E7CC3"/>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pic>
        <p:nvPicPr>
          <p:cNvPr id="1027" name="Google Shape;1027;p81"/>
          <p:cNvPicPr preferRelativeResize="0"/>
          <p:nvPr/>
        </p:nvPicPr>
        <p:blipFill>
          <a:blip r:embed="rId5">
            <a:alphaModFix/>
          </a:blip>
          <a:stretch>
            <a:fillRect/>
          </a:stretch>
        </p:blipFill>
        <p:spPr>
          <a:xfrm>
            <a:off x="3525238" y="1483678"/>
            <a:ext cx="116260" cy="155013"/>
          </a:xfrm>
          <a:prstGeom prst="rect">
            <a:avLst/>
          </a:prstGeom>
          <a:noFill/>
          <a:ln>
            <a:noFill/>
          </a:ln>
        </p:spPr>
      </p:pic>
      <p:sp>
        <p:nvSpPr>
          <p:cNvPr id="1028" name="Google Shape;1028;p81"/>
          <p:cNvSpPr/>
          <p:nvPr/>
        </p:nvSpPr>
        <p:spPr>
          <a:xfrm>
            <a:off x="3525222" y="2363323"/>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pic>
        <p:nvPicPr>
          <p:cNvPr id="1029" name="Google Shape;1029;p81"/>
          <p:cNvPicPr preferRelativeResize="0"/>
          <p:nvPr/>
        </p:nvPicPr>
        <p:blipFill>
          <a:blip r:embed="rId5">
            <a:alphaModFix/>
          </a:blip>
          <a:stretch>
            <a:fillRect/>
          </a:stretch>
        </p:blipFill>
        <p:spPr>
          <a:xfrm>
            <a:off x="3525238" y="2363323"/>
            <a:ext cx="116260" cy="155013"/>
          </a:xfrm>
          <a:prstGeom prst="rect">
            <a:avLst/>
          </a:prstGeom>
          <a:noFill/>
          <a:ln>
            <a:noFill/>
          </a:ln>
        </p:spPr>
      </p:pic>
      <p:sp>
        <p:nvSpPr>
          <p:cNvPr id="1030" name="Google Shape;1030;p81"/>
          <p:cNvSpPr/>
          <p:nvPr/>
        </p:nvSpPr>
        <p:spPr>
          <a:xfrm>
            <a:off x="7987604" y="1996983"/>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sp>
        <p:nvSpPr>
          <p:cNvPr id="1031" name="Google Shape;1031;p81"/>
          <p:cNvSpPr/>
          <p:nvPr/>
        </p:nvSpPr>
        <p:spPr>
          <a:xfrm>
            <a:off x="7127215" y="1996971"/>
            <a:ext cx="594300" cy="432900"/>
          </a:xfrm>
          <a:prstGeom prst="rect">
            <a:avLst/>
          </a:prstGeom>
          <a:solidFill>
            <a:srgbClr val="F4CCCC"/>
          </a:solidFill>
          <a:ln cap="flat" cmpd="sng" w="9525">
            <a:solidFill>
              <a:srgbClr val="E06666"/>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Classifier</a:t>
            </a:r>
            <a:endParaRPr sz="1200">
              <a:latin typeface="Times New Roman"/>
              <a:ea typeface="Times New Roman"/>
              <a:cs typeface="Times New Roman"/>
              <a:sym typeface="Times New Roman"/>
            </a:endParaRPr>
          </a:p>
        </p:txBody>
      </p:sp>
      <p:grpSp>
        <p:nvGrpSpPr>
          <p:cNvPr id="1032" name="Google Shape;1032;p81"/>
          <p:cNvGrpSpPr/>
          <p:nvPr/>
        </p:nvGrpSpPr>
        <p:grpSpPr>
          <a:xfrm>
            <a:off x="832988" y="1850077"/>
            <a:ext cx="412373" cy="714150"/>
            <a:chOff x="361138" y="1180750"/>
            <a:chExt cx="742213" cy="761759"/>
          </a:xfrm>
        </p:grpSpPr>
        <p:sp>
          <p:nvSpPr>
            <p:cNvPr id="1033" name="Google Shape;1033;p81"/>
            <p:cNvSpPr/>
            <p:nvPr/>
          </p:nvSpPr>
          <p:spPr>
            <a:xfrm>
              <a:off x="361150" y="1180750"/>
              <a:ext cx="742200" cy="7617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nvGrpSpPr>
            <p:cNvPr id="1034" name="Google Shape;1034;p81"/>
            <p:cNvGrpSpPr/>
            <p:nvPr/>
          </p:nvGrpSpPr>
          <p:grpSpPr>
            <a:xfrm>
              <a:off x="361138" y="1180750"/>
              <a:ext cx="702437" cy="761759"/>
              <a:chOff x="955575" y="993475"/>
              <a:chExt cx="702437" cy="761759"/>
            </a:xfrm>
          </p:grpSpPr>
          <p:pic>
            <p:nvPicPr>
              <p:cNvPr id="1035" name="Google Shape;1035;p81"/>
              <p:cNvPicPr preferRelativeResize="0"/>
              <p:nvPr/>
            </p:nvPicPr>
            <p:blipFill>
              <a:blip r:embed="rId6">
                <a:alphaModFix/>
              </a:blip>
              <a:stretch>
                <a:fillRect/>
              </a:stretch>
            </p:blipFill>
            <p:spPr>
              <a:xfrm>
                <a:off x="1155325" y="993475"/>
                <a:ext cx="502687" cy="574500"/>
              </a:xfrm>
              <a:prstGeom prst="rect">
                <a:avLst/>
              </a:prstGeom>
              <a:noFill/>
              <a:ln>
                <a:noFill/>
              </a:ln>
            </p:spPr>
          </p:pic>
          <p:pic>
            <p:nvPicPr>
              <p:cNvPr id="1036" name="Google Shape;1036;p81"/>
              <p:cNvPicPr preferRelativeResize="0"/>
              <p:nvPr/>
            </p:nvPicPr>
            <p:blipFill>
              <a:blip r:embed="rId7">
                <a:alphaModFix/>
              </a:blip>
              <a:stretch>
                <a:fillRect/>
              </a:stretch>
            </p:blipFill>
            <p:spPr>
              <a:xfrm>
                <a:off x="955575" y="1180750"/>
                <a:ext cx="502674" cy="574484"/>
              </a:xfrm>
              <a:prstGeom prst="rect">
                <a:avLst/>
              </a:prstGeom>
              <a:noFill/>
              <a:ln>
                <a:noFill/>
              </a:ln>
            </p:spPr>
          </p:pic>
        </p:grpSp>
      </p:grpSp>
      <p:cxnSp>
        <p:nvCxnSpPr>
          <p:cNvPr id="1037" name="Google Shape;1037;p81"/>
          <p:cNvCxnSpPr>
            <a:stCxn id="1033" idx="3"/>
            <a:endCxn id="1015" idx="1"/>
          </p:cNvCxnSpPr>
          <p:nvPr/>
        </p:nvCxnSpPr>
        <p:spPr>
          <a:xfrm>
            <a:off x="1245362" y="2207123"/>
            <a:ext cx="198000" cy="0"/>
          </a:xfrm>
          <a:prstGeom prst="straightConnector1">
            <a:avLst/>
          </a:prstGeom>
          <a:noFill/>
          <a:ln cap="flat" cmpd="sng" w="19050">
            <a:solidFill>
              <a:schemeClr val="dk2"/>
            </a:solidFill>
            <a:prstDash val="solid"/>
            <a:round/>
            <a:headEnd len="med" w="med" type="none"/>
            <a:tailEnd len="med" w="med" type="triangle"/>
          </a:ln>
        </p:spPr>
      </p:cxnSp>
      <p:cxnSp>
        <p:nvCxnSpPr>
          <p:cNvPr id="1038" name="Google Shape;1038;p81"/>
          <p:cNvCxnSpPr>
            <a:stCxn id="1015" idx="3"/>
            <a:endCxn id="1018" idx="1"/>
          </p:cNvCxnSpPr>
          <p:nvPr/>
        </p:nvCxnSpPr>
        <p:spPr>
          <a:xfrm flipH="1" rot="10800000">
            <a:off x="2037666" y="1752979"/>
            <a:ext cx="224700" cy="454200"/>
          </a:xfrm>
          <a:prstGeom prst="straightConnector1">
            <a:avLst/>
          </a:prstGeom>
          <a:noFill/>
          <a:ln cap="flat" cmpd="sng" w="19050">
            <a:solidFill>
              <a:schemeClr val="dk2"/>
            </a:solidFill>
            <a:prstDash val="solid"/>
            <a:round/>
            <a:headEnd len="med" w="med" type="none"/>
            <a:tailEnd len="med" w="med" type="triangle"/>
          </a:ln>
        </p:spPr>
      </p:cxnSp>
      <p:cxnSp>
        <p:nvCxnSpPr>
          <p:cNvPr id="1039" name="Google Shape;1039;p81"/>
          <p:cNvCxnSpPr>
            <a:stCxn id="1015" idx="3"/>
            <a:endCxn id="1021" idx="1"/>
          </p:cNvCxnSpPr>
          <p:nvPr/>
        </p:nvCxnSpPr>
        <p:spPr>
          <a:xfrm>
            <a:off x="2037666" y="2207179"/>
            <a:ext cx="224700" cy="425400"/>
          </a:xfrm>
          <a:prstGeom prst="straightConnector1">
            <a:avLst/>
          </a:prstGeom>
          <a:noFill/>
          <a:ln cap="flat" cmpd="sng" w="19050">
            <a:solidFill>
              <a:schemeClr val="dk2"/>
            </a:solidFill>
            <a:prstDash val="solid"/>
            <a:round/>
            <a:headEnd len="med" w="med" type="none"/>
            <a:tailEnd len="med" w="med" type="triangle"/>
          </a:ln>
        </p:spPr>
      </p:cxnSp>
      <p:cxnSp>
        <p:nvCxnSpPr>
          <p:cNvPr id="1040" name="Google Shape;1040;p81"/>
          <p:cNvCxnSpPr>
            <a:stCxn id="1018" idx="3"/>
            <a:endCxn id="1022" idx="1"/>
          </p:cNvCxnSpPr>
          <p:nvPr/>
        </p:nvCxnSpPr>
        <p:spPr>
          <a:xfrm>
            <a:off x="2771768" y="1752993"/>
            <a:ext cx="212400" cy="0"/>
          </a:xfrm>
          <a:prstGeom prst="straightConnector1">
            <a:avLst/>
          </a:prstGeom>
          <a:noFill/>
          <a:ln cap="flat" cmpd="sng" w="19050">
            <a:solidFill>
              <a:schemeClr val="dk2"/>
            </a:solidFill>
            <a:prstDash val="solid"/>
            <a:round/>
            <a:headEnd len="med" w="med" type="none"/>
            <a:tailEnd len="med" w="med" type="triangle"/>
          </a:ln>
        </p:spPr>
      </p:cxnSp>
      <p:cxnSp>
        <p:nvCxnSpPr>
          <p:cNvPr id="1041" name="Google Shape;1041;p81"/>
          <p:cNvCxnSpPr>
            <a:stCxn id="1021" idx="3"/>
            <a:endCxn id="1023" idx="1"/>
          </p:cNvCxnSpPr>
          <p:nvPr/>
        </p:nvCxnSpPr>
        <p:spPr>
          <a:xfrm>
            <a:off x="2771764" y="2632680"/>
            <a:ext cx="212400" cy="0"/>
          </a:xfrm>
          <a:prstGeom prst="straightConnector1">
            <a:avLst/>
          </a:prstGeom>
          <a:noFill/>
          <a:ln cap="flat" cmpd="sng" w="19050">
            <a:solidFill>
              <a:schemeClr val="dk2"/>
            </a:solidFill>
            <a:prstDash val="solid"/>
            <a:round/>
            <a:headEnd len="med" w="med" type="none"/>
            <a:tailEnd len="med" w="med" type="triangle"/>
          </a:ln>
        </p:spPr>
      </p:cxnSp>
      <p:cxnSp>
        <p:nvCxnSpPr>
          <p:cNvPr id="1042" name="Google Shape;1042;p81"/>
          <p:cNvCxnSpPr>
            <a:stCxn id="1022" idx="3"/>
            <a:endCxn id="1026" idx="1"/>
          </p:cNvCxnSpPr>
          <p:nvPr/>
        </p:nvCxnSpPr>
        <p:spPr>
          <a:xfrm>
            <a:off x="3281865" y="1752963"/>
            <a:ext cx="243300" cy="0"/>
          </a:xfrm>
          <a:prstGeom prst="straightConnector1">
            <a:avLst/>
          </a:prstGeom>
          <a:noFill/>
          <a:ln cap="flat" cmpd="sng" w="19050">
            <a:solidFill>
              <a:schemeClr val="dk2"/>
            </a:solidFill>
            <a:prstDash val="solid"/>
            <a:round/>
            <a:headEnd len="med" w="med" type="none"/>
            <a:tailEnd len="med" w="med" type="triangle"/>
          </a:ln>
        </p:spPr>
      </p:cxnSp>
      <p:cxnSp>
        <p:nvCxnSpPr>
          <p:cNvPr id="1043" name="Google Shape;1043;p81"/>
          <p:cNvCxnSpPr>
            <a:stCxn id="1023" idx="3"/>
            <a:endCxn id="1028" idx="1"/>
          </p:cNvCxnSpPr>
          <p:nvPr/>
        </p:nvCxnSpPr>
        <p:spPr>
          <a:xfrm>
            <a:off x="3281834" y="2632629"/>
            <a:ext cx="243300" cy="0"/>
          </a:xfrm>
          <a:prstGeom prst="straightConnector1">
            <a:avLst/>
          </a:prstGeom>
          <a:noFill/>
          <a:ln cap="flat" cmpd="sng" w="19050">
            <a:solidFill>
              <a:schemeClr val="dk2"/>
            </a:solidFill>
            <a:prstDash val="solid"/>
            <a:round/>
            <a:headEnd len="med" w="med" type="none"/>
            <a:tailEnd len="med" w="med" type="triangle"/>
          </a:ln>
        </p:spPr>
      </p:cxnSp>
      <p:cxnSp>
        <p:nvCxnSpPr>
          <p:cNvPr id="1044" name="Google Shape;1044;p81"/>
          <p:cNvCxnSpPr>
            <a:stCxn id="1030" idx="1"/>
            <a:endCxn id="1031" idx="3"/>
          </p:cNvCxnSpPr>
          <p:nvPr/>
        </p:nvCxnSpPr>
        <p:spPr>
          <a:xfrm rot="10800000">
            <a:off x="7721504" y="2213433"/>
            <a:ext cx="266100" cy="0"/>
          </a:xfrm>
          <a:prstGeom prst="straightConnector1">
            <a:avLst/>
          </a:prstGeom>
          <a:noFill/>
          <a:ln cap="flat" cmpd="sng" w="19050">
            <a:solidFill>
              <a:schemeClr val="dk2"/>
            </a:solidFill>
            <a:prstDash val="solid"/>
            <a:round/>
            <a:headEnd len="med" w="med" type="none"/>
            <a:tailEnd len="med" w="med" type="triangle"/>
          </a:ln>
        </p:spPr>
      </p:cxnSp>
      <p:sp>
        <p:nvSpPr>
          <p:cNvPr id="1045" name="Google Shape;1045;p81"/>
          <p:cNvSpPr txBox="1"/>
          <p:nvPr/>
        </p:nvSpPr>
        <p:spPr>
          <a:xfrm>
            <a:off x="4357708" y="1996983"/>
            <a:ext cx="819900" cy="4329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BYOL Loss</a:t>
            </a:r>
            <a:endParaRPr b="1" sz="1200">
              <a:solidFill>
                <a:schemeClr val="dk1"/>
              </a:solidFill>
              <a:latin typeface="Times New Roman"/>
              <a:ea typeface="Times New Roman"/>
              <a:cs typeface="Times New Roman"/>
              <a:sym typeface="Times New Roman"/>
            </a:endParaRPr>
          </a:p>
        </p:txBody>
      </p:sp>
      <p:cxnSp>
        <p:nvCxnSpPr>
          <p:cNvPr id="1046" name="Google Shape;1046;p81"/>
          <p:cNvCxnSpPr>
            <a:stCxn id="1026" idx="3"/>
            <a:endCxn id="1045" idx="0"/>
          </p:cNvCxnSpPr>
          <p:nvPr/>
        </p:nvCxnSpPr>
        <p:spPr>
          <a:xfrm>
            <a:off x="4328929" y="1752916"/>
            <a:ext cx="438600" cy="244200"/>
          </a:xfrm>
          <a:prstGeom prst="bentConnector2">
            <a:avLst/>
          </a:prstGeom>
          <a:noFill/>
          <a:ln cap="flat" cmpd="sng" w="19050">
            <a:solidFill>
              <a:schemeClr val="dk2"/>
            </a:solidFill>
            <a:prstDash val="dash"/>
            <a:round/>
            <a:headEnd len="med" w="med" type="none"/>
            <a:tailEnd len="med" w="med" type="triangle"/>
          </a:ln>
        </p:spPr>
      </p:cxnSp>
      <p:cxnSp>
        <p:nvCxnSpPr>
          <p:cNvPr id="1047" name="Google Shape;1047;p81"/>
          <p:cNvCxnSpPr>
            <a:stCxn id="1028" idx="3"/>
            <a:endCxn id="1045" idx="2"/>
          </p:cNvCxnSpPr>
          <p:nvPr/>
        </p:nvCxnSpPr>
        <p:spPr>
          <a:xfrm flipH="1" rot="10800000">
            <a:off x="4328922" y="2429773"/>
            <a:ext cx="438600" cy="202800"/>
          </a:xfrm>
          <a:prstGeom prst="bentConnector2">
            <a:avLst/>
          </a:prstGeom>
          <a:noFill/>
          <a:ln cap="flat" cmpd="sng" w="19050">
            <a:solidFill>
              <a:schemeClr val="dk2"/>
            </a:solidFill>
            <a:prstDash val="dash"/>
            <a:round/>
            <a:headEnd len="med" w="med" type="none"/>
            <a:tailEnd len="med" w="med" type="triangle"/>
          </a:ln>
        </p:spPr>
      </p:cxnSp>
      <p:sp>
        <p:nvSpPr>
          <p:cNvPr id="1048" name="Google Shape;1048;p81"/>
          <p:cNvSpPr txBox="1"/>
          <p:nvPr/>
        </p:nvSpPr>
        <p:spPr>
          <a:xfrm>
            <a:off x="3395396" y="1157756"/>
            <a:ext cx="1063500" cy="2955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100">
                <a:solidFill>
                  <a:schemeClr val="dk1"/>
                </a:solidFill>
                <a:latin typeface="Times New Roman"/>
                <a:ea typeface="Times New Roman"/>
                <a:cs typeface="Times New Roman"/>
                <a:sym typeface="Times New Roman"/>
              </a:rPr>
              <a:t>Online Model</a:t>
            </a:r>
            <a:endParaRPr i="1" sz="1100">
              <a:solidFill>
                <a:schemeClr val="dk1"/>
              </a:solidFill>
              <a:latin typeface="Times New Roman"/>
              <a:ea typeface="Times New Roman"/>
              <a:cs typeface="Times New Roman"/>
              <a:sym typeface="Times New Roman"/>
            </a:endParaRPr>
          </a:p>
        </p:txBody>
      </p:sp>
      <p:sp>
        <p:nvSpPr>
          <p:cNvPr id="1049" name="Google Shape;1049;p81"/>
          <p:cNvSpPr txBox="1"/>
          <p:nvPr/>
        </p:nvSpPr>
        <p:spPr>
          <a:xfrm>
            <a:off x="3126112" y="2814120"/>
            <a:ext cx="883800" cy="2955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100">
                <a:solidFill>
                  <a:schemeClr val="dk1"/>
                </a:solidFill>
                <a:latin typeface="Times New Roman"/>
                <a:ea typeface="Times New Roman"/>
                <a:cs typeface="Times New Roman"/>
                <a:sym typeface="Times New Roman"/>
              </a:rPr>
              <a:t>Target Model</a:t>
            </a:r>
            <a:endParaRPr i="1" sz="1100">
              <a:solidFill>
                <a:schemeClr val="dk1"/>
              </a:solidFill>
              <a:latin typeface="Times New Roman"/>
              <a:ea typeface="Times New Roman"/>
              <a:cs typeface="Times New Roman"/>
              <a:sym typeface="Times New Roman"/>
            </a:endParaRPr>
          </a:p>
        </p:txBody>
      </p:sp>
      <p:sp>
        <p:nvSpPr>
          <p:cNvPr id="1050" name="Google Shape;1050;p81"/>
          <p:cNvSpPr txBox="1"/>
          <p:nvPr/>
        </p:nvSpPr>
        <p:spPr>
          <a:xfrm>
            <a:off x="107073" y="895350"/>
            <a:ext cx="644400" cy="3417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rPr b="1" lang="en" sz="1400">
                <a:solidFill>
                  <a:srgbClr val="1155CC"/>
                </a:solidFill>
                <a:latin typeface="Times New Roman"/>
                <a:ea typeface="Times New Roman"/>
                <a:cs typeface="Times New Roman"/>
                <a:sym typeface="Times New Roman"/>
              </a:rPr>
              <a:t>BYOL</a:t>
            </a:r>
            <a:endParaRPr b="1" sz="1400">
              <a:solidFill>
                <a:srgbClr val="1155CC"/>
              </a:solidFill>
              <a:latin typeface="Times New Roman"/>
              <a:ea typeface="Times New Roman"/>
              <a:cs typeface="Times New Roman"/>
              <a:sym typeface="Times New Roman"/>
            </a:endParaRPr>
          </a:p>
        </p:txBody>
      </p:sp>
      <p:sp>
        <p:nvSpPr>
          <p:cNvPr id="1051" name="Google Shape;1051;p81"/>
          <p:cNvSpPr txBox="1"/>
          <p:nvPr/>
        </p:nvSpPr>
        <p:spPr>
          <a:xfrm>
            <a:off x="2104278" y="1990725"/>
            <a:ext cx="819900" cy="4041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i="1" lang="en" sz="1200">
                <a:solidFill>
                  <a:schemeClr val="dk1"/>
                </a:solidFill>
                <a:latin typeface="Times New Roman"/>
                <a:ea typeface="Times New Roman"/>
                <a:cs typeface="Times New Roman"/>
                <a:sym typeface="Times New Roman"/>
              </a:rPr>
              <a:t>Augmentation</a:t>
            </a:r>
            <a:endParaRPr i="1" sz="1200">
              <a:solidFill>
                <a:schemeClr val="dk1"/>
              </a:solidFill>
              <a:latin typeface="Times New Roman"/>
              <a:ea typeface="Times New Roman"/>
              <a:cs typeface="Times New Roman"/>
              <a:sym typeface="Times New Roman"/>
            </a:endParaRPr>
          </a:p>
        </p:txBody>
      </p:sp>
      <p:cxnSp>
        <p:nvCxnSpPr>
          <p:cNvPr id="1052" name="Google Shape;1052;p81"/>
          <p:cNvCxnSpPr>
            <a:stCxn id="1028" idx="2"/>
            <a:endCxn id="1030" idx="2"/>
          </p:cNvCxnSpPr>
          <p:nvPr/>
        </p:nvCxnSpPr>
        <p:spPr>
          <a:xfrm rot="-5400000">
            <a:off x="5806272" y="550723"/>
            <a:ext cx="471900" cy="4230300"/>
          </a:xfrm>
          <a:prstGeom prst="bentConnector3">
            <a:avLst>
              <a:gd fmla="val -50461" name="adj1"/>
            </a:avLst>
          </a:prstGeom>
          <a:noFill/>
          <a:ln cap="flat" cmpd="sng" w="19050">
            <a:solidFill>
              <a:schemeClr val="dk2"/>
            </a:solidFill>
            <a:prstDash val="solid"/>
            <a:round/>
            <a:headEnd len="med" w="med" type="none"/>
            <a:tailEnd len="med" w="med" type="triangle"/>
          </a:ln>
        </p:spPr>
      </p:cxnSp>
      <p:sp>
        <p:nvSpPr>
          <p:cNvPr id="1053" name="Google Shape;1053;p81"/>
          <p:cNvSpPr txBox="1"/>
          <p:nvPr/>
        </p:nvSpPr>
        <p:spPr>
          <a:xfrm>
            <a:off x="5291632" y="1867045"/>
            <a:ext cx="1523400" cy="6801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Supervised Emotion Loss</a:t>
            </a:r>
            <a:endParaRPr b="1" sz="12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(On HRL Only)</a:t>
            </a:r>
            <a:endParaRPr b="1" sz="1200">
              <a:solidFill>
                <a:schemeClr val="dk1"/>
              </a:solidFill>
              <a:latin typeface="Times New Roman"/>
              <a:ea typeface="Times New Roman"/>
              <a:cs typeface="Times New Roman"/>
              <a:sym typeface="Times New Roman"/>
            </a:endParaRPr>
          </a:p>
        </p:txBody>
      </p:sp>
      <p:sp>
        <p:nvSpPr>
          <p:cNvPr id="1054" name="Google Shape;1054;p81"/>
          <p:cNvSpPr txBox="1"/>
          <p:nvPr/>
        </p:nvSpPr>
        <p:spPr>
          <a:xfrm>
            <a:off x="5082506" y="1996971"/>
            <a:ext cx="225900" cy="4329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p:txBody>
      </p:sp>
      <p:cxnSp>
        <p:nvCxnSpPr>
          <p:cNvPr id="1055" name="Google Shape;1055;p81"/>
          <p:cNvCxnSpPr>
            <a:stCxn id="1031" idx="1"/>
            <a:endCxn id="1053" idx="3"/>
          </p:cNvCxnSpPr>
          <p:nvPr/>
        </p:nvCxnSpPr>
        <p:spPr>
          <a:xfrm rot="10800000">
            <a:off x="6814915" y="2207121"/>
            <a:ext cx="312300" cy="6300"/>
          </a:xfrm>
          <a:prstGeom prst="straightConnector1">
            <a:avLst/>
          </a:prstGeom>
          <a:noFill/>
          <a:ln cap="flat" cmpd="sng" w="19050">
            <a:solidFill>
              <a:schemeClr val="dk2"/>
            </a:solidFill>
            <a:prstDash val="dash"/>
            <a:round/>
            <a:headEnd len="med" w="med" type="none"/>
            <a:tailEnd len="med" w="med" type="triangle"/>
          </a:ln>
        </p:spPr>
      </p:cxnSp>
      <p:sp>
        <p:nvSpPr>
          <p:cNvPr id="1056" name="Google Shape;1056;p8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60" name="Shape 1060"/>
        <p:cNvGrpSpPr/>
        <p:nvPr/>
      </p:nvGrpSpPr>
      <p:grpSpPr>
        <a:xfrm>
          <a:off x="0" y="0"/>
          <a:ext cx="0" cy="0"/>
          <a:chOff x="0" y="0"/>
          <a:chExt cx="0" cy="0"/>
        </a:xfrm>
      </p:grpSpPr>
      <p:sp>
        <p:nvSpPr>
          <p:cNvPr id="1061" name="Google Shape;1061;p82"/>
          <p:cNvSpPr/>
          <p:nvPr/>
        </p:nvSpPr>
        <p:spPr>
          <a:xfrm>
            <a:off x="107083" y="2611805"/>
            <a:ext cx="8929800" cy="2424900"/>
          </a:xfrm>
          <a:prstGeom prst="rect">
            <a:avLst/>
          </a:prstGeom>
          <a:solidFill>
            <a:srgbClr val="C9DAF8"/>
          </a:solidFill>
          <a:ln cap="flat" cmpd="sng" w="9525">
            <a:solidFill>
              <a:srgbClr val="6D9EE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062" name="Google Shape;1062;p82"/>
          <p:cNvSpPr/>
          <p:nvPr/>
        </p:nvSpPr>
        <p:spPr>
          <a:xfrm>
            <a:off x="107083" y="128086"/>
            <a:ext cx="8929800" cy="2424900"/>
          </a:xfrm>
          <a:prstGeom prst="rect">
            <a:avLst/>
          </a:prstGeom>
          <a:solidFill>
            <a:srgbClr val="D9EAD3"/>
          </a:solidFill>
          <a:ln cap="flat" cmpd="sng" w="9525">
            <a:solidFill>
              <a:srgbClr val="93C47D"/>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063" name="Google Shape;1063;p82"/>
          <p:cNvSpPr/>
          <p:nvPr/>
        </p:nvSpPr>
        <p:spPr>
          <a:xfrm>
            <a:off x="656833" y="2718820"/>
            <a:ext cx="7830300" cy="2211000"/>
          </a:xfrm>
          <a:prstGeom prst="roundRect">
            <a:avLst>
              <a:gd fmla="val 6527"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064" name="Google Shape;1064;p82"/>
          <p:cNvSpPr/>
          <p:nvPr/>
        </p:nvSpPr>
        <p:spPr>
          <a:xfrm>
            <a:off x="6628639" y="365695"/>
            <a:ext cx="2324700" cy="1815600"/>
          </a:xfrm>
          <a:prstGeom prst="roundRect">
            <a:avLst>
              <a:gd fmla="val 6012"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065" name="Google Shape;1065;p82"/>
          <p:cNvSpPr/>
          <p:nvPr/>
        </p:nvSpPr>
        <p:spPr>
          <a:xfrm>
            <a:off x="221542" y="365695"/>
            <a:ext cx="6325500" cy="1815600"/>
          </a:xfrm>
          <a:prstGeom prst="roundRect">
            <a:avLst>
              <a:gd fmla="val 6532" name="adj"/>
            </a:avLst>
          </a:prstGeom>
          <a:solidFill>
            <a:schemeClr val="lt2"/>
          </a:solidFill>
          <a:ln cap="flat" cmpd="sng" w="9525">
            <a:solidFill>
              <a:srgbClr val="B7B7B7"/>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nvGrpSpPr>
          <p:cNvPr id="1066" name="Google Shape;1066;p82"/>
          <p:cNvGrpSpPr/>
          <p:nvPr/>
        </p:nvGrpSpPr>
        <p:grpSpPr>
          <a:xfrm>
            <a:off x="1111679" y="1204338"/>
            <a:ext cx="594408" cy="363027"/>
            <a:chOff x="1523050" y="1144525"/>
            <a:chExt cx="1488624" cy="574500"/>
          </a:xfrm>
        </p:grpSpPr>
        <p:pic>
          <p:nvPicPr>
            <p:cNvPr id="1067" name="Google Shape;1067;p82"/>
            <p:cNvPicPr preferRelativeResize="0"/>
            <p:nvPr/>
          </p:nvPicPr>
          <p:blipFill>
            <a:blip r:embed="rId3">
              <a:alphaModFix/>
            </a:blip>
            <a:stretch>
              <a:fillRect/>
            </a:stretch>
          </p:blipFill>
          <p:spPr>
            <a:xfrm>
              <a:off x="1523050" y="1144550"/>
              <a:ext cx="1488624" cy="574450"/>
            </a:xfrm>
            <a:prstGeom prst="rect">
              <a:avLst/>
            </a:prstGeom>
            <a:noFill/>
            <a:ln>
              <a:noFill/>
            </a:ln>
          </p:spPr>
        </p:pic>
        <p:sp>
          <p:nvSpPr>
            <p:cNvPr id="1068" name="Google Shape;1068;p82"/>
            <p:cNvSpPr/>
            <p:nvPr/>
          </p:nvSpPr>
          <p:spPr>
            <a:xfrm>
              <a:off x="1523063" y="1144525"/>
              <a:ext cx="14886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69" name="Google Shape;1069;p82"/>
          <p:cNvGrpSpPr/>
          <p:nvPr/>
        </p:nvGrpSpPr>
        <p:grpSpPr>
          <a:xfrm>
            <a:off x="1931997" y="744497"/>
            <a:ext cx="509509" cy="363027"/>
            <a:chOff x="3660644" y="829775"/>
            <a:chExt cx="745005" cy="574500"/>
          </a:xfrm>
        </p:grpSpPr>
        <p:pic>
          <p:nvPicPr>
            <p:cNvPr id="1070" name="Google Shape;1070;p82"/>
            <p:cNvPicPr preferRelativeResize="0"/>
            <p:nvPr/>
          </p:nvPicPr>
          <p:blipFill rotWithShape="1">
            <a:blip r:embed="rId3">
              <a:alphaModFix/>
            </a:blip>
            <a:srcRect b="0" l="0" r="49954" t="0"/>
            <a:stretch/>
          </p:blipFill>
          <p:spPr>
            <a:xfrm>
              <a:off x="3660650" y="829800"/>
              <a:ext cx="744999" cy="574450"/>
            </a:xfrm>
            <a:prstGeom prst="rect">
              <a:avLst/>
            </a:prstGeom>
            <a:noFill/>
            <a:ln>
              <a:noFill/>
            </a:ln>
          </p:spPr>
        </p:pic>
        <p:sp>
          <p:nvSpPr>
            <p:cNvPr id="1071" name="Google Shape;1071;p82"/>
            <p:cNvSpPr/>
            <p:nvPr/>
          </p:nvSpPr>
          <p:spPr>
            <a:xfrm>
              <a:off x="3660644" y="82977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72" name="Google Shape;1072;p82"/>
          <p:cNvGrpSpPr/>
          <p:nvPr/>
        </p:nvGrpSpPr>
        <p:grpSpPr>
          <a:xfrm>
            <a:off x="1931993" y="1664168"/>
            <a:ext cx="509513" cy="363027"/>
            <a:chOff x="3660644" y="1531725"/>
            <a:chExt cx="745011" cy="574500"/>
          </a:xfrm>
        </p:grpSpPr>
        <p:pic>
          <p:nvPicPr>
            <p:cNvPr id="1073" name="Google Shape;1073;p82"/>
            <p:cNvPicPr preferRelativeResize="0"/>
            <p:nvPr/>
          </p:nvPicPr>
          <p:blipFill rotWithShape="1">
            <a:blip r:embed="rId3">
              <a:alphaModFix/>
            </a:blip>
            <a:srcRect b="0" l="49949" r="5" t="0"/>
            <a:stretch/>
          </p:blipFill>
          <p:spPr>
            <a:xfrm>
              <a:off x="3660656" y="1531750"/>
              <a:ext cx="744999" cy="574450"/>
            </a:xfrm>
            <a:prstGeom prst="rect">
              <a:avLst/>
            </a:prstGeom>
            <a:noFill/>
            <a:ln>
              <a:noFill/>
            </a:ln>
          </p:spPr>
        </p:pic>
        <p:sp>
          <p:nvSpPr>
            <p:cNvPr id="1074" name="Google Shape;1074;p82"/>
            <p:cNvSpPr/>
            <p:nvPr/>
          </p:nvSpPr>
          <p:spPr>
            <a:xfrm>
              <a:off x="3660644" y="153172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pic>
        <p:nvPicPr>
          <p:cNvPr id="1075" name="Google Shape;1075;p82"/>
          <p:cNvPicPr preferRelativeResize="0"/>
          <p:nvPr/>
        </p:nvPicPr>
        <p:blipFill rotWithShape="1">
          <a:blip r:embed="rId4">
            <a:alphaModFix/>
          </a:blip>
          <a:srcRect b="14481" l="13357" r="49383" t="7575"/>
          <a:stretch/>
        </p:blipFill>
        <p:spPr>
          <a:xfrm>
            <a:off x="2667396" y="744480"/>
            <a:ext cx="297824" cy="363024"/>
          </a:xfrm>
          <a:prstGeom prst="rect">
            <a:avLst/>
          </a:prstGeom>
          <a:noFill/>
          <a:ln>
            <a:noFill/>
          </a:ln>
        </p:spPr>
      </p:pic>
      <p:pic>
        <p:nvPicPr>
          <p:cNvPr id="1076" name="Google Shape;1076;p82"/>
          <p:cNvPicPr preferRelativeResize="0"/>
          <p:nvPr/>
        </p:nvPicPr>
        <p:blipFill rotWithShape="1">
          <a:blip r:embed="rId4">
            <a:alphaModFix/>
          </a:blip>
          <a:srcRect b="14481" l="51980" r="10760" t="7575"/>
          <a:stretch/>
        </p:blipFill>
        <p:spPr>
          <a:xfrm>
            <a:off x="2667396" y="1664121"/>
            <a:ext cx="297820" cy="363018"/>
          </a:xfrm>
          <a:prstGeom prst="rect">
            <a:avLst/>
          </a:prstGeom>
          <a:noFill/>
          <a:ln>
            <a:noFill/>
          </a:ln>
        </p:spPr>
      </p:pic>
      <p:sp>
        <p:nvSpPr>
          <p:cNvPr id="1077" name="Google Shape;1077;p82"/>
          <p:cNvSpPr txBox="1"/>
          <p:nvPr/>
        </p:nvSpPr>
        <p:spPr>
          <a:xfrm>
            <a:off x="470722" y="1629211"/>
            <a:ext cx="485700" cy="3108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 LRL</a:t>
            </a:r>
            <a:endParaRPr b="1" sz="1200">
              <a:solidFill>
                <a:schemeClr val="dk1"/>
              </a:solidFill>
              <a:latin typeface="Times New Roman"/>
              <a:ea typeface="Times New Roman"/>
              <a:cs typeface="Times New Roman"/>
              <a:sym typeface="Times New Roman"/>
            </a:endParaRPr>
          </a:p>
        </p:txBody>
      </p:sp>
      <p:sp>
        <p:nvSpPr>
          <p:cNvPr id="1078" name="Google Shape;1078;p82"/>
          <p:cNvSpPr/>
          <p:nvPr/>
        </p:nvSpPr>
        <p:spPr>
          <a:xfrm>
            <a:off x="3291007" y="1576336"/>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1079" name="Google Shape;1079;p82"/>
          <p:cNvSpPr/>
          <p:nvPr/>
        </p:nvSpPr>
        <p:spPr>
          <a:xfrm>
            <a:off x="3291007" y="656684"/>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1080" name="Google Shape;1080;p82"/>
          <p:cNvSpPr txBox="1"/>
          <p:nvPr/>
        </p:nvSpPr>
        <p:spPr>
          <a:xfrm>
            <a:off x="1062986" y="1488750"/>
            <a:ext cx="6900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Raw Wav</a:t>
            </a:r>
            <a:endParaRPr b="1" sz="1200">
              <a:solidFill>
                <a:schemeClr val="dk1"/>
              </a:solidFill>
              <a:latin typeface="Times New Roman"/>
              <a:ea typeface="Times New Roman"/>
              <a:cs typeface="Times New Roman"/>
              <a:sym typeface="Times New Roman"/>
            </a:endParaRPr>
          </a:p>
        </p:txBody>
      </p:sp>
      <p:pic>
        <p:nvPicPr>
          <p:cNvPr id="1081" name="Google Shape;1081;p82"/>
          <p:cNvPicPr preferRelativeResize="0"/>
          <p:nvPr/>
        </p:nvPicPr>
        <p:blipFill>
          <a:blip r:embed="rId5">
            <a:alphaModFix/>
          </a:blip>
          <a:stretch>
            <a:fillRect/>
          </a:stretch>
        </p:blipFill>
        <p:spPr>
          <a:xfrm>
            <a:off x="3293919" y="658172"/>
            <a:ext cx="116260" cy="155013"/>
          </a:xfrm>
          <a:prstGeom prst="rect">
            <a:avLst/>
          </a:prstGeom>
          <a:noFill/>
          <a:ln>
            <a:noFill/>
          </a:ln>
        </p:spPr>
      </p:pic>
      <p:pic>
        <p:nvPicPr>
          <p:cNvPr id="1082" name="Google Shape;1082;p82"/>
          <p:cNvPicPr preferRelativeResize="0"/>
          <p:nvPr/>
        </p:nvPicPr>
        <p:blipFill>
          <a:blip r:embed="rId5">
            <a:alphaModFix/>
          </a:blip>
          <a:stretch>
            <a:fillRect/>
          </a:stretch>
        </p:blipFill>
        <p:spPr>
          <a:xfrm>
            <a:off x="3293919" y="1576383"/>
            <a:ext cx="116260" cy="155013"/>
          </a:xfrm>
          <a:prstGeom prst="rect">
            <a:avLst/>
          </a:prstGeom>
          <a:noFill/>
          <a:ln>
            <a:noFill/>
          </a:ln>
        </p:spPr>
      </p:pic>
      <p:sp>
        <p:nvSpPr>
          <p:cNvPr id="1083" name="Google Shape;1083;p82"/>
          <p:cNvSpPr/>
          <p:nvPr/>
        </p:nvSpPr>
        <p:spPr>
          <a:xfrm>
            <a:off x="6730132" y="663492"/>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sp>
        <p:nvSpPr>
          <p:cNvPr id="1084" name="Google Shape;1084;p82"/>
          <p:cNvSpPr/>
          <p:nvPr/>
        </p:nvSpPr>
        <p:spPr>
          <a:xfrm>
            <a:off x="7737299" y="716309"/>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sp>
        <p:nvSpPr>
          <p:cNvPr id="1085" name="Google Shape;1085;p82"/>
          <p:cNvSpPr/>
          <p:nvPr/>
        </p:nvSpPr>
        <p:spPr>
          <a:xfrm>
            <a:off x="8280299" y="716344"/>
            <a:ext cx="594300" cy="432900"/>
          </a:xfrm>
          <a:prstGeom prst="rect">
            <a:avLst/>
          </a:prstGeom>
          <a:solidFill>
            <a:srgbClr val="F4CCCC"/>
          </a:solidFill>
          <a:ln cap="flat" cmpd="sng" w="9525">
            <a:solidFill>
              <a:srgbClr val="E06666"/>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Classifier</a:t>
            </a:r>
            <a:endParaRPr sz="1200">
              <a:latin typeface="Times New Roman"/>
              <a:ea typeface="Times New Roman"/>
              <a:cs typeface="Times New Roman"/>
              <a:sym typeface="Times New Roman"/>
            </a:endParaRPr>
          </a:p>
        </p:txBody>
      </p:sp>
      <p:grpSp>
        <p:nvGrpSpPr>
          <p:cNvPr id="1086" name="Google Shape;1086;p82"/>
          <p:cNvGrpSpPr/>
          <p:nvPr/>
        </p:nvGrpSpPr>
        <p:grpSpPr>
          <a:xfrm>
            <a:off x="1443263" y="3702066"/>
            <a:ext cx="594408" cy="363027"/>
            <a:chOff x="1523050" y="1144525"/>
            <a:chExt cx="1488624" cy="574500"/>
          </a:xfrm>
        </p:grpSpPr>
        <p:pic>
          <p:nvPicPr>
            <p:cNvPr id="1087" name="Google Shape;1087;p82"/>
            <p:cNvPicPr preferRelativeResize="0"/>
            <p:nvPr/>
          </p:nvPicPr>
          <p:blipFill>
            <a:blip r:embed="rId3">
              <a:alphaModFix/>
            </a:blip>
            <a:stretch>
              <a:fillRect/>
            </a:stretch>
          </p:blipFill>
          <p:spPr>
            <a:xfrm>
              <a:off x="1523050" y="1144550"/>
              <a:ext cx="1488624" cy="574450"/>
            </a:xfrm>
            <a:prstGeom prst="rect">
              <a:avLst/>
            </a:prstGeom>
            <a:noFill/>
            <a:ln>
              <a:noFill/>
            </a:ln>
          </p:spPr>
        </p:pic>
        <p:sp>
          <p:nvSpPr>
            <p:cNvPr id="1088" name="Google Shape;1088;p82"/>
            <p:cNvSpPr/>
            <p:nvPr/>
          </p:nvSpPr>
          <p:spPr>
            <a:xfrm>
              <a:off x="1523063" y="1144525"/>
              <a:ext cx="14886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89" name="Google Shape;1089;p82"/>
          <p:cNvGrpSpPr/>
          <p:nvPr/>
        </p:nvGrpSpPr>
        <p:grpSpPr>
          <a:xfrm>
            <a:off x="2262331" y="3247879"/>
            <a:ext cx="509509" cy="363027"/>
            <a:chOff x="3660644" y="829775"/>
            <a:chExt cx="745005" cy="574500"/>
          </a:xfrm>
        </p:grpSpPr>
        <p:pic>
          <p:nvPicPr>
            <p:cNvPr id="1090" name="Google Shape;1090;p82"/>
            <p:cNvPicPr preferRelativeResize="0"/>
            <p:nvPr/>
          </p:nvPicPr>
          <p:blipFill rotWithShape="1">
            <a:blip r:embed="rId3">
              <a:alphaModFix/>
            </a:blip>
            <a:srcRect b="0" l="0" r="49954" t="0"/>
            <a:stretch/>
          </p:blipFill>
          <p:spPr>
            <a:xfrm>
              <a:off x="3660650" y="829800"/>
              <a:ext cx="744999" cy="574450"/>
            </a:xfrm>
            <a:prstGeom prst="rect">
              <a:avLst/>
            </a:prstGeom>
            <a:noFill/>
            <a:ln>
              <a:noFill/>
            </a:ln>
          </p:spPr>
        </p:pic>
        <p:sp>
          <p:nvSpPr>
            <p:cNvPr id="1091" name="Google Shape;1091;p82"/>
            <p:cNvSpPr/>
            <p:nvPr/>
          </p:nvSpPr>
          <p:spPr>
            <a:xfrm>
              <a:off x="3660644" y="82977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grpSp>
        <p:nvGrpSpPr>
          <p:cNvPr id="1092" name="Google Shape;1092;p82"/>
          <p:cNvGrpSpPr/>
          <p:nvPr/>
        </p:nvGrpSpPr>
        <p:grpSpPr>
          <a:xfrm>
            <a:off x="2262327" y="4127567"/>
            <a:ext cx="509513" cy="363027"/>
            <a:chOff x="3660644" y="1531725"/>
            <a:chExt cx="745011" cy="574500"/>
          </a:xfrm>
        </p:grpSpPr>
        <p:pic>
          <p:nvPicPr>
            <p:cNvPr id="1093" name="Google Shape;1093;p82"/>
            <p:cNvPicPr preferRelativeResize="0"/>
            <p:nvPr/>
          </p:nvPicPr>
          <p:blipFill rotWithShape="1">
            <a:blip r:embed="rId3">
              <a:alphaModFix/>
            </a:blip>
            <a:srcRect b="0" l="49949" r="5" t="0"/>
            <a:stretch/>
          </p:blipFill>
          <p:spPr>
            <a:xfrm>
              <a:off x="3660656" y="1531750"/>
              <a:ext cx="744999" cy="574450"/>
            </a:xfrm>
            <a:prstGeom prst="rect">
              <a:avLst/>
            </a:prstGeom>
            <a:noFill/>
            <a:ln>
              <a:noFill/>
            </a:ln>
          </p:spPr>
        </p:pic>
        <p:sp>
          <p:nvSpPr>
            <p:cNvPr id="1094" name="Google Shape;1094;p82"/>
            <p:cNvSpPr/>
            <p:nvPr/>
          </p:nvSpPr>
          <p:spPr>
            <a:xfrm>
              <a:off x="3660644" y="1531725"/>
              <a:ext cx="744900" cy="574500"/>
            </a:xfrm>
            <a:prstGeom prst="rect">
              <a:avLst/>
            </a:prstGeom>
            <a:noFill/>
            <a:ln cap="flat" cmpd="sng" w="9525">
              <a:solidFill>
                <a:schemeClr val="dk2"/>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pic>
        <p:nvPicPr>
          <p:cNvPr id="1095" name="Google Shape;1095;p82"/>
          <p:cNvPicPr preferRelativeResize="0"/>
          <p:nvPr/>
        </p:nvPicPr>
        <p:blipFill rotWithShape="1">
          <a:blip r:embed="rId4">
            <a:alphaModFix/>
          </a:blip>
          <a:srcRect b="14481" l="13357" r="49383" t="7575"/>
          <a:stretch/>
        </p:blipFill>
        <p:spPr>
          <a:xfrm>
            <a:off x="2984041" y="3247852"/>
            <a:ext cx="297824" cy="363024"/>
          </a:xfrm>
          <a:prstGeom prst="rect">
            <a:avLst/>
          </a:prstGeom>
          <a:noFill/>
          <a:ln>
            <a:noFill/>
          </a:ln>
        </p:spPr>
      </p:pic>
      <p:pic>
        <p:nvPicPr>
          <p:cNvPr id="1096" name="Google Shape;1096;p82"/>
          <p:cNvPicPr preferRelativeResize="0"/>
          <p:nvPr/>
        </p:nvPicPr>
        <p:blipFill rotWithShape="1">
          <a:blip r:embed="rId4">
            <a:alphaModFix/>
          </a:blip>
          <a:srcRect b="14481" l="51980" r="10760" t="7575"/>
          <a:stretch/>
        </p:blipFill>
        <p:spPr>
          <a:xfrm>
            <a:off x="2984014" y="4127520"/>
            <a:ext cx="297820" cy="363018"/>
          </a:xfrm>
          <a:prstGeom prst="rect">
            <a:avLst/>
          </a:prstGeom>
          <a:noFill/>
          <a:ln>
            <a:noFill/>
          </a:ln>
        </p:spPr>
      </p:pic>
      <p:sp>
        <p:nvSpPr>
          <p:cNvPr id="1097" name="Google Shape;1097;p82"/>
          <p:cNvSpPr txBox="1"/>
          <p:nvPr/>
        </p:nvSpPr>
        <p:spPr>
          <a:xfrm>
            <a:off x="714500" y="3106383"/>
            <a:ext cx="7584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LRL+HRL</a:t>
            </a:r>
            <a:endParaRPr b="1" sz="1200">
              <a:solidFill>
                <a:schemeClr val="dk1"/>
              </a:solidFill>
              <a:latin typeface="Times New Roman"/>
              <a:ea typeface="Times New Roman"/>
              <a:cs typeface="Times New Roman"/>
              <a:sym typeface="Times New Roman"/>
            </a:endParaRPr>
          </a:p>
        </p:txBody>
      </p:sp>
      <p:sp>
        <p:nvSpPr>
          <p:cNvPr id="1098" name="Google Shape;1098;p82"/>
          <p:cNvSpPr txBox="1"/>
          <p:nvPr/>
        </p:nvSpPr>
        <p:spPr>
          <a:xfrm>
            <a:off x="1394236" y="4024266"/>
            <a:ext cx="6900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Raw Wav</a:t>
            </a:r>
            <a:endParaRPr b="1" sz="1200">
              <a:solidFill>
                <a:schemeClr val="dk1"/>
              </a:solidFill>
              <a:latin typeface="Times New Roman"/>
              <a:ea typeface="Times New Roman"/>
              <a:cs typeface="Times New Roman"/>
              <a:sym typeface="Times New Roman"/>
            </a:endParaRPr>
          </a:p>
        </p:txBody>
      </p:sp>
      <p:sp>
        <p:nvSpPr>
          <p:cNvPr id="1099" name="Google Shape;1099;p82"/>
          <p:cNvSpPr/>
          <p:nvPr/>
        </p:nvSpPr>
        <p:spPr>
          <a:xfrm>
            <a:off x="3525229" y="3160066"/>
            <a:ext cx="803700" cy="538500"/>
          </a:xfrm>
          <a:prstGeom prst="rect">
            <a:avLst/>
          </a:prstGeom>
          <a:solidFill>
            <a:srgbClr val="D9D2E9"/>
          </a:solidFill>
          <a:ln cap="flat" cmpd="sng" w="9525">
            <a:solidFill>
              <a:srgbClr val="8E7CC3"/>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pic>
        <p:nvPicPr>
          <p:cNvPr id="1100" name="Google Shape;1100;p82"/>
          <p:cNvPicPr preferRelativeResize="0"/>
          <p:nvPr/>
        </p:nvPicPr>
        <p:blipFill>
          <a:blip r:embed="rId5">
            <a:alphaModFix/>
          </a:blip>
          <a:stretch>
            <a:fillRect/>
          </a:stretch>
        </p:blipFill>
        <p:spPr>
          <a:xfrm>
            <a:off x="3525238" y="3160078"/>
            <a:ext cx="116260" cy="155013"/>
          </a:xfrm>
          <a:prstGeom prst="rect">
            <a:avLst/>
          </a:prstGeom>
          <a:noFill/>
          <a:ln>
            <a:noFill/>
          </a:ln>
        </p:spPr>
      </p:pic>
      <p:sp>
        <p:nvSpPr>
          <p:cNvPr id="1101" name="Google Shape;1101;p82"/>
          <p:cNvSpPr/>
          <p:nvPr/>
        </p:nvSpPr>
        <p:spPr>
          <a:xfrm>
            <a:off x="3525222" y="4039723"/>
            <a:ext cx="803700" cy="538500"/>
          </a:xfrm>
          <a:prstGeom prst="rect">
            <a:avLst/>
          </a:prstGeom>
          <a:solidFill>
            <a:srgbClr val="D0E0E3"/>
          </a:solidFill>
          <a:ln cap="flat" cmpd="sng" w="9525">
            <a:solidFill>
              <a:srgbClr val="76A5AF"/>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Whisper Encoder</a:t>
            </a:r>
            <a:endParaRPr sz="1200">
              <a:latin typeface="Times New Roman"/>
              <a:ea typeface="Times New Roman"/>
              <a:cs typeface="Times New Roman"/>
              <a:sym typeface="Times New Roman"/>
            </a:endParaRPr>
          </a:p>
        </p:txBody>
      </p:sp>
      <p:pic>
        <p:nvPicPr>
          <p:cNvPr id="1102" name="Google Shape;1102;p82"/>
          <p:cNvPicPr preferRelativeResize="0"/>
          <p:nvPr/>
        </p:nvPicPr>
        <p:blipFill>
          <a:blip r:embed="rId5">
            <a:alphaModFix/>
          </a:blip>
          <a:stretch>
            <a:fillRect/>
          </a:stretch>
        </p:blipFill>
        <p:spPr>
          <a:xfrm>
            <a:off x="3525238" y="4039723"/>
            <a:ext cx="116260" cy="155013"/>
          </a:xfrm>
          <a:prstGeom prst="rect">
            <a:avLst/>
          </a:prstGeom>
          <a:noFill/>
          <a:ln>
            <a:noFill/>
          </a:ln>
        </p:spPr>
      </p:pic>
      <p:sp>
        <p:nvSpPr>
          <p:cNvPr id="1103" name="Google Shape;1103;p82"/>
          <p:cNvSpPr/>
          <p:nvPr/>
        </p:nvSpPr>
        <p:spPr>
          <a:xfrm>
            <a:off x="7987604" y="3673383"/>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sp>
        <p:nvSpPr>
          <p:cNvPr id="1104" name="Google Shape;1104;p82"/>
          <p:cNvSpPr/>
          <p:nvPr/>
        </p:nvSpPr>
        <p:spPr>
          <a:xfrm>
            <a:off x="7127215" y="3673371"/>
            <a:ext cx="594300" cy="432900"/>
          </a:xfrm>
          <a:prstGeom prst="rect">
            <a:avLst/>
          </a:prstGeom>
          <a:solidFill>
            <a:srgbClr val="F4CCCC"/>
          </a:solidFill>
          <a:ln cap="flat" cmpd="sng" w="9525">
            <a:solidFill>
              <a:srgbClr val="E06666"/>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Classifier</a:t>
            </a:r>
            <a:endParaRPr sz="1200">
              <a:latin typeface="Times New Roman"/>
              <a:ea typeface="Times New Roman"/>
              <a:cs typeface="Times New Roman"/>
              <a:sym typeface="Times New Roman"/>
            </a:endParaRPr>
          </a:p>
        </p:txBody>
      </p:sp>
      <p:cxnSp>
        <p:nvCxnSpPr>
          <p:cNvPr id="1105" name="Google Shape;1105;p82"/>
          <p:cNvCxnSpPr>
            <a:stCxn id="1106" idx="3"/>
            <a:endCxn id="1068" idx="1"/>
          </p:cNvCxnSpPr>
          <p:nvPr/>
        </p:nvCxnSpPr>
        <p:spPr>
          <a:xfrm>
            <a:off x="883874" y="1385766"/>
            <a:ext cx="227700" cy="0"/>
          </a:xfrm>
          <a:prstGeom prst="straightConnector1">
            <a:avLst/>
          </a:prstGeom>
          <a:noFill/>
          <a:ln cap="flat" cmpd="sng" w="19050">
            <a:solidFill>
              <a:schemeClr val="dk2"/>
            </a:solidFill>
            <a:prstDash val="solid"/>
            <a:round/>
            <a:headEnd len="med" w="med" type="none"/>
            <a:tailEnd len="med" w="med" type="triangle"/>
          </a:ln>
        </p:spPr>
      </p:cxnSp>
      <p:grpSp>
        <p:nvGrpSpPr>
          <p:cNvPr id="1107" name="Google Shape;1107;p82"/>
          <p:cNvGrpSpPr/>
          <p:nvPr/>
        </p:nvGrpSpPr>
        <p:grpSpPr>
          <a:xfrm>
            <a:off x="832988" y="3526477"/>
            <a:ext cx="412373" cy="714150"/>
            <a:chOff x="361138" y="1180750"/>
            <a:chExt cx="742213" cy="761759"/>
          </a:xfrm>
        </p:grpSpPr>
        <p:sp>
          <p:nvSpPr>
            <p:cNvPr id="1108" name="Google Shape;1108;p82"/>
            <p:cNvSpPr/>
            <p:nvPr/>
          </p:nvSpPr>
          <p:spPr>
            <a:xfrm>
              <a:off x="361150" y="1180750"/>
              <a:ext cx="742200" cy="7617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nvGrpSpPr>
            <p:cNvPr id="1109" name="Google Shape;1109;p82"/>
            <p:cNvGrpSpPr/>
            <p:nvPr/>
          </p:nvGrpSpPr>
          <p:grpSpPr>
            <a:xfrm>
              <a:off x="361138" y="1180750"/>
              <a:ext cx="702437" cy="761759"/>
              <a:chOff x="955575" y="993475"/>
              <a:chExt cx="702437" cy="761759"/>
            </a:xfrm>
          </p:grpSpPr>
          <p:pic>
            <p:nvPicPr>
              <p:cNvPr id="1110" name="Google Shape;1110;p82"/>
              <p:cNvPicPr preferRelativeResize="0"/>
              <p:nvPr/>
            </p:nvPicPr>
            <p:blipFill>
              <a:blip r:embed="rId6">
                <a:alphaModFix/>
              </a:blip>
              <a:stretch>
                <a:fillRect/>
              </a:stretch>
            </p:blipFill>
            <p:spPr>
              <a:xfrm>
                <a:off x="1155325" y="993475"/>
                <a:ext cx="502687" cy="574500"/>
              </a:xfrm>
              <a:prstGeom prst="rect">
                <a:avLst/>
              </a:prstGeom>
              <a:noFill/>
              <a:ln>
                <a:noFill/>
              </a:ln>
            </p:spPr>
          </p:pic>
          <p:pic>
            <p:nvPicPr>
              <p:cNvPr id="1111" name="Google Shape;1111;p82"/>
              <p:cNvPicPr preferRelativeResize="0"/>
              <p:nvPr/>
            </p:nvPicPr>
            <p:blipFill>
              <a:blip r:embed="rId7">
                <a:alphaModFix/>
              </a:blip>
              <a:stretch>
                <a:fillRect/>
              </a:stretch>
            </p:blipFill>
            <p:spPr>
              <a:xfrm>
                <a:off x="955575" y="1180750"/>
                <a:ext cx="502674" cy="574484"/>
              </a:xfrm>
              <a:prstGeom prst="rect">
                <a:avLst/>
              </a:prstGeom>
              <a:noFill/>
              <a:ln>
                <a:noFill/>
              </a:ln>
            </p:spPr>
          </p:pic>
        </p:grpSp>
      </p:grpSp>
      <p:cxnSp>
        <p:nvCxnSpPr>
          <p:cNvPr id="1112" name="Google Shape;1112;p82"/>
          <p:cNvCxnSpPr>
            <a:stCxn id="1068" idx="3"/>
            <a:endCxn id="1071" idx="1"/>
          </p:cNvCxnSpPr>
          <p:nvPr/>
        </p:nvCxnSpPr>
        <p:spPr>
          <a:xfrm flipH="1" rot="10800000">
            <a:off x="1706082" y="925951"/>
            <a:ext cx="225900" cy="459900"/>
          </a:xfrm>
          <a:prstGeom prst="straightConnector1">
            <a:avLst/>
          </a:prstGeom>
          <a:noFill/>
          <a:ln cap="flat" cmpd="sng" w="19050">
            <a:solidFill>
              <a:schemeClr val="dk2"/>
            </a:solidFill>
            <a:prstDash val="solid"/>
            <a:round/>
            <a:headEnd len="med" w="med" type="none"/>
            <a:tailEnd len="med" w="med" type="triangle"/>
          </a:ln>
        </p:spPr>
      </p:cxnSp>
      <p:cxnSp>
        <p:nvCxnSpPr>
          <p:cNvPr id="1113" name="Google Shape;1113;p82"/>
          <p:cNvCxnSpPr>
            <a:stCxn id="1068" idx="3"/>
            <a:endCxn id="1074" idx="1"/>
          </p:cNvCxnSpPr>
          <p:nvPr/>
        </p:nvCxnSpPr>
        <p:spPr>
          <a:xfrm>
            <a:off x="1706082" y="1385851"/>
            <a:ext cx="225900" cy="459900"/>
          </a:xfrm>
          <a:prstGeom prst="straightConnector1">
            <a:avLst/>
          </a:prstGeom>
          <a:noFill/>
          <a:ln cap="flat" cmpd="sng" w="19050">
            <a:solidFill>
              <a:schemeClr val="dk2"/>
            </a:solidFill>
            <a:prstDash val="solid"/>
            <a:round/>
            <a:headEnd len="med" w="med" type="none"/>
            <a:tailEnd len="med" w="med" type="triangle"/>
          </a:ln>
        </p:spPr>
      </p:cxnSp>
      <p:cxnSp>
        <p:nvCxnSpPr>
          <p:cNvPr id="1114" name="Google Shape;1114;p82"/>
          <p:cNvCxnSpPr>
            <a:stCxn id="1071" idx="3"/>
            <a:endCxn id="1075" idx="1"/>
          </p:cNvCxnSpPr>
          <p:nvPr/>
        </p:nvCxnSpPr>
        <p:spPr>
          <a:xfrm>
            <a:off x="2441434" y="926010"/>
            <a:ext cx="225900" cy="0"/>
          </a:xfrm>
          <a:prstGeom prst="straightConnector1">
            <a:avLst/>
          </a:prstGeom>
          <a:noFill/>
          <a:ln cap="flat" cmpd="sng" w="19050">
            <a:solidFill>
              <a:schemeClr val="dk2"/>
            </a:solidFill>
            <a:prstDash val="solid"/>
            <a:round/>
            <a:headEnd len="med" w="med" type="none"/>
            <a:tailEnd len="med" w="med" type="triangle"/>
          </a:ln>
        </p:spPr>
      </p:cxnSp>
      <p:cxnSp>
        <p:nvCxnSpPr>
          <p:cNvPr id="1115" name="Google Shape;1115;p82"/>
          <p:cNvCxnSpPr>
            <a:stCxn id="1074" idx="3"/>
            <a:endCxn id="1076" idx="1"/>
          </p:cNvCxnSpPr>
          <p:nvPr/>
        </p:nvCxnSpPr>
        <p:spPr>
          <a:xfrm>
            <a:off x="2441430" y="1845682"/>
            <a:ext cx="225900" cy="0"/>
          </a:xfrm>
          <a:prstGeom prst="straightConnector1">
            <a:avLst/>
          </a:prstGeom>
          <a:noFill/>
          <a:ln cap="flat" cmpd="sng" w="19050">
            <a:solidFill>
              <a:schemeClr val="dk2"/>
            </a:solidFill>
            <a:prstDash val="solid"/>
            <a:round/>
            <a:headEnd len="med" w="med" type="none"/>
            <a:tailEnd len="med" w="med" type="triangle"/>
          </a:ln>
        </p:spPr>
      </p:cxnSp>
      <p:cxnSp>
        <p:nvCxnSpPr>
          <p:cNvPr id="1116" name="Google Shape;1116;p82"/>
          <p:cNvCxnSpPr>
            <a:stCxn id="1075" idx="3"/>
            <a:endCxn id="1079" idx="1"/>
          </p:cNvCxnSpPr>
          <p:nvPr/>
        </p:nvCxnSpPr>
        <p:spPr>
          <a:xfrm>
            <a:off x="2965219" y="925992"/>
            <a:ext cx="325800" cy="0"/>
          </a:xfrm>
          <a:prstGeom prst="straightConnector1">
            <a:avLst/>
          </a:prstGeom>
          <a:noFill/>
          <a:ln cap="flat" cmpd="sng" w="19050">
            <a:solidFill>
              <a:schemeClr val="dk2"/>
            </a:solidFill>
            <a:prstDash val="solid"/>
            <a:round/>
            <a:headEnd len="med" w="med" type="none"/>
            <a:tailEnd len="med" w="med" type="triangle"/>
          </a:ln>
        </p:spPr>
      </p:cxnSp>
      <p:cxnSp>
        <p:nvCxnSpPr>
          <p:cNvPr id="1117" name="Google Shape;1117;p82"/>
          <p:cNvCxnSpPr>
            <a:stCxn id="1076" idx="3"/>
            <a:endCxn id="1078" idx="1"/>
          </p:cNvCxnSpPr>
          <p:nvPr/>
        </p:nvCxnSpPr>
        <p:spPr>
          <a:xfrm>
            <a:off x="2965216" y="1845630"/>
            <a:ext cx="325800" cy="0"/>
          </a:xfrm>
          <a:prstGeom prst="straightConnector1">
            <a:avLst/>
          </a:prstGeom>
          <a:noFill/>
          <a:ln cap="flat" cmpd="sng" w="19050">
            <a:solidFill>
              <a:schemeClr val="dk2"/>
            </a:solidFill>
            <a:prstDash val="solid"/>
            <a:round/>
            <a:headEnd len="med" w="med" type="none"/>
            <a:tailEnd len="med" w="med" type="triangle"/>
          </a:ln>
        </p:spPr>
      </p:cxnSp>
      <p:cxnSp>
        <p:nvCxnSpPr>
          <p:cNvPr id="1118" name="Google Shape;1118;p82"/>
          <p:cNvCxnSpPr>
            <a:stCxn id="1079" idx="2"/>
            <a:endCxn id="1078" idx="0"/>
          </p:cNvCxnSpPr>
          <p:nvPr/>
        </p:nvCxnSpPr>
        <p:spPr>
          <a:xfrm>
            <a:off x="3692857" y="1195184"/>
            <a:ext cx="0" cy="381300"/>
          </a:xfrm>
          <a:prstGeom prst="straightConnector1">
            <a:avLst/>
          </a:prstGeom>
          <a:noFill/>
          <a:ln cap="flat" cmpd="sng" w="19050">
            <a:solidFill>
              <a:schemeClr val="dk2"/>
            </a:solidFill>
            <a:prstDash val="solid"/>
            <a:round/>
            <a:headEnd len="med" w="med" type="triangle"/>
            <a:tailEnd len="med" w="med" type="triangle"/>
          </a:ln>
        </p:spPr>
      </p:cxnSp>
      <p:sp>
        <p:nvSpPr>
          <p:cNvPr id="1119" name="Google Shape;1119;p82"/>
          <p:cNvSpPr txBox="1"/>
          <p:nvPr/>
        </p:nvSpPr>
        <p:spPr>
          <a:xfrm>
            <a:off x="3840576" y="1169414"/>
            <a:ext cx="10212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Contrastive Loss</a:t>
            </a:r>
            <a:endParaRPr b="1" sz="1200">
              <a:solidFill>
                <a:schemeClr val="dk1"/>
              </a:solidFill>
              <a:latin typeface="Times New Roman"/>
              <a:ea typeface="Times New Roman"/>
              <a:cs typeface="Times New Roman"/>
              <a:sym typeface="Times New Roman"/>
            </a:endParaRPr>
          </a:p>
        </p:txBody>
      </p:sp>
      <p:cxnSp>
        <p:nvCxnSpPr>
          <p:cNvPr id="1120" name="Google Shape;1120;p82"/>
          <p:cNvCxnSpPr>
            <a:stCxn id="1078" idx="3"/>
            <a:endCxn id="1119" idx="2"/>
          </p:cNvCxnSpPr>
          <p:nvPr/>
        </p:nvCxnSpPr>
        <p:spPr>
          <a:xfrm flipH="1" rot="10800000">
            <a:off x="4094707" y="1664986"/>
            <a:ext cx="256500" cy="180600"/>
          </a:xfrm>
          <a:prstGeom prst="bentConnector2">
            <a:avLst/>
          </a:prstGeom>
          <a:noFill/>
          <a:ln cap="flat" cmpd="sng" w="19050">
            <a:solidFill>
              <a:schemeClr val="dk2"/>
            </a:solidFill>
            <a:prstDash val="dash"/>
            <a:round/>
            <a:headEnd len="med" w="med" type="none"/>
            <a:tailEnd len="med" w="med" type="triangle"/>
          </a:ln>
        </p:spPr>
      </p:cxnSp>
      <p:cxnSp>
        <p:nvCxnSpPr>
          <p:cNvPr id="1121" name="Google Shape;1121;p82"/>
          <p:cNvCxnSpPr>
            <a:stCxn id="1079" idx="3"/>
            <a:endCxn id="1119" idx="0"/>
          </p:cNvCxnSpPr>
          <p:nvPr/>
        </p:nvCxnSpPr>
        <p:spPr>
          <a:xfrm>
            <a:off x="4094707" y="925934"/>
            <a:ext cx="256500" cy="243600"/>
          </a:xfrm>
          <a:prstGeom prst="bentConnector2">
            <a:avLst/>
          </a:prstGeom>
          <a:noFill/>
          <a:ln cap="flat" cmpd="sng" w="19050">
            <a:solidFill>
              <a:schemeClr val="dk2"/>
            </a:solidFill>
            <a:prstDash val="dash"/>
            <a:round/>
            <a:headEnd len="med" w="med" type="none"/>
            <a:tailEnd len="med" w="med" type="triangle"/>
          </a:ln>
        </p:spPr>
      </p:cxnSp>
      <p:sp>
        <p:nvSpPr>
          <p:cNvPr id="1122" name="Google Shape;1122;p82"/>
          <p:cNvSpPr txBox="1"/>
          <p:nvPr/>
        </p:nvSpPr>
        <p:spPr>
          <a:xfrm>
            <a:off x="6676543" y="1797047"/>
            <a:ext cx="4098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HRL</a:t>
            </a:r>
            <a:endParaRPr b="1" sz="1200">
              <a:solidFill>
                <a:schemeClr val="dk1"/>
              </a:solidFill>
              <a:latin typeface="Times New Roman"/>
              <a:ea typeface="Times New Roman"/>
              <a:cs typeface="Times New Roman"/>
              <a:sym typeface="Times New Roman"/>
            </a:endParaRPr>
          </a:p>
        </p:txBody>
      </p:sp>
      <p:grpSp>
        <p:nvGrpSpPr>
          <p:cNvPr id="1123" name="Google Shape;1123;p82"/>
          <p:cNvGrpSpPr/>
          <p:nvPr/>
        </p:nvGrpSpPr>
        <p:grpSpPr>
          <a:xfrm>
            <a:off x="6730574" y="1346414"/>
            <a:ext cx="302670" cy="538640"/>
            <a:chOff x="9951963" y="1274350"/>
            <a:chExt cx="544763" cy="574550"/>
          </a:xfrm>
        </p:grpSpPr>
        <p:pic>
          <p:nvPicPr>
            <p:cNvPr id="1124" name="Google Shape;1124;p82"/>
            <p:cNvPicPr preferRelativeResize="0"/>
            <p:nvPr/>
          </p:nvPicPr>
          <p:blipFill>
            <a:blip r:embed="rId6">
              <a:alphaModFix/>
            </a:blip>
            <a:stretch>
              <a:fillRect/>
            </a:stretch>
          </p:blipFill>
          <p:spPr>
            <a:xfrm>
              <a:off x="9951963" y="1274400"/>
              <a:ext cx="502687" cy="574500"/>
            </a:xfrm>
            <a:prstGeom prst="rect">
              <a:avLst/>
            </a:prstGeom>
            <a:noFill/>
            <a:ln>
              <a:noFill/>
            </a:ln>
          </p:spPr>
        </p:pic>
        <p:sp>
          <p:nvSpPr>
            <p:cNvPr id="1125" name="Google Shape;1125;p82"/>
            <p:cNvSpPr/>
            <p:nvPr/>
          </p:nvSpPr>
          <p:spPr>
            <a:xfrm>
              <a:off x="9960625" y="1274350"/>
              <a:ext cx="536100" cy="5745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grpSp>
      <p:cxnSp>
        <p:nvCxnSpPr>
          <p:cNvPr id="1126" name="Google Shape;1126;p82"/>
          <p:cNvCxnSpPr>
            <a:stCxn id="1083" idx="3"/>
            <a:endCxn id="1084" idx="1"/>
          </p:cNvCxnSpPr>
          <p:nvPr/>
        </p:nvCxnSpPr>
        <p:spPr>
          <a:xfrm>
            <a:off x="7533832" y="932742"/>
            <a:ext cx="203400" cy="0"/>
          </a:xfrm>
          <a:prstGeom prst="straightConnector1">
            <a:avLst/>
          </a:prstGeom>
          <a:noFill/>
          <a:ln cap="flat" cmpd="sng" w="19050">
            <a:solidFill>
              <a:schemeClr val="dk2"/>
            </a:solidFill>
            <a:prstDash val="solid"/>
            <a:round/>
            <a:headEnd len="med" w="med" type="none"/>
            <a:tailEnd len="med" w="med" type="triangle"/>
          </a:ln>
        </p:spPr>
      </p:cxnSp>
      <p:cxnSp>
        <p:nvCxnSpPr>
          <p:cNvPr id="1127" name="Google Shape;1127;p82"/>
          <p:cNvCxnSpPr>
            <a:stCxn id="1084" idx="3"/>
            <a:endCxn id="1085" idx="1"/>
          </p:cNvCxnSpPr>
          <p:nvPr/>
        </p:nvCxnSpPr>
        <p:spPr>
          <a:xfrm>
            <a:off x="8076899" y="932759"/>
            <a:ext cx="203400" cy="0"/>
          </a:xfrm>
          <a:prstGeom prst="straightConnector1">
            <a:avLst/>
          </a:prstGeom>
          <a:noFill/>
          <a:ln cap="flat" cmpd="sng" w="19050">
            <a:solidFill>
              <a:schemeClr val="dk2"/>
            </a:solidFill>
            <a:prstDash val="solid"/>
            <a:round/>
            <a:headEnd len="med" w="med" type="none"/>
            <a:tailEnd len="med" w="med" type="triangle"/>
          </a:ln>
        </p:spPr>
      </p:cxnSp>
      <p:cxnSp>
        <p:nvCxnSpPr>
          <p:cNvPr id="1128" name="Google Shape;1128;p82"/>
          <p:cNvCxnSpPr>
            <a:stCxn id="1108" idx="3"/>
            <a:endCxn id="1088" idx="1"/>
          </p:cNvCxnSpPr>
          <p:nvPr/>
        </p:nvCxnSpPr>
        <p:spPr>
          <a:xfrm>
            <a:off x="1245362" y="3883523"/>
            <a:ext cx="198000" cy="0"/>
          </a:xfrm>
          <a:prstGeom prst="straightConnector1">
            <a:avLst/>
          </a:prstGeom>
          <a:noFill/>
          <a:ln cap="flat" cmpd="sng" w="19050">
            <a:solidFill>
              <a:schemeClr val="dk2"/>
            </a:solidFill>
            <a:prstDash val="solid"/>
            <a:round/>
            <a:headEnd len="med" w="med" type="none"/>
            <a:tailEnd len="med" w="med" type="triangle"/>
          </a:ln>
        </p:spPr>
      </p:cxnSp>
      <p:cxnSp>
        <p:nvCxnSpPr>
          <p:cNvPr id="1129" name="Google Shape;1129;p82"/>
          <p:cNvCxnSpPr>
            <a:stCxn id="1088" idx="3"/>
            <a:endCxn id="1091" idx="1"/>
          </p:cNvCxnSpPr>
          <p:nvPr/>
        </p:nvCxnSpPr>
        <p:spPr>
          <a:xfrm flipH="1" rot="10800000">
            <a:off x="2037666" y="3429379"/>
            <a:ext cx="224700" cy="454200"/>
          </a:xfrm>
          <a:prstGeom prst="straightConnector1">
            <a:avLst/>
          </a:prstGeom>
          <a:noFill/>
          <a:ln cap="flat" cmpd="sng" w="19050">
            <a:solidFill>
              <a:schemeClr val="dk2"/>
            </a:solidFill>
            <a:prstDash val="solid"/>
            <a:round/>
            <a:headEnd len="med" w="med" type="none"/>
            <a:tailEnd len="med" w="med" type="triangle"/>
          </a:ln>
        </p:spPr>
      </p:cxnSp>
      <p:cxnSp>
        <p:nvCxnSpPr>
          <p:cNvPr id="1130" name="Google Shape;1130;p82"/>
          <p:cNvCxnSpPr>
            <a:stCxn id="1088" idx="3"/>
            <a:endCxn id="1094" idx="1"/>
          </p:cNvCxnSpPr>
          <p:nvPr/>
        </p:nvCxnSpPr>
        <p:spPr>
          <a:xfrm>
            <a:off x="2037666" y="3883579"/>
            <a:ext cx="224700" cy="425400"/>
          </a:xfrm>
          <a:prstGeom prst="straightConnector1">
            <a:avLst/>
          </a:prstGeom>
          <a:noFill/>
          <a:ln cap="flat" cmpd="sng" w="19050">
            <a:solidFill>
              <a:schemeClr val="dk2"/>
            </a:solidFill>
            <a:prstDash val="solid"/>
            <a:round/>
            <a:headEnd len="med" w="med" type="none"/>
            <a:tailEnd len="med" w="med" type="triangle"/>
          </a:ln>
        </p:spPr>
      </p:cxnSp>
      <p:cxnSp>
        <p:nvCxnSpPr>
          <p:cNvPr id="1131" name="Google Shape;1131;p82"/>
          <p:cNvCxnSpPr>
            <a:stCxn id="1091" idx="3"/>
            <a:endCxn id="1095" idx="1"/>
          </p:cNvCxnSpPr>
          <p:nvPr/>
        </p:nvCxnSpPr>
        <p:spPr>
          <a:xfrm>
            <a:off x="2771768" y="3429393"/>
            <a:ext cx="212400" cy="0"/>
          </a:xfrm>
          <a:prstGeom prst="straightConnector1">
            <a:avLst/>
          </a:prstGeom>
          <a:noFill/>
          <a:ln cap="flat" cmpd="sng" w="19050">
            <a:solidFill>
              <a:schemeClr val="dk2"/>
            </a:solidFill>
            <a:prstDash val="solid"/>
            <a:round/>
            <a:headEnd len="med" w="med" type="none"/>
            <a:tailEnd len="med" w="med" type="triangle"/>
          </a:ln>
        </p:spPr>
      </p:cxnSp>
      <p:cxnSp>
        <p:nvCxnSpPr>
          <p:cNvPr id="1132" name="Google Shape;1132;p82"/>
          <p:cNvCxnSpPr>
            <a:stCxn id="1094" idx="3"/>
            <a:endCxn id="1096" idx="1"/>
          </p:cNvCxnSpPr>
          <p:nvPr/>
        </p:nvCxnSpPr>
        <p:spPr>
          <a:xfrm>
            <a:off x="2771764" y="4309080"/>
            <a:ext cx="212400" cy="0"/>
          </a:xfrm>
          <a:prstGeom prst="straightConnector1">
            <a:avLst/>
          </a:prstGeom>
          <a:noFill/>
          <a:ln cap="flat" cmpd="sng" w="19050">
            <a:solidFill>
              <a:schemeClr val="dk2"/>
            </a:solidFill>
            <a:prstDash val="solid"/>
            <a:round/>
            <a:headEnd len="med" w="med" type="none"/>
            <a:tailEnd len="med" w="med" type="triangle"/>
          </a:ln>
        </p:spPr>
      </p:cxnSp>
      <p:cxnSp>
        <p:nvCxnSpPr>
          <p:cNvPr id="1133" name="Google Shape;1133;p82"/>
          <p:cNvCxnSpPr>
            <a:stCxn id="1095" idx="3"/>
            <a:endCxn id="1099" idx="1"/>
          </p:cNvCxnSpPr>
          <p:nvPr/>
        </p:nvCxnSpPr>
        <p:spPr>
          <a:xfrm>
            <a:off x="3281865" y="3429363"/>
            <a:ext cx="243300" cy="0"/>
          </a:xfrm>
          <a:prstGeom prst="straightConnector1">
            <a:avLst/>
          </a:prstGeom>
          <a:noFill/>
          <a:ln cap="flat" cmpd="sng" w="19050">
            <a:solidFill>
              <a:schemeClr val="dk2"/>
            </a:solidFill>
            <a:prstDash val="solid"/>
            <a:round/>
            <a:headEnd len="med" w="med" type="none"/>
            <a:tailEnd len="med" w="med" type="triangle"/>
          </a:ln>
        </p:spPr>
      </p:cxnSp>
      <p:cxnSp>
        <p:nvCxnSpPr>
          <p:cNvPr id="1134" name="Google Shape;1134;p82"/>
          <p:cNvCxnSpPr>
            <a:stCxn id="1096" idx="3"/>
            <a:endCxn id="1101" idx="1"/>
          </p:cNvCxnSpPr>
          <p:nvPr/>
        </p:nvCxnSpPr>
        <p:spPr>
          <a:xfrm>
            <a:off x="3281834" y="4309029"/>
            <a:ext cx="243300" cy="0"/>
          </a:xfrm>
          <a:prstGeom prst="straightConnector1">
            <a:avLst/>
          </a:prstGeom>
          <a:noFill/>
          <a:ln cap="flat" cmpd="sng" w="19050">
            <a:solidFill>
              <a:schemeClr val="dk2"/>
            </a:solidFill>
            <a:prstDash val="solid"/>
            <a:round/>
            <a:headEnd len="med" w="med" type="none"/>
            <a:tailEnd len="med" w="med" type="triangle"/>
          </a:ln>
        </p:spPr>
      </p:cxnSp>
      <p:cxnSp>
        <p:nvCxnSpPr>
          <p:cNvPr id="1135" name="Google Shape;1135;p82"/>
          <p:cNvCxnSpPr>
            <a:stCxn id="1103" idx="1"/>
            <a:endCxn id="1104" idx="3"/>
          </p:cNvCxnSpPr>
          <p:nvPr/>
        </p:nvCxnSpPr>
        <p:spPr>
          <a:xfrm rot="10800000">
            <a:off x="7721504" y="3889833"/>
            <a:ext cx="266100" cy="0"/>
          </a:xfrm>
          <a:prstGeom prst="straightConnector1">
            <a:avLst/>
          </a:prstGeom>
          <a:noFill/>
          <a:ln cap="flat" cmpd="sng" w="19050">
            <a:solidFill>
              <a:schemeClr val="dk2"/>
            </a:solidFill>
            <a:prstDash val="solid"/>
            <a:round/>
            <a:headEnd len="med" w="med" type="none"/>
            <a:tailEnd len="med" w="med" type="triangle"/>
          </a:ln>
        </p:spPr>
      </p:cxnSp>
      <p:sp>
        <p:nvSpPr>
          <p:cNvPr id="1136" name="Google Shape;1136;p82"/>
          <p:cNvSpPr txBox="1"/>
          <p:nvPr/>
        </p:nvSpPr>
        <p:spPr>
          <a:xfrm>
            <a:off x="4357708" y="3673383"/>
            <a:ext cx="819900" cy="4329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BYOL Loss</a:t>
            </a:r>
            <a:endParaRPr b="1" sz="1200">
              <a:solidFill>
                <a:schemeClr val="dk1"/>
              </a:solidFill>
              <a:latin typeface="Times New Roman"/>
              <a:ea typeface="Times New Roman"/>
              <a:cs typeface="Times New Roman"/>
              <a:sym typeface="Times New Roman"/>
            </a:endParaRPr>
          </a:p>
        </p:txBody>
      </p:sp>
      <p:cxnSp>
        <p:nvCxnSpPr>
          <p:cNvPr id="1137" name="Google Shape;1137;p82"/>
          <p:cNvCxnSpPr>
            <a:stCxn id="1099" idx="3"/>
            <a:endCxn id="1136" idx="0"/>
          </p:cNvCxnSpPr>
          <p:nvPr/>
        </p:nvCxnSpPr>
        <p:spPr>
          <a:xfrm>
            <a:off x="4328929" y="3429316"/>
            <a:ext cx="438600" cy="244200"/>
          </a:xfrm>
          <a:prstGeom prst="bentConnector2">
            <a:avLst/>
          </a:prstGeom>
          <a:noFill/>
          <a:ln cap="flat" cmpd="sng" w="19050">
            <a:solidFill>
              <a:schemeClr val="dk2"/>
            </a:solidFill>
            <a:prstDash val="dash"/>
            <a:round/>
            <a:headEnd len="med" w="med" type="none"/>
            <a:tailEnd len="med" w="med" type="triangle"/>
          </a:ln>
        </p:spPr>
      </p:cxnSp>
      <p:cxnSp>
        <p:nvCxnSpPr>
          <p:cNvPr id="1138" name="Google Shape;1138;p82"/>
          <p:cNvCxnSpPr>
            <a:stCxn id="1101" idx="3"/>
            <a:endCxn id="1136" idx="2"/>
          </p:cNvCxnSpPr>
          <p:nvPr/>
        </p:nvCxnSpPr>
        <p:spPr>
          <a:xfrm flipH="1" rot="10800000">
            <a:off x="4328922" y="4106173"/>
            <a:ext cx="438600" cy="202800"/>
          </a:xfrm>
          <a:prstGeom prst="bentConnector2">
            <a:avLst/>
          </a:prstGeom>
          <a:noFill/>
          <a:ln cap="flat" cmpd="sng" w="19050">
            <a:solidFill>
              <a:schemeClr val="dk2"/>
            </a:solidFill>
            <a:prstDash val="dash"/>
            <a:round/>
            <a:headEnd len="med" w="med" type="none"/>
            <a:tailEnd len="med" w="med" type="triangle"/>
          </a:ln>
        </p:spPr>
      </p:cxnSp>
      <p:sp>
        <p:nvSpPr>
          <p:cNvPr id="1139" name="Google Shape;1139;p82"/>
          <p:cNvSpPr txBox="1"/>
          <p:nvPr/>
        </p:nvSpPr>
        <p:spPr>
          <a:xfrm>
            <a:off x="3395396" y="2834156"/>
            <a:ext cx="1063500" cy="2955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100">
                <a:solidFill>
                  <a:schemeClr val="dk1"/>
                </a:solidFill>
                <a:latin typeface="Times New Roman"/>
                <a:ea typeface="Times New Roman"/>
                <a:cs typeface="Times New Roman"/>
                <a:sym typeface="Times New Roman"/>
              </a:rPr>
              <a:t>Online Model</a:t>
            </a:r>
            <a:endParaRPr i="1" sz="1100">
              <a:solidFill>
                <a:schemeClr val="dk1"/>
              </a:solidFill>
              <a:latin typeface="Times New Roman"/>
              <a:ea typeface="Times New Roman"/>
              <a:cs typeface="Times New Roman"/>
              <a:sym typeface="Times New Roman"/>
            </a:endParaRPr>
          </a:p>
        </p:txBody>
      </p:sp>
      <p:sp>
        <p:nvSpPr>
          <p:cNvPr id="1140" name="Google Shape;1140;p82"/>
          <p:cNvSpPr txBox="1"/>
          <p:nvPr/>
        </p:nvSpPr>
        <p:spPr>
          <a:xfrm>
            <a:off x="3126112" y="4490520"/>
            <a:ext cx="883800" cy="2955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100">
                <a:solidFill>
                  <a:schemeClr val="dk1"/>
                </a:solidFill>
                <a:latin typeface="Times New Roman"/>
                <a:ea typeface="Times New Roman"/>
                <a:cs typeface="Times New Roman"/>
                <a:sym typeface="Times New Roman"/>
              </a:rPr>
              <a:t>Target Model</a:t>
            </a:r>
            <a:endParaRPr i="1" sz="1100">
              <a:solidFill>
                <a:schemeClr val="dk1"/>
              </a:solidFill>
              <a:latin typeface="Times New Roman"/>
              <a:ea typeface="Times New Roman"/>
              <a:cs typeface="Times New Roman"/>
              <a:sym typeface="Times New Roman"/>
            </a:endParaRPr>
          </a:p>
        </p:txBody>
      </p:sp>
      <p:sp>
        <p:nvSpPr>
          <p:cNvPr id="1141" name="Google Shape;1141;p82"/>
          <p:cNvSpPr txBox="1"/>
          <p:nvPr/>
        </p:nvSpPr>
        <p:spPr>
          <a:xfrm>
            <a:off x="276875" y="365684"/>
            <a:ext cx="17991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i="1" lang="en" sz="1200">
                <a:solidFill>
                  <a:srgbClr val="38761D"/>
                </a:solidFill>
                <a:latin typeface="Times New Roman"/>
                <a:ea typeface="Times New Roman"/>
                <a:cs typeface="Times New Roman"/>
                <a:sym typeface="Times New Roman"/>
              </a:rPr>
              <a:t>Stage 1: Contrastive Adaptation</a:t>
            </a:r>
            <a:endParaRPr b="1" i="1" sz="1200">
              <a:solidFill>
                <a:srgbClr val="38761D"/>
              </a:solidFill>
              <a:latin typeface="Times New Roman"/>
              <a:ea typeface="Times New Roman"/>
              <a:cs typeface="Times New Roman"/>
              <a:sym typeface="Times New Roman"/>
            </a:endParaRPr>
          </a:p>
        </p:txBody>
      </p:sp>
      <p:sp>
        <p:nvSpPr>
          <p:cNvPr id="1142" name="Google Shape;1142;p82"/>
          <p:cNvSpPr txBox="1"/>
          <p:nvPr/>
        </p:nvSpPr>
        <p:spPr>
          <a:xfrm>
            <a:off x="7209306" y="1743961"/>
            <a:ext cx="17442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i="1" lang="en" sz="1200">
                <a:solidFill>
                  <a:srgbClr val="38761D"/>
                </a:solidFill>
                <a:latin typeface="Times New Roman"/>
                <a:ea typeface="Times New Roman"/>
                <a:cs typeface="Times New Roman"/>
                <a:sym typeface="Times New Roman"/>
              </a:rPr>
              <a:t>Stage 2: Emotion Fine-Tuning</a:t>
            </a:r>
            <a:endParaRPr b="1" i="1" sz="1200">
              <a:solidFill>
                <a:srgbClr val="38761D"/>
              </a:solidFill>
              <a:latin typeface="Times New Roman"/>
              <a:ea typeface="Times New Roman"/>
              <a:cs typeface="Times New Roman"/>
              <a:sym typeface="Times New Roman"/>
            </a:endParaRPr>
          </a:p>
        </p:txBody>
      </p:sp>
      <p:sp>
        <p:nvSpPr>
          <p:cNvPr id="1143" name="Google Shape;1143;p82"/>
          <p:cNvSpPr txBox="1"/>
          <p:nvPr/>
        </p:nvSpPr>
        <p:spPr>
          <a:xfrm>
            <a:off x="107083" y="2159531"/>
            <a:ext cx="1536900" cy="5571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rPr b="1" lang="en" sz="1400">
                <a:solidFill>
                  <a:srgbClr val="38761D"/>
                </a:solidFill>
                <a:latin typeface="Times New Roman"/>
                <a:ea typeface="Times New Roman"/>
                <a:cs typeface="Times New Roman"/>
                <a:sym typeface="Times New Roman"/>
              </a:rPr>
              <a:t>Contrastive Learning</a:t>
            </a:r>
            <a:endParaRPr b="1" sz="1400">
              <a:solidFill>
                <a:srgbClr val="38761D"/>
              </a:solidFill>
              <a:latin typeface="Times New Roman"/>
              <a:ea typeface="Times New Roman"/>
              <a:cs typeface="Times New Roman"/>
              <a:sym typeface="Times New Roman"/>
            </a:endParaRPr>
          </a:p>
        </p:txBody>
      </p:sp>
      <p:sp>
        <p:nvSpPr>
          <p:cNvPr id="1144" name="Google Shape;1144;p82"/>
          <p:cNvSpPr txBox="1"/>
          <p:nvPr/>
        </p:nvSpPr>
        <p:spPr>
          <a:xfrm>
            <a:off x="107083" y="2571750"/>
            <a:ext cx="539400" cy="557100"/>
          </a:xfrm>
          <a:prstGeom prst="rect">
            <a:avLst/>
          </a:prstGeom>
          <a:noFill/>
          <a:ln>
            <a:noFill/>
          </a:ln>
        </p:spPr>
        <p:txBody>
          <a:bodyPr anchorCtr="0" anchor="t" bIns="62425" lIns="62425" spcFirstLastPara="1" rIns="62425" wrap="square" tIns="62425">
            <a:spAutoFit/>
          </a:bodyPr>
          <a:lstStyle/>
          <a:p>
            <a:pPr indent="0" lvl="0" marL="0" rtl="0" algn="l">
              <a:spcBef>
                <a:spcPts val="0"/>
              </a:spcBef>
              <a:spcAft>
                <a:spcPts val="0"/>
              </a:spcAft>
              <a:buNone/>
            </a:pPr>
            <a:r>
              <a:rPr b="1" lang="en" sz="1400">
                <a:solidFill>
                  <a:srgbClr val="1155CC"/>
                </a:solidFill>
                <a:latin typeface="Times New Roman"/>
                <a:ea typeface="Times New Roman"/>
                <a:cs typeface="Times New Roman"/>
                <a:sym typeface="Times New Roman"/>
              </a:rPr>
              <a:t>BYOL</a:t>
            </a:r>
            <a:endParaRPr b="1" sz="1400">
              <a:solidFill>
                <a:srgbClr val="1155CC"/>
              </a:solidFill>
              <a:latin typeface="Times New Roman"/>
              <a:ea typeface="Times New Roman"/>
              <a:cs typeface="Times New Roman"/>
              <a:sym typeface="Times New Roman"/>
            </a:endParaRPr>
          </a:p>
        </p:txBody>
      </p:sp>
      <p:sp>
        <p:nvSpPr>
          <p:cNvPr id="1145" name="Google Shape;1145;p82"/>
          <p:cNvSpPr txBox="1"/>
          <p:nvPr/>
        </p:nvSpPr>
        <p:spPr>
          <a:xfrm>
            <a:off x="1791444" y="1169391"/>
            <a:ext cx="8199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i="1" lang="en" sz="1200">
                <a:solidFill>
                  <a:schemeClr val="dk1"/>
                </a:solidFill>
                <a:latin typeface="Times New Roman"/>
                <a:ea typeface="Times New Roman"/>
                <a:cs typeface="Times New Roman"/>
                <a:sym typeface="Times New Roman"/>
              </a:rPr>
              <a:t>Augmentation</a:t>
            </a:r>
            <a:endParaRPr i="1" sz="1200">
              <a:solidFill>
                <a:schemeClr val="dk1"/>
              </a:solidFill>
              <a:latin typeface="Times New Roman"/>
              <a:ea typeface="Times New Roman"/>
              <a:cs typeface="Times New Roman"/>
              <a:sym typeface="Times New Roman"/>
            </a:endParaRPr>
          </a:p>
        </p:txBody>
      </p:sp>
      <p:sp>
        <p:nvSpPr>
          <p:cNvPr id="1146" name="Google Shape;1146;p82"/>
          <p:cNvSpPr txBox="1"/>
          <p:nvPr/>
        </p:nvSpPr>
        <p:spPr>
          <a:xfrm>
            <a:off x="2104278" y="3667125"/>
            <a:ext cx="819900" cy="4041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i="1" lang="en" sz="1200">
                <a:solidFill>
                  <a:schemeClr val="dk1"/>
                </a:solidFill>
                <a:latin typeface="Times New Roman"/>
                <a:ea typeface="Times New Roman"/>
                <a:cs typeface="Times New Roman"/>
                <a:sym typeface="Times New Roman"/>
              </a:rPr>
              <a:t>Augmentation</a:t>
            </a:r>
            <a:endParaRPr i="1" sz="1200">
              <a:solidFill>
                <a:schemeClr val="dk1"/>
              </a:solidFill>
              <a:latin typeface="Times New Roman"/>
              <a:ea typeface="Times New Roman"/>
              <a:cs typeface="Times New Roman"/>
              <a:sym typeface="Times New Roman"/>
            </a:endParaRPr>
          </a:p>
        </p:txBody>
      </p:sp>
      <p:sp>
        <p:nvSpPr>
          <p:cNvPr id="1147" name="Google Shape;1147;p82"/>
          <p:cNvSpPr/>
          <p:nvPr/>
        </p:nvSpPr>
        <p:spPr>
          <a:xfrm flipH="1">
            <a:off x="2821625" y="1664086"/>
            <a:ext cx="21000" cy="363000"/>
          </a:xfrm>
          <a:prstGeom prst="rect">
            <a:avLst/>
          </a:prstGeom>
          <a:solidFill>
            <a:srgbClr val="999999"/>
          </a:solid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148" name="Google Shape;1148;p82"/>
          <p:cNvSpPr/>
          <p:nvPr/>
        </p:nvSpPr>
        <p:spPr>
          <a:xfrm flipH="1">
            <a:off x="2667322" y="1922859"/>
            <a:ext cx="297900" cy="29100"/>
          </a:xfrm>
          <a:prstGeom prst="rect">
            <a:avLst/>
          </a:prstGeom>
          <a:solidFill>
            <a:srgbClr val="999999"/>
          </a:solid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sp>
        <p:nvSpPr>
          <p:cNvPr id="1106" name="Google Shape;1106;p82"/>
          <p:cNvSpPr/>
          <p:nvPr/>
        </p:nvSpPr>
        <p:spPr>
          <a:xfrm>
            <a:off x="471674" y="1028766"/>
            <a:ext cx="412200" cy="7140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t/>
            </a:r>
            <a:endParaRPr sz="1000"/>
          </a:p>
        </p:txBody>
      </p:sp>
      <p:pic>
        <p:nvPicPr>
          <p:cNvPr id="1149" name="Google Shape;1149;p82"/>
          <p:cNvPicPr preferRelativeResize="0"/>
          <p:nvPr/>
        </p:nvPicPr>
        <p:blipFill>
          <a:blip r:embed="rId7">
            <a:alphaModFix/>
          </a:blip>
          <a:stretch>
            <a:fillRect/>
          </a:stretch>
        </p:blipFill>
        <p:spPr>
          <a:xfrm>
            <a:off x="574007" y="1132863"/>
            <a:ext cx="279263" cy="319158"/>
          </a:xfrm>
          <a:prstGeom prst="rect">
            <a:avLst/>
          </a:prstGeom>
          <a:noFill/>
          <a:ln>
            <a:noFill/>
          </a:ln>
        </p:spPr>
      </p:pic>
      <p:pic>
        <p:nvPicPr>
          <p:cNvPr id="1150" name="Google Shape;1150;p82"/>
          <p:cNvPicPr preferRelativeResize="0"/>
          <p:nvPr/>
        </p:nvPicPr>
        <p:blipFill>
          <a:blip r:embed="rId5">
            <a:alphaModFix/>
          </a:blip>
          <a:stretch>
            <a:fillRect/>
          </a:stretch>
        </p:blipFill>
        <p:spPr>
          <a:xfrm>
            <a:off x="6730134" y="656684"/>
            <a:ext cx="116260" cy="155013"/>
          </a:xfrm>
          <a:prstGeom prst="rect">
            <a:avLst/>
          </a:prstGeom>
          <a:noFill/>
          <a:ln>
            <a:noFill/>
          </a:ln>
        </p:spPr>
      </p:pic>
      <p:cxnSp>
        <p:nvCxnSpPr>
          <p:cNvPr id="1151" name="Google Shape;1151;p82"/>
          <p:cNvCxnSpPr>
            <a:stCxn id="1101" idx="2"/>
            <a:endCxn id="1103" idx="2"/>
          </p:cNvCxnSpPr>
          <p:nvPr/>
        </p:nvCxnSpPr>
        <p:spPr>
          <a:xfrm rot="-5400000">
            <a:off x="5806272" y="2227123"/>
            <a:ext cx="471900" cy="4230300"/>
          </a:xfrm>
          <a:prstGeom prst="bentConnector3">
            <a:avLst>
              <a:gd fmla="val -47275" name="adj1"/>
            </a:avLst>
          </a:prstGeom>
          <a:noFill/>
          <a:ln cap="flat" cmpd="sng" w="19050">
            <a:solidFill>
              <a:schemeClr val="dk2"/>
            </a:solidFill>
            <a:prstDash val="solid"/>
            <a:round/>
            <a:headEnd len="med" w="med" type="none"/>
            <a:tailEnd len="med" w="med" type="triangle"/>
          </a:ln>
        </p:spPr>
      </p:cxnSp>
      <p:sp>
        <p:nvSpPr>
          <p:cNvPr id="1152" name="Google Shape;1152;p82"/>
          <p:cNvSpPr txBox="1"/>
          <p:nvPr/>
        </p:nvSpPr>
        <p:spPr>
          <a:xfrm>
            <a:off x="5291632" y="3543445"/>
            <a:ext cx="1523400" cy="6801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Supervised Emotion Loss</a:t>
            </a:r>
            <a:endParaRPr b="1" sz="1200">
              <a:solidFill>
                <a:schemeClr val="dk1"/>
              </a:solidFill>
              <a:latin typeface="Times New Roman"/>
              <a:ea typeface="Times New Roman"/>
              <a:cs typeface="Times New Roman"/>
              <a:sym typeface="Times New Roman"/>
            </a:endParaRPr>
          </a:p>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(On HRL Only)</a:t>
            </a:r>
            <a:endParaRPr b="1" sz="1200">
              <a:solidFill>
                <a:schemeClr val="dk1"/>
              </a:solidFill>
              <a:latin typeface="Times New Roman"/>
              <a:ea typeface="Times New Roman"/>
              <a:cs typeface="Times New Roman"/>
              <a:sym typeface="Times New Roman"/>
            </a:endParaRPr>
          </a:p>
        </p:txBody>
      </p:sp>
      <p:sp>
        <p:nvSpPr>
          <p:cNvPr id="1153" name="Google Shape;1153;p82"/>
          <p:cNvSpPr txBox="1"/>
          <p:nvPr/>
        </p:nvSpPr>
        <p:spPr>
          <a:xfrm>
            <a:off x="5082506" y="3673371"/>
            <a:ext cx="225900" cy="432900"/>
          </a:xfrm>
          <a:prstGeom prst="rect">
            <a:avLst/>
          </a:prstGeom>
          <a:noFill/>
          <a:ln>
            <a:noFill/>
          </a:ln>
        </p:spPr>
        <p:txBody>
          <a:bodyPr anchorCtr="0" anchor="ctr" bIns="62425" lIns="62425" spcFirstLastPara="1" rIns="62425" wrap="square" tIns="62425">
            <a:no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p:txBody>
      </p:sp>
      <p:cxnSp>
        <p:nvCxnSpPr>
          <p:cNvPr id="1154" name="Google Shape;1154;p82"/>
          <p:cNvCxnSpPr>
            <a:stCxn id="1104" idx="1"/>
            <a:endCxn id="1152" idx="3"/>
          </p:cNvCxnSpPr>
          <p:nvPr/>
        </p:nvCxnSpPr>
        <p:spPr>
          <a:xfrm rot="10800000">
            <a:off x="6814915" y="3883521"/>
            <a:ext cx="312300" cy="6300"/>
          </a:xfrm>
          <a:prstGeom prst="straightConnector1">
            <a:avLst/>
          </a:prstGeom>
          <a:noFill/>
          <a:ln cap="flat" cmpd="sng" w="19050">
            <a:solidFill>
              <a:schemeClr val="dk2"/>
            </a:solidFill>
            <a:prstDash val="dash"/>
            <a:round/>
            <a:headEnd len="med" w="med" type="none"/>
            <a:tailEnd len="med" w="med" type="triangle"/>
          </a:ln>
        </p:spPr>
      </p:cxnSp>
      <p:cxnSp>
        <p:nvCxnSpPr>
          <p:cNvPr id="1155" name="Google Shape;1155;p82"/>
          <p:cNvCxnSpPr>
            <a:stCxn id="1125" idx="3"/>
            <a:endCxn id="1083" idx="2"/>
          </p:cNvCxnSpPr>
          <p:nvPr/>
        </p:nvCxnSpPr>
        <p:spPr>
          <a:xfrm flipH="1" rot="10800000">
            <a:off x="7033244" y="1202011"/>
            <a:ext cx="98700" cy="413700"/>
          </a:xfrm>
          <a:prstGeom prst="bentConnector2">
            <a:avLst/>
          </a:prstGeom>
          <a:noFill/>
          <a:ln cap="flat" cmpd="sng" w="19050">
            <a:solidFill>
              <a:schemeClr val="dk2"/>
            </a:solidFill>
            <a:prstDash val="solid"/>
            <a:round/>
            <a:headEnd len="med" w="med" type="none"/>
            <a:tailEnd len="med" w="med" type="triangle"/>
          </a:ln>
        </p:spPr>
      </p:cxnSp>
      <p:sp>
        <p:nvSpPr>
          <p:cNvPr id="1156" name="Google Shape;1156;p82"/>
          <p:cNvSpPr/>
          <p:nvPr/>
        </p:nvSpPr>
        <p:spPr>
          <a:xfrm>
            <a:off x="5872840" y="656687"/>
            <a:ext cx="594300" cy="538500"/>
          </a:xfrm>
          <a:prstGeom prst="rect">
            <a:avLst/>
          </a:prstGeom>
          <a:solidFill>
            <a:srgbClr val="D9EAD3"/>
          </a:solidFill>
          <a:ln cap="flat" cmpd="sng" w="9525">
            <a:solidFill>
              <a:srgbClr val="93C47D"/>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Speaker Classifier</a:t>
            </a:r>
            <a:endParaRPr sz="1200">
              <a:latin typeface="Times New Roman"/>
              <a:ea typeface="Times New Roman"/>
              <a:cs typeface="Times New Roman"/>
              <a:sym typeface="Times New Roman"/>
            </a:endParaRPr>
          </a:p>
        </p:txBody>
      </p:sp>
      <p:sp>
        <p:nvSpPr>
          <p:cNvPr id="1157" name="Google Shape;1157;p82"/>
          <p:cNvSpPr/>
          <p:nvPr/>
        </p:nvSpPr>
        <p:spPr>
          <a:xfrm>
            <a:off x="6000174" y="1576336"/>
            <a:ext cx="339600" cy="432900"/>
          </a:xfrm>
          <a:prstGeom prst="rect">
            <a:avLst/>
          </a:prstGeom>
          <a:solidFill>
            <a:srgbClr val="FCE5CD"/>
          </a:solidFill>
          <a:ln cap="flat" cmpd="sng" w="9525">
            <a:solidFill>
              <a:srgbClr val="F6B26B"/>
            </a:solidFill>
            <a:prstDash val="solid"/>
            <a:round/>
            <a:headEnd len="sm" w="sm" type="none"/>
            <a:tailEnd len="sm" w="sm" type="none"/>
          </a:ln>
        </p:spPr>
        <p:txBody>
          <a:bodyPr anchorCtr="0" anchor="ctr" bIns="62425" lIns="62425" spcFirstLastPara="1" rIns="62425" wrap="square" tIns="62425">
            <a:noAutofit/>
          </a:bodyPr>
          <a:lstStyle/>
          <a:p>
            <a:pPr indent="0" lvl="0" marL="0" rtl="0" algn="ctr">
              <a:spcBef>
                <a:spcPts val="0"/>
              </a:spcBef>
              <a:spcAft>
                <a:spcPts val="0"/>
              </a:spcAft>
              <a:buNone/>
            </a:pPr>
            <a:r>
              <a:rPr lang="en" sz="1200">
                <a:latin typeface="Times New Roman"/>
                <a:ea typeface="Times New Roman"/>
                <a:cs typeface="Times New Roman"/>
                <a:sym typeface="Times New Roman"/>
              </a:rPr>
              <a:t>Pool</a:t>
            </a:r>
            <a:endParaRPr sz="1200">
              <a:latin typeface="Times New Roman"/>
              <a:ea typeface="Times New Roman"/>
              <a:cs typeface="Times New Roman"/>
              <a:sym typeface="Times New Roman"/>
            </a:endParaRPr>
          </a:p>
        </p:txBody>
      </p:sp>
      <p:cxnSp>
        <p:nvCxnSpPr>
          <p:cNvPr id="1158" name="Google Shape;1158;p82"/>
          <p:cNvCxnSpPr>
            <a:stCxn id="1078" idx="2"/>
            <a:endCxn id="1157" idx="2"/>
          </p:cNvCxnSpPr>
          <p:nvPr/>
        </p:nvCxnSpPr>
        <p:spPr>
          <a:xfrm rot="-5400000">
            <a:off x="4878607" y="823486"/>
            <a:ext cx="105600" cy="2477100"/>
          </a:xfrm>
          <a:prstGeom prst="bentConnector3">
            <a:avLst>
              <a:gd fmla="val -211104" name="adj1"/>
            </a:avLst>
          </a:prstGeom>
          <a:noFill/>
          <a:ln cap="flat" cmpd="sng" w="19050">
            <a:solidFill>
              <a:schemeClr val="dk2"/>
            </a:solidFill>
            <a:prstDash val="solid"/>
            <a:round/>
            <a:headEnd len="med" w="med" type="none"/>
            <a:tailEnd len="med" w="med" type="triangle"/>
          </a:ln>
        </p:spPr>
      </p:cxnSp>
      <p:cxnSp>
        <p:nvCxnSpPr>
          <p:cNvPr id="1159" name="Google Shape;1159;p82"/>
          <p:cNvCxnSpPr>
            <a:stCxn id="1157" idx="0"/>
            <a:endCxn id="1156" idx="2"/>
          </p:cNvCxnSpPr>
          <p:nvPr/>
        </p:nvCxnSpPr>
        <p:spPr>
          <a:xfrm rot="10800000">
            <a:off x="6169974" y="1195336"/>
            <a:ext cx="0" cy="381000"/>
          </a:xfrm>
          <a:prstGeom prst="straightConnector1">
            <a:avLst/>
          </a:prstGeom>
          <a:noFill/>
          <a:ln cap="flat" cmpd="sng" w="19050">
            <a:solidFill>
              <a:schemeClr val="dk2"/>
            </a:solidFill>
            <a:prstDash val="solid"/>
            <a:round/>
            <a:headEnd len="med" w="med" type="none"/>
            <a:tailEnd len="med" w="med" type="triangle"/>
          </a:ln>
        </p:spPr>
      </p:cxnSp>
      <p:sp>
        <p:nvSpPr>
          <p:cNvPr id="1160" name="Google Shape;1160;p82"/>
          <p:cNvSpPr txBox="1"/>
          <p:nvPr/>
        </p:nvSpPr>
        <p:spPr>
          <a:xfrm>
            <a:off x="4786751" y="1195688"/>
            <a:ext cx="203400" cy="432900"/>
          </a:xfrm>
          <a:prstGeom prst="rect">
            <a:avLst/>
          </a:prstGeom>
          <a:noFill/>
          <a:ln>
            <a:noFill/>
          </a:ln>
        </p:spPr>
        <p:txBody>
          <a:bodyPr anchorCtr="0" anchor="ctr" bIns="62425" lIns="62425" spcFirstLastPara="1" rIns="62425" wrap="square" tIns="62425">
            <a:noAutofit/>
          </a:bodyPr>
          <a:lstStyle/>
          <a:p>
            <a:pPr indent="0" lvl="0" marL="0" rtl="0" algn="l">
              <a:spcBef>
                <a:spcPts val="0"/>
              </a:spcBef>
              <a:spcAft>
                <a:spcPts val="0"/>
              </a:spcAft>
              <a:buNone/>
            </a:pPr>
            <a:r>
              <a:rPr b="1" lang="en" sz="1200">
                <a:solidFill>
                  <a:schemeClr val="dk1"/>
                </a:solidFill>
                <a:latin typeface="Times New Roman"/>
                <a:ea typeface="Times New Roman"/>
                <a:cs typeface="Times New Roman"/>
                <a:sym typeface="Times New Roman"/>
              </a:rPr>
              <a:t>➕ </a:t>
            </a:r>
            <a:endParaRPr b="1" sz="1200">
              <a:solidFill>
                <a:schemeClr val="dk1"/>
              </a:solidFill>
              <a:latin typeface="Times New Roman"/>
              <a:ea typeface="Times New Roman"/>
              <a:cs typeface="Times New Roman"/>
              <a:sym typeface="Times New Roman"/>
            </a:endParaRPr>
          </a:p>
        </p:txBody>
      </p:sp>
      <p:sp>
        <p:nvSpPr>
          <p:cNvPr id="1161" name="Google Shape;1161;p82"/>
          <p:cNvSpPr txBox="1"/>
          <p:nvPr/>
        </p:nvSpPr>
        <p:spPr>
          <a:xfrm>
            <a:off x="4930667" y="1169379"/>
            <a:ext cx="9126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Speaker Loss</a:t>
            </a:r>
            <a:endParaRPr b="1" sz="1200">
              <a:solidFill>
                <a:schemeClr val="dk1"/>
              </a:solidFill>
              <a:latin typeface="Times New Roman"/>
              <a:ea typeface="Times New Roman"/>
              <a:cs typeface="Times New Roman"/>
              <a:sym typeface="Times New Roman"/>
            </a:endParaRPr>
          </a:p>
        </p:txBody>
      </p:sp>
      <p:cxnSp>
        <p:nvCxnSpPr>
          <p:cNvPr id="1162" name="Google Shape;1162;p82"/>
          <p:cNvCxnSpPr>
            <a:stCxn id="1156" idx="1"/>
            <a:endCxn id="1161" idx="0"/>
          </p:cNvCxnSpPr>
          <p:nvPr/>
        </p:nvCxnSpPr>
        <p:spPr>
          <a:xfrm flipH="1">
            <a:off x="5386840" y="925937"/>
            <a:ext cx="486000" cy="243300"/>
          </a:xfrm>
          <a:prstGeom prst="bentConnector2">
            <a:avLst/>
          </a:prstGeom>
          <a:noFill/>
          <a:ln cap="flat" cmpd="sng" w="19050">
            <a:solidFill>
              <a:schemeClr val="dk2"/>
            </a:solidFill>
            <a:prstDash val="dash"/>
            <a:round/>
            <a:headEnd len="med" w="med" type="none"/>
            <a:tailEnd len="med" w="med" type="triangle"/>
          </a:ln>
        </p:spPr>
      </p:cxnSp>
      <p:cxnSp>
        <p:nvCxnSpPr>
          <p:cNvPr id="1163" name="Google Shape;1163;p82"/>
          <p:cNvCxnSpPr>
            <a:stCxn id="1079" idx="0"/>
            <a:endCxn id="1083" idx="0"/>
          </p:cNvCxnSpPr>
          <p:nvPr/>
        </p:nvCxnSpPr>
        <p:spPr>
          <a:xfrm flipH="1" rot="-5400000">
            <a:off x="5409007" y="-1059466"/>
            <a:ext cx="6900" cy="3439200"/>
          </a:xfrm>
          <a:prstGeom prst="bentConnector3">
            <a:avLst>
              <a:gd fmla="val -3307292" name="adj1"/>
            </a:avLst>
          </a:prstGeom>
          <a:noFill/>
          <a:ln cap="flat" cmpd="sng" w="19050">
            <a:solidFill>
              <a:schemeClr val="dk2"/>
            </a:solidFill>
            <a:prstDash val="solid"/>
            <a:round/>
            <a:headEnd len="med" w="med" type="triangle"/>
            <a:tailEnd len="med" w="med" type="triangle"/>
          </a:ln>
        </p:spPr>
      </p:cxnSp>
      <p:sp>
        <p:nvSpPr>
          <p:cNvPr id="1164" name="Google Shape;1164;p82"/>
          <p:cNvSpPr txBox="1"/>
          <p:nvPr/>
        </p:nvSpPr>
        <p:spPr>
          <a:xfrm>
            <a:off x="7423069" y="1399313"/>
            <a:ext cx="1523400" cy="495600"/>
          </a:xfrm>
          <a:prstGeom prst="rect">
            <a:avLst/>
          </a:prstGeom>
          <a:noFill/>
          <a:ln>
            <a:noFill/>
          </a:ln>
        </p:spPr>
        <p:txBody>
          <a:bodyPr anchorCtr="0" anchor="t" bIns="62425" lIns="62425" spcFirstLastPara="1" rIns="62425" wrap="square" tIns="62425">
            <a:spAutoFit/>
          </a:bodyPr>
          <a:lstStyle/>
          <a:p>
            <a:pPr indent="0" lvl="0" marL="0" rtl="0" algn="ctr">
              <a:spcBef>
                <a:spcPts val="0"/>
              </a:spcBef>
              <a:spcAft>
                <a:spcPts val="0"/>
              </a:spcAft>
              <a:buNone/>
            </a:pPr>
            <a:r>
              <a:rPr b="1" lang="en" sz="1200">
                <a:solidFill>
                  <a:schemeClr val="dk1"/>
                </a:solidFill>
                <a:latin typeface="Times New Roman"/>
                <a:ea typeface="Times New Roman"/>
                <a:cs typeface="Times New Roman"/>
                <a:sym typeface="Times New Roman"/>
              </a:rPr>
              <a:t>Supervised Emotion Loss</a:t>
            </a:r>
            <a:endParaRPr b="1" sz="1200">
              <a:solidFill>
                <a:schemeClr val="dk1"/>
              </a:solidFill>
              <a:latin typeface="Times New Roman"/>
              <a:ea typeface="Times New Roman"/>
              <a:cs typeface="Times New Roman"/>
              <a:sym typeface="Times New Roman"/>
            </a:endParaRPr>
          </a:p>
        </p:txBody>
      </p:sp>
      <p:cxnSp>
        <p:nvCxnSpPr>
          <p:cNvPr id="1165" name="Google Shape;1165;p82"/>
          <p:cNvCxnSpPr>
            <a:stCxn id="1085" idx="2"/>
            <a:endCxn id="1164" idx="0"/>
          </p:cNvCxnSpPr>
          <p:nvPr/>
        </p:nvCxnSpPr>
        <p:spPr>
          <a:xfrm rot="5400000">
            <a:off x="8255999" y="1077994"/>
            <a:ext cx="250200" cy="392700"/>
          </a:xfrm>
          <a:prstGeom prst="bentConnector3">
            <a:avLst>
              <a:gd fmla="val 49974" name="adj1"/>
            </a:avLst>
          </a:prstGeom>
          <a:noFill/>
          <a:ln cap="flat" cmpd="sng" w="19050">
            <a:solidFill>
              <a:schemeClr val="dk2"/>
            </a:solidFill>
            <a:prstDash val="dash"/>
            <a:round/>
            <a:headEnd len="med" w="med" type="none"/>
            <a:tailEnd len="med" w="med" type="none"/>
          </a:ln>
        </p:spPr>
      </p:cxnSp>
      <p:sp>
        <p:nvSpPr>
          <p:cNvPr id="1166" name="Google Shape;1166;p8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15" name="Shape 115"/>
        <p:cNvGrpSpPr/>
        <p:nvPr/>
      </p:nvGrpSpPr>
      <p:grpSpPr>
        <a:xfrm>
          <a:off x="0" y="0"/>
          <a:ext cx="0" cy="0"/>
          <a:chOff x="0" y="0"/>
          <a:chExt cx="0" cy="0"/>
        </a:xfrm>
      </p:grpSpPr>
      <p:graphicFrame>
        <p:nvGraphicFramePr>
          <p:cNvPr id="116" name="Google Shape;116;p20"/>
          <p:cNvGraphicFramePr/>
          <p:nvPr/>
        </p:nvGraphicFramePr>
        <p:xfrm>
          <a:off x="2628901" y="987425"/>
          <a:ext cx="3000000" cy="3000000"/>
        </p:xfrm>
        <a:graphic>
          <a:graphicData uri="http://schemas.openxmlformats.org/drawingml/2006/table">
            <a:tbl>
              <a:tblPr bandRow="1" firstRow="1">
                <a:noFill/>
                <a:tableStyleId>{FEAD491A-77F6-4CE3-8EC4-0134EDD0F37B}</a:tableStyleId>
              </a:tblPr>
              <a:tblGrid>
                <a:gridCol w="1238250"/>
              </a:tblGrid>
              <a:tr h="298800">
                <a:tc>
                  <a:txBody>
                    <a:bodyPr/>
                    <a:lstStyle/>
                    <a:p>
                      <a:pPr indent="0" lvl="0" marL="0" marR="0" rtl="0" algn="ctr">
                        <a:spcBef>
                          <a:spcPts val="0"/>
                        </a:spcBef>
                        <a:spcAft>
                          <a:spcPts val="0"/>
                        </a:spcAft>
                        <a:buNone/>
                      </a:pPr>
                      <a:r>
                        <a:rPr b="1" lang="en" sz="1400" u="none" cap="none" strike="noStrike"/>
                        <a:t>Plutchik’s 8 Primary </a:t>
                      </a:r>
                      <a:endParaRPr b="1" sz="1400" u="none" cap="none" strike="noStrike"/>
                    </a:p>
                  </a:txBody>
                  <a:tcPr marT="34300" marB="34300" marR="68600" marL="68600"/>
                </a:tc>
              </a:tr>
              <a:tr h="298800">
                <a:tc>
                  <a:txBody>
                    <a:bodyPr/>
                    <a:lstStyle/>
                    <a:p>
                      <a:pPr indent="0" lvl="0" marL="0" marR="0" rtl="0" algn="ctr">
                        <a:spcBef>
                          <a:spcPts val="0"/>
                        </a:spcBef>
                        <a:spcAft>
                          <a:spcPts val="0"/>
                        </a:spcAft>
                        <a:buNone/>
                      </a:pPr>
                      <a:r>
                        <a:rPr lang="en" sz="1400" u="none" cap="none" strike="noStrike"/>
                        <a:t>Joy</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Fear</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Disgust</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Anger </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Sadness</a:t>
                      </a:r>
                      <a:endParaRPr sz="1400" u="none" cap="none" strike="noStrike"/>
                    </a:p>
                  </a:txBody>
                  <a:tcPr marT="34300" marB="34300" marR="68600" marL="68600"/>
                </a:tc>
              </a:tr>
              <a:tr h="298800">
                <a:tc>
                  <a:txBody>
                    <a:bodyPr/>
                    <a:lstStyle/>
                    <a:p>
                      <a:pPr indent="0" lvl="0" marL="0" marR="0" rtl="0" algn="ctr">
                        <a:spcBef>
                          <a:spcPts val="0"/>
                        </a:spcBef>
                        <a:spcAft>
                          <a:spcPts val="0"/>
                        </a:spcAft>
                        <a:buNone/>
                      </a:pPr>
                      <a:r>
                        <a:rPr lang="en" sz="1400" u="none" cap="none" strike="noStrike"/>
                        <a:t>Surprise</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Trust</a:t>
                      </a:r>
                      <a:endParaRPr sz="1100"/>
                    </a:p>
                  </a:txBody>
                  <a:tcPr marT="34300" marB="34300" marR="68600" marL="68600"/>
                </a:tc>
              </a:tr>
              <a:tr h="298800">
                <a:tc>
                  <a:txBody>
                    <a:bodyPr/>
                    <a:lstStyle/>
                    <a:p>
                      <a:pPr indent="0" lvl="0" marL="0" marR="0" rtl="0" algn="ctr">
                        <a:spcBef>
                          <a:spcPts val="0"/>
                        </a:spcBef>
                        <a:spcAft>
                          <a:spcPts val="0"/>
                        </a:spcAft>
                        <a:buNone/>
                      </a:pPr>
                      <a:r>
                        <a:rPr lang="en" sz="1400" u="none" cap="none" strike="noStrike"/>
                        <a:t>Anticipation</a:t>
                      </a:r>
                      <a:endParaRPr sz="1100"/>
                    </a:p>
                  </a:txBody>
                  <a:tcPr marT="34300" marB="34300" marR="68600" marL="68600"/>
                </a:tc>
              </a:tr>
            </a:tbl>
          </a:graphicData>
        </a:graphic>
      </p:graphicFrame>
      <p:graphicFrame>
        <p:nvGraphicFramePr>
          <p:cNvPr id="117" name="Google Shape;117;p20"/>
          <p:cNvGraphicFramePr/>
          <p:nvPr/>
        </p:nvGraphicFramePr>
        <p:xfrm>
          <a:off x="4551759" y="1320800"/>
          <a:ext cx="3000000" cy="3000000"/>
        </p:xfrm>
        <a:graphic>
          <a:graphicData uri="http://schemas.openxmlformats.org/drawingml/2006/table">
            <a:tbl>
              <a:tblPr bandRow="1" firstRow="1">
                <a:noFill/>
                <a:tableStyleId>{FEAD491A-77F6-4CE3-8EC4-0134EDD0F37B}</a:tableStyleId>
              </a:tblPr>
              <a:tblGrid>
                <a:gridCol w="1057275"/>
              </a:tblGrid>
              <a:tr h="291650">
                <a:tc>
                  <a:txBody>
                    <a:bodyPr/>
                    <a:lstStyle/>
                    <a:p>
                      <a:pPr indent="0" lvl="0" marL="0" marR="0" rtl="0" algn="ctr">
                        <a:spcBef>
                          <a:spcPts val="0"/>
                        </a:spcBef>
                        <a:spcAft>
                          <a:spcPts val="0"/>
                        </a:spcAft>
                        <a:buNone/>
                      </a:pPr>
                      <a:r>
                        <a:rPr b="1" lang="en" sz="1400" u="none" cap="none" strike="noStrike"/>
                        <a:t>Ekman’s 6</a:t>
                      </a:r>
                      <a:endParaRPr b="1" sz="1100"/>
                    </a:p>
                  </a:txBody>
                  <a:tcPr marT="34300" marB="34300" marR="68600" marL="68600"/>
                </a:tc>
              </a:tr>
              <a:tr h="291650">
                <a:tc>
                  <a:txBody>
                    <a:bodyPr/>
                    <a:lstStyle/>
                    <a:p>
                      <a:pPr indent="0" lvl="0" marL="0" marR="0" rtl="0" algn="ctr">
                        <a:spcBef>
                          <a:spcPts val="0"/>
                        </a:spcBef>
                        <a:spcAft>
                          <a:spcPts val="0"/>
                        </a:spcAft>
                        <a:buNone/>
                      </a:pPr>
                      <a:r>
                        <a:rPr lang="en" sz="1400" u="none" cap="none" strike="noStrike"/>
                        <a:t>Joy</a:t>
                      </a:r>
                      <a:endParaRPr sz="1100"/>
                    </a:p>
                  </a:txBody>
                  <a:tcPr marT="34300" marB="34300" marR="68600" marL="68600"/>
                </a:tc>
              </a:tr>
              <a:tr h="291650">
                <a:tc>
                  <a:txBody>
                    <a:bodyPr/>
                    <a:lstStyle/>
                    <a:p>
                      <a:pPr indent="0" lvl="0" marL="0" marR="0" rtl="0" algn="ctr">
                        <a:spcBef>
                          <a:spcPts val="0"/>
                        </a:spcBef>
                        <a:spcAft>
                          <a:spcPts val="0"/>
                        </a:spcAft>
                        <a:buNone/>
                      </a:pPr>
                      <a:r>
                        <a:rPr lang="en" sz="1400" u="none" cap="none" strike="noStrike"/>
                        <a:t>Fear</a:t>
                      </a:r>
                      <a:endParaRPr sz="1100"/>
                    </a:p>
                  </a:txBody>
                  <a:tcPr marT="34300" marB="34300" marR="68600" marL="68600"/>
                </a:tc>
              </a:tr>
              <a:tr h="291650">
                <a:tc>
                  <a:txBody>
                    <a:bodyPr/>
                    <a:lstStyle/>
                    <a:p>
                      <a:pPr indent="0" lvl="0" marL="0" marR="0" rtl="0" algn="ctr">
                        <a:spcBef>
                          <a:spcPts val="0"/>
                        </a:spcBef>
                        <a:spcAft>
                          <a:spcPts val="0"/>
                        </a:spcAft>
                        <a:buNone/>
                      </a:pPr>
                      <a:r>
                        <a:rPr lang="en" sz="1400" u="none" cap="none" strike="noStrike"/>
                        <a:t>Disgust</a:t>
                      </a:r>
                      <a:endParaRPr sz="1100"/>
                    </a:p>
                  </a:txBody>
                  <a:tcPr marT="34300" marB="34300" marR="68600" marL="68600"/>
                </a:tc>
              </a:tr>
              <a:tr h="291650">
                <a:tc>
                  <a:txBody>
                    <a:bodyPr/>
                    <a:lstStyle/>
                    <a:p>
                      <a:pPr indent="0" lvl="0" marL="0" marR="0" rtl="0" algn="ctr">
                        <a:spcBef>
                          <a:spcPts val="0"/>
                        </a:spcBef>
                        <a:spcAft>
                          <a:spcPts val="0"/>
                        </a:spcAft>
                        <a:buNone/>
                      </a:pPr>
                      <a:r>
                        <a:rPr lang="en" sz="1400" u="none" cap="none" strike="noStrike"/>
                        <a:t>Anger </a:t>
                      </a:r>
                      <a:endParaRPr sz="1100"/>
                    </a:p>
                  </a:txBody>
                  <a:tcPr marT="34300" marB="34300" marR="68600" marL="68600"/>
                </a:tc>
              </a:tr>
              <a:tr h="291650">
                <a:tc>
                  <a:txBody>
                    <a:bodyPr/>
                    <a:lstStyle/>
                    <a:p>
                      <a:pPr indent="0" lvl="0" marL="0" marR="0" rtl="0" algn="ctr">
                        <a:spcBef>
                          <a:spcPts val="0"/>
                        </a:spcBef>
                        <a:spcAft>
                          <a:spcPts val="0"/>
                        </a:spcAft>
                        <a:buNone/>
                      </a:pPr>
                      <a:r>
                        <a:rPr lang="en" sz="1400" u="none" cap="none" strike="noStrike"/>
                        <a:t>Sadness</a:t>
                      </a:r>
                      <a:endParaRPr sz="1400" u="none" cap="none" strike="noStrike"/>
                    </a:p>
                  </a:txBody>
                  <a:tcPr marT="34300" marB="34300" marR="68600" marL="68600"/>
                </a:tc>
              </a:tr>
              <a:tr h="291650">
                <a:tc>
                  <a:txBody>
                    <a:bodyPr/>
                    <a:lstStyle/>
                    <a:p>
                      <a:pPr indent="0" lvl="0" marL="0" marR="0" rtl="0" algn="ctr">
                        <a:spcBef>
                          <a:spcPts val="0"/>
                        </a:spcBef>
                        <a:spcAft>
                          <a:spcPts val="0"/>
                        </a:spcAft>
                        <a:buNone/>
                      </a:pPr>
                      <a:r>
                        <a:rPr lang="en" sz="1400" u="none" cap="none" strike="noStrike"/>
                        <a:t>Surprise</a:t>
                      </a:r>
                      <a:endParaRPr sz="1100"/>
                    </a:p>
                  </a:txBody>
                  <a:tcPr marT="34300" marB="34300" marR="68600" marL="68600"/>
                </a:tc>
              </a:tr>
            </a:tbl>
          </a:graphicData>
        </a:graphic>
      </p:graphicFrame>
      <p:graphicFrame>
        <p:nvGraphicFramePr>
          <p:cNvPr id="118" name="Google Shape;118;p20"/>
          <p:cNvGraphicFramePr/>
          <p:nvPr/>
        </p:nvGraphicFramePr>
        <p:xfrm>
          <a:off x="6274594" y="1487487"/>
          <a:ext cx="3000000" cy="3000000"/>
        </p:xfrm>
        <a:graphic>
          <a:graphicData uri="http://schemas.openxmlformats.org/drawingml/2006/table">
            <a:tbl>
              <a:tblPr bandRow="1" firstRow="1">
                <a:noFill/>
                <a:tableStyleId>{FEAD491A-77F6-4CE3-8EC4-0134EDD0F37B}</a:tableStyleId>
              </a:tblPr>
              <a:tblGrid>
                <a:gridCol w="1057275"/>
              </a:tblGrid>
              <a:tr h="281525">
                <a:tc>
                  <a:txBody>
                    <a:bodyPr/>
                    <a:lstStyle/>
                    <a:p>
                      <a:pPr indent="0" lvl="0" marL="0" marR="0" rtl="0" algn="ctr">
                        <a:spcBef>
                          <a:spcPts val="0"/>
                        </a:spcBef>
                        <a:spcAft>
                          <a:spcPts val="0"/>
                        </a:spcAft>
                        <a:buNone/>
                      </a:pPr>
                      <a:r>
                        <a:rPr lang="en" sz="1400" u="none" cap="none" strike="noStrike"/>
                        <a:t> </a:t>
                      </a:r>
                      <a:r>
                        <a:rPr b="1" lang="en" sz="1400" u="none" cap="none" strike="noStrike"/>
                        <a:t>5 Emotions</a:t>
                      </a:r>
                      <a:endParaRPr b="1" sz="1100"/>
                    </a:p>
                  </a:txBody>
                  <a:tcPr marT="34300" marB="34300" marR="68600" marL="68600"/>
                </a:tc>
              </a:tr>
              <a:tr h="281525">
                <a:tc>
                  <a:txBody>
                    <a:bodyPr/>
                    <a:lstStyle/>
                    <a:p>
                      <a:pPr indent="0" lvl="0" marL="0" marR="0" rtl="0" algn="ctr">
                        <a:spcBef>
                          <a:spcPts val="0"/>
                        </a:spcBef>
                        <a:spcAft>
                          <a:spcPts val="0"/>
                        </a:spcAft>
                        <a:buNone/>
                      </a:pPr>
                      <a:r>
                        <a:rPr b="0" i="0" lang="en" sz="1400" u="none" cap="none" strike="noStrike">
                          <a:solidFill>
                            <a:schemeClr val="dk1"/>
                          </a:solidFill>
                          <a:latin typeface="Calibri"/>
                          <a:ea typeface="Calibri"/>
                          <a:cs typeface="Calibri"/>
                          <a:sym typeface="Calibri"/>
                        </a:rPr>
                        <a:t>Happiness</a:t>
                      </a:r>
                      <a:endParaRPr sz="1400" u="none" cap="none" strike="noStrike"/>
                    </a:p>
                  </a:txBody>
                  <a:tcPr marT="34300" marB="34300" marR="68600" marL="68600"/>
                </a:tc>
              </a:tr>
              <a:tr h="281525">
                <a:tc>
                  <a:txBody>
                    <a:bodyPr/>
                    <a:lstStyle/>
                    <a:p>
                      <a:pPr indent="0" lvl="0" marL="0" marR="0" rtl="0" algn="ctr">
                        <a:spcBef>
                          <a:spcPts val="0"/>
                        </a:spcBef>
                        <a:spcAft>
                          <a:spcPts val="0"/>
                        </a:spcAft>
                        <a:buNone/>
                      </a:pPr>
                      <a:r>
                        <a:rPr lang="en" sz="1400" u="none" cap="none" strike="noStrike"/>
                        <a:t>Sadness</a:t>
                      </a:r>
                      <a:endParaRPr sz="1400" u="none" cap="none" strike="noStrike"/>
                    </a:p>
                  </a:txBody>
                  <a:tcPr marT="34300" marB="34300" marR="68600" marL="68600"/>
                </a:tc>
              </a:tr>
              <a:tr h="281525">
                <a:tc>
                  <a:txBody>
                    <a:bodyPr/>
                    <a:lstStyle/>
                    <a:p>
                      <a:pPr indent="0" lvl="0" marL="0" marR="0" rtl="0" algn="ctr">
                        <a:spcBef>
                          <a:spcPts val="0"/>
                        </a:spcBef>
                        <a:spcAft>
                          <a:spcPts val="0"/>
                        </a:spcAft>
                        <a:buNone/>
                      </a:pPr>
                      <a:r>
                        <a:rPr lang="en" sz="1400" u="none" cap="none" strike="noStrike"/>
                        <a:t>Fear</a:t>
                      </a:r>
                      <a:endParaRPr sz="1100"/>
                    </a:p>
                  </a:txBody>
                  <a:tcPr marT="34300" marB="34300" marR="68600" marL="68600"/>
                </a:tc>
              </a:tr>
              <a:tr h="281525">
                <a:tc>
                  <a:txBody>
                    <a:bodyPr/>
                    <a:lstStyle/>
                    <a:p>
                      <a:pPr indent="0" lvl="0" marL="0" marR="0" rtl="0" algn="ctr">
                        <a:spcBef>
                          <a:spcPts val="0"/>
                        </a:spcBef>
                        <a:spcAft>
                          <a:spcPts val="0"/>
                        </a:spcAft>
                        <a:buNone/>
                      </a:pPr>
                      <a:r>
                        <a:rPr lang="en" sz="1400" u="none" cap="none" strike="noStrike"/>
                        <a:t>Anger </a:t>
                      </a:r>
                      <a:endParaRPr sz="1100"/>
                    </a:p>
                  </a:txBody>
                  <a:tcPr marT="34300" marB="34300" marR="68600" marL="68600"/>
                </a:tc>
              </a:tr>
              <a:tr h="281525">
                <a:tc>
                  <a:txBody>
                    <a:bodyPr/>
                    <a:lstStyle/>
                    <a:p>
                      <a:pPr indent="0" lvl="0" marL="0" marR="0" rtl="0" algn="ctr">
                        <a:spcBef>
                          <a:spcPts val="0"/>
                        </a:spcBef>
                        <a:spcAft>
                          <a:spcPts val="0"/>
                        </a:spcAft>
                        <a:buNone/>
                      </a:pPr>
                      <a:r>
                        <a:rPr lang="en" sz="1400" u="none" cap="none" strike="noStrike"/>
                        <a:t>Neutral</a:t>
                      </a:r>
                      <a:endParaRPr sz="1100"/>
                    </a:p>
                  </a:txBody>
                  <a:tcPr marT="34300" marB="34300" marR="68600" marL="68600"/>
                </a:tc>
              </a:tr>
            </a:tbl>
          </a:graphicData>
        </a:graphic>
      </p:graphicFrame>
      <p:graphicFrame>
        <p:nvGraphicFramePr>
          <p:cNvPr id="119" name="Google Shape;119;p20"/>
          <p:cNvGraphicFramePr/>
          <p:nvPr/>
        </p:nvGraphicFramePr>
        <p:xfrm>
          <a:off x="7916029" y="1768475"/>
          <a:ext cx="3000000" cy="3000000"/>
        </p:xfrm>
        <a:graphic>
          <a:graphicData uri="http://schemas.openxmlformats.org/drawingml/2006/table">
            <a:tbl>
              <a:tblPr bandRow="1" firstRow="1">
                <a:noFill/>
                <a:tableStyleId>{FEAD491A-77F6-4CE3-8EC4-0134EDD0F37B}</a:tableStyleId>
              </a:tblPr>
              <a:tblGrid>
                <a:gridCol w="1057275"/>
              </a:tblGrid>
              <a:tr h="286550">
                <a:tc>
                  <a:txBody>
                    <a:bodyPr/>
                    <a:lstStyle/>
                    <a:p>
                      <a:pPr indent="0" lvl="0" marL="0" marR="0" rtl="0" algn="ctr">
                        <a:spcBef>
                          <a:spcPts val="0"/>
                        </a:spcBef>
                        <a:spcAft>
                          <a:spcPts val="0"/>
                        </a:spcAft>
                        <a:buNone/>
                      </a:pPr>
                      <a:r>
                        <a:rPr b="1" lang="en"/>
                        <a:t>Sentiment</a:t>
                      </a:r>
                      <a:endParaRPr b="1" sz="1100"/>
                    </a:p>
                  </a:txBody>
                  <a:tcPr marT="34300" marB="34300" marR="68600" marL="68600"/>
                </a:tc>
              </a:tr>
              <a:tr h="286550">
                <a:tc>
                  <a:txBody>
                    <a:bodyPr/>
                    <a:lstStyle/>
                    <a:p>
                      <a:pPr indent="0" lvl="0" marL="0" marR="0" rtl="0" algn="ctr">
                        <a:spcBef>
                          <a:spcPts val="0"/>
                        </a:spcBef>
                        <a:spcAft>
                          <a:spcPts val="0"/>
                        </a:spcAft>
                        <a:buNone/>
                      </a:pPr>
                      <a:r>
                        <a:rPr lang="en" sz="1400" u="none" cap="none" strike="noStrike"/>
                        <a:t>Positive </a:t>
                      </a:r>
                      <a:endParaRPr sz="1100"/>
                    </a:p>
                  </a:txBody>
                  <a:tcPr marT="34300" marB="34300" marR="68600" marL="68600"/>
                </a:tc>
              </a:tr>
              <a:tr h="286550">
                <a:tc>
                  <a:txBody>
                    <a:bodyPr/>
                    <a:lstStyle/>
                    <a:p>
                      <a:pPr indent="0" lvl="0" marL="0" marR="0" rtl="0" algn="ctr">
                        <a:spcBef>
                          <a:spcPts val="0"/>
                        </a:spcBef>
                        <a:spcAft>
                          <a:spcPts val="0"/>
                        </a:spcAft>
                        <a:buNone/>
                      </a:pPr>
                      <a:r>
                        <a:rPr lang="en" sz="1400" u="none" cap="none" strike="noStrike"/>
                        <a:t>Negative </a:t>
                      </a:r>
                      <a:endParaRPr sz="1100"/>
                    </a:p>
                  </a:txBody>
                  <a:tcPr marT="34300" marB="34300" marR="68600" marL="68600"/>
                </a:tc>
              </a:tr>
              <a:tr h="286550">
                <a:tc>
                  <a:txBody>
                    <a:bodyPr/>
                    <a:lstStyle/>
                    <a:p>
                      <a:pPr indent="0" lvl="0" marL="0" marR="0" rtl="0" algn="ctr">
                        <a:spcBef>
                          <a:spcPts val="0"/>
                        </a:spcBef>
                        <a:spcAft>
                          <a:spcPts val="0"/>
                        </a:spcAft>
                        <a:buNone/>
                      </a:pPr>
                      <a:r>
                        <a:rPr lang="en" sz="1400" u="none" cap="none" strike="noStrike"/>
                        <a:t>Neutral</a:t>
                      </a:r>
                      <a:endParaRPr sz="1100"/>
                    </a:p>
                  </a:txBody>
                  <a:tcPr marT="34300" marB="34300" marR="68600" marL="68600"/>
                </a:tc>
              </a:tr>
            </a:tbl>
          </a:graphicData>
        </a:graphic>
      </p:graphicFrame>
      <p:graphicFrame>
        <p:nvGraphicFramePr>
          <p:cNvPr id="120" name="Google Shape;120;p20"/>
          <p:cNvGraphicFramePr/>
          <p:nvPr/>
        </p:nvGraphicFramePr>
        <p:xfrm>
          <a:off x="454819" y="60326"/>
          <a:ext cx="3000000" cy="3000000"/>
        </p:xfrm>
        <a:graphic>
          <a:graphicData uri="http://schemas.openxmlformats.org/drawingml/2006/table">
            <a:tbl>
              <a:tblPr bandRow="1" firstRow="1">
                <a:noFill/>
                <a:tableStyleId>{FEAD491A-77F6-4CE3-8EC4-0134EDD0F37B}</a:tableStyleId>
              </a:tblPr>
              <a:tblGrid>
                <a:gridCol w="1376375"/>
              </a:tblGrid>
              <a:tr h="284075">
                <a:tc>
                  <a:txBody>
                    <a:bodyPr/>
                    <a:lstStyle/>
                    <a:p>
                      <a:pPr indent="0" lvl="0" marL="0" marR="0" rtl="0" algn="ctr">
                        <a:lnSpc>
                          <a:spcPct val="100000"/>
                        </a:lnSpc>
                        <a:spcBef>
                          <a:spcPts val="0"/>
                        </a:spcBef>
                        <a:spcAft>
                          <a:spcPts val="0"/>
                        </a:spcAft>
                        <a:buClr>
                          <a:schemeClr val="dk1"/>
                        </a:buClr>
                        <a:buSzPts val="1400"/>
                        <a:buFont typeface="Calibri"/>
                        <a:buNone/>
                      </a:pPr>
                      <a:r>
                        <a:rPr b="1" lang="en" sz="1400" u="none" cap="none" strike="noStrike"/>
                        <a:t>Plutchik’s  </a:t>
                      </a:r>
                      <a:endParaRPr b="1" sz="1400" u="none" cap="none" strike="noStrike"/>
                    </a:p>
                    <a:p>
                      <a:pPr indent="0" lvl="0" marL="0" marR="0" rtl="0" algn="ctr">
                        <a:spcBef>
                          <a:spcPts val="0"/>
                        </a:spcBef>
                        <a:spcAft>
                          <a:spcPts val="0"/>
                        </a:spcAft>
                        <a:buNone/>
                      </a:pPr>
                      <a:r>
                        <a:rPr b="1" lang="en" sz="1400" u="none" cap="none" strike="noStrike"/>
                        <a:t>14 Emotion</a:t>
                      </a:r>
                      <a:r>
                        <a:rPr lang="en" sz="1400" u="none" cap="none" strike="noStrike"/>
                        <a:t> </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Joy</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Fear</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Disgust</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Anger </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Sadness</a:t>
                      </a:r>
                      <a:endParaRPr sz="1400" u="none" cap="none" strike="noStrike"/>
                    </a:p>
                  </a:txBody>
                  <a:tcPr marT="34300" marB="34300" marR="68600" marL="68600"/>
                </a:tc>
              </a:tr>
              <a:tr h="284075">
                <a:tc>
                  <a:txBody>
                    <a:bodyPr/>
                    <a:lstStyle/>
                    <a:p>
                      <a:pPr indent="0" lvl="0" marL="0" marR="0" rtl="0" algn="ctr">
                        <a:spcBef>
                          <a:spcPts val="0"/>
                        </a:spcBef>
                        <a:spcAft>
                          <a:spcPts val="0"/>
                        </a:spcAft>
                        <a:buNone/>
                      </a:pPr>
                      <a:r>
                        <a:rPr lang="en" sz="1400" u="none" cap="none" strike="noStrike"/>
                        <a:t>Surprise</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Trust</a:t>
                      </a:r>
                      <a:endParaRPr sz="1100"/>
                    </a:p>
                  </a:txBody>
                  <a:tcPr marT="34300" marB="34300" marR="68600" marL="68600"/>
                </a:tc>
              </a:tr>
              <a:tr h="284075">
                <a:tc>
                  <a:txBody>
                    <a:bodyPr/>
                    <a:lstStyle/>
                    <a:p>
                      <a:pPr indent="0" lvl="0" marL="0" marR="0" rtl="0" algn="ctr">
                        <a:spcBef>
                          <a:spcPts val="0"/>
                        </a:spcBef>
                        <a:spcAft>
                          <a:spcPts val="0"/>
                        </a:spcAft>
                        <a:buNone/>
                      </a:pPr>
                      <a:r>
                        <a:rPr lang="en" sz="1400" u="none" cap="none" strike="noStrike"/>
                        <a:t>Anticipation</a:t>
                      </a:r>
                      <a:endParaRPr sz="1100"/>
                    </a:p>
                  </a:txBody>
                  <a:tcPr marT="34300" marB="34300" marR="68600" marL="68600"/>
                </a:tc>
              </a:tr>
              <a:tr h="284075">
                <a:tc>
                  <a:txBody>
                    <a:bodyPr/>
                    <a:lstStyle/>
                    <a:p>
                      <a:pPr indent="0" lvl="0" marL="0" marR="0" rtl="0" algn="ctr">
                        <a:lnSpc>
                          <a:spcPct val="100000"/>
                        </a:lnSpc>
                        <a:spcBef>
                          <a:spcPts val="0"/>
                        </a:spcBef>
                        <a:spcAft>
                          <a:spcPts val="0"/>
                        </a:spcAft>
                        <a:buClr>
                          <a:schemeClr val="dk1"/>
                        </a:buClr>
                        <a:buSzPts val="1400"/>
                        <a:buFont typeface="Calibri"/>
                        <a:buNone/>
                      </a:pPr>
                      <a:r>
                        <a:rPr lang="en" sz="1400" u="none" cap="none" strike="noStrike">
                          <a:solidFill>
                            <a:schemeClr val="dk1"/>
                          </a:solidFill>
                          <a:latin typeface="Calibri"/>
                          <a:ea typeface="Calibri"/>
                          <a:cs typeface="Calibri"/>
                          <a:sym typeface="Calibri"/>
                        </a:rPr>
                        <a:t>Serenity </a:t>
                      </a:r>
                      <a:endParaRPr sz="1400" u="none" cap="none" strike="noStrike"/>
                    </a:p>
                  </a:txBody>
                  <a:tcPr marT="34300" marB="34300" marR="68600" marL="68600"/>
                </a:tc>
              </a:tr>
              <a:tr h="284075">
                <a:tc>
                  <a:txBody>
                    <a:bodyPr/>
                    <a:lstStyle/>
                    <a:p>
                      <a:pPr indent="0" lvl="0" marL="0" marR="0" rtl="0" algn="ctr">
                        <a:spcBef>
                          <a:spcPts val="0"/>
                        </a:spcBef>
                        <a:spcAft>
                          <a:spcPts val="0"/>
                        </a:spcAft>
                        <a:buNone/>
                      </a:pPr>
                      <a:r>
                        <a:rPr lang="en" sz="1400" u="none" cap="none" strike="noStrike"/>
                        <a:t>Interest</a:t>
                      </a:r>
                      <a:endParaRPr sz="1100"/>
                    </a:p>
                  </a:txBody>
                  <a:tcPr marT="34300" marB="34300" marR="68600" marL="68600"/>
                </a:tc>
              </a:tr>
              <a:tr h="284075">
                <a:tc>
                  <a:txBody>
                    <a:bodyPr/>
                    <a:lstStyle/>
                    <a:p>
                      <a:pPr indent="0" lvl="0" marL="0" marR="0" rtl="0" algn="ctr">
                        <a:lnSpc>
                          <a:spcPct val="100000"/>
                        </a:lnSpc>
                        <a:spcBef>
                          <a:spcPts val="0"/>
                        </a:spcBef>
                        <a:spcAft>
                          <a:spcPts val="0"/>
                        </a:spcAft>
                        <a:buClr>
                          <a:schemeClr val="dk1"/>
                        </a:buClr>
                        <a:buSzPts val="1400"/>
                        <a:buFont typeface="Calibri"/>
                        <a:buNone/>
                      </a:pPr>
                      <a:r>
                        <a:rPr lang="en" sz="1400" u="none" cap="none" strike="noStrike">
                          <a:solidFill>
                            <a:schemeClr val="dk1"/>
                          </a:solidFill>
                          <a:latin typeface="Calibri"/>
                          <a:ea typeface="Calibri"/>
                          <a:cs typeface="Calibri"/>
                          <a:sym typeface="Calibri"/>
                        </a:rPr>
                        <a:t>Annoyance</a:t>
                      </a:r>
                      <a:endParaRPr sz="1400" u="none" cap="none" strike="noStrike"/>
                    </a:p>
                  </a:txBody>
                  <a:tcPr marT="34300" marB="34300" marR="68600" marL="68600"/>
                </a:tc>
              </a:tr>
              <a:tr h="284075">
                <a:tc>
                  <a:txBody>
                    <a:bodyPr/>
                    <a:lstStyle/>
                    <a:p>
                      <a:pPr indent="0" lvl="0" marL="0" marR="0" rtl="0" algn="ctr">
                        <a:lnSpc>
                          <a:spcPct val="100000"/>
                        </a:lnSpc>
                        <a:spcBef>
                          <a:spcPts val="0"/>
                        </a:spcBef>
                        <a:spcAft>
                          <a:spcPts val="0"/>
                        </a:spcAft>
                        <a:buClr>
                          <a:schemeClr val="dk1"/>
                        </a:buClr>
                        <a:buSzPts val="1400"/>
                        <a:buFont typeface="Calibri"/>
                        <a:buNone/>
                      </a:pPr>
                      <a:r>
                        <a:rPr lang="en" sz="1400" u="none" cap="none" strike="noStrike">
                          <a:solidFill>
                            <a:schemeClr val="dk1"/>
                          </a:solidFill>
                          <a:latin typeface="Calibri"/>
                          <a:ea typeface="Calibri"/>
                          <a:cs typeface="Calibri"/>
                          <a:sym typeface="Calibri"/>
                        </a:rPr>
                        <a:t>Boredom</a:t>
                      </a:r>
                      <a:endParaRPr sz="1400" u="none" cap="none" strike="noStrike"/>
                    </a:p>
                  </a:txBody>
                  <a:tcPr marT="34300" marB="34300" marR="68600" marL="68600"/>
                </a:tc>
              </a:tr>
              <a:tr h="284075">
                <a:tc>
                  <a:txBody>
                    <a:bodyPr/>
                    <a:lstStyle/>
                    <a:p>
                      <a:pPr indent="0" lvl="0" marL="0" marR="0" rtl="0" algn="ctr">
                        <a:lnSpc>
                          <a:spcPct val="100000"/>
                        </a:lnSpc>
                        <a:spcBef>
                          <a:spcPts val="0"/>
                        </a:spcBef>
                        <a:spcAft>
                          <a:spcPts val="0"/>
                        </a:spcAft>
                        <a:buClr>
                          <a:schemeClr val="dk1"/>
                        </a:buClr>
                        <a:buSzPts val="1400"/>
                        <a:buFont typeface="Calibri"/>
                        <a:buNone/>
                      </a:pPr>
                      <a:r>
                        <a:rPr lang="en" sz="1400" u="none" cap="none" strike="noStrike">
                          <a:solidFill>
                            <a:schemeClr val="dk1"/>
                          </a:solidFill>
                          <a:latin typeface="Calibri"/>
                          <a:ea typeface="Calibri"/>
                          <a:cs typeface="Calibri"/>
                          <a:sym typeface="Calibri"/>
                        </a:rPr>
                        <a:t>Distraction </a:t>
                      </a:r>
                      <a:endParaRPr sz="1400" u="none" cap="none" strike="noStrike"/>
                    </a:p>
                  </a:txBody>
                  <a:tcPr marT="34300" marB="34300" marR="68600" marL="68600"/>
                </a:tc>
              </a:tr>
              <a:tr h="284075">
                <a:tc>
                  <a:txBody>
                    <a:bodyPr/>
                    <a:lstStyle/>
                    <a:p>
                      <a:pPr indent="0" lvl="0" marL="0" marR="0" rtl="0" algn="ctr">
                        <a:spcBef>
                          <a:spcPts val="0"/>
                        </a:spcBef>
                        <a:spcAft>
                          <a:spcPts val="0"/>
                        </a:spcAft>
                        <a:buNone/>
                      </a:pPr>
                      <a:r>
                        <a:rPr lang="en" sz="1400" u="none" cap="none" strike="noStrike"/>
                        <a:t>Neutral</a:t>
                      </a:r>
                      <a:endParaRPr sz="1100"/>
                    </a:p>
                  </a:txBody>
                  <a:tcPr marT="34300" marB="34300" marR="68600" marL="68600"/>
                </a:tc>
              </a:tr>
            </a:tbl>
          </a:graphicData>
        </a:graphic>
      </p:graphicFrame>
      <p:sp>
        <p:nvSpPr>
          <p:cNvPr id="121" name="Google Shape;121;p20"/>
          <p:cNvSpPr/>
          <p:nvPr/>
        </p:nvSpPr>
        <p:spPr>
          <a:xfrm>
            <a:off x="2030016" y="2117300"/>
            <a:ext cx="400200" cy="504900"/>
          </a:xfrm>
          <a:prstGeom prst="rightArrow">
            <a:avLst>
              <a:gd fmla="val 50000" name="adj1"/>
              <a:gd fmla="val 50000" name="adj2"/>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2" name="Google Shape;122;p20"/>
          <p:cNvSpPr/>
          <p:nvPr/>
        </p:nvSpPr>
        <p:spPr>
          <a:xfrm>
            <a:off x="4014788" y="2117300"/>
            <a:ext cx="400200" cy="504900"/>
          </a:xfrm>
          <a:prstGeom prst="rightArrow">
            <a:avLst>
              <a:gd fmla="val 50000" name="adj1"/>
              <a:gd fmla="val 50000" name="adj2"/>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3" name="Google Shape;123;p20"/>
          <p:cNvSpPr/>
          <p:nvPr/>
        </p:nvSpPr>
        <p:spPr>
          <a:xfrm>
            <a:off x="5763815" y="2170253"/>
            <a:ext cx="400200" cy="504900"/>
          </a:xfrm>
          <a:prstGeom prst="rightArrow">
            <a:avLst>
              <a:gd fmla="val 50000" name="adj1"/>
              <a:gd fmla="val 50000" name="adj2"/>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4" name="Google Shape;124;p20"/>
          <p:cNvSpPr/>
          <p:nvPr/>
        </p:nvSpPr>
        <p:spPr>
          <a:xfrm>
            <a:off x="7515820" y="2158717"/>
            <a:ext cx="400200" cy="504900"/>
          </a:xfrm>
          <a:prstGeom prst="rightArrow">
            <a:avLst>
              <a:gd fmla="val 50000" name="adj1"/>
              <a:gd fmla="val 50000" name="adj2"/>
            </a:avLst>
          </a:prstGeom>
          <a:solidFill>
            <a:schemeClr val="accent4"/>
          </a:solidFill>
          <a:ln cap="flat" cmpd="sng" w="12700">
            <a:solidFill>
              <a:srgbClr val="BA8C00"/>
            </a:solidFill>
            <a:prstDash val="solid"/>
            <a:miter lim="800000"/>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Calibri"/>
              <a:ea typeface="Calibri"/>
              <a:cs typeface="Calibri"/>
              <a:sym typeface="Calibri"/>
            </a:endParaRPr>
          </a:p>
        </p:txBody>
      </p:sp>
      <p:sp>
        <p:nvSpPr>
          <p:cNvPr id="125" name="Google Shape;125;p20"/>
          <p:cNvSpPr txBox="1"/>
          <p:nvPr>
            <p:ph type="title"/>
          </p:nvPr>
        </p:nvSpPr>
        <p:spPr>
          <a:xfrm>
            <a:off x="2861781" y="18301"/>
            <a:ext cx="3420600" cy="846000"/>
          </a:xfrm>
          <a:prstGeom prst="rect">
            <a:avLst/>
          </a:prstGeom>
          <a:noFill/>
          <a:ln>
            <a:noFill/>
          </a:ln>
        </p:spPr>
        <p:txBody>
          <a:bodyPr anchorCtr="0" anchor="ctr" bIns="34275" lIns="68575" spcFirstLastPara="1" rIns="68575" wrap="square" tIns="34275">
            <a:normAutofit/>
          </a:bodyPr>
          <a:lstStyle/>
          <a:p>
            <a:pPr indent="0" lvl="0" marL="0" rtl="0" algn="ctr">
              <a:lnSpc>
                <a:spcPct val="90000"/>
              </a:lnSpc>
              <a:spcBef>
                <a:spcPts val="0"/>
              </a:spcBef>
              <a:spcAft>
                <a:spcPts val="0"/>
              </a:spcAft>
              <a:buClr>
                <a:schemeClr val="dk1"/>
              </a:buClr>
              <a:buSzPts val="3000"/>
              <a:buFont typeface="Calibri"/>
              <a:buNone/>
            </a:pPr>
            <a:r>
              <a:rPr lang="en" sz="3000"/>
              <a:t>Mapping </a:t>
            </a:r>
            <a:endParaRPr/>
          </a:p>
        </p:txBody>
      </p:sp>
      <p:sp>
        <p:nvSpPr>
          <p:cNvPr id="126" name="Google Shape;126;p20"/>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0" name="Shape 1170"/>
        <p:cNvGrpSpPr/>
        <p:nvPr/>
      </p:nvGrpSpPr>
      <p:grpSpPr>
        <a:xfrm>
          <a:off x="0" y="0"/>
          <a:ext cx="0" cy="0"/>
          <a:chOff x="0" y="0"/>
          <a:chExt cx="0" cy="0"/>
        </a:xfrm>
      </p:grpSpPr>
      <p:sp>
        <p:nvSpPr>
          <p:cNvPr id="1171" name="Google Shape;1171;p8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Datasets &amp; Augmentation</a:t>
            </a:r>
            <a:endParaRPr/>
          </a:p>
        </p:txBody>
      </p:sp>
      <p:sp>
        <p:nvSpPr>
          <p:cNvPr id="1172" name="Google Shape;1172;p83"/>
          <p:cNvSpPr txBox="1"/>
          <p:nvPr>
            <p:ph idx="1" type="body"/>
          </p:nvPr>
        </p:nvSpPr>
        <p:spPr>
          <a:xfrm>
            <a:off x="311700" y="1152475"/>
            <a:ext cx="8443800" cy="38505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0"/>
              </a:spcAft>
              <a:buClr>
                <a:schemeClr val="dk1"/>
              </a:buClr>
              <a:buSzPct val="61111"/>
              <a:buFont typeface="Arial"/>
              <a:buNone/>
            </a:pPr>
            <a:r>
              <a:rPr b="1" lang="en"/>
              <a:t>• Datasets Used</a:t>
            </a:r>
            <a:r>
              <a:rPr lang="en"/>
              <a:t>:</a:t>
            </a:r>
            <a:endParaRPr/>
          </a:p>
          <a:p>
            <a:pPr indent="0" lvl="0" marL="0" rtl="0" algn="l">
              <a:spcBef>
                <a:spcPts val="1200"/>
              </a:spcBef>
              <a:spcAft>
                <a:spcPts val="0"/>
              </a:spcAft>
              <a:buClr>
                <a:schemeClr val="dk1"/>
              </a:buClr>
              <a:buSzPct val="61111"/>
              <a:buFont typeface="Arial"/>
              <a:buNone/>
            </a:pPr>
            <a:r>
              <a:rPr lang="en"/>
              <a:t>  - High-resource: MSP-Podcast, IEMOCAP (English).</a:t>
            </a:r>
            <a:endParaRPr/>
          </a:p>
          <a:p>
            <a:pPr indent="0" lvl="0" marL="0" rtl="0" algn="l">
              <a:spcBef>
                <a:spcPts val="1200"/>
              </a:spcBef>
              <a:spcAft>
                <a:spcPts val="0"/>
              </a:spcAft>
              <a:buClr>
                <a:schemeClr val="dk1"/>
              </a:buClr>
              <a:buSzPct val="61111"/>
              <a:buFont typeface="Arial"/>
              <a:buNone/>
            </a:pPr>
            <a:r>
              <a:rPr lang="en"/>
              <a:t>  - Low-resource: EMO-DB (German), URDU (Urdu), SUBESCO (Bangla).</a:t>
            </a:r>
            <a:endParaRPr/>
          </a:p>
          <a:p>
            <a:pPr indent="0" lvl="0" marL="0" rtl="0" algn="l">
              <a:spcBef>
                <a:spcPts val="1200"/>
              </a:spcBef>
              <a:spcAft>
                <a:spcPts val="0"/>
              </a:spcAft>
              <a:buClr>
                <a:schemeClr val="dk1"/>
              </a:buClr>
              <a:buSzPct val="61111"/>
              <a:buFont typeface="Arial"/>
              <a:buNone/>
            </a:pPr>
            <a:r>
              <a:rPr lang="en"/>
              <a:t>• </a:t>
            </a:r>
            <a:r>
              <a:rPr b="1" lang="en"/>
              <a:t>Feature Extraction</a:t>
            </a:r>
            <a:r>
              <a:rPr lang="en"/>
              <a:t>:  Mel-spectrograms </a:t>
            </a:r>
            <a:endParaRPr/>
          </a:p>
          <a:p>
            <a:pPr indent="0" lvl="0" marL="0" rtl="0" algn="l">
              <a:spcBef>
                <a:spcPts val="1200"/>
              </a:spcBef>
              <a:spcAft>
                <a:spcPts val="0"/>
              </a:spcAft>
              <a:buClr>
                <a:schemeClr val="dk1"/>
              </a:buClr>
              <a:buSzPct val="61111"/>
              <a:buFont typeface="Arial"/>
              <a:buNone/>
            </a:pPr>
            <a:r>
              <a:rPr lang="en"/>
              <a:t>• </a:t>
            </a:r>
            <a:r>
              <a:rPr b="1" lang="en"/>
              <a:t>Data Augmentation Techniques</a:t>
            </a:r>
            <a:r>
              <a:rPr lang="en"/>
              <a:t>:</a:t>
            </a:r>
            <a:endParaRPr/>
          </a:p>
          <a:p>
            <a:pPr indent="0" lvl="0" marL="0" rtl="0" algn="l">
              <a:spcBef>
                <a:spcPts val="1200"/>
              </a:spcBef>
              <a:spcAft>
                <a:spcPts val="0"/>
              </a:spcAft>
              <a:buClr>
                <a:schemeClr val="dk1"/>
              </a:buClr>
              <a:buSzPct val="61111"/>
              <a:buFont typeface="Arial"/>
              <a:buNone/>
            </a:pPr>
            <a:r>
              <a:rPr lang="en"/>
              <a:t>  - CL: Gaussian noise injection, polarity inversion, gain manipulation.</a:t>
            </a:r>
            <a:endParaRPr/>
          </a:p>
          <a:p>
            <a:pPr indent="0" lvl="0" marL="0" rtl="0" algn="l">
              <a:spcBef>
                <a:spcPts val="1200"/>
              </a:spcBef>
              <a:spcAft>
                <a:spcPts val="0"/>
              </a:spcAft>
              <a:buClr>
                <a:schemeClr val="dk1"/>
              </a:buClr>
              <a:buSzPct val="61111"/>
              <a:buFont typeface="Arial"/>
              <a:buNone/>
            </a:pPr>
            <a:r>
              <a:rPr lang="en"/>
              <a:t>  - BYOL: Speed perturbation, spectral stretch, SpecAugment, time-frequency masking.</a:t>
            </a:r>
            <a:endParaRPr/>
          </a:p>
          <a:p>
            <a:pPr indent="0" lvl="0" marL="0" rtl="0" algn="l">
              <a:spcBef>
                <a:spcPts val="1200"/>
              </a:spcBef>
              <a:spcAft>
                <a:spcPts val="0"/>
              </a:spcAft>
              <a:buClr>
                <a:schemeClr val="dk1"/>
              </a:buClr>
              <a:buSzPct val="61111"/>
              <a:buFont typeface="Arial"/>
              <a:buNone/>
            </a:pPr>
            <a:r>
              <a:rPr lang="en"/>
              <a:t>• </a:t>
            </a:r>
            <a:r>
              <a:rPr b="1" lang="en"/>
              <a:t>Why Augmentation Matters?</a:t>
            </a:r>
            <a:endParaRPr b="1"/>
          </a:p>
          <a:p>
            <a:pPr indent="0" lvl="0" marL="0" rtl="0" algn="l">
              <a:spcBef>
                <a:spcPts val="1200"/>
              </a:spcBef>
              <a:spcAft>
                <a:spcPts val="0"/>
              </a:spcAft>
              <a:buClr>
                <a:schemeClr val="dk1"/>
              </a:buClr>
              <a:buSzPct val="61111"/>
              <a:buFont typeface="Arial"/>
              <a:buNone/>
            </a:pPr>
            <a:r>
              <a:rPr lang="en"/>
              <a:t>  - Helps models learn robust and invariant features.</a:t>
            </a:r>
            <a:endParaRPr/>
          </a:p>
          <a:p>
            <a:pPr indent="0" lvl="0" marL="0" rtl="0" algn="l">
              <a:spcBef>
                <a:spcPts val="1200"/>
              </a:spcBef>
              <a:spcAft>
                <a:spcPts val="0"/>
              </a:spcAft>
              <a:buClr>
                <a:schemeClr val="dk1"/>
              </a:buClr>
              <a:buSzPct val="61111"/>
              <a:buFont typeface="Arial"/>
              <a:buNone/>
            </a:pPr>
            <a:r>
              <a:rPr lang="en"/>
              <a:t>  - Prevents overfitting to high-resource training data.</a:t>
            </a:r>
            <a:endParaRPr/>
          </a:p>
          <a:p>
            <a:pPr indent="0" lvl="0" marL="0" rtl="0" algn="l">
              <a:spcBef>
                <a:spcPts val="1200"/>
              </a:spcBef>
              <a:spcAft>
                <a:spcPts val="1200"/>
              </a:spcAft>
              <a:buClr>
                <a:schemeClr val="dk1"/>
              </a:buClr>
              <a:buSzPct val="61111"/>
              <a:buFont typeface="Arial"/>
              <a:buNone/>
            </a:pPr>
            <a:r>
              <a:rPr lang="en"/>
              <a:t>  - Increases diversity in training samples, improving cross-lingual adaptation.</a:t>
            </a:r>
            <a:endParaRPr/>
          </a:p>
        </p:txBody>
      </p:sp>
      <p:pic>
        <p:nvPicPr>
          <p:cNvPr id="1173" name="Google Shape;1173;p83"/>
          <p:cNvPicPr preferRelativeResize="0"/>
          <p:nvPr/>
        </p:nvPicPr>
        <p:blipFill>
          <a:blip r:embed="rId3">
            <a:alphaModFix/>
          </a:blip>
          <a:stretch>
            <a:fillRect/>
          </a:stretch>
        </p:blipFill>
        <p:spPr>
          <a:xfrm>
            <a:off x="5652050" y="1017727"/>
            <a:ext cx="3491950" cy="1734400"/>
          </a:xfrm>
          <a:prstGeom prst="rect">
            <a:avLst/>
          </a:prstGeom>
          <a:noFill/>
          <a:ln>
            <a:noFill/>
          </a:ln>
        </p:spPr>
      </p:pic>
      <p:sp>
        <p:nvSpPr>
          <p:cNvPr id="1174" name="Google Shape;1174;p8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8" name="Shape 1178"/>
        <p:cNvGrpSpPr/>
        <p:nvPr/>
      </p:nvGrpSpPr>
      <p:grpSpPr>
        <a:xfrm>
          <a:off x="0" y="0"/>
          <a:ext cx="0" cy="0"/>
          <a:chOff x="0" y="0"/>
          <a:chExt cx="0" cy="0"/>
        </a:xfrm>
      </p:grpSpPr>
      <p:sp>
        <p:nvSpPr>
          <p:cNvPr id="1179" name="Google Shape;1179;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Clr>
                <a:schemeClr val="dk1"/>
              </a:buClr>
              <a:buSzPct val="39285"/>
              <a:buFont typeface="Arial"/>
              <a:buNone/>
            </a:pPr>
            <a:r>
              <a:rPr lang="en"/>
              <a:t>Experiments Results</a:t>
            </a:r>
            <a:endParaRPr/>
          </a:p>
        </p:txBody>
      </p:sp>
      <p:sp>
        <p:nvSpPr>
          <p:cNvPr id="1180" name="Google Shape;1180;p84"/>
          <p:cNvSpPr txBox="1"/>
          <p:nvPr>
            <p:ph idx="1" type="body"/>
          </p:nvPr>
        </p:nvSpPr>
        <p:spPr>
          <a:xfrm>
            <a:off x="311700" y="1017725"/>
            <a:ext cx="4579800" cy="3705900"/>
          </a:xfrm>
          <a:prstGeom prst="rect">
            <a:avLst/>
          </a:prstGeom>
        </p:spPr>
        <p:txBody>
          <a:bodyPr anchorCtr="0" anchor="t" bIns="91425" lIns="91425" spcFirstLastPara="1" rIns="91425" wrap="square" tIns="91425">
            <a:normAutofit fontScale="77500" lnSpcReduction="20000"/>
          </a:bodyPr>
          <a:lstStyle/>
          <a:p>
            <a:pPr indent="-317182" lvl="0" marL="457200" rtl="0" algn="l">
              <a:spcBef>
                <a:spcPts val="0"/>
              </a:spcBef>
              <a:spcAft>
                <a:spcPts val="0"/>
              </a:spcAft>
              <a:buSzPct val="100000"/>
              <a:buChar char="●"/>
            </a:pPr>
            <a:r>
              <a:rPr lang="en"/>
              <a:t>Our results show that:</a:t>
            </a:r>
            <a:endParaRPr/>
          </a:p>
          <a:p>
            <a:pPr indent="-317182" lvl="0" marL="914400" rtl="0" algn="l">
              <a:spcBef>
                <a:spcPts val="0"/>
              </a:spcBef>
              <a:spcAft>
                <a:spcPts val="0"/>
              </a:spcAft>
              <a:buSzPct val="100000"/>
              <a:buChar char="-"/>
            </a:pPr>
            <a:r>
              <a:rPr lang="en"/>
              <a:t>CL significantly improves emotion classification in German (90% zero-shot accuracy on EmoDB).</a:t>
            </a:r>
            <a:endParaRPr/>
          </a:p>
          <a:p>
            <a:pPr indent="-317182" lvl="0" marL="914400" rtl="0" algn="l">
              <a:spcBef>
                <a:spcPts val="0"/>
              </a:spcBef>
              <a:spcAft>
                <a:spcPts val="0"/>
              </a:spcAft>
              <a:buSzPct val="100000"/>
              <a:buChar char="-"/>
            </a:pPr>
            <a:r>
              <a:rPr lang="en"/>
              <a:t>BYOL is more effective for Urdu and Bangla, demonstrating robustness to dataset biases.</a:t>
            </a:r>
            <a:endParaRPr/>
          </a:p>
          <a:p>
            <a:pPr indent="-317182" lvl="0" marL="914400" rtl="0" algn="l">
              <a:spcBef>
                <a:spcPts val="0"/>
              </a:spcBef>
              <a:spcAft>
                <a:spcPts val="0"/>
              </a:spcAft>
              <a:buSzPct val="100000"/>
              <a:buChar char="-"/>
            </a:pPr>
            <a:r>
              <a:rPr lang="en"/>
              <a:t>Zero-shot performance remains stable, showing that self-supervised learning enhances generalization.</a:t>
            </a:r>
            <a:endParaRPr/>
          </a:p>
          <a:p>
            <a:pPr indent="0" lvl="0" marL="914400" rtl="0" algn="l">
              <a:spcBef>
                <a:spcPts val="1200"/>
              </a:spcBef>
              <a:spcAft>
                <a:spcPts val="0"/>
              </a:spcAft>
              <a:buNone/>
            </a:pPr>
            <a:r>
              <a:t/>
            </a:r>
            <a:endParaRPr/>
          </a:p>
          <a:p>
            <a:pPr indent="-317182" lvl="0" marL="457200" rtl="0" algn="l">
              <a:spcBef>
                <a:spcPts val="1200"/>
              </a:spcBef>
              <a:spcAft>
                <a:spcPts val="0"/>
              </a:spcAft>
              <a:buSzPct val="100000"/>
              <a:buChar char="●"/>
            </a:pPr>
            <a:r>
              <a:rPr b="1" lang="en"/>
              <a:t>Takeaway</a:t>
            </a:r>
            <a:r>
              <a:rPr lang="en"/>
              <a:t>: Self-supervised methods can reduce dependency on HRL data while improving performance on LRLs.</a:t>
            </a:r>
            <a:endParaRPr/>
          </a:p>
          <a:p>
            <a:pPr indent="0" lvl="0" marL="0" rtl="0" algn="l">
              <a:spcBef>
                <a:spcPts val="1200"/>
              </a:spcBef>
              <a:spcAft>
                <a:spcPts val="1200"/>
              </a:spcAft>
              <a:buNone/>
            </a:pPr>
            <a:r>
              <a:rPr lang="en"/>
              <a:t> </a:t>
            </a:r>
            <a:endParaRPr/>
          </a:p>
        </p:txBody>
      </p:sp>
      <p:sp>
        <p:nvSpPr>
          <p:cNvPr id="1181" name="Google Shape;1181;p8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182" name="Google Shape;1182;p84"/>
          <p:cNvPicPr preferRelativeResize="0"/>
          <p:nvPr/>
        </p:nvPicPr>
        <p:blipFill>
          <a:blip r:embed="rId3">
            <a:alphaModFix/>
          </a:blip>
          <a:stretch>
            <a:fillRect/>
          </a:stretch>
        </p:blipFill>
        <p:spPr>
          <a:xfrm>
            <a:off x="4980926" y="445025"/>
            <a:ext cx="3747651" cy="2475775"/>
          </a:xfrm>
          <a:prstGeom prst="rect">
            <a:avLst/>
          </a:prstGeom>
          <a:noFill/>
          <a:ln>
            <a:noFill/>
          </a:ln>
        </p:spPr>
      </p:pic>
      <p:sp>
        <p:nvSpPr>
          <p:cNvPr id="1183" name="Google Shape;1183;p84"/>
          <p:cNvSpPr txBox="1"/>
          <p:nvPr>
            <p:ph idx="1" type="body"/>
          </p:nvPr>
        </p:nvSpPr>
        <p:spPr>
          <a:xfrm>
            <a:off x="5310575" y="3032700"/>
            <a:ext cx="3215100" cy="2110800"/>
          </a:xfrm>
          <a:prstGeom prst="rect">
            <a:avLst/>
          </a:prstGeom>
          <a:ln cap="flat" cmpd="sng" w="9525">
            <a:solidFill>
              <a:srgbClr val="000000"/>
            </a:solidFill>
            <a:prstDash val="dot"/>
            <a:round/>
            <a:headEnd len="sm" w="sm" type="none"/>
            <a:tailEnd len="sm" w="sm" type="none"/>
          </a:ln>
        </p:spPr>
        <p:txBody>
          <a:bodyPr anchorCtr="0" anchor="t" bIns="91425" lIns="91425" spcFirstLastPara="1" rIns="91425" wrap="square" tIns="91425">
            <a:normAutofit fontScale="47500"/>
          </a:bodyPr>
          <a:lstStyle/>
          <a:p>
            <a:pPr indent="0" lvl="0" marL="0" rtl="0" algn="l">
              <a:spcBef>
                <a:spcPts val="0"/>
              </a:spcBef>
              <a:spcAft>
                <a:spcPts val="0"/>
              </a:spcAft>
              <a:buClr>
                <a:schemeClr val="dk1"/>
              </a:buClr>
              <a:buSzPct val="53658"/>
              <a:buFont typeface="Arial"/>
              <a:buNone/>
            </a:pPr>
            <a:r>
              <a:rPr lang="en" sz="2050"/>
              <a:t>Model Architectures:</a:t>
            </a:r>
            <a:endParaRPr sz="2050"/>
          </a:p>
          <a:p>
            <a:pPr indent="0" lvl="0" marL="0" rtl="0" algn="l">
              <a:spcBef>
                <a:spcPts val="1200"/>
              </a:spcBef>
              <a:spcAft>
                <a:spcPts val="0"/>
              </a:spcAft>
              <a:buClr>
                <a:schemeClr val="dk1"/>
              </a:buClr>
              <a:buSzPct val="53658"/>
              <a:buFont typeface="Arial"/>
              <a:buNone/>
            </a:pPr>
            <a:r>
              <a:rPr lang="en" sz="2050"/>
              <a:t>  - Whisper encoder for feature extraction.</a:t>
            </a:r>
            <a:endParaRPr sz="2050"/>
          </a:p>
          <a:p>
            <a:pPr indent="0" lvl="0" marL="0" rtl="0" algn="l">
              <a:spcBef>
                <a:spcPts val="1200"/>
              </a:spcBef>
              <a:spcAft>
                <a:spcPts val="0"/>
              </a:spcAft>
              <a:buClr>
                <a:schemeClr val="dk1"/>
              </a:buClr>
              <a:buSzPct val="53658"/>
              <a:buFont typeface="Arial"/>
              <a:buNone/>
            </a:pPr>
            <a:r>
              <a:rPr lang="en" sz="2050"/>
              <a:t>  - Fine-tuning with contrastive learning and BYOL.</a:t>
            </a:r>
            <a:endParaRPr sz="2050"/>
          </a:p>
          <a:p>
            <a:pPr indent="0" lvl="0" marL="0" rtl="0" algn="l">
              <a:spcBef>
                <a:spcPts val="1200"/>
              </a:spcBef>
              <a:spcAft>
                <a:spcPts val="0"/>
              </a:spcAft>
              <a:buClr>
                <a:schemeClr val="dk1"/>
              </a:buClr>
              <a:buSzPct val="53658"/>
              <a:buFont typeface="Arial"/>
              <a:buNone/>
            </a:pPr>
            <a:r>
              <a:rPr lang="en" sz="2050"/>
              <a:t>  - Classification head with fully connected layers.</a:t>
            </a:r>
            <a:endParaRPr sz="2050"/>
          </a:p>
          <a:p>
            <a:pPr indent="0" lvl="0" marL="0" rtl="0" algn="l">
              <a:spcBef>
                <a:spcPts val="1200"/>
              </a:spcBef>
              <a:spcAft>
                <a:spcPts val="0"/>
              </a:spcAft>
              <a:buClr>
                <a:schemeClr val="dk1"/>
              </a:buClr>
              <a:buSzPct val="53658"/>
              <a:buFont typeface="Arial"/>
              <a:buNone/>
            </a:pPr>
            <a:r>
              <a:rPr lang="en" sz="2050"/>
              <a:t>Training Details:</a:t>
            </a:r>
            <a:endParaRPr sz="2050"/>
          </a:p>
          <a:p>
            <a:pPr indent="0" lvl="0" marL="0" rtl="0" algn="l">
              <a:spcBef>
                <a:spcPts val="1200"/>
              </a:spcBef>
              <a:spcAft>
                <a:spcPts val="1200"/>
              </a:spcAft>
              <a:buClr>
                <a:schemeClr val="dk1"/>
              </a:buClr>
              <a:buSzPct val="53658"/>
              <a:buFont typeface="Arial"/>
              <a:buNone/>
            </a:pPr>
            <a:r>
              <a:rPr lang="en" sz="2050"/>
              <a:t>  - Experiments repeated five times to ensure stability.</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7" name="Shape 1187"/>
        <p:cNvGrpSpPr/>
        <p:nvPr/>
      </p:nvGrpSpPr>
      <p:grpSpPr>
        <a:xfrm>
          <a:off x="0" y="0"/>
          <a:ext cx="0" cy="0"/>
          <a:chOff x="0" y="0"/>
          <a:chExt cx="0" cy="0"/>
        </a:xfrm>
      </p:grpSpPr>
      <p:sp>
        <p:nvSpPr>
          <p:cNvPr id="1188" name="Google Shape;1188;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&amp; Discussion: Model Interpretability Insights</a:t>
            </a:r>
            <a:endParaRPr/>
          </a:p>
        </p:txBody>
      </p:sp>
      <p:sp>
        <p:nvSpPr>
          <p:cNvPr id="1189" name="Google Shape;1189;p85"/>
          <p:cNvSpPr txBox="1"/>
          <p:nvPr>
            <p:ph idx="1" type="body"/>
          </p:nvPr>
        </p:nvSpPr>
        <p:spPr>
          <a:xfrm>
            <a:off x="311700" y="1152475"/>
            <a:ext cx="4413600" cy="36846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Clr>
                <a:schemeClr val="dk1"/>
              </a:buClr>
              <a:buSzPct val="61111"/>
              <a:buFont typeface="Arial"/>
              <a:buNone/>
            </a:pPr>
            <a:r>
              <a:rPr lang="en"/>
              <a:t>• </a:t>
            </a:r>
            <a:r>
              <a:rPr b="1" lang="en"/>
              <a:t>Embedding Visualization (t-SNE Analysis)</a:t>
            </a:r>
            <a:endParaRPr b="1"/>
          </a:p>
          <a:p>
            <a:pPr indent="0" lvl="0" marL="0" rtl="0" algn="l">
              <a:spcBef>
                <a:spcPts val="1200"/>
              </a:spcBef>
              <a:spcAft>
                <a:spcPts val="0"/>
              </a:spcAft>
              <a:buClr>
                <a:schemeClr val="dk1"/>
              </a:buClr>
              <a:buSzPct val="61111"/>
              <a:buFont typeface="Arial"/>
              <a:buNone/>
            </a:pPr>
            <a:r>
              <a:rPr lang="en"/>
              <a:t>  - CL showed more </a:t>
            </a:r>
            <a:r>
              <a:rPr b="1" lang="en"/>
              <a:t>structured emotion clusters</a:t>
            </a:r>
            <a:r>
              <a:rPr lang="en"/>
              <a:t> but struggled with linguistic transfer.</a:t>
            </a:r>
            <a:endParaRPr/>
          </a:p>
          <a:p>
            <a:pPr indent="0" lvl="0" marL="0" rtl="0" algn="l">
              <a:spcBef>
                <a:spcPts val="1200"/>
              </a:spcBef>
              <a:spcAft>
                <a:spcPts val="0"/>
              </a:spcAft>
              <a:buClr>
                <a:schemeClr val="dk1"/>
              </a:buClr>
              <a:buSzPct val="61111"/>
              <a:buFont typeface="Arial"/>
              <a:buNone/>
            </a:pPr>
            <a:r>
              <a:rPr lang="en"/>
              <a:t>  - BYOL provided </a:t>
            </a:r>
            <a:r>
              <a:rPr b="1" lang="en"/>
              <a:t>smoother feature spaces</a:t>
            </a:r>
            <a:r>
              <a:rPr lang="en"/>
              <a:t>, allowing better adaptation to unseen data.</a:t>
            </a:r>
            <a:endParaRPr/>
          </a:p>
          <a:p>
            <a:pPr indent="0" lvl="0" marL="0" rtl="0" algn="l">
              <a:spcBef>
                <a:spcPts val="1200"/>
              </a:spcBef>
              <a:spcAft>
                <a:spcPts val="0"/>
              </a:spcAft>
              <a:buClr>
                <a:schemeClr val="dk1"/>
              </a:buClr>
              <a:buSzPct val="61111"/>
              <a:buFont typeface="Arial"/>
              <a:buNone/>
            </a:pPr>
            <a:r>
              <a:rPr lang="en"/>
              <a:t>• </a:t>
            </a:r>
            <a:r>
              <a:rPr b="1" lang="en"/>
              <a:t>Confusion Matrix Insights</a:t>
            </a:r>
            <a:endParaRPr b="1"/>
          </a:p>
          <a:p>
            <a:pPr indent="0" lvl="0" marL="0" rtl="0" algn="l">
              <a:spcBef>
                <a:spcPts val="1200"/>
              </a:spcBef>
              <a:spcAft>
                <a:spcPts val="0"/>
              </a:spcAft>
              <a:buClr>
                <a:schemeClr val="dk1"/>
              </a:buClr>
              <a:buSzPct val="61111"/>
              <a:buFont typeface="Arial"/>
              <a:buNone/>
            </a:pPr>
            <a:r>
              <a:rPr lang="en"/>
              <a:t>  - CL reduced errors in anger-happiness misclassifications.</a:t>
            </a:r>
            <a:endParaRPr/>
          </a:p>
          <a:p>
            <a:pPr indent="0" lvl="0" marL="0" rtl="0" algn="l">
              <a:spcBef>
                <a:spcPts val="1200"/>
              </a:spcBef>
              <a:spcAft>
                <a:spcPts val="0"/>
              </a:spcAft>
              <a:buClr>
                <a:schemeClr val="dk1"/>
              </a:buClr>
              <a:buSzPct val="61111"/>
              <a:buFont typeface="Arial"/>
              <a:buNone/>
            </a:pPr>
            <a:r>
              <a:rPr lang="en"/>
              <a:t>  - BYOL improved differentiation of neutral and sad emotions.</a:t>
            </a:r>
            <a:endParaRPr/>
          </a:p>
          <a:p>
            <a:pPr indent="0" lvl="0" marL="0" rtl="0" algn="l">
              <a:spcBef>
                <a:spcPts val="1200"/>
              </a:spcBef>
              <a:spcAft>
                <a:spcPts val="0"/>
              </a:spcAft>
              <a:buClr>
                <a:schemeClr val="dk1"/>
              </a:buClr>
              <a:buSzPct val="61111"/>
              <a:buFont typeface="Arial"/>
              <a:buNone/>
            </a:pPr>
            <a:r>
              <a:rPr lang="en"/>
              <a:t>• </a:t>
            </a:r>
            <a:r>
              <a:rPr b="1" lang="en"/>
              <a:t>Post-hoc Analysis (SHAP &amp; LIME)</a:t>
            </a:r>
            <a:endParaRPr b="1"/>
          </a:p>
          <a:p>
            <a:pPr indent="0" lvl="0" marL="0" rtl="0" algn="l">
              <a:spcBef>
                <a:spcPts val="1200"/>
              </a:spcBef>
              <a:spcAft>
                <a:spcPts val="0"/>
              </a:spcAft>
              <a:buClr>
                <a:schemeClr val="dk1"/>
              </a:buClr>
              <a:buSzPct val="61111"/>
              <a:buFont typeface="Arial"/>
              <a:buNone/>
            </a:pPr>
            <a:r>
              <a:rPr lang="en"/>
              <a:t>  - CL heavily relied on pitch features</a:t>
            </a:r>
            <a:endParaRPr/>
          </a:p>
          <a:p>
            <a:pPr indent="0" lvl="0" marL="0" rtl="0" algn="l">
              <a:spcBef>
                <a:spcPts val="1200"/>
              </a:spcBef>
              <a:spcAft>
                <a:spcPts val="1200"/>
              </a:spcAft>
              <a:buClr>
                <a:schemeClr val="dk1"/>
              </a:buClr>
              <a:buSzPct val="61111"/>
              <a:buFont typeface="Arial"/>
              <a:buNone/>
            </a:pPr>
            <a:r>
              <a:rPr lang="en"/>
              <a:t>  - BYOL showed a more balanced reliance on spectral and temporal cues, aiding robustness.</a:t>
            </a:r>
            <a:endParaRPr/>
          </a:p>
        </p:txBody>
      </p:sp>
      <p:pic>
        <p:nvPicPr>
          <p:cNvPr id="1190" name="Google Shape;1190;p85"/>
          <p:cNvPicPr preferRelativeResize="0"/>
          <p:nvPr/>
        </p:nvPicPr>
        <p:blipFill>
          <a:blip r:embed="rId3">
            <a:alphaModFix/>
          </a:blip>
          <a:stretch>
            <a:fillRect/>
          </a:stretch>
        </p:blipFill>
        <p:spPr>
          <a:xfrm>
            <a:off x="4725303" y="1017725"/>
            <a:ext cx="4169424" cy="3624950"/>
          </a:xfrm>
          <a:prstGeom prst="rect">
            <a:avLst/>
          </a:prstGeom>
          <a:noFill/>
          <a:ln>
            <a:noFill/>
          </a:ln>
        </p:spPr>
      </p:pic>
      <p:sp>
        <p:nvSpPr>
          <p:cNvPr id="1191" name="Google Shape;1191;p8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5" name="Shape 1195"/>
        <p:cNvGrpSpPr/>
        <p:nvPr/>
      </p:nvGrpSpPr>
      <p:grpSpPr>
        <a:xfrm>
          <a:off x="0" y="0"/>
          <a:ext cx="0" cy="0"/>
          <a:chOff x="0" y="0"/>
          <a:chExt cx="0" cy="0"/>
        </a:xfrm>
      </p:grpSpPr>
      <p:sp>
        <p:nvSpPr>
          <p:cNvPr id="1196" name="Google Shape;1196;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&amp; Discussion: Model Bias &amp; Fairness</a:t>
            </a:r>
            <a:endParaRPr/>
          </a:p>
        </p:txBody>
      </p:sp>
      <p:sp>
        <p:nvSpPr>
          <p:cNvPr id="1197" name="Google Shape;1197;p8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Clr>
                <a:schemeClr val="dk1"/>
              </a:buClr>
              <a:buSzPct val="61111"/>
              <a:buFont typeface="Arial"/>
              <a:buNone/>
            </a:pPr>
            <a:r>
              <a:rPr lang="en"/>
              <a:t>• </a:t>
            </a:r>
            <a:r>
              <a:rPr b="1" lang="en"/>
              <a:t>Gender Bias in Urdu SER</a:t>
            </a:r>
            <a:endParaRPr b="1"/>
          </a:p>
          <a:p>
            <a:pPr indent="0" lvl="0" marL="0" rtl="0" algn="l">
              <a:spcBef>
                <a:spcPts val="1200"/>
              </a:spcBef>
              <a:spcAft>
                <a:spcPts val="0"/>
              </a:spcAft>
              <a:buClr>
                <a:schemeClr val="dk1"/>
              </a:buClr>
              <a:buSzPct val="61111"/>
              <a:buFont typeface="Arial"/>
              <a:buNone/>
            </a:pPr>
            <a:r>
              <a:rPr lang="en"/>
              <a:t>  - CL models showed a 10% performance drop for </a:t>
            </a:r>
            <a:r>
              <a:rPr b="1" lang="en"/>
              <a:t>female speakers </a:t>
            </a:r>
            <a:r>
              <a:rPr lang="en"/>
              <a:t>in Urdu.</a:t>
            </a:r>
            <a:endParaRPr/>
          </a:p>
          <a:p>
            <a:pPr indent="0" lvl="0" marL="0" rtl="0" algn="l">
              <a:spcBef>
                <a:spcPts val="1200"/>
              </a:spcBef>
              <a:spcAft>
                <a:spcPts val="0"/>
              </a:spcAft>
              <a:buClr>
                <a:schemeClr val="dk1"/>
              </a:buClr>
              <a:buSzPct val="61111"/>
              <a:buFont typeface="Arial"/>
              <a:buNone/>
            </a:pPr>
            <a:r>
              <a:rPr lang="en"/>
              <a:t>  - BYOL exhibited more balanced performance, reducing the bias observed in CL.</a:t>
            </a:r>
            <a:endParaRPr/>
          </a:p>
          <a:p>
            <a:pPr indent="0" lvl="0" marL="0" rtl="0" algn="l">
              <a:spcBef>
                <a:spcPts val="1200"/>
              </a:spcBef>
              <a:spcAft>
                <a:spcPts val="0"/>
              </a:spcAft>
              <a:buClr>
                <a:schemeClr val="dk1"/>
              </a:buClr>
              <a:buSzPct val="61111"/>
              <a:buFont typeface="Arial"/>
              <a:buNone/>
            </a:pPr>
            <a:r>
              <a:rPr lang="en"/>
              <a:t>  - Possible cause: Male-dominated training data in Urdu Common Voice dataset.</a:t>
            </a:r>
            <a:endParaRPr/>
          </a:p>
          <a:p>
            <a:pPr indent="0" lvl="0" marL="0" rtl="0" algn="l">
              <a:spcBef>
                <a:spcPts val="1200"/>
              </a:spcBef>
              <a:spcAft>
                <a:spcPts val="0"/>
              </a:spcAft>
              <a:buClr>
                <a:schemeClr val="dk1"/>
              </a:buClr>
              <a:buSzPct val="61111"/>
              <a:buFont typeface="Arial"/>
              <a:buNone/>
            </a:pPr>
            <a:r>
              <a:rPr lang="en"/>
              <a:t>  - </a:t>
            </a:r>
            <a:r>
              <a:rPr i="1" lang="en"/>
              <a:t>Future Work</a:t>
            </a:r>
            <a:r>
              <a:rPr lang="en"/>
              <a:t>: Rebalancing datasets to ensure fairness across gender groups.</a:t>
            </a:r>
            <a:endParaRPr/>
          </a:p>
          <a:p>
            <a:pPr indent="0" lvl="0" marL="0" rtl="0" algn="l">
              <a:spcBef>
                <a:spcPts val="1200"/>
              </a:spcBef>
              <a:spcAft>
                <a:spcPts val="0"/>
              </a:spcAft>
              <a:buClr>
                <a:schemeClr val="dk1"/>
              </a:buClr>
              <a:buSzPct val="61111"/>
              <a:buFont typeface="Arial"/>
              <a:buNone/>
            </a:pPr>
            <a:r>
              <a:rPr lang="en"/>
              <a:t>• </a:t>
            </a:r>
            <a:r>
              <a:rPr b="1" lang="en"/>
              <a:t>Linguistic Biases</a:t>
            </a:r>
            <a:endParaRPr b="1"/>
          </a:p>
          <a:p>
            <a:pPr indent="0" lvl="0" marL="0" rtl="0" algn="l">
              <a:spcBef>
                <a:spcPts val="1200"/>
              </a:spcBef>
              <a:spcAft>
                <a:spcPts val="0"/>
              </a:spcAft>
              <a:buClr>
                <a:schemeClr val="dk1"/>
              </a:buClr>
              <a:buSzPct val="61111"/>
              <a:buFont typeface="Arial"/>
              <a:buNone/>
            </a:pPr>
            <a:r>
              <a:rPr lang="en"/>
              <a:t>  - German outperformed other LRLs, likely due to its proximity to English.</a:t>
            </a:r>
            <a:endParaRPr/>
          </a:p>
          <a:p>
            <a:pPr indent="0" lvl="0" marL="0" rtl="0" algn="l">
              <a:spcBef>
                <a:spcPts val="1200"/>
              </a:spcBef>
              <a:spcAft>
                <a:spcPts val="1200"/>
              </a:spcAft>
              <a:buClr>
                <a:schemeClr val="dk1"/>
              </a:buClr>
              <a:buSzPct val="61111"/>
              <a:buFont typeface="Arial"/>
              <a:buNone/>
            </a:pPr>
            <a:r>
              <a:rPr lang="en"/>
              <a:t>  - Cross-lingual emotion mapping remains a challenge, as some emotions are expressed differently across cultures.</a:t>
            </a:r>
            <a:endParaRPr/>
          </a:p>
        </p:txBody>
      </p:sp>
      <p:sp>
        <p:nvSpPr>
          <p:cNvPr id="1198" name="Google Shape;1198;p8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sp>
        <p:nvSpPr>
          <p:cNvPr id="1203" name="Google Shape;1203;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&amp; Future Work</a:t>
            </a:r>
            <a:endParaRPr/>
          </a:p>
        </p:txBody>
      </p:sp>
      <p:sp>
        <p:nvSpPr>
          <p:cNvPr id="1204" name="Google Shape;1204;p87"/>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332978" lvl="0" marL="457200" rtl="0" algn="l">
              <a:lnSpc>
                <a:spcPct val="105000"/>
              </a:lnSpc>
              <a:spcBef>
                <a:spcPts val="0"/>
              </a:spcBef>
              <a:spcAft>
                <a:spcPts val="0"/>
              </a:spcAft>
              <a:buSzPts val="1644"/>
              <a:buChar char="●"/>
            </a:pPr>
            <a:r>
              <a:rPr lang="en" sz="1643"/>
              <a:t>Self-supervised learning (CL &amp; BYOL) improves SER performance in low-resource settings.</a:t>
            </a:r>
            <a:endParaRPr sz="1643"/>
          </a:p>
          <a:p>
            <a:pPr indent="-332978" lvl="0" marL="457200" rtl="0" algn="l">
              <a:lnSpc>
                <a:spcPct val="105000"/>
              </a:lnSpc>
              <a:spcBef>
                <a:spcPts val="0"/>
              </a:spcBef>
              <a:spcAft>
                <a:spcPts val="0"/>
              </a:spcAft>
              <a:buSzPts val="1644"/>
              <a:buChar char="●"/>
            </a:pPr>
            <a:r>
              <a:rPr lang="en" sz="1643"/>
              <a:t>Contrastive Learning (CL) excels in structuring feature spaces, but struggles with gender imbalance.</a:t>
            </a:r>
            <a:endParaRPr sz="1643"/>
          </a:p>
          <a:p>
            <a:pPr indent="-332978" lvl="0" marL="457200" rtl="0" algn="l">
              <a:lnSpc>
                <a:spcPct val="105000"/>
              </a:lnSpc>
              <a:spcBef>
                <a:spcPts val="0"/>
              </a:spcBef>
              <a:spcAft>
                <a:spcPts val="0"/>
              </a:spcAft>
              <a:buSzPts val="1644"/>
              <a:buChar char="●"/>
            </a:pPr>
            <a:r>
              <a:rPr lang="en" sz="1643"/>
              <a:t>BYOL is more robust to speaker and dataset variability, making it better suited for diverse LRLs.</a:t>
            </a:r>
            <a:endParaRPr sz="1643"/>
          </a:p>
          <a:p>
            <a:pPr indent="-332978" lvl="0" marL="457200" rtl="0" algn="l">
              <a:lnSpc>
                <a:spcPct val="105000"/>
              </a:lnSpc>
              <a:spcBef>
                <a:spcPts val="0"/>
              </a:spcBef>
              <a:spcAft>
                <a:spcPts val="0"/>
              </a:spcAft>
              <a:buSzPts val="1644"/>
              <a:buChar char="●"/>
            </a:pPr>
            <a:r>
              <a:rPr lang="en" sz="1643"/>
              <a:t>Zero-shot performance remains challenging, with German benefiting more than Urdu/Bangla due to linguistic similarities.</a:t>
            </a:r>
            <a:endParaRPr sz="1643"/>
          </a:p>
          <a:p>
            <a:pPr indent="-332978" lvl="0" marL="457200" rtl="0" algn="l">
              <a:lnSpc>
                <a:spcPct val="105000"/>
              </a:lnSpc>
              <a:spcBef>
                <a:spcPts val="0"/>
              </a:spcBef>
              <a:spcAft>
                <a:spcPts val="0"/>
              </a:spcAft>
              <a:buSzPts val="1644"/>
              <a:buChar char="●"/>
            </a:pPr>
            <a:r>
              <a:rPr lang="en" sz="1643"/>
              <a:t>Model interpretability is essential for identifying biases, as seen in gender imbalances in Urdu </a:t>
            </a:r>
            <a:endParaRPr sz="1643"/>
          </a:p>
          <a:p>
            <a:pPr indent="0" lvl="0" marL="0" rtl="0" algn="l">
              <a:lnSpc>
                <a:spcPct val="105000"/>
              </a:lnSpc>
              <a:spcBef>
                <a:spcPts val="1200"/>
              </a:spcBef>
              <a:spcAft>
                <a:spcPts val="1200"/>
              </a:spcAft>
              <a:buSzPts val="523"/>
              <a:buNone/>
            </a:pPr>
            <a:r>
              <a:rPr b="1" lang="en" sz="1643"/>
              <a:t>Future research</a:t>
            </a:r>
            <a:r>
              <a:rPr lang="en" sz="1643"/>
              <a:t> should focus on hybrid models, combining strengths of CL, BYOL, and domain adaptation techniques.</a:t>
            </a:r>
            <a:endParaRPr sz="955"/>
          </a:p>
        </p:txBody>
      </p:sp>
      <p:sp>
        <p:nvSpPr>
          <p:cNvPr id="1205" name="Google Shape;1205;p8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09" name="Shape 1209"/>
        <p:cNvGrpSpPr/>
        <p:nvPr/>
      </p:nvGrpSpPr>
      <p:grpSpPr>
        <a:xfrm>
          <a:off x="0" y="0"/>
          <a:ext cx="0" cy="0"/>
          <a:chOff x="0" y="0"/>
          <a:chExt cx="0" cy="0"/>
        </a:xfrm>
      </p:grpSpPr>
      <p:sp>
        <p:nvSpPr>
          <p:cNvPr id="1210" name="Google Shape;1210;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Results &amp; Discussion: Overall Performance</a:t>
            </a:r>
            <a:endParaRPr/>
          </a:p>
        </p:txBody>
      </p:sp>
      <p:sp>
        <p:nvSpPr>
          <p:cNvPr id="1211" name="Google Shape;1211;p8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fontScale="62500" lnSpcReduction="10000"/>
          </a:bodyPr>
          <a:lstStyle/>
          <a:p>
            <a:pPr indent="0" lvl="0" marL="0" rtl="0" algn="l">
              <a:spcBef>
                <a:spcPts val="0"/>
              </a:spcBef>
              <a:spcAft>
                <a:spcPts val="0"/>
              </a:spcAft>
              <a:buClr>
                <a:schemeClr val="dk1"/>
              </a:buClr>
              <a:buSzPct val="61111"/>
              <a:buFont typeface="Arial"/>
              <a:buNone/>
            </a:pPr>
            <a:r>
              <a:rPr lang="en"/>
              <a:t>• Contrastive Learning vs. BYOL</a:t>
            </a:r>
            <a:endParaRPr/>
          </a:p>
          <a:p>
            <a:pPr indent="0" lvl="0" marL="0" rtl="0" algn="l">
              <a:spcBef>
                <a:spcPts val="1200"/>
              </a:spcBef>
              <a:spcAft>
                <a:spcPts val="0"/>
              </a:spcAft>
              <a:buClr>
                <a:schemeClr val="dk1"/>
              </a:buClr>
              <a:buSzPct val="61111"/>
              <a:buFont typeface="Arial"/>
              <a:buNone/>
            </a:pPr>
            <a:r>
              <a:rPr lang="en"/>
              <a:t>  - CL showed better structure in learned embeddings but struggled with gender bias.</a:t>
            </a:r>
            <a:endParaRPr/>
          </a:p>
          <a:p>
            <a:pPr indent="0" lvl="0" marL="0" rtl="0" algn="l">
              <a:spcBef>
                <a:spcPts val="1200"/>
              </a:spcBef>
              <a:spcAft>
                <a:spcPts val="0"/>
              </a:spcAft>
              <a:buClr>
                <a:schemeClr val="dk1"/>
              </a:buClr>
              <a:buSzPct val="61111"/>
              <a:buFont typeface="Arial"/>
              <a:buNone/>
            </a:pPr>
            <a:r>
              <a:rPr lang="en"/>
              <a:t>  - BYOL was more robust to dataset shifts but exhibited greater variance in performance.</a:t>
            </a:r>
            <a:endParaRPr/>
          </a:p>
          <a:p>
            <a:pPr indent="0" lvl="0" marL="0" rtl="0" algn="l">
              <a:spcBef>
                <a:spcPts val="1200"/>
              </a:spcBef>
              <a:spcAft>
                <a:spcPts val="0"/>
              </a:spcAft>
              <a:buClr>
                <a:schemeClr val="dk1"/>
              </a:buClr>
              <a:buSzPct val="61111"/>
              <a:buFont typeface="Arial"/>
              <a:buNone/>
            </a:pPr>
            <a:r>
              <a:rPr lang="en"/>
              <a:t>  - CL relied on high-quality negative samples, making it sensitive to dataset selection.</a:t>
            </a:r>
            <a:endParaRPr/>
          </a:p>
          <a:p>
            <a:pPr indent="0" lvl="0" marL="0" rtl="0" algn="l">
              <a:spcBef>
                <a:spcPts val="1200"/>
              </a:spcBef>
              <a:spcAft>
                <a:spcPts val="0"/>
              </a:spcAft>
              <a:buClr>
                <a:schemeClr val="dk1"/>
              </a:buClr>
              <a:buSzPct val="61111"/>
              <a:buFont typeface="Arial"/>
              <a:buNone/>
            </a:pPr>
            <a:r>
              <a:rPr lang="en"/>
              <a:t>  - BYOL’s reliance on consistency learning helped avoid overfitting to HRL characteristics.</a:t>
            </a:r>
            <a:endParaRPr/>
          </a:p>
          <a:p>
            <a:pPr indent="0" lvl="0" marL="0" rtl="0" algn="l">
              <a:spcBef>
                <a:spcPts val="1200"/>
              </a:spcBef>
              <a:spcAft>
                <a:spcPts val="0"/>
              </a:spcAft>
              <a:buClr>
                <a:schemeClr val="dk1"/>
              </a:buClr>
              <a:buSzPct val="61111"/>
              <a:buFont typeface="Arial"/>
              <a:buNone/>
            </a:pPr>
            <a:r>
              <a:rPr lang="en"/>
              <a:t>• Zero-Shot Performance Analysis</a:t>
            </a:r>
            <a:endParaRPr/>
          </a:p>
          <a:p>
            <a:pPr indent="0" lvl="0" marL="0" rtl="0" algn="l">
              <a:spcBef>
                <a:spcPts val="1200"/>
              </a:spcBef>
              <a:spcAft>
                <a:spcPts val="0"/>
              </a:spcAft>
              <a:buClr>
                <a:schemeClr val="dk1"/>
              </a:buClr>
              <a:buSzPct val="61111"/>
              <a:buFont typeface="Arial"/>
              <a:buNone/>
            </a:pPr>
            <a:r>
              <a:rPr lang="en"/>
              <a:t>  - CL performed well in HRL-to-LRL adaptation but overfit when speaker distribution was unbalanced.</a:t>
            </a:r>
            <a:endParaRPr/>
          </a:p>
          <a:p>
            <a:pPr indent="0" lvl="0" marL="0" rtl="0" algn="l">
              <a:spcBef>
                <a:spcPts val="1200"/>
              </a:spcBef>
              <a:spcAft>
                <a:spcPts val="0"/>
              </a:spcAft>
              <a:buClr>
                <a:schemeClr val="dk1"/>
              </a:buClr>
              <a:buSzPct val="61111"/>
              <a:buFont typeface="Arial"/>
              <a:buNone/>
            </a:pPr>
            <a:r>
              <a:rPr lang="en"/>
              <a:t>  - BYOL was better at capturing emotion dynamics in LRLs but sometimes struggled with fine-grained emotion classes.</a:t>
            </a:r>
            <a:endParaRPr/>
          </a:p>
          <a:p>
            <a:pPr indent="0" lvl="0" marL="0" rtl="0" algn="l">
              <a:spcBef>
                <a:spcPts val="1200"/>
              </a:spcBef>
              <a:spcAft>
                <a:spcPts val="0"/>
              </a:spcAft>
              <a:buClr>
                <a:schemeClr val="dk1"/>
              </a:buClr>
              <a:buSzPct val="61111"/>
              <a:buFont typeface="Arial"/>
              <a:buNone/>
            </a:pPr>
            <a:r>
              <a:t/>
            </a:r>
            <a:endParaRPr/>
          </a:p>
          <a:p>
            <a:pPr indent="0" lvl="0" marL="0" rtl="0" algn="l">
              <a:spcBef>
                <a:spcPts val="1200"/>
              </a:spcBef>
              <a:spcAft>
                <a:spcPts val="1200"/>
              </a:spcAft>
              <a:buNone/>
            </a:pPr>
            <a:r>
              <a:t/>
            </a:r>
            <a:endParaRPr/>
          </a:p>
        </p:txBody>
      </p:sp>
      <p:sp>
        <p:nvSpPr>
          <p:cNvPr id="1212" name="Google Shape;1212;p8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Conclusion &amp; Future directions</a:t>
            </a:r>
            <a:endParaRPr/>
          </a:p>
        </p:txBody>
      </p:sp>
      <p:sp>
        <p:nvSpPr>
          <p:cNvPr id="1218" name="Google Shape;1218;p89"/>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lang="en"/>
              <a:t>• </a:t>
            </a:r>
            <a:r>
              <a:rPr lang="en"/>
              <a:t>Our study shows that emotion recognition models achieve relatively good performance.</a:t>
            </a:r>
            <a:endParaRPr/>
          </a:p>
          <a:p>
            <a:pPr indent="0" lvl="0" marL="0" rtl="0" algn="l">
              <a:spcBef>
                <a:spcPts val="1200"/>
              </a:spcBef>
              <a:spcAft>
                <a:spcPts val="0"/>
              </a:spcAft>
              <a:buClr>
                <a:schemeClr val="dk1"/>
              </a:buClr>
              <a:buSzPts val="1100"/>
              <a:buFont typeface="Arial"/>
              <a:buNone/>
            </a:pPr>
            <a:r>
              <a:rPr lang="en"/>
              <a:t>• However, challenges persist, especially in </a:t>
            </a:r>
            <a:r>
              <a:rPr b="1" lang="en"/>
              <a:t>low-resource settings</a:t>
            </a:r>
            <a:r>
              <a:rPr lang="en"/>
              <a:t>, where limited labeled data affects generalization and robustness.</a:t>
            </a:r>
            <a:endParaRPr/>
          </a:p>
          <a:p>
            <a:pPr indent="0" lvl="0" marL="0" rtl="0" algn="l">
              <a:spcBef>
                <a:spcPts val="1200"/>
              </a:spcBef>
              <a:spcAft>
                <a:spcPts val="0"/>
              </a:spcAft>
              <a:buClr>
                <a:schemeClr val="dk1"/>
              </a:buClr>
              <a:buSzPts val="1100"/>
              <a:buFont typeface="Arial"/>
              <a:buNone/>
            </a:pPr>
            <a:r>
              <a:rPr lang="en"/>
              <a:t>• An exciting new direction is </a:t>
            </a:r>
            <a:r>
              <a:rPr b="1" lang="en"/>
              <a:t>emotion elicitation in agentive workflows</a:t>
            </a:r>
            <a:r>
              <a:rPr lang="en"/>
              <a:t>, allowing AI systems to actively shape and respond to user emotions.</a:t>
            </a:r>
            <a:endParaRPr/>
          </a:p>
          <a:p>
            <a:pPr indent="0" lvl="0" marL="0" rtl="0" algn="l">
              <a:spcBef>
                <a:spcPts val="1200"/>
              </a:spcBef>
              <a:spcAft>
                <a:spcPts val="0"/>
              </a:spcAft>
              <a:buClr>
                <a:schemeClr val="dk1"/>
              </a:buClr>
              <a:buSzPts val="1100"/>
              <a:buFont typeface="Arial"/>
              <a:buNone/>
            </a:pPr>
            <a:r>
              <a:rPr lang="en"/>
              <a:t>• Integrating context-aware multimodal learning and LLM-driven emotion-aware AI will be crucial for </a:t>
            </a:r>
            <a:r>
              <a:rPr b="1" lang="en"/>
              <a:t>more adaptive, human-centered AI systems.</a:t>
            </a:r>
            <a:endParaRPr b="1"/>
          </a:p>
          <a:p>
            <a:pPr indent="0" lvl="0" marL="0" rtl="0" algn="l">
              <a:spcBef>
                <a:spcPts val="1200"/>
              </a:spcBef>
              <a:spcAft>
                <a:spcPts val="1200"/>
              </a:spcAft>
              <a:buNone/>
            </a:pPr>
            <a:r>
              <a:t/>
            </a:r>
            <a:endParaRPr/>
          </a:p>
        </p:txBody>
      </p:sp>
      <p:sp>
        <p:nvSpPr>
          <p:cNvPr id="1219" name="Google Shape;1219;p8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sp>
        <p:nvSpPr>
          <p:cNvPr id="1224" name="Google Shape;1224;p90"/>
          <p:cNvSpPr txBox="1"/>
          <p:nvPr>
            <p:ph type="title"/>
          </p:nvPr>
        </p:nvSpPr>
        <p:spPr>
          <a:xfrm>
            <a:off x="500550" y="2090950"/>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Thank you :). Any questions or comments?</a:t>
            </a:r>
            <a:endParaRPr/>
          </a:p>
        </p:txBody>
      </p:sp>
      <p:sp>
        <p:nvSpPr>
          <p:cNvPr id="1225" name="Google Shape;1225;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26" name="Google Shape;1226;p9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p21"/>
          <p:cNvSpPr txBox="1"/>
          <p:nvPr>
            <p:ph type="title"/>
          </p:nvPr>
        </p:nvSpPr>
        <p:spPr>
          <a:xfrm>
            <a:off x="471488" y="205383"/>
            <a:ext cx="5915100" cy="7458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3300"/>
              <a:buFont typeface="Calibri"/>
              <a:buNone/>
            </a:pPr>
            <a:r>
              <a:rPr lang="en" sz="2400"/>
              <a:t>Datasets </a:t>
            </a:r>
            <a:endParaRPr sz="2400"/>
          </a:p>
        </p:txBody>
      </p:sp>
      <p:sp>
        <p:nvSpPr>
          <p:cNvPr id="133" name="Google Shape;133;p21"/>
          <p:cNvSpPr txBox="1"/>
          <p:nvPr>
            <p:ph idx="1" type="body"/>
          </p:nvPr>
        </p:nvSpPr>
        <p:spPr>
          <a:xfrm>
            <a:off x="263775" y="1026925"/>
            <a:ext cx="3908700" cy="2447700"/>
          </a:xfrm>
          <a:prstGeom prst="rect">
            <a:avLst/>
          </a:prstGeom>
          <a:noFill/>
          <a:ln>
            <a:noFill/>
          </a:ln>
        </p:spPr>
        <p:txBody>
          <a:bodyPr anchorCtr="0" anchor="t" bIns="34275" lIns="68575" spcFirstLastPara="1" rIns="68575" wrap="square" tIns="34275">
            <a:normAutofit lnSpcReduction="10000"/>
          </a:bodyPr>
          <a:lstStyle/>
          <a:p>
            <a:pPr indent="-38100" lvl="0" marL="177800" rtl="0" algn="l">
              <a:lnSpc>
                <a:spcPct val="90000"/>
              </a:lnSpc>
              <a:spcBef>
                <a:spcPts val="0"/>
              </a:spcBef>
              <a:spcAft>
                <a:spcPts val="0"/>
              </a:spcAft>
              <a:buClr>
                <a:schemeClr val="dk1"/>
              </a:buClr>
              <a:buSzPts val="2100"/>
              <a:buNone/>
            </a:pPr>
            <a:r>
              <a:rPr lang="en"/>
              <a:t>Multimodal Conversational Emotion detection dataset (English) </a:t>
            </a:r>
            <a:endParaRPr/>
          </a:p>
          <a:p>
            <a:pPr indent="-38100" lvl="0" marL="177800" rtl="0" algn="l">
              <a:lnSpc>
                <a:spcPct val="90000"/>
              </a:lnSpc>
              <a:spcBef>
                <a:spcPts val="1200"/>
              </a:spcBef>
              <a:spcAft>
                <a:spcPts val="0"/>
              </a:spcAft>
              <a:buClr>
                <a:schemeClr val="dk1"/>
              </a:buClr>
              <a:buSzPts val="2100"/>
              <a:buNone/>
            </a:pPr>
            <a:r>
              <a:t/>
            </a:r>
            <a:endParaRPr/>
          </a:p>
          <a:p>
            <a:pPr indent="-317500" lvl="0" marL="457200" rtl="0" algn="l">
              <a:lnSpc>
                <a:spcPct val="90000"/>
              </a:lnSpc>
              <a:spcBef>
                <a:spcPts val="1200"/>
              </a:spcBef>
              <a:spcAft>
                <a:spcPts val="0"/>
              </a:spcAft>
              <a:buSzPts val="1400"/>
              <a:buChar char="●"/>
            </a:pPr>
            <a:r>
              <a:rPr lang="en"/>
              <a:t>MEmoR: </a:t>
            </a:r>
            <a:endParaRPr/>
          </a:p>
          <a:p>
            <a:pPr indent="0" lvl="0" marL="457200" rtl="0" algn="l">
              <a:lnSpc>
                <a:spcPct val="90000"/>
              </a:lnSpc>
              <a:spcBef>
                <a:spcPts val="1200"/>
              </a:spcBef>
              <a:spcAft>
                <a:spcPts val="0"/>
              </a:spcAft>
              <a:buNone/>
            </a:pPr>
            <a:r>
              <a:rPr lang="en"/>
              <a:t>Plutchik’s wheel of emotions</a:t>
            </a:r>
            <a:endParaRPr/>
          </a:p>
          <a:p>
            <a:pPr indent="-317500" lvl="0" marL="457200" rtl="0" algn="l">
              <a:lnSpc>
                <a:spcPct val="90000"/>
              </a:lnSpc>
              <a:spcBef>
                <a:spcPts val="1200"/>
              </a:spcBef>
              <a:spcAft>
                <a:spcPts val="0"/>
              </a:spcAft>
              <a:buSzPts val="1400"/>
              <a:buChar char="●"/>
            </a:pPr>
            <a:r>
              <a:rPr lang="en"/>
              <a:t>MELD:</a:t>
            </a:r>
            <a:endParaRPr/>
          </a:p>
          <a:p>
            <a:pPr indent="0" lvl="0" marL="457200" rtl="0" algn="l">
              <a:lnSpc>
                <a:spcPct val="90000"/>
              </a:lnSpc>
              <a:spcBef>
                <a:spcPts val="1200"/>
              </a:spcBef>
              <a:spcAft>
                <a:spcPts val="1200"/>
              </a:spcAft>
              <a:buNone/>
            </a:pPr>
            <a:r>
              <a:rPr lang="en"/>
              <a:t>Ekman’s 6 basic emotions</a:t>
            </a:r>
            <a:endParaRPr/>
          </a:p>
        </p:txBody>
      </p:sp>
      <p:pic>
        <p:nvPicPr>
          <p:cNvPr descr="Graphical user interface, website&#10;&#10;Description automatically generated" id="134" name="Google Shape;134;p21"/>
          <p:cNvPicPr preferRelativeResize="0"/>
          <p:nvPr/>
        </p:nvPicPr>
        <p:blipFill rotWithShape="1">
          <a:blip r:embed="rId3">
            <a:alphaModFix/>
          </a:blip>
          <a:srcRect b="24225" l="714" r="0" t="0"/>
          <a:stretch/>
        </p:blipFill>
        <p:spPr>
          <a:xfrm>
            <a:off x="4137725" y="2760800"/>
            <a:ext cx="5006274" cy="2382701"/>
          </a:xfrm>
          <a:prstGeom prst="rect">
            <a:avLst/>
          </a:prstGeom>
          <a:noFill/>
          <a:ln>
            <a:noFill/>
          </a:ln>
        </p:spPr>
      </p:pic>
      <p:pic>
        <p:nvPicPr>
          <p:cNvPr descr="Timeline&#10;&#10;Description automatically generated" id="135" name="Google Shape;135;p21"/>
          <p:cNvPicPr preferRelativeResize="0"/>
          <p:nvPr/>
        </p:nvPicPr>
        <p:blipFill rotWithShape="1">
          <a:blip r:embed="rId4">
            <a:alphaModFix/>
          </a:blip>
          <a:srcRect b="0" l="6603" r="0" t="6375"/>
          <a:stretch/>
        </p:blipFill>
        <p:spPr>
          <a:xfrm>
            <a:off x="4172551" y="378100"/>
            <a:ext cx="4936623" cy="2382700"/>
          </a:xfrm>
          <a:prstGeom prst="rect">
            <a:avLst/>
          </a:prstGeom>
          <a:noFill/>
          <a:ln>
            <a:noFill/>
          </a:ln>
        </p:spPr>
      </p:pic>
      <p:sp>
        <p:nvSpPr>
          <p:cNvPr id="136" name="Google Shape;136;p21"/>
          <p:cNvSpPr txBox="1"/>
          <p:nvPr>
            <p:ph idx="12" type="sldNum"/>
          </p:nvPr>
        </p:nvSpPr>
        <p:spPr>
          <a:xfrm>
            <a:off x="8472458" y="46632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41" name="Shape 141"/>
        <p:cNvGrpSpPr/>
        <p:nvPr/>
      </p:nvGrpSpPr>
      <p:grpSpPr>
        <a:xfrm>
          <a:off x="0" y="0"/>
          <a:ext cx="0" cy="0"/>
          <a:chOff x="0" y="0"/>
          <a:chExt cx="0" cy="0"/>
        </a:xfrm>
      </p:grpSpPr>
      <p:sp>
        <p:nvSpPr>
          <p:cNvPr id="142" name="Google Shape;142;p22"/>
          <p:cNvSpPr txBox="1"/>
          <p:nvPr>
            <p:ph type="title"/>
          </p:nvPr>
        </p:nvSpPr>
        <p:spPr>
          <a:xfrm>
            <a:off x="584125" y="655450"/>
            <a:ext cx="4093500" cy="777000"/>
          </a:xfrm>
          <a:prstGeom prst="rect">
            <a:avLst/>
          </a:prstGeom>
          <a:noFill/>
          <a:ln>
            <a:noFill/>
          </a:ln>
        </p:spPr>
        <p:txBody>
          <a:bodyPr anchorCtr="0" anchor="ctr" bIns="34275" lIns="68575" spcFirstLastPara="1" rIns="68575" wrap="square" tIns="34275">
            <a:normAutofit/>
          </a:bodyPr>
          <a:lstStyle/>
          <a:p>
            <a:pPr indent="0" lvl="0" marL="0" rtl="0" algn="l">
              <a:lnSpc>
                <a:spcPct val="90000"/>
              </a:lnSpc>
              <a:spcBef>
                <a:spcPts val="0"/>
              </a:spcBef>
              <a:spcAft>
                <a:spcPts val="0"/>
              </a:spcAft>
              <a:buClr>
                <a:schemeClr val="dk1"/>
              </a:buClr>
              <a:buSzPts val="2500"/>
              <a:buFont typeface="Calibri"/>
              <a:buNone/>
            </a:pPr>
            <a:r>
              <a:rPr lang="en" sz="2500"/>
              <a:t>Example: </a:t>
            </a:r>
            <a:endParaRPr sz="2500"/>
          </a:p>
          <a:p>
            <a:pPr indent="0" lvl="0" marL="0" rtl="0" algn="l">
              <a:lnSpc>
                <a:spcPct val="90000"/>
              </a:lnSpc>
              <a:spcBef>
                <a:spcPts val="0"/>
              </a:spcBef>
              <a:spcAft>
                <a:spcPts val="0"/>
              </a:spcAft>
              <a:buClr>
                <a:schemeClr val="dk1"/>
              </a:buClr>
              <a:buSzPts val="2500"/>
              <a:buFont typeface="Calibri"/>
              <a:buNone/>
            </a:pPr>
            <a:r>
              <a:rPr lang="en" sz="2500"/>
              <a:t>Mapping on Dataset: 8 to 5</a:t>
            </a:r>
            <a:endParaRPr/>
          </a:p>
        </p:txBody>
      </p:sp>
      <p:sp>
        <p:nvSpPr>
          <p:cNvPr id="143" name="Google Shape;143;p22"/>
          <p:cNvSpPr txBox="1"/>
          <p:nvPr>
            <p:ph idx="1" type="body"/>
          </p:nvPr>
        </p:nvSpPr>
        <p:spPr>
          <a:xfrm>
            <a:off x="608581" y="1654003"/>
            <a:ext cx="4044600" cy="2757900"/>
          </a:xfrm>
          <a:prstGeom prst="rect">
            <a:avLst/>
          </a:prstGeom>
          <a:noFill/>
          <a:ln>
            <a:noFill/>
          </a:ln>
        </p:spPr>
        <p:txBody>
          <a:bodyPr anchorCtr="0" anchor="ctr" bIns="34275" lIns="68575" spcFirstLastPara="1" rIns="68575" wrap="square" tIns="34275">
            <a:normAutofit fontScale="85000" lnSpcReduction="20000"/>
          </a:bodyPr>
          <a:lstStyle/>
          <a:p>
            <a:pPr indent="-164465" lvl="0" marL="177800" rtl="0" algn="l">
              <a:lnSpc>
                <a:spcPct val="90000"/>
              </a:lnSpc>
              <a:spcBef>
                <a:spcPts val="0"/>
              </a:spcBef>
              <a:spcAft>
                <a:spcPts val="0"/>
              </a:spcAft>
              <a:buClr>
                <a:schemeClr val="dk1"/>
              </a:buClr>
              <a:buSzPct val="100000"/>
              <a:buChar char="●"/>
            </a:pPr>
            <a:r>
              <a:rPr lang="en" sz="1400"/>
              <a:t>How We Choose the Mapping Method:</a:t>
            </a:r>
            <a:endParaRPr/>
          </a:p>
          <a:p>
            <a:pPr indent="-164465" lvl="1" marL="520700" rtl="0" algn="l">
              <a:lnSpc>
                <a:spcPct val="90000"/>
              </a:lnSpc>
              <a:spcBef>
                <a:spcPts val="400"/>
              </a:spcBef>
              <a:spcAft>
                <a:spcPts val="0"/>
              </a:spcAft>
              <a:buClr>
                <a:schemeClr val="dk1"/>
              </a:buClr>
              <a:buSzPct val="100000"/>
              <a:buChar char="○"/>
            </a:pPr>
            <a:r>
              <a:rPr lang="en" sz="1400"/>
              <a:t>based on valence and arousal of different emotions</a:t>
            </a:r>
            <a:endParaRPr/>
          </a:p>
          <a:p>
            <a:pPr indent="-164465" lvl="0" marL="177800" rtl="0" algn="l">
              <a:lnSpc>
                <a:spcPct val="90000"/>
              </a:lnSpc>
              <a:spcBef>
                <a:spcPts val="800"/>
              </a:spcBef>
              <a:spcAft>
                <a:spcPts val="0"/>
              </a:spcAft>
              <a:buClr>
                <a:schemeClr val="dk1"/>
              </a:buClr>
              <a:buSzPct val="100000"/>
              <a:buChar char="●"/>
            </a:pPr>
            <a:r>
              <a:rPr lang="en" sz="1400"/>
              <a:t>How we decides between mapping choices:</a:t>
            </a:r>
            <a:endParaRPr/>
          </a:p>
          <a:p>
            <a:pPr indent="-164465" lvl="1" marL="520700" rtl="0" algn="l">
              <a:lnSpc>
                <a:spcPct val="90000"/>
              </a:lnSpc>
              <a:spcBef>
                <a:spcPts val="400"/>
              </a:spcBef>
              <a:spcAft>
                <a:spcPts val="0"/>
              </a:spcAft>
              <a:buClr>
                <a:schemeClr val="dk1"/>
              </a:buClr>
              <a:buSzPct val="100000"/>
              <a:buChar char="○"/>
            </a:pPr>
            <a:r>
              <a:rPr lang="en" sz="1400"/>
              <a:t>Choose mapping 1</a:t>
            </a:r>
            <a:endParaRPr/>
          </a:p>
          <a:p>
            <a:pPr indent="-164465" lvl="1" marL="520700" rtl="0" algn="l">
              <a:lnSpc>
                <a:spcPct val="90000"/>
              </a:lnSpc>
              <a:spcBef>
                <a:spcPts val="400"/>
              </a:spcBef>
              <a:spcAft>
                <a:spcPts val="0"/>
              </a:spcAft>
              <a:buClr>
                <a:schemeClr val="dk1"/>
              </a:buClr>
              <a:buSzPct val="100000"/>
              <a:buChar char="○"/>
            </a:pPr>
            <a:r>
              <a:rPr lang="en" sz="1400"/>
              <a:t>A re-annotation of mapped emotions</a:t>
            </a:r>
            <a:endParaRPr/>
          </a:p>
          <a:p>
            <a:pPr indent="-164465" lvl="2" marL="863600" rtl="0" algn="l">
              <a:lnSpc>
                <a:spcPct val="90000"/>
              </a:lnSpc>
              <a:spcBef>
                <a:spcPts val="400"/>
              </a:spcBef>
              <a:spcAft>
                <a:spcPts val="0"/>
              </a:spcAft>
              <a:buClr>
                <a:schemeClr val="dk1"/>
              </a:buClr>
              <a:buSzPct val="100000"/>
              <a:buChar char="■"/>
            </a:pPr>
            <a:r>
              <a:rPr lang="en" sz="1400"/>
              <a:t>Annotator 1 -- 0.96</a:t>
            </a:r>
            <a:endParaRPr/>
          </a:p>
          <a:p>
            <a:pPr indent="-164465" lvl="2" marL="863600" rtl="0" algn="l">
              <a:lnSpc>
                <a:spcPct val="90000"/>
              </a:lnSpc>
              <a:spcBef>
                <a:spcPts val="400"/>
              </a:spcBef>
              <a:spcAft>
                <a:spcPts val="0"/>
              </a:spcAft>
              <a:buClr>
                <a:schemeClr val="dk1"/>
              </a:buClr>
              <a:buSzPct val="100000"/>
              <a:buChar char="■"/>
            </a:pPr>
            <a:r>
              <a:rPr lang="en" sz="1400"/>
              <a:t>Annotator 2 -- 0.917</a:t>
            </a:r>
            <a:endParaRPr/>
          </a:p>
          <a:p>
            <a:pPr indent="-164465" lvl="2" marL="863600" rtl="0" algn="l">
              <a:lnSpc>
                <a:spcPct val="90000"/>
              </a:lnSpc>
              <a:spcBef>
                <a:spcPts val="400"/>
              </a:spcBef>
              <a:spcAft>
                <a:spcPts val="0"/>
              </a:spcAft>
              <a:buClr>
                <a:schemeClr val="dk1"/>
              </a:buClr>
              <a:buSzPct val="100000"/>
              <a:buChar char="■"/>
            </a:pPr>
            <a:r>
              <a:rPr lang="en" sz="1400"/>
              <a:t>the inner annotator agreement as 0.318</a:t>
            </a:r>
            <a:endParaRPr/>
          </a:p>
          <a:p>
            <a:pPr indent="-164465" lvl="0" marL="177800" rtl="0" algn="l">
              <a:lnSpc>
                <a:spcPct val="90000"/>
              </a:lnSpc>
              <a:spcBef>
                <a:spcPts val="800"/>
              </a:spcBef>
              <a:spcAft>
                <a:spcPts val="0"/>
              </a:spcAft>
              <a:buClr>
                <a:schemeClr val="dk1"/>
              </a:buClr>
              <a:buSzPct val="100000"/>
              <a:buChar char="●"/>
            </a:pPr>
            <a:r>
              <a:rPr lang="en" sz="1400"/>
              <a:t>Conclusion:</a:t>
            </a:r>
            <a:endParaRPr/>
          </a:p>
          <a:p>
            <a:pPr indent="-164465" lvl="1" marL="520700" rtl="0" algn="l">
              <a:lnSpc>
                <a:spcPct val="90000"/>
              </a:lnSpc>
              <a:spcBef>
                <a:spcPts val="400"/>
              </a:spcBef>
              <a:spcAft>
                <a:spcPts val="0"/>
              </a:spcAft>
              <a:buClr>
                <a:schemeClr val="dk1"/>
              </a:buClr>
              <a:buSzPct val="100000"/>
              <a:buChar char="○"/>
            </a:pPr>
            <a:r>
              <a:rPr lang="en" sz="1400"/>
              <a:t>it is possible to map the 8 emotion categories onto 5 emotion categories with relative accuracy</a:t>
            </a:r>
            <a:endParaRPr/>
          </a:p>
          <a:p>
            <a:pPr indent="-88900" lvl="1" marL="520700" rtl="0" algn="l">
              <a:lnSpc>
                <a:spcPct val="90000"/>
              </a:lnSpc>
              <a:spcBef>
                <a:spcPts val="400"/>
              </a:spcBef>
              <a:spcAft>
                <a:spcPts val="0"/>
              </a:spcAft>
              <a:buClr>
                <a:schemeClr val="dk1"/>
              </a:buClr>
              <a:buSzPct val="100000"/>
              <a:buNone/>
            </a:pPr>
            <a:r>
              <a:t/>
            </a:r>
            <a:endParaRPr sz="1400"/>
          </a:p>
          <a:p>
            <a:pPr indent="-88900" lvl="1" marL="520700" rtl="0" algn="l">
              <a:lnSpc>
                <a:spcPct val="90000"/>
              </a:lnSpc>
              <a:spcBef>
                <a:spcPts val="400"/>
              </a:spcBef>
              <a:spcAft>
                <a:spcPts val="0"/>
              </a:spcAft>
              <a:buClr>
                <a:schemeClr val="dk1"/>
              </a:buClr>
              <a:buSzPct val="100000"/>
              <a:buNone/>
            </a:pPr>
            <a:r>
              <a:t/>
            </a:r>
            <a:endParaRPr sz="1400"/>
          </a:p>
          <a:p>
            <a:pPr indent="-88900" lvl="0" marL="177800" rtl="0" algn="l">
              <a:lnSpc>
                <a:spcPct val="90000"/>
              </a:lnSpc>
              <a:spcBef>
                <a:spcPts val="800"/>
              </a:spcBef>
              <a:spcAft>
                <a:spcPts val="1200"/>
              </a:spcAft>
              <a:buClr>
                <a:schemeClr val="dk1"/>
              </a:buClr>
              <a:buSzPct val="100000"/>
              <a:buNone/>
            </a:pPr>
            <a:r>
              <a:t/>
            </a:r>
            <a:endParaRPr sz="1400"/>
          </a:p>
        </p:txBody>
      </p:sp>
      <p:pic>
        <p:nvPicPr>
          <p:cNvPr id="144" name="Google Shape;144;p22"/>
          <p:cNvPicPr preferRelativeResize="0"/>
          <p:nvPr/>
        </p:nvPicPr>
        <p:blipFill rotWithShape="1">
          <a:blip r:embed="rId3">
            <a:alphaModFix/>
          </a:blip>
          <a:srcRect b="0" l="0" r="0" t="0"/>
          <a:stretch/>
        </p:blipFill>
        <p:spPr>
          <a:xfrm>
            <a:off x="4852938" y="952499"/>
            <a:ext cx="3495949" cy="1477025"/>
          </a:xfrm>
          <a:prstGeom prst="rect">
            <a:avLst/>
          </a:prstGeom>
          <a:noFill/>
          <a:ln>
            <a:noFill/>
          </a:ln>
        </p:spPr>
      </p:pic>
      <p:pic>
        <p:nvPicPr>
          <p:cNvPr descr="Table&#10;&#10;Description automatically generated" id="145" name="Google Shape;145;p22"/>
          <p:cNvPicPr preferRelativeResize="0"/>
          <p:nvPr/>
        </p:nvPicPr>
        <p:blipFill rotWithShape="1">
          <a:blip r:embed="rId4">
            <a:alphaModFix/>
          </a:blip>
          <a:srcRect b="0" l="0" r="0" t="0"/>
          <a:stretch/>
        </p:blipFill>
        <p:spPr>
          <a:xfrm>
            <a:off x="4744564" y="2866876"/>
            <a:ext cx="3712686" cy="1364425"/>
          </a:xfrm>
          <a:prstGeom prst="rect">
            <a:avLst/>
          </a:prstGeom>
          <a:noFill/>
          <a:ln>
            <a:noFill/>
          </a:ln>
        </p:spPr>
      </p:pic>
      <p:sp>
        <p:nvSpPr>
          <p:cNvPr id="146" name="Google Shape;146;p22"/>
          <p:cNvSpPr txBox="1"/>
          <p:nvPr>
            <p:ph idx="12" type="sldNum"/>
          </p:nvPr>
        </p:nvSpPr>
        <p:spPr>
          <a:xfrm>
            <a:off x="8624858" y="4815617"/>
            <a:ext cx="548700" cy="393600"/>
          </a:xfrm>
          <a:prstGeom prst="rect">
            <a:avLst/>
          </a:prstGeom>
        </p:spPr>
        <p:txBody>
          <a:bodyPr anchorCtr="0" anchor="ctr" bIns="34275" lIns="68575" spcFirstLastPara="1" rIns="68575" wrap="square" tIns="3427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