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Proxima Nova"/>
      <p:regular r:id="rId31"/>
      <p:bold r:id="rId32"/>
      <p:italic r:id="rId33"/>
      <p:boldItalic r:id="rId34"/>
    </p:embeddedFont>
    <p:embeddedFont>
      <p:font typeface="Playfair Display"/>
      <p:regular r:id="rId35"/>
      <p:bold r:id="rId36"/>
      <p:italic r:id="rId37"/>
      <p:boldItalic r:id="rId38"/>
    </p:embeddedFont>
    <p:embeddedFont>
      <p:font typeface="DM Serif Display"/>
      <p:regular r:id="rId39"/>
      <p:italic r:id="rId40"/>
    </p:embeddedFont>
    <p:embeddedFont>
      <p:font typeface="Playfair Display SemiBold"/>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104A577-B46A-4F6D-B3D6-746B833D7BB7}">
  <a:tblStyle styleId="{9104A577-B46A-4F6D-B3D6-746B833D7BB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DMSerifDisplay-italic.fntdata"/><Relationship Id="rId20" Type="http://schemas.openxmlformats.org/officeDocument/2006/relationships/slide" Target="slides/slide14.xml"/><Relationship Id="rId42" Type="http://schemas.openxmlformats.org/officeDocument/2006/relationships/font" Target="fonts/PlayfairDisplaySemiBold-bold.fntdata"/><Relationship Id="rId41" Type="http://schemas.openxmlformats.org/officeDocument/2006/relationships/font" Target="fonts/PlayfairDisplaySemiBold-regular.fntdata"/><Relationship Id="rId22" Type="http://schemas.openxmlformats.org/officeDocument/2006/relationships/slide" Target="slides/slide16.xml"/><Relationship Id="rId44" Type="http://schemas.openxmlformats.org/officeDocument/2006/relationships/font" Target="fonts/PlayfairDisplaySemiBold-boldItalic.fntdata"/><Relationship Id="rId21" Type="http://schemas.openxmlformats.org/officeDocument/2006/relationships/slide" Target="slides/slide15.xml"/><Relationship Id="rId43" Type="http://schemas.openxmlformats.org/officeDocument/2006/relationships/font" Target="fonts/PlayfairDisplaySemi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roximaNova-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ProximaNova-italic.fntdata"/><Relationship Id="rId10" Type="http://schemas.openxmlformats.org/officeDocument/2006/relationships/slide" Target="slides/slide4.xml"/><Relationship Id="rId32" Type="http://schemas.openxmlformats.org/officeDocument/2006/relationships/font" Target="fonts/ProximaNova-bold.fntdata"/><Relationship Id="rId13" Type="http://schemas.openxmlformats.org/officeDocument/2006/relationships/slide" Target="slides/slide7.xml"/><Relationship Id="rId35" Type="http://schemas.openxmlformats.org/officeDocument/2006/relationships/font" Target="fonts/PlayfairDisplay-regular.fntdata"/><Relationship Id="rId12" Type="http://schemas.openxmlformats.org/officeDocument/2006/relationships/slide" Target="slides/slide6.xml"/><Relationship Id="rId34" Type="http://schemas.openxmlformats.org/officeDocument/2006/relationships/font" Target="fonts/ProximaNova-boldItalic.fntdata"/><Relationship Id="rId15" Type="http://schemas.openxmlformats.org/officeDocument/2006/relationships/slide" Target="slides/slide9.xml"/><Relationship Id="rId37" Type="http://schemas.openxmlformats.org/officeDocument/2006/relationships/font" Target="fonts/PlayfairDisplay-italic.fntdata"/><Relationship Id="rId14" Type="http://schemas.openxmlformats.org/officeDocument/2006/relationships/slide" Target="slides/slide8.xml"/><Relationship Id="rId36" Type="http://schemas.openxmlformats.org/officeDocument/2006/relationships/font" Target="fonts/PlayfairDisplay-bold.fntdata"/><Relationship Id="rId17" Type="http://schemas.openxmlformats.org/officeDocument/2006/relationships/slide" Target="slides/slide11.xml"/><Relationship Id="rId39" Type="http://schemas.openxmlformats.org/officeDocument/2006/relationships/font" Target="fonts/DMSerifDisplay-regular.fntdata"/><Relationship Id="rId16" Type="http://schemas.openxmlformats.org/officeDocument/2006/relationships/slide" Target="slides/slide10.xml"/><Relationship Id="rId38" Type="http://schemas.openxmlformats.org/officeDocument/2006/relationships/font" Target="fonts/PlayfairDisplay-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e3b71107b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e3b71107b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e3b71107b7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e3b71107b7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e3b71107b7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e3b71107b7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e3b71107b7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e3b71107b7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e3b71107b7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e3b71107b7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e3b71107b7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e3b71107b7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e3b71107b7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e3b71107b7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e3b71107b7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e3b71107b7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e3b71107b7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e3b71107b7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e3b71107b7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e3b71107b7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e3b71107b7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e3b71107b7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e3b71107b7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e3b71107b7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e3b71107b7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e3b71107b7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e3b71107b7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e3b71107b7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e3b71107b7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e3b71107b7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e3b71107b7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e3b71107b7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e3b71107b7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e3b71107b7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e3b71107b7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e3b71107b7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e3b71107b7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e3b71107b7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e3b71107b7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e3b71107b7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a natural question would be,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e3b71107b7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e3b71107b7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we design the following system.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e3b71107b7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e3b71107b7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e3b71107b7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e3b71107b7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we design the following system.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e3b71107b7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e3b71107b7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bia Templat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1D4F91"/>
              </a:buClr>
              <a:buSzPts val="5200"/>
              <a:buNone/>
              <a:defRPr b="1" sz="5200">
                <a:solidFill>
                  <a:srgbClr val="1D4F91"/>
                </a:solidFill>
                <a:latin typeface="DM Serif Display"/>
                <a:ea typeface="DM Serif Display"/>
                <a:cs typeface="DM Serif Display"/>
                <a:sym typeface="DM Serif Displ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DM Serif Display"/>
              <a:buNone/>
              <a:defRPr sz="12000">
                <a:latin typeface="DM Serif Display"/>
                <a:ea typeface="DM Serif Display"/>
                <a:cs typeface="DM Serif Display"/>
                <a:sym typeface="DM Serif Display"/>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Font typeface="Proxima Nova"/>
              <a:buChar char="●"/>
              <a:defRPr>
                <a:latin typeface="Proxima Nova"/>
                <a:ea typeface="Proxima Nova"/>
                <a:cs typeface="Proxima Nova"/>
                <a:sym typeface="Proxima Nova"/>
              </a:defRPr>
            </a:lvl1pPr>
            <a:lvl2pPr indent="-317500" lvl="1" marL="914400" algn="ctr">
              <a:spcBef>
                <a:spcPts val="0"/>
              </a:spcBef>
              <a:spcAft>
                <a:spcPts val="0"/>
              </a:spcAft>
              <a:buSzPts val="1400"/>
              <a:buFont typeface="Proxima Nova"/>
              <a:buChar char="○"/>
              <a:defRPr>
                <a:latin typeface="Proxima Nova"/>
                <a:ea typeface="Proxima Nova"/>
                <a:cs typeface="Proxima Nova"/>
                <a:sym typeface="Proxima Nova"/>
              </a:defRPr>
            </a:lvl2pPr>
            <a:lvl3pPr indent="-317500" lvl="2" marL="1371600" algn="ctr">
              <a:spcBef>
                <a:spcPts val="0"/>
              </a:spcBef>
              <a:spcAft>
                <a:spcPts val="0"/>
              </a:spcAft>
              <a:buSzPts val="1400"/>
              <a:buFont typeface="Proxima Nova"/>
              <a:buChar char="■"/>
              <a:defRPr>
                <a:latin typeface="Proxima Nova"/>
                <a:ea typeface="Proxima Nova"/>
                <a:cs typeface="Proxima Nova"/>
                <a:sym typeface="Proxima Nova"/>
              </a:defRPr>
            </a:lvl3pPr>
            <a:lvl4pPr indent="-317500" lvl="3" marL="1828800" algn="ctr">
              <a:spcBef>
                <a:spcPts val="0"/>
              </a:spcBef>
              <a:spcAft>
                <a:spcPts val="0"/>
              </a:spcAft>
              <a:buSzPts val="1400"/>
              <a:buFont typeface="Proxima Nova"/>
              <a:buChar char="●"/>
              <a:defRPr>
                <a:latin typeface="Proxima Nova"/>
                <a:ea typeface="Proxima Nova"/>
                <a:cs typeface="Proxima Nova"/>
                <a:sym typeface="Proxima Nova"/>
              </a:defRPr>
            </a:lvl4pPr>
            <a:lvl5pPr indent="-317500" lvl="4" marL="2286000" algn="ctr">
              <a:spcBef>
                <a:spcPts val="0"/>
              </a:spcBef>
              <a:spcAft>
                <a:spcPts val="0"/>
              </a:spcAft>
              <a:buSzPts val="1400"/>
              <a:buFont typeface="Proxima Nova"/>
              <a:buChar char="○"/>
              <a:defRPr>
                <a:latin typeface="Proxima Nova"/>
                <a:ea typeface="Proxima Nova"/>
                <a:cs typeface="Proxima Nova"/>
                <a:sym typeface="Proxima Nova"/>
              </a:defRPr>
            </a:lvl5pPr>
            <a:lvl6pPr indent="-317500" lvl="5" marL="2743200" algn="ctr">
              <a:spcBef>
                <a:spcPts val="0"/>
              </a:spcBef>
              <a:spcAft>
                <a:spcPts val="0"/>
              </a:spcAft>
              <a:buSzPts val="1400"/>
              <a:buFont typeface="Proxima Nova"/>
              <a:buChar char="■"/>
              <a:defRPr>
                <a:latin typeface="Proxima Nova"/>
                <a:ea typeface="Proxima Nova"/>
                <a:cs typeface="Proxima Nova"/>
                <a:sym typeface="Proxima Nova"/>
              </a:defRPr>
            </a:lvl6pPr>
            <a:lvl7pPr indent="-317500" lvl="6" marL="3200400" algn="ctr">
              <a:spcBef>
                <a:spcPts val="0"/>
              </a:spcBef>
              <a:spcAft>
                <a:spcPts val="0"/>
              </a:spcAft>
              <a:buSzPts val="1400"/>
              <a:buFont typeface="Proxima Nova"/>
              <a:buChar char="●"/>
              <a:defRPr>
                <a:latin typeface="Proxima Nova"/>
                <a:ea typeface="Proxima Nova"/>
                <a:cs typeface="Proxima Nova"/>
                <a:sym typeface="Proxima Nova"/>
              </a:defRPr>
            </a:lvl7pPr>
            <a:lvl8pPr indent="-317500" lvl="7" marL="3657600" algn="ctr">
              <a:spcBef>
                <a:spcPts val="0"/>
              </a:spcBef>
              <a:spcAft>
                <a:spcPts val="0"/>
              </a:spcAft>
              <a:buSzPts val="1400"/>
              <a:buFont typeface="Proxima Nova"/>
              <a:buChar char="○"/>
              <a:defRPr>
                <a:latin typeface="Proxima Nova"/>
                <a:ea typeface="Proxima Nova"/>
                <a:cs typeface="Proxima Nova"/>
                <a:sym typeface="Proxima Nova"/>
              </a:defRPr>
            </a:lvl8pPr>
            <a:lvl9pPr indent="-317500" lvl="8" marL="4114800" algn="ctr">
              <a:spcBef>
                <a:spcPts val="0"/>
              </a:spcBef>
              <a:spcAft>
                <a:spcPts val="0"/>
              </a:spcAft>
              <a:buSzPts val="1400"/>
              <a:buFont typeface="Proxima Nova"/>
              <a:buChar char="■"/>
              <a:defRPr>
                <a:latin typeface="Proxima Nova"/>
                <a:ea typeface="Proxima Nova"/>
                <a:cs typeface="Proxima Nova"/>
                <a:sym typeface="Proxima Nova"/>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Font typeface="Proxima Nova"/>
              <a:buNone/>
              <a:defRPr sz="3600">
                <a:latin typeface="Proxima Nova"/>
                <a:ea typeface="Proxima Nova"/>
                <a:cs typeface="Proxima Nova"/>
                <a:sym typeface="Proxima Nova"/>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DM Serif Display"/>
              <a:buNone/>
              <a:defRPr>
                <a:latin typeface="DM Serif Display"/>
                <a:ea typeface="DM Serif Display"/>
                <a:cs typeface="DM Serif Display"/>
                <a:sym typeface="DM Serif Display"/>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Proxima Nova"/>
              <a:buChar char="●"/>
              <a:defRPr>
                <a:latin typeface="Proxima Nova"/>
                <a:ea typeface="Proxima Nova"/>
                <a:cs typeface="Proxima Nova"/>
                <a:sym typeface="Proxima Nova"/>
              </a:defRPr>
            </a:lvl1pPr>
            <a:lvl2pPr indent="-317500" lvl="1" marL="914400">
              <a:spcBef>
                <a:spcPts val="0"/>
              </a:spcBef>
              <a:spcAft>
                <a:spcPts val="0"/>
              </a:spcAft>
              <a:buSzPts val="1400"/>
              <a:buFont typeface="Proxima Nova"/>
              <a:buChar char="○"/>
              <a:defRPr>
                <a:latin typeface="Proxima Nova"/>
                <a:ea typeface="Proxima Nova"/>
                <a:cs typeface="Proxima Nova"/>
                <a:sym typeface="Proxima Nova"/>
              </a:defRPr>
            </a:lvl2pPr>
            <a:lvl3pPr indent="-317500" lvl="2" marL="1371600">
              <a:spcBef>
                <a:spcPts val="0"/>
              </a:spcBef>
              <a:spcAft>
                <a:spcPts val="0"/>
              </a:spcAft>
              <a:buSzPts val="1400"/>
              <a:buFont typeface="Proxima Nova"/>
              <a:buChar char="■"/>
              <a:defRPr>
                <a:latin typeface="Proxima Nova"/>
                <a:ea typeface="Proxima Nova"/>
                <a:cs typeface="Proxima Nova"/>
                <a:sym typeface="Proxima Nova"/>
              </a:defRPr>
            </a:lvl3pPr>
            <a:lvl4pPr indent="-317500" lvl="3" marL="1828800">
              <a:spcBef>
                <a:spcPts val="0"/>
              </a:spcBef>
              <a:spcAft>
                <a:spcPts val="0"/>
              </a:spcAft>
              <a:buSzPts val="1400"/>
              <a:buFont typeface="Proxima Nova"/>
              <a:buChar char="●"/>
              <a:defRPr>
                <a:latin typeface="Proxima Nova"/>
                <a:ea typeface="Proxima Nova"/>
                <a:cs typeface="Proxima Nova"/>
                <a:sym typeface="Proxima Nova"/>
              </a:defRPr>
            </a:lvl4pPr>
            <a:lvl5pPr indent="-317500" lvl="4" marL="2286000">
              <a:spcBef>
                <a:spcPts val="0"/>
              </a:spcBef>
              <a:spcAft>
                <a:spcPts val="0"/>
              </a:spcAft>
              <a:buSzPts val="1400"/>
              <a:buFont typeface="Proxima Nova"/>
              <a:buChar char="○"/>
              <a:defRPr>
                <a:latin typeface="Proxima Nova"/>
                <a:ea typeface="Proxima Nova"/>
                <a:cs typeface="Proxima Nova"/>
                <a:sym typeface="Proxima Nova"/>
              </a:defRPr>
            </a:lvl5pPr>
            <a:lvl6pPr indent="-317500" lvl="5" marL="2743200">
              <a:spcBef>
                <a:spcPts val="0"/>
              </a:spcBef>
              <a:spcAft>
                <a:spcPts val="0"/>
              </a:spcAft>
              <a:buSzPts val="1400"/>
              <a:buFont typeface="Proxima Nova"/>
              <a:buChar char="■"/>
              <a:defRPr>
                <a:latin typeface="Proxima Nova"/>
                <a:ea typeface="Proxima Nova"/>
                <a:cs typeface="Proxima Nova"/>
                <a:sym typeface="Proxima Nova"/>
              </a:defRPr>
            </a:lvl6pPr>
            <a:lvl7pPr indent="-317500" lvl="6" marL="3200400">
              <a:spcBef>
                <a:spcPts val="0"/>
              </a:spcBef>
              <a:spcAft>
                <a:spcPts val="0"/>
              </a:spcAft>
              <a:buSzPts val="1400"/>
              <a:buFont typeface="Proxima Nova"/>
              <a:buChar char="●"/>
              <a:defRPr>
                <a:latin typeface="Proxima Nova"/>
                <a:ea typeface="Proxima Nova"/>
                <a:cs typeface="Proxima Nova"/>
                <a:sym typeface="Proxima Nova"/>
              </a:defRPr>
            </a:lvl7pPr>
            <a:lvl8pPr indent="-317500" lvl="7" marL="3657600">
              <a:spcBef>
                <a:spcPts val="0"/>
              </a:spcBef>
              <a:spcAft>
                <a:spcPts val="0"/>
              </a:spcAft>
              <a:buSzPts val="1400"/>
              <a:buFont typeface="Proxima Nova"/>
              <a:buChar char="○"/>
              <a:defRPr>
                <a:latin typeface="Proxima Nova"/>
                <a:ea typeface="Proxima Nova"/>
                <a:cs typeface="Proxima Nova"/>
                <a:sym typeface="Proxima Nova"/>
              </a:defRPr>
            </a:lvl8pPr>
            <a:lvl9pPr indent="-317500" lvl="8" marL="4114800">
              <a:spcBef>
                <a:spcPts val="0"/>
              </a:spcBef>
              <a:spcAft>
                <a:spcPts val="0"/>
              </a:spcAft>
              <a:buSzPts val="1400"/>
              <a:buFont typeface="Proxima Nova"/>
              <a:buChar char="■"/>
              <a:defRPr>
                <a:latin typeface="Proxima Nova"/>
                <a:ea typeface="Proxima Nova"/>
                <a:cs typeface="Proxima Nova"/>
                <a:sym typeface="Proxima Nova"/>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DM Serif Display"/>
              <a:buNone/>
              <a:defRPr>
                <a:latin typeface="DM Serif Display"/>
                <a:ea typeface="DM Serif Display"/>
                <a:cs typeface="DM Serif Display"/>
                <a:sym typeface="DM Serif Display"/>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Font typeface="Proxima Nova"/>
              <a:buChar char="●"/>
              <a:defRPr sz="1400">
                <a:latin typeface="Proxima Nova"/>
                <a:ea typeface="Proxima Nova"/>
                <a:cs typeface="Proxima Nova"/>
                <a:sym typeface="Proxima Nova"/>
              </a:defRPr>
            </a:lvl1pPr>
            <a:lvl2pPr indent="-304800" lvl="1" marL="914400">
              <a:spcBef>
                <a:spcPts val="0"/>
              </a:spcBef>
              <a:spcAft>
                <a:spcPts val="0"/>
              </a:spcAft>
              <a:buSzPts val="1200"/>
              <a:buFont typeface="Proxima Nova"/>
              <a:buChar char="○"/>
              <a:defRPr sz="1200">
                <a:latin typeface="Proxima Nova"/>
                <a:ea typeface="Proxima Nova"/>
                <a:cs typeface="Proxima Nova"/>
                <a:sym typeface="Proxima Nova"/>
              </a:defRPr>
            </a:lvl2pPr>
            <a:lvl3pPr indent="-304800" lvl="2" marL="1371600">
              <a:spcBef>
                <a:spcPts val="0"/>
              </a:spcBef>
              <a:spcAft>
                <a:spcPts val="0"/>
              </a:spcAft>
              <a:buSzPts val="1200"/>
              <a:buFont typeface="Proxima Nova"/>
              <a:buChar char="■"/>
              <a:defRPr sz="1200">
                <a:latin typeface="Proxima Nova"/>
                <a:ea typeface="Proxima Nova"/>
                <a:cs typeface="Proxima Nova"/>
                <a:sym typeface="Proxima Nova"/>
              </a:defRPr>
            </a:lvl3pPr>
            <a:lvl4pPr indent="-304800" lvl="3" marL="1828800">
              <a:spcBef>
                <a:spcPts val="0"/>
              </a:spcBef>
              <a:spcAft>
                <a:spcPts val="0"/>
              </a:spcAft>
              <a:buSzPts val="1200"/>
              <a:buFont typeface="Proxima Nova"/>
              <a:buChar char="●"/>
              <a:defRPr sz="1200">
                <a:latin typeface="Proxima Nova"/>
                <a:ea typeface="Proxima Nova"/>
                <a:cs typeface="Proxima Nova"/>
                <a:sym typeface="Proxima Nova"/>
              </a:defRPr>
            </a:lvl4pPr>
            <a:lvl5pPr indent="-304800" lvl="4" marL="2286000">
              <a:spcBef>
                <a:spcPts val="0"/>
              </a:spcBef>
              <a:spcAft>
                <a:spcPts val="0"/>
              </a:spcAft>
              <a:buSzPts val="1200"/>
              <a:buFont typeface="Proxima Nova"/>
              <a:buChar char="○"/>
              <a:defRPr sz="1200">
                <a:latin typeface="Proxima Nova"/>
                <a:ea typeface="Proxima Nova"/>
                <a:cs typeface="Proxima Nova"/>
                <a:sym typeface="Proxima Nova"/>
              </a:defRPr>
            </a:lvl5pPr>
            <a:lvl6pPr indent="-304800" lvl="5" marL="2743200">
              <a:spcBef>
                <a:spcPts val="0"/>
              </a:spcBef>
              <a:spcAft>
                <a:spcPts val="0"/>
              </a:spcAft>
              <a:buSzPts val="1200"/>
              <a:buFont typeface="Proxima Nova"/>
              <a:buChar char="■"/>
              <a:defRPr sz="1200">
                <a:latin typeface="Proxima Nova"/>
                <a:ea typeface="Proxima Nova"/>
                <a:cs typeface="Proxima Nova"/>
                <a:sym typeface="Proxima Nova"/>
              </a:defRPr>
            </a:lvl6pPr>
            <a:lvl7pPr indent="-304800" lvl="6" marL="3200400">
              <a:spcBef>
                <a:spcPts val="0"/>
              </a:spcBef>
              <a:spcAft>
                <a:spcPts val="0"/>
              </a:spcAft>
              <a:buSzPts val="1200"/>
              <a:buFont typeface="Proxima Nova"/>
              <a:buChar char="●"/>
              <a:defRPr sz="1200">
                <a:latin typeface="Proxima Nova"/>
                <a:ea typeface="Proxima Nova"/>
                <a:cs typeface="Proxima Nova"/>
                <a:sym typeface="Proxima Nova"/>
              </a:defRPr>
            </a:lvl7pPr>
            <a:lvl8pPr indent="-304800" lvl="7" marL="3657600">
              <a:spcBef>
                <a:spcPts val="0"/>
              </a:spcBef>
              <a:spcAft>
                <a:spcPts val="0"/>
              </a:spcAft>
              <a:buSzPts val="1200"/>
              <a:buFont typeface="Proxima Nova"/>
              <a:buChar char="○"/>
              <a:defRPr sz="1200">
                <a:latin typeface="Proxima Nova"/>
                <a:ea typeface="Proxima Nova"/>
                <a:cs typeface="Proxima Nova"/>
                <a:sym typeface="Proxima Nova"/>
              </a:defRPr>
            </a:lvl8pPr>
            <a:lvl9pPr indent="-304800" lvl="8" marL="4114800">
              <a:spcBef>
                <a:spcPts val="0"/>
              </a:spcBef>
              <a:spcAft>
                <a:spcPts val="0"/>
              </a:spcAft>
              <a:buSzPts val="1200"/>
              <a:buFont typeface="Proxima Nova"/>
              <a:buChar char="■"/>
              <a:defRPr sz="1200">
                <a:latin typeface="Proxima Nova"/>
                <a:ea typeface="Proxima Nova"/>
                <a:cs typeface="Proxima Nova"/>
                <a:sym typeface="Proxima Nova"/>
              </a:defRPr>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Font typeface="Proxima Nova"/>
              <a:buChar char="●"/>
              <a:defRPr sz="1400">
                <a:latin typeface="Proxima Nova"/>
                <a:ea typeface="Proxima Nova"/>
                <a:cs typeface="Proxima Nova"/>
                <a:sym typeface="Proxima Nova"/>
              </a:defRPr>
            </a:lvl1pPr>
            <a:lvl2pPr indent="-304800" lvl="1" marL="914400">
              <a:spcBef>
                <a:spcPts val="0"/>
              </a:spcBef>
              <a:spcAft>
                <a:spcPts val="0"/>
              </a:spcAft>
              <a:buSzPts val="1200"/>
              <a:buFont typeface="Proxima Nova"/>
              <a:buChar char="○"/>
              <a:defRPr sz="1200">
                <a:latin typeface="Proxima Nova"/>
                <a:ea typeface="Proxima Nova"/>
                <a:cs typeface="Proxima Nova"/>
                <a:sym typeface="Proxima Nova"/>
              </a:defRPr>
            </a:lvl2pPr>
            <a:lvl3pPr indent="-304800" lvl="2" marL="1371600">
              <a:spcBef>
                <a:spcPts val="0"/>
              </a:spcBef>
              <a:spcAft>
                <a:spcPts val="0"/>
              </a:spcAft>
              <a:buSzPts val="1200"/>
              <a:buFont typeface="Proxima Nova"/>
              <a:buChar char="■"/>
              <a:defRPr sz="1200">
                <a:latin typeface="Proxima Nova"/>
                <a:ea typeface="Proxima Nova"/>
                <a:cs typeface="Proxima Nova"/>
                <a:sym typeface="Proxima Nova"/>
              </a:defRPr>
            </a:lvl3pPr>
            <a:lvl4pPr indent="-304800" lvl="3" marL="1828800">
              <a:spcBef>
                <a:spcPts val="0"/>
              </a:spcBef>
              <a:spcAft>
                <a:spcPts val="0"/>
              </a:spcAft>
              <a:buSzPts val="1200"/>
              <a:buFont typeface="Proxima Nova"/>
              <a:buChar char="●"/>
              <a:defRPr sz="1200">
                <a:latin typeface="Proxima Nova"/>
                <a:ea typeface="Proxima Nova"/>
                <a:cs typeface="Proxima Nova"/>
                <a:sym typeface="Proxima Nova"/>
              </a:defRPr>
            </a:lvl4pPr>
            <a:lvl5pPr indent="-304800" lvl="4" marL="2286000">
              <a:spcBef>
                <a:spcPts val="0"/>
              </a:spcBef>
              <a:spcAft>
                <a:spcPts val="0"/>
              </a:spcAft>
              <a:buSzPts val="1200"/>
              <a:buFont typeface="Proxima Nova"/>
              <a:buChar char="○"/>
              <a:defRPr sz="1200">
                <a:latin typeface="Proxima Nova"/>
                <a:ea typeface="Proxima Nova"/>
                <a:cs typeface="Proxima Nova"/>
                <a:sym typeface="Proxima Nova"/>
              </a:defRPr>
            </a:lvl5pPr>
            <a:lvl6pPr indent="-304800" lvl="5" marL="2743200">
              <a:spcBef>
                <a:spcPts val="0"/>
              </a:spcBef>
              <a:spcAft>
                <a:spcPts val="0"/>
              </a:spcAft>
              <a:buSzPts val="1200"/>
              <a:buFont typeface="Proxima Nova"/>
              <a:buChar char="■"/>
              <a:defRPr sz="1200">
                <a:latin typeface="Proxima Nova"/>
                <a:ea typeface="Proxima Nova"/>
                <a:cs typeface="Proxima Nova"/>
                <a:sym typeface="Proxima Nova"/>
              </a:defRPr>
            </a:lvl6pPr>
            <a:lvl7pPr indent="-304800" lvl="6" marL="3200400">
              <a:spcBef>
                <a:spcPts val="0"/>
              </a:spcBef>
              <a:spcAft>
                <a:spcPts val="0"/>
              </a:spcAft>
              <a:buSzPts val="1200"/>
              <a:buFont typeface="Proxima Nova"/>
              <a:buChar char="●"/>
              <a:defRPr sz="1200">
                <a:latin typeface="Proxima Nova"/>
                <a:ea typeface="Proxima Nova"/>
                <a:cs typeface="Proxima Nova"/>
                <a:sym typeface="Proxima Nova"/>
              </a:defRPr>
            </a:lvl7pPr>
            <a:lvl8pPr indent="-304800" lvl="7" marL="3657600">
              <a:spcBef>
                <a:spcPts val="0"/>
              </a:spcBef>
              <a:spcAft>
                <a:spcPts val="0"/>
              </a:spcAft>
              <a:buSzPts val="1200"/>
              <a:buFont typeface="Proxima Nova"/>
              <a:buChar char="○"/>
              <a:defRPr sz="1200">
                <a:latin typeface="Proxima Nova"/>
                <a:ea typeface="Proxima Nova"/>
                <a:cs typeface="Proxima Nova"/>
                <a:sym typeface="Proxima Nova"/>
              </a:defRPr>
            </a:lvl8pPr>
            <a:lvl9pPr indent="-304800" lvl="8" marL="4114800">
              <a:spcBef>
                <a:spcPts val="0"/>
              </a:spcBef>
              <a:spcAft>
                <a:spcPts val="0"/>
              </a:spcAft>
              <a:buSzPts val="1200"/>
              <a:buFont typeface="Proxima Nova"/>
              <a:buChar char="■"/>
              <a:defRPr sz="1200">
                <a:latin typeface="Proxima Nova"/>
                <a:ea typeface="Proxima Nova"/>
                <a:cs typeface="Proxima Nova"/>
                <a:sym typeface="Proxima Nova"/>
              </a:defRPr>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DM Serif Display"/>
              <a:buNone/>
              <a:defRPr>
                <a:latin typeface="DM Serif Display"/>
                <a:ea typeface="DM Serif Display"/>
                <a:cs typeface="DM Serif Display"/>
                <a:sym typeface="DM Serif Display"/>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Font typeface="DM Serif Display"/>
              <a:buNone/>
              <a:defRPr sz="2400">
                <a:latin typeface="DM Serif Display"/>
                <a:ea typeface="DM Serif Display"/>
                <a:cs typeface="DM Serif Display"/>
                <a:sym typeface="DM Serif Display"/>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Font typeface="Proxima Nova"/>
              <a:buChar char="●"/>
              <a:defRPr sz="1200">
                <a:latin typeface="Proxima Nova"/>
                <a:ea typeface="Proxima Nova"/>
                <a:cs typeface="Proxima Nova"/>
                <a:sym typeface="Proxima Nova"/>
              </a:defRPr>
            </a:lvl1pPr>
            <a:lvl2pPr indent="-304800" lvl="1" marL="914400">
              <a:spcBef>
                <a:spcPts val="0"/>
              </a:spcBef>
              <a:spcAft>
                <a:spcPts val="0"/>
              </a:spcAft>
              <a:buSzPts val="1200"/>
              <a:buFont typeface="Proxima Nova"/>
              <a:buChar char="○"/>
              <a:defRPr sz="1200">
                <a:latin typeface="Proxima Nova"/>
                <a:ea typeface="Proxima Nova"/>
                <a:cs typeface="Proxima Nova"/>
                <a:sym typeface="Proxima Nova"/>
              </a:defRPr>
            </a:lvl2pPr>
            <a:lvl3pPr indent="-304800" lvl="2" marL="1371600">
              <a:spcBef>
                <a:spcPts val="0"/>
              </a:spcBef>
              <a:spcAft>
                <a:spcPts val="0"/>
              </a:spcAft>
              <a:buSzPts val="1200"/>
              <a:buFont typeface="Proxima Nova"/>
              <a:buChar char="■"/>
              <a:defRPr sz="1200">
                <a:latin typeface="Proxima Nova"/>
                <a:ea typeface="Proxima Nova"/>
                <a:cs typeface="Proxima Nova"/>
                <a:sym typeface="Proxima Nova"/>
              </a:defRPr>
            </a:lvl3pPr>
            <a:lvl4pPr indent="-304800" lvl="3" marL="1828800">
              <a:spcBef>
                <a:spcPts val="0"/>
              </a:spcBef>
              <a:spcAft>
                <a:spcPts val="0"/>
              </a:spcAft>
              <a:buSzPts val="1200"/>
              <a:buFont typeface="Proxima Nova"/>
              <a:buChar char="●"/>
              <a:defRPr sz="1200">
                <a:latin typeface="Proxima Nova"/>
                <a:ea typeface="Proxima Nova"/>
                <a:cs typeface="Proxima Nova"/>
                <a:sym typeface="Proxima Nova"/>
              </a:defRPr>
            </a:lvl4pPr>
            <a:lvl5pPr indent="-304800" lvl="4" marL="2286000">
              <a:spcBef>
                <a:spcPts val="0"/>
              </a:spcBef>
              <a:spcAft>
                <a:spcPts val="0"/>
              </a:spcAft>
              <a:buSzPts val="1200"/>
              <a:buFont typeface="Proxima Nova"/>
              <a:buChar char="○"/>
              <a:defRPr sz="1200">
                <a:latin typeface="Proxima Nova"/>
                <a:ea typeface="Proxima Nova"/>
                <a:cs typeface="Proxima Nova"/>
                <a:sym typeface="Proxima Nova"/>
              </a:defRPr>
            </a:lvl5pPr>
            <a:lvl6pPr indent="-304800" lvl="5" marL="2743200">
              <a:spcBef>
                <a:spcPts val="0"/>
              </a:spcBef>
              <a:spcAft>
                <a:spcPts val="0"/>
              </a:spcAft>
              <a:buSzPts val="1200"/>
              <a:buFont typeface="Proxima Nova"/>
              <a:buChar char="■"/>
              <a:defRPr sz="1200">
                <a:latin typeface="Proxima Nova"/>
                <a:ea typeface="Proxima Nova"/>
                <a:cs typeface="Proxima Nova"/>
                <a:sym typeface="Proxima Nova"/>
              </a:defRPr>
            </a:lvl6pPr>
            <a:lvl7pPr indent="-304800" lvl="6" marL="3200400">
              <a:spcBef>
                <a:spcPts val="0"/>
              </a:spcBef>
              <a:spcAft>
                <a:spcPts val="0"/>
              </a:spcAft>
              <a:buSzPts val="1200"/>
              <a:buFont typeface="Proxima Nova"/>
              <a:buChar char="●"/>
              <a:defRPr sz="1200">
                <a:latin typeface="Proxima Nova"/>
                <a:ea typeface="Proxima Nova"/>
                <a:cs typeface="Proxima Nova"/>
                <a:sym typeface="Proxima Nova"/>
              </a:defRPr>
            </a:lvl7pPr>
            <a:lvl8pPr indent="-304800" lvl="7" marL="3657600">
              <a:spcBef>
                <a:spcPts val="0"/>
              </a:spcBef>
              <a:spcAft>
                <a:spcPts val="0"/>
              </a:spcAft>
              <a:buSzPts val="1200"/>
              <a:buFont typeface="Proxima Nova"/>
              <a:buChar char="○"/>
              <a:defRPr sz="1200">
                <a:latin typeface="Proxima Nova"/>
                <a:ea typeface="Proxima Nova"/>
                <a:cs typeface="Proxima Nova"/>
                <a:sym typeface="Proxima Nova"/>
              </a:defRPr>
            </a:lvl8pPr>
            <a:lvl9pPr indent="-304800" lvl="8" marL="4114800">
              <a:spcBef>
                <a:spcPts val="0"/>
              </a:spcBef>
              <a:spcAft>
                <a:spcPts val="0"/>
              </a:spcAft>
              <a:buSzPts val="1200"/>
              <a:buFont typeface="Proxima Nova"/>
              <a:buChar char="■"/>
              <a:defRPr sz="1200">
                <a:latin typeface="Proxima Nova"/>
                <a:ea typeface="Proxima Nova"/>
                <a:cs typeface="Proxima Nova"/>
                <a:sym typeface="Proxima Nova"/>
              </a:defRPr>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Font typeface="DM Serif Display"/>
              <a:buNone/>
              <a:defRPr sz="4800">
                <a:latin typeface="DM Serif Display"/>
                <a:ea typeface="DM Serif Display"/>
                <a:cs typeface="DM Serif Display"/>
                <a:sym typeface="DM Serif Display"/>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rgbClr val="D0D0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Font typeface="DM Serif Display"/>
              <a:buNone/>
              <a:defRPr sz="4200">
                <a:latin typeface="DM Serif Display"/>
                <a:ea typeface="DM Serif Display"/>
                <a:cs typeface="DM Serif Display"/>
                <a:sym typeface="DM Serif Display"/>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Proxima Nova"/>
              <a:buNone/>
              <a:defRPr sz="2100">
                <a:latin typeface="Proxima Nova"/>
                <a:ea typeface="Proxima Nova"/>
                <a:cs typeface="Proxima Nova"/>
                <a:sym typeface="Proxima Nova"/>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Font typeface="Proxima Nova"/>
              <a:buChar char="●"/>
              <a:defRPr>
                <a:latin typeface="Proxima Nova"/>
                <a:ea typeface="Proxima Nova"/>
                <a:cs typeface="Proxima Nova"/>
                <a:sym typeface="Proxima Nova"/>
              </a:defRPr>
            </a:lvl1pPr>
            <a:lvl2pPr indent="-317500" lvl="1" marL="914400">
              <a:spcBef>
                <a:spcPts val="0"/>
              </a:spcBef>
              <a:spcAft>
                <a:spcPts val="0"/>
              </a:spcAft>
              <a:buSzPts val="1400"/>
              <a:buFont typeface="Proxima Nova"/>
              <a:buChar char="○"/>
              <a:defRPr>
                <a:latin typeface="Proxima Nova"/>
                <a:ea typeface="Proxima Nova"/>
                <a:cs typeface="Proxima Nova"/>
                <a:sym typeface="Proxima Nova"/>
              </a:defRPr>
            </a:lvl2pPr>
            <a:lvl3pPr indent="-317500" lvl="2" marL="1371600">
              <a:spcBef>
                <a:spcPts val="0"/>
              </a:spcBef>
              <a:spcAft>
                <a:spcPts val="0"/>
              </a:spcAft>
              <a:buSzPts val="1400"/>
              <a:buFont typeface="Proxima Nova"/>
              <a:buChar char="■"/>
              <a:defRPr>
                <a:latin typeface="Proxima Nova"/>
                <a:ea typeface="Proxima Nova"/>
                <a:cs typeface="Proxima Nova"/>
                <a:sym typeface="Proxima Nova"/>
              </a:defRPr>
            </a:lvl3pPr>
            <a:lvl4pPr indent="-317500" lvl="3" marL="1828800">
              <a:spcBef>
                <a:spcPts val="0"/>
              </a:spcBef>
              <a:spcAft>
                <a:spcPts val="0"/>
              </a:spcAft>
              <a:buSzPts val="1400"/>
              <a:buFont typeface="Proxima Nova"/>
              <a:buChar char="●"/>
              <a:defRPr>
                <a:latin typeface="Proxima Nova"/>
                <a:ea typeface="Proxima Nova"/>
                <a:cs typeface="Proxima Nova"/>
                <a:sym typeface="Proxima Nova"/>
              </a:defRPr>
            </a:lvl4pPr>
            <a:lvl5pPr indent="-317500" lvl="4" marL="2286000">
              <a:spcBef>
                <a:spcPts val="0"/>
              </a:spcBef>
              <a:spcAft>
                <a:spcPts val="0"/>
              </a:spcAft>
              <a:buSzPts val="1400"/>
              <a:buFont typeface="Proxima Nova"/>
              <a:buChar char="○"/>
              <a:defRPr>
                <a:latin typeface="Proxima Nova"/>
                <a:ea typeface="Proxima Nova"/>
                <a:cs typeface="Proxima Nova"/>
                <a:sym typeface="Proxima Nova"/>
              </a:defRPr>
            </a:lvl5pPr>
            <a:lvl6pPr indent="-317500" lvl="5" marL="2743200">
              <a:spcBef>
                <a:spcPts val="0"/>
              </a:spcBef>
              <a:spcAft>
                <a:spcPts val="0"/>
              </a:spcAft>
              <a:buSzPts val="1400"/>
              <a:buFont typeface="Proxima Nova"/>
              <a:buChar char="■"/>
              <a:defRPr>
                <a:latin typeface="Proxima Nova"/>
                <a:ea typeface="Proxima Nova"/>
                <a:cs typeface="Proxima Nova"/>
                <a:sym typeface="Proxima Nova"/>
              </a:defRPr>
            </a:lvl6pPr>
            <a:lvl7pPr indent="-317500" lvl="6" marL="3200400">
              <a:spcBef>
                <a:spcPts val="0"/>
              </a:spcBef>
              <a:spcAft>
                <a:spcPts val="0"/>
              </a:spcAft>
              <a:buSzPts val="1400"/>
              <a:buFont typeface="Proxima Nova"/>
              <a:buChar char="●"/>
              <a:defRPr>
                <a:latin typeface="Proxima Nova"/>
                <a:ea typeface="Proxima Nova"/>
                <a:cs typeface="Proxima Nova"/>
                <a:sym typeface="Proxima Nova"/>
              </a:defRPr>
            </a:lvl7pPr>
            <a:lvl8pPr indent="-317500" lvl="7" marL="3657600">
              <a:spcBef>
                <a:spcPts val="0"/>
              </a:spcBef>
              <a:spcAft>
                <a:spcPts val="0"/>
              </a:spcAft>
              <a:buSzPts val="1400"/>
              <a:buFont typeface="Proxima Nova"/>
              <a:buChar char="○"/>
              <a:defRPr>
                <a:latin typeface="Proxima Nova"/>
                <a:ea typeface="Proxima Nova"/>
                <a:cs typeface="Proxima Nova"/>
                <a:sym typeface="Proxima Nova"/>
              </a:defRPr>
            </a:lvl8pPr>
            <a:lvl9pPr indent="-317500" lvl="8" marL="4114800">
              <a:spcBef>
                <a:spcPts val="0"/>
              </a:spcBef>
              <a:spcAft>
                <a:spcPts val="0"/>
              </a:spcAft>
              <a:buSzPts val="1400"/>
              <a:buFont typeface="Proxima Nova"/>
              <a:buChar char="■"/>
              <a:defRPr>
                <a:latin typeface="Proxima Nova"/>
                <a:ea typeface="Proxima Nova"/>
                <a:cs typeface="Proxima Nova"/>
                <a:sym typeface="Proxima Nova"/>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rgbClr val="1D4F91"/>
              </a:buClr>
              <a:buSzPts val="1800"/>
              <a:buFont typeface="Proxima Nova"/>
              <a:buNone/>
              <a:defRPr>
                <a:solidFill>
                  <a:srgbClr val="1D4F91"/>
                </a:solidFill>
                <a:latin typeface="Proxima Nova"/>
                <a:ea typeface="Proxima Nova"/>
                <a:cs typeface="Proxima Nova"/>
                <a:sym typeface="Proxima Nova"/>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huggingface.co/ehcalabres/wav2vec2-lg-xlsr-en-speech-emotion-recognition" TargetMode="External"/><Relationship Id="rId4" Type="http://schemas.openxmlformats.org/officeDocument/2006/relationships/hyperlink" Target="https://github.com/snakers4/silero-va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hyperlink" Target="mailto:siyan.li@columbia.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980">
                <a:latin typeface="Playfair Display"/>
                <a:ea typeface="Playfair Display"/>
                <a:cs typeface="Playfair Display"/>
                <a:sym typeface="Playfair Display"/>
              </a:rPr>
              <a:t>Personalization in </a:t>
            </a:r>
            <a:r>
              <a:rPr lang="en" sz="3980" u="sng">
                <a:latin typeface="Playfair Display"/>
                <a:ea typeface="Playfair Display"/>
                <a:cs typeface="Playfair Display"/>
                <a:sym typeface="Playfair Display"/>
              </a:rPr>
              <a:t>English-Teaching Chatbots</a:t>
            </a:r>
            <a:endParaRPr sz="3980" u="sng">
              <a:latin typeface="Playfair Display"/>
              <a:ea typeface="Playfair Display"/>
              <a:cs typeface="Playfair Display"/>
              <a:sym typeface="Playfair Display"/>
            </a:endParaRPr>
          </a:p>
        </p:txBody>
      </p:sp>
      <p:sp>
        <p:nvSpPr>
          <p:cNvPr id="55" name="Google Shape;55;p13"/>
          <p:cNvSpPr txBox="1"/>
          <p:nvPr>
            <p:ph idx="1" type="subTitle"/>
          </p:nvPr>
        </p:nvSpPr>
        <p:spPr>
          <a:xfrm>
            <a:off x="311700" y="2834125"/>
            <a:ext cx="8520600" cy="1320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600">
                <a:latin typeface="Proxima Nova"/>
                <a:ea typeface="Proxima Nova"/>
                <a:cs typeface="Proxima Nova"/>
                <a:sym typeface="Proxima Nova"/>
              </a:rPr>
              <a:t>Siyan Li</a:t>
            </a:r>
            <a:endParaRPr i="1" sz="2400">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2"/>
          <p:cNvSpPr txBox="1"/>
          <p:nvPr>
            <p:ph type="title"/>
          </p:nvPr>
        </p:nvSpPr>
        <p:spPr>
          <a:xfrm>
            <a:off x="311700" y="673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Playfair Display"/>
                <a:ea typeface="Playfair Display"/>
                <a:cs typeface="Playfair Display"/>
                <a:sym typeface="Playfair Display"/>
              </a:rPr>
              <a:t>Negative Affect &amp; Pause Detection</a:t>
            </a:r>
            <a:endParaRPr b="1">
              <a:latin typeface="Playfair Display"/>
              <a:ea typeface="Playfair Display"/>
              <a:cs typeface="Playfair Display"/>
              <a:sym typeface="Playfair Display"/>
            </a:endParaRPr>
          </a:p>
        </p:txBody>
      </p:sp>
      <p:sp>
        <p:nvSpPr>
          <p:cNvPr id="108" name="Google Shape;108;p22"/>
          <p:cNvSpPr txBox="1"/>
          <p:nvPr>
            <p:ph idx="1" type="body"/>
          </p:nvPr>
        </p:nvSpPr>
        <p:spPr>
          <a:xfrm>
            <a:off x="311700" y="1246325"/>
            <a:ext cx="8520600" cy="29205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sz="2200"/>
              <a:t>Perceived negative emotions</a:t>
            </a:r>
            <a:endParaRPr sz="2200"/>
          </a:p>
          <a:p>
            <a:pPr indent="-342900" lvl="1" marL="914400" rtl="0" algn="l">
              <a:spcBef>
                <a:spcPts val="0"/>
              </a:spcBef>
              <a:spcAft>
                <a:spcPts val="0"/>
              </a:spcAft>
              <a:buSzPts val="1800"/>
              <a:buChar char="○"/>
            </a:pPr>
            <a:r>
              <a:rPr lang="en" sz="1800"/>
              <a:t>Use </a:t>
            </a:r>
            <a:r>
              <a:rPr lang="en" sz="1800">
                <a:highlight>
                  <a:srgbClr val="B9D9EB"/>
                </a:highlight>
              </a:rPr>
              <a:t>existing wav2vec</a:t>
            </a:r>
            <a:r>
              <a:rPr lang="en" sz="1800"/>
              <a:t> speech emotion recognition model [1]</a:t>
            </a:r>
            <a:endParaRPr sz="1800"/>
          </a:p>
          <a:p>
            <a:pPr indent="-368300" lvl="0" marL="457200" rtl="0" algn="l">
              <a:spcBef>
                <a:spcPts val="0"/>
              </a:spcBef>
              <a:spcAft>
                <a:spcPts val="0"/>
              </a:spcAft>
              <a:buSzPts val="2200"/>
              <a:buChar char="●"/>
            </a:pPr>
            <a:r>
              <a:rPr lang="en" sz="2200"/>
              <a:t>Pauses, since pauses are related to foreign language anxiety</a:t>
            </a:r>
            <a:endParaRPr sz="2200"/>
          </a:p>
          <a:p>
            <a:pPr indent="-342900" lvl="1" marL="914400" rtl="0" algn="l">
              <a:spcBef>
                <a:spcPts val="0"/>
              </a:spcBef>
              <a:spcAft>
                <a:spcPts val="0"/>
              </a:spcAft>
              <a:buSzPts val="1800"/>
              <a:buFont typeface="Jost"/>
              <a:buChar char="○"/>
            </a:pPr>
            <a:r>
              <a:rPr lang="en" sz="1800"/>
              <a:t>Use </a:t>
            </a:r>
            <a:r>
              <a:rPr b="1" lang="en" sz="1800" u="sng"/>
              <a:t>Silero-VAD</a:t>
            </a:r>
            <a:r>
              <a:rPr lang="en" sz="1800"/>
              <a:t> (voice activity detection) for pause duration [2]</a:t>
            </a:r>
            <a:endParaRPr sz="1800"/>
          </a:p>
          <a:p>
            <a:pPr indent="-342900" lvl="1" marL="914400" rtl="0" algn="l">
              <a:spcBef>
                <a:spcPts val="0"/>
              </a:spcBef>
              <a:spcAft>
                <a:spcPts val="0"/>
              </a:spcAft>
              <a:buSzPts val="1800"/>
              <a:buChar char="○"/>
            </a:pPr>
            <a:r>
              <a:rPr lang="en" sz="1800"/>
              <a:t>Use the average pause length as a metric</a:t>
            </a:r>
            <a:endParaRPr sz="1800"/>
          </a:p>
          <a:p>
            <a:pPr indent="-342900" lvl="0" marL="457200" rtl="0" algn="l">
              <a:spcBef>
                <a:spcPts val="0"/>
              </a:spcBef>
              <a:spcAft>
                <a:spcPts val="0"/>
              </a:spcAft>
              <a:buSzPts val="1800"/>
              <a:buChar char="●"/>
            </a:pPr>
            <a:r>
              <a:rPr lang="en" sz="2200"/>
              <a:t>If we detect either, then trigger Empathetic Feedback</a:t>
            </a:r>
            <a:endParaRPr/>
          </a:p>
        </p:txBody>
      </p:sp>
      <p:sp>
        <p:nvSpPr>
          <p:cNvPr id="109" name="Google Shape;109;p22"/>
          <p:cNvSpPr txBox="1"/>
          <p:nvPr/>
        </p:nvSpPr>
        <p:spPr>
          <a:xfrm>
            <a:off x="343050" y="4233225"/>
            <a:ext cx="8457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2"/>
                </a:solidFill>
                <a:latin typeface="Proxima Nova"/>
                <a:ea typeface="Proxima Nova"/>
                <a:cs typeface="Proxima Nova"/>
                <a:sym typeface="Proxima Nova"/>
              </a:rPr>
              <a:t>[1]  </a:t>
            </a:r>
            <a:r>
              <a:rPr lang="en" sz="900" u="sng">
                <a:solidFill>
                  <a:schemeClr val="hlink"/>
                </a:solidFill>
                <a:latin typeface="Proxima Nova"/>
                <a:ea typeface="Proxima Nova"/>
                <a:cs typeface="Proxima Nova"/>
                <a:sym typeface="Proxima Nova"/>
                <a:hlinkClick r:id="rId3"/>
              </a:rPr>
              <a:t>https://huggingface.co/ehcalabres/wav2vec2-lg-xlsr-en-speech-emotion-recognition</a:t>
            </a:r>
            <a:r>
              <a:rPr lang="en" sz="900">
                <a:solidFill>
                  <a:schemeClr val="dk2"/>
                </a:solidFill>
                <a:latin typeface="Proxima Nova"/>
                <a:ea typeface="Proxima Nova"/>
                <a:cs typeface="Proxima Nova"/>
                <a:sym typeface="Proxima Nova"/>
              </a:rPr>
              <a:t> </a:t>
            </a:r>
            <a:endParaRPr sz="900">
              <a:solidFill>
                <a:schemeClr val="dk2"/>
              </a:solidFill>
              <a:latin typeface="Proxima Nova"/>
              <a:ea typeface="Proxima Nova"/>
              <a:cs typeface="Proxima Nova"/>
              <a:sym typeface="Proxima Nova"/>
            </a:endParaRPr>
          </a:p>
          <a:p>
            <a:pPr indent="0" lvl="0" marL="0" rtl="0" algn="l">
              <a:spcBef>
                <a:spcPts val="0"/>
              </a:spcBef>
              <a:spcAft>
                <a:spcPts val="0"/>
              </a:spcAft>
              <a:buNone/>
            </a:pPr>
            <a:r>
              <a:rPr lang="en" sz="900">
                <a:solidFill>
                  <a:schemeClr val="dk2"/>
                </a:solidFill>
                <a:latin typeface="Proxima Nova"/>
                <a:ea typeface="Proxima Nova"/>
                <a:cs typeface="Proxima Nova"/>
                <a:sym typeface="Proxima Nova"/>
              </a:rPr>
              <a:t>[2] </a:t>
            </a:r>
            <a:r>
              <a:rPr lang="en" sz="900" u="sng">
                <a:solidFill>
                  <a:schemeClr val="hlink"/>
                </a:solidFill>
                <a:latin typeface="Proxima Nova"/>
                <a:ea typeface="Proxima Nova"/>
                <a:cs typeface="Proxima Nova"/>
                <a:sym typeface="Proxima Nova"/>
                <a:hlinkClick r:id="rId4"/>
              </a:rPr>
              <a:t>https://github.com/snakers4/silero-vad</a:t>
            </a:r>
            <a:r>
              <a:rPr lang="en" sz="900">
                <a:solidFill>
                  <a:schemeClr val="dk2"/>
                </a:solidFill>
                <a:latin typeface="Proxima Nova"/>
                <a:ea typeface="Proxima Nova"/>
                <a:cs typeface="Proxima Nova"/>
                <a:sym typeface="Proxima Nova"/>
              </a:rPr>
              <a:t> </a:t>
            </a:r>
            <a:endParaRPr sz="900">
              <a:solidFill>
                <a:schemeClr val="dk2"/>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3"/>
          <p:cNvSpPr txBox="1"/>
          <p:nvPr>
            <p:ph type="title"/>
          </p:nvPr>
        </p:nvSpPr>
        <p:spPr>
          <a:xfrm>
            <a:off x="311700" y="1359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SemiBold"/>
                <a:ea typeface="Playfair Display SemiBold"/>
                <a:cs typeface="Playfair Display SemiBold"/>
                <a:sym typeface="Playfair Display SemiBold"/>
              </a:rPr>
              <a:t>Adaptive Empathetic Feedback</a:t>
            </a:r>
            <a:endParaRPr>
              <a:latin typeface="Playfair Display SemiBold"/>
              <a:ea typeface="Playfair Display SemiBold"/>
              <a:cs typeface="Playfair Display SemiBold"/>
              <a:sym typeface="Playfair Display SemiBold"/>
            </a:endParaRPr>
          </a:p>
        </p:txBody>
      </p:sp>
      <p:sp>
        <p:nvSpPr>
          <p:cNvPr id="115" name="Google Shape;115;p23"/>
          <p:cNvSpPr txBox="1"/>
          <p:nvPr>
            <p:ph idx="1" type="body"/>
          </p:nvPr>
        </p:nvSpPr>
        <p:spPr>
          <a:xfrm>
            <a:off x="311700" y="1978700"/>
            <a:ext cx="8520600" cy="14457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Based on past user utterances to provide targeted, specific feedback</a:t>
            </a:r>
            <a:endParaRPr/>
          </a:p>
          <a:p>
            <a:pPr indent="-334327" lvl="0" marL="457200" rtl="0" algn="l">
              <a:spcBef>
                <a:spcPts val="0"/>
              </a:spcBef>
              <a:spcAft>
                <a:spcPts val="0"/>
              </a:spcAft>
              <a:buSzPct val="100000"/>
              <a:buChar char="●"/>
            </a:pPr>
            <a:r>
              <a:rPr lang="en"/>
              <a:t>Employ a </a:t>
            </a:r>
            <a:r>
              <a:rPr b="1" lang="en"/>
              <a:t>“criticism sandwich”</a:t>
            </a:r>
            <a:r>
              <a:rPr lang="en"/>
              <a:t> structure</a:t>
            </a:r>
            <a:endParaRPr/>
          </a:p>
          <a:p>
            <a:pPr indent="-334327" lvl="0" marL="457200" rtl="0" algn="l">
              <a:spcBef>
                <a:spcPts val="0"/>
              </a:spcBef>
              <a:spcAft>
                <a:spcPts val="0"/>
              </a:spcAft>
              <a:buSzPct val="100000"/>
              <a:buChar char="●"/>
            </a:pPr>
            <a:r>
              <a:rPr lang="en"/>
              <a:t>E.g. “You’re doing well with the topic, but work on your grammar to sound smoother. For instance, say "I know what the recipe should taste like" instead of "I know the recipe taste like." Keep practicing to get even better! Does that sound alright to you?”</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9" name="Shape 119"/>
        <p:cNvGrpSpPr/>
        <p:nvPr/>
      </p:nvGrpSpPr>
      <p:grpSpPr>
        <a:xfrm>
          <a:off x="0" y="0"/>
          <a:ext cx="0" cy="0"/>
          <a:chOff x="0" y="0"/>
          <a:chExt cx="0" cy="0"/>
        </a:xfrm>
      </p:grpSpPr>
      <p:sp>
        <p:nvSpPr>
          <p:cNvPr id="120" name="Google Shape;120;p24"/>
          <p:cNvSpPr txBox="1"/>
          <p:nvPr>
            <p:ph type="title"/>
          </p:nvPr>
        </p:nvSpPr>
        <p:spPr>
          <a:xfrm>
            <a:off x="311700" y="978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SemiBold"/>
                <a:ea typeface="Playfair Display SemiBold"/>
                <a:cs typeface="Playfair Display SemiBold"/>
                <a:sym typeface="Playfair Display SemiBold"/>
              </a:rPr>
              <a:t>Grammatical Feedback</a:t>
            </a:r>
            <a:endParaRPr>
              <a:latin typeface="Playfair Display SemiBold"/>
              <a:ea typeface="Playfair Display SemiBold"/>
              <a:cs typeface="Playfair Display SemiBold"/>
              <a:sym typeface="Playfair Display SemiBold"/>
            </a:endParaRPr>
          </a:p>
        </p:txBody>
      </p:sp>
      <p:sp>
        <p:nvSpPr>
          <p:cNvPr id="121" name="Google Shape;121;p24"/>
          <p:cNvSpPr txBox="1"/>
          <p:nvPr>
            <p:ph idx="1" type="body"/>
          </p:nvPr>
        </p:nvSpPr>
        <p:spPr>
          <a:xfrm>
            <a:off x="311700" y="1685875"/>
            <a:ext cx="8520600" cy="2003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solidFill>
                  <a:srgbClr val="1D4F91"/>
                </a:solidFill>
              </a:rPr>
              <a:t>Synthesized grammar corrections</a:t>
            </a:r>
            <a:r>
              <a:rPr lang="en"/>
              <a:t> for real Mandarin native speaker utterances using GPT-4</a:t>
            </a:r>
            <a:endParaRPr/>
          </a:p>
          <a:p>
            <a:pPr indent="-342900" lvl="0" marL="457200" rtl="0" algn="l">
              <a:spcBef>
                <a:spcPts val="0"/>
              </a:spcBef>
              <a:spcAft>
                <a:spcPts val="0"/>
              </a:spcAft>
              <a:buSzPts val="1800"/>
              <a:buChar char="●"/>
            </a:pPr>
            <a:r>
              <a:rPr lang="en"/>
              <a:t>Fine-tuned Llama-2-chat-7B to provide grammar corrections</a:t>
            </a:r>
            <a:endParaRPr/>
          </a:p>
          <a:p>
            <a:pPr indent="-342900" lvl="0" marL="457200" rtl="0" algn="l">
              <a:spcBef>
                <a:spcPts val="0"/>
              </a:spcBef>
              <a:spcAft>
                <a:spcPts val="0"/>
              </a:spcAft>
              <a:buSzPts val="1800"/>
              <a:buChar char="●"/>
            </a:pPr>
            <a:r>
              <a:rPr lang="en"/>
              <a:t>Use a template-based approach, coupled with POS tagging, to create the grammar feedback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SemiBold"/>
                <a:ea typeface="Playfair Display SemiBold"/>
                <a:cs typeface="Playfair Display SemiBold"/>
                <a:sym typeface="Playfair Display SemiBold"/>
              </a:rPr>
              <a:t>Conversation</a:t>
            </a:r>
            <a:endParaRPr>
              <a:latin typeface="Playfair Display SemiBold"/>
              <a:ea typeface="Playfair Display SemiBold"/>
              <a:cs typeface="Playfair Display SemiBold"/>
              <a:sym typeface="Playfair Display SemiBold"/>
            </a:endParaRPr>
          </a:p>
        </p:txBody>
      </p:sp>
      <p:sp>
        <p:nvSpPr>
          <p:cNvPr id="127" name="Google Shape;127;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Current dialogue models tend to assume that both speakers in a dialogue are native English speakers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Used ChatGPT to </a:t>
            </a:r>
            <a:r>
              <a:rPr lang="en">
                <a:solidFill>
                  <a:srgbClr val="1D4F91"/>
                </a:solidFill>
              </a:rPr>
              <a:t>synthesize conversations where one party is an ESL speaker</a:t>
            </a:r>
            <a:endParaRPr>
              <a:solidFill>
                <a:srgbClr val="1D4F91"/>
              </a:solidFill>
            </a:endParaRPr>
          </a:p>
          <a:p>
            <a:pPr indent="-342900" lvl="0" marL="457200" rtl="0" algn="l">
              <a:spcBef>
                <a:spcPts val="0"/>
              </a:spcBef>
              <a:spcAft>
                <a:spcPts val="0"/>
              </a:spcAft>
              <a:buClr>
                <a:schemeClr val="dk1"/>
              </a:buClr>
              <a:buSzPts val="1800"/>
              <a:buChar char="●"/>
            </a:pPr>
            <a:r>
              <a:rPr lang="en">
                <a:solidFill>
                  <a:schemeClr val="dk1"/>
                </a:solidFill>
              </a:rPr>
              <a:t>Fine-tuned </a:t>
            </a:r>
            <a:r>
              <a:rPr b="1" lang="en">
                <a:solidFill>
                  <a:schemeClr val="dk1"/>
                </a:solidFill>
              </a:rPr>
              <a:t>Llama-2-Chat-7B</a:t>
            </a:r>
            <a:r>
              <a:rPr lang="en">
                <a:solidFill>
                  <a:schemeClr val="dk1"/>
                </a:solidFill>
              </a:rPr>
              <a:t> to conduct conversations with ESL speakers on a variety of topics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E.g. TV shows, movies, books, etc</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Spoken chatbot; TTS using </a:t>
            </a:r>
            <a:r>
              <a:rPr b="1" lang="en">
                <a:solidFill>
                  <a:schemeClr val="dk1"/>
                </a:solidFill>
              </a:rPr>
              <a:t>Amazon Polly</a:t>
            </a:r>
            <a:r>
              <a:rPr lang="en">
                <a:solidFill>
                  <a:schemeClr val="dk1"/>
                </a:solidFill>
              </a:rPr>
              <a:t>, ASR using </a:t>
            </a:r>
            <a:r>
              <a:rPr b="1" lang="en">
                <a:solidFill>
                  <a:schemeClr val="dk1"/>
                </a:solidFill>
              </a:rPr>
              <a:t>Whisper</a:t>
            </a:r>
            <a:endParaRPr b="1">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6"/>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latin typeface="Playfair Display"/>
                <a:ea typeface="Playfair Display"/>
                <a:cs typeface="Playfair Display"/>
                <a:sym typeface="Playfair Display"/>
              </a:rPr>
              <a:t>User Study</a:t>
            </a:r>
            <a:endParaRPr b="1">
              <a:latin typeface="Playfair Display"/>
              <a:ea typeface="Playfair Display"/>
              <a:cs typeface="Playfair Display"/>
              <a:sym typeface="Playfair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7"/>
          <p:cNvSpPr txBox="1"/>
          <p:nvPr>
            <p:ph type="title"/>
          </p:nvPr>
        </p:nvSpPr>
        <p:spPr>
          <a:xfrm>
            <a:off x="311700" y="1054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SemiBold"/>
                <a:ea typeface="Playfair Display SemiBold"/>
                <a:cs typeface="Playfair Display SemiBold"/>
                <a:sym typeface="Playfair Display SemiBold"/>
              </a:rPr>
              <a:t>Population</a:t>
            </a:r>
            <a:endParaRPr>
              <a:latin typeface="Playfair Display SemiBold"/>
              <a:ea typeface="Playfair Display SemiBold"/>
              <a:cs typeface="Playfair Display SemiBold"/>
              <a:sym typeface="Playfair Display SemiBold"/>
            </a:endParaRPr>
          </a:p>
        </p:txBody>
      </p:sp>
      <p:sp>
        <p:nvSpPr>
          <p:cNvPr id="138" name="Google Shape;138;p27"/>
          <p:cNvSpPr txBox="1"/>
          <p:nvPr>
            <p:ph idx="1" type="body"/>
          </p:nvPr>
        </p:nvSpPr>
        <p:spPr>
          <a:xfrm>
            <a:off x="311700" y="1899800"/>
            <a:ext cx="8520600" cy="26691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Recruited through social media and personal connections</a:t>
            </a:r>
            <a:endParaRPr sz="2000"/>
          </a:p>
          <a:p>
            <a:pPr indent="-355600" lvl="0" marL="457200" rtl="0" algn="l">
              <a:spcBef>
                <a:spcPts val="0"/>
              </a:spcBef>
              <a:spcAft>
                <a:spcPts val="0"/>
              </a:spcAft>
              <a:buSzPts val="2000"/>
              <a:buChar char="●"/>
            </a:pPr>
            <a:r>
              <a:rPr b="1" lang="en" sz="2000"/>
              <a:t>31 Native Mandarin speakers</a:t>
            </a:r>
            <a:endParaRPr sz="2000"/>
          </a:p>
          <a:p>
            <a:pPr indent="-355600" lvl="0" marL="457200" rtl="0" algn="l">
              <a:spcBef>
                <a:spcPts val="0"/>
              </a:spcBef>
              <a:spcAft>
                <a:spcPts val="0"/>
              </a:spcAft>
              <a:buSzPts val="2000"/>
              <a:buChar char="●"/>
            </a:pPr>
            <a:r>
              <a:rPr lang="en" sz="2000"/>
              <a:t>Self-reported English proficiency at least intermediate</a:t>
            </a:r>
            <a:endParaRPr sz="2000"/>
          </a:p>
          <a:p>
            <a:pPr indent="-355600" lvl="0" marL="457200" rtl="0" algn="l">
              <a:spcBef>
                <a:spcPts val="0"/>
              </a:spcBef>
              <a:spcAft>
                <a:spcPts val="0"/>
              </a:spcAft>
              <a:buSzPts val="2000"/>
              <a:buChar char="●"/>
            </a:pPr>
            <a:r>
              <a:rPr lang="en" sz="2000"/>
              <a:t>Filled out questionnaire for </a:t>
            </a:r>
            <a:r>
              <a:rPr lang="en" sz="2000">
                <a:highlight>
                  <a:srgbClr val="C9DAF8"/>
                </a:highlight>
              </a:rPr>
              <a:t>perceived affective support from chatbot and L2 grit</a:t>
            </a:r>
            <a:endParaRPr sz="2000">
              <a:highlight>
                <a:srgbClr val="C9DAF8"/>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8"/>
          <p:cNvSpPr txBox="1"/>
          <p:nvPr>
            <p:ph type="title"/>
          </p:nvPr>
        </p:nvSpPr>
        <p:spPr>
          <a:xfrm>
            <a:off x="311700" y="826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SemiBold"/>
                <a:ea typeface="Playfair Display SemiBold"/>
                <a:cs typeface="Playfair Display SemiBold"/>
                <a:sym typeface="Playfair Display SemiBold"/>
              </a:rPr>
              <a:t>PAS and Different Empathetic Feedback Mechanisms</a:t>
            </a:r>
            <a:endParaRPr>
              <a:latin typeface="Playfair Display SemiBold"/>
              <a:ea typeface="Playfair Display SemiBold"/>
              <a:cs typeface="Playfair Display SemiBold"/>
              <a:sym typeface="Playfair Display SemiBold"/>
            </a:endParaRPr>
          </a:p>
        </p:txBody>
      </p:sp>
      <p:graphicFrame>
        <p:nvGraphicFramePr>
          <p:cNvPr id="144" name="Google Shape;144;p28"/>
          <p:cNvGraphicFramePr/>
          <p:nvPr/>
        </p:nvGraphicFramePr>
        <p:xfrm>
          <a:off x="288813" y="1587550"/>
          <a:ext cx="3000000" cy="3000000"/>
        </p:xfrm>
        <a:graphic>
          <a:graphicData uri="http://schemas.openxmlformats.org/drawingml/2006/table">
            <a:tbl>
              <a:tblPr>
                <a:noFill/>
                <a:tableStyleId>{9104A577-B46A-4F6D-B3D6-746B833D7BB7}</a:tableStyleId>
              </a:tblPr>
              <a:tblGrid>
                <a:gridCol w="1109125"/>
                <a:gridCol w="1581450"/>
                <a:gridCol w="1269625"/>
                <a:gridCol w="1339375"/>
                <a:gridCol w="2339900"/>
                <a:gridCol w="926875"/>
              </a:tblGrid>
              <a:tr h="190500">
                <a:tc>
                  <a:txBody>
                    <a:bodyPr/>
                    <a:lstStyle/>
                    <a:p>
                      <a:pPr indent="0" lvl="0" marL="0" rtl="0" algn="l">
                        <a:spcBef>
                          <a:spcPts val="0"/>
                        </a:spcBef>
                        <a:spcAft>
                          <a:spcPts val="0"/>
                        </a:spcAft>
                        <a:buNone/>
                      </a:pPr>
                      <a:r>
                        <a:t/>
                      </a:r>
                      <a:endParaRPr>
                        <a:latin typeface="Proxima Nova"/>
                        <a:ea typeface="Proxima Nova"/>
                        <a:cs typeface="Proxima Nova"/>
                        <a:sym typeface="Proxima Nova"/>
                      </a:endParaRPr>
                    </a:p>
                  </a:txBody>
                  <a:tcPr marT="91425" marB="91425" marR="91425" marL="91425">
                    <a:lnL cap="flat" cmpd="sng" w="9525">
                      <a:solidFill>
                        <a:srgbClr val="D0D0CE"/>
                      </a:solidFill>
                      <a:prstDash val="solid"/>
                      <a:round/>
                      <a:headEnd len="sm" w="sm" type="none"/>
                      <a:tailEnd len="sm" w="sm" type="none"/>
                    </a:lnL>
                    <a:lnR cap="flat" cmpd="sng" w="9525">
                      <a:solidFill>
                        <a:srgbClr val="D0D0CE">
                          <a:alpha val="0"/>
                        </a:srgbClr>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solidFill>
                      <a:srgbClr val="A4C2F4"/>
                    </a:solidFill>
                  </a:tcPr>
                </a:tc>
                <a:tc>
                  <a:txBody>
                    <a:bodyPr/>
                    <a:lstStyle/>
                    <a:p>
                      <a:pPr indent="0" lvl="0" marL="0" rtl="0" algn="l">
                        <a:spcBef>
                          <a:spcPts val="0"/>
                        </a:spcBef>
                        <a:spcAft>
                          <a:spcPts val="0"/>
                        </a:spcAft>
                        <a:buNone/>
                      </a:pPr>
                      <a:r>
                        <a:rPr b="1" lang="en">
                          <a:latin typeface="Proxima Nova"/>
                          <a:ea typeface="Proxima Nova"/>
                          <a:cs typeface="Proxima Nova"/>
                          <a:sym typeface="Proxima Nova"/>
                        </a:rPr>
                        <a:t>Encourages me when struggling</a:t>
                      </a:r>
                      <a:endParaRPr b="1">
                        <a:latin typeface="Proxima Nova"/>
                        <a:ea typeface="Proxima Nova"/>
                        <a:cs typeface="Proxima Nova"/>
                        <a:sym typeface="Proxima Nova"/>
                      </a:endParaRPr>
                    </a:p>
                  </a:txBody>
                  <a:tcPr marT="91425" marB="91425" marR="91425" marL="91425">
                    <a:lnL cap="flat" cmpd="sng" w="9525">
                      <a:solidFill>
                        <a:srgbClr val="D0D0CE">
                          <a:alpha val="0"/>
                        </a:srgbClr>
                      </a:solidFill>
                      <a:prstDash val="solid"/>
                      <a:round/>
                      <a:headEnd len="sm" w="sm" type="none"/>
                      <a:tailEnd len="sm" w="sm" type="none"/>
                    </a:lnL>
                    <a:lnR cap="flat" cmpd="sng" w="9525">
                      <a:solidFill>
                        <a:srgbClr val="D0D0CE">
                          <a:alpha val="0"/>
                        </a:srgbClr>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solidFill>
                      <a:srgbClr val="A4C2F4"/>
                    </a:solidFill>
                  </a:tcPr>
                </a:tc>
                <a:tc>
                  <a:txBody>
                    <a:bodyPr/>
                    <a:lstStyle/>
                    <a:p>
                      <a:pPr indent="0" lvl="0" marL="0" rtl="0" algn="l">
                        <a:spcBef>
                          <a:spcPts val="0"/>
                        </a:spcBef>
                        <a:spcAft>
                          <a:spcPts val="0"/>
                        </a:spcAft>
                        <a:buNone/>
                      </a:pPr>
                      <a:r>
                        <a:rPr b="1" lang="en">
                          <a:latin typeface="Proxima Nova"/>
                          <a:ea typeface="Proxima Nova"/>
                          <a:cs typeface="Proxima Nova"/>
                          <a:sym typeface="Proxima Nova"/>
                        </a:rPr>
                        <a:t>Listens to me</a:t>
                      </a:r>
                      <a:endParaRPr b="1">
                        <a:latin typeface="Proxima Nova"/>
                        <a:ea typeface="Proxima Nova"/>
                        <a:cs typeface="Proxima Nova"/>
                        <a:sym typeface="Proxima Nova"/>
                      </a:endParaRPr>
                    </a:p>
                  </a:txBody>
                  <a:tcPr marT="91425" marB="91425" marR="91425" marL="91425">
                    <a:lnL cap="flat" cmpd="sng" w="9525">
                      <a:solidFill>
                        <a:srgbClr val="D0D0CE">
                          <a:alpha val="0"/>
                        </a:srgbClr>
                      </a:solidFill>
                      <a:prstDash val="solid"/>
                      <a:round/>
                      <a:headEnd len="sm" w="sm" type="none"/>
                      <a:tailEnd len="sm" w="sm" type="none"/>
                    </a:lnL>
                    <a:lnR cap="flat" cmpd="sng" w="9525">
                      <a:solidFill>
                        <a:srgbClr val="D0D0CE">
                          <a:alpha val="0"/>
                        </a:srgbClr>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solidFill>
                      <a:srgbClr val="A4C2F4"/>
                    </a:solidFill>
                  </a:tcPr>
                </a:tc>
                <a:tc>
                  <a:txBody>
                    <a:bodyPr/>
                    <a:lstStyle/>
                    <a:p>
                      <a:pPr indent="0" lvl="0" marL="0" rtl="0" algn="l">
                        <a:spcBef>
                          <a:spcPts val="0"/>
                        </a:spcBef>
                        <a:spcAft>
                          <a:spcPts val="0"/>
                        </a:spcAft>
                        <a:buNone/>
                      </a:pPr>
                      <a:r>
                        <a:rPr b="1" lang="en">
                          <a:latin typeface="Proxima Nova"/>
                          <a:ea typeface="Proxima Nova"/>
                          <a:cs typeface="Proxima Nova"/>
                          <a:sym typeface="Proxima Nova"/>
                        </a:rPr>
                        <a:t>Cares about my opinion</a:t>
                      </a:r>
                      <a:endParaRPr b="1">
                        <a:latin typeface="Proxima Nova"/>
                        <a:ea typeface="Proxima Nova"/>
                        <a:cs typeface="Proxima Nova"/>
                        <a:sym typeface="Proxima Nova"/>
                      </a:endParaRPr>
                    </a:p>
                  </a:txBody>
                  <a:tcPr marT="91425" marB="91425" marR="91425" marL="91425">
                    <a:lnL cap="flat" cmpd="sng" w="9525">
                      <a:solidFill>
                        <a:srgbClr val="D0D0CE">
                          <a:alpha val="0"/>
                        </a:srgbClr>
                      </a:solidFill>
                      <a:prstDash val="solid"/>
                      <a:round/>
                      <a:headEnd len="sm" w="sm" type="none"/>
                      <a:tailEnd len="sm" w="sm" type="none"/>
                    </a:lnL>
                    <a:lnR cap="flat" cmpd="sng" w="9525">
                      <a:solidFill>
                        <a:srgbClr val="D0D0CE">
                          <a:alpha val="0"/>
                        </a:srgbClr>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solidFill>
                      <a:srgbClr val="A4C2F4"/>
                    </a:solidFill>
                  </a:tcPr>
                </a:tc>
                <a:tc>
                  <a:txBody>
                    <a:bodyPr/>
                    <a:lstStyle/>
                    <a:p>
                      <a:pPr indent="0" lvl="0" marL="0" rtl="0" algn="l">
                        <a:spcBef>
                          <a:spcPts val="0"/>
                        </a:spcBef>
                        <a:spcAft>
                          <a:spcPts val="0"/>
                        </a:spcAft>
                        <a:buNone/>
                      </a:pPr>
                      <a:r>
                        <a:rPr b="1" lang="en">
                          <a:latin typeface="Proxima Nova"/>
                          <a:ea typeface="Proxima Nova"/>
                          <a:cs typeface="Proxima Nova"/>
                          <a:sym typeface="Proxima Nova"/>
                        </a:rPr>
                        <a:t>Appreciates and praises me when doing well</a:t>
                      </a:r>
                      <a:endParaRPr b="1">
                        <a:latin typeface="Proxima Nova"/>
                        <a:ea typeface="Proxima Nova"/>
                        <a:cs typeface="Proxima Nova"/>
                        <a:sym typeface="Proxima Nova"/>
                      </a:endParaRPr>
                    </a:p>
                  </a:txBody>
                  <a:tcPr marT="91425" marB="91425" marR="91425" marL="91425">
                    <a:lnL cap="flat" cmpd="sng" w="9525">
                      <a:solidFill>
                        <a:srgbClr val="D0D0CE">
                          <a:alpha val="0"/>
                        </a:srgbClr>
                      </a:solidFill>
                      <a:prstDash val="solid"/>
                      <a:round/>
                      <a:headEnd len="sm" w="sm" type="none"/>
                      <a:tailEnd len="sm" w="sm" type="none"/>
                    </a:lnL>
                    <a:lnR cap="flat" cmpd="sng" w="9525">
                      <a:solidFill>
                        <a:srgbClr val="D0D0CE">
                          <a:alpha val="0"/>
                        </a:srgbClr>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solidFill>
                      <a:srgbClr val="A4C2F4"/>
                    </a:solidFill>
                  </a:tcPr>
                </a:tc>
                <a:tc>
                  <a:txBody>
                    <a:bodyPr/>
                    <a:lstStyle/>
                    <a:p>
                      <a:pPr indent="0" lvl="0" marL="0" rtl="0" algn="l">
                        <a:spcBef>
                          <a:spcPts val="0"/>
                        </a:spcBef>
                        <a:spcAft>
                          <a:spcPts val="0"/>
                        </a:spcAft>
                        <a:buNone/>
                      </a:pPr>
                      <a:r>
                        <a:rPr b="1" lang="en">
                          <a:latin typeface="Proxima Nova"/>
                          <a:ea typeface="Proxima Nova"/>
                          <a:cs typeface="Proxima Nova"/>
                          <a:sym typeface="Proxima Nova"/>
                        </a:rPr>
                        <a:t>PAS</a:t>
                      </a:r>
                      <a:endParaRPr b="1">
                        <a:latin typeface="Proxima Nova"/>
                        <a:ea typeface="Proxima Nova"/>
                        <a:cs typeface="Proxima Nova"/>
                        <a:sym typeface="Proxima Nova"/>
                      </a:endParaRPr>
                    </a:p>
                  </a:txBody>
                  <a:tcPr marT="91425" marB="91425" marR="91425" marL="91425">
                    <a:lnL cap="flat" cmpd="sng" w="9525">
                      <a:solidFill>
                        <a:srgbClr val="D0D0CE">
                          <a:alpha val="0"/>
                        </a:srgbClr>
                      </a:solidFill>
                      <a:prstDash val="solid"/>
                      <a:round/>
                      <a:headEnd len="sm" w="sm" type="none"/>
                      <a:tailEnd len="sm" w="sm" type="none"/>
                    </a:lnL>
                    <a:lnR cap="flat" cmpd="sng" w="9525">
                      <a:solidFill>
                        <a:srgbClr val="D0D0CE"/>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solidFill>
                      <a:srgbClr val="A4C2F4"/>
                    </a:solidFill>
                  </a:tcPr>
                </a:tc>
              </a:tr>
              <a:tr h="190500">
                <a:tc>
                  <a:txBody>
                    <a:bodyPr/>
                    <a:lstStyle/>
                    <a:p>
                      <a:pPr indent="0" lvl="0" marL="0" rtl="0" algn="l">
                        <a:spcBef>
                          <a:spcPts val="0"/>
                        </a:spcBef>
                        <a:spcAft>
                          <a:spcPts val="0"/>
                        </a:spcAft>
                        <a:buNone/>
                      </a:pPr>
                      <a:r>
                        <a:rPr b="1" lang="en">
                          <a:latin typeface="Proxima Nova"/>
                          <a:ea typeface="Proxima Nova"/>
                          <a:cs typeface="Proxima Nova"/>
                          <a:sym typeface="Proxima Nova"/>
                        </a:rPr>
                        <a:t>None</a:t>
                      </a:r>
                      <a:endParaRPr b="1">
                        <a:latin typeface="Proxima Nova"/>
                        <a:ea typeface="Proxima Nova"/>
                        <a:cs typeface="Proxima Nova"/>
                        <a:sym typeface="Proxima Nova"/>
                      </a:endParaRPr>
                    </a:p>
                  </a:txBody>
                  <a:tcPr marT="91425" marB="91425" marR="91425" marL="91425">
                    <a:lnL cap="flat" cmpd="sng" w="9525">
                      <a:solidFill>
                        <a:srgbClr val="D0D0CE"/>
                      </a:solidFill>
                      <a:prstDash val="solid"/>
                      <a:round/>
                      <a:headEnd len="sm" w="sm" type="none"/>
                      <a:tailEnd len="sm" w="sm" type="none"/>
                    </a:lnL>
                    <a:lnR cap="flat" cmpd="sng" w="9525">
                      <a:solidFill>
                        <a:srgbClr val="D0D0CE">
                          <a:alpha val="0"/>
                        </a:srgbClr>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tcPr>
                </a:tc>
                <a:tc>
                  <a:txBody>
                    <a:bodyPr/>
                    <a:lstStyle/>
                    <a:p>
                      <a:pPr indent="0" lvl="0" marL="0" rtl="0" algn="l">
                        <a:spcBef>
                          <a:spcPts val="0"/>
                        </a:spcBef>
                        <a:spcAft>
                          <a:spcPts val="0"/>
                        </a:spcAft>
                        <a:buNone/>
                      </a:pPr>
                      <a:r>
                        <a:rPr lang="en">
                          <a:latin typeface="Proxima Nova"/>
                          <a:ea typeface="Proxima Nova"/>
                          <a:cs typeface="Proxima Nova"/>
                          <a:sym typeface="Proxima Nova"/>
                        </a:rPr>
                        <a:t>3.53</a:t>
                      </a:r>
                      <a:endParaRPr>
                        <a:latin typeface="Proxima Nova"/>
                        <a:ea typeface="Proxima Nova"/>
                        <a:cs typeface="Proxima Nova"/>
                        <a:sym typeface="Proxima Nova"/>
                      </a:endParaRPr>
                    </a:p>
                  </a:txBody>
                  <a:tcPr marT="91425" marB="91425" marR="91425" marL="91425">
                    <a:lnL cap="flat" cmpd="sng" w="9525">
                      <a:solidFill>
                        <a:srgbClr val="D0D0CE">
                          <a:alpha val="0"/>
                        </a:srgbClr>
                      </a:solidFill>
                      <a:prstDash val="solid"/>
                      <a:round/>
                      <a:headEnd len="sm" w="sm" type="none"/>
                      <a:tailEnd len="sm" w="sm" type="none"/>
                    </a:lnL>
                    <a:lnR cap="flat" cmpd="sng" w="9525">
                      <a:solidFill>
                        <a:srgbClr val="D0D0CE">
                          <a:alpha val="0"/>
                        </a:srgbClr>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Proxima Nova"/>
                          <a:ea typeface="Proxima Nova"/>
                          <a:cs typeface="Proxima Nova"/>
                          <a:sym typeface="Proxima Nova"/>
                        </a:rPr>
                        <a:t>4.12</a:t>
                      </a:r>
                      <a:endParaRPr b="1">
                        <a:latin typeface="Proxima Nova"/>
                        <a:ea typeface="Proxima Nova"/>
                        <a:cs typeface="Proxima Nova"/>
                        <a:sym typeface="Proxima Nova"/>
                      </a:endParaRPr>
                    </a:p>
                  </a:txBody>
                  <a:tcPr marT="91425" marB="91425" marR="91425" marL="91425">
                    <a:lnL cap="flat" cmpd="sng" w="9525">
                      <a:solidFill>
                        <a:srgbClr val="D0D0CE">
                          <a:alpha val="0"/>
                        </a:srgbClr>
                      </a:solidFill>
                      <a:prstDash val="solid"/>
                      <a:round/>
                      <a:headEnd len="sm" w="sm" type="none"/>
                      <a:tailEnd len="sm" w="sm" type="none"/>
                    </a:lnL>
                    <a:lnR cap="flat" cmpd="sng" w="9525">
                      <a:solidFill>
                        <a:srgbClr val="D0D0CE">
                          <a:alpha val="0"/>
                        </a:srgbClr>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Proxima Nova"/>
                          <a:ea typeface="Proxima Nova"/>
                          <a:cs typeface="Proxima Nova"/>
                          <a:sym typeface="Proxima Nova"/>
                        </a:rPr>
                        <a:t>4.00</a:t>
                      </a:r>
                      <a:endParaRPr b="1">
                        <a:latin typeface="Proxima Nova"/>
                        <a:ea typeface="Proxima Nova"/>
                        <a:cs typeface="Proxima Nova"/>
                        <a:sym typeface="Proxima Nova"/>
                      </a:endParaRPr>
                    </a:p>
                  </a:txBody>
                  <a:tcPr marT="91425" marB="91425" marR="91425" marL="91425">
                    <a:lnL cap="flat" cmpd="sng" w="9525">
                      <a:solidFill>
                        <a:srgbClr val="D0D0CE">
                          <a:alpha val="0"/>
                        </a:srgbClr>
                      </a:solidFill>
                      <a:prstDash val="solid"/>
                      <a:round/>
                      <a:headEnd len="sm" w="sm" type="none"/>
                      <a:tailEnd len="sm" w="sm" type="none"/>
                    </a:lnL>
                    <a:lnR cap="flat" cmpd="sng" w="9525">
                      <a:solidFill>
                        <a:srgbClr val="D0D0CE">
                          <a:alpha val="0"/>
                        </a:srgbClr>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tcPr>
                </a:tc>
                <a:tc>
                  <a:txBody>
                    <a:bodyPr/>
                    <a:lstStyle/>
                    <a:p>
                      <a:pPr indent="0" lvl="0" marL="0" rtl="0" algn="l">
                        <a:spcBef>
                          <a:spcPts val="0"/>
                        </a:spcBef>
                        <a:spcAft>
                          <a:spcPts val="0"/>
                        </a:spcAft>
                        <a:buNone/>
                      </a:pPr>
                      <a:r>
                        <a:rPr lang="en">
                          <a:latin typeface="Proxima Nova"/>
                          <a:ea typeface="Proxima Nova"/>
                          <a:cs typeface="Proxima Nova"/>
                          <a:sym typeface="Proxima Nova"/>
                        </a:rPr>
                        <a:t>3.47</a:t>
                      </a:r>
                      <a:endParaRPr>
                        <a:latin typeface="Proxima Nova"/>
                        <a:ea typeface="Proxima Nova"/>
                        <a:cs typeface="Proxima Nova"/>
                        <a:sym typeface="Proxima Nova"/>
                      </a:endParaRPr>
                    </a:p>
                  </a:txBody>
                  <a:tcPr marT="91425" marB="91425" marR="91425" marL="91425">
                    <a:lnL cap="flat" cmpd="sng" w="9525">
                      <a:solidFill>
                        <a:srgbClr val="D0D0CE">
                          <a:alpha val="0"/>
                        </a:srgbClr>
                      </a:solidFill>
                      <a:prstDash val="solid"/>
                      <a:round/>
                      <a:headEnd len="sm" w="sm" type="none"/>
                      <a:tailEnd len="sm" w="sm" type="none"/>
                    </a:lnL>
                    <a:lnR cap="flat" cmpd="sng" w="9525">
                      <a:solidFill>
                        <a:srgbClr val="D0D0CE">
                          <a:alpha val="0"/>
                        </a:srgbClr>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tcPr>
                </a:tc>
                <a:tc>
                  <a:txBody>
                    <a:bodyPr/>
                    <a:lstStyle/>
                    <a:p>
                      <a:pPr indent="0" lvl="0" marL="0" rtl="0" algn="l">
                        <a:spcBef>
                          <a:spcPts val="0"/>
                        </a:spcBef>
                        <a:spcAft>
                          <a:spcPts val="0"/>
                        </a:spcAft>
                        <a:buNone/>
                      </a:pPr>
                      <a:r>
                        <a:rPr lang="en">
                          <a:latin typeface="Proxima Nova"/>
                          <a:ea typeface="Proxima Nova"/>
                          <a:cs typeface="Proxima Nova"/>
                          <a:sym typeface="Proxima Nova"/>
                        </a:rPr>
                        <a:t>3.78</a:t>
                      </a:r>
                      <a:endParaRPr>
                        <a:latin typeface="Proxima Nova"/>
                        <a:ea typeface="Proxima Nova"/>
                        <a:cs typeface="Proxima Nova"/>
                        <a:sym typeface="Proxima Nova"/>
                      </a:endParaRPr>
                    </a:p>
                  </a:txBody>
                  <a:tcPr marT="91425" marB="91425" marR="91425" marL="91425">
                    <a:lnL cap="flat" cmpd="sng" w="9525">
                      <a:solidFill>
                        <a:srgbClr val="D0D0CE">
                          <a:alpha val="0"/>
                        </a:srgbClr>
                      </a:solidFill>
                      <a:prstDash val="solid"/>
                      <a:round/>
                      <a:headEnd len="sm" w="sm" type="none"/>
                      <a:tailEnd len="sm" w="sm" type="none"/>
                    </a:lnL>
                    <a:lnR cap="flat" cmpd="sng" w="9525">
                      <a:solidFill>
                        <a:srgbClr val="D0D0CE"/>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tcPr>
                </a:tc>
              </a:tr>
              <a:tr h="190500">
                <a:tc>
                  <a:txBody>
                    <a:bodyPr/>
                    <a:lstStyle/>
                    <a:p>
                      <a:pPr indent="0" lvl="0" marL="0" rtl="0" algn="l">
                        <a:spcBef>
                          <a:spcPts val="0"/>
                        </a:spcBef>
                        <a:spcAft>
                          <a:spcPts val="0"/>
                        </a:spcAft>
                        <a:buNone/>
                      </a:pPr>
                      <a:r>
                        <a:rPr b="1" lang="en">
                          <a:latin typeface="Proxima Nova"/>
                          <a:ea typeface="Proxima Nova"/>
                          <a:cs typeface="Proxima Nova"/>
                          <a:sym typeface="Proxima Nova"/>
                        </a:rPr>
                        <a:t>Fixed</a:t>
                      </a:r>
                      <a:endParaRPr b="1">
                        <a:latin typeface="Proxima Nova"/>
                        <a:ea typeface="Proxima Nova"/>
                        <a:cs typeface="Proxima Nova"/>
                        <a:sym typeface="Proxima Nova"/>
                      </a:endParaRPr>
                    </a:p>
                  </a:txBody>
                  <a:tcPr marT="91425" marB="91425" marR="91425" marL="91425">
                    <a:lnL cap="flat" cmpd="sng" w="9525">
                      <a:solidFill>
                        <a:srgbClr val="D0D0CE"/>
                      </a:solidFill>
                      <a:prstDash val="solid"/>
                      <a:round/>
                      <a:headEnd len="sm" w="sm" type="none"/>
                      <a:tailEnd len="sm" w="sm" type="none"/>
                    </a:lnL>
                    <a:lnR cap="flat" cmpd="sng" w="9525">
                      <a:solidFill>
                        <a:srgbClr val="D0D0CE">
                          <a:alpha val="0"/>
                        </a:srgbClr>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tcPr>
                </a:tc>
                <a:tc>
                  <a:txBody>
                    <a:bodyPr/>
                    <a:lstStyle/>
                    <a:p>
                      <a:pPr indent="0" lvl="0" marL="0" rtl="0" algn="l">
                        <a:spcBef>
                          <a:spcPts val="0"/>
                        </a:spcBef>
                        <a:spcAft>
                          <a:spcPts val="0"/>
                        </a:spcAft>
                        <a:buNone/>
                      </a:pPr>
                      <a:r>
                        <a:rPr lang="en">
                          <a:latin typeface="Proxima Nova"/>
                          <a:ea typeface="Proxima Nova"/>
                          <a:cs typeface="Proxima Nova"/>
                          <a:sym typeface="Proxima Nova"/>
                        </a:rPr>
                        <a:t>3.83</a:t>
                      </a:r>
                      <a:endParaRPr>
                        <a:latin typeface="Proxima Nova"/>
                        <a:ea typeface="Proxima Nova"/>
                        <a:cs typeface="Proxima Nova"/>
                        <a:sym typeface="Proxima Nova"/>
                      </a:endParaRPr>
                    </a:p>
                  </a:txBody>
                  <a:tcPr marT="91425" marB="91425" marR="91425" marL="91425">
                    <a:lnL cap="flat" cmpd="sng" w="9525">
                      <a:solidFill>
                        <a:srgbClr val="D0D0CE">
                          <a:alpha val="0"/>
                        </a:srgbClr>
                      </a:solidFill>
                      <a:prstDash val="solid"/>
                      <a:round/>
                      <a:headEnd len="sm" w="sm" type="none"/>
                      <a:tailEnd len="sm" w="sm" type="none"/>
                    </a:lnL>
                    <a:lnR cap="flat" cmpd="sng" w="9525">
                      <a:solidFill>
                        <a:srgbClr val="D0D0CE">
                          <a:alpha val="0"/>
                        </a:srgbClr>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tcPr>
                </a:tc>
                <a:tc>
                  <a:txBody>
                    <a:bodyPr/>
                    <a:lstStyle/>
                    <a:p>
                      <a:pPr indent="0" lvl="0" marL="0" rtl="0" algn="l">
                        <a:spcBef>
                          <a:spcPts val="0"/>
                        </a:spcBef>
                        <a:spcAft>
                          <a:spcPts val="0"/>
                        </a:spcAft>
                        <a:buNone/>
                      </a:pPr>
                      <a:r>
                        <a:rPr lang="en">
                          <a:latin typeface="Proxima Nova"/>
                          <a:ea typeface="Proxima Nova"/>
                          <a:cs typeface="Proxima Nova"/>
                          <a:sym typeface="Proxima Nova"/>
                        </a:rPr>
                        <a:t>2.83</a:t>
                      </a:r>
                      <a:endParaRPr>
                        <a:latin typeface="Proxima Nova"/>
                        <a:ea typeface="Proxima Nova"/>
                        <a:cs typeface="Proxima Nova"/>
                        <a:sym typeface="Proxima Nova"/>
                      </a:endParaRPr>
                    </a:p>
                  </a:txBody>
                  <a:tcPr marT="91425" marB="91425" marR="91425" marL="91425">
                    <a:lnL cap="flat" cmpd="sng" w="9525">
                      <a:solidFill>
                        <a:srgbClr val="D0D0CE">
                          <a:alpha val="0"/>
                        </a:srgbClr>
                      </a:solidFill>
                      <a:prstDash val="solid"/>
                      <a:round/>
                      <a:headEnd len="sm" w="sm" type="none"/>
                      <a:tailEnd len="sm" w="sm" type="none"/>
                    </a:lnL>
                    <a:lnR cap="flat" cmpd="sng" w="9525">
                      <a:solidFill>
                        <a:srgbClr val="D0D0CE">
                          <a:alpha val="0"/>
                        </a:srgbClr>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tcPr>
                </a:tc>
                <a:tc>
                  <a:txBody>
                    <a:bodyPr/>
                    <a:lstStyle/>
                    <a:p>
                      <a:pPr indent="0" lvl="0" marL="0" rtl="0" algn="l">
                        <a:spcBef>
                          <a:spcPts val="0"/>
                        </a:spcBef>
                        <a:spcAft>
                          <a:spcPts val="0"/>
                        </a:spcAft>
                        <a:buNone/>
                      </a:pPr>
                      <a:r>
                        <a:rPr lang="en">
                          <a:latin typeface="Proxima Nova"/>
                          <a:ea typeface="Proxima Nova"/>
                          <a:cs typeface="Proxima Nova"/>
                          <a:sym typeface="Proxima Nova"/>
                        </a:rPr>
                        <a:t>3.00</a:t>
                      </a:r>
                      <a:endParaRPr>
                        <a:latin typeface="Proxima Nova"/>
                        <a:ea typeface="Proxima Nova"/>
                        <a:cs typeface="Proxima Nova"/>
                        <a:sym typeface="Proxima Nova"/>
                      </a:endParaRPr>
                    </a:p>
                  </a:txBody>
                  <a:tcPr marT="91425" marB="91425" marR="91425" marL="91425">
                    <a:lnL cap="flat" cmpd="sng" w="9525">
                      <a:solidFill>
                        <a:srgbClr val="D0D0CE">
                          <a:alpha val="0"/>
                        </a:srgbClr>
                      </a:solidFill>
                      <a:prstDash val="solid"/>
                      <a:round/>
                      <a:headEnd len="sm" w="sm" type="none"/>
                      <a:tailEnd len="sm" w="sm" type="none"/>
                    </a:lnL>
                    <a:lnR cap="flat" cmpd="sng" w="9525">
                      <a:solidFill>
                        <a:srgbClr val="D0D0CE">
                          <a:alpha val="0"/>
                        </a:srgbClr>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tcPr>
                </a:tc>
                <a:tc>
                  <a:txBody>
                    <a:bodyPr/>
                    <a:lstStyle/>
                    <a:p>
                      <a:pPr indent="0" lvl="0" marL="0" rtl="0" algn="l">
                        <a:spcBef>
                          <a:spcPts val="0"/>
                        </a:spcBef>
                        <a:spcAft>
                          <a:spcPts val="0"/>
                        </a:spcAft>
                        <a:buNone/>
                      </a:pPr>
                      <a:r>
                        <a:rPr lang="en">
                          <a:latin typeface="Proxima Nova"/>
                          <a:ea typeface="Proxima Nova"/>
                          <a:cs typeface="Proxima Nova"/>
                          <a:sym typeface="Proxima Nova"/>
                        </a:rPr>
                        <a:t>3.67</a:t>
                      </a:r>
                      <a:endParaRPr>
                        <a:latin typeface="Proxima Nova"/>
                        <a:ea typeface="Proxima Nova"/>
                        <a:cs typeface="Proxima Nova"/>
                        <a:sym typeface="Proxima Nova"/>
                      </a:endParaRPr>
                    </a:p>
                  </a:txBody>
                  <a:tcPr marT="91425" marB="91425" marR="91425" marL="91425">
                    <a:lnL cap="flat" cmpd="sng" w="9525">
                      <a:solidFill>
                        <a:srgbClr val="D0D0CE">
                          <a:alpha val="0"/>
                        </a:srgbClr>
                      </a:solidFill>
                      <a:prstDash val="solid"/>
                      <a:round/>
                      <a:headEnd len="sm" w="sm" type="none"/>
                      <a:tailEnd len="sm" w="sm" type="none"/>
                    </a:lnL>
                    <a:lnR cap="flat" cmpd="sng" w="9525">
                      <a:solidFill>
                        <a:srgbClr val="D0D0CE">
                          <a:alpha val="0"/>
                        </a:srgbClr>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tcPr>
                </a:tc>
                <a:tc>
                  <a:txBody>
                    <a:bodyPr/>
                    <a:lstStyle/>
                    <a:p>
                      <a:pPr indent="0" lvl="0" marL="0" rtl="0" algn="l">
                        <a:spcBef>
                          <a:spcPts val="0"/>
                        </a:spcBef>
                        <a:spcAft>
                          <a:spcPts val="0"/>
                        </a:spcAft>
                        <a:buNone/>
                      </a:pPr>
                      <a:r>
                        <a:rPr lang="en">
                          <a:latin typeface="Proxima Nova"/>
                          <a:ea typeface="Proxima Nova"/>
                          <a:cs typeface="Proxima Nova"/>
                          <a:sym typeface="Proxima Nova"/>
                        </a:rPr>
                        <a:t>3.33</a:t>
                      </a:r>
                      <a:endParaRPr>
                        <a:latin typeface="Proxima Nova"/>
                        <a:ea typeface="Proxima Nova"/>
                        <a:cs typeface="Proxima Nova"/>
                        <a:sym typeface="Proxima Nova"/>
                      </a:endParaRPr>
                    </a:p>
                  </a:txBody>
                  <a:tcPr marT="91425" marB="91425" marR="91425" marL="91425">
                    <a:lnL cap="flat" cmpd="sng" w="9525">
                      <a:solidFill>
                        <a:srgbClr val="D0D0CE">
                          <a:alpha val="0"/>
                        </a:srgbClr>
                      </a:solidFill>
                      <a:prstDash val="solid"/>
                      <a:round/>
                      <a:headEnd len="sm" w="sm" type="none"/>
                      <a:tailEnd len="sm" w="sm" type="none"/>
                    </a:lnL>
                    <a:lnR cap="flat" cmpd="sng" w="9525">
                      <a:solidFill>
                        <a:srgbClr val="D0D0CE"/>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tcPr>
                </a:tc>
              </a:tr>
              <a:tr h="190500">
                <a:tc>
                  <a:txBody>
                    <a:bodyPr/>
                    <a:lstStyle/>
                    <a:p>
                      <a:pPr indent="0" lvl="0" marL="0" rtl="0" algn="l">
                        <a:spcBef>
                          <a:spcPts val="0"/>
                        </a:spcBef>
                        <a:spcAft>
                          <a:spcPts val="0"/>
                        </a:spcAft>
                        <a:buNone/>
                      </a:pPr>
                      <a:r>
                        <a:rPr b="1" lang="en">
                          <a:latin typeface="Proxima Nova"/>
                          <a:ea typeface="Proxima Nova"/>
                          <a:cs typeface="Proxima Nova"/>
                          <a:sym typeface="Proxima Nova"/>
                        </a:rPr>
                        <a:t>Adaptive</a:t>
                      </a:r>
                      <a:endParaRPr b="1">
                        <a:latin typeface="Proxima Nova"/>
                        <a:ea typeface="Proxima Nova"/>
                        <a:cs typeface="Proxima Nova"/>
                        <a:sym typeface="Proxima Nova"/>
                      </a:endParaRPr>
                    </a:p>
                  </a:txBody>
                  <a:tcPr marT="91425" marB="91425" marR="91425" marL="91425">
                    <a:lnL cap="flat" cmpd="sng" w="9525">
                      <a:solidFill>
                        <a:srgbClr val="D0D0CE"/>
                      </a:solidFill>
                      <a:prstDash val="solid"/>
                      <a:round/>
                      <a:headEnd len="sm" w="sm" type="none"/>
                      <a:tailEnd len="sm" w="sm" type="none"/>
                    </a:lnL>
                    <a:lnR cap="flat" cmpd="sng" w="9525">
                      <a:solidFill>
                        <a:srgbClr val="D0D0CE">
                          <a:alpha val="0"/>
                        </a:srgbClr>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Proxima Nova"/>
                          <a:ea typeface="Proxima Nova"/>
                          <a:cs typeface="Proxima Nova"/>
                          <a:sym typeface="Proxima Nova"/>
                        </a:rPr>
                        <a:t>4.38</a:t>
                      </a:r>
                      <a:endParaRPr b="1">
                        <a:latin typeface="Proxima Nova"/>
                        <a:ea typeface="Proxima Nova"/>
                        <a:cs typeface="Proxima Nova"/>
                        <a:sym typeface="Proxima Nova"/>
                      </a:endParaRPr>
                    </a:p>
                  </a:txBody>
                  <a:tcPr marT="91425" marB="91425" marR="91425" marL="91425">
                    <a:lnL cap="flat" cmpd="sng" w="9525">
                      <a:solidFill>
                        <a:srgbClr val="D0D0CE">
                          <a:alpha val="0"/>
                        </a:srgbClr>
                      </a:solidFill>
                      <a:prstDash val="solid"/>
                      <a:round/>
                      <a:headEnd len="sm" w="sm" type="none"/>
                      <a:tailEnd len="sm" w="sm" type="none"/>
                    </a:lnL>
                    <a:lnR cap="flat" cmpd="sng" w="9525">
                      <a:solidFill>
                        <a:srgbClr val="D0D0CE">
                          <a:alpha val="0"/>
                        </a:srgbClr>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tcPr>
                </a:tc>
                <a:tc>
                  <a:txBody>
                    <a:bodyPr/>
                    <a:lstStyle/>
                    <a:p>
                      <a:pPr indent="0" lvl="0" marL="0" rtl="0" algn="l">
                        <a:spcBef>
                          <a:spcPts val="0"/>
                        </a:spcBef>
                        <a:spcAft>
                          <a:spcPts val="0"/>
                        </a:spcAft>
                        <a:buNone/>
                      </a:pPr>
                      <a:r>
                        <a:rPr lang="en">
                          <a:latin typeface="Proxima Nova"/>
                          <a:ea typeface="Proxima Nova"/>
                          <a:cs typeface="Proxima Nova"/>
                          <a:sym typeface="Proxima Nova"/>
                        </a:rPr>
                        <a:t>4.00</a:t>
                      </a:r>
                      <a:endParaRPr>
                        <a:latin typeface="Proxima Nova"/>
                        <a:ea typeface="Proxima Nova"/>
                        <a:cs typeface="Proxima Nova"/>
                        <a:sym typeface="Proxima Nova"/>
                      </a:endParaRPr>
                    </a:p>
                  </a:txBody>
                  <a:tcPr marT="91425" marB="91425" marR="91425" marL="91425">
                    <a:lnL cap="flat" cmpd="sng" w="9525">
                      <a:solidFill>
                        <a:srgbClr val="D0D0CE">
                          <a:alpha val="0"/>
                        </a:srgbClr>
                      </a:solidFill>
                      <a:prstDash val="solid"/>
                      <a:round/>
                      <a:headEnd len="sm" w="sm" type="none"/>
                      <a:tailEnd len="sm" w="sm" type="none"/>
                    </a:lnL>
                    <a:lnR cap="flat" cmpd="sng" w="9525">
                      <a:solidFill>
                        <a:srgbClr val="D0D0CE">
                          <a:alpha val="0"/>
                        </a:srgbClr>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tcPr>
                </a:tc>
                <a:tc>
                  <a:txBody>
                    <a:bodyPr/>
                    <a:lstStyle/>
                    <a:p>
                      <a:pPr indent="0" lvl="0" marL="0" rtl="0" algn="l">
                        <a:spcBef>
                          <a:spcPts val="0"/>
                        </a:spcBef>
                        <a:spcAft>
                          <a:spcPts val="0"/>
                        </a:spcAft>
                        <a:buNone/>
                      </a:pPr>
                      <a:r>
                        <a:rPr lang="en">
                          <a:latin typeface="Proxima Nova"/>
                          <a:ea typeface="Proxima Nova"/>
                          <a:cs typeface="Proxima Nova"/>
                          <a:sym typeface="Proxima Nova"/>
                        </a:rPr>
                        <a:t>3.88</a:t>
                      </a:r>
                      <a:endParaRPr>
                        <a:latin typeface="Proxima Nova"/>
                        <a:ea typeface="Proxima Nova"/>
                        <a:cs typeface="Proxima Nova"/>
                        <a:sym typeface="Proxima Nova"/>
                      </a:endParaRPr>
                    </a:p>
                  </a:txBody>
                  <a:tcPr marT="91425" marB="91425" marR="91425" marL="91425">
                    <a:lnL cap="flat" cmpd="sng" w="9525">
                      <a:solidFill>
                        <a:srgbClr val="D0D0CE">
                          <a:alpha val="0"/>
                        </a:srgbClr>
                      </a:solidFill>
                      <a:prstDash val="solid"/>
                      <a:round/>
                      <a:headEnd len="sm" w="sm" type="none"/>
                      <a:tailEnd len="sm" w="sm" type="none"/>
                    </a:lnL>
                    <a:lnR cap="flat" cmpd="sng" w="9525">
                      <a:solidFill>
                        <a:srgbClr val="D0D0CE">
                          <a:alpha val="0"/>
                        </a:srgbClr>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Proxima Nova"/>
                          <a:ea typeface="Proxima Nova"/>
                          <a:cs typeface="Proxima Nova"/>
                          <a:sym typeface="Proxima Nova"/>
                        </a:rPr>
                        <a:t>4.38</a:t>
                      </a:r>
                      <a:endParaRPr b="1">
                        <a:latin typeface="Proxima Nova"/>
                        <a:ea typeface="Proxima Nova"/>
                        <a:cs typeface="Proxima Nova"/>
                        <a:sym typeface="Proxima Nova"/>
                      </a:endParaRPr>
                    </a:p>
                  </a:txBody>
                  <a:tcPr marT="91425" marB="91425" marR="91425" marL="91425">
                    <a:lnL cap="flat" cmpd="sng" w="9525">
                      <a:solidFill>
                        <a:srgbClr val="D0D0CE">
                          <a:alpha val="0"/>
                        </a:srgbClr>
                      </a:solidFill>
                      <a:prstDash val="solid"/>
                      <a:round/>
                      <a:headEnd len="sm" w="sm" type="none"/>
                      <a:tailEnd len="sm" w="sm" type="none"/>
                    </a:lnL>
                    <a:lnR cap="flat" cmpd="sng" w="9525">
                      <a:solidFill>
                        <a:srgbClr val="D0D0CE">
                          <a:alpha val="0"/>
                        </a:srgbClr>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Proxima Nova"/>
                          <a:ea typeface="Proxima Nova"/>
                          <a:cs typeface="Proxima Nova"/>
                          <a:sym typeface="Proxima Nova"/>
                        </a:rPr>
                        <a:t>4.16</a:t>
                      </a:r>
                      <a:endParaRPr b="1">
                        <a:latin typeface="Proxima Nova"/>
                        <a:ea typeface="Proxima Nova"/>
                        <a:cs typeface="Proxima Nova"/>
                        <a:sym typeface="Proxima Nova"/>
                      </a:endParaRPr>
                    </a:p>
                  </a:txBody>
                  <a:tcPr marT="91425" marB="91425" marR="91425" marL="91425">
                    <a:lnL cap="flat" cmpd="sng" w="9525">
                      <a:solidFill>
                        <a:srgbClr val="D0D0CE">
                          <a:alpha val="0"/>
                        </a:srgbClr>
                      </a:solidFill>
                      <a:prstDash val="solid"/>
                      <a:round/>
                      <a:headEnd len="sm" w="sm" type="none"/>
                      <a:tailEnd len="sm" w="sm" type="none"/>
                    </a:lnL>
                    <a:lnR cap="flat" cmpd="sng" w="9525">
                      <a:solidFill>
                        <a:srgbClr val="D0D0CE"/>
                      </a:solidFill>
                      <a:prstDash val="solid"/>
                      <a:round/>
                      <a:headEnd len="sm" w="sm" type="none"/>
                      <a:tailEnd len="sm" w="sm" type="none"/>
                    </a:lnR>
                    <a:lnT cap="flat" cmpd="sng" w="9525">
                      <a:solidFill>
                        <a:srgbClr val="D0D0CE"/>
                      </a:solidFill>
                      <a:prstDash val="solid"/>
                      <a:round/>
                      <a:headEnd len="sm" w="sm" type="none"/>
                      <a:tailEnd len="sm" w="sm" type="none"/>
                    </a:lnT>
                    <a:lnB cap="flat" cmpd="sng" w="9525">
                      <a:solidFill>
                        <a:srgbClr val="D0D0CE"/>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SemiBold"/>
                <a:ea typeface="Playfair Display SemiBold"/>
                <a:cs typeface="Playfair Display SemiBold"/>
                <a:sym typeface="Playfair Display SemiBold"/>
              </a:rPr>
              <a:t>Correlation between PAS and Change in L2 Grit</a:t>
            </a:r>
            <a:endParaRPr>
              <a:latin typeface="Playfair Display SemiBold"/>
              <a:ea typeface="Playfair Display SemiBold"/>
              <a:cs typeface="Playfair Display SemiBold"/>
              <a:sym typeface="Playfair Display SemiBold"/>
            </a:endParaRPr>
          </a:p>
        </p:txBody>
      </p:sp>
      <p:pic>
        <p:nvPicPr>
          <p:cNvPr id="150" name="Google Shape;150;p29"/>
          <p:cNvPicPr preferRelativeResize="0"/>
          <p:nvPr/>
        </p:nvPicPr>
        <p:blipFill>
          <a:blip r:embed="rId3">
            <a:alphaModFix/>
          </a:blip>
          <a:stretch>
            <a:fillRect/>
          </a:stretch>
        </p:blipFill>
        <p:spPr>
          <a:xfrm>
            <a:off x="1472588" y="943075"/>
            <a:ext cx="6198836" cy="3820976"/>
          </a:xfrm>
          <a:prstGeom prst="rect">
            <a:avLst/>
          </a:prstGeom>
          <a:noFill/>
          <a:ln>
            <a:noFill/>
          </a:ln>
        </p:spPr>
      </p:pic>
      <p:sp>
        <p:nvSpPr>
          <p:cNvPr id="151" name="Google Shape;151;p29"/>
          <p:cNvSpPr/>
          <p:nvPr/>
        </p:nvSpPr>
        <p:spPr>
          <a:xfrm>
            <a:off x="6846975" y="1169850"/>
            <a:ext cx="783600" cy="34998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SemiBold"/>
                <a:ea typeface="Playfair Display SemiBold"/>
                <a:cs typeface="Playfair Display SemiBold"/>
                <a:sym typeface="Playfair Display SemiBold"/>
              </a:rPr>
              <a:t>Takeaways</a:t>
            </a:r>
            <a:endParaRPr>
              <a:latin typeface="Playfair Display SemiBold"/>
              <a:ea typeface="Playfair Display SemiBold"/>
              <a:cs typeface="Playfair Display SemiBold"/>
              <a:sym typeface="Playfair Display SemiBold"/>
            </a:endParaRPr>
          </a:p>
        </p:txBody>
      </p:sp>
      <p:sp>
        <p:nvSpPr>
          <p:cNvPr id="157" name="Google Shape;157;p30"/>
          <p:cNvSpPr txBox="1"/>
          <p:nvPr>
            <p:ph idx="1" type="body"/>
          </p:nvPr>
        </p:nvSpPr>
        <p:spPr>
          <a:xfrm>
            <a:off x="311700" y="1303750"/>
            <a:ext cx="8520600" cy="3020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a:t>
            </a:r>
            <a:r>
              <a:rPr b="1" lang="en"/>
              <a:t>adaptive empathetic feedback</a:t>
            </a:r>
            <a:r>
              <a:rPr lang="en"/>
              <a:t> approach is the most effective at </a:t>
            </a:r>
            <a:r>
              <a:rPr lang="en">
                <a:highlight>
                  <a:srgbClr val="C9DAF8"/>
                </a:highlight>
              </a:rPr>
              <a:t>increasing perceived affective support</a:t>
            </a:r>
            <a:r>
              <a:rPr lang="en"/>
              <a:t>.</a:t>
            </a:r>
            <a:endParaRPr/>
          </a:p>
          <a:p>
            <a:pPr indent="-342900" lvl="0" marL="457200" rtl="0" algn="l">
              <a:spcBef>
                <a:spcPts val="0"/>
              </a:spcBef>
              <a:spcAft>
                <a:spcPts val="0"/>
              </a:spcAft>
              <a:buSzPts val="1800"/>
              <a:buChar char="●"/>
            </a:pPr>
            <a:r>
              <a:rPr lang="en"/>
              <a:t>Some aspects of </a:t>
            </a:r>
            <a:r>
              <a:rPr b="1" i="1" lang="en"/>
              <a:t>perceived affective support</a:t>
            </a:r>
            <a:r>
              <a:rPr lang="en"/>
              <a:t> correlate with</a:t>
            </a:r>
            <a:r>
              <a:rPr i="1" lang="en"/>
              <a:t> </a:t>
            </a:r>
            <a:r>
              <a:rPr b="1" i="1" lang="en"/>
              <a:t>increasing student L2 grit</a:t>
            </a:r>
            <a:r>
              <a:rPr lang="en"/>
              <a:t> post-interactions.</a:t>
            </a:r>
            <a:endParaRPr/>
          </a:p>
          <a:p>
            <a:pPr indent="-342900" lvl="0" marL="457200" rtl="0" algn="l">
              <a:spcBef>
                <a:spcPts val="0"/>
              </a:spcBef>
              <a:spcAft>
                <a:spcPts val="0"/>
              </a:spcAft>
              <a:buSzPts val="1800"/>
              <a:buChar char="●"/>
            </a:pPr>
            <a:r>
              <a:rPr lang="en"/>
              <a:t>We can attempt to expand sample size, but this can be difficult for many reasons in the United States.</a:t>
            </a:r>
            <a:endParaRPr/>
          </a:p>
          <a:p>
            <a:pPr indent="-342900" lvl="0" marL="457200" rtl="0" algn="l">
              <a:spcBef>
                <a:spcPts val="0"/>
              </a:spcBef>
              <a:spcAft>
                <a:spcPts val="0"/>
              </a:spcAft>
              <a:buSzPts val="1800"/>
              <a:buChar char="●"/>
            </a:pPr>
            <a:r>
              <a:rPr lang="en"/>
              <a:t>Users appreciate how supportive the empathetic chatbot is; they are sometimes pleasantly surprised when they receive encouragement.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Proficiency-Adaptive Chatbot</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400" u="sng"/>
              <a:t>Slides Text Credit:</a:t>
            </a:r>
            <a:r>
              <a:rPr lang="en" sz="2400"/>
              <a:t> </a:t>
            </a:r>
            <a:r>
              <a:rPr lang="en" sz="2400"/>
              <a:t>Zack </a:t>
            </a:r>
            <a:r>
              <a:rPr lang="en" sz="2400"/>
              <a:t>Rackauckas</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906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Overview</a:t>
            </a:r>
            <a:endParaRPr/>
          </a:p>
        </p:txBody>
      </p:sp>
      <p:sp>
        <p:nvSpPr>
          <p:cNvPr id="61" name="Google Shape;61;p14"/>
          <p:cNvSpPr txBox="1"/>
          <p:nvPr>
            <p:ph idx="1" type="body"/>
          </p:nvPr>
        </p:nvSpPr>
        <p:spPr>
          <a:xfrm>
            <a:off x="311700" y="1613450"/>
            <a:ext cx="8520600" cy="1870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Two research projects on Chatbots for English Learning:</a:t>
            </a:r>
            <a:endParaRPr/>
          </a:p>
          <a:p>
            <a:pPr indent="-342900" lvl="0" marL="457200" rtl="0" algn="l">
              <a:spcBef>
                <a:spcPts val="1200"/>
              </a:spcBef>
              <a:spcAft>
                <a:spcPts val="0"/>
              </a:spcAft>
              <a:buSzPts val="1800"/>
              <a:buAutoNum type="arabicPeriod"/>
            </a:pPr>
            <a:r>
              <a:rPr lang="en"/>
              <a:t>Empathetic Chatbots to Address Learner Frustration [1-2]</a:t>
            </a:r>
            <a:endParaRPr/>
          </a:p>
          <a:p>
            <a:pPr indent="-342900" lvl="0" marL="457200" rtl="0" algn="l">
              <a:spcBef>
                <a:spcPts val="0"/>
              </a:spcBef>
              <a:spcAft>
                <a:spcPts val="0"/>
              </a:spcAft>
              <a:buSzPts val="1800"/>
              <a:buAutoNum type="arabicPeriod"/>
            </a:pPr>
            <a:r>
              <a:rPr lang="en"/>
              <a:t>Proficiency-Adaptive Chatbots to Accommodate Learner English Levels (Ongoing work)</a:t>
            </a:r>
            <a:endParaRPr/>
          </a:p>
        </p:txBody>
      </p:sp>
      <p:sp>
        <p:nvSpPr>
          <p:cNvPr id="62" name="Google Shape;62;p14"/>
          <p:cNvSpPr txBox="1"/>
          <p:nvPr/>
        </p:nvSpPr>
        <p:spPr>
          <a:xfrm>
            <a:off x="214200" y="4317175"/>
            <a:ext cx="8838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595959"/>
                </a:solidFill>
                <a:latin typeface="Proxima Nova"/>
                <a:ea typeface="Proxima Nova"/>
                <a:cs typeface="Proxima Nova"/>
                <a:sym typeface="Proxima Nova"/>
              </a:rPr>
              <a:t>[1] Siyan, L., Shao, T., Yu, Z., &amp; Hirschberg, J. (2024). Using Adaptive Empathetic Responses for Teaching English. BEA Workshop, NAACL 2024.</a:t>
            </a:r>
            <a:endParaRPr sz="900">
              <a:solidFill>
                <a:srgbClr val="595959"/>
              </a:solidFill>
              <a:latin typeface="Proxima Nova"/>
              <a:ea typeface="Proxima Nova"/>
              <a:cs typeface="Proxima Nova"/>
              <a:sym typeface="Proxima Nova"/>
            </a:endParaRPr>
          </a:p>
          <a:p>
            <a:pPr indent="0" lvl="0" marL="0" rtl="0" algn="l">
              <a:spcBef>
                <a:spcPts val="0"/>
              </a:spcBef>
              <a:spcAft>
                <a:spcPts val="0"/>
              </a:spcAft>
              <a:buNone/>
            </a:pPr>
            <a:r>
              <a:rPr lang="en" sz="900">
                <a:solidFill>
                  <a:srgbClr val="595959"/>
                </a:solidFill>
                <a:latin typeface="Proxima Nova"/>
                <a:ea typeface="Proxima Nova"/>
                <a:cs typeface="Proxima Nova"/>
                <a:sym typeface="Proxima Nova"/>
              </a:rPr>
              <a:t>[2] Siyan, L., Shao, T., Yu, Z., &amp; Hirschberg, J. (2024). EDEN: Empathetic Dialogues for English Learning. Findings of EMNLP 2024.</a:t>
            </a:r>
            <a:endParaRPr sz="900">
              <a:solidFill>
                <a:srgbClr val="595959"/>
              </a:solidFill>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2"/>
          <p:cNvSpPr txBox="1"/>
          <p:nvPr>
            <p:ph type="title"/>
          </p:nvPr>
        </p:nvSpPr>
        <p:spPr>
          <a:xfrm>
            <a:off x="311700" y="1130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a:t>
            </a:r>
            <a:endParaRPr/>
          </a:p>
        </p:txBody>
      </p:sp>
      <p:sp>
        <p:nvSpPr>
          <p:cNvPr id="168" name="Google Shape;168;p32"/>
          <p:cNvSpPr txBox="1"/>
          <p:nvPr>
            <p:ph idx="1" type="body"/>
          </p:nvPr>
        </p:nvSpPr>
        <p:spPr>
          <a:xfrm>
            <a:off x="311700" y="18382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English learners have different </a:t>
            </a:r>
            <a:r>
              <a:rPr lang="en"/>
              <a:t>proficiency</a:t>
            </a:r>
            <a:r>
              <a:rPr lang="en"/>
              <a:t> levels</a:t>
            </a:r>
            <a:endParaRPr/>
          </a:p>
          <a:p>
            <a:pPr indent="-342900" lvl="0" marL="457200" rtl="0" algn="l">
              <a:spcBef>
                <a:spcPts val="0"/>
              </a:spcBef>
              <a:spcAft>
                <a:spcPts val="0"/>
              </a:spcAft>
              <a:buSzPts val="1800"/>
              <a:buChar char="●"/>
            </a:pPr>
            <a:r>
              <a:rPr lang="en"/>
              <a:t>Using vocabulary that are significantly out of their proficiency level can be frustrating and discouraging</a:t>
            </a:r>
            <a:endParaRPr/>
          </a:p>
          <a:p>
            <a:pPr indent="-342900" lvl="0" marL="457200" rtl="0" algn="l">
              <a:spcBef>
                <a:spcPts val="0"/>
              </a:spcBef>
              <a:spcAft>
                <a:spcPts val="0"/>
              </a:spcAft>
              <a:buSzPts val="1800"/>
              <a:buChar char="●"/>
            </a:pPr>
            <a:r>
              <a:rPr lang="en"/>
              <a:t>LLMs like ChatGPT often assume that the users are native English speakers</a:t>
            </a:r>
            <a:endParaRPr/>
          </a:p>
          <a:p>
            <a:pPr indent="-317500" lvl="1" marL="914400" rtl="0" algn="l">
              <a:spcBef>
                <a:spcPts val="0"/>
              </a:spcBef>
              <a:spcAft>
                <a:spcPts val="0"/>
              </a:spcAft>
              <a:buSzPts val="1400"/>
              <a:buChar char="○"/>
            </a:pPr>
            <a:r>
              <a:rPr lang="en"/>
              <a:t>And therefore produce prolonged responses with complex vocabulary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3"/>
          <p:cNvSpPr txBox="1"/>
          <p:nvPr>
            <p:ph idx="1" type="body"/>
          </p:nvPr>
        </p:nvSpPr>
        <p:spPr>
          <a:xfrm>
            <a:off x="311700" y="3788525"/>
            <a:ext cx="8599200" cy="1047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Chatbot System Structure</a:t>
            </a:r>
            <a:endParaRPr/>
          </a:p>
          <a:p>
            <a:pPr indent="0" lvl="0" marL="0" rtl="0" algn="l">
              <a:spcBef>
                <a:spcPts val="0"/>
              </a:spcBef>
              <a:spcAft>
                <a:spcPts val="0"/>
              </a:spcAft>
              <a:buNone/>
            </a:pPr>
            <a:r>
              <a:rPr b="1" lang="en" sz="1400">
                <a:solidFill>
                  <a:schemeClr val="dk1"/>
                </a:solidFill>
              </a:rPr>
              <a:t>Common European Framework of Reference for Languages (CEFR)</a:t>
            </a:r>
            <a:r>
              <a:rPr lang="en" sz="1400">
                <a:solidFill>
                  <a:schemeClr val="dk1"/>
                </a:solidFill>
              </a:rPr>
              <a:t>: Measure for English language proficiency. Levels range from A1 through C2.</a:t>
            </a:r>
            <a:endParaRPr sz="1400">
              <a:solidFill>
                <a:schemeClr val="dk1"/>
              </a:solidFill>
            </a:endParaRPr>
          </a:p>
        </p:txBody>
      </p:sp>
      <p:pic>
        <p:nvPicPr>
          <p:cNvPr id="174" name="Google Shape;174;p33"/>
          <p:cNvPicPr preferRelativeResize="0"/>
          <p:nvPr/>
        </p:nvPicPr>
        <p:blipFill rotWithShape="1">
          <a:blip r:embed="rId3">
            <a:alphaModFix/>
          </a:blip>
          <a:srcRect b="67131" l="1114" r="1114" t="13122"/>
          <a:stretch/>
        </p:blipFill>
        <p:spPr>
          <a:xfrm>
            <a:off x="185150" y="972348"/>
            <a:ext cx="8789599" cy="23668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4"/>
          <p:cNvSpPr txBox="1"/>
          <p:nvPr>
            <p:ph idx="1" type="body"/>
          </p:nvPr>
        </p:nvSpPr>
        <p:spPr>
          <a:xfrm>
            <a:off x="311700" y="1152475"/>
            <a:ext cx="4671600" cy="3416400"/>
          </a:xfrm>
          <a:prstGeom prst="rect">
            <a:avLst/>
          </a:prstGeom>
        </p:spPr>
        <p:txBody>
          <a:bodyPr anchorCtr="0" anchor="t" bIns="91425" lIns="91425" spcFirstLastPara="1" rIns="91425" wrap="square" tIns="91425">
            <a:noAutofit/>
          </a:bodyPr>
          <a:lstStyle/>
          <a:p>
            <a:pPr indent="-311150" lvl="0" marL="457200" rtl="0" algn="l">
              <a:spcBef>
                <a:spcPts val="1200"/>
              </a:spcBef>
              <a:spcAft>
                <a:spcPts val="0"/>
              </a:spcAft>
              <a:buClr>
                <a:schemeClr val="dk1"/>
              </a:buClr>
              <a:buSzPts val="1300"/>
              <a:buFont typeface="Arial"/>
              <a:buChar char="●"/>
            </a:pPr>
            <a:r>
              <a:rPr b="1" lang="en" sz="1300">
                <a:solidFill>
                  <a:schemeClr val="dk1"/>
                </a:solidFill>
                <a:latin typeface="Arial"/>
                <a:ea typeface="Arial"/>
                <a:cs typeface="Arial"/>
                <a:sym typeface="Arial"/>
              </a:rPr>
              <a:t>Data Collection:</a:t>
            </a:r>
            <a:endParaRPr b="1" sz="1300">
              <a:solidFill>
                <a:schemeClr val="dk1"/>
              </a:solidFill>
              <a:latin typeface="Arial"/>
              <a:ea typeface="Arial"/>
              <a:cs typeface="Arial"/>
              <a:sym typeface="Arial"/>
            </a:endParaRPr>
          </a:p>
          <a:p>
            <a:pPr indent="-311150" lvl="1" marL="914400" rtl="0" algn="l">
              <a:spcBef>
                <a:spcPts val="0"/>
              </a:spcBef>
              <a:spcAft>
                <a:spcPts val="0"/>
              </a:spcAft>
              <a:buClr>
                <a:schemeClr val="dk1"/>
              </a:buClr>
              <a:buSzPts val="1300"/>
              <a:buFont typeface="Arial"/>
              <a:buChar char="○"/>
            </a:pPr>
            <a:r>
              <a:rPr lang="en" sz="1300">
                <a:solidFill>
                  <a:schemeClr val="dk1"/>
                </a:solidFill>
                <a:latin typeface="Arial"/>
                <a:ea typeface="Arial"/>
                <a:cs typeface="Arial"/>
                <a:sym typeface="Arial"/>
              </a:rPr>
              <a:t>We sampled data from COREFL [1], the Qatar Corpus [2], the EDEN ASR Dataset [3], and LibriSpeech [4].</a:t>
            </a:r>
            <a:endParaRPr sz="1300">
              <a:solidFill>
                <a:schemeClr val="dk1"/>
              </a:solidFill>
              <a:latin typeface="Arial"/>
              <a:ea typeface="Arial"/>
              <a:cs typeface="Arial"/>
              <a:sym typeface="Arial"/>
            </a:endParaRPr>
          </a:p>
          <a:p>
            <a:pPr indent="-311150" lvl="1" marL="914400" rtl="0" algn="l">
              <a:spcBef>
                <a:spcPts val="0"/>
              </a:spcBef>
              <a:spcAft>
                <a:spcPts val="0"/>
              </a:spcAft>
              <a:buClr>
                <a:schemeClr val="dk1"/>
              </a:buClr>
              <a:buSzPts val="1300"/>
              <a:buFont typeface="Arial"/>
              <a:buChar char="○"/>
            </a:pPr>
            <a:r>
              <a:rPr lang="en" sz="1300">
                <a:solidFill>
                  <a:schemeClr val="dk1"/>
                </a:solidFill>
                <a:latin typeface="Arial"/>
                <a:ea typeface="Arial"/>
                <a:cs typeface="Arial"/>
                <a:sym typeface="Arial"/>
              </a:rPr>
              <a:t>Four native English speakers labeled the perceived proficiency levels according to CEFR.</a:t>
            </a:r>
            <a:endParaRPr sz="1300">
              <a:solidFill>
                <a:schemeClr val="dk1"/>
              </a:solidFill>
              <a:latin typeface="Arial"/>
              <a:ea typeface="Arial"/>
              <a:cs typeface="Arial"/>
              <a:sym typeface="Arial"/>
            </a:endParaRPr>
          </a:p>
          <a:p>
            <a:pPr indent="-311150" lvl="0" marL="457200" rtl="0" algn="l">
              <a:spcBef>
                <a:spcPts val="0"/>
              </a:spcBef>
              <a:spcAft>
                <a:spcPts val="0"/>
              </a:spcAft>
              <a:buClr>
                <a:schemeClr val="dk1"/>
              </a:buClr>
              <a:buSzPts val="1300"/>
              <a:buFont typeface="Arial"/>
              <a:buChar char="●"/>
            </a:pPr>
            <a:r>
              <a:rPr b="1" lang="en" sz="1300">
                <a:solidFill>
                  <a:schemeClr val="dk1"/>
                </a:solidFill>
                <a:latin typeface="Arial"/>
                <a:ea typeface="Arial"/>
                <a:cs typeface="Arial"/>
                <a:sym typeface="Arial"/>
              </a:rPr>
              <a:t>LLM-as-a-judge Annotation:</a:t>
            </a:r>
            <a:endParaRPr b="1" sz="1300">
              <a:solidFill>
                <a:schemeClr val="dk1"/>
              </a:solidFill>
              <a:latin typeface="Arial"/>
              <a:ea typeface="Arial"/>
              <a:cs typeface="Arial"/>
              <a:sym typeface="Arial"/>
            </a:endParaRPr>
          </a:p>
          <a:p>
            <a:pPr indent="-311150" lvl="1" marL="914400" rtl="0" algn="l">
              <a:spcBef>
                <a:spcPts val="0"/>
              </a:spcBef>
              <a:spcAft>
                <a:spcPts val="0"/>
              </a:spcAft>
              <a:buClr>
                <a:schemeClr val="dk1"/>
              </a:buClr>
              <a:buSzPts val="1300"/>
              <a:buFont typeface="Arial"/>
              <a:buChar char="○"/>
            </a:pPr>
            <a:r>
              <a:rPr lang="en" sz="1300">
                <a:solidFill>
                  <a:schemeClr val="dk1"/>
                </a:solidFill>
                <a:latin typeface="Arial"/>
                <a:ea typeface="Arial"/>
                <a:cs typeface="Arial"/>
                <a:sym typeface="Arial"/>
              </a:rPr>
              <a:t>Used gpt-4o-mini, a large language model (LLM) to label proficiency levels using features extracted from audio clips; validated annotation alignment with humans; and labeled the rest of the dataset.</a:t>
            </a:r>
            <a:endParaRPr sz="1300">
              <a:solidFill>
                <a:schemeClr val="dk1"/>
              </a:solidFill>
              <a:latin typeface="Arial"/>
              <a:ea typeface="Arial"/>
              <a:cs typeface="Arial"/>
              <a:sym typeface="Arial"/>
            </a:endParaRPr>
          </a:p>
          <a:p>
            <a:pPr indent="-311150" lvl="0" marL="457200" rtl="0" algn="l">
              <a:spcBef>
                <a:spcPts val="0"/>
              </a:spcBef>
              <a:spcAft>
                <a:spcPts val="0"/>
              </a:spcAft>
              <a:buClr>
                <a:schemeClr val="dk1"/>
              </a:buClr>
              <a:buSzPts val="1300"/>
              <a:buFont typeface="Arial"/>
              <a:buChar char="●"/>
            </a:pPr>
            <a:r>
              <a:rPr b="1" lang="en" sz="1300">
                <a:solidFill>
                  <a:schemeClr val="dk1"/>
                </a:solidFill>
                <a:latin typeface="Arial"/>
                <a:ea typeface="Arial"/>
                <a:cs typeface="Arial"/>
                <a:sym typeface="Arial"/>
              </a:rPr>
              <a:t>Random Forest Classifier</a:t>
            </a:r>
            <a:r>
              <a:rPr lang="en" sz="1300">
                <a:solidFill>
                  <a:schemeClr val="dk1"/>
                </a:solidFill>
                <a:latin typeface="Arial"/>
                <a:ea typeface="Arial"/>
                <a:cs typeface="Arial"/>
                <a:sym typeface="Arial"/>
              </a:rPr>
              <a:t> trained on the annotated dataset yields 0.95 Macro F1 score on the test set.</a:t>
            </a:r>
            <a:endParaRPr sz="2000"/>
          </a:p>
        </p:txBody>
      </p:sp>
      <p:sp>
        <p:nvSpPr>
          <p:cNvPr id="180" name="Google Shape;180;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Proficiency Classifier</a:t>
            </a:r>
            <a:endParaRPr/>
          </a:p>
        </p:txBody>
      </p:sp>
      <p:pic>
        <p:nvPicPr>
          <p:cNvPr id="181" name="Google Shape;181;p34"/>
          <p:cNvPicPr preferRelativeResize="0"/>
          <p:nvPr/>
        </p:nvPicPr>
        <p:blipFill rotWithShape="1">
          <a:blip r:embed="rId3">
            <a:alphaModFix/>
          </a:blip>
          <a:srcRect b="21363" l="-457" r="50158" t="54704"/>
          <a:stretch/>
        </p:blipFill>
        <p:spPr>
          <a:xfrm>
            <a:off x="4983300" y="1311325"/>
            <a:ext cx="3947950" cy="25045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Proficiency-Based Output Adaptation</a:t>
            </a:r>
            <a:endParaRPr/>
          </a:p>
        </p:txBody>
      </p:sp>
      <p:sp>
        <p:nvSpPr>
          <p:cNvPr id="187" name="Google Shape;187;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1200"/>
              </a:spcBef>
              <a:spcAft>
                <a:spcPts val="0"/>
              </a:spcAft>
              <a:buSzPts val="1800"/>
              <a:buChar char="●"/>
            </a:pPr>
            <a:r>
              <a:rPr lang="en"/>
              <a:t>Upon selecting the retrieved proficiency-appropriate vocabulary that is also relevant to the conversation context: </a:t>
            </a:r>
            <a:endParaRPr/>
          </a:p>
          <a:p>
            <a:pPr indent="-317500" lvl="1" marL="914400" rtl="0" algn="l">
              <a:spcBef>
                <a:spcPts val="0"/>
              </a:spcBef>
              <a:spcAft>
                <a:spcPts val="0"/>
              </a:spcAft>
              <a:buSzPts val="1400"/>
              <a:buChar char="○"/>
            </a:pPr>
            <a:r>
              <a:rPr lang="en"/>
              <a:t>The </a:t>
            </a:r>
            <a:r>
              <a:rPr b="1" lang="en"/>
              <a:t>logits</a:t>
            </a:r>
            <a:r>
              <a:rPr lang="en"/>
              <a:t> corresponding to the vocabulary are </a:t>
            </a:r>
            <a:r>
              <a:rPr b="1" lang="en"/>
              <a:t>boosted</a:t>
            </a:r>
            <a:r>
              <a:rPr lang="en"/>
              <a:t>, so those words have a higher probability of appearing in the assistant’s response. </a:t>
            </a:r>
            <a:endParaRPr/>
          </a:p>
          <a:p>
            <a:pPr indent="-317500" lvl="1" marL="914400" rtl="0" algn="l">
              <a:spcBef>
                <a:spcPts val="0"/>
              </a:spcBef>
              <a:spcAft>
                <a:spcPts val="0"/>
              </a:spcAft>
              <a:buSzPts val="1400"/>
              <a:buChar char="○"/>
            </a:pPr>
            <a:r>
              <a:rPr lang="en"/>
              <a:t>The </a:t>
            </a:r>
            <a:r>
              <a:rPr b="1" lang="en"/>
              <a:t>proficiency-appropriate vocabulary</a:t>
            </a:r>
            <a:r>
              <a:rPr lang="en"/>
              <a:t> is also passed into the language model’s prompt. </a:t>
            </a:r>
            <a:endParaRPr/>
          </a:p>
          <a:p>
            <a:pPr indent="-317500" lvl="1" marL="914400" rtl="0" algn="l">
              <a:spcBef>
                <a:spcPts val="0"/>
              </a:spcBef>
              <a:spcAft>
                <a:spcPts val="0"/>
              </a:spcAft>
              <a:buSzPts val="1400"/>
              <a:buChar char="○"/>
            </a:pPr>
            <a:r>
              <a:rPr lang="en"/>
              <a:t>The language model generates two sentences: the first </a:t>
            </a:r>
            <a:r>
              <a:rPr b="1" lang="en"/>
              <a:t>addressing the user’s utterance</a:t>
            </a:r>
            <a:r>
              <a:rPr lang="en"/>
              <a:t>, and the second asking the user back a </a:t>
            </a:r>
            <a:r>
              <a:rPr b="1" lang="en"/>
              <a:t>relevant question</a:t>
            </a:r>
            <a:r>
              <a:rPr lang="en"/>
              <a:t> to continue the conversation. </a:t>
            </a:r>
            <a:endParaRPr/>
          </a:p>
          <a:p>
            <a:pPr indent="-342900" lvl="0" marL="457200" rtl="0" algn="l">
              <a:spcBef>
                <a:spcPts val="0"/>
              </a:spcBef>
              <a:spcAft>
                <a:spcPts val="0"/>
              </a:spcAft>
              <a:buSzPts val="1800"/>
              <a:buChar char="●"/>
            </a:pPr>
            <a:r>
              <a:rPr lang="en"/>
              <a:t>We leverage the Qwen 2.5-14B instruct LLM.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6"/>
          <p:cNvSpPr txBox="1"/>
          <p:nvPr>
            <p:ph type="title"/>
          </p:nvPr>
        </p:nvSpPr>
        <p:spPr>
          <a:xfrm>
            <a:off x="311700" y="1106125"/>
            <a:ext cx="8520600" cy="1963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Thank You!</a:t>
            </a:r>
            <a:endParaRPr/>
          </a:p>
        </p:txBody>
      </p:sp>
      <p:sp>
        <p:nvSpPr>
          <p:cNvPr id="193" name="Google Shape;193;p36"/>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a:t>Contact:</a:t>
            </a:r>
            <a:r>
              <a:rPr lang="en"/>
              <a:t> </a:t>
            </a:r>
            <a:r>
              <a:rPr lang="en" u="sng">
                <a:solidFill>
                  <a:schemeClr val="hlink"/>
                </a:solidFill>
                <a:hlinkClick r:id="rId3"/>
              </a:rPr>
              <a:t>siyan.li@columbia.edu</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Empathetic Chatbots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826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Playfair Display"/>
                <a:ea typeface="Playfair Display"/>
                <a:cs typeface="Playfair Display"/>
                <a:sym typeface="Playfair Display"/>
              </a:rPr>
              <a:t>Motivation</a:t>
            </a:r>
            <a:endParaRPr b="1">
              <a:latin typeface="Playfair Display"/>
              <a:ea typeface="Playfair Display"/>
              <a:cs typeface="Playfair Display"/>
              <a:sym typeface="Playfair Display"/>
            </a:endParaRPr>
          </a:p>
        </p:txBody>
      </p:sp>
      <p:sp>
        <p:nvSpPr>
          <p:cNvPr id="73" name="Google Shape;73;p16"/>
          <p:cNvSpPr txBox="1"/>
          <p:nvPr>
            <p:ph idx="1" type="body"/>
          </p:nvPr>
        </p:nvSpPr>
        <p:spPr>
          <a:xfrm>
            <a:off x="311700" y="1572625"/>
            <a:ext cx="8520600" cy="2250000"/>
          </a:xfrm>
          <a:prstGeom prst="rect">
            <a:avLst/>
          </a:prstGeom>
        </p:spPr>
        <p:txBody>
          <a:bodyPr anchorCtr="0" anchor="t" bIns="91425" lIns="91425" spcFirstLastPara="1" rIns="91425" wrap="square" tIns="91425">
            <a:normAutofit fontScale="92500" lnSpcReduction="10000"/>
          </a:bodyPr>
          <a:lstStyle/>
          <a:p>
            <a:pPr indent="-346075" lvl="0" marL="457200" rtl="0" algn="l">
              <a:spcBef>
                <a:spcPts val="0"/>
              </a:spcBef>
              <a:spcAft>
                <a:spcPts val="0"/>
              </a:spcAft>
              <a:buSzPct val="100000"/>
              <a:buFont typeface="Jost"/>
              <a:buChar char="●"/>
            </a:pPr>
            <a:r>
              <a:rPr lang="en" sz="2000"/>
              <a:t>Frustration due to foreign language anxiety is common in English learning (or second-language learning in general)</a:t>
            </a:r>
            <a:endParaRPr sz="2000"/>
          </a:p>
          <a:p>
            <a:pPr indent="-346075" lvl="1" marL="914400" rtl="0" algn="l">
              <a:spcBef>
                <a:spcPts val="0"/>
              </a:spcBef>
              <a:spcAft>
                <a:spcPts val="0"/>
              </a:spcAft>
              <a:buSzPct val="100000"/>
              <a:buChar char="○"/>
            </a:pPr>
            <a:r>
              <a:rPr lang="en" sz="2000"/>
              <a:t>Could make learners give up</a:t>
            </a:r>
            <a:endParaRPr sz="2000"/>
          </a:p>
          <a:p>
            <a:pPr indent="-346075" lvl="0" marL="457200" rtl="0" algn="l">
              <a:spcBef>
                <a:spcPts val="0"/>
              </a:spcBef>
              <a:spcAft>
                <a:spcPts val="0"/>
              </a:spcAft>
              <a:buSzPct val="100000"/>
              <a:buChar char="●"/>
            </a:pPr>
            <a:r>
              <a:rPr b="1" lang="en" sz="2000" u="sng"/>
              <a:t>Wu et al. (2023)</a:t>
            </a:r>
            <a:r>
              <a:rPr lang="en" sz="2000"/>
              <a:t> : </a:t>
            </a:r>
            <a:r>
              <a:rPr b="1" lang="en" sz="2000"/>
              <a:t>perceived </a:t>
            </a:r>
            <a:r>
              <a:rPr lang="en" sz="2000"/>
              <a:t>teacher </a:t>
            </a:r>
            <a:r>
              <a:rPr b="1" lang="en" sz="2000">
                <a:solidFill>
                  <a:schemeClr val="dk1"/>
                </a:solidFill>
              </a:rPr>
              <a:t>affective support (correlates with empathy)</a:t>
            </a:r>
            <a:r>
              <a:rPr lang="en" sz="2000"/>
              <a:t> positively correlates with student </a:t>
            </a:r>
            <a:r>
              <a:rPr b="1" lang="en" sz="2000"/>
              <a:t>L2 grit</a:t>
            </a:r>
            <a:r>
              <a:rPr lang="en" sz="2000"/>
              <a:t> (passion and perseverance in second language learning process) [1]</a:t>
            </a:r>
            <a:endParaRPr sz="2000"/>
          </a:p>
          <a:p>
            <a:pPr indent="-346075" lvl="0" marL="457200" rtl="0" algn="l">
              <a:spcBef>
                <a:spcPts val="0"/>
              </a:spcBef>
              <a:spcAft>
                <a:spcPts val="0"/>
              </a:spcAft>
              <a:buSzPct val="100000"/>
              <a:buChar char="●"/>
            </a:pPr>
            <a:r>
              <a:rPr lang="en" sz="2000"/>
              <a:t>This is done with English teachers and Mandarin native speaker learners.</a:t>
            </a:r>
            <a:endParaRPr sz="2000"/>
          </a:p>
        </p:txBody>
      </p:sp>
      <p:sp>
        <p:nvSpPr>
          <p:cNvPr id="74" name="Google Shape;74;p16"/>
          <p:cNvSpPr txBox="1"/>
          <p:nvPr/>
        </p:nvSpPr>
        <p:spPr>
          <a:xfrm>
            <a:off x="214200" y="4317175"/>
            <a:ext cx="8838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2"/>
                </a:solidFill>
                <a:latin typeface="Proxima Nova"/>
                <a:ea typeface="Proxima Nova"/>
                <a:cs typeface="Proxima Nova"/>
                <a:sym typeface="Proxima Nova"/>
              </a:rPr>
              <a:t>[1] Wu, W., Wang, Y., &amp; Huang, R. (2023). Teachers matter: exploring the impact of perceived teacher affective support and teacher enjoyment on L2 learner grit and burnout. System, 117, 103096.</a:t>
            </a:r>
            <a:endParaRPr sz="900">
              <a:solidFill>
                <a:schemeClr val="dk2"/>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4000">
                <a:latin typeface="Playfair Display SemiBold"/>
                <a:ea typeface="Playfair Display SemiBold"/>
                <a:cs typeface="Playfair Display SemiBold"/>
                <a:sym typeface="Playfair Display SemiBold"/>
              </a:rPr>
              <a:t>Does a Sufficiently Empathetic English-Teaching Chatbot increase Student L2 Grit?</a:t>
            </a:r>
            <a:endParaRPr sz="4000">
              <a:latin typeface="Playfair Display SemiBold"/>
              <a:ea typeface="Playfair Display SemiBold"/>
              <a:cs typeface="Playfair Display SemiBold"/>
              <a:sym typeface="Playfair Display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latin typeface="Playfair Display"/>
                <a:ea typeface="Playfair Display"/>
                <a:cs typeface="Playfair Display"/>
                <a:sym typeface="Playfair Display"/>
              </a:rPr>
              <a:t>Chatbot System Overview</a:t>
            </a:r>
            <a:endParaRPr b="1">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9"/>
          <p:cNvSpPr txBox="1"/>
          <p:nvPr>
            <p:ph idx="1" type="body"/>
          </p:nvPr>
        </p:nvSpPr>
        <p:spPr>
          <a:xfrm>
            <a:off x="311700" y="4045125"/>
            <a:ext cx="8475000" cy="7143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None/>
            </a:pPr>
            <a:r>
              <a:rPr b="1" lang="en"/>
              <a:t>System Design</a:t>
            </a:r>
            <a:endParaRPr b="1"/>
          </a:p>
          <a:p>
            <a:pPr indent="0" lvl="0" marL="0" rtl="0" algn="l">
              <a:spcBef>
                <a:spcPts val="0"/>
              </a:spcBef>
              <a:spcAft>
                <a:spcPts val="0"/>
              </a:spcAft>
              <a:buNone/>
            </a:pPr>
            <a:r>
              <a:rPr lang="en" sz="1400">
                <a:solidFill>
                  <a:schemeClr val="dk1"/>
                </a:solidFill>
              </a:rPr>
              <a:t>A chatbot for users to practice English conversations with, capable of grammar and empathetic feedback. We improve upon Siyan et al. [1]; improvements highlighted in Green.</a:t>
            </a:r>
            <a:endParaRPr b="1" sz="1400"/>
          </a:p>
        </p:txBody>
      </p:sp>
      <p:pic>
        <p:nvPicPr>
          <p:cNvPr id="90" name="Google Shape;90;p19"/>
          <p:cNvPicPr preferRelativeResize="0"/>
          <p:nvPr/>
        </p:nvPicPr>
        <p:blipFill rotWithShape="1">
          <a:blip r:embed="rId3">
            <a:alphaModFix/>
          </a:blip>
          <a:srcRect b="64696" l="0" r="0" t="0"/>
          <a:stretch/>
        </p:blipFill>
        <p:spPr>
          <a:xfrm>
            <a:off x="273063" y="226138"/>
            <a:ext cx="8597875" cy="3929225"/>
          </a:xfrm>
          <a:prstGeom prst="rect">
            <a:avLst/>
          </a:prstGeom>
          <a:noFill/>
          <a:ln>
            <a:noFill/>
          </a:ln>
        </p:spPr>
      </p:pic>
      <p:sp>
        <p:nvSpPr>
          <p:cNvPr id="91" name="Google Shape;91;p19"/>
          <p:cNvSpPr txBox="1"/>
          <p:nvPr/>
        </p:nvSpPr>
        <p:spPr>
          <a:xfrm>
            <a:off x="214200" y="4698175"/>
            <a:ext cx="8838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2"/>
                </a:solidFill>
                <a:latin typeface="Proxima Nova"/>
                <a:ea typeface="Proxima Nova"/>
                <a:cs typeface="Proxima Nova"/>
                <a:sym typeface="Proxima Nova"/>
              </a:rPr>
              <a:t>[1] Siyan, L., Shao, T., Yu, Z., &amp; Hirschberg, J. (2024). Using Adaptive Empathetic Responses for Teaching English. BEA Workshop, NAACL 2024.</a:t>
            </a:r>
            <a:endParaRPr sz="900">
              <a:solidFill>
                <a:schemeClr val="dk2"/>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latin typeface="Playfair Display"/>
                <a:ea typeface="Playfair Display"/>
                <a:cs typeface="Playfair Display"/>
                <a:sym typeface="Playfair Display"/>
              </a:rPr>
              <a:t>Implementation</a:t>
            </a:r>
            <a:endParaRPr b="1">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1"/>
          <p:cNvSpPr txBox="1"/>
          <p:nvPr>
            <p:ph type="title"/>
          </p:nvPr>
        </p:nvSpPr>
        <p:spPr>
          <a:xfrm>
            <a:off x="311700" y="597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SemiBold"/>
                <a:ea typeface="Playfair Display SemiBold"/>
                <a:cs typeface="Playfair Display SemiBold"/>
                <a:sym typeface="Playfair Display SemiBold"/>
              </a:rPr>
              <a:t>Empathetic Feedback Mechanisms</a:t>
            </a:r>
            <a:endParaRPr>
              <a:latin typeface="Playfair Display SemiBold"/>
              <a:ea typeface="Playfair Display SemiBold"/>
              <a:cs typeface="Playfair Display SemiBold"/>
              <a:sym typeface="Playfair Display SemiBold"/>
            </a:endParaRPr>
          </a:p>
        </p:txBody>
      </p:sp>
      <p:pic>
        <p:nvPicPr>
          <p:cNvPr id="102" name="Google Shape;102;p21"/>
          <p:cNvPicPr preferRelativeResize="0"/>
          <p:nvPr/>
        </p:nvPicPr>
        <p:blipFill>
          <a:blip r:embed="rId3">
            <a:alphaModFix/>
          </a:blip>
          <a:stretch>
            <a:fillRect/>
          </a:stretch>
        </p:blipFill>
        <p:spPr>
          <a:xfrm>
            <a:off x="2337900" y="1363650"/>
            <a:ext cx="4468199" cy="2720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