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395" r:id="rId3"/>
    <p:sldId id="384" r:id="rId4"/>
    <p:sldId id="382" r:id="rId5"/>
    <p:sldId id="383" r:id="rId6"/>
    <p:sldId id="386" r:id="rId7"/>
    <p:sldId id="396" r:id="rId8"/>
    <p:sldId id="373" r:id="rId9"/>
    <p:sldId id="389" r:id="rId10"/>
    <p:sldId id="392" r:id="rId11"/>
    <p:sldId id="387" r:id="rId12"/>
    <p:sldId id="394" r:id="rId13"/>
    <p:sldId id="398" r:id="rId14"/>
    <p:sldId id="397" r:id="rId15"/>
    <p:sldId id="402" r:id="rId16"/>
    <p:sldId id="399" r:id="rId17"/>
    <p:sldId id="400" r:id="rId18"/>
    <p:sldId id="403" r:id="rId19"/>
    <p:sldId id="401" r:id="rId20"/>
    <p:sldId id="407" r:id="rId21"/>
    <p:sldId id="409" r:id="rId22"/>
    <p:sldId id="410" r:id="rId23"/>
    <p:sldId id="411" r:id="rId24"/>
    <p:sldId id="377" r:id="rId25"/>
    <p:sldId id="413" r:id="rId26"/>
    <p:sldId id="380" r:id="rId27"/>
    <p:sldId id="412" r:id="rId28"/>
    <p:sldId id="415" r:id="rId29"/>
    <p:sldId id="416" r:id="rId30"/>
    <p:sldId id="417" r:id="rId31"/>
    <p:sldId id="418" r:id="rId32"/>
    <p:sldId id="419" r:id="rId33"/>
    <p:sldId id="381" r:id="rId34"/>
    <p:sldId id="425" r:id="rId35"/>
    <p:sldId id="424" r:id="rId36"/>
    <p:sldId id="421" r:id="rId37"/>
    <p:sldId id="426" r:id="rId38"/>
    <p:sldId id="429" r:id="rId39"/>
    <p:sldId id="427" r:id="rId40"/>
    <p:sldId id="430" r:id="rId41"/>
    <p:sldId id="431" r:id="rId42"/>
    <p:sldId id="433" r:id="rId43"/>
    <p:sldId id="432" r:id="rId44"/>
    <p:sldId id="434" r:id="rId45"/>
    <p:sldId id="447" r:id="rId46"/>
    <p:sldId id="436" r:id="rId47"/>
    <p:sldId id="435" r:id="rId48"/>
    <p:sldId id="437" r:id="rId49"/>
    <p:sldId id="446" r:id="rId50"/>
    <p:sldId id="445" r:id="rId51"/>
    <p:sldId id="438" r:id="rId52"/>
    <p:sldId id="439" r:id="rId53"/>
    <p:sldId id="440" r:id="rId54"/>
    <p:sldId id="441" r:id="rId55"/>
    <p:sldId id="442" r:id="rId56"/>
    <p:sldId id="443" r:id="rId57"/>
    <p:sldId id="372" r:id="rId5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76"/>
    <a:srgbClr val="0354A3"/>
    <a:srgbClr val="9DCFE6"/>
    <a:srgbClr val="BDD8EF"/>
    <a:srgbClr val="FCE0E1"/>
    <a:srgbClr val="143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52" autoAdjust="0"/>
    <p:restoredTop sz="88802"/>
  </p:normalViewPr>
  <p:slideViewPr>
    <p:cSldViewPr snapToGrid="0">
      <p:cViewPr varScale="1">
        <p:scale>
          <a:sx n="86" d="100"/>
          <a:sy n="86" d="100"/>
        </p:scale>
        <p:origin x="3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EA23-A1F2-1F41-A79E-0820CE638262}" type="datetimeFigureOut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6FEEA-53FC-B640-BDE3-C5FFB0249E2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059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4412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4380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518F1-1B00-AB64-5B7B-80257C00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BC9A1-80B7-1BFC-D058-39A4BA8BD4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C3FF4F-4EE5-831C-3933-1A4B6FF29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47E1E-3A57-1952-09E2-11863C83B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975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D798C-12A9-3674-3C72-E37117B8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556C4-3712-D842-8F5B-410C8942D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444A45-07C1-32CB-7F50-728774BC9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B7AF-16D4-F8EC-F3B7-862669245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348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A17AA-B334-A7B4-7BB2-5826E81D1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0A06B-D7B6-BD56-AA74-F94A9ED1E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5E86E-75D3-0053-70C8-511F4B9CB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092C-4368-8110-5B42-CBC8D910F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28659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3047-99D6-78E5-60BF-A7BF2CD0D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D12D13-A71D-EB06-9D66-3685698C0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6BE23-B32E-D8CB-8D3B-FC2BFE315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C03FC-AF71-9932-DDF1-9D50CBA21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82096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5708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F2F9A-5F4B-FAA8-D795-E85AE7E70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3B431-BE3B-3D55-69C9-55356412F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8BB1F-9EE7-D8CA-AAFD-F78929A76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D09FB-47DA-C6F4-61EA-F9EE1B918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1307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11C0-1DC4-3EEB-401A-C6BBC151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0622D-A993-10A3-7229-45B8ED0071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2FF85-1753-5A43-DAFC-2A264D0E7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76938-4E24-B5E5-791F-476513E41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0870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316ED-F033-C307-A9B1-BE5B532B2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A6178-FD20-C6BB-31B9-62B8CADE5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27582-EAB5-D0D0-68F6-63ED68091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0F789-43ED-6611-B08A-EE0929992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12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8781E-0599-3BA9-225D-511424690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4EB989-54F5-9A03-47D5-6653765F2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44C24-2E78-5A23-C536-34F8E474B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ACF1F-F74A-C3F2-8EF7-43D2C04D6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023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D3FE-B5AA-3114-27D9-517CD3EC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9117C-6F1B-1CB9-7584-904C3FBC7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957F37-A137-2B57-8CFB-283BBFB8C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EF2D-13DD-CC72-CBEC-863B7747D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9153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8786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7C059-DA34-B86E-E298-16116C645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AB695-5FBF-20CB-A149-D08023AF0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58821-E4D7-8BC4-323A-F9B893412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E9FA4-6743-4191-D09F-E6E9B406F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6450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407FE-5075-3AFB-6F3A-1409B1602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BA085-7DCA-70CD-8AD4-D6A33429DB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A61C9-F402-31A3-7265-4CF2B47C6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17E16-298E-BB60-93AB-EC311B522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45037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EDE5F-172B-ABE3-1B20-07256445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1A478-FC8A-A230-7DD6-026E2B9B8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3B617B-B1CB-A3F4-B1A5-F10AE3BE3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E087-C97C-1B53-D742-10BC38DAE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5088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E6D68-C61C-493B-AD96-F64E503C9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701F1-45B3-8D4B-6228-A1E4D4BC3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9BCF2-F503-E920-F025-A1CD65CB3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95DB-75D8-D784-C214-F9891A6E5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6180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772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11CB0-1758-2C3D-4B34-E25B67F4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9892C-28F7-884E-FE11-5B1A0BACC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1E5F8-DAF2-0BAF-A40D-281C3B1F5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7C541-A342-553D-5C37-50C5AF298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9969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4D6D5-9EE4-F9EA-BD0C-7E3FD6272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B1CD9-FC47-7864-63B4-28FE7543A7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395DE-51E8-9A01-9A6B-C6AEB45D5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A4218-E036-AF8A-83D4-6C8EC3ACB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4554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A564F-B141-CF43-DFD6-DC10D8C9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FD7CD-2249-2AA5-D6BC-09E60399B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D8693E-283E-67ED-6BE4-6D5E100039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72151-70CB-F06F-24D6-FE5C52A8A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2167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FA362-6092-2D1E-74F4-858DFC3E6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5E6A9-BD95-F67E-8FA9-9497DCBCE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D6637-6171-CA45-D444-A0BFAE6F0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4BF9A-7AD0-7DA4-979A-33EB1EC65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351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1369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9E732-BA16-CD6E-8B06-595056BAF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6A28E-43FD-36A6-8104-B4227CA85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3E39E-D593-B105-CDBF-0F323D352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08633-7CBC-6830-1C22-9160ADC73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5905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E7F61-41DC-DCD5-737D-2FAA971A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E6901-3218-6F3D-0763-99C980F16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FF056-1D01-34EC-A14C-987D15CAB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BCCF7-3596-4104-0112-518BD379A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49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6334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09D4B-E0B1-FC0E-AB1D-B7092501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7B50F-2DAA-02EE-C547-EB66FED37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48937-4D1F-8E85-BB57-0E84FE345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A6899-B35A-10F7-9B3A-BA3904CDC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805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3C675-2484-08F2-9EF9-74E095A03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A5C76-6122-7E64-425A-DC0BB7E03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8C857-2EB2-D7E3-408D-BC78D1883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8008E-18AA-C9B1-1EC8-ACB39F1D9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3487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8F3B-079C-9D64-985E-27898C8C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818F3-0403-601F-9ACE-DF937BD51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2B7BA-078C-12FC-C171-570B953AA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32932-C13A-AED8-836B-7BC344C4E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98291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768F-CCD1-B51C-FAF1-B6A06142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B20E9-BEFB-DE92-E760-680F08879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C5695-2044-9736-DF2B-990EC5394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D9F5-DF18-2B6D-5C48-2F8D5D505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3027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DEA53-428E-9E2E-B277-FF4E2212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FBB26-8B54-AC48-00EE-D10320519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7B955-07E9-EB6B-C227-2FB648326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95A5D-6AF0-6531-DDD2-B37645A97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824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A8601-7938-38D7-A531-2B9FD367C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39D058-00CF-0343-9415-795EF1325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742D07-3C74-5290-2C6E-D826F7047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C2531-8F14-E255-3CE9-BB899594A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45728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983D-CE1D-636B-0580-ED626D4B0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B06D3-4270-3768-DE02-BEB3D56DB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96844-BF78-E668-D4F9-740E221B5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9B1A7-5E87-DAF2-D5D7-8B4AD4E18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56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0943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326A4-BE9B-F1B3-0C97-0E70D598B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BF018-E769-4BC6-E6F5-5D41CABCB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C20FC-C100-235E-30CA-CC6C86E42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BD020-565E-A62A-72B8-EBEDC391B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2240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16EE1-C5A1-E117-31AA-B83D1809A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78D9B-F692-9C7F-8C6C-01C2865E8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F6187-F4B2-4328-7649-37732843F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7B38B-7E23-C534-83EE-7B7B54A23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9395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944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BEF80-FB7B-3F13-5B0B-73E1E91A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E7940-D552-72D8-ED4F-B94518CF3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184B6-8665-4BC8-0F18-225E078C2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435A3-E7DB-F432-FCEF-757E808F7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9773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2BA60-34DF-B650-709B-B6D27B520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24DB1-DC5B-6EED-DDBD-FC288A28E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FCFAC3-13F0-8AD0-692C-879995375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46EC7-8792-D5F1-27BC-74D28FA43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155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CE404-78F4-5D11-2838-73CBAC58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B9BD4-688E-32D6-053A-399D9F3C6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DDA48-21A9-14C9-ABEA-1BE59BDEB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06BB-C1CD-C0F3-25F3-072F98279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6FEEA-53FC-B640-BDE3-C5FFB0249E2E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1922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6845E27-6284-155B-7388-AD41DB491412}"/>
              </a:ext>
            </a:extLst>
          </p:cNvPr>
          <p:cNvSpPr/>
          <p:nvPr userDrawn="1"/>
        </p:nvSpPr>
        <p:spPr>
          <a:xfrm>
            <a:off x="-12032" y="6477422"/>
            <a:ext cx="10668000" cy="404642"/>
          </a:xfrm>
          <a:prstGeom prst="rect">
            <a:avLst/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6A337CD-4292-7667-1A01-EF98B15E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F338EE-4796-DE18-58DF-88AFBA51E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12" name="三角形 11">
            <a:extLst>
              <a:ext uri="{FF2B5EF4-FFF2-40B4-BE49-F238E27FC236}">
                <a16:creationId xmlns:a16="http://schemas.microsoft.com/office/drawing/2014/main" id="{71ED5766-4C27-8DE9-E6F8-552E3B075CEE}"/>
              </a:ext>
            </a:extLst>
          </p:cNvPr>
          <p:cNvSpPr>
            <a:spLocks noChangeAspect="1"/>
          </p:cNvSpPr>
          <p:nvPr userDrawn="1"/>
        </p:nvSpPr>
        <p:spPr>
          <a:xfrm>
            <a:off x="8831681" y="5262064"/>
            <a:ext cx="3240000" cy="1620000"/>
          </a:xfrm>
          <a:prstGeom prst="triangle">
            <a:avLst/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三角形 13">
            <a:extLst>
              <a:ext uri="{FF2B5EF4-FFF2-40B4-BE49-F238E27FC236}">
                <a16:creationId xmlns:a16="http://schemas.microsoft.com/office/drawing/2014/main" id="{B07684F9-B409-2529-9662-AEF0636B4764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773904" y="4299160"/>
            <a:ext cx="3240000" cy="1620000"/>
          </a:xfrm>
          <a:prstGeom prst="triangle">
            <a:avLst/>
          </a:prstGeom>
          <a:solidFill>
            <a:srgbClr val="BDD8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2AB136C-5414-8F91-71EE-74D9B2CDD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623" y="5820922"/>
            <a:ext cx="930876" cy="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9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602D4-BB6A-8471-5E1A-1A8B5224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7F5623-B8CB-67D1-709F-CDE94F6A4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7061BE-0949-ACD3-8E40-4F61531A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5A6A-5DA8-F344-9DFA-FBBA65E11645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BF027C-4603-EB27-CB6A-6C1410B3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0C23D2-8053-72EE-EF77-7597033B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152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AD71C82-173C-4E0F-445F-527ADC6F3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C55F2BA-8DAE-1AB0-59D3-1914DE146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DCE1AE-40A2-4107-A163-45CEF5F0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DEC3-5503-DD49-B79A-C7CE25D9C8D8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9E94DD-F757-6F93-F25D-E6818B12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8DF333-2A67-BDFE-EB42-6C5B70B8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4946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4423C-83CA-C3EE-C8F1-8597EB50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4"/>
            <a:ext cx="10515600" cy="828677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C2B7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1956A7-146D-8ED7-7357-6F520065F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667250"/>
          </a:xfrm>
        </p:spPr>
        <p:txBody>
          <a:bodyPr/>
          <a:lstStyle/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A69BDE-29EB-407A-1733-52460D0D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C36D-2E9E-4945-B85F-DF6170FB2B88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E1528-54F9-5357-6E60-82B0443B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BDEC0E-E0E4-1178-4924-E674FD86F2BF}"/>
              </a:ext>
            </a:extLst>
          </p:cNvPr>
          <p:cNvSpPr/>
          <p:nvPr userDrawn="1"/>
        </p:nvSpPr>
        <p:spPr>
          <a:xfrm>
            <a:off x="-1" y="6519000"/>
            <a:ext cx="11797259" cy="365126"/>
          </a:xfrm>
          <a:prstGeom prst="rect">
            <a:avLst/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4C5CA026-B40D-D680-22CC-E1E90A532226}"/>
              </a:ext>
            </a:extLst>
          </p:cNvPr>
          <p:cNvSpPr/>
          <p:nvPr userDrawn="1"/>
        </p:nvSpPr>
        <p:spPr>
          <a:xfrm>
            <a:off x="11467474" y="4901784"/>
            <a:ext cx="724525" cy="1990941"/>
          </a:xfrm>
          <a:prstGeom prst="triangle">
            <a:avLst>
              <a:gd name="adj" fmla="val 100000"/>
            </a:avLst>
          </a:prstGeom>
          <a:solidFill>
            <a:srgbClr val="0C2B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三角形 8">
            <a:extLst>
              <a:ext uri="{FF2B5EF4-FFF2-40B4-BE49-F238E27FC236}">
                <a16:creationId xmlns:a16="http://schemas.microsoft.com/office/drawing/2014/main" id="{B93F596B-A5FD-6F1D-0CC9-F44AB867DE3D}"/>
              </a:ext>
            </a:extLst>
          </p:cNvPr>
          <p:cNvSpPr/>
          <p:nvPr userDrawn="1"/>
        </p:nvSpPr>
        <p:spPr>
          <a:xfrm rot="16200000">
            <a:off x="9906586" y="4233584"/>
            <a:ext cx="4289761" cy="281070"/>
          </a:xfrm>
          <a:prstGeom prst="triangle">
            <a:avLst>
              <a:gd name="adj" fmla="val 49492"/>
            </a:avLst>
          </a:prstGeom>
          <a:solidFill>
            <a:srgbClr val="BDD8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C3CA1C-AD5E-9D08-E00F-5085B407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49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601EF12-CFEA-A34A-BCBF-789BE5CF08F1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362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3EB79A-28CB-995F-1254-6941D207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C43F06-4723-CDCB-37C8-05E5C1A78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E48FC7-4E5C-6A8E-E2F3-7030D27D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FB6C-1FDF-0048-8E6E-E5D23536C791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C07E4-29BF-35B6-051F-917E7897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925DB7-ACCA-5888-1022-A990800B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64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EF700-1331-0C35-2180-A126ECFE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9B6F30-0C93-C00C-2C1C-D0B7108D4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0F16EBC-D11D-3F2B-281A-864EC772A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29531B4-7CB8-F6D0-4E12-A3C6962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A6FF-9CA1-074C-84EE-37812E0C341D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BD67EE-1832-EC50-7230-380F6ABA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99AFF8-9A12-3351-3F4E-61427E4E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75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BBD42D-64BF-10AF-EE41-6F2AE75B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BDDE7C6-0628-39BC-D38D-C7B43511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36FDE0-7304-5C37-D6D8-44E651E12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3328D9-2433-5DD7-0D03-9047C0F13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BA9A5CB-7754-384A-28F2-02BF2757B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4228FC-9B22-E156-A9BC-92AAD3EC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18AD-AF39-E644-887C-2D06A104353F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A5389B-B40F-FC59-011A-5017C4D4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27D213C-EEA0-949C-226F-15FB4203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1626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91CE21-BD7E-AC34-C4AF-4D7DFEA2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B9109D-E1A5-C6B4-746F-AF34ED7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1A3E-746B-384A-9469-8403F995344E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7C9BB0A-7EDE-AAEA-07E5-2152275F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22CAF6-4C6C-EEEF-FC1F-2BE09214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8606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0E01C5A-1AEB-3E8E-EB49-A2A230D7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6987-F446-0242-8F64-802B7DC08F68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20C936-0CB6-C761-178C-911D94BC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6CD68D-8A3A-A969-E7CB-E255404E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22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FD7A08-F5DC-080E-241B-241E6E65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FA7EF0-B0E1-6BF5-9A9F-E7032A72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13C360-7C34-DC1B-7E35-A2504D01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3B6775-DB1C-6CC8-4E45-A8BAFDCD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FDB7-9E00-9447-AFB6-8D886B8A571A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E358DA-4532-4D58-A296-6D5A55E7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5EB79E-8D29-CE4F-EEB9-9F66690D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110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C32AC2-360B-B6DB-2028-7A5E252A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92AE0D-B0E0-F2EA-B36B-8773AB4EE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FEB911-756D-821B-1C34-567FA02F0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E7C3D0-2DA5-98C7-AE2E-9DD1C26B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C5CC-C3EC-BC4A-BB68-3C4CF2F40A75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C4C049-CCD4-6C3F-78DA-2D9C417A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83A5FD-4D61-D6FA-3237-7B180E6C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843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AE7D5DA-507B-8E73-53F1-123056FE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BE38FF-B106-7FED-FF96-D4F4D4EE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EC1CE1-6CDE-7112-A7D4-1E3FE3D44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F935-3255-0D49-B717-CC7E9EA1FB11}" type="datetime1">
              <a:rPr kumimoji="1" lang="zh-TW" altLang="en-US" smtClean="0"/>
              <a:t>2026/3/6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8B8D8A-F57F-AA0D-258E-B471E4814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BBEAC5-33AA-8CEA-B42E-B60418595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EF12-CFEA-A34A-BCBF-789BE5CF08F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900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mp3"/><Relationship Id="rId26" Type="http://schemas.openxmlformats.org/officeDocument/2006/relationships/image" Target="../media/image33.png"/><Relationship Id="rId3" Type="http://schemas.microsoft.com/office/2007/relationships/media" Target="../media/media2.wav"/><Relationship Id="rId21" Type="http://schemas.openxmlformats.org/officeDocument/2006/relationships/image" Target="../media/image38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mp3"/><Relationship Id="rId25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27.xml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31.png"/><Relationship Id="rId5" Type="http://schemas.microsoft.com/office/2007/relationships/media" Target="../media/media3.wav"/><Relationship Id="rId15" Type="http://schemas.microsoft.com/office/2007/relationships/media" Target="../media/media8.mp3"/><Relationship Id="rId23" Type="http://schemas.openxmlformats.org/officeDocument/2006/relationships/image" Target="../media/image29.png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39.png"/><Relationship Id="rId27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B39B625-509F-5FB5-C54F-8106BBEC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497" y="5869462"/>
            <a:ext cx="930876" cy="930876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9775E4-19CA-8F60-5B10-80BAAB2B41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01EF12-CFEA-A34A-BCBF-789BE5CF08F1}" type="slidenum">
              <a:rPr kumimoji="1" lang="zh-TW" altLang="en-US" smtClean="0"/>
              <a:t>1</a:t>
            </a:fld>
            <a:endParaRPr kumimoji="1" lang="zh-TW" altLang="en-US"/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E6B0B7C2-1379-6F63-8C80-FBD5022B0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William Ho</a:t>
            </a:r>
            <a:endParaRPr lang="zh-TW" altLang="en-US" dirty="0"/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C192BDB9-1975-E66E-5781-32E4B1779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altLang="zh-TW" b="1" dirty="0">
                <a:latin typeface="+mn-lt"/>
              </a:rPr>
              <a:t>Audio-Language Models</a:t>
            </a:r>
            <a:endParaRPr lang="zh-TW" altLang="en-US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18C26-63AD-86AA-9834-6671A97AE2EC}"/>
              </a:ext>
            </a:extLst>
          </p:cNvPr>
          <p:cNvSpPr txBox="1"/>
          <p:nvPr/>
        </p:nvSpPr>
        <p:spPr>
          <a:xfrm>
            <a:off x="2014151" y="1643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9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499E-942A-2154-09CB-FD3A07A3C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BAD1-1F53-6899-F607-5D781582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D1CC0-FAAE-45FE-C130-B493D15A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10</a:t>
            </a:fld>
            <a:endParaRPr kumimoji="1" lang="zh-TW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F79034-6AE3-99F5-FF86-E3B6012E74EC}"/>
              </a:ext>
            </a:extLst>
          </p:cNvPr>
          <p:cNvGrpSpPr/>
          <p:nvPr/>
        </p:nvGrpSpPr>
        <p:grpSpPr>
          <a:xfrm>
            <a:off x="7641684" y="1764746"/>
            <a:ext cx="2743200" cy="4005842"/>
            <a:chOff x="6778084" y="2200689"/>
            <a:chExt cx="2743200" cy="4005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A444A2-16B6-B5C9-F03C-E9EEE4F97FEC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7E4BF2-947D-9A09-7D37-FE094BF9CD11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FEEA8E-5F82-41E0-B2A6-FEB4656598C7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F1F622-4FF7-08A1-5FE8-69FC81B4396F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E51308-ED4E-DA62-0BDF-1A9E67082EFC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B75F1F-BA82-81A8-347E-92679969ED5D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00B3EE-A32F-6698-BC7B-F148C1F3B98C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FA6EBE-4A0F-709A-9801-15D0B2AA6E3B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14BE68D-7C2D-E09E-2C14-E924B0ABBD06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B0E652-C9CB-F825-1330-1C66F34F42B1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A9C99899-58C7-FFAE-C8FB-1B6428229DDA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F8DD87-9A62-DC07-AD51-D73DF2280B0D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53F6220-7CC5-5B6B-DF42-81CFCD00CC8D}"/>
              </a:ext>
            </a:extLst>
          </p:cNvPr>
          <p:cNvSpPr txBox="1"/>
          <p:nvPr/>
        </p:nvSpPr>
        <p:spPr>
          <a:xfrm>
            <a:off x="295572" y="2024995"/>
            <a:ext cx="69739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transformer architecture is generic and </a:t>
            </a:r>
            <a:r>
              <a:rPr lang="en-US" sz="2800" b="1" dirty="0"/>
              <a:t>can process any sequence</a:t>
            </a:r>
            <a:r>
              <a:rPr lang="en-US" sz="2800" dirty="0"/>
              <a:t> you can think of</a:t>
            </a:r>
          </a:p>
          <a:p>
            <a:endParaRPr lang="en-US" sz="2800" dirty="0"/>
          </a:p>
          <a:p>
            <a:r>
              <a:rPr lang="en-US" sz="2800" b="1" u="sng" dirty="0"/>
              <a:t>Key idea</a:t>
            </a:r>
            <a:r>
              <a:rPr lang="en-US" sz="2800" dirty="0"/>
              <a:t>: if you can turn it into a (sequence of) vector(s), you can feed it into the LLM!</a:t>
            </a:r>
          </a:p>
          <a:p>
            <a:endParaRPr lang="en-US" sz="2800" dirty="0"/>
          </a:p>
          <a:p>
            <a:r>
              <a:rPr lang="en-US" sz="2800" u="sng" dirty="0"/>
              <a:t>Examples</a:t>
            </a:r>
            <a:r>
              <a:rPr lang="en-US" sz="2800" dirty="0"/>
              <a:t>:</a:t>
            </a:r>
          </a:p>
          <a:p>
            <a:r>
              <a:rPr lang="en-US" sz="2800" dirty="0"/>
              <a:t>Text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 err="1">
                <a:sym typeface="Wingdings" panose="05000000000000000000" pitchFamily="2" charset="2"/>
              </a:rPr>
              <a:t>Subwords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Embedding lookup</a:t>
            </a:r>
            <a:endParaRPr lang="en-US" sz="2800" dirty="0"/>
          </a:p>
          <a:p>
            <a:r>
              <a:rPr lang="en-US" sz="2800" dirty="0"/>
              <a:t>Images </a:t>
            </a:r>
            <a:r>
              <a:rPr lang="en-US" sz="2800" dirty="0">
                <a:sym typeface="Wingdings" panose="05000000000000000000" pitchFamily="2" charset="2"/>
              </a:rPr>
              <a:t> Image patches  Linear Projection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Audio  We will discuss this!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392B5D-08BC-F92A-D270-D18A610DA3EB}"/>
                  </a:ext>
                </a:extLst>
              </p:cNvPr>
              <p:cNvSpPr txBox="1"/>
              <p:nvPr/>
            </p:nvSpPr>
            <p:spPr>
              <a:xfrm>
                <a:off x="7332113" y="5849006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392B5D-08BC-F92A-D270-D18A610DA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13" y="5849006"/>
                <a:ext cx="3609298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0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464B-010D-5005-37D1-48046EBBC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F87B-B7BF-A0AB-57D4-E69D637A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Large Language Models For Audio?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F867E-797F-FEE3-B89C-B82979D6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</a:t>
            </a:r>
            <a:r>
              <a:rPr lang="en-US" dirty="0"/>
              <a:t>: We want to process audio using an LLM</a:t>
            </a:r>
          </a:p>
          <a:p>
            <a:r>
              <a:rPr lang="en-US" dirty="0"/>
              <a:t>We need to turn an audio waveform into</a:t>
            </a:r>
            <a:br>
              <a:rPr lang="en-US" dirty="0"/>
            </a:br>
            <a:r>
              <a:rPr lang="en-US" dirty="0"/>
              <a:t>a sequence of vectors</a:t>
            </a:r>
          </a:p>
          <a:p>
            <a:r>
              <a:rPr lang="en-US" dirty="0"/>
              <a:t>How?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612BA-A6D9-A1F9-4A27-607791D1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11</a:t>
            </a:fld>
            <a:endParaRPr kumimoji="1" lang="zh-TW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BAC9D7-D24A-2DB5-331D-A0AE681D03AE}"/>
              </a:ext>
            </a:extLst>
          </p:cNvPr>
          <p:cNvGrpSpPr/>
          <p:nvPr/>
        </p:nvGrpSpPr>
        <p:grpSpPr>
          <a:xfrm>
            <a:off x="7641684" y="1764746"/>
            <a:ext cx="2743200" cy="4005842"/>
            <a:chOff x="6778084" y="2200689"/>
            <a:chExt cx="2743200" cy="40058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80E75E-4001-BA05-9012-504A8CF87194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C94215-8A38-A9E3-0834-6D6F86569C84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38FE21-74A7-1D0B-BA24-6EF1E5E7D4FC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303BEE-F5B8-05FF-331B-022640A35260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23CC5E-6884-ADA0-7788-A979E2EE17F4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2E551F-E89F-AE5F-C639-58B4BB2B3164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6590A0-DCF1-46A9-281F-0209AAF297CF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AACAD-41FE-C9F7-9180-1C2BAE0A2AF5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392022C3-610B-B8A0-26A3-B1A387B36A86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D86BF7-0A7B-F5B7-2C46-C8CBD5618520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D963D721-919C-6D63-7246-62DA27D13D4E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D6A3CC-E62D-0F8B-2DCE-D53065241F14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A159E39-3F95-E42D-B422-60358E845643}"/>
                  </a:ext>
                </a:extLst>
              </p:cNvPr>
              <p:cNvSpPr txBox="1"/>
              <p:nvPr/>
            </p:nvSpPr>
            <p:spPr>
              <a:xfrm>
                <a:off x="7332113" y="5849006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A159E39-3F95-E42D-B422-60358E845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13" y="5849006"/>
                <a:ext cx="3609298" cy="501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91F4A813-A375-0FF6-D2F1-ECA57684A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83" y="4784078"/>
            <a:ext cx="4410075" cy="1447800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EC51BB70-5196-249A-F355-0D51A45F07A6}"/>
              </a:ext>
            </a:extLst>
          </p:cNvPr>
          <p:cNvSpPr/>
          <p:nvPr/>
        </p:nvSpPr>
        <p:spPr>
          <a:xfrm>
            <a:off x="5491323" y="5207757"/>
            <a:ext cx="1751253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538B38-1397-BD16-4091-031B90DEBFE1}"/>
              </a:ext>
            </a:extLst>
          </p:cNvPr>
          <p:cNvSpPr txBox="1"/>
          <p:nvPr/>
        </p:nvSpPr>
        <p:spPr>
          <a:xfrm>
            <a:off x="6028853" y="4417259"/>
            <a:ext cx="561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932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33A3-BAF0-F91E-2183-256386A1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E7C3-528E-ADBD-0369-D436730B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1: Cascading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6AB0-EB23-F344-C648-3BF58E509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method:</a:t>
            </a:r>
          </a:p>
          <a:p>
            <a:pPr marL="914400" lvl="1" indent="-457200">
              <a:buAutoNum type="arabicPeriod"/>
            </a:pPr>
            <a:r>
              <a:rPr lang="en-US" dirty="0"/>
              <a:t>Transcribe audio into text</a:t>
            </a:r>
          </a:p>
          <a:p>
            <a:pPr marL="914400" lvl="1" indent="-457200">
              <a:buAutoNum type="arabicPeriod"/>
            </a:pPr>
            <a:r>
              <a:rPr lang="en-US" dirty="0"/>
              <a:t>Feed text into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53B34-D89E-4C78-F791-CC84FAEA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12</a:t>
            </a:fld>
            <a:endParaRPr kumimoji="1"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5D4BC-A2E5-573C-1F9E-C901760BA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6" y="4521200"/>
            <a:ext cx="2185682" cy="13906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4DBA1E-7E21-9579-B53B-A5842FA364B6}"/>
              </a:ext>
            </a:extLst>
          </p:cNvPr>
          <p:cNvGrpSpPr/>
          <p:nvPr/>
        </p:nvGrpSpPr>
        <p:grpSpPr>
          <a:xfrm>
            <a:off x="8305802" y="1426079"/>
            <a:ext cx="2743200" cy="4005842"/>
            <a:chOff x="6778084" y="2200689"/>
            <a:chExt cx="2743200" cy="40058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1DFB0E-8833-B8ED-A16B-4192EE0D2B86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EE095E-1422-5693-9B4A-C58092911C1D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D127CE-82F3-F76A-B6A1-6D2E90934465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FA9A5D6-AC3A-A2C5-7C95-A95E9C3ADCAF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0C7628-689E-73AD-3735-90F987A4D400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E7BF96-E60C-B641-2FF9-D9470EFADB18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001F9E-CBAE-A405-F71C-7C6137D9A4A6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B2FF44-BCB4-0FC2-50CD-8F84B0E59A7F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43AF1FB3-3F86-E0C2-0BB8-CEDB27F683D0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90E586-1BEA-9810-E4A7-D729752583AD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3AC55B39-1C65-D091-3F24-5A3122528485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20F312-F68B-C38D-211E-F0C900EB7D83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1DDA58B-4A37-157F-0688-71D6DCDD54AE}"/>
              </a:ext>
            </a:extLst>
          </p:cNvPr>
          <p:cNvSpPr/>
          <p:nvPr/>
        </p:nvSpPr>
        <p:spPr>
          <a:xfrm>
            <a:off x="3099792" y="4604834"/>
            <a:ext cx="1158975" cy="1004888"/>
          </a:xfrm>
          <a:prstGeom prst="rect">
            <a:avLst/>
          </a:prstGeom>
          <a:solidFill>
            <a:srgbClr val="BDD8EF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ASR Model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47EC5E-6982-CC42-D8FB-EEE530464A4D}"/>
              </a:ext>
            </a:extLst>
          </p:cNvPr>
          <p:cNvSpPr txBox="1"/>
          <p:nvPr/>
        </p:nvSpPr>
        <p:spPr>
          <a:xfrm>
            <a:off x="4949140" y="4778725"/>
            <a:ext cx="258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Text Transcript:</a:t>
            </a:r>
          </a:p>
          <a:p>
            <a:pPr algn="ctr"/>
            <a:r>
              <a:rPr lang="en-US" sz="2400" dirty="0"/>
              <a:t>“I am feeling good”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530850E-B31D-48CB-6900-5175526EED63}"/>
              </a:ext>
            </a:extLst>
          </p:cNvPr>
          <p:cNvSpPr/>
          <p:nvPr/>
        </p:nvSpPr>
        <p:spPr>
          <a:xfrm>
            <a:off x="2439398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8C335FF1-18BD-0C3C-190E-D70F4CCC9E8C}"/>
              </a:ext>
            </a:extLst>
          </p:cNvPr>
          <p:cNvSpPr/>
          <p:nvPr/>
        </p:nvSpPr>
        <p:spPr>
          <a:xfrm>
            <a:off x="4415199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44CBAC6-A7ED-909C-A9C4-68CD17CB735D}"/>
              </a:ext>
            </a:extLst>
          </p:cNvPr>
          <p:cNvSpPr/>
          <p:nvPr/>
        </p:nvSpPr>
        <p:spPr>
          <a:xfrm>
            <a:off x="7597089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7C37C6-1516-89AC-EBB5-F8F4FFCEE5E7}"/>
                  </a:ext>
                </a:extLst>
              </p:cNvPr>
              <p:cNvSpPr txBox="1"/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7C37C6-1516-89AC-EBB5-F8F4FFCEE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02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FF6B-2C22-B346-AC39-185C9D934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F2D69-41DA-6957-6068-028F6B9E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1: Cascading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1200-33EF-9633-02DE-3306F1702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method:</a:t>
            </a:r>
          </a:p>
          <a:p>
            <a:pPr marL="914400" lvl="1" indent="-457200">
              <a:buAutoNum type="arabicPeriod"/>
            </a:pPr>
            <a:r>
              <a:rPr lang="en-US" dirty="0"/>
              <a:t>Transcribe audio into text</a:t>
            </a:r>
          </a:p>
          <a:p>
            <a:pPr marL="914400" lvl="1" indent="-457200">
              <a:buAutoNum type="arabicPeriod"/>
            </a:pPr>
            <a:r>
              <a:rPr lang="en-US" dirty="0"/>
              <a:t>Feed text into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AE252-EEB7-CDE1-C62E-8602B020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13</a:t>
            </a:fld>
            <a:endParaRPr kumimoji="1" lang="zh-TW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E7CD90-990C-C89B-587F-30733FB0AD9F}"/>
              </a:ext>
            </a:extLst>
          </p:cNvPr>
          <p:cNvGrpSpPr/>
          <p:nvPr/>
        </p:nvGrpSpPr>
        <p:grpSpPr>
          <a:xfrm>
            <a:off x="8305802" y="1426079"/>
            <a:ext cx="2743200" cy="4005842"/>
            <a:chOff x="6778084" y="2200689"/>
            <a:chExt cx="2743200" cy="40058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A5EE87B-6B49-C8D6-429E-CA8C3D39FF5F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FEEA707-8D32-C647-FD35-12B5C29C92DD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20F2A4-A374-169A-63C3-5B1A87E66DEE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6776DC-05E3-B4B6-5CFF-1E602C6FD1EE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BFA471-F027-ED29-4C0D-1980C0C13E25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A50098-9674-B6C8-9BD1-85C9728393BE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972191-297C-E8D0-469D-4B89B6D7A18C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90A6D2-8575-BE28-0A10-CE6D22B78CD7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BA56527C-0C25-BCC3-4AB5-EAD7703D6989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18EE79-46AF-C023-6BB0-839AFCF74E75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897D1B12-FBE7-7A58-544A-CEE18139AC62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9696E9-CDE4-D510-E394-E521560CE5A3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A3E63C-2ED6-9372-8E9D-86DFEEFD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6" y="4521200"/>
            <a:ext cx="2185682" cy="1390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361C57-9877-DE83-C3E3-D286C6E70FAF}"/>
              </a:ext>
            </a:extLst>
          </p:cNvPr>
          <p:cNvSpPr/>
          <p:nvPr/>
        </p:nvSpPr>
        <p:spPr>
          <a:xfrm>
            <a:off x="3099792" y="4604834"/>
            <a:ext cx="1158975" cy="1004888"/>
          </a:xfrm>
          <a:prstGeom prst="rect">
            <a:avLst/>
          </a:prstGeom>
          <a:solidFill>
            <a:srgbClr val="BDD8EF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ASR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AE4C5-A19C-4136-E0CE-2A05A8741E8E}"/>
              </a:ext>
            </a:extLst>
          </p:cNvPr>
          <p:cNvSpPr txBox="1"/>
          <p:nvPr/>
        </p:nvSpPr>
        <p:spPr>
          <a:xfrm>
            <a:off x="4949140" y="4778725"/>
            <a:ext cx="258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Text Transcript:</a:t>
            </a:r>
          </a:p>
          <a:p>
            <a:pPr algn="ctr"/>
            <a:r>
              <a:rPr lang="en-US" sz="2400" dirty="0"/>
              <a:t>“I am feeling good”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F8AC1F8-16AA-8FF4-6248-B9711FDB4F6D}"/>
              </a:ext>
            </a:extLst>
          </p:cNvPr>
          <p:cNvSpPr/>
          <p:nvPr/>
        </p:nvSpPr>
        <p:spPr>
          <a:xfrm>
            <a:off x="2439398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30F3FA-CA03-4ED6-223D-EF179065B890}"/>
              </a:ext>
            </a:extLst>
          </p:cNvPr>
          <p:cNvSpPr/>
          <p:nvPr/>
        </p:nvSpPr>
        <p:spPr>
          <a:xfrm>
            <a:off x="4415199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3B8779-E205-6FD8-8AF2-3F38CD4273C3}"/>
              </a:ext>
            </a:extLst>
          </p:cNvPr>
          <p:cNvSpPr/>
          <p:nvPr/>
        </p:nvSpPr>
        <p:spPr>
          <a:xfrm>
            <a:off x="7597089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D857106E-E5B1-B641-9F45-BD729F709A64}"/>
              </a:ext>
            </a:extLst>
          </p:cNvPr>
          <p:cNvSpPr txBox="1"/>
          <p:nvPr/>
        </p:nvSpPr>
        <p:spPr>
          <a:xfrm>
            <a:off x="0" y="2326753"/>
            <a:ext cx="12192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altLang="zh-TW" sz="3600" b="1" dirty="0">
                <a:latin typeface="NimbusRomNo9L"/>
              </a:rPr>
              <a:t>Problem - No access to actual Audio!</a:t>
            </a:r>
          </a:p>
          <a:p>
            <a:pPr algn="ctr"/>
            <a:r>
              <a:rPr lang="en" altLang="zh-TW" sz="3600" b="1" dirty="0">
                <a:latin typeface="NimbusRomNo9L"/>
              </a:rPr>
              <a:t>We only capture </a:t>
            </a:r>
            <a:r>
              <a:rPr lang="en" altLang="zh-TW" sz="3600" b="1" i="1" u="sng" dirty="0">
                <a:latin typeface="NimbusRomNo9L"/>
              </a:rPr>
              <a:t>what</a:t>
            </a:r>
            <a:r>
              <a:rPr lang="en" altLang="zh-TW" sz="3600" b="1" dirty="0">
                <a:latin typeface="NimbusRomNo9L"/>
              </a:rPr>
              <a:t> was said, but not </a:t>
            </a:r>
            <a:r>
              <a:rPr lang="en" altLang="zh-TW" sz="3600" b="1" i="1" u="sng" dirty="0">
                <a:latin typeface="NimbusRomNo9L"/>
              </a:rPr>
              <a:t>how</a:t>
            </a:r>
            <a:r>
              <a:rPr lang="en" altLang="zh-TW" sz="3600" b="1" dirty="0">
                <a:latin typeface="NimbusRomNo9L"/>
              </a:rPr>
              <a:t> it was said.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427BBC-37F0-1BAF-4B63-C222515656A8}"/>
                  </a:ext>
                </a:extLst>
              </p:cNvPr>
              <p:cNvSpPr txBox="1"/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427BBC-37F0-1BAF-4B63-C22251565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91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45971-9CE4-154D-E195-BCC4B955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1E-3D18-9A32-654A-6EEB7976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1: Cascading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388A-32E0-CCFF-D9EF-F28EC96E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method:</a:t>
            </a:r>
          </a:p>
          <a:p>
            <a:pPr marL="914400" lvl="1" indent="-457200">
              <a:buAutoNum type="arabicPeriod"/>
            </a:pPr>
            <a:r>
              <a:rPr lang="en-US" dirty="0"/>
              <a:t>Transcribe audio into text</a:t>
            </a:r>
          </a:p>
          <a:p>
            <a:pPr marL="914400" lvl="1" indent="-457200">
              <a:buAutoNum type="arabicPeriod"/>
            </a:pPr>
            <a:r>
              <a:rPr lang="en-US" dirty="0"/>
              <a:t>Feed text into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032EA-6436-36C0-609E-8E0844F0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14</a:t>
            </a:fld>
            <a:endParaRPr kumimoji="1" lang="zh-TW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F0BA4F-1539-4B46-C693-EABA8F61601F}"/>
              </a:ext>
            </a:extLst>
          </p:cNvPr>
          <p:cNvGrpSpPr/>
          <p:nvPr/>
        </p:nvGrpSpPr>
        <p:grpSpPr>
          <a:xfrm>
            <a:off x="8305802" y="1426079"/>
            <a:ext cx="2743200" cy="4005842"/>
            <a:chOff x="6778084" y="2200689"/>
            <a:chExt cx="2743200" cy="400584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9B7952-24CD-1B46-816A-CCC404FA5D68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4CC41B-C066-2F32-7572-7E1E8639A4A6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427D56-6137-2584-5B8D-8707A5C07AF4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DF7F3D-4151-486B-6C1A-106D4A1B2D55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2548F8-0C3E-3ED6-338E-B0AA939C7D6C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DC5529E-C9C8-B0F3-0965-BF400911C1C1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89E354-CCCC-B0A7-6396-EB5AB084DBF5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0FF1D7-2EBD-B8FA-FCF9-433115307F7F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918DFE3-A0B3-60B9-432F-B8816AA593B6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F3AEF4-AF5B-D0D7-891F-6AA0D4324342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13909BA-6B95-8962-CF1B-7975381789E1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7D9FAD-3A04-1C71-9D90-9E27A2CE46CB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5FFD4A9-105D-AAEA-31BF-9CCD86ABD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6" y="4521200"/>
            <a:ext cx="2185682" cy="1390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0732B6-7157-3DB8-A0A6-F23FAF87D8D1}"/>
              </a:ext>
            </a:extLst>
          </p:cNvPr>
          <p:cNvSpPr/>
          <p:nvPr/>
        </p:nvSpPr>
        <p:spPr>
          <a:xfrm>
            <a:off x="3099792" y="4604834"/>
            <a:ext cx="1158975" cy="1004888"/>
          </a:xfrm>
          <a:prstGeom prst="rect">
            <a:avLst/>
          </a:prstGeom>
          <a:solidFill>
            <a:srgbClr val="BDD8EF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ASR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E2F78-4BFD-5B07-EA51-A211CF809C97}"/>
              </a:ext>
            </a:extLst>
          </p:cNvPr>
          <p:cNvSpPr txBox="1"/>
          <p:nvPr/>
        </p:nvSpPr>
        <p:spPr>
          <a:xfrm>
            <a:off x="4949140" y="4778725"/>
            <a:ext cx="258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Text Transcript:</a:t>
            </a:r>
          </a:p>
          <a:p>
            <a:pPr algn="ctr"/>
            <a:r>
              <a:rPr lang="en-US" sz="2400" dirty="0"/>
              <a:t>“I am feeling good”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BEE4D50-129F-4448-AF17-6E3A1D24410F}"/>
              </a:ext>
            </a:extLst>
          </p:cNvPr>
          <p:cNvSpPr/>
          <p:nvPr/>
        </p:nvSpPr>
        <p:spPr>
          <a:xfrm>
            <a:off x="2439398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D252D7-B983-5850-5D43-AA41D4864261}"/>
              </a:ext>
            </a:extLst>
          </p:cNvPr>
          <p:cNvSpPr/>
          <p:nvPr/>
        </p:nvSpPr>
        <p:spPr>
          <a:xfrm>
            <a:off x="4415199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F1A5ABD-7CDF-C319-EDA0-4DDC28585CB2}"/>
              </a:ext>
            </a:extLst>
          </p:cNvPr>
          <p:cNvSpPr/>
          <p:nvPr/>
        </p:nvSpPr>
        <p:spPr>
          <a:xfrm>
            <a:off x="7597089" y="4937411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FC8F90A1-798D-DD9A-9675-F1BFEF9AF8A3}"/>
              </a:ext>
            </a:extLst>
          </p:cNvPr>
          <p:cNvSpPr txBox="1"/>
          <p:nvPr/>
        </p:nvSpPr>
        <p:spPr>
          <a:xfrm>
            <a:off x="0" y="2326753"/>
            <a:ext cx="12192000" cy="2862322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altLang="zh-TW" sz="3600" b="1" dirty="0">
                <a:effectLst/>
                <a:latin typeface="NimbusRomNo9L"/>
              </a:rPr>
              <a:t>Problem - </a:t>
            </a:r>
            <a:r>
              <a:rPr lang="en" altLang="zh-TW" sz="3600" b="1" dirty="0">
                <a:latin typeface="NimbusRomNo9L"/>
              </a:rPr>
              <a:t>No access to actual Audio!</a:t>
            </a:r>
            <a:endParaRPr lang="en" altLang="zh-TW" sz="3600" b="1" dirty="0">
              <a:effectLst/>
              <a:latin typeface="NimbusRomNo9L"/>
            </a:endParaRPr>
          </a:p>
          <a:p>
            <a:pPr algn="ctr"/>
            <a:r>
              <a:rPr lang="en" altLang="zh-TW" sz="3600" b="1" dirty="0">
                <a:latin typeface="NimbusRomNo9L"/>
              </a:rPr>
              <a:t>We only capture </a:t>
            </a:r>
            <a:r>
              <a:rPr lang="en" altLang="zh-TW" sz="3600" b="1" i="1" u="sng" dirty="0">
                <a:latin typeface="NimbusRomNo9L"/>
              </a:rPr>
              <a:t>what</a:t>
            </a:r>
            <a:r>
              <a:rPr lang="en" altLang="zh-TW" sz="3600" b="1" dirty="0">
                <a:latin typeface="NimbusRomNo9L"/>
              </a:rPr>
              <a:t> was said, but not </a:t>
            </a:r>
            <a:r>
              <a:rPr lang="en" altLang="zh-TW" sz="3600" b="1" i="1" u="sng" dirty="0">
                <a:latin typeface="NimbusRomNo9L"/>
              </a:rPr>
              <a:t>how</a:t>
            </a:r>
            <a:r>
              <a:rPr lang="en" altLang="zh-TW" sz="3600" b="1" dirty="0">
                <a:latin typeface="NimbusRomNo9L"/>
              </a:rPr>
              <a:t> it was said.</a:t>
            </a:r>
          </a:p>
          <a:p>
            <a:pPr algn="ctr"/>
            <a:endParaRPr lang="en-US" altLang="zh-TW" sz="3600" b="1" dirty="0"/>
          </a:p>
          <a:p>
            <a:pPr algn="ctr"/>
            <a:r>
              <a:rPr lang="en-US" altLang="zh-TW" sz="3600" b="1" dirty="0"/>
              <a:t>Text preserves semantic content, but discards prosodic, paralinguistic, and speaker-specific information.</a:t>
            </a:r>
            <a:endParaRPr lang="zh-TW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AABD50-D2D8-BC5C-4AE0-371A740CCAEA}"/>
                  </a:ext>
                </a:extLst>
              </p:cNvPr>
              <p:cNvSpPr txBox="1"/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AABD50-D2D8-BC5C-4AE0-371A740C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73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CF2A5-D99A-A560-1A6F-A9C7AB11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A255-AAC3-17F5-9AE0-FC01B068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1: Cascading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18D7E-6B8D-EB22-F24E-E55F4C19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15</a:t>
            </a:fld>
            <a:endParaRPr kumimoji="1" lang="zh-TW" altLang="en-US"/>
          </a:p>
        </p:txBody>
      </p:sp>
      <p:pic>
        <p:nvPicPr>
          <p:cNvPr id="1026" name="Picture 2" descr="MedGemma15-7-MedASR">
            <a:extLst>
              <a:ext uri="{FF2B5EF4-FFF2-40B4-BE49-F238E27FC236}">
                <a16:creationId xmlns:a16="http://schemas.microsoft.com/office/drawing/2014/main" id="{D5AEB5BE-0121-0EE3-5F04-3CBBFAAF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2" y="2402690"/>
            <a:ext cx="10680656" cy="373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9DC7E-BF0A-A1B1-D76E-9AC4E50F6CA4}"/>
              </a:ext>
            </a:extLst>
          </p:cNvPr>
          <p:cNvSpPr txBox="1"/>
          <p:nvPr/>
        </p:nvSpPr>
        <p:spPr>
          <a:xfrm>
            <a:off x="838200" y="1785830"/>
            <a:ext cx="608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Google Health AI team’s current pipeline</a:t>
            </a:r>
          </a:p>
        </p:txBody>
      </p:sp>
    </p:spTree>
    <p:extLst>
      <p:ext uri="{BB962C8B-B14F-4D97-AF65-F5344CB8AC3E}">
        <p14:creationId xmlns:p14="http://schemas.microsoft.com/office/powerpoint/2010/main" val="150534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91E5F-8493-5347-CE87-20C5DB5BA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065-29A1-29E3-ABA0-EEF058D2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2: Raw Audio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47988-0254-748B-7255-FFE08F372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Feed waveform directly into LLM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frame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47988-0254-748B-7255-FFE08F372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373A-DB37-1726-B4EA-3B9899BE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16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453BA-9BE8-07E0-D11C-17CBD05F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91" y="4503896"/>
            <a:ext cx="2185682" cy="13906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32E32E-7BB2-5758-D72E-C9AFD3BFFD86}"/>
              </a:ext>
            </a:extLst>
          </p:cNvPr>
          <p:cNvGrpSpPr/>
          <p:nvPr/>
        </p:nvGrpSpPr>
        <p:grpSpPr>
          <a:xfrm>
            <a:off x="8305802" y="1426079"/>
            <a:ext cx="2743200" cy="4005842"/>
            <a:chOff x="6778084" y="2200689"/>
            <a:chExt cx="2743200" cy="40058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57C554-3789-ACA8-8338-B4C47408F95C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BD90F5-9ED3-74AA-4622-3A9447AF4FBB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404ADD-E4F3-8AB3-65FB-35E8A79E68BA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706381-6ECB-211D-80BA-3099884C80BF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AB7907-63A2-B7EB-B4FF-D39F91290F1B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959D4-17AE-7F17-1C1C-8FC85C821548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05962-25A4-E42F-8CDA-B8B46729475E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E9E385-2EE3-000D-BA24-4ECF6A98B8D2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C1C5780-7BB5-B0F8-301A-86DC65D5307D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DD1D3E-6899-E2F2-4365-E1840AEE13C9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0818BB7-CC99-4189-AF40-89BFBBAECCDE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EA7013-6C15-0D65-7057-BD40914700BC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C7690C5-E52D-09ED-8853-C29DFED7C479}"/>
              </a:ext>
            </a:extLst>
          </p:cNvPr>
          <p:cNvSpPr/>
          <p:nvPr/>
        </p:nvSpPr>
        <p:spPr>
          <a:xfrm>
            <a:off x="7642822" y="4943885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68532E-68B8-8846-32B2-3D441E7BD0ED}"/>
                  </a:ext>
                </a:extLst>
              </p:cNvPr>
              <p:cNvSpPr txBox="1"/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68532E-68B8-8846-32B2-3D441E7B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64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FB2AA-FC88-F853-1216-9B728FEC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44C4-4DFA-AB21-045A-D29582D3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2: Raw Audio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F4F1B-676E-BD10-7CA2-376FFA2A2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Feed waveform directly into LLM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frame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F4F1B-676E-BD10-7CA2-376FFA2A2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A9B34-520E-AC39-4400-05507DC0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17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713A4-040E-E72B-B821-5B566B6B0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91" y="4503896"/>
            <a:ext cx="2185682" cy="13906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15A4453-7FE9-2A50-723B-18271855A695}"/>
              </a:ext>
            </a:extLst>
          </p:cNvPr>
          <p:cNvGrpSpPr/>
          <p:nvPr/>
        </p:nvGrpSpPr>
        <p:grpSpPr>
          <a:xfrm>
            <a:off x="8305802" y="1426079"/>
            <a:ext cx="2743200" cy="4005842"/>
            <a:chOff x="6778084" y="2200689"/>
            <a:chExt cx="2743200" cy="40058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E37531-091B-78F9-26EC-99AB161AC684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490D8B-B65B-D77B-1F1B-863CC4162586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D50A74-4E69-5D1F-2AB2-480D999C5E11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C47795-F98F-501A-F8D5-E96CC69CBC43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B74157-9B21-AC8D-24AC-B8CBFA1C1C02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5CDE26-32F3-F3FE-247A-8E6B3FF618CD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091E29-94EF-5900-6330-4EE5F5DE8D7C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1D90FD-69A0-8558-F37B-B63567D8FE59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8E057BB-DC50-6B7A-F4C9-2E82D132ADD2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3A1574-6C78-2AC0-710F-9CB44F7A9593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2A7E852-B417-6D60-2657-3426E0192863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7FF36D-8853-CD3D-8139-186ECA6F2DA5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719596E-30A5-290D-9F13-6258D5348F4B}"/>
              </a:ext>
            </a:extLst>
          </p:cNvPr>
          <p:cNvSpPr/>
          <p:nvPr/>
        </p:nvSpPr>
        <p:spPr>
          <a:xfrm>
            <a:off x="7642822" y="4943885"/>
            <a:ext cx="599820" cy="353006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702C65-B7BA-2692-0459-7C1F6B726061}"/>
                  </a:ext>
                </a:extLst>
              </p:cNvPr>
              <p:cNvSpPr txBox="1"/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702C65-B7BA-2692-0459-7C1F6B726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65" y="5605255"/>
                <a:ext cx="3609298" cy="5012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">
                <a:extLst>
                  <a:ext uri="{FF2B5EF4-FFF2-40B4-BE49-F238E27FC236}">
                    <a16:creationId xmlns:a16="http://schemas.microsoft.com/office/drawing/2014/main" id="{D8EB62A2-4A68-4418-F59C-B82401F0DE4D}"/>
                  </a:ext>
                </a:extLst>
              </p:cNvPr>
              <p:cNvSpPr txBox="1"/>
              <p:nvPr/>
            </p:nvSpPr>
            <p:spPr>
              <a:xfrm>
                <a:off x="0" y="2326753"/>
                <a:ext cx="12192000" cy="232089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" altLang="zh-TW" sz="3600" b="1" dirty="0">
                    <a:effectLst/>
                    <a:latin typeface="NimbusRomNo9L"/>
                  </a:rPr>
                  <a:t>Problem – computationally infeasible</a:t>
                </a:r>
                <a:r>
                  <a:rPr lang="en" altLang="zh-TW" sz="3600" b="1" dirty="0">
                    <a:latin typeface="NimbusRomNo9L"/>
                  </a:rPr>
                  <a:t>!</a:t>
                </a:r>
                <a:endParaRPr lang="en" altLang="zh-TW" sz="3600" b="1" dirty="0">
                  <a:effectLst/>
                  <a:latin typeface="NimbusRomNo9L"/>
                </a:endParaRPr>
              </a:p>
              <a:p>
                <a:pPr algn="ctr"/>
                <a:r>
                  <a:rPr lang="en-US" altLang="zh-TW" sz="3600" b="1" dirty="0"/>
                  <a:t>LLMs memory and computational cost: </a:t>
                </a:r>
                <a14:m>
                  <m:oMath xmlns:m="http://schemas.openxmlformats.org/officeDocument/2006/math">
                    <m:r>
                      <a:rPr lang="en-US" altLang="zh-TW" sz="36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TW" sz="36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TW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3600" b="1" dirty="0"/>
              </a:p>
              <a:p>
                <a:pPr algn="ctr"/>
                <a:endParaRPr lang="en-US" altLang="zh-TW" sz="3600" b="1" dirty="0"/>
              </a:p>
              <a:p>
                <a:pPr algn="ctr"/>
                <a:r>
                  <a:rPr lang="en-US" altLang="zh-TW" sz="3600" b="1" dirty="0"/>
                  <a:t>Example: 30 seconds of 16kHz audio = 480,000 timesteps</a:t>
                </a:r>
              </a:p>
            </p:txBody>
          </p:sp>
        </mc:Choice>
        <mc:Fallback xmlns="">
          <p:sp>
            <p:nvSpPr>
              <p:cNvPr id="20" name="文字方塊 1">
                <a:extLst>
                  <a:ext uri="{FF2B5EF4-FFF2-40B4-BE49-F238E27FC236}">
                    <a16:creationId xmlns:a16="http://schemas.microsoft.com/office/drawing/2014/main" id="{D8EB62A2-4A68-4418-F59C-B82401F0D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26753"/>
                <a:ext cx="12192000" cy="2320892"/>
              </a:xfrm>
              <a:prstGeom prst="rect">
                <a:avLst/>
              </a:prstGeom>
              <a:blipFill>
                <a:blip r:embed="rId5"/>
                <a:stretch>
                  <a:fillRect t="-2545" b="-7125"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75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B251-3C3E-D007-92F9-585B8761A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DB3F-9836-7E83-09FC-158EA394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2: Raw Audio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1DAD7-3E04-4ED3-A805-4C4916BA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No one does this in practice…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2535-7FB1-6A06-04C7-B4167305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654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FEBC2-145B-5AE4-9551-0BAB0630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4E15-0A1F-2C22-D290-C3404497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A642-D302-9643-AA8C-67A37E0C7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last week!</a:t>
            </a:r>
          </a:p>
          <a:p>
            <a:r>
              <a:rPr lang="en-US" dirty="0"/>
              <a:t>Instead of continuous waveforms, lets work with</a:t>
            </a:r>
            <a:br>
              <a:rPr lang="en-US" dirty="0"/>
            </a:br>
            <a:r>
              <a:rPr lang="en-US" dirty="0"/>
              <a:t>discrete audio tokens!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070EA-D832-B9FD-CF9D-CE478855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19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A2B66-8A3F-5B11-6123-4572F2DD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4" y="4656031"/>
            <a:ext cx="2186298" cy="126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0DF09A-6CB3-8C1F-4C4B-AAB60661DCCF}"/>
              </a:ext>
            </a:extLst>
          </p:cNvPr>
          <p:cNvSpPr/>
          <p:nvPr/>
        </p:nvSpPr>
        <p:spPr>
          <a:xfrm>
            <a:off x="8436523" y="3361559"/>
            <a:ext cx="2502055" cy="1108099"/>
          </a:xfrm>
          <a:prstGeom prst="rect">
            <a:avLst/>
          </a:prstGeom>
          <a:solidFill>
            <a:srgbClr val="BDD8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A58F9-6E6E-098E-B67A-83A2CB6A5597}"/>
              </a:ext>
            </a:extLst>
          </p:cNvPr>
          <p:cNvSpPr/>
          <p:nvPr/>
        </p:nvSpPr>
        <p:spPr>
          <a:xfrm>
            <a:off x="8426486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E8FFF8-6A54-B8BB-8D48-A64BEE0E2834}"/>
              </a:ext>
            </a:extLst>
          </p:cNvPr>
          <p:cNvSpPr/>
          <p:nvPr/>
        </p:nvSpPr>
        <p:spPr>
          <a:xfrm>
            <a:off x="874994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F4EA74-B35F-753B-6FAA-EAC3CE86EC75}"/>
              </a:ext>
            </a:extLst>
          </p:cNvPr>
          <p:cNvSpPr/>
          <p:nvPr/>
        </p:nvSpPr>
        <p:spPr>
          <a:xfrm>
            <a:off x="9073395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378ADA-4BA4-53A3-838E-0B242D65E3E7}"/>
              </a:ext>
            </a:extLst>
          </p:cNvPr>
          <p:cNvSpPr/>
          <p:nvPr/>
        </p:nvSpPr>
        <p:spPr>
          <a:xfrm>
            <a:off x="939685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0A721-9805-54C9-EC44-D391F5227A50}"/>
              </a:ext>
            </a:extLst>
          </p:cNvPr>
          <p:cNvSpPr/>
          <p:nvPr/>
        </p:nvSpPr>
        <p:spPr>
          <a:xfrm>
            <a:off x="1005467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B81522-B2BB-5942-A356-FE1E12EF8ECE}"/>
              </a:ext>
            </a:extLst>
          </p:cNvPr>
          <p:cNvSpPr/>
          <p:nvPr/>
        </p:nvSpPr>
        <p:spPr>
          <a:xfrm>
            <a:off x="10378134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4F69E-9C2C-A63C-6F92-366B966D6349}"/>
              </a:ext>
            </a:extLst>
          </p:cNvPr>
          <p:cNvSpPr/>
          <p:nvPr/>
        </p:nvSpPr>
        <p:spPr>
          <a:xfrm>
            <a:off x="1070158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FDAAB9B-4595-7946-5363-120A033F4F5A}"/>
              </a:ext>
            </a:extLst>
          </p:cNvPr>
          <p:cNvSpPr/>
          <p:nvPr/>
        </p:nvSpPr>
        <p:spPr>
          <a:xfrm rot="16200000">
            <a:off x="9535644" y="4562701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732BC5-D339-F770-94D0-C028C11A172C}"/>
              </a:ext>
            </a:extLst>
          </p:cNvPr>
          <p:cNvSpPr txBox="1"/>
          <p:nvPr/>
        </p:nvSpPr>
        <p:spPr>
          <a:xfrm>
            <a:off x="9691612" y="5046694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6332CC-657C-1985-049A-16CA85B2E794}"/>
              </a:ext>
            </a:extLst>
          </p:cNvPr>
          <p:cNvSpPr/>
          <p:nvPr/>
        </p:nvSpPr>
        <p:spPr>
          <a:xfrm>
            <a:off x="2461387" y="5057126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8F20DA-2062-D5AB-6226-C73ED41D72F2}"/>
                  </a:ext>
                </a:extLst>
              </p:cNvPr>
              <p:cNvSpPr txBox="1"/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8F20DA-2062-D5AB-6226-C73ED41D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blipFill>
                <a:blip r:embed="rId4"/>
                <a:stretch>
                  <a:fillRect l="-2526" t="-3571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rapezoid 20">
            <a:extLst>
              <a:ext uri="{FF2B5EF4-FFF2-40B4-BE49-F238E27FC236}">
                <a16:creationId xmlns:a16="http://schemas.microsoft.com/office/drawing/2014/main" id="{55799C0F-4438-8E4C-0801-69E4FE8B3034}"/>
              </a:ext>
            </a:extLst>
          </p:cNvPr>
          <p:cNvSpPr/>
          <p:nvPr/>
        </p:nvSpPr>
        <p:spPr>
          <a:xfrm rot="5400000">
            <a:off x="2774549" y="4696114"/>
            <a:ext cx="1267720" cy="1043825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8358A44-D82E-193A-84FA-2D4A0113A8A2}"/>
              </a:ext>
            </a:extLst>
          </p:cNvPr>
          <p:cNvSpPr/>
          <p:nvPr/>
        </p:nvSpPr>
        <p:spPr>
          <a:xfrm>
            <a:off x="3990913" y="5044403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73E37D-CCC5-D267-8309-CAF52894B3CD}"/>
              </a:ext>
            </a:extLst>
          </p:cNvPr>
          <p:cNvSpPr/>
          <p:nvPr/>
        </p:nvSpPr>
        <p:spPr>
          <a:xfrm>
            <a:off x="458079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A1ABD8-B47D-3275-CD7C-5C0012490DFD}"/>
              </a:ext>
            </a:extLst>
          </p:cNvPr>
          <p:cNvSpPr/>
          <p:nvPr/>
        </p:nvSpPr>
        <p:spPr>
          <a:xfrm>
            <a:off x="4904249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AF7BE8-9ECC-E1DE-5F43-433AA744AF1D}"/>
              </a:ext>
            </a:extLst>
          </p:cNvPr>
          <p:cNvSpPr/>
          <p:nvPr/>
        </p:nvSpPr>
        <p:spPr>
          <a:xfrm>
            <a:off x="522770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F269E6-B1FA-29A2-5A71-0471D0FECE4E}"/>
              </a:ext>
            </a:extLst>
          </p:cNvPr>
          <p:cNvSpPr/>
          <p:nvPr/>
        </p:nvSpPr>
        <p:spPr>
          <a:xfrm>
            <a:off x="5826062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A5181C-53B8-E0FB-1414-7289C5625BD5}"/>
              </a:ext>
            </a:extLst>
          </p:cNvPr>
          <p:cNvSpPr txBox="1"/>
          <p:nvPr/>
        </p:nvSpPr>
        <p:spPr>
          <a:xfrm>
            <a:off x="5462996" y="5042921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56F68-1AD3-98FD-3665-990CD2B02CCD}"/>
              </a:ext>
            </a:extLst>
          </p:cNvPr>
          <p:cNvSpPr txBox="1"/>
          <p:nvPr/>
        </p:nvSpPr>
        <p:spPr>
          <a:xfrm>
            <a:off x="4331049" y="4379810"/>
            <a:ext cx="1970326" cy="42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Latent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C2EB65-B148-ED22-8F2B-28ED62695D43}"/>
                  </a:ext>
                </a:extLst>
              </p:cNvPr>
              <p:cNvSpPr txBox="1"/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𝑐𝑜𝑑𝑒𝑐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7C2EB65-B148-ED22-8F2B-28ED62695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blipFill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E93B9D88-9B04-A383-CF63-582CC0BD514D}"/>
              </a:ext>
            </a:extLst>
          </p:cNvPr>
          <p:cNvSpPr/>
          <p:nvPr/>
        </p:nvSpPr>
        <p:spPr>
          <a:xfrm>
            <a:off x="6424420" y="5030548"/>
            <a:ext cx="1939414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703544-34EE-8BA8-3EA2-990D09036F4B}"/>
              </a:ext>
            </a:extLst>
          </p:cNvPr>
          <p:cNvSpPr txBox="1"/>
          <p:nvPr/>
        </p:nvSpPr>
        <p:spPr>
          <a:xfrm>
            <a:off x="6313890" y="4272273"/>
            <a:ext cx="1964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Quantization</a:t>
            </a:r>
          </a:p>
          <a:p>
            <a:pPr algn="ctr"/>
            <a:r>
              <a:rPr lang="en-US" sz="2400" dirty="0"/>
              <a:t>+ Emb. lookup</a:t>
            </a:r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F5EEB83F-5EB2-1216-9F09-22F7A844D448}"/>
              </a:ext>
            </a:extLst>
          </p:cNvPr>
          <p:cNvSpPr/>
          <p:nvPr/>
        </p:nvSpPr>
        <p:spPr>
          <a:xfrm>
            <a:off x="8883337" y="1433097"/>
            <a:ext cx="1650604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418083F-BFBD-6596-3CB2-D21FA21560D7}"/>
              </a:ext>
            </a:extLst>
          </p:cNvPr>
          <p:cNvSpPr/>
          <p:nvPr/>
        </p:nvSpPr>
        <p:spPr>
          <a:xfrm rot="16200000">
            <a:off x="9535644" y="2977546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圖片 27">
            <a:extLst>
              <a:ext uri="{FF2B5EF4-FFF2-40B4-BE49-F238E27FC236}">
                <a16:creationId xmlns:a16="http://schemas.microsoft.com/office/drawing/2014/main" id="{3FE4E66D-3954-CC6F-C6E0-F4A8935B9D0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995" y="564543"/>
            <a:ext cx="1572140" cy="8196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3907294-C13D-8329-3891-7F71B5FBB631}"/>
              </a:ext>
            </a:extLst>
          </p:cNvPr>
          <p:cNvSpPr/>
          <p:nvPr/>
        </p:nvSpPr>
        <p:spPr>
          <a:xfrm>
            <a:off x="9073395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166014-4C7F-F901-3E6D-6B97497A3836}"/>
              </a:ext>
            </a:extLst>
          </p:cNvPr>
          <p:cNvSpPr/>
          <p:nvPr/>
        </p:nvSpPr>
        <p:spPr>
          <a:xfrm>
            <a:off x="9396851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02EEDFA-1E0F-CDBC-07B0-EA083DA51219}"/>
              </a:ext>
            </a:extLst>
          </p:cNvPr>
          <p:cNvSpPr/>
          <p:nvPr/>
        </p:nvSpPr>
        <p:spPr>
          <a:xfrm>
            <a:off x="10054679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13B4B2-678D-3DA0-8804-736113C979D2}"/>
              </a:ext>
            </a:extLst>
          </p:cNvPr>
          <p:cNvSpPr txBox="1"/>
          <p:nvPr/>
        </p:nvSpPr>
        <p:spPr>
          <a:xfrm>
            <a:off x="9691612" y="2428862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BB3B9B-0687-43DC-81BB-9541EA493EEF}"/>
                  </a:ext>
                </a:extLst>
              </p:cNvPr>
              <p:cNvSpPr txBox="1"/>
              <p:nvPr/>
            </p:nvSpPr>
            <p:spPr>
              <a:xfrm>
                <a:off x="10419807" y="2540327"/>
                <a:ext cx="1675370" cy="745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𝑐𝑜𝑑𝑒𝑐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BB3B9B-0687-43DC-81BB-9541EA49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07" y="2540327"/>
                <a:ext cx="1675370" cy="745204"/>
              </a:xfrm>
              <a:prstGeom prst="rect">
                <a:avLst/>
              </a:prstGeom>
              <a:blipFill>
                <a:blip r:embed="rId8"/>
                <a:stretch>
                  <a:fillRect l="-6545" r="-218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5F21BE4-1792-1EA5-D42B-2C50FC276BB0}"/>
              </a:ext>
            </a:extLst>
          </p:cNvPr>
          <p:cNvSpPr txBox="1"/>
          <p:nvPr/>
        </p:nvSpPr>
        <p:spPr>
          <a:xfrm>
            <a:off x="10300869" y="2063326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tokens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8D75F5-7918-413E-4611-D069F870CB10}"/>
              </a:ext>
            </a:extLst>
          </p:cNvPr>
          <p:cNvSpPr txBox="1"/>
          <p:nvPr/>
        </p:nvSpPr>
        <p:spPr>
          <a:xfrm>
            <a:off x="10701589" y="709385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Audio!</a:t>
            </a:r>
          </a:p>
        </p:txBody>
      </p:sp>
    </p:spTree>
    <p:extLst>
      <p:ext uri="{BB962C8B-B14F-4D97-AF65-F5344CB8AC3E}">
        <p14:creationId xmlns:p14="http://schemas.microsoft.com/office/powerpoint/2010/main" val="213095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14E7E-B28F-D5A7-5A8B-8DF7A3F7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AB11-7D39-6A64-69B5-F0DF0F93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Yu-Wen mentioned challenges with Audio-Language Models</a:t>
            </a:r>
          </a:p>
          <a:p>
            <a:pPr lvl="1"/>
            <a:r>
              <a:rPr lang="en-US" dirty="0"/>
              <a:t>We will dive into some of those!</a:t>
            </a:r>
          </a:p>
          <a:p>
            <a:r>
              <a:rPr lang="en-US" dirty="0"/>
              <a:t>However, to understand these challenges, we first need to understand Audio-Language Models themselves</a:t>
            </a:r>
          </a:p>
          <a:p>
            <a:r>
              <a:rPr lang="en-US" dirty="0"/>
              <a:t>We will learn how to build an Audio-Language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319F9-ECCB-5526-25E9-25CFBEDE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6654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4165-35D9-E72C-4E02-5C1C01413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BC9F-54FD-F61E-0C49-5E83C231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EA570-862F-64C8-F10E-AAD6471B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(slightly simplified):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Waveforms are encoded into continuous vectors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E013F-101D-A979-5CE4-5CDCB611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20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62BFE-F0C7-8161-EC48-DFCF8FC18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4" y="4656031"/>
            <a:ext cx="2186298" cy="126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0D70B1-B8A6-3B0E-A40F-BB7446743184}"/>
              </a:ext>
            </a:extLst>
          </p:cNvPr>
          <p:cNvSpPr/>
          <p:nvPr/>
        </p:nvSpPr>
        <p:spPr>
          <a:xfrm>
            <a:off x="8436523" y="3361559"/>
            <a:ext cx="2502055" cy="1108099"/>
          </a:xfrm>
          <a:prstGeom prst="rect">
            <a:avLst/>
          </a:prstGeom>
          <a:solidFill>
            <a:srgbClr val="BDD8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B190DD-175A-BC51-FD64-6362E4CB6862}"/>
              </a:ext>
            </a:extLst>
          </p:cNvPr>
          <p:cNvSpPr/>
          <p:nvPr/>
        </p:nvSpPr>
        <p:spPr>
          <a:xfrm>
            <a:off x="8426486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475D2-F494-98A2-214E-172617944014}"/>
              </a:ext>
            </a:extLst>
          </p:cNvPr>
          <p:cNvSpPr/>
          <p:nvPr/>
        </p:nvSpPr>
        <p:spPr>
          <a:xfrm>
            <a:off x="874994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3B048-A67D-19DE-5756-C7E482EA6EC2}"/>
              </a:ext>
            </a:extLst>
          </p:cNvPr>
          <p:cNvSpPr/>
          <p:nvPr/>
        </p:nvSpPr>
        <p:spPr>
          <a:xfrm>
            <a:off x="9073395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A7828-DA90-AE52-69A7-B10E8FABFADD}"/>
              </a:ext>
            </a:extLst>
          </p:cNvPr>
          <p:cNvSpPr/>
          <p:nvPr/>
        </p:nvSpPr>
        <p:spPr>
          <a:xfrm>
            <a:off x="939685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19BE7-8858-E0E0-CDEE-F63183811AED}"/>
              </a:ext>
            </a:extLst>
          </p:cNvPr>
          <p:cNvSpPr/>
          <p:nvPr/>
        </p:nvSpPr>
        <p:spPr>
          <a:xfrm>
            <a:off x="1005467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B6BD49-50A0-8999-0903-234A128A9BCD}"/>
              </a:ext>
            </a:extLst>
          </p:cNvPr>
          <p:cNvSpPr/>
          <p:nvPr/>
        </p:nvSpPr>
        <p:spPr>
          <a:xfrm>
            <a:off x="10378134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B5BB3-0F28-88B5-92D6-828352D69119}"/>
              </a:ext>
            </a:extLst>
          </p:cNvPr>
          <p:cNvSpPr/>
          <p:nvPr/>
        </p:nvSpPr>
        <p:spPr>
          <a:xfrm>
            <a:off x="1070158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605234B-58D2-FCB5-E66B-417423528019}"/>
              </a:ext>
            </a:extLst>
          </p:cNvPr>
          <p:cNvSpPr/>
          <p:nvPr/>
        </p:nvSpPr>
        <p:spPr>
          <a:xfrm rot="16200000">
            <a:off x="9535644" y="4562701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E622F-774E-2F54-0051-B9EC939D28A4}"/>
              </a:ext>
            </a:extLst>
          </p:cNvPr>
          <p:cNvSpPr txBox="1"/>
          <p:nvPr/>
        </p:nvSpPr>
        <p:spPr>
          <a:xfrm>
            <a:off x="9691612" y="5046694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D140CA-D821-9262-1272-216BCB0C407B}"/>
              </a:ext>
            </a:extLst>
          </p:cNvPr>
          <p:cNvSpPr/>
          <p:nvPr/>
        </p:nvSpPr>
        <p:spPr>
          <a:xfrm>
            <a:off x="2461387" y="5057126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77F168-AA1A-765B-56B5-FA0C8A57C218}"/>
                  </a:ext>
                </a:extLst>
              </p:cNvPr>
              <p:cNvSpPr txBox="1"/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77F168-AA1A-765B-56B5-FA0C8A57C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blipFill>
                <a:blip r:embed="rId4"/>
                <a:stretch>
                  <a:fillRect l="-2526" t="-3571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rapezoid 20">
            <a:extLst>
              <a:ext uri="{FF2B5EF4-FFF2-40B4-BE49-F238E27FC236}">
                <a16:creationId xmlns:a16="http://schemas.microsoft.com/office/drawing/2014/main" id="{96AFF234-8319-2516-96B9-09B5660648A5}"/>
              </a:ext>
            </a:extLst>
          </p:cNvPr>
          <p:cNvSpPr/>
          <p:nvPr/>
        </p:nvSpPr>
        <p:spPr>
          <a:xfrm rot="5400000">
            <a:off x="2774549" y="4696114"/>
            <a:ext cx="1267720" cy="1043825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0B786CA-50EF-7D4D-E783-62D674B7D334}"/>
              </a:ext>
            </a:extLst>
          </p:cNvPr>
          <p:cNvSpPr/>
          <p:nvPr/>
        </p:nvSpPr>
        <p:spPr>
          <a:xfrm>
            <a:off x="3990913" y="5044403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8209D-0B99-FF69-3049-156250EB0F2A}"/>
              </a:ext>
            </a:extLst>
          </p:cNvPr>
          <p:cNvSpPr/>
          <p:nvPr/>
        </p:nvSpPr>
        <p:spPr>
          <a:xfrm>
            <a:off x="458079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444EB6-511C-D7CB-DE66-2432ABF4EF95}"/>
              </a:ext>
            </a:extLst>
          </p:cNvPr>
          <p:cNvSpPr/>
          <p:nvPr/>
        </p:nvSpPr>
        <p:spPr>
          <a:xfrm>
            <a:off x="4904249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BC2C26-CFA7-45EF-E81C-3838060B5DB8}"/>
              </a:ext>
            </a:extLst>
          </p:cNvPr>
          <p:cNvSpPr/>
          <p:nvPr/>
        </p:nvSpPr>
        <p:spPr>
          <a:xfrm>
            <a:off x="522770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97C4AA-0F9B-9D37-3B82-3E2428721E18}"/>
              </a:ext>
            </a:extLst>
          </p:cNvPr>
          <p:cNvSpPr/>
          <p:nvPr/>
        </p:nvSpPr>
        <p:spPr>
          <a:xfrm>
            <a:off x="5826062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BD34D0-1222-CD5C-6DAC-1F30950CC052}"/>
              </a:ext>
            </a:extLst>
          </p:cNvPr>
          <p:cNvSpPr txBox="1"/>
          <p:nvPr/>
        </p:nvSpPr>
        <p:spPr>
          <a:xfrm>
            <a:off x="5462996" y="5042921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462CF2-0847-D9CD-9A8C-ECBB4B60113F}"/>
              </a:ext>
            </a:extLst>
          </p:cNvPr>
          <p:cNvSpPr txBox="1"/>
          <p:nvPr/>
        </p:nvSpPr>
        <p:spPr>
          <a:xfrm>
            <a:off x="4331049" y="4379810"/>
            <a:ext cx="1970326" cy="42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Latent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BBD76-023D-A185-7472-654512B671BA}"/>
                  </a:ext>
                </a:extLst>
              </p:cNvPr>
              <p:cNvSpPr txBox="1"/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𝑐𝑜𝑑𝑒𝑐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ABBD76-023D-A185-7472-654512B67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blipFill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26659A7C-D0D0-FC38-51A8-DFCD16D5340D}"/>
              </a:ext>
            </a:extLst>
          </p:cNvPr>
          <p:cNvSpPr/>
          <p:nvPr/>
        </p:nvSpPr>
        <p:spPr>
          <a:xfrm>
            <a:off x="6424420" y="5030548"/>
            <a:ext cx="1939414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4DDED9-70FD-CD4F-A916-F8DF0A24008A}"/>
              </a:ext>
            </a:extLst>
          </p:cNvPr>
          <p:cNvSpPr txBox="1"/>
          <p:nvPr/>
        </p:nvSpPr>
        <p:spPr>
          <a:xfrm>
            <a:off x="6313890" y="4272273"/>
            <a:ext cx="1964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Quantization</a:t>
            </a:r>
          </a:p>
          <a:p>
            <a:pPr algn="ctr"/>
            <a:r>
              <a:rPr lang="en-US" sz="2400" dirty="0"/>
              <a:t>+ Emb. lookup</a:t>
            </a:r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FFA0C6EB-A37A-6FC5-730D-D75EE34A22FE}"/>
              </a:ext>
            </a:extLst>
          </p:cNvPr>
          <p:cNvSpPr/>
          <p:nvPr/>
        </p:nvSpPr>
        <p:spPr>
          <a:xfrm>
            <a:off x="8883337" y="1433097"/>
            <a:ext cx="1650604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779997B-BF22-7D32-725D-4F6BB1C3E962}"/>
              </a:ext>
            </a:extLst>
          </p:cNvPr>
          <p:cNvSpPr/>
          <p:nvPr/>
        </p:nvSpPr>
        <p:spPr>
          <a:xfrm rot="16200000">
            <a:off x="9535644" y="2977546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圖片 27">
            <a:extLst>
              <a:ext uri="{FF2B5EF4-FFF2-40B4-BE49-F238E27FC236}">
                <a16:creationId xmlns:a16="http://schemas.microsoft.com/office/drawing/2014/main" id="{65C7E0C0-C5B7-62F2-E3E3-50DDAAF3ED0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995" y="564543"/>
            <a:ext cx="1572140" cy="8196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00AEC8-F99F-EAE9-9600-AA1F666296C4}"/>
              </a:ext>
            </a:extLst>
          </p:cNvPr>
          <p:cNvSpPr/>
          <p:nvPr/>
        </p:nvSpPr>
        <p:spPr>
          <a:xfrm>
            <a:off x="9073395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0E63DA-5B62-6BF6-7CF9-B6A31E0A6DA1}"/>
              </a:ext>
            </a:extLst>
          </p:cNvPr>
          <p:cNvSpPr/>
          <p:nvPr/>
        </p:nvSpPr>
        <p:spPr>
          <a:xfrm>
            <a:off x="9396851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0BD7C6-72D5-A565-C28C-4BF9904B25FC}"/>
              </a:ext>
            </a:extLst>
          </p:cNvPr>
          <p:cNvSpPr/>
          <p:nvPr/>
        </p:nvSpPr>
        <p:spPr>
          <a:xfrm>
            <a:off x="10054679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B56BC3-CF9A-5113-893D-2D0569484F14}"/>
              </a:ext>
            </a:extLst>
          </p:cNvPr>
          <p:cNvSpPr txBox="1"/>
          <p:nvPr/>
        </p:nvSpPr>
        <p:spPr>
          <a:xfrm>
            <a:off x="9691612" y="2428862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510A64-87C8-EE36-9AF1-D5ADAC4A7CF7}"/>
                  </a:ext>
                </a:extLst>
              </p:cNvPr>
              <p:cNvSpPr txBox="1"/>
              <p:nvPr/>
            </p:nvSpPr>
            <p:spPr>
              <a:xfrm>
                <a:off x="10419808" y="2540327"/>
                <a:ext cx="1675370" cy="745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𝑐𝑜𝑑𝑒𝑐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510A64-87C8-EE36-9AF1-D5ADAC4A7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08" y="2540327"/>
                <a:ext cx="1675370" cy="745204"/>
              </a:xfrm>
              <a:prstGeom prst="rect">
                <a:avLst/>
              </a:prstGeom>
              <a:blipFill>
                <a:blip r:embed="rId8"/>
                <a:stretch>
                  <a:fillRect l="-6545" r="-218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DF1BE31A-9DC1-D460-73C3-731602FF6B26}"/>
              </a:ext>
            </a:extLst>
          </p:cNvPr>
          <p:cNvSpPr txBox="1"/>
          <p:nvPr/>
        </p:nvSpPr>
        <p:spPr>
          <a:xfrm>
            <a:off x="10300869" y="2063326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tokens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3BAE48-0DD9-F19E-53B3-1F554C79346E}"/>
              </a:ext>
            </a:extLst>
          </p:cNvPr>
          <p:cNvSpPr txBox="1"/>
          <p:nvPr/>
        </p:nvSpPr>
        <p:spPr>
          <a:xfrm>
            <a:off x="10701589" y="709385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A9E2A2-D3D0-F082-927E-1B0147A21862}"/>
              </a:ext>
            </a:extLst>
          </p:cNvPr>
          <p:cNvSpPr/>
          <p:nvPr/>
        </p:nvSpPr>
        <p:spPr>
          <a:xfrm>
            <a:off x="108352" y="4134678"/>
            <a:ext cx="6253120" cy="22845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D5EFC-EB2E-B8FF-264C-C25A0AFE5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58C5-AA9A-BAFC-3727-133B259E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A9E7-AF3B-5806-3D86-0AAD0E676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(slightly simplified):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Waveforms are encoded into continuous vectors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vectors are quantized and matched to their nearest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codebook entry, and only the index is kept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tokens are used to look up input embeddings for LLM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1430C-BF24-4E90-CC17-E3D9623C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21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B8294-4BBB-BA40-6F7B-E8B35217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4" y="4656031"/>
            <a:ext cx="2186298" cy="126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EA7C26-4A28-F37C-A360-F97A437E8A44}"/>
              </a:ext>
            </a:extLst>
          </p:cNvPr>
          <p:cNvSpPr/>
          <p:nvPr/>
        </p:nvSpPr>
        <p:spPr>
          <a:xfrm>
            <a:off x="8436523" y="3361559"/>
            <a:ext cx="2502055" cy="1108099"/>
          </a:xfrm>
          <a:prstGeom prst="rect">
            <a:avLst/>
          </a:prstGeom>
          <a:solidFill>
            <a:srgbClr val="BDD8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6C5C14-7AB4-4DAB-9477-A21C90C05414}"/>
              </a:ext>
            </a:extLst>
          </p:cNvPr>
          <p:cNvSpPr/>
          <p:nvPr/>
        </p:nvSpPr>
        <p:spPr>
          <a:xfrm>
            <a:off x="8426486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92C003-73CB-C827-6D98-C274DCE16A29}"/>
              </a:ext>
            </a:extLst>
          </p:cNvPr>
          <p:cNvSpPr/>
          <p:nvPr/>
        </p:nvSpPr>
        <p:spPr>
          <a:xfrm>
            <a:off x="874994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52522A-69DA-5A7C-725E-94BCD283B9B1}"/>
              </a:ext>
            </a:extLst>
          </p:cNvPr>
          <p:cNvSpPr/>
          <p:nvPr/>
        </p:nvSpPr>
        <p:spPr>
          <a:xfrm>
            <a:off x="9073395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789B5-2E12-22CF-47D6-64ABDBD0D13C}"/>
              </a:ext>
            </a:extLst>
          </p:cNvPr>
          <p:cNvSpPr/>
          <p:nvPr/>
        </p:nvSpPr>
        <p:spPr>
          <a:xfrm>
            <a:off x="939685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C5F79-BF80-708C-EA01-4FB29A18B9CC}"/>
              </a:ext>
            </a:extLst>
          </p:cNvPr>
          <p:cNvSpPr/>
          <p:nvPr/>
        </p:nvSpPr>
        <p:spPr>
          <a:xfrm>
            <a:off x="1005467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D3D43-28A0-DE2A-9118-F578F96AAFD9}"/>
              </a:ext>
            </a:extLst>
          </p:cNvPr>
          <p:cNvSpPr/>
          <p:nvPr/>
        </p:nvSpPr>
        <p:spPr>
          <a:xfrm>
            <a:off x="10378134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F185-5689-C917-6872-925F14C8E0D1}"/>
              </a:ext>
            </a:extLst>
          </p:cNvPr>
          <p:cNvSpPr/>
          <p:nvPr/>
        </p:nvSpPr>
        <p:spPr>
          <a:xfrm>
            <a:off x="1070158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A8F5D7-F613-CE9B-B42F-B2875C09BDC4}"/>
              </a:ext>
            </a:extLst>
          </p:cNvPr>
          <p:cNvSpPr/>
          <p:nvPr/>
        </p:nvSpPr>
        <p:spPr>
          <a:xfrm rot="16200000">
            <a:off x="9535644" y="4562701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775853-4C8D-7F6C-6704-0820A7062096}"/>
              </a:ext>
            </a:extLst>
          </p:cNvPr>
          <p:cNvSpPr txBox="1"/>
          <p:nvPr/>
        </p:nvSpPr>
        <p:spPr>
          <a:xfrm>
            <a:off x="9691612" y="5046694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8C288D0-4EDD-6406-B870-4A1F2BF0C8FB}"/>
              </a:ext>
            </a:extLst>
          </p:cNvPr>
          <p:cNvSpPr/>
          <p:nvPr/>
        </p:nvSpPr>
        <p:spPr>
          <a:xfrm>
            <a:off x="2461387" y="5057126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2B0636-C581-F2E3-5054-7C923F3A58ED}"/>
                  </a:ext>
                </a:extLst>
              </p:cNvPr>
              <p:cNvSpPr txBox="1"/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2B0636-C581-F2E3-5054-7C923F3A5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blipFill>
                <a:blip r:embed="rId4"/>
                <a:stretch>
                  <a:fillRect l="-2526" t="-3571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rapezoid 20">
            <a:extLst>
              <a:ext uri="{FF2B5EF4-FFF2-40B4-BE49-F238E27FC236}">
                <a16:creationId xmlns:a16="http://schemas.microsoft.com/office/drawing/2014/main" id="{6D078F7A-F02B-B4C6-2D94-E87CBFD11D88}"/>
              </a:ext>
            </a:extLst>
          </p:cNvPr>
          <p:cNvSpPr/>
          <p:nvPr/>
        </p:nvSpPr>
        <p:spPr>
          <a:xfrm rot="5400000">
            <a:off x="2774549" y="4696114"/>
            <a:ext cx="1267720" cy="1043825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164B245-DEC3-FCBD-FFB6-E7367BD48127}"/>
              </a:ext>
            </a:extLst>
          </p:cNvPr>
          <p:cNvSpPr/>
          <p:nvPr/>
        </p:nvSpPr>
        <p:spPr>
          <a:xfrm>
            <a:off x="3990913" y="5044403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0E749-8B68-A80D-99F1-654B9AA86C5E}"/>
              </a:ext>
            </a:extLst>
          </p:cNvPr>
          <p:cNvSpPr/>
          <p:nvPr/>
        </p:nvSpPr>
        <p:spPr>
          <a:xfrm>
            <a:off x="458079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B9DC11-4803-5B0B-1B18-FB6A17881F9B}"/>
              </a:ext>
            </a:extLst>
          </p:cNvPr>
          <p:cNvSpPr/>
          <p:nvPr/>
        </p:nvSpPr>
        <p:spPr>
          <a:xfrm>
            <a:off x="4904249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DDB77-7A14-410D-7E53-D36517EC5512}"/>
              </a:ext>
            </a:extLst>
          </p:cNvPr>
          <p:cNvSpPr/>
          <p:nvPr/>
        </p:nvSpPr>
        <p:spPr>
          <a:xfrm>
            <a:off x="522770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04CB8B-8476-AA4F-BB96-9A6B720719C4}"/>
              </a:ext>
            </a:extLst>
          </p:cNvPr>
          <p:cNvSpPr/>
          <p:nvPr/>
        </p:nvSpPr>
        <p:spPr>
          <a:xfrm>
            <a:off x="5826062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3AF5CD-87ED-8255-CAB4-814766D37BF6}"/>
              </a:ext>
            </a:extLst>
          </p:cNvPr>
          <p:cNvSpPr txBox="1"/>
          <p:nvPr/>
        </p:nvSpPr>
        <p:spPr>
          <a:xfrm>
            <a:off x="5462996" y="5042921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85A1AB-551B-E1A4-4BF2-9D91C322E256}"/>
              </a:ext>
            </a:extLst>
          </p:cNvPr>
          <p:cNvSpPr txBox="1"/>
          <p:nvPr/>
        </p:nvSpPr>
        <p:spPr>
          <a:xfrm>
            <a:off x="4331049" y="4379810"/>
            <a:ext cx="1970326" cy="42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Latent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6B22C8-13C6-F7A9-FD5E-9526D529C6D1}"/>
                  </a:ext>
                </a:extLst>
              </p:cNvPr>
              <p:cNvSpPr txBox="1"/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𝑐𝑜𝑑𝑒𝑐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6B22C8-13C6-F7A9-FD5E-9526D529C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blipFill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F1D1E2F0-E1B1-ED2D-B013-A5F38ED36E4B}"/>
              </a:ext>
            </a:extLst>
          </p:cNvPr>
          <p:cNvSpPr/>
          <p:nvPr/>
        </p:nvSpPr>
        <p:spPr>
          <a:xfrm>
            <a:off x="6424420" y="5030548"/>
            <a:ext cx="1939414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396C63-4C32-D84A-4400-08BB120DF3D5}"/>
              </a:ext>
            </a:extLst>
          </p:cNvPr>
          <p:cNvSpPr txBox="1"/>
          <p:nvPr/>
        </p:nvSpPr>
        <p:spPr>
          <a:xfrm>
            <a:off x="6313890" y="4272273"/>
            <a:ext cx="1964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Quantization</a:t>
            </a:r>
          </a:p>
          <a:p>
            <a:pPr algn="ctr"/>
            <a:r>
              <a:rPr lang="en-US" sz="2400" dirty="0"/>
              <a:t>+ Emb. lookup</a:t>
            </a:r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0D030E0A-2BAC-9537-9779-FA87BBA509C1}"/>
              </a:ext>
            </a:extLst>
          </p:cNvPr>
          <p:cNvSpPr/>
          <p:nvPr/>
        </p:nvSpPr>
        <p:spPr>
          <a:xfrm>
            <a:off x="8883337" y="1433097"/>
            <a:ext cx="1650604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828BF64D-F7FD-5ED9-1199-09CE1D8D3C90}"/>
              </a:ext>
            </a:extLst>
          </p:cNvPr>
          <p:cNvSpPr/>
          <p:nvPr/>
        </p:nvSpPr>
        <p:spPr>
          <a:xfrm rot="16200000">
            <a:off x="9535644" y="2977546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圖片 27">
            <a:extLst>
              <a:ext uri="{FF2B5EF4-FFF2-40B4-BE49-F238E27FC236}">
                <a16:creationId xmlns:a16="http://schemas.microsoft.com/office/drawing/2014/main" id="{5A23C68D-FA4A-C285-924A-420191A5214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995" y="564543"/>
            <a:ext cx="1572140" cy="8196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CF7971B-096A-3C68-83AE-455CB0392F3B}"/>
              </a:ext>
            </a:extLst>
          </p:cNvPr>
          <p:cNvSpPr/>
          <p:nvPr/>
        </p:nvSpPr>
        <p:spPr>
          <a:xfrm>
            <a:off x="9073395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A3B40F9-811A-E7E5-046E-1D08354D54E3}"/>
              </a:ext>
            </a:extLst>
          </p:cNvPr>
          <p:cNvSpPr/>
          <p:nvPr/>
        </p:nvSpPr>
        <p:spPr>
          <a:xfrm>
            <a:off x="9396851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DF70FB-9E35-711B-8CE5-B07BC72F672E}"/>
              </a:ext>
            </a:extLst>
          </p:cNvPr>
          <p:cNvSpPr/>
          <p:nvPr/>
        </p:nvSpPr>
        <p:spPr>
          <a:xfrm>
            <a:off x="10054679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BCC2E0-7AAD-6A38-33C8-6DA8CF62EC5E}"/>
              </a:ext>
            </a:extLst>
          </p:cNvPr>
          <p:cNvSpPr txBox="1"/>
          <p:nvPr/>
        </p:nvSpPr>
        <p:spPr>
          <a:xfrm>
            <a:off x="9691612" y="2428862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6C9A12C-1997-F6ED-5BFA-F68999861885}"/>
                  </a:ext>
                </a:extLst>
              </p:cNvPr>
              <p:cNvSpPr txBox="1"/>
              <p:nvPr/>
            </p:nvSpPr>
            <p:spPr>
              <a:xfrm>
                <a:off x="10419807" y="2540327"/>
                <a:ext cx="1675371" cy="745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𝑐𝑜𝑑𝑒𝑐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6C9A12C-1997-F6ED-5BFA-F6899986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07" y="2540327"/>
                <a:ext cx="1675371" cy="745204"/>
              </a:xfrm>
              <a:prstGeom prst="rect">
                <a:avLst/>
              </a:prstGeom>
              <a:blipFill>
                <a:blip r:embed="rId8"/>
                <a:stretch>
                  <a:fillRect l="-6545" r="-218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AF1B662-E47A-09FF-8C0A-4C5653456C19}"/>
              </a:ext>
            </a:extLst>
          </p:cNvPr>
          <p:cNvSpPr txBox="1"/>
          <p:nvPr/>
        </p:nvSpPr>
        <p:spPr>
          <a:xfrm>
            <a:off x="10300869" y="2063326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tokens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8A5DA8-ABB7-4204-4141-A0A1D1B0624F}"/>
              </a:ext>
            </a:extLst>
          </p:cNvPr>
          <p:cNvSpPr txBox="1"/>
          <p:nvPr/>
        </p:nvSpPr>
        <p:spPr>
          <a:xfrm>
            <a:off x="10701589" y="709385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75144A-BAAE-09A3-5EAF-5BEA19DAF408}"/>
              </a:ext>
            </a:extLst>
          </p:cNvPr>
          <p:cNvSpPr/>
          <p:nvPr/>
        </p:nvSpPr>
        <p:spPr>
          <a:xfrm>
            <a:off x="6301375" y="4272274"/>
            <a:ext cx="4806597" cy="190469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4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CE98-46D8-073F-67BE-C2B9789BD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FDE3-1BD5-D60E-7E25-74B1FAB9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885B-00FB-0FC6-6EE4-8AFBD629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(slightly simplified):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Waveforms are encoded into continuous vectors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The vectors are quantized and matched to their nearest </a:t>
            </a:r>
            <a:br>
              <a:rPr lang="en-US" sz="2000" dirty="0"/>
            </a:br>
            <a:r>
              <a:rPr lang="en-US" sz="2000" dirty="0"/>
              <a:t>codebook entry, and only the index is kept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The tokens are used to look up input embeddings for LLM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LLM processes input embeddings as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DA01-1247-4B77-4096-B0044BD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22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3EE42-38E4-5A1E-BA7E-A1414EB8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4" y="4656031"/>
            <a:ext cx="2186298" cy="126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5E14BF-B5F2-4443-73D7-2E93081D06E2}"/>
              </a:ext>
            </a:extLst>
          </p:cNvPr>
          <p:cNvSpPr/>
          <p:nvPr/>
        </p:nvSpPr>
        <p:spPr>
          <a:xfrm>
            <a:off x="8436523" y="3361559"/>
            <a:ext cx="2502055" cy="1108099"/>
          </a:xfrm>
          <a:prstGeom prst="rect">
            <a:avLst/>
          </a:prstGeom>
          <a:solidFill>
            <a:srgbClr val="BDD8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7737D1-0ED4-B8A5-C88B-CB830EFC7009}"/>
              </a:ext>
            </a:extLst>
          </p:cNvPr>
          <p:cNvSpPr/>
          <p:nvPr/>
        </p:nvSpPr>
        <p:spPr>
          <a:xfrm>
            <a:off x="8426486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B11960-48CB-FBA3-B75E-55DCE93AED94}"/>
              </a:ext>
            </a:extLst>
          </p:cNvPr>
          <p:cNvSpPr/>
          <p:nvPr/>
        </p:nvSpPr>
        <p:spPr>
          <a:xfrm>
            <a:off x="874994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2B74EB-EE52-EB9E-E1C1-F38B03F41D48}"/>
              </a:ext>
            </a:extLst>
          </p:cNvPr>
          <p:cNvSpPr/>
          <p:nvPr/>
        </p:nvSpPr>
        <p:spPr>
          <a:xfrm>
            <a:off x="9073395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DA0B6D-572C-5515-6715-D1CEFF38091B}"/>
              </a:ext>
            </a:extLst>
          </p:cNvPr>
          <p:cNvSpPr/>
          <p:nvPr/>
        </p:nvSpPr>
        <p:spPr>
          <a:xfrm>
            <a:off x="939685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A666B-F102-3002-72E5-F4AEE33216B9}"/>
              </a:ext>
            </a:extLst>
          </p:cNvPr>
          <p:cNvSpPr/>
          <p:nvPr/>
        </p:nvSpPr>
        <p:spPr>
          <a:xfrm>
            <a:off x="1005467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4733EE-593F-06CF-DE41-2F4F7D0C5AEC}"/>
              </a:ext>
            </a:extLst>
          </p:cNvPr>
          <p:cNvSpPr/>
          <p:nvPr/>
        </p:nvSpPr>
        <p:spPr>
          <a:xfrm>
            <a:off x="10378134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B75CF-B8E2-A720-EA85-75504200943C}"/>
              </a:ext>
            </a:extLst>
          </p:cNvPr>
          <p:cNvSpPr/>
          <p:nvPr/>
        </p:nvSpPr>
        <p:spPr>
          <a:xfrm>
            <a:off x="1070158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0BAB57C-0BCC-9A72-89CC-11004D1DAC45}"/>
              </a:ext>
            </a:extLst>
          </p:cNvPr>
          <p:cNvSpPr/>
          <p:nvPr/>
        </p:nvSpPr>
        <p:spPr>
          <a:xfrm rot="16200000">
            <a:off x="9535644" y="4562701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97386-0BF0-ACDF-AB0B-66F05E14E242}"/>
              </a:ext>
            </a:extLst>
          </p:cNvPr>
          <p:cNvSpPr txBox="1"/>
          <p:nvPr/>
        </p:nvSpPr>
        <p:spPr>
          <a:xfrm>
            <a:off x="9691612" y="5046694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B143A0E-E473-8070-F9D8-8467FF527D12}"/>
              </a:ext>
            </a:extLst>
          </p:cNvPr>
          <p:cNvSpPr/>
          <p:nvPr/>
        </p:nvSpPr>
        <p:spPr>
          <a:xfrm>
            <a:off x="2461387" y="5057126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CA6501-36C2-A2C5-7A8E-BBCC70C9201A}"/>
                  </a:ext>
                </a:extLst>
              </p:cNvPr>
              <p:cNvSpPr txBox="1"/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CA6501-36C2-A2C5-7A8E-BBCC70C9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blipFill>
                <a:blip r:embed="rId4"/>
                <a:stretch>
                  <a:fillRect l="-2526" t="-3571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rapezoid 20">
            <a:extLst>
              <a:ext uri="{FF2B5EF4-FFF2-40B4-BE49-F238E27FC236}">
                <a16:creationId xmlns:a16="http://schemas.microsoft.com/office/drawing/2014/main" id="{41413EC6-2930-8A06-20CF-A4A85C3BCF73}"/>
              </a:ext>
            </a:extLst>
          </p:cNvPr>
          <p:cNvSpPr/>
          <p:nvPr/>
        </p:nvSpPr>
        <p:spPr>
          <a:xfrm rot="5400000">
            <a:off x="2774549" y="4696114"/>
            <a:ext cx="1267720" cy="1043825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ABC56A-251B-9E0D-5E8D-2C3B3F11426F}"/>
              </a:ext>
            </a:extLst>
          </p:cNvPr>
          <p:cNvSpPr/>
          <p:nvPr/>
        </p:nvSpPr>
        <p:spPr>
          <a:xfrm>
            <a:off x="3990913" y="5044403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D7CE02-4836-65E6-67BE-E9D08C92E070}"/>
              </a:ext>
            </a:extLst>
          </p:cNvPr>
          <p:cNvSpPr/>
          <p:nvPr/>
        </p:nvSpPr>
        <p:spPr>
          <a:xfrm>
            <a:off x="458079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772E81-D90E-20F6-F6AB-2058F95678A0}"/>
              </a:ext>
            </a:extLst>
          </p:cNvPr>
          <p:cNvSpPr/>
          <p:nvPr/>
        </p:nvSpPr>
        <p:spPr>
          <a:xfrm>
            <a:off x="4904249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9FF123-F2BF-0C25-5EEB-B540DD6E18B2}"/>
              </a:ext>
            </a:extLst>
          </p:cNvPr>
          <p:cNvSpPr/>
          <p:nvPr/>
        </p:nvSpPr>
        <p:spPr>
          <a:xfrm>
            <a:off x="522770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67E79D-F735-B023-9D0B-CF98A194611E}"/>
              </a:ext>
            </a:extLst>
          </p:cNvPr>
          <p:cNvSpPr/>
          <p:nvPr/>
        </p:nvSpPr>
        <p:spPr>
          <a:xfrm>
            <a:off x="5826062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1AED1C-2F43-E24C-15F1-684CAD1D818B}"/>
              </a:ext>
            </a:extLst>
          </p:cNvPr>
          <p:cNvSpPr txBox="1"/>
          <p:nvPr/>
        </p:nvSpPr>
        <p:spPr>
          <a:xfrm>
            <a:off x="5462996" y="5042921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C69622-E26C-C41A-7749-7AC53C66E8CC}"/>
              </a:ext>
            </a:extLst>
          </p:cNvPr>
          <p:cNvSpPr txBox="1"/>
          <p:nvPr/>
        </p:nvSpPr>
        <p:spPr>
          <a:xfrm>
            <a:off x="4331049" y="4379810"/>
            <a:ext cx="1970326" cy="42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Latent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5A9887-DACD-62A9-2C01-13BEE688BB2C}"/>
                  </a:ext>
                </a:extLst>
              </p:cNvPr>
              <p:cNvSpPr txBox="1"/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𝑐𝑜𝑑𝑒𝑐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5A9887-DACD-62A9-2C01-13BEE688B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blipFill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E07D8A55-38A4-D617-1A9F-84E4AD788D0B}"/>
              </a:ext>
            </a:extLst>
          </p:cNvPr>
          <p:cNvSpPr/>
          <p:nvPr/>
        </p:nvSpPr>
        <p:spPr>
          <a:xfrm>
            <a:off x="6424420" y="5030548"/>
            <a:ext cx="1939414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43B017-D9FF-E337-8992-CFA544A070A7}"/>
              </a:ext>
            </a:extLst>
          </p:cNvPr>
          <p:cNvSpPr txBox="1"/>
          <p:nvPr/>
        </p:nvSpPr>
        <p:spPr>
          <a:xfrm>
            <a:off x="6313890" y="4272273"/>
            <a:ext cx="1964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Quantization</a:t>
            </a:r>
          </a:p>
          <a:p>
            <a:pPr algn="ctr"/>
            <a:r>
              <a:rPr lang="en-US" sz="2400" dirty="0"/>
              <a:t>+ Emb. lookup</a:t>
            </a:r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83DC9EA4-FD50-C3E8-43DD-8F0DBE4E365C}"/>
              </a:ext>
            </a:extLst>
          </p:cNvPr>
          <p:cNvSpPr/>
          <p:nvPr/>
        </p:nvSpPr>
        <p:spPr>
          <a:xfrm>
            <a:off x="8883337" y="1433097"/>
            <a:ext cx="1650604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48FD1A1-436D-F733-F2D0-98263827EF2C}"/>
              </a:ext>
            </a:extLst>
          </p:cNvPr>
          <p:cNvSpPr/>
          <p:nvPr/>
        </p:nvSpPr>
        <p:spPr>
          <a:xfrm rot="16200000">
            <a:off x="9535644" y="2977546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圖片 27">
            <a:extLst>
              <a:ext uri="{FF2B5EF4-FFF2-40B4-BE49-F238E27FC236}">
                <a16:creationId xmlns:a16="http://schemas.microsoft.com/office/drawing/2014/main" id="{3D9ABA11-7A5F-0BEA-F5C1-96F30C70A71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995" y="564543"/>
            <a:ext cx="1572140" cy="8196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7816DD3-AC73-F16E-AC57-959136A5567A}"/>
              </a:ext>
            </a:extLst>
          </p:cNvPr>
          <p:cNvSpPr/>
          <p:nvPr/>
        </p:nvSpPr>
        <p:spPr>
          <a:xfrm>
            <a:off x="9073395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E25E7-E9F0-166C-747F-7A71B3B0FF3F}"/>
              </a:ext>
            </a:extLst>
          </p:cNvPr>
          <p:cNvSpPr/>
          <p:nvPr/>
        </p:nvSpPr>
        <p:spPr>
          <a:xfrm>
            <a:off x="9396851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9F41F6-303A-8840-6173-D50E0F8FB13B}"/>
              </a:ext>
            </a:extLst>
          </p:cNvPr>
          <p:cNvSpPr/>
          <p:nvPr/>
        </p:nvSpPr>
        <p:spPr>
          <a:xfrm>
            <a:off x="10054679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8BAFDA-CAC7-80E6-CC89-AE832C97DDDF}"/>
              </a:ext>
            </a:extLst>
          </p:cNvPr>
          <p:cNvSpPr txBox="1"/>
          <p:nvPr/>
        </p:nvSpPr>
        <p:spPr>
          <a:xfrm>
            <a:off x="9691612" y="2428862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696AED-45C7-E23A-86A8-E1D4EC6E8D25}"/>
                  </a:ext>
                </a:extLst>
              </p:cNvPr>
              <p:cNvSpPr txBox="1"/>
              <p:nvPr/>
            </p:nvSpPr>
            <p:spPr>
              <a:xfrm>
                <a:off x="10419807" y="2540327"/>
                <a:ext cx="1675371" cy="745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𝑐𝑜𝑑𝑒𝑐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696AED-45C7-E23A-86A8-E1D4EC6E8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07" y="2540327"/>
                <a:ext cx="1675371" cy="745204"/>
              </a:xfrm>
              <a:prstGeom prst="rect">
                <a:avLst/>
              </a:prstGeom>
              <a:blipFill>
                <a:blip r:embed="rId8"/>
                <a:stretch>
                  <a:fillRect l="-6545" r="-218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E709BD6-CF20-61AF-9BEA-FEDDAA1D1A9E}"/>
              </a:ext>
            </a:extLst>
          </p:cNvPr>
          <p:cNvSpPr txBox="1"/>
          <p:nvPr/>
        </p:nvSpPr>
        <p:spPr>
          <a:xfrm>
            <a:off x="10300869" y="2063326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tokens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4C4D92-E880-B6DF-C9E5-DAB5577490C9}"/>
              </a:ext>
            </a:extLst>
          </p:cNvPr>
          <p:cNvSpPr txBox="1"/>
          <p:nvPr/>
        </p:nvSpPr>
        <p:spPr>
          <a:xfrm>
            <a:off x="10701589" y="709385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E89627E-EDCE-97B0-4BA7-BDBA094A8501}"/>
              </a:ext>
            </a:extLst>
          </p:cNvPr>
          <p:cNvSpPr/>
          <p:nvPr/>
        </p:nvSpPr>
        <p:spPr>
          <a:xfrm>
            <a:off x="8291302" y="2949152"/>
            <a:ext cx="2816670" cy="32278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ADD57-B8FB-0C13-876E-9359242A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7739-3DF9-D8CC-9520-F28D8082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EC5C-7964-52F2-C841-B11991392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(slightly simplified):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Waveforms are encoded into continuous vectors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The vectors are quantized and matched to their nearest </a:t>
            </a:r>
            <a:br>
              <a:rPr lang="en-US" sz="2000" dirty="0"/>
            </a:br>
            <a:r>
              <a:rPr lang="en-US" sz="2000" dirty="0"/>
              <a:t>codebook entry, and only the index is kept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The tokens are used to look up input embeddings for LLM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LLM processes input embeddings as before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Output tokens are mapped back to vectors using the same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codebook from step 2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vectors are decoded back to audio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85B0B-2DBB-F9B9-2503-76740774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23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110F8-2D9B-6891-7B0D-6C1FD1785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4" y="4656031"/>
            <a:ext cx="2186298" cy="1267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E1623B-E145-5E83-7B2F-B838A9744D64}"/>
              </a:ext>
            </a:extLst>
          </p:cNvPr>
          <p:cNvSpPr/>
          <p:nvPr/>
        </p:nvSpPr>
        <p:spPr>
          <a:xfrm>
            <a:off x="8436523" y="3361559"/>
            <a:ext cx="2502055" cy="1108099"/>
          </a:xfrm>
          <a:prstGeom prst="rect">
            <a:avLst/>
          </a:prstGeom>
          <a:solidFill>
            <a:srgbClr val="BDD8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858399-CF71-F14A-36C1-72694595E05C}"/>
              </a:ext>
            </a:extLst>
          </p:cNvPr>
          <p:cNvSpPr/>
          <p:nvPr/>
        </p:nvSpPr>
        <p:spPr>
          <a:xfrm>
            <a:off x="8426486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55A80F-0DAE-7E86-1C89-ECA3AEAF2551}"/>
              </a:ext>
            </a:extLst>
          </p:cNvPr>
          <p:cNvSpPr/>
          <p:nvPr/>
        </p:nvSpPr>
        <p:spPr>
          <a:xfrm>
            <a:off x="874994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F4A15-3743-56D3-6DE8-A606E829E570}"/>
              </a:ext>
            </a:extLst>
          </p:cNvPr>
          <p:cNvSpPr/>
          <p:nvPr/>
        </p:nvSpPr>
        <p:spPr>
          <a:xfrm>
            <a:off x="9073395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77BA8D-FEB6-1E0A-6683-FA03DF2808E4}"/>
              </a:ext>
            </a:extLst>
          </p:cNvPr>
          <p:cNvSpPr/>
          <p:nvPr/>
        </p:nvSpPr>
        <p:spPr>
          <a:xfrm>
            <a:off x="9396851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4AAF95-8787-2E9F-DCC4-BEF110AFFB00}"/>
              </a:ext>
            </a:extLst>
          </p:cNvPr>
          <p:cNvSpPr/>
          <p:nvPr/>
        </p:nvSpPr>
        <p:spPr>
          <a:xfrm>
            <a:off x="1005467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F90AA-A038-365B-0D15-D9539950FFAB}"/>
              </a:ext>
            </a:extLst>
          </p:cNvPr>
          <p:cNvSpPr/>
          <p:nvPr/>
        </p:nvSpPr>
        <p:spPr>
          <a:xfrm>
            <a:off x="10378134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32498-5ECE-7123-2138-DD36084A225E}"/>
              </a:ext>
            </a:extLst>
          </p:cNvPr>
          <p:cNvSpPr/>
          <p:nvPr/>
        </p:nvSpPr>
        <p:spPr>
          <a:xfrm>
            <a:off x="10701589" y="4918288"/>
            <a:ext cx="232108" cy="5687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E6C9C8F-6F0E-13B9-3D34-7887CBFF5E32}"/>
              </a:ext>
            </a:extLst>
          </p:cNvPr>
          <p:cNvSpPr/>
          <p:nvPr/>
        </p:nvSpPr>
        <p:spPr>
          <a:xfrm rot="16200000">
            <a:off x="9535644" y="4562701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26EC6-0BED-1C7B-2ED4-68C306E92F36}"/>
              </a:ext>
            </a:extLst>
          </p:cNvPr>
          <p:cNvSpPr txBox="1"/>
          <p:nvPr/>
        </p:nvSpPr>
        <p:spPr>
          <a:xfrm>
            <a:off x="9691612" y="5046694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42DD252-0899-3D0D-FDD0-7C398DD80922}"/>
              </a:ext>
            </a:extLst>
          </p:cNvPr>
          <p:cNvSpPr/>
          <p:nvPr/>
        </p:nvSpPr>
        <p:spPr>
          <a:xfrm>
            <a:off x="2461387" y="5057126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704BA-128E-FBFE-0CD5-4FECA5A4B006}"/>
                  </a:ext>
                </a:extLst>
              </p:cNvPr>
              <p:cNvSpPr txBox="1"/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704BA-128E-FBFE-0CD5-4FECA5A4B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47" y="5625416"/>
                <a:ext cx="2896005" cy="342646"/>
              </a:xfrm>
              <a:prstGeom prst="rect">
                <a:avLst/>
              </a:prstGeom>
              <a:blipFill>
                <a:blip r:embed="rId4"/>
                <a:stretch>
                  <a:fillRect l="-2526" t="-3571" b="-2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rapezoid 20">
            <a:extLst>
              <a:ext uri="{FF2B5EF4-FFF2-40B4-BE49-F238E27FC236}">
                <a16:creationId xmlns:a16="http://schemas.microsoft.com/office/drawing/2014/main" id="{6F2C58C0-1878-7917-5BE7-1DCBCC44A76C}"/>
              </a:ext>
            </a:extLst>
          </p:cNvPr>
          <p:cNvSpPr/>
          <p:nvPr/>
        </p:nvSpPr>
        <p:spPr>
          <a:xfrm rot="5400000">
            <a:off x="2774549" y="4696114"/>
            <a:ext cx="1267720" cy="1043825"/>
          </a:xfrm>
          <a:prstGeom prst="trapezoi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19E0858-B78E-04A6-4855-C96909DEEF8C}"/>
              </a:ext>
            </a:extLst>
          </p:cNvPr>
          <p:cNvSpPr/>
          <p:nvPr/>
        </p:nvSpPr>
        <p:spPr>
          <a:xfrm>
            <a:off x="3990913" y="5044403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EFB5D3-AC2A-DFEC-8EB1-BA280E2FAC7C}"/>
              </a:ext>
            </a:extLst>
          </p:cNvPr>
          <p:cNvSpPr/>
          <p:nvPr/>
        </p:nvSpPr>
        <p:spPr>
          <a:xfrm>
            <a:off x="458079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227FFC-9DC1-72A0-9C9A-D7BE4D460AC6}"/>
              </a:ext>
            </a:extLst>
          </p:cNvPr>
          <p:cNvSpPr/>
          <p:nvPr/>
        </p:nvSpPr>
        <p:spPr>
          <a:xfrm>
            <a:off x="4904249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0EE369-4D74-C730-E858-0FE91954139C}"/>
              </a:ext>
            </a:extLst>
          </p:cNvPr>
          <p:cNvSpPr/>
          <p:nvPr/>
        </p:nvSpPr>
        <p:spPr>
          <a:xfrm>
            <a:off x="5227705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6F6C28-6D36-F928-2B5D-DC7A7A5A63CE}"/>
              </a:ext>
            </a:extLst>
          </p:cNvPr>
          <p:cNvSpPr/>
          <p:nvPr/>
        </p:nvSpPr>
        <p:spPr>
          <a:xfrm>
            <a:off x="5826062" y="4914514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FA77C5-8BF7-6CF9-22B9-BC0F6146D5B6}"/>
              </a:ext>
            </a:extLst>
          </p:cNvPr>
          <p:cNvSpPr txBox="1"/>
          <p:nvPr/>
        </p:nvSpPr>
        <p:spPr>
          <a:xfrm>
            <a:off x="5462996" y="5042921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97DF7-785D-26DB-ADFD-162CCAE77AC2}"/>
              </a:ext>
            </a:extLst>
          </p:cNvPr>
          <p:cNvSpPr txBox="1"/>
          <p:nvPr/>
        </p:nvSpPr>
        <p:spPr>
          <a:xfrm>
            <a:off x="4331049" y="4379810"/>
            <a:ext cx="1970326" cy="420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Latent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DF9E72-ACB2-50CC-688F-7DC38C66D003}"/>
                  </a:ext>
                </a:extLst>
              </p:cNvPr>
              <p:cNvSpPr txBox="1"/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𝑐𝑜𝑑𝑒𝑐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DF9E72-ACB2-50CC-688F-7DC38C66D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215" y="5581532"/>
                <a:ext cx="2400643" cy="875817"/>
              </a:xfrm>
              <a:prstGeom prst="rect">
                <a:avLst/>
              </a:prstGeom>
              <a:blipFill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811B29F7-CDAE-18C0-0FB5-E276CCFD13BD}"/>
              </a:ext>
            </a:extLst>
          </p:cNvPr>
          <p:cNvSpPr/>
          <p:nvPr/>
        </p:nvSpPr>
        <p:spPr>
          <a:xfrm>
            <a:off x="6424420" y="5030548"/>
            <a:ext cx="1939414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7BF0C9-1128-1A91-1D47-3DC5292CF996}"/>
              </a:ext>
            </a:extLst>
          </p:cNvPr>
          <p:cNvSpPr txBox="1"/>
          <p:nvPr/>
        </p:nvSpPr>
        <p:spPr>
          <a:xfrm>
            <a:off x="6313890" y="4272273"/>
            <a:ext cx="1964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Quantization</a:t>
            </a:r>
          </a:p>
          <a:p>
            <a:pPr algn="ctr"/>
            <a:r>
              <a:rPr lang="en-US" sz="2400" dirty="0"/>
              <a:t>+ Emb. lookup</a:t>
            </a:r>
          </a:p>
        </p:txBody>
      </p:sp>
      <p:sp>
        <p:nvSpPr>
          <p:cNvPr id="22" name="Flowchart: Manual Operation 21">
            <a:extLst>
              <a:ext uri="{FF2B5EF4-FFF2-40B4-BE49-F238E27FC236}">
                <a16:creationId xmlns:a16="http://schemas.microsoft.com/office/drawing/2014/main" id="{15CBFCF4-AA72-ADE2-AB8C-FFF74DB1C1EE}"/>
              </a:ext>
            </a:extLst>
          </p:cNvPr>
          <p:cNvSpPr/>
          <p:nvPr/>
        </p:nvSpPr>
        <p:spPr>
          <a:xfrm>
            <a:off x="8883337" y="1433097"/>
            <a:ext cx="1650604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Decoder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CB46BBD-00E1-DB9B-E82D-BE8EAAD28866}"/>
              </a:ext>
            </a:extLst>
          </p:cNvPr>
          <p:cNvSpPr/>
          <p:nvPr/>
        </p:nvSpPr>
        <p:spPr>
          <a:xfrm rot="16200000">
            <a:off x="9535644" y="2977546"/>
            <a:ext cx="296355" cy="239568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圖片 27">
            <a:extLst>
              <a:ext uri="{FF2B5EF4-FFF2-40B4-BE49-F238E27FC236}">
                <a16:creationId xmlns:a16="http://schemas.microsoft.com/office/drawing/2014/main" id="{767BEEBF-D5FA-8201-50E5-0EE96CE7FA0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995" y="564543"/>
            <a:ext cx="1572140" cy="81964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FCB5FD4-9508-4688-500C-F05C84DECC26}"/>
              </a:ext>
            </a:extLst>
          </p:cNvPr>
          <p:cNvSpPr/>
          <p:nvPr/>
        </p:nvSpPr>
        <p:spPr>
          <a:xfrm>
            <a:off x="9073395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4D12A3-8C7A-8B34-EEF4-368BA30A9F22}"/>
              </a:ext>
            </a:extLst>
          </p:cNvPr>
          <p:cNvSpPr/>
          <p:nvPr/>
        </p:nvSpPr>
        <p:spPr>
          <a:xfrm>
            <a:off x="9396851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2164F5-0C49-B906-7339-02E603889841}"/>
              </a:ext>
            </a:extLst>
          </p:cNvPr>
          <p:cNvSpPr/>
          <p:nvPr/>
        </p:nvSpPr>
        <p:spPr>
          <a:xfrm>
            <a:off x="10054679" y="230045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655E74-EFDF-75B2-1EC4-82D9F0A6F151}"/>
              </a:ext>
            </a:extLst>
          </p:cNvPr>
          <p:cNvSpPr txBox="1"/>
          <p:nvPr/>
        </p:nvSpPr>
        <p:spPr>
          <a:xfrm>
            <a:off x="9691612" y="2428862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3DA79B-3A63-D6E6-5E88-FB2649C58E3D}"/>
                  </a:ext>
                </a:extLst>
              </p:cNvPr>
              <p:cNvSpPr txBox="1"/>
              <p:nvPr/>
            </p:nvSpPr>
            <p:spPr>
              <a:xfrm>
                <a:off x="10419807" y="2540327"/>
                <a:ext cx="1675371" cy="745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𝑐𝑜𝑑𝑒𝑐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3DA79B-3A63-D6E6-5E88-FB2649C58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807" y="2540327"/>
                <a:ext cx="1675371" cy="745204"/>
              </a:xfrm>
              <a:prstGeom prst="rect">
                <a:avLst/>
              </a:prstGeom>
              <a:blipFill>
                <a:blip r:embed="rId8"/>
                <a:stretch>
                  <a:fillRect l="-6545" r="-2182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81669A14-EBFA-328F-86F3-35853D65D5E3}"/>
              </a:ext>
            </a:extLst>
          </p:cNvPr>
          <p:cNvSpPr txBox="1"/>
          <p:nvPr/>
        </p:nvSpPr>
        <p:spPr>
          <a:xfrm>
            <a:off x="10300869" y="2063326"/>
            <a:ext cx="197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 tokens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1AF091-36EA-044B-44B1-94D005D5E6E9}"/>
              </a:ext>
            </a:extLst>
          </p:cNvPr>
          <p:cNvSpPr txBox="1"/>
          <p:nvPr/>
        </p:nvSpPr>
        <p:spPr>
          <a:xfrm>
            <a:off x="10701589" y="709385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3B755F-BDA9-2B05-5E9C-89C673C114BA}"/>
              </a:ext>
            </a:extLst>
          </p:cNvPr>
          <p:cNvSpPr/>
          <p:nvPr/>
        </p:nvSpPr>
        <p:spPr>
          <a:xfrm>
            <a:off x="8555602" y="504024"/>
            <a:ext cx="3527093" cy="2445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1612-99CE-A484-CE1B-1CE541FB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3B84-8292-4412-DD02-64C5AC97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D09A5-8EFC-D302-8E29-B1E583B8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family of models can generate audio!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B340-B491-3DE7-BBFF-5F8F6AD8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24</a:t>
            </a:fld>
            <a:endParaRPr kumimoji="1"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4ED94-1F04-0C32-D46D-42570986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8" y="2432359"/>
            <a:ext cx="5883352" cy="325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1A14B-DF11-1540-7517-A2BF3FB9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30" y="3193509"/>
            <a:ext cx="5980722" cy="1732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D000CF-255C-3BDA-2C21-1497A2BBD012}"/>
              </a:ext>
            </a:extLst>
          </p:cNvPr>
          <p:cNvSpPr txBox="1"/>
          <p:nvPr/>
        </p:nvSpPr>
        <p:spPr>
          <a:xfrm>
            <a:off x="6193372" y="2432359"/>
            <a:ext cx="165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/>
              <a:t>AudioPaLM</a:t>
            </a:r>
            <a:endParaRPr lang="en-US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B9AE73-1C52-9A01-A3A3-0A467BDEFEC4}"/>
              </a:ext>
            </a:extLst>
          </p:cNvPr>
          <p:cNvSpPr txBox="1"/>
          <p:nvPr/>
        </p:nvSpPr>
        <p:spPr>
          <a:xfrm>
            <a:off x="212648" y="2432359"/>
            <a:ext cx="104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VALL-E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65D17B-71AA-22BC-2A94-ACE5C648FDED}"/>
              </a:ext>
            </a:extLst>
          </p:cNvPr>
          <p:cNvCxnSpPr/>
          <p:nvPr/>
        </p:nvCxnSpPr>
        <p:spPr>
          <a:xfrm>
            <a:off x="5998630" y="2053244"/>
            <a:ext cx="0" cy="4303106"/>
          </a:xfrm>
          <a:prstGeom prst="line">
            <a:avLst/>
          </a:prstGeom>
          <a:ln w="19050">
            <a:solidFill>
              <a:srgbClr val="0C2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3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97DF-FCEF-AEF7-7E58-B4B89109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ACE9-BF13-BE5B-5417-DD565331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3CD7-CFF7-1551-14A5-1D0D127E9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family of models can generate audio!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FEBE2-B8F2-A8B5-7ED4-7C3C444E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25</a:t>
            </a:fld>
            <a:endParaRPr kumimoji="1"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959B0-3A1D-496F-A267-9BF9AE16E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8" y="2432359"/>
            <a:ext cx="5883352" cy="325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2C42D-3C64-5CBD-F8AB-8504FCF4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630" y="3193509"/>
            <a:ext cx="5980722" cy="17325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A44300-CB3F-DD2B-4902-AB6FFC180F41}"/>
              </a:ext>
            </a:extLst>
          </p:cNvPr>
          <p:cNvSpPr txBox="1"/>
          <p:nvPr/>
        </p:nvSpPr>
        <p:spPr>
          <a:xfrm>
            <a:off x="6193372" y="2432359"/>
            <a:ext cx="1650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/>
              <a:t>AudioPaLM</a:t>
            </a:r>
            <a:endParaRPr lang="en-US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C6D4F5-3614-4C9D-97CF-F19B53D4D74B}"/>
              </a:ext>
            </a:extLst>
          </p:cNvPr>
          <p:cNvSpPr txBox="1"/>
          <p:nvPr/>
        </p:nvSpPr>
        <p:spPr>
          <a:xfrm>
            <a:off x="212648" y="2432359"/>
            <a:ext cx="104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VALL-E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083D52-29E9-A529-DEF4-6BAB523D5836}"/>
              </a:ext>
            </a:extLst>
          </p:cNvPr>
          <p:cNvCxnSpPr/>
          <p:nvPr/>
        </p:nvCxnSpPr>
        <p:spPr>
          <a:xfrm>
            <a:off x="5998630" y="2053244"/>
            <a:ext cx="0" cy="4303106"/>
          </a:xfrm>
          <a:prstGeom prst="line">
            <a:avLst/>
          </a:prstGeom>
          <a:ln w="19050">
            <a:solidFill>
              <a:srgbClr val="0C2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1">
            <a:extLst>
              <a:ext uri="{FF2B5EF4-FFF2-40B4-BE49-F238E27FC236}">
                <a16:creationId xmlns:a16="http://schemas.microsoft.com/office/drawing/2014/main" id="{027AB447-BA3A-E9FC-FA7E-E8CF0ECB31FE}"/>
              </a:ext>
            </a:extLst>
          </p:cNvPr>
          <p:cNvSpPr txBox="1"/>
          <p:nvPr/>
        </p:nvSpPr>
        <p:spPr>
          <a:xfrm>
            <a:off x="0" y="2468070"/>
            <a:ext cx="12192000" cy="175432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" altLang="zh-TW" sz="3600" b="1" dirty="0">
                <a:effectLst/>
                <a:latin typeface="NimbusRomNo9L"/>
              </a:rPr>
              <a:t>Problem – </a:t>
            </a:r>
            <a:r>
              <a:rPr lang="en" altLang="zh-TW" sz="3600" b="1" dirty="0">
                <a:latin typeface="NimbusRomNo9L"/>
              </a:rPr>
              <a:t>Audio Quality!</a:t>
            </a:r>
          </a:p>
          <a:p>
            <a:pPr algn="ctr"/>
            <a:r>
              <a:rPr lang="en" altLang="zh-TW" sz="3600" b="1" dirty="0">
                <a:latin typeface="NimbusRomNo9L"/>
              </a:rPr>
              <a:t>Audio tokenization is a lossy compression method, so the resulting audio quality has a ceiling </a:t>
            </a:r>
            <a:endParaRPr lang="en-US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3616720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40221-03DF-AE9B-04BF-B407A137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96B8-BAF4-340C-24B1-357BFB01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837F3-95D8-35A4-FCEE-179637CD6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Recent models use </a:t>
            </a:r>
            <a:r>
              <a:rPr lang="en-US" b="1" dirty="0"/>
              <a:t>vocoders </a:t>
            </a:r>
            <a:r>
              <a:rPr lang="en-US" dirty="0"/>
              <a:t>to generate audio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5065-767D-CE7D-20A8-59388402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26</a:t>
            </a:fld>
            <a:endParaRPr kumimoji="1"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2E92C-8051-A5C1-9512-AF6450F19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036"/>
            <a:ext cx="6251171" cy="206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2B166-5305-107C-D351-A1EF2950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19" y="2580455"/>
            <a:ext cx="5623733" cy="2767832"/>
          </a:xfrm>
          <a:prstGeom prst="rect">
            <a:avLst/>
          </a:prstGeom>
        </p:spPr>
      </p:pic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3DEC9F81-8B81-65D0-0CD3-0AB8D9FF2C1B}"/>
              </a:ext>
            </a:extLst>
          </p:cNvPr>
          <p:cNvSpPr/>
          <p:nvPr/>
        </p:nvSpPr>
        <p:spPr>
          <a:xfrm>
            <a:off x="9789425" y="1637652"/>
            <a:ext cx="1650604" cy="703112"/>
          </a:xfrm>
          <a:prstGeom prst="flowChartManualOperation">
            <a:avLst/>
          </a:prstGeom>
          <a:solidFill>
            <a:srgbClr val="9DCF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Vocoder</a:t>
            </a:r>
          </a:p>
        </p:txBody>
      </p:sp>
      <p:pic>
        <p:nvPicPr>
          <p:cNvPr id="12" name="圖片 27">
            <a:extLst>
              <a:ext uri="{FF2B5EF4-FFF2-40B4-BE49-F238E27FC236}">
                <a16:creationId xmlns:a16="http://schemas.microsoft.com/office/drawing/2014/main" id="{FB7DB634-26A9-3A0D-2439-7BAC95A3267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2083" y="769098"/>
            <a:ext cx="1572140" cy="8196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079EB5-10CC-A67E-A8A4-250B88E9B169}"/>
              </a:ext>
            </a:extLst>
          </p:cNvPr>
          <p:cNvSpPr txBox="1"/>
          <p:nvPr/>
        </p:nvSpPr>
        <p:spPr>
          <a:xfrm>
            <a:off x="165629" y="2170234"/>
            <a:ext cx="1751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/>
              <a:t>IndexTTS</a:t>
            </a:r>
            <a:r>
              <a:rPr lang="en-US" sz="2400" dirty="0"/>
              <a:t> (1)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C088CD-F742-CE23-07C9-5727C278291D}"/>
              </a:ext>
            </a:extLst>
          </p:cNvPr>
          <p:cNvSpPr txBox="1"/>
          <p:nvPr/>
        </p:nvSpPr>
        <p:spPr>
          <a:xfrm>
            <a:off x="6323819" y="2170235"/>
            <a:ext cx="169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/>
              <a:t>CosyVoice</a:t>
            </a:r>
            <a:r>
              <a:rPr lang="en-US" sz="2400" b="1" u="sng" dirty="0"/>
              <a:t> 2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2B0D5-CB61-5206-7902-DD321A1B26FD}"/>
              </a:ext>
            </a:extLst>
          </p:cNvPr>
          <p:cNvSpPr txBox="1"/>
          <p:nvPr/>
        </p:nvSpPr>
        <p:spPr>
          <a:xfrm>
            <a:off x="33250" y="5440787"/>
            <a:ext cx="5631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Method 1</a:t>
            </a:r>
            <a:r>
              <a:rPr lang="en-US" sz="2000" dirty="0"/>
              <a:t>: Directly convert LLM output latent vector</a:t>
            </a:r>
            <a:br>
              <a:rPr lang="en-US" sz="2000" dirty="0"/>
            </a:br>
            <a:r>
              <a:rPr lang="en-US" sz="2000" dirty="0"/>
              <a:t>into a waveform using a vocoder.</a:t>
            </a:r>
          </a:p>
          <a:p>
            <a:r>
              <a:rPr lang="en-US" sz="2000" dirty="0"/>
              <a:t>(Less popular method)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8AB7B-AD4F-F2A8-A39E-E9601882A2E6}"/>
              </a:ext>
            </a:extLst>
          </p:cNvPr>
          <p:cNvSpPr txBox="1"/>
          <p:nvPr/>
        </p:nvSpPr>
        <p:spPr>
          <a:xfrm>
            <a:off x="6323819" y="5434499"/>
            <a:ext cx="5397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/>
              <a:t>Method 2</a:t>
            </a:r>
            <a:r>
              <a:rPr lang="en-US" sz="2000" dirty="0"/>
              <a:t>: Convert LLM outputs to a spectrogram</a:t>
            </a:r>
            <a:br>
              <a:rPr lang="en-US" sz="2000" dirty="0"/>
            </a:br>
            <a:r>
              <a:rPr lang="en-US" sz="2000" dirty="0"/>
              <a:t>and apply vocoder to generate waveform.</a:t>
            </a:r>
          </a:p>
          <a:p>
            <a:r>
              <a:rPr lang="en-US" sz="2000" dirty="0"/>
              <a:t>(More popular. IndexTTS2 also uses this method)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32225B-1148-FAF8-6C89-57E1346AD733}"/>
              </a:ext>
            </a:extLst>
          </p:cNvPr>
          <p:cNvCxnSpPr/>
          <p:nvPr/>
        </p:nvCxnSpPr>
        <p:spPr>
          <a:xfrm>
            <a:off x="6251171" y="2053244"/>
            <a:ext cx="0" cy="4303106"/>
          </a:xfrm>
          <a:prstGeom prst="line">
            <a:avLst/>
          </a:prstGeom>
          <a:ln w="19050">
            <a:solidFill>
              <a:srgbClr val="0C2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12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662EA-82FD-DE6D-90E5-A1E4667C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29F77-E883-176E-1625-71668921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3: Discrete Audio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730E-EF5C-01D0-1573-00ADA78B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family of models is typically used for speech / audio generation</a:t>
            </a:r>
          </a:p>
          <a:p>
            <a:r>
              <a:rPr lang="en-US" dirty="0"/>
              <a:t>Audio tokens typically capture lots of acoustic information</a:t>
            </a:r>
          </a:p>
          <a:p>
            <a:pPr lvl="1"/>
            <a:r>
              <a:rPr lang="en-US" dirty="0"/>
              <a:t>However, requires a high sampling rate, leading to many input tokens to LLM</a:t>
            </a:r>
          </a:p>
          <a:p>
            <a:r>
              <a:rPr lang="en-US" dirty="0"/>
              <a:t>Audio tokens are trained for audio reconstruction – they do not necessarily capture semantic information for reasoning</a:t>
            </a:r>
          </a:p>
          <a:p>
            <a:r>
              <a:rPr lang="en-US" dirty="0"/>
              <a:t>Furthermore, a lot of the information captured might not be relevant for reasoning about the audio itself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D375-1F11-EA24-620F-6AB628D4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4159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06855-30CF-EECA-88DF-F33590D8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644F-5BC5-56AA-9E95-27CAF6A3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5ABE-4D4E-9D65-2E34-E5C71FB3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quantizing to a fixed set of audio tokens,</a:t>
            </a:r>
            <a:br>
              <a:rPr lang="en-US" dirty="0"/>
            </a:br>
            <a:r>
              <a:rPr lang="en-US" dirty="0"/>
              <a:t>we </a:t>
            </a:r>
            <a:r>
              <a:rPr lang="en-US" b="1" dirty="0"/>
              <a:t>directly input continuous audio embeddings</a:t>
            </a:r>
            <a:endParaRPr lang="en-US" dirty="0"/>
          </a:p>
          <a:p>
            <a:r>
              <a:rPr lang="en-US" dirty="0"/>
              <a:t>The LLM processes both </a:t>
            </a:r>
            <a:r>
              <a:rPr lang="en-US" b="1" dirty="0">
                <a:solidFill>
                  <a:srgbClr val="0354A3"/>
                </a:solidFill>
              </a:rPr>
              <a:t>text embeddings </a:t>
            </a:r>
            <a:r>
              <a:rPr lang="en-US" dirty="0"/>
              <a:t>and</a:t>
            </a:r>
            <a:br>
              <a:rPr lang="en-US" b="1" dirty="0"/>
            </a:b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audio embeddings </a:t>
            </a:r>
            <a:r>
              <a:rPr lang="en-US" b="1" dirty="0"/>
              <a:t>simultaneously</a:t>
            </a:r>
          </a:p>
          <a:p>
            <a:r>
              <a:rPr lang="en-US" dirty="0"/>
              <a:t>Enables LLM to reason about the audio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CD9B-735A-327D-E6A9-8B5DE76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28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5B7F89-6D8F-82E4-4AB4-2D224B4B32BB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7A25E9-5338-FBE2-2A25-E729E34DDE49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C974A0-091D-B42E-8CB7-88EB58BCEC83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118C01-E021-6E57-133F-44354E6E398C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CB324F-3C0C-13C2-8382-8A1B53F0598C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8C8725-F56C-F9F5-7491-D067C65F3725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78E7B-5274-53F3-79AB-BD92CACED4A9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9C4E30-3DCE-B6A6-52D1-243A94D822BE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F1A62-D044-527F-FB62-595DE3484375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0E223E18-D337-4C07-3454-ADDB3BECBBFC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757CA8-FBAB-B285-9BD7-57FBBB16F02D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7AC2A07-C65A-7907-75A3-61BE223D8993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7AC2A07-C65A-7907-75A3-61BE223D8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3CC0156F-6702-07EC-3CD9-20C018EC4DDA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43CA0F4-2FC5-3631-CA3E-201AB2A082AD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6C4080-59B7-A02D-C1D8-D64CE481E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9F1D54A9-C8A5-146F-32FC-6C0C877CE1D5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FE8CF72-0F27-A952-8F57-4128F27C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54F4F3A4-AF58-754D-5C6C-C030FF973BB8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DFBFD0-93C5-B81F-D2D4-D3AF35CD5182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8E73EF-5D70-3128-1CA7-5C380856A2E9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19A56F-F531-BD4D-CE6B-45E05FFD26D7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09C462-B578-DE14-7DE9-7A79BC1D9E63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89B35A-57B5-41BE-D8F1-04C6A41C4D9B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39EC67-F7D2-89FE-FF00-F02696C8B2A1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EE8C5B-0EC4-EBB7-999A-874318621D21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17349-7A52-4BE7-4F95-AFA66E697E1F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17349-7A52-4BE7-4F95-AFA66E697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6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31F9A9A1-35F6-36A1-AA16-6DBC7EAEDBBB}"/>
              </a:ext>
            </a:extLst>
          </p:cNvPr>
          <p:cNvSpPr txBox="1"/>
          <p:nvPr/>
        </p:nvSpPr>
        <p:spPr>
          <a:xfrm>
            <a:off x="5862392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9F38135D-02D9-4A7A-37FC-07F404B41D1D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77C42B9F-1FF9-6A8C-DFE9-545D7711DCF9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13538B4-4755-1A90-8322-E6280448AE55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3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AFC0-C78B-2E98-DC4D-6032FFB9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57AA-AE66-1036-9841-544B3D44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8A95-2272-018E-2286-F7CE7A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(slightly simplified):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Waveform converted into log-mel spectrogram</a:t>
            </a:r>
          </a:p>
          <a:p>
            <a:pPr marL="914400" lvl="1" indent="-457200">
              <a:buAutoNum type="arabicPeriod"/>
            </a:pPr>
            <a:endParaRPr lang="en-US" sz="2000" dirty="0"/>
          </a:p>
          <a:p>
            <a:pPr marL="914400" lvl="1" indent="-457200">
              <a:buAutoNum type="arabicPeriod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D0FD-599F-EF60-CE97-738D5F09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29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865D6-0A91-966B-2E08-EBE662BBAEAF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A79C58-8ED3-633B-211A-D7D4E848E47B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3750E2-7D40-6796-6742-441F676BCCA6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2F52FB-1BCF-6FD9-C103-31AB9CC9B3FD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A97ABF-99CB-36E8-C379-4EB6BFB04F7D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B8BEA6-EDFD-D353-0B64-68DF323199B1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7C7E67-27E3-5E82-CBDB-4B060656FFF9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866D29-1349-C50E-87B7-BC10E54B62E1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E6A668-D6CC-383C-8415-5F7C5F7D07D3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85BACEC-1D14-F02D-29EC-6E345134D915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69196D-F38B-69FD-20E5-2E91634170B3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35C878B-77B3-7CCF-8CAD-5795A3071655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35C878B-77B3-7CCF-8CAD-5795A3071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274F5E8-5B52-661F-EB90-1B1A339368B4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EAE9344-E759-2DF9-7848-14F81784FF81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5B9E39-0DFE-1964-E383-8D00DC9A3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22C242DB-0693-C1FB-B867-178C5CFD3B7F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C7A73C-AB48-F1D8-14B7-BE7FCA513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A20DC025-32BA-9E9B-322A-E5EF9937C999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25A2388-967C-D714-7D7B-23224029A643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33F964B-D69F-A667-5F43-104B78774D47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69F9F2-7D30-FD12-315F-0538C707091E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47C94F-B104-5055-9C69-719E96A7C290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85D6B4-3FA6-39B2-0960-172C42111ACE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AB1ED5-52C2-0FD4-85AF-0D01F94B8DC2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08E426-AF67-789D-C493-B5EF4E54814B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899372-D7C5-646C-49E1-63DF0F48227F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899372-D7C5-646C-49E1-63DF0F482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6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EDAEA1F-5920-9F9D-1A2F-89115735E615}"/>
              </a:ext>
            </a:extLst>
          </p:cNvPr>
          <p:cNvSpPr txBox="1"/>
          <p:nvPr/>
        </p:nvSpPr>
        <p:spPr>
          <a:xfrm>
            <a:off x="5862393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ABAA421D-A308-7227-C702-318B95126DF5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A7F66DAD-484A-9674-11CC-468802E489E5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5C78C99-455A-E95E-B6B0-3ACCFF5115A6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E05C35-F29D-DCB9-C95E-45F23BD7ED73}"/>
              </a:ext>
            </a:extLst>
          </p:cNvPr>
          <p:cNvSpPr/>
          <p:nvPr/>
        </p:nvSpPr>
        <p:spPr>
          <a:xfrm>
            <a:off x="108352" y="4134678"/>
            <a:ext cx="3751136" cy="22845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5454-AD29-75FF-5389-E23B21B8E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D0F50-8424-5879-EA64-86A232F3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2C90-A72F-BC09-7D2E-70EB210D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Language Models have seen unprecedented development in the past few years</a:t>
            </a:r>
          </a:p>
          <a:p>
            <a:r>
              <a:rPr lang="en-US" dirty="0"/>
              <a:t>Built using the “Transformer” architecture, which was originally proposed for text sequence-to-sequence processing</a:t>
            </a:r>
          </a:p>
          <a:p>
            <a:r>
              <a:rPr lang="en-US" dirty="0"/>
              <a:t>People have extended them to many modalities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b="1" dirty="0"/>
              <a:t>Audio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3571F-75D3-38AB-A433-F5546D79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4984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6EF5-941B-E3B0-4A7F-5652FCB7F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252F-3536-AFA0-9A16-4BD00E84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8852-3258-A124-B0B8-E50D4AE87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Flow (slightly simplified):</a:t>
            </a:r>
          </a:p>
          <a:p>
            <a:pPr marL="914400" lvl="1" indent="-457200">
              <a:buAutoNum type="arabicPeriod"/>
            </a:pPr>
            <a:r>
              <a:rPr lang="en-US" sz="2000" dirty="0"/>
              <a:t>Waveform converted into log-mel spectrogram</a:t>
            </a:r>
          </a:p>
          <a:p>
            <a:pPr marL="914400" lvl="1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spectrogram is processed by an audio encoder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(usually OpenAI Whisper encoder) into audio embeddings</a:t>
            </a:r>
          </a:p>
          <a:p>
            <a:pPr marL="914400" lvl="1" indent="-457200">
              <a:buAutoNum type="arabicPeriod"/>
            </a:pPr>
            <a:endParaRPr lang="en-US" sz="2000" dirty="0"/>
          </a:p>
          <a:p>
            <a:pPr marL="914400" lvl="1" indent="-457200">
              <a:buAutoNum type="arabicPeriod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68844-6643-C943-B53D-914F9F98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30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CEE50-3EE3-0C4A-59AC-0749D39FBBA6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8D4D6E-8050-6D20-078E-6EFDB6520D1C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552662-6829-5B93-88F7-F406ABE0925E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75BB5A-B6CE-C152-BF6B-7522AF02DD21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2B1D12-93E3-4224-030F-C6D809BB8855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03479A-2C2D-0932-B76B-DA63BB1B8625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6CAF38-79CB-73A4-F719-4F14EF09C8E3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B7B3A8-29CF-7AE5-0DA3-E75B6106BB2F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68A9F75-17A4-0B6A-BDBD-C3465B1BDB0D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15573F5-24D0-D513-D64E-5B94F288B13D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57733A-FDD3-1019-2F04-8539B185E91C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988698-35C1-5B56-1A90-D562C0E7665B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3988698-35C1-5B56-1A90-D562C0E76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D58B218C-2158-B2C5-F168-A92752184780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A21B11-B443-2D8A-940D-ECDBF365D26A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5683B6-A2C2-0926-FE53-4CC67CD32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DD0D301-6FB1-BC8F-4EC9-B375CCE30161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177E97-5A57-9D51-AD78-E5961721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3907FE05-A9FF-9661-442C-2A498800A459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DD8A82-53A0-898E-131E-6ACB73F0B2AF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D516DA0-6B13-91A0-D76F-F0FA4A74BF39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8FAD6D-41B3-B192-BEA9-D41313EE2DE2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8A1F1B-5F3D-ABD5-F419-2AFD4027F0A5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6C9C3B-48EB-95E6-2E2B-42411229D10F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F5AD40-BB55-1A7F-259F-BCDDA8E629C2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A755CA-3737-18A8-46D4-4DE41D824A02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F63F77-A29B-33B1-F8EB-566A40914261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F63F77-A29B-33B1-F8EB-566A4091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6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B79604E-E26E-5CF6-C58B-F5D01D8E802F}"/>
              </a:ext>
            </a:extLst>
          </p:cNvPr>
          <p:cNvSpPr txBox="1"/>
          <p:nvPr/>
        </p:nvSpPr>
        <p:spPr>
          <a:xfrm>
            <a:off x="5862393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B51FEA57-15BF-E6CA-DEA0-ED86B4A91880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6A803249-7F0C-8DD3-C625-81DFA5A2F7AD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4DF3239-E84F-0369-9E37-1E8C627244E0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CC5250-33DE-E9FF-FD62-BF6998E483B8}"/>
              </a:ext>
            </a:extLst>
          </p:cNvPr>
          <p:cNvSpPr/>
          <p:nvPr/>
        </p:nvSpPr>
        <p:spPr>
          <a:xfrm>
            <a:off x="2331101" y="4174360"/>
            <a:ext cx="6095516" cy="228454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D265D-041C-37AE-B5A0-5606D5975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A48D-8242-6557-9800-3008BFE7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E732CB-9BB9-35E1-7955-87A7E35546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Flow (slightly simplified):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Waveform converted into log-mel spectrogram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The spectrogram is processed by an audio encoder</a:t>
                </a:r>
                <a:br>
                  <a:rPr lang="en-US" sz="2000" dirty="0"/>
                </a:br>
                <a:r>
                  <a:rPr lang="en-US" sz="2000" dirty="0"/>
                  <a:t>(usually OpenAI Whisper encoder) into audio embeddings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</a:rPr>
                  <a:t>Embeddings are projected to the LLM’s text embedding space</a:t>
                </a:r>
                <a:br>
                  <a:rPr lang="en-US" sz="2000" dirty="0">
                    <a:solidFill>
                      <a:srgbClr val="FF0000"/>
                    </a:solidFill>
                  </a:rPr>
                </a:br>
                <a:r>
                  <a:rPr lang="en-US" sz="2000" dirty="0">
                    <a:solidFill>
                      <a:srgbClr val="FF0000"/>
                    </a:solidFill>
                  </a:rPr>
                  <a:t>via a multi-modal projector (linear layer or small MLP)</a:t>
                </a:r>
                <a:br>
                  <a:rPr lang="en-US" sz="2000" b="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𝑒𝑛𝑐𝑜𝑑𝑒𝑟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usually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𝑒𝑛𝑐𝑜𝑑𝑒𝑟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smaller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914400" lvl="1" indent="-457200">
                  <a:buAutoNum type="arabicPeriod"/>
                </a:pPr>
                <a:endParaRPr lang="en-US" sz="2000" dirty="0"/>
              </a:p>
              <a:p>
                <a:pPr marL="914400" lvl="1" indent="-457200">
                  <a:buAutoNum type="arabicPeriod"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E732CB-9BB9-35E1-7955-87A7E35546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5EA34-E879-E64B-1D72-06927687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31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F3823C-4DA4-06CD-5DE0-3D018E3C72C1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627B6D-86EB-F25B-E80D-29E5D026C835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7E4173-E357-064E-C9CD-24A25C4690FC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00571C-DA23-B008-84D9-E68644CA500B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211804-DE3F-7C9F-2EAA-190FD2EBC9FD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3FA9D2-067A-8308-79BB-83C8B1A68D3F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DC5FD5-8D86-D22E-182E-7C206A7C67FD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81BA13-B436-F8C6-2B81-E99B39989399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A43B5D-2585-238A-139C-F5089C85B676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B2131DC-0CAC-2F6F-D1A4-D673371D84A0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AE84F4-522C-6DDF-0C2E-87F6EC6168E2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8AF58A-32D6-5D0B-ACE6-472472D19646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8AF58A-32D6-5D0B-ACE6-472472D19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D2E307CA-B1E2-56EF-3957-B231CF5C0C5D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F1648D-BEBA-2AFB-A3B5-5201680EB0F7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C6253E-236C-01BD-B6FF-8D2BE3300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FA2AC4D-8691-07F4-C249-1BD34D4CC241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3588EF-82DD-210E-B056-3D24AB35F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D89197FC-108A-4018-0C23-BBCF036A704F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C01FC8-6A17-DD0C-8F5F-6B9240F7A3B7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DA3922D-FF66-0F08-550D-7BEF116EACF9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1E7A42-05CF-0E11-7BE2-3E02CDEB46E4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640701-0BE9-5C14-11DB-624267A90844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420376-32C6-EF5F-3558-E5AB84A0CBB1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FF68FF-4AE4-CB6A-7A05-B74FC4004146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96F5A4-A0AE-9EED-4152-F836B8F25B37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E8B8B5-3EB2-BB95-4C17-C668BBF859FD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5E8B8B5-3EB2-BB95-4C17-C668BBF85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7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EE928D5-BC73-4C7A-762B-2EF96849DA39}"/>
              </a:ext>
            </a:extLst>
          </p:cNvPr>
          <p:cNvSpPr txBox="1"/>
          <p:nvPr/>
        </p:nvSpPr>
        <p:spPr>
          <a:xfrm>
            <a:off x="5862393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6EF64416-B4A9-5D1C-5140-E63F775D220A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7E641B35-504F-542A-CA9B-B3702F24956F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BED9A7E-DC8E-9B6F-D8E7-064B75CF1A5D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744FBE9-E93F-7DB0-A5BD-207A61F8BE91}"/>
              </a:ext>
            </a:extLst>
          </p:cNvPr>
          <p:cNvSpPr/>
          <p:nvPr/>
        </p:nvSpPr>
        <p:spPr>
          <a:xfrm>
            <a:off x="5930062" y="3712214"/>
            <a:ext cx="4665038" cy="28385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5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92E15-318A-952E-9C6C-FB867D078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B576-30AC-30AA-EEA4-E7BB0B43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481C5-C2B0-DEDF-AC1D-78C3022998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Flow (slightly simplified):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Waveform converted into log-mel spectrogram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/>
                  <a:t>The spectrogram is processed by an audio encoder</a:t>
                </a:r>
                <a:br>
                  <a:rPr lang="en-US" sz="2000" dirty="0"/>
                </a:br>
                <a:r>
                  <a:rPr lang="en-US" sz="2000" dirty="0"/>
                  <a:t>(usually OpenAI Whisper encoder) into audio embeddings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Embeddings are projected to the LLM’s text embedding space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via a multi-modal projector (linear layer or small MLP)</a:t>
                </a:r>
                <a:b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𝑒𝑛𝑐𝑜𝑑𝑒𝑟</m:t>
                            </m:r>
                          </m:sub>
                        </m:sSub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usually</m:t>
                    </m:r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𝑒𝑛𝑐𝑜𝑑𝑒𝑟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smaller than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914400" lvl="1" indent="-457200"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</a:rPr>
                  <a:t>LLM processes audio embeddings AND text embeddings as before</a:t>
                </a:r>
              </a:p>
              <a:p>
                <a:pPr marL="914400" lvl="1" indent="-457200">
                  <a:buAutoNum type="arabicPeriod"/>
                </a:pPr>
                <a:endParaRPr lang="en-US" sz="2000" dirty="0"/>
              </a:p>
              <a:p>
                <a:pPr marL="914400" lvl="1" indent="-457200">
                  <a:buAutoNum type="arabicPeriod"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B481C5-C2B0-DEDF-AC1D-78C3022998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21E32-AE51-CAF0-6285-3734FF8D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32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5DBE69-40EF-79E7-10C0-71B6BBE6ABDE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DE5AF1-51B9-2A72-9E52-422ABB7D67B7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0360A4-0F7D-192B-B910-48B800F56A05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8CBC9F-5268-EA2B-ABF1-A794EFBA935C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716BBB-EE03-5D15-908C-1C6514216F2C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5B24DC-C4D8-8ABC-B919-CC7C7925311C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B4FC69-733D-DD79-7883-878CC61FDD30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DFCABF-F7FD-69E7-A00D-AB38A7BC0F34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1B88ED5-A48B-B156-AEA3-AEE859AAE663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4EDB97D-E35D-51BE-B18A-8C1542C0253B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DFEC68-6FB7-F7FD-F78E-8125CC765F3F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B3FE3A-101C-2181-B286-8A00A06B1668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B3FE3A-101C-2181-B286-8A00A06B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974CF53-4463-E811-E21B-971DC1AE2566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D33DCE4-1D3B-3309-41C4-52DD3EFC21A0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2F160-0B79-1784-7714-969BCBF99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DEE182F-D466-D5B4-5790-BFE482C888D9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1DA15E-751E-17E7-8F31-54729D0F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0BE240C3-402F-D082-AA88-900C764154D8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2265EBB-1763-6B8C-CBEC-37E95D6141AE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803C11A-D859-44C4-9CE1-D37EAF345712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092531-5220-60FC-350A-172F4BCF7822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747426-9B1E-E909-FF81-1617A9540674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3C6648-0C41-4898-3839-78FF64E44389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35167C-9464-8BEA-C54B-A8FCE9FC6C89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E4F6-B00D-4925-EFD5-8CC7E38A7675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92475-D803-6E5A-5D17-231EF33E742D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C592475-D803-6E5A-5D17-231EF33E7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7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A9D17DA-BAC3-F107-9F79-5F1235FD2226}"/>
              </a:ext>
            </a:extLst>
          </p:cNvPr>
          <p:cNvSpPr txBox="1"/>
          <p:nvPr/>
        </p:nvSpPr>
        <p:spPr>
          <a:xfrm>
            <a:off x="5862393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B766E0CF-658E-FF01-8CBC-2E3A6EB91FAD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CDAE2AD1-7B09-7BD6-0771-692F1DEFBEFD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C97787E-FAB6-3AF2-C50D-C2403E81D851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70AA74E-C9E2-F54E-15CA-0AC4287274FF}"/>
              </a:ext>
            </a:extLst>
          </p:cNvPr>
          <p:cNvSpPr/>
          <p:nvPr/>
        </p:nvSpPr>
        <p:spPr>
          <a:xfrm>
            <a:off x="8761615" y="1024543"/>
            <a:ext cx="3017519" cy="33459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2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BAA4D-2B1C-56B7-E895-7FC3B3C67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963D-8FD7-D915-96BD-551CD2D9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CDA2-4BC6-A25A-B6FE-4B045041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can chat with these models like a normal LLM, but with speech (and text)!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D97E5-B36E-3B38-E838-D4F5F531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33</a:t>
            </a:fld>
            <a:endParaRPr kumimoji="1" lang="zh-TW" alt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B0A017-526F-62F3-7DCF-2E67BA374AD8}"/>
              </a:ext>
            </a:extLst>
          </p:cNvPr>
          <p:cNvGrpSpPr/>
          <p:nvPr/>
        </p:nvGrpSpPr>
        <p:grpSpPr>
          <a:xfrm>
            <a:off x="419671" y="2006438"/>
            <a:ext cx="11125557" cy="4170525"/>
            <a:chOff x="263555" y="2325767"/>
            <a:chExt cx="11250662" cy="41700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7753C6-0BC7-94FF-D332-99781F562993}"/>
                </a:ext>
              </a:extLst>
            </p:cNvPr>
            <p:cNvSpPr txBox="1"/>
            <p:nvPr/>
          </p:nvSpPr>
          <p:spPr>
            <a:xfrm>
              <a:off x="955187" y="2325767"/>
              <a:ext cx="1794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Qwen-Audio</a:t>
              </a:r>
              <a:endParaRPr lang="en-US" sz="2400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FD8577-ECA3-CDBE-B82E-AC044EBBC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555" y="2875928"/>
              <a:ext cx="6180376" cy="32719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786C9C-5B20-FEF8-4F2A-971EDE80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7374" y="2824271"/>
              <a:ext cx="5426843" cy="356504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F90A4E-D2A5-7068-6DA8-A115B8AF88D1}"/>
                </a:ext>
              </a:extLst>
            </p:cNvPr>
            <p:cNvSpPr txBox="1"/>
            <p:nvPr/>
          </p:nvSpPr>
          <p:spPr>
            <a:xfrm>
              <a:off x="6980344" y="2365649"/>
              <a:ext cx="2427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/>
                <a:t>Audio-Flamingo 3</a:t>
              </a:r>
              <a:endParaRPr lang="en-US" sz="24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4533E3-2094-4ABA-FD99-9663F59ECB8C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09" y="2365649"/>
              <a:ext cx="0" cy="4130191"/>
            </a:xfrm>
            <a:prstGeom prst="line">
              <a:avLst/>
            </a:prstGeom>
            <a:ln w="19050">
              <a:solidFill>
                <a:srgbClr val="0C2B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圖片 4">
            <a:extLst>
              <a:ext uri="{FF2B5EF4-FFF2-40B4-BE49-F238E27FC236}">
                <a16:creationId xmlns:a16="http://schemas.microsoft.com/office/drawing/2014/main" id="{5F30484C-55F1-3AD3-65AF-85D7D613A9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41"/>
          <a:stretch>
            <a:fillRect/>
          </a:stretch>
        </p:blipFill>
        <p:spPr>
          <a:xfrm>
            <a:off x="419671" y="1944917"/>
            <a:ext cx="693343" cy="664528"/>
          </a:xfrm>
          <a:prstGeom prst="rect">
            <a:avLst/>
          </a:prstGeom>
        </p:spPr>
      </p:pic>
      <p:pic>
        <p:nvPicPr>
          <p:cNvPr id="19" name="圖片 8">
            <a:extLst>
              <a:ext uri="{FF2B5EF4-FFF2-40B4-BE49-F238E27FC236}">
                <a16:creationId xmlns:a16="http://schemas.microsoft.com/office/drawing/2014/main" id="{55FE6212-AB51-5C8F-7382-EBB24E409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710" y="2026790"/>
            <a:ext cx="573360" cy="5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44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27E46-2E28-2B6D-3214-5ACE2D8D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60AA-A45B-FA97-E3D9-54B38A88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446A9-AD9E-E2EF-7F91-5E7B51FD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34</a:t>
            </a:fld>
            <a:endParaRPr kumimoji="1"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837F5-8968-A7D1-99C0-BFA25B7C2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594" y="1361387"/>
            <a:ext cx="5393231" cy="5121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3C500-27B8-B9D5-D746-57AC19306405}"/>
              </a:ext>
            </a:extLst>
          </p:cNvPr>
          <p:cNvSpPr txBox="1"/>
          <p:nvPr/>
        </p:nvSpPr>
        <p:spPr>
          <a:xfrm>
            <a:off x="275063" y="1821586"/>
            <a:ext cx="58209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Trained through </a:t>
            </a:r>
            <a:r>
              <a:rPr lang="en-US" sz="2400" b="1" dirty="0"/>
              <a:t>instruction-finetuning</a:t>
            </a:r>
            <a:r>
              <a:rPr lang="en-US" sz="2400" dirty="0"/>
              <a:t> on a large dataset of diverse audio/speech tasks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(Audio + Text input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Text output)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Should learn general audio/speech reasoning</a:t>
            </a:r>
          </a:p>
        </p:txBody>
      </p:sp>
    </p:spTree>
    <p:extLst>
      <p:ext uri="{BB962C8B-B14F-4D97-AF65-F5344CB8AC3E}">
        <p14:creationId xmlns:p14="http://schemas.microsoft.com/office/powerpoint/2010/main" val="4089910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9A427-A8BC-3FCE-24AB-AE8863A2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020B-3545-067E-26D4-34BA879D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4F6E-DB6A-388C-1CAC-B44016917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audio encoder is typically a OpenAI Whisper encoder </a:t>
            </a:r>
            <a:br>
              <a:rPr lang="en-US" sz="2400" dirty="0"/>
            </a:br>
            <a:r>
              <a:rPr lang="en-US" sz="2400" dirty="0"/>
              <a:t>pretrained on ASR (transcribe audio)</a:t>
            </a:r>
          </a:p>
          <a:p>
            <a:r>
              <a:rPr lang="en-US" sz="2400" dirty="0"/>
              <a:t>The audio embeddings encode strong semantic information</a:t>
            </a:r>
          </a:p>
          <a:p>
            <a:r>
              <a:rPr lang="en-US" sz="2400" dirty="0"/>
              <a:t>Furthermore, the LLM is a pretrained text-only LLM, which</a:t>
            </a:r>
            <a:br>
              <a:rPr lang="en-US" sz="2400" dirty="0"/>
            </a:br>
            <a:r>
              <a:rPr lang="en-US" sz="2400" dirty="0"/>
              <a:t>is finetuned together with the new components to process</a:t>
            </a:r>
            <a:br>
              <a:rPr lang="en-US" sz="2400" dirty="0"/>
            </a:br>
            <a:r>
              <a:rPr lang="en-US" sz="2400" dirty="0"/>
              <a:t>audio + text information simultaneously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E5976-3DB2-487F-1A51-18B56D8F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35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800285-C2AB-642C-6270-55D96339C636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A4A94D-ECFD-93A9-9B32-322D2452E3EB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E28EE8-8D0B-20E2-0CCC-83D9AA27C47A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865797-7CB5-6B92-5723-0081C0F31CFF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50D74E-15CF-DC63-C675-AE8DC20A6FE8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AD2BEB-503C-6A92-B060-46E449B4695B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DC78CE-2982-D9E9-5459-31643F11C3FE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991654-5B4E-9CB5-DB17-E01947A7DC6C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15ABE8-2558-BB29-99F5-15AF71FAFAC1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BA0D296-852F-FBAC-5C17-057A4D5DFDA5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DE9160-3B8E-FCAB-8B5C-91B68F8F0771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0A6E98-90EF-B6E2-FC1A-798202CB2F0F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0A6E98-90EF-B6E2-FC1A-798202CB2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C97B416C-236A-765A-B9B7-858D1586323C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DDEC123-8026-DFDA-6AC1-AB1CDE34346A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C3545E-94FE-C95C-02C9-ABDEDF23D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363CD5C-42E2-0DFE-538B-43A68BF6607F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000D503-AB01-B918-DABC-A5C9D2D29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081DEF45-4B3F-16D7-9E00-2A47B44F6FB5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695E0C-C07D-0A2C-E550-B0C61CD4A6B4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FF44727-E60B-F6ED-A54A-FBF7541E1BE9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CCB5E5-A327-A1E4-F022-A02173D31D8C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7B4F69-F5B6-15B3-4510-FAE73673C577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8972F2-63EF-3872-FBFA-8CE3CB964BFD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54AB90-A97E-B535-F338-0F5B3E1D4EB4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8B332-E6AA-6462-B377-2EC26A064DE6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11C078-FE6E-17B4-94C5-677B053EFB3B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C11C078-FE6E-17B4-94C5-677B053EF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6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1F88A73-E586-B450-F0A5-825F1AA502A7}"/>
              </a:ext>
            </a:extLst>
          </p:cNvPr>
          <p:cNvSpPr txBox="1"/>
          <p:nvPr/>
        </p:nvSpPr>
        <p:spPr>
          <a:xfrm>
            <a:off x="5862392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44996A7B-AC23-A607-57D7-F47D11BE4401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0CB5246C-33C3-3868-1CCE-43D2F2E37E98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2B22A03-7F0A-9489-793E-F89B056493F4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17B2-DA03-AF22-74D7-A776BE56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73C0-6FB2-3C0E-BF2F-4A75D8FC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CA36-F0ED-D27B-3465-49019FB1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audio encoder is typically a OpenAI Whisper encoder </a:t>
            </a:r>
            <a:br>
              <a:rPr lang="en-US" sz="2400" dirty="0"/>
            </a:br>
            <a:r>
              <a:rPr lang="en-US" sz="2400" dirty="0"/>
              <a:t>pretrained on ASR (</a:t>
            </a:r>
            <a:r>
              <a:rPr lang="en-US" sz="2400" b="1" dirty="0">
                <a:solidFill>
                  <a:srgbClr val="FF0000"/>
                </a:solidFill>
              </a:rPr>
              <a:t>transcribe audio</a:t>
            </a:r>
            <a:r>
              <a:rPr lang="en-US" sz="2400" dirty="0"/>
              <a:t>)</a:t>
            </a:r>
          </a:p>
          <a:p>
            <a:r>
              <a:rPr lang="en-US" sz="2400" dirty="0"/>
              <a:t>The audio embeddings encode </a:t>
            </a:r>
            <a:r>
              <a:rPr lang="en-US" sz="2400" b="1" dirty="0">
                <a:solidFill>
                  <a:srgbClr val="FF0000"/>
                </a:solidFill>
              </a:rPr>
              <a:t>strong semantic information</a:t>
            </a:r>
          </a:p>
          <a:p>
            <a:r>
              <a:rPr lang="en-US" sz="2400" dirty="0"/>
              <a:t>Furthermore, the LLM is a </a:t>
            </a:r>
            <a:r>
              <a:rPr lang="en-US" sz="2400" b="1" dirty="0">
                <a:solidFill>
                  <a:srgbClr val="FF0000"/>
                </a:solidFill>
              </a:rPr>
              <a:t>pretrained text-only LLM</a:t>
            </a:r>
            <a:r>
              <a:rPr lang="en-US" sz="2400" dirty="0"/>
              <a:t>, which</a:t>
            </a:r>
            <a:br>
              <a:rPr lang="en-US" sz="2400" dirty="0"/>
            </a:br>
            <a:r>
              <a:rPr lang="en-US" sz="2400" dirty="0"/>
              <a:t>is finetuned together with the new components to process</a:t>
            </a:r>
            <a:br>
              <a:rPr lang="en-US" sz="2400" dirty="0"/>
            </a:br>
            <a:r>
              <a:rPr lang="en-US" sz="2400" dirty="0"/>
              <a:t>audio + text information simultaneously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6FAD8-DFE8-A82C-09BA-996FB326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36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743DB1-03D3-0F34-F479-28C0E810D50C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4FE002-0203-54B2-2D5A-3728C7B6717F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BE083B-5A57-A103-8E47-82063BAB3E5D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4816C1-E1C7-16EF-18A2-4ABC652AB6A4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F27627-C580-D90D-2580-7CEFF6E990B1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CB0D00-F26A-676C-2AA3-98CD3D8F3CAE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A7FF80-2CC7-D734-7BBE-991D9D2CA290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FDF8D5-E473-66A3-3246-AB58C213C0DA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DF6519-0ADD-B3B6-CA5C-50D236D53156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0828719-425B-A45B-8625-30EDD9D0EA9A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243139-E2BF-22EE-BE7B-8889C3BF319F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1389FB-FF3E-8954-986F-5EA058EE29D9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1389FB-FF3E-8954-986F-5EA058EE29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9A5D8B1-73AA-4267-031E-AD51959F9795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D9967-9B2E-B0E8-8614-024F8B46A131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4ABCC5-532F-8BEF-B884-0F5ED625C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7CBA732-5488-87DA-055E-9F329E40EB2D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C1B5D4-C992-BF6F-6542-D38B14612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298D0C24-3890-3D75-24AE-4365BF5E024F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1278A68-1057-6BC9-F519-AEFE11F774C6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58CE159-7EE7-4C4D-CBD5-2146BABC15AF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3CA3DE-8F08-1019-4C9B-516C59C80EF6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DDAD13-9EF1-1FED-9BBE-6303650164BE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342E80-0BCC-B051-D01B-DA9830F7F319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25A4CC-BBD6-8504-80A0-BBAD0381225D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D7CECE-08A1-903E-D3E2-77F7FC57F766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9B7D6A-82F1-5690-83EF-6DD30316C626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9B7D6A-82F1-5690-83EF-6DD30316C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6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C21CF8E-3452-F735-99E3-5D32E0BC886B}"/>
              </a:ext>
            </a:extLst>
          </p:cNvPr>
          <p:cNvSpPr txBox="1"/>
          <p:nvPr/>
        </p:nvSpPr>
        <p:spPr>
          <a:xfrm>
            <a:off x="5862392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DE979625-659B-2DB7-A71B-D4820967A009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A5DEDBC4-0BBE-578A-A5D8-A58F0B8BA763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F9702EE-D6D8-1704-4266-E09482605E13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24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A72C-D03A-899A-FB62-C18630EA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971E-EE53-8F52-E8C8-A428A07C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For Audio?</a:t>
            </a:r>
            <a:br>
              <a:rPr lang="en-US" b="1" dirty="0"/>
            </a:br>
            <a:r>
              <a:rPr lang="en-US" b="1" dirty="0"/>
              <a:t>Approach 4: Continuous Audio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6B0CA-DE3B-DEDA-8982-48BA2236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audio encoder is typically a OpenAI Whisper encoder </a:t>
            </a:r>
            <a:br>
              <a:rPr lang="en-US" sz="2400" dirty="0"/>
            </a:br>
            <a:r>
              <a:rPr lang="en-US" sz="2400" dirty="0"/>
              <a:t>pretrained on ASR (</a:t>
            </a:r>
            <a:r>
              <a:rPr lang="en-US" sz="2400" b="1" dirty="0">
                <a:solidFill>
                  <a:srgbClr val="FF0000"/>
                </a:solidFill>
              </a:rPr>
              <a:t>transcribe audio</a:t>
            </a:r>
            <a:r>
              <a:rPr lang="en-US" sz="2400" dirty="0"/>
              <a:t>)</a:t>
            </a:r>
          </a:p>
          <a:p>
            <a:r>
              <a:rPr lang="en-US" sz="2400" dirty="0"/>
              <a:t>The audio embeddings encode </a:t>
            </a:r>
            <a:r>
              <a:rPr lang="en-US" sz="2400" b="1" dirty="0">
                <a:solidFill>
                  <a:srgbClr val="FF0000"/>
                </a:solidFill>
              </a:rPr>
              <a:t>strong semantic information</a:t>
            </a:r>
          </a:p>
          <a:p>
            <a:r>
              <a:rPr lang="en-US" sz="2400" dirty="0"/>
              <a:t>Furthermore, the LLM is a </a:t>
            </a:r>
            <a:r>
              <a:rPr lang="en-US" sz="2400" b="1" dirty="0">
                <a:solidFill>
                  <a:srgbClr val="FF0000"/>
                </a:solidFill>
              </a:rPr>
              <a:t>pretrained text-only LLM</a:t>
            </a:r>
            <a:r>
              <a:rPr lang="en-US" sz="2400" dirty="0"/>
              <a:t>, which</a:t>
            </a:r>
            <a:br>
              <a:rPr lang="en-US" sz="2400" dirty="0"/>
            </a:br>
            <a:r>
              <a:rPr lang="en-US" sz="2400" dirty="0"/>
              <a:t>is finetuned together with the new components to process</a:t>
            </a:r>
            <a:br>
              <a:rPr lang="en-US" sz="2400" dirty="0"/>
            </a:br>
            <a:r>
              <a:rPr lang="en-US" sz="2400" dirty="0"/>
              <a:t>audio + text information simultaneously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9DA9C-7A22-A92D-0C51-3DEC0DA3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37</a:t>
            </a:fld>
            <a:endParaRPr kumimoji="1" lang="zh-TW" alt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0B6FC-CFD4-DF31-49C9-7742C4329A4B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9C1EAC-4C71-89D6-8B1C-B18376E91345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5CB757-F58B-8C4A-36E1-4DDA727BFC62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BFCD58-D9EF-967B-F0FA-B275E8046B6D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673F8B-ABB4-4632-1696-73EFE9552241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E248A8-8140-51EF-618D-59BB190A71FC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0089B9-265D-D23B-F086-65BF757483B8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90A7CB-050B-1AA3-E08C-5873CEA38125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6F3CB8-A16D-EE5D-01F5-7217BD94A62E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7641CEC1-057C-8686-2CEC-D9BF78674A49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17618C-E70F-7227-9323-65ECB436A6D3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9E4E543-7869-DC9C-05C0-8C0922C0CBED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9E4E543-7869-DC9C-05C0-8C0922C0CB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3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1374D3C-46CF-D0F8-1696-9DB88A2A0A56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6801572-E30F-34E2-1E20-4E4B8684FE44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678E41-516B-6FA8-3288-B8BBCC7EE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B1DB6F1-7F59-6554-95D1-D615B221895F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7DD5EC-24D3-E253-6442-064C5B6DB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D45D2D75-5F72-BBEE-5878-092AE400823D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A5EEFA-32AD-832A-1C70-ABD9680C0AF3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14C7CB5-4661-E7A5-A947-E951B436DB14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670C88-E61E-E4AA-2E0F-120D2CD9D194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BA2E83-7270-C204-1342-E0C54864FDC7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31CA50-440E-5A9B-42AA-A25855907B02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301E20-81C6-8360-8AD9-F4FD1282B097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91D10-078E-BEB4-B71D-D8194A3AAED3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831961-C422-1523-689C-7C06E8BFCC9C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831961-C422-1523-689C-7C06E8BF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6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54B75A6-EB09-5401-A9A0-86D8D78B5044}"/>
              </a:ext>
            </a:extLst>
          </p:cNvPr>
          <p:cNvSpPr txBox="1"/>
          <p:nvPr/>
        </p:nvSpPr>
        <p:spPr>
          <a:xfrm>
            <a:off x="5862392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5" name="Flowchart: Manual Operation 34">
            <a:extLst>
              <a:ext uri="{FF2B5EF4-FFF2-40B4-BE49-F238E27FC236}">
                <a16:creationId xmlns:a16="http://schemas.microsoft.com/office/drawing/2014/main" id="{99FBB300-9D9A-AEB6-FD6D-A0EA29CEE5E3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7" name="Minus Sign 36">
            <a:extLst>
              <a:ext uri="{FF2B5EF4-FFF2-40B4-BE49-F238E27FC236}">
                <a16:creationId xmlns:a16="http://schemas.microsoft.com/office/drawing/2014/main" id="{66F79E82-EDEA-C016-E367-6AD5012CF152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BB4E82C-23C5-470C-ECC7-0BF932C2B173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文字方塊 1">
            <a:extLst>
              <a:ext uri="{FF2B5EF4-FFF2-40B4-BE49-F238E27FC236}">
                <a16:creationId xmlns:a16="http://schemas.microsoft.com/office/drawing/2014/main" id="{93397609-A520-5E5C-A06C-290E030B3CB9}"/>
              </a:ext>
            </a:extLst>
          </p:cNvPr>
          <p:cNvSpPr txBox="1"/>
          <p:nvPr/>
        </p:nvSpPr>
        <p:spPr>
          <a:xfrm>
            <a:off x="0" y="2487536"/>
            <a:ext cx="12192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zh-TW" sz="3200" b="1" dirty="0"/>
          </a:p>
          <a:p>
            <a:pPr algn="ctr"/>
            <a:r>
              <a:rPr lang="en-US" altLang="zh-TW" sz="3200" b="1" dirty="0"/>
              <a:t>Do these models actually capture relevant acoustic speech cues?</a:t>
            </a:r>
          </a:p>
          <a:p>
            <a:pPr algn="ctr"/>
            <a:endParaRPr lang="en-US" altLang="zh-TW" sz="3200" b="1" dirty="0"/>
          </a:p>
        </p:txBody>
      </p:sp>
    </p:spTree>
    <p:extLst>
      <p:ext uri="{BB962C8B-B14F-4D97-AF65-F5344CB8AC3E}">
        <p14:creationId xmlns:p14="http://schemas.microsoft.com/office/powerpoint/2010/main" val="139108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5C68-9B13-DAC5-7065-AF5D6EE94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02" y="1776759"/>
            <a:ext cx="11225561" cy="1933925"/>
          </a:xfrm>
        </p:spPr>
        <p:txBody>
          <a:bodyPr>
            <a:noAutofit/>
          </a:bodyPr>
          <a:lstStyle/>
          <a:p>
            <a:pPr algn="l"/>
            <a:r>
              <a:rPr lang="en" altLang="zh-TW" sz="4400" b="1" dirty="0">
                <a:latin typeface="+mn-lt"/>
              </a:rPr>
              <a:t>When Vocal Tone and Literal Meaning Diverge: </a:t>
            </a:r>
            <a:br>
              <a:rPr lang="en" altLang="zh-TW" sz="4400" b="1" dirty="0">
                <a:latin typeface="+mn-lt"/>
              </a:rPr>
            </a:br>
            <a:r>
              <a:rPr lang="en" altLang="zh-TW" sz="4400" b="1" dirty="0">
                <a:latin typeface="+mn-lt"/>
              </a:rPr>
              <a:t>An Acoustic–Semantic Incongruity Study for Large Audio–Language Models </a:t>
            </a:r>
            <a:endParaRPr lang="en-US" sz="4400" b="1" dirty="0">
              <a:latin typeface="+mn-lt"/>
            </a:endParaRPr>
          </a:p>
        </p:txBody>
      </p:sp>
      <p:sp>
        <p:nvSpPr>
          <p:cNvPr id="4" name="文字方塊 6">
            <a:extLst>
              <a:ext uri="{FF2B5EF4-FFF2-40B4-BE49-F238E27FC236}">
                <a16:creationId xmlns:a16="http://schemas.microsoft.com/office/drawing/2014/main" id="{6789E202-FA1E-7017-6D0C-09DD97516C63}"/>
              </a:ext>
            </a:extLst>
          </p:cNvPr>
          <p:cNvSpPr txBox="1"/>
          <p:nvPr/>
        </p:nvSpPr>
        <p:spPr>
          <a:xfrm>
            <a:off x="253595" y="4050568"/>
            <a:ext cx="3915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0" i="0" u="none" strike="noStrike" kern="1200" dirty="0">
                <a:solidFill>
                  <a:schemeClr val="tx1"/>
                </a:solidFill>
                <a:effectLst/>
                <a:ea typeface="+mn-ea"/>
                <a:cs typeface="Times New Roman" panose="02020603050405020304" pitchFamily="18" charset="0"/>
              </a:rPr>
              <a:t>They </a:t>
            </a:r>
            <a:r>
              <a:rPr lang="en" altLang="zh-TW" sz="2000" b="0" i="0" u="none" strike="noStrike" kern="1200" dirty="0">
                <a:solidFill>
                  <a:schemeClr val="tx1"/>
                </a:solidFill>
                <a:effectLst/>
                <a:ea typeface="+mn-ea"/>
                <a:cs typeface="Times New Roman" panose="02020603050405020304" pitchFamily="18" charset="0"/>
              </a:rPr>
              <a:t>canceled the entire project after we worked all weekend</a:t>
            </a:r>
            <a:endParaRPr lang="zh-TW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5" name="Picture 4" descr="😀">
            <a:extLst>
              <a:ext uri="{FF2B5EF4-FFF2-40B4-BE49-F238E27FC236}">
                <a16:creationId xmlns:a16="http://schemas.microsoft.com/office/drawing/2014/main" id="{13B04608-08B9-2F5D-97E1-CDBD60D9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27" y="475845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💢">
            <a:extLst>
              <a:ext uri="{FF2B5EF4-FFF2-40B4-BE49-F238E27FC236}">
                <a16:creationId xmlns:a16="http://schemas.microsoft.com/office/drawing/2014/main" id="{456524A0-8C71-1C80-AC55-111BBE38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27" y="4534231"/>
            <a:ext cx="287762" cy="2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9">
            <a:extLst>
              <a:ext uri="{FF2B5EF4-FFF2-40B4-BE49-F238E27FC236}">
                <a16:creationId xmlns:a16="http://schemas.microsoft.com/office/drawing/2014/main" id="{C9A2CD25-054F-7372-A55B-E3C4B03301F8}"/>
              </a:ext>
            </a:extLst>
          </p:cNvPr>
          <p:cNvSpPr txBox="1"/>
          <p:nvPr/>
        </p:nvSpPr>
        <p:spPr>
          <a:xfrm>
            <a:off x="4169110" y="5391329"/>
            <a:ext cx="2373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0" i="0" u="none" strike="noStrike" kern="1200" dirty="0">
                <a:solidFill>
                  <a:schemeClr val="tx1"/>
                </a:solidFill>
                <a:effectLst/>
                <a:ea typeface="+mn-ea"/>
                <a:cs typeface="Times New Roman" panose="02020603050405020304" pitchFamily="18" charset="0"/>
              </a:rPr>
              <a:t>Wow, you’re a genius</a:t>
            </a:r>
            <a:endParaRPr lang="zh-TW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8" name="Picture 7" descr="🙄">
            <a:extLst>
              <a:ext uri="{FF2B5EF4-FFF2-40B4-BE49-F238E27FC236}">
                <a16:creationId xmlns:a16="http://schemas.microsoft.com/office/drawing/2014/main" id="{149F5AF3-D95E-4CE9-B82C-BCC567C0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71" y="468706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11">
            <a:extLst>
              <a:ext uri="{FF2B5EF4-FFF2-40B4-BE49-F238E27FC236}">
                <a16:creationId xmlns:a16="http://schemas.microsoft.com/office/drawing/2014/main" id="{C5FF5BAC-218C-F516-875E-16215FE7FF7E}"/>
              </a:ext>
            </a:extLst>
          </p:cNvPr>
          <p:cNvSpPr txBox="1"/>
          <p:nvPr/>
        </p:nvSpPr>
        <p:spPr>
          <a:xfrm>
            <a:off x="6415548" y="4284661"/>
            <a:ext cx="267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400" b="0" i="0" u="none" strike="noStrike" kern="12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 appreciate that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10" name="Picture 9" descr="😡">
            <a:extLst>
              <a:ext uri="{FF2B5EF4-FFF2-40B4-BE49-F238E27FC236}">
                <a16:creationId xmlns:a16="http://schemas.microsoft.com/office/drawing/2014/main" id="{A3B07F46-CA8D-6962-58D2-7714C005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776" y="425445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3">
            <a:extLst>
              <a:ext uri="{FF2B5EF4-FFF2-40B4-BE49-F238E27FC236}">
                <a16:creationId xmlns:a16="http://schemas.microsoft.com/office/drawing/2014/main" id="{F6D77D79-480B-1DA8-8EDF-5004EC2EBB10}"/>
              </a:ext>
            </a:extLst>
          </p:cNvPr>
          <p:cNvSpPr txBox="1"/>
          <p:nvPr/>
        </p:nvSpPr>
        <p:spPr>
          <a:xfrm>
            <a:off x="8158859" y="5272770"/>
            <a:ext cx="1327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b="0" i="0" u="none" strike="noStrike" kern="1200" dirty="0">
                <a:solidFill>
                  <a:schemeClr val="tx1"/>
                </a:solidFill>
                <a:effectLst/>
                <a:ea typeface="+mn-ea"/>
                <a:cs typeface="Times New Roman" panose="02020603050405020304" pitchFamily="18" charset="0"/>
              </a:rPr>
              <a:t>I am fine</a:t>
            </a:r>
            <a:endParaRPr lang="zh-TW" altLang="en-US" sz="2000" dirty="0">
              <a:cs typeface="Times New Roman" panose="02020603050405020304" pitchFamily="18" charset="0"/>
            </a:endParaRPr>
          </a:p>
        </p:txBody>
      </p:sp>
      <p:pic>
        <p:nvPicPr>
          <p:cNvPr id="12" name="圖片 14">
            <a:extLst>
              <a:ext uri="{FF2B5EF4-FFF2-40B4-BE49-F238E27FC236}">
                <a16:creationId xmlns:a16="http://schemas.microsoft.com/office/drawing/2014/main" id="{DFD00A73-9C38-2690-65F7-9049D3D8B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275" y="5276880"/>
            <a:ext cx="43073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5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091C-AAF7-742B-8582-2D9E8438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Large Audio-Language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A81FE-EEE3-E343-D5C5-85ECDE94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From here, we will refer to Large Audio-Language Models (LALMs) </a:t>
            </a:r>
            <a:br>
              <a:rPr lang="en-US" sz="2400" dirty="0"/>
            </a:br>
            <a:r>
              <a:rPr lang="en-US" sz="2400" dirty="0"/>
              <a:t>as those described in Approach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3C692-03E7-CE64-398B-ACB1838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39</a:t>
            </a:fld>
            <a:endParaRPr kumimoji="1" lang="zh-TW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0469B9-BC4A-F699-189A-1482F34B3511}"/>
              </a:ext>
            </a:extLst>
          </p:cNvPr>
          <p:cNvGrpSpPr/>
          <p:nvPr/>
        </p:nvGrpSpPr>
        <p:grpSpPr>
          <a:xfrm>
            <a:off x="9058254" y="1735488"/>
            <a:ext cx="2964915" cy="3485712"/>
            <a:chOff x="8426486" y="2949152"/>
            <a:chExt cx="2964915" cy="34857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DC64CA-A579-EB0A-DAC0-96E8BC28BB6D}"/>
                </a:ext>
              </a:extLst>
            </p:cNvPr>
            <p:cNvSpPr/>
            <p:nvPr/>
          </p:nvSpPr>
          <p:spPr>
            <a:xfrm>
              <a:off x="8436523" y="3361559"/>
              <a:ext cx="2502055" cy="1108099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9B6E1A-AA02-0082-3206-649456A3EA88}"/>
                </a:ext>
              </a:extLst>
            </p:cNvPr>
            <p:cNvSpPr/>
            <p:nvPr/>
          </p:nvSpPr>
          <p:spPr>
            <a:xfrm>
              <a:off x="8426486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86FA96-A482-2DFD-13D2-3170F866C4E7}"/>
                </a:ext>
              </a:extLst>
            </p:cNvPr>
            <p:cNvSpPr/>
            <p:nvPr/>
          </p:nvSpPr>
          <p:spPr>
            <a:xfrm>
              <a:off x="874994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FCCDF3-CFCD-9C92-AF09-AD5DDE695D58}"/>
                </a:ext>
              </a:extLst>
            </p:cNvPr>
            <p:cNvSpPr/>
            <p:nvPr/>
          </p:nvSpPr>
          <p:spPr>
            <a:xfrm>
              <a:off x="9073395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2D92B9-9523-CC31-DCC6-1E26C11E04A9}"/>
                </a:ext>
              </a:extLst>
            </p:cNvPr>
            <p:cNvSpPr/>
            <p:nvPr/>
          </p:nvSpPr>
          <p:spPr>
            <a:xfrm>
              <a:off x="9396851" y="4918288"/>
              <a:ext cx="232108" cy="56876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BB209B-C403-E815-FEA9-7F5DC1FEE65A}"/>
                </a:ext>
              </a:extLst>
            </p:cNvPr>
            <p:cNvSpPr/>
            <p:nvPr/>
          </p:nvSpPr>
          <p:spPr>
            <a:xfrm>
              <a:off x="1005467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779F75-8C67-C50B-81C4-7EDB542A5036}"/>
                </a:ext>
              </a:extLst>
            </p:cNvPr>
            <p:cNvSpPr/>
            <p:nvPr/>
          </p:nvSpPr>
          <p:spPr>
            <a:xfrm>
              <a:off x="10378134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1C386E-0221-0C74-C555-165BFD0CEA96}"/>
                </a:ext>
              </a:extLst>
            </p:cNvPr>
            <p:cNvSpPr/>
            <p:nvPr/>
          </p:nvSpPr>
          <p:spPr>
            <a:xfrm>
              <a:off x="10701589" y="4918288"/>
              <a:ext cx="232108" cy="5687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1ACA491-62FA-AA53-86CD-17623665E469}"/>
                </a:ext>
              </a:extLst>
            </p:cNvPr>
            <p:cNvSpPr/>
            <p:nvPr/>
          </p:nvSpPr>
          <p:spPr>
            <a:xfrm rot="16200000">
              <a:off x="9535644" y="4562701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A1D8D2-EB9C-07BC-67DB-456876E135FA}"/>
                </a:ext>
              </a:extLst>
            </p:cNvPr>
            <p:cNvSpPr txBox="1"/>
            <p:nvPr/>
          </p:nvSpPr>
          <p:spPr>
            <a:xfrm>
              <a:off x="9691612" y="5046694"/>
              <a:ext cx="302475" cy="296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FD679C-1FFA-983A-B7D2-EC70381DF7BE}"/>
                    </a:ext>
                  </a:extLst>
                </p:cNvPr>
                <p:cNvSpPr txBox="1"/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</m:oMath>
                    </m:oMathPara>
                  </a14:m>
                  <a:br>
                    <a:rPr lang="en-US" sz="2400" b="0" i="1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FD679C-1FFA-983A-B7D2-EC70381DF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874" y="5689660"/>
                  <a:ext cx="1583527" cy="745204"/>
                </a:xfrm>
                <a:prstGeom prst="rect">
                  <a:avLst/>
                </a:prstGeom>
                <a:blipFill>
                  <a:blip r:embed="rId2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026D9228-F5F9-F5F1-1CF1-CEB6FC9A18CF}"/>
                </a:ext>
              </a:extLst>
            </p:cNvPr>
            <p:cNvSpPr/>
            <p:nvPr/>
          </p:nvSpPr>
          <p:spPr>
            <a:xfrm rot="16200000">
              <a:off x="9535644" y="2977546"/>
              <a:ext cx="296355" cy="239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6277836-1F50-CE12-E812-EC69AF90766B}"/>
              </a:ext>
            </a:extLst>
          </p:cNvPr>
          <p:cNvSpPr txBox="1"/>
          <p:nvPr/>
        </p:nvSpPr>
        <p:spPr>
          <a:xfrm>
            <a:off x="9350273" y="1045344"/>
            <a:ext cx="1930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Output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(usually text)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DC17E5-EF51-4783-F615-71C775F92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5" y="4812585"/>
            <a:ext cx="1677656" cy="126772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91740F32-A59A-1268-6109-5AF9B3A58D1F}"/>
              </a:ext>
            </a:extLst>
          </p:cNvPr>
          <p:cNvSpPr/>
          <p:nvPr/>
        </p:nvSpPr>
        <p:spPr>
          <a:xfrm>
            <a:off x="1910905" y="5221991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CD54F7-3F7A-C733-5AF4-421244BE6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786" y="5085236"/>
            <a:ext cx="1426456" cy="595313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14D37422-9754-E6C7-733D-3EF487517F09}"/>
              </a:ext>
            </a:extLst>
          </p:cNvPr>
          <p:cNvSpPr/>
          <p:nvPr/>
        </p:nvSpPr>
        <p:spPr>
          <a:xfrm>
            <a:off x="386267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A2A1C7B-7D2D-D6E3-AF82-D8396FB707C8}"/>
              </a:ext>
            </a:extLst>
          </p:cNvPr>
          <p:cNvSpPr/>
          <p:nvPr/>
        </p:nvSpPr>
        <p:spPr>
          <a:xfrm>
            <a:off x="4303247" y="4946065"/>
            <a:ext cx="1490729" cy="8485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Audio Encoder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F61C8B0-2C33-0102-87F1-69165B911E1D}"/>
              </a:ext>
            </a:extLst>
          </p:cNvPr>
          <p:cNvSpPr/>
          <p:nvPr/>
        </p:nvSpPr>
        <p:spPr>
          <a:xfrm>
            <a:off x="5870051" y="5221200"/>
            <a:ext cx="428471" cy="321801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F494E5-2A36-33B5-A273-B6D01056076D}"/>
              </a:ext>
            </a:extLst>
          </p:cNvPr>
          <p:cNvSpPr/>
          <p:nvPr/>
        </p:nvSpPr>
        <p:spPr>
          <a:xfrm>
            <a:off x="637459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9571B4-0131-0713-B0E7-36043C2F5C91}"/>
              </a:ext>
            </a:extLst>
          </p:cNvPr>
          <p:cNvSpPr/>
          <p:nvPr/>
        </p:nvSpPr>
        <p:spPr>
          <a:xfrm>
            <a:off x="6698051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42B370-A483-C57B-18DF-C72F2D958876}"/>
              </a:ext>
            </a:extLst>
          </p:cNvPr>
          <p:cNvSpPr/>
          <p:nvPr/>
        </p:nvSpPr>
        <p:spPr>
          <a:xfrm>
            <a:off x="7021507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66F2A0-B4F2-BBF2-CCE6-B40FB00A7651}"/>
              </a:ext>
            </a:extLst>
          </p:cNvPr>
          <p:cNvSpPr/>
          <p:nvPr/>
        </p:nvSpPr>
        <p:spPr>
          <a:xfrm>
            <a:off x="7619864" y="5085236"/>
            <a:ext cx="232108" cy="5687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94CD45-15DE-6AD5-F8C8-B68825538518}"/>
              </a:ext>
            </a:extLst>
          </p:cNvPr>
          <p:cNvSpPr txBox="1"/>
          <p:nvPr/>
        </p:nvSpPr>
        <p:spPr>
          <a:xfrm>
            <a:off x="7256798" y="5213643"/>
            <a:ext cx="302475" cy="296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A6F6EA-C7A3-FBDD-63AC-F541479EF98F}"/>
                  </a:ext>
                </a:extLst>
              </p:cNvPr>
              <p:cNvSpPr txBox="1"/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𝑒𝑛𝑐𝑜𝑑𝑒𝑟</m:t>
                              </m:r>
                            </m:sub>
                          </m:sSub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A6F6EA-C7A3-FBDD-63AC-F541479EF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62" y="5642396"/>
                <a:ext cx="2400643" cy="875817"/>
              </a:xfrm>
              <a:prstGeom prst="rect">
                <a:avLst/>
              </a:prstGeom>
              <a:blipFill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50C8783-033A-DF35-65B2-6BBC2DB54582}"/>
              </a:ext>
            </a:extLst>
          </p:cNvPr>
          <p:cNvSpPr txBox="1"/>
          <p:nvPr/>
        </p:nvSpPr>
        <p:spPr>
          <a:xfrm>
            <a:off x="5862392" y="4602833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Audio Embeddings</a:t>
            </a:r>
          </a:p>
        </p:txBody>
      </p:sp>
      <p:sp>
        <p:nvSpPr>
          <p:cNvPr id="32" name="Flowchart: Manual Operation 31">
            <a:extLst>
              <a:ext uri="{FF2B5EF4-FFF2-40B4-BE49-F238E27FC236}">
                <a16:creationId xmlns:a16="http://schemas.microsoft.com/office/drawing/2014/main" id="{E7506365-EA26-4F1A-6CBC-97B46B3E96E4}"/>
              </a:ext>
            </a:extLst>
          </p:cNvPr>
          <p:cNvSpPr/>
          <p:nvPr/>
        </p:nvSpPr>
        <p:spPr>
          <a:xfrm>
            <a:off x="8693274" y="4370464"/>
            <a:ext cx="1841085" cy="703112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Modality Projector</a:t>
            </a: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88B84C76-B412-A136-0ECD-EEB21B55962E}"/>
              </a:ext>
            </a:extLst>
          </p:cNvPr>
          <p:cNvSpPr/>
          <p:nvPr/>
        </p:nvSpPr>
        <p:spPr>
          <a:xfrm>
            <a:off x="7619864" y="5026854"/>
            <a:ext cx="2188141" cy="806603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E62BD8D-A1B2-F7F9-34A1-17CDBF669750}"/>
              </a:ext>
            </a:extLst>
          </p:cNvPr>
          <p:cNvSpPr/>
          <p:nvPr/>
        </p:nvSpPr>
        <p:spPr>
          <a:xfrm rot="16200000">
            <a:off x="9379814" y="5170467"/>
            <a:ext cx="428471" cy="2923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31FE-0C44-58E5-2124-0AC0193F9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82A2-F47D-17F4-BC94-069C872F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2C539-F86C-F296-63CD-C1D2810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</a:t>
            </a:fld>
            <a:endParaRPr kumimoji="1" lang="zh-TW" altLang="en-US"/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4A070C31-6B3D-D82F-D658-11B55C657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36" y="870236"/>
            <a:ext cx="3495454" cy="5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8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2C2E-C867-F7B0-0137-C5B5793E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 Audio-Language Models Actually Listen?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2CA6A-6DE0-9409-A7ED-1A208B5B2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many real-world cases, vocal tone and literal word meaning conflict</a:t>
            </a:r>
          </a:p>
          <a:p>
            <a:r>
              <a:rPr lang="en-US" dirty="0"/>
              <a:t>Humans are good at identifying these situations, but are LALMs?</a:t>
            </a:r>
          </a:p>
          <a:p>
            <a:r>
              <a:rPr lang="en-US" dirty="0"/>
              <a:t>We investigate whether LALMs genuinely </a:t>
            </a:r>
            <a:r>
              <a:rPr lang="en-US" b="1" dirty="0"/>
              <a:t>listen to vocal cues, or simply rely on the words being spoken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1AAE8-0345-6AD9-8F7D-66423205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40</a:t>
            </a:fld>
            <a:endParaRPr kumimoji="1"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524AE-CE9C-D1D5-242C-5C4A46B8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26" y="3366245"/>
            <a:ext cx="7411147" cy="29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1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225B-3AA6-9D2D-96B8-822F1934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3842-82DE-6CEF-ADF5-EE0430F4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 we evaluate ALMs?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A129-36D1-FEA3-F1BE-3553EFF9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 need data</a:t>
            </a:r>
            <a:r>
              <a:rPr lang="en-US" dirty="0"/>
              <a:t>!</a:t>
            </a:r>
            <a:endParaRPr lang="en-US" b="1" dirty="0"/>
          </a:p>
          <a:p>
            <a:r>
              <a:rPr lang="en-US" b="1" dirty="0"/>
              <a:t>Limited open-source dataset</a:t>
            </a:r>
          </a:p>
          <a:p>
            <a:pPr lvl="1"/>
            <a:r>
              <a:rPr lang="en-US" dirty="0"/>
              <a:t>Few datasets have both acoustic &amp; semantic labels</a:t>
            </a:r>
          </a:p>
          <a:p>
            <a:pPr lvl="1"/>
            <a:r>
              <a:rPr lang="en-US" dirty="0"/>
              <a:t>Incongruous examples are especially scarce</a:t>
            </a:r>
          </a:p>
          <a:p>
            <a:r>
              <a:rPr lang="en" altLang="zh-TW" b="1" dirty="0"/>
              <a:t>Subjective acoustic emotion ≠ Objective semantic sentiment</a:t>
            </a:r>
            <a:endParaRPr kumimoji="1" lang="zh-TW" altLang="en-US" b="1" dirty="0"/>
          </a:p>
          <a:p>
            <a:pPr lvl="1"/>
            <a:r>
              <a:rPr lang="en-US" dirty="0"/>
              <a:t>Example: “he had a car accident.”</a:t>
            </a:r>
          </a:p>
          <a:p>
            <a:pPr lvl="2"/>
            <a:r>
              <a:rPr lang="en" altLang="zh-TW" dirty="0"/>
              <a:t>Acoustic emotion: neutral (factual), sad (sympathetic), or even happy (malicious)</a:t>
            </a:r>
          </a:p>
          <a:p>
            <a:pPr lvl="2"/>
            <a:r>
              <a:rPr lang="en" altLang="zh-TW" dirty="0"/>
              <a:t>Semantic sentiment: negative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FC631-BC74-0E4A-694E-FE531611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2703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337E-DF93-0CB6-DF88-366583E5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B0BF-720E-3EE8-4B40-2A5B96EF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CREMA-ASIS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344B-09E9-64E8-CFE3-10C7A547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build a synthetic speech dataset with </a:t>
            </a:r>
            <a:r>
              <a:rPr lang="en-US" b="1" dirty="0"/>
              <a:t>incongruent acoustic emotions (how it’s said) and semantic sentiment (what is said)</a:t>
            </a:r>
          </a:p>
          <a:p>
            <a:r>
              <a:rPr lang="en-US" dirty="0"/>
              <a:t>Leverage SOTA TTS model with emotion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1EF0C-277A-8B4F-0D93-8201A33A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42</a:t>
            </a:fld>
            <a:endParaRPr kumimoji="1"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0931A76D-09A2-2025-1778-8D572290E624}"/>
              </a:ext>
            </a:extLst>
          </p:cNvPr>
          <p:cNvSpPr/>
          <p:nvPr/>
        </p:nvSpPr>
        <p:spPr>
          <a:xfrm>
            <a:off x="2445067" y="5009984"/>
            <a:ext cx="1060690" cy="674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BC498EA-2EFF-3552-64BB-196F45CDAD6C}"/>
              </a:ext>
            </a:extLst>
          </p:cNvPr>
          <p:cNvSpPr txBox="1"/>
          <p:nvPr/>
        </p:nvSpPr>
        <p:spPr>
          <a:xfrm>
            <a:off x="2525450" y="5020981"/>
            <a:ext cx="933456" cy="75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80"/>
              </a:lnSpc>
            </a:pPr>
            <a:r>
              <a:rPr kumimoji="1" lang="en-US" altLang="zh-TW" sz="2400" b="1" dirty="0"/>
              <a:t>Index </a:t>
            </a:r>
          </a:p>
          <a:p>
            <a:pPr algn="ctr">
              <a:lnSpc>
                <a:spcPts val="2480"/>
              </a:lnSpc>
            </a:pPr>
            <a:r>
              <a:rPr kumimoji="1" lang="en-US" altLang="zh-TW" sz="2400" b="1" dirty="0"/>
              <a:t>TTS2</a:t>
            </a:r>
            <a:endParaRPr kumimoji="1" lang="zh-TW" altLang="en-US" sz="24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C7A3C98-9AD7-DB29-9F94-E93353B19B26}"/>
              </a:ext>
            </a:extLst>
          </p:cNvPr>
          <p:cNvSpPr txBox="1"/>
          <p:nvPr/>
        </p:nvSpPr>
        <p:spPr>
          <a:xfrm>
            <a:off x="1647757" y="3818572"/>
            <a:ext cx="2652753" cy="877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kumimoji="1" lang="en-US" altLang="zh-TW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GoEmotion</a:t>
            </a:r>
            <a:endParaRPr kumimoji="1" lang="en-US" altLang="zh-TW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Target sentence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(e.g., positive sentence)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EE2E49-9691-0FC9-B03D-C74C3EB2B778}"/>
              </a:ext>
            </a:extLst>
          </p:cNvPr>
          <p:cNvSpPr txBox="1"/>
          <p:nvPr/>
        </p:nvSpPr>
        <p:spPr>
          <a:xfrm>
            <a:off x="92533" y="4796711"/>
            <a:ext cx="1965446" cy="1454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CREMA-D</a:t>
            </a:r>
          </a:p>
          <a:p>
            <a:pPr algn="ctr"/>
            <a:r>
              <a:rPr kumimoji="1" lang="en-US" altLang="zh-TW" sz="2000" dirty="0"/>
              <a:t>Audio 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reference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(e.g., sad voice &amp; 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neutral-content)</a:t>
            </a:r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9A06A410-2C2A-35E3-CEFD-0F9F4AA5C93F}"/>
              </a:ext>
            </a:extLst>
          </p:cNvPr>
          <p:cNvCxnSpPr>
            <a:cxnSpLocks/>
          </p:cNvCxnSpPr>
          <p:nvPr/>
        </p:nvCxnSpPr>
        <p:spPr>
          <a:xfrm>
            <a:off x="2057979" y="5322516"/>
            <a:ext cx="3869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0BF44B76-0356-3737-A33A-23076995C5C3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992178" y="4695215"/>
            <a:ext cx="1718" cy="3257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DC744684-189D-6CA4-63D8-18D614EA4A54}"/>
              </a:ext>
            </a:extLst>
          </p:cNvPr>
          <p:cNvCxnSpPr>
            <a:cxnSpLocks/>
          </p:cNvCxnSpPr>
          <p:nvPr/>
        </p:nvCxnSpPr>
        <p:spPr>
          <a:xfrm>
            <a:off x="3532038" y="5335859"/>
            <a:ext cx="4274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FBC5D9-E333-BA51-006D-1F6CF9024B75}"/>
              </a:ext>
            </a:extLst>
          </p:cNvPr>
          <p:cNvSpPr txBox="1"/>
          <p:nvPr/>
        </p:nvSpPr>
        <p:spPr>
          <a:xfrm>
            <a:off x="3960332" y="4974851"/>
            <a:ext cx="213409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000" dirty="0"/>
              <a:t>Acoustic sad,</a:t>
            </a:r>
          </a:p>
          <a:p>
            <a:r>
              <a:rPr kumimoji="1" lang="en-US" altLang="zh-TW" sz="2000" dirty="0"/>
              <a:t>Semantic positive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0B579E1-5217-F14C-13D9-A42EB114BD0E}"/>
              </a:ext>
            </a:extLst>
          </p:cNvPr>
          <p:cNvSpPr txBox="1"/>
          <p:nvPr/>
        </p:nvSpPr>
        <p:spPr>
          <a:xfrm>
            <a:off x="62729" y="3233525"/>
            <a:ext cx="2047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TW" sz="2400" b="1" dirty="0"/>
              <a:t>Data synthesis</a:t>
            </a:r>
            <a:endParaRPr kumimoji="1" lang="zh-TW" altLang="en-US" sz="2400" b="1" dirty="0"/>
          </a:p>
        </p:txBody>
      </p:sp>
      <p:pic>
        <p:nvPicPr>
          <p:cNvPr id="14" name="table">
            <a:extLst>
              <a:ext uri="{FF2B5EF4-FFF2-40B4-BE49-F238E27FC236}">
                <a16:creationId xmlns:a16="http://schemas.microsoft.com/office/drawing/2014/main" id="{B50EB9CF-CE70-BA30-010F-6317E9F80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76" y="3248771"/>
            <a:ext cx="5275104" cy="30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7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B9181-277D-9206-8737-3BB142541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1651-7A04-FBFE-31F0-570A6491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CREMA-ASIS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8FCF-D26E-1851-9DE1-0E11FC24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build a synthetic speech dataset with </a:t>
            </a:r>
            <a:r>
              <a:rPr lang="en-US" b="1" dirty="0"/>
              <a:t>incongruent acoustic emotions (how it’s said) and semantic sentiment (what is said)</a:t>
            </a:r>
          </a:p>
          <a:p>
            <a:r>
              <a:rPr lang="en-US" dirty="0"/>
              <a:t>Leverage </a:t>
            </a:r>
            <a:r>
              <a:rPr lang="en-US" b="1" dirty="0">
                <a:solidFill>
                  <a:srgbClr val="FF0000"/>
                </a:solidFill>
              </a:rPr>
              <a:t>SOTA TTS model with emotion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ABE6F-AF3F-F933-51D7-7E915F56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43</a:t>
            </a:fld>
            <a:endParaRPr kumimoji="1"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36EF9278-5F3F-E8F8-F0AE-7DD04A0319C2}"/>
              </a:ext>
            </a:extLst>
          </p:cNvPr>
          <p:cNvSpPr/>
          <p:nvPr/>
        </p:nvSpPr>
        <p:spPr>
          <a:xfrm>
            <a:off x="2445067" y="5009984"/>
            <a:ext cx="1060690" cy="6745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F22EB3D-2BB2-1D1B-AD6D-9F9EACF30799}"/>
              </a:ext>
            </a:extLst>
          </p:cNvPr>
          <p:cNvSpPr txBox="1"/>
          <p:nvPr/>
        </p:nvSpPr>
        <p:spPr>
          <a:xfrm>
            <a:off x="2525450" y="5020981"/>
            <a:ext cx="933456" cy="75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80"/>
              </a:lnSpc>
            </a:pPr>
            <a:r>
              <a:rPr kumimoji="1" lang="en-US" altLang="zh-TW" sz="2400" b="1" dirty="0">
                <a:solidFill>
                  <a:srgbClr val="FF0000"/>
                </a:solidFill>
              </a:rPr>
              <a:t>Index </a:t>
            </a:r>
          </a:p>
          <a:p>
            <a:pPr algn="ctr">
              <a:lnSpc>
                <a:spcPts val="2480"/>
              </a:lnSpc>
            </a:pPr>
            <a:r>
              <a:rPr kumimoji="1" lang="en-US" altLang="zh-TW" sz="2400" b="1" dirty="0">
                <a:solidFill>
                  <a:srgbClr val="FF0000"/>
                </a:solidFill>
              </a:rPr>
              <a:t>TTS2</a:t>
            </a:r>
            <a:endParaRPr kumimoji="1"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FD88874-26E9-32D3-CABF-F3EEAE2BB2B3}"/>
              </a:ext>
            </a:extLst>
          </p:cNvPr>
          <p:cNvSpPr txBox="1"/>
          <p:nvPr/>
        </p:nvSpPr>
        <p:spPr>
          <a:xfrm>
            <a:off x="1647757" y="3818572"/>
            <a:ext cx="2652753" cy="877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</a:t>
            </a:r>
            <a:r>
              <a:rPr kumimoji="1" lang="en-US" altLang="zh-TW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GoEmotion</a:t>
            </a:r>
            <a:endParaRPr kumimoji="1" lang="en-US" altLang="zh-TW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Target sentence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(e.g., positive sentence)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44ACAB1-47B2-C10A-D9F2-A5E2917A2D9F}"/>
              </a:ext>
            </a:extLst>
          </p:cNvPr>
          <p:cNvSpPr txBox="1"/>
          <p:nvPr/>
        </p:nvSpPr>
        <p:spPr>
          <a:xfrm>
            <a:off x="92533" y="4796711"/>
            <a:ext cx="1965446" cy="14546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CREMA-D</a:t>
            </a:r>
          </a:p>
          <a:p>
            <a:pPr algn="ctr"/>
            <a:r>
              <a:rPr kumimoji="1" lang="en-US" altLang="zh-TW" sz="2000" dirty="0"/>
              <a:t>Audio 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reference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(e.g., sad voice &amp; 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neutral-content)</a:t>
            </a:r>
          </a:p>
        </p:txBody>
      </p:sp>
      <p:cxnSp>
        <p:nvCxnSpPr>
          <p:cNvPr id="9" name="直線箭頭接點 8">
            <a:extLst>
              <a:ext uri="{FF2B5EF4-FFF2-40B4-BE49-F238E27FC236}">
                <a16:creationId xmlns:a16="http://schemas.microsoft.com/office/drawing/2014/main" id="{674614AF-62CE-90BC-310C-BC971365CEA1}"/>
              </a:ext>
            </a:extLst>
          </p:cNvPr>
          <p:cNvCxnSpPr>
            <a:cxnSpLocks/>
          </p:cNvCxnSpPr>
          <p:nvPr/>
        </p:nvCxnSpPr>
        <p:spPr>
          <a:xfrm>
            <a:off x="2057979" y="5322516"/>
            <a:ext cx="3869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箭頭接點 9">
            <a:extLst>
              <a:ext uri="{FF2B5EF4-FFF2-40B4-BE49-F238E27FC236}">
                <a16:creationId xmlns:a16="http://schemas.microsoft.com/office/drawing/2014/main" id="{90837511-3A88-C650-A369-BA862FD85086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992178" y="4695215"/>
            <a:ext cx="1718" cy="3257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箭頭接點 10">
            <a:extLst>
              <a:ext uri="{FF2B5EF4-FFF2-40B4-BE49-F238E27FC236}">
                <a16:creationId xmlns:a16="http://schemas.microsoft.com/office/drawing/2014/main" id="{345F7BA4-0DEA-07AB-99B1-A699D2D779D6}"/>
              </a:ext>
            </a:extLst>
          </p:cNvPr>
          <p:cNvCxnSpPr>
            <a:cxnSpLocks/>
          </p:cNvCxnSpPr>
          <p:nvPr/>
        </p:nvCxnSpPr>
        <p:spPr>
          <a:xfrm>
            <a:off x="3532038" y="5335859"/>
            <a:ext cx="4274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64C8253-AC9D-7F5B-28B7-CE2BC4C074DA}"/>
              </a:ext>
            </a:extLst>
          </p:cNvPr>
          <p:cNvSpPr txBox="1"/>
          <p:nvPr/>
        </p:nvSpPr>
        <p:spPr>
          <a:xfrm>
            <a:off x="3960332" y="4974851"/>
            <a:ext cx="213409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000" dirty="0"/>
              <a:t>Acoustic sad,</a:t>
            </a:r>
          </a:p>
          <a:p>
            <a:r>
              <a:rPr kumimoji="1" lang="en-US" altLang="zh-TW" sz="2000" dirty="0"/>
              <a:t>Semantic positive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C8F4DAF-CCDB-BFD4-3A57-218F8AD46C3F}"/>
              </a:ext>
            </a:extLst>
          </p:cNvPr>
          <p:cNvSpPr txBox="1"/>
          <p:nvPr/>
        </p:nvSpPr>
        <p:spPr>
          <a:xfrm>
            <a:off x="62729" y="3233525"/>
            <a:ext cx="2047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TW" sz="2400" b="1" dirty="0"/>
              <a:t>Data synthesis</a:t>
            </a:r>
            <a:endParaRPr kumimoji="1" lang="zh-TW" altLang="en-US" sz="2400" b="1" dirty="0"/>
          </a:p>
        </p:txBody>
      </p:sp>
      <p:pic>
        <p:nvPicPr>
          <p:cNvPr id="14" name="table">
            <a:extLst>
              <a:ext uri="{FF2B5EF4-FFF2-40B4-BE49-F238E27FC236}">
                <a16:creationId xmlns:a16="http://schemas.microsoft.com/office/drawing/2014/main" id="{DE9C8039-9AAC-DCC7-A8E7-F98859EB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876" y="3248771"/>
            <a:ext cx="5275104" cy="30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09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6563-4116-B437-74B3-D3E1089E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E6E5-0E3F-4C6E-A6A1-9B58AF55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CREMA-ASIS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D2248-43CA-ED17-84F9-A6D8728C5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44</a:t>
            </a:fld>
            <a:endParaRPr kumimoji="1" lang="zh-TW" altLang="en-US"/>
          </a:p>
        </p:txBody>
      </p:sp>
      <p:pic>
        <p:nvPicPr>
          <p:cNvPr id="71" name="圖片 3">
            <a:extLst>
              <a:ext uri="{FF2B5EF4-FFF2-40B4-BE49-F238E27FC236}">
                <a16:creationId xmlns:a16="http://schemas.microsoft.com/office/drawing/2014/main" id="{9E820FE7-5F29-8938-E7CF-809C2FA5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927" y="3429000"/>
            <a:ext cx="5674112" cy="3052672"/>
          </a:xfrm>
          <a:prstGeom prst="rect">
            <a:avLst/>
          </a:prstGeom>
        </p:spPr>
      </p:pic>
      <p:pic>
        <p:nvPicPr>
          <p:cNvPr id="72" name="圖片 4">
            <a:extLst>
              <a:ext uri="{FF2B5EF4-FFF2-40B4-BE49-F238E27FC236}">
                <a16:creationId xmlns:a16="http://schemas.microsoft.com/office/drawing/2014/main" id="{0DC2DFB7-C03C-67B5-BC71-B7633C2E9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7" y="3699602"/>
            <a:ext cx="4257908" cy="2693257"/>
          </a:xfrm>
          <a:prstGeom prst="rect">
            <a:avLst/>
          </a:prstGeom>
        </p:spPr>
      </p:pic>
      <p:sp>
        <p:nvSpPr>
          <p:cNvPr id="73" name="文字方塊 5">
            <a:extLst>
              <a:ext uri="{FF2B5EF4-FFF2-40B4-BE49-F238E27FC236}">
                <a16:creationId xmlns:a16="http://schemas.microsoft.com/office/drawing/2014/main" id="{CAC7C605-6A47-B5EF-F25E-755DDFC364DD}"/>
              </a:ext>
            </a:extLst>
          </p:cNvPr>
          <p:cNvSpPr txBox="1"/>
          <p:nvPr/>
        </p:nvSpPr>
        <p:spPr>
          <a:xfrm>
            <a:off x="753628" y="1715333"/>
            <a:ext cx="1884539" cy="7137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200" b="1" dirty="0"/>
              <a:t>Word error rate</a:t>
            </a:r>
          </a:p>
          <a:p>
            <a:pPr algn="ctr"/>
            <a:r>
              <a:rPr kumimoji="1" lang="en-US" altLang="zh-TW" sz="2200" b="1" dirty="0"/>
              <a:t> (WER)</a:t>
            </a:r>
          </a:p>
        </p:txBody>
      </p:sp>
      <p:sp>
        <p:nvSpPr>
          <p:cNvPr id="74" name="圓角矩形 6">
            <a:extLst>
              <a:ext uri="{FF2B5EF4-FFF2-40B4-BE49-F238E27FC236}">
                <a16:creationId xmlns:a16="http://schemas.microsoft.com/office/drawing/2014/main" id="{32583C9A-E32A-98B2-FC86-67EE5A5F3119}"/>
              </a:ext>
            </a:extLst>
          </p:cNvPr>
          <p:cNvSpPr/>
          <p:nvPr/>
        </p:nvSpPr>
        <p:spPr>
          <a:xfrm>
            <a:off x="3671938" y="2462765"/>
            <a:ext cx="1013899" cy="6566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75" name="文字方塊 7">
            <a:extLst>
              <a:ext uri="{FF2B5EF4-FFF2-40B4-BE49-F238E27FC236}">
                <a16:creationId xmlns:a16="http://schemas.microsoft.com/office/drawing/2014/main" id="{F8DCEE05-AC6E-DB12-B036-405992641F9C}"/>
              </a:ext>
            </a:extLst>
          </p:cNvPr>
          <p:cNvSpPr txBox="1"/>
          <p:nvPr/>
        </p:nvSpPr>
        <p:spPr>
          <a:xfrm>
            <a:off x="3714342" y="2473509"/>
            <a:ext cx="957313" cy="734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80"/>
              </a:lnSpc>
            </a:pPr>
            <a:r>
              <a:rPr kumimoji="1" lang="en-US" altLang="zh-TW" sz="2400" b="1" dirty="0"/>
              <a:t>Index </a:t>
            </a:r>
          </a:p>
          <a:p>
            <a:pPr algn="ctr">
              <a:lnSpc>
                <a:spcPts val="2480"/>
              </a:lnSpc>
            </a:pPr>
            <a:r>
              <a:rPr kumimoji="1" lang="en-US" altLang="zh-TW" sz="2400" b="1" dirty="0"/>
              <a:t>TTS2</a:t>
            </a:r>
            <a:endParaRPr kumimoji="1" lang="zh-TW" altLang="en-US" sz="2400" b="1" dirty="0"/>
          </a:p>
        </p:txBody>
      </p:sp>
      <p:sp>
        <p:nvSpPr>
          <p:cNvPr id="76" name="文字方塊 8">
            <a:extLst>
              <a:ext uri="{FF2B5EF4-FFF2-40B4-BE49-F238E27FC236}">
                <a16:creationId xmlns:a16="http://schemas.microsoft.com/office/drawing/2014/main" id="{DF6F5BE3-E7A9-2145-18E9-14BA2343A3F7}"/>
              </a:ext>
            </a:extLst>
          </p:cNvPr>
          <p:cNvSpPr txBox="1"/>
          <p:nvPr/>
        </p:nvSpPr>
        <p:spPr>
          <a:xfrm>
            <a:off x="3338282" y="1866384"/>
            <a:ext cx="1709431" cy="3358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Target sentence</a:t>
            </a:r>
          </a:p>
        </p:txBody>
      </p:sp>
      <p:sp>
        <p:nvSpPr>
          <p:cNvPr id="77" name="文字方塊 9">
            <a:extLst>
              <a:ext uri="{FF2B5EF4-FFF2-40B4-BE49-F238E27FC236}">
                <a16:creationId xmlns:a16="http://schemas.microsoft.com/office/drawing/2014/main" id="{460E5E13-600D-CCB7-105E-86576E535ED2}"/>
              </a:ext>
            </a:extLst>
          </p:cNvPr>
          <p:cNvSpPr txBox="1"/>
          <p:nvPr/>
        </p:nvSpPr>
        <p:spPr>
          <a:xfrm>
            <a:off x="2198252" y="2472937"/>
            <a:ext cx="1103483" cy="6213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Audio </a:t>
            </a:r>
          </a:p>
          <a:p>
            <a:pPr algn="ctr">
              <a:lnSpc>
                <a:spcPts val="2100"/>
              </a:lnSpc>
            </a:pPr>
            <a:r>
              <a:rPr kumimoji="1" lang="en-US" altLang="zh-TW" sz="2000" dirty="0"/>
              <a:t>reference</a:t>
            </a:r>
          </a:p>
        </p:txBody>
      </p:sp>
      <p:cxnSp>
        <p:nvCxnSpPr>
          <p:cNvPr id="78" name="直線箭頭接點 10">
            <a:extLst>
              <a:ext uri="{FF2B5EF4-FFF2-40B4-BE49-F238E27FC236}">
                <a16:creationId xmlns:a16="http://schemas.microsoft.com/office/drawing/2014/main" id="{5B342589-3405-F3CB-C873-77B1FFC34F2B}"/>
              </a:ext>
            </a:extLst>
          </p:cNvPr>
          <p:cNvCxnSpPr/>
          <p:nvPr/>
        </p:nvCxnSpPr>
        <p:spPr>
          <a:xfrm>
            <a:off x="3273344" y="2783600"/>
            <a:ext cx="4086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箭頭接點 11">
            <a:extLst>
              <a:ext uri="{FF2B5EF4-FFF2-40B4-BE49-F238E27FC236}">
                <a16:creationId xmlns:a16="http://schemas.microsoft.com/office/drawing/2014/main" id="{AE856B13-5713-04E4-F8DA-C72003666FCD}"/>
              </a:ext>
            </a:extLst>
          </p:cNvPr>
          <p:cNvCxnSpPr>
            <a:cxnSpLocks/>
          </p:cNvCxnSpPr>
          <p:nvPr/>
        </p:nvCxnSpPr>
        <p:spPr>
          <a:xfrm>
            <a:off x="4183481" y="2202774"/>
            <a:ext cx="0" cy="2701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箭頭接點 12">
            <a:extLst>
              <a:ext uri="{FF2B5EF4-FFF2-40B4-BE49-F238E27FC236}">
                <a16:creationId xmlns:a16="http://schemas.microsoft.com/office/drawing/2014/main" id="{98694A69-43BF-47E2-E79D-46E1FFBE94D1}"/>
              </a:ext>
            </a:extLst>
          </p:cNvPr>
          <p:cNvCxnSpPr/>
          <p:nvPr/>
        </p:nvCxnSpPr>
        <p:spPr>
          <a:xfrm>
            <a:off x="4685064" y="2795977"/>
            <a:ext cx="4086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字方塊 13">
            <a:extLst>
              <a:ext uri="{FF2B5EF4-FFF2-40B4-BE49-F238E27FC236}">
                <a16:creationId xmlns:a16="http://schemas.microsoft.com/office/drawing/2014/main" id="{19B8102E-6F7A-6487-AD9B-78D5F4368F4A}"/>
              </a:ext>
            </a:extLst>
          </p:cNvPr>
          <p:cNvSpPr txBox="1"/>
          <p:nvPr/>
        </p:nvSpPr>
        <p:spPr>
          <a:xfrm>
            <a:off x="5056039" y="2485910"/>
            <a:ext cx="1468999" cy="656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Synthesized </a:t>
            </a:r>
          </a:p>
          <a:p>
            <a:pPr algn="ctr"/>
            <a:r>
              <a:rPr kumimoji="1" lang="en-US" altLang="zh-TW" sz="2000" dirty="0"/>
              <a:t>speech signal</a:t>
            </a:r>
          </a:p>
        </p:txBody>
      </p:sp>
      <p:cxnSp>
        <p:nvCxnSpPr>
          <p:cNvPr id="82" name="直線箭頭接點 14">
            <a:extLst>
              <a:ext uri="{FF2B5EF4-FFF2-40B4-BE49-F238E27FC236}">
                <a16:creationId xmlns:a16="http://schemas.microsoft.com/office/drawing/2014/main" id="{9FB49448-1771-7239-7809-7B914257BDA3}"/>
              </a:ext>
            </a:extLst>
          </p:cNvPr>
          <p:cNvCxnSpPr/>
          <p:nvPr/>
        </p:nvCxnSpPr>
        <p:spPr>
          <a:xfrm>
            <a:off x="6525038" y="2795977"/>
            <a:ext cx="4086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圓角矩形 15">
            <a:extLst>
              <a:ext uri="{FF2B5EF4-FFF2-40B4-BE49-F238E27FC236}">
                <a16:creationId xmlns:a16="http://schemas.microsoft.com/office/drawing/2014/main" id="{C61D9312-CEC5-F4B2-BF65-365638A19362}"/>
              </a:ext>
            </a:extLst>
          </p:cNvPr>
          <p:cNvSpPr/>
          <p:nvPr/>
        </p:nvSpPr>
        <p:spPr>
          <a:xfrm>
            <a:off x="6947723" y="2432131"/>
            <a:ext cx="1013899" cy="6566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84" name="文字方塊 16">
            <a:extLst>
              <a:ext uri="{FF2B5EF4-FFF2-40B4-BE49-F238E27FC236}">
                <a16:creationId xmlns:a16="http://schemas.microsoft.com/office/drawing/2014/main" id="{943D821B-0A4D-2212-E92A-135E1D42D8A1}"/>
              </a:ext>
            </a:extLst>
          </p:cNvPr>
          <p:cNvSpPr txBox="1"/>
          <p:nvPr/>
        </p:nvSpPr>
        <p:spPr>
          <a:xfrm>
            <a:off x="7128696" y="2599060"/>
            <a:ext cx="642762" cy="384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80"/>
              </a:lnSpc>
            </a:pPr>
            <a:r>
              <a:rPr kumimoji="1" lang="en-US" altLang="zh-TW" sz="2400" b="1" dirty="0"/>
              <a:t>ASR</a:t>
            </a:r>
            <a:endParaRPr kumimoji="1" lang="zh-TW" altLang="en-US" sz="2400" b="1" dirty="0"/>
          </a:p>
        </p:txBody>
      </p:sp>
      <p:cxnSp>
        <p:nvCxnSpPr>
          <p:cNvPr id="85" name="直線箭頭接點 17">
            <a:extLst>
              <a:ext uri="{FF2B5EF4-FFF2-40B4-BE49-F238E27FC236}">
                <a16:creationId xmlns:a16="http://schemas.microsoft.com/office/drawing/2014/main" id="{F1ED27C5-58C0-B046-1D40-6BE63A34D090}"/>
              </a:ext>
            </a:extLst>
          </p:cNvPr>
          <p:cNvCxnSpPr/>
          <p:nvPr/>
        </p:nvCxnSpPr>
        <p:spPr>
          <a:xfrm>
            <a:off x="7961622" y="2799151"/>
            <a:ext cx="40862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18">
            <a:extLst>
              <a:ext uri="{FF2B5EF4-FFF2-40B4-BE49-F238E27FC236}">
                <a16:creationId xmlns:a16="http://schemas.microsoft.com/office/drawing/2014/main" id="{CFFB7457-E904-1997-066C-83BF7A380E23}"/>
              </a:ext>
            </a:extLst>
          </p:cNvPr>
          <p:cNvSpPr txBox="1"/>
          <p:nvPr/>
        </p:nvSpPr>
        <p:spPr>
          <a:xfrm>
            <a:off x="8363234" y="2455271"/>
            <a:ext cx="1322997" cy="656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Recognized </a:t>
            </a:r>
          </a:p>
          <a:p>
            <a:pPr algn="ctr"/>
            <a:r>
              <a:rPr kumimoji="1" lang="en-US" altLang="zh-TW" sz="2000" dirty="0"/>
              <a:t>sentence</a:t>
            </a:r>
          </a:p>
        </p:txBody>
      </p:sp>
      <p:sp>
        <p:nvSpPr>
          <p:cNvPr id="87" name="文字方塊 19">
            <a:extLst>
              <a:ext uri="{FF2B5EF4-FFF2-40B4-BE49-F238E27FC236}">
                <a16:creationId xmlns:a16="http://schemas.microsoft.com/office/drawing/2014/main" id="{5DFEB3E2-CAD4-26E0-BED7-BE551CB6F0CD}"/>
              </a:ext>
            </a:extLst>
          </p:cNvPr>
          <p:cNvSpPr txBox="1"/>
          <p:nvPr/>
        </p:nvSpPr>
        <p:spPr>
          <a:xfrm>
            <a:off x="753628" y="3200654"/>
            <a:ext cx="2277667" cy="3996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200" b="1" dirty="0"/>
              <a:t>Subjective listening</a:t>
            </a:r>
          </a:p>
        </p:txBody>
      </p:sp>
      <p:sp>
        <p:nvSpPr>
          <p:cNvPr id="88" name="文字方塊 22">
            <a:extLst>
              <a:ext uri="{FF2B5EF4-FFF2-40B4-BE49-F238E27FC236}">
                <a16:creationId xmlns:a16="http://schemas.microsoft.com/office/drawing/2014/main" id="{F3D4DFC1-F29E-47FB-A6F1-D0F53963EBCC}"/>
              </a:ext>
            </a:extLst>
          </p:cNvPr>
          <p:cNvSpPr txBox="1"/>
          <p:nvPr/>
        </p:nvSpPr>
        <p:spPr>
          <a:xfrm>
            <a:off x="8498659" y="1448416"/>
            <a:ext cx="1052146" cy="371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WER</a:t>
            </a:r>
            <a:r>
              <a:rPr lang="zh-TW" altLang="en-US" sz="2000" dirty="0"/>
              <a:t>≈</a:t>
            </a:r>
            <a:r>
              <a:rPr kumimoji="1" lang="en-US" altLang="zh-TW" sz="2000" dirty="0"/>
              <a:t>0.1</a:t>
            </a:r>
          </a:p>
        </p:txBody>
      </p: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69B25DD3-0EC3-AA48-00F6-C58E166E75B0}"/>
              </a:ext>
            </a:extLst>
          </p:cNvPr>
          <p:cNvCxnSpPr>
            <a:stCxn id="76" idx="0"/>
            <a:endCxn id="86" idx="0"/>
          </p:cNvCxnSpPr>
          <p:nvPr/>
        </p:nvCxnSpPr>
        <p:spPr>
          <a:xfrm rot="16200000" flipH="1">
            <a:off x="6314421" y="-255040"/>
            <a:ext cx="588887" cy="4831735"/>
          </a:xfrm>
          <a:prstGeom prst="curvedConnector3">
            <a:avLst>
              <a:gd name="adj1" fmla="val -38819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073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534C-6141-A516-1586-113AF538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E96BA90-90A9-33C3-4EF5-BB9D79567A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7938" y="5617483"/>
            <a:ext cx="337180" cy="3669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5393C2E-9BD4-E5E0-CB1A-6B4B1F365BC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8707" y="1962791"/>
            <a:ext cx="455643" cy="4664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69531B-C7DA-235D-D65F-11016820CC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8707" y="3110378"/>
            <a:ext cx="455643" cy="4664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D7C5B4-4843-7CB3-EC23-B99CB160BF9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5271" y="4414714"/>
            <a:ext cx="422514" cy="432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8E8A8-27FA-3F37-C183-BDE6D4CA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CREMA-ASIS Examples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AB499-936D-AAB4-2BF6-44702B2D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45</a:t>
            </a:fld>
            <a:endParaRPr kumimoji="1"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FAD0B-78B8-7321-BC14-B51967AA7ED3}"/>
              </a:ext>
            </a:extLst>
          </p:cNvPr>
          <p:cNvSpPr txBox="1"/>
          <p:nvPr/>
        </p:nvSpPr>
        <p:spPr>
          <a:xfrm>
            <a:off x="838200" y="1656015"/>
            <a:ext cx="2471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Angry tone</a:t>
            </a:r>
          </a:p>
          <a:p>
            <a:r>
              <a:rPr lang="en-US" sz="2400" dirty="0"/>
              <a:t>Positive semantics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AC25F-CECC-89BF-87F6-F054155046E5}"/>
              </a:ext>
            </a:extLst>
          </p:cNvPr>
          <p:cNvSpPr txBox="1"/>
          <p:nvPr/>
        </p:nvSpPr>
        <p:spPr>
          <a:xfrm>
            <a:off x="838200" y="2745873"/>
            <a:ext cx="2471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Sad tone</a:t>
            </a:r>
          </a:p>
          <a:p>
            <a:r>
              <a:rPr lang="en-US" sz="2400" dirty="0"/>
              <a:t>Positive semantics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BB4EA-1838-4A9D-3693-A879F8831774}"/>
              </a:ext>
            </a:extLst>
          </p:cNvPr>
          <p:cNvSpPr txBox="1"/>
          <p:nvPr/>
        </p:nvSpPr>
        <p:spPr>
          <a:xfrm>
            <a:off x="838200" y="4048029"/>
            <a:ext cx="2471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Disgusted tone</a:t>
            </a:r>
          </a:p>
          <a:p>
            <a:r>
              <a:rPr lang="en-US" sz="2400" dirty="0"/>
              <a:t>Positive semantics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0492E-16AC-3ACC-8040-FCD17C708216}"/>
              </a:ext>
            </a:extLst>
          </p:cNvPr>
          <p:cNvSpPr txBox="1"/>
          <p:nvPr/>
        </p:nvSpPr>
        <p:spPr>
          <a:xfrm>
            <a:off x="838200" y="5201985"/>
            <a:ext cx="2601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Happy tone</a:t>
            </a:r>
          </a:p>
          <a:p>
            <a:r>
              <a:rPr lang="en-US" sz="2400" dirty="0"/>
              <a:t>Negative semantics</a:t>
            </a:r>
          </a:p>
        </p:txBody>
      </p:sp>
      <p:pic>
        <p:nvPicPr>
          <p:cNvPr id="22" name="Picture 21" descr="😀">
            <a:extLst>
              <a:ext uri="{FF2B5EF4-FFF2-40B4-BE49-F238E27FC236}">
                <a16:creationId xmlns:a16="http://schemas.microsoft.com/office/drawing/2014/main" id="{CB4572AE-A7A5-6F16-91CC-31D2C5F3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0" y="5201984"/>
            <a:ext cx="429797" cy="4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🙄">
            <a:extLst>
              <a:ext uri="{FF2B5EF4-FFF2-40B4-BE49-F238E27FC236}">
                <a16:creationId xmlns:a16="http://schemas.microsoft.com/office/drawing/2014/main" id="{C047F136-CFA8-1B4F-9851-01E2D50C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0" y="4062794"/>
            <a:ext cx="429797" cy="4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😡">
            <a:extLst>
              <a:ext uri="{FF2B5EF4-FFF2-40B4-BE49-F238E27FC236}">
                <a16:creationId xmlns:a16="http://schemas.microsoft.com/office/drawing/2014/main" id="{C4572706-6DA5-25DB-2A44-99251C1E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0" y="1600644"/>
            <a:ext cx="415497" cy="4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圖片 14">
            <a:extLst>
              <a:ext uri="{FF2B5EF4-FFF2-40B4-BE49-F238E27FC236}">
                <a16:creationId xmlns:a16="http://schemas.microsoft.com/office/drawing/2014/main" id="{E2C7F7D9-DCDE-D766-09CE-AA0A17954D4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8707" y="2725533"/>
            <a:ext cx="455643" cy="418896"/>
          </a:xfrm>
          <a:prstGeom prst="rect">
            <a:avLst/>
          </a:prstGeom>
        </p:spPr>
      </p:pic>
      <p:pic>
        <p:nvPicPr>
          <p:cNvPr id="41" name="sad_positive_6">
            <a:hlinkClick r:id="" action="ppaction://media"/>
            <a:extLst>
              <a:ext uri="{FF2B5EF4-FFF2-40B4-BE49-F238E27FC236}">
                <a16:creationId xmlns:a16="http://schemas.microsoft.com/office/drawing/2014/main" id="{DF3F95DC-4A93-26E7-C3C1-AFA49BB6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677659" y="2958171"/>
            <a:ext cx="406400" cy="406400"/>
          </a:xfrm>
          <a:prstGeom prst="rect">
            <a:avLst/>
          </a:prstGeom>
        </p:spPr>
      </p:pic>
      <p:pic>
        <p:nvPicPr>
          <p:cNvPr id="42" name="1024_IEO_ANG_HI-angry-positive-139">
            <a:hlinkClick r:id="" action="ppaction://media"/>
            <a:extLst>
              <a:ext uri="{FF2B5EF4-FFF2-40B4-BE49-F238E27FC236}">
                <a16:creationId xmlns:a16="http://schemas.microsoft.com/office/drawing/2014/main" id="{F710C52C-915A-C52F-1685-58F03EDF54C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5750" y="1876289"/>
            <a:ext cx="406400" cy="406400"/>
          </a:xfrm>
          <a:prstGeom prst="rect">
            <a:avLst/>
          </a:prstGeom>
        </p:spPr>
      </p:pic>
      <p:pic>
        <p:nvPicPr>
          <p:cNvPr id="43" name="1024_IEO_ANG_HI-angry-positive-220">
            <a:hlinkClick r:id="" action="ppaction://media"/>
            <a:extLst>
              <a:ext uri="{FF2B5EF4-FFF2-40B4-BE49-F238E27FC236}">
                <a16:creationId xmlns:a16="http://schemas.microsoft.com/office/drawing/2014/main" id="{5C2B6E4A-CC3B-C45F-D5B1-A398904770F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677659" y="1868313"/>
            <a:ext cx="406400" cy="406400"/>
          </a:xfrm>
          <a:prstGeom prst="rect">
            <a:avLst/>
          </a:prstGeom>
        </p:spPr>
      </p:pic>
      <p:pic>
        <p:nvPicPr>
          <p:cNvPr id="44" name="1078_IOM_ANG_XX-angry-positive-115">
            <a:hlinkClick r:id="" action="ppaction://media"/>
            <a:extLst>
              <a:ext uri="{FF2B5EF4-FFF2-40B4-BE49-F238E27FC236}">
                <a16:creationId xmlns:a16="http://schemas.microsoft.com/office/drawing/2014/main" id="{448CD940-F10D-08A2-2621-C784A73FB7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953841" y="1881109"/>
            <a:ext cx="406400" cy="406400"/>
          </a:xfrm>
          <a:prstGeom prst="rect">
            <a:avLst/>
          </a:prstGeom>
        </p:spPr>
      </p:pic>
      <p:pic>
        <p:nvPicPr>
          <p:cNvPr id="45" name="1078_IWW_DIS_XX-disgust-positive-85">
            <a:hlinkClick r:id="" action="ppaction://media"/>
            <a:extLst>
              <a:ext uri="{FF2B5EF4-FFF2-40B4-BE49-F238E27FC236}">
                <a16:creationId xmlns:a16="http://schemas.microsoft.com/office/drawing/2014/main" id="{E653CB0C-C448-8F21-D131-6A95DB1CB22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677659" y="4260327"/>
            <a:ext cx="406400" cy="406400"/>
          </a:xfrm>
          <a:prstGeom prst="rect">
            <a:avLst/>
          </a:prstGeom>
        </p:spPr>
      </p:pic>
      <p:pic>
        <p:nvPicPr>
          <p:cNvPr id="46" name="1078_IWW_HAP_XX-happy-negative-27">
            <a:hlinkClick r:id="" action="ppaction://media"/>
            <a:extLst>
              <a:ext uri="{FF2B5EF4-FFF2-40B4-BE49-F238E27FC236}">
                <a16:creationId xmlns:a16="http://schemas.microsoft.com/office/drawing/2014/main" id="{88352409-5EDF-4782-BB64-6B79767BA17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5750" y="5414283"/>
            <a:ext cx="406400" cy="406400"/>
          </a:xfrm>
          <a:prstGeom prst="rect">
            <a:avLst/>
          </a:prstGeom>
        </p:spPr>
      </p:pic>
      <p:pic>
        <p:nvPicPr>
          <p:cNvPr id="47" name="1078_TAI_HAP_XX-happy-negative-209">
            <a:hlinkClick r:id="" action="ppaction://media"/>
            <a:extLst>
              <a:ext uri="{FF2B5EF4-FFF2-40B4-BE49-F238E27FC236}">
                <a16:creationId xmlns:a16="http://schemas.microsoft.com/office/drawing/2014/main" id="{93D7E81F-9CC1-EA63-0132-AB41075A0A7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673457" y="5414283"/>
            <a:ext cx="406400" cy="406400"/>
          </a:xfrm>
          <a:prstGeom prst="rect">
            <a:avLst/>
          </a:prstGeom>
        </p:spPr>
      </p:pic>
      <p:pic>
        <p:nvPicPr>
          <p:cNvPr id="48" name="sad_positive_0">
            <a:hlinkClick r:id="" action="ppaction://media"/>
            <a:extLst>
              <a:ext uri="{FF2B5EF4-FFF2-40B4-BE49-F238E27FC236}">
                <a16:creationId xmlns:a16="http://schemas.microsoft.com/office/drawing/2014/main" id="{6D4F05D8-AB29-643B-A898-F3F3DA6F8C0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0949" y="2958171"/>
            <a:ext cx="406400" cy="406400"/>
          </a:xfrm>
          <a:prstGeom prst="rect">
            <a:avLst/>
          </a:prstGeom>
        </p:spPr>
      </p:pic>
      <p:pic>
        <p:nvPicPr>
          <p:cNvPr id="49" name="disgust_positive">
            <a:hlinkClick r:id="" action="ppaction://media"/>
            <a:extLst>
              <a:ext uri="{FF2B5EF4-FFF2-40B4-BE49-F238E27FC236}">
                <a16:creationId xmlns:a16="http://schemas.microsoft.com/office/drawing/2014/main" id="{9B85FDDC-C3CE-A7E5-C4C4-248A008E8A1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0949" y="42603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8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9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2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5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0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7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4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9F364-3993-A586-B6CD-F256357C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DCE4-4451-CEF0-EABA-7EDEEC7B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ALM performance on CREMA-ASIS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3A8F4-AC3D-A528-F7F5-C539F90F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46</a:t>
            </a:fld>
            <a:endParaRPr kumimoji="1"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F8BD41-69B4-795C-294B-C5849D8022DF}"/>
              </a:ext>
            </a:extLst>
          </p:cNvPr>
          <p:cNvGrpSpPr/>
          <p:nvPr/>
        </p:nvGrpSpPr>
        <p:grpSpPr>
          <a:xfrm>
            <a:off x="527446" y="1662753"/>
            <a:ext cx="2482835" cy="4210593"/>
            <a:chOff x="-126518" y="905033"/>
            <a:chExt cx="2822659" cy="4870994"/>
          </a:xfrm>
        </p:grpSpPr>
        <p:sp>
          <p:nvSpPr>
            <p:cNvPr id="5" name="文字方塊 5">
              <a:extLst>
                <a:ext uri="{FF2B5EF4-FFF2-40B4-BE49-F238E27FC236}">
                  <a16:creationId xmlns:a16="http://schemas.microsoft.com/office/drawing/2014/main" id="{005C47A1-DA0F-16AA-E2A7-7718A5FFC5D3}"/>
                </a:ext>
              </a:extLst>
            </p:cNvPr>
            <p:cNvSpPr txBox="1"/>
            <p:nvPr/>
          </p:nvSpPr>
          <p:spPr>
            <a:xfrm>
              <a:off x="175728" y="905033"/>
              <a:ext cx="21395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b="1" dirty="0"/>
                <a:t>ALM for multitask recognition</a:t>
              </a:r>
            </a:p>
          </p:txBody>
        </p:sp>
        <p:pic>
          <p:nvPicPr>
            <p:cNvPr id="6" name="圖片 6">
              <a:extLst>
                <a:ext uri="{FF2B5EF4-FFF2-40B4-BE49-F238E27FC236}">
                  <a16:creationId xmlns:a16="http://schemas.microsoft.com/office/drawing/2014/main" id="{752FCF21-0C1A-5D42-DF80-DA35F6F93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6593" y="2058151"/>
              <a:ext cx="1258852" cy="720152"/>
            </a:xfrm>
            <a:prstGeom prst="rect">
              <a:avLst/>
            </a:prstGeom>
          </p:spPr>
        </p:pic>
        <p:cxnSp>
          <p:nvCxnSpPr>
            <p:cNvPr id="7" name="直線箭頭接點 7">
              <a:extLst>
                <a:ext uri="{FF2B5EF4-FFF2-40B4-BE49-F238E27FC236}">
                  <a16:creationId xmlns:a16="http://schemas.microsoft.com/office/drawing/2014/main" id="{2F7DAAC6-02CC-5EC1-5481-5B04EB725E78}"/>
                </a:ext>
              </a:extLst>
            </p:cNvPr>
            <p:cNvCxnSpPr>
              <a:cxnSpLocks/>
            </p:cNvCxnSpPr>
            <p:nvPr/>
          </p:nvCxnSpPr>
          <p:spPr>
            <a:xfrm>
              <a:off x="1207190" y="2836353"/>
              <a:ext cx="0" cy="391821"/>
            </a:xfrm>
            <a:prstGeom prst="straightConnector1">
              <a:avLst/>
            </a:prstGeom>
            <a:ln w="92075">
              <a:solidFill>
                <a:srgbClr val="0B2A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圓角矩形 8">
              <a:extLst>
                <a:ext uri="{FF2B5EF4-FFF2-40B4-BE49-F238E27FC236}">
                  <a16:creationId xmlns:a16="http://schemas.microsoft.com/office/drawing/2014/main" id="{F31A360D-48C6-562E-B49E-3031C704E82C}"/>
                </a:ext>
              </a:extLst>
            </p:cNvPr>
            <p:cNvSpPr/>
            <p:nvPr/>
          </p:nvSpPr>
          <p:spPr>
            <a:xfrm>
              <a:off x="411509" y="3361381"/>
              <a:ext cx="1591360" cy="4594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5400"/>
            </a:p>
          </p:txBody>
        </p:sp>
        <p:grpSp>
          <p:nvGrpSpPr>
            <p:cNvPr id="9" name="群組 9">
              <a:extLst>
                <a:ext uri="{FF2B5EF4-FFF2-40B4-BE49-F238E27FC236}">
                  <a16:creationId xmlns:a16="http://schemas.microsoft.com/office/drawing/2014/main" id="{CBAF28EC-5B16-AC92-0AB3-3C3379C34017}"/>
                </a:ext>
              </a:extLst>
            </p:cNvPr>
            <p:cNvGrpSpPr/>
            <p:nvPr/>
          </p:nvGrpSpPr>
          <p:grpSpPr>
            <a:xfrm>
              <a:off x="453983" y="3379745"/>
              <a:ext cx="890961" cy="427672"/>
              <a:chOff x="4287644" y="1291573"/>
              <a:chExt cx="443544" cy="216000"/>
            </a:xfrm>
          </p:grpSpPr>
          <p:pic>
            <p:nvPicPr>
              <p:cNvPr id="16" name="圖片 10">
                <a:extLst>
                  <a:ext uri="{FF2B5EF4-FFF2-40B4-BE49-F238E27FC236}">
                    <a16:creationId xmlns:a16="http://schemas.microsoft.com/office/drawing/2014/main" id="{A0B5CA5A-266F-100F-9ABA-D97DDE76C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7644" y="1291573"/>
                <a:ext cx="218042" cy="216000"/>
              </a:xfrm>
              <a:prstGeom prst="rect">
                <a:avLst/>
              </a:prstGeom>
            </p:spPr>
          </p:pic>
          <p:pic>
            <p:nvPicPr>
              <p:cNvPr id="17" name="圖片 11">
                <a:extLst>
                  <a:ext uri="{FF2B5EF4-FFF2-40B4-BE49-F238E27FC236}">
                    <a16:creationId xmlns:a16="http://schemas.microsoft.com/office/drawing/2014/main" id="{D18AC68B-55EE-52AF-AA41-4D7BE95C9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7313" y="1319464"/>
                <a:ext cx="253875" cy="162092"/>
              </a:xfrm>
              <a:prstGeom prst="rect">
                <a:avLst/>
              </a:prstGeom>
            </p:spPr>
          </p:pic>
        </p:grpSp>
        <p:sp>
          <p:nvSpPr>
            <p:cNvPr id="10" name="文字方塊 12">
              <a:extLst>
                <a:ext uri="{FF2B5EF4-FFF2-40B4-BE49-F238E27FC236}">
                  <a16:creationId xmlns:a16="http://schemas.microsoft.com/office/drawing/2014/main" id="{89A76318-1E73-22AE-C871-AD7F88F4C077}"/>
                </a:ext>
              </a:extLst>
            </p:cNvPr>
            <p:cNvSpPr txBox="1"/>
            <p:nvPr/>
          </p:nvSpPr>
          <p:spPr>
            <a:xfrm>
              <a:off x="857718" y="3539946"/>
              <a:ext cx="1489427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kumimoji="1" lang="en-US" altLang="zh-TW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ALM</a:t>
              </a:r>
              <a:endParaRPr kumimoji="1" lang="zh-TW" altLang="en-US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箭頭接點 13">
              <a:extLst>
                <a:ext uri="{FF2B5EF4-FFF2-40B4-BE49-F238E27FC236}">
                  <a16:creationId xmlns:a16="http://schemas.microsoft.com/office/drawing/2014/main" id="{5AE06668-79BA-16CA-32C9-48A8D32D27C7}"/>
                </a:ext>
              </a:extLst>
            </p:cNvPr>
            <p:cNvCxnSpPr>
              <a:cxnSpLocks/>
            </p:cNvCxnSpPr>
            <p:nvPr/>
          </p:nvCxnSpPr>
          <p:spPr>
            <a:xfrm>
              <a:off x="1207190" y="4003362"/>
              <a:ext cx="0" cy="391821"/>
            </a:xfrm>
            <a:prstGeom prst="straightConnector1">
              <a:avLst/>
            </a:prstGeom>
            <a:ln w="92075">
              <a:solidFill>
                <a:srgbClr val="0B2A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4">
              <a:extLst>
                <a:ext uri="{FF2B5EF4-FFF2-40B4-BE49-F238E27FC236}">
                  <a16:creationId xmlns:a16="http://schemas.microsoft.com/office/drawing/2014/main" id="{4AF1B147-213E-5DAD-E8CF-862090945100}"/>
                </a:ext>
              </a:extLst>
            </p:cNvPr>
            <p:cNvSpPr txBox="1"/>
            <p:nvPr/>
          </p:nvSpPr>
          <p:spPr>
            <a:xfrm>
              <a:off x="-126518" y="4486134"/>
              <a:ext cx="12452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dirty="0"/>
                <a:t>Acoustic emotion?</a:t>
              </a:r>
            </a:p>
          </p:txBody>
        </p:sp>
        <p:sp>
          <p:nvSpPr>
            <p:cNvPr id="13" name="文字方塊 15">
              <a:extLst>
                <a:ext uri="{FF2B5EF4-FFF2-40B4-BE49-F238E27FC236}">
                  <a16:creationId xmlns:a16="http://schemas.microsoft.com/office/drawing/2014/main" id="{CD83539D-0EFC-6602-3BFE-7F1F2DD01175}"/>
                </a:ext>
              </a:extLst>
            </p:cNvPr>
            <p:cNvSpPr txBox="1"/>
            <p:nvPr/>
          </p:nvSpPr>
          <p:spPr>
            <a:xfrm>
              <a:off x="1282097" y="4486134"/>
              <a:ext cx="1414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dirty="0"/>
                <a:t>Semantic sentiment?</a:t>
              </a:r>
            </a:p>
          </p:txBody>
        </p:sp>
        <p:pic>
          <p:nvPicPr>
            <p:cNvPr id="14" name="圖片 17">
              <a:extLst>
                <a:ext uri="{FF2B5EF4-FFF2-40B4-BE49-F238E27FC236}">
                  <a16:creationId xmlns:a16="http://schemas.microsoft.com/office/drawing/2014/main" id="{AB9F37CC-48EC-DF08-224B-A5D6DA0D0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1433" y="5274668"/>
              <a:ext cx="489351" cy="501359"/>
            </a:xfrm>
            <a:prstGeom prst="rect">
              <a:avLst/>
            </a:prstGeom>
          </p:spPr>
        </p:pic>
        <p:pic>
          <p:nvPicPr>
            <p:cNvPr id="15" name="圖片 18">
              <a:extLst>
                <a:ext uri="{FF2B5EF4-FFF2-40B4-BE49-F238E27FC236}">
                  <a16:creationId xmlns:a16="http://schemas.microsoft.com/office/drawing/2014/main" id="{36D0FB49-98F2-BD70-5AD5-088B3C81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06121" y="5274668"/>
              <a:ext cx="489351" cy="50135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7F97A17-5405-6BD3-EFB8-3F8A0A4DC7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0913" y="2659533"/>
            <a:ext cx="5955447" cy="1542182"/>
          </a:xfrm>
          <a:prstGeom prst="rect">
            <a:avLst/>
          </a:prstGeom>
        </p:spPr>
      </p:pic>
      <p:sp>
        <p:nvSpPr>
          <p:cNvPr id="21" name="文字方塊 5">
            <a:extLst>
              <a:ext uri="{FF2B5EF4-FFF2-40B4-BE49-F238E27FC236}">
                <a16:creationId xmlns:a16="http://schemas.microsoft.com/office/drawing/2014/main" id="{D8C74311-937A-D11F-9645-D99B67353E3B}"/>
              </a:ext>
            </a:extLst>
          </p:cNvPr>
          <p:cNvSpPr txBox="1"/>
          <p:nvPr/>
        </p:nvSpPr>
        <p:spPr>
          <a:xfrm>
            <a:off x="4494376" y="4270009"/>
            <a:ext cx="506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Bad at acoustics, but good at semantics</a:t>
            </a:r>
          </a:p>
        </p:txBody>
      </p:sp>
    </p:spTree>
    <p:extLst>
      <p:ext uri="{BB962C8B-B14F-4D97-AF65-F5344CB8AC3E}">
        <p14:creationId xmlns:p14="http://schemas.microsoft.com/office/powerpoint/2010/main" val="2065246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05F90-E650-9E74-8B5C-894DCEC81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D0A3-7FAB-EDE5-8950-9A03EE54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ALM performance on CREMA-ASIS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5DD52-1471-C738-AB59-81B8F558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47</a:t>
            </a:fld>
            <a:endParaRPr kumimoji="1" lang="zh-TW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0CD0A6-A3CE-4939-7618-C109016CC789}"/>
              </a:ext>
            </a:extLst>
          </p:cNvPr>
          <p:cNvGrpSpPr/>
          <p:nvPr/>
        </p:nvGrpSpPr>
        <p:grpSpPr>
          <a:xfrm>
            <a:off x="527446" y="1358276"/>
            <a:ext cx="10731186" cy="4972498"/>
            <a:chOff x="-126518" y="552801"/>
            <a:chExt cx="12199955" cy="5752398"/>
          </a:xfrm>
        </p:grpSpPr>
        <p:pic>
          <p:nvPicPr>
            <p:cNvPr id="3" name="圖片 4">
              <a:extLst>
                <a:ext uri="{FF2B5EF4-FFF2-40B4-BE49-F238E27FC236}">
                  <a16:creationId xmlns:a16="http://schemas.microsoft.com/office/drawing/2014/main" id="{4E170E98-15C3-5B2C-D19B-EC78D5CEB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273"/>
            <a:stretch>
              <a:fillRect/>
            </a:stretch>
          </p:blipFill>
          <p:spPr>
            <a:xfrm>
              <a:off x="2419048" y="552801"/>
              <a:ext cx="9654389" cy="5752398"/>
            </a:xfrm>
            <a:prstGeom prst="rect">
              <a:avLst/>
            </a:prstGeom>
          </p:spPr>
        </p:pic>
        <p:sp>
          <p:nvSpPr>
            <p:cNvPr id="5" name="文字方塊 5">
              <a:extLst>
                <a:ext uri="{FF2B5EF4-FFF2-40B4-BE49-F238E27FC236}">
                  <a16:creationId xmlns:a16="http://schemas.microsoft.com/office/drawing/2014/main" id="{4CC47195-FFB3-95DB-DF71-52CF8C9AEE52}"/>
                </a:ext>
              </a:extLst>
            </p:cNvPr>
            <p:cNvSpPr txBox="1"/>
            <p:nvPr/>
          </p:nvSpPr>
          <p:spPr>
            <a:xfrm>
              <a:off x="175728" y="905033"/>
              <a:ext cx="21395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b="1" dirty="0"/>
                <a:t>ALM for multitask recognition</a:t>
              </a:r>
            </a:p>
          </p:txBody>
        </p:sp>
        <p:pic>
          <p:nvPicPr>
            <p:cNvPr id="6" name="圖片 6">
              <a:extLst>
                <a:ext uri="{FF2B5EF4-FFF2-40B4-BE49-F238E27FC236}">
                  <a16:creationId xmlns:a16="http://schemas.microsoft.com/office/drawing/2014/main" id="{8BBB25ED-6B46-C8DE-A0BD-96D3050A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6593" y="2058151"/>
              <a:ext cx="1258852" cy="720152"/>
            </a:xfrm>
            <a:prstGeom prst="rect">
              <a:avLst/>
            </a:prstGeom>
          </p:spPr>
        </p:pic>
        <p:cxnSp>
          <p:nvCxnSpPr>
            <p:cNvPr id="7" name="直線箭頭接點 7">
              <a:extLst>
                <a:ext uri="{FF2B5EF4-FFF2-40B4-BE49-F238E27FC236}">
                  <a16:creationId xmlns:a16="http://schemas.microsoft.com/office/drawing/2014/main" id="{0AD7C040-E372-513A-268D-190E056A3041}"/>
                </a:ext>
              </a:extLst>
            </p:cNvPr>
            <p:cNvCxnSpPr>
              <a:cxnSpLocks/>
            </p:cNvCxnSpPr>
            <p:nvPr/>
          </p:nvCxnSpPr>
          <p:spPr>
            <a:xfrm>
              <a:off x="1207190" y="2836353"/>
              <a:ext cx="0" cy="391821"/>
            </a:xfrm>
            <a:prstGeom prst="straightConnector1">
              <a:avLst/>
            </a:prstGeom>
            <a:ln w="92075">
              <a:solidFill>
                <a:srgbClr val="0B2A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圓角矩形 8">
              <a:extLst>
                <a:ext uri="{FF2B5EF4-FFF2-40B4-BE49-F238E27FC236}">
                  <a16:creationId xmlns:a16="http://schemas.microsoft.com/office/drawing/2014/main" id="{119F5F7C-9ED3-B8CD-BD41-73585DF10E99}"/>
                </a:ext>
              </a:extLst>
            </p:cNvPr>
            <p:cNvSpPr/>
            <p:nvPr/>
          </p:nvSpPr>
          <p:spPr>
            <a:xfrm>
              <a:off x="411509" y="3361381"/>
              <a:ext cx="1591360" cy="4594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5400"/>
            </a:p>
          </p:txBody>
        </p:sp>
        <p:grpSp>
          <p:nvGrpSpPr>
            <p:cNvPr id="9" name="群組 9">
              <a:extLst>
                <a:ext uri="{FF2B5EF4-FFF2-40B4-BE49-F238E27FC236}">
                  <a16:creationId xmlns:a16="http://schemas.microsoft.com/office/drawing/2014/main" id="{03BB3C6B-9F82-A831-7661-C9F9C30F5563}"/>
                </a:ext>
              </a:extLst>
            </p:cNvPr>
            <p:cNvGrpSpPr/>
            <p:nvPr/>
          </p:nvGrpSpPr>
          <p:grpSpPr>
            <a:xfrm>
              <a:off x="453983" y="3379745"/>
              <a:ext cx="890961" cy="427672"/>
              <a:chOff x="4287644" y="1291573"/>
              <a:chExt cx="443544" cy="216000"/>
            </a:xfrm>
          </p:grpSpPr>
          <p:pic>
            <p:nvPicPr>
              <p:cNvPr id="16" name="圖片 10">
                <a:extLst>
                  <a:ext uri="{FF2B5EF4-FFF2-40B4-BE49-F238E27FC236}">
                    <a16:creationId xmlns:a16="http://schemas.microsoft.com/office/drawing/2014/main" id="{F096B703-C5FD-5CFC-184B-1D4D992751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7644" y="1291573"/>
                <a:ext cx="218042" cy="216000"/>
              </a:xfrm>
              <a:prstGeom prst="rect">
                <a:avLst/>
              </a:prstGeom>
            </p:spPr>
          </p:pic>
          <p:pic>
            <p:nvPicPr>
              <p:cNvPr id="17" name="圖片 11">
                <a:extLst>
                  <a:ext uri="{FF2B5EF4-FFF2-40B4-BE49-F238E27FC236}">
                    <a16:creationId xmlns:a16="http://schemas.microsoft.com/office/drawing/2014/main" id="{309CEC02-1061-7A44-BDF2-B947381C9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7313" y="1319464"/>
                <a:ext cx="253875" cy="162092"/>
              </a:xfrm>
              <a:prstGeom prst="rect">
                <a:avLst/>
              </a:prstGeom>
            </p:spPr>
          </p:pic>
        </p:grpSp>
        <p:sp>
          <p:nvSpPr>
            <p:cNvPr id="10" name="文字方塊 12">
              <a:extLst>
                <a:ext uri="{FF2B5EF4-FFF2-40B4-BE49-F238E27FC236}">
                  <a16:creationId xmlns:a16="http://schemas.microsoft.com/office/drawing/2014/main" id="{4EA674FA-5308-BCC7-B5D5-08FBE6E688FC}"/>
                </a:ext>
              </a:extLst>
            </p:cNvPr>
            <p:cNvSpPr txBox="1"/>
            <p:nvPr/>
          </p:nvSpPr>
          <p:spPr>
            <a:xfrm>
              <a:off x="857718" y="3539946"/>
              <a:ext cx="1489427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kumimoji="1" lang="en-US" altLang="zh-TW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ALM</a:t>
              </a:r>
              <a:endParaRPr kumimoji="1" lang="zh-TW" altLang="en-US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箭頭接點 13">
              <a:extLst>
                <a:ext uri="{FF2B5EF4-FFF2-40B4-BE49-F238E27FC236}">
                  <a16:creationId xmlns:a16="http://schemas.microsoft.com/office/drawing/2014/main" id="{8FD51FBC-AB99-FB85-4448-85824CF89FE1}"/>
                </a:ext>
              </a:extLst>
            </p:cNvPr>
            <p:cNvCxnSpPr>
              <a:cxnSpLocks/>
            </p:cNvCxnSpPr>
            <p:nvPr/>
          </p:nvCxnSpPr>
          <p:spPr>
            <a:xfrm>
              <a:off x="1207190" y="4003362"/>
              <a:ext cx="0" cy="391821"/>
            </a:xfrm>
            <a:prstGeom prst="straightConnector1">
              <a:avLst/>
            </a:prstGeom>
            <a:ln w="92075">
              <a:solidFill>
                <a:srgbClr val="0B2A7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4">
              <a:extLst>
                <a:ext uri="{FF2B5EF4-FFF2-40B4-BE49-F238E27FC236}">
                  <a16:creationId xmlns:a16="http://schemas.microsoft.com/office/drawing/2014/main" id="{B52CFF32-989F-5207-E137-69D8E67C235A}"/>
                </a:ext>
              </a:extLst>
            </p:cNvPr>
            <p:cNvSpPr txBox="1"/>
            <p:nvPr/>
          </p:nvSpPr>
          <p:spPr>
            <a:xfrm>
              <a:off x="-126518" y="4486134"/>
              <a:ext cx="12452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dirty="0"/>
                <a:t>Acoustic emotion?</a:t>
              </a:r>
            </a:p>
          </p:txBody>
        </p:sp>
        <p:sp>
          <p:nvSpPr>
            <p:cNvPr id="13" name="文字方塊 15">
              <a:extLst>
                <a:ext uri="{FF2B5EF4-FFF2-40B4-BE49-F238E27FC236}">
                  <a16:creationId xmlns:a16="http://schemas.microsoft.com/office/drawing/2014/main" id="{76AF4ED9-E474-208D-332B-1D8F9C619B11}"/>
                </a:ext>
              </a:extLst>
            </p:cNvPr>
            <p:cNvSpPr txBox="1"/>
            <p:nvPr/>
          </p:nvSpPr>
          <p:spPr>
            <a:xfrm>
              <a:off x="1282097" y="4486134"/>
              <a:ext cx="1414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dirty="0"/>
                <a:t>Semantic sentiment?</a:t>
              </a:r>
            </a:p>
          </p:txBody>
        </p:sp>
        <p:pic>
          <p:nvPicPr>
            <p:cNvPr id="14" name="圖片 17">
              <a:extLst>
                <a:ext uri="{FF2B5EF4-FFF2-40B4-BE49-F238E27FC236}">
                  <a16:creationId xmlns:a16="http://schemas.microsoft.com/office/drawing/2014/main" id="{242986B8-01F9-9443-E846-FC5F26F54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433" y="5274668"/>
              <a:ext cx="489351" cy="501359"/>
            </a:xfrm>
            <a:prstGeom prst="rect">
              <a:avLst/>
            </a:prstGeom>
          </p:spPr>
        </p:pic>
        <p:pic>
          <p:nvPicPr>
            <p:cNvPr id="15" name="圖片 18">
              <a:extLst>
                <a:ext uri="{FF2B5EF4-FFF2-40B4-BE49-F238E27FC236}">
                  <a16:creationId xmlns:a16="http://schemas.microsoft.com/office/drawing/2014/main" id="{2C08357E-FCDF-677E-8B6A-96E412DBB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6121" y="5274668"/>
              <a:ext cx="489351" cy="501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921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83D97-04D5-8BED-820D-074C743A1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B5F-6201-8236-C365-40B6010F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Let’s Recall What We Discussed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9DA8B-CFA3-F549-69A5-7F80CC4C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48</a:t>
            </a:fld>
            <a:endParaRPr kumimoji="1" lang="zh-TW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F56D62E-9774-156D-6FF2-5A1521EA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studied ALMs that</a:t>
            </a:r>
            <a:br>
              <a:rPr lang="en-US" dirty="0"/>
            </a:br>
            <a:r>
              <a:rPr lang="en-US" dirty="0"/>
              <a:t>use </a:t>
            </a:r>
            <a:r>
              <a:rPr lang="en-US" b="1" dirty="0"/>
              <a:t>continuous audio</a:t>
            </a:r>
            <a:br>
              <a:rPr lang="en-US" b="1" dirty="0"/>
            </a:br>
            <a:r>
              <a:rPr lang="en-US" b="1" dirty="0"/>
              <a:t>representations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Is this weakness due to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audio representations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with strong semantic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information</a:t>
            </a:r>
            <a:r>
              <a:rPr lang="en-US" b="1" dirty="0"/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5E6C6A9-BAB2-651C-9383-F0873195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75" y="1639019"/>
            <a:ext cx="7615726" cy="39905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1DED9D-13FE-1314-690C-FED842311BC8}"/>
              </a:ext>
            </a:extLst>
          </p:cNvPr>
          <p:cNvCxnSpPr/>
          <p:nvPr/>
        </p:nvCxnSpPr>
        <p:spPr>
          <a:xfrm flipV="1">
            <a:off x="4192859" y="2995961"/>
            <a:ext cx="3523785" cy="936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67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104FA-94FC-6566-3E96-29720A93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084E-E5FE-731A-35B4-46D7421B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Let’s Recall What We Discussed Before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EE64C-60AD-83F1-C690-769BD4D1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49</a:t>
            </a:fld>
            <a:endParaRPr kumimoji="1" lang="zh-TW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C936AEA-A576-A9A6-2B38-80028698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274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Is this weakness due to </a:t>
            </a:r>
            <a:r>
              <a:rPr lang="en-US" sz="2400" b="1" dirty="0">
                <a:solidFill>
                  <a:srgbClr val="FF0000"/>
                </a:solidFill>
              </a:rPr>
              <a:t>audio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representations with strong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semantic information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Kimi-Audio combines </a:t>
            </a:r>
            <a:br>
              <a:rPr lang="en-US" sz="2400" b="1" dirty="0"/>
            </a:br>
            <a:r>
              <a:rPr lang="en-US" sz="2400" b="1" dirty="0"/>
              <a:t>continuous representations</a:t>
            </a:r>
            <a:br>
              <a:rPr lang="en-US" sz="2400" b="1" dirty="0"/>
            </a:br>
            <a:r>
              <a:rPr lang="en-US" sz="2400" b="1" dirty="0"/>
              <a:t>and (semantic) audio tokens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The problem still persists</a:t>
            </a:r>
            <a:br>
              <a:rPr lang="en-US" sz="2400" b="1" dirty="0"/>
            </a:br>
            <a:endParaRPr lang="en-US" sz="2400" b="1" dirty="0"/>
          </a:p>
          <a:p>
            <a:pPr marL="0" indent="0">
              <a:buNone/>
            </a:pPr>
            <a:r>
              <a:rPr lang="en-US" sz="2400" b="1" u="sng" dirty="0"/>
              <a:t>Research question</a:t>
            </a:r>
            <a:r>
              <a:rPr lang="en-US" sz="2400" b="1" dirty="0"/>
              <a:t>: do acoustic</a:t>
            </a:r>
            <a:br>
              <a:rPr lang="en-US" sz="2400" b="1" dirty="0"/>
            </a:br>
            <a:r>
              <a:rPr lang="en-US" sz="2400" b="1" dirty="0"/>
              <a:t>audio tokens help?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F2AD3-07B6-5D69-5DCC-11006E940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53" y="1328918"/>
            <a:ext cx="6240485" cy="5124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88B99A-70D2-8B4D-BA2F-B1B4297C9AEC}"/>
              </a:ext>
            </a:extLst>
          </p:cNvPr>
          <p:cNvSpPr txBox="1"/>
          <p:nvPr/>
        </p:nvSpPr>
        <p:spPr>
          <a:xfrm>
            <a:off x="5962185" y="1532942"/>
            <a:ext cx="2065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u="sng" dirty="0"/>
              <a:t>Kimi-Audio</a:t>
            </a:r>
            <a:endParaRPr lang="en-US" sz="3200" dirty="0"/>
          </a:p>
        </p:txBody>
      </p:sp>
      <p:pic>
        <p:nvPicPr>
          <p:cNvPr id="8" name="圖片 6">
            <a:extLst>
              <a:ext uri="{FF2B5EF4-FFF2-40B4-BE49-F238E27FC236}">
                <a16:creationId xmlns:a16="http://schemas.microsoft.com/office/drawing/2014/main" id="{7655B3E2-F668-1718-CB82-FCFDC9200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403" y="1457151"/>
            <a:ext cx="698575" cy="6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793F-7BDF-4D65-D898-EFE9D3EC4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3CD9-3F65-93C5-9FCA-1D9BBD50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44316-C96F-1C5E-A5E5-BCCF023C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</a:t>
            </a:fld>
            <a:endParaRPr kumimoji="1" lang="zh-TW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9F3C14-30B8-D945-773E-14C4130B729D}"/>
              </a:ext>
            </a:extLst>
          </p:cNvPr>
          <p:cNvSpPr txBox="1"/>
          <p:nvPr/>
        </p:nvSpPr>
        <p:spPr>
          <a:xfrm>
            <a:off x="16519" y="3654386"/>
            <a:ext cx="6172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original transformer is an encoder-decoder model for sequence processing </a:t>
            </a:r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B2F65ABB-9760-DCDC-4442-0C6D2949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36" y="870236"/>
            <a:ext cx="3495454" cy="511752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F7E6F2E-ACE5-78EF-A39C-ED49E161CCDC}"/>
              </a:ext>
            </a:extLst>
          </p:cNvPr>
          <p:cNvSpPr/>
          <p:nvPr/>
        </p:nvSpPr>
        <p:spPr>
          <a:xfrm>
            <a:off x="8504662" y="1906181"/>
            <a:ext cx="1583473" cy="3718366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D1487CC-D7B1-AD64-02CC-28626CBA28FE}"/>
              </a:ext>
            </a:extLst>
          </p:cNvPr>
          <p:cNvSpPr/>
          <p:nvPr/>
        </p:nvSpPr>
        <p:spPr>
          <a:xfrm>
            <a:off x="6861717" y="2493543"/>
            <a:ext cx="1642945" cy="2965171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211DED-3045-AA18-161D-86F40EAEA43C}"/>
              </a:ext>
            </a:extLst>
          </p:cNvPr>
          <p:cNvSpPr txBox="1"/>
          <p:nvPr/>
        </p:nvSpPr>
        <p:spPr>
          <a:xfrm>
            <a:off x="4961028" y="2238154"/>
            <a:ext cx="1344878" cy="510778"/>
          </a:xfrm>
          <a:prstGeom prst="roundRect">
            <a:avLst/>
          </a:prstGeom>
          <a:ln w="38100">
            <a:solidFill>
              <a:srgbClr val="1432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Encoder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2BE8E0-A390-2F8A-9209-B9E043F4A03B}"/>
              </a:ext>
            </a:extLst>
          </p:cNvPr>
          <p:cNvSpPr txBox="1"/>
          <p:nvPr/>
        </p:nvSpPr>
        <p:spPr>
          <a:xfrm>
            <a:off x="10655238" y="1525470"/>
            <a:ext cx="1344878" cy="510778"/>
          </a:xfrm>
          <a:prstGeom prst="roundRect">
            <a:avLst/>
          </a:prstGeom>
          <a:ln w="38100">
            <a:solidFill>
              <a:srgbClr val="1432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Decoder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A136A5-AEDD-0E95-183C-00EC0EC31A6F}"/>
              </a:ext>
            </a:extLst>
          </p:cNvPr>
          <p:cNvCxnSpPr>
            <a:stCxn id="26" idx="2"/>
          </p:cNvCxnSpPr>
          <p:nvPr/>
        </p:nvCxnSpPr>
        <p:spPr>
          <a:xfrm>
            <a:off x="5633467" y="2748932"/>
            <a:ext cx="1228250" cy="986049"/>
          </a:xfrm>
          <a:prstGeom prst="straightConnector1">
            <a:avLst/>
          </a:prstGeom>
          <a:ln w="38100">
            <a:solidFill>
              <a:srgbClr val="143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DA81B4-FBB5-4C50-8763-8804F92EC056}"/>
              </a:ext>
            </a:extLst>
          </p:cNvPr>
          <p:cNvCxnSpPr>
            <a:cxnSpLocks/>
            <a:stCxn id="27" idx="2"/>
            <a:endCxn id="24" idx="3"/>
          </p:cNvCxnSpPr>
          <p:nvPr/>
        </p:nvCxnSpPr>
        <p:spPr>
          <a:xfrm flipH="1">
            <a:off x="10088135" y="2036248"/>
            <a:ext cx="1239542" cy="1729116"/>
          </a:xfrm>
          <a:prstGeom prst="straightConnector1">
            <a:avLst/>
          </a:prstGeom>
          <a:ln w="38100">
            <a:solidFill>
              <a:srgbClr val="143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93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414D2-162D-FEA8-1904-76E702AD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A13C-02A5-3368-E813-8854F153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 ALMs Are Not Very Good at Capturing Acoustic Cues…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46010-F840-56B1-7FF4-75CE3D07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50</a:t>
            </a:fld>
            <a:endParaRPr kumimoji="1" lang="zh-TW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D6DD851-8081-489D-2233-7303A3F3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now?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594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4B2F-03F7-CEB1-11C3-D1C639CFD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174-BD86-1C93-2453-5904F4EF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 ALMs Are Not Very Good at Capturing Acoustic Cues…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4DA2D-B2D8-DA8F-A524-3CF0A849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51</a:t>
            </a:fld>
            <a:endParaRPr kumimoji="1" lang="zh-TW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1162C7-039C-EE2E-E74B-F168B45E2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now?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Synthetic data </a:t>
            </a:r>
            <a:r>
              <a:rPr lang="en-US" b="1" dirty="0"/>
              <a:t>allows us to scale</a:t>
            </a:r>
            <a:r>
              <a:rPr lang="en-US" dirty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we use this to </a:t>
            </a:r>
            <a:r>
              <a:rPr lang="en-US" b="1" dirty="0"/>
              <a:t>train the models</a:t>
            </a:r>
            <a:br>
              <a:rPr lang="en-US" b="1" dirty="0"/>
            </a:br>
            <a:r>
              <a:rPr lang="en-US" b="1" dirty="0"/>
              <a:t>to better capture acoustic cues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3B1EB-E2FC-C34D-E8DC-15363E41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23" y="1278508"/>
            <a:ext cx="3935217" cy="514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887FE-4A52-56D0-F7B3-1323D393E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E3F5-7B4E-E862-9DF6-8923069B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Supervised Fine-Tuning (SFT)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8D8C4-1229-2A72-332A-322364EA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52</a:t>
            </a:fld>
            <a:endParaRPr kumimoji="1" lang="zh-TW" altLang="en-US"/>
          </a:p>
        </p:txBody>
      </p:sp>
      <p:pic>
        <p:nvPicPr>
          <p:cNvPr id="3" name="圖片 4">
            <a:extLst>
              <a:ext uri="{FF2B5EF4-FFF2-40B4-BE49-F238E27FC236}">
                <a16:creationId xmlns:a16="http://schemas.microsoft.com/office/drawing/2014/main" id="{319765F7-2CDA-CB7B-9724-5703B88F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1"/>
          <a:stretch>
            <a:fillRect/>
          </a:stretch>
        </p:blipFill>
        <p:spPr>
          <a:xfrm>
            <a:off x="3709831" y="5574181"/>
            <a:ext cx="693343" cy="664528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id="{9A9A08D4-6690-9B31-981F-B4C9111C2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89" y="5563061"/>
            <a:ext cx="698575" cy="664529"/>
          </a:xfrm>
          <a:prstGeom prst="rect">
            <a:avLst/>
          </a:prstGeom>
        </p:spPr>
      </p:pic>
      <p:pic>
        <p:nvPicPr>
          <p:cNvPr id="7" name="圖片 8">
            <a:extLst>
              <a:ext uri="{FF2B5EF4-FFF2-40B4-BE49-F238E27FC236}">
                <a16:creationId xmlns:a16="http://schemas.microsoft.com/office/drawing/2014/main" id="{2BD87E93-54FD-D39F-432B-5F8E4EB1B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168" y="5641510"/>
            <a:ext cx="573360" cy="529869"/>
          </a:xfrm>
          <a:prstGeom prst="rect">
            <a:avLst/>
          </a:prstGeom>
        </p:spPr>
      </p:pic>
      <p:sp>
        <p:nvSpPr>
          <p:cNvPr id="8" name="文字方塊 14">
            <a:extLst>
              <a:ext uri="{FF2B5EF4-FFF2-40B4-BE49-F238E27FC236}">
                <a16:creationId xmlns:a16="http://schemas.microsoft.com/office/drawing/2014/main" id="{2ACA21A0-2018-E3CD-112D-C3B5D1805ACB}"/>
              </a:ext>
            </a:extLst>
          </p:cNvPr>
          <p:cNvSpPr txBox="1"/>
          <p:nvPr/>
        </p:nvSpPr>
        <p:spPr>
          <a:xfrm>
            <a:off x="4137752" y="5334711"/>
            <a:ext cx="1396838" cy="239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kumimoji="1" lang="en-US" altLang="zh-TW" sz="2400" b="1" dirty="0">
                <a:cs typeface="Times New Roman" panose="02020603050405020304" pitchFamily="18" charset="0"/>
              </a:rPr>
              <a:t>ALM</a:t>
            </a:r>
            <a:endParaRPr kumimoji="1" lang="zh-TW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9" name="圓角矩形 15">
            <a:extLst>
              <a:ext uri="{FF2B5EF4-FFF2-40B4-BE49-F238E27FC236}">
                <a16:creationId xmlns:a16="http://schemas.microsoft.com/office/drawing/2014/main" id="{830CE1D5-0AB7-4C06-4CA3-28B559F196E5}"/>
              </a:ext>
            </a:extLst>
          </p:cNvPr>
          <p:cNvSpPr/>
          <p:nvPr/>
        </p:nvSpPr>
        <p:spPr>
          <a:xfrm>
            <a:off x="3558160" y="5176340"/>
            <a:ext cx="2491903" cy="114533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TW" altLang="en-US"/>
          </a:p>
        </p:txBody>
      </p:sp>
      <p:sp>
        <p:nvSpPr>
          <p:cNvPr id="10" name="文字方塊 16">
            <a:extLst>
              <a:ext uri="{FF2B5EF4-FFF2-40B4-BE49-F238E27FC236}">
                <a16:creationId xmlns:a16="http://schemas.microsoft.com/office/drawing/2014/main" id="{ACD7CD61-F378-5858-CB13-6BB6F47274BD}"/>
              </a:ext>
            </a:extLst>
          </p:cNvPr>
          <p:cNvSpPr txBox="1"/>
          <p:nvPr/>
        </p:nvSpPr>
        <p:spPr>
          <a:xfrm>
            <a:off x="891842" y="1332701"/>
            <a:ext cx="9345745" cy="35035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You are an expert in annotation. Analyze the given audio and identify both its **acoustic** emotion and **semantic** sentiment.</a:t>
            </a:r>
            <a:endParaRPr lang="en" altLang="zh-TW" sz="1600" b="0" dirty="0">
              <a:effectLst/>
              <a:cs typeface="Times New Roman" panose="02020603050405020304" pitchFamily="18" charset="0"/>
            </a:endParaRP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br>
              <a:rPr lang="en" altLang="zh-TW" sz="1600" b="0" dirty="0">
                <a:effectLst/>
                <a:cs typeface="Times New Roman" panose="02020603050405020304" pitchFamily="18" charset="0"/>
              </a:rPr>
            </a:b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Definitions:</a:t>
            </a:r>
            <a:endParaRPr lang="en" altLang="zh-TW" sz="1600" b="0" dirty="0">
              <a:effectLst/>
              <a:cs typeface="Times New Roman" panose="02020603050405020304" pitchFamily="18" charset="0"/>
            </a:endParaRP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*Acoustic emotion*: the emotion conveyed by voice, regardless of word meaning or spoken content.</a:t>
            </a: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endParaRPr lang="en" altLang="zh-TW" sz="1600" b="0" dirty="0">
              <a:effectLst/>
              <a:cs typeface="Times New Roman" panose="02020603050405020304" pitchFamily="18" charset="0"/>
            </a:endParaRP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- *Semantic sentiment*: the sentiment expressed by the literal meaning of the words, regardless of how they are spoken.</a:t>
            </a:r>
            <a:endParaRPr lang="en" altLang="zh-TW" sz="1600" b="0" dirty="0">
              <a:effectLst/>
              <a:cs typeface="Times New Roman" panose="02020603050405020304" pitchFamily="18" charset="0"/>
            </a:endParaRP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br>
              <a:rPr lang="en" altLang="zh-TW" sz="1600" b="0" dirty="0">
                <a:effectLst/>
                <a:cs typeface="Times New Roman" panose="02020603050405020304" pitchFamily="18" charset="0"/>
              </a:rPr>
            </a:b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Respond strictly in the following JSON format (no explanations, no extra text):</a:t>
            </a:r>
            <a:br>
              <a:rPr lang="en" altLang="zh-TW" sz="1600" b="0" dirty="0">
                <a:effectLst/>
                <a:cs typeface="Times New Roman" panose="02020603050405020304" pitchFamily="18" charset="0"/>
              </a:rPr>
            </a:b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{</a:t>
            </a:r>
            <a:r>
              <a:rPr lang="en" altLang="zh-TW" sz="1600" dirty="0">
                <a:cs typeface="Times New Roman" panose="02020603050405020304" pitchFamily="18" charset="0"/>
              </a:rPr>
              <a:t> </a:t>
            </a: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"</a:t>
            </a:r>
            <a:r>
              <a:rPr lang="en" altLang="zh-TW" sz="1600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acoustic_emotion</a:t>
            </a: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": "&lt;emotion inferred solely from acoustic cues: happy | sad | angry | fear | disgust | surprise | neutral | calm &gt;",</a:t>
            </a: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endParaRPr lang="en" altLang="zh-TW" sz="1600" b="0" dirty="0">
              <a:effectLst/>
              <a:cs typeface="Times New Roman" panose="02020603050405020304" pitchFamily="18" charset="0"/>
            </a:endParaRPr>
          </a:p>
          <a:p>
            <a:pPr rtl="0">
              <a:lnSpc>
                <a:spcPts val="1860"/>
              </a:lnSpc>
              <a:spcBef>
                <a:spcPts val="0"/>
              </a:spcBef>
              <a:spcAft>
                <a:spcPts val="0"/>
              </a:spcAft>
            </a:pP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  "</a:t>
            </a:r>
            <a:r>
              <a:rPr lang="en" altLang="zh-TW" sz="1600" b="0" i="0" u="none" strike="noStrike" dirty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semantic_sentiment</a:t>
            </a:r>
            <a:r>
              <a:rPr lang="en" altLang="zh-TW" sz="1600" b="0" i="0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": "&lt;sentiment inferred solely from semantic cues: positive | negative | neutral &gt;"}</a:t>
            </a:r>
            <a:endParaRPr lang="en" altLang="zh-TW" sz="1600" b="0" dirty="0"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1" name="直線箭頭接點 17">
            <a:extLst>
              <a:ext uri="{FF2B5EF4-FFF2-40B4-BE49-F238E27FC236}">
                <a16:creationId xmlns:a16="http://schemas.microsoft.com/office/drawing/2014/main" id="{29BE59A5-A666-97D4-DFCB-AE246FB2F352}"/>
              </a:ext>
            </a:extLst>
          </p:cNvPr>
          <p:cNvCxnSpPr>
            <a:cxnSpLocks/>
          </p:cNvCxnSpPr>
          <p:nvPr/>
        </p:nvCxnSpPr>
        <p:spPr>
          <a:xfrm>
            <a:off x="4839996" y="4828506"/>
            <a:ext cx="0" cy="347834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箭頭接點 18">
            <a:extLst>
              <a:ext uri="{FF2B5EF4-FFF2-40B4-BE49-F238E27FC236}">
                <a16:creationId xmlns:a16="http://schemas.microsoft.com/office/drawing/2014/main" id="{3776F493-EEF3-169D-4706-D266883C9F77}"/>
              </a:ext>
            </a:extLst>
          </p:cNvPr>
          <p:cNvCxnSpPr>
            <a:cxnSpLocks/>
          </p:cNvCxnSpPr>
          <p:nvPr/>
        </p:nvCxnSpPr>
        <p:spPr>
          <a:xfrm>
            <a:off x="3121641" y="5734182"/>
            <a:ext cx="436518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20">
            <a:extLst>
              <a:ext uri="{FF2B5EF4-FFF2-40B4-BE49-F238E27FC236}">
                <a16:creationId xmlns:a16="http://schemas.microsoft.com/office/drawing/2014/main" id="{6BCF8B3B-2605-D124-2FAC-ACBD1CD2F30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3841" y="5429356"/>
            <a:ext cx="1180596" cy="639303"/>
          </a:xfrm>
          <a:prstGeom prst="rect">
            <a:avLst/>
          </a:prstGeom>
        </p:spPr>
      </p:pic>
      <p:cxnSp>
        <p:nvCxnSpPr>
          <p:cNvPr id="14" name="直線箭頭接點 21">
            <a:extLst>
              <a:ext uri="{FF2B5EF4-FFF2-40B4-BE49-F238E27FC236}">
                <a16:creationId xmlns:a16="http://schemas.microsoft.com/office/drawing/2014/main" id="{F686FE59-721E-7D45-B27E-033D85CFCAB0}"/>
              </a:ext>
            </a:extLst>
          </p:cNvPr>
          <p:cNvCxnSpPr>
            <a:cxnSpLocks/>
          </p:cNvCxnSpPr>
          <p:nvPr/>
        </p:nvCxnSpPr>
        <p:spPr>
          <a:xfrm>
            <a:off x="6050063" y="5749008"/>
            <a:ext cx="436518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22">
            <a:extLst>
              <a:ext uri="{FF2B5EF4-FFF2-40B4-BE49-F238E27FC236}">
                <a16:creationId xmlns:a16="http://schemas.microsoft.com/office/drawing/2014/main" id="{191F26AB-3784-007C-F5F9-B819D9A51A6B}"/>
              </a:ext>
            </a:extLst>
          </p:cNvPr>
          <p:cNvSpPr txBox="1"/>
          <p:nvPr/>
        </p:nvSpPr>
        <p:spPr>
          <a:xfrm>
            <a:off x="6420444" y="5002423"/>
            <a:ext cx="4046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000" dirty="0"/>
              <a:t>{</a:t>
            </a:r>
          </a:p>
          <a:p>
            <a:r>
              <a:rPr kumimoji="1" lang="en-US" altLang="zh-TW" sz="2000" dirty="0"/>
              <a:t>    “</a:t>
            </a:r>
            <a:r>
              <a:rPr kumimoji="1" lang="en-US" altLang="zh-TW" sz="2000" dirty="0" err="1"/>
              <a:t>acousitc_emotion</a:t>
            </a:r>
            <a:r>
              <a:rPr kumimoji="1" lang="en-US" altLang="zh-TW" sz="2000" dirty="0"/>
              <a:t>:” “sad”,</a:t>
            </a:r>
          </a:p>
          <a:p>
            <a:r>
              <a:rPr kumimoji="1" lang="en-US" altLang="zh-TW" sz="2000" dirty="0"/>
              <a:t>    “</a:t>
            </a:r>
            <a:r>
              <a:rPr kumimoji="1" lang="en-US" altLang="zh-TW" sz="2000" dirty="0" err="1"/>
              <a:t>semantic_sentiment</a:t>
            </a:r>
            <a:r>
              <a:rPr kumimoji="1" lang="en-US" altLang="zh-TW" sz="2000" dirty="0"/>
              <a:t>”: “positive”</a:t>
            </a:r>
          </a:p>
          <a:p>
            <a:r>
              <a:rPr kumimoji="1" lang="en-US" altLang="zh-TW" sz="2000" dirty="0"/>
              <a:t>}</a:t>
            </a:r>
          </a:p>
          <a:p>
            <a:endParaRPr kumimoji="1"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930857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76D39-0B79-A00F-72A1-BE86A65EC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F18A-74E9-6031-8E71-B0B5F4AC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Results of SFT with Synthetic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5B458-A532-19B3-2FA2-6BC89F03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53</a:t>
            </a:fld>
            <a:endParaRPr kumimoji="1" lang="zh-TW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053FA4-65FF-BA83-EB16-E1A989264519}"/>
              </a:ext>
            </a:extLst>
          </p:cNvPr>
          <p:cNvGrpSpPr/>
          <p:nvPr/>
        </p:nvGrpSpPr>
        <p:grpSpPr>
          <a:xfrm>
            <a:off x="737818" y="1561170"/>
            <a:ext cx="10041695" cy="2790231"/>
            <a:chOff x="358676" y="1990427"/>
            <a:chExt cx="10785315" cy="3000311"/>
          </a:xfrm>
        </p:grpSpPr>
        <p:sp>
          <p:nvSpPr>
            <p:cNvPr id="3" name="文字方塊 3">
              <a:extLst>
                <a:ext uri="{FF2B5EF4-FFF2-40B4-BE49-F238E27FC236}">
                  <a16:creationId xmlns:a16="http://schemas.microsoft.com/office/drawing/2014/main" id="{414B5E76-3A65-CB99-7A1B-52AB09373341}"/>
                </a:ext>
              </a:extLst>
            </p:cNvPr>
            <p:cNvSpPr txBox="1"/>
            <p:nvPr/>
          </p:nvSpPr>
          <p:spPr>
            <a:xfrm>
              <a:off x="358676" y="1990427"/>
              <a:ext cx="55064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dirty="0"/>
                <a:t>Evaluation on synthetic test set (multi-task)</a:t>
              </a:r>
              <a:br>
                <a:rPr kumimoji="1" lang="en-US" altLang="zh-TW" sz="2000" dirty="0"/>
              </a:br>
              <a:r>
                <a:rPr kumimoji="1" lang="en-US" altLang="zh-TW" sz="2000" dirty="0"/>
                <a:t>(CREMA-ASIS)</a:t>
              </a:r>
            </a:p>
          </p:txBody>
        </p:sp>
        <p:pic>
          <p:nvPicPr>
            <p:cNvPr id="6" name="圖片 4">
              <a:extLst>
                <a:ext uri="{FF2B5EF4-FFF2-40B4-BE49-F238E27FC236}">
                  <a16:creationId xmlns:a16="http://schemas.microsoft.com/office/drawing/2014/main" id="{62FD4322-42FD-DF77-3D0F-641AA85C9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676" y="2698313"/>
              <a:ext cx="5467857" cy="2292425"/>
            </a:xfrm>
            <a:prstGeom prst="rect">
              <a:avLst/>
            </a:prstGeom>
          </p:spPr>
        </p:pic>
        <p:pic>
          <p:nvPicPr>
            <p:cNvPr id="7" name="圖片 5">
              <a:extLst>
                <a:ext uri="{FF2B5EF4-FFF2-40B4-BE49-F238E27FC236}">
                  <a16:creationId xmlns:a16="http://schemas.microsoft.com/office/drawing/2014/main" id="{7C64719C-D424-1EC2-BD43-7B17959FA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5469" y="2698313"/>
              <a:ext cx="4778522" cy="2069331"/>
            </a:xfrm>
            <a:prstGeom prst="rect">
              <a:avLst/>
            </a:prstGeom>
          </p:spPr>
        </p:pic>
        <p:sp>
          <p:nvSpPr>
            <p:cNvPr id="8" name="文字方塊 6">
              <a:extLst>
                <a:ext uri="{FF2B5EF4-FFF2-40B4-BE49-F238E27FC236}">
                  <a16:creationId xmlns:a16="http://schemas.microsoft.com/office/drawing/2014/main" id="{25F0C7D6-FACD-A4FC-D849-8F9CFE65AD8C}"/>
                </a:ext>
              </a:extLst>
            </p:cNvPr>
            <p:cNvSpPr txBox="1"/>
            <p:nvPr/>
          </p:nvSpPr>
          <p:spPr>
            <a:xfrm>
              <a:off x="6533961" y="1990427"/>
              <a:ext cx="44415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TW" sz="2000" dirty="0"/>
                <a:t>Evaluation on joint recognition setting</a:t>
              </a:r>
              <a:br>
                <a:rPr kumimoji="1" lang="en-US" altLang="zh-TW" sz="2000" dirty="0"/>
              </a:br>
              <a:r>
                <a:rPr kumimoji="1" lang="en-US" altLang="zh-TW" sz="2000" dirty="0"/>
                <a:t>(MELD dataset)</a:t>
              </a:r>
            </a:p>
          </p:txBody>
        </p:sp>
      </p:grpSp>
      <p:pic>
        <p:nvPicPr>
          <p:cNvPr id="38" name="圖片 9">
            <a:extLst>
              <a:ext uri="{FF2B5EF4-FFF2-40B4-BE49-F238E27FC236}">
                <a16:creationId xmlns:a16="http://schemas.microsoft.com/office/drawing/2014/main" id="{509ED5E9-E5BE-AD89-F6DB-D826107B4F07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519" y="4997940"/>
            <a:ext cx="1258852" cy="720152"/>
          </a:xfrm>
          <a:prstGeom prst="rect">
            <a:avLst/>
          </a:prstGeom>
        </p:spPr>
      </p:pic>
      <p:cxnSp>
        <p:nvCxnSpPr>
          <p:cNvPr id="39" name="直線箭頭接點 10">
            <a:extLst>
              <a:ext uri="{FF2B5EF4-FFF2-40B4-BE49-F238E27FC236}">
                <a16:creationId xmlns:a16="http://schemas.microsoft.com/office/drawing/2014/main" id="{CE02F6CF-C545-7D57-14DC-1AB08C06D950}"/>
              </a:ext>
            </a:extLst>
          </p:cNvPr>
          <p:cNvCxnSpPr>
            <a:cxnSpLocks/>
          </p:cNvCxnSpPr>
          <p:nvPr/>
        </p:nvCxnSpPr>
        <p:spPr>
          <a:xfrm>
            <a:off x="1503146" y="5358016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24">
            <a:extLst>
              <a:ext uri="{FF2B5EF4-FFF2-40B4-BE49-F238E27FC236}">
                <a16:creationId xmlns:a16="http://schemas.microsoft.com/office/drawing/2014/main" id="{494C7370-7F1E-F5D6-E597-1104384ECBA2}"/>
              </a:ext>
            </a:extLst>
          </p:cNvPr>
          <p:cNvGrpSpPr/>
          <p:nvPr/>
        </p:nvGrpSpPr>
        <p:grpSpPr>
          <a:xfrm>
            <a:off x="1904885" y="5128315"/>
            <a:ext cx="1489427" cy="459402"/>
            <a:chOff x="7915481" y="1692656"/>
            <a:chExt cx="1489427" cy="459402"/>
          </a:xfrm>
        </p:grpSpPr>
        <p:sp>
          <p:nvSpPr>
            <p:cNvPr id="45" name="圓角矩形 11">
              <a:extLst>
                <a:ext uri="{FF2B5EF4-FFF2-40B4-BE49-F238E27FC236}">
                  <a16:creationId xmlns:a16="http://schemas.microsoft.com/office/drawing/2014/main" id="{8ABB8CC4-693C-5B07-3F30-37AABA571610}"/>
                </a:ext>
              </a:extLst>
            </p:cNvPr>
            <p:cNvSpPr/>
            <p:nvPr/>
          </p:nvSpPr>
          <p:spPr>
            <a:xfrm>
              <a:off x="8006958" y="1692656"/>
              <a:ext cx="1258852" cy="4594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5400"/>
            </a:p>
          </p:txBody>
        </p:sp>
        <p:sp>
          <p:nvSpPr>
            <p:cNvPr id="46" name="文字方塊 15">
              <a:extLst>
                <a:ext uri="{FF2B5EF4-FFF2-40B4-BE49-F238E27FC236}">
                  <a16:creationId xmlns:a16="http://schemas.microsoft.com/office/drawing/2014/main" id="{83AF3C27-B96B-BC94-7E14-557481F8C012}"/>
                </a:ext>
              </a:extLst>
            </p:cNvPr>
            <p:cNvSpPr txBox="1"/>
            <p:nvPr/>
          </p:nvSpPr>
          <p:spPr>
            <a:xfrm>
              <a:off x="7915481" y="1878923"/>
              <a:ext cx="1489427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kumimoji="1" lang="en-US" altLang="zh-TW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ALM</a:t>
              </a:r>
              <a:endParaRPr kumimoji="1" lang="zh-TW" altLang="en-US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文字方塊 17">
            <a:extLst>
              <a:ext uri="{FF2B5EF4-FFF2-40B4-BE49-F238E27FC236}">
                <a16:creationId xmlns:a16="http://schemas.microsoft.com/office/drawing/2014/main" id="{29A3B51C-F884-915C-35DB-24EB51DF54E3}"/>
              </a:ext>
            </a:extLst>
          </p:cNvPr>
          <p:cNvSpPr txBox="1"/>
          <p:nvPr/>
        </p:nvSpPr>
        <p:spPr>
          <a:xfrm>
            <a:off x="3716338" y="4956568"/>
            <a:ext cx="2179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Acoustic emotion?</a:t>
            </a:r>
          </a:p>
        </p:txBody>
      </p:sp>
      <p:sp>
        <p:nvSpPr>
          <p:cNvPr id="42" name="文字方塊 18">
            <a:extLst>
              <a:ext uri="{FF2B5EF4-FFF2-40B4-BE49-F238E27FC236}">
                <a16:creationId xmlns:a16="http://schemas.microsoft.com/office/drawing/2014/main" id="{A73C1BCF-2EC6-48AF-A46F-F1CEC51C10C0}"/>
              </a:ext>
            </a:extLst>
          </p:cNvPr>
          <p:cNvSpPr txBox="1"/>
          <p:nvPr/>
        </p:nvSpPr>
        <p:spPr>
          <a:xfrm>
            <a:off x="3716338" y="5343382"/>
            <a:ext cx="24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Semantic sentiment?</a:t>
            </a:r>
          </a:p>
        </p:txBody>
      </p:sp>
      <p:cxnSp>
        <p:nvCxnSpPr>
          <p:cNvPr id="43" name="直線箭頭接點 23">
            <a:extLst>
              <a:ext uri="{FF2B5EF4-FFF2-40B4-BE49-F238E27FC236}">
                <a16:creationId xmlns:a16="http://schemas.microsoft.com/office/drawing/2014/main" id="{B73E272E-A481-524A-C1FF-D1539F61BDA5}"/>
              </a:ext>
            </a:extLst>
          </p:cNvPr>
          <p:cNvCxnSpPr>
            <a:cxnSpLocks/>
          </p:cNvCxnSpPr>
          <p:nvPr/>
        </p:nvCxnSpPr>
        <p:spPr>
          <a:xfrm>
            <a:off x="3330050" y="5358016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25">
            <a:extLst>
              <a:ext uri="{FF2B5EF4-FFF2-40B4-BE49-F238E27FC236}">
                <a16:creationId xmlns:a16="http://schemas.microsoft.com/office/drawing/2014/main" id="{4D3A3BF3-A331-B1DD-40AA-BBF15716F536}"/>
              </a:ext>
            </a:extLst>
          </p:cNvPr>
          <p:cNvSpPr txBox="1"/>
          <p:nvPr/>
        </p:nvSpPr>
        <p:spPr>
          <a:xfrm>
            <a:off x="-461796" y="4504478"/>
            <a:ext cx="24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Multi-task</a:t>
            </a:r>
          </a:p>
        </p:txBody>
      </p:sp>
      <p:sp>
        <p:nvSpPr>
          <p:cNvPr id="47" name="文字方塊 26">
            <a:extLst>
              <a:ext uri="{FF2B5EF4-FFF2-40B4-BE49-F238E27FC236}">
                <a16:creationId xmlns:a16="http://schemas.microsoft.com/office/drawing/2014/main" id="{EB072763-D341-EAB5-FC95-21D51E9F6E3F}"/>
              </a:ext>
            </a:extLst>
          </p:cNvPr>
          <p:cNvSpPr txBox="1"/>
          <p:nvPr/>
        </p:nvSpPr>
        <p:spPr>
          <a:xfrm>
            <a:off x="6011498" y="4402138"/>
            <a:ext cx="234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Join recognition</a:t>
            </a:r>
          </a:p>
        </p:txBody>
      </p:sp>
      <p:pic>
        <p:nvPicPr>
          <p:cNvPr id="48" name="圖片 27">
            <a:extLst>
              <a:ext uri="{FF2B5EF4-FFF2-40B4-BE49-F238E27FC236}">
                <a16:creationId xmlns:a16="http://schemas.microsoft.com/office/drawing/2014/main" id="{3FE4E66D-3954-CC6F-C6E0-F4A8935B9D0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209" y="4789126"/>
            <a:ext cx="943534" cy="539768"/>
          </a:xfrm>
          <a:prstGeom prst="rect">
            <a:avLst/>
          </a:prstGeom>
        </p:spPr>
      </p:pic>
      <p:cxnSp>
        <p:nvCxnSpPr>
          <p:cNvPr id="49" name="直線箭頭接點 28">
            <a:extLst>
              <a:ext uri="{FF2B5EF4-FFF2-40B4-BE49-F238E27FC236}">
                <a16:creationId xmlns:a16="http://schemas.microsoft.com/office/drawing/2014/main" id="{064DCCCB-974B-8C07-4884-4041758F659F}"/>
              </a:ext>
            </a:extLst>
          </p:cNvPr>
          <p:cNvCxnSpPr>
            <a:cxnSpLocks/>
          </p:cNvCxnSpPr>
          <p:nvPr/>
        </p:nvCxnSpPr>
        <p:spPr>
          <a:xfrm>
            <a:off x="7627248" y="5035224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群組 29">
            <a:extLst>
              <a:ext uri="{FF2B5EF4-FFF2-40B4-BE49-F238E27FC236}">
                <a16:creationId xmlns:a16="http://schemas.microsoft.com/office/drawing/2014/main" id="{0754D386-BA65-FBA2-B10C-A0E20DFACC1B}"/>
              </a:ext>
            </a:extLst>
          </p:cNvPr>
          <p:cNvGrpSpPr/>
          <p:nvPr/>
        </p:nvGrpSpPr>
        <p:grpSpPr>
          <a:xfrm>
            <a:off x="8003935" y="4805523"/>
            <a:ext cx="1489427" cy="459402"/>
            <a:chOff x="7915481" y="1692656"/>
            <a:chExt cx="1489427" cy="459402"/>
          </a:xfrm>
        </p:grpSpPr>
        <p:sp>
          <p:nvSpPr>
            <p:cNvPr id="60" name="圓角矩形 30">
              <a:extLst>
                <a:ext uri="{FF2B5EF4-FFF2-40B4-BE49-F238E27FC236}">
                  <a16:creationId xmlns:a16="http://schemas.microsoft.com/office/drawing/2014/main" id="{ADEC6C7E-E4A5-0A5A-1E5D-C95F4CD76E3C}"/>
                </a:ext>
              </a:extLst>
            </p:cNvPr>
            <p:cNvSpPr/>
            <p:nvPr/>
          </p:nvSpPr>
          <p:spPr>
            <a:xfrm>
              <a:off x="8006958" y="1692656"/>
              <a:ext cx="1258852" cy="4594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5400"/>
            </a:p>
          </p:txBody>
        </p:sp>
        <p:sp>
          <p:nvSpPr>
            <p:cNvPr id="61" name="文字方塊 31">
              <a:extLst>
                <a:ext uri="{FF2B5EF4-FFF2-40B4-BE49-F238E27FC236}">
                  <a16:creationId xmlns:a16="http://schemas.microsoft.com/office/drawing/2014/main" id="{647103A0-934E-6B3F-33E4-50FBBF83FAFE}"/>
                </a:ext>
              </a:extLst>
            </p:cNvPr>
            <p:cNvSpPr txBox="1"/>
            <p:nvPr/>
          </p:nvSpPr>
          <p:spPr>
            <a:xfrm>
              <a:off x="7915481" y="1878923"/>
              <a:ext cx="1489427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kumimoji="1" lang="en-US" altLang="zh-TW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ALM</a:t>
              </a:r>
              <a:endParaRPr kumimoji="1" lang="zh-TW" altLang="en-US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51" name="直線箭頭接點 34">
            <a:extLst>
              <a:ext uri="{FF2B5EF4-FFF2-40B4-BE49-F238E27FC236}">
                <a16:creationId xmlns:a16="http://schemas.microsoft.com/office/drawing/2014/main" id="{DCC6B2DA-282D-4F10-2405-AA6F233C8E6C}"/>
              </a:ext>
            </a:extLst>
          </p:cNvPr>
          <p:cNvCxnSpPr>
            <a:cxnSpLocks/>
          </p:cNvCxnSpPr>
          <p:nvPr/>
        </p:nvCxnSpPr>
        <p:spPr>
          <a:xfrm>
            <a:off x="9454152" y="5035224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35">
            <a:extLst>
              <a:ext uri="{FF2B5EF4-FFF2-40B4-BE49-F238E27FC236}">
                <a16:creationId xmlns:a16="http://schemas.microsoft.com/office/drawing/2014/main" id="{EE60E116-E642-BBBF-F3F2-45E75EEE4ED3}"/>
              </a:ext>
            </a:extLst>
          </p:cNvPr>
          <p:cNvSpPr txBox="1"/>
          <p:nvPr/>
        </p:nvSpPr>
        <p:spPr>
          <a:xfrm>
            <a:off x="9870049" y="4844356"/>
            <a:ext cx="125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Emotion?</a:t>
            </a:r>
          </a:p>
        </p:txBody>
      </p:sp>
      <p:pic>
        <p:nvPicPr>
          <p:cNvPr id="53" name="圖片 36">
            <a:extLst>
              <a:ext uri="{FF2B5EF4-FFF2-40B4-BE49-F238E27FC236}">
                <a16:creationId xmlns:a16="http://schemas.microsoft.com/office/drawing/2014/main" id="{EB36A3C7-BEE7-D64F-2399-37E52FEB3B7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2209" y="5358749"/>
            <a:ext cx="943534" cy="539768"/>
          </a:xfrm>
          <a:prstGeom prst="rect">
            <a:avLst/>
          </a:prstGeom>
        </p:spPr>
      </p:pic>
      <p:cxnSp>
        <p:nvCxnSpPr>
          <p:cNvPr id="54" name="直線箭頭接點 37">
            <a:extLst>
              <a:ext uri="{FF2B5EF4-FFF2-40B4-BE49-F238E27FC236}">
                <a16:creationId xmlns:a16="http://schemas.microsoft.com/office/drawing/2014/main" id="{EDE069E4-841E-ACB0-834B-BC8473287D71}"/>
              </a:ext>
            </a:extLst>
          </p:cNvPr>
          <p:cNvCxnSpPr>
            <a:cxnSpLocks/>
          </p:cNvCxnSpPr>
          <p:nvPr/>
        </p:nvCxnSpPr>
        <p:spPr>
          <a:xfrm>
            <a:off x="7627248" y="5604847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群組 38">
            <a:extLst>
              <a:ext uri="{FF2B5EF4-FFF2-40B4-BE49-F238E27FC236}">
                <a16:creationId xmlns:a16="http://schemas.microsoft.com/office/drawing/2014/main" id="{1308C6BE-81D0-4494-DEBE-4034BD53B1F7}"/>
              </a:ext>
            </a:extLst>
          </p:cNvPr>
          <p:cNvGrpSpPr/>
          <p:nvPr/>
        </p:nvGrpSpPr>
        <p:grpSpPr>
          <a:xfrm>
            <a:off x="8003935" y="5375146"/>
            <a:ext cx="1489427" cy="459402"/>
            <a:chOff x="7915481" y="1692656"/>
            <a:chExt cx="1489427" cy="459402"/>
          </a:xfrm>
        </p:grpSpPr>
        <p:sp>
          <p:nvSpPr>
            <p:cNvPr id="58" name="圓角矩形 39">
              <a:extLst>
                <a:ext uri="{FF2B5EF4-FFF2-40B4-BE49-F238E27FC236}">
                  <a16:creationId xmlns:a16="http://schemas.microsoft.com/office/drawing/2014/main" id="{F1C4C29E-F878-B888-0562-089F0A5760D8}"/>
                </a:ext>
              </a:extLst>
            </p:cNvPr>
            <p:cNvSpPr/>
            <p:nvPr/>
          </p:nvSpPr>
          <p:spPr>
            <a:xfrm>
              <a:off x="8006958" y="1692656"/>
              <a:ext cx="1258852" cy="4594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5400"/>
            </a:p>
          </p:txBody>
        </p:sp>
        <p:sp>
          <p:nvSpPr>
            <p:cNvPr id="59" name="文字方塊 40">
              <a:extLst>
                <a:ext uri="{FF2B5EF4-FFF2-40B4-BE49-F238E27FC236}">
                  <a16:creationId xmlns:a16="http://schemas.microsoft.com/office/drawing/2014/main" id="{418A55BD-783D-CD88-EACE-CD42C9C91DA6}"/>
                </a:ext>
              </a:extLst>
            </p:cNvPr>
            <p:cNvSpPr txBox="1"/>
            <p:nvPr/>
          </p:nvSpPr>
          <p:spPr>
            <a:xfrm>
              <a:off x="7915481" y="1878923"/>
              <a:ext cx="1489427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kumimoji="1" lang="en-US" altLang="zh-TW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ALM</a:t>
              </a:r>
              <a:endParaRPr kumimoji="1" lang="zh-TW" altLang="en-US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直線箭頭接點 41">
            <a:extLst>
              <a:ext uri="{FF2B5EF4-FFF2-40B4-BE49-F238E27FC236}">
                <a16:creationId xmlns:a16="http://schemas.microsoft.com/office/drawing/2014/main" id="{465D08B7-22A0-7F4A-82C2-6FBA9487EFFA}"/>
              </a:ext>
            </a:extLst>
          </p:cNvPr>
          <p:cNvCxnSpPr>
            <a:cxnSpLocks/>
          </p:cNvCxnSpPr>
          <p:nvPr/>
        </p:nvCxnSpPr>
        <p:spPr>
          <a:xfrm>
            <a:off x="9454152" y="5604847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42">
            <a:extLst>
              <a:ext uri="{FF2B5EF4-FFF2-40B4-BE49-F238E27FC236}">
                <a16:creationId xmlns:a16="http://schemas.microsoft.com/office/drawing/2014/main" id="{67307214-EF15-47E5-CB5F-9B3194A230F8}"/>
              </a:ext>
            </a:extLst>
          </p:cNvPr>
          <p:cNvSpPr txBox="1"/>
          <p:nvPr/>
        </p:nvSpPr>
        <p:spPr>
          <a:xfrm>
            <a:off x="9945571" y="5404792"/>
            <a:ext cx="125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Sentiment?</a:t>
            </a:r>
          </a:p>
        </p:txBody>
      </p:sp>
    </p:spTree>
    <p:extLst>
      <p:ext uri="{BB962C8B-B14F-4D97-AF65-F5344CB8AC3E}">
        <p14:creationId xmlns:p14="http://schemas.microsoft.com/office/powerpoint/2010/main" val="1374073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88347-4E41-E81F-7748-99BD5EFD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A10-3AF8-7127-B95C-1FE6DC04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Results of SFT with Synthetic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9FE66-E06D-2EE8-F537-7BCA3B1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54</a:t>
            </a:fld>
            <a:endParaRPr kumimoji="1" lang="zh-TW" altLang="en-US"/>
          </a:p>
        </p:txBody>
      </p:sp>
      <p:pic>
        <p:nvPicPr>
          <p:cNvPr id="5" name="圖片 7">
            <a:extLst>
              <a:ext uri="{FF2B5EF4-FFF2-40B4-BE49-F238E27FC236}">
                <a16:creationId xmlns:a16="http://schemas.microsoft.com/office/drawing/2014/main" id="{262FAC3A-D82A-9663-EF18-0D6A6725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266" y="2263368"/>
            <a:ext cx="4923737" cy="2144640"/>
          </a:xfrm>
          <a:prstGeom prst="rect">
            <a:avLst/>
          </a:prstGeom>
        </p:spPr>
      </p:pic>
      <p:sp>
        <p:nvSpPr>
          <p:cNvPr id="7" name="文字方塊 8">
            <a:extLst>
              <a:ext uri="{FF2B5EF4-FFF2-40B4-BE49-F238E27FC236}">
                <a16:creationId xmlns:a16="http://schemas.microsoft.com/office/drawing/2014/main" id="{72E190B6-9E3E-2FC2-1D79-0106E904BDD0}"/>
              </a:ext>
            </a:extLst>
          </p:cNvPr>
          <p:cNvSpPr txBox="1"/>
          <p:nvPr/>
        </p:nvSpPr>
        <p:spPr>
          <a:xfrm>
            <a:off x="3860365" y="1483554"/>
            <a:ext cx="444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Evaluation on out-of-domain data</a:t>
            </a:r>
          </a:p>
          <a:p>
            <a:pPr algn="ctr"/>
            <a:r>
              <a:rPr kumimoji="1" lang="en-US" altLang="zh-TW" sz="2000" b="1" dirty="0"/>
              <a:t>(LISTEN dataset - real speech)</a:t>
            </a:r>
          </a:p>
        </p:txBody>
      </p:sp>
      <p:pic>
        <p:nvPicPr>
          <p:cNvPr id="8" name="圖片 9">
            <a:extLst>
              <a:ext uri="{FF2B5EF4-FFF2-40B4-BE49-F238E27FC236}">
                <a16:creationId xmlns:a16="http://schemas.microsoft.com/office/drawing/2014/main" id="{F362890A-A1DE-F7E4-505D-87EF0824C31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651" y="4973398"/>
            <a:ext cx="1258852" cy="720152"/>
          </a:xfrm>
          <a:prstGeom prst="rect">
            <a:avLst/>
          </a:prstGeom>
        </p:spPr>
      </p:pic>
      <p:cxnSp>
        <p:nvCxnSpPr>
          <p:cNvPr id="9" name="直線箭頭接點 10">
            <a:extLst>
              <a:ext uri="{FF2B5EF4-FFF2-40B4-BE49-F238E27FC236}">
                <a16:creationId xmlns:a16="http://schemas.microsoft.com/office/drawing/2014/main" id="{1CE5DF1E-8A5B-90AC-906E-14661EF463FF}"/>
              </a:ext>
            </a:extLst>
          </p:cNvPr>
          <p:cNvCxnSpPr>
            <a:cxnSpLocks/>
          </p:cNvCxnSpPr>
          <p:nvPr/>
        </p:nvCxnSpPr>
        <p:spPr>
          <a:xfrm>
            <a:off x="4536278" y="5333474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24">
            <a:extLst>
              <a:ext uri="{FF2B5EF4-FFF2-40B4-BE49-F238E27FC236}">
                <a16:creationId xmlns:a16="http://schemas.microsoft.com/office/drawing/2014/main" id="{908E5188-0FA4-EE1A-CADD-32CBEC0EC242}"/>
              </a:ext>
            </a:extLst>
          </p:cNvPr>
          <p:cNvGrpSpPr/>
          <p:nvPr/>
        </p:nvGrpSpPr>
        <p:grpSpPr>
          <a:xfrm>
            <a:off x="4938017" y="5103773"/>
            <a:ext cx="1489427" cy="459402"/>
            <a:chOff x="7915481" y="1692656"/>
            <a:chExt cx="1489427" cy="459402"/>
          </a:xfrm>
        </p:grpSpPr>
        <p:sp>
          <p:nvSpPr>
            <p:cNvPr id="11" name="圓角矩形 11">
              <a:extLst>
                <a:ext uri="{FF2B5EF4-FFF2-40B4-BE49-F238E27FC236}">
                  <a16:creationId xmlns:a16="http://schemas.microsoft.com/office/drawing/2014/main" id="{154A2AD2-F1A2-7C76-A4CE-8585144BA454}"/>
                </a:ext>
              </a:extLst>
            </p:cNvPr>
            <p:cNvSpPr/>
            <p:nvPr/>
          </p:nvSpPr>
          <p:spPr>
            <a:xfrm>
              <a:off x="8006958" y="1692656"/>
              <a:ext cx="1258852" cy="45940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 sz="5400"/>
            </a:p>
          </p:txBody>
        </p:sp>
        <p:sp>
          <p:nvSpPr>
            <p:cNvPr id="12" name="文字方塊 15">
              <a:extLst>
                <a:ext uri="{FF2B5EF4-FFF2-40B4-BE49-F238E27FC236}">
                  <a16:creationId xmlns:a16="http://schemas.microsoft.com/office/drawing/2014/main" id="{0913596C-8A27-B7CC-ABA0-F3A5D82CADD4}"/>
                </a:ext>
              </a:extLst>
            </p:cNvPr>
            <p:cNvSpPr txBox="1"/>
            <p:nvPr/>
          </p:nvSpPr>
          <p:spPr>
            <a:xfrm>
              <a:off x="7915481" y="1878923"/>
              <a:ext cx="1489427" cy="26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kumimoji="1" lang="en-US" altLang="zh-TW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ALM</a:t>
              </a:r>
              <a:endParaRPr kumimoji="1" lang="zh-TW" altLang="en-US" sz="2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字方塊 17">
            <a:extLst>
              <a:ext uri="{FF2B5EF4-FFF2-40B4-BE49-F238E27FC236}">
                <a16:creationId xmlns:a16="http://schemas.microsoft.com/office/drawing/2014/main" id="{0FB51CA2-0969-1CC1-95F0-F1A84DB22800}"/>
              </a:ext>
            </a:extLst>
          </p:cNvPr>
          <p:cNvSpPr txBox="1"/>
          <p:nvPr/>
        </p:nvSpPr>
        <p:spPr>
          <a:xfrm>
            <a:off x="6749470" y="4932026"/>
            <a:ext cx="2179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Acoustic emotion?</a:t>
            </a:r>
          </a:p>
        </p:txBody>
      </p:sp>
      <p:sp>
        <p:nvSpPr>
          <p:cNvPr id="14" name="文字方塊 18">
            <a:extLst>
              <a:ext uri="{FF2B5EF4-FFF2-40B4-BE49-F238E27FC236}">
                <a16:creationId xmlns:a16="http://schemas.microsoft.com/office/drawing/2014/main" id="{D7BA8485-B12B-4149-AC73-7EAEFB3CD718}"/>
              </a:ext>
            </a:extLst>
          </p:cNvPr>
          <p:cNvSpPr txBox="1"/>
          <p:nvPr/>
        </p:nvSpPr>
        <p:spPr>
          <a:xfrm>
            <a:off x="6749470" y="5318840"/>
            <a:ext cx="24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Semantic sentiment?</a:t>
            </a:r>
          </a:p>
        </p:txBody>
      </p:sp>
      <p:cxnSp>
        <p:nvCxnSpPr>
          <p:cNvPr id="15" name="直線箭頭接點 23">
            <a:extLst>
              <a:ext uri="{FF2B5EF4-FFF2-40B4-BE49-F238E27FC236}">
                <a16:creationId xmlns:a16="http://schemas.microsoft.com/office/drawing/2014/main" id="{5D226C6F-0230-00BE-7C4B-2B243C7ECA60}"/>
              </a:ext>
            </a:extLst>
          </p:cNvPr>
          <p:cNvCxnSpPr>
            <a:cxnSpLocks/>
          </p:cNvCxnSpPr>
          <p:nvPr/>
        </p:nvCxnSpPr>
        <p:spPr>
          <a:xfrm>
            <a:off x="6363182" y="5333474"/>
            <a:ext cx="391481" cy="0"/>
          </a:xfrm>
          <a:prstGeom prst="straightConnector1">
            <a:avLst/>
          </a:prstGeom>
          <a:ln w="92075">
            <a:solidFill>
              <a:srgbClr val="0B2A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25">
            <a:extLst>
              <a:ext uri="{FF2B5EF4-FFF2-40B4-BE49-F238E27FC236}">
                <a16:creationId xmlns:a16="http://schemas.microsoft.com/office/drawing/2014/main" id="{3F2E9806-B098-B3E9-1CF9-21F9FE6790AD}"/>
              </a:ext>
            </a:extLst>
          </p:cNvPr>
          <p:cNvSpPr txBox="1"/>
          <p:nvPr/>
        </p:nvSpPr>
        <p:spPr>
          <a:xfrm>
            <a:off x="2571336" y="4479936"/>
            <a:ext cx="244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TW" sz="2000" dirty="0"/>
              <a:t>Multi-task</a:t>
            </a:r>
          </a:p>
        </p:txBody>
      </p:sp>
    </p:spTree>
    <p:extLst>
      <p:ext uri="{BB962C8B-B14F-4D97-AF65-F5344CB8AC3E}">
        <p14:creationId xmlns:p14="http://schemas.microsoft.com/office/powerpoint/2010/main" val="2160342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88D3-10C8-D0E5-603F-4ADD5467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87A9-083C-87FD-6263-29C40796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Happening Inside the ALM?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D105-DD06-2903-0E98-9716AD6A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55</a:t>
            </a:fld>
            <a:endParaRPr kumimoji="1"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1D70D-A0E6-06BE-21C7-0061AECA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3"/>
            <a:ext cx="10515600" cy="466725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How does the ALMs process acoustic vs. semantic information?</a:t>
            </a:r>
          </a:p>
          <a:p>
            <a:r>
              <a:rPr lang="en-US" altLang="zh-TW" sz="2400" dirty="0"/>
              <a:t>How does SFT affect them?</a:t>
            </a:r>
          </a:p>
          <a:p>
            <a:r>
              <a:rPr lang="en-US" altLang="zh-TW" sz="2400" b="1" dirty="0"/>
              <a:t>We probe the hidden representations of the models across layers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054755-4178-9063-0EF0-2B1D723BD59A}"/>
              </a:ext>
            </a:extLst>
          </p:cNvPr>
          <p:cNvGrpSpPr/>
          <p:nvPr/>
        </p:nvGrpSpPr>
        <p:grpSpPr>
          <a:xfrm>
            <a:off x="6223274" y="3203621"/>
            <a:ext cx="2846100" cy="2359269"/>
            <a:chOff x="7368251" y="3757259"/>
            <a:chExt cx="2846100" cy="2359269"/>
          </a:xfrm>
        </p:grpSpPr>
        <p:sp>
          <p:nvSpPr>
            <p:cNvPr id="12" name="圓角矩形 9">
              <a:extLst>
                <a:ext uri="{FF2B5EF4-FFF2-40B4-BE49-F238E27FC236}">
                  <a16:creationId xmlns:a16="http://schemas.microsoft.com/office/drawing/2014/main" id="{76A2C18F-47D9-6E1F-6247-369F6039B9BC}"/>
                </a:ext>
              </a:extLst>
            </p:cNvPr>
            <p:cNvSpPr/>
            <p:nvPr/>
          </p:nvSpPr>
          <p:spPr>
            <a:xfrm>
              <a:off x="8247402" y="4728254"/>
              <a:ext cx="1087800" cy="70788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/>
            </a:p>
          </p:txBody>
        </p:sp>
        <p:sp>
          <p:nvSpPr>
            <p:cNvPr id="13" name="文字方塊 10">
              <a:extLst>
                <a:ext uri="{FF2B5EF4-FFF2-40B4-BE49-F238E27FC236}">
                  <a16:creationId xmlns:a16="http://schemas.microsoft.com/office/drawing/2014/main" id="{DA783F81-B070-6720-A36B-CB1A8A5603CD}"/>
                </a:ext>
              </a:extLst>
            </p:cNvPr>
            <p:cNvSpPr txBox="1"/>
            <p:nvPr/>
          </p:nvSpPr>
          <p:spPr>
            <a:xfrm>
              <a:off x="8310360" y="4894687"/>
              <a:ext cx="971741" cy="4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80"/>
                </a:lnSpc>
              </a:pPr>
              <a:r>
                <a:rPr kumimoji="1" lang="en-US" altLang="zh-TW" sz="2400" b="1" dirty="0"/>
                <a:t>Linear</a:t>
              </a:r>
              <a:endParaRPr kumimoji="1" lang="zh-TW" altLang="en-US" sz="2400" b="1" dirty="0"/>
            </a:p>
          </p:txBody>
        </p:sp>
        <p:cxnSp>
          <p:nvCxnSpPr>
            <p:cNvPr id="14" name="直線箭頭接點 11">
              <a:extLst>
                <a:ext uri="{FF2B5EF4-FFF2-40B4-BE49-F238E27FC236}">
                  <a16:creationId xmlns:a16="http://schemas.microsoft.com/office/drawing/2014/main" id="{28A72F00-E519-18BE-9E02-E56CE364E5E1}"/>
                </a:ext>
              </a:extLst>
            </p:cNvPr>
            <p:cNvCxnSpPr>
              <a:cxnSpLocks/>
            </p:cNvCxnSpPr>
            <p:nvPr/>
          </p:nvCxnSpPr>
          <p:spPr>
            <a:xfrm>
              <a:off x="8796231" y="4447975"/>
              <a:ext cx="0" cy="2912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箭頭接點 12">
              <a:extLst>
                <a:ext uri="{FF2B5EF4-FFF2-40B4-BE49-F238E27FC236}">
                  <a16:creationId xmlns:a16="http://schemas.microsoft.com/office/drawing/2014/main" id="{1B26FABB-6AFA-53A3-B5B7-E32E85651020}"/>
                </a:ext>
              </a:extLst>
            </p:cNvPr>
            <p:cNvCxnSpPr>
              <a:cxnSpLocks/>
            </p:cNvCxnSpPr>
            <p:nvPr/>
          </p:nvCxnSpPr>
          <p:spPr>
            <a:xfrm>
              <a:off x="8795595" y="5436139"/>
              <a:ext cx="0" cy="2912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3">
              <a:extLst>
                <a:ext uri="{FF2B5EF4-FFF2-40B4-BE49-F238E27FC236}">
                  <a16:creationId xmlns:a16="http://schemas.microsoft.com/office/drawing/2014/main" id="{02A65075-5CC2-4B1A-D650-19D578CE122C}"/>
                </a:ext>
              </a:extLst>
            </p:cNvPr>
            <p:cNvSpPr txBox="1"/>
            <p:nvPr/>
          </p:nvSpPr>
          <p:spPr>
            <a:xfrm>
              <a:off x="7658972" y="5716418"/>
              <a:ext cx="2264659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2000" dirty="0"/>
                <a:t>Semantic sentiment</a:t>
              </a:r>
            </a:p>
          </p:txBody>
        </p:sp>
        <p:pic>
          <p:nvPicPr>
            <p:cNvPr id="18" name="圖片 16">
              <a:extLst>
                <a:ext uri="{FF2B5EF4-FFF2-40B4-BE49-F238E27FC236}">
                  <a16:creationId xmlns:a16="http://schemas.microsoft.com/office/drawing/2014/main" id="{D16AD503-2208-F9DA-8E04-BA166D624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922" b="16572"/>
            <a:stretch>
              <a:fillRect/>
            </a:stretch>
          </p:blipFill>
          <p:spPr>
            <a:xfrm>
              <a:off x="8268545" y="4174038"/>
              <a:ext cx="1054100" cy="220554"/>
            </a:xfrm>
            <a:prstGeom prst="rect">
              <a:avLst/>
            </a:prstGeom>
          </p:spPr>
        </p:pic>
        <p:sp>
          <p:nvSpPr>
            <p:cNvPr id="20" name="文字方塊 18">
              <a:extLst>
                <a:ext uri="{FF2B5EF4-FFF2-40B4-BE49-F238E27FC236}">
                  <a16:creationId xmlns:a16="http://schemas.microsoft.com/office/drawing/2014/main" id="{88ECB43C-6AD0-EA2C-69EC-3C31C7EC656C}"/>
                </a:ext>
              </a:extLst>
            </p:cNvPr>
            <p:cNvSpPr txBox="1"/>
            <p:nvPr/>
          </p:nvSpPr>
          <p:spPr>
            <a:xfrm>
              <a:off x="7368251" y="3757259"/>
              <a:ext cx="2846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1600" dirty="0"/>
                <a:t>(Embedding of ALM’s </a:t>
              </a:r>
              <a:r>
                <a:rPr kumimoji="1" lang="en-US" altLang="zh-TW" sz="1600" dirty="0" err="1"/>
                <a:t>n’th</a:t>
              </a:r>
              <a:r>
                <a:rPr kumimoji="1" lang="en-US" altLang="zh-TW" sz="1600" dirty="0"/>
                <a:t> layer)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D83A5A-3380-EC66-06C9-0B4F6337A89E}"/>
              </a:ext>
            </a:extLst>
          </p:cNvPr>
          <p:cNvGrpSpPr/>
          <p:nvPr/>
        </p:nvGrpSpPr>
        <p:grpSpPr>
          <a:xfrm>
            <a:off x="2806044" y="3215714"/>
            <a:ext cx="2846100" cy="2335082"/>
            <a:chOff x="2688528" y="3753282"/>
            <a:chExt cx="2846100" cy="2335082"/>
          </a:xfrm>
        </p:grpSpPr>
        <p:sp>
          <p:nvSpPr>
            <p:cNvPr id="21" name="圓角矩形 4">
              <a:extLst>
                <a:ext uri="{FF2B5EF4-FFF2-40B4-BE49-F238E27FC236}">
                  <a16:creationId xmlns:a16="http://schemas.microsoft.com/office/drawing/2014/main" id="{DBB55936-7F00-8E1A-3E50-39CCD0D6A7C7}"/>
                </a:ext>
              </a:extLst>
            </p:cNvPr>
            <p:cNvSpPr/>
            <p:nvPr/>
          </p:nvSpPr>
          <p:spPr>
            <a:xfrm>
              <a:off x="3567678" y="4701749"/>
              <a:ext cx="1087800" cy="70788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TW" altLang="en-US"/>
            </a:p>
          </p:txBody>
        </p:sp>
        <p:sp>
          <p:nvSpPr>
            <p:cNvPr id="22" name="文字方塊 5">
              <a:extLst>
                <a:ext uri="{FF2B5EF4-FFF2-40B4-BE49-F238E27FC236}">
                  <a16:creationId xmlns:a16="http://schemas.microsoft.com/office/drawing/2014/main" id="{CC6BA502-43C7-2F05-33E2-742E5F351C86}"/>
                </a:ext>
              </a:extLst>
            </p:cNvPr>
            <p:cNvSpPr txBox="1"/>
            <p:nvPr/>
          </p:nvSpPr>
          <p:spPr>
            <a:xfrm>
              <a:off x="3630636" y="4868182"/>
              <a:ext cx="971741" cy="41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480"/>
                </a:lnSpc>
              </a:pPr>
              <a:r>
                <a:rPr kumimoji="1" lang="en-US" altLang="zh-TW" sz="2400" b="1" dirty="0"/>
                <a:t>Linear</a:t>
              </a:r>
              <a:endParaRPr kumimoji="1" lang="zh-TW" altLang="en-US" sz="2400" b="1" dirty="0"/>
            </a:p>
          </p:txBody>
        </p:sp>
        <p:cxnSp>
          <p:nvCxnSpPr>
            <p:cNvPr id="23" name="直線箭頭接點 6">
              <a:extLst>
                <a:ext uri="{FF2B5EF4-FFF2-40B4-BE49-F238E27FC236}">
                  <a16:creationId xmlns:a16="http://schemas.microsoft.com/office/drawing/2014/main" id="{2F662131-844E-E6C8-7349-25AD863DF1B4}"/>
                </a:ext>
              </a:extLst>
            </p:cNvPr>
            <p:cNvCxnSpPr>
              <a:cxnSpLocks/>
            </p:cNvCxnSpPr>
            <p:nvPr/>
          </p:nvCxnSpPr>
          <p:spPr>
            <a:xfrm>
              <a:off x="4116507" y="4421470"/>
              <a:ext cx="0" cy="2912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箭頭接點 7">
              <a:extLst>
                <a:ext uri="{FF2B5EF4-FFF2-40B4-BE49-F238E27FC236}">
                  <a16:creationId xmlns:a16="http://schemas.microsoft.com/office/drawing/2014/main" id="{3105DEDE-7E4E-2914-0385-2D94BB0C6C33}"/>
                </a:ext>
              </a:extLst>
            </p:cNvPr>
            <p:cNvCxnSpPr>
              <a:cxnSpLocks/>
            </p:cNvCxnSpPr>
            <p:nvPr/>
          </p:nvCxnSpPr>
          <p:spPr>
            <a:xfrm>
              <a:off x="4115871" y="5409634"/>
              <a:ext cx="0" cy="2912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8">
              <a:extLst>
                <a:ext uri="{FF2B5EF4-FFF2-40B4-BE49-F238E27FC236}">
                  <a16:creationId xmlns:a16="http://schemas.microsoft.com/office/drawing/2014/main" id="{1D6AF5B6-8DF3-E0D5-790B-934733A0B399}"/>
                </a:ext>
              </a:extLst>
            </p:cNvPr>
            <p:cNvSpPr txBox="1"/>
            <p:nvPr/>
          </p:nvSpPr>
          <p:spPr>
            <a:xfrm>
              <a:off x="3109637" y="5688254"/>
              <a:ext cx="2003882" cy="4001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2000" dirty="0"/>
                <a:t>Acoustic emotion</a:t>
              </a:r>
            </a:p>
          </p:txBody>
        </p:sp>
        <p:pic>
          <p:nvPicPr>
            <p:cNvPr id="26" name="圖片 15">
              <a:extLst>
                <a:ext uri="{FF2B5EF4-FFF2-40B4-BE49-F238E27FC236}">
                  <a16:creationId xmlns:a16="http://schemas.microsoft.com/office/drawing/2014/main" id="{0731B7D6-99BA-FDB7-EC65-65D5A5592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7922" b="16572"/>
            <a:stretch>
              <a:fillRect/>
            </a:stretch>
          </p:blipFill>
          <p:spPr>
            <a:xfrm>
              <a:off x="3584528" y="4155550"/>
              <a:ext cx="1054100" cy="220554"/>
            </a:xfrm>
            <a:prstGeom prst="rect">
              <a:avLst/>
            </a:prstGeom>
          </p:spPr>
        </p:pic>
        <p:sp>
          <p:nvSpPr>
            <p:cNvPr id="27" name="文字方塊 17">
              <a:extLst>
                <a:ext uri="{FF2B5EF4-FFF2-40B4-BE49-F238E27FC236}">
                  <a16:creationId xmlns:a16="http://schemas.microsoft.com/office/drawing/2014/main" id="{4B3BEE18-0161-C10B-5237-B3C2EACD2E89}"/>
                </a:ext>
              </a:extLst>
            </p:cNvPr>
            <p:cNvSpPr txBox="1"/>
            <p:nvPr/>
          </p:nvSpPr>
          <p:spPr>
            <a:xfrm>
              <a:off x="2688528" y="3753282"/>
              <a:ext cx="2846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TW" sz="1600" dirty="0"/>
                <a:t>(Embedding of ALM’s </a:t>
              </a:r>
              <a:r>
                <a:rPr kumimoji="1" lang="en-US" altLang="zh-TW" sz="1600" dirty="0" err="1"/>
                <a:t>n’th</a:t>
              </a:r>
              <a:r>
                <a:rPr kumimoji="1" lang="en-US" altLang="zh-TW" sz="1600" dirty="0"/>
                <a:t> layer)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7C2D5DF-CBF0-974D-CA2B-DFD17BD4F746}"/>
              </a:ext>
            </a:extLst>
          </p:cNvPr>
          <p:cNvSpPr txBox="1"/>
          <p:nvPr/>
        </p:nvSpPr>
        <p:spPr>
          <a:xfrm>
            <a:off x="4839629" y="5953865"/>
            <a:ext cx="209384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CREMA-ASIS Label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EB1EE4-6E03-FC21-5071-C4093D580EE4}"/>
              </a:ext>
            </a:extLst>
          </p:cNvPr>
          <p:cNvCxnSpPr>
            <a:cxnSpLocks/>
            <a:stCxn id="25" idx="2"/>
            <a:endCxn id="32" idx="1"/>
          </p:cNvCxnSpPr>
          <p:nvPr/>
        </p:nvCxnSpPr>
        <p:spPr>
          <a:xfrm>
            <a:off x="4229094" y="5550796"/>
            <a:ext cx="610535" cy="6031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ECAA5F-9EDB-BDDE-5E82-3F47C9C1561E}"/>
              </a:ext>
            </a:extLst>
          </p:cNvPr>
          <p:cNvCxnSpPr>
            <a:cxnSpLocks/>
            <a:stCxn id="16" idx="2"/>
            <a:endCxn id="32" idx="3"/>
          </p:cNvCxnSpPr>
          <p:nvPr/>
        </p:nvCxnSpPr>
        <p:spPr>
          <a:xfrm flipH="1">
            <a:off x="6933472" y="5562890"/>
            <a:ext cx="712853" cy="591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EB7E0F5-1073-9EF8-23E4-1B6FBFDB421C}"/>
              </a:ext>
            </a:extLst>
          </p:cNvPr>
          <p:cNvCxnSpPr>
            <a:stCxn id="26" idx="3"/>
            <a:endCxn id="18" idx="1"/>
          </p:cNvCxnSpPr>
          <p:nvPr/>
        </p:nvCxnSpPr>
        <p:spPr>
          <a:xfrm>
            <a:off x="4756144" y="3728259"/>
            <a:ext cx="2367424" cy="241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A5E2CF-BE01-6246-11D4-8DA9B6CF04F5}"/>
              </a:ext>
            </a:extLst>
          </p:cNvPr>
          <p:cNvSpPr txBox="1"/>
          <p:nvPr/>
        </p:nvSpPr>
        <p:spPr>
          <a:xfrm>
            <a:off x="5069265" y="3788060"/>
            <a:ext cx="1741182" cy="3385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(same embedding)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33FD14-2ECE-FA3B-CD0F-E85259F49316}"/>
              </a:ext>
            </a:extLst>
          </p:cNvPr>
          <p:cNvSpPr txBox="1"/>
          <p:nvPr/>
        </p:nvSpPr>
        <p:spPr>
          <a:xfrm>
            <a:off x="4835952" y="4345691"/>
            <a:ext cx="2213372" cy="33855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(independent classifiers)</a:t>
            </a:r>
          </a:p>
        </p:txBody>
      </p:sp>
    </p:spTree>
    <p:extLst>
      <p:ext uri="{BB962C8B-B14F-4D97-AF65-F5344CB8AC3E}">
        <p14:creationId xmlns:p14="http://schemas.microsoft.com/office/powerpoint/2010/main" val="1918662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2037-FB06-1817-3BDF-9D3889F57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E64B-3B6C-7C2F-BEA9-26145934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4"/>
            <a:ext cx="10515600" cy="828677"/>
          </a:xfrm>
        </p:spPr>
        <p:txBody>
          <a:bodyPr anchor="ctr">
            <a:normAutofit/>
          </a:bodyPr>
          <a:lstStyle/>
          <a:p>
            <a:r>
              <a:rPr lang="en-US" b="1" dirty="0"/>
              <a:t>Layer-wise Linear Probing of ALMs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C382CD-6E12-DB77-36DE-52309FCE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25" y="1509130"/>
            <a:ext cx="8447011" cy="449803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D6664-5C07-4283-1CC2-FDE6B89C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495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601EF12-CFEA-A34A-BCBF-789BE5CF08F1}" type="slidenum">
              <a:rPr kumimoji="1" lang="zh-TW" alt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kumimoji="1" lang="zh-TW" altLang="en-US" sz="1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EA8DD-6DE1-C769-8996-ACB3713C2D94}"/>
                  </a:ext>
                </a:extLst>
              </p:cNvPr>
              <p:cNvSpPr txBox="1"/>
              <p:nvPr/>
            </p:nvSpPr>
            <p:spPr>
              <a:xfrm>
                <a:off x="0" y="1637501"/>
                <a:ext cx="3382537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Base models: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Acoustic is strong early, but drops later</a:t>
                </a:r>
                <a:endParaRPr lang="en-US" sz="2800" dirty="0"/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Semantic increases through the layers</a:t>
                </a:r>
              </a:p>
              <a:p>
                <a:pPr marL="342900" indent="-342900">
                  <a:buFontTx/>
                  <a:buChar char="-"/>
                </a:pPr>
                <a:endParaRPr lang="en-US" sz="2000" dirty="0"/>
              </a:p>
              <a:p>
                <a:pPr marL="342900" indent="-342900">
                  <a:buFontTx/>
                  <a:buChar char="-"/>
                </a:pPr>
                <a:endParaRPr lang="en-US" sz="2000" dirty="0"/>
              </a:p>
              <a:p>
                <a:r>
                  <a:rPr lang="en-US" sz="2800" b="1" dirty="0"/>
                  <a:t>SFT models: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Acoustic is more uniform across layers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dirty="0"/>
                  <a:t>Semantic remains similar (within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±2.5</m:t>
                    </m:r>
                  </m:oMath>
                </a14:m>
                <a:r>
                  <a:rPr lang="en-US" sz="2000" dirty="0"/>
                  <a:t> difference)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3EA8DD-6DE1-C769-8996-ACB3713C2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37501"/>
                <a:ext cx="3382537" cy="4339650"/>
              </a:xfrm>
              <a:prstGeom prst="rect">
                <a:avLst/>
              </a:prstGeom>
              <a:blipFill>
                <a:blip r:embed="rId4"/>
                <a:stretch>
                  <a:fillRect l="-3604" t="-1404" r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701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1871-6545-F74C-0A7A-7B0EADEA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BDBB-FF5A-7E57-67BF-5D64CF57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adapt LLMs to process audio and speech</a:t>
            </a:r>
          </a:p>
          <a:p>
            <a:r>
              <a:rPr lang="en-US" dirty="0"/>
              <a:t>Two prominent directions:</a:t>
            </a:r>
          </a:p>
          <a:p>
            <a:pPr marL="914400" lvl="1" indent="-457200">
              <a:buAutoNum type="arabicPeriod"/>
            </a:pPr>
            <a:r>
              <a:rPr lang="en-US" dirty="0"/>
              <a:t>Discrete Audio Tokens</a:t>
            </a:r>
          </a:p>
          <a:p>
            <a:pPr marL="914400" lvl="1" indent="-457200">
              <a:buAutoNum type="arabicPeriod"/>
            </a:pPr>
            <a:r>
              <a:rPr lang="en-US" dirty="0"/>
              <a:t>Continuous Representations</a:t>
            </a:r>
          </a:p>
          <a:p>
            <a:r>
              <a:rPr lang="en-US" dirty="0"/>
              <a:t>Continuous representation ALMs don’t seem to actually “listen to how you talk”, but implicitly “read what you say”</a:t>
            </a:r>
          </a:p>
          <a:p>
            <a:r>
              <a:rPr lang="en-US" dirty="0"/>
              <a:t>SFT on synthetic data mitigates this bias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64862-CDE0-5EE7-72EF-D2CCCBA5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57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128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24531-1CF5-3580-EFB5-4518BC94A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AB81-19AB-8ECE-CDDD-07FD8271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DE4FB2-E676-B83D-CD61-0A0480F79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6936" y="870236"/>
            <a:ext cx="3495454" cy="51175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4990B-04B2-2D6D-EC35-9E97DB9B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6</a:t>
            </a:fld>
            <a:endParaRPr kumimoji="1" lang="zh-TW" alt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5D721B-05EE-8C1C-A429-610EFBEE73F4}"/>
              </a:ext>
            </a:extLst>
          </p:cNvPr>
          <p:cNvSpPr/>
          <p:nvPr/>
        </p:nvSpPr>
        <p:spPr>
          <a:xfrm>
            <a:off x="8504662" y="1906181"/>
            <a:ext cx="1583473" cy="3718366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DE3919-069B-99DF-637C-F0528738E2D2}"/>
              </a:ext>
            </a:extLst>
          </p:cNvPr>
          <p:cNvSpPr/>
          <p:nvPr/>
        </p:nvSpPr>
        <p:spPr>
          <a:xfrm>
            <a:off x="6861717" y="2493543"/>
            <a:ext cx="1642945" cy="2965171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ADD0B-ACA8-42B8-90A8-1957E3BD7D5B}"/>
              </a:ext>
            </a:extLst>
          </p:cNvPr>
          <p:cNvSpPr txBox="1"/>
          <p:nvPr/>
        </p:nvSpPr>
        <p:spPr>
          <a:xfrm>
            <a:off x="4961028" y="2238154"/>
            <a:ext cx="1344878" cy="510778"/>
          </a:xfrm>
          <a:prstGeom prst="roundRect">
            <a:avLst/>
          </a:prstGeom>
          <a:ln w="38100">
            <a:solidFill>
              <a:srgbClr val="1432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Encoder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AC076-E888-E3C0-8633-E60C719DEF7A}"/>
              </a:ext>
            </a:extLst>
          </p:cNvPr>
          <p:cNvSpPr txBox="1"/>
          <p:nvPr/>
        </p:nvSpPr>
        <p:spPr>
          <a:xfrm>
            <a:off x="10655238" y="1525470"/>
            <a:ext cx="1344878" cy="510778"/>
          </a:xfrm>
          <a:prstGeom prst="roundRect">
            <a:avLst/>
          </a:prstGeom>
          <a:ln w="38100">
            <a:solidFill>
              <a:srgbClr val="1432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Decoder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EA38CE-C992-1F07-FD4D-539A9D536B86}"/>
              </a:ext>
            </a:extLst>
          </p:cNvPr>
          <p:cNvCxnSpPr>
            <a:stCxn id="8" idx="2"/>
          </p:cNvCxnSpPr>
          <p:nvPr/>
        </p:nvCxnSpPr>
        <p:spPr>
          <a:xfrm>
            <a:off x="5633467" y="2748932"/>
            <a:ext cx="1228250" cy="986049"/>
          </a:xfrm>
          <a:prstGeom prst="straightConnector1">
            <a:avLst/>
          </a:prstGeom>
          <a:ln w="38100">
            <a:solidFill>
              <a:srgbClr val="143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2220BB-F72A-8B69-C7C6-5D1FC1210F3C}"/>
              </a:ext>
            </a:extLst>
          </p:cNvPr>
          <p:cNvCxnSpPr>
            <a:cxnSpLocks/>
            <a:stCxn id="11" idx="2"/>
            <a:endCxn id="3" idx="3"/>
          </p:cNvCxnSpPr>
          <p:nvPr/>
        </p:nvCxnSpPr>
        <p:spPr>
          <a:xfrm flipH="1">
            <a:off x="10088135" y="2036248"/>
            <a:ext cx="1239542" cy="1729116"/>
          </a:xfrm>
          <a:prstGeom prst="straightConnector1">
            <a:avLst/>
          </a:prstGeom>
          <a:ln w="38100">
            <a:solidFill>
              <a:srgbClr val="143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389F21-DFC2-7C9B-32CB-F876A052549F}"/>
              </a:ext>
            </a:extLst>
          </p:cNvPr>
          <p:cNvSpPr txBox="1"/>
          <p:nvPr/>
        </p:nvSpPr>
        <p:spPr>
          <a:xfrm>
            <a:off x="109305" y="2456795"/>
            <a:ext cx="6201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“Generative” auto-regressive LLMs are built using only the transformer </a:t>
            </a:r>
            <a:r>
              <a:rPr lang="en-US" sz="2800" b="1" dirty="0"/>
              <a:t>decoder </a:t>
            </a:r>
          </a:p>
          <a:p>
            <a:endParaRPr lang="en-US" sz="2800" b="1" dirty="0"/>
          </a:p>
          <a:p>
            <a:r>
              <a:rPr lang="en-US" sz="2800" dirty="0"/>
              <a:t>“Masked self-attention” prevents the model from “cheating” by seeing the future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dirty="0"/>
              <a:t>This is your “GPT” style models</a:t>
            </a:r>
          </a:p>
          <a:p>
            <a:endParaRPr lang="en-US" sz="2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41BF56-AD3A-D506-324E-FFB614DBFBDC}"/>
              </a:ext>
            </a:extLst>
          </p:cNvPr>
          <p:cNvGrpSpPr/>
          <p:nvPr/>
        </p:nvGrpSpPr>
        <p:grpSpPr>
          <a:xfrm>
            <a:off x="6863682" y="2587906"/>
            <a:ext cx="1665248" cy="2763027"/>
            <a:chOff x="2297151" y="2238154"/>
            <a:chExt cx="1080404" cy="112077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DF4FB87-D1D2-A067-9526-B1CBAE023826}"/>
                </a:ext>
              </a:extLst>
            </p:cNvPr>
            <p:cNvCxnSpPr>
              <a:cxnSpLocks/>
            </p:cNvCxnSpPr>
            <p:nvPr/>
          </p:nvCxnSpPr>
          <p:spPr>
            <a:xfrm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C1F4C5-4646-A9F4-8D96-45E1B9A093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80D234-12AF-4941-6772-C2D45EA85693}"/>
              </a:ext>
            </a:extLst>
          </p:cNvPr>
          <p:cNvGrpSpPr/>
          <p:nvPr/>
        </p:nvGrpSpPr>
        <p:grpSpPr>
          <a:xfrm>
            <a:off x="8693185" y="2587906"/>
            <a:ext cx="646310" cy="654050"/>
            <a:chOff x="2297151" y="2238154"/>
            <a:chExt cx="1080404" cy="112077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D5A58B-5F51-E58F-A5DA-D759B941E63C}"/>
                </a:ext>
              </a:extLst>
            </p:cNvPr>
            <p:cNvCxnSpPr>
              <a:cxnSpLocks/>
            </p:cNvCxnSpPr>
            <p:nvPr/>
          </p:nvCxnSpPr>
          <p:spPr>
            <a:xfrm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CAEBC5-41E7-21BB-C90D-67932D1458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19C25-4733-337A-5299-6F8B034EE47C}"/>
              </a:ext>
            </a:extLst>
          </p:cNvPr>
          <p:cNvSpPr/>
          <p:nvPr/>
        </p:nvSpPr>
        <p:spPr>
          <a:xfrm>
            <a:off x="8791722" y="4727588"/>
            <a:ext cx="537993" cy="126910"/>
          </a:xfrm>
          <a:prstGeom prst="rect">
            <a:avLst/>
          </a:prstGeom>
          <a:solidFill>
            <a:srgbClr val="FCE0E1"/>
          </a:solidFill>
          <a:ln>
            <a:solidFill>
              <a:srgbClr val="FCE0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DC3364-FBD3-1B5F-8EE1-DB68FB9F1335}"/>
              </a:ext>
            </a:extLst>
          </p:cNvPr>
          <p:cNvSpPr/>
          <p:nvPr/>
        </p:nvSpPr>
        <p:spPr>
          <a:xfrm>
            <a:off x="8693185" y="5223934"/>
            <a:ext cx="814882" cy="338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5BB7-BC54-B36E-2937-196D1736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982BD-72DA-50ED-44F5-F66DB8E7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7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567C4-1524-A4FD-5F37-A0A85B71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961" y="1509713"/>
            <a:ext cx="1574621" cy="42261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8BADF1-F54C-C35D-5532-6765CAE0EE96}"/>
              </a:ext>
            </a:extLst>
          </p:cNvPr>
          <p:cNvSpPr/>
          <p:nvPr/>
        </p:nvSpPr>
        <p:spPr>
          <a:xfrm>
            <a:off x="9316641" y="2490513"/>
            <a:ext cx="1639226" cy="2285501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CE6303-4CF7-212D-0F31-07C286B3409F}"/>
              </a:ext>
            </a:extLst>
          </p:cNvPr>
          <p:cNvSpPr/>
          <p:nvPr/>
        </p:nvSpPr>
        <p:spPr>
          <a:xfrm rot="10800000" flipV="1">
            <a:off x="9496504" y="5084505"/>
            <a:ext cx="1044081" cy="490653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9DFEE-443D-431C-BFD5-4BA118BB96C8}"/>
              </a:ext>
            </a:extLst>
          </p:cNvPr>
          <p:cNvSpPr txBox="1"/>
          <p:nvPr/>
        </p:nvSpPr>
        <p:spPr>
          <a:xfrm>
            <a:off x="7168642" y="1768489"/>
            <a:ext cx="1344878" cy="510778"/>
          </a:xfrm>
          <a:prstGeom prst="roundRect">
            <a:avLst/>
          </a:prstGeom>
          <a:ln w="38100">
            <a:solidFill>
              <a:srgbClr val="1432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Decoder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BDB2B2-0364-5BFC-B451-E0C1139EFE93}"/>
              </a:ext>
            </a:extLst>
          </p:cNvPr>
          <p:cNvCxnSpPr>
            <a:cxnSpLocks/>
            <a:stCxn id="8" idx="2"/>
            <a:endCxn id="6" idx="1"/>
          </p:cNvCxnSpPr>
          <p:nvPr/>
        </p:nvCxnSpPr>
        <p:spPr>
          <a:xfrm>
            <a:off x="7841081" y="2279267"/>
            <a:ext cx="1475560" cy="1353997"/>
          </a:xfrm>
          <a:prstGeom prst="straightConnector1">
            <a:avLst/>
          </a:prstGeom>
          <a:ln w="38100">
            <a:solidFill>
              <a:srgbClr val="143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825AFF-9979-F211-27FE-CE3C19937C38}"/>
              </a:ext>
            </a:extLst>
          </p:cNvPr>
          <p:cNvSpPr txBox="1"/>
          <p:nvPr/>
        </p:nvSpPr>
        <p:spPr>
          <a:xfrm>
            <a:off x="189811" y="2194600"/>
            <a:ext cx="6872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LLMs are pretrained on a vast text corpora</a:t>
            </a:r>
          </a:p>
          <a:p>
            <a:r>
              <a:rPr lang="en-US" sz="2800" dirty="0"/>
              <a:t> - Rich semantic understanding out of the box</a:t>
            </a:r>
          </a:p>
          <a:p>
            <a:endParaRPr lang="en-US" sz="2800" dirty="0"/>
          </a:p>
          <a:p>
            <a:r>
              <a:rPr lang="en-US" sz="2800" b="1" dirty="0"/>
              <a:t>Strong reasoning and instruct-following</a:t>
            </a:r>
            <a:endParaRPr lang="en-US" sz="2800" dirty="0"/>
          </a:p>
          <a:p>
            <a:r>
              <a:rPr lang="en-US" sz="2800" dirty="0"/>
              <a:t>- Can respond to user queries</a:t>
            </a:r>
          </a:p>
          <a:p>
            <a:endParaRPr lang="en-US" sz="2800" dirty="0"/>
          </a:p>
          <a:p>
            <a:r>
              <a:rPr lang="en-US" sz="2800" b="1" dirty="0"/>
              <a:t>Strong transfer learning</a:t>
            </a:r>
          </a:p>
          <a:p>
            <a:r>
              <a:rPr lang="en-US" sz="2800" dirty="0"/>
              <a:t>- Can effectively be fine-tuned to new domains and accept modalities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1CA240-BDED-8577-B699-30CB1B909970}"/>
              </a:ext>
            </a:extLst>
          </p:cNvPr>
          <p:cNvGrpSpPr/>
          <p:nvPr/>
        </p:nvGrpSpPr>
        <p:grpSpPr>
          <a:xfrm>
            <a:off x="9649615" y="3141000"/>
            <a:ext cx="667656" cy="703525"/>
            <a:chOff x="2297151" y="2238154"/>
            <a:chExt cx="1080404" cy="11207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DB173FB-9866-C734-298B-ED871BA66B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102C62F-5BEC-64B6-1112-014D60AC0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399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AD73-C54D-CB86-D904-7322E9D0E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00CDA44C-9545-179B-1C69-65409A68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361" y="2040467"/>
            <a:ext cx="1574621" cy="4226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97BE9-7492-817C-8156-7E87A696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E1D4D-6917-C2EA-4604-4F21EB79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8</a:t>
            </a:fld>
            <a:endParaRPr kumimoji="1" lang="zh-TW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6447B-82E8-50DD-3FBD-43262C4292E5}"/>
              </a:ext>
            </a:extLst>
          </p:cNvPr>
          <p:cNvSpPr txBox="1"/>
          <p:nvPr/>
        </p:nvSpPr>
        <p:spPr>
          <a:xfrm>
            <a:off x="2514600" y="1577426"/>
            <a:ext cx="716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We will abstract the Large Language Model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9619E1-7551-EF2C-6B10-CA7178D84D60}"/>
              </a:ext>
            </a:extLst>
          </p:cNvPr>
          <p:cNvSpPr/>
          <p:nvPr/>
        </p:nvSpPr>
        <p:spPr>
          <a:xfrm>
            <a:off x="4798228" y="3894800"/>
            <a:ext cx="1751253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D78BB6-6B63-38BD-0087-A1EC1202B6E3}"/>
              </a:ext>
            </a:extLst>
          </p:cNvPr>
          <p:cNvGrpSpPr/>
          <p:nvPr/>
        </p:nvGrpSpPr>
        <p:grpSpPr>
          <a:xfrm>
            <a:off x="3198015" y="3658348"/>
            <a:ext cx="667656" cy="703525"/>
            <a:chOff x="2297151" y="2238154"/>
            <a:chExt cx="1080404" cy="11207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C5B6D7-29A9-D12B-43A7-56E78AA2321C}"/>
                </a:ext>
              </a:extLst>
            </p:cNvPr>
            <p:cNvCxnSpPr>
              <a:cxnSpLocks/>
            </p:cNvCxnSpPr>
            <p:nvPr/>
          </p:nvCxnSpPr>
          <p:spPr>
            <a:xfrm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0A2D3C-18AF-89B3-A131-5A0C7E6A14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7151" y="2238154"/>
              <a:ext cx="1080404" cy="11207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DF5BEE-6730-E313-4E96-2D02CF088C4E}"/>
              </a:ext>
            </a:extLst>
          </p:cNvPr>
          <p:cNvSpPr/>
          <p:nvPr/>
        </p:nvSpPr>
        <p:spPr>
          <a:xfrm>
            <a:off x="2865041" y="3021267"/>
            <a:ext cx="1704584" cy="2285501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A6A745-E36D-72D6-65C9-64C6C768FADA}"/>
              </a:ext>
            </a:extLst>
          </p:cNvPr>
          <p:cNvSpPr/>
          <p:nvPr/>
        </p:nvSpPr>
        <p:spPr>
          <a:xfrm rot="10800000" flipV="1">
            <a:off x="3044904" y="5615259"/>
            <a:ext cx="1044081" cy="490653"/>
          </a:xfrm>
          <a:prstGeom prst="roundRect">
            <a:avLst/>
          </a:prstGeom>
          <a:noFill/>
          <a:ln w="57150">
            <a:solidFill>
              <a:srgbClr val="1432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C2F585D-A777-E6E2-146C-7D9892CD6AC6}"/>
              </a:ext>
            </a:extLst>
          </p:cNvPr>
          <p:cNvSpPr/>
          <p:nvPr/>
        </p:nvSpPr>
        <p:spPr>
          <a:xfrm>
            <a:off x="4798228" y="5609803"/>
            <a:ext cx="1751253" cy="484632"/>
          </a:xfrm>
          <a:prstGeom prst="rightArrow">
            <a:avLst/>
          </a:prstGeom>
          <a:solidFill>
            <a:schemeClr val="tx1"/>
          </a:solidFill>
          <a:ln>
            <a:solidFill>
              <a:srgbClr val="0C2B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296755-7D30-FC26-A899-C403C5354A82}"/>
              </a:ext>
            </a:extLst>
          </p:cNvPr>
          <p:cNvGrpSpPr/>
          <p:nvPr/>
        </p:nvGrpSpPr>
        <p:grpSpPr>
          <a:xfrm>
            <a:off x="6778084" y="2200689"/>
            <a:ext cx="2743200" cy="4005842"/>
            <a:chOff x="6778084" y="2200689"/>
            <a:chExt cx="2743200" cy="40058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786842-D2C3-C708-33AE-ED6D80DC1A94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77EE2F-CF63-19BF-910A-B7F02AFF0182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3E2FE2-53C0-FB1E-D90D-25AA15A053BB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81C4E8F-E4B0-4761-50B9-241FE61C670A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7255134-B320-ED8A-3428-0F2138F5C516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0E60F1-CB32-A7FA-55B7-5BF4AA14436E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48DBCB-EEF1-9A8E-959C-3DD9084EFE92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88FD8A-0D50-C818-9458-364543D031C2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0B5F8341-AADF-F88E-4D6D-0CF6CA491112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E9D7D36-7A6D-4CD7-3BFF-FB04F75E5E90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9364EE9C-F3DB-1D4B-A62C-BBE7EDB931BC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8A3223D-020D-4238-2470-4F129AC77E93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2CEE31-7541-8A07-8B82-EEBEF681970A}"/>
              </a:ext>
            </a:extLst>
          </p:cNvPr>
          <p:cNvSpPr txBox="1"/>
          <p:nvPr/>
        </p:nvSpPr>
        <p:spPr>
          <a:xfrm>
            <a:off x="717042" y="2299243"/>
            <a:ext cx="1344878" cy="510778"/>
          </a:xfrm>
          <a:prstGeom prst="roundRect">
            <a:avLst/>
          </a:prstGeom>
          <a:ln w="38100">
            <a:solidFill>
              <a:srgbClr val="1432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Decoder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6FBBF3-D892-0289-B01B-AADBB71E2445}"/>
              </a:ext>
            </a:extLst>
          </p:cNvPr>
          <p:cNvCxnSpPr>
            <a:cxnSpLocks/>
            <a:stCxn id="48" idx="2"/>
            <a:endCxn id="16" idx="1"/>
          </p:cNvCxnSpPr>
          <p:nvPr/>
        </p:nvCxnSpPr>
        <p:spPr>
          <a:xfrm>
            <a:off x="1389481" y="2810021"/>
            <a:ext cx="1475560" cy="1353997"/>
          </a:xfrm>
          <a:prstGeom prst="straightConnector1">
            <a:avLst/>
          </a:prstGeom>
          <a:ln w="38100">
            <a:solidFill>
              <a:srgbClr val="1432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9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498D2-081D-E49C-509D-D027E9BAB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08E8-F2CA-AF05-6978-FFCC5843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Large Language Models </a:t>
            </a:r>
            <a:br>
              <a:rPr lang="en-US" b="1" dirty="0"/>
            </a:br>
            <a:r>
              <a:rPr lang="en-US" b="1" dirty="0"/>
              <a:t>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5B762-4056-E3A8-0834-65B23F4C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EF12-CFEA-A34A-BCBF-789BE5CF08F1}" type="slidenum">
              <a:rPr kumimoji="1" lang="zh-TW" altLang="en-US" smtClean="0"/>
              <a:pPr/>
              <a:t>9</a:t>
            </a:fld>
            <a:endParaRPr kumimoji="1" lang="zh-TW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1A386-51E4-C3F2-01C5-1BD3BA580C93}"/>
              </a:ext>
            </a:extLst>
          </p:cNvPr>
          <p:cNvGrpSpPr/>
          <p:nvPr/>
        </p:nvGrpSpPr>
        <p:grpSpPr>
          <a:xfrm>
            <a:off x="7641684" y="1764746"/>
            <a:ext cx="2743200" cy="4005842"/>
            <a:chOff x="6778084" y="2200689"/>
            <a:chExt cx="2743200" cy="40058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291986-FB19-11E1-FA77-7FD82585FF40}"/>
                </a:ext>
              </a:extLst>
            </p:cNvPr>
            <p:cNvSpPr/>
            <p:nvPr/>
          </p:nvSpPr>
          <p:spPr>
            <a:xfrm>
              <a:off x="6778084" y="3539067"/>
              <a:ext cx="2743200" cy="1400343"/>
            </a:xfrm>
            <a:prstGeom prst="rect">
              <a:avLst/>
            </a:prstGeom>
            <a:solidFill>
              <a:srgbClr val="BDD8E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LLM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710E03-A554-E9B1-993A-19FA082FB5C7}"/>
                </a:ext>
              </a:extLst>
            </p:cNvPr>
            <p:cNvSpPr/>
            <p:nvPr/>
          </p:nvSpPr>
          <p:spPr>
            <a:xfrm>
              <a:off x="6896431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A5A4EE-6E57-6E01-E9F5-522CC169F313}"/>
                </a:ext>
              </a:extLst>
            </p:cNvPr>
            <p:cNvSpPr/>
            <p:nvPr/>
          </p:nvSpPr>
          <p:spPr>
            <a:xfrm>
              <a:off x="721979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733E6D-42B0-3BE7-979D-68648F9466BB}"/>
                </a:ext>
              </a:extLst>
            </p:cNvPr>
            <p:cNvSpPr/>
            <p:nvPr/>
          </p:nvSpPr>
          <p:spPr>
            <a:xfrm>
              <a:off x="7543158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0F2DF-B676-1CDD-D39B-232557F64BF4}"/>
                </a:ext>
              </a:extLst>
            </p:cNvPr>
            <p:cNvSpPr/>
            <p:nvPr/>
          </p:nvSpPr>
          <p:spPr>
            <a:xfrm>
              <a:off x="786652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7AAE39-5042-D920-0CFF-0FCFBCDD1BDF}"/>
                </a:ext>
              </a:extLst>
            </p:cNvPr>
            <p:cNvSpPr/>
            <p:nvPr/>
          </p:nvSpPr>
          <p:spPr>
            <a:xfrm>
              <a:off x="8524165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32A71A-7050-5FBD-4F2E-E609FB3E28A3}"/>
                </a:ext>
              </a:extLst>
            </p:cNvPr>
            <p:cNvSpPr/>
            <p:nvPr/>
          </p:nvSpPr>
          <p:spPr>
            <a:xfrm>
              <a:off x="8847529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D12241-614D-97EF-C0C4-1BF902C288EE}"/>
                </a:ext>
              </a:extLst>
            </p:cNvPr>
            <p:cNvSpPr/>
            <p:nvPr/>
          </p:nvSpPr>
          <p:spPr>
            <a:xfrm>
              <a:off x="9170893" y="5582612"/>
              <a:ext cx="232043" cy="6239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FEA98D98-7856-AB17-DE3A-689D5393BC75}"/>
                </a:ext>
              </a:extLst>
            </p:cNvPr>
            <p:cNvSpPr/>
            <p:nvPr/>
          </p:nvSpPr>
          <p:spPr>
            <a:xfrm rot="16200000">
              <a:off x="7946328" y="5103999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44580D-604D-2F7A-6A76-C27DC197DA67}"/>
                </a:ext>
              </a:extLst>
            </p:cNvPr>
            <p:cNvSpPr txBox="1"/>
            <p:nvPr/>
          </p:nvSpPr>
          <p:spPr>
            <a:xfrm>
              <a:off x="8161201" y="5723470"/>
              <a:ext cx="302390" cy="32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83C8F34C-82F1-010D-8299-8DCAAB73387B}"/>
                </a:ext>
              </a:extLst>
            </p:cNvPr>
            <p:cNvSpPr/>
            <p:nvPr/>
          </p:nvSpPr>
          <p:spPr>
            <a:xfrm rot="16200000">
              <a:off x="7938872" y="3063425"/>
              <a:ext cx="421624" cy="23204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C2B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092756-1197-D97D-8BEE-AA8A07B7150B}"/>
                </a:ext>
              </a:extLst>
            </p:cNvPr>
            <p:cNvSpPr txBox="1"/>
            <p:nvPr/>
          </p:nvSpPr>
          <p:spPr>
            <a:xfrm>
              <a:off x="7297669" y="2200689"/>
              <a:ext cx="1678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Output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/>
                <a:t>(usually text)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642AD09-DE83-DD45-AED3-2365A21637AE}"/>
              </a:ext>
            </a:extLst>
          </p:cNvPr>
          <p:cNvSpPr txBox="1"/>
          <p:nvPr/>
        </p:nvSpPr>
        <p:spPr>
          <a:xfrm>
            <a:off x="295572" y="2024995"/>
            <a:ext cx="6934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transformer architecture is generic and </a:t>
            </a:r>
            <a:r>
              <a:rPr lang="en-US" sz="2800" b="1" dirty="0"/>
              <a:t>can process any sequence</a:t>
            </a:r>
            <a:r>
              <a:rPr lang="en-US" sz="2800" dirty="0"/>
              <a:t> you can think of</a:t>
            </a:r>
          </a:p>
          <a:p>
            <a:endParaRPr lang="en-US" sz="2800" dirty="0"/>
          </a:p>
          <a:p>
            <a:r>
              <a:rPr lang="en-US" sz="2800" b="1" u="sng" dirty="0"/>
              <a:t>Key idea</a:t>
            </a:r>
            <a:r>
              <a:rPr lang="en-US" sz="2800" dirty="0"/>
              <a:t>: if you can turn it into a (sequence of) vector(s), you can feed it into the LLM!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9878F6-5AA0-4197-2E9C-EF3AD4860832}"/>
                  </a:ext>
                </a:extLst>
              </p:cNvPr>
              <p:cNvSpPr txBox="1"/>
              <p:nvPr/>
            </p:nvSpPr>
            <p:spPr>
              <a:xfrm>
                <a:off x="7332113" y="5849006"/>
                <a:ext cx="3609298" cy="501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9878F6-5AA0-4197-2E9C-EF3AD4860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113" y="5849006"/>
                <a:ext cx="3609298" cy="501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8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53592</TotalTime>
  <Words>3309</Words>
  <Application>Microsoft Office PowerPoint</Application>
  <PresentationFormat>Widescreen</PresentationFormat>
  <Paragraphs>681</Paragraphs>
  <Slides>57</Slides>
  <Notes>38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NimbusRomNo9L</vt:lpstr>
      <vt:lpstr>Times New Roman</vt:lpstr>
      <vt:lpstr>Wingdings</vt:lpstr>
      <vt:lpstr>Office 佈景主題</vt:lpstr>
      <vt:lpstr>Audio-Language Models</vt:lpstr>
      <vt:lpstr>Overview</vt:lpstr>
      <vt:lpstr>Motivation</vt:lpstr>
      <vt:lpstr>Large Language Models  Architecture Overview</vt:lpstr>
      <vt:lpstr>Large Language Models  Architecture Overview</vt:lpstr>
      <vt:lpstr>Large Language Models  Architecture Overview</vt:lpstr>
      <vt:lpstr>Large Language Models  Architecture Overview</vt:lpstr>
      <vt:lpstr>Large Language Models  Architecture Overview</vt:lpstr>
      <vt:lpstr>Large Language Models  Architecture Overview</vt:lpstr>
      <vt:lpstr>Large Language Models  Architecture Overview</vt:lpstr>
      <vt:lpstr>Large Language Models For Audio?</vt:lpstr>
      <vt:lpstr>Large Language Models For Audio? Approach 1: Cascading System</vt:lpstr>
      <vt:lpstr>Large Language Models For Audio? Approach 1: Cascading System</vt:lpstr>
      <vt:lpstr>Large Language Models For Audio? Approach 1: Cascading System</vt:lpstr>
      <vt:lpstr>Large Language Models For Audio? Approach 1: Cascading System</vt:lpstr>
      <vt:lpstr>Large Language Models For Audio? Approach 2: Raw Audio Input</vt:lpstr>
      <vt:lpstr>Large Language Models For Audio? Approach 2: Raw Audio Input</vt:lpstr>
      <vt:lpstr>Large Language Models For Audio? Approach 2: Raw Audio Input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3: Discrete Audio Tokens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Large Language Models For Audio? Approach 4: Continuous Audio Representations</vt:lpstr>
      <vt:lpstr>When Vocal Tone and Literal Meaning Diverge:  An Acoustic–Semantic Incongruity Study for Large Audio–Language Models </vt:lpstr>
      <vt:lpstr>Large Audio-Language Models</vt:lpstr>
      <vt:lpstr>Do Audio-Language Models Actually Listen?</vt:lpstr>
      <vt:lpstr>How do we evaluate ALMs?</vt:lpstr>
      <vt:lpstr>CREMA-ASIS</vt:lpstr>
      <vt:lpstr>CREMA-ASIS</vt:lpstr>
      <vt:lpstr>CREMA-ASIS Validation</vt:lpstr>
      <vt:lpstr>CREMA-ASIS Examples</vt:lpstr>
      <vt:lpstr>ALM performance on CREMA-ASIS</vt:lpstr>
      <vt:lpstr>ALM performance on CREMA-ASIS</vt:lpstr>
      <vt:lpstr>Let’s Recall What We Discussed Before</vt:lpstr>
      <vt:lpstr>Let’s Recall What We Discussed Before</vt:lpstr>
      <vt:lpstr>So ALMs Are Not Very Good at Capturing Acoustic Cues…</vt:lpstr>
      <vt:lpstr>So ALMs Are Not Very Good at Capturing Acoustic Cues…</vt:lpstr>
      <vt:lpstr>Supervised Fine-Tuning (SFT)</vt:lpstr>
      <vt:lpstr>Results of SFT with Synthetic Data</vt:lpstr>
      <vt:lpstr>Results of SFT with Synthetic Data</vt:lpstr>
      <vt:lpstr>What is Happening Inside the ALM?</vt:lpstr>
      <vt:lpstr>Layer-wise Linear Probing of ALMs</vt:lpstr>
      <vt:lpstr>What Have We Learned?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Yu-Wen Chen</dc:creator>
  <cp:lastModifiedBy>wh2529</cp:lastModifiedBy>
  <cp:revision>754</cp:revision>
  <cp:lastPrinted>2026-03-05T22:19:30Z</cp:lastPrinted>
  <dcterms:created xsi:type="dcterms:W3CDTF">2023-11-13T19:55:40Z</dcterms:created>
  <dcterms:modified xsi:type="dcterms:W3CDTF">2026-03-09T19:12:23Z</dcterms:modified>
</cp:coreProperties>
</file>