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8"/>
  </p:notesMasterIdLst>
  <p:handoutMasterIdLst>
    <p:handoutMasterId r:id="rId69"/>
  </p:handoutMasterIdLst>
  <p:sldIdLst>
    <p:sldId id="257" r:id="rId2"/>
    <p:sldId id="615" r:id="rId3"/>
    <p:sldId id="450" r:id="rId4"/>
    <p:sldId id="553" r:id="rId5"/>
    <p:sldId id="555" r:id="rId6"/>
    <p:sldId id="477" r:id="rId7"/>
    <p:sldId id="556" r:id="rId8"/>
    <p:sldId id="582" r:id="rId9"/>
    <p:sldId id="584" r:id="rId10"/>
    <p:sldId id="558" r:id="rId11"/>
    <p:sldId id="580" r:id="rId12"/>
    <p:sldId id="559" r:id="rId13"/>
    <p:sldId id="506" r:id="rId14"/>
    <p:sldId id="495" r:id="rId15"/>
    <p:sldId id="510" r:id="rId16"/>
    <p:sldId id="513" r:id="rId17"/>
    <p:sldId id="518" r:id="rId18"/>
    <p:sldId id="531" r:id="rId19"/>
    <p:sldId id="533" r:id="rId20"/>
    <p:sldId id="532" r:id="rId21"/>
    <p:sldId id="534" r:id="rId22"/>
    <p:sldId id="560" r:id="rId23"/>
    <p:sldId id="561" r:id="rId24"/>
    <p:sldId id="589" r:id="rId25"/>
    <p:sldId id="535" r:id="rId26"/>
    <p:sldId id="591" r:id="rId27"/>
    <p:sldId id="541" r:id="rId28"/>
    <p:sldId id="563" r:id="rId29"/>
    <p:sldId id="609" r:id="rId30"/>
    <p:sldId id="543" r:id="rId31"/>
    <p:sldId id="544" r:id="rId32"/>
    <p:sldId id="605" r:id="rId33"/>
    <p:sldId id="537" r:id="rId34"/>
    <p:sldId id="564" r:id="rId35"/>
    <p:sldId id="587" r:id="rId36"/>
    <p:sldId id="616" r:id="rId37"/>
    <p:sldId id="585" r:id="rId38"/>
    <p:sldId id="592" r:id="rId39"/>
    <p:sldId id="593" r:id="rId40"/>
    <p:sldId id="594" r:id="rId41"/>
    <p:sldId id="595" r:id="rId42"/>
    <p:sldId id="596" r:id="rId43"/>
    <p:sldId id="598" r:id="rId44"/>
    <p:sldId id="610" r:id="rId45"/>
    <p:sldId id="613" r:id="rId46"/>
    <p:sldId id="604" r:id="rId47"/>
    <p:sldId id="603" r:id="rId48"/>
    <p:sldId id="599" r:id="rId49"/>
    <p:sldId id="588" r:id="rId50"/>
    <p:sldId id="569" r:id="rId51"/>
    <p:sldId id="491" r:id="rId52"/>
    <p:sldId id="565" r:id="rId53"/>
    <p:sldId id="566" r:id="rId54"/>
    <p:sldId id="492" r:id="rId55"/>
    <p:sldId id="567" r:id="rId56"/>
    <p:sldId id="570" r:id="rId57"/>
    <p:sldId id="612" r:id="rId58"/>
    <p:sldId id="571" r:id="rId59"/>
    <p:sldId id="572" r:id="rId60"/>
    <p:sldId id="600" r:id="rId61"/>
    <p:sldId id="602" r:id="rId62"/>
    <p:sldId id="601" r:id="rId63"/>
    <p:sldId id="614" r:id="rId64"/>
    <p:sldId id="608" r:id="rId65"/>
    <p:sldId id="611" r:id="rId66"/>
    <p:sldId id="552"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2">
          <p15:clr>
            <a:srgbClr val="A4A3A4"/>
          </p15:clr>
        </p15:guide>
        <p15:guide id="2" pos="29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CC3300"/>
    <a:srgbClr val="000066"/>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9116" autoAdjust="0"/>
  </p:normalViewPr>
  <p:slideViewPr>
    <p:cSldViewPr>
      <p:cViewPr varScale="1">
        <p:scale>
          <a:sx n="93" d="100"/>
          <a:sy n="93" d="100"/>
        </p:scale>
        <p:origin x="206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792"/>
    </p:cViewPr>
  </p:sorterViewPr>
  <p:notesViewPr>
    <p:cSldViewPr>
      <p:cViewPr>
        <p:scale>
          <a:sx n="100" d="100"/>
          <a:sy n="100" d="100"/>
        </p:scale>
        <p:origin x="4240" y="144"/>
      </p:cViewPr>
      <p:guideLst>
        <p:guide orient="horz" pos="2152"/>
        <p:guide pos="29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4099" name="Rectangle 3"/>
          <p:cNvSpPr>
            <a:spLocks noGrp="1" noChangeArrowheads="1"/>
          </p:cNvSpPr>
          <p:nvPr>
            <p:ph type="dt" sz="quarter"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4100" name="Rectangle 4"/>
          <p:cNvSpPr>
            <a:spLocks noGrp="1" noChangeArrowheads="1"/>
          </p:cNvSpPr>
          <p:nvPr>
            <p:ph type="ftr" sz="quarter" idx="2"/>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4101" name="Rectangle 5"/>
          <p:cNvSpPr>
            <a:spLocks noGrp="1" noChangeArrowheads="1"/>
          </p:cNvSpPr>
          <p:nvPr>
            <p:ph type="sldNum" sz="quarter" idx="3"/>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D872D5A0-E5DB-6544-BC17-E1A8DD1667DD}" type="slidenum">
              <a:rPr lang="en-US"/>
              <a:pPr/>
              <a:t>‹#›</a:t>
            </a:fld>
            <a:endParaRPr lang="en-US"/>
          </a:p>
        </p:txBody>
      </p:sp>
    </p:spTree>
    <p:extLst>
      <p:ext uri="{BB962C8B-B14F-4D97-AF65-F5344CB8AC3E}">
        <p14:creationId xmlns:p14="http://schemas.microsoft.com/office/powerpoint/2010/main" val="381831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2051" name="Rectangle 3"/>
          <p:cNvSpPr>
            <a:spLocks noGrp="1" noChangeArrowheads="1"/>
          </p:cNvSpPr>
          <p:nvPr>
            <p:ph type="dt"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2052" name="Rectangle 4"/>
          <p:cNvSpPr>
            <a:spLocks noGrp="1" noRot="1" noChangeAspect="1" noChangeArrowheads="1" noTextEdit="1"/>
          </p:cNvSpPr>
          <p:nvPr>
            <p:ph type="sldImg" idx="2"/>
          </p:nvPr>
        </p:nvSpPr>
        <p:spPr bwMode="auto">
          <a:xfrm>
            <a:off x="1147763" y="685800"/>
            <a:ext cx="4567237" cy="3425825"/>
          </a:xfrm>
          <a:prstGeom prst="rect">
            <a:avLst/>
          </a:prstGeom>
          <a:no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3" name="Rectangle 5"/>
          <p:cNvSpPr>
            <a:spLocks noGrp="1" noChangeArrowheads="1"/>
          </p:cNvSpPr>
          <p:nvPr>
            <p:ph type="body" sz="quarter" idx="3"/>
          </p:nvPr>
        </p:nvSpPr>
        <p:spPr bwMode="auto">
          <a:xfrm>
            <a:off x="917575" y="4343400"/>
            <a:ext cx="502285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2055" name="Rectangle 7"/>
          <p:cNvSpPr>
            <a:spLocks noGrp="1" noChangeArrowheads="1"/>
          </p:cNvSpPr>
          <p:nvPr>
            <p:ph type="sldNum" sz="quarter" idx="5"/>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6DDA3C16-8CC2-EE40-A5C9-41299017EF16}" type="slidenum">
              <a:rPr lang="en-US"/>
              <a:pPr/>
              <a:t>‹#›</a:t>
            </a:fld>
            <a:endParaRPr lang="en-US"/>
          </a:p>
        </p:txBody>
      </p:sp>
    </p:spTree>
    <p:extLst>
      <p:ext uri="{BB962C8B-B14F-4D97-AF65-F5344CB8AC3E}">
        <p14:creationId xmlns:p14="http://schemas.microsoft.com/office/powerpoint/2010/main" val="1167761456"/>
      </p:ext>
    </p:extLst>
  </p:cSld>
  <p:clrMap bg1="lt1" tx1="dk1" bg2="lt2" tx2="dk2" accent1="accent1" accent2="accent2" accent3="accent3" accent4="accent4" accent5="accent5" accent6="accent6" hlink="hlink" folHlink="folHlink"/>
  <p:notesStyle>
    <a:lvl1pPr algn="l" defTabSz="879475" rtl="0" fontAlgn="base">
      <a:spcBef>
        <a:spcPct val="30000"/>
      </a:spcBef>
      <a:spcAft>
        <a:spcPct val="0"/>
      </a:spcAft>
      <a:defRPr sz="1200" kern="1200">
        <a:solidFill>
          <a:schemeClr val="tx1"/>
        </a:solidFill>
        <a:latin typeface="Times New Roman" charset="0"/>
        <a:ea typeface="ＭＳ Ｐゴシック" charset="0"/>
        <a:cs typeface="+mn-cs"/>
      </a:defRPr>
    </a:lvl1pPr>
    <a:lvl2pPr marL="449263" algn="l" defTabSz="879475" rtl="0" fontAlgn="base">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fontAlgn="base">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fontAlgn="base">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week 5!</a:t>
            </a:r>
          </a:p>
        </p:txBody>
      </p:sp>
      <p:sp>
        <p:nvSpPr>
          <p:cNvPr id="4" name="Slide Number Placeholder 3"/>
          <p:cNvSpPr>
            <a:spLocks noGrp="1"/>
          </p:cNvSpPr>
          <p:nvPr>
            <p:ph type="sldNum" sz="quarter" idx="5"/>
          </p:nvPr>
        </p:nvSpPr>
        <p:spPr/>
        <p:txBody>
          <a:bodyPr/>
          <a:lstStyle/>
          <a:p>
            <a:fld id="{6DDA3C16-8CC2-EE40-A5C9-41299017EF16}" type="slidenum">
              <a:rPr lang="en-US" smtClean="0"/>
              <a:pPr/>
              <a:t>1</a:t>
            </a:fld>
            <a:endParaRPr lang="en-US"/>
          </a:p>
        </p:txBody>
      </p:sp>
    </p:spTree>
    <p:extLst>
      <p:ext uri="{BB962C8B-B14F-4D97-AF65-F5344CB8AC3E}">
        <p14:creationId xmlns:p14="http://schemas.microsoft.com/office/powerpoint/2010/main" val="339027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term for us to define is prosodic phrasing, which relates to a perceived disjuncture or boundary separation between words. This is important for the production and perception of speech, because a speaker cannot produce sound indefinitely, and a listener also knows that. So prosodic phrasing is used cognitively to create structure in an utterance – this structure may be syntactic, or something other kind.  We will circle back </a:t>
            </a:r>
            <a:r>
              <a:rPr lang="en-US" baseline="0" dirty="0"/>
              <a:t>to the acoustic correlates of phrasing later.  For now, let’s just get an overview of how this works., and take a look at another example.</a:t>
            </a:r>
          </a:p>
          <a:p>
            <a:endParaRPr lang="en-US" baseline="0" dirty="0"/>
          </a:p>
        </p:txBody>
      </p:sp>
      <p:sp>
        <p:nvSpPr>
          <p:cNvPr id="4" name="Slide Number Placeholder 3"/>
          <p:cNvSpPr>
            <a:spLocks noGrp="1"/>
          </p:cNvSpPr>
          <p:nvPr>
            <p:ph type="sldNum" sz="quarter" idx="10"/>
          </p:nvPr>
        </p:nvSpPr>
        <p:spPr/>
        <p:txBody>
          <a:bodyPr/>
          <a:lstStyle/>
          <a:p>
            <a:fld id="{AB9A8C94-884E-B142-BF33-BC1459E90014}" type="slidenum">
              <a:rPr lang="en-US" smtClean="0"/>
              <a:t>10</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[play sound] you should be able to clearly hear the distinct prosodic phrases in the utterance</a:t>
            </a:r>
          </a:p>
        </p:txBody>
      </p:sp>
      <p:sp>
        <p:nvSpPr>
          <p:cNvPr id="4" name="Slide Number Placeholder 3"/>
          <p:cNvSpPr>
            <a:spLocks noGrp="1"/>
          </p:cNvSpPr>
          <p:nvPr>
            <p:ph type="sldNum" sz="quarter" idx="10"/>
          </p:nvPr>
        </p:nvSpPr>
        <p:spPr/>
        <p:txBody>
          <a:bodyPr/>
          <a:lstStyle/>
          <a:p>
            <a:fld id="{AB9A8C94-884E-B142-BF33-BC1459E90014}" type="slidenum">
              <a:rPr lang="en-US" smtClean="0"/>
              <a:t>11</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for completeness, here is a review slide on fundamental frequency and associated pitch contours, which, as we know from previous classes, have to deal with potential issues of pitch halving and pitch doubling. [play sound] Are there any questions so far about the new terms we just covered?</a:t>
            </a:r>
          </a:p>
        </p:txBody>
      </p:sp>
      <p:sp>
        <p:nvSpPr>
          <p:cNvPr id="4" name="Slide Number Placeholder 3"/>
          <p:cNvSpPr>
            <a:spLocks noGrp="1"/>
          </p:cNvSpPr>
          <p:nvPr>
            <p:ph type="sldNum" sz="quarter" idx="5"/>
          </p:nvPr>
        </p:nvSpPr>
        <p:spPr/>
        <p:txBody>
          <a:bodyPr/>
          <a:lstStyle/>
          <a:p>
            <a:fld id="{6DDA3C16-8CC2-EE40-A5C9-41299017EF16}" type="slidenum">
              <a:rPr lang="en-US" smtClean="0"/>
              <a:pPr/>
              <a:t>12</a:t>
            </a:fld>
            <a:endParaRPr lang="en-US"/>
          </a:p>
        </p:txBody>
      </p:sp>
    </p:spTree>
    <p:extLst>
      <p:ext uri="{BB962C8B-B14F-4D97-AF65-F5344CB8AC3E}">
        <p14:creationId xmlns:p14="http://schemas.microsoft.com/office/powerpoint/2010/main" val="2852595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6B33D-C55F-A04A-8E94-65090B06A6DE}" type="slidenum">
              <a:rPr lang="en-US"/>
              <a:pPr/>
              <a:t>13</a:t>
            </a:fld>
            <a:endParaRPr lang="en-US"/>
          </a:p>
        </p:txBody>
      </p:sp>
      <p:sp>
        <p:nvSpPr>
          <p:cNvPr id="60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2115" name="Rectangle 3"/>
          <p:cNvSpPr>
            <a:spLocks noGrp="1" noChangeArrowheads="1"/>
          </p:cNvSpPr>
          <p:nvPr>
            <p:ph type="body" idx="1"/>
          </p:nvPr>
        </p:nvSpPr>
        <p:spPr/>
        <p:txBody>
          <a:bodyPr/>
          <a:lstStyle/>
          <a:p>
            <a:r>
              <a:rPr lang="en-GB" dirty="0"/>
              <a:t>Now that we have our basic prosodic term definitions in hand, we can start talking about different ways to represent prosody. Tone sequence models are one example of a prosodic representation framework. Under this framework, we think of and represent prosody or intonation as a sequence of phonologically distinctive tones, and a basic unit of the framework is an intonation phrase, as we just saw a couple of slides ago. Note that we can tell where a prosodic phrase begins and ends by paying attention to pauses, speech duration, and pitch changes; in other words, these are the acoustic correlates of a prosodic phrase. Tone Sequence models also represent prosodic emphasis by accounting for syllables that are stressed or accented. These also have acoustic correlates: pitch, duration, intensity, and voice quality are all indicators of where prosodic prominence falls in a word or utterance.</a:t>
            </a:r>
          </a:p>
          <a:p>
            <a:endParaRPr lang="en-GB" dirty="0"/>
          </a:p>
          <a:p>
            <a:r>
              <a:rPr lang="en-GB" dirty="0"/>
              <a:t>O’Connor and Arnold 1972: </a:t>
            </a:r>
          </a:p>
          <a:p>
            <a:pPr lvl="2"/>
            <a:r>
              <a:rPr lang="en-GB" dirty="0"/>
              <a:t>Earliest textbook for English instruction that tells user which contour appropriate in which context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couple of different types of tone sequence models out there. The British and Dutch Schools focus on capturing intonation via pitch movements, whereas the American School, which we’re mostly going to talk about today, focuses on capturing intonation via different pitch levels. So the former is interested in how pitch changes over a word, while the latter is interested in the different levels or heights of the pitch at different points in a word. We’ll illustrate the differences between the two types on the next slide…</a:t>
            </a:r>
          </a:p>
          <a:p>
            <a:endParaRPr lang="en-US" dirty="0"/>
          </a:p>
          <a:p>
            <a:r>
              <a:rPr lang="en-US" dirty="0"/>
              <a:t>[How is the pitch changing over a word vs. what level is the pitch of a word]</a:t>
            </a:r>
          </a:p>
        </p:txBody>
      </p:sp>
      <p:sp>
        <p:nvSpPr>
          <p:cNvPr id="4" name="Slide Number Placeholder 3"/>
          <p:cNvSpPr>
            <a:spLocks noGrp="1"/>
          </p:cNvSpPr>
          <p:nvPr>
            <p:ph type="sldNum" sz="quarter" idx="5"/>
          </p:nvPr>
        </p:nvSpPr>
        <p:spPr/>
        <p:txBody>
          <a:bodyPr/>
          <a:lstStyle/>
          <a:p>
            <a:fld id="{6DDA3C16-8CC2-EE40-A5C9-41299017EF16}" type="slidenum">
              <a:rPr lang="en-US" smtClean="0"/>
              <a:pPr/>
              <a:t>14</a:t>
            </a:fld>
            <a:endParaRPr lang="en-US"/>
          </a:p>
        </p:txBody>
      </p:sp>
    </p:spTree>
    <p:extLst>
      <p:ext uri="{BB962C8B-B14F-4D97-AF65-F5344CB8AC3E}">
        <p14:creationId xmlns:p14="http://schemas.microsoft.com/office/powerpoint/2010/main" val="2321312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example should help illustrate the key difference between the two different types of tone sequence models. [play sound] For the British or Dutch schools, the main points of relevance here would be these arrows indicating the movement or change in pitch throughout the utterance. Whereas for the American School, the absolute pitch levels indicated on the y-axis would be more relevant in representing and </a:t>
            </a:r>
            <a:r>
              <a:rPr lang="en-US" dirty="0" err="1"/>
              <a:t>analysing</a:t>
            </a:r>
            <a:r>
              <a:rPr lang="en-US" dirty="0"/>
              <a:t> the prosody of this utterance. </a:t>
            </a:r>
          </a:p>
        </p:txBody>
      </p:sp>
      <p:sp>
        <p:nvSpPr>
          <p:cNvPr id="4" name="Slide Number Placeholder 3"/>
          <p:cNvSpPr>
            <a:spLocks noGrp="1"/>
          </p:cNvSpPr>
          <p:nvPr>
            <p:ph type="sldNum" sz="quarter" idx="5"/>
          </p:nvPr>
        </p:nvSpPr>
        <p:spPr/>
        <p:txBody>
          <a:bodyPr/>
          <a:lstStyle/>
          <a:p>
            <a:fld id="{6DDA3C16-8CC2-EE40-A5C9-41299017EF16}" type="slidenum">
              <a:rPr lang="en-US" smtClean="0"/>
              <a:pPr/>
              <a:t>15</a:t>
            </a:fld>
            <a:endParaRPr lang="en-US"/>
          </a:p>
        </p:txBody>
      </p:sp>
    </p:spTree>
    <p:extLst>
      <p:ext uri="{BB962C8B-B14F-4D97-AF65-F5344CB8AC3E}">
        <p14:creationId xmlns:p14="http://schemas.microsoft.com/office/powerpoint/2010/main" val="4132274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73C7-D9FB-0646-B95D-B9400D4DD42E}" type="slidenum">
              <a:rPr lang="en-US"/>
              <a:pPr/>
              <a:t>16</a:t>
            </a:fld>
            <a:endParaRPr lang="en-US"/>
          </a:p>
        </p:txBody>
      </p:sp>
      <p:sp>
        <p:nvSpPr>
          <p:cNvPr id="603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3139" name="Rectangle 3"/>
          <p:cNvSpPr>
            <a:spLocks noGrp="1" noChangeArrowheads="1"/>
          </p:cNvSpPr>
          <p:nvPr>
            <p:ph type="body" idx="1"/>
          </p:nvPr>
        </p:nvSpPr>
        <p:spPr/>
        <p:txBody>
          <a:bodyPr/>
          <a:lstStyle/>
          <a:p>
            <a:pPr>
              <a:spcAft>
                <a:spcPts val="600"/>
              </a:spcAft>
            </a:pPr>
            <a:r>
              <a:rPr lang="en-GB" dirty="0"/>
              <a:t>Let’s go into more detail on the two schools now. Under the British School, there are two types of prosodic accent unit: the prenuclear accent unit, which is also called the head, and the nuclear accent unit, which is also simply called the nucleus. The nuclear accent unit is the last accent unit in the intonational phrase, and the head comprises everything before that. In this example utterance, [read example], the word BEEN corresponds to the nucleus, because it is the final accent unit in the intonational phrase, and the other words before it correspond to the head or even the </a:t>
            </a:r>
            <a:r>
              <a:rPr lang="en-GB" dirty="0" err="1"/>
              <a:t>prehead</a:t>
            </a:r>
            <a:r>
              <a:rPr lang="en-GB" dirty="0"/>
              <a:t>. If you’re interested in further detail about how the British School represents intonation, you can check out the link on Received Pronunciation after class, which will take you to a really great 9 minute YouTube video on this.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British School is primarily interested in pitch movement, there are six typical kinds of movement in the nucleus that are studied under this framework. I’m going to try to produce a couple of these to illustrate, and maybe ask Julia to help me with the rest…</a:t>
            </a:r>
          </a:p>
        </p:txBody>
      </p:sp>
      <p:sp>
        <p:nvSpPr>
          <p:cNvPr id="4" name="Slide Number Placeholder 3"/>
          <p:cNvSpPr>
            <a:spLocks noGrp="1"/>
          </p:cNvSpPr>
          <p:nvPr>
            <p:ph type="sldNum" sz="quarter" idx="5"/>
          </p:nvPr>
        </p:nvSpPr>
        <p:spPr/>
        <p:txBody>
          <a:bodyPr/>
          <a:lstStyle/>
          <a:p>
            <a:fld id="{6DDA3C16-8CC2-EE40-A5C9-41299017EF16}" type="slidenum">
              <a:rPr lang="en-US" smtClean="0"/>
              <a:pPr/>
              <a:t>17</a:t>
            </a:fld>
            <a:endParaRPr lang="en-US"/>
          </a:p>
        </p:txBody>
      </p:sp>
    </p:spTree>
    <p:extLst>
      <p:ext uri="{BB962C8B-B14F-4D97-AF65-F5344CB8AC3E}">
        <p14:creationId xmlns:p14="http://schemas.microsoft.com/office/powerpoint/2010/main" val="3618046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now to talking about the American School. This framework has now been applied to many languages including but not limited to English, mainly because this model is simpler than the British one, and we’ll see why that is. So under the American School, we make a distinction between accents, or what makes a particular word or syllable prominent, and boundary tones, or how a phrase ends. The American School Model is known as an auto-segmental metrical model or a two-tone model, because there are only two tones to keep track of, a high tone and a low tone, which can be combined in different ways. </a:t>
            </a:r>
          </a:p>
        </p:txBody>
      </p:sp>
      <p:sp>
        <p:nvSpPr>
          <p:cNvPr id="4" name="Slide Number Placeholder 3"/>
          <p:cNvSpPr>
            <a:spLocks noGrp="1"/>
          </p:cNvSpPr>
          <p:nvPr>
            <p:ph type="sldNum" sz="quarter" idx="5"/>
          </p:nvPr>
        </p:nvSpPr>
        <p:spPr/>
        <p:txBody>
          <a:bodyPr/>
          <a:lstStyle/>
          <a:p>
            <a:fld id="{6DDA3C16-8CC2-EE40-A5C9-41299017EF16}" type="slidenum">
              <a:rPr lang="en-US" smtClean="0"/>
              <a:pPr/>
              <a:t>18</a:t>
            </a:fld>
            <a:endParaRPr lang="en-US"/>
          </a:p>
        </p:txBody>
      </p:sp>
    </p:spTree>
    <p:extLst>
      <p:ext uri="{BB962C8B-B14F-4D97-AF65-F5344CB8AC3E}">
        <p14:creationId xmlns:p14="http://schemas.microsoft.com/office/powerpoint/2010/main" val="1716119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American School Model started out, early work by Price and Ostendorf and colleagues began by defining different types of prosodic phrases based on the degree of juncture between words within the phrase. They came up with the concept of break indices, which ranged from 0, indicating words with no boundary in between them, all the way up to 8, indicating phrases with increasingly longer boundaries. I’m going to highlight break index 3, which corresponds to a boundary within a phrase, and break index 4, which corresponds to the boundary between phrases. We’ll mainly focus on 0 to 4 in the rest of class, and will circle back to some of these in a few slides time. </a:t>
            </a:r>
          </a:p>
        </p:txBody>
      </p:sp>
      <p:sp>
        <p:nvSpPr>
          <p:cNvPr id="4" name="Slide Number Placeholder 3"/>
          <p:cNvSpPr>
            <a:spLocks noGrp="1"/>
          </p:cNvSpPr>
          <p:nvPr>
            <p:ph type="sldNum" sz="quarter" idx="5"/>
          </p:nvPr>
        </p:nvSpPr>
        <p:spPr/>
        <p:txBody>
          <a:bodyPr/>
          <a:lstStyle/>
          <a:p>
            <a:fld id="{6DDA3C16-8CC2-EE40-A5C9-41299017EF16}" type="slidenum">
              <a:rPr lang="en-US" smtClean="0"/>
              <a:pPr/>
              <a:t>19</a:t>
            </a:fld>
            <a:endParaRPr lang="en-US"/>
          </a:p>
        </p:txBody>
      </p:sp>
    </p:spTree>
    <p:extLst>
      <p:ext uri="{BB962C8B-B14F-4D97-AF65-F5344CB8AC3E}">
        <p14:creationId xmlns:p14="http://schemas.microsoft.com/office/powerpoint/2010/main" val="141397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usual we’ll start with a couple of housekeeping notes. At this point, this should be familiar to most, if not all, of you, but as a reminder, you can keep track of weekly reading post assignments on </a:t>
            </a:r>
            <a:r>
              <a:rPr lang="en-US" dirty="0" err="1"/>
              <a:t>Courseworks</a:t>
            </a:r>
            <a:r>
              <a:rPr lang="en-US" dirty="0"/>
              <a:t> under the Syllabus and Assignments tabs. Also, since HW1 is due next week, there are readings for you to read but NO associated weekly post for next week. If there are no questions about any of that, I’ll go on to today’s content…</a:t>
            </a:r>
          </a:p>
        </p:txBody>
      </p:sp>
      <p:sp>
        <p:nvSpPr>
          <p:cNvPr id="4" name="Slide Number Placeholder 3"/>
          <p:cNvSpPr>
            <a:spLocks noGrp="1"/>
          </p:cNvSpPr>
          <p:nvPr>
            <p:ph type="sldNum" sz="quarter" idx="5"/>
          </p:nvPr>
        </p:nvSpPr>
        <p:spPr/>
        <p:txBody>
          <a:bodyPr/>
          <a:lstStyle/>
          <a:p>
            <a:fld id="{6DDA3C16-8CC2-EE40-A5C9-41299017EF16}" type="slidenum">
              <a:rPr lang="en-US" smtClean="0"/>
              <a:pPr/>
              <a:t>2</a:t>
            </a:fld>
            <a:endParaRPr lang="en-US"/>
          </a:p>
        </p:txBody>
      </p:sp>
    </p:spTree>
    <p:extLst>
      <p:ext uri="{BB962C8B-B14F-4D97-AF65-F5344CB8AC3E}">
        <p14:creationId xmlns:p14="http://schemas.microsoft.com/office/powerpoint/2010/main" val="1862611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59D2D-A4EA-A94A-9CC7-835E14AE757F}" type="slidenum">
              <a:rPr lang="en-US"/>
              <a:pPr/>
              <a:t>20</a:t>
            </a:fld>
            <a:endParaRPr lang="en-US"/>
          </a:p>
        </p:txBody>
      </p:sp>
      <p:sp>
        <p:nvSpPr>
          <p:cNvPr id="57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9587" name="Rectangle 3"/>
          <p:cNvSpPr>
            <a:spLocks noGrp="1" noChangeArrowheads="1"/>
          </p:cNvSpPr>
          <p:nvPr>
            <p:ph type="body" idx="1"/>
          </p:nvPr>
        </p:nvSpPr>
        <p:spPr/>
        <p:txBody>
          <a:bodyPr/>
          <a:lstStyle/>
          <a:p>
            <a:r>
              <a:rPr lang="en-US" dirty="0"/>
              <a:t>Around the same time as Price, Ostendorf, and colleagues, </a:t>
            </a:r>
            <a:r>
              <a:rPr lang="en-US" dirty="0" err="1"/>
              <a:t>Pierrehumbert</a:t>
            </a:r>
            <a:r>
              <a:rPr lang="en-US" dirty="0"/>
              <a:t> had also come up with a way to bring together the concepts of phrases and accents, where she defined prosodic contours as being made up of pitch accents, phrase accents, and boundary tones. So to break that down a little, pitch accents go on words within a phrase, phrase accents go at the end of a phrase, and there is a boundary tone at the end of the utterance. As you can see from the diagram here, there are only two types of accent in each category, but for pitch accents, these can be combined in multiple different ways. </a:t>
            </a:r>
          </a:p>
          <a:p>
            <a:endParaRPr lang="en-US" dirty="0"/>
          </a:p>
          <a:p>
            <a:r>
              <a:rPr lang="en-US" dirty="0"/>
              <a:t>[There can be multiple utterances produced by a speaker in a conversation.]</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early, foundational pieces of work came together and led to the system of Tones and Break Indices, or </a:t>
            </a:r>
            <a:r>
              <a:rPr lang="en-US" dirty="0" err="1"/>
              <a:t>ToBI</a:t>
            </a:r>
            <a:r>
              <a:rPr lang="en-US" dirty="0"/>
              <a:t>, which you all read about in this week’s readings. The primary goals of this framework of the American School were to devise a robust and reliable prosodic labelling scheme for Standard American English, that could then allow for the curation of large data sets that are labeled for prosody in a consistent way, making it easier to share data and compare work. </a:t>
            </a:r>
          </a:p>
        </p:txBody>
      </p:sp>
      <p:sp>
        <p:nvSpPr>
          <p:cNvPr id="4" name="Slide Number Placeholder 3"/>
          <p:cNvSpPr>
            <a:spLocks noGrp="1"/>
          </p:cNvSpPr>
          <p:nvPr>
            <p:ph type="sldNum" sz="quarter" idx="5"/>
          </p:nvPr>
        </p:nvSpPr>
        <p:spPr/>
        <p:txBody>
          <a:bodyPr/>
          <a:lstStyle/>
          <a:p>
            <a:fld id="{6DDA3C16-8CC2-EE40-A5C9-41299017EF16}" type="slidenum">
              <a:rPr lang="en-US" smtClean="0"/>
              <a:pPr/>
              <a:t>21</a:t>
            </a:fld>
            <a:endParaRPr lang="en-US"/>
          </a:p>
        </p:txBody>
      </p:sp>
    </p:spTree>
    <p:extLst>
      <p:ext uri="{BB962C8B-B14F-4D97-AF65-F5344CB8AC3E}">
        <p14:creationId xmlns:p14="http://schemas.microsoft.com/office/powerpoint/2010/main" val="4049313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t>
            </a:r>
            <a:r>
              <a:rPr lang="en-US" dirty="0" err="1"/>
              <a:t>ToBI</a:t>
            </a:r>
            <a:r>
              <a:rPr lang="en-US" dirty="0"/>
              <a:t> system, prosody is described using the now familiar concepts of high and low tones and break indices. Since these are made up of discrete kinds of tones and </a:t>
            </a:r>
            <a:r>
              <a:rPr lang="en-US" dirty="0" err="1"/>
              <a:t>disjunctures</a:t>
            </a:r>
            <a:r>
              <a:rPr lang="en-US" dirty="0"/>
              <a:t>, </a:t>
            </a:r>
            <a:r>
              <a:rPr lang="en-US" dirty="0" err="1"/>
              <a:t>ToBI</a:t>
            </a:r>
            <a:r>
              <a:rPr lang="en-US" dirty="0"/>
              <a:t> is inherently categorical in its description of prosody. </a:t>
            </a:r>
          </a:p>
        </p:txBody>
      </p:sp>
      <p:sp>
        <p:nvSpPr>
          <p:cNvPr id="4" name="Slide Number Placeholder 3"/>
          <p:cNvSpPr>
            <a:spLocks noGrp="1"/>
          </p:cNvSpPr>
          <p:nvPr>
            <p:ph type="sldNum" sz="quarter" idx="5"/>
          </p:nvPr>
        </p:nvSpPr>
        <p:spPr/>
        <p:txBody>
          <a:bodyPr/>
          <a:lstStyle/>
          <a:p>
            <a:fld id="{6DDA3C16-8CC2-EE40-A5C9-41299017EF16}" type="slidenum">
              <a:rPr lang="en-US" smtClean="0"/>
              <a:pPr/>
              <a:t>22</a:t>
            </a:fld>
            <a:endParaRPr lang="en-US"/>
          </a:p>
        </p:txBody>
      </p:sp>
    </p:spTree>
    <p:extLst>
      <p:ext uri="{BB962C8B-B14F-4D97-AF65-F5344CB8AC3E}">
        <p14:creationId xmlns:p14="http://schemas.microsoft.com/office/powerpoint/2010/main" val="2758919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get a better sense of the different combinations of high and low tones that form pitch accents under </a:t>
            </a:r>
            <a:r>
              <a:rPr lang="en-US" dirty="0" err="1"/>
              <a:t>ToBI</a:t>
            </a:r>
            <a:r>
              <a:rPr lang="en-US" dirty="0"/>
              <a:t>. Note that words can be either accented or deaccented, and there are five pitch accent types in standard American English, which are defined by their pitch level. [play examples] We’ll start with high star, which is the kind of accent you’d expect to hear in a declarative sentence…</a:t>
            </a:r>
          </a:p>
          <a:p>
            <a:endParaRPr lang="en-US" dirty="0"/>
          </a:p>
          <a:p>
            <a:r>
              <a:rPr lang="en-US" dirty="0"/>
              <a:t>[L*+H and L_H* have joint audio clip</a:t>
            </a:r>
          </a:p>
          <a:p>
            <a:r>
              <a:rPr lang="en-US" dirty="0"/>
              <a:t>H+!H* is described on next slide]</a:t>
            </a:r>
          </a:p>
        </p:txBody>
      </p:sp>
      <p:sp>
        <p:nvSpPr>
          <p:cNvPr id="4" name="Slide Number Placeholder 3"/>
          <p:cNvSpPr>
            <a:spLocks noGrp="1"/>
          </p:cNvSpPr>
          <p:nvPr>
            <p:ph type="sldNum" sz="quarter" idx="10"/>
          </p:nvPr>
        </p:nvSpPr>
        <p:spPr/>
        <p:txBody>
          <a:bodyPr/>
          <a:lstStyle/>
          <a:p>
            <a:fld id="{AB9A8C94-884E-B142-BF33-BC1459E90014}" type="slidenum">
              <a:rPr lang="en-US" smtClean="0"/>
              <a:t>23</a:t>
            </a:fld>
            <a:endParaRPr lang="en-US"/>
          </a:p>
        </p:txBody>
      </p:sp>
    </p:spTree>
    <p:extLst>
      <p:ext uri="{BB962C8B-B14F-4D97-AF65-F5344CB8AC3E}">
        <p14:creationId xmlns:p14="http://schemas.microsoft.com/office/powerpoint/2010/main" val="285112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special kind of prosodic contour that I want to highlight now, that’s known as </a:t>
            </a:r>
            <a:r>
              <a:rPr lang="en-US" dirty="0" err="1"/>
              <a:t>downstepping</a:t>
            </a:r>
            <a:r>
              <a:rPr lang="en-US" dirty="0"/>
              <a:t>. This is what happens when a high tone is produced in an increasingly compressed pitch range – I’ll play this example to illustrate one kind of prosodic </a:t>
            </a:r>
            <a:r>
              <a:rPr lang="en-US" dirty="0" err="1"/>
              <a:t>downstepping</a:t>
            </a:r>
            <a:r>
              <a:rPr lang="en-US" dirty="0"/>
              <a:t>. [play top sound] There are a few combinations of tones that encompass </a:t>
            </a:r>
            <a:r>
              <a:rPr lang="en-US" dirty="0" err="1"/>
              <a:t>downstepping</a:t>
            </a:r>
            <a:r>
              <a:rPr lang="en-US" dirty="0"/>
              <a:t> – I’ll play all of these examples, and hopefully you can hear the typical falling tone in at least one of them…[play remaining sounds] Any questions so far?</a:t>
            </a:r>
          </a:p>
        </p:txBody>
      </p:sp>
      <p:sp>
        <p:nvSpPr>
          <p:cNvPr id="4" name="Slide Number Placeholder 3"/>
          <p:cNvSpPr>
            <a:spLocks noGrp="1"/>
          </p:cNvSpPr>
          <p:nvPr>
            <p:ph type="sldNum" sz="quarter" idx="5"/>
          </p:nvPr>
        </p:nvSpPr>
        <p:spPr/>
        <p:txBody>
          <a:bodyPr/>
          <a:lstStyle/>
          <a:p>
            <a:fld id="{6DDA3C16-8CC2-EE40-A5C9-41299017EF16}" type="slidenum">
              <a:rPr lang="en-US" smtClean="0"/>
              <a:pPr/>
              <a:t>24</a:t>
            </a:fld>
            <a:endParaRPr lang="en-US"/>
          </a:p>
        </p:txBody>
      </p:sp>
    </p:spTree>
    <p:extLst>
      <p:ext uri="{BB962C8B-B14F-4D97-AF65-F5344CB8AC3E}">
        <p14:creationId xmlns:p14="http://schemas.microsoft.com/office/powerpoint/2010/main" val="319644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what the different categories of tones are, if we now want to produce a prosodic transcription using </a:t>
            </a:r>
            <a:r>
              <a:rPr lang="en-US" dirty="0" err="1"/>
              <a:t>ToBI</a:t>
            </a:r>
            <a:r>
              <a:rPr lang="en-US" dirty="0"/>
              <a:t> and the different accents we just saw, we first need a speech recording. From that, we need to extract the fundamental frequency or pitch contour, and then we can label the different aspects that are relevant to </a:t>
            </a:r>
            <a:r>
              <a:rPr lang="en-US" dirty="0" err="1"/>
              <a:t>ToBI</a:t>
            </a:r>
            <a:r>
              <a:rPr lang="en-US" dirty="0"/>
              <a:t>, from the orthographic tier where we label words and the break index tier where we label degrees of disjuncture between those words, to the tonal tier where we label high and low tones for pitch accents, phrase accents, and boundary tones. We can also label a miscellaneous tier for completeness, and mark disfluencies and non-speech sounds in it. </a:t>
            </a:r>
          </a:p>
        </p:txBody>
      </p:sp>
      <p:sp>
        <p:nvSpPr>
          <p:cNvPr id="4" name="Slide Number Placeholder 3"/>
          <p:cNvSpPr>
            <a:spLocks noGrp="1"/>
          </p:cNvSpPr>
          <p:nvPr>
            <p:ph type="sldNum" sz="quarter" idx="5"/>
          </p:nvPr>
        </p:nvSpPr>
        <p:spPr/>
        <p:txBody>
          <a:bodyPr/>
          <a:lstStyle/>
          <a:p>
            <a:fld id="{6DDA3C16-8CC2-EE40-A5C9-41299017EF16}" type="slidenum">
              <a:rPr lang="en-US" smtClean="0"/>
              <a:pPr/>
              <a:t>25</a:t>
            </a:fld>
            <a:endParaRPr lang="en-US"/>
          </a:p>
        </p:txBody>
      </p:sp>
    </p:spTree>
    <p:extLst>
      <p:ext uri="{BB962C8B-B14F-4D97-AF65-F5344CB8AC3E}">
        <p14:creationId xmlns:p14="http://schemas.microsoft.com/office/powerpoint/2010/main" val="2642227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transcription done in the minimal style that I just described using </a:t>
            </a:r>
            <a:r>
              <a:rPr lang="en-US" dirty="0" err="1"/>
              <a:t>Praat</a:t>
            </a:r>
            <a:r>
              <a:rPr lang="en-US" dirty="0"/>
              <a:t> [play sound] – you can see the different pitch accent labels and a phrase and boundary tone label at the end of the utterance. We’ll build up to seeing what a complete or maximal </a:t>
            </a:r>
            <a:r>
              <a:rPr lang="en-US" dirty="0" err="1"/>
              <a:t>ToBI</a:t>
            </a:r>
            <a:r>
              <a:rPr lang="en-US" dirty="0"/>
              <a:t> annotation of an utterance looks like over the next few slides. </a:t>
            </a:r>
          </a:p>
        </p:txBody>
      </p:sp>
      <p:sp>
        <p:nvSpPr>
          <p:cNvPr id="4" name="Slide Number Placeholder 3"/>
          <p:cNvSpPr>
            <a:spLocks noGrp="1"/>
          </p:cNvSpPr>
          <p:nvPr>
            <p:ph type="sldNum" sz="quarter" idx="5"/>
          </p:nvPr>
        </p:nvSpPr>
        <p:spPr/>
        <p:txBody>
          <a:bodyPr/>
          <a:lstStyle/>
          <a:p>
            <a:fld id="{6DDA3C16-8CC2-EE40-A5C9-41299017EF16}" type="slidenum">
              <a:rPr lang="en-US" smtClean="0"/>
              <a:pPr/>
              <a:t>26</a:t>
            </a:fld>
            <a:endParaRPr lang="en-US"/>
          </a:p>
        </p:txBody>
      </p:sp>
    </p:spTree>
    <p:extLst>
      <p:ext uri="{BB962C8B-B14F-4D97-AF65-F5344CB8AC3E}">
        <p14:creationId xmlns:p14="http://schemas.microsoft.com/office/powerpoint/2010/main" val="420129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that, we’ll learn about the details of how complete prosodic annotation works with </a:t>
            </a:r>
            <a:r>
              <a:rPr lang="en-US" dirty="0" err="1"/>
              <a:t>ToBI</a:t>
            </a:r>
            <a:r>
              <a:rPr lang="en-US" dirty="0"/>
              <a:t>, starting with the levels of prosodic phrasing, which we didn’t see on the minimally transcribed example. Combining the pitch accents and phrase accents we’ve already seen, you can have slightly more complex intermediate phrases involving one or more pitch accents plus a phrase accent, and these can either be high, as you’ll notice on the word marmalade in this example [play example]… or you can have a low tone intermediate phrase as in this example with respect to the word I [play example]. Another more complex combination of concepts we’ve already seen is an intonational phrase, which involves one or more intermediate phrases plus a boundary tone, which can also either be high or low as in these examples [play examples]</a:t>
            </a:r>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27</a:t>
            </a:fld>
            <a:endParaRPr lang="en-US"/>
          </a:p>
        </p:txBody>
      </p:sp>
    </p:spTree>
    <p:extLst>
      <p:ext uri="{BB962C8B-B14F-4D97-AF65-F5344CB8AC3E}">
        <p14:creationId xmlns:p14="http://schemas.microsoft.com/office/powerpoint/2010/main" val="2481458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play some more examples of intermediate phrases and intonational phrases, and hopefully you’ll be able to hear the different phrase accents associated with intermediate phrases and the boundary tones associated with intonational phrases. [play sounds]</a:t>
            </a:r>
          </a:p>
        </p:txBody>
      </p:sp>
      <p:sp>
        <p:nvSpPr>
          <p:cNvPr id="4" name="Slide Number Placeholder 3"/>
          <p:cNvSpPr>
            <a:spLocks noGrp="1"/>
          </p:cNvSpPr>
          <p:nvPr>
            <p:ph type="sldNum" sz="quarter" idx="10"/>
          </p:nvPr>
        </p:nvSpPr>
        <p:spPr/>
        <p:txBody>
          <a:bodyPr/>
          <a:lstStyle/>
          <a:p>
            <a:fld id="{AB9A8C94-884E-B142-BF33-BC1459E90014}" type="slidenum">
              <a:rPr lang="en-US" smtClean="0"/>
              <a:t>28</a:t>
            </a:fld>
            <a:endParaRPr lang="en-US"/>
          </a:p>
        </p:txBody>
      </p:sp>
    </p:spTree>
    <p:extLst>
      <p:ext uri="{BB962C8B-B14F-4D97-AF65-F5344CB8AC3E}">
        <p14:creationId xmlns:p14="http://schemas.microsoft.com/office/powerpoint/2010/main" val="2256969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aspect of </a:t>
            </a:r>
            <a:r>
              <a:rPr lang="en-US" dirty="0" err="1"/>
              <a:t>ToBI</a:t>
            </a:r>
            <a:r>
              <a:rPr lang="en-US" dirty="0"/>
              <a:t> that we’ve talked about a little bit but didn’t see on the minimally transcribed example is break indices, or the boundaries between words or phrases. So, this is pretty much the same as the original version we saw from Price and Ostendorf and colleagues, but now only focuses on the break indices from 0 to 4. 0 represents the lack of a boundary, for example in a contraction like ”it’s” or “</a:t>
            </a:r>
            <a:r>
              <a:rPr lang="en-US" dirty="0" err="1"/>
              <a:t>didja</a:t>
            </a:r>
            <a:r>
              <a:rPr lang="en-US" dirty="0"/>
              <a:t>”, 1 represents a typical boundary between words, 2 is somewhere in between a word and a phrase boundary, which is pretty hard to distinguish from 1 and 3, 3 corresponds to an intermediate phrase, and 4 to a intonational phrase, both of which we now know about. </a:t>
            </a:r>
          </a:p>
        </p:txBody>
      </p:sp>
      <p:sp>
        <p:nvSpPr>
          <p:cNvPr id="4" name="Slide Number Placeholder 3"/>
          <p:cNvSpPr>
            <a:spLocks noGrp="1"/>
          </p:cNvSpPr>
          <p:nvPr>
            <p:ph type="sldNum" sz="quarter" idx="5"/>
          </p:nvPr>
        </p:nvSpPr>
        <p:spPr/>
        <p:txBody>
          <a:bodyPr/>
          <a:lstStyle/>
          <a:p>
            <a:fld id="{6DDA3C16-8CC2-EE40-A5C9-41299017EF16}" type="slidenum">
              <a:rPr lang="en-US" smtClean="0"/>
              <a:pPr/>
              <a:t>29</a:t>
            </a:fld>
            <a:endParaRPr lang="en-US"/>
          </a:p>
        </p:txBody>
      </p:sp>
    </p:spTree>
    <p:extLst>
      <p:ext uri="{BB962C8B-B14F-4D97-AF65-F5344CB8AC3E}">
        <p14:creationId xmlns:p14="http://schemas.microsoft.com/office/powerpoint/2010/main" val="85001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 speech prosody and how we can represent differences in speech production that influence our understanding and interpretation of that speech. We’ll cover the impact of prosodic features like pitch, intensity, and duration, which are the three broad categories of prosodic features, as well as more specific prosodic features like intonational prominence, intonational phrasing, and intonational (or pitch) contours. </a:t>
            </a:r>
          </a:p>
        </p:txBody>
      </p:sp>
      <p:sp>
        <p:nvSpPr>
          <p:cNvPr id="4" name="Slide Number Placeholder 3"/>
          <p:cNvSpPr>
            <a:spLocks noGrp="1"/>
          </p:cNvSpPr>
          <p:nvPr>
            <p:ph type="sldNum" sz="quarter" idx="5"/>
          </p:nvPr>
        </p:nvSpPr>
        <p:spPr/>
        <p:txBody>
          <a:bodyPr/>
          <a:lstStyle/>
          <a:p>
            <a:fld id="{6DDA3C16-8CC2-EE40-A5C9-41299017EF16}" type="slidenum">
              <a:rPr lang="en-US" smtClean="0"/>
              <a:pPr/>
              <a:t>3</a:t>
            </a:fld>
            <a:endParaRPr lang="en-US"/>
          </a:p>
        </p:txBody>
      </p:sp>
    </p:spTree>
    <p:extLst>
      <p:ext uri="{BB962C8B-B14F-4D97-AF65-F5344CB8AC3E}">
        <p14:creationId xmlns:p14="http://schemas.microsoft.com/office/powerpoint/2010/main" val="1417939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column = pitch accent</a:t>
            </a:r>
          </a:p>
          <a:p>
            <a:r>
              <a:rPr lang="en-US" dirty="0"/>
              <a:t>Top row = phrase accent and boundary tone</a:t>
            </a:r>
          </a:p>
        </p:txBody>
      </p:sp>
      <p:sp>
        <p:nvSpPr>
          <p:cNvPr id="4" name="Slide Number Placeholder 3"/>
          <p:cNvSpPr>
            <a:spLocks noGrp="1"/>
          </p:cNvSpPr>
          <p:nvPr>
            <p:ph type="sldNum" sz="quarter" idx="5"/>
          </p:nvPr>
        </p:nvSpPr>
        <p:spPr/>
        <p:txBody>
          <a:bodyPr/>
          <a:lstStyle/>
          <a:p>
            <a:fld id="{6DDA3C16-8CC2-EE40-A5C9-41299017EF16}" type="slidenum">
              <a:rPr lang="en-US" smtClean="0"/>
              <a:pPr/>
              <a:t>30</a:t>
            </a:fld>
            <a:endParaRPr lang="en-US"/>
          </a:p>
        </p:txBody>
      </p:sp>
    </p:spTree>
    <p:extLst>
      <p:ext uri="{BB962C8B-B14F-4D97-AF65-F5344CB8AC3E}">
        <p14:creationId xmlns:p14="http://schemas.microsoft.com/office/powerpoint/2010/main" val="3960053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31</a:t>
            </a:fld>
            <a:endParaRPr lang="en-US"/>
          </a:p>
        </p:txBody>
      </p:sp>
    </p:spTree>
    <p:extLst>
      <p:ext uri="{BB962C8B-B14F-4D97-AF65-F5344CB8AC3E}">
        <p14:creationId xmlns:p14="http://schemas.microsoft.com/office/powerpoint/2010/main" val="2677332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32</a:t>
            </a:fld>
            <a:endParaRPr lang="en-US"/>
          </a:p>
        </p:txBody>
      </p:sp>
    </p:spTree>
    <p:extLst>
      <p:ext uri="{BB962C8B-B14F-4D97-AF65-F5344CB8AC3E}">
        <p14:creationId xmlns:p14="http://schemas.microsoft.com/office/powerpoint/2010/main" val="2448019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475" rtl="0" eaLnBrk="1" fontAlgn="base" latinLnBrk="0" hangingPunct="1">
              <a:lnSpc>
                <a:spcPct val="100000"/>
              </a:lnSpc>
              <a:spcBef>
                <a:spcPct val="30000"/>
              </a:spcBef>
              <a:spcAft>
                <a:spcPct val="0"/>
              </a:spcAft>
              <a:buClrTx/>
              <a:buSzTx/>
              <a:buFontTx/>
              <a:buNone/>
              <a:tabLst/>
              <a:defRPr/>
            </a:pPr>
            <a:r>
              <a:rPr lang="en-US" dirty="0"/>
              <a:t>So now, we can look at this fully transcribed example with all tiers: word boundaries in the orthographic tier, break indices in the break index tier below it, and intermediate phrase breaks and boundary tones in the tonal tier at the top. Let’s listen to what this sounds like and match it up with what we see in the transcription [play sound]</a:t>
            </a:r>
          </a:p>
        </p:txBody>
      </p:sp>
      <p:sp>
        <p:nvSpPr>
          <p:cNvPr id="4" name="Slide Number Placeholder 3"/>
          <p:cNvSpPr>
            <a:spLocks noGrp="1"/>
          </p:cNvSpPr>
          <p:nvPr>
            <p:ph type="sldNum" sz="quarter" idx="5"/>
          </p:nvPr>
        </p:nvSpPr>
        <p:spPr/>
        <p:txBody>
          <a:bodyPr/>
          <a:lstStyle/>
          <a:p>
            <a:fld id="{6DDA3C16-8CC2-EE40-A5C9-41299017EF16}" type="slidenum">
              <a:rPr lang="en-US" smtClean="0"/>
              <a:pPr/>
              <a:t>33</a:t>
            </a:fld>
            <a:endParaRPr lang="en-US"/>
          </a:p>
        </p:txBody>
      </p:sp>
    </p:spTree>
    <p:extLst>
      <p:ext uri="{BB962C8B-B14F-4D97-AF65-F5344CB8AC3E}">
        <p14:creationId xmlns:p14="http://schemas.microsoft.com/office/powerpoint/2010/main" val="1822749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another example, this time transcribed using </a:t>
            </a:r>
            <a:r>
              <a:rPr lang="en-US" dirty="0" err="1"/>
              <a:t>Praat</a:t>
            </a:r>
            <a:r>
              <a:rPr lang="en-US" dirty="0"/>
              <a:t>, but showing all the same labeling tiers. [play sound]</a:t>
            </a:r>
          </a:p>
        </p:txBody>
      </p:sp>
      <p:sp>
        <p:nvSpPr>
          <p:cNvPr id="4" name="Slide Number Placeholder 3"/>
          <p:cNvSpPr>
            <a:spLocks noGrp="1"/>
          </p:cNvSpPr>
          <p:nvPr>
            <p:ph type="sldNum" sz="quarter" idx="10"/>
          </p:nvPr>
        </p:nvSpPr>
        <p:spPr/>
        <p:txBody>
          <a:bodyPr/>
          <a:lstStyle/>
          <a:p>
            <a:fld id="{AB9A8C94-884E-B142-BF33-BC1459E90014}" type="slidenum">
              <a:rPr lang="en-US" smtClean="0"/>
              <a:t>34</a:t>
            </a:fld>
            <a:endParaRPr lang="en-US"/>
          </a:p>
        </p:txBody>
      </p:sp>
    </p:spTree>
    <p:extLst>
      <p:ext uri="{BB962C8B-B14F-4D97-AF65-F5344CB8AC3E}">
        <p14:creationId xmlns:p14="http://schemas.microsoft.com/office/powerpoint/2010/main" val="255895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produce transcriptions like the ones we just saw, we need to be able to evaluate if they are valid and reliable. To do that ,you need multiple people to produce labels for the same data, and then you compare all the sets of labels, and compute inter-labeler or inter-annotator agreement. If you have high agreement between all the different annotators, you can infer that you have reliable labels. In the past, people have studied how reliable </a:t>
            </a:r>
            <a:r>
              <a:rPr lang="en-US" dirty="0" err="1"/>
              <a:t>ToBI</a:t>
            </a:r>
            <a:r>
              <a:rPr lang="en-US" dirty="0"/>
              <a:t> annotations are when they are produced by expert and non-expert labelers, basically to get a sense of how good people are at applying the </a:t>
            </a:r>
            <a:r>
              <a:rPr lang="en-US" dirty="0" err="1"/>
              <a:t>ToBI</a:t>
            </a:r>
            <a:r>
              <a:rPr lang="en-US" dirty="0"/>
              <a:t> system and how easy it is for them to do so consistently, and they’ve found that generally it is easier to produce valid break index labels compared to the other </a:t>
            </a:r>
            <a:r>
              <a:rPr lang="en-US" dirty="0" err="1"/>
              <a:t>ToBI</a:t>
            </a:r>
            <a:r>
              <a:rPr lang="en-US" dirty="0"/>
              <a:t> aspects, but overall, these agreements are still very high, which points to the ease with which the </a:t>
            </a:r>
            <a:r>
              <a:rPr lang="en-US" dirty="0" err="1"/>
              <a:t>ToBI</a:t>
            </a:r>
            <a:r>
              <a:rPr lang="en-US" dirty="0"/>
              <a:t> system can be applied in manual transcription. To boost this further, some authors have since developed </a:t>
            </a:r>
            <a:r>
              <a:rPr lang="en-US" dirty="0" err="1"/>
              <a:t>ToBI</a:t>
            </a:r>
            <a:r>
              <a:rPr lang="en-US" dirty="0"/>
              <a:t> Lite, which is an even simpler version of the original </a:t>
            </a:r>
            <a:r>
              <a:rPr lang="en-US" dirty="0" err="1"/>
              <a:t>ToBI</a:t>
            </a:r>
            <a:r>
              <a:rPr lang="en-US" dirty="0"/>
              <a:t> scheme, and shows comparable to higher inter-annotator agreement on a given dataset. </a:t>
            </a:r>
          </a:p>
        </p:txBody>
      </p:sp>
      <p:sp>
        <p:nvSpPr>
          <p:cNvPr id="4" name="Slide Number Placeholder 3"/>
          <p:cNvSpPr>
            <a:spLocks noGrp="1"/>
          </p:cNvSpPr>
          <p:nvPr>
            <p:ph type="sldNum" sz="quarter" idx="5"/>
          </p:nvPr>
        </p:nvSpPr>
        <p:spPr/>
        <p:txBody>
          <a:bodyPr/>
          <a:lstStyle/>
          <a:p>
            <a:fld id="{6DDA3C16-8CC2-EE40-A5C9-41299017EF16}" type="slidenum">
              <a:rPr lang="en-US" smtClean="0"/>
              <a:pPr/>
              <a:t>35</a:t>
            </a:fld>
            <a:endParaRPr lang="en-US"/>
          </a:p>
        </p:txBody>
      </p:sp>
    </p:spTree>
    <p:extLst>
      <p:ext uri="{BB962C8B-B14F-4D97-AF65-F5344CB8AC3E}">
        <p14:creationId xmlns:p14="http://schemas.microsoft.com/office/powerpoint/2010/main" val="2156680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resources available online if anyone is interested in further details about </a:t>
            </a:r>
            <a:r>
              <a:rPr lang="en-US" dirty="0" err="1"/>
              <a:t>ToBI</a:t>
            </a:r>
            <a:r>
              <a:rPr lang="en-US" dirty="0"/>
              <a:t> conventions in English, including some work by Professor Hirschberg. So definitely check these links out after class for more information. And, if you’re curious about whether </a:t>
            </a:r>
            <a:r>
              <a:rPr lang="en-US" dirty="0" err="1"/>
              <a:t>ToBI</a:t>
            </a:r>
            <a:r>
              <a:rPr lang="en-US" dirty="0"/>
              <a:t> can be applied to other languages…</a:t>
            </a:r>
          </a:p>
        </p:txBody>
      </p:sp>
      <p:sp>
        <p:nvSpPr>
          <p:cNvPr id="4" name="Slide Number Placeholder 3"/>
          <p:cNvSpPr>
            <a:spLocks noGrp="1"/>
          </p:cNvSpPr>
          <p:nvPr>
            <p:ph type="sldNum" sz="quarter" idx="5"/>
          </p:nvPr>
        </p:nvSpPr>
        <p:spPr/>
        <p:txBody>
          <a:bodyPr/>
          <a:lstStyle/>
          <a:p>
            <a:fld id="{6DDA3C16-8CC2-EE40-A5C9-41299017EF16}" type="slidenum">
              <a:rPr lang="en-US" smtClean="0"/>
              <a:pPr/>
              <a:t>36</a:t>
            </a:fld>
            <a:endParaRPr lang="en-US"/>
          </a:p>
        </p:txBody>
      </p:sp>
    </p:spTree>
    <p:extLst>
      <p:ext uri="{BB962C8B-B14F-4D97-AF65-F5344CB8AC3E}">
        <p14:creationId xmlns:p14="http://schemas.microsoft.com/office/powerpoint/2010/main" val="1105314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Conventions have been developed for many other languages and even dialects of some languages of the world, so feel free to explore these if you find prosody is especially interesting. </a:t>
            </a:r>
          </a:p>
        </p:txBody>
      </p:sp>
      <p:sp>
        <p:nvSpPr>
          <p:cNvPr id="4" name="Slide Number Placeholder 3"/>
          <p:cNvSpPr>
            <a:spLocks noGrp="1"/>
          </p:cNvSpPr>
          <p:nvPr>
            <p:ph type="sldNum" sz="quarter" idx="5"/>
          </p:nvPr>
        </p:nvSpPr>
        <p:spPr/>
        <p:txBody>
          <a:bodyPr/>
          <a:lstStyle/>
          <a:p>
            <a:fld id="{6DDA3C16-8CC2-EE40-A5C9-41299017EF16}" type="slidenum">
              <a:rPr lang="en-US" smtClean="0"/>
              <a:pPr/>
              <a:t>37</a:t>
            </a:fld>
            <a:endParaRPr lang="en-US"/>
          </a:p>
        </p:txBody>
      </p:sp>
    </p:spTree>
    <p:extLst>
      <p:ext uri="{BB962C8B-B14F-4D97-AF65-F5344CB8AC3E}">
        <p14:creationId xmlns:p14="http://schemas.microsoft.com/office/powerpoint/2010/main" val="997832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seen how fine grained </a:t>
            </a:r>
            <a:r>
              <a:rPr lang="en-US" dirty="0" err="1"/>
              <a:t>ToBI</a:t>
            </a:r>
            <a:r>
              <a:rPr lang="en-US" dirty="0"/>
              <a:t> labels are and how detailed a short transcription can be, you might be wondering about how time- and </a:t>
            </a:r>
            <a:r>
              <a:rPr lang="en-US" dirty="0" err="1"/>
              <a:t>labour</a:t>
            </a:r>
            <a:r>
              <a:rPr lang="en-US" dirty="0"/>
              <a:t>- intensive producing </a:t>
            </a:r>
            <a:r>
              <a:rPr lang="en-US" dirty="0" err="1"/>
              <a:t>ToBI</a:t>
            </a:r>
            <a:r>
              <a:rPr lang="en-US" dirty="0"/>
              <a:t> labels is, and whether that is practical for working with large speech corpora. You would be on the right track, because Andrew Rosenberg, who is a PhD graduate of the Columbia Speech Lab, worked to address that exact issue by developing </a:t>
            </a:r>
            <a:r>
              <a:rPr lang="en-US" dirty="0" err="1"/>
              <a:t>AuToBI</a:t>
            </a:r>
            <a:r>
              <a:rPr lang="en-US" dirty="0"/>
              <a:t>, which is a system for generating accurate, automatic </a:t>
            </a:r>
            <a:r>
              <a:rPr lang="en-US" dirty="0" err="1"/>
              <a:t>ToBI</a:t>
            </a:r>
            <a:r>
              <a:rPr lang="en-US" dirty="0"/>
              <a:t> labels for multiple languages based on the expression of many acoustic-prosodic features, given inputs of time-aligned word boundaries as in a </a:t>
            </a:r>
            <a:r>
              <a:rPr lang="en-US" dirty="0" err="1"/>
              <a:t>Praat</a:t>
            </a:r>
            <a:r>
              <a:rPr lang="en-US" dirty="0"/>
              <a:t> </a:t>
            </a:r>
            <a:r>
              <a:rPr lang="en-US" dirty="0" err="1"/>
              <a:t>TextGrid</a:t>
            </a:r>
            <a:r>
              <a:rPr lang="en-US" dirty="0"/>
              <a:t> and an audio wav file. </a:t>
            </a:r>
            <a:r>
              <a:rPr lang="en-US" dirty="0" err="1"/>
              <a:t>AuToBI</a:t>
            </a:r>
            <a:r>
              <a:rPr lang="en-US" dirty="0"/>
              <a:t> is built using Java and open sourced and you can check that out at the GitHub link here. I also highly recommend checking out Rosenberg’s 15 minute TED Talk on how speech is about more than just the words we say. </a:t>
            </a:r>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38</a:t>
            </a:fld>
            <a:endParaRPr lang="en-US"/>
          </a:p>
        </p:txBody>
      </p:sp>
    </p:spTree>
    <p:extLst>
      <p:ext uri="{BB962C8B-B14F-4D97-AF65-F5344CB8AC3E}">
        <p14:creationId xmlns:p14="http://schemas.microsoft.com/office/powerpoint/2010/main" val="123351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AuToBI</a:t>
            </a:r>
            <a:r>
              <a:rPr lang="en-US" dirty="0"/>
              <a:t> has been very influential and important in the study of prosody, and has been used and further developed to work on other languages apart from English by members of the Columbia Speech Lab and many others all over the world. </a:t>
            </a:r>
          </a:p>
        </p:txBody>
      </p:sp>
      <p:sp>
        <p:nvSpPr>
          <p:cNvPr id="4" name="Slide Number Placeholder 3"/>
          <p:cNvSpPr>
            <a:spLocks noGrp="1"/>
          </p:cNvSpPr>
          <p:nvPr>
            <p:ph type="sldNum" sz="quarter" idx="5"/>
          </p:nvPr>
        </p:nvSpPr>
        <p:spPr/>
        <p:txBody>
          <a:bodyPr/>
          <a:lstStyle/>
          <a:p>
            <a:fld id="{6DDA3C16-8CC2-EE40-A5C9-41299017EF16}" type="slidenum">
              <a:rPr lang="en-US" smtClean="0"/>
              <a:pPr/>
              <a:t>39</a:t>
            </a:fld>
            <a:endParaRPr lang="en-US"/>
          </a:p>
        </p:txBody>
      </p:sp>
    </p:spTree>
    <p:extLst>
      <p:ext uri="{BB962C8B-B14F-4D97-AF65-F5344CB8AC3E}">
        <p14:creationId xmlns:p14="http://schemas.microsoft.com/office/powerpoint/2010/main" val="215400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5FF12-520C-C848-93E0-185E34798657}" type="slidenum">
              <a:rPr lang="en-US"/>
              <a:pPr/>
              <a:t>4</a:t>
            </a:fld>
            <a:endParaRPr lang="en-US"/>
          </a:p>
        </p:txBody>
      </p:sp>
      <p:sp>
        <p:nvSpPr>
          <p:cNvPr id="60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r>
              <a:rPr lang="en-US" i="0" dirty="0"/>
              <a:t>Let’s start with an example to help us build some intuition about prosody, and look at a poem. For many people, reading or reciting poetry gives them a keener sense of their own changes in prosody and intonation than in more typical spontaneous conversational speech, so I hope this will be helpful. </a:t>
            </a:r>
          </a:p>
          <a:p>
            <a:endParaRPr lang="en-US" i="0" dirty="0"/>
          </a:p>
          <a:p>
            <a:r>
              <a:rPr lang="en-US" i="0" dirty="0"/>
              <a:t>Here we have a prosodic transcription of Alexander Pope’s Happiness poem. Steele, who did the transcription, says that since speech is composed of “slides”, and not stable, discrete pitches, he developed Note Heads which are lines, curves, and </a:t>
            </a:r>
            <a:r>
              <a:rPr lang="en-US" i="0" dirty="0" err="1"/>
              <a:t>cirumflex</a:t>
            </a:r>
            <a:r>
              <a:rPr lang="en-US" i="0" dirty="0"/>
              <a:t> notes that could cover several pitches. To these curved heads, which he named “accents”, he then added a tail or “phrase boundaries” which marked the duration of the syllable in a number of beats within a musical bar. By looking at this notation, you might notice that these look a little bit like a pitch or intonational contour as we saw on </a:t>
            </a:r>
            <a:r>
              <a:rPr lang="en-US" i="0" dirty="0" err="1"/>
              <a:t>Praat</a:t>
            </a:r>
            <a:r>
              <a:rPr lang="en-US" i="0" dirty="0"/>
              <a:t> last week. Recall that </a:t>
            </a:r>
            <a:r>
              <a:rPr lang="en-HK" b="0" i="0" dirty="0">
                <a:solidFill>
                  <a:srgbClr val="EEF0FF"/>
                </a:solidFill>
                <a:effectLst/>
                <a:latin typeface="Google Sans"/>
              </a:rPr>
              <a:t>a pitch contour is a visual representation of how the fundamental frequency of a voice changes over time. An intonational contour, on the other hand, refers to the specific patterns of pitch changes that carry meaning in a language, such as indicating questions or statements. Think of the pitch contour as the raw data, while the intonational contour is the meaningful interpretation of that data within a linguistic context. </a:t>
            </a:r>
            <a:endParaRPr lang="en-US" i="0" dirty="0"/>
          </a:p>
          <a:p>
            <a:r>
              <a:rPr lang="en-US" i="1" dirty="0"/>
              <a:t> </a:t>
            </a:r>
          </a:p>
          <a:p>
            <a:r>
              <a:rPr lang="en-US" i="1" dirty="0"/>
              <a:t>[Figure 1</a:t>
            </a:r>
            <a:r>
              <a:rPr lang="en-US" dirty="0"/>
              <a:t>. Transcription of Alexander Pope</a:t>
            </a:r>
            <a:r>
              <a:rPr lang="ja-JP" altLang="en-US" dirty="0">
                <a:latin typeface="Arial"/>
              </a:rPr>
              <a:t>’</a:t>
            </a:r>
            <a:r>
              <a:rPr lang="en-US" dirty="0"/>
              <a:t>s Happiness poem (Steele, 1775, p. 13)</a:t>
            </a:r>
          </a:p>
          <a:p>
            <a:r>
              <a:rPr lang="en-US" dirty="0"/>
              <a:t>Since speech is composed of slides, and not stable, discrete pitches, he developed note heads which were lines, curves, and circumflex notes that could cover several pitches. To these curved heads (“accents”), he then added a tail (“phrase boundaries”) which marked the duration of the syllable in a number of beats within a musical bar.  </a:t>
            </a:r>
          </a:p>
          <a:p>
            <a:r>
              <a:rPr lang="en-US" dirty="0"/>
              <a:t>Looks sort of like an intonational contour..]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fix command line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40</a:t>
            </a:fld>
            <a:endParaRPr lang="en-US"/>
          </a:p>
        </p:txBody>
      </p:sp>
    </p:spTree>
    <p:extLst>
      <p:ext uri="{BB962C8B-B14F-4D97-AF65-F5344CB8AC3E}">
        <p14:creationId xmlns:p14="http://schemas.microsoft.com/office/powerpoint/2010/main" val="490237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very high level, here is an overview of how </a:t>
            </a:r>
            <a:r>
              <a:rPr lang="en-US" dirty="0" err="1"/>
              <a:t>AuToBI</a:t>
            </a:r>
            <a:r>
              <a:rPr lang="en-US" dirty="0"/>
              <a:t> works: you provide inputs of wav files and time-aligned word boundaries, for instance in the form of a </a:t>
            </a:r>
            <a:r>
              <a:rPr lang="en-US" dirty="0" err="1"/>
              <a:t>Praat</a:t>
            </a:r>
            <a:r>
              <a:rPr lang="en-US" dirty="0"/>
              <a:t> </a:t>
            </a:r>
            <a:r>
              <a:rPr lang="en-US" dirty="0" err="1"/>
              <a:t>TextGrid</a:t>
            </a:r>
            <a:r>
              <a:rPr lang="en-US" dirty="0"/>
              <a:t>, and feed those into a pre-trained </a:t>
            </a:r>
            <a:r>
              <a:rPr lang="en-US" dirty="0" err="1"/>
              <a:t>AuToBI</a:t>
            </a:r>
            <a:r>
              <a:rPr lang="en-US" dirty="0"/>
              <a:t> model, and which then produces outputs of </a:t>
            </a:r>
            <a:r>
              <a:rPr lang="en-US" dirty="0" err="1"/>
              <a:t>ToBI</a:t>
            </a:r>
            <a:r>
              <a:rPr lang="en-US" dirty="0"/>
              <a:t> tone labels in a </a:t>
            </a:r>
            <a:r>
              <a:rPr lang="en-US" dirty="0" err="1"/>
              <a:t>Praat</a:t>
            </a:r>
            <a:r>
              <a:rPr lang="en-US" dirty="0"/>
              <a:t> </a:t>
            </a:r>
            <a:r>
              <a:rPr lang="en-US" dirty="0" err="1"/>
              <a:t>TextGrid</a:t>
            </a:r>
            <a:r>
              <a:rPr lang="en-US" dirty="0"/>
              <a:t> format. </a:t>
            </a:r>
          </a:p>
          <a:p>
            <a:endParaRPr lang="en-US" dirty="0"/>
          </a:p>
          <a:p>
            <a:r>
              <a:rPr lang="en-US" dirty="0"/>
              <a:t>[Normalization parameters are for </a:t>
            </a:r>
            <a:r>
              <a:rPr lang="en-US" dirty="0">
                <a:solidFill>
                  <a:srgbClr val="FF0000"/>
                </a:solidFill>
              </a:rPr>
              <a:t>speaker</a:t>
            </a:r>
            <a:r>
              <a:rPr lang="en-US" baseline="0" dirty="0">
                <a:solidFill>
                  <a:srgbClr val="FF0000"/>
                </a:solidFill>
              </a:rPr>
              <a:t> normalization </a:t>
            </a:r>
            <a:r>
              <a:rPr lang="en-US" baseline="0" dirty="0"/>
              <a:t>based on set of wav files from given speaker</a:t>
            </a:r>
          </a:p>
          <a:p>
            <a:r>
              <a:rPr lang="en-US" baseline="0" dirty="0"/>
              <a:t>Feeds these with wav file and segmentation </a:t>
            </a:r>
            <a:r>
              <a:rPr lang="en-US" baseline="0" dirty="0" err="1"/>
              <a:t>textgrid</a:t>
            </a:r>
            <a:r>
              <a:rPr lang="en-US" baseline="0" dirty="0"/>
              <a:t> to feature extraction module which feed these to the pre-trained model to </a:t>
            </a:r>
          </a:p>
          <a:p>
            <a:r>
              <a:rPr lang="en-US" baseline="0" dirty="0"/>
              <a:t>Identify </a:t>
            </a:r>
            <a:r>
              <a:rPr lang="en-US" baseline="0" dirty="0" err="1"/>
              <a:t>ToBI</a:t>
            </a:r>
            <a:r>
              <a:rPr lang="en-US" baseline="0" dirty="0"/>
              <a:t> features for the new data</a:t>
            </a:r>
          </a:p>
          <a:p>
            <a:r>
              <a:rPr lang="en-US" baseline="0" dirty="0" err="1"/>
              <a:t>Textgrids</a:t>
            </a:r>
            <a:r>
              <a:rPr lang="en-US" baseline="0" dirty="0"/>
              <a:t> from previously trained models provide </a:t>
            </a:r>
            <a:r>
              <a:rPr lang="en-US" baseline="0" dirty="0" err="1"/>
              <a:t>textgrid</a:t>
            </a:r>
            <a:r>
              <a:rPr lang="en-US" baseline="0" dirty="0"/>
              <a:t> information for identification and evaluation]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41</a:t>
            </a:fld>
            <a:endParaRPr lang="en-US"/>
          </a:p>
        </p:txBody>
      </p:sp>
    </p:spTree>
    <p:extLst>
      <p:ext uri="{BB962C8B-B14F-4D97-AF65-F5344CB8AC3E}">
        <p14:creationId xmlns:p14="http://schemas.microsoft.com/office/powerpoint/2010/main" val="1757204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performance of </a:t>
            </a:r>
            <a:r>
              <a:rPr lang="en-US" dirty="0" err="1"/>
              <a:t>AuToBI</a:t>
            </a:r>
            <a:r>
              <a:rPr lang="en-US" dirty="0"/>
              <a:t> when trained on the Boston University Radio News Corpus and then tested on the Columbia Games Corpus, on the task of detection, or in other words “is this tone X or not?” the model is comparable to human performance, and on the task of classification, i.e. “what kind of tone is this?”, </a:t>
            </a:r>
            <a:r>
              <a:rPr lang="en-US" dirty="0" err="1"/>
              <a:t>AuToBI</a:t>
            </a:r>
            <a:r>
              <a:rPr lang="en-US" dirty="0"/>
              <a:t> models far exceed what humans can do. So overall, its performance is very good and shows that the system is a </a:t>
            </a:r>
            <a:r>
              <a:rPr lang="en-US" dirty="0" err="1"/>
              <a:t>desireable</a:t>
            </a:r>
            <a:r>
              <a:rPr lang="en-US" dirty="0"/>
              <a:t> alternative to human manual annotation. </a:t>
            </a:r>
          </a:p>
          <a:p>
            <a:endParaRPr lang="en-US" dirty="0"/>
          </a:p>
          <a:p>
            <a:r>
              <a:rPr lang="en-US" dirty="0"/>
              <a:t>[Trained on BURNC and then tested on Columbia Games Corpus</a:t>
            </a:r>
          </a:p>
          <a:p>
            <a:r>
              <a:rPr lang="en-US" dirty="0"/>
              <a:t>Detection:  is this an X or not?</a:t>
            </a:r>
          </a:p>
          <a:p>
            <a:r>
              <a:rPr lang="en-US" dirty="0"/>
              <a:t>Classification: what type of X is it]</a:t>
            </a:r>
          </a:p>
        </p:txBody>
      </p:sp>
      <p:sp>
        <p:nvSpPr>
          <p:cNvPr id="4" name="Slide Number Placeholder 3"/>
          <p:cNvSpPr>
            <a:spLocks noGrp="1"/>
          </p:cNvSpPr>
          <p:nvPr>
            <p:ph type="sldNum" sz="quarter" idx="10"/>
          </p:nvPr>
        </p:nvSpPr>
        <p:spPr/>
        <p:txBody>
          <a:bodyPr/>
          <a:lstStyle/>
          <a:p>
            <a:fld id="{6DDA3C16-8CC2-EE40-A5C9-41299017EF16}" type="slidenum">
              <a:rPr lang="en-US" smtClean="0"/>
              <a:pPr/>
              <a:t>42</a:t>
            </a:fld>
            <a:endParaRPr lang="en-US"/>
          </a:p>
        </p:txBody>
      </p:sp>
    </p:spTree>
    <p:extLst>
      <p:ext uri="{BB962C8B-B14F-4D97-AF65-F5344CB8AC3E}">
        <p14:creationId xmlns:p14="http://schemas.microsoft.com/office/powerpoint/2010/main" val="1327439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annotated data, there are several corpora that have been labeled with </a:t>
            </a:r>
            <a:r>
              <a:rPr lang="en-US" dirty="0" err="1"/>
              <a:t>ToBI</a:t>
            </a:r>
            <a:r>
              <a:rPr lang="en-US" dirty="0"/>
              <a:t> annotations that are commonly used in prosody research, including the Boston Radio corpus I just mentioned, the Boston Directions Corpus, the Columbia Games corpus, which I also just mentioned, and the Switchboard Corpus, among others. The links on this slide and the next will take you to where these corpora are available and show more detailed information about how they were collected. </a:t>
            </a:r>
          </a:p>
          <a:p>
            <a:endParaRPr lang="en-US" dirty="0"/>
          </a:p>
          <a:p>
            <a:r>
              <a:rPr lang="en-US" dirty="0"/>
              <a:t>https://</a:t>
            </a:r>
            <a:r>
              <a:rPr lang="en-US" dirty="0" err="1"/>
              <a:t>groups.inf.ed.ac.uk</a:t>
            </a:r>
            <a:r>
              <a:rPr lang="en-US" dirty="0"/>
              <a:t>/switchboard/</a:t>
            </a:r>
            <a:r>
              <a:rPr lang="en-US" dirty="0" err="1"/>
              <a:t>prosody_annotation.pdf</a:t>
            </a:r>
            <a:endParaRPr lang="en-US" dirty="0"/>
          </a:p>
          <a:p>
            <a:r>
              <a:rPr lang="en-US" dirty="0"/>
              <a:t>https://</a:t>
            </a:r>
            <a:r>
              <a:rPr lang="en-US" dirty="0" err="1"/>
              <a:t>groups.inf.ed.ac.uk</a:t>
            </a:r>
            <a:r>
              <a:rPr lang="en-US" dirty="0"/>
              <a:t>/switchboard/ostendorfetal01.pdf</a:t>
            </a:r>
          </a:p>
          <a:p>
            <a:r>
              <a:rPr lang="en-US" dirty="0"/>
              <a:t>BDC link is to the 2007 “</a:t>
            </a:r>
            <a:r>
              <a:rPr lang="en-US" sz="1800" b="1" dirty="0">
                <a:effectLst/>
                <a:latin typeface="Times" pitchFamily="2" charset="0"/>
              </a:rPr>
              <a:t>Intonational overload: Uses of the </a:t>
            </a:r>
            <a:r>
              <a:rPr lang="en-US" sz="1800" b="1" dirty="0" err="1">
                <a:effectLst/>
                <a:latin typeface="Times" pitchFamily="2" charset="0"/>
              </a:rPr>
              <a:t>Downstepped</a:t>
            </a:r>
            <a:r>
              <a:rPr lang="en-US" sz="1800" b="1" dirty="0">
                <a:effectLst/>
                <a:latin typeface="Times" pitchFamily="2" charset="0"/>
              </a:rPr>
              <a:t> (H* !H* L- L%) contour in read and spontaneous speech </a:t>
            </a:r>
            <a:endParaRPr lang="en-US" dirty="0"/>
          </a:p>
          <a:p>
            <a:r>
              <a:rPr lang="en-US" sz="1800" i="1" dirty="0">
                <a:effectLst/>
                <a:latin typeface="Times" pitchFamily="2" charset="0"/>
              </a:rPr>
              <a:t>Julia Hirschberg, </a:t>
            </a:r>
            <a:r>
              <a:rPr lang="en-US" sz="1800" i="1" dirty="0" err="1">
                <a:effectLst/>
                <a:latin typeface="Times" pitchFamily="2" charset="0"/>
              </a:rPr>
              <a:t>Agustín</a:t>
            </a:r>
            <a:r>
              <a:rPr lang="en-US" sz="1800" i="1" dirty="0">
                <a:effectLst/>
                <a:latin typeface="Times" pitchFamily="2" charset="0"/>
              </a:rPr>
              <a:t> </a:t>
            </a:r>
            <a:r>
              <a:rPr lang="en-US" sz="1800" i="1" dirty="0" err="1">
                <a:effectLst/>
                <a:latin typeface="Times" pitchFamily="2" charset="0"/>
              </a:rPr>
              <a:t>Gravano</a:t>
            </a:r>
            <a:r>
              <a:rPr lang="en-US" sz="1800" i="1" dirty="0">
                <a:effectLst/>
                <a:latin typeface="Times" pitchFamily="2" charset="0"/>
              </a:rPr>
              <a:t>, Ani </a:t>
            </a:r>
            <a:r>
              <a:rPr lang="en-US" sz="1800" i="1" dirty="0" err="1">
                <a:effectLst/>
                <a:latin typeface="Times" pitchFamily="2" charset="0"/>
              </a:rPr>
              <a:t>Nenkova</a:t>
            </a:r>
            <a:r>
              <a:rPr lang="en-US" sz="1800" i="1" dirty="0">
                <a:effectLst/>
                <a:latin typeface="Times" pitchFamily="2" charset="0"/>
              </a:rPr>
              <a:t>, Elisa Sneed and Gregory Ward </a:t>
            </a:r>
            <a:endParaRPr lang="en-US" dirty="0"/>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43</a:t>
            </a:fld>
            <a:endParaRPr lang="en-US"/>
          </a:p>
        </p:txBody>
      </p:sp>
    </p:spTree>
    <p:extLst>
      <p:ext uri="{BB962C8B-B14F-4D97-AF65-F5344CB8AC3E}">
        <p14:creationId xmlns:p14="http://schemas.microsoft.com/office/powerpoint/2010/main" val="2594003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are interested in seeing what real world data that has been annotated with </a:t>
            </a:r>
            <a:r>
              <a:rPr lang="en-US" dirty="0" err="1"/>
              <a:t>ToBI</a:t>
            </a:r>
            <a:r>
              <a:rPr lang="en-US" dirty="0"/>
              <a:t> labels looks like, you can check out any or all of these options. And, you’ll  be seeing more of the Switchboard corpus later in the course for homework 2, so that’s something to look forward to. </a:t>
            </a:r>
          </a:p>
          <a:p>
            <a:endParaRPr lang="en-US" dirty="0"/>
          </a:p>
          <a:p>
            <a:r>
              <a:rPr lang="en-US" dirty="0"/>
              <a:t>Link to information on the CGC</a:t>
            </a:r>
          </a:p>
          <a:p>
            <a:r>
              <a:rPr lang="en-US" dirty="0"/>
              <a:t>Link to LDC info on SWBD corpus</a:t>
            </a:r>
          </a:p>
        </p:txBody>
      </p:sp>
      <p:sp>
        <p:nvSpPr>
          <p:cNvPr id="4" name="Slide Number Placeholder 3"/>
          <p:cNvSpPr>
            <a:spLocks noGrp="1"/>
          </p:cNvSpPr>
          <p:nvPr>
            <p:ph type="sldNum" sz="quarter" idx="5"/>
          </p:nvPr>
        </p:nvSpPr>
        <p:spPr/>
        <p:txBody>
          <a:bodyPr/>
          <a:lstStyle/>
          <a:p>
            <a:fld id="{6DDA3C16-8CC2-EE40-A5C9-41299017EF16}" type="slidenum">
              <a:rPr lang="en-US" smtClean="0"/>
              <a:pPr/>
              <a:t>44</a:t>
            </a:fld>
            <a:endParaRPr lang="en-US"/>
          </a:p>
        </p:txBody>
      </p:sp>
    </p:spTree>
    <p:extLst>
      <p:ext uri="{BB962C8B-B14F-4D97-AF65-F5344CB8AC3E}">
        <p14:creationId xmlns:p14="http://schemas.microsoft.com/office/powerpoint/2010/main" val="1277707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more on this later in the course</a:t>
            </a:r>
          </a:p>
        </p:txBody>
      </p:sp>
      <p:sp>
        <p:nvSpPr>
          <p:cNvPr id="4" name="Slide Number Placeholder 3"/>
          <p:cNvSpPr>
            <a:spLocks noGrp="1"/>
          </p:cNvSpPr>
          <p:nvPr>
            <p:ph type="sldNum" sz="quarter" idx="5"/>
          </p:nvPr>
        </p:nvSpPr>
        <p:spPr/>
        <p:txBody>
          <a:bodyPr/>
          <a:lstStyle/>
          <a:p>
            <a:fld id="{6DDA3C16-8CC2-EE40-A5C9-41299017EF16}" type="slidenum">
              <a:rPr lang="en-US" smtClean="0"/>
              <a:pPr/>
              <a:t>45</a:t>
            </a:fld>
            <a:endParaRPr lang="en-US"/>
          </a:p>
        </p:txBody>
      </p:sp>
    </p:spTree>
    <p:extLst>
      <p:ext uri="{BB962C8B-B14F-4D97-AF65-F5344CB8AC3E}">
        <p14:creationId xmlns:p14="http://schemas.microsoft.com/office/powerpoint/2010/main" val="21352588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datasets I just mentioned consist of English speech and corresponding </a:t>
            </a:r>
            <a:r>
              <a:rPr lang="en-US" dirty="0" err="1"/>
              <a:t>ToBI</a:t>
            </a:r>
            <a:r>
              <a:rPr lang="en-US" dirty="0"/>
              <a:t> labels, but there are also similarly labeled corpora in other languages, such as this one in Mandarin. [read slide]</a:t>
            </a:r>
          </a:p>
        </p:txBody>
      </p:sp>
      <p:sp>
        <p:nvSpPr>
          <p:cNvPr id="4" name="Slide Number Placeholder 3"/>
          <p:cNvSpPr>
            <a:spLocks noGrp="1"/>
          </p:cNvSpPr>
          <p:nvPr>
            <p:ph type="sldNum" sz="quarter" idx="5"/>
          </p:nvPr>
        </p:nvSpPr>
        <p:spPr/>
        <p:txBody>
          <a:bodyPr/>
          <a:lstStyle/>
          <a:p>
            <a:fld id="{6DDA3C16-8CC2-EE40-A5C9-41299017EF16}" type="slidenum">
              <a:rPr lang="en-US" smtClean="0"/>
              <a:pPr/>
              <a:t>46</a:t>
            </a:fld>
            <a:endParaRPr lang="en-US"/>
          </a:p>
        </p:txBody>
      </p:sp>
    </p:spTree>
    <p:extLst>
      <p:ext uri="{BB962C8B-B14F-4D97-AF65-F5344CB8AC3E}">
        <p14:creationId xmlns:p14="http://schemas.microsoft.com/office/powerpoint/2010/main" val="3751100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corpus was prosodically labeled using </a:t>
            </a:r>
            <a:r>
              <a:rPr lang="en-US" dirty="0" err="1"/>
              <a:t>ToBI</a:t>
            </a:r>
            <a:r>
              <a:rPr lang="en-US" dirty="0"/>
              <a:t> conventions that were specifically adapted for Mandarin and involve some additions and changes to what we have seen so far for English. </a:t>
            </a:r>
          </a:p>
        </p:txBody>
      </p:sp>
      <p:sp>
        <p:nvSpPr>
          <p:cNvPr id="4" name="Slide Number Placeholder 3"/>
          <p:cNvSpPr>
            <a:spLocks noGrp="1"/>
          </p:cNvSpPr>
          <p:nvPr>
            <p:ph type="sldNum" sz="quarter" idx="5"/>
          </p:nvPr>
        </p:nvSpPr>
        <p:spPr/>
        <p:txBody>
          <a:bodyPr/>
          <a:lstStyle/>
          <a:p>
            <a:fld id="{6DDA3C16-8CC2-EE40-A5C9-41299017EF16}" type="slidenum">
              <a:rPr lang="en-US" smtClean="0"/>
              <a:pPr/>
              <a:t>47</a:t>
            </a:fld>
            <a:endParaRPr lang="en-US"/>
          </a:p>
        </p:txBody>
      </p:sp>
    </p:spTree>
    <p:extLst>
      <p:ext uri="{BB962C8B-B14F-4D97-AF65-F5344CB8AC3E}">
        <p14:creationId xmlns:p14="http://schemas.microsoft.com/office/powerpoint/2010/main" val="2869230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prosodically labeled utterance from that corpus. [play sound] What are some of the differences you notice between this transcription and the English ones we saw previously?</a:t>
            </a:r>
          </a:p>
          <a:p>
            <a:endParaRPr lang="en-US" dirty="0"/>
          </a:p>
          <a:p>
            <a:r>
              <a:rPr lang="en-US" dirty="0"/>
              <a:t>[From the ASCCD (</a:t>
            </a:r>
            <a:r>
              <a:rPr lang="en-US" sz="1200" dirty="0">
                <a:effectLst/>
                <a:latin typeface="Times New Roman" charset="0"/>
              </a:rPr>
              <a:t>Annotated Speech Corpus of Chinese Discourse</a:t>
            </a:r>
            <a:r>
              <a:rPr lang="en-US" dirty="0"/>
              <a:t>): label tiers seem to include phones on tier DE</a:t>
            </a:r>
          </a:p>
          <a:p>
            <a:r>
              <a:rPr lang="en-US" dirty="0"/>
              <a:t>We also acquired another corpus, the COSPRO corpus of Taiwanese Chinese]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48</a:t>
            </a:fld>
            <a:endParaRPr lang="en-US"/>
          </a:p>
        </p:txBody>
      </p:sp>
    </p:spTree>
    <p:extLst>
      <p:ext uri="{BB962C8B-B14F-4D97-AF65-F5344CB8AC3E}">
        <p14:creationId xmlns:p14="http://schemas.microsoft.com/office/powerpoint/2010/main" val="2102027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the end of our discussion on </a:t>
            </a:r>
            <a:r>
              <a:rPr lang="en-US" dirty="0" err="1"/>
              <a:t>ToBI</a:t>
            </a:r>
            <a:r>
              <a:rPr lang="en-US" dirty="0"/>
              <a:t> and its derivatives… I’m now going to briefly touch on some other approaches and models of the study of prosody that have posed slightly different motivating questions from the ones we saw at the beginning of today’s class, and are different from the ones that the </a:t>
            </a:r>
            <a:r>
              <a:rPr lang="en-US" dirty="0" err="1"/>
              <a:t>ToBI</a:t>
            </a:r>
            <a:r>
              <a:rPr lang="en-US" dirty="0"/>
              <a:t> system specifically addressed. For instance, how do we approach representing and studying prosody if we want to consider features other than the broad categories of pitch, intensity, and speaking rate? And how do we </a:t>
            </a:r>
            <a:r>
              <a:rPr lang="en-US" dirty="0" err="1"/>
              <a:t>analyse</a:t>
            </a:r>
            <a:r>
              <a:rPr lang="en-US" dirty="0"/>
              <a:t> prosodic variation or generate prosodically authentic machine speech?</a:t>
            </a:r>
          </a:p>
        </p:txBody>
      </p:sp>
      <p:sp>
        <p:nvSpPr>
          <p:cNvPr id="4" name="Slide Number Placeholder 3"/>
          <p:cNvSpPr>
            <a:spLocks noGrp="1"/>
          </p:cNvSpPr>
          <p:nvPr>
            <p:ph type="sldNum" sz="quarter" idx="5"/>
          </p:nvPr>
        </p:nvSpPr>
        <p:spPr/>
        <p:txBody>
          <a:bodyPr/>
          <a:lstStyle/>
          <a:p>
            <a:fld id="{6DDA3C16-8CC2-EE40-A5C9-41299017EF16}" type="slidenum">
              <a:rPr lang="en-US" smtClean="0"/>
              <a:pPr/>
              <a:t>49</a:t>
            </a:fld>
            <a:endParaRPr lang="en-US"/>
          </a:p>
        </p:txBody>
      </p:sp>
    </p:spTree>
    <p:extLst>
      <p:ext uri="{BB962C8B-B14F-4D97-AF65-F5344CB8AC3E}">
        <p14:creationId xmlns:p14="http://schemas.microsoft.com/office/powerpoint/2010/main" val="132757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is an example of promising early work relating to prosody, there are some limitations to the specifically musical notation form of prosodic representation. For instance, it is difficult to represent similarities between contours that are the same but happen to be in different pitch ranges, like these. [play sounds] So this makes it hard to generalize prosodic analysis. </a:t>
            </a:r>
          </a:p>
        </p:txBody>
      </p:sp>
      <p:sp>
        <p:nvSpPr>
          <p:cNvPr id="4" name="Slide Number Placeholder 3"/>
          <p:cNvSpPr>
            <a:spLocks noGrp="1"/>
          </p:cNvSpPr>
          <p:nvPr>
            <p:ph type="sldNum" sz="quarter" idx="5"/>
          </p:nvPr>
        </p:nvSpPr>
        <p:spPr/>
        <p:txBody>
          <a:bodyPr/>
          <a:lstStyle/>
          <a:p>
            <a:fld id="{6DDA3C16-8CC2-EE40-A5C9-41299017EF16}" type="slidenum">
              <a:rPr lang="en-US" smtClean="0"/>
              <a:pPr/>
              <a:t>5</a:t>
            </a:fld>
            <a:endParaRPr lang="en-US"/>
          </a:p>
        </p:txBody>
      </p:sp>
    </p:spTree>
    <p:extLst>
      <p:ext uri="{BB962C8B-B14F-4D97-AF65-F5344CB8AC3E}">
        <p14:creationId xmlns:p14="http://schemas.microsoft.com/office/powerpoint/2010/main" val="1890820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overview of some other prosodic models that have been developed for research and for applications in text-to-speech synthesis. I’ll briefly mention a couple of things about each one now, and if you are interested in learning more about any of these, you can follow the links in the slides after class.  I’ll start with a high-level picture of the Fujisaki model, then go into the TILT and Tonal Center of Gravity  models, and finish up with an overview of Quantized Contour Modeling.</a:t>
            </a:r>
          </a:p>
        </p:txBody>
      </p:sp>
      <p:sp>
        <p:nvSpPr>
          <p:cNvPr id="4" name="Slide Number Placeholder 3"/>
          <p:cNvSpPr>
            <a:spLocks noGrp="1"/>
          </p:cNvSpPr>
          <p:nvPr>
            <p:ph type="sldNum" sz="quarter" idx="5"/>
          </p:nvPr>
        </p:nvSpPr>
        <p:spPr/>
        <p:txBody>
          <a:bodyPr/>
          <a:lstStyle/>
          <a:p>
            <a:fld id="{6DDA3C16-8CC2-EE40-A5C9-41299017EF16}" type="slidenum">
              <a:rPr lang="en-US" smtClean="0"/>
              <a:pPr/>
              <a:t>50</a:t>
            </a:fld>
            <a:endParaRPr lang="en-US"/>
          </a:p>
        </p:txBody>
      </p:sp>
    </p:spTree>
    <p:extLst>
      <p:ext uri="{BB962C8B-B14F-4D97-AF65-F5344CB8AC3E}">
        <p14:creationId xmlns:p14="http://schemas.microsoft.com/office/powerpoint/2010/main" val="3931200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Fujisaki’s model of prosody focused on the idea of superposition, which was operationalized as a phrase having a basic pitch shape, with individual accents getting superimposed over that basic shape to produce an overall more complex contour, similar to the way in which we saw that sound waves are made up of multiple smaller periodic waves added to each other. If you’re interested in how this is different from other sequential models, you can check out the slides after class – there’s a slide that I won’t be presenting in the deck that goes into much more detail on this. </a:t>
            </a:r>
          </a:p>
          <a:p>
            <a:endParaRPr lang="en-US" dirty="0"/>
          </a:p>
          <a:p>
            <a:r>
              <a:rPr lang="en-US" dirty="0"/>
              <a:t>Coming back to this model, it was developed specifically for speech generation purposes for Japanese, which has little variation in accent type, and has been found to work especially well at modeling utterance level prosodic trends. </a:t>
            </a:r>
          </a:p>
          <a:p>
            <a:endParaRPr lang="en-US" dirty="0"/>
          </a:p>
          <a:p>
            <a:r>
              <a:rPr lang="en-US" dirty="0"/>
              <a:t>[Hiroshi Fujisaki and TTS]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51</a:t>
            </a:fld>
            <a:endParaRPr lang="en-US"/>
          </a:p>
        </p:txBody>
      </p:sp>
    </p:spTree>
    <p:extLst>
      <p:ext uri="{BB962C8B-B14F-4D97-AF65-F5344CB8AC3E}">
        <p14:creationId xmlns:p14="http://schemas.microsoft.com/office/powerpoint/2010/main" val="39923401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now to the TILT model, this approach makes use of and describes prosody through changes in only a single parameter, which is different from what we’ve seen so far. This has been found to work well for modeling and synthesizing statements, questions, and even conveying sentiment or affect in synthesized speech. </a:t>
            </a:r>
          </a:p>
          <a:p>
            <a:endParaRPr lang="en-US" dirty="0"/>
          </a:p>
          <a:p>
            <a:r>
              <a:rPr lang="en-US" dirty="0"/>
              <a:t>Tilt=+1	all rise</a:t>
            </a:r>
          </a:p>
          <a:p>
            <a:r>
              <a:rPr lang="en-US" dirty="0"/>
              <a:t>Tilt= -1	all fall</a:t>
            </a:r>
          </a:p>
          <a:p>
            <a:r>
              <a:rPr lang="en-US" dirty="0"/>
              <a:t>In </a:t>
            </a:r>
            <a:r>
              <a:rPr lang="en-US" dirty="0" err="1"/>
              <a:t>betw</a:t>
            </a:r>
            <a:r>
              <a:rPr lang="en-US" dirty="0"/>
              <a:t>, some of each</a:t>
            </a:r>
          </a:p>
        </p:txBody>
      </p:sp>
      <p:sp>
        <p:nvSpPr>
          <p:cNvPr id="4" name="Slide Number Placeholder 3"/>
          <p:cNvSpPr>
            <a:spLocks noGrp="1"/>
          </p:cNvSpPr>
          <p:nvPr>
            <p:ph type="sldNum" sz="quarter" idx="10"/>
          </p:nvPr>
        </p:nvSpPr>
        <p:spPr/>
        <p:txBody>
          <a:bodyPr/>
          <a:lstStyle/>
          <a:p>
            <a:fld id="{6DDA3C16-8CC2-EE40-A5C9-41299017EF16}" type="slidenum">
              <a:rPr lang="en-US" smtClean="0"/>
              <a:pPr/>
              <a:t>56</a:t>
            </a:fld>
            <a:endParaRPr lang="en-US"/>
          </a:p>
        </p:txBody>
      </p:sp>
    </p:spTree>
    <p:extLst>
      <p:ext uri="{BB962C8B-B14F-4D97-AF65-F5344CB8AC3E}">
        <p14:creationId xmlns:p14="http://schemas.microsoft.com/office/powerpoint/2010/main" val="2566172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a:p>
            <a:r>
              <a:rPr lang="en-US" sz="1200" b="0" i="0" u="none" strike="noStrike" kern="1200" dirty="0">
                <a:solidFill>
                  <a:schemeClr val="tx1"/>
                </a:solidFill>
                <a:effectLst/>
                <a:latin typeface="Times New Roman" charset="0"/>
                <a:ea typeface="ＭＳ Ｐゴシック" charset="0"/>
                <a:cs typeface="+mn-cs"/>
              </a:rPr>
              <a:t>The basic unit in the tilt model is the </a:t>
            </a:r>
            <a:r>
              <a:rPr lang="en-US" sz="1200" b="0" i="1" u="none" strike="noStrike" kern="1200" dirty="0">
                <a:solidFill>
                  <a:schemeClr val="tx1"/>
                </a:solidFill>
                <a:effectLst/>
                <a:latin typeface="Times New Roman" charset="0"/>
                <a:ea typeface="ＭＳ Ｐゴシック" charset="0"/>
                <a:cs typeface="+mn-cs"/>
              </a:rPr>
              <a:t>intonational event</a:t>
            </a:r>
            <a:r>
              <a:rPr lang="en-US" sz="1200" b="0" i="0" u="none" strike="noStrike" kern="1200" dirty="0">
                <a:solidFill>
                  <a:schemeClr val="tx1"/>
                </a:solidFill>
                <a:effectLst/>
                <a:latin typeface="Times New Roman" charset="0"/>
                <a:ea typeface="ＭＳ Ｐゴシック" charset="0"/>
                <a:cs typeface="+mn-cs"/>
              </a:rPr>
              <a:t>. Events occur as instants with nothing between them, as opposed to segmental based phenomena where units occur in a contiguous sequence. The basic types of intonational event are </a:t>
            </a:r>
            <a:r>
              <a:rPr lang="en-US" sz="1200" b="0" i="1" u="none" strike="noStrike" kern="1200" dirty="0">
                <a:solidFill>
                  <a:schemeClr val="tx1"/>
                </a:solidFill>
                <a:effectLst/>
                <a:latin typeface="Times New Roman" charset="0"/>
                <a:ea typeface="ＭＳ Ｐゴシック" charset="0"/>
                <a:cs typeface="+mn-cs"/>
              </a:rPr>
              <a:t>pitch accents</a:t>
            </a:r>
            <a:r>
              <a:rPr lang="en-US" sz="1200" b="0" i="0" u="none" strike="noStrike" kern="1200" dirty="0">
                <a:solidFill>
                  <a:schemeClr val="tx1"/>
                </a:solidFill>
                <a:effectLst/>
                <a:latin typeface="Times New Roman" charset="0"/>
                <a:ea typeface="ＭＳ Ｐゴシック" charset="0"/>
                <a:cs typeface="+mn-cs"/>
              </a:rPr>
              <a:t> and (following the popular terminology) </a:t>
            </a:r>
            <a:r>
              <a:rPr lang="en-US" sz="1200" b="0" i="1" u="none" strike="noStrike" kern="1200" dirty="0">
                <a:solidFill>
                  <a:schemeClr val="tx1"/>
                </a:solidFill>
                <a:effectLst/>
                <a:latin typeface="Times New Roman" charset="0"/>
                <a:ea typeface="ＭＳ Ｐゴシック" charset="0"/>
                <a:cs typeface="+mn-cs"/>
              </a:rPr>
              <a:t>boundary tones</a:t>
            </a:r>
            <a:r>
              <a:rPr lang="en-US" sz="1200" b="0" i="0" u="none" strike="noStrike" kern="1200" dirty="0">
                <a:solidFill>
                  <a:schemeClr val="tx1"/>
                </a:solidFill>
                <a:effectLst/>
                <a:latin typeface="Times New Roman" charset="0"/>
                <a:ea typeface="ＭＳ Ｐゴシック" charset="0"/>
                <a:cs typeface="+mn-cs"/>
              </a:rPr>
              <a:t>. Pitch accents (denoted by the letter a) are F0 excursions associated with syllables which are used by the speaker to give some degree of emphasis to a particular word or syllable. In the tilt model, boundary tones (b) are rising F0 excursions which occur at the edges of intonational phrases and as well as giving the hearer a cue as to the end of the phrase, can also signal effects such as continuation and questioning. A combination event ab occurs when a pitch accent and boundary tone occur so close to one another that only a single pitch movement is observed. There are different kinds of pitch accents and boundary tones: the choice of pitch accent and boundary tone allows the speaker to produce different global intonational tunes which can indicate questions, statements, moods </a:t>
            </a:r>
            <a:r>
              <a:rPr lang="en-US" sz="1200" b="0" i="0" u="none" strike="noStrike" kern="1200" dirty="0" err="1">
                <a:solidFill>
                  <a:schemeClr val="tx1"/>
                </a:solidFill>
                <a:effectLst/>
                <a:latin typeface="Times New Roman" charset="0"/>
                <a:ea typeface="ＭＳ Ｐゴシック" charset="0"/>
                <a:cs typeface="+mn-cs"/>
              </a:rPr>
              <a:t>etc</a:t>
            </a:r>
            <a:r>
              <a:rPr lang="en-US" sz="1200" b="0" i="0" u="none" strike="noStrike" kern="1200" dirty="0">
                <a:solidFill>
                  <a:schemeClr val="tx1"/>
                </a:solidFill>
                <a:effectLst/>
                <a:latin typeface="Times New Roman" charset="0"/>
                <a:ea typeface="ＭＳ Ｐゴシック" charset="0"/>
                <a:cs typeface="+mn-cs"/>
              </a:rPr>
              <a:t> to the hearer.</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57</a:t>
            </a:fld>
            <a:endParaRPr lang="en-US"/>
          </a:p>
        </p:txBody>
      </p:sp>
    </p:spTree>
    <p:extLst>
      <p:ext uri="{BB962C8B-B14F-4D97-AF65-F5344CB8AC3E}">
        <p14:creationId xmlns:p14="http://schemas.microsoft.com/office/powerpoint/2010/main" val="2644048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Tonal Center of Gravity Model zooms in on a particular aspect of prosody modeling and offers a better way of classifying pitch accent types compared to the approaches we’ve seen so far. It does so by studying the distribution of the area under a fundamental frequency curve within a particular utterance or speech segment. </a:t>
            </a:r>
          </a:p>
          <a:p>
            <a:endParaRPr lang="en-US" dirty="0"/>
          </a:p>
          <a:p>
            <a:endParaRPr lang="en-US" dirty="0"/>
          </a:p>
          <a:p>
            <a:r>
              <a:rPr lang="en-US" dirty="0"/>
              <a:t>X is F0, t is time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58</a:t>
            </a:fld>
            <a:endParaRPr lang="en-US"/>
          </a:p>
        </p:txBody>
      </p:sp>
    </p:spTree>
    <p:extLst>
      <p:ext uri="{BB962C8B-B14F-4D97-AF65-F5344CB8AC3E}">
        <p14:creationId xmlns:p14="http://schemas.microsoft.com/office/powerpoint/2010/main" val="14270647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quantized contour modeling is another example of work done by Rosenberg, which applied Bayesian modeling to prosodic contours and classification. Again, I won’t be going over any of these alternative prosodic modeling frameworks in detail, but if you’d like to learn more or get a handle on the math behind some of them, you can follow up on the slides after class.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59</a:t>
            </a:fld>
            <a:endParaRPr lang="en-US"/>
          </a:p>
        </p:txBody>
      </p:sp>
    </p:spTree>
    <p:extLst>
      <p:ext uri="{BB962C8B-B14F-4D97-AF65-F5344CB8AC3E}">
        <p14:creationId xmlns:p14="http://schemas.microsoft.com/office/powerpoint/2010/main" val="18333977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I’m going to highlight the Weizmann Institute Prosody Quantification Project. The goal of this project was to find a way to integrate the study of prosody with other aspects of dialogue that all come together to inform the production and comprehension of the meaning of speech. These other aspects include factors like discourse functions and dialogue acts, which you will learn more about in a later lecture and convey information about the speaker’s intention in a particular utterance, and the sentiment or affect of utterances. Let’s look at an example of this…</a:t>
            </a:r>
          </a:p>
        </p:txBody>
      </p:sp>
      <p:sp>
        <p:nvSpPr>
          <p:cNvPr id="4" name="Slide Number Placeholder 3"/>
          <p:cNvSpPr>
            <a:spLocks noGrp="1"/>
          </p:cNvSpPr>
          <p:nvPr>
            <p:ph type="sldNum" sz="quarter" idx="5"/>
          </p:nvPr>
        </p:nvSpPr>
        <p:spPr/>
        <p:txBody>
          <a:bodyPr/>
          <a:lstStyle/>
          <a:p>
            <a:fld id="{6DDA3C16-8CC2-EE40-A5C9-41299017EF16}" type="slidenum">
              <a:rPr lang="en-US" smtClean="0"/>
              <a:pPr/>
              <a:t>60</a:t>
            </a:fld>
            <a:endParaRPr lang="en-US"/>
          </a:p>
        </p:txBody>
      </p:sp>
    </p:spTree>
    <p:extLst>
      <p:ext uri="{BB962C8B-B14F-4D97-AF65-F5344CB8AC3E}">
        <p14:creationId xmlns:p14="http://schemas.microsoft.com/office/powerpoint/2010/main" val="36421115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This example represents 3 different possibilities of a conditional utterance with different verbs (steal, shoot, go to prison). Let’s listen to what these sound like: [play sound] .Across all the possibilities, the relevant dialogue act is a </a:t>
            </a:r>
            <a:r>
              <a:rPr lang="en-US" dirty="0" err="1"/>
              <a:t>wh</a:t>
            </a:r>
            <a:r>
              <a:rPr lang="en-US" dirty="0"/>
              <a:t>-question. In the first case, this serves the discourse function of posing a rhetorical question to which you don’t actually expect an answer, and whose prosody is slightly different from the second option, which serves the purpose of stating a list, which is again different in prosody from the third option whose discourse function is apodosis. [play sound again to emphasize] Across all three possibilities, there is a common prosodic focus on shouldn’t, which aligns with the information structure of the utterance, and all three have the attitude of an insistent reprimand. So this example overall should give you a sense of how prosody interacts with many other aspects of speech production to produce meaning. </a:t>
            </a:r>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61</a:t>
            </a:fld>
            <a:endParaRPr lang="en-US"/>
          </a:p>
        </p:txBody>
      </p:sp>
    </p:spTree>
    <p:extLst>
      <p:ext uri="{BB962C8B-B14F-4D97-AF65-F5344CB8AC3E}">
        <p14:creationId xmlns:p14="http://schemas.microsoft.com/office/powerpoint/2010/main" val="2257590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elements identified with this utterance</a:t>
            </a:r>
          </a:p>
        </p:txBody>
      </p:sp>
      <p:sp>
        <p:nvSpPr>
          <p:cNvPr id="4" name="Slide Number Placeholder 3"/>
          <p:cNvSpPr>
            <a:spLocks noGrp="1"/>
          </p:cNvSpPr>
          <p:nvPr>
            <p:ph type="sldNum" sz="quarter" idx="5"/>
          </p:nvPr>
        </p:nvSpPr>
        <p:spPr/>
        <p:txBody>
          <a:bodyPr/>
          <a:lstStyle/>
          <a:p>
            <a:fld id="{6DDA3C16-8CC2-EE40-A5C9-41299017EF16}" type="slidenum">
              <a:rPr lang="en-US" smtClean="0"/>
              <a:pPr/>
              <a:t>62</a:t>
            </a:fld>
            <a:endParaRPr lang="en-US"/>
          </a:p>
        </p:txBody>
      </p:sp>
    </p:spTree>
    <p:extLst>
      <p:ext uri="{BB962C8B-B14F-4D97-AF65-F5344CB8AC3E}">
        <p14:creationId xmlns:p14="http://schemas.microsoft.com/office/powerpoint/2010/main" val="3991608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almost to the end of our discussion which began with </a:t>
            </a:r>
            <a:r>
              <a:rPr lang="en-US" dirty="0" err="1"/>
              <a:t>ToBI</a:t>
            </a:r>
            <a:r>
              <a:rPr lang="en-US" dirty="0"/>
              <a:t> and its derivatives. I just gave you a </a:t>
            </a:r>
            <a:r>
              <a:rPr lang="en-US" dirty="0" err="1"/>
              <a:t>flavour</a:t>
            </a:r>
            <a:r>
              <a:rPr lang="en-US" dirty="0"/>
              <a:t> of alternatives to </a:t>
            </a:r>
            <a:r>
              <a:rPr lang="en-US" dirty="0" err="1"/>
              <a:t>ToBI</a:t>
            </a:r>
            <a:r>
              <a:rPr lang="en-US" dirty="0"/>
              <a:t> that exist, but there is much more information available online and in the hidden slides of this deck that you can look into if you are interested… In general, there continues to be a lot of research in this area of speech processing, as you can tell from just this sample of papers published in 2024. Definitely check these out if you want to know more about how some of the methods we covered today are applied and extended in real world research scenarios. </a:t>
            </a:r>
          </a:p>
        </p:txBody>
      </p:sp>
      <p:sp>
        <p:nvSpPr>
          <p:cNvPr id="4" name="Slide Number Placeholder 3"/>
          <p:cNvSpPr>
            <a:spLocks noGrp="1"/>
          </p:cNvSpPr>
          <p:nvPr>
            <p:ph type="sldNum" sz="quarter" idx="5"/>
          </p:nvPr>
        </p:nvSpPr>
        <p:spPr/>
        <p:txBody>
          <a:bodyPr/>
          <a:lstStyle/>
          <a:p>
            <a:fld id="{6DDA3C16-8CC2-EE40-A5C9-41299017EF16}" type="slidenum">
              <a:rPr lang="en-US" smtClean="0"/>
              <a:pPr/>
              <a:t>63</a:t>
            </a:fld>
            <a:endParaRPr lang="en-US"/>
          </a:p>
        </p:txBody>
      </p:sp>
    </p:spTree>
    <p:extLst>
      <p:ext uri="{BB962C8B-B14F-4D97-AF65-F5344CB8AC3E}">
        <p14:creationId xmlns:p14="http://schemas.microsoft.com/office/powerpoint/2010/main" val="48731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possible alternative is the approach outlined here, where we represent prosodic stress with arrows and capitalization [produce examples], but this is too general and can’t capture a complete picture of what is happening with the prosody of speech. </a:t>
            </a:r>
          </a:p>
          <a:p>
            <a:endParaRPr lang="en-US" dirty="0"/>
          </a:p>
          <a:p>
            <a:r>
              <a:rPr lang="en-US" dirty="0"/>
              <a:t>https://</a:t>
            </a:r>
            <a:r>
              <a:rPr lang="en-US" dirty="0" err="1"/>
              <a:t>www.birmingham.ac.uk</a:t>
            </a:r>
            <a:r>
              <a:rPr lang="en-US" dirty="0"/>
              <a:t>/documents/college-</a:t>
            </a:r>
            <a:r>
              <a:rPr lang="en-US" dirty="0" err="1"/>
              <a:t>artslaw</a:t>
            </a:r>
            <a:r>
              <a:rPr lang="en-US" dirty="0"/>
              <a:t>/</a:t>
            </a:r>
            <a:r>
              <a:rPr lang="en-US" dirty="0" err="1"/>
              <a:t>cels</a:t>
            </a:r>
            <a:r>
              <a:rPr lang="en-US" dirty="0"/>
              <a:t>/essays/</a:t>
            </a:r>
            <a:r>
              <a:rPr lang="en-US" dirty="0" err="1"/>
              <a:t>matefltesldissertations</a:t>
            </a:r>
            <a:r>
              <a:rPr lang="en-US" dirty="0"/>
              <a:t>/</a:t>
            </a:r>
            <a:r>
              <a:rPr lang="en-US" dirty="0" err="1"/>
              <a:t>kumakidiss.pdf</a:t>
            </a:r>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a:t>
            </a:fld>
            <a:endParaRPr lang="en-US"/>
          </a:p>
        </p:txBody>
      </p:sp>
    </p:spTree>
    <p:extLst>
      <p:ext uri="{BB962C8B-B14F-4D97-AF65-F5344CB8AC3E}">
        <p14:creationId xmlns:p14="http://schemas.microsoft.com/office/powerpoint/2010/main" val="2120205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have we covered today? We’ve seen that there are a variety of methods for modeling prosody and intonation in speech, which can be used to represent differences in how people produce speech, which in turn influence how we interpret that speech. We primarily focused on the </a:t>
            </a:r>
            <a:r>
              <a:rPr lang="en-US" dirty="0" err="1"/>
              <a:t>ToBI</a:t>
            </a:r>
            <a:r>
              <a:rPr lang="en-US" dirty="0"/>
              <a:t> system and discussed English, but both </a:t>
            </a:r>
            <a:r>
              <a:rPr lang="en-US" dirty="0" err="1"/>
              <a:t>ToBI</a:t>
            </a:r>
            <a:r>
              <a:rPr lang="en-US" dirty="0"/>
              <a:t> and many of the other approaches that I briefly touched on at the end can be applied to multiple other languages. </a:t>
            </a:r>
          </a:p>
        </p:txBody>
      </p:sp>
      <p:sp>
        <p:nvSpPr>
          <p:cNvPr id="4" name="Slide Number Placeholder 3"/>
          <p:cNvSpPr>
            <a:spLocks noGrp="1"/>
          </p:cNvSpPr>
          <p:nvPr>
            <p:ph type="sldNum" sz="quarter" idx="5"/>
          </p:nvPr>
        </p:nvSpPr>
        <p:spPr/>
        <p:txBody>
          <a:bodyPr/>
          <a:lstStyle/>
          <a:p>
            <a:fld id="{6DDA3C16-8CC2-EE40-A5C9-41299017EF16}" type="slidenum">
              <a:rPr lang="en-US" smtClean="0"/>
              <a:pPr/>
              <a:t>64</a:t>
            </a:fld>
            <a:endParaRPr lang="en-US"/>
          </a:p>
        </p:txBody>
      </p:sp>
    </p:spTree>
    <p:extLst>
      <p:ext uri="{BB962C8B-B14F-4D97-AF65-F5344CB8AC3E}">
        <p14:creationId xmlns:p14="http://schemas.microsoft.com/office/powerpoint/2010/main" val="11102915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terms of why we spent today’s class discussing prosody and how to measure it, I want to finish up by highlighting that an understanding of prosody and the methods needed to represent and model it are essential for a number of spoken language applications, ranging from TTS systems that are able to generate human-like prosody, to improving ASR and machine translation methods that are attuned to differences in prosody that impact meaning, and more general dialogue modeling and understanding applications too. We’ll learn more about some of these application areas over the rest of the semester. </a:t>
            </a:r>
          </a:p>
        </p:txBody>
      </p:sp>
      <p:sp>
        <p:nvSpPr>
          <p:cNvPr id="4" name="Slide Number Placeholder 3"/>
          <p:cNvSpPr>
            <a:spLocks noGrp="1"/>
          </p:cNvSpPr>
          <p:nvPr>
            <p:ph type="sldNum" sz="quarter" idx="5"/>
          </p:nvPr>
        </p:nvSpPr>
        <p:spPr/>
        <p:txBody>
          <a:bodyPr/>
          <a:lstStyle/>
          <a:p>
            <a:fld id="{6DDA3C16-8CC2-EE40-A5C9-41299017EF16}" type="slidenum">
              <a:rPr lang="en-US" smtClean="0"/>
              <a:pPr/>
              <a:t>65</a:t>
            </a:fld>
            <a:endParaRPr lang="en-US"/>
          </a:p>
        </p:txBody>
      </p:sp>
    </p:spTree>
    <p:extLst>
      <p:ext uri="{BB962C8B-B14F-4D97-AF65-F5344CB8AC3E}">
        <p14:creationId xmlns:p14="http://schemas.microsoft.com/office/powerpoint/2010/main" val="1607193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all of today’s material, and this is also my last day lecturing for this class for the semester, although I will be back sometime in November to give a guest lecture on my research on code-switched speech analysis. Next week, you’ll have a guest lecture by Andrew Rosenberg, so if you have any remaining questions about the details of </a:t>
            </a:r>
            <a:r>
              <a:rPr lang="en-US" dirty="0" err="1"/>
              <a:t>AuToBI</a:t>
            </a:r>
            <a:r>
              <a:rPr lang="en-US" dirty="0"/>
              <a:t>, you can ask him in person then! Remember that HW 1 is due before the start of class next week, and don’t forget to sign in for attendance. Since we have had some issues with </a:t>
            </a:r>
            <a:r>
              <a:rPr lang="en-US" dirty="0" err="1"/>
              <a:t>Courseworks</a:t>
            </a:r>
            <a:r>
              <a:rPr lang="en-US" dirty="0"/>
              <a:t> retaining attendance records, please let us </a:t>
            </a:r>
            <a:r>
              <a:rPr lang="en-US"/>
              <a:t>know if you were here last week too. </a:t>
            </a:r>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66</a:t>
            </a:fld>
            <a:endParaRPr lang="en-US"/>
          </a:p>
        </p:txBody>
      </p:sp>
    </p:spTree>
    <p:extLst>
      <p:ext uri="{BB962C8B-B14F-4D97-AF65-F5344CB8AC3E}">
        <p14:creationId xmlns:p14="http://schemas.microsoft.com/office/powerpoint/2010/main" val="330832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brings us to a clearer motivation for what we need to know and do to perform prosodic analysis well. When we study prosody, we want to be able to capture enough variation to compare prosodic patterns and meanings within and across languages, and in enough detail to build a complete prosodic picture, using methods that are general enough to allow for those comparisons. So throughout the rest of today’s class, we’re going to talk about how we can achieve this goal. </a:t>
            </a:r>
          </a:p>
        </p:txBody>
      </p:sp>
      <p:sp>
        <p:nvSpPr>
          <p:cNvPr id="4" name="Slide Number Placeholder 3"/>
          <p:cNvSpPr>
            <a:spLocks noGrp="1"/>
          </p:cNvSpPr>
          <p:nvPr>
            <p:ph type="sldNum" sz="quarter" idx="5"/>
          </p:nvPr>
        </p:nvSpPr>
        <p:spPr/>
        <p:txBody>
          <a:bodyPr/>
          <a:lstStyle/>
          <a:p>
            <a:fld id="{6DDA3C16-8CC2-EE40-A5C9-41299017EF16}" type="slidenum">
              <a:rPr lang="en-US" smtClean="0"/>
              <a:pPr/>
              <a:t>7</a:t>
            </a:fld>
            <a:endParaRPr lang="en-US"/>
          </a:p>
        </p:txBody>
      </p:sp>
    </p:spTree>
    <p:extLst>
      <p:ext uri="{BB962C8B-B14F-4D97-AF65-F5344CB8AC3E}">
        <p14:creationId xmlns:p14="http://schemas.microsoft.com/office/powerpoint/2010/main" val="842393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with the basics and go over some definitions of terms that we are introducing today, starting with prosodic prominence, which might also be referred to as prominence, emphasis, accent or pitch accent, or stress. You may already have an intuitive understanding of this term, but its official definition is an acoustic excursion, or in other words a change over time in some acoustic feature of a sound, that is used to make a word or a syllable in a given utterance stand out from the rest. It is often used to draw a listener’s attention to a change in some semantic aspect of the utterance, for example the topic or focus of the conversation. We’ll see an illustrative example on the next slide and then we’ll circle back to the concept of prosodic prominence in more detail in later parts of today’s class.</a:t>
            </a:r>
          </a:p>
          <a:p>
            <a:r>
              <a:rPr lang="en-US" dirty="0"/>
              <a:t>[Show next slide w/picture]</a:t>
            </a:r>
          </a:p>
        </p:txBody>
      </p:sp>
      <p:sp>
        <p:nvSpPr>
          <p:cNvPr id="4" name="Slide Number Placeholder 3"/>
          <p:cNvSpPr>
            <a:spLocks noGrp="1"/>
          </p:cNvSpPr>
          <p:nvPr>
            <p:ph type="sldNum" sz="quarter" idx="5"/>
          </p:nvPr>
        </p:nvSpPr>
        <p:spPr/>
        <p:txBody>
          <a:bodyPr/>
          <a:lstStyle/>
          <a:p>
            <a:fld id="{6DDA3C16-8CC2-EE40-A5C9-41299017EF16}" type="slidenum">
              <a:rPr lang="en-US" smtClean="0"/>
              <a:pPr/>
              <a:t>8</a:t>
            </a:fld>
            <a:endParaRPr lang="en-US"/>
          </a:p>
        </p:txBody>
      </p:sp>
    </p:spTree>
    <p:extLst>
      <p:ext uri="{BB962C8B-B14F-4D97-AF65-F5344CB8AC3E}">
        <p14:creationId xmlns:p14="http://schemas.microsoft.com/office/powerpoint/2010/main" val="823320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varied prosodic prominence that we can both look at and listen to. [play sound] What semantic purpose does the increased prominence on specific words here convey?</a:t>
            </a:r>
          </a:p>
        </p:txBody>
      </p:sp>
      <p:sp>
        <p:nvSpPr>
          <p:cNvPr id="4" name="Slide Number Placeholder 3"/>
          <p:cNvSpPr>
            <a:spLocks noGrp="1"/>
          </p:cNvSpPr>
          <p:nvPr>
            <p:ph type="sldNum" sz="quarter" idx="5"/>
          </p:nvPr>
        </p:nvSpPr>
        <p:spPr/>
        <p:txBody>
          <a:bodyPr/>
          <a:lstStyle/>
          <a:p>
            <a:fld id="{6DDA3C16-8CC2-EE40-A5C9-41299017EF16}" type="slidenum">
              <a:rPr lang="en-US" smtClean="0"/>
              <a:pPr/>
              <a:t>9</a:t>
            </a:fld>
            <a:endParaRPr lang="en-US"/>
          </a:p>
        </p:txBody>
      </p:sp>
    </p:spTree>
    <p:extLst>
      <p:ext uri="{BB962C8B-B14F-4D97-AF65-F5344CB8AC3E}">
        <p14:creationId xmlns:p14="http://schemas.microsoft.com/office/powerpoint/2010/main" val="386908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63EF68C-3D0F-FC4F-B760-06B2546C7124}" type="datetime1">
              <a:rPr lang="en-US"/>
              <a:pPr/>
              <a:t>9/27/25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2EC74270-819D-2A42-892B-0BB1580FD2D3}" type="slidenum">
              <a:rPr lang="en-US"/>
              <a:pPr/>
              <a:t>‹#›</a:t>
            </a:fld>
            <a:endParaRPr lang="en-US"/>
          </a:p>
        </p:txBody>
      </p:sp>
    </p:spTree>
    <p:extLst>
      <p:ext uri="{BB962C8B-B14F-4D97-AF65-F5344CB8AC3E}">
        <p14:creationId xmlns:p14="http://schemas.microsoft.com/office/powerpoint/2010/main" val="197514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7007F8-3FC3-514C-95C3-DC029291D959}" type="datetime1">
              <a:rPr lang="en-US"/>
              <a:pPr/>
              <a:t>9/27/25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786DEC76-3F14-5E43-8760-929F6FDB653E}" type="slidenum">
              <a:rPr lang="en-US"/>
              <a:pPr/>
              <a:t>‹#›</a:t>
            </a:fld>
            <a:endParaRPr lang="en-US"/>
          </a:p>
        </p:txBody>
      </p:sp>
    </p:spTree>
    <p:extLst>
      <p:ext uri="{BB962C8B-B14F-4D97-AF65-F5344CB8AC3E}">
        <p14:creationId xmlns:p14="http://schemas.microsoft.com/office/powerpoint/2010/main" val="355393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E27BE7-F09A-AF43-AC41-F815BD383510}" type="datetime1">
              <a:rPr lang="en-US"/>
              <a:pPr/>
              <a:t>9/27/25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52E423-AF14-6C4C-B600-49888249F72D}" type="slidenum">
              <a:rPr lang="en-US"/>
              <a:pPr/>
              <a:t>‹#›</a:t>
            </a:fld>
            <a:endParaRPr lang="en-US"/>
          </a:p>
        </p:txBody>
      </p:sp>
    </p:spTree>
    <p:extLst>
      <p:ext uri="{BB962C8B-B14F-4D97-AF65-F5344CB8AC3E}">
        <p14:creationId xmlns:p14="http://schemas.microsoft.com/office/powerpoint/2010/main" val="412001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0F70CC-2360-6E47-8D15-BD3ECE1CDD1B}" type="datetime1">
              <a:rPr lang="en-US"/>
              <a:pPr/>
              <a:t>9/27/25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249F2B-E833-7C4B-8512-E970305C1E58}" type="slidenum">
              <a:rPr lang="en-US"/>
              <a:pPr/>
              <a:t>‹#›</a:t>
            </a:fld>
            <a:endParaRPr lang="en-US"/>
          </a:p>
        </p:txBody>
      </p:sp>
    </p:spTree>
    <p:extLst>
      <p:ext uri="{BB962C8B-B14F-4D97-AF65-F5344CB8AC3E}">
        <p14:creationId xmlns:p14="http://schemas.microsoft.com/office/powerpoint/2010/main" val="244121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0623885-D68A-054B-8FF3-C81E369A9247}" type="datetime1">
              <a:rPr lang="en-US"/>
              <a:pPr/>
              <a:t>9/27/25</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1D297954-F5FC-F144-9D58-29360469DDAB}" type="slidenum">
              <a:rPr lang="en-US"/>
              <a:pPr/>
              <a:t>‹#›</a:t>
            </a:fld>
            <a:endParaRPr lang="en-US"/>
          </a:p>
        </p:txBody>
      </p:sp>
    </p:spTree>
    <p:extLst>
      <p:ext uri="{BB962C8B-B14F-4D97-AF65-F5344CB8AC3E}">
        <p14:creationId xmlns:p14="http://schemas.microsoft.com/office/powerpoint/2010/main" val="26244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875C1CAC-D5BC-CA45-BDC0-22D389CCAA40}" type="datetime1">
              <a:rPr lang="en-US"/>
              <a:pPr/>
              <a:t>9/27/25</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9DAF70BF-68D9-0740-A35D-912BE72C93BF}" type="slidenum">
              <a:rPr lang="en-US"/>
              <a:pPr/>
              <a:t>‹#›</a:t>
            </a:fld>
            <a:endParaRPr lang="en-US"/>
          </a:p>
        </p:txBody>
      </p:sp>
    </p:spTree>
    <p:extLst>
      <p:ext uri="{BB962C8B-B14F-4D97-AF65-F5344CB8AC3E}">
        <p14:creationId xmlns:p14="http://schemas.microsoft.com/office/powerpoint/2010/main" val="8689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EE6AAAD-B8B3-5E46-B84D-B57C45574B45}" type="datetime1">
              <a:rPr lang="en-US"/>
              <a:pPr/>
              <a:t>9/27/25</a:t>
            </a:fld>
            <a:endParaRPr lang="en-US"/>
          </a:p>
        </p:txBody>
      </p:sp>
      <p:sp>
        <p:nvSpPr>
          <p:cNvPr id="8" name="Footer Placeholder 7"/>
          <p:cNvSpPr>
            <a:spLocks noGrp="1"/>
          </p:cNvSpPr>
          <p:nvPr>
            <p:ph type="ftr" sz="quarter" idx="11"/>
          </p:nvPr>
        </p:nvSpPr>
        <p:spPr/>
        <p:txBody>
          <a:bodyPr/>
          <a:lstStyle>
            <a:lvl1pPr>
              <a:defRPr/>
            </a:lvl1pPr>
          </a:lstStyle>
          <a:p>
            <a:r>
              <a:rPr lang="en-US"/>
              <a:t>AT&amp;T Proprietary</a:t>
            </a:r>
          </a:p>
        </p:txBody>
      </p:sp>
      <p:sp>
        <p:nvSpPr>
          <p:cNvPr id="9" name="Slide Number Placeholder 8"/>
          <p:cNvSpPr>
            <a:spLocks noGrp="1"/>
          </p:cNvSpPr>
          <p:nvPr>
            <p:ph type="sldNum" sz="quarter" idx="12"/>
          </p:nvPr>
        </p:nvSpPr>
        <p:spPr/>
        <p:txBody>
          <a:bodyPr/>
          <a:lstStyle>
            <a:lvl1pPr>
              <a:defRPr/>
            </a:lvl1pPr>
          </a:lstStyle>
          <a:p>
            <a:fld id="{916CDDBB-7B9A-7F48-AA0A-82397907D23D}" type="slidenum">
              <a:rPr lang="en-US"/>
              <a:pPr/>
              <a:t>‹#›</a:t>
            </a:fld>
            <a:endParaRPr lang="en-US"/>
          </a:p>
        </p:txBody>
      </p:sp>
    </p:spTree>
    <p:extLst>
      <p:ext uri="{BB962C8B-B14F-4D97-AF65-F5344CB8AC3E}">
        <p14:creationId xmlns:p14="http://schemas.microsoft.com/office/powerpoint/2010/main" val="16790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24FF392-6DD0-1C42-9EB9-D001C148B05C}" type="datetime1">
              <a:rPr lang="en-US"/>
              <a:pPr/>
              <a:t>9/27/25</a:t>
            </a:fld>
            <a:endParaRPr lang="en-US"/>
          </a:p>
        </p:txBody>
      </p:sp>
      <p:sp>
        <p:nvSpPr>
          <p:cNvPr id="4" name="Footer Placeholder 3"/>
          <p:cNvSpPr>
            <a:spLocks noGrp="1"/>
          </p:cNvSpPr>
          <p:nvPr>
            <p:ph type="ftr" sz="quarter" idx="11"/>
          </p:nvPr>
        </p:nvSpPr>
        <p:spPr/>
        <p:txBody>
          <a:bodyPr/>
          <a:lstStyle>
            <a:lvl1pPr>
              <a:defRPr/>
            </a:lvl1pPr>
          </a:lstStyle>
          <a:p>
            <a:r>
              <a:rPr lang="en-US"/>
              <a:t>AT&amp;T Proprietary</a:t>
            </a:r>
          </a:p>
        </p:txBody>
      </p:sp>
      <p:sp>
        <p:nvSpPr>
          <p:cNvPr id="5" name="Slide Number Placeholder 4"/>
          <p:cNvSpPr>
            <a:spLocks noGrp="1"/>
          </p:cNvSpPr>
          <p:nvPr>
            <p:ph type="sldNum" sz="quarter" idx="12"/>
          </p:nvPr>
        </p:nvSpPr>
        <p:spPr/>
        <p:txBody>
          <a:bodyPr/>
          <a:lstStyle>
            <a:lvl1pPr>
              <a:defRPr/>
            </a:lvl1pPr>
          </a:lstStyle>
          <a:p>
            <a:fld id="{E5B8A67F-5990-024C-872C-7C8382FBBFD9}" type="slidenum">
              <a:rPr lang="en-US"/>
              <a:pPr/>
              <a:t>‹#›</a:t>
            </a:fld>
            <a:endParaRPr lang="en-US"/>
          </a:p>
        </p:txBody>
      </p:sp>
    </p:spTree>
    <p:extLst>
      <p:ext uri="{BB962C8B-B14F-4D97-AF65-F5344CB8AC3E}">
        <p14:creationId xmlns:p14="http://schemas.microsoft.com/office/powerpoint/2010/main" val="374091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3341D0E-D8A0-CB42-9160-363C8EFA102B}" type="datetime1">
              <a:rPr lang="en-US"/>
              <a:pPr/>
              <a:t>9/27/25</a:t>
            </a:fld>
            <a:endParaRPr lang="en-US"/>
          </a:p>
        </p:txBody>
      </p:sp>
      <p:sp>
        <p:nvSpPr>
          <p:cNvPr id="3" name="Footer Placeholder 2"/>
          <p:cNvSpPr>
            <a:spLocks noGrp="1"/>
          </p:cNvSpPr>
          <p:nvPr>
            <p:ph type="ftr" sz="quarter" idx="11"/>
          </p:nvPr>
        </p:nvSpPr>
        <p:spPr/>
        <p:txBody>
          <a:bodyPr/>
          <a:lstStyle>
            <a:lvl1pPr>
              <a:defRPr/>
            </a:lvl1pPr>
          </a:lstStyle>
          <a:p>
            <a:r>
              <a:rPr lang="en-US"/>
              <a:t>AT&amp;T Proprietary</a:t>
            </a:r>
          </a:p>
        </p:txBody>
      </p:sp>
      <p:sp>
        <p:nvSpPr>
          <p:cNvPr id="4" name="Slide Number Placeholder 3"/>
          <p:cNvSpPr>
            <a:spLocks noGrp="1"/>
          </p:cNvSpPr>
          <p:nvPr>
            <p:ph type="sldNum" sz="quarter" idx="12"/>
          </p:nvPr>
        </p:nvSpPr>
        <p:spPr/>
        <p:txBody>
          <a:bodyPr/>
          <a:lstStyle>
            <a:lvl1pPr>
              <a:defRPr/>
            </a:lvl1pPr>
          </a:lstStyle>
          <a:p>
            <a:fld id="{96FB6181-4654-4B40-A9B3-4EAB04EBEF63}" type="slidenum">
              <a:rPr lang="en-US"/>
              <a:pPr/>
              <a:t>‹#›</a:t>
            </a:fld>
            <a:endParaRPr lang="en-US"/>
          </a:p>
        </p:txBody>
      </p:sp>
    </p:spTree>
    <p:extLst>
      <p:ext uri="{BB962C8B-B14F-4D97-AF65-F5344CB8AC3E}">
        <p14:creationId xmlns:p14="http://schemas.microsoft.com/office/powerpoint/2010/main" val="14903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CCDD652-F736-BC4B-9B56-06699A763689}" type="datetime1">
              <a:rPr lang="en-US"/>
              <a:pPr/>
              <a:t>9/27/25</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63B18B45-E3AA-8C4C-BA51-985191265CD3}" type="slidenum">
              <a:rPr lang="en-US"/>
              <a:pPr/>
              <a:t>‹#›</a:t>
            </a:fld>
            <a:endParaRPr lang="en-US"/>
          </a:p>
        </p:txBody>
      </p:sp>
    </p:spTree>
    <p:extLst>
      <p:ext uri="{BB962C8B-B14F-4D97-AF65-F5344CB8AC3E}">
        <p14:creationId xmlns:p14="http://schemas.microsoft.com/office/powerpoint/2010/main" val="62871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A674411-678D-8245-B31A-F39929265E96}" type="datetime1">
              <a:rPr lang="en-US"/>
              <a:pPr/>
              <a:t>9/27/25</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8113D010-71BA-7341-BC73-CF4FAE37FBFB}" type="slidenum">
              <a:rPr lang="en-US"/>
              <a:pPr/>
              <a:t>‹#›</a:t>
            </a:fld>
            <a:endParaRPr lang="en-US"/>
          </a:p>
        </p:txBody>
      </p:sp>
    </p:spTree>
    <p:extLst>
      <p:ext uri="{BB962C8B-B14F-4D97-AF65-F5344CB8AC3E}">
        <p14:creationId xmlns:p14="http://schemas.microsoft.com/office/powerpoint/2010/main" val="267763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7921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447800"/>
            <a:ext cx="8229600" cy="46783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821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210C1A58-D2D6-9B4F-94C6-415F6AB2A367}" type="datetime1">
              <a:rPr lang="en-US"/>
              <a:pPr/>
              <a:t>9/27/25</a:t>
            </a:fld>
            <a:endParaRPr lang="en-US"/>
          </a:p>
        </p:txBody>
      </p:sp>
      <p:sp>
        <p:nvSpPr>
          <p:cNvPr id="478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r>
              <a:rPr lang="en-US"/>
              <a:t>AT&amp;T Proprietary</a:t>
            </a:r>
          </a:p>
        </p:txBody>
      </p:sp>
      <p:sp>
        <p:nvSpPr>
          <p:cNvPr id="478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8115391-3C78-094F-BA34-F7C1F6CC09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tiff"/><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PcIX-U5w5W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8.png"/><Relationship Id="rId5" Type="http://schemas.microsoft.com/office/2007/relationships/media" Target="../media/media9.WAV"/><Relationship Id="rId10" Type="http://schemas.openxmlformats.org/officeDocument/2006/relationships/notesSlide" Target="../notesSlides/notesSlide23.xml"/><Relationship Id="rId4" Type="http://schemas.openxmlformats.org/officeDocument/2006/relationships/audio" Target="../media/media8.WAV"/><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12.WAV"/><Relationship Id="rId7"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media13.WAV"/><Relationship Id="rId5" Type="http://schemas.microsoft.com/office/2007/relationships/media" Target="../media/media13.WAV"/><Relationship Id="rId4" Type="http://schemas.openxmlformats.org/officeDocument/2006/relationships/audio" Target="../media/media12.WAV"/><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audio" Target="../media/media18.WAV"/><Relationship Id="rId3" Type="http://schemas.microsoft.com/office/2007/relationships/media" Target="../media/media16.WAV"/><Relationship Id="rId7" Type="http://schemas.microsoft.com/office/2007/relationships/media" Target="../media/media18.WAV"/><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audio" Target="../media/media17.WAV"/><Relationship Id="rId11" Type="http://schemas.openxmlformats.org/officeDocument/2006/relationships/image" Target="../media/image8.png"/><Relationship Id="rId5" Type="http://schemas.microsoft.com/office/2007/relationships/media" Target="../media/media17.WAV"/><Relationship Id="rId10" Type="http://schemas.openxmlformats.org/officeDocument/2006/relationships/notesSlide" Target="../notesSlides/notesSlide27.xml"/><Relationship Id="rId4" Type="http://schemas.openxmlformats.org/officeDocument/2006/relationships/audio" Target="../media/media16.WAV"/><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audio" Target="../media/media22.wav"/><Relationship Id="rId13" Type="http://schemas.openxmlformats.org/officeDocument/2006/relationships/image" Target="../media/image3.png"/><Relationship Id="rId3" Type="http://schemas.microsoft.com/office/2007/relationships/media" Target="../media/media20.wav"/><Relationship Id="rId7" Type="http://schemas.microsoft.com/office/2007/relationships/media" Target="../media/media22.wav"/><Relationship Id="rId12" Type="http://schemas.openxmlformats.org/officeDocument/2006/relationships/notesSlide" Target="../notesSlides/notesSlide28.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audio" Target="../media/media21.wav"/><Relationship Id="rId11" Type="http://schemas.openxmlformats.org/officeDocument/2006/relationships/slideLayout" Target="../slideLayouts/slideLayout2.xml"/><Relationship Id="rId5" Type="http://schemas.microsoft.com/office/2007/relationships/media" Target="../media/media21.wav"/><Relationship Id="rId10" Type="http://schemas.openxmlformats.org/officeDocument/2006/relationships/audio" Target="../media/media23.wav"/><Relationship Id="rId4" Type="http://schemas.openxmlformats.org/officeDocument/2006/relationships/audio" Target="../media/media20.wav"/><Relationship Id="rId9" Type="http://schemas.microsoft.com/office/2007/relationships/media" Target="../media/media23.wav"/></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25.WAV"/><Relationship Id="rId13" Type="http://schemas.microsoft.com/office/2007/relationships/media" Target="../media/media28.WAV"/><Relationship Id="rId3" Type="http://schemas.microsoft.com/office/2007/relationships/media" Target="../media/media17.WAV"/><Relationship Id="rId7" Type="http://schemas.microsoft.com/office/2007/relationships/media" Target="../media/media25.WAV"/><Relationship Id="rId12" Type="http://schemas.openxmlformats.org/officeDocument/2006/relationships/audio" Target="../media/media27.WAV"/><Relationship Id="rId17" Type="http://schemas.openxmlformats.org/officeDocument/2006/relationships/image" Target="../media/image8.png"/><Relationship Id="rId2" Type="http://schemas.openxmlformats.org/officeDocument/2006/relationships/audio" Target="../media/media24.WAV"/><Relationship Id="rId16" Type="http://schemas.openxmlformats.org/officeDocument/2006/relationships/notesSlide" Target="../notesSlides/notesSlide30.xml"/><Relationship Id="rId1" Type="http://schemas.microsoft.com/office/2007/relationships/media" Target="../media/media24.WAV"/><Relationship Id="rId6" Type="http://schemas.openxmlformats.org/officeDocument/2006/relationships/audio" Target="../media/media16.WAV"/><Relationship Id="rId11" Type="http://schemas.microsoft.com/office/2007/relationships/media" Target="../media/media27.WAV"/><Relationship Id="rId5" Type="http://schemas.microsoft.com/office/2007/relationships/media" Target="../media/media16.WAV"/><Relationship Id="rId15" Type="http://schemas.openxmlformats.org/officeDocument/2006/relationships/slideLayout" Target="../slideLayouts/slideLayout7.xml"/><Relationship Id="rId10" Type="http://schemas.openxmlformats.org/officeDocument/2006/relationships/audio" Target="../media/media26.WAV"/><Relationship Id="rId4" Type="http://schemas.openxmlformats.org/officeDocument/2006/relationships/audio" Target="../media/media17.WAV"/><Relationship Id="rId9" Type="http://schemas.microsoft.com/office/2007/relationships/media" Target="../media/media26.WAV"/><Relationship Id="rId14" Type="http://schemas.openxmlformats.org/officeDocument/2006/relationships/audio" Target="../media/media28.WAV"/></Relationships>
</file>

<file path=ppt/slides/_rels/slide31.xml.rels><?xml version="1.0" encoding="UTF-8" standalone="yes"?>
<Relationships xmlns="http://schemas.openxmlformats.org/package/2006/relationships"><Relationship Id="rId3" Type="http://schemas.microsoft.com/office/2007/relationships/media" Target="../media/media30.WAV"/><Relationship Id="rId7" Type="http://schemas.openxmlformats.org/officeDocument/2006/relationships/image" Target="../media/image8.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notesSlide" Target="../notesSlides/notesSlide31.xml"/><Relationship Id="rId5" Type="http://schemas.openxmlformats.org/officeDocument/2006/relationships/slideLayout" Target="../slideLayouts/slideLayout7.xml"/><Relationship Id="rId4" Type="http://schemas.openxmlformats.org/officeDocument/2006/relationships/audio" Target="../media/media30.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https://www.isca-archive.org/interspeech_2004/yoon04b_interspeech.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cs.columbia.edu/~julia/papers/conv.pdf"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www.ling.ohio-state.edu/research/phonetics/E_ToBI/" TargetMode="External"/><Relationship Id="rId4" Type="http://schemas.openxmlformats.org/officeDocument/2006/relationships/hyperlink" Target="https://web.archive.org/web/20200220084533/http:/www.speech.cs.cmu.edu/tobi/ToBI.1.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youtube.com/watch?v=uxBx9igB5s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s.columbia.edu/speech/PaperFiles/2014/moniz_autobi.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cs.columbia.edu/speech/PaperFiles/2013/soto-Columbia-icassp13-v2.pdf" TargetMode="External"/><Relationship Id="rId4" Type="http://schemas.openxmlformats.org/officeDocument/2006/relationships/hyperlink" Target="https://www.cs.columbia.edu/speech/PaperFiles/2012/sp2012_submission_97.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atalog.ldc.upenn.edu/LDC96S36"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universal.elra.info/product_info.php?cPath=37_39&amp;products_id=2140" TargetMode="External"/><Relationship Id="rId4" Type="http://schemas.openxmlformats.org/officeDocument/2006/relationships/hyperlink" Target="http://www.cs.columbia.edu/nlp/papers/2007/hirschberg_al_07.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s.columbia.edu/speech/games-corpu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groups.inf.ed.ac.uk/switchboard/annotations.html" TargetMode="External"/><Relationship Id="rId4" Type="http://schemas.openxmlformats.org/officeDocument/2006/relationships/hyperlink" Target="https://catalog.ldc.upenn.edu/LDC97S62"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isca-archive.org/icslp_2000/li00k_icslp.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50.xml.rels><?xml version="1.0" encoding="UTF-8" standalone="yes"?>
<Relationships xmlns="http://schemas.openxmlformats.org/package/2006/relationships"><Relationship Id="rId3" Type="http://schemas.openxmlformats.org/officeDocument/2006/relationships/hyperlink" Target="https://www.researchgate.net/publication/270711170_Analysis_of_voice_fundamental_frequency_contours_for_declarative_sentences_of_Japanese"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aclweb.org/anthology/N10-1109.pdf" TargetMode="External"/><Relationship Id="rId5" Type="http://schemas.openxmlformats.org/officeDocument/2006/relationships/hyperlink" Target="https://www.degruyter.com/document/doi/10.1515/lp-2012-0017/html" TargetMode="External"/><Relationship Id="rId4" Type="http://schemas.openxmlformats.org/officeDocument/2006/relationships/hyperlink" Target="http://festvox.org/docs/speech_tools-2.4.0/esttilt.html"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hyperlink" Target="https://www.scirp.org/%28S%28vtj3fa45qm1ean45vvffcz55%29%29/reference/referencespapers?referenceid=203056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researchgate.net/publication/351320431_Automatic_detection_of_prosodic_boundaries_in_spontaneous_speech"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7.png"/><Relationship Id="rId4"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7.png"/><Relationship Id="rId4"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8" Type="http://schemas.openxmlformats.org/officeDocument/2006/relationships/hyperlink" Target="https://ieeexplore.ieee.org/abstract/document/10734738" TargetMode="External"/><Relationship Id="rId3" Type="http://schemas.openxmlformats.org/officeDocument/2006/relationships/hyperlink" Target="https://www.isca-archive.org/speechprosody_2024/lilja24_speechprosody.pdf" TargetMode="External"/><Relationship Id="rId7" Type="http://schemas.openxmlformats.org/officeDocument/2006/relationships/hyperlink" Target="https://www.researchgate.net/profile/Michaela-Svatosova/publication/381916226_Establishing_the_domain_of_intonation_patterns_syllabic_nuclei_vs_syllabic_rimes/links/668a4b970a25e27fbc2fa0f6/Establishing-the-domain-of-intonation-patterns-syllabic-nuclei-vs-syllabic-rimes.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ieeexplore.ieee.org/abstract/document/10645206" TargetMode="External"/><Relationship Id="rId11" Type="http://schemas.openxmlformats.org/officeDocument/2006/relationships/hyperlink" Target="https://psycnet.apa.org/record/2025-16039-001" TargetMode="External"/><Relationship Id="rId5" Type="http://schemas.openxmlformats.org/officeDocument/2006/relationships/hyperlink" Target="https://www.isca-archive.org/speechprosody_2024/elviragarcia24_speechprosody.pdf" TargetMode="External"/><Relationship Id="rId10" Type="http://schemas.openxmlformats.org/officeDocument/2006/relationships/hyperlink" Target="https://www.ceeol.com/search/article-detail?id=1304347" TargetMode="External"/><Relationship Id="rId4" Type="http://schemas.openxmlformats.org/officeDocument/2006/relationships/hyperlink" Target="https://arxiv.org/pdf/2408.13240" TargetMode="External"/><Relationship Id="rId9" Type="http://schemas.openxmlformats.org/officeDocument/2006/relationships/hyperlink" Target="https://wwwhomes.uni-bielefeld.de/gibbon/Dafydd_Gibbon_Publication_PDFs/2024-Gibbon-RMT-SpeechProsody.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392F97-278D-3246-9032-4E4FB925B802}" type="slidenum">
              <a:rPr lang="en-US"/>
              <a:pPr/>
              <a:t>1</a:t>
            </a:fld>
            <a:endParaRPr lang="en-US"/>
          </a:p>
        </p:txBody>
      </p:sp>
      <p:sp>
        <p:nvSpPr>
          <p:cNvPr id="124930" name="Rectangle 2"/>
          <p:cNvSpPr>
            <a:spLocks noGrp="1" noChangeArrowheads="1"/>
          </p:cNvSpPr>
          <p:nvPr>
            <p:ph type="ctrTitle"/>
          </p:nvPr>
        </p:nvSpPr>
        <p:spPr>
          <a:solidFill>
            <a:schemeClr val="bg1"/>
          </a:solidFill>
        </p:spPr>
        <p:txBody>
          <a:bodyPr/>
          <a:lstStyle/>
          <a:p>
            <a:r>
              <a:rPr lang="en-US" b="1" dirty="0"/>
              <a:t>Analyzing Speech Prosody</a:t>
            </a:r>
          </a:p>
        </p:txBody>
      </p:sp>
      <p:sp>
        <p:nvSpPr>
          <p:cNvPr id="7" name="Rectangle 3">
            <a:extLst>
              <a:ext uri="{FF2B5EF4-FFF2-40B4-BE49-F238E27FC236}">
                <a16:creationId xmlns:a16="http://schemas.microsoft.com/office/drawing/2014/main" id="{D038325A-FA62-1900-5974-B8E06BDEF69C}"/>
              </a:ext>
            </a:extLst>
          </p:cNvPr>
          <p:cNvSpPr>
            <a:spLocks noGrp="1" noChangeArrowheads="1"/>
          </p:cNvSpPr>
          <p:nvPr>
            <p:ph type="subTitle" idx="1"/>
          </p:nvPr>
        </p:nvSpPr>
        <p:spPr>
          <a:xfrm>
            <a:off x="1028700" y="3886200"/>
            <a:ext cx="7086600" cy="1752600"/>
          </a:xfrm>
        </p:spPr>
        <p:txBody>
          <a:bodyPr/>
          <a:lstStyle/>
          <a:p>
            <a:r>
              <a:rPr lang="en-US" dirty="0"/>
              <a:t>Julia Hirschberg &amp; Debasmita Bhattacharya</a:t>
            </a:r>
          </a:p>
          <a:p>
            <a:r>
              <a:rPr lang="en-US" dirty="0"/>
              <a:t>CS 6706</a:t>
            </a:r>
          </a:p>
        </p:txBody>
      </p:sp>
      <p:sp>
        <p:nvSpPr>
          <p:cNvPr id="8" name="Date Placeholder 3">
            <a:extLst>
              <a:ext uri="{FF2B5EF4-FFF2-40B4-BE49-F238E27FC236}">
                <a16:creationId xmlns:a16="http://schemas.microsoft.com/office/drawing/2014/main" id="{11D7CE26-B8D2-0376-57B3-58C5BECF4E3E}"/>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a:t>
            </a:r>
            <a:r>
              <a:rPr lang="en-US" dirty="0">
                <a:solidFill>
                  <a:srgbClr val="0066FF"/>
                </a:solidFill>
              </a:rPr>
              <a:t>“perceived disjuncture” </a:t>
            </a:r>
            <a:r>
              <a:rPr lang="en-US" dirty="0"/>
              <a:t>between words</a:t>
            </a:r>
          </a:p>
          <a:p>
            <a:pPr lvl="1"/>
            <a:r>
              <a:rPr lang="en-US" dirty="0">
                <a:solidFill>
                  <a:srgbClr val="FF0000"/>
                </a:solidFill>
              </a:rPr>
              <a:t>Physiologically</a:t>
            </a:r>
            <a:r>
              <a:rPr lang="en-US" dirty="0"/>
              <a:t> necessary – a speaker cannot produce sound indefinitely</a:t>
            </a:r>
          </a:p>
          <a:p>
            <a:pPr lvl="1"/>
            <a:r>
              <a:rPr lang="en-US" dirty="0"/>
              <a:t>Used to </a:t>
            </a:r>
            <a:r>
              <a:rPr lang="en-US" dirty="0">
                <a:solidFill>
                  <a:srgbClr val="FF0000"/>
                </a:solidFill>
              </a:rPr>
              <a:t>structure information </a:t>
            </a:r>
            <a:r>
              <a:rPr lang="en-US" dirty="0"/>
              <a:t>in an utterance, grouping words into regions</a:t>
            </a:r>
          </a:p>
          <a:p>
            <a:pPr lvl="2"/>
            <a:r>
              <a:rPr lang="en-US" dirty="0"/>
              <a:t>Phrasing structure may be related to syntactic structure </a:t>
            </a:r>
            <a:r>
              <a:rPr lang="mr-IN" dirty="0"/>
              <a:t>–</a:t>
            </a:r>
            <a:r>
              <a:rPr lang="en-US" dirty="0"/>
              <a:t> or it may not</a:t>
            </a:r>
            <a:r>
              <a:rPr lang="mr-IN" dirty="0"/>
              <a:t>…</a:t>
            </a:r>
            <a:endParaRPr lang="en-US" dirty="0"/>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10</a:t>
            </a:fld>
            <a:endParaRPr lang="en-US" dirty="0"/>
          </a:p>
        </p:txBody>
      </p:sp>
      <p:sp>
        <p:nvSpPr>
          <p:cNvPr id="4" name="Date Placeholder 3">
            <a:extLst>
              <a:ext uri="{FF2B5EF4-FFF2-40B4-BE49-F238E27FC236}">
                <a16:creationId xmlns:a16="http://schemas.microsoft.com/office/drawing/2014/main" id="{22BA2E26-1835-8E74-8CDA-EDD54E82874E}"/>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3317736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1396" y="4854794"/>
            <a:ext cx="7681203"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11</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5487650"/>
            <a:ext cx="322536" cy="322536"/>
          </a:xfrm>
          <a:prstGeom prst="rect">
            <a:avLst/>
          </a:prstGeom>
        </p:spPr>
      </p:pic>
      <p:pic>
        <p:nvPicPr>
          <p:cNvPr id="6" name="Picture 5" descr="h1s9-phras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927" y="1341182"/>
            <a:ext cx="5884143" cy="3200400"/>
          </a:xfrm>
          <a:prstGeom prst="rect">
            <a:avLst/>
          </a:prstGeom>
        </p:spPr>
      </p:pic>
      <p:sp>
        <p:nvSpPr>
          <p:cNvPr id="4" name="Date Placeholder 3">
            <a:extLst>
              <a:ext uri="{FF2B5EF4-FFF2-40B4-BE49-F238E27FC236}">
                <a16:creationId xmlns:a16="http://schemas.microsoft.com/office/drawing/2014/main" id="{05343BDA-F604-3927-9FFA-0A84714C5DC9}"/>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389970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dirty="0"/>
              <a:t>Pitch Contour Example</a:t>
            </a:r>
          </a:p>
        </p:txBody>
      </p:sp>
      <p:sp>
        <p:nvSpPr>
          <p:cNvPr id="4" name="Slide Number Placeholder 3"/>
          <p:cNvSpPr>
            <a:spLocks noGrp="1"/>
          </p:cNvSpPr>
          <p:nvPr>
            <p:ph type="sldNum" sz="quarter" idx="12"/>
          </p:nvPr>
        </p:nvSpPr>
        <p:spPr/>
        <p:txBody>
          <a:bodyPr/>
          <a:lstStyle/>
          <a:p>
            <a:fld id="{6DC54031-3823-C645-9013-F4752712CF15}" type="slidenum">
              <a:rPr lang="en-US" smtClean="0"/>
              <a:t>12</a:t>
            </a:fld>
            <a:endParaRPr lang="en-US"/>
          </a:p>
        </p:txBody>
      </p:sp>
      <p:pic>
        <p:nvPicPr>
          <p:cNvPr id="5" name="Picture 4"/>
          <p:cNvPicPr>
            <a:picLocks noChangeAspect="1"/>
          </p:cNvPicPr>
          <p:nvPr/>
        </p:nvPicPr>
        <p:blipFill>
          <a:blip r:embed="rId5"/>
          <a:stretch>
            <a:fillRect/>
          </a:stretch>
        </p:blipFill>
        <p:spPr>
          <a:xfrm>
            <a:off x="1393292" y="1066800"/>
            <a:ext cx="6265785" cy="3140299"/>
          </a:xfrm>
          <a:prstGeom prst="rect">
            <a:avLst/>
          </a:prstGeom>
          <a:ln>
            <a:solidFill>
              <a:srgbClr val="000000"/>
            </a:solidFill>
          </a:ln>
        </p:spPr>
      </p:pic>
      <p:pic>
        <p:nvPicPr>
          <p:cNvPr id="6" name="pit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485" y="414759"/>
            <a:ext cx="601241" cy="601241"/>
          </a:xfrm>
          <a:prstGeom prst="rect">
            <a:avLst/>
          </a:prstGeom>
        </p:spPr>
      </p:pic>
      <p:sp>
        <p:nvSpPr>
          <p:cNvPr id="7" name="Content Placeholder 2"/>
          <p:cNvSpPr>
            <a:spLocks noGrp="1"/>
          </p:cNvSpPr>
          <p:nvPr>
            <p:ph idx="1"/>
          </p:nvPr>
        </p:nvSpPr>
        <p:spPr>
          <a:xfrm>
            <a:off x="457200" y="4267200"/>
            <a:ext cx="8229600" cy="2311095"/>
          </a:xfrm>
        </p:spPr>
        <p:txBody>
          <a:bodyPr>
            <a:noAutofit/>
          </a:bodyPr>
          <a:lstStyle/>
          <a:p>
            <a:r>
              <a:rPr lang="en-US" sz="2400" dirty="0">
                <a:solidFill>
                  <a:srgbClr val="0066FF"/>
                </a:solidFill>
              </a:rPr>
              <a:t>Pitch</a:t>
            </a:r>
            <a:r>
              <a:rPr lang="en-US" sz="2400" dirty="0"/>
              <a:t> (fundamental frequency) is estimated by finding the length of the period of the speech signal.</a:t>
            </a:r>
          </a:p>
          <a:p>
            <a:pPr lvl="1"/>
            <a:r>
              <a:rPr lang="en-US" sz="2400" dirty="0"/>
              <a:t>If a cycle is missed, the period appears to be twice as long (pitch </a:t>
            </a:r>
            <a:r>
              <a:rPr lang="en-US" sz="2400" dirty="0">
                <a:solidFill>
                  <a:srgbClr val="FF0000"/>
                </a:solidFill>
              </a:rPr>
              <a:t>halving</a:t>
            </a:r>
            <a:r>
              <a:rPr lang="en-US" sz="2400" dirty="0"/>
              <a:t>)</a:t>
            </a:r>
          </a:p>
          <a:p>
            <a:pPr lvl="1"/>
            <a:r>
              <a:rPr lang="en-US" sz="2400" dirty="0"/>
              <a:t>If an extra cycle is found, the period appears to be half as long (pitch </a:t>
            </a:r>
            <a:r>
              <a:rPr lang="en-US" sz="2400" dirty="0">
                <a:solidFill>
                  <a:srgbClr val="FF0000"/>
                </a:solidFill>
              </a:rPr>
              <a:t>doubling</a:t>
            </a:r>
            <a:r>
              <a:rPr lang="en-US" sz="2400" dirty="0"/>
              <a:t>)</a:t>
            </a:r>
          </a:p>
        </p:txBody>
      </p:sp>
      <p:sp>
        <p:nvSpPr>
          <p:cNvPr id="8" name="Rectangular Callout 7"/>
          <p:cNvSpPr/>
          <p:nvPr/>
        </p:nvSpPr>
        <p:spPr>
          <a:xfrm>
            <a:off x="457200" y="2362200"/>
            <a:ext cx="1164492" cy="612648"/>
          </a:xfrm>
          <a:prstGeom prst="wedgeRectCallout">
            <a:avLst>
              <a:gd name="adj1" fmla="val 136885"/>
              <a:gd name="adj2" fmla="val 158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Rectangular Callout 8"/>
          <p:cNvSpPr/>
          <p:nvPr/>
        </p:nvSpPr>
        <p:spPr>
          <a:xfrm>
            <a:off x="7794315" y="1143000"/>
            <a:ext cx="1164492" cy="612648"/>
          </a:xfrm>
          <a:prstGeom prst="wedgeRectCallout">
            <a:avLst>
              <a:gd name="adj1" fmla="val -158417"/>
              <a:gd name="adj2" fmla="val 2697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443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BD70640-E3AC-8046-BFA1-19BEDBAA0FE9}" type="slidenum">
              <a:rPr lang="en-US"/>
              <a:pPr/>
              <a:t>13</a:t>
            </a:fld>
            <a:endParaRPr lang="en-US"/>
          </a:p>
        </p:txBody>
      </p:sp>
      <p:sp>
        <p:nvSpPr>
          <p:cNvPr id="545800" name="Rectangle 8"/>
          <p:cNvSpPr>
            <a:spLocks noGrp="1" noChangeArrowheads="1"/>
          </p:cNvSpPr>
          <p:nvPr>
            <p:ph type="title"/>
          </p:nvPr>
        </p:nvSpPr>
        <p:spPr/>
        <p:txBody>
          <a:bodyPr/>
          <a:lstStyle/>
          <a:p>
            <a:r>
              <a:rPr lang="en-GB"/>
              <a:t>Tone Sequence Models</a:t>
            </a:r>
          </a:p>
        </p:txBody>
      </p:sp>
      <p:sp>
        <p:nvSpPr>
          <p:cNvPr id="545801" name="Rectangle 9"/>
          <p:cNvSpPr>
            <a:spLocks noGrp="1" noChangeArrowheads="1"/>
          </p:cNvSpPr>
          <p:nvPr>
            <p:ph type="body" idx="1"/>
          </p:nvPr>
        </p:nvSpPr>
        <p:spPr/>
        <p:txBody>
          <a:bodyPr/>
          <a:lstStyle/>
          <a:p>
            <a:r>
              <a:rPr lang="en-GB" sz="2400" dirty="0"/>
              <a:t>Intonation that’s generated from </a:t>
            </a:r>
            <a:r>
              <a:rPr lang="en-GB" sz="2400" dirty="0">
                <a:solidFill>
                  <a:srgbClr val="0066FF"/>
                </a:solidFill>
              </a:rPr>
              <a:t>sequences</a:t>
            </a:r>
            <a:r>
              <a:rPr lang="en-GB" sz="2400" dirty="0"/>
              <a:t> of categorically different, phonologically distinctive tones</a:t>
            </a:r>
          </a:p>
          <a:p>
            <a:r>
              <a:rPr lang="en-GB" sz="2400" dirty="0"/>
              <a:t>Basic unit of description: </a:t>
            </a:r>
            <a:r>
              <a:rPr lang="en-GB" sz="2400" dirty="0">
                <a:solidFill>
                  <a:srgbClr val="FF0000"/>
                </a:solidFill>
              </a:rPr>
              <a:t>intonation phrase </a:t>
            </a:r>
            <a:r>
              <a:rPr lang="en-GB" sz="2400" dirty="0"/>
              <a:t>(tone unit, breath group)</a:t>
            </a:r>
          </a:p>
          <a:p>
            <a:pPr lvl="1"/>
            <a:r>
              <a:rPr lang="en-GB" sz="2400" dirty="0"/>
              <a:t>Delimited by pauses, phrase-final lengthening, pitch</a:t>
            </a:r>
          </a:p>
          <a:p>
            <a:r>
              <a:rPr lang="en-GB" sz="2400" dirty="0"/>
              <a:t>Syllables may be stressed or </a:t>
            </a:r>
            <a:r>
              <a:rPr lang="en-GB" sz="2400" dirty="0">
                <a:solidFill>
                  <a:srgbClr val="FF0000"/>
                </a:solidFill>
              </a:rPr>
              <a:t>accented</a:t>
            </a:r>
            <a:r>
              <a:rPr lang="en-GB" sz="2400" dirty="0">
                <a:solidFill>
                  <a:srgbClr val="CC3300"/>
                </a:solidFill>
              </a:rPr>
              <a:t> </a:t>
            </a:r>
          </a:p>
          <a:p>
            <a:pPr lvl="1"/>
            <a:r>
              <a:rPr lang="en-GB" sz="2400" dirty="0"/>
              <a:t>Accent aligned with primary stress -- </a:t>
            </a:r>
            <a:r>
              <a:rPr lang="en-GB" sz="2400" i="1" dirty="0">
                <a:solidFill>
                  <a:srgbClr val="FF0000"/>
                </a:solidFill>
              </a:rPr>
              <a:t>tel</a:t>
            </a:r>
            <a:r>
              <a:rPr lang="en-GB" sz="2400" i="1" dirty="0"/>
              <a:t>ephone</a:t>
            </a:r>
          </a:p>
          <a:p>
            <a:pPr lvl="1"/>
            <a:r>
              <a:rPr lang="en-GB" sz="2400" dirty="0"/>
              <a:t>Indicated by F0, duration, intensity, voice quality</a:t>
            </a:r>
          </a:p>
        </p:txBody>
      </p:sp>
      <p:sp>
        <p:nvSpPr>
          <p:cNvPr id="2" name="Date Placeholder 3">
            <a:extLst>
              <a:ext uri="{FF2B5EF4-FFF2-40B4-BE49-F238E27FC236}">
                <a16:creationId xmlns:a16="http://schemas.microsoft.com/office/drawing/2014/main" id="{9461F8D0-8475-5BA8-FA98-C7E0BF2F9029}"/>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ChangeArrowheads="1"/>
          </p:cNvSpPr>
          <p:nvPr/>
        </p:nvSpPr>
        <p:spPr bwMode="auto">
          <a:xfrm>
            <a:off x="4521200" y="2881313"/>
            <a:ext cx="3995738" cy="3756025"/>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1" name="Rectangle 3"/>
          <p:cNvSpPr>
            <a:spLocks noChangeArrowheads="1"/>
          </p:cNvSpPr>
          <p:nvPr/>
        </p:nvSpPr>
        <p:spPr bwMode="auto">
          <a:xfrm>
            <a:off x="754062" y="1795463"/>
            <a:ext cx="3894138" cy="3741737"/>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2" name="Rectangle 4"/>
          <p:cNvSpPr>
            <a:spLocks noGrp="1" noChangeArrowheads="1"/>
          </p:cNvSpPr>
          <p:nvPr>
            <p:ph type="title"/>
          </p:nvPr>
        </p:nvSpPr>
        <p:spPr>
          <a:xfrm>
            <a:off x="706438" y="415925"/>
            <a:ext cx="7634287" cy="946150"/>
          </a:xfrm>
        </p:spPr>
        <p:txBody>
          <a:bodyPr/>
          <a:lstStyle/>
          <a:p>
            <a:r>
              <a:rPr lang="en-GB" dirty="0"/>
              <a:t>Types of Tone Sequence Models</a:t>
            </a:r>
          </a:p>
        </p:txBody>
      </p:sp>
      <p:sp>
        <p:nvSpPr>
          <p:cNvPr id="534533" name="Rectangle 5"/>
          <p:cNvSpPr>
            <a:spLocks noGrp="1" noChangeArrowheads="1"/>
          </p:cNvSpPr>
          <p:nvPr>
            <p:ph type="body" idx="1"/>
          </p:nvPr>
        </p:nvSpPr>
        <p:spPr/>
        <p:txBody>
          <a:bodyPr/>
          <a:lstStyle/>
          <a:p>
            <a:endParaRPr lang="en-GB"/>
          </a:p>
          <a:p>
            <a:endParaRPr lang="en-GB"/>
          </a:p>
          <a:p>
            <a:endParaRPr lang="en-GB"/>
          </a:p>
          <a:p>
            <a:pPr>
              <a:buFontTx/>
              <a:buNone/>
            </a:pPr>
            <a:r>
              <a:rPr lang="en-GB"/>
              <a:t>	  	</a:t>
            </a:r>
          </a:p>
        </p:txBody>
      </p:sp>
      <p:grpSp>
        <p:nvGrpSpPr>
          <p:cNvPr id="534534" name="Group 6"/>
          <p:cNvGrpSpPr>
            <a:grpSpLocks/>
          </p:cNvGrpSpPr>
          <p:nvPr/>
        </p:nvGrpSpPr>
        <p:grpSpPr bwMode="auto">
          <a:xfrm>
            <a:off x="5789613" y="4065588"/>
            <a:ext cx="1044575" cy="936625"/>
            <a:chOff x="3761" y="3401"/>
            <a:chExt cx="658" cy="598"/>
          </a:xfrm>
        </p:grpSpPr>
        <p:sp>
          <p:nvSpPr>
            <p:cNvPr id="534535" name="Text Box 7"/>
            <p:cNvSpPr txBox="1">
              <a:spLocks noChangeArrowheads="1"/>
            </p:cNvSpPr>
            <p:nvPr/>
          </p:nvSpPr>
          <p:spPr bwMode="auto">
            <a:xfrm>
              <a:off x="3761" y="3435"/>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36" name="Text Box 8"/>
            <p:cNvSpPr txBox="1">
              <a:spLocks noChangeArrowheads="1"/>
            </p:cNvSpPr>
            <p:nvPr/>
          </p:nvSpPr>
          <p:spPr bwMode="auto">
            <a:xfrm>
              <a:off x="3845" y="3401"/>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endParaRPr lang="en-GB"/>
            </a:p>
          </p:txBody>
        </p:sp>
        <p:sp>
          <p:nvSpPr>
            <p:cNvPr id="534537" name="Text Box 9"/>
            <p:cNvSpPr txBox="1">
              <a:spLocks noChangeArrowheads="1"/>
            </p:cNvSpPr>
            <p:nvPr/>
          </p:nvSpPr>
          <p:spPr bwMode="auto">
            <a:xfrm>
              <a:off x="3962" y="3463"/>
              <a:ext cx="180"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38" name="Text Box 10"/>
            <p:cNvSpPr txBox="1">
              <a:spLocks noChangeArrowheads="1"/>
            </p:cNvSpPr>
            <p:nvPr/>
          </p:nvSpPr>
          <p:spPr bwMode="auto">
            <a:xfrm>
              <a:off x="4036" y="3526"/>
              <a:ext cx="212"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39" name="Text Box 11"/>
            <p:cNvSpPr txBox="1">
              <a:spLocks noChangeArrowheads="1"/>
            </p:cNvSpPr>
            <p:nvPr/>
          </p:nvSpPr>
          <p:spPr bwMode="auto">
            <a:xfrm>
              <a:off x="4143" y="3644"/>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e</a:t>
              </a:r>
              <a:endParaRPr lang="en-GB"/>
            </a:p>
          </p:txBody>
        </p:sp>
        <p:sp>
          <p:nvSpPr>
            <p:cNvPr id="534540" name="Text Box 12"/>
            <p:cNvSpPr txBox="1">
              <a:spLocks noChangeArrowheads="1"/>
            </p:cNvSpPr>
            <p:nvPr/>
          </p:nvSpPr>
          <p:spPr bwMode="auto">
            <a:xfrm>
              <a:off x="4250" y="3707"/>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41" name="Text Box 13"/>
          <p:cNvSpPr txBox="1">
            <a:spLocks noChangeArrowheads="1"/>
          </p:cNvSpPr>
          <p:nvPr/>
        </p:nvSpPr>
        <p:spPr bwMode="auto">
          <a:xfrm>
            <a:off x="5854700" y="3824288"/>
            <a:ext cx="404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H</a:t>
            </a:r>
            <a:endParaRPr lang="en-GB"/>
          </a:p>
        </p:txBody>
      </p:sp>
      <p:sp>
        <p:nvSpPr>
          <p:cNvPr id="534542" name="Text Box 14"/>
          <p:cNvSpPr txBox="1">
            <a:spLocks noChangeArrowheads="1"/>
          </p:cNvSpPr>
          <p:nvPr/>
        </p:nvSpPr>
        <p:spPr bwMode="auto">
          <a:xfrm>
            <a:off x="6635750" y="4325938"/>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L</a:t>
            </a:r>
          </a:p>
        </p:txBody>
      </p:sp>
      <p:grpSp>
        <p:nvGrpSpPr>
          <p:cNvPr id="534543" name="Group 15"/>
          <p:cNvGrpSpPr>
            <a:grpSpLocks/>
          </p:cNvGrpSpPr>
          <p:nvPr/>
        </p:nvGrpSpPr>
        <p:grpSpPr bwMode="auto">
          <a:xfrm>
            <a:off x="2027238" y="2741613"/>
            <a:ext cx="1044575" cy="985837"/>
            <a:chOff x="3761" y="3401"/>
            <a:chExt cx="658" cy="571"/>
          </a:xfrm>
        </p:grpSpPr>
        <p:sp>
          <p:nvSpPr>
            <p:cNvPr id="534544" name="Text Box 16"/>
            <p:cNvSpPr txBox="1">
              <a:spLocks noChangeArrowheads="1"/>
            </p:cNvSpPr>
            <p:nvPr/>
          </p:nvSpPr>
          <p:spPr bwMode="auto">
            <a:xfrm>
              <a:off x="3761" y="3435"/>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45" name="Text Box 17"/>
            <p:cNvSpPr txBox="1">
              <a:spLocks noChangeArrowheads="1"/>
            </p:cNvSpPr>
            <p:nvPr/>
          </p:nvSpPr>
          <p:spPr bwMode="auto">
            <a:xfrm>
              <a:off x="3845" y="3401"/>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34546" name="Text Box 18"/>
            <p:cNvSpPr txBox="1">
              <a:spLocks noChangeArrowheads="1"/>
            </p:cNvSpPr>
            <p:nvPr/>
          </p:nvSpPr>
          <p:spPr bwMode="auto">
            <a:xfrm>
              <a:off x="3962" y="3463"/>
              <a:ext cx="180" cy="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47" name="Text Box 19"/>
            <p:cNvSpPr txBox="1">
              <a:spLocks noChangeArrowheads="1"/>
            </p:cNvSpPr>
            <p:nvPr/>
          </p:nvSpPr>
          <p:spPr bwMode="auto">
            <a:xfrm>
              <a:off x="4036" y="3526"/>
              <a:ext cx="212"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48" name="Text Box 20"/>
            <p:cNvSpPr txBox="1">
              <a:spLocks noChangeArrowheads="1"/>
            </p:cNvSpPr>
            <p:nvPr/>
          </p:nvSpPr>
          <p:spPr bwMode="auto">
            <a:xfrm>
              <a:off x="4143" y="3644"/>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e</a:t>
              </a:r>
            </a:p>
          </p:txBody>
        </p:sp>
        <p:sp>
          <p:nvSpPr>
            <p:cNvPr id="534549" name="Text Box 21"/>
            <p:cNvSpPr txBox="1">
              <a:spLocks noChangeArrowheads="1"/>
            </p:cNvSpPr>
            <p:nvPr/>
          </p:nvSpPr>
          <p:spPr bwMode="auto">
            <a:xfrm>
              <a:off x="4250" y="3707"/>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50" name="AutoShape 22"/>
          <p:cNvSpPr>
            <a:spLocks noChangeArrowheads="1"/>
          </p:cNvSpPr>
          <p:nvPr/>
        </p:nvSpPr>
        <p:spPr bwMode="auto">
          <a:xfrm rot="-3063257">
            <a:off x="2582069" y="2599532"/>
            <a:ext cx="312737" cy="609600"/>
          </a:xfrm>
          <a:prstGeom prst="downArrow">
            <a:avLst>
              <a:gd name="adj1" fmla="val 50000"/>
              <a:gd name="adj2" fmla="val 48731"/>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51" name="Text Box 23"/>
          <p:cNvSpPr txBox="1">
            <a:spLocks noChangeArrowheads="1"/>
          </p:cNvSpPr>
          <p:nvPr/>
        </p:nvSpPr>
        <p:spPr bwMode="auto">
          <a:xfrm>
            <a:off x="754063" y="1916113"/>
            <a:ext cx="3892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1: based on </a:t>
            </a:r>
            <a:r>
              <a:rPr lang="en-GB" sz="1800" b="1" i="1">
                <a:latin typeface="Arial" charset="0"/>
              </a:rPr>
              <a:t>pitch movements</a:t>
            </a:r>
          </a:p>
        </p:txBody>
      </p:sp>
      <p:sp>
        <p:nvSpPr>
          <p:cNvPr id="534552" name="Text Box 24"/>
          <p:cNvSpPr txBox="1">
            <a:spLocks noChangeArrowheads="1"/>
          </p:cNvSpPr>
          <p:nvPr/>
        </p:nvSpPr>
        <p:spPr bwMode="auto">
          <a:xfrm>
            <a:off x="4833938" y="3022600"/>
            <a:ext cx="3257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2: based on </a:t>
            </a:r>
            <a:r>
              <a:rPr lang="en-GB" sz="1800" b="1" i="1">
                <a:latin typeface="Arial" charset="0"/>
              </a:rPr>
              <a:t>pitch levels</a:t>
            </a:r>
          </a:p>
        </p:txBody>
      </p:sp>
      <p:sp>
        <p:nvSpPr>
          <p:cNvPr id="534553" name="Text Box 25"/>
          <p:cNvSpPr txBox="1">
            <a:spLocks noChangeArrowheads="1"/>
          </p:cNvSpPr>
          <p:nvPr/>
        </p:nvSpPr>
        <p:spPr bwMode="auto">
          <a:xfrm>
            <a:off x="5141913" y="5473700"/>
            <a:ext cx="28559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The American School</a:t>
            </a:r>
            <a:endParaRPr lang="en-GB" sz="1800">
              <a:latin typeface="Arial" charset="0"/>
            </a:endParaRPr>
          </a:p>
        </p:txBody>
      </p:sp>
      <p:sp>
        <p:nvSpPr>
          <p:cNvPr id="534554" name="Text Box 26"/>
          <p:cNvSpPr txBox="1">
            <a:spLocks noChangeArrowheads="1"/>
          </p:cNvSpPr>
          <p:nvPr/>
        </p:nvSpPr>
        <p:spPr bwMode="auto">
          <a:xfrm>
            <a:off x="1219200" y="4038600"/>
            <a:ext cx="2971800" cy="1370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atin typeface="Times" charset="0"/>
              </a:rPr>
              <a:t>The British School	      The Dutch School</a:t>
            </a:r>
          </a:p>
          <a:p>
            <a:pPr>
              <a:spcBef>
                <a:spcPct val="50000"/>
              </a:spcBef>
            </a:pPr>
            <a:endParaRPr lang="en-US">
              <a:latin typeface="Times" charset="0"/>
            </a:endParaRPr>
          </a:p>
        </p:txBody>
      </p:sp>
      <p:sp>
        <p:nvSpPr>
          <p:cNvPr id="3" name="Date Placeholder 3">
            <a:extLst>
              <a:ext uri="{FF2B5EF4-FFF2-40B4-BE49-F238E27FC236}">
                <a16:creationId xmlns:a16="http://schemas.microsoft.com/office/drawing/2014/main" id="{0E96B849-E19F-D85F-263D-035EAC34665C}"/>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DA414F18-C9F8-4C4A-85D5-00FE2B5A8B09}" type="slidenum">
              <a:rPr lang="en-US"/>
              <a:pPr/>
              <a:t>15</a:t>
            </a:fld>
            <a:endParaRPr lang="en-US"/>
          </a:p>
        </p:txBody>
      </p:sp>
      <p:sp>
        <p:nvSpPr>
          <p:cNvPr id="549890" name="Rectangle 2"/>
          <p:cNvSpPr>
            <a:spLocks noGrp="1" noChangeArrowheads="1"/>
          </p:cNvSpPr>
          <p:nvPr>
            <p:ph type="title"/>
          </p:nvPr>
        </p:nvSpPr>
        <p:spPr/>
        <p:txBody>
          <a:bodyPr/>
          <a:lstStyle/>
          <a:p>
            <a:r>
              <a:rPr lang="en-GB" dirty="0"/>
              <a:t>Types of Tone Sequence Models</a:t>
            </a:r>
          </a:p>
        </p:txBody>
      </p:sp>
      <p:pic>
        <p:nvPicPr>
          <p:cNvPr id="549891" name="Picture 3" descr="fcfal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524000"/>
            <a:ext cx="8020050" cy="3448050"/>
          </a:xfrm>
          <a:prstGeom prst="rect">
            <a:avLst/>
          </a:prstGeom>
          <a:noFill/>
          <a:extLst>
            <a:ext uri="{909E8E84-426E-40dd-AFC4-6F175D3DCCD1}">
              <a14:hiddenFill xmlns:a14="http://schemas.microsoft.com/office/drawing/2010/main" xmlns="">
                <a:solidFill>
                  <a:srgbClr val="FFFFFF"/>
                </a:solidFill>
              </a14:hiddenFill>
            </a:ext>
          </a:extLst>
        </p:spPr>
      </p:pic>
      <p:sp>
        <p:nvSpPr>
          <p:cNvPr id="549892" name="Text Box 4"/>
          <p:cNvSpPr txBox="1">
            <a:spLocks noChangeArrowheads="1"/>
          </p:cNvSpPr>
          <p:nvPr/>
        </p:nvSpPr>
        <p:spPr bwMode="auto">
          <a:xfrm>
            <a:off x="1120775" y="3960813"/>
            <a:ext cx="3416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a:t>
            </a:r>
            <a:r>
              <a:rPr lang="en-GB">
                <a:solidFill>
                  <a:schemeClr val="bg1"/>
                </a:solidFill>
                <a:latin typeface="Arial" charset="0"/>
              </a:rPr>
              <a:t> </a:t>
            </a:r>
            <a:r>
              <a:rPr lang="en-GB">
                <a:solidFill>
                  <a:srgbClr val="FF0000"/>
                </a:solidFill>
                <a:latin typeface="Arial" charset="0"/>
              </a:rPr>
              <a:t>POINT</a:t>
            </a:r>
            <a:r>
              <a:rPr lang="en-GB">
                <a:solidFill>
                  <a:schemeClr val="bg1"/>
                </a:solidFill>
                <a:latin typeface="Arial" charset="0"/>
              </a:rPr>
              <a:t> </a:t>
            </a:r>
            <a:r>
              <a:rPr lang="en-GB" sz="1800">
                <a:solidFill>
                  <a:schemeClr val="bg1"/>
                </a:solidFill>
                <a:latin typeface="Arial" charset="0"/>
              </a:rPr>
              <a:t>where</a:t>
            </a:r>
            <a:endParaRPr lang="en-GB">
              <a:solidFill>
                <a:schemeClr val="bg1"/>
              </a:solidFill>
              <a:latin typeface="Arial" charset="0"/>
            </a:endParaRPr>
          </a:p>
        </p:txBody>
      </p:sp>
      <p:sp>
        <p:nvSpPr>
          <p:cNvPr id="549893" name="Text Box 5"/>
          <p:cNvSpPr txBox="1">
            <a:spLocks noChangeArrowheads="1"/>
          </p:cNvSpPr>
          <p:nvPr/>
        </p:nvSpPr>
        <p:spPr bwMode="auto">
          <a:xfrm>
            <a:off x="3314700" y="395605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you have to</a:t>
            </a:r>
            <a:r>
              <a:rPr lang="en-GB">
                <a:solidFill>
                  <a:schemeClr val="bg1"/>
                </a:solidFill>
                <a:latin typeface="Arial" charset="0"/>
              </a:rPr>
              <a:t> </a:t>
            </a:r>
            <a:r>
              <a:rPr lang="en-GB">
                <a:solidFill>
                  <a:srgbClr val="FF0000"/>
                </a:solidFill>
                <a:latin typeface="Arial" charset="0"/>
              </a:rPr>
              <a:t>CLEAN</a:t>
            </a:r>
            <a:r>
              <a:rPr lang="en-GB">
                <a:solidFill>
                  <a:schemeClr val="bg1"/>
                </a:solidFill>
                <a:latin typeface="Arial" charset="0"/>
              </a:rPr>
              <a:t> </a:t>
            </a:r>
            <a:r>
              <a:rPr lang="en-GB" sz="1800">
                <a:solidFill>
                  <a:schemeClr val="bg1"/>
                </a:solidFill>
                <a:latin typeface="Arial" charset="0"/>
              </a:rPr>
              <a:t>it</a:t>
            </a:r>
          </a:p>
        </p:txBody>
      </p:sp>
      <p:sp>
        <p:nvSpPr>
          <p:cNvPr id="549894" name="Text Box 6"/>
          <p:cNvSpPr txBox="1">
            <a:spLocks noChangeArrowheads="1"/>
          </p:cNvSpPr>
          <p:nvPr/>
        </p:nvSpPr>
        <p:spPr bwMode="auto">
          <a:xfrm>
            <a:off x="5354638" y="318135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and I think it’s</a:t>
            </a:r>
            <a:r>
              <a:rPr lang="en-GB">
                <a:solidFill>
                  <a:schemeClr val="bg1"/>
                </a:solidFill>
                <a:latin typeface="Arial" charset="0"/>
              </a:rPr>
              <a:t> </a:t>
            </a:r>
            <a:r>
              <a:rPr lang="en-GB">
                <a:solidFill>
                  <a:srgbClr val="FF0000"/>
                </a:solidFill>
                <a:latin typeface="Arial" charset="0"/>
              </a:rPr>
              <a:t>HOrrible</a:t>
            </a:r>
            <a:r>
              <a:rPr lang="en-GB" sz="1800">
                <a:solidFill>
                  <a:schemeClr val="bg1"/>
                </a:solidFill>
                <a:latin typeface="Arial" charset="0"/>
              </a:rPr>
              <a:t>rrible</a:t>
            </a:r>
          </a:p>
        </p:txBody>
      </p:sp>
      <p:sp>
        <p:nvSpPr>
          <p:cNvPr id="549895" name="Line 7"/>
          <p:cNvSpPr>
            <a:spLocks noChangeShapeType="1"/>
          </p:cNvSpPr>
          <p:nvPr/>
        </p:nvSpPr>
        <p:spPr bwMode="auto">
          <a:xfrm>
            <a:off x="2540000" y="3349625"/>
            <a:ext cx="338138" cy="322263"/>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6" name="Line 8"/>
          <p:cNvSpPr>
            <a:spLocks noChangeShapeType="1"/>
          </p:cNvSpPr>
          <p:nvPr/>
        </p:nvSpPr>
        <p:spPr bwMode="auto">
          <a:xfrm flipH="1">
            <a:off x="2201863" y="3349625"/>
            <a:ext cx="338137" cy="0"/>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7" name="Line 9"/>
          <p:cNvSpPr>
            <a:spLocks noChangeShapeType="1"/>
          </p:cNvSpPr>
          <p:nvPr/>
        </p:nvSpPr>
        <p:spPr bwMode="auto">
          <a:xfrm>
            <a:off x="4910138" y="3163888"/>
            <a:ext cx="644525" cy="627062"/>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8" name="Line 10"/>
          <p:cNvSpPr>
            <a:spLocks noChangeShapeType="1"/>
          </p:cNvSpPr>
          <p:nvPr/>
        </p:nvSpPr>
        <p:spPr bwMode="auto">
          <a:xfrm flipV="1">
            <a:off x="6621463" y="3197225"/>
            <a:ext cx="592137" cy="187325"/>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9" name="Line 11"/>
          <p:cNvSpPr>
            <a:spLocks noChangeShapeType="1"/>
          </p:cNvSpPr>
          <p:nvPr/>
        </p:nvSpPr>
        <p:spPr bwMode="auto">
          <a:xfrm>
            <a:off x="7213600" y="3197225"/>
            <a:ext cx="457200" cy="254000"/>
          </a:xfrm>
          <a:prstGeom prst="line">
            <a:avLst/>
          </a:prstGeom>
          <a:noFill/>
          <a:ln w="28575">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900" name="Text Box 12"/>
          <p:cNvSpPr txBox="1">
            <a:spLocks noChangeArrowheads="1"/>
          </p:cNvSpPr>
          <p:nvPr/>
        </p:nvSpPr>
        <p:spPr bwMode="auto">
          <a:xfrm>
            <a:off x="450850" y="5181600"/>
            <a:ext cx="8489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i="1" dirty="0"/>
              <a:t>There’s a point where you have to clean it and I think it’s horrible...</a:t>
            </a:r>
          </a:p>
        </p:txBody>
      </p:sp>
      <p:pic>
        <p:nvPicPr>
          <p:cNvPr id="549901" name="58EC03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128000" y="650875"/>
            <a:ext cx="406400" cy="406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ate Placeholder 3">
            <a:extLst>
              <a:ext uri="{FF2B5EF4-FFF2-40B4-BE49-F238E27FC236}">
                <a16:creationId xmlns:a16="http://schemas.microsoft.com/office/drawing/2014/main" id="{D77DE00D-CA1D-F076-2C8C-2F1E2DBA468B}"/>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49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60" fill="hold"/>
                                        <p:tgtEl>
                                          <p:spTgt spid="549901"/>
                                        </p:tgtEl>
                                      </p:cBhvr>
                                    </p:cmd>
                                  </p:childTnLst>
                                </p:cTn>
                              </p:par>
                            </p:childTnLst>
                          </p:cTn>
                        </p:par>
                      </p:childTnLst>
                    </p:cTn>
                  </p:par>
                </p:childTnLst>
              </p:cTn>
              <p:nextCondLst>
                <p:cond evt="onClick" delay="0">
                  <p:tgtEl>
                    <p:spTgt spid="54990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990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12"/>
          </p:nvPr>
        </p:nvSpPr>
        <p:spPr/>
        <p:txBody>
          <a:bodyPr/>
          <a:lstStyle/>
          <a:p>
            <a:fld id="{304A73B1-FA3E-B34C-81C0-0A6C4AB96C4E}" type="slidenum">
              <a:rPr lang="en-US"/>
              <a:pPr/>
              <a:t>16</a:t>
            </a:fld>
            <a:endParaRPr lang="en-US"/>
          </a:p>
        </p:txBody>
      </p:sp>
      <p:sp>
        <p:nvSpPr>
          <p:cNvPr id="552962" name="Rectangle 2"/>
          <p:cNvSpPr>
            <a:spLocks noGrp="1" noChangeArrowheads="1"/>
          </p:cNvSpPr>
          <p:nvPr>
            <p:ph type="title"/>
          </p:nvPr>
        </p:nvSpPr>
        <p:spPr>
          <a:xfrm>
            <a:off x="457200" y="350838"/>
            <a:ext cx="8229600" cy="792162"/>
          </a:xfrm>
        </p:spPr>
        <p:txBody>
          <a:bodyPr/>
          <a:lstStyle/>
          <a:p>
            <a:r>
              <a:rPr lang="en-GB" dirty="0"/>
              <a:t>The British School </a:t>
            </a:r>
          </a:p>
        </p:txBody>
      </p:sp>
      <p:sp>
        <p:nvSpPr>
          <p:cNvPr id="552963" name="Rectangle 3"/>
          <p:cNvSpPr>
            <a:spLocks noChangeArrowheads="1"/>
          </p:cNvSpPr>
          <p:nvPr/>
        </p:nvSpPr>
        <p:spPr bwMode="auto">
          <a:xfrm>
            <a:off x="2336800" y="3525838"/>
            <a:ext cx="2032000" cy="1608137"/>
          </a:xfrm>
          <a:prstGeom prst="rect">
            <a:avLst/>
          </a:prstGeom>
          <a:noFill/>
          <a:ln w="571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4" name="Rectangle 4"/>
          <p:cNvSpPr>
            <a:spLocks noChangeArrowheads="1"/>
          </p:cNvSpPr>
          <p:nvPr/>
        </p:nvSpPr>
        <p:spPr bwMode="auto">
          <a:xfrm>
            <a:off x="4371975" y="3525838"/>
            <a:ext cx="2147888" cy="1608137"/>
          </a:xfrm>
          <a:prstGeom prst="rect">
            <a:avLst/>
          </a:prstGeom>
          <a:noFill/>
          <a:ln w="57150">
            <a:solidFill>
              <a:srgbClr val="9900CC"/>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5" name="Text Box 5"/>
          <p:cNvSpPr txBox="1">
            <a:spLocks noChangeArrowheads="1"/>
          </p:cNvSpPr>
          <p:nvPr/>
        </p:nvSpPr>
        <p:spPr bwMode="auto">
          <a:xfrm>
            <a:off x="2295524" y="5240338"/>
            <a:ext cx="44862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a:t>JOHN’s never   BEEN to  Jamaica</a:t>
            </a:r>
          </a:p>
        </p:txBody>
      </p:sp>
      <p:sp>
        <p:nvSpPr>
          <p:cNvPr id="552966" name="Oval 6"/>
          <p:cNvSpPr>
            <a:spLocks noChangeArrowheads="1"/>
          </p:cNvSpPr>
          <p:nvPr/>
        </p:nvSpPr>
        <p:spPr bwMode="auto">
          <a:xfrm>
            <a:off x="2641600" y="4084638"/>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7" name="Oval 7"/>
          <p:cNvSpPr>
            <a:spLocks noChangeArrowheads="1"/>
          </p:cNvSpPr>
          <p:nvPr/>
        </p:nvSpPr>
        <p:spPr bwMode="auto">
          <a:xfrm>
            <a:off x="4575175" y="4100513"/>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8" name="Oval 8"/>
          <p:cNvSpPr>
            <a:spLocks noChangeArrowheads="1"/>
          </p:cNvSpPr>
          <p:nvPr/>
        </p:nvSpPr>
        <p:spPr bwMode="auto">
          <a:xfrm>
            <a:off x="3541713" y="44735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9" name="Oval 9"/>
          <p:cNvSpPr>
            <a:spLocks noChangeArrowheads="1"/>
          </p:cNvSpPr>
          <p:nvPr/>
        </p:nvSpPr>
        <p:spPr bwMode="auto">
          <a:xfrm>
            <a:off x="3886200" y="46609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0" name="Oval 10"/>
          <p:cNvSpPr>
            <a:spLocks noChangeArrowheads="1"/>
          </p:cNvSpPr>
          <p:nvPr/>
        </p:nvSpPr>
        <p:spPr bwMode="auto">
          <a:xfrm>
            <a:off x="5249863" y="4640263"/>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1" name="Oval 11"/>
          <p:cNvSpPr>
            <a:spLocks noChangeArrowheads="1"/>
          </p:cNvSpPr>
          <p:nvPr/>
        </p:nvSpPr>
        <p:spPr bwMode="auto">
          <a:xfrm>
            <a:off x="6223000"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2" name="Oval 12"/>
          <p:cNvSpPr>
            <a:spLocks noChangeArrowheads="1"/>
          </p:cNvSpPr>
          <p:nvPr/>
        </p:nvSpPr>
        <p:spPr bwMode="auto">
          <a:xfrm>
            <a:off x="5951538" y="4745038"/>
            <a:ext cx="169862"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73" name="Group 13"/>
          <p:cNvGrpSpPr>
            <a:grpSpLocks/>
          </p:cNvGrpSpPr>
          <p:nvPr/>
        </p:nvGrpSpPr>
        <p:grpSpPr bwMode="auto">
          <a:xfrm>
            <a:off x="822325" y="2320925"/>
            <a:ext cx="3219450" cy="1103313"/>
            <a:chOff x="518" y="1462"/>
            <a:chExt cx="2028" cy="695"/>
          </a:xfrm>
        </p:grpSpPr>
        <p:sp>
          <p:nvSpPr>
            <p:cNvPr id="552974" name="Text Box 14"/>
            <p:cNvSpPr txBox="1">
              <a:spLocks noChangeArrowheads="1"/>
            </p:cNvSpPr>
            <p:nvPr/>
          </p:nvSpPr>
          <p:spPr bwMode="auto">
            <a:xfrm>
              <a:off x="518" y="1462"/>
              <a:ext cx="202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Prenuclear</a:t>
              </a:r>
              <a:r>
                <a:rPr lang="en-GB" dirty="0">
                  <a:solidFill>
                    <a:srgbClr val="CC3300"/>
                  </a:solidFill>
                  <a:latin typeface="Arial" charset="0"/>
                </a:rPr>
                <a:t> </a:t>
              </a:r>
              <a:r>
                <a:rPr lang="en-GB" dirty="0">
                  <a:latin typeface="Arial" charset="0"/>
                </a:rPr>
                <a:t>accent unit</a:t>
              </a:r>
            </a:p>
          </p:txBody>
        </p:sp>
        <p:sp>
          <p:nvSpPr>
            <p:cNvPr id="552975" name="Line 15"/>
            <p:cNvSpPr>
              <a:spLocks noChangeShapeType="1"/>
            </p:cNvSpPr>
            <p:nvPr/>
          </p:nvSpPr>
          <p:spPr bwMode="auto">
            <a:xfrm>
              <a:off x="1450" y="1773"/>
              <a:ext cx="342"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76" name="Group 16"/>
          <p:cNvGrpSpPr>
            <a:grpSpLocks/>
          </p:cNvGrpSpPr>
          <p:nvPr/>
        </p:nvGrpSpPr>
        <p:grpSpPr bwMode="auto">
          <a:xfrm>
            <a:off x="5461000" y="2320925"/>
            <a:ext cx="2795588" cy="1052513"/>
            <a:chOff x="3440" y="1462"/>
            <a:chExt cx="1761" cy="663"/>
          </a:xfrm>
        </p:grpSpPr>
        <p:sp>
          <p:nvSpPr>
            <p:cNvPr id="552977" name="Text Box 17"/>
            <p:cNvSpPr txBox="1">
              <a:spLocks noChangeArrowheads="1"/>
            </p:cNvSpPr>
            <p:nvPr/>
          </p:nvSpPr>
          <p:spPr bwMode="auto">
            <a:xfrm>
              <a:off x="3440" y="1462"/>
              <a:ext cx="17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Nuclear</a:t>
              </a:r>
              <a:r>
                <a:rPr lang="en-GB" dirty="0">
                  <a:latin typeface="Arial" charset="0"/>
                </a:rPr>
                <a:t> accent unit</a:t>
              </a:r>
            </a:p>
          </p:txBody>
        </p:sp>
        <p:sp>
          <p:nvSpPr>
            <p:cNvPr id="552978" name="Line 18"/>
            <p:cNvSpPr>
              <a:spLocks noChangeShapeType="1"/>
            </p:cNvSpPr>
            <p:nvPr/>
          </p:nvSpPr>
          <p:spPr bwMode="auto">
            <a:xfrm flipH="1">
              <a:off x="3861" y="1741"/>
              <a:ext cx="181"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79" name="Text Box 19"/>
          <p:cNvSpPr txBox="1">
            <a:spLocks noChangeArrowheads="1"/>
          </p:cNvSpPr>
          <p:nvPr/>
        </p:nvSpPr>
        <p:spPr bwMode="auto">
          <a:xfrm>
            <a:off x="1593850" y="5237163"/>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But</a:t>
            </a:r>
          </a:p>
        </p:txBody>
      </p:sp>
      <p:sp>
        <p:nvSpPr>
          <p:cNvPr id="552980" name="Rectangle 20"/>
          <p:cNvSpPr>
            <a:spLocks noChangeArrowheads="1"/>
          </p:cNvSpPr>
          <p:nvPr/>
        </p:nvSpPr>
        <p:spPr bwMode="auto">
          <a:xfrm>
            <a:off x="1522413" y="3524250"/>
            <a:ext cx="796925" cy="1609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1" name="Oval 21"/>
          <p:cNvSpPr>
            <a:spLocks noChangeArrowheads="1"/>
          </p:cNvSpPr>
          <p:nvPr/>
        </p:nvSpPr>
        <p:spPr bwMode="auto">
          <a:xfrm>
            <a:off x="1830388" y="4673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82" name="Group 22"/>
          <p:cNvGrpSpPr>
            <a:grpSpLocks/>
          </p:cNvGrpSpPr>
          <p:nvPr/>
        </p:nvGrpSpPr>
        <p:grpSpPr bwMode="auto">
          <a:xfrm>
            <a:off x="584200" y="2860675"/>
            <a:ext cx="1397000" cy="884238"/>
            <a:chOff x="368" y="1802"/>
            <a:chExt cx="880" cy="557"/>
          </a:xfrm>
        </p:grpSpPr>
        <p:sp>
          <p:nvSpPr>
            <p:cNvPr id="552983" name="Text Box 23"/>
            <p:cNvSpPr txBox="1">
              <a:spLocks noChangeArrowheads="1"/>
            </p:cNvSpPr>
            <p:nvPr/>
          </p:nvSpPr>
          <p:spPr bwMode="auto">
            <a:xfrm>
              <a:off x="368" y="1802"/>
              <a:ext cx="84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Prehead</a:t>
              </a:r>
              <a:endParaRPr lang="en-GB" dirty="0">
                <a:solidFill>
                  <a:srgbClr val="FF0000"/>
                </a:solidFill>
                <a:latin typeface="Arial" charset="0"/>
              </a:endParaRPr>
            </a:p>
          </p:txBody>
        </p:sp>
        <p:sp>
          <p:nvSpPr>
            <p:cNvPr id="552984" name="Line 24"/>
            <p:cNvSpPr>
              <a:spLocks noChangeShapeType="1"/>
            </p:cNvSpPr>
            <p:nvPr/>
          </p:nvSpPr>
          <p:spPr bwMode="auto">
            <a:xfrm>
              <a:off x="970" y="2082"/>
              <a:ext cx="278" cy="2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85" name="Group 25"/>
          <p:cNvGrpSpPr>
            <a:grpSpLocks/>
          </p:cNvGrpSpPr>
          <p:nvPr/>
        </p:nvGrpSpPr>
        <p:grpSpPr bwMode="auto">
          <a:xfrm>
            <a:off x="6129338" y="4038600"/>
            <a:ext cx="2862262" cy="569913"/>
            <a:chOff x="3861" y="2544"/>
            <a:chExt cx="1803" cy="359"/>
          </a:xfrm>
        </p:grpSpPr>
        <p:sp>
          <p:nvSpPr>
            <p:cNvPr id="552986" name="Text Box 26"/>
            <p:cNvSpPr txBox="1">
              <a:spLocks noChangeArrowheads="1"/>
            </p:cNvSpPr>
            <p:nvPr/>
          </p:nvSpPr>
          <p:spPr bwMode="auto">
            <a:xfrm>
              <a:off x="4095" y="2544"/>
              <a:ext cx="15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Stressed</a:t>
              </a:r>
              <a:r>
                <a:rPr lang="en-GB" dirty="0">
                  <a:latin typeface="Arial" charset="0"/>
                </a:rPr>
                <a:t> syllable</a:t>
              </a:r>
            </a:p>
          </p:txBody>
        </p:sp>
        <p:sp>
          <p:nvSpPr>
            <p:cNvPr id="552987" name="Line 27"/>
            <p:cNvSpPr>
              <a:spLocks noChangeShapeType="1"/>
            </p:cNvSpPr>
            <p:nvPr/>
          </p:nvSpPr>
          <p:spPr bwMode="auto">
            <a:xfrm flipH="1">
              <a:off x="3861" y="2712"/>
              <a:ext cx="235" cy="1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88" name="Oval 28"/>
          <p:cNvSpPr>
            <a:spLocks noChangeArrowheads="1"/>
          </p:cNvSpPr>
          <p:nvPr/>
        </p:nvSpPr>
        <p:spPr bwMode="auto">
          <a:xfrm>
            <a:off x="5608638"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9" name="Text Box 29"/>
          <p:cNvSpPr txBox="1">
            <a:spLocks noChangeArrowheads="1"/>
          </p:cNvSpPr>
          <p:nvPr/>
        </p:nvSpPr>
        <p:spPr bwMode="auto">
          <a:xfrm>
            <a:off x="2801938" y="3052763"/>
            <a:ext cx="10302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‘Head’</a:t>
            </a:r>
          </a:p>
        </p:txBody>
      </p:sp>
      <p:sp>
        <p:nvSpPr>
          <p:cNvPr id="552990" name="Text Box 30"/>
          <p:cNvSpPr txBox="1">
            <a:spLocks noChangeArrowheads="1"/>
          </p:cNvSpPr>
          <p:nvPr/>
        </p:nvSpPr>
        <p:spPr bwMode="auto">
          <a:xfrm>
            <a:off x="4737100" y="3073400"/>
            <a:ext cx="1385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‘Nucleus’</a:t>
            </a:r>
          </a:p>
        </p:txBody>
      </p:sp>
      <p:sp>
        <p:nvSpPr>
          <p:cNvPr id="3" name="TextBox 2"/>
          <p:cNvSpPr txBox="1"/>
          <p:nvPr/>
        </p:nvSpPr>
        <p:spPr>
          <a:xfrm>
            <a:off x="822325" y="1164848"/>
            <a:ext cx="7254875" cy="892552"/>
          </a:xfrm>
          <a:prstGeom prst="rect">
            <a:avLst/>
          </a:prstGeom>
          <a:noFill/>
        </p:spPr>
        <p:txBody>
          <a:bodyPr wrap="square" rtlCol="0">
            <a:spAutoFit/>
          </a:bodyPr>
          <a:lstStyle/>
          <a:p>
            <a:r>
              <a:rPr lang="en-GB" sz="2600" dirty="0">
                <a:latin typeface="+mn-lt"/>
              </a:rPr>
              <a:t>Each accent defines the </a:t>
            </a:r>
            <a:r>
              <a:rPr lang="en-GB" sz="2600" b="1" dirty="0">
                <a:solidFill>
                  <a:srgbClr val="0066FF"/>
                </a:solidFill>
                <a:latin typeface="+mn-lt"/>
              </a:rPr>
              <a:t>beginning</a:t>
            </a:r>
            <a:r>
              <a:rPr lang="en-GB" sz="2600" dirty="0">
                <a:solidFill>
                  <a:srgbClr val="0066FF"/>
                </a:solidFill>
                <a:latin typeface="+mn-lt"/>
              </a:rPr>
              <a:t> </a:t>
            </a:r>
            <a:r>
              <a:rPr lang="en-GB" sz="2600" dirty="0">
                <a:latin typeface="+mn-lt"/>
              </a:rPr>
              <a:t>of a prosodic constituent</a:t>
            </a:r>
            <a:endParaRPr lang="en-US" sz="2600" dirty="0">
              <a:latin typeface="+mn-lt"/>
            </a:endParaRPr>
          </a:p>
        </p:txBody>
      </p:sp>
      <p:sp>
        <p:nvSpPr>
          <p:cNvPr id="2" name="TextBox 1"/>
          <p:cNvSpPr txBox="1"/>
          <p:nvPr/>
        </p:nvSpPr>
        <p:spPr>
          <a:xfrm>
            <a:off x="4516436" y="6021685"/>
            <a:ext cx="5715000" cy="461665"/>
          </a:xfrm>
          <a:prstGeom prst="rect">
            <a:avLst/>
          </a:prstGeom>
          <a:noFill/>
        </p:spPr>
        <p:txBody>
          <a:bodyPr wrap="square" rtlCol="0">
            <a:spAutoFit/>
          </a:bodyPr>
          <a:lstStyle/>
          <a:p>
            <a:r>
              <a:rPr lang="en-US" dirty="0">
                <a:solidFill>
                  <a:srgbClr val="0066FF"/>
                </a:solidFill>
                <a:hlinkClick r:id="rId3">
                  <a:extLst>
                    <a:ext uri="{A12FA001-AC4F-418D-AE19-62706E023703}">
                      <ahyp:hlinkClr xmlns:ahyp="http://schemas.microsoft.com/office/drawing/2018/hyperlinkcolor" val="tx"/>
                    </a:ext>
                  </a:extLst>
                </a:hlinkClick>
              </a:rPr>
              <a:t>Received Pronunciation </a:t>
            </a:r>
            <a:r>
              <a:rPr lang="en-US" dirty="0"/>
              <a:t>(RP)</a:t>
            </a:r>
          </a:p>
        </p:txBody>
      </p:sp>
      <p:sp>
        <p:nvSpPr>
          <p:cNvPr id="4" name="Date Placeholder 3">
            <a:extLst>
              <a:ext uri="{FF2B5EF4-FFF2-40B4-BE49-F238E27FC236}">
                <a16:creationId xmlns:a16="http://schemas.microsoft.com/office/drawing/2014/main" id="{2732C067-6450-E111-9C41-BC637D8EECE2}"/>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2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529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2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52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29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52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nimBg="1"/>
      <p:bldP spid="552964" grpId="0" animBg="1"/>
      <p:bldP spid="552980" grpId="0" animBg="1"/>
      <p:bldP spid="552989" grpId="0" autoUpdateAnimBg="0"/>
      <p:bldP spid="55299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lide Number Placeholder 4"/>
          <p:cNvSpPr>
            <a:spLocks noGrp="1"/>
          </p:cNvSpPr>
          <p:nvPr>
            <p:ph type="sldNum" sz="quarter" idx="12"/>
          </p:nvPr>
        </p:nvSpPr>
        <p:spPr/>
        <p:txBody>
          <a:bodyPr/>
          <a:lstStyle/>
          <a:p>
            <a:fld id="{A5821254-087F-7E44-9CE9-CE5857B488E7}" type="slidenum">
              <a:rPr lang="en-US"/>
              <a:pPr/>
              <a:t>17</a:t>
            </a:fld>
            <a:endParaRPr lang="en-US"/>
          </a:p>
        </p:txBody>
      </p:sp>
      <p:sp>
        <p:nvSpPr>
          <p:cNvPr id="558082" name="Rectangle 2"/>
          <p:cNvSpPr>
            <a:spLocks noGrp="1" noChangeArrowheads="1"/>
          </p:cNvSpPr>
          <p:nvPr>
            <p:ph type="title"/>
          </p:nvPr>
        </p:nvSpPr>
        <p:spPr/>
        <p:txBody>
          <a:bodyPr/>
          <a:lstStyle/>
          <a:p>
            <a:r>
              <a:rPr lang="en-GB"/>
              <a:t>Six nuclear choices in English</a:t>
            </a:r>
          </a:p>
        </p:txBody>
      </p:sp>
      <p:grpSp>
        <p:nvGrpSpPr>
          <p:cNvPr id="558083" name="Group 3"/>
          <p:cNvGrpSpPr>
            <a:grpSpLocks/>
          </p:cNvGrpSpPr>
          <p:nvPr/>
        </p:nvGrpSpPr>
        <p:grpSpPr bwMode="auto">
          <a:xfrm>
            <a:off x="1625600" y="1625600"/>
            <a:ext cx="2184400" cy="1574800"/>
            <a:chOff x="1024" y="1024"/>
            <a:chExt cx="1376" cy="992"/>
          </a:xfrm>
        </p:grpSpPr>
        <p:sp>
          <p:nvSpPr>
            <p:cNvPr id="558084" name="Rectangle 4"/>
            <p:cNvSpPr>
              <a:spLocks noChangeArrowheads="1"/>
            </p:cNvSpPr>
            <p:nvPr/>
          </p:nvSpPr>
          <p:spPr bwMode="auto">
            <a:xfrm>
              <a:off x="1024" y="1024"/>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85" name="Text Box 5"/>
            <p:cNvSpPr txBox="1">
              <a:spLocks noChangeArrowheads="1"/>
            </p:cNvSpPr>
            <p:nvPr/>
          </p:nvSpPr>
          <p:spPr bwMode="auto">
            <a:xfrm>
              <a:off x="1229" y="136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086" name="Text Box 6"/>
            <p:cNvSpPr txBox="1">
              <a:spLocks noChangeArrowheads="1"/>
            </p:cNvSpPr>
            <p:nvPr/>
          </p:nvSpPr>
          <p:spPr bwMode="auto">
            <a:xfrm>
              <a:off x="1324" y="131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87" name="Text Box 7"/>
            <p:cNvSpPr txBox="1">
              <a:spLocks noChangeArrowheads="1"/>
            </p:cNvSpPr>
            <p:nvPr/>
          </p:nvSpPr>
          <p:spPr bwMode="auto">
            <a:xfrm>
              <a:off x="1439" y="124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088" name="Text Box 8"/>
            <p:cNvSpPr txBox="1">
              <a:spLocks noChangeArrowheads="1"/>
            </p:cNvSpPr>
            <p:nvPr/>
          </p:nvSpPr>
          <p:spPr bwMode="auto">
            <a:xfrm>
              <a:off x="1609" y="124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089" name="Text Box 9"/>
            <p:cNvSpPr txBox="1">
              <a:spLocks noChangeArrowheads="1"/>
            </p:cNvSpPr>
            <p:nvPr/>
          </p:nvSpPr>
          <p:spPr bwMode="auto">
            <a:xfrm>
              <a:off x="1716" y="12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0" name="Text Box 10"/>
            <p:cNvSpPr txBox="1">
              <a:spLocks noChangeArrowheads="1"/>
            </p:cNvSpPr>
            <p:nvPr/>
          </p:nvSpPr>
          <p:spPr bwMode="auto">
            <a:xfrm>
              <a:off x="1772" y="133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1" name="Text Box 11"/>
            <p:cNvSpPr txBox="1">
              <a:spLocks noChangeArrowheads="1"/>
            </p:cNvSpPr>
            <p:nvPr/>
          </p:nvSpPr>
          <p:spPr bwMode="auto">
            <a:xfrm>
              <a:off x="1415" y="1767"/>
              <a:ext cx="4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a:t>
              </a:r>
              <a:endParaRPr lang="en-GB"/>
            </a:p>
          </p:txBody>
        </p:sp>
        <p:sp>
          <p:nvSpPr>
            <p:cNvPr id="558092" name="Text Box 12"/>
            <p:cNvSpPr txBox="1">
              <a:spLocks noChangeArrowheads="1"/>
            </p:cNvSpPr>
            <p:nvPr/>
          </p:nvSpPr>
          <p:spPr bwMode="auto">
            <a:xfrm>
              <a:off x="1868" y="1435"/>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93" name="AutoShape 13"/>
            <p:cNvSpPr>
              <a:spLocks noChangeArrowheads="1"/>
            </p:cNvSpPr>
            <p:nvPr/>
          </p:nvSpPr>
          <p:spPr bwMode="auto">
            <a:xfrm rot="-2733482">
              <a:off x="1877" y="1076"/>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094" name="Group 14"/>
          <p:cNvGrpSpPr>
            <a:grpSpLocks/>
          </p:cNvGrpSpPr>
          <p:nvPr/>
        </p:nvGrpSpPr>
        <p:grpSpPr bwMode="auto">
          <a:xfrm>
            <a:off x="4691063" y="1639888"/>
            <a:ext cx="2184400" cy="1574800"/>
            <a:chOff x="2955" y="1033"/>
            <a:chExt cx="1376" cy="992"/>
          </a:xfrm>
        </p:grpSpPr>
        <p:sp>
          <p:nvSpPr>
            <p:cNvPr id="558095" name="Rectangle 15"/>
            <p:cNvSpPr>
              <a:spLocks noChangeArrowheads="1"/>
            </p:cNvSpPr>
            <p:nvPr/>
          </p:nvSpPr>
          <p:spPr bwMode="auto">
            <a:xfrm>
              <a:off x="2955" y="1033"/>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96" name="Text Box 16"/>
            <p:cNvSpPr txBox="1">
              <a:spLocks noChangeArrowheads="1"/>
            </p:cNvSpPr>
            <p:nvPr/>
          </p:nvSpPr>
          <p:spPr bwMode="auto">
            <a:xfrm>
              <a:off x="3601" y="1343"/>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7" name="Text Box 17"/>
            <p:cNvSpPr txBox="1">
              <a:spLocks noChangeArrowheads="1"/>
            </p:cNvSpPr>
            <p:nvPr/>
          </p:nvSpPr>
          <p:spPr bwMode="auto">
            <a:xfrm>
              <a:off x="3657" y="128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8" name="Text Box 18"/>
            <p:cNvSpPr txBox="1">
              <a:spLocks noChangeArrowheads="1"/>
            </p:cNvSpPr>
            <p:nvPr/>
          </p:nvSpPr>
          <p:spPr bwMode="auto">
            <a:xfrm>
              <a:off x="3372" y="1770"/>
              <a:ext cx="46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a:t>
              </a:r>
            </a:p>
          </p:txBody>
        </p:sp>
        <p:sp>
          <p:nvSpPr>
            <p:cNvPr id="558099" name="Text Box 19"/>
            <p:cNvSpPr txBox="1">
              <a:spLocks noChangeArrowheads="1"/>
            </p:cNvSpPr>
            <p:nvPr/>
          </p:nvSpPr>
          <p:spPr bwMode="auto">
            <a:xfrm>
              <a:off x="3136" y="144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00" name="Text Box 20"/>
            <p:cNvSpPr txBox="1">
              <a:spLocks noChangeArrowheads="1"/>
            </p:cNvSpPr>
            <p:nvPr/>
          </p:nvSpPr>
          <p:spPr bwMode="auto">
            <a:xfrm>
              <a:off x="3231" y="143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1" name="Text Box 21"/>
            <p:cNvSpPr txBox="1">
              <a:spLocks noChangeArrowheads="1"/>
            </p:cNvSpPr>
            <p:nvPr/>
          </p:nvSpPr>
          <p:spPr bwMode="auto">
            <a:xfrm>
              <a:off x="3346" y="145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02" name="Text Box 22"/>
            <p:cNvSpPr txBox="1">
              <a:spLocks noChangeArrowheads="1"/>
            </p:cNvSpPr>
            <p:nvPr/>
          </p:nvSpPr>
          <p:spPr bwMode="auto">
            <a:xfrm>
              <a:off x="3505" y="140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3" name="Text Box 23"/>
            <p:cNvSpPr txBox="1">
              <a:spLocks noChangeArrowheads="1"/>
            </p:cNvSpPr>
            <p:nvPr/>
          </p:nvSpPr>
          <p:spPr bwMode="auto">
            <a:xfrm>
              <a:off x="3753" y="120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4" name="AutoShape 24"/>
            <p:cNvSpPr>
              <a:spLocks noChangeArrowheads="1"/>
            </p:cNvSpPr>
            <p:nvPr/>
          </p:nvSpPr>
          <p:spPr bwMode="auto">
            <a:xfrm rot="2733482" flipV="1">
              <a:off x="3859" y="1258"/>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05" name="Group 25"/>
          <p:cNvGrpSpPr>
            <a:grpSpLocks/>
          </p:cNvGrpSpPr>
          <p:nvPr/>
        </p:nvGrpSpPr>
        <p:grpSpPr bwMode="auto">
          <a:xfrm>
            <a:off x="1625600" y="3249613"/>
            <a:ext cx="2184400" cy="1574800"/>
            <a:chOff x="1024" y="2047"/>
            <a:chExt cx="1376" cy="992"/>
          </a:xfrm>
        </p:grpSpPr>
        <p:sp>
          <p:nvSpPr>
            <p:cNvPr id="558106" name="Rectangle 26"/>
            <p:cNvSpPr>
              <a:spLocks noChangeArrowheads="1"/>
            </p:cNvSpPr>
            <p:nvPr/>
          </p:nvSpPr>
          <p:spPr bwMode="auto">
            <a:xfrm>
              <a:off x="1024" y="204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07" name="Text Box 27"/>
            <p:cNvSpPr txBox="1">
              <a:spLocks noChangeArrowheads="1"/>
            </p:cNvSpPr>
            <p:nvPr/>
          </p:nvSpPr>
          <p:spPr bwMode="auto">
            <a:xfrm>
              <a:off x="1576" y="233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8" name="Text Box 28"/>
            <p:cNvSpPr txBox="1">
              <a:spLocks noChangeArrowheads="1"/>
            </p:cNvSpPr>
            <p:nvPr/>
          </p:nvSpPr>
          <p:spPr bwMode="auto">
            <a:xfrm>
              <a:off x="1728" y="2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09" name="Text Box 29"/>
            <p:cNvSpPr txBox="1">
              <a:spLocks noChangeArrowheads="1"/>
            </p:cNvSpPr>
            <p:nvPr/>
          </p:nvSpPr>
          <p:spPr bwMode="auto">
            <a:xfrm>
              <a:off x="1270" y="2793"/>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a:t>
              </a:r>
            </a:p>
          </p:txBody>
        </p:sp>
        <p:sp>
          <p:nvSpPr>
            <p:cNvPr id="558110" name="Text Box 30"/>
            <p:cNvSpPr txBox="1">
              <a:spLocks noChangeArrowheads="1"/>
            </p:cNvSpPr>
            <p:nvPr/>
          </p:nvSpPr>
          <p:spPr bwMode="auto">
            <a:xfrm>
              <a:off x="1672" y="2274"/>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11" name="Text Box 31"/>
            <p:cNvSpPr txBox="1">
              <a:spLocks noChangeArrowheads="1"/>
            </p:cNvSpPr>
            <p:nvPr/>
          </p:nvSpPr>
          <p:spPr bwMode="auto">
            <a:xfrm>
              <a:off x="1207" y="2418"/>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12" name="Text Box 32"/>
            <p:cNvSpPr txBox="1">
              <a:spLocks noChangeArrowheads="1"/>
            </p:cNvSpPr>
            <p:nvPr/>
          </p:nvSpPr>
          <p:spPr bwMode="auto">
            <a:xfrm>
              <a:off x="1302" y="24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3" name="Text Box 33"/>
            <p:cNvSpPr txBox="1">
              <a:spLocks noChangeArrowheads="1"/>
            </p:cNvSpPr>
            <p:nvPr/>
          </p:nvSpPr>
          <p:spPr bwMode="auto">
            <a:xfrm>
              <a:off x="1417" y="2430"/>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0000"/>
                  </a:solidFill>
                </a:rPr>
                <a:t>m</a:t>
              </a:r>
            </a:p>
          </p:txBody>
        </p:sp>
        <p:sp>
          <p:nvSpPr>
            <p:cNvPr id="558114" name="Text Box 34"/>
            <p:cNvSpPr txBox="1">
              <a:spLocks noChangeArrowheads="1"/>
            </p:cNvSpPr>
            <p:nvPr/>
          </p:nvSpPr>
          <p:spPr bwMode="auto">
            <a:xfrm>
              <a:off x="1824" y="245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5" name="AutoShape 35"/>
            <p:cNvSpPr>
              <a:spLocks noChangeArrowheads="1"/>
            </p:cNvSpPr>
            <p:nvPr/>
          </p:nvSpPr>
          <p:spPr bwMode="auto">
            <a:xfrm>
              <a:off x="1415" y="2155"/>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16" name="Group 36"/>
          <p:cNvGrpSpPr>
            <a:grpSpLocks/>
          </p:cNvGrpSpPr>
          <p:nvPr/>
        </p:nvGrpSpPr>
        <p:grpSpPr bwMode="auto">
          <a:xfrm>
            <a:off x="4691063" y="3265488"/>
            <a:ext cx="2184400" cy="1574800"/>
            <a:chOff x="2955" y="2057"/>
            <a:chExt cx="1376" cy="992"/>
          </a:xfrm>
        </p:grpSpPr>
        <p:sp>
          <p:nvSpPr>
            <p:cNvPr id="558117" name="Rectangle 37"/>
            <p:cNvSpPr>
              <a:spLocks noChangeArrowheads="1"/>
            </p:cNvSpPr>
            <p:nvPr/>
          </p:nvSpPr>
          <p:spPr bwMode="auto">
            <a:xfrm>
              <a:off x="2955" y="205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18" name="Text Box 38"/>
            <p:cNvSpPr txBox="1">
              <a:spLocks noChangeArrowheads="1"/>
            </p:cNvSpPr>
            <p:nvPr/>
          </p:nvSpPr>
          <p:spPr bwMode="auto">
            <a:xfrm>
              <a:off x="3227" y="2796"/>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falling-rising</a:t>
              </a:r>
            </a:p>
          </p:txBody>
        </p:sp>
        <p:sp>
          <p:nvSpPr>
            <p:cNvPr id="558119" name="Text Box 39"/>
            <p:cNvSpPr txBox="1">
              <a:spLocks noChangeArrowheads="1"/>
            </p:cNvSpPr>
            <p:nvPr/>
          </p:nvSpPr>
          <p:spPr bwMode="auto">
            <a:xfrm>
              <a:off x="3106" y="222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20" name="Text Box 40"/>
            <p:cNvSpPr txBox="1">
              <a:spLocks noChangeArrowheads="1"/>
            </p:cNvSpPr>
            <p:nvPr/>
          </p:nvSpPr>
          <p:spPr bwMode="auto">
            <a:xfrm>
              <a:off x="3201" y="217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1" name="Text Box 41"/>
            <p:cNvSpPr txBox="1">
              <a:spLocks noChangeArrowheads="1"/>
            </p:cNvSpPr>
            <p:nvPr/>
          </p:nvSpPr>
          <p:spPr bwMode="auto">
            <a:xfrm>
              <a:off x="3316" y="210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22" name="Text Box 42"/>
            <p:cNvSpPr txBox="1">
              <a:spLocks noChangeArrowheads="1"/>
            </p:cNvSpPr>
            <p:nvPr/>
          </p:nvSpPr>
          <p:spPr bwMode="auto">
            <a:xfrm>
              <a:off x="3486" y="210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23" name="Text Box 43"/>
            <p:cNvSpPr txBox="1">
              <a:spLocks noChangeArrowheads="1"/>
            </p:cNvSpPr>
            <p:nvPr/>
          </p:nvSpPr>
          <p:spPr bwMode="auto">
            <a:xfrm>
              <a:off x="3593" y="213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24" name="Text Box 44"/>
            <p:cNvSpPr txBox="1">
              <a:spLocks noChangeArrowheads="1"/>
            </p:cNvSpPr>
            <p:nvPr/>
          </p:nvSpPr>
          <p:spPr bwMode="auto">
            <a:xfrm>
              <a:off x="3649" y="222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25" name="Text Box 45"/>
            <p:cNvSpPr txBox="1">
              <a:spLocks noChangeArrowheads="1"/>
            </p:cNvSpPr>
            <p:nvPr/>
          </p:nvSpPr>
          <p:spPr bwMode="auto">
            <a:xfrm>
              <a:off x="3745" y="21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6" name="AutoShape 46"/>
            <p:cNvSpPr>
              <a:spLocks noChangeArrowheads="1"/>
            </p:cNvSpPr>
            <p:nvPr/>
          </p:nvSpPr>
          <p:spPr bwMode="auto">
            <a:xfrm flipV="1">
              <a:off x="3432" y="2334"/>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27" name="Group 47"/>
          <p:cNvGrpSpPr>
            <a:grpSpLocks/>
          </p:cNvGrpSpPr>
          <p:nvPr/>
        </p:nvGrpSpPr>
        <p:grpSpPr bwMode="auto">
          <a:xfrm>
            <a:off x="1625600" y="4875213"/>
            <a:ext cx="2184400" cy="1574800"/>
            <a:chOff x="1024" y="3071"/>
            <a:chExt cx="1376" cy="992"/>
          </a:xfrm>
        </p:grpSpPr>
        <p:sp>
          <p:nvSpPr>
            <p:cNvPr id="558128" name="Rectangle 48"/>
            <p:cNvSpPr>
              <a:spLocks noChangeArrowheads="1"/>
            </p:cNvSpPr>
            <p:nvPr/>
          </p:nvSpPr>
          <p:spPr bwMode="auto">
            <a:xfrm>
              <a:off x="1024" y="3071"/>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29" name="Text Box 49"/>
            <p:cNvSpPr txBox="1">
              <a:spLocks noChangeArrowheads="1"/>
            </p:cNvSpPr>
            <p:nvPr/>
          </p:nvSpPr>
          <p:spPr bwMode="auto">
            <a:xfrm>
              <a:off x="1039" y="3812"/>
              <a:ext cx="133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Rising-falling-rising</a:t>
              </a:r>
            </a:p>
          </p:txBody>
        </p:sp>
        <p:sp>
          <p:nvSpPr>
            <p:cNvPr id="558130" name="Text Box 50"/>
            <p:cNvSpPr txBox="1">
              <a:spLocks noChangeArrowheads="1"/>
            </p:cNvSpPr>
            <p:nvPr/>
          </p:nvSpPr>
          <p:spPr bwMode="auto">
            <a:xfrm>
              <a:off x="1530" y="3436"/>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31" name="Text Box 51"/>
            <p:cNvSpPr txBox="1">
              <a:spLocks noChangeArrowheads="1"/>
            </p:cNvSpPr>
            <p:nvPr/>
          </p:nvSpPr>
          <p:spPr bwMode="auto">
            <a:xfrm>
              <a:off x="1682" y="347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32" name="Text Box 52"/>
            <p:cNvSpPr txBox="1">
              <a:spLocks noChangeArrowheads="1"/>
            </p:cNvSpPr>
            <p:nvPr/>
          </p:nvSpPr>
          <p:spPr bwMode="auto">
            <a:xfrm>
              <a:off x="1626" y="3379"/>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33" name="Text Box 53"/>
            <p:cNvSpPr txBox="1">
              <a:spLocks noChangeArrowheads="1"/>
            </p:cNvSpPr>
            <p:nvPr/>
          </p:nvSpPr>
          <p:spPr bwMode="auto">
            <a:xfrm>
              <a:off x="1161" y="352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34" name="Text Box 54"/>
            <p:cNvSpPr txBox="1">
              <a:spLocks noChangeArrowheads="1"/>
            </p:cNvSpPr>
            <p:nvPr/>
          </p:nvSpPr>
          <p:spPr bwMode="auto">
            <a:xfrm>
              <a:off x="1256" y="351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5" name="Text Box 55"/>
            <p:cNvSpPr txBox="1">
              <a:spLocks noChangeArrowheads="1"/>
            </p:cNvSpPr>
            <p:nvPr/>
          </p:nvSpPr>
          <p:spPr bwMode="auto">
            <a:xfrm>
              <a:off x="1371" y="353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36" name="AutoShape 56"/>
            <p:cNvSpPr>
              <a:spLocks noChangeArrowheads="1"/>
            </p:cNvSpPr>
            <p:nvPr/>
          </p:nvSpPr>
          <p:spPr bwMode="auto">
            <a:xfrm>
              <a:off x="1369" y="3260"/>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37" name="Text Box 57"/>
            <p:cNvSpPr txBox="1">
              <a:spLocks noChangeArrowheads="1"/>
            </p:cNvSpPr>
            <p:nvPr/>
          </p:nvSpPr>
          <p:spPr bwMode="auto">
            <a:xfrm>
              <a:off x="1906" y="3457"/>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8" name="Text Box 58"/>
            <p:cNvSpPr txBox="1">
              <a:spLocks noChangeArrowheads="1"/>
            </p:cNvSpPr>
            <p:nvPr/>
          </p:nvSpPr>
          <p:spPr bwMode="auto">
            <a:xfrm>
              <a:off x="1787" y="3542"/>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9" name="AutoShape 59"/>
            <p:cNvSpPr>
              <a:spLocks noChangeArrowheads="1"/>
            </p:cNvSpPr>
            <p:nvPr/>
          </p:nvSpPr>
          <p:spPr bwMode="auto">
            <a:xfrm rot="2733482" flipV="1">
              <a:off x="2064" y="3480"/>
              <a:ext cx="174" cy="336"/>
            </a:xfrm>
            <a:prstGeom prst="downArrow">
              <a:avLst>
                <a:gd name="adj1" fmla="val 50000"/>
                <a:gd name="adj2" fmla="val 4827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40" name="Group 60"/>
          <p:cNvGrpSpPr>
            <a:grpSpLocks/>
          </p:cNvGrpSpPr>
          <p:nvPr/>
        </p:nvGrpSpPr>
        <p:grpSpPr bwMode="auto">
          <a:xfrm>
            <a:off x="4691063" y="4892675"/>
            <a:ext cx="2184400" cy="1574800"/>
            <a:chOff x="2955" y="3082"/>
            <a:chExt cx="1376" cy="992"/>
          </a:xfrm>
        </p:grpSpPr>
        <p:sp>
          <p:nvSpPr>
            <p:cNvPr id="558141" name="Rectangle 61"/>
            <p:cNvSpPr>
              <a:spLocks noChangeArrowheads="1"/>
            </p:cNvSpPr>
            <p:nvPr/>
          </p:nvSpPr>
          <p:spPr bwMode="auto">
            <a:xfrm>
              <a:off x="2955" y="3082"/>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42" name="Text Box 62"/>
            <p:cNvSpPr txBox="1">
              <a:spLocks noChangeArrowheads="1"/>
            </p:cNvSpPr>
            <p:nvPr/>
          </p:nvSpPr>
          <p:spPr bwMode="auto">
            <a:xfrm>
              <a:off x="3380" y="3811"/>
              <a:ext cx="41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level</a:t>
              </a:r>
            </a:p>
          </p:txBody>
        </p:sp>
        <p:sp>
          <p:nvSpPr>
            <p:cNvPr id="558143" name="Text Box 63"/>
            <p:cNvSpPr txBox="1">
              <a:spLocks noChangeArrowheads="1"/>
            </p:cNvSpPr>
            <p:nvPr/>
          </p:nvSpPr>
          <p:spPr bwMode="auto">
            <a:xfrm>
              <a:off x="3160" y="3494"/>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44" name="Text Box 64"/>
            <p:cNvSpPr txBox="1">
              <a:spLocks noChangeArrowheads="1"/>
            </p:cNvSpPr>
            <p:nvPr/>
          </p:nvSpPr>
          <p:spPr bwMode="auto">
            <a:xfrm>
              <a:off x="3255" y="345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45" name="Text Box 65"/>
            <p:cNvSpPr txBox="1">
              <a:spLocks noChangeArrowheads="1"/>
            </p:cNvSpPr>
            <p:nvPr/>
          </p:nvSpPr>
          <p:spPr bwMode="auto">
            <a:xfrm>
              <a:off x="3370" y="3374"/>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46" name="Text Box 66"/>
            <p:cNvSpPr txBox="1">
              <a:spLocks noChangeArrowheads="1"/>
            </p:cNvSpPr>
            <p:nvPr/>
          </p:nvSpPr>
          <p:spPr bwMode="auto">
            <a:xfrm>
              <a:off x="3540" y="3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47" name="Text Box 67"/>
            <p:cNvSpPr txBox="1">
              <a:spLocks noChangeArrowheads="1"/>
            </p:cNvSpPr>
            <p:nvPr/>
          </p:nvSpPr>
          <p:spPr bwMode="auto">
            <a:xfrm>
              <a:off x="3647" y="33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48" name="Text Box 68"/>
            <p:cNvSpPr txBox="1">
              <a:spLocks noChangeArrowheads="1"/>
            </p:cNvSpPr>
            <p:nvPr/>
          </p:nvSpPr>
          <p:spPr bwMode="auto">
            <a:xfrm>
              <a:off x="3703" y="337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49" name="Text Box 69"/>
            <p:cNvSpPr txBox="1">
              <a:spLocks noChangeArrowheads="1"/>
            </p:cNvSpPr>
            <p:nvPr/>
          </p:nvSpPr>
          <p:spPr bwMode="auto">
            <a:xfrm>
              <a:off x="3810" y="337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50" name="AutoShape 70"/>
            <p:cNvSpPr>
              <a:spLocks noChangeArrowheads="1"/>
            </p:cNvSpPr>
            <p:nvPr/>
          </p:nvSpPr>
          <p:spPr bwMode="auto">
            <a:xfrm rot="-5391646">
              <a:off x="3562" y="3092"/>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 name="Date Placeholder 3">
            <a:extLst>
              <a:ext uri="{FF2B5EF4-FFF2-40B4-BE49-F238E27FC236}">
                <a16:creationId xmlns:a16="http://schemas.microsoft.com/office/drawing/2014/main" id="{4E4F18E1-4BFD-11DA-CC2A-5E835FF567D5}"/>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39D4CFCE-A9B9-5A45-AADD-D7A3BAA31B97}" type="slidenum">
              <a:rPr lang="en-US"/>
              <a:pPr/>
              <a:t>18</a:t>
            </a:fld>
            <a:endParaRPr lang="en-US"/>
          </a:p>
        </p:txBody>
      </p:sp>
      <p:sp>
        <p:nvSpPr>
          <p:cNvPr id="577538" name="Rectangle 2"/>
          <p:cNvSpPr>
            <a:spLocks noGrp="1" noChangeArrowheads="1"/>
          </p:cNvSpPr>
          <p:nvPr>
            <p:ph type="title"/>
          </p:nvPr>
        </p:nvSpPr>
        <p:spPr/>
        <p:txBody>
          <a:bodyPr/>
          <a:lstStyle/>
          <a:p>
            <a:r>
              <a:rPr lang="en-GB"/>
              <a:t>The American School</a:t>
            </a:r>
          </a:p>
        </p:txBody>
      </p:sp>
      <p:sp>
        <p:nvSpPr>
          <p:cNvPr id="577539" name="Rectangle 3"/>
          <p:cNvSpPr>
            <a:spLocks noGrp="1" noChangeArrowheads="1"/>
          </p:cNvSpPr>
          <p:nvPr>
            <p:ph type="body" idx="1"/>
          </p:nvPr>
        </p:nvSpPr>
        <p:spPr/>
        <p:txBody>
          <a:bodyPr/>
          <a:lstStyle/>
          <a:p>
            <a:pPr>
              <a:spcAft>
                <a:spcPts val="600"/>
              </a:spcAft>
            </a:pPr>
            <a:r>
              <a:rPr lang="en-GB" dirty="0">
                <a:solidFill>
                  <a:srgbClr val="0066FF"/>
                </a:solidFill>
              </a:rPr>
              <a:t>American School Models </a:t>
            </a:r>
            <a:r>
              <a:rPr lang="en-GB" dirty="0"/>
              <a:t>make a distinction between </a:t>
            </a:r>
            <a:r>
              <a:rPr lang="en-GB" dirty="0">
                <a:solidFill>
                  <a:srgbClr val="FF0000"/>
                </a:solidFill>
              </a:rPr>
              <a:t>accents</a:t>
            </a:r>
            <a:r>
              <a:rPr lang="en-GB" dirty="0">
                <a:solidFill>
                  <a:srgbClr val="CC0000"/>
                </a:solidFill>
              </a:rPr>
              <a:t> </a:t>
            </a:r>
            <a:r>
              <a:rPr lang="en-GB" dirty="0"/>
              <a:t>and</a:t>
            </a:r>
            <a:r>
              <a:rPr lang="en-GB" dirty="0">
                <a:solidFill>
                  <a:srgbClr val="CC0000"/>
                </a:solidFill>
              </a:rPr>
              <a:t> </a:t>
            </a:r>
            <a:r>
              <a:rPr lang="en-GB" dirty="0">
                <a:solidFill>
                  <a:srgbClr val="FF0000"/>
                </a:solidFill>
              </a:rPr>
              <a:t>boundary tones</a:t>
            </a:r>
            <a:endParaRPr lang="en-GB" dirty="0"/>
          </a:p>
          <a:p>
            <a:pPr>
              <a:spcAft>
                <a:spcPts val="600"/>
              </a:spcAft>
            </a:pPr>
            <a:r>
              <a:rPr lang="en-GB" dirty="0">
                <a:solidFill>
                  <a:srgbClr val="FF0000"/>
                </a:solidFill>
              </a:rPr>
              <a:t>Auto-segmental metrical </a:t>
            </a:r>
            <a:r>
              <a:rPr lang="en-GB" dirty="0"/>
              <a:t>or</a:t>
            </a:r>
            <a:r>
              <a:rPr lang="en-GB" dirty="0">
                <a:solidFill>
                  <a:srgbClr val="CC0000"/>
                </a:solidFill>
              </a:rPr>
              <a:t> </a:t>
            </a:r>
            <a:r>
              <a:rPr lang="en-GB" dirty="0">
                <a:solidFill>
                  <a:srgbClr val="FF0000"/>
                </a:solidFill>
              </a:rPr>
              <a:t>two-tone model</a:t>
            </a:r>
          </a:p>
          <a:p>
            <a:pPr>
              <a:spcAft>
                <a:spcPts val="600"/>
              </a:spcAft>
            </a:pPr>
            <a:r>
              <a:rPr lang="en-GB" dirty="0"/>
              <a:t>Only two tones, which may be combined</a:t>
            </a:r>
          </a:p>
          <a:p>
            <a:pPr lvl="1">
              <a:spcAft>
                <a:spcPts val="600"/>
              </a:spcAft>
            </a:pPr>
            <a:r>
              <a:rPr lang="en-GB" dirty="0"/>
              <a:t>H = high target</a:t>
            </a:r>
          </a:p>
          <a:p>
            <a:pPr lvl="1">
              <a:spcAft>
                <a:spcPts val="600"/>
              </a:spcAft>
            </a:pPr>
            <a:r>
              <a:rPr lang="en-GB" dirty="0"/>
              <a:t>L = low target</a:t>
            </a:r>
          </a:p>
        </p:txBody>
      </p:sp>
      <p:sp>
        <p:nvSpPr>
          <p:cNvPr id="2" name="Date Placeholder 3">
            <a:extLst>
              <a:ext uri="{FF2B5EF4-FFF2-40B4-BE49-F238E27FC236}">
                <a16:creationId xmlns:a16="http://schemas.microsoft.com/office/drawing/2014/main" id="{6A73DED1-A9A8-F8F3-6A7B-A60FB4209765}"/>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ECF8754-4034-6947-BFCE-D266E066B676}" type="slidenum">
              <a:rPr lang="en-US"/>
              <a:pPr/>
              <a:t>19</a:t>
            </a:fld>
            <a:endParaRPr lang="en-US"/>
          </a:p>
        </p:txBody>
      </p:sp>
      <p:sp>
        <p:nvSpPr>
          <p:cNvPr id="580610" name="Rectangle 2"/>
          <p:cNvSpPr>
            <a:spLocks noGrp="1" noChangeArrowheads="1"/>
          </p:cNvSpPr>
          <p:nvPr>
            <p:ph type="title"/>
          </p:nvPr>
        </p:nvSpPr>
        <p:spPr/>
        <p:txBody>
          <a:bodyPr/>
          <a:lstStyle/>
          <a:p>
            <a:r>
              <a:rPr lang="en-US" dirty="0"/>
              <a:t>Price, Ostendorf et al, late 1980s</a:t>
            </a:r>
          </a:p>
        </p:txBody>
      </p:sp>
      <p:sp>
        <p:nvSpPr>
          <p:cNvPr id="580611" name="Rectangle 3"/>
          <p:cNvSpPr>
            <a:spLocks noGrp="1" noChangeArrowheads="1"/>
          </p:cNvSpPr>
          <p:nvPr>
            <p:ph type="body" idx="1"/>
          </p:nvPr>
        </p:nvSpPr>
        <p:spPr/>
        <p:txBody>
          <a:bodyPr/>
          <a:lstStyle/>
          <a:p>
            <a:r>
              <a:rPr lang="en-US" dirty="0"/>
              <a:t>Defined different </a:t>
            </a:r>
            <a:r>
              <a:rPr lang="en-US" dirty="0">
                <a:solidFill>
                  <a:srgbClr val="0066FF"/>
                </a:solidFill>
              </a:rPr>
              <a:t>types of prosodic phrases </a:t>
            </a:r>
            <a:r>
              <a:rPr lang="en-US" dirty="0"/>
              <a:t>by the degree of </a:t>
            </a:r>
            <a:r>
              <a:rPr lang="en-US" dirty="0">
                <a:solidFill>
                  <a:srgbClr val="FF0000"/>
                </a:solidFill>
              </a:rPr>
              <a:t>juncture</a:t>
            </a:r>
            <a:r>
              <a:rPr lang="en-US" dirty="0">
                <a:solidFill>
                  <a:srgbClr val="CC3300"/>
                </a:solidFill>
              </a:rPr>
              <a:t> </a:t>
            </a:r>
            <a:r>
              <a:rPr lang="en-US" dirty="0"/>
              <a:t>between words</a:t>
            </a:r>
          </a:p>
          <a:p>
            <a:r>
              <a:rPr lang="en-US" dirty="0">
                <a:solidFill>
                  <a:srgbClr val="FF0000"/>
                </a:solidFill>
              </a:rPr>
              <a:t>Break indices </a:t>
            </a:r>
            <a:r>
              <a:rPr lang="en-US" dirty="0"/>
              <a:t>from 0 to 8</a:t>
            </a:r>
          </a:p>
          <a:p>
            <a:pPr lvl="1">
              <a:lnSpc>
                <a:spcPct val="90000"/>
              </a:lnSpc>
              <a:spcBef>
                <a:spcPts val="1500"/>
              </a:spcBef>
            </a:pPr>
            <a:r>
              <a:rPr lang="en-US" dirty="0">
                <a:solidFill>
                  <a:srgbClr val="000000"/>
                </a:solidFill>
              </a:rPr>
              <a:t>0: no word boundary</a:t>
            </a:r>
          </a:p>
          <a:p>
            <a:pPr lvl="1">
              <a:lnSpc>
                <a:spcPct val="90000"/>
              </a:lnSpc>
              <a:spcBef>
                <a:spcPts val="900"/>
              </a:spcBef>
              <a:spcAft>
                <a:spcPts val="600"/>
              </a:spcAft>
            </a:pPr>
            <a:r>
              <a:rPr lang="en-US" dirty="0">
                <a:solidFill>
                  <a:srgbClr val="000000"/>
                </a:solidFill>
              </a:rPr>
              <a:t>1: word boundary</a:t>
            </a:r>
          </a:p>
          <a:p>
            <a:pPr lvl="1"/>
            <a:r>
              <a:rPr lang="en-US" dirty="0">
                <a:solidFill>
                  <a:srgbClr val="000000"/>
                </a:solidFill>
              </a:rPr>
              <a:t>2: strong juncture with no tonal markings</a:t>
            </a:r>
          </a:p>
          <a:p>
            <a:pPr lvl="1"/>
            <a:r>
              <a:rPr lang="en-US" dirty="0">
                <a:solidFill>
                  <a:srgbClr val="000000"/>
                </a:solidFill>
              </a:rPr>
              <a:t>3: intermediate phrase boundary</a:t>
            </a:r>
          </a:p>
          <a:p>
            <a:pPr lvl="1"/>
            <a:r>
              <a:rPr lang="en-US" dirty="0">
                <a:solidFill>
                  <a:srgbClr val="000000"/>
                </a:solidFill>
              </a:rPr>
              <a:t>4: intonational phrase boundary</a:t>
            </a:r>
          </a:p>
          <a:p>
            <a:pPr lvl="1"/>
            <a:r>
              <a:rPr lang="en-US" dirty="0">
                <a:solidFill>
                  <a:srgbClr val="000000"/>
                </a:solidFill>
              </a:rPr>
              <a:t>5,6,7: increasing length of phrase boundary</a:t>
            </a:r>
            <a:endParaRPr lang="en-US" dirty="0"/>
          </a:p>
          <a:p>
            <a:pPr lvl="1">
              <a:lnSpc>
                <a:spcPct val="90000"/>
              </a:lnSpc>
              <a:spcBef>
                <a:spcPts val="900"/>
              </a:spcBef>
              <a:spcAft>
                <a:spcPts val="600"/>
              </a:spcAft>
            </a:pPr>
            <a:endParaRPr lang="en-US" dirty="0"/>
          </a:p>
          <a:p>
            <a:pPr lvl="1"/>
            <a:endParaRPr lang="en-US" dirty="0"/>
          </a:p>
        </p:txBody>
      </p:sp>
      <p:sp>
        <p:nvSpPr>
          <p:cNvPr id="2" name="Date Placeholder 3">
            <a:extLst>
              <a:ext uri="{FF2B5EF4-FFF2-40B4-BE49-F238E27FC236}">
                <a16:creationId xmlns:a16="http://schemas.microsoft.com/office/drawing/2014/main" id="{93CD3AD5-FFF3-2851-A736-4A33427230F5}"/>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ABE7-05D9-5BC6-E150-70F78CC92DB0}"/>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7C80977C-03FA-B359-7E71-A99E36E7C688}"/>
              </a:ext>
            </a:extLst>
          </p:cNvPr>
          <p:cNvSpPr>
            <a:spLocks noGrp="1"/>
          </p:cNvSpPr>
          <p:nvPr>
            <p:ph idx="1"/>
          </p:nvPr>
        </p:nvSpPr>
        <p:spPr/>
        <p:txBody>
          <a:bodyPr/>
          <a:lstStyle/>
          <a:p>
            <a:r>
              <a:rPr lang="en-US" dirty="0"/>
              <a:t>Please check your reading assignments at </a:t>
            </a:r>
            <a:r>
              <a:rPr lang="en-US" dirty="0" err="1">
                <a:solidFill>
                  <a:srgbClr val="0066FF"/>
                </a:solidFill>
              </a:rPr>
              <a:t>Courseworks</a:t>
            </a:r>
            <a:r>
              <a:rPr lang="en-US" dirty="0">
                <a:solidFill>
                  <a:srgbClr val="0066FF"/>
                </a:solidFill>
              </a:rPr>
              <a:t> </a:t>
            </a:r>
            <a:r>
              <a:rPr lang="en-US" dirty="0">
                <a:solidFill>
                  <a:srgbClr val="0066FF"/>
                </a:solidFill>
                <a:sym typeface="Wingdings" pitchFamily="2" charset="2"/>
              </a:rPr>
              <a:t> Syllabus </a:t>
            </a:r>
            <a:r>
              <a:rPr lang="en-US" dirty="0">
                <a:sym typeface="Wingdings" pitchFamily="2" charset="2"/>
              </a:rPr>
              <a:t>and </a:t>
            </a:r>
            <a:r>
              <a:rPr lang="en-US" dirty="0" err="1">
                <a:solidFill>
                  <a:srgbClr val="0066FF"/>
                </a:solidFill>
                <a:sym typeface="Wingdings" pitchFamily="2" charset="2"/>
              </a:rPr>
              <a:t>Courseworks</a:t>
            </a:r>
            <a:r>
              <a:rPr lang="en-US" dirty="0">
                <a:solidFill>
                  <a:srgbClr val="0066FF"/>
                </a:solidFill>
                <a:sym typeface="Wingdings" pitchFamily="2" charset="2"/>
              </a:rPr>
              <a:t>  Assignments</a:t>
            </a:r>
            <a:endParaRPr lang="en-US" dirty="0">
              <a:solidFill>
                <a:srgbClr val="0066FF"/>
              </a:solidFill>
            </a:endParaRPr>
          </a:p>
          <a:p>
            <a:r>
              <a:rPr lang="en-US" dirty="0"/>
              <a:t>No weekly post for Week 6 – just HW1 due</a:t>
            </a:r>
          </a:p>
          <a:p>
            <a:pPr lvl="1"/>
            <a:r>
              <a:rPr lang="en-US" dirty="0"/>
              <a:t>But still do the readings!</a:t>
            </a:r>
          </a:p>
          <a:p>
            <a:r>
              <a:rPr lang="en-US" dirty="0"/>
              <a:t>Any other questions?</a:t>
            </a:r>
          </a:p>
        </p:txBody>
      </p:sp>
      <p:sp>
        <p:nvSpPr>
          <p:cNvPr id="5" name="Slide Number Placeholder 4">
            <a:extLst>
              <a:ext uri="{FF2B5EF4-FFF2-40B4-BE49-F238E27FC236}">
                <a16:creationId xmlns:a16="http://schemas.microsoft.com/office/drawing/2014/main" id="{B84F9604-B25D-6DAA-0567-075360782CB9}"/>
              </a:ext>
            </a:extLst>
          </p:cNvPr>
          <p:cNvSpPr>
            <a:spLocks noGrp="1"/>
          </p:cNvSpPr>
          <p:nvPr>
            <p:ph type="sldNum" sz="quarter" idx="12"/>
          </p:nvPr>
        </p:nvSpPr>
        <p:spPr/>
        <p:txBody>
          <a:bodyPr/>
          <a:lstStyle/>
          <a:p>
            <a:fld id="{6C249F2B-E833-7C4B-8512-E970305C1E58}" type="slidenum">
              <a:rPr lang="en-US" smtClean="0"/>
              <a:pPr/>
              <a:t>2</a:t>
            </a:fld>
            <a:endParaRPr lang="en-US"/>
          </a:p>
        </p:txBody>
      </p:sp>
      <p:sp>
        <p:nvSpPr>
          <p:cNvPr id="6" name="Date Placeholder 3">
            <a:extLst>
              <a:ext uri="{FF2B5EF4-FFF2-40B4-BE49-F238E27FC236}">
                <a16:creationId xmlns:a16="http://schemas.microsoft.com/office/drawing/2014/main" id="{3AD5BD82-45B0-D5C3-F583-0390C1E9181B}"/>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72181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5"/>
          <p:cNvSpPr>
            <a:spLocks noGrp="1"/>
          </p:cNvSpPr>
          <p:nvPr>
            <p:ph type="sldNum" sz="quarter" idx="12"/>
          </p:nvPr>
        </p:nvSpPr>
        <p:spPr/>
        <p:txBody>
          <a:bodyPr/>
          <a:lstStyle/>
          <a:p>
            <a:fld id="{BE3FDA1A-D9A6-4C42-9895-21A19D45C9FA}" type="slidenum">
              <a:rPr lang="en-US"/>
              <a:pPr/>
              <a:t>20</a:t>
            </a:fld>
            <a:endParaRPr lang="en-US"/>
          </a:p>
        </p:txBody>
      </p:sp>
      <p:sp>
        <p:nvSpPr>
          <p:cNvPr id="578562" name="Rectangle 2"/>
          <p:cNvSpPr>
            <a:spLocks noGrp="1" noChangeArrowheads="1"/>
          </p:cNvSpPr>
          <p:nvPr>
            <p:ph type="title"/>
          </p:nvPr>
        </p:nvSpPr>
        <p:spPr/>
        <p:txBody>
          <a:bodyPr/>
          <a:lstStyle/>
          <a:p>
            <a:r>
              <a:rPr lang="en-US" dirty="0" err="1"/>
              <a:t>Pierrehumbert</a:t>
            </a:r>
            <a:r>
              <a:rPr lang="en-US" dirty="0"/>
              <a:t> 1980</a:t>
            </a:r>
          </a:p>
        </p:txBody>
      </p:sp>
      <p:sp>
        <p:nvSpPr>
          <p:cNvPr id="578563" name="Rectangle 3"/>
          <p:cNvSpPr>
            <a:spLocks noGrp="1" noChangeArrowheads="1"/>
          </p:cNvSpPr>
          <p:nvPr>
            <p:ph type="body" idx="1"/>
          </p:nvPr>
        </p:nvSpPr>
        <p:spPr>
          <a:xfrm>
            <a:off x="457200" y="1447800"/>
            <a:ext cx="8229600" cy="1524000"/>
          </a:xfrm>
        </p:spPr>
        <p:txBody>
          <a:bodyPr/>
          <a:lstStyle/>
          <a:p>
            <a:r>
              <a:rPr lang="en-US" dirty="0">
                <a:solidFill>
                  <a:srgbClr val="0066FF"/>
                </a:solidFill>
              </a:rPr>
              <a:t>Contours</a:t>
            </a:r>
            <a:r>
              <a:rPr lang="en-US" dirty="0"/>
              <a:t> = </a:t>
            </a:r>
            <a:r>
              <a:rPr lang="en-US" dirty="0">
                <a:solidFill>
                  <a:srgbClr val="0066FF"/>
                </a:solidFill>
              </a:rPr>
              <a:t>pitch accents, phrase accents, boundary tones</a:t>
            </a:r>
          </a:p>
          <a:p>
            <a:endParaRPr lang="en-US" dirty="0"/>
          </a:p>
        </p:txBody>
      </p:sp>
      <p:sp>
        <p:nvSpPr>
          <p:cNvPr id="578564" name="Oval 4"/>
          <p:cNvSpPr>
            <a:spLocks noChangeArrowheads="1"/>
          </p:cNvSpPr>
          <p:nvPr/>
        </p:nvSpPr>
        <p:spPr bwMode="auto">
          <a:xfrm>
            <a:off x="2362200" y="3886200"/>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5" name="Rectangle 5"/>
          <p:cNvSpPr>
            <a:spLocks noChangeArrowheads="1"/>
          </p:cNvSpPr>
          <p:nvPr/>
        </p:nvSpPr>
        <p:spPr bwMode="auto">
          <a:xfrm>
            <a:off x="1905000" y="44196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6" name="Rectangle 6"/>
          <p:cNvSpPr>
            <a:spLocks noChangeArrowheads="1"/>
          </p:cNvSpPr>
          <p:nvPr/>
        </p:nvSpPr>
        <p:spPr bwMode="auto">
          <a:xfrm>
            <a:off x="16764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7" name="Rectangle 7"/>
          <p:cNvSpPr>
            <a:spLocks noChangeArrowheads="1"/>
          </p:cNvSpPr>
          <p:nvPr/>
        </p:nvSpPr>
        <p:spPr bwMode="auto">
          <a:xfrm>
            <a:off x="2209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8" name="Rectangle 8"/>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9" name="Rectangle 9"/>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0" name="Rectangle 10"/>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1" name="Rectangle 11"/>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2" name="Rectangle 12"/>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3" name="Rectangle 13"/>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4" name="Rectangle 14"/>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5" name="Rectangle 15"/>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6" name="Rectangle 16"/>
          <p:cNvSpPr>
            <a:spLocks noChangeArrowheads="1"/>
          </p:cNvSpPr>
          <p:nvPr/>
        </p:nvSpPr>
        <p:spPr bwMode="auto">
          <a:xfrm>
            <a:off x="381000" y="7239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7" name="Rectangle 17"/>
          <p:cNvSpPr>
            <a:spLocks noChangeArrowheads="1"/>
          </p:cNvSpPr>
          <p:nvPr/>
        </p:nvSpPr>
        <p:spPr bwMode="auto">
          <a:xfrm>
            <a:off x="4267200" y="4495800"/>
            <a:ext cx="1828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8" name="AutoShape 18"/>
          <p:cNvSpPr>
            <a:spLocks noChangeArrowheads="1"/>
          </p:cNvSpPr>
          <p:nvPr/>
        </p:nvSpPr>
        <p:spPr bwMode="auto">
          <a:xfrm>
            <a:off x="914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9" name="AutoShape 19"/>
          <p:cNvSpPr>
            <a:spLocks noChangeArrowheads="1"/>
          </p:cNvSpPr>
          <p:nvPr/>
        </p:nvSpPr>
        <p:spPr bwMode="auto">
          <a:xfrm>
            <a:off x="5867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0" name="AutoShape 20"/>
          <p:cNvSpPr>
            <a:spLocks noChangeArrowheads="1"/>
          </p:cNvSpPr>
          <p:nvPr/>
        </p:nvSpPr>
        <p:spPr bwMode="auto">
          <a:xfrm>
            <a:off x="7848600" y="3810000"/>
            <a:ext cx="609600" cy="533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1" name="Text Box 21"/>
          <p:cNvSpPr txBox="1">
            <a:spLocks noChangeArrowheads="1"/>
          </p:cNvSpPr>
          <p:nvPr/>
        </p:nvSpPr>
        <p:spPr bwMode="auto">
          <a:xfrm>
            <a:off x="12954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Pitch Accents*</a:t>
            </a:r>
          </a:p>
        </p:txBody>
      </p:sp>
      <p:sp>
        <p:nvSpPr>
          <p:cNvPr id="578582" name="AutoShape 22"/>
          <p:cNvSpPr>
            <a:spLocks noChangeArrowheads="1"/>
          </p:cNvSpPr>
          <p:nvPr/>
        </p:nvSpPr>
        <p:spPr bwMode="auto">
          <a:xfrm>
            <a:off x="31242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3" name="Text Box 23"/>
          <p:cNvSpPr txBox="1">
            <a:spLocks noChangeArrowheads="1"/>
          </p:cNvSpPr>
          <p:nvPr/>
        </p:nvSpPr>
        <p:spPr bwMode="auto">
          <a:xfrm>
            <a:off x="36576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Phrase Accents*</a:t>
            </a:r>
          </a:p>
        </p:txBody>
      </p:sp>
      <p:sp>
        <p:nvSpPr>
          <p:cNvPr id="578584" name="Text Box 24"/>
          <p:cNvSpPr txBox="1">
            <a:spLocks noChangeArrowheads="1"/>
          </p:cNvSpPr>
          <p:nvPr/>
        </p:nvSpPr>
        <p:spPr bwMode="auto">
          <a:xfrm>
            <a:off x="60198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Boundary Tone</a:t>
            </a:r>
          </a:p>
        </p:txBody>
      </p:sp>
      <p:sp>
        <p:nvSpPr>
          <p:cNvPr id="578585" name="Freeform 25"/>
          <p:cNvSpPr>
            <a:spLocks/>
          </p:cNvSpPr>
          <p:nvPr/>
        </p:nvSpPr>
        <p:spPr bwMode="auto">
          <a:xfrm>
            <a:off x="1295400" y="3619500"/>
            <a:ext cx="1981200" cy="266700"/>
          </a:xfrm>
          <a:custGeom>
            <a:avLst/>
            <a:gdLst>
              <a:gd name="T0" fmla="*/ 0 w 1248"/>
              <a:gd name="T1" fmla="*/ 168 h 168"/>
              <a:gd name="T2" fmla="*/ 144 w 1248"/>
              <a:gd name="T3" fmla="*/ 24 h 168"/>
              <a:gd name="T4" fmla="*/ 480 w 1248"/>
              <a:gd name="T5" fmla="*/ 24 h 168"/>
              <a:gd name="T6" fmla="*/ 1056 w 1248"/>
              <a:gd name="T7" fmla="*/ 24 h 168"/>
              <a:gd name="T8" fmla="*/ 1200 w 1248"/>
              <a:gd name="T9" fmla="*/ 120 h 168"/>
              <a:gd name="T10" fmla="*/ 1248 w 1248"/>
              <a:gd name="T11" fmla="*/ 168 h 168"/>
            </a:gdLst>
            <a:ahLst/>
            <a:cxnLst>
              <a:cxn ang="0">
                <a:pos x="T0" y="T1"/>
              </a:cxn>
              <a:cxn ang="0">
                <a:pos x="T2" y="T3"/>
              </a:cxn>
              <a:cxn ang="0">
                <a:pos x="T4" y="T5"/>
              </a:cxn>
              <a:cxn ang="0">
                <a:pos x="T6" y="T7"/>
              </a:cxn>
              <a:cxn ang="0">
                <a:pos x="T8" y="T9"/>
              </a:cxn>
              <a:cxn ang="0">
                <a:pos x="T10" y="T11"/>
              </a:cxn>
            </a:cxnLst>
            <a:rect l="0" t="0" r="r" b="b"/>
            <a:pathLst>
              <a:path w="1248" h="168">
                <a:moveTo>
                  <a:pt x="0" y="168"/>
                </a:moveTo>
                <a:cubicBezTo>
                  <a:pt x="32" y="108"/>
                  <a:pt x="64" y="48"/>
                  <a:pt x="144" y="24"/>
                </a:cubicBezTo>
                <a:cubicBezTo>
                  <a:pt x="224" y="0"/>
                  <a:pt x="328" y="24"/>
                  <a:pt x="480" y="24"/>
                </a:cubicBezTo>
                <a:cubicBezTo>
                  <a:pt x="632" y="24"/>
                  <a:pt x="936" y="8"/>
                  <a:pt x="1056" y="24"/>
                </a:cubicBezTo>
                <a:cubicBezTo>
                  <a:pt x="1176" y="40"/>
                  <a:pt x="1168" y="96"/>
                  <a:pt x="1200" y="120"/>
                </a:cubicBezTo>
                <a:cubicBezTo>
                  <a:pt x="1232" y="144"/>
                  <a:pt x="1240" y="156"/>
                  <a:pt x="1248" y="16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6" name="Freeform 26"/>
          <p:cNvSpPr>
            <a:spLocks/>
          </p:cNvSpPr>
          <p:nvPr/>
        </p:nvSpPr>
        <p:spPr bwMode="auto">
          <a:xfrm>
            <a:off x="1244600" y="4343400"/>
            <a:ext cx="2108200" cy="266700"/>
          </a:xfrm>
          <a:custGeom>
            <a:avLst/>
            <a:gdLst>
              <a:gd name="T0" fmla="*/ 32 w 1328"/>
              <a:gd name="T1" fmla="*/ 0 h 168"/>
              <a:gd name="T2" fmla="*/ 176 w 1328"/>
              <a:gd name="T3" fmla="*/ 144 h 168"/>
              <a:gd name="T4" fmla="*/ 1088 w 1328"/>
              <a:gd name="T5" fmla="*/ 144 h 168"/>
              <a:gd name="T6" fmla="*/ 1328 w 1328"/>
              <a:gd name="T7" fmla="*/ 0 h 168"/>
            </a:gdLst>
            <a:ahLst/>
            <a:cxnLst>
              <a:cxn ang="0">
                <a:pos x="T0" y="T1"/>
              </a:cxn>
              <a:cxn ang="0">
                <a:pos x="T2" y="T3"/>
              </a:cxn>
              <a:cxn ang="0">
                <a:pos x="T4" y="T5"/>
              </a:cxn>
              <a:cxn ang="0">
                <a:pos x="T6" y="T7"/>
              </a:cxn>
            </a:cxnLst>
            <a:rect l="0" t="0" r="r" b="b"/>
            <a:pathLst>
              <a:path w="1328" h="168">
                <a:moveTo>
                  <a:pt x="32" y="0"/>
                </a:moveTo>
                <a:cubicBezTo>
                  <a:pt x="16" y="60"/>
                  <a:pt x="0" y="120"/>
                  <a:pt x="176" y="144"/>
                </a:cubicBezTo>
                <a:cubicBezTo>
                  <a:pt x="352" y="168"/>
                  <a:pt x="896" y="168"/>
                  <a:pt x="1088" y="144"/>
                </a:cubicBezTo>
                <a:cubicBezTo>
                  <a:pt x="1280" y="120"/>
                  <a:pt x="1288" y="24"/>
                  <a:pt x="1328"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7" name="Freeform 27"/>
          <p:cNvSpPr>
            <a:spLocks/>
          </p:cNvSpPr>
          <p:nvPr/>
        </p:nvSpPr>
        <p:spPr bwMode="auto">
          <a:xfrm>
            <a:off x="3581400" y="3530600"/>
            <a:ext cx="2514600" cy="355600"/>
          </a:xfrm>
          <a:custGeom>
            <a:avLst/>
            <a:gdLst>
              <a:gd name="T0" fmla="*/ 0 w 1584"/>
              <a:gd name="T1" fmla="*/ 224 h 224"/>
              <a:gd name="T2" fmla="*/ 240 w 1584"/>
              <a:gd name="T3" fmla="*/ 32 h 224"/>
              <a:gd name="T4" fmla="*/ 1344 w 1584"/>
              <a:gd name="T5" fmla="*/ 32 h 224"/>
              <a:gd name="T6" fmla="*/ 1584 w 1584"/>
              <a:gd name="T7" fmla="*/ 224 h 224"/>
            </a:gdLst>
            <a:ahLst/>
            <a:cxnLst>
              <a:cxn ang="0">
                <a:pos x="T0" y="T1"/>
              </a:cxn>
              <a:cxn ang="0">
                <a:pos x="T2" y="T3"/>
              </a:cxn>
              <a:cxn ang="0">
                <a:pos x="T4" y="T5"/>
              </a:cxn>
              <a:cxn ang="0">
                <a:pos x="T6" y="T7"/>
              </a:cxn>
            </a:cxnLst>
            <a:rect l="0" t="0" r="r" b="b"/>
            <a:pathLst>
              <a:path w="1584" h="224">
                <a:moveTo>
                  <a:pt x="0" y="224"/>
                </a:moveTo>
                <a:cubicBezTo>
                  <a:pt x="8" y="144"/>
                  <a:pt x="16" y="64"/>
                  <a:pt x="240" y="32"/>
                </a:cubicBezTo>
                <a:cubicBezTo>
                  <a:pt x="464" y="0"/>
                  <a:pt x="1120" y="0"/>
                  <a:pt x="1344" y="32"/>
                </a:cubicBezTo>
                <a:cubicBezTo>
                  <a:pt x="1568" y="64"/>
                  <a:pt x="1544" y="192"/>
                  <a:pt x="1584" y="224"/>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8" name="Freeform 28"/>
          <p:cNvSpPr>
            <a:spLocks/>
          </p:cNvSpPr>
          <p:nvPr/>
        </p:nvSpPr>
        <p:spPr bwMode="auto">
          <a:xfrm>
            <a:off x="6248400" y="3530600"/>
            <a:ext cx="1955800" cy="355600"/>
          </a:xfrm>
          <a:custGeom>
            <a:avLst/>
            <a:gdLst>
              <a:gd name="T0" fmla="*/ 0 w 1232"/>
              <a:gd name="T1" fmla="*/ 224 h 224"/>
              <a:gd name="T2" fmla="*/ 192 w 1232"/>
              <a:gd name="T3" fmla="*/ 32 h 224"/>
              <a:gd name="T4" fmla="*/ 1008 w 1232"/>
              <a:gd name="T5" fmla="*/ 32 h 224"/>
              <a:gd name="T6" fmla="*/ 1200 w 1232"/>
              <a:gd name="T7" fmla="*/ 176 h 224"/>
              <a:gd name="T8" fmla="*/ 1200 w 1232"/>
              <a:gd name="T9" fmla="*/ 128 h 224"/>
            </a:gdLst>
            <a:ahLst/>
            <a:cxnLst>
              <a:cxn ang="0">
                <a:pos x="T0" y="T1"/>
              </a:cxn>
              <a:cxn ang="0">
                <a:pos x="T2" y="T3"/>
              </a:cxn>
              <a:cxn ang="0">
                <a:pos x="T4" y="T5"/>
              </a:cxn>
              <a:cxn ang="0">
                <a:pos x="T6" y="T7"/>
              </a:cxn>
              <a:cxn ang="0">
                <a:pos x="T8" y="T9"/>
              </a:cxn>
            </a:cxnLst>
            <a:rect l="0" t="0" r="r" b="b"/>
            <a:pathLst>
              <a:path w="1232" h="224">
                <a:moveTo>
                  <a:pt x="0" y="224"/>
                </a:moveTo>
                <a:cubicBezTo>
                  <a:pt x="12" y="144"/>
                  <a:pt x="24" y="64"/>
                  <a:pt x="192" y="32"/>
                </a:cubicBezTo>
                <a:cubicBezTo>
                  <a:pt x="360" y="0"/>
                  <a:pt x="840" y="8"/>
                  <a:pt x="1008" y="32"/>
                </a:cubicBezTo>
                <a:cubicBezTo>
                  <a:pt x="1176" y="56"/>
                  <a:pt x="1168" y="160"/>
                  <a:pt x="1200" y="176"/>
                </a:cubicBezTo>
                <a:cubicBezTo>
                  <a:pt x="1232" y="192"/>
                  <a:pt x="1216" y="160"/>
                  <a:pt x="1200" y="12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9" name="Text Box 29"/>
          <p:cNvSpPr txBox="1">
            <a:spLocks noChangeArrowheads="1"/>
          </p:cNvSpPr>
          <p:nvPr/>
        </p:nvSpPr>
        <p:spPr bwMode="auto">
          <a:xfrm>
            <a:off x="1828800" y="4953000"/>
            <a:ext cx="99060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H*     L*</a:t>
            </a:r>
          </a:p>
          <a:p>
            <a:pPr>
              <a:spcBef>
                <a:spcPct val="50000"/>
              </a:spcBef>
            </a:pPr>
            <a:r>
              <a:rPr lang="en-US" sz="1200">
                <a:latin typeface="Times" charset="0"/>
              </a:rPr>
              <a:t>L*+H L+H*</a:t>
            </a:r>
          </a:p>
          <a:p>
            <a:pPr>
              <a:spcBef>
                <a:spcPct val="50000"/>
              </a:spcBef>
            </a:pPr>
            <a:r>
              <a:rPr lang="en-US" sz="1200">
                <a:latin typeface="Times" charset="0"/>
              </a:rPr>
              <a:t>H*+L H+L*</a:t>
            </a:r>
          </a:p>
        </p:txBody>
      </p:sp>
      <p:sp>
        <p:nvSpPr>
          <p:cNvPr id="578590" name="Text Box 30"/>
          <p:cNvSpPr txBox="1">
            <a:spLocks noChangeArrowheads="1"/>
          </p:cNvSpPr>
          <p:nvPr/>
        </p:nvSpPr>
        <p:spPr bwMode="auto">
          <a:xfrm>
            <a:off x="4267200" y="50292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sp>
        <p:nvSpPr>
          <p:cNvPr id="578591" name="Text Box 31"/>
          <p:cNvSpPr txBox="1">
            <a:spLocks noChangeArrowheads="1"/>
          </p:cNvSpPr>
          <p:nvPr/>
        </p:nvSpPr>
        <p:spPr bwMode="auto">
          <a:xfrm>
            <a:off x="6629400" y="49530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cxnSp>
        <p:nvCxnSpPr>
          <p:cNvPr id="578592" name="AutoShape 32"/>
          <p:cNvCxnSpPr>
            <a:cxnSpLocks noChangeShapeType="1"/>
            <a:stCxn id="578579" idx="4"/>
            <a:endCxn id="578586" idx="0"/>
          </p:cNvCxnSpPr>
          <p:nvPr/>
        </p:nvCxnSpPr>
        <p:spPr bwMode="auto">
          <a:xfrm rot="5400000">
            <a:off x="3713956" y="1924844"/>
            <a:ext cx="1588" cy="4838700"/>
          </a:xfrm>
          <a:prstGeom prst="curvedConnector4">
            <a:avLst>
              <a:gd name="adj1" fmla="val 33700000"/>
              <a:gd name="adj2" fmla="val 101736"/>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Date Placeholder 3">
            <a:extLst>
              <a:ext uri="{FF2B5EF4-FFF2-40B4-BE49-F238E27FC236}">
                <a16:creationId xmlns:a16="http://schemas.microsoft.com/office/drawing/2014/main" id="{CF242CB5-2D41-2462-BD07-EA3421F64BBF}"/>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dirty="0">
                <a:solidFill>
                  <a:srgbClr val="0066FF"/>
                </a:solidFill>
              </a:rPr>
              <a:t>To</a:t>
            </a:r>
            <a:r>
              <a:rPr lang="en-US" dirty="0"/>
              <a:t>(</a:t>
            </a:r>
            <a:r>
              <a:rPr lang="en-US" dirty="0" err="1"/>
              <a:t>nes</a:t>
            </a:r>
            <a:r>
              <a:rPr lang="en-US" dirty="0"/>
              <a:t> and )</a:t>
            </a:r>
            <a:r>
              <a:rPr lang="en-US" dirty="0">
                <a:solidFill>
                  <a:srgbClr val="0066FF"/>
                </a:solidFill>
              </a:rPr>
              <a:t>B</a:t>
            </a:r>
            <a:r>
              <a:rPr lang="en-US" dirty="0"/>
              <a:t>(</a:t>
            </a:r>
            <a:r>
              <a:rPr lang="en-US" dirty="0" err="1"/>
              <a:t>reak</a:t>
            </a:r>
            <a:r>
              <a:rPr lang="en-US" dirty="0"/>
              <a:t> )</a:t>
            </a:r>
            <a:r>
              <a:rPr lang="en-US" dirty="0">
                <a:solidFill>
                  <a:srgbClr val="0066FF"/>
                </a:solidFill>
              </a:rPr>
              <a:t>I</a:t>
            </a:r>
            <a:r>
              <a:rPr lang="en-US" dirty="0"/>
              <a:t>(</a:t>
            </a:r>
            <a:r>
              <a:rPr lang="en-US" dirty="0" err="1"/>
              <a:t>ndices</a:t>
            </a:r>
            <a:r>
              <a:rPr lang="en-US" dirty="0"/>
              <a:t>)</a:t>
            </a:r>
          </a:p>
        </p:txBody>
      </p:sp>
      <p:sp>
        <p:nvSpPr>
          <p:cNvPr id="581635" name="Rectangle 3"/>
          <p:cNvSpPr>
            <a:spLocks noGrp="1" noChangeArrowheads="1"/>
          </p:cNvSpPr>
          <p:nvPr>
            <p:ph idx="1"/>
          </p:nvPr>
        </p:nvSpPr>
        <p:spPr/>
        <p:txBody>
          <a:bodyPr/>
          <a:lstStyle/>
          <a:p>
            <a:pPr>
              <a:lnSpc>
                <a:spcPct val="90000"/>
              </a:lnSpc>
              <a:spcBef>
                <a:spcPts val="1500"/>
              </a:spcBef>
            </a:pPr>
            <a:r>
              <a:rPr lang="en-US" dirty="0" err="1">
                <a:solidFill>
                  <a:srgbClr val="0066FF"/>
                </a:solidFill>
              </a:rPr>
              <a:t>ToBI</a:t>
            </a:r>
            <a:r>
              <a:rPr lang="en-US" dirty="0">
                <a:solidFill>
                  <a:srgbClr val="000000"/>
                </a:solidFill>
              </a:rPr>
              <a:t>: Developed by prosody researchers in four meetings over 1991-94, plus several more to refine the system and address issues</a:t>
            </a:r>
          </a:p>
          <a:p>
            <a:pPr>
              <a:lnSpc>
                <a:spcPct val="90000"/>
              </a:lnSpc>
              <a:spcBef>
                <a:spcPts val="1500"/>
              </a:spcBef>
            </a:pPr>
            <a:r>
              <a:rPr lang="en-US" dirty="0">
                <a:solidFill>
                  <a:srgbClr val="000000"/>
                </a:solidFill>
              </a:rPr>
              <a:t>Combining </a:t>
            </a:r>
            <a:r>
              <a:rPr lang="en-US" dirty="0" err="1">
                <a:solidFill>
                  <a:srgbClr val="000000"/>
                </a:solidFill>
              </a:rPr>
              <a:t>Pierrehumbert</a:t>
            </a:r>
            <a:r>
              <a:rPr lang="en-US" dirty="0">
                <a:solidFill>
                  <a:srgbClr val="000000"/>
                </a:solidFill>
              </a:rPr>
              <a:t> </a:t>
            </a:r>
            <a:r>
              <a:rPr lang="en-US" dirty="0">
                <a:solidFill>
                  <a:srgbClr val="000000"/>
                </a:solidFill>
                <a:latin typeface="Arial"/>
              </a:rPr>
              <a:t>‘</a:t>
            </a:r>
            <a:r>
              <a:rPr lang="en-US" dirty="0">
                <a:solidFill>
                  <a:srgbClr val="000000"/>
                </a:solidFill>
              </a:rPr>
              <a:t>80 and Price, Ostendorf, et al</a:t>
            </a:r>
          </a:p>
          <a:p>
            <a:pPr>
              <a:lnSpc>
                <a:spcPct val="90000"/>
              </a:lnSpc>
              <a:spcBef>
                <a:spcPts val="1500"/>
              </a:spcBef>
            </a:pPr>
            <a:r>
              <a:rPr lang="en-US" dirty="0">
                <a:solidFill>
                  <a:srgbClr val="000000"/>
                </a:solidFill>
              </a:rPr>
              <a:t>Goals:</a:t>
            </a:r>
          </a:p>
          <a:p>
            <a:pPr lvl="1">
              <a:lnSpc>
                <a:spcPct val="90000"/>
              </a:lnSpc>
              <a:spcBef>
                <a:spcPts val="1500"/>
              </a:spcBef>
            </a:pPr>
            <a:r>
              <a:rPr lang="en-US" sz="2400" dirty="0">
                <a:solidFill>
                  <a:srgbClr val="000000"/>
                </a:solidFill>
              </a:rPr>
              <a:t>Devise a </a:t>
            </a:r>
            <a:r>
              <a:rPr lang="en-US" sz="2400" dirty="0">
                <a:solidFill>
                  <a:srgbClr val="FF0000"/>
                </a:solidFill>
              </a:rPr>
              <a:t>common labeling scheme </a:t>
            </a:r>
            <a:r>
              <a:rPr lang="en-US" sz="2400" dirty="0">
                <a:solidFill>
                  <a:srgbClr val="000000"/>
                </a:solidFill>
              </a:rPr>
              <a:t>for Standard American English that is robust and reliable</a:t>
            </a:r>
          </a:p>
          <a:p>
            <a:pPr lvl="1">
              <a:lnSpc>
                <a:spcPct val="90000"/>
              </a:lnSpc>
              <a:spcBef>
                <a:spcPts val="1500"/>
              </a:spcBef>
            </a:pPr>
            <a:r>
              <a:rPr lang="en-US" sz="2400" dirty="0">
                <a:solidFill>
                  <a:srgbClr val="000000"/>
                </a:solidFill>
              </a:rPr>
              <a:t>Promote the collection of large, prosodically labeled, </a:t>
            </a:r>
            <a:r>
              <a:rPr lang="en-US" sz="2400" b="1" i="1" dirty="0">
                <a:solidFill>
                  <a:srgbClr val="FF0000"/>
                </a:solidFill>
              </a:rPr>
              <a:t>shareable</a:t>
            </a:r>
            <a:r>
              <a:rPr lang="en-US" sz="2400" dirty="0">
                <a:solidFill>
                  <a:srgbClr val="CC3300"/>
                </a:solidFill>
              </a:rPr>
              <a:t> </a:t>
            </a:r>
            <a:r>
              <a:rPr lang="en-US" sz="2400" dirty="0">
                <a:solidFill>
                  <a:srgbClr val="000000"/>
                </a:solidFill>
              </a:rPr>
              <a:t>corpora </a:t>
            </a:r>
          </a:p>
        </p:txBody>
      </p:sp>
      <p:sp>
        <p:nvSpPr>
          <p:cNvPr id="5" name="Slide Number Placeholder 5"/>
          <p:cNvSpPr>
            <a:spLocks noGrp="1"/>
          </p:cNvSpPr>
          <p:nvPr>
            <p:ph type="sldNum" sz="quarter" idx="12"/>
          </p:nvPr>
        </p:nvSpPr>
        <p:spPr/>
        <p:txBody>
          <a:bodyPr/>
          <a:lstStyle/>
          <a:p>
            <a:fld id="{7A38D453-617A-304E-980C-6C7B14D45D90}" type="slidenum">
              <a:rPr lang="en-US"/>
              <a:pPr/>
              <a:t>21</a:t>
            </a:fld>
            <a:endParaRPr lang="en-US"/>
          </a:p>
        </p:txBody>
      </p:sp>
      <p:sp>
        <p:nvSpPr>
          <p:cNvPr id="2" name="Date Placeholder 3">
            <a:extLst>
              <a:ext uri="{FF2B5EF4-FFF2-40B4-BE49-F238E27FC236}">
                <a16:creationId xmlns:a16="http://schemas.microsoft.com/office/drawing/2014/main" id="{0DB5FFC9-6BD7-F399-CAD9-815431DBE8B4}"/>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endParaRPr lang="en-US" dirty="0"/>
          </a:p>
        </p:txBody>
      </p:sp>
      <p:sp>
        <p:nvSpPr>
          <p:cNvPr id="3" name="Content Placeholder 2"/>
          <p:cNvSpPr>
            <a:spLocks noGrp="1"/>
          </p:cNvSpPr>
          <p:nvPr>
            <p:ph idx="1"/>
          </p:nvPr>
        </p:nvSpPr>
        <p:spPr/>
        <p:txBody>
          <a:bodyPr>
            <a:normAutofit/>
          </a:bodyPr>
          <a:lstStyle/>
          <a:p>
            <a:r>
              <a:rPr lang="en-US" dirty="0">
                <a:solidFill>
                  <a:srgbClr val="0066FF"/>
                </a:solidFill>
              </a:rPr>
              <a:t>Prosody</a:t>
            </a:r>
            <a:r>
              <a:rPr lang="en-US" dirty="0"/>
              <a:t> is described by </a:t>
            </a:r>
            <a:r>
              <a:rPr lang="en-US" b="1" dirty="0">
                <a:solidFill>
                  <a:srgbClr val="FF0000"/>
                </a:solidFill>
              </a:rPr>
              <a:t>high</a:t>
            </a:r>
            <a:r>
              <a:rPr lang="en-US" dirty="0"/>
              <a:t> (H) and </a:t>
            </a:r>
            <a:r>
              <a:rPr lang="en-US" b="1" dirty="0">
                <a:solidFill>
                  <a:srgbClr val="FF0000"/>
                </a:solidFill>
              </a:rPr>
              <a:t>low</a:t>
            </a:r>
            <a:r>
              <a:rPr lang="en-US" dirty="0"/>
              <a:t> (L) </a:t>
            </a:r>
            <a:r>
              <a:rPr lang="en-US" b="1" dirty="0">
                <a:solidFill>
                  <a:srgbClr val="FF0000"/>
                </a:solidFill>
                <a:latin typeface="Helvetica Neue"/>
                <a:cs typeface="Helvetica Neue"/>
              </a:rPr>
              <a:t>tones</a:t>
            </a:r>
            <a:r>
              <a:rPr lang="en-US" b="1" dirty="0">
                <a:latin typeface="Helvetica Neue"/>
                <a:cs typeface="Helvetica Neue"/>
              </a:rPr>
              <a:t> </a:t>
            </a:r>
            <a:r>
              <a:rPr lang="en-US" dirty="0"/>
              <a:t>that are associated with prosodic events (</a:t>
            </a:r>
            <a:r>
              <a:rPr lang="en-US" i="1" dirty="0"/>
              <a:t>pitch accents, phrase accents, and boundary tones</a:t>
            </a:r>
            <a:r>
              <a:rPr lang="en-US" dirty="0"/>
              <a:t>) and </a:t>
            </a:r>
            <a:r>
              <a:rPr lang="en-US" b="1" dirty="0">
                <a:solidFill>
                  <a:srgbClr val="FF0000"/>
                </a:solidFill>
                <a:latin typeface="Helvetica Neue"/>
                <a:cs typeface="Helvetica Neue"/>
              </a:rPr>
              <a:t>break indices</a:t>
            </a:r>
            <a:r>
              <a:rPr lang="en-US" dirty="0">
                <a:solidFill>
                  <a:srgbClr val="FF0000"/>
                </a:solidFill>
              </a:rPr>
              <a:t> </a:t>
            </a:r>
            <a:r>
              <a:rPr lang="en-US" dirty="0"/>
              <a:t>which describe the degree of disjuncture between words.</a:t>
            </a:r>
          </a:p>
          <a:p>
            <a:r>
              <a:rPr lang="en-US" dirty="0" err="1"/>
              <a:t>ToBI</a:t>
            </a:r>
            <a:r>
              <a:rPr lang="en-US" dirty="0"/>
              <a:t> is inherently </a:t>
            </a:r>
            <a:r>
              <a:rPr lang="en-US" b="1" dirty="0">
                <a:solidFill>
                  <a:srgbClr val="FF0000"/>
                </a:solidFill>
              </a:rPr>
              <a:t>categorical</a:t>
            </a:r>
            <a:r>
              <a:rPr lang="en-US" dirty="0"/>
              <a:t> in its description of prosody</a:t>
            </a:r>
          </a:p>
        </p:txBody>
      </p:sp>
      <p:sp>
        <p:nvSpPr>
          <p:cNvPr id="5" name="Slide Number Placeholder 4"/>
          <p:cNvSpPr>
            <a:spLocks noGrp="1"/>
          </p:cNvSpPr>
          <p:nvPr>
            <p:ph type="sldNum" sz="quarter" idx="12"/>
          </p:nvPr>
        </p:nvSpPr>
        <p:spPr/>
        <p:txBody>
          <a:bodyPr/>
          <a:lstStyle/>
          <a:p>
            <a:fld id="{6DC54031-3823-C645-9013-F4752712CF15}" type="slidenum">
              <a:rPr lang="en-US" smtClean="0"/>
              <a:t>22</a:t>
            </a:fld>
            <a:endParaRPr lang="en-US"/>
          </a:p>
        </p:txBody>
      </p:sp>
      <p:sp>
        <p:nvSpPr>
          <p:cNvPr id="4" name="Date Placeholder 3">
            <a:extLst>
              <a:ext uri="{FF2B5EF4-FFF2-40B4-BE49-F238E27FC236}">
                <a16:creationId xmlns:a16="http://schemas.microsoft.com/office/drawing/2014/main" id="{6E760839-733D-EA4E-12BE-1A2BFE6F22E4}"/>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259800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Pitch Accent Types in SAE</a:t>
            </a:r>
          </a:p>
        </p:txBody>
      </p:sp>
      <p:sp>
        <p:nvSpPr>
          <p:cNvPr id="3" name="Content Placeholder 2"/>
          <p:cNvSpPr>
            <a:spLocks noGrp="1"/>
          </p:cNvSpPr>
          <p:nvPr>
            <p:ph idx="1"/>
          </p:nvPr>
        </p:nvSpPr>
        <p:spPr>
          <a:xfrm>
            <a:off x="457199" y="1295400"/>
            <a:ext cx="6104131" cy="4525963"/>
          </a:xfrm>
        </p:spPr>
        <p:txBody>
          <a:bodyPr/>
          <a:lstStyle/>
          <a:p>
            <a:r>
              <a:rPr lang="en-US" sz="2500" dirty="0"/>
              <a:t>Words are </a:t>
            </a:r>
            <a:r>
              <a:rPr lang="en-US" sz="2500" i="1" dirty="0">
                <a:solidFill>
                  <a:srgbClr val="0066FF"/>
                </a:solidFill>
              </a:rPr>
              <a:t>accented</a:t>
            </a:r>
            <a:r>
              <a:rPr lang="en-US" sz="2500" dirty="0"/>
              <a:t> or </a:t>
            </a:r>
            <a:r>
              <a:rPr lang="en-US" sz="2500" i="1" dirty="0">
                <a:solidFill>
                  <a:srgbClr val="0066FF"/>
                </a:solidFill>
              </a:rPr>
              <a:t>deaccented</a:t>
            </a:r>
            <a:endParaRPr lang="en-US" sz="2500" dirty="0">
              <a:solidFill>
                <a:srgbClr val="0066FF"/>
              </a:solidFill>
            </a:endParaRPr>
          </a:p>
          <a:p>
            <a:r>
              <a:rPr lang="en-US" sz="2500" dirty="0"/>
              <a:t>5 pitch accent types (in SAE) defined by target </a:t>
            </a:r>
            <a:r>
              <a:rPr lang="en-US" sz="2500" b="1" i="1" dirty="0">
                <a:solidFill>
                  <a:srgbClr val="0066FF"/>
                </a:solidFill>
              </a:rPr>
              <a:t>level</a:t>
            </a:r>
          </a:p>
          <a:p>
            <a:pPr lvl="1">
              <a:spcBef>
                <a:spcPts val="1500"/>
              </a:spcBef>
            </a:pPr>
            <a:r>
              <a:rPr lang="en-US" sz="2400" dirty="0">
                <a:solidFill>
                  <a:srgbClr val="000000"/>
                </a:solidFill>
              </a:rPr>
              <a:t>H* simple high	(declarative)</a:t>
            </a:r>
          </a:p>
          <a:p>
            <a:pPr lvl="1">
              <a:spcBef>
                <a:spcPts val="1500"/>
              </a:spcBef>
            </a:pPr>
            <a:r>
              <a:rPr lang="en-US" sz="2400" dirty="0">
                <a:solidFill>
                  <a:srgbClr val="000000"/>
                </a:solidFill>
              </a:rPr>
              <a:t>L* simple low (</a:t>
            </a:r>
            <a:r>
              <a:rPr lang="en-US" sz="2400" dirty="0" err="1">
                <a:solidFill>
                  <a:srgbClr val="000000"/>
                </a:solidFill>
              </a:rPr>
              <a:t>ynq</a:t>
            </a:r>
            <a:r>
              <a:rPr lang="en-US" sz="2400" dirty="0">
                <a:solidFill>
                  <a:srgbClr val="000000"/>
                </a:solidFill>
              </a:rPr>
              <a:t>)</a:t>
            </a:r>
          </a:p>
          <a:p>
            <a:pPr lvl="1">
              <a:spcBef>
                <a:spcPts val="1500"/>
              </a:spcBef>
            </a:pPr>
            <a:r>
              <a:rPr lang="en-US" sz="2400" dirty="0">
                <a:solidFill>
                  <a:srgbClr val="000000"/>
                </a:solidFill>
              </a:rPr>
              <a:t>L*+H scooped, late rise (uncertainty/ incredulity)</a:t>
            </a:r>
          </a:p>
          <a:p>
            <a:pPr lvl="1">
              <a:spcBef>
                <a:spcPts val="1500"/>
              </a:spcBef>
            </a:pPr>
            <a:r>
              <a:rPr lang="en-US" sz="2400" dirty="0">
                <a:solidFill>
                  <a:srgbClr val="000000"/>
                </a:solidFill>
              </a:rPr>
              <a:t>L+H* early rise to stress (contrastive focus)</a:t>
            </a:r>
          </a:p>
          <a:p>
            <a:pPr lvl="1">
              <a:spcBef>
                <a:spcPts val="1500"/>
              </a:spcBef>
            </a:pPr>
            <a:r>
              <a:rPr lang="en-US" sz="2400" dirty="0">
                <a:solidFill>
                  <a:srgbClr val="000000"/>
                </a:solidFill>
              </a:rPr>
              <a:t>H+!H*	fall onto stress (implied familiarity)</a:t>
            </a:r>
          </a:p>
        </p:txBody>
      </p:sp>
      <p:sp>
        <p:nvSpPr>
          <p:cNvPr id="5" name="Slide Number Placeholder 4"/>
          <p:cNvSpPr>
            <a:spLocks noGrp="1"/>
          </p:cNvSpPr>
          <p:nvPr>
            <p:ph type="sldNum" sz="quarter" idx="12"/>
          </p:nvPr>
        </p:nvSpPr>
        <p:spPr/>
        <p:txBody>
          <a:bodyPr/>
          <a:lstStyle/>
          <a:p>
            <a:fld id="{6DC54031-3823-C645-9013-F4752712CF15}" type="slidenum">
              <a:rPr lang="en-US" smtClean="0"/>
              <a:t>23</a:t>
            </a:fld>
            <a:endParaRPr lang="en-US"/>
          </a:p>
        </p:txBody>
      </p:sp>
      <p:sp>
        <p:nvSpPr>
          <p:cNvPr id="7" name="AutoShape 5"/>
          <p:cNvSpPr>
            <a:spLocks/>
          </p:cNvSpPr>
          <p:nvPr/>
        </p:nvSpPr>
        <p:spPr bwMode="auto">
          <a:xfrm>
            <a:off x="6708110" y="1276782"/>
            <a:ext cx="1978690" cy="5044375"/>
          </a:xfrm>
          <a:prstGeom prst="roundRect">
            <a:avLst>
              <a:gd name="adj" fmla="val 4917"/>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6948148" y="2544478"/>
            <a:ext cx="823914" cy="721883"/>
            <a:chOff x="0" y="0"/>
            <a:chExt cx="1016" cy="656"/>
          </a:xfrm>
        </p:grpSpPr>
        <p:sp>
          <p:nvSpPr>
            <p:cNvPr id="35"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6" name="Line 8"/>
            <p:cNvSpPr>
              <a:spLocks noChangeShapeType="1"/>
            </p:cNvSpPr>
            <p:nvPr/>
          </p:nvSpPr>
          <p:spPr bwMode="auto">
            <a:xfrm rot="10800000" flipH="1">
              <a:off x="112" y="447"/>
              <a:ext cx="765"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7" name="Line 9"/>
            <p:cNvSpPr>
              <a:spLocks noChangeShapeType="1"/>
            </p:cNvSpPr>
            <p:nvPr/>
          </p:nvSpPr>
          <p:spPr bwMode="auto">
            <a:xfrm>
              <a:off x="400" y="444"/>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10"/>
          <p:cNvGrpSpPr>
            <a:grpSpLocks/>
          </p:cNvGrpSpPr>
          <p:nvPr/>
        </p:nvGrpSpPr>
        <p:grpSpPr bwMode="auto">
          <a:xfrm>
            <a:off x="6948148" y="1628920"/>
            <a:ext cx="823914" cy="721883"/>
            <a:chOff x="0" y="0"/>
            <a:chExt cx="1016" cy="656"/>
          </a:xfrm>
        </p:grpSpPr>
        <p:sp>
          <p:nvSpPr>
            <p:cNvPr id="31" name="Rectangle 11"/>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12"/>
            <p:cNvSpPr>
              <a:spLocks noChangeShapeType="1"/>
            </p:cNvSpPr>
            <p:nvPr/>
          </p:nvSpPr>
          <p:spPr bwMode="auto">
            <a:xfrm>
              <a:off x="397" y="1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3" name="Line 13"/>
            <p:cNvSpPr>
              <a:spLocks noChangeShapeType="1"/>
            </p:cNvSpPr>
            <p:nvPr/>
          </p:nvSpPr>
          <p:spPr bwMode="auto">
            <a:xfrm flipH="1">
              <a:off x="112" y="200"/>
              <a:ext cx="286" cy="11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4" name="Line 14"/>
            <p:cNvSpPr>
              <a:spLocks noChangeShapeType="1"/>
            </p:cNvSpPr>
            <p:nvPr/>
          </p:nvSpPr>
          <p:spPr bwMode="auto">
            <a:xfrm>
              <a:off x="616" y="202"/>
              <a:ext cx="257" cy="1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5"/>
          <p:cNvGrpSpPr>
            <a:grpSpLocks/>
          </p:cNvGrpSpPr>
          <p:nvPr/>
        </p:nvGrpSpPr>
        <p:grpSpPr bwMode="auto">
          <a:xfrm>
            <a:off x="6948148" y="4395587"/>
            <a:ext cx="823914" cy="721883"/>
            <a:chOff x="0" y="0"/>
            <a:chExt cx="1016" cy="656"/>
          </a:xfrm>
        </p:grpSpPr>
        <p:sp>
          <p:nvSpPr>
            <p:cNvPr id="26" name="Line 16"/>
            <p:cNvSpPr>
              <a:spLocks noChangeShapeType="1"/>
            </p:cNvSpPr>
            <p:nvPr/>
          </p:nvSpPr>
          <p:spPr bwMode="auto">
            <a:xfrm>
              <a:off x="400" y="188"/>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nvGrpSpPr>
            <p:cNvPr id="27" name="Group 17"/>
            <p:cNvGrpSpPr>
              <a:grpSpLocks/>
            </p:cNvGrpSpPr>
            <p:nvPr/>
          </p:nvGrpSpPr>
          <p:grpSpPr bwMode="auto">
            <a:xfrm>
              <a:off x="0" y="0"/>
              <a:ext cx="1016" cy="656"/>
              <a:chOff x="0" y="0"/>
              <a:chExt cx="1016" cy="656"/>
            </a:xfrm>
          </p:grpSpPr>
          <p:sp>
            <p:nvSpPr>
              <p:cNvPr id="28"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21" y="180"/>
                <a:ext cx="279" cy="32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20"/>
              <p:cNvSpPr>
                <a:spLocks noChangeShapeType="1"/>
              </p:cNvSpPr>
              <p:nvPr/>
            </p:nvSpPr>
            <p:spPr bwMode="auto">
              <a:xfrm>
                <a:off x="616" y="184"/>
                <a:ext cx="254" cy="32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grpSp>
        <p:nvGrpSpPr>
          <p:cNvPr id="11" name="Group 21"/>
          <p:cNvGrpSpPr>
            <a:grpSpLocks/>
          </p:cNvGrpSpPr>
          <p:nvPr/>
        </p:nvGrpSpPr>
        <p:grpSpPr bwMode="auto">
          <a:xfrm>
            <a:off x="6948148" y="3486234"/>
            <a:ext cx="823914" cy="721883"/>
            <a:chOff x="0" y="0"/>
            <a:chExt cx="1016" cy="656"/>
          </a:xfrm>
        </p:grpSpPr>
        <p:sp>
          <p:nvSpPr>
            <p:cNvPr id="22"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23"/>
            <p:cNvSpPr>
              <a:spLocks noChangeShapeType="1"/>
            </p:cNvSpPr>
            <p:nvPr/>
          </p:nvSpPr>
          <p:spPr bwMode="auto">
            <a:xfrm>
              <a:off x="400" y="580"/>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4"/>
            <p:cNvSpPr>
              <a:spLocks noChangeShapeType="1"/>
            </p:cNvSpPr>
            <p:nvPr/>
          </p:nvSpPr>
          <p:spPr bwMode="auto">
            <a:xfrm rot="10800000">
              <a:off x="120" y="582"/>
              <a:ext cx="278" cy="2"/>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5" name="Line 25"/>
            <p:cNvSpPr>
              <a:spLocks noChangeShapeType="1"/>
            </p:cNvSpPr>
            <p:nvPr/>
          </p:nvSpPr>
          <p:spPr bwMode="auto">
            <a:xfrm rot="10800000" flipH="1">
              <a:off x="616" y="208"/>
              <a:ext cx="254" cy="37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6"/>
          <p:cNvGrpSpPr>
            <a:grpSpLocks/>
          </p:cNvGrpSpPr>
          <p:nvPr/>
        </p:nvGrpSpPr>
        <p:grpSpPr bwMode="auto">
          <a:xfrm>
            <a:off x="6948148" y="5291154"/>
            <a:ext cx="823914" cy="721883"/>
            <a:chOff x="0" y="0"/>
            <a:chExt cx="1016" cy="656"/>
          </a:xfrm>
        </p:grpSpPr>
        <p:sp>
          <p:nvSpPr>
            <p:cNvPr id="18" name="Rectangle 2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8"/>
            <p:cNvSpPr>
              <a:spLocks noChangeShapeType="1"/>
            </p:cNvSpPr>
            <p:nvPr/>
          </p:nvSpPr>
          <p:spPr bwMode="auto">
            <a:xfrm>
              <a:off x="400" y="2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9"/>
            <p:cNvSpPr>
              <a:spLocks noChangeShapeType="1"/>
            </p:cNvSpPr>
            <p:nvPr/>
          </p:nvSpPr>
          <p:spPr bwMode="auto">
            <a:xfrm rot="10800000">
              <a:off x="119" y="128"/>
              <a:ext cx="279" cy="167"/>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30"/>
            <p:cNvSpPr>
              <a:spLocks noChangeShapeType="1"/>
            </p:cNvSpPr>
            <p:nvPr/>
          </p:nvSpPr>
          <p:spPr bwMode="auto">
            <a:xfrm>
              <a:off x="616" y="296"/>
              <a:ext cx="254" cy="2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31"/>
          <p:cNvSpPr>
            <a:spLocks/>
          </p:cNvSpPr>
          <p:nvPr/>
        </p:nvSpPr>
        <p:spPr bwMode="auto">
          <a:xfrm>
            <a:off x="8025074" y="1831399"/>
            <a:ext cx="284639"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a:t>
            </a:r>
          </a:p>
        </p:txBody>
      </p:sp>
      <p:sp>
        <p:nvSpPr>
          <p:cNvPr id="14" name="Rectangle 32"/>
          <p:cNvSpPr>
            <a:spLocks/>
          </p:cNvSpPr>
          <p:nvPr/>
        </p:nvSpPr>
        <p:spPr bwMode="auto">
          <a:xfrm>
            <a:off x="8057512" y="2746958"/>
            <a:ext cx="242471"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a:t>
            </a:r>
          </a:p>
        </p:txBody>
      </p:sp>
      <p:sp>
        <p:nvSpPr>
          <p:cNvPr id="15" name="Rectangle 33"/>
          <p:cNvSpPr>
            <a:spLocks/>
          </p:cNvSpPr>
          <p:nvPr/>
        </p:nvSpPr>
        <p:spPr bwMode="auto">
          <a:xfrm>
            <a:off x="7878294" y="4598066"/>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6" name="Rectangle 34"/>
          <p:cNvSpPr>
            <a:spLocks/>
          </p:cNvSpPr>
          <p:nvPr/>
        </p:nvSpPr>
        <p:spPr bwMode="auto">
          <a:xfrm>
            <a:off x="7878294" y="3688714"/>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7" name="Rectangle 35"/>
          <p:cNvSpPr>
            <a:spLocks/>
          </p:cNvSpPr>
          <p:nvPr/>
        </p:nvSpPr>
        <p:spPr bwMode="auto">
          <a:xfrm>
            <a:off x="7808554" y="5493633"/>
            <a:ext cx="690920"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pic>
        <p:nvPicPr>
          <p:cNvPr id="38" name="18D2D869.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1811279"/>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6278479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2763705"/>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7147967D.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41910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A19FFC9C.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5496954"/>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98617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 fill="hold"/>
                                        <p:tgtEl>
                                          <p:spTgt spid="38"/>
                                        </p:tgtEl>
                                      </p:cBhvr>
                                    </p:cmd>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 fill="hold"/>
                                        <p:tgtEl>
                                          <p:spTgt spid="39"/>
                                        </p:tgtEl>
                                      </p:cBhvr>
                                    </p:cmd>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999" fill="hold"/>
                                        <p:tgtEl>
                                          <p:spTgt spid="40"/>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16" fill="hold"/>
                                        <p:tgtEl>
                                          <p:spTgt spid="41"/>
                                        </p:tgtEl>
                                      </p:cBhvr>
                                    </p:cmd>
                                  </p:childTnLst>
                                </p:cTn>
                              </p:par>
                            </p:childTnLst>
                          </p:cTn>
                        </p:par>
                      </p:childTnLst>
                    </p:cTn>
                  </p:par>
                </p:childTnLst>
              </p:cTn>
              <p:nextCondLst>
                <p:cond evt="onClick" delay="0">
                  <p:tgtEl>
                    <p:spTgt spid="41"/>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Case: </a:t>
            </a:r>
            <a:r>
              <a:rPr lang="en-US" dirty="0" err="1"/>
              <a:t>Downstepping</a:t>
            </a:r>
            <a:endParaRPr lang="en-US" dirty="0"/>
          </a:p>
        </p:txBody>
      </p:sp>
      <p:sp>
        <p:nvSpPr>
          <p:cNvPr id="3" name="Content Placeholder 2"/>
          <p:cNvSpPr>
            <a:spLocks noGrp="1"/>
          </p:cNvSpPr>
          <p:nvPr>
            <p:ph idx="1"/>
          </p:nvPr>
        </p:nvSpPr>
        <p:spPr/>
        <p:txBody>
          <a:bodyPr/>
          <a:lstStyle/>
          <a:p>
            <a:r>
              <a:rPr lang="en-US" sz="2400" dirty="0"/>
              <a:t>High tones can be produced in an increasingly compressed pitch range – </a:t>
            </a:r>
            <a:r>
              <a:rPr lang="en-US" sz="2400" i="1" dirty="0" err="1"/>
              <a:t>catathesis</a:t>
            </a:r>
            <a:r>
              <a:rPr lang="en-US" sz="2400" dirty="0"/>
              <a:t>, or “</a:t>
            </a:r>
            <a:r>
              <a:rPr lang="en-US" sz="2400" dirty="0" err="1"/>
              <a:t>downstepping</a:t>
            </a:r>
            <a:r>
              <a:rPr lang="en-US" sz="2400" dirty="0"/>
              <a:t>”</a:t>
            </a:r>
          </a:p>
          <a:p>
            <a:pPr>
              <a:spcBef>
                <a:spcPts val="1500"/>
              </a:spcBef>
              <a:buFontTx/>
              <a:buChar char="•"/>
            </a:pPr>
            <a:r>
              <a:rPr lang="en-US" sz="2400" b="1" dirty="0" err="1">
                <a:solidFill>
                  <a:srgbClr val="000000"/>
                </a:solidFill>
              </a:rPr>
              <a:t>Downstepped</a:t>
            </a:r>
            <a:r>
              <a:rPr lang="en-US" sz="2400" b="1" dirty="0">
                <a:solidFill>
                  <a:srgbClr val="000000"/>
                </a:solidFill>
              </a:rPr>
              <a:t> accents:</a:t>
            </a:r>
          </a:p>
          <a:p>
            <a:pPr lvl="1">
              <a:spcBef>
                <a:spcPts val="1500"/>
              </a:spcBef>
              <a:buFontTx/>
              <a:buChar char="•"/>
            </a:pPr>
            <a:r>
              <a:rPr lang="en-US" sz="2400" dirty="0">
                <a:solidFill>
                  <a:srgbClr val="000000"/>
                </a:solidFill>
              </a:rPr>
              <a:t>!H*, </a:t>
            </a:r>
          </a:p>
          <a:p>
            <a:pPr lvl="1">
              <a:spcBef>
                <a:spcPts val="1500"/>
              </a:spcBef>
              <a:buFontTx/>
              <a:buChar char="•"/>
            </a:pPr>
            <a:r>
              <a:rPr lang="en-US" sz="2400" dirty="0">
                <a:solidFill>
                  <a:srgbClr val="000000"/>
                </a:solidFill>
              </a:rPr>
              <a:t>L+!H*, </a:t>
            </a:r>
          </a:p>
          <a:p>
            <a:pPr lvl="1">
              <a:spcBef>
                <a:spcPts val="1500"/>
              </a:spcBef>
              <a:buFontTx/>
              <a:buChar char="•"/>
            </a:pPr>
            <a:r>
              <a:rPr lang="en-US" sz="2400" dirty="0">
                <a:solidFill>
                  <a:srgbClr val="000000"/>
                </a:solidFill>
              </a:rPr>
              <a:t>L*+!H</a:t>
            </a:r>
          </a:p>
          <a:p>
            <a:pPr marL="0" indent="0">
              <a:buNone/>
            </a:pPr>
            <a:endParaRPr lang="en-US" sz="2400" dirty="0"/>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24</a:t>
            </a:fld>
            <a:endParaRPr lang="en-US"/>
          </a:p>
        </p:txBody>
      </p:sp>
      <p:pic>
        <p:nvPicPr>
          <p:cNvPr id="6"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648575" y="1600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Date Placeholder 3">
            <a:extLst>
              <a:ext uri="{FF2B5EF4-FFF2-40B4-BE49-F238E27FC236}">
                <a16:creationId xmlns:a16="http://schemas.microsoft.com/office/drawing/2014/main" id="{116DDA82-FB6C-41AE-AA83-794447DE6041}"/>
              </a:ext>
            </a:extLst>
          </p:cNvPr>
          <p:cNvSpPr>
            <a:spLocks noGrp="1"/>
          </p:cNvSpPr>
          <p:nvPr>
            <p:ph type="dt" sz="half" idx="10"/>
          </p:nvPr>
        </p:nvSpPr>
        <p:spPr>
          <a:xfrm>
            <a:off x="457200" y="6245225"/>
            <a:ext cx="2133600" cy="476250"/>
          </a:xfrm>
        </p:spPr>
        <p:txBody>
          <a:bodyPr/>
          <a:lstStyle/>
          <a:p>
            <a:r>
              <a:rPr lang="en-US" dirty="0"/>
              <a:t>09/30/2025</a:t>
            </a:r>
          </a:p>
        </p:txBody>
      </p:sp>
      <p:pic>
        <p:nvPicPr>
          <p:cNvPr id="8" name="663971ED.WAV">
            <a:hlinkClick r:id="" action="ppaction://media"/>
            <a:extLst>
              <a:ext uri="{FF2B5EF4-FFF2-40B4-BE49-F238E27FC236}">
                <a16:creationId xmlns:a16="http://schemas.microsoft.com/office/drawing/2014/main" id="{79D93993-1F8D-BEA4-41BD-FF3C016BC9D6}"/>
              </a:ext>
            </a:extLst>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1981200" y="30480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077D7F59.WAV">
            <a:hlinkClick r:id="" action="ppaction://media"/>
            <a:extLst>
              <a:ext uri="{FF2B5EF4-FFF2-40B4-BE49-F238E27FC236}">
                <a16:creationId xmlns:a16="http://schemas.microsoft.com/office/drawing/2014/main" id="{9B317EC2-9C27-6C46-5EF0-2C11861B3373}"/>
              </a:ext>
            </a:extLst>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a:fillRect/>
          </a:stretch>
        </p:blipFill>
        <p:spPr bwMode="auto">
          <a:xfrm>
            <a:off x="2362200" y="3581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C8EE4947.WAV">
            <a:hlinkClick r:id="" action="ppaction://media"/>
            <a:extLst>
              <a:ext uri="{FF2B5EF4-FFF2-40B4-BE49-F238E27FC236}">
                <a16:creationId xmlns:a16="http://schemas.microsoft.com/office/drawing/2014/main" id="{DFF2BC76-25E8-9974-D2E0-3A7DAEF068EB}"/>
              </a:ext>
            </a:extLst>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9">
            <a:extLst>
              <a:ext uri="{28A0092B-C50C-407E-A947-70E740481C1C}">
                <a14:useLocalDpi xmlns:a14="http://schemas.microsoft.com/office/drawing/2010/main" val="0"/>
              </a:ext>
            </a:extLst>
          </a:blip>
          <a:srcRect/>
          <a:stretch>
            <a:fillRect/>
          </a:stretch>
        </p:blipFill>
        <p:spPr bwMode="auto">
          <a:xfrm>
            <a:off x="2286000" y="41148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2660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92"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57" fill="hold"/>
                                        <p:tgtEl>
                                          <p:spTgt spid="9"/>
                                        </p:tgtEl>
                                      </p:cBhvr>
                                    </p:cmd>
                                  </p:childTnLst>
                                </p:cTn>
                              </p:par>
                            </p:childTnLst>
                          </p:cTn>
                        </p:par>
                      </p:childTnLst>
                    </p:cTn>
                  </p:par>
                </p:childTnLst>
              </p:cTn>
              <p:nextCondLst>
                <p:cond evt="onClick" delay="0">
                  <p:tgtEl>
                    <p:spTgt spid="9"/>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52" fill="hold"/>
                                        <p:tgtEl>
                                          <p:spTgt spid="10"/>
                                        </p:tgtEl>
                                      </p:cBhvr>
                                    </p:cmd>
                                  </p:childTnLst>
                                </p:cTn>
                              </p:par>
                            </p:childTnLst>
                          </p:cTn>
                        </p:par>
                      </p:childTnLst>
                    </p:cTn>
                  </p:par>
                </p:childTnLst>
              </p:cTn>
              <p:nextCondLst>
                <p:cond evt="onClick" delay="0">
                  <p:tgtEl>
                    <p:spTgt spid="10"/>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Transcription</a:t>
            </a:r>
            <a:endParaRPr lang="en-US" dirty="0"/>
          </a:p>
        </p:txBody>
      </p:sp>
      <p:sp>
        <p:nvSpPr>
          <p:cNvPr id="582659" name="Rectangle 3"/>
          <p:cNvSpPr>
            <a:spLocks noGrp="1" noChangeArrowheads="1"/>
          </p:cNvSpPr>
          <p:nvPr>
            <p:ph idx="1"/>
          </p:nvPr>
        </p:nvSpPr>
        <p:spPr/>
        <p:txBody>
          <a:bodyPr/>
          <a:lstStyle/>
          <a:p>
            <a:pPr>
              <a:spcBef>
                <a:spcPts val="1500"/>
              </a:spcBef>
            </a:pPr>
            <a:r>
              <a:rPr lang="en-US" dirty="0">
                <a:solidFill>
                  <a:srgbClr val="0066FF"/>
                </a:solidFill>
              </a:rPr>
              <a:t>Recording</a:t>
            </a:r>
            <a:r>
              <a:rPr lang="en-US" dirty="0">
                <a:solidFill>
                  <a:srgbClr val="000000"/>
                </a:solidFill>
              </a:rPr>
              <a:t> of speech</a:t>
            </a:r>
          </a:p>
          <a:p>
            <a:pPr>
              <a:spcBef>
                <a:spcPts val="900"/>
              </a:spcBef>
            </a:pPr>
            <a:r>
              <a:rPr lang="en-US" dirty="0">
                <a:solidFill>
                  <a:srgbClr val="0066FF"/>
                </a:solidFill>
              </a:rPr>
              <a:t>F0 contour </a:t>
            </a:r>
          </a:p>
          <a:p>
            <a:pPr>
              <a:spcBef>
                <a:spcPts val="900"/>
              </a:spcBef>
            </a:pPr>
            <a:r>
              <a:rPr lang="en-US" dirty="0" err="1">
                <a:solidFill>
                  <a:srgbClr val="FF0000"/>
                </a:solidFill>
              </a:rPr>
              <a:t>ToBI</a:t>
            </a:r>
            <a:r>
              <a:rPr lang="en-US" dirty="0">
                <a:solidFill>
                  <a:srgbClr val="FF0000"/>
                </a:solidFill>
              </a:rPr>
              <a:t> tiers</a:t>
            </a:r>
            <a:r>
              <a:rPr lang="en-US" dirty="0">
                <a:solidFill>
                  <a:srgbClr val="000000"/>
                </a:solidFill>
              </a:rPr>
              <a:t>: </a:t>
            </a:r>
          </a:p>
          <a:p>
            <a:pPr lvl="1">
              <a:spcBef>
                <a:spcPts val="900"/>
              </a:spcBef>
            </a:pPr>
            <a:r>
              <a:rPr lang="en-US" sz="2400" dirty="0">
                <a:solidFill>
                  <a:srgbClr val="FF0000"/>
                </a:solidFill>
              </a:rPr>
              <a:t>Orthographic</a:t>
            </a:r>
            <a:r>
              <a:rPr lang="en-US" sz="2400" dirty="0">
                <a:solidFill>
                  <a:srgbClr val="000000"/>
                </a:solidFill>
              </a:rPr>
              <a:t> Tier: words</a:t>
            </a:r>
          </a:p>
          <a:p>
            <a:pPr lvl="1">
              <a:spcBef>
                <a:spcPts val="900"/>
              </a:spcBef>
            </a:pPr>
            <a:r>
              <a:rPr lang="en-US" sz="2400" dirty="0">
                <a:solidFill>
                  <a:srgbClr val="FF0000"/>
                </a:solidFill>
              </a:rPr>
              <a:t>Break-index</a:t>
            </a:r>
            <a:r>
              <a:rPr lang="en-US" sz="2400" dirty="0">
                <a:solidFill>
                  <a:srgbClr val="000000"/>
                </a:solidFill>
              </a:rPr>
              <a:t> Tier: degrees of juncture (Price et al </a:t>
            </a:r>
            <a:r>
              <a:rPr lang="ja-JP" altLang="en-US" sz="2400" dirty="0">
                <a:solidFill>
                  <a:srgbClr val="000000"/>
                </a:solidFill>
                <a:latin typeface="Arial"/>
              </a:rPr>
              <a:t>‘</a:t>
            </a:r>
            <a:r>
              <a:rPr lang="en-US" sz="2400" dirty="0">
                <a:solidFill>
                  <a:srgbClr val="000000"/>
                </a:solidFill>
              </a:rPr>
              <a:t>89)</a:t>
            </a:r>
          </a:p>
          <a:p>
            <a:pPr lvl="1">
              <a:spcBef>
                <a:spcPts val="900"/>
              </a:spcBef>
            </a:pPr>
            <a:r>
              <a:rPr lang="en-US" sz="2400" dirty="0">
                <a:solidFill>
                  <a:srgbClr val="FF0000"/>
                </a:solidFill>
              </a:rPr>
              <a:t>Tonal</a:t>
            </a:r>
            <a:r>
              <a:rPr lang="en-US" sz="2400" dirty="0">
                <a:solidFill>
                  <a:srgbClr val="000000"/>
                </a:solidFill>
              </a:rPr>
              <a:t> Tier: pitch accents, phrase accents, boundary tones (</a:t>
            </a:r>
            <a:r>
              <a:rPr lang="en-US" sz="2400" dirty="0" err="1">
                <a:solidFill>
                  <a:srgbClr val="000000"/>
                </a:solidFill>
              </a:rPr>
              <a:t>Pierrehumbert</a:t>
            </a:r>
            <a:r>
              <a:rPr lang="en-US" sz="2400" dirty="0">
                <a:solidFill>
                  <a:srgbClr val="000000"/>
                </a:solidFill>
              </a:rPr>
              <a:t> </a:t>
            </a:r>
            <a:r>
              <a:rPr lang="ja-JP" altLang="en-US" sz="2400" dirty="0">
                <a:solidFill>
                  <a:srgbClr val="000000"/>
                </a:solidFill>
                <a:latin typeface="Arial"/>
              </a:rPr>
              <a:t>‘</a:t>
            </a:r>
            <a:r>
              <a:rPr lang="en-US" sz="2400" dirty="0">
                <a:solidFill>
                  <a:srgbClr val="000000"/>
                </a:solidFill>
              </a:rPr>
              <a:t>80)</a:t>
            </a:r>
          </a:p>
          <a:p>
            <a:pPr lvl="1">
              <a:spcBef>
                <a:spcPts val="900"/>
              </a:spcBef>
            </a:pPr>
            <a:r>
              <a:rPr lang="en-US" sz="2400" dirty="0">
                <a:solidFill>
                  <a:srgbClr val="FF0000"/>
                </a:solidFill>
              </a:rPr>
              <a:t>Miscellaneous</a:t>
            </a:r>
            <a:r>
              <a:rPr lang="en-US" sz="2400" dirty="0">
                <a:solidFill>
                  <a:srgbClr val="000000"/>
                </a:solidFill>
              </a:rPr>
              <a:t> Tier: disfluencies, laughter and other non-speech sounds, etc.</a:t>
            </a:r>
            <a:endParaRPr lang="en-US" sz="2400" dirty="0"/>
          </a:p>
        </p:txBody>
      </p:sp>
      <p:sp>
        <p:nvSpPr>
          <p:cNvPr id="5" name="Slide Number Placeholder 5"/>
          <p:cNvSpPr>
            <a:spLocks noGrp="1"/>
          </p:cNvSpPr>
          <p:nvPr>
            <p:ph type="sldNum" sz="quarter" idx="12"/>
          </p:nvPr>
        </p:nvSpPr>
        <p:spPr/>
        <p:txBody>
          <a:bodyPr/>
          <a:lstStyle/>
          <a:p>
            <a:fld id="{8ACA22C1-C2B8-1048-9F58-23BBD831FB57}" type="slidenum">
              <a:rPr lang="en-US"/>
              <a:pPr/>
              <a:t>25</a:t>
            </a:fld>
            <a:endParaRPr lang="en-US"/>
          </a:p>
        </p:txBody>
      </p:sp>
      <p:sp>
        <p:nvSpPr>
          <p:cNvPr id="2" name="Date Placeholder 3">
            <a:extLst>
              <a:ext uri="{FF2B5EF4-FFF2-40B4-BE49-F238E27FC236}">
                <a16:creationId xmlns:a16="http://schemas.microsoft.com/office/drawing/2014/main" id="{3E3FAB7A-5E3E-5FCB-4617-3A43B6724A11}"/>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41D0E-D8A0-CB42-9160-363C8EFA102B}" type="datetime1">
              <a:rPr lang="en-US" smtClean="0"/>
              <a:pPr/>
              <a:t>9/27/25</a:t>
            </a:fld>
            <a:endParaRPr lang="en-US"/>
          </a:p>
        </p:txBody>
      </p:sp>
      <p:sp>
        <p:nvSpPr>
          <p:cNvPr id="3" name="Slide Number Placeholder 2"/>
          <p:cNvSpPr>
            <a:spLocks noGrp="1"/>
          </p:cNvSpPr>
          <p:nvPr>
            <p:ph type="sldNum" sz="quarter" idx="12"/>
          </p:nvPr>
        </p:nvSpPr>
        <p:spPr/>
        <p:txBody>
          <a:bodyPr/>
          <a:lstStyle/>
          <a:p>
            <a:fld id="{96FB6181-4654-4B40-A9B3-4EAB04EBEF63}" type="slidenum">
              <a:rPr lang="en-US" smtClean="0"/>
              <a:pPr/>
              <a:t>26</a:t>
            </a:fld>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 y="1109771"/>
            <a:ext cx="9144000" cy="5407025"/>
          </a:xfrm>
          <a:prstGeom prst="rect">
            <a:avLst/>
          </a:prstGeom>
        </p:spPr>
      </p:pic>
      <p:pic>
        <p:nvPicPr>
          <p:cNvPr id="6" name="prosody-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7391400" y="201396"/>
            <a:ext cx="810419" cy="810419"/>
          </a:xfrm>
          <a:prstGeom prst="rect">
            <a:avLst/>
          </a:prstGeom>
        </p:spPr>
      </p:pic>
      <p:sp>
        <p:nvSpPr>
          <p:cNvPr id="9" name="Rectangle 2">
            <a:extLst>
              <a:ext uri="{FF2B5EF4-FFF2-40B4-BE49-F238E27FC236}">
                <a16:creationId xmlns:a16="http://schemas.microsoft.com/office/drawing/2014/main" id="{45529099-30E6-C402-0C20-96E64EEA8D32}"/>
              </a:ext>
            </a:extLst>
          </p:cNvPr>
          <p:cNvSpPr>
            <a:spLocks noGrp="1" noChangeArrowheads="1"/>
          </p:cNvSpPr>
          <p:nvPr>
            <p:ph type="title"/>
          </p:nvPr>
        </p:nvSpPr>
        <p:spPr>
          <a:xfrm>
            <a:off x="457200" y="274638"/>
            <a:ext cx="8229600" cy="792162"/>
          </a:xfrm>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Transcription</a:t>
            </a:r>
            <a:endParaRPr lang="en-US" dirty="0"/>
          </a:p>
        </p:txBody>
      </p:sp>
    </p:spTree>
    <p:extLst>
      <p:ext uri="{BB962C8B-B14F-4D97-AF65-F5344CB8AC3E}">
        <p14:creationId xmlns:p14="http://schemas.microsoft.com/office/powerpoint/2010/main" val="91314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658928B6-6AF6-1145-ADF7-E819EDD9B74B}" type="slidenum">
              <a:rPr lang="en-US"/>
              <a:pPr/>
              <a:t>27</a:t>
            </a:fld>
            <a:endParaRPr lang="en-US"/>
          </a:p>
        </p:txBody>
      </p:sp>
      <p:sp>
        <p:nvSpPr>
          <p:cNvPr id="588802" name="Rectangle 2"/>
          <p:cNvSpPr>
            <a:spLocks noGrp="1" noChangeArrowheads="1"/>
          </p:cNvSpPr>
          <p:nvPr>
            <p:ph type="title"/>
          </p:nvPr>
        </p:nvSpPr>
        <p:spPr>
          <a:xfrm>
            <a:off x="1295400" y="364649"/>
            <a:ext cx="6400800" cy="838200"/>
          </a:xfrm>
        </p:spPr>
        <p:txBody>
          <a:bodyPr/>
          <a:lstStyle/>
          <a:p>
            <a:r>
              <a:rPr lang="en-US" dirty="0"/>
              <a:t>Prosodic Phrasing in </a:t>
            </a:r>
            <a:r>
              <a:rPr lang="en-US" dirty="0" err="1"/>
              <a:t>ToBI</a:t>
            </a:r>
            <a:endParaRPr lang="en-US" dirty="0">
              <a:solidFill>
                <a:srgbClr val="000000"/>
              </a:solidFill>
              <a:latin typeface="NewCenturySchlbk" charset="0"/>
            </a:endParaRPr>
          </a:p>
        </p:txBody>
      </p:sp>
      <p:sp>
        <p:nvSpPr>
          <p:cNvPr id="588803" name="Rectangle 3"/>
          <p:cNvSpPr>
            <a:spLocks noGrp="1" noChangeArrowheads="1"/>
          </p:cNvSpPr>
          <p:nvPr>
            <p:ph type="body" idx="1"/>
          </p:nvPr>
        </p:nvSpPr>
        <p:spPr>
          <a:xfrm>
            <a:off x="609600" y="1295400"/>
            <a:ext cx="7772400" cy="5105400"/>
          </a:xfrm>
        </p:spPr>
        <p:txBody>
          <a:bodyPr/>
          <a:lstStyle/>
          <a:p>
            <a:pPr>
              <a:lnSpc>
                <a:spcPct val="90000"/>
              </a:lnSpc>
              <a:spcBef>
                <a:spcPts val="1500"/>
              </a:spcBef>
            </a:pPr>
            <a:r>
              <a:rPr lang="ja-JP" altLang="en-US" dirty="0">
                <a:solidFill>
                  <a:srgbClr val="000000"/>
                </a:solidFill>
                <a:latin typeface="Arial"/>
              </a:rPr>
              <a:t>‘</a:t>
            </a:r>
            <a:r>
              <a:rPr lang="en-US" dirty="0">
                <a:solidFill>
                  <a:srgbClr val="0066FF"/>
                </a:solidFill>
              </a:rPr>
              <a:t>Levels</a:t>
            </a:r>
            <a:r>
              <a:rPr lang="ja-JP" altLang="en-US">
                <a:solidFill>
                  <a:srgbClr val="000000"/>
                </a:solidFill>
                <a:latin typeface="Arial"/>
              </a:rPr>
              <a:t>’</a:t>
            </a:r>
            <a:r>
              <a:rPr lang="en-US" dirty="0">
                <a:solidFill>
                  <a:srgbClr val="000000"/>
                </a:solidFill>
              </a:rPr>
              <a:t>of phrasing:</a:t>
            </a:r>
          </a:p>
          <a:p>
            <a:pPr lvl="1">
              <a:lnSpc>
                <a:spcPct val="90000"/>
              </a:lnSpc>
              <a:spcBef>
                <a:spcPts val="1500"/>
              </a:spcBef>
            </a:pPr>
            <a:r>
              <a:rPr lang="en-US" dirty="0">
                <a:solidFill>
                  <a:srgbClr val="FF0000"/>
                </a:solidFill>
              </a:rPr>
              <a:t>Intermediate phrase</a:t>
            </a:r>
            <a:r>
              <a:rPr lang="en-US" dirty="0">
                <a:solidFill>
                  <a:srgbClr val="000000"/>
                </a:solidFill>
              </a:rPr>
              <a:t>: 1+ pitch accent &amp; a phrase accent, H-      or L-     </a:t>
            </a:r>
          </a:p>
          <a:p>
            <a:pPr lvl="2">
              <a:lnSpc>
                <a:spcPct val="90000"/>
              </a:lnSpc>
              <a:spcBef>
                <a:spcPts val="900"/>
              </a:spcBef>
            </a:pPr>
            <a:r>
              <a:rPr lang="en-US" dirty="0">
                <a:solidFill>
                  <a:srgbClr val="000000"/>
                </a:solidFill>
              </a:rPr>
              <a:t>“marmalade H-”</a:t>
            </a:r>
          </a:p>
          <a:p>
            <a:pPr lvl="2">
              <a:lnSpc>
                <a:spcPct val="90000"/>
              </a:lnSpc>
              <a:spcBef>
                <a:spcPts val="900"/>
              </a:spcBef>
            </a:pPr>
            <a:r>
              <a:rPr lang="en-US" dirty="0">
                <a:solidFill>
                  <a:srgbClr val="000000"/>
                </a:solidFill>
              </a:rPr>
              <a:t>“I” L-</a:t>
            </a:r>
          </a:p>
          <a:p>
            <a:pPr lvl="1">
              <a:lnSpc>
                <a:spcPct val="90000"/>
              </a:lnSpc>
              <a:spcBef>
                <a:spcPts val="900"/>
              </a:spcBef>
            </a:pPr>
            <a:r>
              <a:rPr lang="en-US" dirty="0">
                <a:solidFill>
                  <a:srgbClr val="FF0000"/>
                </a:solidFill>
              </a:rPr>
              <a:t>Intonational phrase</a:t>
            </a:r>
            <a:r>
              <a:rPr lang="en-US" dirty="0">
                <a:solidFill>
                  <a:srgbClr val="000000"/>
                </a:solidFill>
              </a:rPr>
              <a:t>: 1+ intermediate phrase &amp; boundary tone, H%     or L%     </a:t>
            </a:r>
          </a:p>
          <a:p>
            <a:pPr lvl="2">
              <a:lnSpc>
                <a:spcPct val="90000"/>
              </a:lnSpc>
              <a:spcBef>
                <a:spcPts val="900"/>
              </a:spcBef>
            </a:pPr>
            <a:r>
              <a:rPr lang="en-US" dirty="0">
                <a:solidFill>
                  <a:srgbClr val="000000"/>
                </a:solidFill>
              </a:rPr>
              <a:t>Amelia H-H%</a:t>
            </a:r>
          </a:p>
          <a:p>
            <a:pPr lvl="2">
              <a:lnSpc>
                <a:spcPct val="90000"/>
              </a:lnSpc>
              <a:spcBef>
                <a:spcPts val="900"/>
              </a:spcBef>
            </a:pPr>
            <a:r>
              <a:rPr lang="en-US" dirty="0">
                <a:solidFill>
                  <a:srgbClr val="000000"/>
                </a:solidFill>
              </a:rPr>
              <a:t>Amelia L-L%</a:t>
            </a:r>
          </a:p>
        </p:txBody>
      </p:sp>
      <p:pic>
        <p:nvPicPr>
          <p:cNvPr id="588804" name="6F1F5C8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4419600" y="2362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5" name="5FD8ECF2.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7543800" y="4114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6" name="5B03FBD1.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6096000" y="4114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7" name="F629DBE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5638800" y="2362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ate Placeholder 3">
            <a:extLst>
              <a:ext uri="{FF2B5EF4-FFF2-40B4-BE49-F238E27FC236}">
                <a16:creationId xmlns:a16="http://schemas.microsoft.com/office/drawing/2014/main" id="{01BA7019-59F0-6B83-8444-B11593CC5DC7}"/>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88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 fill="hold"/>
                                        <p:tgtEl>
                                          <p:spTgt spid="588804"/>
                                        </p:tgtEl>
                                      </p:cBhvr>
                                    </p:cmd>
                                  </p:childTnLst>
                                </p:cTn>
                              </p:par>
                            </p:childTnLst>
                          </p:cTn>
                        </p:par>
                      </p:childTnLst>
                    </p:cTn>
                  </p:par>
                </p:childTnLst>
              </p:cTn>
              <p:nextCondLst>
                <p:cond evt="onClick" delay="0">
                  <p:tgtEl>
                    <p:spTgt spid="58880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8804"/>
                </p:tgtEl>
              </p:cMediaNode>
            </p:audio>
            <p:seq concurrent="1" nextAc="seek">
              <p:cTn id="8" restart="whenNotActive" fill="hold" evtFilter="cancelBubble" nodeType="interactiveSeq">
                <p:stCondLst>
                  <p:cond evt="onClick" delay="0">
                    <p:tgtEl>
                      <p:spTgt spid="58880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43" fill="hold"/>
                                        <p:tgtEl>
                                          <p:spTgt spid="588805"/>
                                        </p:tgtEl>
                                      </p:cBhvr>
                                    </p:cmd>
                                  </p:childTnLst>
                                </p:cTn>
                              </p:par>
                            </p:childTnLst>
                          </p:cTn>
                        </p:par>
                      </p:childTnLst>
                    </p:cTn>
                  </p:par>
                </p:childTnLst>
              </p:cTn>
              <p:nextCondLst>
                <p:cond evt="onClick" delay="0">
                  <p:tgtEl>
                    <p:spTgt spid="58880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8805"/>
                </p:tgtEl>
              </p:cMediaNode>
            </p:audio>
            <p:seq concurrent="1" nextAc="seek">
              <p:cTn id="14" restart="whenNotActive" fill="hold" evtFilter="cancelBubble" nodeType="interactiveSeq">
                <p:stCondLst>
                  <p:cond evt="onClick" delay="0">
                    <p:tgtEl>
                      <p:spTgt spid="58880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624" fill="hold"/>
                                        <p:tgtEl>
                                          <p:spTgt spid="588806"/>
                                        </p:tgtEl>
                                      </p:cBhvr>
                                    </p:cmd>
                                  </p:childTnLst>
                                </p:cTn>
                              </p:par>
                            </p:childTnLst>
                          </p:cTn>
                        </p:par>
                      </p:childTnLst>
                    </p:cTn>
                  </p:par>
                </p:childTnLst>
              </p:cTn>
              <p:nextCondLst>
                <p:cond evt="onClick" delay="0">
                  <p:tgtEl>
                    <p:spTgt spid="58880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8806"/>
                </p:tgtEl>
              </p:cMediaNode>
            </p:audio>
            <p:seq concurrent="1" nextAc="seek">
              <p:cTn id="20" restart="whenNotActive" fill="hold" evtFilter="cancelBubble" nodeType="interactiveSeq">
                <p:stCondLst>
                  <p:cond evt="onClick" delay="0">
                    <p:tgtEl>
                      <p:spTgt spid="58880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46" fill="hold"/>
                                        <p:tgtEl>
                                          <p:spTgt spid="588807"/>
                                        </p:tgtEl>
                                      </p:cBhvr>
                                    </p:cmd>
                                  </p:childTnLst>
                                </p:cTn>
                              </p:par>
                            </p:childTnLst>
                          </p:cTn>
                        </p:par>
                      </p:childTnLst>
                    </p:cTn>
                  </p:par>
                </p:childTnLst>
              </p:cTn>
              <p:nextCondLst>
                <p:cond evt="onClick" delay="0">
                  <p:tgtEl>
                    <p:spTgt spid="58880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8880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Phrase Endings from Natural Speech in </a:t>
            </a:r>
            <a:r>
              <a:rPr lang="en-US" dirty="0" err="1"/>
              <a:t>ToBI</a:t>
            </a:r>
            <a:endParaRPr lang="en-US" dirty="0"/>
          </a:p>
        </p:txBody>
      </p:sp>
      <p:sp>
        <p:nvSpPr>
          <p:cNvPr id="3" name="Content Placeholder 2"/>
          <p:cNvSpPr>
            <a:spLocks noGrp="1"/>
          </p:cNvSpPr>
          <p:nvPr>
            <p:ph idx="1"/>
          </p:nvPr>
        </p:nvSpPr>
        <p:spPr>
          <a:xfrm>
            <a:off x="457200" y="1313123"/>
            <a:ext cx="8229600" cy="3350318"/>
          </a:xfrm>
        </p:spPr>
        <p:txBody>
          <a:bodyPr>
            <a:normAutofit fontScale="92500" lnSpcReduction="10000"/>
          </a:bodyPr>
          <a:lstStyle/>
          <a:p>
            <a:r>
              <a:rPr lang="en-US" dirty="0">
                <a:solidFill>
                  <a:srgbClr val="0066FF"/>
                </a:solidFill>
                <a:cs typeface="Helvetica Neue Light"/>
              </a:rPr>
              <a:t>Intermediate Phrase boundaries </a:t>
            </a:r>
            <a:r>
              <a:rPr lang="en-US" dirty="0">
                <a:cs typeface="Helvetica Neue Light"/>
              </a:rPr>
              <a:t>have associated </a:t>
            </a:r>
            <a:r>
              <a:rPr lang="en-US" dirty="0">
                <a:solidFill>
                  <a:srgbClr val="FF0000"/>
                </a:solidFill>
                <a:cs typeface="Helvetica Neue Light"/>
              </a:rPr>
              <a:t>Phrase Accents </a:t>
            </a:r>
            <a:r>
              <a:rPr lang="en-US" dirty="0">
                <a:cs typeface="Helvetica Neue Light"/>
              </a:rPr>
              <a:t>describing the pitch movement from the last accent to the phrase boundary</a:t>
            </a:r>
          </a:p>
          <a:p>
            <a:pPr lvl="1"/>
            <a:r>
              <a:rPr lang="en-US" dirty="0">
                <a:cs typeface="Helvetica Neue Light"/>
              </a:rPr>
              <a:t>Phrase Accents: H-, !H- or L-</a:t>
            </a:r>
          </a:p>
          <a:p>
            <a:r>
              <a:rPr lang="en-US" dirty="0" err="1">
                <a:solidFill>
                  <a:srgbClr val="0066FF"/>
                </a:solidFill>
                <a:cs typeface="Helvetica Neue Light"/>
              </a:rPr>
              <a:t>Intonational</a:t>
            </a:r>
            <a:r>
              <a:rPr lang="en-US" dirty="0">
                <a:solidFill>
                  <a:srgbClr val="0066FF"/>
                </a:solidFill>
                <a:cs typeface="Helvetica Neue Light"/>
              </a:rPr>
              <a:t> phrase boundaries </a:t>
            </a:r>
            <a:r>
              <a:rPr lang="en-US" dirty="0">
                <a:cs typeface="Helvetica Neue Light"/>
              </a:rPr>
              <a:t>have </a:t>
            </a:r>
            <a:r>
              <a:rPr lang="en-US" dirty="0">
                <a:solidFill>
                  <a:srgbClr val="FF0000"/>
                </a:solidFill>
                <a:cs typeface="Helvetica Neue Light"/>
              </a:rPr>
              <a:t>Boundary Tones</a:t>
            </a:r>
            <a:r>
              <a:rPr lang="en-US" dirty="0">
                <a:solidFill>
                  <a:srgbClr val="CC3300"/>
                </a:solidFill>
                <a:cs typeface="Helvetica Neue Light"/>
              </a:rPr>
              <a:t> </a:t>
            </a:r>
            <a:r>
              <a:rPr lang="en-US" dirty="0">
                <a:cs typeface="Helvetica Neue Light"/>
              </a:rPr>
              <a:t>describing the pitch movement immediately before the boundary</a:t>
            </a:r>
          </a:p>
          <a:p>
            <a:pPr lvl="1"/>
            <a:r>
              <a:rPr lang="en-US" dirty="0">
                <a:cs typeface="Helvetica Neue Light"/>
              </a:rPr>
              <a:t>Boundary Tones: H% or L%</a:t>
            </a:r>
          </a:p>
        </p:txBody>
      </p:sp>
      <p:sp>
        <p:nvSpPr>
          <p:cNvPr id="5" name="Slide Number Placeholder 4"/>
          <p:cNvSpPr>
            <a:spLocks noGrp="1"/>
          </p:cNvSpPr>
          <p:nvPr>
            <p:ph type="sldNum" sz="quarter" idx="12"/>
          </p:nvPr>
        </p:nvSpPr>
        <p:spPr/>
        <p:txBody>
          <a:bodyPr/>
          <a:lstStyle/>
          <a:p>
            <a:fld id="{6DC54031-3823-C645-9013-F4752712CF15}" type="slidenum">
              <a:rPr lang="en-US" smtClean="0"/>
              <a:t>28</a:t>
            </a:fld>
            <a:endParaRPr lang="en-US"/>
          </a:p>
        </p:txBody>
      </p:sp>
      <p:grpSp>
        <p:nvGrpSpPr>
          <p:cNvPr id="6" name="Group 4"/>
          <p:cNvGrpSpPr>
            <a:grpSpLocks/>
          </p:cNvGrpSpPr>
          <p:nvPr/>
        </p:nvGrpSpPr>
        <p:grpSpPr bwMode="auto">
          <a:xfrm>
            <a:off x="669925" y="4716288"/>
            <a:ext cx="7800975" cy="1599968"/>
            <a:chOff x="0" y="0"/>
            <a:chExt cx="6904" cy="1416"/>
          </a:xfrm>
        </p:grpSpPr>
        <p:sp>
          <p:nvSpPr>
            <p:cNvPr id="7" name="AutoShape 5"/>
            <p:cNvSpPr>
              <a:spLocks/>
            </p:cNvSpPr>
            <p:nvPr/>
          </p:nvSpPr>
          <p:spPr bwMode="auto">
            <a:xfrm>
              <a:off x="0" y="0"/>
              <a:ext cx="6904" cy="1416"/>
            </a:xfrm>
            <a:prstGeom prst="roundRect">
              <a:avLst>
                <a:gd name="adj" fmla="val 8472"/>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4296" y="304"/>
              <a:ext cx="1016" cy="656"/>
              <a:chOff x="0" y="0"/>
              <a:chExt cx="1016" cy="656"/>
            </a:xfrm>
          </p:grpSpPr>
          <p:sp>
            <p:nvSpPr>
              <p:cNvPr id="31"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8"/>
              <p:cNvSpPr>
                <a:spLocks noChangeShapeType="1"/>
              </p:cNvSpPr>
              <p:nvPr/>
            </p:nvSpPr>
            <p:spPr bwMode="auto">
              <a:xfrm rot="10800000" flipH="1">
                <a:off x="111" y="188"/>
                <a:ext cx="76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9"/>
            <p:cNvGrpSpPr>
              <a:grpSpLocks/>
            </p:cNvGrpSpPr>
            <p:nvPr/>
          </p:nvGrpSpPr>
          <p:grpSpPr bwMode="auto">
            <a:xfrm>
              <a:off x="408" y="272"/>
              <a:ext cx="1016" cy="656"/>
              <a:chOff x="0" y="0"/>
              <a:chExt cx="1016" cy="656"/>
            </a:xfrm>
          </p:grpSpPr>
          <p:sp>
            <p:nvSpPr>
              <p:cNvPr id="28" name="Rectangle 10"/>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1"/>
              <p:cNvSpPr>
                <a:spLocks noChangeShapeType="1"/>
              </p:cNvSpPr>
              <p:nvPr/>
            </p:nvSpPr>
            <p:spPr bwMode="auto">
              <a:xfrm>
                <a:off x="112" y="280"/>
                <a:ext cx="392" cy="3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12"/>
              <p:cNvSpPr>
                <a:spLocks noChangeShapeType="1"/>
              </p:cNvSpPr>
              <p:nvPr/>
            </p:nvSpPr>
            <p:spPr bwMode="auto">
              <a:xfrm>
                <a:off x="504" y="312"/>
                <a:ext cx="370" cy="21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3"/>
            <p:cNvGrpSpPr>
              <a:grpSpLocks/>
            </p:cNvGrpSpPr>
            <p:nvPr/>
          </p:nvGrpSpPr>
          <p:grpSpPr bwMode="auto">
            <a:xfrm>
              <a:off x="3000" y="304"/>
              <a:ext cx="1016" cy="656"/>
              <a:chOff x="0" y="0"/>
              <a:chExt cx="1016" cy="656"/>
            </a:xfrm>
          </p:grpSpPr>
          <p:sp>
            <p:nvSpPr>
              <p:cNvPr id="25" name="Rectangle 14"/>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15"/>
              <p:cNvSpPr>
                <a:spLocks noChangeShapeType="1"/>
              </p:cNvSpPr>
              <p:nvPr/>
            </p:nvSpPr>
            <p:spPr bwMode="auto">
              <a:xfrm rot="10800000" flipH="1">
                <a:off x="128" y="320"/>
                <a:ext cx="376" cy="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7" name="Line 16"/>
              <p:cNvSpPr>
                <a:spLocks noChangeShapeType="1"/>
              </p:cNvSpPr>
              <p:nvPr/>
            </p:nvSpPr>
            <p:spPr bwMode="auto">
              <a:xfrm rot="10800000" flipH="1">
                <a:off x="504" y="117"/>
                <a:ext cx="369" cy="211"/>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1" name="Group 17"/>
            <p:cNvGrpSpPr>
              <a:grpSpLocks/>
            </p:cNvGrpSpPr>
            <p:nvPr/>
          </p:nvGrpSpPr>
          <p:grpSpPr bwMode="auto">
            <a:xfrm>
              <a:off x="1704" y="272"/>
              <a:ext cx="1016" cy="656"/>
              <a:chOff x="0" y="0"/>
              <a:chExt cx="1016" cy="656"/>
            </a:xfrm>
          </p:grpSpPr>
          <p:sp>
            <p:nvSpPr>
              <p:cNvPr id="22"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19"/>
              <p:cNvSpPr>
                <a:spLocks noChangeShapeType="1"/>
              </p:cNvSpPr>
              <p:nvPr/>
            </p:nvSpPr>
            <p:spPr bwMode="auto">
              <a:xfrm>
                <a:off x="129" y="459"/>
                <a:ext cx="503" cy="4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0"/>
              <p:cNvSpPr>
                <a:spLocks noChangeShapeType="1"/>
              </p:cNvSpPr>
              <p:nvPr/>
            </p:nvSpPr>
            <p:spPr bwMode="auto">
              <a:xfrm rot="10800000" flipH="1">
                <a:off x="632" y="395"/>
                <a:ext cx="243" cy="1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1"/>
            <p:cNvGrpSpPr>
              <a:grpSpLocks/>
            </p:cNvGrpSpPr>
            <p:nvPr/>
          </p:nvGrpSpPr>
          <p:grpSpPr bwMode="auto">
            <a:xfrm>
              <a:off x="5592" y="304"/>
              <a:ext cx="1016" cy="656"/>
              <a:chOff x="0" y="0"/>
              <a:chExt cx="1016" cy="656"/>
            </a:xfrm>
          </p:grpSpPr>
          <p:sp>
            <p:nvSpPr>
              <p:cNvPr id="18"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3"/>
              <p:cNvSpPr>
                <a:spLocks noChangeShapeType="1"/>
              </p:cNvSpPr>
              <p:nvPr/>
            </p:nvSpPr>
            <p:spPr bwMode="auto">
              <a:xfrm>
                <a:off x="127" y="138"/>
                <a:ext cx="393"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4"/>
              <p:cNvSpPr>
                <a:spLocks noChangeShapeType="1"/>
              </p:cNvSpPr>
              <p:nvPr/>
            </p:nvSpPr>
            <p:spPr bwMode="auto">
              <a:xfrm>
                <a:off x="516" y="345"/>
                <a:ext cx="35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25"/>
              <p:cNvSpPr>
                <a:spLocks noChangeShapeType="1"/>
              </p:cNvSpPr>
              <p:nvPr/>
            </p:nvSpPr>
            <p:spPr bwMode="auto">
              <a:xfrm flipH="1">
                <a:off x="525" y="127"/>
                <a:ext cx="0" cy="224"/>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26"/>
            <p:cNvSpPr>
              <a:spLocks/>
            </p:cNvSpPr>
            <p:nvPr/>
          </p:nvSpPr>
          <p:spPr bwMode="auto">
            <a:xfrm>
              <a:off x="587" y="1036"/>
              <a:ext cx="53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L-L%</a:t>
              </a:r>
            </a:p>
          </p:txBody>
        </p:sp>
        <p:sp>
          <p:nvSpPr>
            <p:cNvPr id="14" name="Rectangle 27"/>
            <p:cNvSpPr>
              <a:spLocks/>
            </p:cNvSpPr>
            <p:nvPr/>
          </p:nvSpPr>
          <p:spPr bwMode="auto">
            <a:xfrm>
              <a:off x="1852"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5" name="Rectangle 28"/>
            <p:cNvSpPr>
              <a:spLocks/>
            </p:cNvSpPr>
            <p:nvPr/>
          </p:nvSpPr>
          <p:spPr bwMode="auto">
            <a:xfrm>
              <a:off x="3113" y="1036"/>
              <a:ext cx="605"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sp>
          <p:nvSpPr>
            <p:cNvPr id="16" name="Rectangle 29"/>
            <p:cNvSpPr>
              <a:spLocks/>
            </p:cNvSpPr>
            <p:nvPr/>
          </p:nvSpPr>
          <p:spPr bwMode="auto">
            <a:xfrm>
              <a:off x="4444"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sp>
          <p:nvSpPr>
            <p:cNvPr id="17" name="Rectangle 30"/>
            <p:cNvSpPr>
              <a:spLocks/>
            </p:cNvSpPr>
            <p:nvPr/>
          </p:nvSpPr>
          <p:spPr bwMode="auto">
            <a:xfrm>
              <a:off x="5700" y="1036"/>
              <a:ext cx="631"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grpSp>
      <p:pic>
        <p:nvPicPr>
          <p:cNvPr id="33" name="h1s9-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813" y="4487688"/>
            <a:ext cx="457200" cy="457200"/>
          </a:xfrm>
          <a:prstGeom prst="rect">
            <a:avLst/>
          </a:prstGeom>
        </p:spPr>
      </p:pic>
      <p:pic>
        <p:nvPicPr>
          <p:cNvPr id="34" name="h1s9-l-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47134" y="4487688"/>
            <a:ext cx="457200" cy="457200"/>
          </a:xfrm>
          <a:prstGeom prst="rect">
            <a:avLst/>
          </a:prstGeom>
        </p:spPr>
      </p:pic>
      <p:pic>
        <p:nvPicPr>
          <p:cNvPr id="35" name="h1s9-h-h.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94200" y="4487688"/>
            <a:ext cx="457200" cy="457200"/>
          </a:xfrm>
          <a:prstGeom prst="rect">
            <a:avLst/>
          </a:prstGeom>
        </p:spPr>
      </p:pic>
      <p:pic>
        <p:nvPicPr>
          <p:cNvPr id="36" name="h1s9-h-l.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75889" y="4487688"/>
            <a:ext cx="457200" cy="457200"/>
          </a:xfrm>
          <a:prstGeom prst="rect">
            <a:avLst/>
          </a:prstGeom>
        </p:spPr>
      </p:pic>
      <p:pic>
        <p:nvPicPr>
          <p:cNvPr id="37" name="h1s2-downh-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353053" y="4485451"/>
            <a:ext cx="457200" cy="457200"/>
          </a:xfrm>
          <a:prstGeom prst="rect">
            <a:avLst/>
          </a:prstGeom>
        </p:spPr>
      </p:pic>
    </p:spTree>
    <p:extLst>
      <p:ext uri="{BB962C8B-B14F-4D97-AF65-F5344CB8AC3E}">
        <p14:creationId xmlns:p14="http://schemas.microsoft.com/office/powerpoint/2010/main" val="376291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6"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4" fill="hold"/>
                                        <p:tgtEl>
                                          <p:spTgt spid="35"/>
                                        </p:tgtEl>
                                      </p:cBhvr>
                                    </p:cmd>
                                  </p:childTnLst>
                                </p:cTn>
                              </p:par>
                            </p:childTnLst>
                          </p:cTn>
                        </p:par>
                      </p:childTnLst>
                    </p:cTn>
                  </p:par>
                </p:childTnLst>
              </p:cTn>
              <p:nextCondLst>
                <p:cond evt="onClick" delay="0">
                  <p:tgtEl>
                    <p:spTgt spid="35"/>
                  </p:tgtEl>
                </p:cond>
              </p:nextCondLst>
            </p:seq>
            <p:audio>
              <p:cMediaNode vol="80000">
                <p:cTn id="19" fill="hold" display="0">
                  <p:stCondLst>
                    <p:cond delay="indefinite"/>
                  </p:stCondLst>
                  <p:endCondLst>
                    <p:cond evt="onStopAudio" delay="0">
                      <p:tgtEl>
                        <p:sldTgt/>
                      </p:tgtEl>
                    </p:cond>
                  </p:endCondLst>
                </p:cTn>
                <p:tgtEl>
                  <p:spTgt spid="35"/>
                </p:tgtEl>
              </p:cMediaNode>
            </p:audio>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9" fill="hold"/>
                                        <p:tgtEl>
                                          <p:spTgt spid="36"/>
                                        </p:tgtEl>
                                      </p:cBhvr>
                                    </p:cmd>
                                  </p:childTnLst>
                                </p:cTn>
                              </p:par>
                            </p:childTnLst>
                          </p:cTn>
                        </p:par>
                      </p:childTnLst>
                    </p:cTn>
                  </p:par>
                </p:childTnLst>
              </p:cTn>
              <p:nextCondLst>
                <p:cond evt="onClick" delay="0">
                  <p:tgtEl>
                    <p:spTgt spid="36"/>
                  </p:tgtEl>
                </p:cond>
              </p:nextCondLst>
            </p:seq>
            <p:audio>
              <p:cMediaNode vol="80000">
                <p:cTn id="25" fill="hold" display="0">
                  <p:stCondLst>
                    <p:cond delay="indefinite"/>
                  </p:stCondLst>
                  <p:endCondLst>
                    <p:cond evt="onStopAudio" delay="0">
                      <p:tgtEl>
                        <p:sldTgt/>
                      </p:tgtEl>
                    </p:cond>
                  </p:endCondLst>
                </p:cTn>
                <p:tgtEl>
                  <p:spTgt spid="36"/>
                </p:tgtEl>
              </p:cMediaNode>
            </p:audio>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40" fill="hold"/>
                                        <p:tgtEl>
                                          <p:spTgt spid="37"/>
                                        </p:tgtEl>
                                      </p:cBhvr>
                                    </p:cmd>
                                  </p:childTnLst>
                                </p:cTn>
                              </p:par>
                            </p:childTnLst>
                          </p:cTn>
                        </p:par>
                      </p:childTnLst>
                    </p:cTn>
                  </p:par>
                </p:childTnLst>
              </p:cTn>
              <p:nextCondLst>
                <p:cond evt="onClick" delay="0">
                  <p:tgtEl>
                    <p:spTgt spid="37"/>
                  </p:tgtEl>
                </p:cond>
              </p:nextCondLst>
            </p:seq>
            <p:audio>
              <p:cMediaNode vol="80000">
                <p:cTn id="31" fill="hold" display="0">
                  <p:stCondLst>
                    <p:cond delay="indefinite"/>
                  </p:stCondLst>
                  <p:endCondLst>
                    <p:cond evt="onStopAudio" delay="0">
                      <p:tgtEl>
                        <p:sldTgt/>
                      </p:tgtEl>
                    </p:cond>
                  </p:endCondLst>
                </p:cTn>
                <p:tgtEl>
                  <p:spTgt spid="3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571A-046C-A044-BDB3-6C47B998C8DA}"/>
              </a:ext>
            </a:extLst>
          </p:cNvPr>
          <p:cNvSpPr>
            <a:spLocks noGrp="1"/>
          </p:cNvSpPr>
          <p:nvPr>
            <p:ph type="title"/>
          </p:nvPr>
        </p:nvSpPr>
        <p:spPr/>
        <p:txBody>
          <a:bodyPr/>
          <a:lstStyle/>
          <a:p>
            <a:r>
              <a:rPr lang="en-US" dirty="0"/>
              <a:t>Break Indices in </a:t>
            </a:r>
            <a:r>
              <a:rPr lang="en-US" dirty="0" err="1"/>
              <a:t>ToBI</a:t>
            </a:r>
            <a:endParaRPr lang="en-US" dirty="0"/>
          </a:p>
        </p:txBody>
      </p:sp>
      <p:sp>
        <p:nvSpPr>
          <p:cNvPr id="3" name="Content Placeholder 2">
            <a:extLst>
              <a:ext uri="{FF2B5EF4-FFF2-40B4-BE49-F238E27FC236}">
                <a16:creationId xmlns:a16="http://schemas.microsoft.com/office/drawing/2014/main" id="{7DD1030A-5041-934F-A251-DCB3D1177BA7}"/>
              </a:ext>
            </a:extLst>
          </p:cNvPr>
          <p:cNvSpPr>
            <a:spLocks noGrp="1"/>
          </p:cNvSpPr>
          <p:nvPr>
            <p:ph idx="1"/>
          </p:nvPr>
        </p:nvSpPr>
        <p:spPr/>
        <p:txBody>
          <a:bodyPr/>
          <a:lstStyle/>
          <a:p>
            <a:r>
              <a:rPr lang="en-US" dirty="0">
                <a:cs typeface="Helvetica Neue Light"/>
              </a:rPr>
              <a:t>Word </a:t>
            </a:r>
            <a:r>
              <a:rPr lang="en-US" dirty="0">
                <a:solidFill>
                  <a:srgbClr val="0066FF"/>
                </a:solidFill>
                <a:cs typeface="Helvetica Neue Light"/>
              </a:rPr>
              <a:t>boundaries</a:t>
            </a:r>
            <a:r>
              <a:rPr lang="en-US" dirty="0">
                <a:solidFill>
                  <a:srgbClr val="CC3300"/>
                </a:solidFill>
                <a:cs typeface="Helvetica Neue Light"/>
              </a:rPr>
              <a:t> </a:t>
            </a:r>
            <a:r>
              <a:rPr lang="en-US" dirty="0">
                <a:cs typeface="Helvetica Neue Light"/>
              </a:rPr>
              <a:t>are marked with a degree of disjuncture, or break index</a:t>
            </a:r>
          </a:p>
          <a:p>
            <a:pPr lvl="1"/>
            <a:r>
              <a:rPr lang="en-US" dirty="0">
                <a:solidFill>
                  <a:srgbClr val="FF0000"/>
                </a:solidFill>
                <a:cs typeface="Helvetica Neue Light"/>
              </a:rPr>
              <a:t>Break indices </a:t>
            </a:r>
            <a:r>
              <a:rPr lang="en-US" dirty="0">
                <a:cs typeface="Helvetica Neue Light"/>
              </a:rPr>
              <a:t>range from 0-4</a:t>
            </a:r>
          </a:p>
          <a:p>
            <a:pPr lvl="1"/>
            <a:r>
              <a:rPr lang="en-US" dirty="0">
                <a:solidFill>
                  <a:srgbClr val="FF0000"/>
                </a:solidFill>
                <a:cs typeface="Helvetica Neue Light"/>
              </a:rPr>
              <a:t>0:</a:t>
            </a:r>
            <a:r>
              <a:rPr lang="en-US" dirty="0">
                <a:cs typeface="Helvetica Neue Light"/>
              </a:rPr>
              <a:t> no boundary </a:t>
            </a:r>
          </a:p>
          <a:p>
            <a:pPr lvl="1"/>
            <a:r>
              <a:rPr lang="en-US" dirty="0">
                <a:solidFill>
                  <a:srgbClr val="FF0000"/>
                </a:solidFill>
                <a:cs typeface="Helvetica Neue Light"/>
              </a:rPr>
              <a:t>1:</a:t>
            </a:r>
            <a:r>
              <a:rPr lang="en-US" dirty="0">
                <a:cs typeface="Helvetica Neue Light"/>
              </a:rPr>
              <a:t> a word boundary</a:t>
            </a:r>
          </a:p>
          <a:p>
            <a:pPr lvl="1"/>
            <a:r>
              <a:rPr lang="en-US" dirty="0">
                <a:solidFill>
                  <a:srgbClr val="FF0000"/>
                </a:solidFill>
                <a:cs typeface="Helvetica Neue Light"/>
              </a:rPr>
              <a:t>2:</a:t>
            </a:r>
            <a:r>
              <a:rPr lang="en-US" dirty="0">
                <a:cs typeface="Helvetica Neue Light"/>
              </a:rPr>
              <a:t> between a word and a phrase boundary</a:t>
            </a:r>
          </a:p>
          <a:p>
            <a:pPr lvl="1"/>
            <a:r>
              <a:rPr lang="en-US" dirty="0">
                <a:solidFill>
                  <a:srgbClr val="FF0000"/>
                </a:solidFill>
                <a:cs typeface="Helvetica Neue Light"/>
              </a:rPr>
              <a:t>3:</a:t>
            </a:r>
            <a:r>
              <a:rPr lang="en-US" dirty="0">
                <a:cs typeface="Helvetica Neue Light"/>
              </a:rPr>
              <a:t> intermediate phrase boundary</a:t>
            </a:r>
          </a:p>
          <a:p>
            <a:pPr lvl="1"/>
            <a:r>
              <a:rPr lang="en-US" dirty="0">
                <a:solidFill>
                  <a:srgbClr val="FF0000"/>
                </a:solidFill>
                <a:cs typeface="Helvetica Neue Light"/>
              </a:rPr>
              <a:t>4:</a:t>
            </a:r>
            <a:r>
              <a:rPr lang="en-US" dirty="0">
                <a:cs typeface="Helvetica Neue Light"/>
              </a:rPr>
              <a:t> intonational phrase boundary</a:t>
            </a:r>
          </a:p>
          <a:p>
            <a:endParaRPr lang="en-US" dirty="0"/>
          </a:p>
        </p:txBody>
      </p:sp>
      <p:sp>
        <p:nvSpPr>
          <p:cNvPr id="5" name="Slide Number Placeholder 4">
            <a:extLst>
              <a:ext uri="{FF2B5EF4-FFF2-40B4-BE49-F238E27FC236}">
                <a16:creationId xmlns:a16="http://schemas.microsoft.com/office/drawing/2014/main" id="{1C1F3A3A-C6C4-EE42-B01F-9AF630DCE34D}"/>
              </a:ext>
            </a:extLst>
          </p:cNvPr>
          <p:cNvSpPr>
            <a:spLocks noGrp="1"/>
          </p:cNvSpPr>
          <p:nvPr>
            <p:ph type="sldNum" sz="quarter" idx="12"/>
          </p:nvPr>
        </p:nvSpPr>
        <p:spPr/>
        <p:txBody>
          <a:bodyPr/>
          <a:lstStyle/>
          <a:p>
            <a:fld id="{6C249F2B-E833-7C4B-8512-E970305C1E58}" type="slidenum">
              <a:rPr lang="en-US" smtClean="0"/>
              <a:pPr/>
              <a:t>29</a:t>
            </a:fld>
            <a:endParaRPr lang="en-US"/>
          </a:p>
        </p:txBody>
      </p:sp>
      <p:sp>
        <p:nvSpPr>
          <p:cNvPr id="6" name="Date Placeholder 3">
            <a:extLst>
              <a:ext uri="{FF2B5EF4-FFF2-40B4-BE49-F238E27FC236}">
                <a16:creationId xmlns:a16="http://schemas.microsoft.com/office/drawing/2014/main" id="{9F8AF60A-3789-0F94-C0B2-9D276FDA0E62}"/>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424361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3F45EF8-4328-0041-A38E-A8D04F48B569}" type="slidenum">
              <a:rPr lang="en-US"/>
              <a:pPr/>
              <a:t>3</a:t>
            </a:fld>
            <a:endParaRPr lang="en-US"/>
          </a:p>
        </p:txBody>
      </p:sp>
      <p:sp>
        <p:nvSpPr>
          <p:cNvPr id="487426" name="Rectangle 2"/>
          <p:cNvSpPr>
            <a:spLocks noGrp="1" noChangeArrowheads="1"/>
          </p:cNvSpPr>
          <p:nvPr>
            <p:ph type="title"/>
          </p:nvPr>
        </p:nvSpPr>
        <p:spPr/>
        <p:txBody>
          <a:bodyPr/>
          <a:lstStyle/>
          <a:p>
            <a:r>
              <a:rPr lang="en-US"/>
              <a:t>Today</a:t>
            </a:r>
          </a:p>
        </p:txBody>
      </p:sp>
      <p:sp>
        <p:nvSpPr>
          <p:cNvPr id="487427" name="Rectangle 3"/>
          <p:cNvSpPr>
            <a:spLocks noGrp="1" noChangeArrowheads="1"/>
          </p:cNvSpPr>
          <p:nvPr>
            <p:ph type="body" idx="1"/>
          </p:nvPr>
        </p:nvSpPr>
        <p:spPr/>
        <p:txBody>
          <a:bodyPr/>
          <a:lstStyle/>
          <a:p>
            <a:r>
              <a:rPr lang="en-US" dirty="0"/>
              <a:t>How can we represent differences in how people produce speech that influence how we interpret their speech?</a:t>
            </a:r>
          </a:p>
          <a:p>
            <a:pPr lvl="1"/>
            <a:r>
              <a:rPr lang="en-US" dirty="0"/>
              <a:t>Expanded vs. compressed pitch range?</a:t>
            </a:r>
          </a:p>
          <a:p>
            <a:pPr lvl="1"/>
            <a:r>
              <a:rPr lang="en-US" dirty="0"/>
              <a:t>Louder vs. softer speech?</a:t>
            </a:r>
          </a:p>
          <a:p>
            <a:pPr lvl="1"/>
            <a:r>
              <a:rPr lang="en-US" dirty="0"/>
              <a:t>Faster vs. slower speech?</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prominence?</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phrasing?</a:t>
            </a:r>
          </a:p>
          <a:p>
            <a:pPr lvl="1"/>
            <a:r>
              <a:rPr lang="en-US" b="1" i="1" dirty="0">
                <a:solidFill>
                  <a:srgbClr val="FF0000"/>
                </a:solidFill>
              </a:rPr>
              <a:t>Differences in pitch contours?</a:t>
            </a:r>
          </a:p>
        </p:txBody>
      </p:sp>
      <p:sp>
        <p:nvSpPr>
          <p:cNvPr id="2" name="Date Placeholder 3">
            <a:extLst>
              <a:ext uri="{FF2B5EF4-FFF2-40B4-BE49-F238E27FC236}">
                <a16:creationId xmlns:a16="http://schemas.microsoft.com/office/drawing/2014/main" id="{977C7D84-9602-37F8-A9AD-3DFE501BA236}"/>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lide Number Placeholder 3"/>
          <p:cNvSpPr>
            <a:spLocks noGrp="1"/>
          </p:cNvSpPr>
          <p:nvPr>
            <p:ph type="sldNum" sz="quarter" idx="12"/>
          </p:nvPr>
        </p:nvSpPr>
        <p:spPr/>
        <p:txBody>
          <a:bodyPr/>
          <a:lstStyle/>
          <a:p>
            <a:fld id="{725ED91B-CEB6-D742-B41D-110DD3B934EB}" type="slidenum">
              <a:rPr lang="en-US"/>
              <a:pPr/>
              <a:t>30</a:t>
            </a:fld>
            <a:endParaRPr lang="en-US"/>
          </a:p>
        </p:txBody>
      </p:sp>
      <p:grpSp>
        <p:nvGrpSpPr>
          <p:cNvPr id="590850" name="Group 2"/>
          <p:cNvGrpSpPr>
            <a:grpSpLocks/>
          </p:cNvGrpSpPr>
          <p:nvPr/>
        </p:nvGrpSpPr>
        <p:grpSpPr bwMode="auto">
          <a:xfrm>
            <a:off x="457200" y="647700"/>
            <a:ext cx="8458200" cy="5715000"/>
            <a:chOff x="240" y="288"/>
            <a:chExt cx="5328" cy="3600"/>
          </a:xfrm>
        </p:grpSpPr>
        <p:sp>
          <p:nvSpPr>
            <p:cNvPr id="590851" name="Rectangle 3"/>
            <p:cNvSpPr>
              <a:spLocks noChangeArrowheads="1"/>
            </p:cNvSpPr>
            <p:nvPr/>
          </p:nvSpPr>
          <p:spPr bwMode="auto">
            <a:xfrm>
              <a:off x="4416"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2" name="Rectangle 4"/>
            <p:cNvSpPr>
              <a:spLocks noChangeArrowheads="1"/>
            </p:cNvSpPr>
            <p:nvPr/>
          </p:nvSpPr>
          <p:spPr bwMode="auto">
            <a:xfrm>
              <a:off x="3216"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3" name="Rectangle 5"/>
            <p:cNvSpPr>
              <a:spLocks noChangeArrowheads="1"/>
            </p:cNvSpPr>
            <p:nvPr/>
          </p:nvSpPr>
          <p:spPr bwMode="auto">
            <a:xfrm>
              <a:off x="2064"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4" name="Rectangle 6"/>
            <p:cNvSpPr>
              <a:spLocks noChangeArrowheads="1"/>
            </p:cNvSpPr>
            <p:nvPr/>
          </p:nvSpPr>
          <p:spPr bwMode="auto">
            <a:xfrm>
              <a:off x="960"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5" name="Rectangle 7"/>
            <p:cNvSpPr>
              <a:spLocks noChangeArrowheads="1"/>
            </p:cNvSpPr>
            <p:nvPr/>
          </p:nvSpPr>
          <p:spPr bwMode="auto">
            <a:xfrm>
              <a:off x="240" y="2832"/>
              <a:ext cx="72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56" name="Rectangle 8"/>
            <p:cNvSpPr>
              <a:spLocks noChangeArrowheads="1"/>
            </p:cNvSpPr>
            <p:nvPr/>
          </p:nvSpPr>
          <p:spPr bwMode="auto">
            <a:xfrm>
              <a:off x="4416"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7" name="Rectangle 9"/>
            <p:cNvSpPr>
              <a:spLocks noChangeArrowheads="1"/>
            </p:cNvSpPr>
            <p:nvPr/>
          </p:nvSpPr>
          <p:spPr bwMode="auto">
            <a:xfrm>
              <a:off x="3216"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8" name="Rectangle 10"/>
            <p:cNvSpPr>
              <a:spLocks noChangeArrowheads="1"/>
            </p:cNvSpPr>
            <p:nvPr/>
          </p:nvSpPr>
          <p:spPr bwMode="auto">
            <a:xfrm>
              <a:off x="2064"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9" name="Rectangle 11"/>
            <p:cNvSpPr>
              <a:spLocks noChangeArrowheads="1"/>
            </p:cNvSpPr>
            <p:nvPr/>
          </p:nvSpPr>
          <p:spPr bwMode="auto">
            <a:xfrm>
              <a:off x="960"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0" name="Rectangle 12"/>
            <p:cNvSpPr>
              <a:spLocks noChangeArrowheads="1"/>
            </p:cNvSpPr>
            <p:nvPr/>
          </p:nvSpPr>
          <p:spPr bwMode="auto">
            <a:xfrm>
              <a:off x="240" y="1728"/>
              <a:ext cx="72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a:t>
              </a:r>
            </a:p>
          </p:txBody>
        </p:sp>
        <p:sp>
          <p:nvSpPr>
            <p:cNvPr id="590861" name="Rectangle 13"/>
            <p:cNvSpPr>
              <a:spLocks noChangeArrowheads="1"/>
            </p:cNvSpPr>
            <p:nvPr/>
          </p:nvSpPr>
          <p:spPr bwMode="auto">
            <a:xfrm>
              <a:off x="4416"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2" name="Rectangle 14"/>
            <p:cNvSpPr>
              <a:spLocks noChangeArrowheads="1"/>
            </p:cNvSpPr>
            <p:nvPr/>
          </p:nvSpPr>
          <p:spPr bwMode="auto">
            <a:xfrm>
              <a:off x="3216"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3" name="Rectangle 15"/>
            <p:cNvSpPr>
              <a:spLocks noChangeArrowheads="1"/>
            </p:cNvSpPr>
            <p:nvPr/>
          </p:nvSpPr>
          <p:spPr bwMode="auto">
            <a:xfrm>
              <a:off x="2064"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4" name="Rectangle 16"/>
            <p:cNvSpPr>
              <a:spLocks noChangeArrowheads="1"/>
            </p:cNvSpPr>
            <p:nvPr/>
          </p:nvSpPr>
          <p:spPr bwMode="auto">
            <a:xfrm>
              <a:off x="960"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5" name="Rectangle 17"/>
            <p:cNvSpPr>
              <a:spLocks noChangeArrowheads="1"/>
            </p:cNvSpPr>
            <p:nvPr/>
          </p:nvSpPr>
          <p:spPr bwMode="auto">
            <a:xfrm>
              <a:off x="240" y="768"/>
              <a:ext cx="72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a:t>
              </a:r>
            </a:p>
          </p:txBody>
        </p:sp>
        <p:sp>
          <p:nvSpPr>
            <p:cNvPr id="590866" name="Rectangle 18"/>
            <p:cNvSpPr>
              <a:spLocks noChangeArrowheads="1"/>
            </p:cNvSpPr>
            <p:nvPr/>
          </p:nvSpPr>
          <p:spPr bwMode="auto">
            <a:xfrm>
              <a:off x="4416"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0867" name="Rectangle 19"/>
            <p:cNvSpPr>
              <a:spLocks noChangeArrowheads="1"/>
            </p:cNvSpPr>
            <p:nvPr/>
          </p:nvSpPr>
          <p:spPr bwMode="auto">
            <a:xfrm>
              <a:off x="3216"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0868" name="Rectangle 20"/>
            <p:cNvSpPr>
              <a:spLocks noChangeArrowheads="1"/>
            </p:cNvSpPr>
            <p:nvPr/>
          </p:nvSpPr>
          <p:spPr bwMode="auto">
            <a:xfrm>
              <a:off x="2064"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69" name="Rectangle 21"/>
            <p:cNvSpPr>
              <a:spLocks noChangeArrowheads="1"/>
            </p:cNvSpPr>
            <p:nvPr/>
          </p:nvSpPr>
          <p:spPr bwMode="auto">
            <a:xfrm>
              <a:off x="960"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0870" name="Rectangle 22"/>
            <p:cNvSpPr>
              <a:spLocks noChangeArrowheads="1"/>
            </p:cNvSpPr>
            <p:nvPr/>
          </p:nvSpPr>
          <p:spPr bwMode="auto">
            <a:xfrm>
              <a:off x="240" y="288"/>
              <a:ext cx="72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71" name="Line 23"/>
            <p:cNvSpPr>
              <a:spLocks noChangeShapeType="1"/>
            </p:cNvSpPr>
            <p:nvPr/>
          </p:nvSpPr>
          <p:spPr bwMode="auto">
            <a:xfrm>
              <a:off x="240"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2" name="Line 24"/>
            <p:cNvSpPr>
              <a:spLocks noChangeShapeType="1"/>
            </p:cNvSpPr>
            <p:nvPr/>
          </p:nvSpPr>
          <p:spPr bwMode="auto">
            <a:xfrm>
              <a:off x="240"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3" name="Line 25"/>
            <p:cNvSpPr>
              <a:spLocks noChangeShapeType="1"/>
            </p:cNvSpPr>
            <p:nvPr/>
          </p:nvSpPr>
          <p:spPr bwMode="auto">
            <a:xfrm>
              <a:off x="240"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4" name="Line 26"/>
            <p:cNvSpPr>
              <a:spLocks noChangeShapeType="1"/>
            </p:cNvSpPr>
            <p:nvPr/>
          </p:nvSpPr>
          <p:spPr bwMode="auto">
            <a:xfrm>
              <a:off x="240"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5" name="Line 27"/>
            <p:cNvSpPr>
              <a:spLocks noChangeShapeType="1"/>
            </p:cNvSpPr>
            <p:nvPr/>
          </p:nvSpPr>
          <p:spPr bwMode="auto">
            <a:xfrm>
              <a:off x="240"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6" name="Line 28"/>
            <p:cNvSpPr>
              <a:spLocks noChangeShapeType="1"/>
            </p:cNvSpPr>
            <p:nvPr/>
          </p:nvSpPr>
          <p:spPr bwMode="auto">
            <a:xfrm>
              <a:off x="24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7" name="Line 29"/>
            <p:cNvSpPr>
              <a:spLocks noChangeShapeType="1"/>
            </p:cNvSpPr>
            <p:nvPr/>
          </p:nvSpPr>
          <p:spPr bwMode="auto">
            <a:xfrm>
              <a:off x="96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8" name="Line 30"/>
            <p:cNvSpPr>
              <a:spLocks noChangeShapeType="1"/>
            </p:cNvSpPr>
            <p:nvPr/>
          </p:nvSpPr>
          <p:spPr bwMode="auto">
            <a:xfrm>
              <a:off x="2064"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9"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0" name="Line 32"/>
            <p:cNvSpPr>
              <a:spLocks noChangeShapeType="1"/>
            </p:cNvSpPr>
            <p:nvPr/>
          </p:nvSpPr>
          <p:spPr bwMode="auto">
            <a:xfrm>
              <a:off x="44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1" name="Line 33"/>
            <p:cNvSpPr>
              <a:spLocks noChangeShapeType="1"/>
            </p:cNvSpPr>
            <p:nvPr/>
          </p:nvSpPr>
          <p:spPr bwMode="auto">
            <a:xfrm>
              <a:off x="5568"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882" name="Group 34"/>
          <p:cNvGrpSpPr>
            <a:grpSpLocks/>
          </p:cNvGrpSpPr>
          <p:nvPr/>
        </p:nvGrpSpPr>
        <p:grpSpPr bwMode="auto">
          <a:xfrm>
            <a:off x="1676400" y="1676400"/>
            <a:ext cx="1371600" cy="914400"/>
            <a:chOff x="1248" y="1248"/>
            <a:chExt cx="864" cy="576"/>
          </a:xfrm>
        </p:grpSpPr>
        <p:sp>
          <p:nvSpPr>
            <p:cNvPr id="590883" name="Line 35"/>
            <p:cNvSpPr>
              <a:spLocks noChangeShapeType="1"/>
            </p:cNvSpPr>
            <p:nvPr/>
          </p:nvSpPr>
          <p:spPr bwMode="auto">
            <a:xfrm>
              <a:off x="1248" y="1248"/>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4" name="Line 36"/>
            <p:cNvSpPr>
              <a:spLocks noChangeShapeType="1"/>
            </p:cNvSpPr>
            <p:nvPr/>
          </p:nvSpPr>
          <p:spPr bwMode="auto">
            <a:xfrm>
              <a:off x="1488" y="1248"/>
              <a:ext cx="144"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5" name="Line 37"/>
            <p:cNvSpPr>
              <a:spLocks noChangeShapeType="1"/>
            </p:cNvSpPr>
            <p:nvPr/>
          </p:nvSpPr>
          <p:spPr bwMode="auto">
            <a:xfrm>
              <a:off x="1632" y="182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86" name="Line 38"/>
          <p:cNvSpPr>
            <a:spLocks noChangeShapeType="1"/>
          </p:cNvSpPr>
          <p:nvPr/>
        </p:nvSpPr>
        <p:spPr bwMode="auto">
          <a:xfrm>
            <a:off x="3429000" y="1676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7" name="Line 39"/>
          <p:cNvSpPr>
            <a:spLocks noChangeShapeType="1"/>
          </p:cNvSpPr>
          <p:nvPr/>
        </p:nvSpPr>
        <p:spPr bwMode="auto">
          <a:xfrm>
            <a:off x="3810000" y="1676400"/>
            <a:ext cx="228600" cy="914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8" name="Line 40"/>
          <p:cNvSpPr>
            <a:spLocks noChangeShapeType="1"/>
          </p:cNvSpPr>
          <p:nvPr/>
        </p:nvSpPr>
        <p:spPr bwMode="auto">
          <a:xfrm>
            <a:off x="4038600" y="25908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9" name="Line 41"/>
          <p:cNvSpPr>
            <a:spLocks noChangeShapeType="1"/>
          </p:cNvSpPr>
          <p:nvPr/>
        </p:nvSpPr>
        <p:spPr bwMode="auto">
          <a:xfrm flipV="1">
            <a:off x="4419600" y="21336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0" name="Line 42"/>
          <p:cNvSpPr>
            <a:spLocks noChangeShapeType="1"/>
          </p:cNvSpPr>
          <p:nvPr/>
        </p:nvSpPr>
        <p:spPr bwMode="auto">
          <a:xfrm>
            <a:off x="4572000" y="21336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891" name="Group 43"/>
          <p:cNvGrpSpPr>
            <a:grpSpLocks/>
          </p:cNvGrpSpPr>
          <p:nvPr/>
        </p:nvGrpSpPr>
        <p:grpSpPr bwMode="auto">
          <a:xfrm>
            <a:off x="5257800" y="1676400"/>
            <a:ext cx="1371600" cy="0"/>
            <a:chOff x="3456" y="1248"/>
            <a:chExt cx="864" cy="0"/>
          </a:xfrm>
        </p:grpSpPr>
        <p:sp>
          <p:nvSpPr>
            <p:cNvPr id="590892" name="Line 44"/>
            <p:cNvSpPr>
              <a:spLocks noChangeShapeType="1"/>
            </p:cNvSpPr>
            <p:nvPr/>
          </p:nvSpPr>
          <p:spPr bwMode="auto">
            <a:xfrm>
              <a:off x="3456" y="1248"/>
              <a:ext cx="28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3" name="Line 45"/>
            <p:cNvSpPr>
              <a:spLocks noChangeShapeType="1"/>
            </p:cNvSpPr>
            <p:nvPr/>
          </p:nvSpPr>
          <p:spPr bwMode="auto">
            <a:xfrm>
              <a:off x="3744" y="1248"/>
              <a:ext cx="57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94" name="Line 46"/>
          <p:cNvSpPr>
            <a:spLocks noChangeShapeType="1"/>
          </p:cNvSpPr>
          <p:nvPr/>
        </p:nvSpPr>
        <p:spPr bwMode="auto">
          <a:xfrm>
            <a:off x="7239000" y="16764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5" name="Line 47"/>
          <p:cNvSpPr>
            <a:spLocks noChangeShapeType="1"/>
          </p:cNvSpPr>
          <p:nvPr/>
        </p:nvSpPr>
        <p:spPr bwMode="auto">
          <a:xfrm flipV="1">
            <a:off x="7696200" y="1600200"/>
            <a:ext cx="457200" cy="76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6" name="Line 48"/>
          <p:cNvSpPr>
            <a:spLocks noChangeShapeType="1"/>
          </p:cNvSpPr>
          <p:nvPr/>
        </p:nvSpPr>
        <p:spPr bwMode="auto">
          <a:xfrm flipV="1">
            <a:off x="8153400" y="1295400"/>
            <a:ext cx="1524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7" name="Line 49"/>
          <p:cNvSpPr>
            <a:spLocks noChangeShapeType="1"/>
          </p:cNvSpPr>
          <p:nvPr/>
        </p:nvSpPr>
        <p:spPr bwMode="auto">
          <a:xfrm>
            <a:off x="8305800" y="1295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8" name="Line 50"/>
          <p:cNvSpPr>
            <a:spLocks noChangeShapeType="1"/>
          </p:cNvSpPr>
          <p:nvPr/>
        </p:nvSpPr>
        <p:spPr bwMode="auto">
          <a:xfrm>
            <a:off x="16002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9" name="Line 51"/>
          <p:cNvSpPr>
            <a:spLocks noChangeShapeType="1"/>
          </p:cNvSpPr>
          <p:nvPr/>
        </p:nvSpPr>
        <p:spPr bwMode="auto">
          <a:xfrm>
            <a:off x="2133600" y="4267200"/>
            <a:ext cx="914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0" name="Line 52"/>
          <p:cNvSpPr>
            <a:spLocks noChangeShapeType="1"/>
          </p:cNvSpPr>
          <p:nvPr/>
        </p:nvSpPr>
        <p:spPr bwMode="auto">
          <a:xfrm>
            <a:off x="34290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1" name="Line 53"/>
          <p:cNvSpPr>
            <a:spLocks noChangeShapeType="1"/>
          </p:cNvSpPr>
          <p:nvPr/>
        </p:nvSpPr>
        <p:spPr bwMode="auto">
          <a:xfrm>
            <a:off x="3886200" y="42672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2" name="Line 54"/>
          <p:cNvSpPr>
            <a:spLocks noChangeShapeType="1"/>
          </p:cNvSpPr>
          <p:nvPr/>
        </p:nvSpPr>
        <p:spPr bwMode="auto">
          <a:xfrm flipV="1">
            <a:off x="4495800" y="38100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3" name="Line 55"/>
          <p:cNvSpPr>
            <a:spLocks noChangeShapeType="1"/>
          </p:cNvSpPr>
          <p:nvPr/>
        </p:nvSpPr>
        <p:spPr bwMode="auto">
          <a:xfrm>
            <a:off x="4572000" y="3810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4" name="Line 56"/>
          <p:cNvSpPr>
            <a:spLocks noChangeShapeType="1"/>
          </p:cNvSpPr>
          <p:nvPr/>
        </p:nvSpPr>
        <p:spPr bwMode="auto">
          <a:xfrm>
            <a:off x="5181600" y="4267200"/>
            <a:ext cx="5334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5" name="Line 57"/>
          <p:cNvSpPr>
            <a:spLocks noChangeShapeType="1"/>
          </p:cNvSpPr>
          <p:nvPr/>
        </p:nvSpPr>
        <p:spPr bwMode="auto">
          <a:xfrm>
            <a:off x="71628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6" name="Line 58"/>
          <p:cNvSpPr>
            <a:spLocks noChangeShapeType="1"/>
          </p:cNvSpPr>
          <p:nvPr/>
        </p:nvSpPr>
        <p:spPr bwMode="auto">
          <a:xfrm flipV="1">
            <a:off x="5715000" y="3429000"/>
            <a:ext cx="3048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7" name="Line 59"/>
          <p:cNvSpPr>
            <a:spLocks noChangeShapeType="1"/>
          </p:cNvSpPr>
          <p:nvPr/>
        </p:nvSpPr>
        <p:spPr bwMode="auto">
          <a:xfrm>
            <a:off x="6019800" y="34290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8" name="Line 60"/>
          <p:cNvSpPr>
            <a:spLocks noChangeShapeType="1"/>
          </p:cNvSpPr>
          <p:nvPr/>
        </p:nvSpPr>
        <p:spPr bwMode="auto">
          <a:xfrm flipV="1">
            <a:off x="7620000" y="3505200"/>
            <a:ext cx="228600" cy="762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9" name="Line 61"/>
          <p:cNvSpPr>
            <a:spLocks noChangeShapeType="1"/>
          </p:cNvSpPr>
          <p:nvPr/>
        </p:nvSpPr>
        <p:spPr bwMode="auto">
          <a:xfrm>
            <a:off x="7848600" y="35052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0" name="Line 62"/>
          <p:cNvSpPr>
            <a:spLocks noChangeShapeType="1"/>
          </p:cNvSpPr>
          <p:nvPr/>
        </p:nvSpPr>
        <p:spPr bwMode="auto">
          <a:xfrm flipV="1">
            <a:off x="8229600" y="30480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1" name="Line 63"/>
          <p:cNvSpPr>
            <a:spLocks noChangeShapeType="1"/>
          </p:cNvSpPr>
          <p:nvPr/>
        </p:nvSpPr>
        <p:spPr bwMode="auto">
          <a:xfrm>
            <a:off x="8382000" y="3048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912" name="Group 64"/>
          <p:cNvGrpSpPr>
            <a:grpSpLocks/>
          </p:cNvGrpSpPr>
          <p:nvPr/>
        </p:nvGrpSpPr>
        <p:grpSpPr bwMode="auto">
          <a:xfrm>
            <a:off x="1600200" y="5029200"/>
            <a:ext cx="1447800" cy="838200"/>
            <a:chOff x="1008" y="3168"/>
            <a:chExt cx="912" cy="528"/>
          </a:xfrm>
        </p:grpSpPr>
        <p:sp>
          <p:nvSpPr>
            <p:cNvPr id="590913" name="Line 65"/>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4" name="Line 66"/>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5" name="Line 67"/>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6" name="Line 68"/>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7" name="Line 69"/>
            <p:cNvSpPr>
              <a:spLocks noChangeShapeType="1"/>
            </p:cNvSpPr>
            <p:nvPr/>
          </p:nvSpPr>
          <p:spPr bwMode="auto">
            <a:xfrm>
              <a:off x="1584" y="3696"/>
              <a:ext cx="33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918" name="Group 70"/>
          <p:cNvGrpSpPr>
            <a:grpSpLocks/>
          </p:cNvGrpSpPr>
          <p:nvPr/>
        </p:nvGrpSpPr>
        <p:grpSpPr bwMode="auto">
          <a:xfrm>
            <a:off x="3352800" y="5029200"/>
            <a:ext cx="914400" cy="838200"/>
            <a:chOff x="1008" y="3168"/>
            <a:chExt cx="576" cy="528"/>
          </a:xfrm>
        </p:grpSpPr>
        <p:sp>
          <p:nvSpPr>
            <p:cNvPr id="590919" name="Line 71"/>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0" name="Line 72"/>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1" name="Line 73"/>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2" name="Line 74"/>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923" name="Line 75"/>
          <p:cNvSpPr>
            <a:spLocks noChangeShapeType="1"/>
          </p:cNvSpPr>
          <p:nvPr/>
        </p:nvSpPr>
        <p:spPr bwMode="auto">
          <a:xfrm>
            <a:off x="5257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4" name="Line 76"/>
          <p:cNvSpPr>
            <a:spLocks noChangeShapeType="1"/>
          </p:cNvSpPr>
          <p:nvPr/>
        </p:nvSpPr>
        <p:spPr bwMode="auto">
          <a:xfrm flipV="1">
            <a:off x="5638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5" name="Line 77"/>
          <p:cNvSpPr>
            <a:spLocks noChangeShapeType="1"/>
          </p:cNvSpPr>
          <p:nvPr/>
        </p:nvSpPr>
        <p:spPr bwMode="auto">
          <a:xfrm>
            <a:off x="5791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6" name="Line 78"/>
          <p:cNvSpPr>
            <a:spLocks noChangeShapeType="1"/>
          </p:cNvSpPr>
          <p:nvPr/>
        </p:nvSpPr>
        <p:spPr bwMode="auto">
          <a:xfrm>
            <a:off x="6019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7" name="Line 79"/>
          <p:cNvSpPr>
            <a:spLocks noChangeShapeType="1"/>
          </p:cNvSpPr>
          <p:nvPr/>
        </p:nvSpPr>
        <p:spPr bwMode="auto">
          <a:xfrm>
            <a:off x="7162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8" name="Line 80"/>
          <p:cNvSpPr>
            <a:spLocks noChangeShapeType="1"/>
          </p:cNvSpPr>
          <p:nvPr/>
        </p:nvSpPr>
        <p:spPr bwMode="auto">
          <a:xfrm flipV="1">
            <a:off x="7543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9" name="Line 81"/>
          <p:cNvSpPr>
            <a:spLocks noChangeShapeType="1"/>
          </p:cNvSpPr>
          <p:nvPr/>
        </p:nvSpPr>
        <p:spPr bwMode="auto">
          <a:xfrm>
            <a:off x="7696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0" name="Line 82"/>
          <p:cNvSpPr>
            <a:spLocks noChangeShapeType="1"/>
          </p:cNvSpPr>
          <p:nvPr/>
        </p:nvSpPr>
        <p:spPr bwMode="auto">
          <a:xfrm>
            <a:off x="7924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1" name="Line 83"/>
          <p:cNvSpPr>
            <a:spLocks noChangeShapeType="1"/>
          </p:cNvSpPr>
          <p:nvPr/>
        </p:nvSpPr>
        <p:spPr bwMode="auto">
          <a:xfrm>
            <a:off x="4267200" y="586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2" name="Line 84"/>
          <p:cNvSpPr>
            <a:spLocks noChangeShapeType="1"/>
          </p:cNvSpPr>
          <p:nvPr/>
        </p:nvSpPr>
        <p:spPr bwMode="auto">
          <a:xfrm flipV="1">
            <a:off x="4572000" y="54864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3" name="Line 85"/>
          <p:cNvSpPr>
            <a:spLocks noChangeShapeType="1"/>
          </p:cNvSpPr>
          <p:nvPr/>
        </p:nvSpPr>
        <p:spPr bwMode="auto">
          <a:xfrm>
            <a:off x="4648200" y="5486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4" name="Line 86"/>
          <p:cNvSpPr>
            <a:spLocks noChangeShapeType="1"/>
          </p:cNvSpPr>
          <p:nvPr/>
        </p:nvSpPr>
        <p:spPr bwMode="auto">
          <a:xfrm>
            <a:off x="6096000" y="5486400"/>
            <a:ext cx="685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5" name="Line 87"/>
          <p:cNvSpPr>
            <a:spLocks noChangeShapeType="1"/>
          </p:cNvSpPr>
          <p:nvPr/>
        </p:nvSpPr>
        <p:spPr bwMode="auto">
          <a:xfrm>
            <a:off x="8001000" y="5486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6" name="Line 88"/>
          <p:cNvSpPr>
            <a:spLocks noChangeShapeType="1"/>
          </p:cNvSpPr>
          <p:nvPr/>
        </p:nvSpPr>
        <p:spPr bwMode="auto">
          <a:xfrm flipV="1">
            <a:off x="8305800" y="5181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7" name="Line 89"/>
          <p:cNvSpPr>
            <a:spLocks noChangeShapeType="1"/>
          </p:cNvSpPr>
          <p:nvPr/>
        </p:nvSpPr>
        <p:spPr bwMode="auto">
          <a:xfrm>
            <a:off x="8382000" y="51816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590938" name="5A138CEF.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rcRect/>
          <a:stretch>
            <a:fillRect/>
          </a:stretch>
        </p:blipFill>
        <p:spPr bwMode="auto">
          <a:xfrm>
            <a:off x="57912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39" name="5B03FBD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7">
            <a:extLst>
              <a:ext uri="{28A0092B-C50C-407E-A947-70E740481C1C}">
                <a14:useLocalDpi xmlns:a14="http://schemas.microsoft.com/office/drawing/2010/main" val="0"/>
              </a:ext>
            </a:extLst>
          </a:blip>
          <a:srcRect/>
          <a:stretch>
            <a:fillRect/>
          </a:stretch>
        </p:blipFill>
        <p:spPr bwMode="auto">
          <a:xfrm>
            <a:off x="75438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0" name="5FD8ECF2.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23622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2" name="2EFF47C7.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7">
            <a:extLst>
              <a:ext uri="{28A0092B-C50C-407E-A947-70E740481C1C}">
                <a14:useLocalDpi xmlns:a14="http://schemas.microsoft.com/office/drawing/2010/main" val="0"/>
              </a:ext>
            </a:extLst>
          </a:blip>
          <a:srcRect/>
          <a:stretch>
            <a:fillRect/>
          </a:stretch>
        </p:blipFill>
        <p:spPr bwMode="auto">
          <a:xfrm>
            <a:off x="72390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3" name="3EAC9812.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7">
            <a:extLst>
              <a:ext uri="{28A0092B-C50C-407E-A947-70E740481C1C}">
                <a14:useLocalDpi xmlns:a14="http://schemas.microsoft.com/office/drawing/2010/main" val="0"/>
              </a:ext>
            </a:extLst>
          </a:blip>
          <a:srcRect/>
          <a:stretch>
            <a:fillRect/>
          </a:stretch>
        </p:blipFill>
        <p:spPr bwMode="auto">
          <a:xfrm>
            <a:off x="2705099" y="4800599"/>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4" name="57649BE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7">
            <a:extLst>
              <a:ext uri="{28A0092B-C50C-407E-A947-70E740481C1C}">
                <a14:useLocalDpi xmlns:a14="http://schemas.microsoft.com/office/drawing/2010/main" val="0"/>
              </a:ext>
            </a:extLst>
          </a:blip>
          <a:srcRect/>
          <a:stretch>
            <a:fillRect/>
          </a:stretch>
        </p:blipFill>
        <p:spPr bwMode="auto">
          <a:xfrm>
            <a:off x="4572000" y="4724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9520CE84.WAV">
            <a:hlinkClick r:id="" action="ppaction://media"/>
            <a:extLst>
              <a:ext uri="{FF2B5EF4-FFF2-40B4-BE49-F238E27FC236}">
                <a16:creationId xmlns:a16="http://schemas.microsoft.com/office/drawing/2014/main" id="{66939DA2-C675-18FA-0027-980E9849F4D7}"/>
              </a:ext>
            </a:extLst>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17">
            <a:extLst>
              <a:ext uri="{28A0092B-C50C-407E-A947-70E740481C1C}">
                <a14:useLocalDpi xmlns:a14="http://schemas.microsoft.com/office/drawing/2010/main" val="0"/>
              </a:ext>
            </a:extLst>
          </a:blip>
          <a:srcRect/>
          <a:stretch>
            <a:fillRect/>
          </a:stretch>
        </p:blipFill>
        <p:spPr bwMode="auto">
          <a:xfrm>
            <a:off x="39624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09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7" fill="hold"/>
                                        <p:tgtEl>
                                          <p:spTgt spid="590938"/>
                                        </p:tgtEl>
                                      </p:cBhvr>
                                    </p:cmd>
                                  </p:childTnLst>
                                </p:cTn>
                              </p:par>
                            </p:childTnLst>
                          </p:cTn>
                        </p:par>
                      </p:childTnLst>
                    </p:cTn>
                  </p:par>
                </p:childTnLst>
              </p:cTn>
              <p:nextCondLst>
                <p:cond evt="onClick" delay="0">
                  <p:tgtEl>
                    <p:spTgt spid="5909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0938"/>
                </p:tgtEl>
              </p:cMediaNode>
            </p:audio>
            <p:seq concurrent="1" nextAc="seek">
              <p:cTn id="8" restart="whenNotActive" fill="hold" evtFilter="cancelBubble" nodeType="interactiveSeq">
                <p:stCondLst>
                  <p:cond evt="onClick" delay="0">
                    <p:tgtEl>
                      <p:spTgt spid="5909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624" fill="hold"/>
                                        <p:tgtEl>
                                          <p:spTgt spid="590939"/>
                                        </p:tgtEl>
                                      </p:cBhvr>
                                    </p:cmd>
                                  </p:childTnLst>
                                </p:cTn>
                              </p:par>
                            </p:childTnLst>
                          </p:cTn>
                        </p:par>
                      </p:childTnLst>
                    </p:cTn>
                  </p:par>
                </p:childTnLst>
              </p:cTn>
              <p:nextCondLst>
                <p:cond evt="onClick" delay="0">
                  <p:tgtEl>
                    <p:spTgt spid="59093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0939"/>
                </p:tgtEl>
              </p:cMediaNode>
            </p:audio>
            <p:seq concurrent="1" nextAc="seek">
              <p:cTn id="14" restart="whenNotActive" fill="hold" evtFilter="cancelBubble" nodeType="interactiveSeq">
                <p:stCondLst>
                  <p:cond evt="onClick" delay="0">
                    <p:tgtEl>
                      <p:spTgt spid="590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43" fill="hold"/>
                                        <p:tgtEl>
                                          <p:spTgt spid="590940"/>
                                        </p:tgtEl>
                                      </p:cBhvr>
                                    </p:cmd>
                                  </p:childTnLst>
                                </p:cTn>
                              </p:par>
                            </p:childTnLst>
                          </p:cTn>
                        </p:par>
                      </p:childTnLst>
                    </p:cTn>
                  </p:par>
                </p:childTnLst>
              </p:cTn>
              <p:nextCondLst>
                <p:cond evt="onClick" delay="0">
                  <p:tgtEl>
                    <p:spTgt spid="59094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90940"/>
                </p:tgtEl>
              </p:cMediaNode>
            </p:audio>
            <p:seq concurrent="1" nextAc="seek">
              <p:cTn id="20" restart="whenNotActive" fill="hold" evtFilter="cancelBubble" nodeType="interactiveSeq">
                <p:stCondLst>
                  <p:cond evt="onClick" delay="0">
                    <p:tgtEl>
                      <p:spTgt spid="59094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37" fill="hold"/>
                                        <p:tgtEl>
                                          <p:spTgt spid="590942"/>
                                        </p:tgtEl>
                                      </p:cBhvr>
                                    </p:cmd>
                                  </p:childTnLst>
                                </p:cTn>
                              </p:par>
                            </p:childTnLst>
                          </p:cTn>
                        </p:par>
                      </p:childTnLst>
                    </p:cTn>
                  </p:par>
                </p:childTnLst>
              </p:cTn>
              <p:nextCondLst>
                <p:cond evt="onClick" delay="0">
                  <p:tgtEl>
                    <p:spTgt spid="590942"/>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90942"/>
                </p:tgtEl>
              </p:cMediaNode>
            </p:audio>
            <p:seq concurrent="1" nextAc="seek">
              <p:cTn id="26" restart="whenNotActive" fill="hold" evtFilter="cancelBubble" nodeType="interactiveSeq">
                <p:stCondLst>
                  <p:cond evt="onClick" delay="0">
                    <p:tgtEl>
                      <p:spTgt spid="59094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653" fill="hold"/>
                                        <p:tgtEl>
                                          <p:spTgt spid="590943"/>
                                        </p:tgtEl>
                                      </p:cBhvr>
                                    </p:cmd>
                                  </p:childTnLst>
                                </p:cTn>
                              </p:par>
                            </p:childTnLst>
                          </p:cTn>
                        </p:par>
                      </p:childTnLst>
                    </p:cTn>
                  </p:par>
                </p:childTnLst>
              </p:cTn>
              <p:nextCondLst>
                <p:cond evt="onClick" delay="0">
                  <p:tgtEl>
                    <p:spTgt spid="590943"/>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90943"/>
                </p:tgtEl>
              </p:cMediaNode>
            </p:audio>
            <p:seq concurrent="1" nextAc="seek">
              <p:cTn id="32" restart="whenNotActive" fill="hold" evtFilter="cancelBubble" nodeType="interactiveSeq">
                <p:stCondLst>
                  <p:cond evt="onClick" delay="0">
                    <p:tgtEl>
                      <p:spTgt spid="59094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78" fill="hold"/>
                                        <p:tgtEl>
                                          <p:spTgt spid="590944"/>
                                        </p:tgtEl>
                                      </p:cBhvr>
                                    </p:cmd>
                                  </p:childTnLst>
                                </p:cTn>
                              </p:par>
                            </p:childTnLst>
                          </p:cTn>
                        </p:par>
                      </p:childTnLst>
                    </p:cTn>
                  </p:par>
                </p:childTnLst>
              </p:cTn>
              <p:nextCondLst>
                <p:cond evt="onClick" delay="0">
                  <p:tgtEl>
                    <p:spTgt spid="590944"/>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90944"/>
                </p:tgtEl>
              </p:cMediaNode>
            </p:audi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73" fill="hold"/>
                                        <p:tgtEl>
                                          <p:spTgt spid="2"/>
                                        </p:tgtEl>
                                      </p:cBhvr>
                                    </p:cmd>
                                  </p:childTnLst>
                                </p:cTn>
                              </p:par>
                            </p:childTnLst>
                          </p:cTn>
                        </p:par>
                      </p:childTnLst>
                    </p:cTn>
                  </p:par>
                </p:childTnLst>
              </p:cTn>
              <p:nextCondLst>
                <p:cond evt="onClick" delay="0">
                  <p:tgtEl>
                    <p:spTgt spid="2"/>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lide Number Placeholder 3"/>
          <p:cNvSpPr>
            <a:spLocks noGrp="1"/>
          </p:cNvSpPr>
          <p:nvPr>
            <p:ph type="sldNum" sz="quarter" idx="12"/>
          </p:nvPr>
        </p:nvSpPr>
        <p:spPr/>
        <p:txBody>
          <a:bodyPr/>
          <a:lstStyle/>
          <a:p>
            <a:fld id="{FF353E1F-D07E-F94E-9F92-0A023F65BEBE}" type="slidenum">
              <a:rPr lang="en-US"/>
              <a:pPr/>
              <a:t>31</a:t>
            </a:fld>
            <a:endParaRPr lang="en-US"/>
          </a:p>
        </p:txBody>
      </p:sp>
      <p:grpSp>
        <p:nvGrpSpPr>
          <p:cNvPr id="591874" name="Group 2"/>
          <p:cNvGrpSpPr>
            <a:grpSpLocks/>
          </p:cNvGrpSpPr>
          <p:nvPr/>
        </p:nvGrpSpPr>
        <p:grpSpPr bwMode="auto">
          <a:xfrm>
            <a:off x="304800" y="457200"/>
            <a:ext cx="8458200" cy="5715000"/>
            <a:chOff x="192" y="288"/>
            <a:chExt cx="5328" cy="3600"/>
          </a:xfrm>
        </p:grpSpPr>
        <p:sp>
          <p:nvSpPr>
            <p:cNvPr id="591875" name="Rectangle 3"/>
            <p:cNvSpPr>
              <a:spLocks noChangeArrowheads="1"/>
            </p:cNvSpPr>
            <p:nvPr/>
          </p:nvSpPr>
          <p:spPr bwMode="auto">
            <a:xfrm>
              <a:off x="4320"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6" name="Rectangle 4"/>
            <p:cNvSpPr>
              <a:spLocks noChangeArrowheads="1"/>
            </p:cNvSpPr>
            <p:nvPr/>
          </p:nvSpPr>
          <p:spPr bwMode="auto">
            <a:xfrm>
              <a:off x="3216"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7" name="Rectangle 5"/>
            <p:cNvSpPr>
              <a:spLocks noChangeArrowheads="1"/>
            </p:cNvSpPr>
            <p:nvPr/>
          </p:nvSpPr>
          <p:spPr bwMode="auto">
            <a:xfrm>
              <a:off x="2112"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8" name="Rectangle 6"/>
            <p:cNvSpPr>
              <a:spLocks noChangeArrowheads="1"/>
            </p:cNvSpPr>
            <p:nvPr/>
          </p:nvSpPr>
          <p:spPr bwMode="auto">
            <a:xfrm>
              <a:off x="1008"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9" name="Rectangle 7"/>
            <p:cNvSpPr>
              <a:spLocks noChangeArrowheads="1"/>
            </p:cNvSpPr>
            <p:nvPr/>
          </p:nvSpPr>
          <p:spPr bwMode="auto">
            <a:xfrm>
              <a:off x="192" y="2832"/>
              <a:ext cx="816"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 !H*</a:t>
              </a:r>
            </a:p>
          </p:txBody>
        </p:sp>
        <p:sp>
          <p:nvSpPr>
            <p:cNvPr id="591880" name="Rectangle 8"/>
            <p:cNvSpPr>
              <a:spLocks noChangeArrowheads="1"/>
            </p:cNvSpPr>
            <p:nvPr/>
          </p:nvSpPr>
          <p:spPr bwMode="auto">
            <a:xfrm>
              <a:off x="4320"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1" name="Rectangle 9"/>
            <p:cNvSpPr>
              <a:spLocks noChangeArrowheads="1"/>
            </p:cNvSpPr>
            <p:nvPr/>
          </p:nvSpPr>
          <p:spPr bwMode="auto">
            <a:xfrm>
              <a:off x="3216"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2" name="Rectangle 10"/>
            <p:cNvSpPr>
              <a:spLocks noChangeArrowheads="1"/>
            </p:cNvSpPr>
            <p:nvPr/>
          </p:nvSpPr>
          <p:spPr bwMode="auto">
            <a:xfrm>
              <a:off x="2112"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3" name="Rectangle 11"/>
            <p:cNvSpPr>
              <a:spLocks noChangeArrowheads="1"/>
            </p:cNvSpPr>
            <p:nvPr/>
          </p:nvSpPr>
          <p:spPr bwMode="auto">
            <a:xfrm>
              <a:off x="1008"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4" name="Rectangle 12"/>
            <p:cNvSpPr>
              <a:spLocks noChangeArrowheads="1"/>
            </p:cNvSpPr>
            <p:nvPr/>
          </p:nvSpPr>
          <p:spPr bwMode="auto">
            <a:xfrm>
              <a:off x="192" y="1728"/>
              <a:ext cx="816"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85" name="Rectangle 13"/>
            <p:cNvSpPr>
              <a:spLocks noChangeArrowheads="1"/>
            </p:cNvSpPr>
            <p:nvPr/>
          </p:nvSpPr>
          <p:spPr bwMode="auto">
            <a:xfrm>
              <a:off x="4320"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6" name="Rectangle 14"/>
            <p:cNvSpPr>
              <a:spLocks noChangeArrowheads="1"/>
            </p:cNvSpPr>
            <p:nvPr/>
          </p:nvSpPr>
          <p:spPr bwMode="auto">
            <a:xfrm>
              <a:off x="3216"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7" name="Rectangle 15"/>
            <p:cNvSpPr>
              <a:spLocks noChangeArrowheads="1"/>
            </p:cNvSpPr>
            <p:nvPr/>
          </p:nvSpPr>
          <p:spPr bwMode="auto">
            <a:xfrm>
              <a:off x="2112"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8" name="Rectangle 16"/>
            <p:cNvSpPr>
              <a:spLocks noChangeArrowheads="1"/>
            </p:cNvSpPr>
            <p:nvPr/>
          </p:nvSpPr>
          <p:spPr bwMode="auto">
            <a:xfrm>
              <a:off x="1008"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9" name="Rectangle 17"/>
            <p:cNvSpPr>
              <a:spLocks noChangeArrowheads="1"/>
            </p:cNvSpPr>
            <p:nvPr/>
          </p:nvSpPr>
          <p:spPr bwMode="auto">
            <a:xfrm>
              <a:off x="192" y="768"/>
              <a:ext cx="816"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0" name="Rectangle 18"/>
            <p:cNvSpPr>
              <a:spLocks noChangeArrowheads="1"/>
            </p:cNvSpPr>
            <p:nvPr/>
          </p:nvSpPr>
          <p:spPr bwMode="auto">
            <a:xfrm>
              <a:off x="4320"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91" name="Rectangle 19"/>
            <p:cNvSpPr>
              <a:spLocks noChangeArrowheads="1"/>
            </p:cNvSpPr>
            <p:nvPr/>
          </p:nvSpPr>
          <p:spPr bwMode="auto">
            <a:xfrm>
              <a:off x="3216"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1892" name="Rectangle 20"/>
            <p:cNvSpPr>
              <a:spLocks noChangeArrowheads="1"/>
            </p:cNvSpPr>
            <p:nvPr/>
          </p:nvSpPr>
          <p:spPr bwMode="auto">
            <a:xfrm>
              <a:off x="2112"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3" name="Rectangle 21"/>
            <p:cNvSpPr>
              <a:spLocks noChangeArrowheads="1"/>
            </p:cNvSpPr>
            <p:nvPr/>
          </p:nvSpPr>
          <p:spPr bwMode="auto">
            <a:xfrm>
              <a:off x="1008"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1894" name="Rectangle 22"/>
            <p:cNvSpPr>
              <a:spLocks noChangeArrowheads="1"/>
            </p:cNvSpPr>
            <p:nvPr/>
          </p:nvSpPr>
          <p:spPr bwMode="auto">
            <a:xfrm>
              <a:off x="192" y="288"/>
              <a:ext cx="816"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95" name="Line 23"/>
            <p:cNvSpPr>
              <a:spLocks noChangeShapeType="1"/>
            </p:cNvSpPr>
            <p:nvPr/>
          </p:nvSpPr>
          <p:spPr bwMode="auto">
            <a:xfrm>
              <a:off x="192"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6" name="Line 24"/>
            <p:cNvSpPr>
              <a:spLocks noChangeShapeType="1"/>
            </p:cNvSpPr>
            <p:nvPr/>
          </p:nvSpPr>
          <p:spPr bwMode="auto">
            <a:xfrm>
              <a:off x="192"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7" name="Line 25"/>
            <p:cNvSpPr>
              <a:spLocks noChangeShapeType="1"/>
            </p:cNvSpPr>
            <p:nvPr/>
          </p:nvSpPr>
          <p:spPr bwMode="auto">
            <a:xfrm>
              <a:off x="192"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8" name="Line 26"/>
            <p:cNvSpPr>
              <a:spLocks noChangeShapeType="1"/>
            </p:cNvSpPr>
            <p:nvPr/>
          </p:nvSpPr>
          <p:spPr bwMode="auto">
            <a:xfrm>
              <a:off x="192"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9" name="Line 27"/>
            <p:cNvSpPr>
              <a:spLocks noChangeShapeType="1"/>
            </p:cNvSpPr>
            <p:nvPr/>
          </p:nvSpPr>
          <p:spPr bwMode="auto">
            <a:xfrm>
              <a:off x="192"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0" name="Line 28"/>
            <p:cNvSpPr>
              <a:spLocks noChangeShapeType="1"/>
            </p:cNvSpPr>
            <p:nvPr/>
          </p:nvSpPr>
          <p:spPr bwMode="auto">
            <a:xfrm>
              <a:off x="192"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1" name="Line 29"/>
            <p:cNvSpPr>
              <a:spLocks noChangeShapeType="1"/>
            </p:cNvSpPr>
            <p:nvPr/>
          </p:nvSpPr>
          <p:spPr bwMode="auto">
            <a:xfrm>
              <a:off x="1008"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2" name="Line 30"/>
            <p:cNvSpPr>
              <a:spLocks noChangeShapeType="1"/>
            </p:cNvSpPr>
            <p:nvPr/>
          </p:nvSpPr>
          <p:spPr bwMode="auto">
            <a:xfrm>
              <a:off x="2112"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3"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4" name="Line 32"/>
            <p:cNvSpPr>
              <a:spLocks noChangeShapeType="1"/>
            </p:cNvSpPr>
            <p:nvPr/>
          </p:nvSpPr>
          <p:spPr bwMode="auto">
            <a:xfrm>
              <a:off x="432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5" name="Line 33"/>
            <p:cNvSpPr>
              <a:spLocks noChangeShapeType="1"/>
            </p:cNvSpPr>
            <p:nvPr/>
          </p:nvSpPr>
          <p:spPr bwMode="auto">
            <a:xfrm>
              <a:off x="552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06" name="Line 34"/>
          <p:cNvSpPr>
            <a:spLocks noChangeShapeType="1"/>
          </p:cNvSpPr>
          <p:nvPr/>
        </p:nvSpPr>
        <p:spPr bwMode="auto">
          <a:xfrm>
            <a:off x="1676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7" name="Line 35"/>
          <p:cNvSpPr>
            <a:spLocks noChangeShapeType="1"/>
          </p:cNvSpPr>
          <p:nvPr/>
        </p:nvSpPr>
        <p:spPr bwMode="auto">
          <a:xfrm flipV="1">
            <a:off x="1905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8" name="Line 36"/>
          <p:cNvSpPr>
            <a:spLocks noChangeShapeType="1"/>
          </p:cNvSpPr>
          <p:nvPr/>
        </p:nvSpPr>
        <p:spPr bwMode="auto">
          <a:xfrm>
            <a:off x="20574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9" name="Line 37"/>
          <p:cNvSpPr>
            <a:spLocks noChangeShapeType="1"/>
          </p:cNvSpPr>
          <p:nvPr/>
        </p:nvSpPr>
        <p:spPr bwMode="auto">
          <a:xfrm>
            <a:off x="24384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0" name="Line 38"/>
          <p:cNvSpPr>
            <a:spLocks noChangeShapeType="1"/>
          </p:cNvSpPr>
          <p:nvPr/>
        </p:nvSpPr>
        <p:spPr bwMode="auto">
          <a:xfrm>
            <a:off x="2590800" y="24384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1" name="Line 39"/>
          <p:cNvSpPr>
            <a:spLocks noChangeShapeType="1"/>
          </p:cNvSpPr>
          <p:nvPr/>
        </p:nvSpPr>
        <p:spPr bwMode="auto">
          <a:xfrm>
            <a:off x="34290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2" name="Line 40"/>
          <p:cNvSpPr>
            <a:spLocks noChangeShapeType="1"/>
          </p:cNvSpPr>
          <p:nvPr/>
        </p:nvSpPr>
        <p:spPr bwMode="auto">
          <a:xfrm flipV="1">
            <a:off x="36576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3" name="Line 41"/>
          <p:cNvSpPr>
            <a:spLocks noChangeShapeType="1"/>
          </p:cNvSpPr>
          <p:nvPr/>
        </p:nvSpPr>
        <p:spPr bwMode="auto">
          <a:xfrm>
            <a:off x="38100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4" name="Line 42"/>
          <p:cNvSpPr>
            <a:spLocks noChangeShapeType="1"/>
          </p:cNvSpPr>
          <p:nvPr/>
        </p:nvSpPr>
        <p:spPr bwMode="auto">
          <a:xfrm>
            <a:off x="4191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5" name="Line 43"/>
          <p:cNvSpPr>
            <a:spLocks noChangeShapeType="1"/>
          </p:cNvSpPr>
          <p:nvPr/>
        </p:nvSpPr>
        <p:spPr bwMode="auto">
          <a:xfrm>
            <a:off x="51816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6" name="Line 44"/>
          <p:cNvSpPr>
            <a:spLocks noChangeShapeType="1"/>
          </p:cNvSpPr>
          <p:nvPr/>
        </p:nvSpPr>
        <p:spPr bwMode="auto">
          <a:xfrm flipV="1">
            <a:off x="54102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7" name="Line 45"/>
          <p:cNvSpPr>
            <a:spLocks noChangeShapeType="1"/>
          </p:cNvSpPr>
          <p:nvPr/>
        </p:nvSpPr>
        <p:spPr bwMode="auto">
          <a:xfrm>
            <a:off x="55626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8" name="Line 46"/>
          <p:cNvSpPr>
            <a:spLocks noChangeShapeType="1"/>
          </p:cNvSpPr>
          <p:nvPr/>
        </p:nvSpPr>
        <p:spPr bwMode="auto">
          <a:xfrm>
            <a:off x="59436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9" name="Line 47"/>
          <p:cNvSpPr>
            <a:spLocks noChangeShapeType="1"/>
          </p:cNvSpPr>
          <p:nvPr/>
        </p:nvSpPr>
        <p:spPr bwMode="auto">
          <a:xfrm>
            <a:off x="69342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0" name="Line 48"/>
          <p:cNvSpPr>
            <a:spLocks noChangeShapeType="1"/>
          </p:cNvSpPr>
          <p:nvPr/>
        </p:nvSpPr>
        <p:spPr bwMode="auto">
          <a:xfrm flipV="1">
            <a:off x="71628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1" name="Line 49"/>
          <p:cNvSpPr>
            <a:spLocks noChangeShapeType="1"/>
          </p:cNvSpPr>
          <p:nvPr/>
        </p:nvSpPr>
        <p:spPr bwMode="auto">
          <a:xfrm>
            <a:off x="73152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2" name="Line 50"/>
          <p:cNvSpPr>
            <a:spLocks noChangeShapeType="1"/>
          </p:cNvSpPr>
          <p:nvPr/>
        </p:nvSpPr>
        <p:spPr bwMode="auto">
          <a:xfrm>
            <a:off x="76962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3" name="Line 51"/>
          <p:cNvSpPr>
            <a:spLocks noChangeShapeType="1"/>
          </p:cNvSpPr>
          <p:nvPr/>
        </p:nvSpPr>
        <p:spPr bwMode="auto">
          <a:xfrm>
            <a:off x="4343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4" name="Line 52"/>
          <p:cNvSpPr>
            <a:spLocks noChangeShapeType="1"/>
          </p:cNvSpPr>
          <p:nvPr/>
        </p:nvSpPr>
        <p:spPr bwMode="auto">
          <a:xfrm flipV="1">
            <a:off x="4572000" y="19812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5" name="Line 53"/>
          <p:cNvSpPr>
            <a:spLocks noChangeShapeType="1"/>
          </p:cNvSpPr>
          <p:nvPr/>
        </p:nvSpPr>
        <p:spPr bwMode="auto">
          <a:xfrm>
            <a:off x="4724400" y="19812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6" name="Line 54"/>
          <p:cNvSpPr>
            <a:spLocks noChangeShapeType="1"/>
          </p:cNvSpPr>
          <p:nvPr/>
        </p:nvSpPr>
        <p:spPr bwMode="auto">
          <a:xfrm>
            <a:off x="6019800" y="20574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7" name="Line 55"/>
          <p:cNvSpPr>
            <a:spLocks noChangeShapeType="1"/>
          </p:cNvSpPr>
          <p:nvPr/>
        </p:nvSpPr>
        <p:spPr bwMode="auto">
          <a:xfrm>
            <a:off x="7772400" y="205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8" name="Line 56"/>
          <p:cNvSpPr>
            <a:spLocks noChangeShapeType="1"/>
          </p:cNvSpPr>
          <p:nvPr/>
        </p:nvSpPr>
        <p:spPr bwMode="auto">
          <a:xfrm flipV="1">
            <a:off x="8077200" y="1752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9" name="Line 57"/>
          <p:cNvSpPr>
            <a:spLocks noChangeShapeType="1"/>
          </p:cNvSpPr>
          <p:nvPr/>
        </p:nvSpPr>
        <p:spPr bwMode="auto">
          <a:xfrm>
            <a:off x="8153400" y="17526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30" name="Group 58"/>
          <p:cNvGrpSpPr>
            <a:grpSpLocks/>
          </p:cNvGrpSpPr>
          <p:nvPr/>
        </p:nvGrpSpPr>
        <p:grpSpPr bwMode="auto">
          <a:xfrm>
            <a:off x="1752600" y="3124200"/>
            <a:ext cx="1371600" cy="1143000"/>
            <a:chOff x="1056" y="1872"/>
            <a:chExt cx="864" cy="720"/>
          </a:xfrm>
        </p:grpSpPr>
        <p:sp>
          <p:nvSpPr>
            <p:cNvPr id="591931" name="Line 59"/>
            <p:cNvSpPr>
              <a:spLocks noChangeShapeType="1"/>
            </p:cNvSpPr>
            <p:nvPr/>
          </p:nvSpPr>
          <p:spPr bwMode="auto">
            <a:xfrm>
              <a:off x="1056" y="1872"/>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2" name="Line 60"/>
            <p:cNvSpPr>
              <a:spLocks noChangeShapeType="1"/>
            </p:cNvSpPr>
            <p:nvPr/>
          </p:nvSpPr>
          <p:spPr bwMode="auto">
            <a:xfrm>
              <a:off x="120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3" name="Line 61"/>
            <p:cNvSpPr>
              <a:spLocks noChangeShapeType="1"/>
            </p:cNvSpPr>
            <p:nvPr/>
          </p:nvSpPr>
          <p:spPr bwMode="auto">
            <a:xfrm>
              <a:off x="1296" y="2208"/>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4" name="Line 62"/>
            <p:cNvSpPr>
              <a:spLocks noChangeShapeType="1"/>
            </p:cNvSpPr>
            <p:nvPr/>
          </p:nvSpPr>
          <p:spPr bwMode="auto">
            <a:xfrm>
              <a:off x="1488" y="2208"/>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5" name="Line 63"/>
            <p:cNvSpPr>
              <a:spLocks noChangeShapeType="1"/>
            </p:cNvSpPr>
            <p:nvPr/>
          </p:nvSpPr>
          <p:spPr bwMode="auto">
            <a:xfrm>
              <a:off x="1632" y="2592"/>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36" name="Group 64"/>
          <p:cNvGrpSpPr>
            <a:grpSpLocks/>
          </p:cNvGrpSpPr>
          <p:nvPr/>
        </p:nvGrpSpPr>
        <p:grpSpPr bwMode="auto">
          <a:xfrm>
            <a:off x="3429000" y="3124200"/>
            <a:ext cx="1524000" cy="1143000"/>
            <a:chOff x="2160" y="1968"/>
            <a:chExt cx="960" cy="720"/>
          </a:xfrm>
        </p:grpSpPr>
        <p:sp>
          <p:nvSpPr>
            <p:cNvPr id="591937" name="Line 65"/>
            <p:cNvSpPr>
              <a:spLocks noChangeShapeType="1"/>
            </p:cNvSpPr>
            <p:nvPr/>
          </p:nvSpPr>
          <p:spPr bwMode="auto">
            <a:xfrm>
              <a:off x="2160"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8" name="Line 66"/>
            <p:cNvSpPr>
              <a:spLocks noChangeShapeType="1"/>
            </p:cNvSpPr>
            <p:nvPr/>
          </p:nvSpPr>
          <p:spPr bwMode="auto">
            <a:xfrm>
              <a:off x="2304"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9" name="Line 67"/>
            <p:cNvSpPr>
              <a:spLocks noChangeShapeType="1"/>
            </p:cNvSpPr>
            <p:nvPr/>
          </p:nvSpPr>
          <p:spPr bwMode="auto">
            <a:xfrm>
              <a:off x="2400"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0" name="Line 68"/>
            <p:cNvSpPr>
              <a:spLocks noChangeShapeType="1"/>
            </p:cNvSpPr>
            <p:nvPr/>
          </p:nvSpPr>
          <p:spPr bwMode="auto">
            <a:xfrm>
              <a:off x="2592" y="2304"/>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1" name="Line 69"/>
            <p:cNvSpPr>
              <a:spLocks noChangeShapeType="1"/>
            </p:cNvSpPr>
            <p:nvPr/>
          </p:nvSpPr>
          <p:spPr bwMode="auto">
            <a:xfrm>
              <a:off x="2736" y="2688"/>
              <a:ext cx="19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2" name="Line 70"/>
            <p:cNvSpPr>
              <a:spLocks noChangeShapeType="1"/>
            </p:cNvSpPr>
            <p:nvPr/>
          </p:nvSpPr>
          <p:spPr bwMode="auto">
            <a:xfrm flipV="1">
              <a:off x="2928" y="2304"/>
              <a:ext cx="96"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3" name="Line 71"/>
            <p:cNvSpPr>
              <a:spLocks noChangeShapeType="1"/>
            </p:cNvSpPr>
            <p:nvPr/>
          </p:nvSpPr>
          <p:spPr bwMode="auto">
            <a:xfrm>
              <a:off x="3024" y="2304"/>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4" name="Group 72"/>
          <p:cNvGrpSpPr>
            <a:grpSpLocks/>
          </p:cNvGrpSpPr>
          <p:nvPr/>
        </p:nvGrpSpPr>
        <p:grpSpPr bwMode="auto">
          <a:xfrm>
            <a:off x="5181600" y="3124200"/>
            <a:ext cx="1447800" cy="533400"/>
            <a:chOff x="3264" y="1968"/>
            <a:chExt cx="912" cy="336"/>
          </a:xfrm>
        </p:grpSpPr>
        <p:sp>
          <p:nvSpPr>
            <p:cNvPr id="591945" name="Line 73"/>
            <p:cNvSpPr>
              <a:spLocks noChangeShapeType="1"/>
            </p:cNvSpPr>
            <p:nvPr/>
          </p:nvSpPr>
          <p:spPr bwMode="auto">
            <a:xfrm>
              <a:off x="3264"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6" name="Line 74"/>
            <p:cNvSpPr>
              <a:spLocks noChangeShapeType="1"/>
            </p:cNvSpPr>
            <p:nvPr/>
          </p:nvSpPr>
          <p:spPr bwMode="auto">
            <a:xfrm>
              <a:off x="3408"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7" name="Line 75"/>
            <p:cNvSpPr>
              <a:spLocks noChangeShapeType="1"/>
            </p:cNvSpPr>
            <p:nvPr/>
          </p:nvSpPr>
          <p:spPr bwMode="auto">
            <a:xfrm>
              <a:off x="3504"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8" name="Line 76"/>
            <p:cNvSpPr>
              <a:spLocks noChangeShapeType="1"/>
            </p:cNvSpPr>
            <p:nvPr/>
          </p:nvSpPr>
          <p:spPr bwMode="auto">
            <a:xfrm>
              <a:off x="3696" y="230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9" name="Group 77"/>
          <p:cNvGrpSpPr>
            <a:grpSpLocks/>
          </p:cNvGrpSpPr>
          <p:nvPr/>
        </p:nvGrpSpPr>
        <p:grpSpPr bwMode="auto">
          <a:xfrm>
            <a:off x="6934200" y="3124200"/>
            <a:ext cx="1676400" cy="533400"/>
            <a:chOff x="4368" y="1968"/>
            <a:chExt cx="1056" cy="336"/>
          </a:xfrm>
        </p:grpSpPr>
        <p:sp>
          <p:nvSpPr>
            <p:cNvPr id="591950" name="Line 78"/>
            <p:cNvSpPr>
              <a:spLocks noChangeShapeType="1"/>
            </p:cNvSpPr>
            <p:nvPr/>
          </p:nvSpPr>
          <p:spPr bwMode="auto">
            <a:xfrm>
              <a:off x="4368"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1" name="Line 79"/>
            <p:cNvSpPr>
              <a:spLocks noChangeShapeType="1"/>
            </p:cNvSpPr>
            <p:nvPr/>
          </p:nvSpPr>
          <p:spPr bwMode="auto">
            <a:xfrm>
              <a:off x="4512"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2" name="Line 80"/>
            <p:cNvSpPr>
              <a:spLocks noChangeShapeType="1"/>
            </p:cNvSpPr>
            <p:nvPr/>
          </p:nvSpPr>
          <p:spPr bwMode="auto">
            <a:xfrm>
              <a:off x="4608"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3" name="Line 81"/>
            <p:cNvSpPr>
              <a:spLocks noChangeShapeType="1"/>
            </p:cNvSpPr>
            <p:nvPr/>
          </p:nvSpPr>
          <p:spPr bwMode="auto">
            <a:xfrm>
              <a:off x="4800" y="2304"/>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4" name="Line 82"/>
            <p:cNvSpPr>
              <a:spLocks noChangeShapeType="1"/>
            </p:cNvSpPr>
            <p:nvPr/>
          </p:nvSpPr>
          <p:spPr bwMode="auto">
            <a:xfrm flipV="1">
              <a:off x="5040" y="2016"/>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5" name="Line 83"/>
            <p:cNvSpPr>
              <a:spLocks noChangeShapeType="1"/>
            </p:cNvSpPr>
            <p:nvPr/>
          </p:nvSpPr>
          <p:spPr bwMode="auto">
            <a:xfrm>
              <a:off x="5136" y="2016"/>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56" name="Line 84"/>
          <p:cNvSpPr>
            <a:spLocks noChangeShapeType="1"/>
          </p:cNvSpPr>
          <p:nvPr/>
        </p:nvSpPr>
        <p:spPr bwMode="auto">
          <a:xfrm>
            <a:off x="17526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7" name="Line 85"/>
          <p:cNvSpPr>
            <a:spLocks noChangeShapeType="1"/>
          </p:cNvSpPr>
          <p:nvPr/>
        </p:nvSpPr>
        <p:spPr bwMode="auto">
          <a:xfrm>
            <a:off x="20574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8" name="Line 86"/>
          <p:cNvSpPr>
            <a:spLocks noChangeShapeType="1"/>
          </p:cNvSpPr>
          <p:nvPr/>
        </p:nvSpPr>
        <p:spPr bwMode="auto">
          <a:xfrm>
            <a:off x="22098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9" name="Line 87"/>
          <p:cNvSpPr>
            <a:spLocks noChangeShapeType="1"/>
          </p:cNvSpPr>
          <p:nvPr/>
        </p:nvSpPr>
        <p:spPr bwMode="auto">
          <a:xfrm>
            <a:off x="25146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0" name="Line 88"/>
          <p:cNvSpPr>
            <a:spLocks noChangeShapeType="1"/>
          </p:cNvSpPr>
          <p:nvPr/>
        </p:nvSpPr>
        <p:spPr bwMode="auto">
          <a:xfrm>
            <a:off x="2743200" y="5791200"/>
            <a:ext cx="457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1" name="Line 89"/>
          <p:cNvSpPr>
            <a:spLocks noChangeShapeType="1"/>
          </p:cNvSpPr>
          <p:nvPr/>
        </p:nvSpPr>
        <p:spPr bwMode="auto">
          <a:xfrm>
            <a:off x="34290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2" name="Line 90"/>
          <p:cNvSpPr>
            <a:spLocks noChangeShapeType="1"/>
          </p:cNvSpPr>
          <p:nvPr/>
        </p:nvSpPr>
        <p:spPr bwMode="auto">
          <a:xfrm>
            <a:off x="37338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3" name="Line 91"/>
          <p:cNvSpPr>
            <a:spLocks noChangeShapeType="1"/>
          </p:cNvSpPr>
          <p:nvPr/>
        </p:nvSpPr>
        <p:spPr bwMode="auto">
          <a:xfrm>
            <a:off x="38862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4" name="Line 92"/>
          <p:cNvSpPr>
            <a:spLocks noChangeShapeType="1"/>
          </p:cNvSpPr>
          <p:nvPr/>
        </p:nvSpPr>
        <p:spPr bwMode="auto">
          <a:xfrm>
            <a:off x="41910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5" name="Line 93"/>
          <p:cNvSpPr>
            <a:spLocks noChangeShapeType="1"/>
          </p:cNvSpPr>
          <p:nvPr/>
        </p:nvSpPr>
        <p:spPr bwMode="auto">
          <a:xfrm>
            <a:off x="4419600" y="57912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6" name="Line 94"/>
          <p:cNvSpPr>
            <a:spLocks noChangeShapeType="1"/>
          </p:cNvSpPr>
          <p:nvPr/>
        </p:nvSpPr>
        <p:spPr bwMode="auto">
          <a:xfrm flipV="1">
            <a:off x="4724400" y="5181600"/>
            <a:ext cx="1524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7" name="Line 95"/>
          <p:cNvSpPr>
            <a:spLocks noChangeShapeType="1"/>
          </p:cNvSpPr>
          <p:nvPr/>
        </p:nvSpPr>
        <p:spPr bwMode="auto">
          <a:xfrm>
            <a:off x="4876800" y="51816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8" name="Line 96"/>
          <p:cNvSpPr>
            <a:spLocks noChangeShapeType="1"/>
          </p:cNvSpPr>
          <p:nvPr/>
        </p:nvSpPr>
        <p:spPr bwMode="auto">
          <a:xfrm>
            <a:off x="5181600" y="47244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9" name="Line 97"/>
          <p:cNvSpPr>
            <a:spLocks noChangeShapeType="1"/>
          </p:cNvSpPr>
          <p:nvPr/>
        </p:nvSpPr>
        <p:spPr bwMode="auto">
          <a:xfrm>
            <a:off x="5486400" y="47244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0" name="Line 98"/>
          <p:cNvSpPr>
            <a:spLocks noChangeShapeType="1"/>
          </p:cNvSpPr>
          <p:nvPr/>
        </p:nvSpPr>
        <p:spPr bwMode="auto">
          <a:xfrm>
            <a:off x="5638800" y="52578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1" name="Line 99"/>
          <p:cNvSpPr>
            <a:spLocks noChangeShapeType="1"/>
          </p:cNvSpPr>
          <p:nvPr/>
        </p:nvSpPr>
        <p:spPr bwMode="auto">
          <a:xfrm>
            <a:off x="5943600" y="52578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72" name="Group 100"/>
          <p:cNvGrpSpPr>
            <a:grpSpLocks/>
          </p:cNvGrpSpPr>
          <p:nvPr/>
        </p:nvGrpSpPr>
        <p:grpSpPr bwMode="auto">
          <a:xfrm>
            <a:off x="6934200" y="4724400"/>
            <a:ext cx="1752600" cy="533400"/>
            <a:chOff x="4320" y="2976"/>
            <a:chExt cx="1104" cy="336"/>
          </a:xfrm>
        </p:grpSpPr>
        <p:sp>
          <p:nvSpPr>
            <p:cNvPr id="591973" name="Line 101"/>
            <p:cNvSpPr>
              <a:spLocks noChangeShapeType="1"/>
            </p:cNvSpPr>
            <p:nvPr/>
          </p:nvSpPr>
          <p:spPr bwMode="auto">
            <a:xfrm>
              <a:off x="4512" y="2976"/>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4" name="Line 102"/>
            <p:cNvSpPr>
              <a:spLocks noChangeShapeType="1"/>
            </p:cNvSpPr>
            <p:nvPr/>
          </p:nvSpPr>
          <p:spPr bwMode="auto">
            <a:xfrm>
              <a:off x="4608" y="3312"/>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5" name="Line 103"/>
            <p:cNvSpPr>
              <a:spLocks noChangeShapeType="1"/>
            </p:cNvSpPr>
            <p:nvPr/>
          </p:nvSpPr>
          <p:spPr bwMode="auto">
            <a:xfrm>
              <a:off x="4320" y="2976"/>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6" name="Line 104"/>
            <p:cNvSpPr>
              <a:spLocks noChangeShapeType="1"/>
            </p:cNvSpPr>
            <p:nvPr/>
          </p:nvSpPr>
          <p:spPr bwMode="auto">
            <a:xfrm>
              <a:off x="4800" y="3312"/>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7" name="Line 105"/>
            <p:cNvSpPr>
              <a:spLocks noChangeShapeType="1"/>
            </p:cNvSpPr>
            <p:nvPr/>
          </p:nvSpPr>
          <p:spPr bwMode="auto">
            <a:xfrm flipV="1">
              <a:off x="5040" y="3024"/>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8" name="Line 106"/>
            <p:cNvSpPr>
              <a:spLocks noChangeShapeType="1"/>
            </p:cNvSpPr>
            <p:nvPr/>
          </p:nvSpPr>
          <p:spPr bwMode="auto">
            <a:xfrm>
              <a:off x="5136" y="3024"/>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pic>
        <p:nvPicPr>
          <p:cNvPr id="591979" name="C4701A6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819400" y="1600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1980" name="250310AD.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4572000" y="15240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ate Placeholder 3">
            <a:extLst>
              <a:ext uri="{FF2B5EF4-FFF2-40B4-BE49-F238E27FC236}">
                <a16:creationId xmlns:a16="http://schemas.microsoft.com/office/drawing/2014/main" id="{94E2F311-05A4-5005-00D4-EC895C2AE671}"/>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1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5" fill="hold"/>
                                        <p:tgtEl>
                                          <p:spTgt spid="591979"/>
                                        </p:tgtEl>
                                      </p:cBhvr>
                                    </p:cmd>
                                  </p:childTnLst>
                                </p:cTn>
                              </p:par>
                            </p:childTnLst>
                          </p:cTn>
                        </p:par>
                      </p:childTnLst>
                    </p:cTn>
                  </p:par>
                </p:childTnLst>
              </p:cTn>
              <p:nextCondLst>
                <p:cond evt="onClick" delay="0">
                  <p:tgtEl>
                    <p:spTgt spid="5919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1979"/>
                </p:tgtEl>
              </p:cMediaNode>
            </p:audio>
            <p:seq concurrent="1" nextAc="seek">
              <p:cTn id="8" restart="whenNotActive" fill="hold" evtFilter="cancelBubble" nodeType="interactiveSeq">
                <p:stCondLst>
                  <p:cond evt="onClick" delay="0">
                    <p:tgtEl>
                      <p:spTgt spid="591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912" fill="hold"/>
                                        <p:tgtEl>
                                          <p:spTgt spid="591980"/>
                                        </p:tgtEl>
                                      </p:cBhvr>
                                    </p:cmd>
                                  </p:childTnLst>
                                </p:cTn>
                              </p:par>
                            </p:childTnLst>
                          </p:cTn>
                        </p:par>
                      </p:childTnLst>
                    </p:cTn>
                  </p:par>
                </p:childTnLst>
              </p:cTn>
              <p:nextCondLst>
                <p:cond evt="onClick" delay="0">
                  <p:tgtEl>
                    <p:spTgt spid="5919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198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53D2CDC-672D-7C46-8B84-0171E3801C97}" type="slidenum">
              <a:rPr lang="en-US"/>
              <a:pPr/>
              <a:t>32</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2954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701675"/>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
        <p:nvSpPr>
          <p:cNvPr id="2" name="TextBox 1"/>
          <p:cNvSpPr txBox="1"/>
          <p:nvPr/>
        </p:nvSpPr>
        <p:spPr>
          <a:xfrm>
            <a:off x="990600" y="2895600"/>
            <a:ext cx="7315200" cy="457200"/>
          </a:xfrm>
          <a:prstGeom prst="rect">
            <a:avLst/>
          </a:prstGeom>
          <a:solidFill>
            <a:schemeClr val="bg1"/>
          </a:solidFill>
        </p:spPr>
        <p:txBody>
          <a:bodyPr wrap="square" rtlCol="0">
            <a:spAutoFit/>
          </a:bodyPr>
          <a:lstStyle/>
          <a:p>
            <a:endParaRPr lang="en-US" dirty="0"/>
          </a:p>
        </p:txBody>
      </p:sp>
      <p:sp>
        <p:nvSpPr>
          <p:cNvPr id="3" name="Date Placeholder 3">
            <a:extLst>
              <a:ext uri="{FF2B5EF4-FFF2-40B4-BE49-F238E27FC236}">
                <a16:creationId xmlns:a16="http://schemas.microsoft.com/office/drawing/2014/main" id="{C24ABD4E-C310-D57E-D330-44CAA997CAA2}"/>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158189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53D2CDC-672D-7C46-8B84-0171E3801C97}" type="slidenum">
              <a:rPr lang="en-US"/>
              <a:pPr/>
              <a:t>33</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2954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701675"/>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200" dirty="0">
                <a:latin typeface="+mj-lt"/>
              </a:rPr>
              <a:t>Sample </a:t>
            </a:r>
            <a:r>
              <a:rPr lang="en-US" sz="3200" dirty="0" err="1">
                <a:latin typeface="+mj-lt"/>
              </a:rPr>
              <a:t>ToBI</a:t>
            </a:r>
            <a:r>
              <a:rPr lang="en-US" sz="3200" dirty="0">
                <a:latin typeface="+mj-lt"/>
              </a:rPr>
              <a:t> Labeling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Example (in </a:t>
            </a:r>
            <a:r>
              <a:rPr lang="en-US" dirty="0" err="1"/>
              <a:t>Praat</a:t>
            </a:r>
            <a:r>
              <a:rPr lang="en-US" dirty="0"/>
              <a:t>)</a:t>
            </a:r>
          </a:p>
        </p:txBody>
      </p:sp>
      <p:pic>
        <p:nvPicPr>
          <p:cNvPr id="6" name="Content Placeholder 5"/>
          <p:cNvPicPr>
            <a:picLocks noGrp="1" noChangeAspect="1"/>
          </p:cNvPicPr>
          <p:nvPr>
            <p:ph idx="1"/>
          </p:nvPr>
        </p:nvPicPr>
        <p:blipFill>
          <a:blip r:embed="rId5"/>
          <a:srcRect t="2013" b="2013"/>
          <a:stretch>
            <a:fillRect/>
          </a:stretch>
        </p:blipFill>
        <p:spPr/>
      </p:pic>
      <p:sp>
        <p:nvSpPr>
          <p:cNvPr id="5" name="Slide Number Placeholder 4"/>
          <p:cNvSpPr>
            <a:spLocks noGrp="1"/>
          </p:cNvSpPr>
          <p:nvPr>
            <p:ph type="sldNum" sz="quarter" idx="12"/>
          </p:nvPr>
        </p:nvSpPr>
        <p:spPr/>
        <p:txBody>
          <a:bodyPr/>
          <a:lstStyle/>
          <a:p>
            <a:fld id="{6DC54031-3823-C645-9013-F4752712CF15}" type="slidenum">
              <a:rPr lang="en-US" smtClean="0"/>
              <a:t>34</a:t>
            </a:fld>
            <a:endParaRPr lang="en-US"/>
          </a:p>
        </p:txBody>
      </p:sp>
      <p:pic>
        <p:nvPicPr>
          <p:cNvPr id="4" name="h1s9-ex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908" y="203200"/>
            <a:ext cx="812800" cy="812800"/>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
        <p:nvSpPr>
          <p:cNvPr id="7" name="Date Placeholder 3">
            <a:extLst>
              <a:ext uri="{FF2B5EF4-FFF2-40B4-BE49-F238E27FC236}">
                <a16:creationId xmlns:a16="http://schemas.microsoft.com/office/drawing/2014/main" id="{EA4A8718-5D34-B5B2-F461-527369E48EBB}"/>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274887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Evaluation</a:t>
            </a:r>
          </a:p>
        </p:txBody>
      </p:sp>
      <p:sp>
        <p:nvSpPr>
          <p:cNvPr id="3" name="Content Placeholder 2"/>
          <p:cNvSpPr>
            <a:spLocks noGrp="1"/>
          </p:cNvSpPr>
          <p:nvPr>
            <p:ph idx="1"/>
          </p:nvPr>
        </p:nvSpPr>
        <p:spPr>
          <a:xfrm>
            <a:off x="457200" y="990600"/>
            <a:ext cx="8229600" cy="5592762"/>
          </a:xfrm>
        </p:spPr>
        <p:txBody>
          <a:bodyPr/>
          <a:lstStyle/>
          <a:p>
            <a:r>
              <a:rPr lang="en-US" dirty="0"/>
              <a:t>Good </a:t>
            </a:r>
            <a:r>
              <a:rPr lang="en-US" dirty="0">
                <a:solidFill>
                  <a:srgbClr val="0066FF"/>
                </a:solidFill>
              </a:rPr>
              <a:t>inter-labeler reliability </a:t>
            </a:r>
            <a:r>
              <a:rPr lang="en-US" dirty="0"/>
              <a:t>for expert and naive labelers</a:t>
            </a:r>
          </a:p>
          <a:p>
            <a:pPr lvl="1"/>
            <a:r>
              <a:rPr lang="en-US" sz="2400" dirty="0"/>
              <a:t>88% agreement on </a:t>
            </a:r>
            <a:r>
              <a:rPr lang="en-US" sz="2400" dirty="0">
                <a:solidFill>
                  <a:srgbClr val="FF0000"/>
                </a:solidFill>
              </a:rPr>
              <a:t>presence/absence of tonal category</a:t>
            </a:r>
            <a:r>
              <a:rPr lang="en-US" sz="2400" dirty="0"/>
              <a:t>, 81% agreement on </a:t>
            </a:r>
            <a:r>
              <a:rPr lang="en-US" sz="2400" dirty="0">
                <a:solidFill>
                  <a:srgbClr val="FF0000"/>
                </a:solidFill>
              </a:rPr>
              <a:t>category label</a:t>
            </a:r>
            <a:r>
              <a:rPr lang="en-US" sz="2400" dirty="0"/>
              <a:t>, 91% agreement on </a:t>
            </a:r>
            <a:r>
              <a:rPr lang="en-US" sz="2400" dirty="0">
                <a:solidFill>
                  <a:srgbClr val="FF0000"/>
                </a:solidFill>
              </a:rPr>
              <a:t>break indices </a:t>
            </a:r>
            <a:r>
              <a:rPr lang="en-US" sz="2400" dirty="0"/>
              <a:t>to within 1 level (Silverman et al. </a:t>
            </a:r>
            <a:r>
              <a:rPr lang="ja-JP" altLang="en-US" sz="2400" dirty="0"/>
              <a:t>‘</a:t>
            </a:r>
            <a:r>
              <a:rPr lang="en-US" sz="2400" dirty="0"/>
              <a:t>92,Pitrelli et al </a:t>
            </a:r>
            <a:r>
              <a:rPr lang="ja-JP" altLang="en-US" sz="2400" dirty="0"/>
              <a:t>‘</a:t>
            </a:r>
            <a:r>
              <a:rPr lang="en-US" sz="2400" dirty="0"/>
              <a:t>94)</a:t>
            </a:r>
          </a:p>
          <a:p>
            <a:r>
              <a:rPr lang="en-US" dirty="0" err="1">
                <a:solidFill>
                  <a:srgbClr val="0066FF"/>
                </a:solidFill>
              </a:rPr>
              <a:t>ToBI</a:t>
            </a:r>
            <a:r>
              <a:rPr lang="en-US" dirty="0">
                <a:solidFill>
                  <a:srgbClr val="0066FF"/>
                </a:solidFill>
              </a:rPr>
              <a:t> Lite </a:t>
            </a:r>
            <a:r>
              <a:rPr lang="en-US" dirty="0"/>
              <a:t>and other simpler schemes created for English (e.g. </a:t>
            </a:r>
            <a:r>
              <a:rPr lang="en-US" dirty="0">
                <a:solidFill>
                  <a:srgbClr val="0066FF"/>
                </a:solidFill>
                <a:hlinkClick r:id="rId3">
                  <a:extLst>
                    <a:ext uri="{A12FA001-AC4F-418D-AE19-62706E023703}">
                      <ahyp:hlinkClr xmlns:ahyp="http://schemas.microsoft.com/office/drawing/2018/hyperlinkcolor" val="tx"/>
                    </a:ext>
                  </a:extLst>
                </a:hlinkClick>
              </a:rPr>
              <a:t>Yoon et al 2004</a:t>
            </a:r>
            <a:r>
              <a:rPr lang="en-US" dirty="0"/>
              <a:t>)</a:t>
            </a:r>
          </a:p>
          <a:p>
            <a:pPr lvl="1"/>
            <a:r>
              <a:rPr lang="en-US" sz="2400" dirty="0"/>
              <a:t>E.g. </a:t>
            </a:r>
            <a:r>
              <a:rPr lang="en-US" sz="2400" dirty="0">
                <a:solidFill>
                  <a:srgbClr val="FF0000"/>
                </a:solidFill>
              </a:rPr>
              <a:t>Binary classification </a:t>
            </a:r>
            <a:r>
              <a:rPr lang="en-US" sz="2400" dirty="0"/>
              <a:t>of 2 pitch accents (L*, H*) phrase accents (H-, L-) and boundary tones (H%, L%)</a:t>
            </a:r>
          </a:p>
          <a:p>
            <a:pPr lvl="1"/>
            <a:r>
              <a:rPr lang="en-US" sz="2400" dirty="0">
                <a:solidFill>
                  <a:srgbClr val="FF0000"/>
                </a:solidFill>
              </a:rPr>
              <a:t>Agreement</a:t>
            </a:r>
            <a:r>
              <a:rPr lang="en-US" sz="2400" dirty="0"/>
              <a:t> on presence or absence and choice of </a:t>
            </a:r>
          </a:p>
          <a:p>
            <a:pPr lvl="2"/>
            <a:r>
              <a:rPr lang="en-US" sz="2000" dirty="0"/>
              <a:t>pitch accents, 86.57%, phrase accents 85.63%, boundary tones 89.33%</a:t>
            </a:r>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35</a:t>
            </a:fld>
            <a:endParaRPr lang="en-US"/>
          </a:p>
        </p:txBody>
      </p:sp>
      <p:sp>
        <p:nvSpPr>
          <p:cNvPr id="6" name="Date Placeholder 3">
            <a:extLst>
              <a:ext uri="{FF2B5EF4-FFF2-40B4-BE49-F238E27FC236}">
                <a16:creationId xmlns:a16="http://schemas.microsoft.com/office/drawing/2014/main" id="{AC62243A-8891-4912-E9C6-B69732FBC2AF}"/>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044687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Conventions for English</a:t>
            </a:r>
          </a:p>
        </p:txBody>
      </p:sp>
      <p:sp>
        <p:nvSpPr>
          <p:cNvPr id="6" name="Content Placeholder 5"/>
          <p:cNvSpPr>
            <a:spLocks noGrp="1"/>
          </p:cNvSpPr>
          <p:nvPr>
            <p:ph sz="half" idx="1"/>
          </p:nvPr>
        </p:nvSpPr>
        <p:spPr>
          <a:xfrm>
            <a:off x="457200" y="1447800"/>
            <a:ext cx="8077200" cy="4678363"/>
          </a:xfrm>
        </p:spPr>
        <p:txBody>
          <a:bodyPr/>
          <a:lstStyle/>
          <a:p>
            <a:r>
              <a:rPr lang="en-US" sz="2500" dirty="0">
                <a:solidFill>
                  <a:srgbClr val="0066FF"/>
                </a:solidFill>
                <a:hlinkClick r:id="rId3">
                  <a:extLst>
                    <a:ext uri="{A12FA001-AC4F-418D-AE19-62706E023703}">
                      <ahyp:hlinkClr xmlns:ahyp="http://schemas.microsoft.com/office/drawing/2018/hyperlinkcolor" val="tx"/>
                    </a:ext>
                  </a:extLst>
                </a:hlinkClick>
              </a:rPr>
              <a:t>Hirschberg and Beckman</a:t>
            </a:r>
          </a:p>
          <a:p>
            <a:r>
              <a:rPr lang="en-US" sz="2500" dirty="0">
                <a:solidFill>
                  <a:srgbClr val="0066FF"/>
                </a:solidFill>
                <a:hlinkClick r:id="rId4">
                  <a:extLst>
                    <a:ext uri="{A12FA001-AC4F-418D-AE19-62706E023703}">
                      <ahyp:hlinkClr xmlns:ahyp="http://schemas.microsoft.com/office/drawing/2018/hyperlinkcolor" val="tx"/>
                    </a:ext>
                  </a:extLst>
                </a:hlinkClick>
              </a:rPr>
              <a:t>Carnegie Mellon</a:t>
            </a:r>
            <a:endParaRPr lang="en-US" sz="2500" dirty="0">
              <a:solidFill>
                <a:srgbClr val="0066FF"/>
              </a:solidFill>
            </a:endParaRPr>
          </a:p>
          <a:p>
            <a:r>
              <a:rPr lang="en-US" sz="2500" dirty="0">
                <a:solidFill>
                  <a:srgbClr val="0066FF"/>
                </a:solidFill>
                <a:hlinkClick r:id="rId5">
                  <a:extLst>
                    <a:ext uri="{A12FA001-AC4F-418D-AE19-62706E023703}">
                      <ahyp:hlinkClr xmlns:ahyp="http://schemas.microsoft.com/office/drawing/2018/hyperlinkcolor" val="tx"/>
                    </a:ext>
                  </a:extLst>
                </a:hlinkClick>
              </a:rPr>
              <a:t>Beckman and Elam</a:t>
            </a:r>
            <a:endParaRPr lang="en-US" sz="2500" dirty="0">
              <a:solidFill>
                <a:srgbClr val="0066FF"/>
              </a:solidFill>
            </a:endParaRPr>
          </a:p>
          <a:p>
            <a:endParaRPr lang="en-US" sz="2400" dirty="0"/>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36</a:t>
            </a:fld>
            <a:endParaRPr lang="en-US"/>
          </a:p>
        </p:txBody>
      </p:sp>
      <p:sp>
        <p:nvSpPr>
          <p:cNvPr id="3" name="Date Placeholder 3">
            <a:extLst>
              <a:ext uri="{FF2B5EF4-FFF2-40B4-BE49-F238E27FC236}">
                <a16:creationId xmlns:a16="http://schemas.microsoft.com/office/drawing/2014/main" id="{5CD4082A-0D96-1AD8-608A-E578A16A13AC}"/>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694697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Conventions in Many Languages</a:t>
            </a:r>
          </a:p>
        </p:txBody>
      </p:sp>
      <p:sp>
        <p:nvSpPr>
          <p:cNvPr id="6" name="Content Placeholder 5"/>
          <p:cNvSpPr>
            <a:spLocks noGrp="1"/>
          </p:cNvSpPr>
          <p:nvPr>
            <p:ph sz="half" idx="1"/>
          </p:nvPr>
        </p:nvSpPr>
        <p:spPr/>
        <p:txBody>
          <a:bodyPr/>
          <a:lstStyle/>
          <a:p>
            <a:r>
              <a:rPr lang="en-US" dirty="0"/>
              <a:t>Mandarin, Taiwanese, Cantonese</a:t>
            </a:r>
          </a:p>
          <a:p>
            <a:r>
              <a:rPr lang="en-US" dirty="0"/>
              <a:t>Korean</a:t>
            </a:r>
          </a:p>
          <a:p>
            <a:r>
              <a:rPr lang="en-US" dirty="0"/>
              <a:t>Japanese</a:t>
            </a:r>
          </a:p>
          <a:p>
            <a:r>
              <a:rPr lang="en-US" dirty="0"/>
              <a:t>Spanish (many)</a:t>
            </a:r>
          </a:p>
          <a:p>
            <a:r>
              <a:rPr lang="en-US" dirty="0"/>
              <a:t>Catalan</a:t>
            </a:r>
          </a:p>
          <a:p>
            <a:r>
              <a:rPr lang="en-US" dirty="0"/>
              <a:t>Basque</a:t>
            </a:r>
          </a:p>
          <a:p>
            <a:r>
              <a:rPr lang="en-US" dirty="0"/>
              <a:t>Portuguese</a:t>
            </a:r>
          </a:p>
          <a:p>
            <a:r>
              <a:rPr lang="en-US" dirty="0"/>
              <a:t>Greek</a:t>
            </a:r>
          </a:p>
        </p:txBody>
      </p:sp>
      <p:sp>
        <p:nvSpPr>
          <p:cNvPr id="7" name="Content Placeholder 6"/>
          <p:cNvSpPr>
            <a:spLocks noGrp="1"/>
          </p:cNvSpPr>
          <p:nvPr>
            <p:ph sz="half" idx="2"/>
          </p:nvPr>
        </p:nvSpPr>
        <p:spPr/>
        <p:txBody>
          <a:bodyPr/>
          <a:lstStyle/>
          <a:p>
            <a:r>
              <a:rPr lang="en-US" dirty="0"/>
              <a:t>Australian, British, Glasgow English</a:t>
            </a:r>
          </a:p>
          <a:p>
            <a:r>
              <a:rPr lang="en-US" dirty="0"/>
              <a:t>Serbian</a:t>
            </a:r>
          </a:p>
          <a:p>
            <a:r>
              <a:rPr lang="en-US" dirty="0"/>
              <a:t>Slovak</a:t>
            </a:r>
          </a:p>
          <a:p>
            <a:r>
              <a:rPr lang="en-US" dirty="0"/>
              <a:t>Italian (many)</a:t>
            </a:r>
          </a:p>
          <a:p>
            <a:r>
              <a:rPr lang="en-US" dirty="0" err="1"/>
              <a:t>Chicasaw</a:t>
            </a:r>
            <a:endParaRPr lang="en-US" dirty="0"/>
          </a:p>
          <a:p>
            <a:r>
              <a:rPr lang="en-US" dirty="0"/>
              <a:t>Bengali</a:t>
            </a:r>
          </a:p>
          <a:p>
            <a:r>
              <a:rPr lang="en-US" dirty="0"/>
              <a:t>Dutch</a:t>
            </a:r>
          </a:p>
          <a:p>
            <a:r>
              <a:rPr lang="en-US" dirty="0"/>
              <a:t>German (many)</a:t>
            </a:r>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37</a:t>
            </a:fld>
            <a:endParaRPr lang="en-US"/>
          </a:p>
        </p:txBody>
      </p:sp>
      <p:sp>
        <p:nvSpPr>
          <p:cNvPr id="3" name="Date Placeholder 3">
            <a:extLst>
              <a:ext uri="{FF2B5EF4-FFF2-40B4-BE49-F238E27FC236}">
                <a16:creationId xmlns:a16="http://schemas.microsoft.com/office/drawing/2014/main" id="{5CD4082A-0D96-1AD8-608A-E578A16A13AC}"/>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746007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AuToBI</a:t>
            </a:r>
            <a:r>
              <a:rPr lang="en-US" dirty="0"/>
              <a:t> (Rosenberg 2010)</a:t>
            </a:r>
          </a:p>
        </p:txBody>
      </p:sp>
      <p:sp>
        <p:nvSpPr>
          <p:cNvPr id="3" name="Content Placeholder 2"/>
          <p:cNvSpPr>
            <a:spLocks noGrp="1"/>
          </p:cNvSpPr>
          <p:nvPr>
            <p:ph idx="1"/>
          </p:nvPr>
        </p:nvSpPr>
        <p:spPr>
          <a:xfrm>
            <a:off x="457200" y="1066800"/>
            <a:ext cx="8229600" cy="5486400"/>
          </a:xfrm>
        </p:spPr>
        <p:txBody>
          <a:bodyPr/>
          <a:lstStyle/>
          <a:p>
            <a:r>
              <a:rPr lang="en-US" dirty="0">
                <a:solidFill>
                  <a:srgbClr val="0066FF"/>
                </a:solidFill>
              </a:rPr>
              <a:t>Automatic </a:t>
            </a:r>
            <a:r>
              <a:rPr lang="en-US" dirty="0" err="1">
                <a:solidFill>
                  <a:srgbClr val="0066FF"/>
                </a:solidFill>
              </a:rPr>
              <a:t>ToBI</a:t>
            </a:r>
            <a:r>
              <a:rPr lang="en-US" dirty="0">
                <a:solidFill>
                  <a:srgbClr val="0066FF"/>
                </a:solidFill>
              </a:rPr>
              <a:t> labels </a:t>
            </a:r>
            <a:r>
              <a:rPr lang="en-US" dirty="0"/>
              <a:t>for multiple languages:</a:t>
            </a:r>
          </a:p>
          <a:p>
            <a:pPr lvl="1"/>
            <a:r>
              <a:rPr lang="en-US" sz="2400" dirty="0">
                <a:solidFill>
                  <a:srgbClr val="0066FF"/>
                </a:solidFill>
                <a:hlinkClick r:id="rId3">
                  <a:extLst>
                    <a:ext uri="{A12FA001-AC4F-418D-AE19-62706E023703}">
                      <ahyp:hlinkClr xmlns:ahyp="http://schemas.microsoft.com/office/drawing/2018/hyperlinkcolor" val="tx"/>
                    </a:ext>
                  </a:extLst>
                </a:hlinkClick>
              </a:rPr>
              <a:t>https://github.com/AndrewRosenberg/AuToBI</a:t>
            </a:r>
            <a:endParaRPr lang="en-US" sz="2400" dirty="0">
              <a:solidFill>
                <a:srgbClr val="0066FF"/>
              </a:solidFill>
            </a:endParaRPr>
          </a:p>
          <a:p>
            <a:pPr lvl="1"/>
            <a:r>
              <a:rPr lang="en-US" sz="2400" dirty="0"/>
              <a:t>Rosenberg TED Talk </a:t>
            </a:r>
            <a:r>
              <a:rPr lang="en-US" sz="2400" dirty="0">
                <a:solidFill>
                  <a:srgbClr val="0066FF"/>
                </a:solidFill>
                <a:hlinkClick r:id="rId4">
                  <a:extLst>
                    <a:ext uri="{A12FA001-AC4F-418D-AE19-62706E023703}">
                      <ahyp:hlinkClr xmlns:ahyp="http://schemas.microsoft.com/office/drawing/2018/hyperlinkcolor" val="tx"/>
                    </a:ext>
                  </a:extLst>
                </a:hlinkClick>
              </a:rPr>
              <a:t>video</a:t>
            </a:r>
            <a:r>
              <a:rPr lang="en-US" sz="2400" dirty="0"/>
              <a:t> on “talking”</a:t>
            </a:r>
          </a:p>
          <a:p>
            <a:r>
              <a:rPr lang="en-US" dirty="0">
                <a:solidFill>
                  <a:srgbClr val="0066FF"/>
                </a:solidFill>
              </a:rPr>
              <a:t>Identifies pitch accents and boundaries </a:t>
            </a:r>
            <a:r>
              <a:rPr lang="en-US" dirty="0"/>
              <a:t>with high accuracy using many acoustic-prosodic features</a:t>
            </a:r>
          </a:p>
          <a:p>
            <a:r>
              <a:rPr lang="en-US" dirty="0">
                <a:solidFill>
                  <a:srgbClr val="0066FF"/>
                </a:solidFill>
              </a:rPr>
              <a:t>Input</a:t>
            </a:r>
            <a:r>
              <a:rPr lang="en-US" dirty="0"/>
              <a:t>: </a:t>
            </a:r>
          </a:p>
          <a:p>
            <a:pPr lvl="1"/>
            <a:r>
              <a:rPr lang="en-US" sz="2400" dirty="0">
                <a:solidFill>
                  <a:srgbClr val="FF0000"/>
                </a:solidFill>
              </a:rPr>
              <a:t>Time-aligned word boundaries </a:t>
            </a:r>
            <a:r>
              <a:rPr lang="en-US" sz="2400" dirty="0"/>
              <a:t>(human or automatic)</a:t>
            </a:r>
          </a:p>
          <a:p>
            <a:pPr lvl="2"/>
            <a:r>
              <a:rPr lang="en-US" dirty="0" err="1"/>
              <a:t>TextGrid</a:t>
            </a:r>
            <a:r>
              <a:rPr lang="en-US" dirty="0"/>
              <a:t>, CPROM, BURNC forced alignment (.ala) for text</a:t>
            </a:r>
          </a:p>
          <a:p>
            <a:pPr lvl="1"/>
            <a:r>
              <a:rPr lang="en-US" sz="2400" dirty="0">
                <a:solidFill>
                  <a:srgbClr val="FF0000"/>
                </a:solidFill>
              </a:rPr>
              <a:t>Wav</a:t>
            </a:r>
            <a:r>
              <a:rPr lang="en-US" sz="2400" dirty="0"/>
              <a:t> file</a:t>
            </a:r>
          </a:p>
          <a:p>
            <a:pPr lvl="1"/>
            <a:r>
              <a:rPr lang="en-US" sz="2400" dirty="0"/>
              <a:t>Previously trained </a:t>
            </a:r>
            <a:r>
              <a:rPr lang="en-US" sz="2400" dirty="0" err="1">
                <a:solidFill>
                  <a:srgbClr val="FF0000"/>
                </a:solidFill>
              </a:rPr>
              <a:t>AuToBI</a:t>
            </a:r>
            <a:r>
              <a:rPr lang="en-US" sz="2400" dirty="0">
                <a:solidFill>
                  <a:srgbClr val="FF0000"/>
                </a:solidFill>
              </a:rPr>
              <a:t> models </a:t>
            </a:r>
            <a:r>
              <a:rPr lang="en-US" sz="2400" dirty="0"/>
              <a:t>(available from </a:t>
            </a:r>
            <a:r>
              <a:rPr lang="en-US" sz="2400" dirty="0" err="1"/>
              <a:t>AuToBI</a:t>
            </a:r>
            <a:r>
              <a:rPr lang="en-US" sz="2400" dirty="0"/>
              <a:t> website)</a:t>
            </a:r>
          </a:p>
        </p:txBody>
      </p:sp>
      <p:sp>
        <p:nvSpPr>
          <p:cNvPr id="5" name="Slide Number Placeholder 4"/>
          <p:cNvSpPr>
            <a:spLocks noGrp="1"/>
          </p:cNvSpPr>
          <p:nvPr>
            <p:ph type="sldNum" sz="quarter" idx="12"/>
          </p:nvPr>
        </p:nvSpPr>
        <p:spPr/>
        <p:txBody>
          <a:bodyPr/>
          <a:lstStyle/>
          <a:p>
            <a:fld id="{6C249F2B-E833-7C4B-8512-E970305C1E58}" type="slidenum">
              <a:rPr lang="en-US" smtClean="0"/>
              <a:pPr/>
              <a:t>38</a:t>
            </a:fld>
            <a:endParaRPr lang="en-US"/>
          </a:p>
        </p:txBody>
      </p:sp>
    </p:spTree>
    <p:extLst>
      <p:ext uri="{BB962C8B-B14F-4D97-AF65-F5344CB8AC3E}">
        <p14:creationId xmlns:p14="http://schemas.microsoft.com/office/powerpoint/2010/main" val="2131469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516563"/>
          </a:xfrm>
        </p:spPr>
        <p:txBody>
          <a:bodyPr/>
          <a:lstStyle/>
          <a:p>
            <a:r>
              <a:rPr lang="en-US" sz="2600" dirty="0">
                <a:solidFill>
                  <a:srgbClr val="0066FF"/>
                </a:solidFill>
              </a:rPr>
              <a:t>Output:</a:t>
            </a:r>
          </a:p>
          <a:p>
            <a:pPr lvl="1"/>
            <a:r>
              <a:rPr lang="en-US" sz="2400" dirty="0">
                <a:solidFill>
                  <a:srgbClr val="FF0000"/>
                </a:solidFill>
              </a:rPr>
              <a:t>Hypothesized</a:t>
            </a:r>
            <a:r>
              <a:rPr lang="en-US" sz="2400" dirty="0"/>
              <a:t> </a:t>
            </a:r>
            <a:r>
              <a:rPr lang="en-US" sz="2400" dirty="0" err="1">
                <a:solidFill>
                  <a:srgbClr val="FF0000"/>
                </a:solidFill>
              </a:rPr>
              <a:t>ToBI</a:t>
            </a:r>
            <a:r>
              <a:rPr lang="en-US" sz="2400" dirty="0"/>
              <a:t> </a:t>
            </a:r>
            <a:r>
              <a:rPr lang="en-US" sz="2400" dirty="0">
                <a:solidFill>
                  <a:srgbClr val="FF0000"/>
                </a:solidFill>
              </a:rPr>
              <a:t>tones</a:t>
            </a:r>
            <a:r>
              <a:rPr lang="en-US" sz="2400" dirty="0"/>
              <a:t> (with confidence scores) and </a:t>
            </a:r>
            <a:r>
              <a:rPr lang="en-US" sz="2400" dirty="0">
                <a:solidFill>
                  <a:srgbClr val="FF0000"/>
                </a:solidFill>
              </a:rPr>
              <a:t>break indices</a:t>
            </a:r>
          </a:p>
          <a:p>
            <a:pPr lvl="1"/>
            <a:r>
              <a:rPr lang="en-US" sz="2400" dirty="0" err="1"/>
              <a:t>Praat</a:t>
            </a:r>
            <a:r>
              <a:rPr lang="en-US" sz="2400" dirty="0"/>
              <a:t> </a:t>
            </a:r>
            <a:r>
              <a:rPr lang="en-US" sz="2400" dirty="0" err="1"/>
              <a:t>TextGrid</a:t>
            </a:r>
            <a:r>
              <a:rPr lang="en-US" sz="2400" dirty="0"/>
              <a:t> format</a:t>
            </a:r>
          </a:p>
          <a:p>
            <a:r>
              <a:rPr lang="en-US" sz="2400" dirty="0">
                <a:solidFill>
                  <a:srgbClr val="0066FF"/>
                </a:solidFill>
              </a:rPr>
              <a:t>Languages</a:t>
            </a:r>
            <a:r>
              <a:rPr lang="en-US" sz="2400" dirty="0"/>
              <a:t> employed to date by us and many others</a:t>
            </a:r>
          </a:p>
          <a:p>
            <a:pPr lvl="1"/>
            <a:r>
              <a:rPr lang="en-US" sz="2200" dirty="0"/>
              <a:t>Developed for English and adapted for Mandarin, German, Italian, Portuguese and French, with small amounts of labeled data</a:t>
            </a:r>
          </a:p>
          <a:p>
            <a:pPr lvl="1"/>
            <a:r>
              <a:rPr lang="en-US" sz="1600" b="0" i="0" u="none" strike="noStrike" dirty="0">
                <a:solidFill>
                  <a:srgbClr val="000000"/>
                </a:solidFill>
                <a:effectLst/>
                <a:hlinkClick r:id="rId3"/>
              </a:rPr>
              <a:t>“Extending </a:t>
            </a:r>
            <a:r>
              <a:rPr lang="en-US" sz="1600" b="0" i="0" u="none" strike="noStrike" dirty="0" err="1">
                <a:solidFill>
                  <a:srgbClr val="000000"/>
                </a:solidFill>
                <a:effectLst/>
                <a:hlinkClick r:id="rId3"/>
              </a:rPr>
              <a:t>AuToBI</a:t>
            </a:r>
            <a:r>
              <a:rPr lang="en-US" sz="1600" b="0" i="0" u="none" strike="noStrike" dirty="0">
                <a:solidFill>
                  <a:srgbClr val="000000"/>
                </a:solidFill>
                <a:effectLst/>
                <a:hlinkClick r:id="rId3"/>
              </a:rPr>
              <a:t> to Prominence Detection in European Portuguese”</a:t>
            </a:r>
            <a:br>
              <a:rPr lang="en-US" sz="1600" dirty="0">
                <a:hlinkClick r:id="rId3"/>
              </a:rPr>
            </a:br>
            <a:r>
              <a:rPr lang="en-US" sz="1600" b="0" i="0" u="none" strike="noStrike" dirty="0">
                <a:solidFill>
                  <a:srgbClr val="000000"/>
                </a:solidFill>
                <a:effectLst/>
              </a:rPr>
              <a:t>H. Moniz, A. I. Mata, J. Hirschberg, F. Batista, A. Rosenberg and I. </a:t>
            </a:r>
            <a:r>
              <a:rPr lang="en-US" sz="1600" b="0" i="0" u="none" strike="noStrike" dirty="0" err="1">
                <a:solidFill>
                  <a:srgbClr val="000000"/>
                </a:solidFill>
                <a:effectLst/>
              </a:rPr>
              <a:t>Trancoso</a:t>
            </a:r>
            <a:r>
              <a:rPr lang="en-US" sz="1600" b="0" i="0" u="none" strike="noStrike" dirty="0">
                <a:solidFill>
                  <a:srgbClr val="000000"/>
                </a:solidFill>
                <a:effectLst/>
              </a:rPr>
              <a:t>.</a:t>
            </a:r>
            <a:br>
              <a:rPr lang="en-US" sz="1600" dirty="0"/>
            </a:br>
            <a:r>
              <a:rPr lang="en-US" sz="1600" b="0" i="0" u="none" strike="noStrike" dirty="0">
                <a:solidFill>
                  <a:srgbClr val="000000"/>
                </a:solidFill>
                <a:effectLst/>
              </a:rPr>
              <a:t>Speech Prosody 2014, Dublin, Ireland. </a:t>
            </a:r>
          </a:p>
          <a:p>
            <a:pPr lvl="1"/>
            <a:r>
              <a:rPr lang="en-US" sz="1600" dirty="0">
                <a:solidFill>
                  <a:srgbClr val="000000"/>
                </a:solidFill>
                <a:effectLst/>
              </a:rPr>
              <a:t>A. Rosenberg, E. Cooper, R. Levitan, and J. Hirschberg, “</a:t>
            </a:r>
            <a:r>
              <a:rPr lang="en-US" sz="1600" dirty="0">
                <a:solidFill>
                  <a:srgbClr val="000000"/>
                </a:solidFill>
                <a:effectLst/>
                <a:hlinkClick r:id="rId4"/>
              </a:rPr>
              <a:t>Cross-language prominence detection,” </a:t>
            </a:r>
            <a:r>
              <a:rPr lang="en-US" sz="1600" dirty="0">
                <a:solidFill>
                  <a:srgbClr val="000000"/>
                </a:solidFill>
                <a:effectLst/>
              </a:rPr>
              <a:t>in Proc. Of Speech Prosody, Shanghai, China, 2012.</a:t>
            </a:r>
          </a:p>
          <a:p>
            <a:pPr lvl="1"/>
            <a:r>
              <a:rPr lang="en-US" sz="1600" dirty="0">
                <a:solidFill>
                  <a:srgbClr val="000000"/>
                </a:solidFill>
                <a:effectLst/>
              </a:rPr>
              <a:t>V. Soto, E. Cooper, A. Rosenberg, and J. Hirschberg, “</a:t>
            </a:r>
            <a:r>
              <a:rPr lang="en-US" sz="1600" dirty="0">
                <a:solidFill>
                  <a:srgbClr val="000000"/>
                </a:solidFill>
                <a:effectLst/>
                <a:hlinkClick r:id="rId5"/>
              </a:rPr>
              <a:t>Cross-language phrase boundary detection,”</a:t>
            </a:r>
            <a:r>
              <a:rPr lang="en-US" sz="1600" dirty="0">
                <a:solidFill>
                  <a:srgbClr val="000000"/>
                </a:solidFill>
                <a:effectLst/>
              </a:rPr>
              <a:t> in Proc. Of ICASSP, Vancouver, Canada, 2013.</a:t>
            </a:r>
          </a:p>
          <a:p>
            <a:pPr lvl="1"/>
            <a:endParaRPr lang="en-US" sz="2400" dirty="0"/>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39</a:t>
            </a:fld>
            <a:endParaRPr lang="en-US"/>
          </a:p>
        </p:txBody>
      </p:sp>
      <p:sp>
        <p:nvSpPr>
          <p:cNvPr id="6" name="Title 1">
            <a:extLst>
              <a:ext uri="{FF2B5EF4-FFF2-40B4-BE49-F238E27FC236}">
                <a16:creationId xmlns:a16="http://schemas.microsoft.com/office/drawing/2014/main" id="{51943D36-2C83-7370-1A64-E062049B9931}"/>
              </a:ext>
            </a:extLst>
          </p:cNvPr>
          <p:cNvSpPr>
            <a:spLocks noGrp="1"/>
          </p:cNvSpPr>
          <p:nvPr>
            <p:ph type="title"/>
          </p:nvPr>
        </p:nvSpPr>
        <p:spPr>
          <a:xfrm>
            <a:off x="457200" y="274638"/>
            <a:ext cx="8229600" cy="792162"/>
          </a:xfrm>
        </p:spPr>
        <p:txBody>
          <a:bodyPr/>
          <a:lstStyle/>
          <a:p>
            <a:r>
              <a:rPr lang="en-US" dirty="0" err="1"/>
              <a:t>AuToBI</a:t>
            </a:r>
            <a:r>
              <a:rPr lang="en-US" dirty="0"/>
              <a:t> (Rosenberg 2010)</a:t>
            </a:r>
          </a:p>
        </p:txBody>
      </p:sp>
    </p:spTree>
    <p:extLst>
      <p:ext uri="{BB962C8B-B14F-4D97-AF65-F5344CB8AC3E}">
        <p14:creationId xmlns:p14="http://schemas.microsoft.com/office/powerpoint/2010/main" val="70213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BA43DA-B06A-924E-B161-815CB6605721}" type="slidenum">
              <a:rPr lang="en-US"/>
              <a:pPr/>
              <a:t>4</a:t>
            </a:fld>
            <a:endParaRPr lang="en-US"/>
          </a:p>
        </p:txBody>
      </p:sp>
      <p:sp>
        <p:nvSpPr>
          <p:cNvPr id="604164" name="Rectangle 4"/>
          <p:cNvSpPr>
            <a:spLocks noGrp="1" noChangeArrowheads="1"/>
          </p:cNvSpPr>
          <p:nvPr>
            <p:ph type="title"/>
          </p:nvPr>
        </p:nvSpPr>
        <p:spPr/>
        <p:txBody>
          <a:bodyPr/>
          <a:lstStyle/>
          <a:p>
            <a:r>
              <a:rPr lang="en-US" dirty="0"/>
              <a:t>Joshua Steele’s </a:t>
            </a:r>
            <a:r>
              <a:rPr lang="en-US" i="1" dirty="0" err="1"/>
              <a:t>Prosodia</a:t>
            </a:r>
            <a:r>
              <a:rPr lang="en-US" i="1" dirty="0"/>
              <a:t> </a:t>
            </a:r>
            <a:r>
              <a:rPr lang="en-US" i="1" dirty="0" err="1"/>
              <a:t>Rationalis</a:t>
            </a:r>
            <a:r>
              <a:rPr lang="en-US" dirty="0"/>
              <a:t> (1779) </a:t>
            </a:r>
          </a:p>
        </p:txBody>
      </p:sp>
      <p:pic>
        <p:nvPicPr>
          <p:cNvPr id="604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67018"/>
            <a:ext cx="8458200" cy="4745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Date Placeholder 3">
            <a:extLst>
              <a:ext uri="{FF2B5EF4-FFF2-40B4-BE49-F238E27FC236}">
                <a16:creationId xmlns:a16="http://schemas.microsoft.com/office/drawing/2014/main" id="{82E87FB8-5512-F8C3-64EE-49ECA2990723}"/>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Command Line Example</a:t>
            </a:r>
          </a:p>
        </p:txBody>
      </p:sp>
      <p:sp>
        <p:nvSpPr>
          <p:cNvPr id="3" name="Content Placeholder 2"/>
          <p:cNvSpPr>
            <a:spLocks noGrp="1"/>
          </p:cNvSpPr>
          <p:nvPr>
            <p:ph idx="1"/>
          </p:nvPr>
        </p:nvSpPr>
        <p:spPr>
          <a:ln>
            <a:solidFill>
              <a:schemeClr val="tx1"/>
            </a:solidFill>
          </a:ln>
        </p:spPr>
        <p:txBody>
          <a:bodyPr>
            <a:normAutofit/>
          </a:bodyPr>
          <a:lstStyle/>
          <a:p>
            <a:pPr marL="0" indent="0">
              <a:buNone/>
            </a:pPr>
            <a:r>
              <a:rPr lang="en-US" sz="2200" dirty="0">
                <a:latin typeface="Courier"/>
                <a:cs typeface="Courier"/>
              </a:rPr>
              <a:t>java –jar </a:t>
            </a:r>
            <a:r>
              <a:rPr lang="en-US" sz="2200" dirty="0" err="1">
                <a:latin typeface="Courier"/>
                <a:cs typeface="Courier"/>
              </a:rPr>
              <a:t>AuToBI.jar</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text_grid_file</a:t>
            </a:r>
            <a:r>
              <a:rPr lang="en-US" sz="2200" dirty="0">
                <a:latin typeface="Courier"/>
                <a:cs typeface="Courier"/>
              </a:rPr>
              <a:t>=</a:t>
            </a:r>
            <a:r>
              <a:rPr lang="en-US" sz="2200" dirty="0" err="1">
                <a:latin typeface="Courier"/>
                <a:cs typeface="Courier"/>
              </a:rPr>
              <a:t>in.TextGrid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wav_file</a:t>
            </a:r>
            <a:r>
              <a:rPr lang="en-US" sz="2200" dirty="0">
                <a:latin typeface="Courier"/>
                <a:cs typeface="Courier"/>
              </a:rPr>
              <a:t>=</a:t>
            </a:r>
            <a:r>
              <a:rPr lang="en-US" sz="2200" dirty="0" err="1">
                <a:latin typeface="Courier"/>
                <a:cs typeface="Courier"/>
              </a:rPr>
              <a:t>in.wav</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out_file</a:t>
            </a:r>
            <a:r>
              <a:rPr lang="en-US" sz="2200" dirty="0">
                <a:latin typeface="Courier"/>
                <a:cs typeface="Courier"/>
              </a:rPr>
              <a:t>=</a:t>
            </a:r>
            <a:r>
              <a:rPr lang="en-US" sz="2200" dirty="0" err="1">
                <a:latin typeface="Courier"/>
                <a:cs typeface="Courier"/>
              </a:rPr>
              <a:t>out.TextGrid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pitch_accent_detector</a:t>
            </a:r>
            <a:r>
              <a:rPr lang="en-US" sz="2200" dirty="0">
                <a:latin typeface="Courier"/>
                <a:cs typeface="Courier"/>
              </a:rPr>
              <a:t>=</a:t>
            </a:r>
            <a:r>
              <a:rPr lang="en-US" sz="2200" dirty="0" err="1">
                <a:latin typeface="Courier"/>
                <a:cs typeface="Courier"/>
              </a:rPr>
              <a:t>accent.model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pitch_accent_classifier</a:t>
            </a:r>
            <a:r>
              <a:rPr lang="en-US" sz="2200" dirty="0">
                <a:latin typeface="Courier"/>
                <a:cs typeface="Courier"/>
              </a:rPr>
              <a:t>=</a:t>
            </a:r>
            <a:r>
              <a:rPr lang="en-US" sz="2200" dirty="0" err="1">
                <a:latin typeface="Courier"/>
                <a:cs typeface="Courier"/>
              </a:rPr>
              <a:t>pa_type.model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intonational_phrase_detector</a:t>
            </a:r>
            <a:r>
              <a:rPr lang="en-US" sz="2200" dirty="0">
                <a:latin typeface="Courier"/>
                <a:cs typeface="Courier"/>
              </a:rPr>
              <a:t>=</a:t>
            </a:r>
            <a:r>
              <a:rPr lang="en-US" sz="2200" dirty="0" err="1">
                <a:latin typeface="Courier"/>
                <a:cs typeface="Courier"/>
              </a:rPr>
              <a:t>ip.model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intermediate_phrase_detector</a:t>
            </a:r>
            <a:r>
              <a:rPr lang="en-US" sz="2200" dirty="0">
                <a:latin typeface="Courier"/>
                <a:cs typeface="Courier"/>
              </a:rPr>
              <a:t>=</a:t>
            </a:r>
            <a:r>
              <a:rPr lang="en-US" sz="2200" dirty="0" err="1">
                <a:latin typeface="Courier"/>
                <a:cs typeface="Courier"/>
              </a:rPr>
              <a:t>interp.model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phrase_accent_classifier</a:t>
            </a:r>
            <a:r>
              <a:rPr lang="en-US" sz="2200" dirty="0">
                <a:latin typeface="Courier"/>
                <a:cs typeface="Courier"/>
              </a:rPr>
              <a:t>=</a:t>
            </a:r>
            <a:r>
              <a:rPr lang="en-US" sz="2200" dirty="0" err="1">
                <a:latin typeface="Courier"/>
                <a:cs typeface="Courier"/>
              </a:rPr>
              <a:t>phraseac.model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boundary_tone_classifier</a:t>
            </a:r>
            <a:r>
              <a:rPr lang="en-US" sz="2200" dirty="0">
                <a:latin typeface="Courier"/>
                <a:cs typeface="Courier"/>
              </a:rPr>
              <a:t>=</a:t>
            </a:r>
            <a:r>
              <a:rPr lang="en-US" sz="2200" dirty="0" err="1">
                <a:latin typeface="Courier"/>
                <a:cs typeface="Courier"/>
              </a:rPr>
              <a:t>bt.model</a:t>
            </a:r>
            <a:endParaRPr lang="en-US" sz="2200" dirty="0">
              <a:latin typeface="Courier"/>
              <a:cs typeface="Courier"/>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40</a:t>
            </a:fld>
            <a:endParaRPr lang="en-US"/>
          </a:p>
        </p:txBody>
      </p:sp>
      <p:sp>
        <p:nvSpPr>
          <p:cNvPr id="4" name="Date Placeholder 3">
            <a:extLst>
              <a:ext uri="{FF2B5EF4-FFF2-40B4-BE49-F238E27FC236}">
                <a16:creationId xmlns:a16="http://schemas.microsoft.com/office/drawing/2014/main" id="{EF1A6F28-D493-5CED-1319-D03EBE7A8222}"/>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618962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Schematic</a:t>
            </a:r>
          </a:p>
        </p:txBody>
      </p:sp>
      <p:sp>
        <p:nvSpPr>
          <p:cNvPr id="5" name="Slide Number Placeholder 4"/>
          <p:cNvSpPr>
            <a:spLocks noGrp="1"/>
          </p:cNvSpPr>
          <p:nvPr>
            <p:ph type="sldNum" sz="quarter" idx="12"/>
          </p:nvPr>
        </p:nvSpPr>
        <p:spPr/>
        <p:txBody>
          <a:bodyPr/>
          <a:lstStyle/>
          <a:p>
            <a:fld id="{6DC54031-3823-C645-9013-F4752712CF15}" type="slidenum">
              <a:rPr lang="en-US" smtClean="0"/>
              <a:t>41</a:t>
            </a:fld>
            <a:endParaRPr lang="en-US"/>
          </a:p>
        </p:txBody>
      </p:sp>
      <p:sp>
        <p:nvSpPr>
          <p:cNvPr id="9" name="Rectangle 8"/>
          <p:cNvSpPr/>
          <p:nvPr/>
        </p:nvSpPr>
        <p:spPr>
          <a:xfrm>
            <a:off x="886889" y="2369078"/>
            <a:ext cx="1809419" cy="797461"/>
          </a:xfrm>
          <a:prstGeom prst="rect">
            <a:avLst/>
          </a:prstGeom>
          <a:solidFill>
            <a:srgbClr val="BFBFB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Segmentation</a:t>
            </a:r>
            <a:br>
              <a:rPr lang="en-US" sz="2000" dirty="0">
                <a:solidFill>
                  <a:schemeClr val="tx1"/>
                </a:solidFill>
              </a:rPr>
            </a:br>
            <a:r>
              <a:rPr lang="en-US" sz="2000" dirty="0">
                <a:solidFill>
                  <a:schemeClr val="tx1"/>
                </a:solidFill>
              </a:rPr>
              <a:t>(</a:t>
            </a:r>
            <a:r>
              <a:rPr lang="en-US" sz="2000" dirty="0" err="1">
                <a:solidFill>
                  <a:schemeClr val="tx1"/>
                </a:solidFill>
              </a:rPr>
              <a:t>TextGrid</a:t>
            </a:r>
            <a:r>
              <a:rPr lang="en-US" sz="2000" dirty="0">
                <a:solidFill>
                  <a:schemeClr val="tx1"/>
                </a:solidFill>
              </a:rPr>
              <a:t>)</a:t>
            </a:r>
          </a:p>
        </p:txBody>
      </p:sp>
      <p:sp>
        <p:nvSpPr>
          <p:cNvPr id="10" name="Rectangle 9"/>
          <p:cNvSpPr/>
          <p:nvPr/>
        </p:nvSpPr>
        <p:spPr>
          <a:xfrm>
            <a:off x="3854302" y="1254950"/>
            <a:ext cx="1449393" cy="720680"/>
          </a:xfrm>
          <a:prstGeom prst="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Audio (wav)</a:t>
            </a:r>
          </a:p>
        </p:txBody>
      </p:sp>
      <p:sp>
        <p:nvSpPr>
          <p:cNvPr id="11" name="Rectangle 10"/>
          <p:cNvSpPr/>
          <p:nvPr/>
        </p:nvSpPr>
        <p:spPr>
          <a:xfrm>
            <a:off x="6553200" y="1992924"/>
            <a:ext cx="2133600" cy="755678"/>
          </a:xfrm>
          <a:prstGeom prst="rect">
            <a:avLst/>
          </a:prstGeom>
          <a:solidFill>
            <a:srgbClr val="BFBFB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Normalization Parameters</a:t>
            </a:r>
          </a:p>
        </p:txBody>
      </p:sp>
      <p:sp>
        <p:nvSpPr>
          <p:cNvPr id="15" name="Rectangle 14"/>
          <p:cNvSpPr/>
          <p:nvPr/>
        </p:nvSpPr>
        <p:spPr>
          <a:xfrm>
            <a:off x="3498666" y="2315096"/>
            <a:ext cx="2204975" cy="91005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Feature Extraction</a:t>
            </a:r>
          </a:p>
        </p:txBody>
      </p:sp>
      <p:sp>
        <p:nvSpPr>
          <p:cNvPr id="21" name="Rectangle 20"/>
          <p:cNvSpPr/>
          <p:nvPr/>
        </p:nvSpPr>
        <p:spPr>
          <a:xfrm>
            <a:off x="3370871" y="4806462"/>
            <a:ext cx="2460565" cy="71031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Hypothesized Prosodic Events</a:t>
            </a:r>
          </a:p>
        </p:txBody>
      </p:sp>
      <p:sp>
        <p:nvSpPr>
          <p:cNvPr id="22" name="Rectangle 21"/>
          <p:cNvSpPr/>
          <p:nvPr/>
        </p:nvSpPr>
        <p:spPr>
          <a:xfrm>
            <a:off x="3733705" y="5723027"/>
            <a:ext cx="1734898" cy="445078"/>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rPr>
              <a:t>Evaluation</a:t>
            </a:r>
          </a:p>
        </p:txBody>
      </p:sp>
      <p:cxnSp>
        <p:nvCxnSpPr>
          <p:cNvPr id="23" name="Straight Arrow Connector 22"/>
          <p:cNvCxnSpPr>
            <a:stCxn id="9" idx="3"/>
            <a:endCxn id="15" idx="1"/>
          </p:cNvCxnSpPr>
          <p:nvPr/>
        </p:nvCxnSpPr>
        <p:spPr>
          <a:xfrm>
            <a:off x="2696308" y="2767809"/>
            <a:ext cx="802358" cy="231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15" idx="0"/>
          </p:cNvCxnSpPr>
          <p:nvPr/>
        </p:nvCxnSpPr>
        <p:spPr>
          <a:xfrm>
            <a:off x="4578999" y="1975630"/>
            <a:ext cx="22155" cy="3394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5" idx="3"/>
          </p:cNvCxnSpPr>
          <p:nvPr/>
        </p:nvCxnSpPr>
        <p:spPr>
          <a:xfrm flipH="1">
            <a:off x="5703641" y="2370763"/>
            <a:ext cx="849559" cy="3993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2"/>
            <a:endCxn id="43" idx="0"/>
          </p:cNvCxnSpPr>
          <p:nvPr/>
        </p:nvCxnSpPr>
        <p:spPr>
          <a:xfrm>
            <a:off x="4601154" y="3225152"/>
            <a:ext cx="0" cy="27227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3" idx="2"/>
            <a:endCxn id="21" idx="0"/>
          </p:cNvCxnSpPr>
          <p:nvPr/>
        </p:nvCxnSpPr>
        <p:spPr>
          <a:xfrm>
            <a:off x="4601154" y="4532923"/>
            <a:ext cx="0" cy="27353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1" idx="2"/>
            <a:endCxn id="22" idx="0"/>
          </p:cNvCxnSpPr>
          <p:nvPr/>
        </p:nvCxnSpPr>
        <p:spPr>
          <a:xfrm>
            <a:off x="4601154" y="5516772"/>
            <a:ext cx="0" cy="20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hape 60"/>
          <p:cNvCxnSpPr>
            <a:stCxn id="9" idx="2"/>
            <a:endCxn id="22" idx="1"/>
          </p:cNvCxnSpPr>
          <p:nvPr/>
        </p:nvCxnSpPr>
        <p:spPr>
          <a:xfrm rot="16200000" flipH="1">
            <a:off x="1373139" y="3584999"/>
            <a:ext cx="2779027" cy="194210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498666" y="3497425"/>
            <a:ext cx="2204975" cy="1035498"/>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Classifier</a:t>
            </a:r>
          </a:p>
        </p:txBody>
      </p:sp>
      <p:cxnSp>
        <p:nvCxnSpPr>
          <p:cNvPr id="102" name="Elbow Connector 101"/>
          <p:cNvCxnSpPr>
            <a:stCxn id="10" idx="3"/>
            <a:endCxn id="11" idx="0"/>
          </p:cNvCxnSpPr>
          <p:nvPr/>
        </p:nvCxnSpPr>
        <p:spPr>
          <a:xfrm>
            <a:off x="5303695" y="1615290"/>
            <a:ext cx="2316305" cy="377634"/>
          </a:xfrm>
          <a:prstGeom prst="bentConnector2">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3">
            <a:extLst>
              <a:ext uri="{FF2B5EF4-FFF2-40B4-BE49-F238E27FC236}">
                <a16:creationId xmlns:a16="http://schemas.microsoft.com/office/drawing/2014/main" id="{14A997D1-637C-A95A-7FC4-E5F375EFE861}"/>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667972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Performance</a:t>
            </a:r>
          </a:p>
        </p:txBody>
      </p:sp>
      <p:sp>
        <p:nvSpPr>
          <p:cNvPr id="3" name="Content Placeholder 2"/>
          <p:cNvSpPr>
            <a:spLocks noGrp="1"/>
          </p:cNvSpPr>
          <p:nvPr>
            <p:ph idx="1"/>
          </p:nvPr>
        </p:nvSpPr>
        <p:spPr>
          <a:xfrm>
            <a:off x="457200" y="1285875"/>
            <a:ext cx="8229600" cy="5435600"/>
          </a:xfrm>
        </p:spPr>
        <p:txBody>
          <a:bodyPr>
            <a:normAutofit/>
          </a:bodyPr>
          <a:lstStyle/>
          <a:p>
            <a:r>
              <a:rPr lang="en-US" dirty="0">
                <a:solidFill>
                  <a:srgbClr val="0066FF"/>
                </a:solidFill>
              </a:rPr>
              <a:t>Cross-Corpus Performance: </a:t>
            </a:r>
            <a:r>
              <a:rPr lang="en-US" dirty="0"/>
              <a:t>BURNC → CGC</a:t>
            </a:r>
          </a:p>
        </p:txBody>
      </p:sp>
      <p:sp>
        <p:nvSpPr>
          <p:cNvPr id="5" name="Slide Number Placeholder 4"/>
          <p:cNvSpPr>
            <a:spLocks noGrp="1"/>
          </p:cNvSpPr>
          <p:nvPr>
            <p:ph type="sldNum" sz="quarter" idx="12"/>
          </p:nvPr>
        </p:nvSpPr>
        <p:spPr/>
        <p:txBody>
          <a:bodyPr/>
          <a:lstStyle/>
          <a:p>
            <a:fld id="{6DC54031-3823-C645-9013-F4752712CF15}" type="slidenum">
              <a:rPr lang="en-US" smtClean="0"/>
              <a:t>42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431601259"/>
              </p:ext>
            </p:extLst>
          </p:nvPr>
        </p:nvGraphicFramePr>
        <p:xfrm>
          <a:off x="1250464" y="2133600"/>
          <a:ext cx="6506308" cy="2560320"/>
        </p:xfrm>
        <a:graphic>
          <a:graphicData uri="http://schemas.openxmlformats.org/drawingml/2006/table">
            <a:tbl>
              <a:tblPr firstRow="1" bandRow="1">
                <a:tableStyleId>{2D5ABB26-0587-4C30-8999-92F81FD0307C}</a:tableStyleId>
              </a:tblPr>
              <a:tblGrid>
                <a:gridCol w="4357074">
                  <a:extLst>
                    <a:ext uri="{9D8B030D-6E8A-4147-A177-3AD203B41FA5}">
                      <a16:colId xmlns:a16="http://schemas.microsoft.com/office/drawing/2014/main" val="20000"/>
                    </a:ext>
                  </a:extLst>
                </a:gridCol>
                <a:gridCol w="2149234">
                  <a:extLst>
                    <a:ext uri="{9D8B030D-6E8A-4147-A177-3AD203B41FA5}">
                      <a16:colId xmlns:a16="http://schemas.microsoft.com/office/drawing/2014/main" val="20001"/>
                    </a:ext>
                  </a:extLst>
                </a:gridCol>
              </a:tblGrid>
              <a:tr h="309824">
                <a:tc>
                  <a:txBody>
                    <a:bodyPr/>
                    <a:lstStyle/>
                    <a:p>
                      <a:r>
                        <a:rPr lang="en-US" dirty="0">
                          <a:solidFill>
                            <a:srgbClr val="000000"/>
                          </a:solidFill>
                        </a:rPr>
                        <a:t>Task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lang="en-US" dirty="0">
                          <a:solidFill>
                            <a:srgbClr val="000000"/>
                          </a:solidFill>
                        </a:rPr>
                        <a:t>Accuracy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09824">
                <a:tc>
                  <a:txBody>
                    <a:bodyPr/>
                    <a:lstStyle/>
                    <a:p>
                      <a:r>
                        <a:rPr lang="en-US" dirty="0">
                          <a:solidFill>
                            <a:srgbClr val="000000"/>
                          </a:solidFill>
                        </a:rPr>
                        <a:t>Pitch Accent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73.5%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09824">
                <a:tc>
                  <a:txBody>
                    <a:bodyPr/>
                    <a:lstStyle/>
                    <a:p>
                      <a:r>
                        <a:rPr lang="en-US" dirty="0">
                          <a:solidFill>
                            <a:srgbClr val="000000"/>
                          </a:solidFill>
                        </a:rPr>
                        <a:t>Pitch Accent Classification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69.78%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09824">
                <a:tc>
                  <a:txBody>
                    <a:bodyPr/>
                    <a:lstStyle/>
                    <a:p>
                      <a:r>
                        <a:rPr lang="en-US" dirty="0" err="1">
                          <a:solidFill>
                            <a:srgbClr val="000000"/>
                          </a:solidFill>
                        </a:rPr>
                        <a:t>Intonational</a:t>
                      </a:r>
                      <a:r>
                        <a:rPr lang="en-US" dirty="0">
                          <a:solidFill>
                            <a:srgbClr val="000000"/>
                          </a:solidFill>
                        </a:rPr>
                        <a:t>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90.8% (0.812 F1)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09824">
                <a:tc>
                  <a:txBody>
                    <a:bodyPr/>
                    <a:lstStyle/>
                    <a:p>
                      <a:r>
                        <a:rPr lang="en-US" dirty="0">
                          <a:solidFill>
                            <a:srgbClr val="000000"/>
                          </a:solidFill>
                        </a:rPr>
                        <a:t>Phrase</a:t>
                      </a:r>
                      <a:r>
                        <a:rPr lang="en-US" baseline="0" dirty="0">
                          <a:solidFill>
                            <a:srgbClr val="000000"/>
                          </a:solidFill>
                        </a:rPr>
                        <a:t> Accent/Boundary Tones </a:t>
                      </a:r>
                      <a:r>
                        <a:rPr lang="en-US" baseline="0" dirty="0" err="1">
                          <a:solidFill>
                            <a:srgbClr val="000000"/>
                          </a:solidFill>
                        </a:rPr>
                        <a:t>Classif</a:t>
                      </a:r>
                      <a:r>
                        <a:rPr lang="en-US" baseline="0" dirty="0">
                          <a:solidFill>
                            <a:srgbClr val="000000"/>
                          </a:solidFill>
                        </a:rPr>
                        <a:t>.</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35.34%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09824">
                <a:tc>
                  <a:txBody>
                    <a:bodyPr/>
                    <a:lstStyle/>
                    <a:p>
                      <a:r>
                        <a:rPr lang="en-US" dirty="0">
                          <a:solidFill>
                            <a:srgbClr val="000000"/>
                          </a:solidFill>
                        </a:rPr>
                        <a:t>Intermediate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86.33%</a:t>
                      </a:r>
                      <a:r>
                        <a:rPr lang="en-US" baseline="0" dirty="0">
                          <a:solidFill>
                            <a:srgbClr val="000000"/>
                          </a:solidFill>
                        </a:rPr>
                        <a:t> (0.181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09824">
                <a:tc>
                  <a:txBody>
                    <a:bodyPr/>
                    <a:lstStyle/>
                    <a:p>
                      <a:r>
                        <a:rPr lang="en-US" dirty="0">
                          <a:solidFill>
                            <a:srgbClr val="000000"/>
                          </a:solidFill>
                        </a:rPr>
                        <a:t>Phrase</a:t>
                      </a:r>
                      <a:r>
                        <a:rPr lang="en-US" baseline="0" dirty="0">
                          <a:solidFill>
                            <a:srgbClr val="000000"/>
                          </a:solidFill>
                        </a:rPr>
                        <a:t> Accent Classification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62.21%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489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Available </a:t>
            </a:r>
            <a:r>
              <a:rPr lang="en-US" dirty="0" err="1"/>
              <a:t>ToBI</a:t>
            </a:r>
            <a:r>
              <a:rPr lang="en-US" dirty="0"/>
              <a:t> Labeled Corpora</a:t>
            </a:r>
          </a:p>
        </p:txBody>
      </p:sp>
      <p:sp>
        <p:nvSpPr>
          <p:cNvPr id="3" name="Content Placeholder 2"/>
          <p:cNvSpPr>
            <a:spLocks noGrp="1"/>
          </p:cNvSpPr>
          <p:nvPr>
            <p:ph idx="1"/>
          </p:nvPr>
        </p:nvSpPr>
        <p:spPr>
          <a:xfrm>
            <a:off x="457200" y="1265237"/>
            <a:ext cx="8229600" cy="5059363"/>
          </a:xfrm>
        </p:spPr>
        <p:txBody>
          <a:bodyPr>
            <a:normAutofit fontScale="62500" lnSpcReduction="20000"/>
          </a:bodyPr>
          <a:lstStyle/>
          <a:p>
            <a:r>
              <a:rPr lang="en-US" sz="3800" dirty="0">
                <a:solidFill>
                  <a:srgbClr val="0066FF"/>
                </a:solidFill>
                <a:hlinkClick r:id="rId3">
                  <a:extLst>
                    <a:ext uri="{A12FA001-AC4F-418D-AE19-62706E023703}">
                      <ahyp:hlinkClr xmlns:ahyp="http://schemas.microsoft.com/office/drawing/2018/hyperlinkcolor" val="tx"/>
                    </a:ext>
                  </a:extLst>
                </a:hlinkClick>
              </a:rPr>
              <a:t>Boston University Radio News Corpus</a:t>
            </a:r>
            <a:endParaRPr lang="en-US" sz="3800" dirty="0">
              <a:solidFill>
                <a:srgbClr val="0066FF"/>
              </a:solidFill>
            </a:endParaRPr>
          </a:p>
          <a:p>
            <a:pPr lvl="1"/>
            <a:r>
              <a:rPr lang="en-US" sz="3800" dirty="0"/>
              <a:t>Available from LDC</a:t>
            </a:r>
          </a:p>
          <a:p>
            <a:pPr lvl="1"/>
            <a:r>
              <a:rPr lang="en-US" sz="3800" dirty="0"/>
              <a:t>6 speakers (3M, 3F)</a:t>
            </a:r>
          </a:p>
          <a:p>
            <a:pPr lvl="1"/>
            <a:r>
              <a:rPr lang="en-US" sz="3800" dirty="0"/>
              <a:t>Professional news readers (broadcast news)</a:t>
            </a:r>
          </a:p>
          <a:p>
            <a:pPr lvl="1"/>
            <a:r>
              <a:rPr lang="en-US" sz="3800" dirty="0"/>
              <a:t>Reading the same news stories</a:t>
            </a:r>
          </a:p>
          <a:p>
            <a:r>
              <a:rPr lang="en-US" sz="3800" dirty="0">
                <a:solidFill>
                  <a:srgbClr val="0066FF"/>
                </a:solidFill>
                <a:hlinkClick r:id="rId4">
                  <a:extLst>
                    <a:ext uri="{A12FA001-AC4F-418D-AE19-62706E023703}">
                      <ahyp:hlinkClr xmlns:ahyp="http://schemas.microsoft.com/office/drawing/2018/hyperlinkcolor" val="tx"/>
                    </a:ext>
                  </a:extLst>
                </a:hlinkClick>
              </a:rPr>
              <a:t>Boston Directions Corpus</a:t>
            </a:r>
            <a:endParaRPr lang="en-US" sz="3800" dirty="0">
              <a:solidFill>
                <a:srgbClr val="0066FF"/>
              </a:solidFill>
            </a:endParaRPr>
          </a:p>
          <a:p>
            <a:pPr lvl="1"/>
            <a:r>
              <a:rPr lang="en-US" sz="3800" dirty="0"/>
              <a:t>Available from </a:t>
            </a:r>
            <a:r>
              <a:rPr lang="en-US" sz="3800" dirty="0">
                <a:hlinkClick r:id="rId5"/>
              </a:rPr>
              <a:t>ELRA</a:t>
            </a:r>
            <a:endParaRPr lang="en-US" sz="3800" dirty="0"/>
          </a:p>
          <a:p>
            <a:pPr lvl="1"/>
            <a:r>
              <a:rPr lang="en-US" sz="3800" dirty="0"/>
              <a:t>Read and spontaneous speech</a:t>
            </a:r>
          </a:p>
          <a:p>
            <a:pPr lvl="1"/>
            <a:r>
              <a:rPr lang="en-US" sz="3800" dirty="0"/>
              <a:t>4 non-professional speakers (3M, 1F)</a:t>
            </a:r>
          </a:p>
          <a:p>
            <a:pPr lvl="1"/>
            <a:r>
              <a:rPr lang="en-US" sz="3800" dirty="0"/>
              <a:t>Speakers perform a direction-giving task (spontaneous)</a:t>
            </a:r>
          </a:p>
          <a:p>
            <a:pPr lvl="1"/>
            <a:r>
              <a:rPr lang="en-US" sz="3800" dirty="0"/>
              <a:t>~2 weeks later, speakers read a transcript of their speech with </a:t>
            </a:r>
            <a:r>
              <a:rPr lang="en-US" sz="3800" dirty="0" err="1"/>
              <a:t>disfluencies</a:t>
            </a:r>
            <a:r>
              <a:rPr lang="en-US" sz="3800" dirty="0"/>
              <a:t> removed.</a:t>
            </a:r>
          </a:p>
          <a:p>
            <a:pPr lvl="1"/>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43</a:t>
            </a:fld>
            <a:endParaRPr lang="en-US"/>
          </a:p>
        </p:txBody>
      </p:sp>
      <p:sp>
        <p:nvSpPr>
          <p:cNvPr id="6" name="Date Placeholder 3">
            <a:extLst>
              <a:ext uri="{FF2B5EF4-FFF2-40B4-BE49-F238E27FC236}">
                <a16:creationId xmlns:a16="http://schemas.microsoft.com/office/drawing/2014/main" id="{8B985D5F-8D99-2915-E979-B4E503126B7C}"/>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302498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853687-B864-CB42-8ABF-ADE7D5415287}"/>
              </a:ext>
            </a:extLst>
          </p:cNvPr>
          <p:cNvSpPr>
            <a:spLocks noGrp="1"/>
          </p:cNvSpPr>
          <p:nvPr>
            <p:ph idx="1"/>
          </p:nvPr>
        </p:nvSpPr>
        <p:spPr>
          <a:xfrm>
            <a:off x="457200" y="960437"/>
            <a:ext cx="8229600" cy="5821363"/>
          </a:xfrm>
        </p:spPr>
        <p:txBody>
          <a:bodyPr/>
          <a:lstStyle/>
          <a:p>
            <a:r>
              <a:rPr lang="en-US" sz="2300" dirty="0">
                <a:solidFill>
                  <a:srgbClr val="0066FF"/>
                </a:solidFill>
                <a:hlinkClick r:id="rId3">
                  <a:extLst>
                    <a:ext uri="{A12FA001-AC4F-418D-AE19-62706E023703}">
                      <ahyp:hlinkClr xmlns:ahyp="http://schemas.microsoft.com/office/drawing/2018/hyperlinkcolor" val="tx"/>
                    </a:ext>
                  </a:extLst>
                </a:hlinkClick>
              </a:rPr>
              <a:t>Columbia Games Corpus</a:t>
            </a:r>
            <a:endParaRPr lang="en-US" sz="2300" dirty="0">
              <a:solidFill>
                <a:srgbClr val="0066FF"/>
              </a:solidFill>
            </a:endParaRPr>
          </a:p>
          <a:p>
            <a:pPr lvl="1"/>
            <a:r>
              <a:rPr lang="en-US" sz="2300" dirty="0"/>
              <a:t>13 subjects (6 female, 7 male), each having 2 conversations with different partners</a:t>
            </a:r>
          </a:p>
          <a:p>
            <a:pPr lvl="1"/>
            <a:r>
              <a:rPr lang="en-US" sz="2300" dirty="0"/>
              <a:t>10h of speech, averaging 45m per dialogue</a:t>
            </a:r>
          </a:p>
          <a:p>
            <a:pPr lvl="1"/>
            <a:r>
              <a:rPr lang="en-US" sz="2300" dirty="0"/>
              <a:t>Manually transcribed and aligned</a:t>
            </a:r>
          </a:p>
          <a:p>
            <a:pPr lvl="1"/>
            <a:r>
              <a:rPr lang="en-US" sz="2300" dirty="0"/>
              <a:t>Annotated also for affirmative cue words, turn-taking</a:t>
            </a:r>
          </a:p>
          <a:p>
            <a:r>
              <a:rPr lang="en-US" sz="2300" dirty="0">
                <a:solidFill>
                  <a:srgbClr val="0066FF"/>
                </a:solidFill>
                <a:hlinkClick r:id="rId4">
                  <a:extLst>
                    <a:ext uri="{A12FA001-AC4F-418D-AE19-62706E023703}">
                      <ahyp:hlinkClr xmlns:ahyp="http://schemas.microsoft.com/office/drawing/2018/hyperlinkcolor" val="tx"/>
                    </a:ext>
                  </a:extLst>
                </a:hlinkClick>
              </a:rPr>
              <a:t>Switchboard Corpu</a:t>
            </a:r>
            <a:r>
              <a:rPr lang="en-US" sz="2300" dirty="0">
                <a:solidFill>
                  <a:srgbClr val="0066FF"/>
                </a:solidFill>
              </a:rPr>
              <a:t>s </a:t>
            </a:r>
            <a:r>
              <a:rPr lang="en-US" sz="2300" dirty="0"/>
              <a:t>(SWBD-1 Release 2 of many)</a:t>
            </a:r>
          </a:p>
          <a:p>
            <a:pPr lvl="1"/>
            <a:r>
              <a:rPr lang="en-US" sz="2300" dirty="0"/>
              <a:t>Available from LDC:  Spontaneous phone conversations on different topics</a:t>
            </a:r>
          </a:p>
          <a:p>
            <a:pPr lvl="1"/>
            <a:r>
              <a:rPr lang="en-US" sz="2300" dirty="0"/>
              <a:t>543 U.S. speakers from different regions (302 male, 241 female) recorded in early 1990s</a:t>
            </a:r>
          </a:p>
          <a:p>
            <a:pPr lvl="1"/>
            <a:r>
              <a:rPr lang="en-US" sz="2300" dirty="0"/>
              <a:t>2400 conversations on 70 topics</a:t>
            </a:r>
          </a:p>
          <a:p>
            <a:pPr lvl="1"/>
            <a:r>
              <a:rPr lang="en-US" sz="2300" dirty="0"/>
              <a:t>Subset annotated with </a:t>
            </a:r>
            <a:r>
              <a:rPr lang="en-US" sz="2300" dirty="0" err="1"/>
              <a:t>ToBI</a:t>
            </a:r>
            <a:r>
              <a:rPr lang="en-US" sz="2300" dirty="0"/>
              <a:t> labels and other </a:t>
            </a:r>
            <a:r>
              <a:rPr lang="en-US" sz="2300" dirty="0">
                <a:solidFill>
                  <a:srgbClr val="0066FF"/>
                </a:solidFill>
                <a:hlinkClick r:id="rId5">
                  <a:extLst>
                    <a:ext uri="{A12FA001-AC4F-418D-AE19-62706E023703}">
                      <ahyp:hlinkClr xmlns:ahyp="http://schemas.microsoft.com/office/drawing/2018/hyperlinkcolor" val="tx"/>
                    </a:ext>
                  </a:extLst>
                </a:hlinkClick>
              </a:rPr>
              <a:t>NXT features</a:t>
            </a:r>
            <a:endParaRPr lang="en-US" sz="2300" dirty="0">
              <a:solidFill>
                <a:srgbClr val="0066FF"/>
              </a:solidFill>
            </a:endParaRPr>
          </a:p>
          <a:p>
            <a:pPr lvl="1"/>
            <a:endParaRPr lang="en-US" dirty="0"/>
          </a:p>
        </p:txBody>
      </p:sp>
      <p:sp>
        <p:nvSpPr>
          <p:cNvPr id="5" name="Slide Number Placeholder 4">
            <a:extLst>
              <a:ext uri="{FF2B5EF4-FFF2-40B4-BE49-F238E27FC236}">
                <a16:creationId xmlns:a16="http://schemas.microsoft.com/office/drawing/2014/main" id="{A713AB81-B10E-744C-8EFB-D652C3534001}"/>
              </a:ext>
            </a:extLst>
          </p:cNvPr>
          <p:cNvSpPr>
            <a:spLocks noGrp="1"/>
          </p:cNvSpPr>
          <p:nvPr>
            <p:ph type="sldNum" sz="quarter" idx="12"/>
          </p:nvPr>
        </p:nvSpPr>
        <p:spPr/>
        <p:txBody>
          <a:bodyPr/>
          <a:lstStyle/>
          <a:p>
            <a:fld id="{6C249F2B-E833-7C4B-8512-E970305C1E58}" type="slidenum">
              <a:rPr lang="en-US" smtClean="0"/>
              <a:pPr/>
              <a:t>44</a:t>
            </a:fld>
            <a:endParaRPr lang="en-US"/>
          </a:p>
        </p:txBody>
      </p:sp>
      <p:sp>
        <p:nvSpPr>
          <p:cNvPr id="6" name="Title 1">
            <a:extLst>
              <a:ext uri="{FF2B5EF4-FFF2-40B4-BE49-F238E27FC236}">
                <a16:creationId xmlns:a16="http://schemas.microsoft.com/office/drawing/2014/main" id="{BECFFDCA-3C3F-28E1-A776-2CDC5C97D6F6}"/>
              </a:ext>
            </a:extLst>
          </p:cNvPr>
          <p:cNvSpPr>
            <a:spLocks noGrp="1"/>
          </p:cNvSpPr>
          <p:nvPr>
            <p:ph type="title"/>
          </p:nvPr>
        </p:nvSpPr>
        <p:spPr>
          <a:xfrm>
            <a:off x="457200" y="274638"/>
            <a:ext cx="8229600" cy="792162"/>
          </a:xfrm>
        </p:spPr>
        <p:txBody>
          <a:bodyPr>
            <a:normAutofit/>
          </a:bodyPr>
          <a:lstStyle/>
          <a:p>
            <a:r>
              <a:rPr lang="en-US" dirty="0"/>
              <a:t>Available </a:t>
            </a:r>
            <a:r>
              <a:rPr lang="en-US" dirty="0" err="1"/>
              <a:t>ToBI</a:t>
            </a:r>
            <a:r>
              <a:rPr lang="en-US" dirty="0"/>
              <a:t> Labeled Corpora</a:t>
            </a:r>
          </a:p>
        </p:txBody>
      </p:sp>
    </p:spTree>
    <p:extLst>
      <p:ext uri="{BB962C8B-B14F-4D97-AF65-F5344CB8AC3E}">
        <p14:creationId xmlns:p14="http://schemas.microsoft.com/office/powerpoint/2010/main" val="928668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544E-7A48-DB8A-B877-932983305D37}"/>
              </a:ext>
            </a:extLst>
          </p:cNvPr>
          <p:cNvSpPr>
            <a:spLocks noGrp="1"/>
          </p:cNvSpPr>
          <p:nvPr>
            <p:ph type="title"/>
          </p:nvPr>
        </p:nvSpPr>
        <p:spPr/>
        <p:txBody>
          <a:bodyPr/>
          <a:lstStyle/>
          <a:p>
            <a:r>
              <a:rPr lang="en-US" dirty="0"/>
              <a:t>Current Work on SWDA Corpus</a:t>
            </a:r>
          </a:p>
        </p:txBody>
      </p:sp>
      <p:sp>
        <p:nvSpPr>
          <p:cNvPr id="3" name="Content Placeholder 2">
            <a:extLst>
              <a:ext uri="{FF2B5EF4-FFF2-40B4-BE49-F238E27FC236}">
                <a16:creationId xmlns:a16="http://schemas.microsoft.com/office/drawing/2014/main" id="{9E8924CA-D021-854B-4296-B6B26D4A8CD3}"/>
              </a:ext>
            </a:extLst>
          </p:cNvPr>
          <p:cNvSpPr>
            <a:spLocks noGrp="1"/>
          </p:cNvSpPr>
          <p:nvPr>
            <p:ph idx="1"/>
          </p:nvPr>
        </p:nvSpPr>
        <p:spPr/>
        <p:txBody>
          <a:bodyPr/>
          <a:lstStyle/>
          <a:p>
            <a:r>
              <a:rPr lang="en-US" sz="2400" dirty="0">
                <a:solidFill>
                  <a:srgbClr val="0066FF"/>
                </a:solidFill>
              </a:rPr>
              <a:t>Switchboard Dialog Act Cor</a:t>
            </a:r>
            <a:r>
              <a:rPr lang="en-US" sz="2400" dirty="0"/>
              <a:t>pus is a portion (1155 conversations) of the original Switchboard Corpus</a:t>
            </a:r>
          </a:p>
          <a:p>
            <a:pPr lvl="1"/>
            <a:r>
              <a:rPr lang="en-US" sz="2400" dirty="0">
                <a:solidFill>
                  <a:srgbClr val="FF0000"/>
                </a:solidFill>
              </a:rPr>
              <a:t>Transcribed</a:t>
            </a:r>
          </a:p>
          <a:p>
            <a:pPr lvl="1"/>
            <a:r>
              <a:rPr lang="en-US" sz="2400" dirty="0">
                <a:solidFill>
                  <a:srgbClr val="FF0000"/>
                </a:solidFill>
              </a:rPr>
              <a:t>Aligned</a:t>
            </a:r>
            <a:r>
              <a:rPr lang="en-US" sz="2400" dirty="0"/>
              <a:t> using old ASR methods which did not work well </a:t>
            </a:r>
          </a:p>
          <a:p>
            <a:pPr lvl="1"/>
            <a:r>
              <a:rPr lang="en-US" sz="2400" dirty="0">
                <a:solidFill>
                  <a:srgbClr val="FF0000"/>
                </a:solidFill>
              </a:rPr>
              <a:t>43 DAs </a:t>
            </a:r>
            <a:r>
              <a:rPr lang="en-US" sz="2400" dirty="0"/>
              <a:t>annotated</a:t>
            </a:r>
          </a:p>
          <a:p>
            <a:pPr lvl="1"/>
            <a:r>
              <a:rPr lang="en-US" sz="2400" dirty="0"/>
              <a:t>Much other work on annotation but </a:t>
            </a:r>
            <a:r>
              <a:rPr lang="en-US" sz="2400" dirty="0">
                <a:solidFill>
                  <a:srgbClr val="FF0000"/>
                </a:solidFill>
              </a:rPr>
              <a:t>no alignment correction</a:t>
            </a:r>
            <a:r>
              <a:rPr lang="en-US" sz="2400" dirty="0"/>
              <a:t> which is what we are doing now to see if acoustic-prosodic features help with DA identification</a:t>
            </a:r>
          </a:p>
          <a:p>
            <a:pPr lvl="1"/>
            <a:r>
              <a:rPr lang="en-US" sz="2400" dirty="0">
                <a:solidFill>
                  <a:srgbClr val="FF0000"/>
                </a:solidFill>
              </a:rPr>
              <a:t>About 90% re-aligned</a:t>
            </a:r>
            <a:r>
              <a:rPr lang="en-US" sz="2400" dirty="0"/>
              <a:t>, building </a:t>
            </a:r>
            <a:r>
              <a:rPr lang="en-US" sz="2400" dirty="0">
                <a:solidFill>
                  <a:srgbClr val="FF0000"/>
                </a:solidFill>
              </a:rPr>
              <a:t>ML models </a:t>
            </a:r>
            <a:r>
              <a:rPr lang="en-US" sz="2400" dirty="0"/>
              <a:t>on them</a:t>
            </a:r>
          </a:p>
          <a:p>
            <a:pPr lvl="1"/>
            <a:r>
              <a:rPr lang="en-US" sz="2400" dirty="0"/>
              <a:t>More on this in a few weeks…</a:t>
            </a:r>
          </a:p>
        </p:txBody>
      </p:sp>
      <p:sp>
        <p:nvSpPr>
          <p:cNvPr id="5" name="Slide Number Placeholder 4">
            <a:extLst>
              <a:ext uri="{FF2B5EF4-FFF2-40B4-BE49-F238E27FC236}">
                <a16:creationId xmlns:a16="http://schemas.microsoft.com/office/drawing/2014/main" id="{F8227283-1FF2-4111-2E4C-2DCADDB5A33F}"/>
              </a:ext>
            </a:extLst>
          </p:cNvPr>
          <p:cNvSpPr>
            <a:spLocks noGrp="1"/>
          </p:cNvSpPr>
          <p:nvPr>
            <p:ph type="sldNum" sz="quarter" idx="12"/>
          </p:nvPr>
        </p:nvSpPr>
        <p:spPr/>
        <p:txBody>
          <a:bodyPr/>
          <a:lstStyle/>
          <a:p>
            <a:fld id="{6C249F2B-E833-7C4B-8512-E970305C1E58}" type="slidenum">
              <a:rPr lang="en-US" smtClean="0"/>
              <a:pPr/>
              <a:t>45</a:t>
            </a:fld>
            <a:endParaRPr lang="en-US"/>
          </a:p>
        </p:txBody>
      </p:sp>
      <p:sp>
        <p:nvSpPr>
          <p:cNvPr id="6" name="Date Placeholder 3">
            <a:extLst>
              <a:ext uri="{FF2B5EF4-FFF2-40B4-BE49-F238E27FC236}">
                <a16:creationId xmlns:a16="http://schemas.microsoft.com/office/drawing/2014/main" id="{3CAE798C-B758-F286-946F-0701C95891E0}"/>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555747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54100"/>
          </a:xfrm>
        </p:spPr>
        <p:txBody>
          <a:bodyPr/>
          <a:lstStyle/>
          <a:p>
            <a:r>
              <a:rPr lang="en-US" dirty="0">
                <a:hlinkClick r:id="rId3"/>
              </a:rPr>
              <a:t>ASCCD-Annotated Speech Corpus of Chinese Discourse</a:t>
            </a:r>
            <a:endParaRPr lang="en-US" dirty="0"/>
          </a:p>
        </p:txBody>
      </p:sp>
      <p:sp>
        <p:nvSpPr>
          <p:cNvPr id="3" name="Content Placeholder 2"/>
          <p:cNvSpPr>
            <a:spLocks noGrp="1"/>
          </p:cNvSpPr>
          <p:nvPr>
            <p:ph idx="1"/>
          </p:nvPr>
        </p:nvSpPr>
        <p:spPr/>
        <p:txBody>
          <a:bodyPr/>
          <a:lstStyle/>
          <a:p>
            <a:r>
              <a:rPr lang="en-US" sz="2400" dirty="0"/>
              <a:t>Created by the </a:t>
            </a:r>
            <a:r>
              <a:rPr lang="en-US" sz="2400" dirty="0">
                <a:solidFill>
                  <a:srgbClr val="FF0000"/>
                </a:solidFill>
              </a:rPr>
              <a:t>Institute of Linguistics Chinese Academy of Social Sciences</a:t>
            </a:r>
          </a:p>
          <a:p>
            <a:pPr lvl="1"/>
            <a:r>
              <a:rPr lang="en-US" sz="2400" dirty="0"/>
              <a:t>ASCCD includes</a:t>
            </a:r>
          </a:p>
          <a:p>
            <a:pPr lvl="2"/>
            <a:r>
              <a:rPr lang="en-US" dirty="0"/>
              <a:t>A </a:t>
            </a:r>
            <a:r>
              <a:rPr lang="en-US" dirty="0">
                <a:solidFill>
                  <a:srgbClr val="FF0000"/>
                </a:solidFill>
              </a:rPr>
              <a:t>text corpus</a:t>
            </a:r>
          </a:p>
          <a:p>
            <a:pPr lvl="2"/>
            <a:r>
              <a:rPr lang="en-US" dirty="0">
                <a:solidFill>
                  <a:srgbClr val="FF0000"/>
                </a:solidFill>
              </a:rPr>
              <a:t>wav</a:t>
            </a:r>
            <a:r>
              <a:rPr lang="en-US" dirty="0"/>
              <a:t> data</a:t>
            </a:r>
          </a:p>
          <a:p>
            <a:pPr lvl="2"/>
            <a:r>
              <a:rPr lang="en-US" dirty="0">
                <a:solidFill>
                  <a:srgbClr val="FF0000"/>
                </a:solidFill>
              </a:rPr>
              <a:t>Labeling</a:t>
            </a:r>
            <a:r>
              <a:rPr lang="en-US" dirty="0"/>
              <a:t> information</a:t>
            </a:r>
          </a:p>
          <a:p>
            <a:pPr lvl="1"/>
            <a:r>
              <a:rPr lang="en-US" sz="2400" dirty="0"/>
              <a:t>Useful for </a:t>
            </a:r>
            <a:r>
              <a:rPr lang="en-US" sz="2400" dirty="0">
                <a:solidFill>
                  <a:srgbClr val="FF0000"/>
                </a:solidFill>
              </a:rPr>
              <a:t>research</a:t>
            </a:r>
            <a:r>
              <a:rPr lang="en-US" sz="2400" dirty="0"/>
              <a:t> in speech and language, the development of </a:t>
            </a:r>
            <a:r>
              <a:rPr lang="en-US" sz="2400" dirty="0">
                <a:solidFill>
                  <a:srgbClr val="FF0000"/>
                </a:solidFill>
              </a:rPr>
              <a:t>speech software </a:t>
            </a:r>
            <a:r>
              <a:rPr lang="en-US" sz="2400" dirty="0"/>
              <a:t>and the foundational </a:t>
            </a:r>
            <a:r>
              <a:rPr lang="en-US" sz="2400" dirty="0">
                <a:solidFill>
                  <a:srgbClr val="FF0000"/>
                </a:solidFill>
              </a:rPr>
              <a:t>teaching</a:t>
            </a:r>
            <a:r>
              <a:rPr lang="en-US" sz="2400" dirty="0"/>
              <a:t> of Mandarin</a:t>
            </a:r>
            <a:br>
              <a:rPr lang="en-US" sz="2400" dirty="0"/>
            </a:br>
            <a:endParaRPr lang="en-US" sz="2400" dirty="0"/>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46</a:t>
            </a:fld>
            <a:endParaRPr lang="en-US"/>
          </a:p>
        </p:txBody>
      </p:sp>
      <p:sp>
        <p:nvSpPr>
          <p:cNvPr id="6" name="Date Placeholder 3">
            <a:extLst>
              <a:ext uri="{FF2B5EF4-FFF2-40B4-BE49-F238E27FC236}">
                <a16:creationId xmlns:a16="http://schemas.microsoft.com/office/drawing/2014/main" id="{B43A9484-9B7C-0BE8-7FCF-3E41B676C8E4}"/>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64951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Labels for Mandarin</a:t>
            </a:r>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66FF"/>
                </a:solidFill>
              </a:rPr>
              <a:t>Pinyin tier </a:t>
            </a:r>
            <a:r>
              <a:rPr lang="en-US" sz="2400" dirty="0"/>
              <a:t>with tones</a:t>
            </a:r>
          </a:p>
          <a:p>
            <a:r>
              <a:rPr lang="en-US" sz="2400" dirty="0">
                <a:solidFill>
                  <a:srgbClr val="0066FF"/>
                </a:solidFill>
              </a:rPr>
              <a:t>Syllable initial </a:t>
            </a:r>
            <a:r>
              <a:rPr lang="en-US" sz="2400" dirty="0"/>
              <a:t>labels tier</a:t>
            </a:r>
          </a:p>
          <a:p>
            <a:r>
              <a:rPr lang="en-US" sz="2400" dirty="0">
                <a:solidFill>
                  <a:srgbClr val="0066FF"/>
                </a:solidFill>
              </a:rPr>
              <a:t>Tone</a:t>
            </a:r>
            <a:r>
              <a:rPr lang="en-US" sz="2400" dirty="0"/>
              <a:t> and </a:t>
            </a:r>
            <a:r>
              <a:rPr lang="en-US" sz="2400" dirty="0">
                <a:solidFill>
                  <a:srgbClr val="0066FF"/>
                </a:solidFill>
              </a:rPr>
              <a:t>intonation</a:t>
            </a:r>
            <a:r>
              <a:rPr lang="en-US" sz="2400" dirty="0"/>
              <a:t> tier</a:t>
            </a:r>
          </a:p>
          <a:p>
            <a:r>
              <a:rPr lang="en-US" sz="2400" dirty="0">
                <a:solidFill>
                  <a:srgbClr val="0066FF"/>
                </a:solidFill>
              </a:rPr>
              <a:t>Break index </a:t>
            </a:r>
            <a:r>
              <a:rPr lang="en-US" sz="2400" dirty="0"/>
              <a:t>tier (0-4)</a:t>
            </a:r>
          </a:p>
          <a:p>
            <a:r>
              <a:rPr lang="en-US" sz="2400" dirty="0">
                <a:solidFill>
                  <a:srgbClr val="0066FF"/>
                </a:solidFill>
              </a:rPr>
              <a:t>Stress index </a:t>
            </a:r>
            <a:r>
              <a:rPr lang="en-US" sz="2400" dirty="0"/>
              <a:t>tier (1-4): @ indicates contrastive stress</a:t>
            </a:r>
          </a:p>
          <a:p>
            <a:r>
              <a:rPr lang="en-US" sz="2400" dirty="0">
                <a:solidFill>
                  <a:srgbClr val="0066FF"/>
                </a:solidFill>
              </a:rPr>
              <a:t>Sentence function </a:t>
            </a:r>
            <a:r>
              <a:rPr lang="en-US" sz="2400" dirty="0"/>
              <a:t>tier:  interrogative, imperative, declarative, exclamation</a:t>
            </a:r>
          </a:p>
          <a:p>
            <a:r>
              <a:rPr lang="en-US" sz="2400" dirty="0">
                <a:solidFill>
                  <a:srgbClr val="0066FF"/>
                </a:solidFill>
              </a:rPr>
              <a:t>Regional accent </a:t>
            </a:r>
            <a:r>
              <a:rPr lang="en-US" sz="2400" dirty="0"/>
              <a:t>tier for dialect/accent</a:t>
            </a:r>
          </a:p>
          <a:p>
            <a:r>
              <a:rPr lang="en-US" sz="2400" dirty="0">
                <a:solidFill>
                  <a:srgbClr val="0066FF"/>
                </a:solidFill>
              </a:rPr>
              <a:t>Turn-taking</a:t>
            </a:r>
            <a:r>
              <a:rPr lang="en-US" sz="2400" dirty="0"/>
              <a:t> tier: start and end of each tier</a:t>
            </a:r>
          </a:p>
          <a:p>
            <a:r>
              <a:rPr lang="en-US" sz="2400" dirty="0">
                <a:solidFill>
                  <a:srgbClr val="0066FF"/>
                </a:solidFill>
              </a:rPr>
              <a:t>Miscellaneous</a:t>
            </a:r>
            <a:r>
              <a:rPr lang="en-US" sz="2400" dirty="0"/>
              <a:t> tier:  </a:t>
            </a:r>
            <a:r>
              <a:rPr lang="en-US" sz="2400" dirty="0" err="1"/>
              <a:t>paralinguistics</a:t>
            </a:r>
            <a:r>
              <a:rPr lang="en-US" sz="2400" dirty="0"/>
              <a:t> (e.g. laughter)</a:t>
            </a:r>
          </a:p>
        </p:txBody>
      </p:sp>
      <p:sp>
        <p:nvSpPr>
          <p:cNvPr id="5" name="Slide Number Placeholder 4"/>
          <p:cNvSpPr>
            <a:spLocks noGrp="1"/>
          </p:cNvSpPr>
          <p:nvPr>
            <p:ph type="sldNum" sz="quarter" idx="12"/>
          </p:nvPr>
        </p:nvSpPr>
        <p:spPr/>
        <p:txBody>
          <a:bodyPr/>
          <a:lstStyle/>
          <a:p>
            <a:fld id="{6C249F2B-E833-7C4B-8512-E970305C1E58}" type="slidenum">
              <a:rPr lang="en-US" smtClean="0"/>
              <a:pPr/>
              <a:t>47</a:t>
            </a:fld>
            <a:endParaRPr lang="en-US"/>
          </a:p>
        </p:txBody>
      </p:sp>
      <p:sp>
        <p:nvSpPr>
          <p:cNvPr id="6" name="Date Placeholder 3">
            <a:extLst>
              <a:ext uri="{FF2B5EF4-FFF2-40B4-BE49-F238E27FC236}">
                <a16:creationId xmlns:a16="http://schemas.microsoft.com/office/drawing/2014/main" id="{1BA57EC6-C0A1-3EA1-F428-EBE7ACB6C7A5}"/>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64571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Corpora</a:t>
            </a:r>
          </a:p>
        </p:txBody>
      </p:sp>
      <p:sp>
        <p:nvSpPr>
          <p:cNvPr id="4" name="Slide Number Placeholder 3"/>
          <p:cNvSpPr>
            <a:spLocks noGrp="1"/>
          </p:cNvSpPr>
          <p:nvPr>
            <p:ph type="sldNum" sz="quarter" idx="12"/>
          </p:nvPr>
        </p:nvSpPr>
        <p:spPr/>
        <p:txBody>
          <a:bodyPr/>
          <a:lstStyle/>
          <a:p>
            <a:fld id="{E5B8A67F-5990-024C-872C-7C8382FBBFD9}" type="slidenum">
              <a:rPr lang="en-US" smtClean="0"/>
              <a:pPr/>
              <a:t>48</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300"/>
            <a:ext cx="9144000" cy="5100595"/>
          </a:xfrm>
          <a:prstGeom prst="rect">
            <a:avLst/>
          </a:prstGeom>
        </p:spPr>
      </p:pic>
      <p:pic>
        <p:nvPicPr>
          <p:cNvPr id="6" name="f001002_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6146800" y="183335"/>
            <a:ext cx="558800" cy="558800"/>
          </a:xfrm>
          <a:prstGeom prst="rect">
            <a:avLst/>
          </a:prstGeom>
        </p:spPr>
      </p:pic>
      <p:sp>
        <p:nvSpPr>
          <p:cNvPr id="7" name="Date Placeholder 3">
            <a:extLst>
              <a:ext uri="{FF2B5EF4-FFF2-40B4-BE49-F238E27FC236}">
                <a16:creationId xmlns:a16="http://schemas.microsoft.com/office/drawing/2014/main" id="{81439532-AF80-3BB9-7F17-CE1A50A78B1B}"/>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99732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Prosodic Models</a:t>
            </a:r>
          </a:p>
        </p:txBody>
      </p:sp>
      <p:sp>
        <p:nvSpPr>
          <p:cNvPr id="3" name="Content Placeholder 2"/>
          <p:cNvSpPr>
            <a:spLocks noGrp="1"/>
          </p:cNvSpPr>
          <p:nvPr>
            <p:ph idx="1"/>
          </p:nvPr>
        </p:nvSpPr>
        <p:spPr/>
        <p:txBody>
          <a:bodyPr/>
          <a:lstStyle/>
          <a:p>
            <a:r>
              <a:rPr lang="en-US" dirty="0"/>
              <a:t>Developed for </a:t>
            </a:r>
            <a:r>
              <a:rPr lang="en-US" dirty="0">
                <a:solidFill>
                  <a:srgbClr val="0066FF"/>
                </a:solidFill>
              </a:rPr>
              <a:t>database retrieval</a:t>
            </a:r>
            <a:r>
              <a:rPr lang="en-US" dirty="0"/>
              <a:t>, </a:t>
            </a:r>
            <a:r>
              <a:rPr lang="en-US" dirty="0">
                <a:solidFill>
                  <a:srgbClr val="0066FF"/>
                </a:solidFill>
              </a:rPr>
              <a:t>phonological analysis</a:t>
            </a:r>
            <a:r>
              <a:rPr lang="en-US" dirty="0"/>
              <a:t> and </a:t>
            </a:r>
            <a:r>
              <a:rPr lang="en-US" dirty="0">
                <a:solidFill>
                  <a:srgbClr val="0066FF"/>
                </a:solidFill>
              </a:rPr>
              <a:t>text-to-speech synthesis</a:t>
            </a:r>
          </a:p>
          <a:p>
            <a:pPr lvl="1"/>
            <a:r>
              <a:rPr lang="en-US" dirty="0"/>
              <a:t>How can we extract information from large speech corpora that go </a:t>
            </a:r>
            <a:r>
              <a:rPr lang="en-US" dirty="0">
                <a:solidFill>
                  <a:srgbClr val="FF0000"/>
                </a:solidFill>
              </a:rPr>
              <a:t>beyond pitch, intensity, speaking rate</a:t>
            </a:r>
            <a:r>
              <a:rPr lang="en-US" dirty="0"/>
              <a:t>?</a:t>
            </a:r>
          </a:p>
          <a:p>
            <a:pPr lvl="1"/>
            <a:r>
              <a:rPr lang="en-US" dirty="0"/>
              <a:t>How can we analyze the </a:t>
            </a:r>
            <a:r>
              <a:rPr lang="en-US" dirty="0">
                <a:solidFill>
                  <a:srgbClr val="FF0000"/>
                </a:solidFill>
              </a:rPr>
              <a:t>way subjects convey different kinds of information</a:t>
            </a:r>
            <a:r>
              <a:rPr lang="en-US" dirty="0"/>
              <a:t>?</a:t>
            </a:r>
          </a:p>
          <a:p>
            <a:pPr lvl="1"/>
            <a:r>
              <a:rPr lang="en-US" dirty="0"/>
              <a:t>How can we </a:t>
            </a:r>
            <a:r>
              <a:rPr lang="en-US" dirty="0">
                <a:solidFill>
                  <a:srgbClr val="FF0000"/>
                </a:solidFill>
              </a:rPr>
              <a:t>generate synthetic speech </a:t>
            </a:r>
            <a:r>
              <a:rPr lang="en-US" dirty="0"/>
              <a:t>that sounds like a human being?</a:t>
            </a:r>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49</a:t>
            </a:fld>
            <a:endParaRPr lang="en-US"/>
          </a:p>
        </p:txBody>
      </p:sp>
      <p:sp>
        <p:nvSpPr>
          <p:cNvPr id="6" name="Date Placeholder 3">
            <a:extLst>
              <a:ext uri="{FF2B5EF4-FFF2-40B4-BE49-F238E27FC236}">
                <a16:creationId xmlns:a16="http://schemas.microsoft.com/office/drawing/2014/main" id="{8E99F3D0-2F93-5064-881B-1DABE90E6EE7}"/>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2117091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Limitations of Music Representations</a:t>
            </a:r>
          </a:p>
        </p:txBody>
      </p:sp>
      <p:sp>
        <p:nvSpPr>
          <p:cNvPr id="6" name="Content Placeholder 5"/>
          <p:cNvSpPr>
            <a:spLocks noGrp="1"/>
          </p:cNvSpPr>
          <p:nvPr>
            <p:ph idx="1"/>
          </p:nvPr>
        </p:nvSpPr>
        <p:spPr/>
        <p:txBody>
          <a:bodyPr/>
          <a:lstStyle/>
          <a:p>
            <a:r>
              <a:rPr lang="en-US" dirty="0"/>
              <a:t>Difficult to represent similarities between contours</a:t>
            </a:r>
          </a:p>
          <a:p>
            <a:pPr lvl="1"/>
            <a:r>
              <a:rPr lang="en-US" dirty="0"/>
              <a:t>E.g. these contours are the same </a:t>
            </a:r>
          </a:p>
          <a:p>
            <a:pPr lvl="1"/>
            <a:r>
              <a:rPr lang="en-US" dirty="0"/>
              <a:t>but in a </a:t>
            </a:r>
            <a:r>
              <a:rPr lang="en-US" dirty="0">
                <a:solidFill>
                  <a:srgbClr val="0066FF"/>
                </a:solidFill>
              </a:rPr>
              <a:t>different pitch range</a:t>
            </a:r>
          </a:p>
          <a:p>
            <a:r>
              <a:rPr lang="en-US" dirty="0"/>
              <a:t>A good start for intonation analysis but too tied to particular instances </a:t>
            </a:r>
            <a:r>
              <a:rPr lang="mr-IN" dirty="0"/>
              <a:t>–</a:t>
            </a:r>
            <a:r>
              <a:rPr lang="en-US" dirty="0"/>
              <a:t> hard to generalize</a:t>
            </a:r>
          </a:p>
        </p:txBody>
      </p:sp>
      <p:sp>
        <p:nvSpPr>
          <p:cNvPr id="4" name="Slide Number Placeholder 3"/>
          <p:cNvSpPr>
            <a:spLocks noGrp="1"/>
          </p:cNvSpPr>
          <p:nvPr>
            <p:ph type="sldNum" sz="quarter" idx="12"/>
          </p:nvPr>
        </p:nvSpPr>
        <p:spPr/>
        <p:txBody>
          <a:bodyPr/>
          <a:lstStyle/>
          <a:p>
            <a:fld id="{E5B8A67F-5990-024C-872C-7C8382FBBFD9}" type="slidenum">
              <a:rPr lang="en-US" smtClean="0"/>
              <a:pPr/>
              <a:t>5</a:t>
            </a:fld>
            <a:endParaRPr lang="en-US"/>
          </a:p>
        </p:txBody>
      </p:sp>
      <p:pic>
        <p:nvPicPr>
          <p:cNvPr id="2" name="hyrax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6">
                <a:tint val="45000"/>
                <a:satMod val="400000"/>
              </a:schemeClr>
            </a:duotone>
          </a:blip>
          <a:stretch>
            <a:fillRect/>
          </a:stretch>
        </p:blipFill>
        <p:spPr>
          <a:xfrm flipH="1">
            <a:off x="6589643" y="1828800"/>
            <a:ext cx="660400" cy="812800"/>
          </a:xfrm>
          <a:prstGeom prst="rect">
            <a:avLst/>
          </a:prstGeom>
        </p:spPr>
      </p:pic>
      <p:pic>
        <p:nvPicPr>
          <p:cNvPr id="7" name="hyrax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duotone>
              <a:prstClr val="black"/>
              <a:schemeClr val="accent6">
                <a:tint val="45000"/>
                <a:satMod val="400000"/>
              </a:schemeClr>
            </a:duotone>
          </a:blip>
          <a:stretch>
            <a:fillRect/>
          </a:stretch>
        </p:blipFill>
        <p:spPr>
          <a:xfrm>
            <a:off x="7562021" y="1828800"/>
            <a:ext cx="812800" cy="812800"/>
          </a:xfrm>
          <a:prstGeom prst="rect">
            <a:avLst/>
          </a:prstGeom>
        </p:spPr>
      </p:pic>
      <p:sp>
        <p:nvSpPr>
          <p:cNvPr id="8" name="Date Placeholder 3">
            <a:extLst>
              <a:ext uri="{FF2B5EF4-FFF2-40B4-BE49-F238E27FC236}">
                <a16:creationId xmlns:a16="http://schemas.microsoft.com/office/drawing/2014/main" id="{1F0B7092-2A4E-AB5F-0914-FDA44ABE5C6D}"/>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82438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Generation or Event Detection</a:t>
            </a:r>
          </a:p>
          <a:p>
            <a:pPr lvl="1"/>
            <a:r>
              <a:rPr lang="en-US" dirty="0" err="1">
                <a:solidFill>
                  <a:srgbClr val="0066FF"/>
                </a:solidFill>
              </a:rPr>
              <a:t>ToBI</a:t>
            </a:r>
            <a:r>
              <a:rPr lang="en-US" dirty="0"/>
              <a:t>: event detection and TTS</a:t>
            </a:r>
          </a:p>
          <a:p>
            <a:pPr lvl="1"/>
            <a:r>
              <a:rPr lang="en-US" dirty="0">
                <a:solidFill>
                  <a:srgbClr val="0066FF"/>
                </a:solidFill>
                <a:hlinkClick r:id="rId3">
                  <a:extLst>
                    <a:ext uri="{A12FA001-AC4F-418D-AE19-62706E023703}">
                      <ahyp:hlinkClr xmlns:ahyp="http://schemas.microsoft.com/office/drawing/2018/hyperlinkcolor" val="tx"/>
                    </a:ext>
                  </a:extLst>
                </a:hlinkClick>
              </a:rPr>
              <a:t>Fujisaki model</a:t>
            </a:r>
            <a:r>
              <a:rPr lang="en-US" dirty="0"/>
              <a:t>: Japanese TTS</a:t>
            </a:r>
          </a:p>
          <a:p>
            <a:pPr lvl="1"/>
            <a:r>
              <a:rPr lang="en-US" dirty="0">
                <a:solidFill>
                  <a:srgbClr val="0066FF"/>
                </a:solidFill>
                <a:hlinkClick r:id="rId4">
                  <a:extLst>
                    <a:ext uri="{A12FA001-AC4F-418D-AE19-62706E023703}">
                      <ahyp:hlinkClr xmlns:ahyp="http://schemas.microsoft.com/office/drawing/2018/hyperlinkcolor" val="tx"/>
                    </a:ext>
                  </a:extLst>
                </a:hlinkClick>
              </a:rPr>
              <a:t>TILT</a:t>
            </a:r>
            <a:r>
              <a:rPr lang="en-US" dirty="0"/>
              <a:t>: developed for </a:t>
            </a:r>
            <a:r>
              <a:rPr lang="en-US" dirty="0" err="1"/>
              <a:t>Festvox</a:t>
            </a:r>
            <a:r>
              <a:rPr lang="en-US" dirty="0"/>
              <a:t> TTS</a:t>
            </a:r>
          </a:p>
          <a:p>
            <a:pPr lvl="1"/>
            <a:r>
              <a:rPr lang="en-US" b="1" dirty="0">
                <a:solidFill>
                  <a:srgbClr val="0066FF"/>
                </a:solidFill>
                <a:cs typeface="Helvetica Neue "/>
                <a:hlinkClick r:id="rId5"/>
              </a:rPr>
              <a:t>T</a:t>
            </a:r>
            <a:r>
              <a:rPr lang="en-US" dirty="0">
                <a:solidFill>
                  <a:srgbClr val="0066FF"/>
                </a:solidFill>
                <a:hlinkClick r:id="rId5"/>
              </a:rPr>
              <a:t>onal </a:t>
            </a:r>
            <a:r>
              <a:rPr lang="en-US" b="1" dirty="0">
                <a:solidFill>
                  <a:srgbClr val="0066FF"/>
                </a:solidFill>
                <a:cs typeface="Helvetica Neue "/>
                <a:hlinkClick r:id="rId5"/>
              </a:rPr>
              <a:t>C</a:t>
            </a:r>
            <a:r>
              <a:rPr lang="en-US" dirty="0">
                <a:solidFill>
                  <a:srgbClr val="0066FF"/>
                </a:solidFill>
                <a:hlinkClick r:id="rId5"/>
              </a:rPr>
              <a:t>enter </a:t>
            </a:r>
            <a:r>
              <a:rPr lang="en-US" b="1" dirty="0">
                <a:solidFill>
                  <a:srgbClr val="0066FF"/>
                </a:solidFill>
                <a:cs typeface="Helvetica Neue "/>
                <a:hlinkClick r:id="rId5"/>
              </a:rPr>
              <a:t>o</a:t>
            </a:r>
            <a:r>
              <a:rPr lang="en-US" dirty="0">
                <a:solidFill>
                  <a:srgbClr val="0066FF"/>
                </a:solidFill>
                <a:hlinkClick r:id="rId5"/>
              </a:rPr>
              <a:t>f </a:t>
            </a:r>
            <a:r>
              <a:rPr lang="en-US" b="1" dirty="0">
                <a:solidFill>
                  <a:srgbClr val="0066FF"/>
                </a:solidFill>
                <a:cs typeface="Helvetica Neue"/>
                <a:hlinkClick r:id="rId5"/>
              </a:rPr>
              <a:t>G</a:t>
            </a:r>
            <a:r>
              <a:rPr lang="en-US" dirty="0">
                <a:solidFill>
                  <a:srgbClr val="0066FF"/>
                </a:solidFill>
                <a:hlinkClick r:id="rId5"/>
              </a:rPr>
              <a:t>ravity</a:t>
            </a:r>
            <a:r>
              <a:rPr lang="en-US" dirty="0"/>
              <a:t>: developed for linguistic analysis</a:t>
            </a:r>
          </a:p>
          <a:p>
            <a:pPr lvl="1"/>
            <a:r>
              <a:rPr lang="en-US" dirty="0">
                <a:solidFill>
                  <a:srgbClr val="0066FF"/>
                </a:solidFill>
                <a:hlinkClick r:id="rId6">
                  <a:extLst>
                    <a:ext uri="{A12FA001-AC4F-418D-AE19-62706E023703}">
                      <ahyp:hlinkClr xmlns:ahyp="http://schemas.microsoft.com/office/drawing/2018/hyperlinkcolor" val="tx"/>
                    </a:ext>
                  </a:extLst>
                </a:hlinkClick>
              </a:rPr>
              <a:t>Quantized Contour Modeling</a:t>
            </a:r>
            <a:r>
              <a:rPr lang="en-US" dirty="0"/>
              <a:t>: Pitch Accent Detection (Rosenberg)</a:t>
            </a:r>
          </a:p>
          <a:p>
            <a:pPr lvl="1"/>
            <a:r>
              <a:rPr lang="en-US" dirty="0"/>
              <a:t>And many more…</a:t>
            </a:r>
          </a:p>
        </p:txBody>
      </p:sp>
      <p:sp>
        <p:nvSpPr>
          <p:cNvPr id="5" name="Slide Number Placeholder 4"/>
          <p:cNvSpPr>
            <a:spLocks noGrp="1"/>
          </p:cNvSpPr>
          <p:nvPr>
            <p:ph type="sldNum" sz="quarter" idx="12"/>
          </p:nvPr>
        </p:nvSpPr>
        <p:spPr/>
        <p:txBody>
          <a:bodyPr/>
          <a:lstStyle/>
          <a:p>
            <a:fld id="{6DC54031-3823-C645-9013-F4752712CF15}" type="slidenum">
              <a:rPr lang="en-US" smtClean="0"/>
              <a:t>50</a:t>
            </a:fld>
            <a:endParaRPr lang="en-US"/>
          </a:p>
        </p:txBody>
      </p:sp>
      <p:sp>
        <p:nvSpPr>
          <p:cNvPr id="4" name="Date Placeholder 3">
            <a:extLst>
              <a:ext uri="{FF2B5EF4-FFF2-40B4-BE49-F238E27FC236}">
                <a16:creationId xmlns:a16="http://schemas.microsoft.com/office/drawing/2014/main" id="{21ED890D-7EB2-27EC-571F-E0A9318FB35A}"/>
              </a:ext>
            </a:extLst>
          </p:cNvPr>
          <p:cNvSpPr>
            <a:spLocks noGrp="1"/>
          </p:cNvSpPr>
          <p:nvPr>
            <p:ph type="dt" sz="half" idx="10"/>
          </p:nvPr>
        </p:nvSpPr>
        <p:spPr>
          <a:xfrm>
            <a:off x="457200" y="6245225"/>
            <a:ext cx="2133600" cy="476250"/>
          </a:xfrm>
        </p:spPr>
        <p:txBody>
          <a:bodyPr/>
          <a:lstStyle/>
          <a:p>
            <a:r>
              <a:rPr lang="en-US" dirty="0"/>
              <a:t>09/30/2025</a:t>
            </a:r>
          </a:p>
        </p:txBody>
      </p:sp>
      <p:sp>
        <p:nvSpPr>
          <p:cNvPr id="9" name="Title 1">
            <a:extLst>
              <a:ext uri="{FF2B5EF4-FFF2-40B4-BE49-F238E27FC236}">
                <a16:creationId xmlns:a16="http://schemas.microsoft.com/office/drawing/2014/main" id="{DCB80A85-E1BE-27E5-7892-9DA8225C4885}"/>
              </a:ext>
            </a:extLst>
          </p:cNvPr>
          <p:cNvSpPr txBox="1">
            <a:spLocks/>
          </p:cNvSpPr>
          <p:nvPr/>
        </p:nvSpPr>
        <p:spPr bwMode="auto">
          <a:xfrm>
            <a:off x="609600" y="427038"/>
            <a:ext cx="8229600" cy="7921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a:lstStyle>
          <a:p>
            <a:pPr eaLnBrk="1" hangingPunct="1"/>
            <a:r>
              <a:rPr lang="en-US" kern="0"/>
              <a:t>Other Prosodic Models</a:t>
            </a:r>
            <a:endParaRPr lang="en-US" kern="0" dirty="0"/>
          </a:p>
        </p:txBody>
      </p:sp>
    </p:spTree>
    <p:extLst>
      <p:ext uri="{BB962C8B-B14F-4D97-AF65-F5344CB8AC3E}">
        <p14:creationId xmlns:p14="http://schemas.microsoft.com/office/powerpoint/2010/main" val="3334659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fld id="{86936069-09BA-CE4C-A467-D9A155990F9E}" type="slidenum">
              <a:rPr lang="en-US"/>
              <a:pPr/>
              <a:t>51</a:t>
            </a:fld>
            <a:endParaRPr lang="en-US"/>
          </a:p>
        </p:txBody>
      </p:sp>
      <p:sp>
        <p:nvSpPr>
          <p:cNvPr id="530434" name="Rectangle 2"/>
          <p:cNvSpPr>
            <a:spLocks noGrp="1" noChangeArrowheads="1"/>
          </p:cNvSpPr>
          <p:nvPr>
            <p:ph type="title"/>
          </p:nvPr>
        </p:nvSpPr>
        <p:spPr>
          <a:xfrm>
            <a:off x="457200" y="350838"/>
            <a:ext cx="8229600" cy="792162"/>
          </a:xfrm>
        </p:spPr>
        <p:txBody>
          <a:bodyPr/>
          <a:lstStyle/>
          <a:p>
            <a:r>
              <a:rPr lang="en-GB" dirty="0"/>
              <a:t>Fujisaki’s </a:t>
            </a:r>
            <a:r>
              <a:rPr lang="en-GB" dirty="0" err="1"/>
              <a:t>Superpositional</a:t>
            </a:r>
            <a:r>
              <a:rPr lang="en-GB" dirty="0"/>
              <a:t> Models</a:t>
            </a:r>
          </a:p>
        </p:txBody>
      </p:sp>
      <p:sp>
        <p:nvSpPr>
          <p:cNvPr id="530435" name="Rectangle 3"/>
          <p:cNvSpPr>
            <a:spLocks noGrp="1" noChangeArrowheads="1"/>
          </p:cNvSpPr>
          <p:nvPr>
            <p:ph type="body" idx="1"/>
          </p:nvPr>
        </p:nvSpPr>
        <p:spPr>
          <a:xfrm>
            <a:off x="685800" y="1371600"/>
            <a:ext cx="7772400" cy="4724400"/>
          </a:xfrm>
        </p:spPr>
        <p:txBody>
          <a:bodyPr/>
          <a:lstStyle/>
          <a:p>
            <a:pPr algn="just">
              <a:spcAft>
                <a:spcPts val="600"/>
              </a:spcAft>
            </a:pPr>
            <a:r>
              <a:rPr lang="en-GB" dirty="0"/>
              <a:t>Pitch pattern of intonation </a:t>
            </a:r>
            <a:r>
              <a:rPr lang="en-GB" dirty="0" err="1"/>
              <a:t>modeled</a:t>
            </a:r>
            <a:r>
              <a:rPr lang="en-GB" dirty="0"/>
              <a:t> with two components: </a:t>
            </a:r>
            <a:r>
              <a:rPr lang="en-GB" dirty="0">
                <a:solidFill>
                  <a:srgbClr val="0070C0"/>
                </a:solidFill>
              </a:rPr>
              <a:t>phrase component </a:t>
            </a:r>
            <a:r>
              <a:rPr lang="en-GB" dirty="0"/>
              <a:t>and </a:t>
            </a:r>
            <a:r>
              <a:rPr lang="en-GB" dirty="0">
                <a:solidFill>
                  <a:srgbClr val="0066FF"/>
                </a:solidFill>
              </a:rPr>
              <a:t>accent component. </a:t>
            </a:r>
          </a:p>
          <a:p>
            <a:pPr>
              <a:spcAft>
                <a:spcPts val="600"/>
              </a:spcAft>
            </a:pPr>
            <a:r>
              <a:rPr lang="en-GB" dirty="0"/>
              <a:t>Phrase has </a:t>
            </a:r>
            <a:r>
              <a:rPr lang="en-GB" dirty="0">
                <a:solidFill>
                  <a:srgbClr val="0066FF"/>
                </a:solidFill>
              </a:rPr>
              <a:t>basic shape</a:t>
            </a:r>
            <a:r>
              <a:rPr lang="en-GB" dirty="0"/>
              <a:t>, and pitch movements for individual accents are superimposed over basic shape:</a:t>
            </a:r>
          </a:p>
          <a:p>
            <a:pPr algn="just">
              <a:spcAft>
                <a:spcPts val="600"/>
              </a:spcAft>
            </a:pPr>
            <a:endParaRPr lang="en-GB" b="1" dirty="0"/>
          </a:p>
          <a:p>
            <a:pPr>
              <a:buFontTx/>
              <a:buNone/>
            </a:pPr>
            <a:endParaRPr lang="en-GB" dirty="0"/>
          </a:p>
        </p:txBody>
      </p:sp>
      <p:sp>
        <p:nvSpPr>
          <p:cNvPr id="530436" name="Line 4"/>
          <p:cNvSpPr>
            <a:spLocks noChangeShapeType="1"/>
          </p:cNvSpPr>
          <p:nvPr/>
        </p:nvSpPr>
        <p:spPr bwMode="auto">
          <a:xfrm>
            <a:off x="1336675" y="4162425"/>
            <a:ext cx="1744663" cy="7969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0437" name="Group 5"/>
          <p:cNvGrpSpPr>
            <a:grpSpLocks/>
          </p:cNvGrpSpPr>
          <p:nvPr/>
        </p:nvGrpSpPr>
        <p:grpSpPr bwMode="auto">
          <a:xfrm>
            <a:off x="4689475" y="4383088"/>
            <a:ext cx="779463" cy="422275"/>
            <a:chOff x="2165" y="2763"/>
            <a:chExt cx="491" cy="266"/>
          </a:xfrm>
        </p:grpSpPr>
        <p:sp>
          <p:nvSpPr>
            <p:cNvPr id="530438" name="Line 6"/>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39" name="Line 7"/>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0" name="Group 8"/>
          <p:cNvGrpSpPr>
            <a:grpSpLocks/>
          </p:cNvGrpSpPr>
          <p:nvPr/>
        </p:nvGrpSpPr>
        <p:grpSpPr bwMode="auto">
          <a:xfrm>
            <a:off x="5580063" y="4383088"/>
            <a:ext cx="779462" cy="422275"/>
            <a:chOff x="2165" y="2763"/>
            <a:chExt cx="491" cy="266"/>
          </a:xfrm>
        </p:grpSpPr>
        <p:sp>
          <p:nvSpPr>
            <p:cNvPr id="530441" name="Line 9"/>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2" name="Line 10"/>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3" name="Group 11"/>
          <p:cNvGrpSpPr>
            <a:grpSpLocks/>
          </p:cNvGrpSpPr>
          <p:nvPr/>
        </p:nvGrpSpPr>
        <p:grpSpPr bwMode="auto">
          <a:xfrm>
            <a:off x="6491288" y="4383088"/>
            <a:ext cx="779462" cy="422275"/>
            <a:chOff x="2165" y="2763"/>
            <a:chExt cx="491" cy="266"/>
          </a:xfrm>
        </p:grpSpPr>
        <p:sp>
          <p:nvSpPr>
            <p:cNvPr id="530444" name="Line 12"/>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5" name="Line 13"/>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6" name="Group 14"/>
          <p:cNvGrpSpPr>
            <a:grpSpLocks/>
          </p:cNvGrpSpPr>
          <p:nvPr/>
        </p:nvGrpSpPr>
        <p:grpSpPr bwMode="auto">
          <a:xfrm>
            <a:off x="4840288" y="5343525"/>
            <a:ext cx="779462" cy="422275"/>
            <a:chOff x="2165" y="2763"/>
            <a:chExt cx="491" cy="266"/>
          </a:xfrm>
        </p:grpSpPr>
        <p:sp>
          <p:nvSpPr>
            <p:cNvPr id="530447" name="Line 15"/>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8" name="Line 16"/>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9" name="Group 17"/>
          <p:cNvGrpSpPr>
            <a:grpSpLocks/>
          </p:cNvGrpSpPr>
          <p:nvPr/>
        </p:nvGrpSpPr>
        <p:grpSpPr bwMode="auto">
          <a:xfrm>
            <a:off x="5643563" y="5546725"/>
            <a:ext cx="779462" cy="422275"/>
            <a:chOff x="2165" y="2763"/>
            <a:chExt cx="491" cy="266"/>
          </a:xfrm>
        </p:grpSpPr>
        <p:sp>
          <p:nvSpPr>
            <p:cNvPr id="530450" name="Line 18"/>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1" name="Line 19"/>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52" name="Group 20"/>
          <p:cNvGrpSpPr>
            <a:grpSpLocks/>
          </p:cNvGrpSpPr>
          <p:nvPr/>
        </p:nvGrpSpPr>
        <p:grpSpPr bwMode="auto">
          <a:xfrm>
            <a:off x="6432550" y="5737225"/>
            <a:ext cx="779463" cy="422275"/>
            <a:chOff x="2165" y="2763"/>
            <a:chExt cx="491" cy="266"/>
          </a:xfrm>
        </p:grpSpPr>
        <p:sp>
          <p:nvSpPr>
            <p:cNvPr id="530453" name="Line 21"/>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4" name="Line 22"/>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455" name="Text Box 23"/>
          <p:cNvSpPr txBox="1">
            <a:spLocks noChangeArrowheads="1"/>
          </p:cNvSpPr>
          <p:nvPr/>
        </p:nvSpPr>
        <p:spPr bwMode="auto">
          <a:xfrm>
            <a:off x="3532188" y="4333875"/>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plus</a:t>
            </a:r>
          </a:p>
        </p:txBody>
      </p:sp>
      <p:sp>
        <p:nvSpPr>
          <p:cNvPr id="530456" name="Text Box 24"/>
          <p:cNvSpPr txBox="1">
            <a:spLocks noChangeArrowheads="1"/>
          </p:cNvSpPr>
          <p:nvPr/>
        </p:nvSpPr>
        <p:spPr bwMode="auto">
          <a:xfrm>
            <a:off x="3684588" y="5357813"/>
            <a:ext cx="4445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3600" b="1"/>
              <a:t>=</a:t>
            </a:r>
          </a:p>
        </p:txBody>
      </p:sp>
      <p:sp>
        <p:nvSpPr>
          <p:cNvPr id="530457" name="Text Box 25"/>
          <p:cNvSpPr txBox="1">
            <a:spLocks noChangeArrowheads="1"/>
          </p:cNvSpPr>
          <p:nvPr/>
        </p:nvSpPr>
        <p:spPr bwMode="auto">
          <a:xfrm>
            <a:off x="4581525" y="6178550"/>
            <a:ext cx="3282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i="1">
                <a:latin typeface="Arial" charset="0"/>
              </a:rPr>
              <a:t>Apples, oranges and tomatoes</a:t>
            </a:r>
          </a:p>
        </p:txBody>
      </p:sp>
      <p:sp>
        <p:nvSpPr>
          <p:cNvPr id="3" name="Date Placeholder 3">
            <a:extLst>
              <a:ext uri="{FF2B5EF4-FFF2-40B4-BE49-F238E27FC236}">
                <a16:creationId xmlns:a16="http://schemas.microsoft.com/office/drawing/2014/main" id="{CBF10FC0-6492-C41A-F01E-18D3E47C47B7}"/>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3" name="Content Placeholder 2"/>
          <p:cNvSpPr>
            <a:spLocks noGrp="1"/>
          </p:cNvSpPr>
          <p:nvPr>
            <p:ph idx="1"/>
          </p:nvPr>
        </p:nvSpPr>
        <p:spPr>
          <a:xfrm>
            <a:off x="457200" y="1600201"/>
            <a:ext cx="8229600" cy="1733550"/>
          </a:xfrm>
        </p:spPr>
        <p:txBody>
          <a:bodyPr>
            <a:normAutofit fontScale="77500" lnSpcReduction="20000"/>
          </a:bodyPr>
          <a:lstStyle/>
          <a:p>
            <a:r>
              <a:rPr lang="en-US" dirty="0" err="1"/>
              <a:t>Superpositional</a:t>
            </a:r>
            <a:r>
              <a:rPr lang="en-US" dirty="0"/>
              <a:t> view of intonation </a:t>
            </a:r>
            <a:r>
              <a:rPr lang="en-US" sz="3100" b="1" dirty="0">
                <a:latin typeface="Garamond"/>
                <a:cs typeface="Garamond"/>
              </a:rPr>
              <a:t>Fujisaki &amp; Hirose 1982</a:t>
            </a:r>
          </a:p>
          <a:p>
            <a:r>
              <a:rPr lang="en-US" dirty="0"/>
              <a:t>Prosody is described by a phrase command which is modified by accent commands.</a:t>
            </a:r>
          </a:p>
          <a:p>
            <a:r>
              <a:rPr lang="en-US" dirty="0"/>
              <a:t>In the Fujisaki model, this is an additive process in log Hz space.</a:t>
            </a:r>
          </a:p>
          <a:p>
            <a:endParaRPr lang="en-US" dirty="0"/>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52</a:t>
            </a:fld>
            <a:endParaRPr lang="en-US"/>
          </a:p>
        </p:txBody>
      </p:sp>
      <p:pic>
        <p:nvPicPr>
          <p:cNvPr id="4" name="Picture 3"/>
          <p:cNvPicPr>
            <a:picLocks noChangeAspect="1"/>
          </p:cNvPicPr>
          <p:nvPr/>
        </p:nvPicPr>
        <p:blipFill>
          <a:blip r:embed="rId2"/>
          <a:stretch>
            <a:fillRect/>
          </a:stretch>
        </p:blipFill>
        <p:spPr>
          <a:xfrm>
            <a:off x="-367217" y="2991747"/>
            <a:ext cx="9450892" cy="3364603"/>
          </a:xfrm>
          <a:prstGeom prst="rect">
            <a:avLst/>
          </a:prstGeom>
        </p:spPr>
      </p:pic>
    </p:spTree>
    <p:extLst>
      <p:ext uri="{BB962C8B-B14F-4D97-AF65-F5344CB8AC3E}">
        <p14:creationId xmlns:p14="http://schemas.microsoft.com/office/powerpoint/2010/main" val="1475506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5" name="Slide Number Placeholder 4"/>
          <p:cNvSpPr>
            <a:spLocks noGrp="1"/>
          </p:cNvSpPr>
          <p:nvPr>
            <p:ph type="sldNum" sz="quarter" idx="12"/>
          </p:nvPr>
        </p:nvSpPr>
        <p:spPr/>
        <p:txBody>
          <a:bodyPr/>
          <a:lstStyle/>
          <a:p>
            <a:fld id="{6DC54031-3823-C645-9013-F4752712CF15}" type="slidenum">
              <a:rPr lang="en-US" smtClean="0"/>
              <a:t>53</a:t>
            </a:fld>
            <a:endParaRPr lang="en-US"/>
          </a:p>
        </p:txBody>
      </p:sp>
      <p:pic>
        <p:nvPicPr>
          <p:cNvPr id="4" name="Picture 3"/>
          <p:cNvPicPr>
            <a:picLocks noChangeAspect="1"/>
          </p:cNvPicPr>
          <p:nvPr/>
        </p:nvPicPr>
        <p:blipFill>
          <a:blip r:embed="rId2"/>
          <a:stretch>
            <a:fillRect/>
          </a:stretch>
        </p:blipFill>
        <p:spPr>
          <a:xfrm>
            <a:off x="3961210" y="3668364"/>
            <a:ext cx="4952206" cy="176303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 y="1470454"/>
            <a:ext cx="8567340" cy="784686"/>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104" y="2382489"/>
            <a:ext cx="3238500" cy="2667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41" y="2382489"/>
            <a:ext cx="2298700" cy="3175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11" y="3014314"/>
            <a:ext cx="5851059" cy="2780061"/>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056227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4DD857FE-4527-3346-9B7F-A8502E7DB376}" type="slidenum">
              <a:rPr lang="en-US"/>
              <a:pPr/>
              <a:t>54</a:t>
            </a:fld>
            <a:endParaRPr lang="en-US"/>
          </a:p>
        </p:txBody>
      </p:sp>
      <p:sp>
        <p:nvSpPr>
          <p:cNvPr id="531458" name="Text Box 2"/>
          <p:cNvSpPr txBox="1">
            <a:spLocks noChangeArrowheads="1"/>
          </p:cNvSpPr>
          <p:nvPr/>
        </p:nvSpPr>
        <p:spPr bwMode="auto">
          <a:xfrm>
            <a:off x="1822450" y="4471988"/>
            <a:ext cx="4878388"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Lily and Rosa thought this was divine.</a:t>
            </a:r>
          </a:p>
          <a:p>
            <a:pPr algn="ctr"/>
            <a:r>
              <a:rPr lang="en-GB"/>
              <a:t>Prince William was gorgeous </a:t>
            </a:r>
          </a:p>
          <a:p>
            <a:pPr algn="ctr"/>
            <a:r>
              <a:rPr lang="en-GB"/>
              <a:t>and he was looking for a bride.</a:t>
            </a:r>
          </a:p>
          <a:p>
            <a:pPr algn="ctr"/>
            <a:r>
              <a:rPr lang="en-GB"/>
              <a:t>They dreamed of wedding bells.</a:t>
            </a:r>
          </a:p>
        </p:txBody>
      </p:sp>
      <p:sp>
        <p:nvSpPr>
          <p:cNvPr id="531459" name="Rectangle 3"/>
          <p:cNvSpPr>
            <a:spLocks noGrp="1" noChangeArrowheads="1"/>
          </p:cNvSpPr>
          <p:nvPr>
            <p:ph type="body" idx="1"/>
          </p:nvPr>
        </p:nvSpPr>
        <p:spPr>
          <a:xfrm>
            <a:off x="685800" y="1143000"/>
            <a:ext cx="7772400" cy="4953000"/>
          </a:xfrm>
        </p:spPr>
        <p:txBody>
          <a:bodyPr/>
          <a:lstStyle/>
          <a:p>
            <a:r>
              <a:rPr lang="en-GB" dirty="0">
                <a:solidFill>
                  <a:srgbClr val="0066FF"/>
                </a:solidFill>
              </a:rPr>
              <a:t>Declination</a:t>
            </a:r>
            <a:r>
              <a:rPr lang="en-GB" dirty="0"/>
              <a:t>: downtrend in f0 over the course of an utterance</a:t>
            </a:r>
          </a:p>
          <a:p>
            <a:pPr algn="just">
              <a:spcAft>
                <a:spcPts val="600"/>
              </a:spcAft>
            </a:pPr>
            <a:r>
              <a:rPr lang="en-GB" dirty="0"/>
              <a:t>Successful in </a:t>
            </a:r>
            <a:r>
              <a:rPr lang="en-GB" dirty="0">
                <a:solidFill>
                  <a:srgbClr val="0066FF"/>
                </a:solidFill>
              </a:rPr>
              <a:t>speech synthesis </a:t>
            </a:r>
            <a:r>
              <a:rPr lang="en-GB" dirty="0"/>
              <a:t>for languages like Japanese (little variation in accent type, e.g.)</a:t>
            </a:r>
          </a:p>
        </p:txBody>
      </p:sp>
      <p:sp>
        <p:nvSpPr>
          <p:cNvPr id="531460" name="Rectangle 4"/>
          <p:cNvSpPr>
            <a:spLocks noGrp="1" noChangeArrowheads="1"/>
          </p:cNvSpPr>
          <p:nvPr>
            <p:ph type="title"/>
          </p:nvPr>
        </p:nvSpPr>
        <p:spPr/>
        <p:txBody>
          <a:bodyPr/>
          <a:lstStyle/>
          <a:p>
            <a:r>
              <a:rPr lang="en-GB" dirty="0"/>
              <a:t>Useful for </a:t>
            </a:r>
            <a:r>
              <a:rPr lang="en-GB" dirty="0" err="1"/>
              <a:t>Modeling</a:t>
            </a:r>
            <a:r>
              <a:rPr lang="en-GB" dirty="0"/>
              <a:t> </a:t>
            </a:r>
            <a:r>
              <a:rPr lang="en-GB" dirty="0">
                <a:solidFill>
                  <a:schemeClr val="tx1"/>
                </a:solidFill>
              </a:rPr>
              <a:t>Utterance-level Trends</a:t>
            </a:r>
          </a:p>
        </p:txBody>
      </p:sp>
      <p:grpSp>
        <p:nvGrpSpPr>
          <p:cNvPr id="531462" name="Group 6"/>
          <p:cNvGrpSpPr>
            <a:grpSpLocks/>
          </p:cNvGrpSpPr>
          <p:nvPr/>
        </p:nvGrpSpPr>
        <p:grpSpPr bwMode="auto">
          <a:xfrm>
            <a:off x="1250950" y="3860800"/>
            <a:ext cx="6438900" cy="2593975"/>
            <a:chOff x="788" y="2432"/>
            <a:chExt cx="4056" cy="1634"/>
          </a:xfrm>
        </p:grpSpPr>
        <p:pic>
          <p:nvPicPr>
            <p:cNvPr id="531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 y="2450"/>
              <a:ext cx="4056" cy="161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31464" name="Group 8"/>
            <p:cNvGrpSpPr>
              <a:grpSpLocks/>
            </p:cNvGrpSpPr>
            <p:nvPr/>
          </p:nvGrpSpPr>
          <p:grpSpPr bwMode="auto">
            <a:xfrm>
              <a:off x="789" y="2432"/>
              <a:ext cx="4043" cy="1621"/>
              <a:chOff x="789" y="2432"/>
              <a:chExt cx="4043" cy="1621"/>
            </a:xfrm>
          </p:grpSpPr>
          <p:sp>
            <p:nvSpPr>
              <p:cNvPr id="531465" name="Rectangle 9"/>
              <p:cNvSpPr>
                <a:spLocks noChangeArrowheads="1"/>
              </p:cNvSpPr>
              <p:nvPr/>
            </p:nvSpPr>
            <p:spPr bwMode="auto">
              <a:xfrm>
                <a:off x="789" y="2432"/>
                <a:ext cx="4043" cy="162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6" name="Line 10"/>
              <p:cNvSpPr>
                <a:spLocks noChangeShapeType="1"/>
              </p:cNvSpPr>
              <p:nvPr/>
            </p:nvSpPr>
            <p:spPr bwMode="auto">
              <a:xfrm>
                <a:off x="1109" y="2592"/>
                <a:ext cx="1206" cy="768"/>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7" name="Line 11"/>
              <p:cNvSpPr>
                <a:spLocks noChangeShapeType="1"/>
              </p:cNvSpPr>
              <p:nvPr/>
            </p:nvSpPr>
            <p:spPr bwMode="auto">
              <a:xfrm>
                <a:off x="2315" y="2752"/>
                <a:ext cx="757" cy="501"/>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8" name="Line 12"/>
              <p:cNvSpPr>
                <a:spLocks noChangeShapeType="1"/>
              </p:cNvSpPr>
              <p:nvPr/>
            </p:nvSpPr>
            <p:spPr bwMode="auto">
              <a:xfrm>
                <a:off x="3200" y="2816"/>
                <a:ext cx="704" cy="523"/>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9" name="Line 13"/>
              <p:cNvSpPr>
                <a:spLocks noChangeShapeType="1"/>
              </p:cNvSpPr>
              <p:nvPr/>
            </p:nvSpPr>
            <p:spPr bwMode="auto">
              <a:xfrm>
                <a:off x="3936" y="2965"/>
                <a:ext cx="811" cy="299"/>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Superpositional</a:t>
            </a:r>
            <a:r>
              <a:rPr lang="en-US" dirty="0"/>
              <a:t> vs. Sequential</a:t>
            </a:r>
          </a:p>
        </p:txBody>
      </p:sp>
      <p:sp>
        <p:nvSpPr>
          <p:cNvPr id="3" name="Content Placeholder 2"/>
          <p:cNvSpPr>
            <a:spLocks noGrp="1"/>
          </p:cNvSpPr>
          <p:nvPr>
            <p:ph idx="1"/>
          </p:nvPr>
        </p:nvSpPr>
        <p:spPr/>
        <p:txBody>
          <a:bodyPr>
            <a:normAutofit fontScale="92500" lnSpcReduction="20000"/>
          </a:bodyPr>
          <a:lstStyle/>
          <a:p>
            <a:r>
              <a:rPr lang="en-US" dirty="0" err="1">
                <a:solidFill>
                  <a:srgbClr val="0066FF"/>
                </a:solidFill>
              </a:rPr>
              <a:t>Superpositional</a:t>
            </a:r>
            <a:r>
              <a:rPr lang="en-US" dirty="0">
                <a:solidFill>
                  <a:srgbClr val="0066FF"/>
                </a:solidFill>
              </a:rPr>
              <a:t> models </a:t>
            </a:r>
            <a:r>
              <a:rPr lang="en-US" dirty="0"/>
              <a:t>require identification of an overall phrase signal</a:t>
            </a:r>
          </a:p>
          <a:p>
            <a:r>
              <a:rPr lang="en-US" dirty="0">
                <a:solidFill>
                  <a:srgbClr val="0066FF"/>
                </a:solidFill>
              </a:rPr>
              <a:t>Sequential models </a:t>
            </a:r>
            <a:r>
              <a:rPr lang="en-US" dirty="0"/>
              <a:t>describe one prosodic event – phrasing or prominence – at a time</a:t>
            </a:r>
          </a:p>
          <a:p>
            <a:r>
              <a:rPr lang="en-US" dirty="0">
                <a:solidFill>
                  <a:srgbClr val="FF0000"/>
                </a:solidFill>
              </a:rPr>
              <a:t>Similarities</a:t>
            </a:r>
          </a:p>
          <a:p>
            <a:pPr lvl="1"/>
            <a:r>
              <a:rPr lang="en-US" dirty="0"/>
              <a:t>Both describe phrasing and accenting</a:t>
            </a:r>
          </a:p>
          <a:p>
            <a:pPr lvl="1"/>
            <a:r>
              <a:rPr lang="en-US" dirty="0"/>
              <a:t>If the phrasal context can be accommodated by a sequential model, there are no analytical reasons to do otherwise </a:t>
            </a:r>
          </a:p>
          <a:p>
            <a:r>
              <a:rPr lang="en-US" dirty="0">
                <a:solidFill>
                  <a:srgbClr val="FF0000"/>
                </a:solidFill>
              </a:rPr>
              <a:t>Differences</a:t>
            </a:r>
          </a:p>
          <a:p>
            <a:pPr lvl="1"/>
            <a:r>
              <a:rPr lang="en-US" dirty="0">
                <a:solidFill>
                  <a:srgbClr val="FF0000"/>
                </a:solidFill>
              </a:rPr>
              <a:t>Categorical </a:t>
            </a:r>
            <a:r>
              <a:rPr lang="en-US" dirty="0"/>
              <a:t>vs. </a:t>
            </a:r>
            <a:r>
              <a:rPr lang="en-US" dirty="0">
                <a:solidFill>
                  <a:srgbClr val="FF0000"/>
                </a:solidFill>
              </a:rPr>
              <a:t>continuous accent </a:t>
            </a:r>
            <a:r>
              <a:rPr lang="en-US" dirty="0"/>
              <a:t>types</a:t>
            </a:r>
          </a:p>
          <a:p>
            <a:pPr lvl="1"/>
            <a:r>
              <a:rPr lang="en-US" dirty="0" err="1"/>
              <a:t>Superpositional</a:t>
            </a:r>
            <a:r>
              <a:rPr lang="en-US" dirty="0"/>
              <a:t> model is </a:t>
            </a:r>
            <a:r>
              <a:rPr lang="en-US" dirty="0">
                <a:solidFill>
                  <a:srgbClr val="FF0000"/>
                </a:solidFill>
              </a:rPr>
              <a:t>tightly coupled with pitch</a:t>
            </a:r>
          </a:p>
        </p:txBody>
      </p:sp>
      <p:sp>
        <p:nvSpPr>
          <p:cNvPr id="5" name="Slide Number Placeholder 4"/>
          <p:cNvSpPr>
            <a:spLocks noGrp="1"/>
          </p:cNvSpPr>
          <p:nvPr>
            <p:ph type="sldNum" sz="quarter" idx="12"/>
          </p:nvPr>
        </p:nvSpPr>
        <p:spPr/>
        <p:txBody>
          <a:bodyPr/>
          <a:lstStyle/>
          <a:p>
            <a:fld id="{6DC54031-3823-C645-9013-F4752712CF15}" type="slidenum">
              <a:rPr lang="en-US" smtClean="0"/>
              <a:t>55</a:t>
            </a:fld>
            <a:endParaRPr lang="en-US"/>
          </a:p>
        </p:txBody>
      </p:sp>
      <p:sp>
        <p:nvSpPr>
          <p:cNvPr id="4" name="Date Placeholder 3">
            <a:extLst>
              <a:ext uri="{FF2B5EF4-FFF2-40B4-BE49-F238E27FC236}">
                <a16:creationId xmlns:a16="http://schemas.microsoft.com/office/drawing/2014/main" id="{60819339-CB21-0B53-1C67-9566F19250C9}"/>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2986197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FestTILT</a:t>
            </a:r>
            <a:r>
              <a:rPr lang="en-US" dirty="0"/>
              <a:t> Model</a:t>
            </a:r>
          </a:p>
        </p:txBody>
      </p:sp>
      <p:sp>
        <p:nvSpPr>
          <p:cNvPr id="3" name="Content Placeholder 2"/>
          <p:cNvSpPr>
            <a:spLocks noGrp="1"/>
          </p:cNvSpPr>
          <p:nvPr>
            <p:ph idx="1"/>
          </p:nvPr>
        </p:nvSpPr>
        <p:spPr>
          <a:xfrm>
            <a:off x="457200" y="1285875"/>
            <a:ext cx="8229600" cy="1840280"/>
          </a:xfrm>
        </p:spPr>
        <p:txBody>
          <a:bodyPr>
            <a:normAutofit lnSpcReduction="10000"/>
          </a:bodyPr>
          <a:lstStyle/>
          <a:p>
            <a:r>
              <a:rPr lang="en-US" dirty="0"/>
              <a:t>Describes an </a:t>
            </a:r>
            <a:r>
              <a:rPr lang="en-US" dirty="0">
                <a:solidFill>
                  <a:srgbClr val="0066FF"/>
                </a:solidFill>
              </a:rPr>
              <a:t>F0 excursion </a:t>
            </a:r>
            <a:r>
              <a:rPr lang="en-US" dirty="0"/>
              <a:t>based as a single parameter (</a:t>
            </a:r>
            <a:r>
              <a:rPr lang="en-US" dirty="0">
                <a:cs typeface="Garamond"/>
              </a:rPr>
              <a:t>Taylor 1998)</a:t>
            </a:r>
          </a:p>
          <a:p>
            <a:r>
              <a:rPr lang="en-US" dirty="0">
                <a:solidFill>
                  <a:srgbClr val="0066FF"/>
                </a:solidFill>
              </a:rPr>
              <a:t>Compact representation</a:t>
            </a:r>
            <a:r>
              <a:rPr lang="en-US" dirty="0"/>
              <a:t>: TILT parameters allow generation/</a:t>
            </a:r>
            <a:r>
              <a:rPr lang="en-US" dirty="0" err="1"/>
              <a:t>db</a:t>
            </a:r>
            <a:r>
              <a:rPr lang="en-US" dirty="0"/>
              <a:t> retrieval</a:t>
            </a:r>
          </a:p>
        </p:txBody>
      </p:sp>
      <p:sp>
        <p:nvSpPr>
          <p:cNvPr id="5" name="Slide Number Placeholder 4"/>
          <p:cNvSpPr>
            <a:spLocks noGrp="1"/>
          </p:cNvSpPr>
          <p:nvPr>
            <p:ph type="sldNum" sz="quarter" idx="12"/>
          </p:nvPr>
        </p:nvSpPr>
        <p:spPr/>
        <p:txBody>
          <a:bodyPr/>
          <a:lstStyle/>
          <a:p>
            <a:fld id="{6DC54031-3823-C645-9013-F4752712CF15}" type="slidenum">
              <a:rPr lang="en-US" smtClean="0"/>
              <a:t>56</a:t>
            </a:fld>
            <a:endParaRPr lang="en-US"/>
          </a:p>
        </p:txBody>
      </p:sp>
      <p:pic>
        <p:nvPicPr>
          <p:cNvPr id="7" name="Picture 6"/>
          <p:cNvPicPr>
            <a:picLocks noChangeAspect="1"/>
          </p:cNvPicPr>
          <p:nvPr/>
        </p:nvPicPr>
        <p:blipFill>
          <a:blip r:embed="rId3"/>
          <a:stretch>
            <a:fillRect/>
          </a:stretch>
        </p:blipFill>
        <p:spPr>
          <a:xfrm>
            <a:off x="203200" y="3105150"/>
            <a:ext cx="4559300" cy="325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588" y="3202837"/>
            <a:ext cx="3429000" cy="622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363" y="4157783"/>
            <a:ext cx="2895600" cy="6096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339" y="5299808"/>
            <a:ext cx="2971800" cy="635000"/>
          </a:xfrm>
          <a:prstGeom prst="rect">
            <a:avLst/>
          </a:prstGeom>
        </p:spPr>
      </p:pic>
      <p:sp>
        <p:nvSpPr>
          <p:cNvPr id="4" name="Date Placeholder 3">
            <a:extLst>
              <a:ext uri="{FF2B5EF4-FFF2-40B4-BE49-F238E27FC236}">
                <a16:creationId xmlns:a16="http://schemas.microsoft.com/office/drawing/2014/main" id="{41D111EA-E404-BB9C-EAC3-FA44DF09190F}"/>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510453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Festvox</a:t>
            </a:r>
            <a:r>
              <a:rPr lang="en-US" dirty="0"/>
              <a:t> TILT Model</a:t>
            </a:r>
          </a:p>
        </p:txBody>
      </p:sp>
      <p:sp>
        <p:nvSpPr>
          <p:cNvPr id="3" name="Content Placeholder 2"/>
          <p:cNvSpPr>
            <a:spLocks noGrp="1"/>
          </p:cNvSpPr>
          <p:nvPr>
            <p:ph idx="1"/>
          </p:nvPr>
        </p:nvSpPr>
        <p:spPr>
          <a:xfrm>
            <a:off x="457200" y="1285874"/>
            <a:ext cx="8229600" cy="4549166"/>
          </a:xfrm>
        </p:spPr>
        <p:txBody>
          <a:bodyPr>
            <a:normAutofit/>
          </a:bodyPr>
          <a:lstStyle/>
          <a:p>
            <a:r>
              <a:rPr lang="en-US" dirty="0">
                <a:solidFill>
                  <a:srgbClr val="0066FF"/>
                </a:solidFill>
              </a:rPr>
              <a:t>Basic unit</a:t>
            </a:r>
            <a:r>
              <a:rPr lang="en-US" dirty="0"/>
              <a:t>: the </a:t>
            </a:r>
            <a:r>
              <a:rPr lang="en-US" dirty="0">
                <a:solidFill>
                  <a:srgbClr val="0066FF"/>
                </a:solidFill>
              </a:rPr>
              <a:t>intonational event </a:t>
            </a:r>
            <a:r>
              <a:rPr lang="en-US" dirty="0"/>
              <a:t>which changes TTS over time </a:t>
            </a:r>
          </a:p>
          <a:p>
            <a:pPr lvl="1"/>
            <a:r>
              <a:rPr lang="en-US" sz="2400" dirty="0">
                <a:latin typeface="Calibri" panose="020F0502020204030204" pitchFamily="34" charset="0"/>
                <a:cs typeface="Calibri" panose="020F0502020204030204" pitchFamily="34" charset="0"/>
              </a:rPr>
              <a:t>Types are </a:t>
            </a:r>
            <a:r>
              <a:rPr lang="en-US" sz="2400" dirty="0">
                <a:solidFill>
                  <a:srgbClr val="FF0000"/>
                </a:solidFill>
                <a:latin typeface="Calibri" panose="020F0502020204030204" pitchFamily="34" charset="0"/>
                <a:cs typeface="Calibri" panose="020F0502020204030204" pitchFamily="34" charset="0"/>
              </a:rPr>
              <a:t>pitch accents </a:t>
            </a:r>
            <a:r>
              <a:rPr lang="en-US" sz="2400" dirty="0">
                <a:latin typeface="Calibri" panose="020F0502020204030204" pitchFamily="34" charset="0"/>
                <a:cs typeface="Calibri" panose="020F0502020204030204" pitchFamily="34" charset="0"/>
              </a:rPr>
              <a:t>and </a:t>
            </a:r>
            <a:r>
              <a:rPr lang="en-US" sz="2400" dirty="0">
                <a:solidFill>
                  <a:srgbClr val="FF0000"/>
                </a:solidFill>
                <a:latin typeface="Calibri" panose="020F0502020204030204" pitchFamily="34" charset="0"/>
                <a:cs typeface="Calibri" panose="020F0502020204030204" pitchFamily="34" charset="0"/>
              </a:rPr>
              <a:t>boundary tones </a:t>
            </a:r>
            <a:r>
              <a:rPr lang="en-US" sz="2400" dirty="0">
                <a:latin typeface="Calibri" panose="020F0502020204030204" pitchFamily="34" charset="0"/>
                <a:cs typeface="Calibri" panose="020F0502020204030204" pitchFamily="34" charset="0"/>
              </a:rPr>
              <a:t>which provide continuously varying shapes in terms of pitch, amplitude and duration</a:t>
            </a:r>
          </a:p>
          <a:p>
            <a:pPr lvl="1"/>
            <a:r>
              <a:rPr lang="en-US" sz="2400" dirty="0">
                <a:latin typeface="Calibri" panose="020F0502020204030204" pitchFamily="34" charset="0"/>
                <a:cs typeface="Calibri" panose="020F0502020204030204" pitchFamily="34" charset="0"/>
              </a:rPr>
              <a:t>Useful for </a:t>
            </a:r>
            <a:r>
              <a:rPr lang="en-US" sz="2400" dirty="0">
                <a:solidFill>
                  <a:srgbClr val="FF0000"/>
                </a:solidFill>
                <a:latin typeface="Calibri" panose="020F0502020204030204" pitchFamily="34" charset="0"/>
                <a:cs typeface="Calibri" panose="020F0502020204030204" pitchFamily="34" charset="0"/>
              </a:rPr>
              <a:t>modeling</a:t>
            </a:r>
            <a:r>
              <a:rPr lang="en-US" sz="2400"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Questions</a:t>
            </a:r>
          </a:p>
          <a:p>
            <a:pPr lvl="2"/>
            <a:r>
              <a:rPr lang="en-US" dirty="0">
                <a:latin typeface="Calibri" panose="020F0502020204030204" pitchFamily="34" charset="0"/>
                <a:cs typeface="Calibri" panose="020F0502020204030204" pitchFamily="34" charset="0"/>
              </a:rPr>
              <a:t>Statements</a:t>
            </a:r>
          </a:p>
          <a:p>
            <a:pPr lvl="2"/>
            <a:r>
              <a:rPr lang="en-US" dirty="0">
                <a:latin typeface="Calibri" panose="020F0502020204030204" pitchFamily="34" charset="0"/>
                <a:cs typeface="Calibri" panose="020F0502020204030204" pitchFamily="34" charset="0"/>
              </a:rPr>
              <a:t>Even moods</a:t>
            </a: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57</a:t>
            </a:fld>
            <a:endParaRPr lang="en-US"/>
          </a:p>
        </p:txBody>
      </p:sp>
      <p:pic>
        <p:nvPicPr>
          <p:cNvPr id="7" name="Picture 6"/>
          <p:cNvPicPr>
            <a:picLocks noChangeAspect="1"/>
          </p:cNvPicPr>
          <p:nvPr/>
        </p:nvPicPr>
        <p:blipFill>
          <a:blip r:embed="rId3"/>
          <a:stretch>
            <a:fillRect/>
          </a:stretch>
        </p:blipFill>
        <p:spPr>
          <a:xfrm>
            <a:off x="4538871" y="3060090"/>
            <a:ext cx="4559300" cy="3251200"/>
          </a:xfrm>
          <a:prstGeom prst="rect">
            <a:avLst/>
          </a:prstGeom>
        </p:spPr>
      </p:pic>
      <p:sp>
        <p:nvSpPr>
          <p:cNvPr id="4" name="Date Placeholder 3">
            <a:extLst>
              <a:ext uri="{FF2B5EF4-FFF2-40B4-BE49-F238E27FC236}">
                <a16:creationId xmlns:a16="http://schemas.microsoft.com/office/drawing/2014/main" id="{E6FC920E-4DD4-00B9-9B3E-61257863EA8D}"/>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3577638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Tonal Center of Gravity (</a:t>
            </a:r>
            <a:r>
              <a:rPr lang="en-US" dirty="0" err="1"/>
              <a:t>ToG</a:t>
            </a:r>
            <a:r>
              <a:rPr lang="en-US" dirty="0"/>
              <a:t>)</a:t>
            </a:r>
          </a:p>
        </p:txBody>
      </p:sp>
      <p:sp>
        <p:nvSpPr>
          <p:cNvPr id="3" name="Content Placeholder 2"/>
          <p:cNvSpPr>
            <a:spLocks noGrp="1"/>
          </p:cNvSpPr>
          <p:nvPr>
            <p:ph idx="1"/>
          </p:nvPr>
        </p:nvSpPr>
        <p:spPr>
          <a:xfrm>
            <a:off x="457200" y="1285874"/>
            <a:ext cx="8229600" cy="2465511"/>
          </a:xfrm>
        </p:spPr>
        <p:txBody>
          <a:bodyPr>
            <a:normAutofit fontScale="92500" lnSpcReduction="10000"/>
          </a:bodyPr>
          <a:lstStyle/>
          <a:p>
            <a:r>
              <a:rPr lang="en-US" sz="3000" dirty="0"/>
              <a:t>Measures the distribution of the </a:t>
            </a:r>
            <a:r>
              <a:rPr lang="en-US" sz="3000" dirty="0">
                <a:solidFill>
                  <a:srgbClr val="0066FF"/>
                </a:solidFill>
              </a:rPr>
              <a:t>area under the F0 curve</a:t>
            </a:r>
            <a:r>
              <a:rPr lang="en-US" sz="3000" dirty="0"/>
              <a:t> within a region</a:t>
            </a:r>
          </a:p>
          <a:p>
            <a:pPr lvl="1"/>
            <a:r>
              <a:rPr lang="en-US" sz="2600" dirty="0"/>
              <a:t>Perceptually </a:t>
            </a:r>
            <a:r>
              <a:rPr lang="en-US" sz="2600" dirty="0">
                <a:solidFill>
                  <a:srgbClr val="FF0000"/>
                </a:solidFill>
              </a:rPr>
              <a:t>robust</a:t>
            </a:r>
          </a:p>
          <a:p>
            <a:pPr lvl="1"/>
            <a:r>
              <a:rPr lang="en-US" sz="2600" dirty="0"/>
              <a:t>Better classification of </a:t>
            </a:r>
            <a:r>
              <a:rPr lang="en-US" sz="2600" dirty="0">
                <a:solidFill>
                  <a:srgbClr val="FF0000"/>
                </a:solidFill>
              </a:rPr>
              <a:t>pitch accent types </a:t>
            </a:r>
            <a:r>
              <a:rPr lang="en-US" sz="2600" dirty="0"/>
              <a:t>than peak timing measures </a:t>
            </a:r>
            <a:r>
              <a:rPr lang="en-US" sz="2600" dirty="0">
                <a:cs typeface="Garamond"/>
              </a:rPr>
              <a:t>(Veilleux et al. 2009, Barnes et al. 2010)</a:t>
            </a:r>
          </a:p>
        </p:txBody>
      </p:sp>
      <p:sp>
        <p:nvSpPr>
          <p:cNvPr id="5" name="Slide Number Placeholder 4"/>
          <p:cNvSpPr>
            <a:spLocks noGrp="1"/>
          </p:cNvSpPr>
          <p:nvPr>
            <p:ph type="sldNum" sz="quarter" idx="12"/>
          </p:nvPr>
        </p:nvSpPr>
        <p:spPr/>
        <p:txBody>
          <a:bodyPr/>
          <a:lstStyle/>
          <a:p>
            <a:fld id="{6DC54031-3823-C645-9013-F4752712CF15}" type="slidenum">
              <a:rPr lang="en-US" smtClean="0"/>
              <a:t>58</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 y="4142154"/>
            <a:ext cx="3645877" cy="1155700"/>
          </a:xfrm>
          <a:prstGeom prst="rect">
            <a:avLst/>
          </a:prstGeom>
        </p:spPr>
      </p:pic>
      <p:pic>
        <p:nvPicPr>
          <p:cNvPr id="8" name="Picture 7"/>
          <p:cNvPicPr>
            <a:picLocks noChangeAspect="1"/>
          </p:cNvPicPr>
          <p:nvPr/>
        </p:nvPicPr>
        <p:blipFill>
          <a:blip r:embed="rId4"/>
          <a:stretch>
            <a:fillRect/>
          </a:stretch>
        </p:blipFill>
        <p:spPr>
          <a:xfrm>
            <a:off x="4279900" y="3537514"/>
            <a:ext cx="4558160" cy="2734896"/>
          </a:xfrm>
          <a:prstGeom prst="rect">
            <a:avLst/>
          </a:prstGeom>
        </p:spPr>
      </p:pic>
      <p:sp>
        <p:nvSpPr>
          <p:cNvPr id="4" name="Date Placeholder 3">
            <a:extLst>
              <a:ext uri="{FF2B5EF4-FFF2-40B4-BE49-F238E27FC236}">
                <a16:creationId xmlns:a16="http://schemas.microsoft.com/office/drawing/2014/main" id="{41237B39-A243-0ED3-63BD-4DD08BF644CE}"/>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3708697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Quantized Contour Modeling</a:t>
            </a:r>
          </a:p>
        </p:txBody>
      </p:sp>
      <p:sp>
        <p:nvSpPr>
          <p:cNvPr id="3" name="Content Placeholder 2"/>
          <p:cNvSpPr>
            <a:spLocks noGrp="1"/>
          </p:cNvSpPr>
          <p:nvPr>
            <p:ph idx="1"/>
          </p:nvPr>
        </p:nvSpPr>
        <p:spPr>
          <a:xfrm>
            <a:off x="457200" y="1285875"/>
            <a:ext cx="8229600" cy="3012588"/>
          </a:xfrm>
        </p:spPr>
        <p:txBody>
          <a:bodyPr>
            <a:normAutofit fontScale="85000" lnSpcReduction="10000"/>
          </a:bodyPr>
          <a:lstStyle/>
          <a:p>
            <a:r>
              <a:rPr lang="en-US" sz="3000" dirty="0"/>
              <a:t>A Bayesian approach to simultaneously </a:t>
            </a:r>
            <a:r>
              <a:rPr lang="en-US" sz="3000" dirty="0">
                <a:solidFill>
                  <a:srgbClr val="0066FF"/>
                </a:solidFill>
              </a:rPr>
              <a:t>modeling contour shape</a:t>
            </a:r>
            <a:r>
              <a:rPr lang="en-US" sz="3000" dirty="0"/>
              <a:t> and </a:t>
            </a:r>
            <a:r>
              <a:rPr lang="en-US" sz="3000" dirty="0">
                <a:solidFill>
                  <a:srgbClr val="0066FF"/>
                </a:solidFill>
              </a:rPr>
              <a:t>classifying prosodic events</a:t>
            </a:r>
            <a:br>
              <a:rPr lang="en-US" sz="3000" dirty="0"/>
            </a:br>
            <a:r>
              <a:rPr lang="en-US" sz="3000" dirty="0"/>
              <a:t>(</a:t>
            </a:r>
            <a:r>
              <a:rPr lang="en-US" sz="3000" dirty="0">
                <a:cs typeface="Garamond"/>
              </a:rPr>
              <a:t>Rosenberg 2010)</a:t>
            </a:r>
          </a:p>
          <a:p>
            <a:pPr lvl="1"/>
            <a:r>
              <a:rPr lang="en-US" sz="2600" dirty="0"/>
              <a:t>Specify a number of </a:t>
            </a:r>
            <a:r>
              <a:rPr lang="en-US" sz="2600" dirty="0">
                <a:solidFill>
                  <a:srgbClr val="FF0000"/>
                </a:solidFill>
              </a:rPr>
              <a:t>time</a:t>
            </a:r>
            <a:r>
              <a:rPr lang="en-US" sz="2600" dirty="0"/>
              <a:t> (M) and </a:t>
            </a:r>
            <a:r>
              <a:rPr lang="en-US" sz="2600" dirty="0">
                <a:solidFill>
                  <a:srgbClr val="FF0000"/>
                </a:solidFill>
              </a:rPr>
              <a:t>value</a:t>
            </a:r>
            <a:r>
              <a:rPr lang="en-US" sz="2600" dirty="0"/>
              <a:t> (N) bins</a:t>
            </a:r>
          </a:p>
          <a:p>
            <a:pPr lvl="1"/>
            <a:r>
              <a:rPr lang="en-US" sz="2600" dirty="0"/>
              <a:t>Represent a </a:t>
            </a:r>
            <a:r>
              <a:rPr lang="en-US" sz="2600" dirty="0">
                <a:solidFill>
                  <a:srgbClr val="FF0000"/>
                </a:solidFill>
              </a:rPr>
              <a:t>contour</a:t>
            </a:r>
            <a:r>
              <a:rPr lang="en-US" sz="2600" dirty="0"/>
              <a:t> as an M dimensional vector where each entry can take one of N values.</a:t>
            </a:r>
          </a:p>
          <a:p>
            <a:pPr lvl="1"/>
            <a:r>
              <a:rPr lang="en-US" sz="2600" dirty="0"/>
              <a:t>For extension to higher dimensions, allow values to be multidimensional vectors </a:t>
            </a:r>
          </a:p>
        </p:txBody>
      </p:sp>
      <p:sp>
        <p:nvSpPr>
          <p:cNvPr id="5" name="Slide Number Placeholder 4"/>
          <p:cNvSpPr>
            <a:spLocks noGrp="1"/>
          </p:cNvSpPr>
          <p:nvPr>
            <p:ph type="sldNum" sz="quarter" idx="12"/>
          </p:nvPr>
        </p:nvSpPr>
        <p:spPr/>
        <p:txBody>
          <a:bodyPr/>
          <a:lstStyle/>
          <a:p>
            <a:fld id="{6DC54031-3823-C645-9013-F4752712CF15}" type="slidenum">
              <a:rPr lang="en-US" smtClean="0"/>
              <a:t>59</a:t>
            </a:fld>
            <a:endParaRPr lang="en-US"/>
          </a:p>
        </p:txBody>
      </p:sp>
      <p:pic>
        <p:nvPicPr>
          <p:cNvPr id="8" name="Picture 7"/>
          <p:cNvPicPr>
            <a:picLocks noChangeAspect="1"/>
          </p:cNvPicPr>
          <p:nvPr/>
        </p:nvPicPr>
        <p:blipFill>
          <a:blip r:embed="rId3"/>
          <a:stretch>
            <a:fillRect/>
          </a:stretch>
        </p:blipFill>
        <p:spPr>
          <a:xfrm>
            <a:off x="4489448" y="4037436"/>
            <a:ext cx="3990242" cy="229764"/>
          </a:xfrm>
          <a:prstGeom prst="rect">
            <a:avLst/>
          </a:prstGeom>
        </p:spPr>
      </p:pic>
      <p:pic>
        <p:nvPicPr>
          <p:cNvPr id="9" name="Picture 8"/>
          <p:cNvPicPr>
            <a:picLocks noChangeAspect="1"/>
          </p:cNvPicPr>
          <p:nvPr/>
        </p:nvPicPr>
        <p:blipFill>
          <a:blip r:embed="rId4"/>
          <a:stretch>
            <a:fillRect/>
          </a:stretch>
        </p:blipFill>
        <p:spPr>
          <a:xfrm>
            <a:off x="2934067" y="4356100"/>
            <a:ext cx="3590192" cy="2000250"/>
          </a:xfrm>
          <a:prstGeom prst="rect">
            <a:avLst/>
          </a:prstGeom>
        </p:spPr>
      </p:pic>
      <p:sp>
        <p:nvSpPr>
          <p:cNvPr id="4" name="Date Placeholder 3">
            <a:extLst>
              <a:ext uri="{FF2B5EF4-FFF2-40B4-BE49-F238E27FC236}">
                <a16:creationId xmlns:a16="http://schemas.microsoft.com/office/drawing/2014/main" id="{7B55F839-67CE-19B9-0FC0-C665B2999B18}"/>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246427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23020351-5C29-624C-8138-1DE19F35DC5C}" type="slidenum">
              <a:rPr lang="en-US"/>
              <a:pPr/>
              <a:t>6</a:t>
            </a:fld>
            <a:endParaRPr lang="en-US"/>
          </a:p>
        </p:txBody>
      </p:sp>
      <p:sp>
        <p:nvSpPr>
          <p:cNvPr id="516098" name="Rectangle 2"/>
          <p:cNvSpPr>
            <a:spLocks noGrp="1" noChangeArrowheads="1"/>
          </p:cNvSpPr>
          <p:nvPr>
            <p:ph type="title"/>
          </p:nvPr>
        </p:nvSpPr>
        <p:spPr>
          <a:xfrm>
            <a:off x="457200" y="274638"/>
            <a:ext cx="8229600" cy="1096962"/>
          </a:xfrm>
        </p:spPr>
        <p:txBody>
          <a:bodyPr/>
          <a:lstStyle/>
          <a:p>
            <a:r>
              <a:rPr lang="en-US" dirty="0"/>
              <a:t>Language Training Approaches</a:t>
            </a:r>
          </a:p>
        </p:txBody>
      </p:sp>
      <p:sp>
        <p:nvSpPr>
          <p:cNvPr id="516099" name="Rectangle 3"/>
          <p:cNvSpPr>
            <a:spLocks noGrp="1" noChangeArrowheads="1"/>
          </p:cNvSpPr>
          <p:nvPr>
            <p:ph type="body" idx="1"/>
          </p:nvPr>
        </p:nvSpPr>
        <p:spPr>
          <a:xfrm>
            <a:off x="457200" y="1524000"/>
            <a:ext cx="8229600" cy="4602163"/>
          </a:xfrm>
          <a:ln>
            <a:noFill/>
            <a:miter lim="800000"/>
            <a:headEnd/>
            <a:tailEnd/>
          </a:ln>
        </p:spPr>
        <p:txBody>
          <a:bodyPr/>
          <a:lstStyle/>
          <a:p>
            <a:r>
              <a:rPr lang="en-US" dirty="0"/>
              <a:t>A </a:t>
            </a:r>
            <a:r>
              <a:rPr lang="en-US" dirty="0">
                <a:solidFill>
                  <a:srgbClr val="0066FF"/>
                </a:solidFill>
              </a:rPr>
              <a:t>simpler approach </a:t>
            </a:r>
            <a:r>
              <a:rPr lang="en-US" dirty="0"/>
              <a:t>with </a:t>
            </a:r>
            <a:r>
              <a:rPr lang="en-US" dirty="0">
                <a:solidFill>
                  <a:srgbClr val="CC3300"/>
                </a:solidFill>
              </a:rPr>
              <a:t>arrows</a:t>
            </a:r>
            <a:r>
              <a:rPr lang="en-US" dirty="0"/>
              <a:t> and </a:t>
            </a:r>
            <a:r>
              <a:rPr lang="en-US" dirty="0">
                <a:solidFill>
                  <a:srgbClr val="CC3300"/>
                </a:solidFill>
              </a:rPr>
              <a:t>capital letters</a:t>
            </a:r>
          </a:p>
          <a:p>
            <a:pPr lvl="1"/>
            <a:r>
              <a:rPr lang="en-US" dirty="0"/>
              <a:t>/ IS it     </a:t>
            </a:r>
            <a:r>
              <a:rPr lang="en-US" dirty="0" err="1"/>
              <a:t>INteresting</a:t>
            </a:r>
            <a:r>
              <a:rPr lang="en-US" dirty="0"/>
              <a:t> /</a:t>
            </a:r>
          </a:p>
          <a:p>
            <a:pPr lvl="1"/>
            <a:r>
              <a:rPr lang="en-US" dirty="0"/>
              <a:t>/ d</a:t>
            </a:r>
            <a:r>
              <a:rPr lang="ja-JP" altLang="en-US" dirty="0">
                <a:latin typeface="Arial"/>
              </a:rPr>
              <a:t>’</a:t>
            </a:r>
            <a:r>
              <a:rPr lang="en-US" dirty="0"/>
              <a:t>you feel   </a:t>
            </a:r>
            <a:r>
              <a:rPr lang="en-US" dirty="0" err="1"/>
              <a:t>ANGry</a:t>
            </a:r>
            <a:r>
              <a:rPr lang="en-US" dirty="0"/>
              <a:t>? /</a:t>
            </a:r>
          </a:p>
          <a:p>
            <a:pPr lvl="1"/>
            <a:r>
              <a:rPr lang="en-US" dirty="0"/>
              <a:t>/ WHAT</a:t>
            </a:r>
            <a:r>
              <a:rPr lang="ja-JP" altLang="en-US" dirty="0">
                <a:latin typeface="Arial"/>
              </a:rPr>
              <a:t>’</a:t>
            </a:r>
            <a:r>
              <a:rPr lang="en-US" dirty="0"/>
              <a:t>S the   </a:t>
            </a:r>
            <a:r>
              <a:rPr lang="en-US" dirty="0" err="1"/>
              <a:t>PROBlem</a:t>
            </a:r>
            <a:r>
              <a:rPr lang="en-US" dirty="0"/>
              <a:t>? / </a:t>
            </a:r>
          </a:p>
          <a:p>
            <a:pPr lvl="3"/>
            <a:r>
              <a:rPr lang="en-US" dirty="0"/>
              <a:t>(</a:t>
            </a:r>
            <a:r>
              <a:rPr lang="en-US" dirty="0">
                <a:hlinkClick r:id="rId3"/>
              </a:rPr>
              <a:t>McCarthy, 1991</a:t>
            </a:r>
            <a:r>
              <a:rPr lang="en-US" dirty="0"/>
              <a:t>:106)</a:t>
            </a:r>
          </a:p>
          <a:p>
            <a:r>
              <a:rPr lang="en-US" dirty="0"/>
              <a:t>Too </a:t>
            </a:r>
            <a:r>
              <a:rPr lang="en-US" dirty="0">
                <a:solidFill>
                  <a:srgbClr val="0066FF"/>
                </a:solidFill>
              </a:rPr>
              <a:t>general</a:t>
            </a:r>
          </a:p>
          <a:p>
            <a:pPr lvl="1"/>
            <a:r>
              <a:rPr lang="en-US" dirty="0"/>
              <a:t>Doesn’t capture full contours or type of pitch accents or phrase boundaries</a:t>
            </a:r>
          </a:p>
        </p:txBody>
      </p:sp>
      <p:sp>
        <p:nvSpPr>
          <p:cNvPr id="516104" name="Line 8"/>
          <p:cNvSpPr>
            <a:spLocks noChangeShapeType="1"/>
          </p:cNvSpPr>
          <p:nvPr/>
        </p:nvSpPr>
        <p:spPr bwMode="auto">
          <a:xfrm>
            <a:off x="2057400" y="2590800"/>
            <a:ext cx="152400" cy="1524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5" name="Line 9"/>
          <p:cNvSpPr>
            <a:spLocks noChangeShapeType="1"/>
          </p:cNvSpPr>
          <p:nvPr/>
        </p:nvSpPr>
        <p:spPr bwMode="auto">
          <a:xfrm>
            <a:off x="2133600" y="2514600"/>
            <a:ext cx="76200" cy="2286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516111" name="Group 15"/>
          <p:cNvGrpSpPr>
            <a:grpSpLocks/>
          </p:cNvGrpSpPr>
          <p:nvPr/>
        </p:nvGrpSpPr>
        <p:grpSpPr bwMode="auto">
          <a:xfrm>
            <a:off x="2209800" y="2743200"/>
            <a:ext cx="304800" cy="152400"/>
            <a:chOff x="1440" y="1728"/>
            <a:chExt cx="192" cy="96"/>
          </a:xfrm>
        </p:grpSpPr>
        <p:sp>
          <p:nvSpPr>
            <p:cNvPr id="516106" name="Line 10"/>
            <p:cNvSpPr>
              <a:spLocks noChangeShapeType="1"/>
            </p:cNvSpPr>
            <p:nvPr/>
          </p:nvSpPr>
          <p:spPr bwMode="auto">
            <a:xfrm>
              <a:off x="1440"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7" name="Line 11"/>
            <p:cNvSpPr>
              <a:spLocks noChangeShapeType="1"/>
            </p:cNvSpPr>
            <p:nvPr/>
          </p:nvSpPr>
          <p:spPr bwMode="auto">
            <a:xfrm flipV="1">
              <a:off x="1536"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516108" name="Line 12"/>
          <p:cNvSpPr>
            <a:spLocks noChangeShapeType="1"/>
          </p:cNvSpPr>
          <p:nvPr/>
        </p:nvSpPr>
        <p:spPr bwMode="auto">
          <a:xfrm flipV="1">
            <a:off x="3124200" y="27432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9" name="Line 13"/>
          <p:cNvSpPr>
            <a:spLocks noChangeShapeType="1"/>
          </p:cNvSpPr>
          <p:nvPr/>
        </p:nvSpPr>
        <p:spPr bwMode="auto">
          <a:xfrm>
            <a:off x="3505200" y="32766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 name="Date Placeholder 3">
            <a:extLst>
              <a:ext uri="{FF2B5EF4-FFF2-40B4-BE49-F238E27FC236}">
                <a16:creationId xmlns:a16="http://schemas.microsoft.com/office/drawing/2014/main" id="{113E6F74-C473-A0E6-A256-47E4BE4DA056}"/>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92162"/>
          </a:xfrm>
        </p:spPr>
        <p:txBody>
          <a:bodyPr/>
          <a:lstStyle/>
          <a:p>
            <a:r>
              <a:rPr lang="en-US" dirty="0"/>
              <a:t>Weizmann Institute Prosody Quantification Project </a:t>
            </a:r>
            <a:r>
              <a:rPr lang="en-US" sz="2000" dirty="0"/>
              <a:t>(</a:t>
            </a:r>
            <a:r>
              <a:rPr lang="en-US" sz="2000" dirty="0" err="1"/>
              <a:t>Tirza</a:t>
            </a:r>
            <a:r>
              <a:rPr lang="en-US" sz="2000" dirty="0"/>
              <a:t> Biron et al)</a:t>
            </a:r>
          </a:p>
        </p:txBody>
      </p:sp>
      <p:sp>
        <p:nvSpPr>
          <p:cNvPr id="3" name="Content Placeholder 2"/>
          <p:cNvSpPr>
            <a:spLocks noGrp="1"/>
          </p:cNvSpPr>
          <p:nvPr>
            <p:ph idx="1"/>
          </p:nvPr>
        </p:nvSpPr>
        <p:spPr/>
        <p:txBody>
          <a:bodyPr/>
          <a:lstStyle/>
          <a:p>
            <a:r>
              <a:rPr lang="en-US" dirty="0">
                <a:solidFill>
                  <a:srgbClr val="0066FF"/>
                </a:solidFill>
                <a:hlinkClick r:id="rId3">
                  <a:extLst>
                    <a:ext uri="{A12FA001-AC4F-418D-AE19-62706E023703}">
                      <ahyp:hlinkClr xmlns:ahyp="http://schemas.microsoft.com/office/drawing/2018/hyperlinkcolor" val="tx"/>
                    </a:ext>
                  </a:extLst>
                </a:hlinkClick>
              </a:rPr>
              <a:t>An</a:t>
            </a:r>
            <a:r>
              <a:rPr lang="en-US" dirty="0">
                <a:solidFill>
                  <a:srgbClr val="009999"/>
                </a:solidFill>
                <a:hlinkClick r:id="rId3">
                  <a:extLst>
                    <a:ext uri="{A12FA001-AC4F-418D-AE19-62706E023703}">
                      <ahyp:hlinkClr xmlns:ahyp="http://schemas.microsoft.com/office/drawing/2018/hyperlinkcolor" val="tx"/>
                    </a:ext>
                  </a:extLst>
                </a:hlinkClick>
              </a:rPr>
              <a:t> </a:t>
            </a:r>
            <a:r>
              <a:rPr lang="en-US" dirty="0">
                <a:solidFill>
                  <a:srgbClr val="0066FF"/>
                </a:solidFill>
                <a:hlinkClick r:id="rId3">
                  <a:extLst>
                    <a:ext uri="{A12FA001-AC4F-418D-AE19-62706E023703}">
                      <ahyp:hlinkClr xmlns:ahyp="http://schemas.microsoft.com/office/drawing/2018/hyperlinkcolor" val="tx"/>
                    </a:ext>
                  </a:extLst>
                </a:hlinkClick>
              </a:rPr>
              <a:t>integrative theory </a:t>
            </a:r>
            <a:r>
              <a:rPr lang="en-US" dirty="0"/>
              <a:t>for prosody analysis combining:</a:t>
            </a:r>
          </a:p>
          <a:p>
            <a:pPr lvl="1"/>
            <a:r>
              <a:rPr lang="en-US" dirty="0"/>
              <a:t>Para-syntactic </a:t>
            </a:r>
            <a:r>
              <a:rPr lang="en-US" dirty="0">
                <a:solidFill>
                  <a:srgbClr val="FF0000"/>
                </a:solidFill>
              </a:rPr>
              <a:t>Prototype</a:t>
            </a:r>
            <a:r>
              <a:rPr lang="en-US" dirty="0"/>
              <a:t>: dialogue act</a:t>
            </a:r>
          </a:p>
          <a:p>
            <a:pPr lvl="1"/>
            <a:r>
              <a:rPr lang="en-US" dirty="0">
                <a:solidFill>
                  <a:srgbClr val="FF0000"/>
                </a:solidFill>
              </a:rPr>
              <a:t>Discourse functions</a:t>
            </a:r>
            <a:r>
              <a:rPr lang="en-US" dirty="0"/>
              <a:t>: e.g. rhetorical question, parenthetical phrase</a:t>
            </a:r>
          </a:p>
          <a:p>
            <a:pPr lvl="1"/>
            <a:r>
              <a:rPr lang="en-US" dirty="0">
                <a:solidFill>
                  <a:srgbClr val="FF0000"/>
                </a:solidFill>
              </a:rPr>
              <a:t>Information structure</a:t>
            </a:r>
            <a:r>
              <a:rPr lang="en-US" dirty="0"/>
              <a:t>: e.g. marking focus</a:t>
            </a:r>
            <a:endParaRPr lang="en-US" i="1" dirty="0"/>
          </a:p>
          <a:p>
            <a:pPr lvl="1"/>
            <a:r>
              <a:rPr lang="en-US" dirty="0">
                <a:solidFill>
                  <a:srgbClr val="FF0000"/>
                </a:solidFill>
              </a:rPr>
              <a:t>Attitude/sentiment</a:t>
            </a:r>
            <a:endParaRPr lang="en-US" dirty="0"/>
          </a:p>
          <a:p>
            <a:r>
              <a:rPr lang="en-US" dirty="0"/>
              <a:t>Here’s an </a:t>
            </a:r>
            <a:r>
              <a:rPr lang="en-US" dirty="0">
                <a:solidFill>
                  <a:srgbClr val="0066FF"/>
                </a:solidFill>
              </a:rPr>
              <a:t>example…</a:t>
            </a:r>
          </a:p>
          <a:p>
            <a:endParaRPr lang="en-US" dirty="0"/>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60</a:t>
            </a:fld>
            <a:endParaRPr lang="en-US"/>
          </a:p>
        </p:txBody>
      </p:sp>
      <p:sp>
        <p:nvSpPr>
          <p:cNvPr id="6" name="Date Placeholder 3">
            <a:extLst>
              <a:ext uri="{FF2B5EF4-FFF2-40B4-BE49-F238E27FC236}">
                <a16:creationId xmlns:a16="http://schemas.microsoft.com/office/drawing/2014/main" id="{7A89A421-440F-5C88-8FD1-93993DB10017}"/>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242941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792162"/>
          </a:xfrm>
        </p:spPr>
        <p:txBody>
          <a:bodyPr/>
          <a:lstStyle/>
          <a:p>
            <a:r>
              <a:rPr lang="en-US" i="1" dirty="0"/>
              <a:t>[If you’re poorly educated,] Why </a:t>
            </a:r>
            <a:r>
              <a:rPr lang="en-US" b="1" i="1" dirty="0"/>
              <a:t>shouldn’t</a:t>
            </a:r>
            <a:r>
              <a:rPr lang="en-US" i="1" dirty="0"/>
              <a:t> you</a:t>
            </a:r>
            <a:r>
              <a:rPr lang="he-IL" i="1" dirty="0"/>
              <a:t> </a:t>
            </a:r>
            <a:r>
              <a:rPr lang="en-US" i="1" dirty="0"/>
              <a:t>steal/shoot/go to prison</a:t>
            </a:r>
          </a:p>
        </p:txBody>
      </p:sp>
      <p:sp>
        <p:nvSpPr>
          <p:cNvPr id="3" name="Content Placeholder 2"/>
          <p:cNvSpPr>
            <a:spLocks noGrp="1"/>
          </p:cNvSpPr>
          <p:nvPr>
            <p:ph idx="1"/>
          </p:nvPr>
        </p:nvSpPr>
        <p:spPr>
          <a:xfrm>
            <a:off x="457200" y="1722437"/>
            <a:ext cx="8229600" cy="4678363"/>
          </a:xfrm>
        </p:spPr>
        <p:txBody>
          <a:bodyPr/>
          <a:lstStyle/>
          <a:p>
            <a:pPr marL="0" indent="0">
              <a:buNone/>
            </a:pPr>
            <a:r>
              <a:rPr lang="en-US" dirty="0"/>
              <a:t>Three segments</a:t>
            </a:r>
          </a:p>
          <a:p>
            <a:r>
              <a:rPr lang="en-US" sz="2400" dirty="0">
                <a:solidFill>
                  <a:srgbClr val="0066FF"/>
                </a:solidFill>
              </a:rPr>
              <a:t>Para-syntactic</a:t>
            </a:r>
            <a:r>
              <a:rPr lang="en-US" sz="2400" dirty="0"/>
              <a:t> Prototype: </a:t>
            </a:r>
            <a:r>
              <a:rPr lang="en-US" sz="2400" dirty="0" err="1"/>
              <a:t>Wh</a:t>
            </a:r>
            <a:r>
              <a:rPr lang="en-US" sz="2400" dirty="0"/>
              <a:t>-question</a:t>
            </a:r>
          </a:p>
          <a:p>
            <a:r>
              <a:rPr lang="en-US" sz="2400" dirty="0">
                <a:solidFill>
                  <a:srgbClr val="0066FF"/>
                </a:solidFill>
              </a:rPr>
              <a:t>Discourse function I</a:t>
            </a:r>
            <a:r>
              <a:rPr lang="en-US" sz="2400" dirty="0"/>
              <a:t>: Rhetorical question</a:t>
            </a:r>
          </a:p>
          <a:p>
            <a:r>
              <a:rPr lang="en-US" sz="2400" dirty="0">
                <a:solidFill>
                  <a:srgbClr val="0066FF"/>
                </a:solidFill>
              </a:rPr>
              <a:t>Discourse function II</a:t>
            </a:r>
            <a:r>
              <a:rPr lang="en-US" sz="2400" dirty="0"/>
              <a:t>: Item in a list </a:t>
            </a:r>
          </a:p>
          <a:p>
            <a:r>
              <a:rPr lang="en-US" sz="2400" dirty="0">
                <a:solidFill>
                  <a:srgbClr val="0066FF"/>
                </a:solidFill>
              </a:rPr>
              <a:t>Discourse function III</a:t>
            </a:r>
            <a:r>
              <a:rPr lang="en-US" sz="2400" dirty="0"/>
              <a:t>: </a:t>
            </a:r>
            <a:r>
              <a:rPr lang="en-US" sz="2400" i="1" dirty="0"/>
              <a:t>Apodosis</a:t>
            </a:r>
            <a:r>
              <a:rPr lang="en-US" sz="2400" dirty="0"/>
              <a:t> (the clause “Why shouldn’t you…”) expressing the consequence of a conditional sentence – “If you’re poorly educated”</a:t>
            </a:r>
          </a:p>
          <a:p>
            <a:r>
              <a:rPr lang="en-US" sz="2400" dirty="0">
                <a:solidFill>
                  <a:srgbClr val="0066FF"/>
                </a:solidFill>
              </a:rPr>
              <a:t>Information structure</a:t>
            </a:r>
            <a:r>
              <a:rPr lang="en-US" sz="2400" dirty="0"/>
              <a:t>: marked focus on </a:t>
            </a:r>
            <a:r>
              <a:rPr lang="en-US" sz="2400" i="1" dirty="0">
                <a:solidFill>
                  <a:srgbClr val="FF0000"/>
                </a:solidFill>
              </a:rPr>
              <a:t>shouldn’t</a:t>
            </a:r>
          </a:p>
          <a:p>
            <a:r>
              <a:rPr lang="en-US" sz="2400" dirty="0">
                <a:solidFill>
                  <a:srgbClr val="0066FF"/>
                </a:solidFill>
              </a:rPr>
              <a:t>Attitude/sentiment:</a:t>
            </a:r>
            <a:r>
              <a:rPr lang="en-US" sz="2400" dirty="0"/>
              <a:t> Insistent reprimand</a:t>
            </a:r>
          </a:p>
          <a:p>
            <a:pPr marL="0" indent="0">
              <a:buNone/>
            </a:pPr>
            <a:endParaRPr lang="en-US" dirty="0"/>
          </a:p>
        </p:txBody>
      </p:sp>
      <p:pic>
        <p:nvPicPr>
          <p:cNvPr id="4"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1021159"/>
            <a:ext cx="548482" cy="548482"/>
          </a:xfrm>
          <a:prstGeom prst="rect">
            <a:avLst/>
          </a:prstGeom>
        </p:spPr>
      </p:pic>
      <p:sp>
        <p:nvSpPr>
          <p:cNvPr id="5" name="Date Placeholder 3">
            <a:extLst>
              <a:ext uri="{FF2B5EF4-FFF2-40B4-BE49-F238E27FC236}">
                <a16:creationId xmlns:a16="http://schemas.microsoft.com/office/drawing/2014/main" id="{7FC31B4F-C2F2-5504-FA97-8D69295404C1}"/>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480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923308" y="1917563"/>
            <a:ext cx="3221182" cy="616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rPr>
              <a:t>Para-syntactic prototype</a:t>
            </a:r>
          </a:p>
          <a:p>
            <a:pPr algn="ctr"/>
            <a:r>
              <a:rPr lang="en-US" sz="2100" b="1" dirty="0">
                <a:solidFill>
                  <a:srgbClr val="0070C0"/>
                </a:solidFill>
              </a:rPr>
              <a:t>WH question</a:t>
            </a:r>
          </a:p>
        </p:txBody>
      </p:sp>
      <p:sp>
        <p:nvSpPr>
          <p:cNvPr id="4" name="Rectangle 3"/>
          <p:cNvSpPr/>
          <p:nvPr/>
        </p:nvSpPr>
        <p:spPr>
          <a:xfrm>
            <a:off x="2951017" y="2870601"/>
            <a:ext cx="3165763" cy="60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50"/>
                </a:solidFill>
              </a:rPr>
              <a:t>Discourse functions</a:t>
            </a:r>
          </a:p>
          <a:p>
            <a:pPr algn="ctr"/>
            <a:r>
              <a:rPr lang="en-US" sz="2100" b="1" dirty="0">
                <a:solidFill>
                  <a:srgbClr val="00B050"/>
                </a:solidFill>
              </a:rPr>
              <a:t>Rhetorical; list; apodosis</a:t>
            </a:r>
          </a:p>
        </p:txBody>
      </p:sp>
      <p:sp>
        <p:nvSpPr>
          <p:cNvPr id="5" name="Rectangle 4"/>
          <p:cNvSpPr/>
          <p:nvPr/>
        </p:nvSpPr>
        <p:spPr>
          <a:xfrm>
            <a:off x="3325088" y="3757625"/>
            <a:ext cx="2417618"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rPr>
              <a:t>Information structure</a:t>
            </a:r>
          </a:p>
          <a:p>
            <a:pPr algn="ctr"/>
            <a:r>
              <a:rPr lang="en-US" sz="2100" b="1" dirty="0">
                <a:solidFill>
                  <a:srgbClr val="C00000"/>
                </a:solidFill>
              </a:rPr>
              <a:t>Contrastive </a:t>
            </a:r>
            <a:r>
              <a:rPr lang="en-US" sz="2100" b="1" i="1" dirty="0">
                <a:solidFill>
                  <a:srgbClr val="C00000"/>
                </a:solidFill>
              </a:rPr>
              <a:t>shouldn’t</a:t>
            </a:r>
          </a:p>
        </p:txBody>
      </p:sp>
      <p:sp>
        <p:nvSpPr>
          <p:cNvPr id="6" name="Rectangle 5"/>
          <p:cNvSpPr/>
          <p:nvPr/>
        </p:nvSpPr>
        <p:spPr>
          <a:xfrm>
            <a:off x="3231572" y="4871429"/>
            <a:ext cx="2847110"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C000"/>
                </a:solidFill>
              </a:rPr>
              <a:t>Sentiment/Attitude</a:t>
            </a:r>
          </a:p>
          <a:p>
            <a:pPr algn="ctr"/>
            <a:r>
              <a:rPr lang="en-US" sz="2100" b="1" dirty="0">
                <a:solidFill>
                  <a:srgbClr val="FFC000"/>
                </a:solidFill>
              </a:rPr>
              <a:t>Insistent reprimand</a:t>
            </a:r>
          </a:p>
        </p:txBody>
      </p:sp>
      <p:sp>
        <p:nvSpPr>
          <p:cNvPr id="2" name="TextBox 1"/>
          <p:cNvSpPr txBox="1"/>
          <p:nvPr/>
        </p:nvSpPr>
        <p:spPr>
          <a:xfrm>
            <a:off x="917863" y="1243452"/>
            <a:ext cx="6570519" cy="415498"/>
          </a:xfrm>
          <a:prstGeom prst="rect">
            <a:avLst/>
          </a:prstGeom>
          <a:noFill/>
        </p:spPr>
        <p:txBody>
          <a:bodyPr wrap="square" rtlCol="0">
            <a:spAutoFit/>
          </a:bodyPr>
          <a:lstStyle/>
          <a:p>
            <a:r>
              <a:rPr lang="en-US" sz="2100" dirty="0"/>
              <a:t>“[If you’re poorly educated,] Why </a:t>
            </a:r>
            <a:r>
              <a:rPr lang="en-US" sz="2100" i="1" dirty="0"/>
              <a:t>shouldn’t</a:t>
            </a:r>
            <a:r>
              <a:rPr lang="en-US" sz="2100" dirty="0"/>
              <a:t> you steal?”</a:t>
            </a:r>
          </a:p>
        </p:txBody>
      </p:sp>
      <p:sp>
        <p:nvSpPr>
          <p:cNvPr id="13" name="Down Arrow 12"/>
          <p:cNvSpPr/>
          <p:nvPr/>
        </p:nvSpPr>
        <p:spPr>
          <a:xfrm>
            <a:off x="4447309" y="2534090"/>
            <a:ext cx="214746" cy="336510"/>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own Arrow 13"/>
          <p:cNvSpPr/>
          <p:nvPr/>
        </p:nvSpPr>
        <p:spPr>
          <a:xfrm>
            <a:off x="4454236" y="3490104"/>
            <a:ext cx="200891" cy="256309"/>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own Arrow 14"/>
          <p:cNvSpPr/>
          <p:nvPr/>
        </p:nvSpPr>
        <p:spPr>
          <a:xfrm>
            <a:off x="4414405" y="4566450"/>
            <a:ext cx="280553" cy="336510"/>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4745" y="1670998"/>
            <a:ext cx="304800" cy="304800"/>
          </a:xfrm>
          <a:prstGeom prst="rect">
            <a:avLst/>
          </a:prstGeom>
        </p:spPr>
      </p:pic>
      <p:sp>
        <p:nvSpPr>
          <p:cNvPr id="7" name="Date Placeholder 3">
            <a:extLst>
              <a:ext uri="{FF2B5EF4-FFF2-40B4-BE49-F238E27FC236}">
                <a16:creationId xmlns:a16="http://schemas.microsoft.com/office/drawing/2014/main" id="{C4FADEE2-978E-4EC1-9B35-193BEE637FA7}"/>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13647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27C9-EC77-DE9D-4364-AAAE38A7C92C}"/>
              </a:ext>
            </a:extLst>
          </p:cNvPr>
          <p:cNvSpPr>
            <a:spLocks noGrp="1"/>
          </p:cNvSpPr>
          <p:nvPr>
            <p:ph type="title"/>
          </p:nvPr>
        </p:nvSpPr>
        <p:spPr/>
        <p:txBody>
          <a:bodyPr/>
          <a:lstStyle/>
          <a:p>
            <a:r>
              <a:rPr lang="en-US" dirty="0"/>
              <a:t>More Recent Prosodic Contour Modeling</a:t>
            </a:r>
          </a:p>
        </p:txBody>
      </p:sp>
      <p:sp>
        <p:nvSpPr>
          <p:cNvPr id="3" name="Content Placeholder 2">
            <a:extLst>
              <a:ext uri="{FF2B5EF4-FFF2-40B4-BE49-F238E27FC236}">
                <a16:creationId xmlns:a16="http://schemas.microsoft.com/office/drawing/2014/main" id="{304936AF-B595-4556-B4EE-86A9C1D0A226}"/>
              </a:ext>
            </a:extLst>
          </p:cNvPr>
          <p:cNvSpPr>
            <a:spLocks noGrp="1"/>
          </p:cNvSpPr>
          <p:nvPr>
            <p:ph idx="1"/>
          </p:nvPr>
        </p:nvSpPr>
        <p:spPr/>
        <p:txBody>
          <a:bodyPr/>
          <a:lstStyle/>
          <a:p>
            <a:r>
              <a:rPr lang="en-US" sz="1800" i="0" u="none" strike="noStrike" dirty="0">
                <a:solidFill>
                  <a:srgbClr val="660099"/>
                </a:solidFill>
                <a:effectLst/>
                <a:hlinkClick r:id="rId3"/>
              </a:rPr>
              <a:t>Is Pitch Contour Sufficient to Encode Prosody in Neural Text-to-Speech?</a:t>
            </a:r>
            <a:r>
              <a:rPr lang="en-US" sz="1800" i="0" u="none" strike="noStrike" dirty="0">
                <a:solidFill>
                  <a:srgbClr val="660099"/>
                </a:solidFill>
                <a:effectLst/>
              </a:rPr>
              <a:t> </a:t>
            </a:r>
            <a:r>
              <a:rPr lang="en-US" sz="1800" i="0" u="none" strike="noStrike" dirty="0">
                <a:effectLst/>
              </a:rPr>
              <a:t>(</a:t>
            </a:r>
            <a:r>
              <a:rPr lang="en-US" sz="1800" i="0" u="none" strike="noStrike" dirty="0" err="1">
                <a:effectLst/>
              </a:rPr>
              <a:t>Peiró-Lilja</a:t>
            </a:r>
            <a:r>
              <a:rPr lang="en-US" sz="1800" i="0" u="none" strike="noStrike" dirty="0">
                <a:effectLst/>
              </a:rPr>
              <a:t> and </a:t>
            </a:r>
            <a:r>
              <a:rPr lang="en-US" sz="1800" i="0" u="none" strike="noStrike" dirty="0" err="1">
                <a:effectLst/>
              </a:rPr>
              <a:t>Farrüs</a:t>
            </a:r>
            <a:r>
              <a:rPr lang="en-US" sz="1800" i="0" u="none" strike="noStrike" dirty="0">
                <a:effectLst/>
              </a:rPr>
              <a:t> 2024)</a:t>
            </a:r>
          </a:p>
          <a:p>
            <a:r>
              <a:rPr lang="en-US" sz="1800" i="0" u="none" strike="noStrike" dirty="0">
                <a:solidFill>
                  <a:srgbClr val="660099"/>
                </a:solidFill>
                <a:effectLst/>
                <a:hlinkClick r:id="rId4"/>
              </a:rPr>
              <a:t>Which prosodic features matter most for pragmatics? </a:t>
            </a:r>
            <a:r>
              <a:rPr lang="en-US" sz="1800" i="0" u="none" strike="noStrike" dirty="0">
                <a:effectLst/>
              </a:rPr>
              <a:t>(Ward et al 2024)</a:t>
            </a:r>
          </a:p>
          <a:p>
            <a:r>
              <a:rPr lang="en-US" sz="1800" dirty="0">
                <a:solidFill>
                  <a:srgbClr val="000000"/>
                </a:solidFill>
                <a:effectLst/>
                <a:cs typeface="Arial" panose="020B0604020202020204" pitchFamily="34" charset="0"/>
                <a:hlinkClick r:id="rId5"/>
              </a:rPr>
              <a:t>An automatic prosodic transcriber for the P-ToBI system</a:t>
            </a:r>
            <a:r>
              <a:rPr lang="en-US" sz="1800" dirty="0">
                <a:solidFill>
                  <a:srgbClr val="000000"/>
                </a:solidFill>
                <a:effectLst/>
                <a:cs typeface="Arial" panose="020B0604020202020204" pitchFamily="34" charset="0"/>
              </a:rPr>
              <a:t> (Elvira-Garcia et al, 2024)</a:t>
            </a:r>
          </a:p>
          <a:p>
            <a:r>
              <a:rPr lang="en-US" sz="1800" i="0" u="none" strike="noStrike" dirty="0">
                <a:solidFill>
                  <a:srgbClr val="333333"/>
                </a:solidFill>
                <a:effectLst/>
                <a:hlinkClick r:id="rId6"/>
              </a:rPr>
              <a:t>PE-Wav2vec: A Prosody-Enhanced Speech Model for Self-Supervised Prosody Learning in TTS</a:t>
            </a:r>
            <a:r>
              <a:rPr lang="en-US" sz="1800" i="0" u="none" strike="noStrike" dirty="0">
                <a:solidFill>
                  <a:srgbClr val="333333"/>
                </a:solidFill>
                <a:effectLst/>
              </a:rPr>
              <a:t> (Liu et al 2024)</a:t>
            </a:r>
          </a:p>
          <a:p>
            <a:r>
              <a:rPr lang="en-US" sz="1800" dirty="0">
                <a:solidFill>
                  <a:srgbClr val="000000"/>
                </a:solidFill>
                <a:effectLst/>
                <a:hlinkClick r:id="rId7"/>
              </a:rPr>
              <a:t>Establishing the domain of intonation patterns: syllabic nuclei vs syllabic rimes</a:t>
            </a:r>
            <a:r>
              <a:rPr lang="en-US" sz="1800" dirty="0">
                <a:solidFill>
                  <a:srgbClr val="000000"/>
                </a:solidFill>
                <a:effectLst/>
              </a:rPr>
              <a:t> (</a:t>
            </a:r>
            <a:r>
              <a:rPr lang="en-US" sz="1800" dirty="0" err="1">
                <a:solidFill>
                  <a:srgbClr val="000000"/>
                </a:solidFill>
                <a:effectLst/>
              </a:rPr>
              <a:t>Svatosova</a:t>
            </a:r>
            <a:r>
              <a:rPr lang="en-US" sz="1800" dirty="0">
                <a:solidFill>
                  <a:srgbClr val="000000"/>
                </a:solidFill>
                <a:effectLst/>
              </a:rPr>
              <a:t> and Volin 2024)</a:t>
            </a:r>
          </a:p>
          <a:p>
            <a:r>
              <a:rPr lang="en-US" sz="1800" i="0" u="none" strike="noStrike" dirty="0">
                <a:solidFill>
                  <a:srgbClr val="333333"/>
                </a:solidFill>
                <a:effectLst/>
                <a:hlinkClick r:id="rId8"/>
              </a:rPr>
              <a:t>Explicit Prosody Control to Realize Discourse Focus in End-to-End Text-to-Speech</a:t>
            </a:r>
            <a:r>
              <a:rPr lang="en-US" sz="1800" i="0" u="none" strike="noStrike" dirty="0">
                <a:solidFill>
                  <a:srgbClr val="333333"/>
                </a:solidFill>
                <a:effectLst/>
              </a:rPr>
              <a:t> (Wada et al 2024)</a:t>
            </a:r>
          </a:p>
          <a:p>
            <a:r>
              <a:rPr lang="en-US" sz="1800" dirty="0">
                <a:solidFill>
                  <a:srgbClr val="000000"/>
                </a:solidFill>
                <a:effectLst/>
                <a:cs typeface="Arial" panose="020B0604020202020204" pitchFamily="34" charset="0"/>
                <a:hlinkClick r:id="rId9"/>
              </a:rPr>
              <a:t>RMT: Rhythm and Melody Tools for Prosody Computation</a:t>
            </a:r>
            <a:r>
              <a:rPr lang="en-US" sz="1800" dirty="0">
                <a:solidFill>
                  <a:srgbClr val="000000"/>
                </a:solidFill>
                <a:effectLst/>
                <a:cs typeface="Arial" panose="020B0604020202020204" pitchFamily="34" charset="0"/>
              </a:rPr>
              <a:t> (Gibbon 2024)</a:t>
            </a:r>
          </a:p>
          <a:p>
            <a:r>
              <a:rPr lang="en-US" sz="1800" i="0" u="none" strike="noStrike" dirty="0">
                <a:solidFill>
                  <a:srgbClr val="313B49"/>
                </a:solidFill>
                <a:effectLst/>
                <a:hlinkClick r:id="rId10"/>
              </a:rPr>
              <a:t>The Role of Different Intonation Contours in Social Perception</a:t>
            </a:r>
            <a:r>
              <a:rPr lang="en-US" sz="1800" i="0" u="none" strike="noStrike" dirty="0">
                <a:solidFill>
                  <a:srgbClr val="313B49"/>
                </a:solidFill>
                <a:effectLst/>
              </a:rPr>
              <a:t> (</a:t>
            </a:r>
            <a:r>
              <a:rPr lang="en-US" sz="1800" i="0" u="none" strike="noStrike" dirty="0" err="1">
                <a:solidFill>
                  <a:srgbClr val="313B49"/>
                </a:solidFill>
                <a:effectLst/>
              </a:rPr>
              <a:t>Gocsal</a:t>
            </a:r>
            <a:r>
              <a:rPr lang="en-US" sz="1800" i="0" u="none" strike="noStrike" dirty="0">
                <a:solidFill>
                  <a:srgbClr val="313B49"/>
                </a:solidFill>
                <a:effectLst/>
              </a:rPr>
              <a:t> et al 2024)</a:t>
            </a:r>
          </a:p>
          <a:p>
            <a:r>
              <a:rPr lang="en-US" sz="1800" i="0" u="none" strike="noStrike" dirty="0">
                <a:solidFill>
                  <a:srgbClr val="2C72B7"/>
                </a:solidFill>
                <a:effectLst/>
                <a:latin typeface="Arial" panose="020B0604020202020204" pitchFamily="34" charset="0"/>
                <a:hlinkClick r:id="rId11"/>
              </a:rPr>
              <a:t>The role of prosody in therapists’ speech: A scoping review</a:t>
            </a:r>
            <a:r>
              <a:rPr lang="en-US" sz="1800" i="0" u="none" strike="noStrike" dirty="0">
                <a:solidFill>
                  <a:srgbClr val="2C72B7"/>
                </a:solidFill>
                <a:effectLst/>
                <a:latin typeface="Arial" panose="020B0604020202020204" pitchFamily="34" charset="0"/>
              </a:rPr>
              <a:t> </a:t>
            </a:r>
            <a:r>
              <a:rPr lang="en-US" sz="1800" i="0" u="none" strike="noStrike" dirty="0">
                <a:effectLst/>
                <a:latin typeface="Arial" panose="020B0604020202020204" pitchFamily="34" charset="0"/>
              </a:rPr>
              <a:t>(</a:t>
            </a:r>
            <a:r>
              <a:rPr lang="en-US" sz="1800" i="0" u="none" strike="noStrike" dirty="0" err="1">
                <a:effectLst/>
                <a:latin typeface="Arial" panose="020B0604020202020204" pitchFamily="34" charset="0"/>
              </a:rPr>
              <a:t>Klapprott</a:t>
            </a:r>
            <a:r>
              <a:rPr lang="en-US" sz="1800" i="0" u="none" strike="noStrike" dirty="0">
                <a:effectLst/>
                <a:latin typeface="Arial" panose="020B0604020202020204" pitchFamily="34" charset="0"/>
              </a:rPr>
              <a:t> et al 2024)</a:t>
            </a:r>
            <a:endParaRPr lang="en-US" sz="1800" i="0" u="none" strike="noStrike" dirty="0">
              <a:solidFill>
                <a:srgbClr val="2C72B7"/>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3A3DF30F-CCC7-B0B0-4FC6-38EFE1ECBB61}"/>
              </a:ext>
            </a:extLst>
          </p:cNvPr>
          <p:cNvSpPr>
            <a:spLocks noGrp="1"/>
          </p:cNvSpPr>
          <p:nvPr>
            <p:ph type="sldNum" sz="quarter" idx="12"/>
          </p:nvPr>
        </p:nvSpPr>
        <p:spPr/>
        <p:txBody>
          <a:bodyPr/>
          <a:lstStyle/>
          <a:p>
            <a:fld id="{6C249F2B-E833-7C4B-8512-E970305C1E58}" type="slidenum">
              <a:rPr lang="en-US" smtClean="0"/>
              <a:pPr/>
              <a:t>63</a:t>
            </a:fld>
            <a:endParaRPr lang="en-US"/>
          </a:p>
        </p:txBody>
      </p:sp>
    </p:spTree>
    <p:extLst>
      <p:ext uri="{BB962C8B-B14F-4D97-AF65-F5344CB8AC3E}">
        <p14:creationId xmlns:p14="http://schemas.microsoft.com/office/powerpoint/2010/main" val="1467820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C24C-0147-174A-AB83-842F9511A76A}"/>
              </a:ext>
            </a:extLst>
          </p:cNvPr>
          <p:cNvSpPr>
            <a:spLocks noGrp="1"/>
          </p:cNvSpPr>
          <p:nvPr>
            <p:ph type="title"/>
          </p:nvPr>
        </p:nvSpPr>
        <p:spPr/>
        <p:txBody>
          <a:bodyPr/>
          <a:lstStyle/>
          <a:p>
            <a:r>
              <a:rPr lang="en-US" dirty="0"/>
              <a:t>Variety of Methods for Modeling Intonation</a:t>
            </a:r>
          </a:p>
        </p:txBody>
      </p:sp>
      <p:sp>
        <p:nvSpPr>
          <p:cNvPr id="3" name="Content Placeholder 2">
            <a:extLst>
              <a:ext uri="{FF2B5EF4-FFF2-40B4-BE49-F238E27FC236}">
                <a16:creationId xmlns:a16="http://schemas.microsoft.com/office/drawing/2014/main" id="{7976A34E-5288-B346-8911-011CCDE74D03}"/>
              </a:ext>
            </a:extLst>
          </p:cNvPr>
          <p:cNvSpPr>
            <a:spLocks noGrp="1"/>
          </p:cNvSpPr>
          <p:nvPr>
            <p:ph idx="1"/>
          </p:nvPr>
        </p:nvSpPr>
        <p:spPr>
          <a:xfrm>
            <a:off x="457200" y="1219200"/>
            <a:ext cx="8229600" cy="4906963"/>
          </a:xfrm>
        </p:spPr>
        <p:txBody>
          <a:bodyPr/>
          <a:lstStyle/>
          <a:p>
            <a:r>
              <a:rPr lang="en-US" sz="2600" dirty="0"/>
              <a:t>All these models can be used to </a:t>
            </a:r>
            <a:r>
              <a:rPr lang="en-US" sz="2600" dirty="0">
                <a:solidFill>
                  <a:srgbClr val="0066FF"/>
                </a:solidFill>
              </a:rPr>
              <a:t>identify or produce some forms of intonational variation</a:t>
            </a:r>
            <a:r>
              <a:rPr lang="en-US" sz="2600" dirty="0">
                <a:solidFill>
                  <a:srgbClr val="0070C0"/>
                </a:solidFill>
              </a:rPr>
              <a:t> </a:t>
            </a:r>
            <a:r>
              <a:rPr lang="en-US" sz="2600" dirty="0"/>
              <a:t>in speech in different languages</a:t>
            </a:r>
          </a:p>
          <a:p>
            <a:r>
              <a:rPr lang="en-US" sz="2600" dirty="0"/>
              <a:t>However, the </a:t>
            </a:r>
            <a:r>
              <a:rPr lang="en-US" sz="2600" dirty="0" err="1">
                <a:solidFill>
                  <a:srgbClr val="0066FF"/>
                </a:solidFill>
              </a:rPr>
              <a:t>ToBI</a:t>
            </a:r>
            <a:r>
              <a:rPr lang="en-US" sz="2600" dirty="0">
                <a:solidFill>
                  <a:srgbClr val="0066FF"/>
                </a:solidFill>
              </a:rPr>
              <a:t> model </a:t>
            </a:r>
            <a:r>
              <a:rPr lang="en-US" sz="2600" dirty="0"/>
              <a:t>has been used most widely for </a:t>
            </a:r>
            <a:r>
              <a:rPr lang="en-US" sz="2600" dirty="0">
                <a:solidFill>
                  <a:srgbClr val="0066FF"/>
                </a:solidFill>
              </a:rPr>
              <a:t>many languages </a:t>
            </a:r>
            <a:r>
              <a:rPr lang="en-US" sz="2600" dirty="0"/>
              <a:t>and is often </a:t>
            </a:r>
            <a:r>
              <a:rPr lang="en-US" sz="2600" dirty="0">
                <a:solidFill>
                  <a:srgbClr val="0066FF"/>
                </a:solidFill>
              </a:rPr>
              <a:t>modified</a:t>
            </a:r>
            <a:r>
              <a:rPr lang="en-US" sz="2600" dirty="0"/>
              <a:t> to represent that language more correctly</a:t>
            </a:r>
          </a:p>
          <a:p>
            <a:pPr lvl="1"/>
            <a:r>
              <a:rPr lang="en-US" sz="2600" dirty="0"/>
              <a:t>Also: a useful way to </a:t>
            </a:r>
            <a:r>
              <a:rPr lang="en-US" sz="2600" dirty="0">
                <a:solidFill>
                  <a:srgbClr val="FF0000"/>
                </a:solidFill>
              </a:rPr>
              <a:t>learn about native intonation for language learning!</a:t>
            </a:r>
          </a:p>
          <a:p>
            <a:pPr lvl="1"/>
            <a:endParaRPr 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2C436D34-2E20-FC4F-A505-93A9F3958BF0}"/>
              </a:ext>
            </a:extLst>
          </p:cNvPr>
          <p:cNvSpPr>
            <a:spLocks noGrp="1"/>
          </p:cNvSpPr>
          <p:nvPr>
            <p:ph type="sldNum" sz="quarter" idx="12"/>
          </p:nvPr>
        </p:nvSpPr>
        <p:spPr/>
        <p:txBody>
          <a:bodyPr/>
          <a:lstStyle/>
          <a:p>
            <a:fld id="{6C249F2B-E833-7C4B-8512-E970305C1E58}" type="slidenum">
              <a:rPr lang="en-US" smtClean="0"/>
              <a:pPr/>
              <a:t>64</a:t>
            </a:fld>
            <a:endParaRPr lang="en-US"/>
          </a:p>
        </p:txBody>
      </p:sp>
      <p:sp>
        <p:nvSpPr>
          <p:cNvPr id="6" name="Date Placeholder 3">
            <a:extLst>
              <a:ext uri="{FF2B5EF4-FFF2-40B4-BE49-F238E27FC236}">
                <a16:creationId xmlns:a16="http://schemas.microsoft.com/office/drawing/2014/main" id="{54E623D4-CD72-45E2-8308-974D71D5F7A7}"/>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2251704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30D4-CE22-BB4E-BB38-67B2A12699C6}"/>
              </a:ext>
            </a:extLst>
          </p:cNvPr>
          <p:cNvSpPr>
            <a:spLocks noGrp="1"/>
          </p:cNvSpPr>
          <p:nvPr>
            <p:ph type="title"/>
          </p:nvPr>
        </p:nvSpPr>
        <p:spPr/>
        <p:txBody>
          <a:bodyPr/>
          <a:lstStyle/>
          <a:p>
            <a:r>
              <a:rPr lang="en-US" dirty="0"/>
              <a:t>Why are Prosodic Models Important?</a:t>
            </a:r>
          </a:p>
        </p:txBody>
      </p:sp>
      <p:sp>
        <p:nvSpPr>
          <p:cNvPr id="3" name="Content Placeholder 2">
            <a:extLst>
              <a:ext uri="{FF2B5EF4-FFF2-40B4-BE49-F238E27FC236}">
                <a16:creationId xmlns:a16="http://schemas.microsoft.com/office/drawing/2014/main" id="{01099341-F09E-424C-BE5E-445CDA8DED8E}"/>
              </a:ext>
            </a:extLst>
          </p:cNvPr>
          <p:cNvSpPr>
            <a:spLocks noGrp="1"/>
          </p:cNvSpPr>
          <p:nvPr>
            <p:ph idx="1"/>
          </p:nvPr>
        </p:nvSpPr>
        <p:spPr/>
        <p:txBody>
          <a:bodyPr/>
          <a:lstStyle/>
          <a:p>
            <a:r>
              <a:rPr lang="en-US" dirty="0"/>
              <a:t>Improve </a:t>
            </a:r>
            <a:r>
              <a:rPr lang="en-US" dirty="0">
                <a:solidFill>
                  <a:srgbClr val="0070C0"/>
                </a:solidFill>
              </a:rPr>
              <a:t>Text-to-Speech Synthesis</a:t>
            </a:r>
            <a:r>
              <a:rPr lang="en-US" dirty="0"/>
              <a:t>: build TTS systems that sound more like humans</a:t>
            </a:r>
          </a:p>
          <a:p>
            <a:r>
              <a:rPr lang="en-US" dirty="0"/>
              <a:t>Improve </a:t>
            </a:r>
            <a:r>
              <a:rPr lang="en-US" dirty="0">
                <a:solidFill>
                  <a:srgbClr val="0070C0"/>
                </a:solidFill>
              </a:rPr>
              <a:t>Automatic Speech Recognition (ASR) and understanding</a:t>
            </a:r>
            <a:r>
              <a:rPr lang="en-US" dirty="0"/>
              <a:t>:  what people convey is more than just the words they say </a:t>
            </a:r>
          </a:p>
          <a:p>
            <a:r>
              <a:rPr lang="en-US" dirty="0">
                <a:solidFill>
                  <a:srgbClr val="0070C0"/>
                </a:solidFill>
              </a:rPr>
              <a:t>Dialogue modeling </a:t>
            </a:r>
            <a:r>
              <a:rPr lang="en-US" dirty="0"/>
              <a:t>on both sides, understanding and producing</a:t>
            </a:r>
          </a:p>
          <a:p>
            <a:r>
              <a:rPr lang="en-US" dirty="0">
                <a:solidFill>
                  <a:srgbClr val="0070C0"/>
                </a:solidFill>
              </a:rPr>
              <a:t>Machine translation</a:t>
            </a:r>
            <a:r>
              <a:rPr lang="en-US" dirty="0"/>
              <a:t>:  translate what the speaker means to convey, not just the words they produce</a:t>
            </a:r>
          </a:p>
        </p:txBody>
      </p:sp>
      <p:sp>
        <p:nvSpPr>
          <p:cNvPr id="5" name="Slide Number Placeholder 4">
            <a:extLst>
              <a:ext uri="{FF2B5EF4-FFF2-40B4-BE49-F238E27FC236}">
                <a16:creationId xmlns:a16="http://schemas.microsoft.com/office/drawing/2014/main" id="{AA83D972-CF7D-3F43-A641-005115273562}"/>
              </a:ext>
            </a:extLst>
          </p:cNvPr>
          <p:cNvSpPr>
            <a:spLocks noGrp="1"/>
          </p:cNvSpPr>
          <p:nvPr>
            <p:ph type="sldNum" sz="quarter" idx="12"/>
          </p:nvPr>
        </p:nvSpPr>
        <p:spPr/>
        <p:txBody>
          <a:bodyPr/>
          <a:lstStyle/>
          <a:p>
            <a:fld id="{6C249F2B-E833-7C4B-8512-E970305C1E58}" type="slidenum">
              <a:rPr lang="en-US" smtClean="0"/>
              <a:pPr/>
              <a:t>65</a:t>
            </a:fld>
            <a:endParaRPr lang="en-US"/>
          </a:p>
        </p:txBody>
      </p:sp>
      <p:sp>
        <p:nvSpPr>
          <p:cNvPr id="6" name="Date Placeholder 3">
            <a:extLst>
              <a:ext uri="{FF2B5EF4-FFF2-40B4-BE49-F238E27FC236}">
                <a16:creationId xmlns:a16="http://schemas.microsoft.com/office/drawing/2014/main" id="{F0EAA44C-D30A-FA9A-3786-154AED70D25F}"/>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882035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E3E6897-6F12-CA42-9590-BAD9D236530B}" type="slidenum">
              <a:rPr lang="en-US"/>
              <a:pPr/>
              <a:t>66</a:t>
            </a:fld>
            <a:endParaRPr lang="en-US"/>
          </a:p>
        </p:txBody>
      </p:sp>
      <p:sp>
        <p:nvSpPr>
          <p:cNvPr id="601090" name="Rectangle 2"/>
          <p:cNvSpPr>
            <a:spLocks noGrp="1" noChangeArrowheads="1"/>
          </p:cNvSpPr>
          <p:nvPr>
            <p:ph type="title"/>
          </p:nvPr>
        </p:nvSpPr>
        <p:spPr/>
        <p:txBody>
          <a:bodyPr/>
          <a:lstStyle/>
          <a:p>
            <a:r>
              <a:rPr lang="en-US"/>
              <a:t>Next Class</a:t>
            </a:r>
          </a:p>
        </p:txBody>
      </p:sp>
      <p:sp>
        <p:nvSpPr>
          <p:cNvPr id="601091" name="Rectangle 3"/>
          <p:cNvSpPr>
            <a:spLocks noGrp="1" noChangeArrowheads="1"/>
          </p:cNvSpPr>
          <p:nvPr>
            <p:ph type="body" idx="1"/>
          </p:nvPr>
        </p:nvSpPr>
        <p:spPr/>
        <p:txBody>
          <a:bodyPr/>
          <a:lstStyle/>
          <a:p>
            <a:r>
              <a:rPr lang="en-US" dirty="0"/>
              <a:t>Topic: Text-to-Speech Synthesis (Andrew Rosenberg)</a:t>
            </a:r>
          </a:p>
          <a:p>
            <a:r>
              <a:rPr lang="en-US" dirty="0"/>
              <a:t>HW1 due by 4:10pm on 10/07/25</a:t>
            </a:r>
          </a:p>
          <a:p>
            <a:r>
              <a:rPr lang="en-US" dirty="0"/>
              <a:t>Please remember to confirm your attendance today with our TAs</a:t>
            </a:r>
          </a:p>
          <a:p>
            <a:r>
              <a:rPr lang="en-US" dirty="0"/>
              <a:t>Any questions?</a:t>
            </a:r>
          </a:p>
          <a:p>
            <a:endParaRPr lang="en-US" dirty="0"/>
          </a:p>
        </p:txBody>
      </p:sp>
      <p:sp>
        <p:nvSpPr>
          <p:cNvPr id="2" name="Date Placeholder 3">
            <a:extLst>
              <a:ext uri="{FF2B5EF4-FFF2-40B4-BE49-F238E27FC236}">
                <a16:creationId xmlns:a16="http://schemas.microsoft.com/office/drawing/2014/main" id="{6119056F-2292-5AED-C980-3B53DD502171}"/>
              </a:ext>
            </a:extLst>
          </p:cNvPr>
          <p:cNvSpPr>
            <a:spLocks noGrp="1"/>
          </p:cNvSpPr>
          <p:nvPr>
            <p:ph type="dt" sz="half" idx="10"/>
          </p:nvPr>
        </p:nvSpPr>
        <p:spPr>
          <a:xfrm>
            <a:off x="457200" y="6245225"/>
            <a:ext cx="2133600" cy="476250"/>
          </a:xfrm>
        </p:spPr>
        <p:txBody>
          <a:bodyPr/>
          <a:lstStyle/>
          <a:p>
            <a:r>
              <a:rPr lang="en-US" dirty="0"/>
              <a:t>09/30/2025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792162"/>
          </a:xfrm>
        </p:spPr>
        <p:txBody>
          <a:bodyPr/>
          <a:lstStyle/>
          <a:p>
            <a:r>
              <a:rPr lang="en-US" dirty="0"/>
              <a:t>What Do We Really Need?</a:t>
            </a:r>
          </a:p>
        </p:txBody>
      </p:sp>
      <p:sp>
        <p:nvSpPr>
          <p:cNvPr id="3" name="Content Placeholder 2"/>
          <p:cNvSpPr>
            <a:spLocks noGrp="1"/>
          </p:cNvSpPr>
          <p:nvPr>
            <p:ph idx="1"/>
          </p:nvPr>
        </p:nvSpPr>
        <p:spPr/>
        <p:txBody>
          <a:bodyPr/>
          <a:lstStyle/>
          <a:p>
            <a:r>
              <a:rPr lang="en-US" dirty="0">
                <a:solidFill>
                  <a:srgbClr val="0066FF"/>
                </a:solidFill>
              </a:rPr>
              <a:t>Capture sufficient variation </a:t>
            </a:r>
            <a:r>
              <a:rPr lang="en-US" dirty="0"/>
              <a:t>to </a:t>
            </a:r>
          </a:p>
          <a:p>
            <a:pPr lvl="1"/>
            <a:r>
              <a:rPr lang="en-US" dirty="0"/>
              <a:t>Explain both similarities and differences in prosodic meaning in a language</a:t>
            </a:r>
          </a:p>
          <a:p>
            <a:pPr lvl="1"/>
            <a:r>
              <a:rPr lang="en-US" dirty="0"/>
              <a:t>Compare prosody across languages</a:t>
            </a:r>
          </a:p>
          <a:p>
            <a:r>
              <a:rPr lang="en-US" dirty="0"/>
              <a:t>How much </a:t>
            </a:r>
            <a:r>
              <a:rPr lang="en-US" dirty="0">
                <a:solidFill>
                  <a:srgbClr val="0066FF"/>
                </a:solidFill>
              </a:rPr>
              <a:t>detail</a:t>
            </a:r>
            <a:r>
              <a:rPr lang="en-US" dirty="0"/>
              <a:t> do we need to capture?  </a:t>
            </a:r>
          </a:p>
          <a:p>
            <a:pPr lvl="1"/>
            <a:r>
              <a:rPr lang="en-US" dirty="0"/>
              <a:t>How do we do this?</a:t>
            </a:r>
          </a:p>
          <a:p>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7</a:t>
            </a:fld>
            <a:endParaRPr lang="en-US"/>
          </a:p>
        </p:txBody>
      </p:sp>
      <p:sp>
        <p:nvSpPr>
          <p:cNvPr id="6" name="Date Placeholder 3">
            <a:extLst>
              <a:ext uri="{FF2B5EF4-FFF2-40B4-BE49-F238E27FC236}">
                <a16:creationId xmlns:a16="http://schemas.microsoft.com/office/drawing/2014/main" id="{E8E1BF98-26E7-F24D-DAEC-F99DF70E43D0}"/>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342534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solidFill>
                  <a:srgbClr val="0066FF"/>
                </a:solidFill>
              </a:rPr>
              <a:t>Terms</a:t>
            </a:r>
            <a:r>
              <a:rPr lang="en-US" dirty="0"/>
              <a:t>: </a:t>
            </a:r>
            <a:r>
              <a:rPr lang="en-US" dirty="0">
                <a:solidFill>
                  <a:srgbClr val="FF0000"/>
                </a:solidFill>
              </a:rPr>
              <a:t>Prominence, emphasis</a:t>
            </a:r>
            <a:r>
              <a:rPr lang="en-US" dirty="0"/>
              <a:t>, [pitch] </a:t>
            </a:r>
            <a:r>
              <a:rPr lang="en-US" dirty="0">
                <a:solidFill>
                  <a:srgbClr val="FF0000"/>
                </a:solidFill>
              </a:rPr>
              <a:t>accent, stress</a:t>
            </a:r>
          </a:p>
          <a:p>
            <a:pPr lvl="1"/>
            <a:r>
              <a:rPr lang="en-US" dirty="0">
                <a:solidFill>
                  <a:srgbClr val="FF0000"/>
                </a:solidFill>
              </a:rPr>
              <a:t>Prominence</a:t>
            </a:r>
            <a:r>
              <a:rPr lang="en-US" dirty="0"/>
              <a:t> is an acoustic excursion used to make a word or syllable “stand out” from the rest</a:t>
            </a:r>
          </a:p>
          <a:p>
            <a:pPr lvl="1"/>
            <a:r>
              <a:rPr lang="en-US" dirty="0"/>
              <a:t>Used to draw a listener’s attention to some quality of an utterance: </a:t>
            </a:r>
            <a:r>
              <a:rPr lang="en-US" dirty="0">
                <a:solidFill>
                  <a:srgbClr val="FF0000"/>
                </a:solidFill>
              </a:rPr>
              <a:t>Topic, Contrast, Focus, Information Status</a:t>
            </a:r>
          </a:p>
        </p:txBody>
      </p:sp>
      <p:sp>
        <p:nvSpPr>
          <p:cNvPr id="5" name="Slide Number Placeholder 4"/>
          <p:cNvSpPr>
            <a:spLocks noGrp="1"/>
          </p:cNvSpPr>
          <p:nvPr>
            <p:ph type="sldNum" sz="quarter" idx="12"/>
          </p:nvPr>
        </p:nvSpPr>
        <p:spPr/>
        <p:txBody>
          <a:bodyPr/>
          <a:lstStyle/>
          <a:p>
            <a:fld id="{6C249F2B-E833-7C4B-8512-E970305C1E58}" type="slidenum">
              <a:rPr lang="en-US" smtClean="0"/>
              <a:pPr/>
              <a:t>8</a:t>
            </a:fld>
            <a:endParaRPr lang="en-US"/>
          </a:p>
        </p:txBody>
      </p:sp>
      <p:sp>
        <p:nvSpPr>
          <p:cNvPr id="8" name="Date Placeholder 3">
            <a:extLst>
              <a:ext uri="{FF2B5EF4-FFF2-40B4-BE49-F238E27FC236}">
                <a16:creationId xmlns:a16="http://schemas.microsoft.com/office/drawing/2014/main" id="{7C156FD7-9D08-ED91-2BC1-2F7A0546C674}"/>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41654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5" name="Slide Number Placeholder 4"/>
          <p:cNvSpPr>
            <a:spLocks noGrp="1"/>
          </p:cNvSpPr>
          <p:nvPr>
            <p:ph type="sldNum" sz="quarter" idx="12"/>
          </p:nvPr>
        </p:nvSpPr>
        <p:spPr/>
        <p:txBody>
          <a:bodyPr/>
          <a:lstStyle/>
          <a:p>
            <a:fld id="{6C249F2B-E833-7C4B-8512-E970305C1E58}" type="slidenum">
              <a:rPr lang="en-US" smtClean="0"/>
              <a:pPr/>
              <a:t>9</a:t>
            </a:fld>
            <a:endParaRPr lang="en-US"/>
          </a:p>
        </p:txBody>
      </p:sp>
      <p:sp>
        <p:nvSpPr>
          <p:cNvPr id="6" name="TextBox 5"/>
          <p:cNvSpPr txBox="1"/>
          <p:nvPr/>
        </p:nvSpPr>
        <p:spPr>
          <a:xfrm>
            <a:off x="1919343" y="5005527"/>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1319" y="5161259"/>
            <a:ext cx="320221" cy="396421"/>
          </a:xfrm>
          <a:prstGeom prst="rect">
            <a:avLst/>
          </a:prstGeom>
        </p:spPr>
      </p:pic>
      <p:pic>
        <p:nvPicPr>
          <p:cNvPr id="8" name="Picture 7" descr="h1s9-prom.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163" y="1144587"/>
            <a:ext cx="6203837" cy="3540178"/>
          </a:xfrm>
          <a:prstGeom prst="rect">
            <a:avLst/>
          </a:prstGeom>
        </p:spPr>
      </p:pic>
      <p:sp>
        <p:nvSpPr>
          <p:cNvPr id="9" name="Date Placeholder 3">
            <a:extLst>
              <a:ext uri="{FF2B5EF4-FFF2-40B4-BE49-F238E27FC236}">
                <a16:creationId xmlns:a16="http://schemas.microsoft.com/office/drawing/2014/main" id="{CB6C8D36-375F-81EB-8D92-93E1A0393298}"/>
              </a:ext>
            </a:extLst>
          </p:cNvPr>
          <p:cNvSpPr>
            <a:spLocks noGrp="1"/>
          </p:cNvSpPr>
          <p:nvPr>
            <p:ph type="dt" sz="half" idx="10"/>
          </p:nvPr>
        </p:nvSpPr>
        <p:spPr>
          <a:xfrm>
            <a:off x="457200" y="6245225"/>
            <a:ext cx="2133600" cy="476250"/>
          </a:xfrm>
        </p:spPr>
        <p:txBody>
          <a:bodyPr/>
          <a:lstStyle/>
          <a:p>
            <a:r>
              <a:rPr lang="en-US" dirty="0"/>
              <a:t>09/30/2025</a:t>
            </a:r>
          </a:p>
        </p:txBody>
      </p:sp>
    </p:spTree>
    <p:extLst>
      <p:ext uri="{BB962C8B-B14F-4D97-AF65-F5344CB8AC3E}">
        <p14:creationId xmlns:p14="http://schemas.microsoft.com/office/powerpoint/2010/main" val="4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24498</TotalTime>
  <Words>9170</Words>
  <Application>Microsoft Macintosh PowerPoint</Application>
  <PresentationFormat>On-screen Show (4:3)</PresentationFormat>
  <Paragraphs>790</Paragraphs>
  <Slides>66</Slides>
  <Notes>62</Notes>
  <HiddenSlides>9</HiddenSlides>
  <MMClips>39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Arial</vt:lpstr>
      <vt:lpstr>Calibri</vt:lpstr>
      <vt:lpstr>Courier</vt:lpstr>
      <vt:lpstr>Garamond</vt:lpstr>
      <vt:lpstr>Google Sans</vt:lpstr>
      <vt:lpstr>Helvetica Neue</vt:lpstr>
      <vt:lpstr>NewCenturySchlbk</vt:lpstr>
      <vt:lpstr>Times</vt:lpstr>
      <vt:lpstr>Times New Roman</vt:lpstr>
      <vt:lpstr>Default Design</vt:lpstr>
      <vt:lpstr>Analyzing Speech Prosody</vt:lpstr>
      <vt:lpstr>Reminders</vt:lpstr>
      <vt:lpstr>Today</vt:lpstr>
      <vt:lpstr>Joshua Steele’s Prosodia Rationalis (1779) </vt:lpstr>
      <vt:lpstr>Limitations of Music Representations</vt:lpstr>
      <vt:lpstr>Language Training Approaches</vt:lpstr>
      <vt:lpstr>What Do We Really Need?</vt:lpstr>
      <vt:lpstr>Prosodic Prominence</vt:lpstr>
      <vt:lpstr>Prosodic Prominence</vt:lpstr>
      <vt:lpstr>Prosodic Phrasing</vt:lpstr>
      <vt:lpstr>Prosodic Phrasing</vt:lpstr>
      <vt:lpstr>Pitch Contour Example</vt:lpstr>
      <vt:lpstr>Tone Sequence Models</vt:lpstr>
      <vt:lpstr>Types of Tone Sequence Models</vt:lpstr>
      <vt:lpstr>Types of Tone Sequence Models</vt:lpstr>
      <vt:lpstr>The British School </vt:lpstr>
      <vt:lpstr>Six nuclear choices in English</vt:lpstr>
      <vt:lpstr>The American School</vt:lpstr>
      <vt:lpstr>Price, Ostendorf et al, late 1980s</vt:lpstr>
      <vt:lpstr>Pierrehumbert 1980</vt:lpstr>
      <vt:lpstr>To(nes and )B(reak )I(ndices)</vt:lpstr>
      <vt:lpstr>ToBI</vt:lpstr>
      <vt:lpstr>ToBI Pitch Accent Types in SAE</vt:lpstr>
      <vt:lpstr>Special Case: Downstepping</vt:lpstr>
      <vt:lpstr>Minimal ToBI Transcription</vt:lpstr>
      <vt:lpstr>Minimal ToBI Transcription</vt:lpstr>
      <vt:lpstr>Prosodic Phrasing in ToBI</vt:lpstr>
      <vt:lpstr>Phrase Endings from Natural Speech in ToBI</vt:lpstr>
      <vt:lpstr>Break Indices in ToBI</vt:lpstr>
      <vt:lpstr>PowerPoint Presentation</vt:lpstr>
      <vt:lpstr>PowerPoint Presentation</vt:lpstr>
      <vt:lpstr>PowerPoint Presentation</vt:lpstr>
      <vt:lpstr>PowerPoint Presentation</vt:lpstr>
      <vt:lpstr>ToBI Example (in Praat)</vt:lpstr>
      <vt:lpstr>ToBI Evaluation</vt:lpstr>
      <vt:lpstr>ToBI Conventions for English</vt:lpstr>
      <vt:lpstr>ToBI Conventions in Many Languages</vt:lpstr>
      <vt:lpstr>AuToBI (Rosenberg 2010)</vt:lpstr>
      <vt:lpstr>AuToBI (Rosenberg 2010)</vt:lpstr>
      <vt:lpstr>AuToBI Command Line Example</vt:lpstr>
      <vt:lpstr>AuToBI Schematic</vt:lpstr>
      <vt:lpstr>AuToBI Performance</vt:lpstr>
      <vt:lpstr>Available ToBI Labeled Corpora</vt:lpstr>
      <vt:lpstr>Available ToBI Labeled Corpora</vt:lpstr>
      <vt:lpstr>Current Work on SWDA Corpus</vt:lpstr>
      <vt:lpstr>ASCCD-Annotated Speech Corpus of Chinese Discourse</vt:lpstr>
      <vt:lpstr>C-ToBI Labels for Mandarin</vt:lpstr>
      <vt:lpstr>C-ToBI Corpora</vt:lpstr>
      <vt:lpstr>Other Prosodic Models</vt:lpstr>
      <vt:lpstr>PowerPoint Presentation</vt:lpstr>
      <vt:lpstr>Fujisaki’s Superpositional Models</vt:lpstr>
      <vt:lpstr>Fujisaki Model</vt:lpstr>
      <vt:lpstr>Fujisaki model</vt:lpstr>
      <vt:lpstr>Useful for Modeling Utterance-level Trends</vt:lpstr>
      <vt:lpstr>Superpositional vs. Sequential</vt:lpstr>
      <vt:lpstr>FestTILT Model</vt:lpstr>
      <vt:lpstr>Festvox TILT Model</vt:lpstr>
      <vt:lpstr>Tonal Center of Gravity (ToG)</vt:lpstr>
      <vt:lpstr>Quantized Contour Modeling</vt:lpstr>
      <vt:lpstr>Weizmann Institute Prosody Quantification Project (Tirza Biron et al)</vt:lpstr>
      <vt:lpstr>[If you’re poorly educated,] Why shouldn’t you steal/shoot/go to prison</vt:lpstr>
      <vt:lpstr>PowerPoint Presentation</vt:lpstr>
      <vt:lpstr>More Recent Prosodic Contour Modeling</vt:lpstr>
      <vt:lpstr>Variety of Methods for Modeling Intonation</vt:lpstr>
      <vt:lpstr>Why are Prosodic Models Important?</vt:lpstr>
      <vt:lpstr>Next Class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db3526</cp:lastModifiedBy>
  <cp:revision>1036</cp:revision>
  <cp:lastPrinted>1999-05-22T22:06:30Z</cp:lastPrinted>
  <dcterms:created xsi:type="dcterms:W3CDTF">1997-02-17T17:52:10Z</dcterms:created>
  <dcterms:modified xsi:type="dcterms:W3CDTF">2025-09-27T20:23:46Z</dcterms:modified>
</cp:coreProperties>
</file>