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83"/>
  </p:notesMasterIdLst>
  <p:handoutMasterIdLst>
    <p:handoutMasterId r:id="rId84"/>
  </p:handoutMasterIdLst>
  <p:sldIdLst>
    <p:sldId id="256" r:id="rId2"/>
    <p:sldId id="291" r:id="rId3"/>
    <p:sldId id="281" r:id="rId4"/>
    <p:sldId id="257" r:id="rId5"/>
    <p:sldId id="258" r:id="rId6"/>
    <p:sldId id="332" r:id="rId7"/>
    <p:sldId id="259" r:id="rId8"/>
    <p:sldId id="293" r:id="rId9"/>
    <p:sldId id="352" r:id="rId10"/>
    <p:sldId id="294" r:id="rId11"/>
    <p:sldId id="282" r:id="rId12"/>
    <p:sldId id="341" r:id="rId13"/>
    <p:sldId id="353" r:id="rId14"/>
    <p:sldId id="295" r:id="rId15"/>
    <p:sldId id="260" r:id="rId16"/>
    <p:sldId id="296" r:id="rId17"/>
    <p:sldId id="354" r:id="rId18"/>
    <p:sldId id="342" r:id="rId19"/>
    <p:sldId id="287" r:id="rId20"/>
    <p:sldId id="334" r:id="rId21"/>
    <p:sldId id="355" r:id="rId22"/>
    <p:sldId id="298" r:id="rId23"/>
    <p:sldId id="338" r:id="rId24"/>
    <p:sldId id="261" r:id="rId25"/>
    <p:sldId id="299" r:id="rId26"/>
    <p:sldId id="356" r:id="rId27"/>
    <p:sldId id="339" r:id="rId28"/>
    <p:sldId id="300" r:id="rId29"/>
    <p:sldId id="262" r:id="rId30"/>
    <p:sldId id="288" r:id="rId31"/>
    <p:sldId id="344" r:id="rId32"/>
    <p:sldId id="301" r:id="rId33"/>
    <p:sldId id="357" r:id="rId34"/>
    <p:sldId id="323" r:id="rId35"/>
    <p:sldId id="324" r:id="rId36"/>
    <p:sldId id="358" r:id="rId37"/>
    <p:sldId id="325" r:id="rId38"/>
    <p:sldId id="359" r:id="rId39"/>
    <p:sldId id="305" r:id="rId40"/>
    <p:sldId id="360" r:id="rId41"/>
    <p:sldId id="327" r:id="rId42"/>
    <p:sldId id="306" r:id="rId43"/>
    <p:sldId id="266" r:id="rId44"/>
    <p:sldId id="307" r:id="rId45"/>
    <p:sldId id="348" r:id="rId46"/>
    <p:sldId id="328" r:id="rId47"/>
    <p:sldId id="308" r:id="rId48"/>
    <p:sldId id="267" r:id="rId49"/>
    <p:sldId id="319" r:id="rId50"/>
    <p:sldId id="309" r:id="rId51"/>
    <p:sldId id="361" r:id="rId52"/>
    <p:sldId id="320" r:id="rId53"/>
    <p:sldId id="310" r:id="rId54"/>
    <p:sldId id="362" r:id="rId55"/>
    <p:sldId id="311" r:id="rId56"/>
    <p:sldId id="329" r:id="rId57"/>
    <p:sldId id="330" r:id="rId58"/>
    <p:sldId id="268" r:id="rId59"/>
    <p:sldId id="312" r:id="rId60"/>
    <p:sldId id="351" r:id="rId61"/>
    <p:sldId id="313" r:id="rId62"/>
    <p:sldId id="314" r:id="rId63"/>
    <p:sldId id="273" r:id="rId64"/>
    <p:sldId id="272" r:id="rId65"/>
    <p:sldId id="289" r:id="rId66"/>
    <p:sldId id="316" r:id="rId67"/>
    <p:sldId id="271" r:id="rId68"/>
    <p:sldId id="317" r:id="rId69"/>
    <p:sldId id="276" r:id="rId70"/>
    <p:sldId id="290" r:id="rId71"/>
    <p:sldId id="269" r:id="rId72"/>
    <p:sldId id="318" r:id="rId73"/>
    <p:sldId id="275" r:id="rId74"/>
    <p:sldId id="263" r:id="rId75"/>
    <p:sldId id="340" r:id="rId76"/>
    <p:sldId id="292" r:id="rId77"/>
    <p:sldId id="274" r:id="rId78"/>
    <p:sldId id="264" r:id="rId79"/>
    <p:sldId id="265" r:id="rId80"/>
    <p:sldId id="277" r:id="rId81"/>
    <p:sldId id="331" r:id="rId82"/>
  </p:sldIdLst>
  <p:sldSz cx="9144000" cy="6858000" type="letter"/>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 uri="{2D200454-40CA-4A62-9FC3-DE9A4176ACB9}">
      <p15:notesGuideLst xmlns:p15="http://schemas.microsoft.com/office/powerpoint/2012/main">
        <p15:guide id="1" orient="horz" pos="3024">
          <p15:clr>
            <a:srgbClr val="000000"/>
          </p15:clr>
        </p15:guide>
        <p15:guide id="2" pos="2304">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p:restoredTop sz="81326"/>
  </p:normalViewPr>
  <p:slideViewPr>
    <p:cSldViewPr snapToGrid="0">
      <p:cViewPr varScale="1">
        <p:scale>
          <a:sx n="91" d="100"/>
          <a:sy n="91" d="100"/>
        </p:scale>
        <p:origin x="1760" y="176"/>
      </p:cViewPr>
      <p:guideLst>
        <p:guide orient="horz" pos="2160"/>
        <p:guide pos="2880"/>
      </p:guideLst>
    </p:cSldViewPr>
  </p:slideViewPr>
  <p:outlineViewPr>
    <p:cViewPr>
      <p:scale>
        <a:sx n="33" d="100"/>
        <a:sy n="33" d="100"/>
      </p:scale>
      <p:origin x="0" y="-103296"/>
    </p:cViewPr>
  </p:outlineViewPr>
  <p:notesTextViewPr>
    <p:cViewPr>
      <p:scale>
        <a:sx n="1" d="1"/>
        <a:sy n="1" d="1"/>
      </p:scale>
      <p:origin x="0" y="0"/>
    </p:cViewPr>
  </p:notesTextViewPr>
  <p:sorterViewPr>
    <p:cViewPr>
      <p:scale>
        <a:sx n="88" d="100"/>
        <a:sy n="88" d="100"/>
      </p:scale>
      <p:origin x="0" y="0"/>
    </p:cViewPr>
  </p:sorterViewPr>
  <p:notesViewPr>
    <p:cSldViewPr snapToGrid="0">
      <p:cViewPr varScale="1">
        <p:scale>
          <a:sx n="67" d="100"/>
          <a:sy n="67" d="100"/>
        </p:scale>
        <p:origin x="2560"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40B8FA2-0E64-5E46-986D-B23DB4874E94}" type="datetimeFigureOut">
              <a:rPr lang="en-US" smtClean="0"/>
              <a:t>8/25/25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45FE73E-F90B-D144-94C1-6947FE2292CC}" type="slidenum">
              <a:rPr lang="en-US" smtClean="0"/>
              <a:t>‹#›</a:t>
            </a:fld>
            <a:endParaRPr lang="en-US"/>
          </a:p>
        </p:txBody>
      </p:sp>
    </p:spTree>
    <p:extLst>
      <p:ext uri="{BB962C8B-B14F-4D97-AF65-F5344CB8AC3E}">
        <p14:creationId xmlns:p14="http://schemas.microsoft.com/office/powerpoint/2010/main" val="2005338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6650" tIns="48325" rIns="96650" bIns="48325" anchor="t"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6650" tIns="48325" rIns="96650" bIns="48325" anchor="t" anchorCtr="0"/>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6650" tIns="48325" rIns="96650" bIns="48325" anchor="b"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1</a:t>
            </a:fld>
            <a:endParaRPr sz="1300" b="0" i="0" u="none" strike="noStrike" cap="none">
              <a:solidFill>
                <a:schemeClr val="dk1"/>
              </a:solidFill>
              <a:latin typeface="Arial"/>
              <a:ea typeface="Arial"/>
              <a:cs typeface="Arial"/>
              <a:sym typeface="Arial"/>
            </a:endParaRPr>
          </a:p>
        </p:txBody>
      </p:sp>
      <p:sp>
        <p:nvSpPr>
          <p:cNvPr id="86" name="Google Shape;86;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record: This window will pop up.  Use Mono as your channel, and whatever Mic you have as the input source and 44100 Hz sampling frequency.  Select Record on the bottom left and hit Stop when you’re finished. Name your file on the left of the </a:t>
            </a:r>
            <a:r>
              <a:rPr lang="en-US" dirty="0" err="1"/>
              <a:t>SoundRecorder</a:t>
            </a:r>
            <a:r>
              <a:rPr lang="en-US" dirty="0"/>
              <a:t> Then select Save to list and close.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172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just finished recording a file in </a:t>
            </a:r>
            <a:r>
              <a:rPr lang="en-US" dirty="0" err="1"/>
              <a:t>Praat</a:t>
            </a:r>
            <a:r>
              <a:rPr lang="en-US" dirty="0"/>
              <a:t>, select it in the Objects window and save it. I’ll show you what the save window looks like on the next slide, but after saving, you can remove the file from the Objects window.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11</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202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what it should look like when you go to save the newly recorded file.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630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see how to open a file from disk. Remember, use the recording you made at home, not the one you just did. So, to open a pre-existing file, select open from the objects window, and then read from file. You can click on this file in the Objects window to see many options covering what you can do with the file: from here select view and edit.</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13</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7810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click on view and edit, Here’s probably what you will see:  just the waveform of the selected file.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0671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[read slide]</a:t>
            </a:r>
            <a:endParaRPr dirty="0"/>
          </a:p>
        </p:txBody>
      </p:sp>
      <p:sp>
        <p:nvSpPr>
          <p:cNvPr id="115" name="Google Shape;115;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be seeing something like this now: This is the wav form and these are the harmonics of the pitch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274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[read slide]</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[show spectral slice on next slide]</a:t>
            </a:r>
          </a:p>
        </p:txBody>
      </p:sp>
      <p:sp>
        <p:nvSpPr>
          <p:cNvPr id="115" name="Google Shape;115;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17</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0192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 spectral slice looks like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450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[Show pitch file after Pitch]</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949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usual, we are going to start with a brief housekeeping note. This week’s announcement is a clarification: [read slide]</a:t>
            </a:r>
          </a:p>
          <a:p>
            <a:endParaRPr lang="en-US" dirty="0"/>
          </a:p>
          <a:p>
            <a:r>
              <a:rPr lang="en-US" dirty="0"/>
              <a:t>[Make sure to have the mac fold /Documents/CS6998-23/Slides/</a:t>
            </a:r>
            <a:r>
              <a:rPr lang="en-US" dirty="0" err="1"/>
              <a:t>mywavefiles</a:t>
            </a:r>
            <a:r>
              <a:rPr lang="en-US" dirty="0"/>
              <a:t> up on mac]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0638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pitch contour in blue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925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21</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4659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0.0-400.0 is the usual setting for intensity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3064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see both pitch (blue) and intensity (yellow) contours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6325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edec90f8c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edec90f8c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[read slide]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Pulses will show up on your waveform as shaded regions. </a:t>
            </a:r>
            <a:endParaRPr dirty="0"/>
          </a:p>
        </p:txBody>
      </p:sp>
      <p:sp>
        <p:nvSpPr>
          <p:cNvPr id="123" name="Google Shape;123;g4edec90f8c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what the voice report should look like.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961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edec90f8c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edec90f8c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Now we’re going to look at formants and check if the ones in your speech match the ones you’d expect.</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[read slide]</a:t>
            </a:r>
            <a:endParaRPr dirty="0"/>
          </a:p>
        </p:txBody>
      </p:sp>
      <p:sp>
        <p:nvSpPr>
          <p:cNvPr id="123" name="Google Shape;123;g4edec90f8c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1577218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first part with the formant settings. Now select Show Formants from the Formants tab</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1293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Formants F1-5 shown – different colors (red 1, 3, 5; yellow 2, 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0702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edec90f8c_0_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edec90f8c_0_7: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Do the </a:t>
            </a:r>
            <a:r>
              <a:rPr lang="en-US" dirty="0">
                <a:solidFill>
                  <a:srgbClr val="FF0000"/>
                </a:solidFill>
              </a:rPr>
              <a:t>formant values in your file </a:t>
            </a:r>
            <a:r>
              <a:rPr lang="en-US" dirty="0"/>
              <a:t>match those you expect for vowels [</a:t>
            </a:r>
            <a:r>
              <a:rPr lang="en-US" dirty="0" err="1"/>
              <a:t>aj</a:t>
            </a:r>
            <a:r>
              <a:rPr lang="en-US" dirty="0"/>
              <a:t>] as in my, [</a:t>
            </a:r>
            <a:r>
              <a:rPr lang="en-US" dirty="0" err="1"/>
              <a:t>ɑ</a:t>
            </a:r>
            <a:r>
              <a:rPr lang="en-US" dirty="0"/>
              <a:t>] as in mama, [</a:t>
            </a:r>
            <a:r>
              <a:rPr lang="en-US" dirty="0" err="1"/>
              <a:t>ɪ</a:t>
            </a:r>
            <a:r>
              <a:rPr lang="en-US" dirty="0"/>
              <a:t>] as in lives, [</a:t>
            </a:r>
            <a:r>
              <a:rPr lang="en-US" dirty="0" err="1"/>
              <a:t>ɛ</a:t>
            </a:r>
            <a:r>
              <a:rPr lang="en-US" dirty="0"/>
              <a:t>] as in </a:t>
            </a:r>
            <a:r>
              <a:rPr lang="en-US" dirty="0" err="1"/>
              <a:t>memphis</a:t>
            </a:r>
            <a:r>
              <a:rPr lang="en-US" dirty="0"/>
              <a:t>?</a:t>
            </a:r>
          </a:p>
          <a:p>
            <a:pPr marL="0" lvl="0" indent="0" algn="l" rtl="0">
              <a:spcBef>
                <a:spcPts val="360"/>
              </a:spcBef>
              <a:spcAft>
                <a:spcPts val="0"/>
              </a:spcAft>
              <a:buNone/>
            </a:pPr>
            <a:endParaRPr dirty="0"/>
          </a:p>
        </p:txBody>
      </p:sp>
      <p:sp>
        <p:nvSpPr>
          <p:cNvPr id="131" name="Google Shape;131;g4edec90f8c_0_7: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t>[read slide]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3186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 </a:t>
            </a:r>
            <a:r>
              <a:rPr lang="en-US" dirty="0" err="1"/>
              <a:t>i</a:t>
            </a:r>
            <a:r>
              <a:rPr lang="en-US" dirty="0"/>
              <a:t>/5 to 1) mama</a:t>
            </a:r>
            <a:r>
              <a:rPr lang="en-US" baseline="0" dirty="0"/>
              <a:t> (a/5) lives in (I/2) Memphis (e/3 and </a:t>
            </a:r>
            <a:r>
              <a:rPr lang="en-US" baseline="0" dirty="0" err="1"/>
              <a:t>i</a:t>
            </a:r>
            <a:r>
              <a:rPr lang="en-US" baseline="0" dirty="0"/>
              <a:t>/2).  How close are your vowels to these?  </a:t>
            </a:r>
            <a:endParaRPr lang="en-US" dirty="0"/>
          </a:p>
        </p:txBody>
      </p:sp>
      <p:sp>
        <p:nvSpPr>
          <p:cNvPr id="4" name="Slide Number Placeholder 3"/>
          <p:cNvSpPr>
            <a:spLocks noGrp="1"/>
          </p:cNvSpPr>
          <p:nvPr>
            <p:ph type="sldNum" sz="quarter" idx="10"/>
          </p:nvPr>
        </p:nvSpPr>
        <p:spPr/>
        <p:txBody>
          <a:bodyPr/>
          <a:lstStyle/>
          <a:p>
            <a:fld id="{E0D37E8C-A7ED-114C-8072-02C918A57C5D}" type="slidenum">
              <a:rPr lang="en-US" smtClean="0"/>
              <a:pPr/>
              <a:t>30</a:t>
            </a:fld>
            <a:endParaRPr lang="en-US"/>
          </a:p>
        </p:txBody>
      </p:sp>
    </p:spTree>
    <p:extLst>
      <p:ext uri="{BB962C8B-B14F-4D97-AF65-F5344CB8AC3E}">
        <p14:creationId xmlns:p14="http://schemas.microsoft.com/office/powerpoint/2010/main" val="1174898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try setting some other parameters. [read slide]</a:t>
            </a:r>
          </a:p>
          <a:p>
            <a:endParaRPr lang="en-US" dirty="0"/>
          </a:p>
          <a:p>
            <a:r>
              <a:rPr lang="en-US" dirty="0"/>
              <a:t>My high is 600</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31</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1819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slide and do jitter settings]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8169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33</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7035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36</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5419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6684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38</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86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On right select </a:t>
            </a:r>
            <a:r>
              <a:rPr lang="en-US" sz="2400" dirty="0">
                <a:solidFill>
                  <a:srgbClr val="0070C0"/>
                </a:solidFill>
              </a:rPr>
              <a:t>Analyze periodicity</a:t>
            </a:r>
          </a:p>
          <a:p>
            <a:pPr lvl="1"/>
            <a:r>
              <a:rPr lang="en-US" sz="2400" dirty="0"/>
              <a:t>Select </a:t>
            </a:r>
            <a:r>
              <a:rPr lang="en-US" sz="2400" dirty="0">
                <a:solidFill>
                  <a:srgbClr val="0070C0"/>
                </a:solidFill>
              </a:rPr>
              <a:t>To harmonicity (cc) </a:t>
            </a:r>
          </a:p>
          <a:p>
            <a:pPr lvl="1"/>
            <a:r>
              <a:rPr lang="en-US" sz="2400" dirty="0">
                <a:solidFill>
                  <a:srgbClr val="0070C0"/>
                </a:solidFill>
              </a:rPr>
              <a:t>Go to next slide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0881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We’ll look more closely at identifying silences now</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40</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9298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349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4</a:t>
            </a:fld>
            <a:endParaRPr sz="1300" b="0" i="0" u="none" strike="noStrike" cap="none">
              <a:solidFill>
                <a:schemeClr val="dk1"/>
              </a:solidFill>
              <a:latin typeface="Arial"/>
              <a:ea typeface="Arial"/>
              <a:cs typeface="Arial"/>
              <a:sym typeface="Arial"/>
            </a:endParaRPr>
          </a:p>
        </p:txBody>
      </p:sp>
      <p:sp>
        <p:nvSpPr>
          <p:cNvPr id="93" name="Google Shape;93;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2: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While everyone is getting set up, I’m going to share a brief introduction to the software that we’ll spend the class using.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you will have seen in your readings for today, </a:t>
            </a:r>
            <a:r>
              <a:rPr lang="en-US" dirty="0" err="1"/>
              <a:t>Praat</a:t>
            </a:r>
            <a:r>
              <a:rPr lang="en-US" dirty="0"/>
              <a:t> is a general purpose speech tool that was developed by two scientists at the Institute of Phonetic Sciences, whose first aim was to give students and scientists of Phonetics a handy tool for manipulating speech data and for creating stimuli for perception experiments. It can be used to help with many aspects of speech analysis, and we’ll spend the class today walking through some of the basics together.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should look like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6216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Now we’ve had an overview of a sample of the various things you can do in </a:t>
            </a:r>
            <a:r>
              <a:rPr lang="en-US" dirty="0" err="1"/>
              <a:t>Praat</a:t>
            </a:r>
            <a:r>
              <a:rPr lang="en-US" dirty="0"/>
              <a:t>, we’re going to transition into some exercises for the rest of class.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Here are the instructions for the first exercise you’re going to do. I’m briefly going to switch slides to show you an example of the cycle selection step, but I’ll come back to the instructions right after that. </a:t>
            </a:r>
          </a:p>
        </p:txBody>
      </p:sp>
      <p:sp>
        <p:nvSpPr>
          <p:cNvPr id="160" name="Google Shape;160;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43</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cycle selected from the first syllable of Mama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4618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Here are the instructions again, let me know if anyone needs a reminder of what display to expect when showing pitch and intensity, or when we are all ready to move on to the next exercise.</a:t>
            </a:r>
          </a:p>
          <a:p>
            <a:pPr marL="0" lvl="0" indent="0" algn="l" rtl="0">
              <a:spcBef>
                <a:spcPts val="360"/>
              </a:spcBef>
              <a:spcAft>
                <a:spcPts val="0"/>
              </a:spcAft>
              <a:buNone/>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One note I have for showing pitch and intensity: </a:t>
            </a:r>
            <a:r>
              <a:rPr lang="en-US" sz="1200" dirty="0">
                <a:solidFill>
                  <a:srgbClr val="0070C0"/>
                </a:solidFill>
                <a:sym typeface="Wingdings" pitchFamily="2" charset="2"/>
              </a:rPr>
              <a:t>You can remove Spectrograph  Show spectrogram if you want to see pitch and intensity more clearly</a:t>
            </a:r>
          </a:p>
          <a:p>
            <a:pPr marL="0" lvl="0" indent="0" algn="l" rtl="0">
              <a:spcBef>
                <a:spcPts val="360"/>
              </a:spcBef>
              <a:spcAft>
                <a:spcPts val="0"/>
              </a:spcAft>
              <a:buNone/>
            </a:pPr>
            <a:r>
              <a:rPr lang="en-US" dirty="0"/>
              <a:t>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[Show pitch and intensity in following 2 slides]</a:t>
            </a:r>
            <a:endParaRPr dirty="0"/>
          </a:p>
        </p:txBody>
      </p:sp>
      <p:sp>
        <p:nvSpPr>
          <p:cNvPr id="160" name="Google Shape;160;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45</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3356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2556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The next exercise is going to get you to compare your normal, whisper, and creaky voices by looking at the differences in jitter, shimmer, and HNR for each.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I’m again going to briefly switch slides to show you the expected spectrogram display for the whispered voice with pulses shown, but I’ll come back to the instructions right after.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[Show next 2 slides for whisper</a:t>
            </a:r>
          </a:p>
          <a:p>
            <a:pPr marL="0" lvl="0" indent="0" algn="l" rtl="0">
              <a:spcBef>
                <a:spcPts val="360"/>
              </a:spcBef>
              <a:spcAft>
                <a:spcPts val="0"/>
              </a:spcAft>
              <a:buNone/>
            </a:pPr>
            <a:r>
              <a:rPr lang="en-US" dirty="0"/>
              <a:t>All slide changes must be by selecting next slide on bottom bar]</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spectrogram for whisper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0986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pitch and intensity for whisper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1523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Here are the instructions again. Let me know if anyone would like to see the expected displays for creaky voice. [Show next 2 slides for creaky; voice reports are after]</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extLst>
      <p:ext uri="{BB962C8B-B14F-4D97-AF65-F5344CB8AC3E}">
        <p14:creationId xmlns:p14="http://schemas.microsoft.com/office/powerpoint/2010/main" val="13585632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spectrogram for creaky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5487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This is what one form of a well-annotated speech file looks like in </a:t>
            </a:r>
            <a:r>
              <a:rPr lang="en-US" dirty="0" err="1"/>
              <a:t>Praat</a:t>
            </a:r>
            <a:r>
              <a:rPr lang="en-US" dirty="0"/>
              <a:t>, with wav file, spectrogram, and phones and words.  Now we’re going to find out how to produce one of these.</a:t>
            </a:r>
            <a:endParaRPr dirty="0"/>
          </a:p>
        </p:txBody>
      </p:sp>
      <p:sp>
        <p:nvSpPr>
          <p:cNvPr id="101" name="Google Shape;101;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spectrogram for Creaky voice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0877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Here are the instructions again. I also have example voice reports for comparisons in the next few slides, so let me know if anyone would like to see them, before we move on to the next exercise. </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extLst>
      <p:ext uri="{BB962C8B-B14F-4D97-AF65-F5344CB8AC3E}">
        <p14:creationId xmlns:p14="http://schemas.microsoft.com/office/powerpoint/2010/main" val="29398871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voice:</a:t>
            </a:r>
          </a:p>
          <a:p>
            <a:r>
              <a:rPr lang="en-US" dirty="0"/>
              <a:t>Compare to Whisper and then compare to Creaky:  next 2 sides for each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59722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whisper: less voicing, less jitter, more shimmer, lower harmonicity (HNR)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5841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creaky:  less voicing, more jitter, more shimmer, lower HNR ratio</a:t>
            </a:r>
          </a:p>
          <a:p>
            <a:r>
              <a:rPr lang="en-US" dirty="0"/>
              <a:t>On to slide 56</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8494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Here is the third exercise for today. You are going to compare a statement to a yes/no question and to a </a:t>
            </a:r>
            <a:r>
              <a:rPr lang="en-US" dirty="0" err="1"/>
              <a:t>wh</a:t>
            </a:r>
            <a:r>
              <a:rPr lang="en-US" dirty="0"/>
              <a:t>-question. I’ll leave these instructions up for a bit, but let me know when we are ready to see an example of the F0 contour for the yes/no question.</a:t>
            </a:r>
            <a:endParaRPr dirty="0"/>
          </a:p>
        </p:txBody>
      </p:sp>
      <p:sp>
        <p:nvSpPr>
          <p:cNvPr id="174" name="Google Shape;174;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58</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Ynq</a:t>
            </a:r>
            <a:r>
              <a:rPr lang="en-US" dirty="0"/>
              <a:t> contour goes up at the end</a:t>
            </a:r>
          </a:p>
          <a:p>
            <a:r>
              <a:rPr lang="en-US" dirty="0"/>
              <a:t>On to slide 58</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6343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Here are the instructions again. As before, let me know when we are ready to see an example expected F0 contour for a </a:t>
            </a:r>
            <a:r>
              <a:rPr lang="en-US" dirty="0" err="1"/>
              <a:t>wh</a:t>
            </a:r>
            <a:r>
              <a:rPr lang="en-US" dirty="0"/>
              <a:t>-question. [Show next slides for </a:t>
            </a:r>
            <a:r>
              <a:rPr lang="en-US" dirty="0" err="1"/>
              <a:t>wh</a:t>
            </a:r>
            <a:r>
              <a:rPr lang="en-US" dirty="0"/>
              <a:t>-q’s ]</a:t>
            </a:r>
            <a:endParaRPr dirty="0"/>
          </a:p>
        </p:txBody>
      </p:sp>
      <p:sp>
        <p:nvSpPr>
          <p:cNvPr id="174" name="Google Shape;174;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60</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1988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1 of </a:t>
            </a:r>
            <a:r>
              <a:rPr lang="en-US" dirty="0" err="1"/>
              <a:t>whq</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1027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
            </a:r>
            <a:r>
              <a:rPr lang="en-US" dirty="0"/>
              <a:t> version 2 -- </a:t>
            </a:r>
          </a:p>
          <a:p>
            <a:r>
              <a:rPr lang="en-US" dirty="0"/>
              <a:t>What difference do you see?  What’s the difference in interpretation?</a:t>
            </a:r>
          </a:p>
          <a:p>
            <a:r>
              <a:rPr lang="en-US" dirty="0"/>
              <a:t>On to slide 61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59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assignment that you should have done for today:  how many of you were able to do this? How many could not?  </a:t>
            </a:r>
          </a:p>
          <a:p>
            <a:endParaRPr lang="en-US" dirty="0"/>
          </a:p>
          <a:p>
            <a:r>
              <a:rPr lang="en-US" dirty="0"/>
              <a:t>Did anyone use </a:t>
            </a:r>
            <a:r>
              <a:rPr lang="en-US" dirty="0" err="1"/>
              <a:t>Praat</a:t>
            </a:r>
            <a:r>
              <a:rPr lang="en-US" dirty="0"/>
              <a:t> to make their recordings? If so, you don’t need to do this next part again, and you can just upload your recordings to </a:t>
            </a:r>
            <a:r>
              <a:rPr lang="en-US" dirty="0" err="1"/>
              <a:t>Praat</a:t>
            </a:r>
            <a:r>
              <a:rPr lang="en-US" dirty="0"/>
              <a:t> now. If you didn’t use </a:t>
            </a:r>
            <a:r>
              <a:rPr lang="en-US" dirty="0" err="1"/>
              <a:t>Praat</a:t>
            </a:r>
            <a:r>
              <a:rPr lang="en-US" dirty="0"/>
              <a:t> to make your recordings, we’re all going to step through how to do that now and record the first file again in </a:t>
            </a:r>
            <a:r>
              <a:rPr lang="en-US" dirty="0" err="1"/>
              <a:t>Praat</a:t>
            </a:r>
            <a:r>
              <a:rPr lang="en-US" dirty="0"/>
              <a:t> BUT don’t replace the version you recorded at home! This exercise is just to show you how to make a recording in </a:t>
            </a:r>
            <a:r>
              <a:rPr lang="en-US" dirty="0" err="1"/>
              <a:t>Praat</a:t>
            </a:r>
            <a:r>
              <a:rPr lang="en-US" dirty="0"/>
              <a:t> and you should use your home-recorded versions of the files for the rest of class.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8448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For this exercise, you are going to specifically work on emotional speech. Add these three files to </a:t>
            </a:r>
            <a:r>
              <a:rPr lang="en-US" dirty="0" err="1"/>
              <a:t>Praat</a:t>
            </a:r>
            <a:r>
              <a:rPr lang="en-US" dirty="0"/>
              <a:t> and select view and edit, and then compare various speech features across the emotions. I’ll leave this slide up for the entire exercise, so let me know when we are ready for the next exercise. </a:t>
            </a:r>
          </a:p>
          <a:p>
            <a:pPr marL="0" lvl="0" indent="0" algn="l" rtl="0">
              <a:spcBef>
                <a:spcPts val="360"/>
              </a:spcBef>
              <a:spcAft>
                <a:spcPts val="0"/>
              </a:spcAft>
              <a:buNone/>
            </a:pPr>
            <a:endParaRPr dirty="0"/>
          </a:p>
        </p:txBody>
      </p:sp>
      <p:sp>
        <p:nvSpPr>
          <p:cNvPr id="207" name="Google Shape;207;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63</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This next exercise is a little bit different from the ones we’ve seen so far. For this one, you’re going to learn how to change the pitch contour of a speech segment. The instructions are a little bit longer, so let me know when you are next for me to switch slides to the next part of the step-by-step walkthrough for this. </a:t>
            </a:r>
            <a:endParaRPr dirty="0"/>
          </a:p>
        </p:txBody>
      </p:sp>
      <p:sp>
        <p:nvSpPr>
          <p:cNvPr id="201" name="Google Shape;201;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64</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rest of the instructions for this exercise. I can show an example of the expected display for this if anyone is interested, or I can stay on this slide with the instructions.</a:t>
            </a:r>
          </a:p>
          <a:p>
            <a:endParaRPr lang="en-US" dirty="0"/>
          </a:p>
          <a:p>
            <a:r>
              <a:rPr lang="en-US" dirty="0"/>
              <a:t>File </a:t>
            </a:r>
            <a:r>
              <a:rPr lang="en-US" dirty="0">
                <a:sym typeface="Wingdings" pitchFamily="2" charset="2"/>
              </a:rPr>
              <a:t>--&gt; Publish resynthesis is at the top left of the window you see</a:t>
            </a:r>
          </a:p>
          <a:p>
            <a:r>
              <a:rPr lang="en-US" dirty="0">
                <a:sym typeface="Wingdings" pitchFamily="2" charset="2"/>
              </a:rPr>
              <a:t>Dur  Add duration point at cursor is at the top of the window in the middle</a:t>
            </a:r>
          </a:p>
          <a:p>
            <a:r>
              <a:rPr lang="en-US" dirty="0">
                <a:sym typeface="Wingdings" pitchFamily="2" charset="2"/>
              </a:rPr>
              <a:t>To to next slide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65</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094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f8d3650c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f8d3650c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Now that we’ve tried modifying pitch and duration, we’re going to apply that to modifying emotion in speech. Give this a try and let me know when we are ready to see the example on the next slide.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[Show next slide]</a:t>
            </a:r>
            <a:endParaRPr dirty="0"/>
          </a:p>
        </p:txBody>
      </p:sp>
      <p:sp>
        <p:nvSpPr>
          <p:cNvPr id="194" name="Google Shape;194;g4f8d3650c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changed the f0 of the happy file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56967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Another exercise you can try is pitch contour cloning. Once you follow these instructions, you want to compare your original sad </a:t>
            </a:r>
            <a:r>
              <a:rPr lang="en-US" dirty="0" err="1"/>
              <a:t>wavefile</a:t>
            </a:r>
            <a:r>
              <a:rPr lang="en-US" dirty="0"/>
              <a:t> to the new sad </a:t>
            </a:r>
            <a:r>
              <a:rPr lang="en-US" dirty="0" err="1"/>
              <a:t>wavefile</a:t>
            </a:r>
            <a:r>
              <a:rPr lang="en-US" dirty="0"/>
              <a:t>, and also compare the new sad </a:t>
            </a:r>
            <a:r>
              <a:rPr lang="en-US" dirty="0" err="1"/>
              <a:t>wavefile</a:t>
            </a:r>
            <a:r>
              <a:rPr lang="en-US" dirty="0"/>
              <a:t> to the original happy </a:t>
            </a:r>
            <a:r>
              <a:rPr lang="en-US" dirty="0" err="1"/>
              <a:t>wavefile</a:t>
            </a:r>
            <a:r>
              <a:rPr lang="en-US" dirty="0"/>
              <a:t>.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Note that to create a manipulation object, you need to use Manipulate </a:t>
            </a:r>
            <a:r>
              <a:rPr lang="en-US" dirty="0">
                <a:sym typeface="Wingdings" pitchFamily="2" charset="2"/>
              </a:rPr>
              <a:t> To manipulation and click OK</a:t>
            </a:r>
          </a:p>
          <a:p>
            <a:pPr marL="0" lvl="0" indent="0" algn="l" rtl="0">
              <a:spcBef>
                <a:spcPts val="360"/>
              </a:spcBef>
              <a:spcAft>
                <a:spcPts val="0"/>
              </a:spcAft>
              <a:buNone/>
            </a:pPr>
            <a:endParaRPr dirty="0"/>
          </a:p>
        </p:txBody>
      </p:sp>
      <p:sp>
        <p:nvSpPr>
          <p:cNvPr id="227" name="Google Shape;227;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69</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sad to new modified sad</a:t>
            </a:r>
          </a:p>
          <a:p>
            <a:r>
              <a:rPr lang="en-US" dirty="0"/>
              <a:t>Original happy to new sad2happy version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70</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13389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dirty="0"/>
          </a:p>
        </p:txBody>
      </p:sp>
      <p:sp>
        <p:nvSpPr>
          <p:cNvPr id="180" name="Google Shape;180;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f8d3662fb_1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f8d3662fb_1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20" name="Google Shape;220;g4f8d3662fb_1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This is the second-to-last exercise in today’s class. You’re going to see how </a:t>
            </a:r>
            <a:r>
              <a:rPr lang="en-US" dirty="0" err="1"/>
              <a:t>textgrids</a:t>
            </a:r>
            <a:r>
              <a:rPr lang="en-US" dirty="0"/>
              <a:t> work and practice annotating one. This exercise also has slightly longer instructions, so I will switch the slide in just a moment to show you the difference between point and interval tiers and how to work with them.</a:t>
            </a:r>
          </a:p>
          <a:p>
            <a:pPr marL="0" lvl="0" indent="0" algn="l" rtl="0">
              <a:spcBef>
                <a:spcPts val="360"/>
              </a:spcBef>
              <a:spcAft>
                <a:spcPts val="0"/>
              </a:spcAft>
              <a:buNone/>
            </a:pPr>
            <a:endParaRPr lang="en-US" dirty="0"/>
          </a:p>
        </p:txBody>
      </p:sp>
      <p:sp>
        <p:nvSpPr>
          <p:cNvPr id="139" name="Google Shape;139;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74</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So everyone should do this recording but don’t lose your better version of “mama-X”</a:t>
            </a:r>
          </a:p>
          <a:p>
            <a:pPr marL="0" lvl="0" indent="0" algn="l" rtl="0">
              <a:spcBef>
                <a:spcPts val="360"/>
              </a:spcBef>
              <a:spcAft>
                <a:spcPts val="0"/>
              </a:spcAft>
              <a:buNone/>
            </a:pPr>
            <a:r>
              <a:rPr lang="en-US" dirty="0"/>
              <a:t>[read slide]</a:t>
            </a:r>
          </a:p>
          <a:p>
            <a:pPr marL="0" lvl="0" indent="0" algn="l" rtl="0">
              <a:spcBef>
                <a:spcPts val="360"/>
              </a:spcBef>
              <a:spcAft>
                <a:spcPts val="0"/>
              </a:spcAft>
              <a:buNone/>
            </a:pPr>
            <a:r>
              <a:rPr lang="en-US" dirty="0"/>
              <a:t>[Show both in next slide: objects and picture windows then recording window]</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The Picture window</a:t>
            </a:r>
            <a:r>
              <a:rPr lang="en-US" baseline="0" dirty="0"/>
              <a:t> basically lets you save results in a more legible way</a:t>
            </a:r>
          </a:p>
          <a:p>
            <a:pPr marL="0" lvl="0" indent="0" algn="l" rtl="0">
              <a:spcBef>
                <a:spcPts val="360"/>
              </a:spcBef>
              <a:spcAft>
                <a:spcPts val="0"/>
              </a:spcAft>
              <a:buNone/>
            </a:pPr>
            <a:endParaRPr dirty="0"/>
          </a:p>
        </p:txBody>
      </p:sp>
      <p:sp>
        <p:nvSpPr>
          <p:cNvPr id="108" name="Google Shape;108;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instructions for working with the point tier and the interval tier. Let me know when we are ready to see an example of an annotated </a:t>
            </a:r>
            <a:r>
              <a:rPr lang="en-US" dirty="0" err="1"/>
              <a:t>textgrid</a:t>
            </a:r>
            <a:r>
              <a:rPr lang="en-US" dirty="0"/>
              <a:t> on the next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75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1001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Filter: keeping lower bands keeps intonation; higher bands (e.g. 500-1000) keep words</a:t>
            </a:r>
          </a:p>
          <a:p>
            <a:pPr marL="0" lvl="0" indent="0" algn="l" rtl="0">
              <a:spcBef>
                <a:spcPts val="360"/>
              </a:spcBef>
              <a:spcAft>
                <a:spcPts val="0"/>
              </a:spcAft>
              <a:buNone/>
            </a:pPr>
            <a:r>
              <a:rPr lang="en-US" dirty="0"/>
              <a:t>Modify  Formant Shift Ratio (lower is male; 1.0 is no change; higher is female); New Pitch Median can also be reset to a lower or higher value for male vs. female</a:t>
            </a:r>
          </a:p>
          <a:p>
            <a:pPr marL="0" lvl="0" indent="0" algn="l" rtl="0">
              <a:spcBef>
                <a:spcPts val="360"/>
              </a:spcBef>
              <a:spcAft>
                <a:spcPts val="0"/>
              </a:spcAft>
              <a:buNone/>
            </a:pPr>
            <a:r>
              <a:rPr lang="en-US" dirty="0"/>
              <a:t>To</a:t>
            </a:r>
            <a:r>
              <a:rPr lang="en-US" baseline="0" dirty="0"/>
              <a:t> change female to male try things like 0.8 or 0.9 for formant shift and 65 for pitch median</a:t>
            </a:r>
            <a:r>
              <a:rPr lang="mr-IN" baseline="0" dirty="0"/>
              <a:t>…</a:t>
            </a:r>
            <a:endParaRPr lang="en-US" dirty="0"/>
          </a:p>
          <a:p>
            <a:pPr marL="0" lvl="0" indent="0" algn="l" rtl="0">
              <a:spcBef>
                <a:spcPts val="360"/>
              </a:spcBef>
              <a:spcAft>
                <a:spcPts val="0"/>
              </a:spcAft>
              <a:buNone/>
            </a:pPr>
            <a:endParaRPr dirty="0"/>
          </a:p>
        </p:txBody>
      </p:sp>
      <p:sp>
        <p:nvSpPr>
          <p:cNvPr id="213" name="Google Shape;213;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To wrap up for today, I want to mention scripting, which is what allows you to accumulate multiple </a:t>
            </a:r>
            <a:r>
              <a:rPr lang="en-US" dirty="0" err="1"/>
              <a:t>Praat</a:t>
            </a:r>
            <a:r>
              <a:rPr lang="en-US" dirty="0"/>
              <a:t> functions into a single command. You can do this either by using your </a:t>
            </a:r>
            <a:r>
              <a:rPr lang="en-US" dirty="0" err="1"/>
              <a:t>Praat</a:t>
            </a:r>
            <a:r>
              <a:rPr lang="en-US" dirty="0"/>
              <a:t> history, or by writing a script from scratch. I’ll leave these instructions up for a bit too, but let me know if you want to see an example script on the next slide. </a:t>
            </a:r>
            <a:endParaRPr dirty="0"/>
          </a:p>
        </p:txBody>
      </p:sp>
      <p:sp>
        <p:nvSpPr>
          <p:cNvPr id="146" name="Google Shape;146;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78</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53" name="Google Shape;153;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79</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There are lots of resources available online to help you get more familiar with </a:t>
            </a:r>
            <a:r>
              <a:rPr lang="en-US" dirty="0" err="1"/>
              <a:t>Praat</a:t>
            </a:r>
            <a:r>
              <a:rPr lang="en-US" dirty="0"/>
              <a:t>. If you’d like more hands on practice, you can take a look at some of the hidden slides in this presentation for additional exercises that we didn’t have time for today. </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[For a quick check, you can use </a:t>
            </a:r>
            <a:r>
              <a:rPr lang="en-US" dirty="0" err="1"/>
              <a:t>Praat</a:t>
            </a:r>
            <a:r>
              <a:rPr lang="en-US" dirty="0"/>
              <a:t> </a:t>
            </a:r>
            <a:r>
              <a:rPr lang="en-US" baseline="0" dirty="0">
                <a:sym typeface="Wingdings"/>
              </a:rPr>
              <a:t> New </a:t>
            </a:r>
            <a:r>
              <a:rPr lang="en-US" baseline="0" dirty="0" err="1">
                <a:sym typeface="Wingdings"/>
              </a:rPr>
              <a:t>Praat</a:t>
            </a:r>
            <a:r>
              <a:rPr lang="en-US" baseline="0" dirty="0">
                <a:sym typeface="Wingdings"/>
              </a:rPr>
              <a:t> Script --&gt; Edit  Paste history]</a:t>
            </a:r>
            <a:endParaRPr dirty="0"/>
          </a:p>
        </p:txBody>
      </p:sp>
      <p:sp>
        <p:nvSpPr>
          <p:cNvPr id="233" name="Google Shape;233;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80</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time, we’ll be talking about prosody, so make sure to do the readings and post your weekly post.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81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141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you should see when you open </a:t>
            </a:r>
            <a:r>
              <a:rPr lang="en-US" dirty="0" err="1"/>
              <a:t>Praat</a:t>
            </a:r>
            <a:r>
              <a:rPr lang="en-US" dirty="0"/>
              <a:t>.</a:t>
            </a:r>
          </a:p>
          <a:p>
            <a:endParaRPr lang="en-US" dirty="0"/>
          </a:p>
          <a:p>
            <a:r>
              <a:rPr lang="en-US" dirty="0"/>
              <a:t>To record your voice in </a:t>
            </a:r>
            <a:r>
              <a:rPr lang="en-US" dirty="0" err="1"/>
              <a:t>Praat</a:t>
            </a:r>
            <a:r>
              <a:rPr lang="en-US" dirty="0"/>
              <a:t>:</a:t>
            </a:r>
          </a:p>
          <a:p>
            <a:r>
              <a:rPr lang="en-US" dirty="0"/>
              <a:t>Select “New” in the Objects window on the left… [go to next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487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 and follow the rest of the instructions up on this slide. You’re going to record a mono sound in </a:t>
            </a:r>
            <a:r>
              <a:rPr lang="en-US" dirty="0" err="1"/>
              <a:t>Praat</a:t>
            </a:r>
            <a:r>
              <a:rPr lang="en-US" dirty="0"/>
              <a:t> using these steps. If you’ve already recorded yourself in </a:t>
            </a:r>
            <a:r>
              <a:rPr lang="en-US" dirty="0" err="1"/>
              <a:t>Praat</a:t>
            </a:r>
            <a:r>
              <a:rPr lang="en-US" dirty="0"/>
              <a:t>, you can load your file into the window using Open and Read from file. I’m going to switch slides now to show you what you should see if you are recording in </a:t>
            </a:r>
            <a:r>
              <a:rPr lang="en-US" dirty="0" err="1"/>
              <a:t>Praat</a:t>
            </a:r>
            <a:r>
              <a:rPr lang="en-US" dirty="0"/>
              <a:t>. </a:t>
            </a:r>
          </a:p>
        </p:txBody>
      </p:sp>
      <p:sp>
        <p:nvSpPr>
          <p:cNvPr id="108" name="Google Shape;108;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518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560"/>
              </a:spcBef>
              <a:spcAft>
                <a:spcPts val="0"/>
              </a:spcAft>
              <a:buClr>
                <a:schemeClr val="dk1"/>
              </a:buClr>
              <a:buSzPts val="28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fon.hum.uva.nl/praa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ourseworks2.columbia.edu/courses/228298/files/folder/Wav%20fil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groups.io/g/Praat-Users-Lis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5.xml"/><Relationship Id="rId11" Type="http://schemas.openxmlformats.org/officeDocument/2006/relationships/image" Target="../media/image28.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8.xml"/><Relationship Id="rId11" Type="http://schemas.openxmlformats.org/officeDocument/2006/relationships/image" Target="../media/image28.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51.xml"/><Relationship Id="rId11" Type="http://schemas.openxmlformats.org/officeDocument/2006/relationships/image" Target="../media/image28.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28.png"/><Relationship Id="rId5" Type="http://schemas.microsoft.com/office/2007/relationships/media" Target="../media/media6.wav"/><Relationship Id="rId10" Type="http://schemas.openxmlformats.org/officeDocument/2006/relationships/hyperlink" Target="https://drive.google.com/file/d/1BQfVX4XOZeYU1EuWEAeQG85UR719O6WW/view?usp=sharing" TargetMode="External"/><Relationship Id="rId4" Type="http://schemas.openxmlformats.org/officeDocument/2006/relationships/audio" Target="../media/media5.wav"/><Relationship Id="rId9" Type="http://schemas.openxmlformats.org/officeDocument/2006/relationships/hyperlink" Target="https://drive.google.com/file/d/1hyub6FjbWuEg3lyoSF-IC3y4LOFKTW5k/view?usp=shari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28.png"/><Relationship Id="rId5" Type="http://schemas.microsoft.com/office/2007/relationships/media" Target="../media/media6.wav"/><Relationship Id="rId10" Type="http://schemas.openxmlformats.org/officeDocument/2006/relationships/hyperlink" Target="https://drive.google.com/file/d/1BQfVX4XOZeYU1EuWEAeQG85UR719O6WW/view?usp=sharing" TargetMode="External"/><Relationship Id="rId4" Type="http://schemas.openxmlformats.org/officeDocument/2006/relationships/audio" Target="../media/media5.wav"/><Relationship Id="rId9" Type="http://schemas.openxmlformats.org/officeDocument/2006/relationships/hyperlink" Target="https://drive.google.com/file/d/1hyub6FjbWuEg3lyoSF-IC3y4LOFKTW5k/view?usp=sharin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28.png"/><Relationship Id="rId5" Type="http://schemas.microsoft.com/office/2007/relationships/media" Target="../media/media9.wav"/><Relationship Id="rId10" Type="http://schemas.openxmlformats.org/officeDocument/2006/relationships/hyperlink" Target="https://drive.google.com/file/d/1Kt5WlxtLt5KQ9_fOGFYBkZa5iDf8xIbw/view?usp=sharing" TargetMode="External"/><Relationship Id="rId4" Type="http://schemas.openxmlformats.org/officeDocument/2006/relationships/audio" Target="../media/media8.wav"/><Relationship Id="rId9" Type="http://schemas.openxmlformats.org/officeDocument/2006/relationships/hyperlink" Target="https://drive.google.com/file/d/1Os62RUC0kdUtnKeE4oPtHxwffUHF9iP4/view?usp=sharing" TargetMode="Externa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8.png"/><Relationship Id="rId4"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8" Type="http://schemas.openxmlformats.org/officeDocument/2006/relationships/notesSlide" Target="../notesSlides/notesSlide62.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1.wav"/><Relationship Id="rId5" Type="http://schemas.microsoft.com/office/2007/relationships/media" Target="../media/media11.wav"/><Relationship Id="rId4" Type="http://schemas.openxmlformats.org/officeDocument/2006/relationships/audio" Target="../media/media5.wav"/><Relationship Id="rId9" Type="http://schemas.openxmlformats.org/officeDocument/2006/relationships/image" Target="../media/image28.png"/></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hyperlink" Target="https://drive.google.com/file/d/17Gcfm6SV1T39rbgHsai4hKuU7Uxv1djz/view?usp=sharing" TargetMode="External"/><Relationship Id="rId3" Type="http://schemas.microsoft.com/office/2007/relationships/media" Target="../media/media12.wav"/><Relationship Id="rId7" Type="http://schemas.openxmlformats.org/officeDocument/2006/relationships/hyperlink" Target="https://drive.google.com/file/d/1Kt5WlxtLt5KQ9_fOGFYBkZa5iDf8xIbw/view?usp=sharing"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63.xml"/><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8.png"/><Relationship Id="rId4"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hyperlink" Target="https://www.fon.hum.uva.nl/praat/manual/Objects_window.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fon.hum.uva.nl/praat/manual/Picture_window.html" TargetMode="External"/></Relationships>
</file>

<file path=ppt/slides/_rels/slide70.xml.rels><?xml version="1.0" encoding="UTF-8" standalone="yes"?>
<Relationships xmlns="http://schemas.openxmlformats.org/package/2006/relationships"><Relationship Id="rId8" Type="http://schemas.openxmlformats.org/officeDocument/2006/relationships/notesSlide" Target="../notesSlides/notesSlide66.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9.wav"/><Relationship Id="rId5" Type="http://schemas.microsoft.com/office/2007/relationships/media" Target="../media/media9.wav"/><Relationship Id="rId4" Type="http://schemas.openxmlformats.org/officeDocument/2006/relationships/audio" Target="../media/media8.wav"/><Relationship Id="rId9" Type="http://schemas.openxmlformats.org/officeDocument/2006/relationships/image" Target="../media/image28.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8.png"/><Relationship Id="rId5" Type="http://schemas.openxmlformats.org/officeDocument/2006/relationships/hyperlink" Target="https://drive.google.com/file/d/1y1NuKBXrxQDdN1yFOKi2LOXcp4r2UNGo/view?usp=sharing" TargetMode="External"/><Relationship Id="rId4"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goo.gl/forms/ZIOvmXOP5ubIq1rS2"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www.fon.hum.uva.nl/praat/manual/ScriptEditor.html" TargetMode="External"/><Relationship Id="rId5" Type="http://schemas.openxmlformats.org/officeDocument/2006/relationships/hyperlink" Target="https://parselmouth.readthedocs.io/en/stable/" TargetMode="External"/><Relationship Id="rId4" Type="http://schemas.openxmlformats.org/officeDocument/2006/relationships/hyperlink" Target="http://phonetics.linguistics.ucla.edu/facilities/acoustic/praat.html"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cs.columbia.edu/~julia/papers/conv.pdf" TargetMode="External"/><Relationship Id="rId7" Type="http://schemas.openxmlformats.org/officeDocument/2006/relationships/hyperlink" Target="https://citeseerx.ist.psu.edu/document?repid=rep1&amp;type=pdf&amp;doi=679ebf20d29301e739eaa6781f3fbbcd238d8f2e"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drive.google.com/drive/u/1/folders/1VpWTrX4LzXGK2Uxr5BGgDaQAPKaOHKFZ" TargetMode="External"/><Relationship Id="rId5" Type="http://schemas.openxmlformats.org/officeDocument/2006/relationships/hyperlink" Target="http://www.cs.columbia.edu/~julia/papers/Chapter_28.pdf" TargetMode="External"/><Relationship Id="rId4" Type="http://schemas.openxmlformats.org/officeDocument/2006/relationships/hyperlink" Target="https://github.com/AndrewRosenberg/AuToBI"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hyperlink" Target="https://drive.google.com/file/d/12dTHf0hDT888kAybXca4gOxG3KTUGeCW/view?usp=sharing"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latin typeface="Arial"/>
                <a:ea typeface="Arial"/>
                <a:cs typeface="Arial"/>
                <a:sym typeface="Arial"/>
              </a:rPr>
              <a:t>Tools for Speech Analysis</a:t>
            </a:r>
            <a:endParaRPr b="1" dirty="0"/>
          </a:p>
        </p:txBody>
      </p:sp>
      <p:sp>
        <p:nvSpPr>
          <p:cNvPr id="90" name="Google Shape;90;p13"/>
          <p:cNvSpPr txBox="1">
            <a:spLocks noGrp="1"/>
          </p:cNvSpPr>
          <p:nvPr>
            <p:ph type="subTitle" idx="1"/>
          </p:nvPr>
        </p:nvSpPr>
        <p:spPr>
          <a:xfrm>
            <a:off x="1371600" y="3429000"/>
            <a:ext cx="6400800" cy="22098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2400"/>
              <a:buFont typeface="Arial"/>
              <a:buNone/>
            </a:pPr>
            <a:r>
              <a:rPr lang="en-US" sz="2400" dirty="0">
                <a:latin typeface="Arial"/>
                <a:ea typeface="Arial"/>
                <a:cs typeface="Arial"/>
                <a:sym typeface="Arial"/>
              </a:rPr>
              <a:t>Julia Hirschberg &amp; Debasmita Bhattacharya</a:t>
            </a:r>
          </a:p>
          <a:p>
            <a:pPr marL="0" lvl="0" indent="0" algn="ctr" rtl="0">
              <a:lnSpc>
                <a:spcPct val="150000"/>
              </a:lnSpc>
              <a:spcBef>
                <a:spcPts val="0"/>
              </a:spcBef>
              <a:spcAft>
                <a:spcPts val="0"/>
              </a:spcAft>
              <a:buClr>
                <a:schemeClr val="dk1"/>
              </a:buClr>
              <a:buSzPts val="2400"/>
              <a:buFont typeface="Arial"/>
              <a:buNone/>
            </a:pPr>
            <a:r>
              <a:rPr lang="en-US" sz="2400" dirty="0">
                <a:latin typeface="Arial"/>
                <a:ea typeface="Arial"/>
                <a:cs typeface="Arial"/>
                <a:sym typeface="Arial"/>
              </a:rPr>
              <a:t>CS 6706</a:t>
            </a:r>
          </a:p>
          <a:p>
            <a:pPr marL="0" lvl="0" indent="0" algn="ctr" rtl="0">
              <a:spcBef>
                <a:spcPts val="0"/>
              </a:spcBef>
              <a:spcAft>
                <a:spcPts val="0"/>
              </a:spcAft>
              <a:buClr>
                <a:schemeClr val="dk1"/>
              </a:buClr>
              <a:buSzPts val="2400"/>
              <a:buFont typeface="Arial"/>
              <a:buNone/>
            </a:pPr>
            <a:endParaRPr lang="en-US" sz="2400" dirty="0">
              <a:latin typeface="Arial"/>
              <a:ea typeface="Arial"/>
              <a:cs typeface="Arial"/>
              <a:sym typeface="Arial"/>
            </a:endParaRPr>
          </a:p>
          <a:p>
            <a:pPr marL="0" lvl="0" indent="0" algn="ctr" rtl="0">
              <a:spcBef>
                <a:spcPts val="480"/>
              </a:spcBef>
              <a:spcAft>
                <a:spcPts val="0"/>
              </a:spcAft>
              <a:buClr>
                <a:schemeClr val="dk1"/>
              </a:buClr>
              <a:buSzPts val="2400"/>
              <a:buFont typeface="Arial"/>
              <a:buNone/>
            </a:pPr>
            <a:r>
              <a:rPr lang="en-US" sz="2400" i="1" dirty="0">
                <a:latin typeface="Arial"/>
                <a:ea typeface="Arial"/>
                <a:cs typeface="Arial"/>
                <a:sym typeface="Arial"/>
              </a:rPr>
              <a:t>Thanks to Jean-Philippe Goldman, </a:t>
            </a:r>
            <a:r>
              <a:rPr lang="en-US" sz="2400" i="1" dirty="0" err="1">
                <a:latin typeface="Arial"/>
                <a:ea typeface="Arial"/>
                <a:cs typeface="Arial"/>
                <a:sym typeface="Arial"/>
              </a:rPr>
              <a:t>Fadi</a:t>
            </a:r>
            <a:r>
              <a:rPr lang="en-US" sz="2400" i="1" dirty="0">
                <a:latin typeface="Arial"/>
                <a:ea typeface="Arial"/>
                <a:cs typeface="Arial"/>
                <a:sym typeface="Arial"/>
              </a:rPr>
              <a:t> </a:t>
            </a:r>
            <a:r>
              <a:rPr lang="en-US" sz="2400" i="1" dirty="0" err="1">
                <a:latin typeface="Arial"/>
                <a:ea typeface="Arial"/>
                <a:cs typeface="Arial"/>
                <a:sym typeface="Arial"/>
              </a:rPr>
              <a:t>Biadsy</a:t>
            </a:r>
            <a:r>
              <a:rPr lang="en-US" sz="2400" i="1" dirty="0">
                <a:latin typeface="Arial"/>
                <a:ea typeface="Arial"/>
                <a:cs typeface="Arial"/>
                <a:sym typeface="Arial"/>
              </a:rPr>
              <a:t>, and many more...</a:t>
            </a:r>
            <a:endParaRPr dirty="0"/>
          </a:p>
        </p:txBody>
      </p:sp>
      <p:sp>
        <p:nvSpPr>
          <p:cNvPr id="2" name="Date Placeholder 3">
            <a:extLst>
              <a:ext uri="{FF2B5EF4-FFF2-40B4-BE49-F238E27FC236}">
                <a16:creationId xmlns:a16="http://schemas.microsoft.com/office/drawing/2014/main" id="{B999B2C5-B9F7-A683-D829-FD3F88C68F24}"/>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F73C2D-3D12-9C4F-81EC-DA803909B4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6" name="Picture 5">
            <a:extLst>
              <a:ext uri="{FF2B5EF4-FFF2-40B4-BE49-F238E27FC236}">
                <a16:creationId xmlns:a16="http://schemas.microsoft.com/office/drawing/2014/main" id="{45ED9107-0ADC-BE41-AF90-418E6948AA1A}"/>
              </a:ext>
            </a:extLst>
          </p:cNvPr>
          <p:cNvPicPr>
            <a:picLocks noChangeAspect="1"/>
          </p:cNvPicPr>
          <p:nvPr/>
        </p:nvPicPr>
        <p:blipFill>
          <a:blip r:embed="rId3"/>
          <a:stretch>
            <a:fillRect/>
          </a:stretch>
        </p:blipFill>
        <p:spPr>
          <a:xfrm>
            <a:off x="737006" y="0"/>
            <a:ext cx="7669987" cy="6858000"/>
          </a:xfrm>
          <a:prstGeom prst="rect">
            <a:avLst/>
          </a:prstGeom>
        </p:spPr>
      </p:pic>
    </p:spTree>
    <p:extLst>
      <p:ext uri="{BB962C8B-B14F-4D97-AF65-F5344CB8AC3E}">
        <p14:creationId xmlns:p14="http://schemas.microsoft.com/office/powerpoint/2010/main" val="153447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27861"/>
            <a:ext cx="8229600" cy="4832956"/>
          </a:xfrm>
        </p:spPr>
        <p:txBody>
          <a:bodyPr/>
          <a:lstStyle/>
          <a:p>
            <a:pPr lvl="1"/>
            <a:r>
              <a:rPr lang="en-US" sz="2400" dirty="0"/>
              <a:t>Now select the file in the Objects window, click </a:t>
            </a:r>
            <a:r>
              <a:rPr lang="en-US" sz="2400" dirty="0">
                <a:solidFill>
                  <a:srgbClr val="0066FF"/>
                </a:solidFill>
              </a:rPr>
              <a:t>Save</a:t>
            </a:r>
            <a:r>
              <a:rPr lang="en-US" sz="2400" dirty="0">
                <a:solidFill>
                  <a:srgbClr val="0070C0"/>
                </a:solidFill>
              </a:rPr>
              <a:t> </a:t>
            </a:r>
            <a:r>
              <a:rPr lang="en-US" sz="2400" dirty="0">
                <a:solidFill>
                  <a:schemeClr val="tx1"/>
                </a:solidFill>
              </a:rPr>
              <a:t>at the top left, choose </a:t>
            </a:r>
            <a:r>
              <a:rPr lang="en-US" sz="2400" dirty="0">
                <a:solidFill>
                  <a:srgbClr val="0066FF"/>
                </a:solidFill>
              </a:rPr>
              <a:t>Save as WAV file </a:t>
            </a:r>
            <a:r>
              <a:rPr lang="en-US" sz="2400" dirty="0"/>
              <a:t>and place it where you can find it on your machine</a:t>
            </a:r>
          </a:p>
          <a:p>
            <a:pPr lvl="1"/>
            <a:r>
              <a:rPr lang="en-US" sz="2400" dirty="0"/>
              <a:t>Now select the file in </a:t>
            </a:r>
            <a:r>
              <a:rPr lang="en-US" sz="2400" dirty="0" err="1"/>
              <a:t>Praat</a:t>
            </a:r>
            <a:r>
              <a:rPr lang="en-US" sz="2400" dirty="0"/>
              <a:t> and click </a:t>
            </a:r>
            <a:r>
              <a:rPr lang="en-US" sz="2400" dirty="0">
                <a:solidFill>
                  <a:srgbClr val="0066FF"/>
                </a:solidFill>
              </a:rPr>
              <a:t>Remove</a:t>
            </a:r>
            <a:r>
              <a:rPr lang="en-US" sz="2400" dirty="0"/>
              <a:t> from the bottom of the Objects window</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11</a:t>
            </a:fld>
            <a:endParaRPr lang="uk-UA"/>
          </a:p>
        </p:txBody>
      </p:sp>
      <p:sp>
        <p:nvSpPr>
          <p:cNvPr id="2" name="Date Placeholder 3">
            <a:extLst>
              <a:ext uri="{FF2B5EF4-FFF2-40B4-BE49-F238E27FC236}">
                <a16:creationId xmlns:a16="http://schemas.microsoft.com/office/drawing/2014/main" id="{CC397781-8333-43F1-4E71-9D27D7421F8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
        <p:nvSpPr>
          <p:cNvPr id="5" name="Google Shape;111;p16">
            <a:extLst>
              <a:ext uri="{FF2B5EF4-FFF2-40B4-BE49-F238E27FC236}">
                <a16:creationId xmlns:a16="http://schemas.microsoft.com/office/drawing/2014/main" id="{87685134-814F-6E21-029E-2C26FBC66F90}"/>
              </a:ext>
            </a:extLst>
          </p:cNvPr>
          <p:cNvSpPr txBox="1">
            <a:spLocks noGrp="1"/>
          </p:cNvSpPr>
          <p:nvPr>
            <p:ph type="title"/>
          </p:nvPr>
        </p:nvSpPr>
        <p:spPr>
          <a:xfrm>
            <a:off x="457200" y="274638"/>
            <a:ext cx="8229600" cy="1143000"/>
          </a:xfrm>
        </p:spPr>
        <p:txBody>
          <a:bodyPr/>
          <a:lstStyle/>
          <a:p>
            <a:pPr lvl="0"/>
            <a:r>
              <a:rPr lang="en-US" dirty="0">
                <a:sym typeface="Arial"/>
              </a:rPr>
              <a:t>How do we Record and Manage Files?</a:t>
            </a:r>
            <a:endParaRPr lang="en-US" dirty="0"/>
          </a:p>
        </p:txBody>
      </p:sp>
    </p:spTree>
    <p:extLst>
      <p:ext uri="{BB962C8B-B14F-4D97-AF65-F5344CB8AC3E}">
        <p14:creationId xmlns:p14="http://schemas.microsoft.com/office/powerpoint/2010/main" val="7853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EC10BB-C15F-EAA5-AA99-C06462256E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6" name="Picture 5">
            <a:extLst>
              <a:ext uri="{FF2B5EF4-FFF2-40B4-BE49-F238E27FC236}">
                <a16:creationId xmlns:a16="http://schemas.microsoft.com/office/drawing/2014/main" id="{EA386B01-ECB1-1C98-915B-3D609E214E8F}"/>
              </a:ext>
            </a:extLst>
          </p:cNvPr>
          <p:cNvPicPr>
            <a:picLocks noChangeAspect="1"/>
          </p:cNvPicPr>
          <p:nvPr/>
        </p:nvPicPr>
        <p:blipFill>
          <a:blip r:embed="rId3"/>
          <a:stretch>
            <a:fillRect/>
          </a:stretch>
        </p:blipFill>
        <p:spPr>
          <a:xfrm>
            <a:off x="2109312" y="0"/>
            <a:ext cx="4925376" cy="6858000"/>
          </a:xfrm>
          <a:prstGeom prst="rect">
            <a:avLst/>
          </a:prstGeom>
        </p:spPr>
      </p:pic>
      <p:sp>
        <p:nvSpPr>
          <p:cNvPr id="5" name="Date Placeholder 3">
            <a:extLst>
              <a:ext uri="{FF2B5EF4-FFF2-40B4-BE49-F238E27FC236}">
                <a16:creationId xmlns:a16="http://schemas.microsoft.com/office/drawing/2014/main" id="{CD8960AF-8B67-A8B7-F423-7133ABB3A1F7}"/>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481564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56829"/>
            <a:ext cx="8229600" cy="4931430"/>
          </a:xfrm>
        </p:spPr>
        <p:txBody>
          <a:bodyPr/>
          <a:lstStyle/>
          <a:p>
            <a:pPr lvl="0"/>
            <a:r>
              <a:rPr lang="en-US" sz="2400" dirty="0"/>
              <a:t>Now we’ll see how to open files from </a:t>
            </a:r>
            <a:r>
              <a:rPr lang="en-US" sz="2400" dirty="0">
                <a:solidFill>
                  <a:schemeClr val="tx1"/>
                </a:solidFill>
              </a:rPr>
              <a:t>disk</a:t>
            </a:r>
          </a:p>
          <a:p>
            <a:pPr lvl="1"/>
            <a:r>
              <a:rPr lang="en-US" sz="2400" i="1" dirty="0"/>
              <a:t>Note: For those who have recorded a ”mama” file earlier in a quiet place open </a:t>
            </a:r>
            <a:r>
              <a:rPr lang="en-US" sz="2400" b="1" i="1" dirty="0"/>
              <a:t>this file </a:t>
            </a:r>
            <a:r>
              <a:rPr lang="en-US" sz="2400" i="1" dirty="0"/>
              <a:t>as below and </a:t>
            </a:r>
            <a:r>
              <a:rPr lang="en-US" sz="2400" b="1" i="1" dirty="0"/>
              <a:t>not</a:t>
            </a:r>
            <a:r>
              <a:rPr lang="en-US" sz="2400" i="1" dirty="0"/>
              <a:t> the one you just recorded</a:t>
            </a:r>
          </a:p>
          <a:p>
            <a:pPr lvl="1"/>
            <a:r>
              <a:rPr lang="en-US" sz="2400" dirty="0"/>
              <a:t>Select </a:t>
            </a:r>
            <a:r>
              <a:rPr lang="en-US" sz="2400" dirty="0">
                <a:solidFill>
                  <a:srgbClr val="0066FF"/>
                </a:solidFill>
              </a:rPr>
              <a:t>Open</a:t>
            </a:r>
            <a:r>
              <a:rPr lang="en-US" sz="2400" dirty="0">
                <a:solidFill>
                  <a:srgbClr val="0070C0"/>
                </a:solidFill>
              </a:rPr>
              <a:t> </a:t>
            </a:r>
            <a:r>
              <a:rPr lang="en-US" sz="2400" dirty="0">
                <a:solidFill>
                  <a:schemeClr val="tx1"/>
                </a:solidFill>
              </a:rPr>
              <a:t>from the Objects window,</a:t>
            </a:r>
            <a:r>
              <a:rPr lang="en-US" sz="2400" b="1" i="1" dirty="0">
                <a:solidFill>
                  <a:srgbClr val="0070C0"/>
                </a:solidFill>
              </a:rPr>
              <a:t> </a:t>
            </a:r>
            <a:r>
              <a:rPr lang="en-US" sz="2400" dirty="0">
                <a:solidFill>
                  <a:schemeClr val="tx1"/>
                </a:solidFill>
              </a:rPr>
              <a:t>choose “Read from file”, find your  (best) “mama” file and open</a:t>
            </a:r>
            <a:r>
              <a:rPr lang="en-US" sz="2400" dirty="0">
                <a:solidFill>
                  <a:srgbClr val="00B050"/>
                </a:solidFill>
              </a:rPr>
              <a:t> </a:t>
            </a:r>
            <a:r>
              <a:rPr lang="en-US" sz="2400" dirty="0"/>
              <a:t>in </a:t>
            </a:r>
            <a:r>
              <a:rPr lang="en-US" sz="2400" dirty="0" err="1"/>
              <a:t>Praat</a:t>
            </a:r>
            <a:r>
              <a:rPr lang="en-US" sz="2400" dirty="0"/>
              <a:t> </a:t>
            </a:r>
            <a:endParaRPr lang="en-US" sz="2400" dirty="0">
              <a:solidFill>
                <a:srgbClr val="0070C0"/>
              </a:solidFill>
            </a:endParaRPr>
          </a:p>
          <a:p>
            <a:pPr lvl="1"/>
            <a:r>
              <a:rPr lang="en-US" sz="2400" dirty="0">
                <a:solidFill>
                  <a:schemeClr val="tx1"/>
                </a:solidFill>
              </a:rPr>
              <a:t>Select this file in the Objects window to see many options on the right of the Objects window</a:t>
            </a:r>
          </a:p>
          <a:p>
            <a:pPr lvl="1"/>
            <a:r>
              <a:rPr lang="en-US" sz="2400" dirty="0">
                <a:solidFill>
                  <a:schemeClr val="tx1"/>
                </a:solidFill>
              </a:rPr>
              <a:t>Select</a:t>
            </a:r>
            <a:r>
              <a:rPr lang="en-US" sz="2400" dirty="0">
                <a:solidFill>
                  <a:srgbClr val="FF0000"/>
                </a:solidFill>
              </a:rPr>
              <a:t> </a:t>
            </a:r>
            <a:r>
              <a:rPr lang="en-US" sz="2400" dirty="0">
                <a:solidFill>
                  <a:srgbClr val="0066FF"/>
                </a:solidFill>
              </a:rPr>
              <a:t>View and Edit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13</a:t>
            </a:fld>
            <a:endParaRPr lang="uk-UA"/>
          </a:p>
        </p:txBody>
      </p:sp>
      <p:sp>
        <p:nvSpPr>
          <p:cNvPr id="2" name="Date Placeholder 3">
            <a:extLst>
              <a:ext uri="{FF2B5EF4-FFF2-40B4-BE49-F238E27FC236}">
                <a16:creationId xmlns:a16="http://schemas.microsoft.com/office/drawing/2014/main" id="{CC397781-8333-43F1-4E71-9D27D7421F8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
        <p:nvSpPr>
          <p:cNvPr id="5" name="Google Shape;111;p16">
            <a:extLst>
              <a:ext uri="{FF2B5EF4-FFF2-40B4-BE49-F238E27FC236}">
                <a16:creationId xmlns:a16="http://schemas.microsoft.com/office/drawing/2014/main" id="{301240B3-F79C-A4C9-B8EB-F82E210007B5}"/>
              </a:ext>
            </a:extLst>
          </p:cNvPr>
          <p:cNvSpPr txBox="1">
            <a:spLocks noGrp="1"/>
          </p:cNvSpPr>
          <p:nvPr>
            <p:ph type="title"/>
          </p:nvPr>
        </p:nvSpPr>
        <p:spPr>
          <a:xfrm>
            <a:off x="457200" y="274638"/>
            <a:ext cx="8229600" cy="1143000"/>
          </a:xfrm>
        </p:spPr>
        <p:txBody>
          <a:bodyPr/>
          <a:lstStyle/>
          <a:p>
            <a:pPr lvl="0"/>
            <a:r>
              <a:rPr lang="en-US" dirty="0">
                <a:sym typeface="Arial"/>
              </a:rPr>
              <a:t>How do we Record and Manage Files?</a:t>
            </a:r>
            <a:endParaRPr lang="en-US" dirty="0"/>
          </a:p>
        </p:txBody>
      </p:sp>
    </p:spTree>
    <p:extLst>
      <p:ext uri="{BB962C8B-B14F-4D97-AF65-F5344CB8AC3E}">
        <p14:creationId xmlns:p14="http://schemas.microsoft.com/office/powerpoint/2010/main" val="2722341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147485-17EA-5C4E-A92E-6379CB438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6" name="Picture 5">
            <a:extLst>
              <a:ext uri="{FF2B5EF4-FFF2-40B4-BE49-F238E27FC236}">
                <a16:creationId xmlns:a16="http://schemas.microsoft.com/office/drawing/2014/main" id="{2BE663D6-9DDB-6A4F-84A6-1561600404AF}"/>
              </a:ext>
            </a:extLst>
          </p:cNvPr>
          <p:cNvPicPr>
            <a:picLocks noChangeAspect="1"/>
          </p:cNvPicPr>
          <p:nvPr/>
        </p:nvPicPr>
        <p:blipFill rotWithShape="1">
          <a:blip r:embed="rId3"/>
          <a:srcRect b="3144"/>
          <a:stretch/>
        </p:blipFill>
        <p:spPr>
          <a:xfrm>
            <a:off x="0" y="768167"/>
            <a:ext cx="9144000" cy="5154331"/>
          </a:xfrm>
          <a:prstGeom prst="rect">
            <a:avLst/>
          </a:prstGeom>
        </p:spPr>
      </p:pic>
      <p:sp>
        <p:nvSpPr>
          <p:cNvPr id="5" name="Date Placeholder 3">
            <a:extLst>
              <a:ext uri="{FF2B5EF4-FFF2-40B4-BE49-F238E27FC236}">
                <a16:creationId xmlns:a16="http://schemas.microsoft.com/office/drawing/2014/main" id="{A56C83AE-D1C2-E115-4AA7-5B051B70460D}"/>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578486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7"/>
          <p:cNvSpPr txBox="1">
            <a:spLocks noGrp="1"/>
          </p:cNvSpPr>
          <p:nvPr>
            <p:ph type="title"/>
          </p:nvPr>
        </p:nvSpPr>
        <p:spPr/>
        <p:txBody>
          <a:bodyPr/>
          <a:lstStyle/>
          <a:p>
            <a:pPr lvl="0"/>
            <a:r>
              <a:rPr lang="en-US" dirty="0">
                <a:sym typeface="Arial"/>
              </a:rPr>
              <a:t>Display Options from Objects File</a:t>
            </a:r>
            <a:endParaRPr lang="en-US" dirty="0"/>
          </a:p>
        </p:txBody>
      </p:sp>
      <p:sp>
        <p:nvSpPr>
          <p:cNvPr id="119" name="Google Shape;119;p17"/>
          <p:cNvSpPr txBox="1">
            <a:spLocks noGrp="1"/>
          </p:cNvSpPr>
          <p:nvPr>
            <p:ph type="body" idx="1"/>
          </p:nvPr>
        </p:nvSpPr>
        <p:spPr>
          <a:xfrm>
            <a:off x="457200" y="1328928"/>
            <a:ext cx="8229600" cy="4916297"/>
          </a:xfrm>
        </p:spPr>
        <p:txBody>
          <a:bodyPr/>
          <a:lstStyle/>
          <a:p>
            <a:r>
              <a:rPr lang="en-US" sz="2400" dirty="0">
                <a:solidFill>
                  <a:schemeClr val="tx1"/>
                </a:solidFill>
              </a:rPr>
              <a:t>In the window you see with the waveform, </a:t>
            </a:r>
            <a:r>
              <a:rPr lang="en-US" sz="2400" dirty="0">
                <a:solidFill>
                  <a:srgbClr val="FF0000"/>
                </a:solidFill>
              </a:rPr>
              <a:t>highlight only the speech portion </a:t>
            </a:r>
            <a:r>
              <a:rPr lang="en-US" sz="2400" dirty="0">
                <a:solidFill>
                  <a:schemeClr val="tx1"/>
                </a:solidFill>
              </a:rPr>
              <a:t>of the file (not silence or noise) and click</a:t>
            </a:r>
            <a:r>
              <a:rPr lang="en-US" sz="2400" dirty="0">
                <a:solidFill>
                  <a:srgbClr val="002060"/>
                </a:solidFill>
              </a:rPr>
              <a:t> </a:t>
            </a:r>
            <a:r>
              <a:rPr lang="en-US" sz="2400" dirty="0">
                <a:solidFill>
                  <a:srgbClr val="0066FF"/>
                </a:solidFill>
              </a:rPr>
              <a:t>“</a:t>
            </a:r>
            <a:r>
              <a:rPr lang="en-US" sz="2400" dirty="0" err="1">
                <a:solidFill>
                  <a:srgbClr val="0066FF"/>
                </a:solidFill>
              </a:rPr>
              <a:t>sel</a:t>
            </a:r>
            <a:r>
              <a:rPr lang="en-US" sz="2400" dirty="0">
                <a:solidFill>
                  <a:srgbClr val="0066FF"/>
                </a:solidFill>
              </a:rPr>
              <a:t>” </a:t>
            </a:r>
            <a:r>
              <a:rPr lang="en-US" sz="2400" dirty="0">
                <a:solidFill>
                  <a:schemeClr val="tx1"/>
                </a:solidFill>
              </a:rPr>
              <a:t>on the bottom left to select that portion</a:t>
            </a:r>
            <a:endParaRPr lang="en-US" sz="2400" dirty="0">
              <a:solidFill>
                <a:schemeClr val="tx1"/>
              </a:solidFill>
              <a:sym typeface="Arial"/>
            </a:endParaRPr>
          </a:p>
          <a:p>
            <a:pPr lvl="0"/>
            <a:r>
              <a:rPr lang="en-US" sz="2400" dirty="0">
                <a:sym typeface="Arial"/>
              </a:rPr>
              <a:t>From the </a:t>
            </a:r>
            <a:r>
              <a:rPr lang="en-US" sz="2400" dirty="0">
                <a:solidFill>
                  <a:srgbClr val="0066FF"/>
                </a:solidFill>
                <a:sym typeface="Arial"/>
              </a:rPr>
              <a:t>menus</a:t>
            </a:r>
            <a:r>
              <a:rPr lang="en-US" sz="2400" dirty="0">
                <a:sym typeface="Arial"/>
              </a:rPr>
              <a:t> at the top of your sound file we’ll now find some </a:t>
            </a:r>
            <a:r>
              <a:rPr lang="en-US" sz="2400" dirty="0" err="1">
                <a:solidFill>
                  <a:srgbClr val="FF0000"/>
                </a:solidFill>
                <a:sym typeface="Arial"/>
              </a:rPr>
              <a:t>Praat</a:t>
            </a:r>
            <a:r>
              <a:rPr lang="en-US" sz="2400" dirty="0">
                <a:solidFill>
                  <a:srgbClr val="FF0000"/>
                </a:solidFill>
                <a:sym typeface="Arial"/>
              </a:rPr>
              <a:t> viewing choices</a:t>
            </a:r>
          </a:p>
          <a:p>
            <a:pPr lvl="1"/>
            <a:r>
              <a:rPr lang="en-US" sz="2200" dirty="0">
                <a:solidFill>
                  <a:srgbClr val="0066FF"/>
                </a:solidFill>
              </a:rPr>
              <a:t>At the bottom of the display, Row 1</a:t>
            </a:r>
            <a:r>
              <a:rPr lang="en-US" sz="2200" dirty="0">
                <a:solidFill>
                  <a:srgbClr val="0070C0"/>
                </a:solidFill>
              </a:rPr>
              <a:t>: </a:t>
            </a:r>
            <a:r>
              <a:rPr lang="en-US" sz="2200" dirty="0">
                <a:solidFill>
                  <a:schemeClr val="tx1"/>
                </a:solidFill>
              </a:rPr>
              <a:t>the selected portion; </a:t>
            </a:r>
            <a:r>
              <a:rPr lang="en-US" sz="2200" dirty="0">
                <a:solidFill>
                  <a:srgbClr val="0066FF"/>
                </a:solidFill>
              </a:rPr>
              <a:t>Row 2</a:t>
            </a:r>
            <a:r>
              <a:rPr lang="en-US" sz="2200" dirty="0">
                <a:solidFill>
                  <a:srgbClr val="0070C0"/>
                </a:solidFill>
              </a:rPr>
              <a:t>: </a:t>
            </a:r>
            <a:r>
              <a:rPr lang="en-US" sz="2200" dirty="0">
                <a:solidFill>
                  <a:schemeClr val="tx1"/>
                </a:solidFill>
              </a:rPr>
              <a:t>all the visible file; </a:t>
            </a:r>
            <a:r>
              <a:rPr lang="en-US" sz="2200" dirty="0">
                <a:solidFill>
                  <a:srgbClr val="0066FF"/>
                </a:solidFill>
              </a:rPr>
              <a:t>Row 3</a:t>
            </a:r>
            <a:r>
              <a:rPr lang="en-US" sz="2200" dirty="0">
                <a:solidFill>
                  <a:srgbClr val="0070C0"/>
                </a:solidFill>
              </a:rPr>
              <a:t>: </a:t>
            </a:r>
            <a:r>
              <a:rPr lang="en-US" sz="2200" dirty="0">
                <a:solidFill>
                  <a:schemeClr val="tx1"/>
                </a:solidFill>
              </a:rPr>
              <a:t>the total duration of the file</a:t>
            </a:r>
          </a:p>
          <a:p>
            <a:pPr lvl="1"/>
            <a:r>
              <a:rPr lang="en-US" sz="2200" dirty="0">
                <a:solidFill>
                  <a:schemeClr val="tx1"/>
                </a:solidFill>
              </a:rPr>
              <a:t>You can select a portion and hit </a:t>
            </a:r>
            <a:r>
              <a:rPr lang="en-US" sz="2200" dirty="0" err="1">
                <a:solidFill>
                  <a:srgbClr val="0066FF"/>
                </a:solidFill>
              </a:rPr>
              <a:t>sel</a:t>
            </a:r>
            <a:r>
              <a:rPr lang="en-US" sz="2200" dirty="0">
                <a:solidFill>
                  <a:srgbClr val="0066FF"/>
                </a:solidFill>
              </a:rPr>
              <a:t> </a:t>
            </a:r>
            <a:r>
              <a:rPr lang="en-US" sz="2200" dirty="0">
                <a:solidFill>
                  <a:schemeClr val="tx1"/>
                </a:solidFill>
              </a:rPr>
              <a:t>at the bottom left to zoom in to it; use </a:t>
            </a:r>
            <a:r>
              <a:rPr lang="en-US" sz="2200" dirty="0">
                <a:solidFill>
                  <a:srgbClr val="0066FF"/>
                </a:solidFill>
              </a:rPr>
              <a:t>in</a:t>
            </a:r>
            <a:r>
              <a:rPr lang="en-US" sz="2200" dirty="0">
                <a:solidFill>
                  <a:schemeClr val="tx1"/>
                </a:solidFill>
              </a:rPr>
              <a:t> and </a:t>
            </a:r>
            <a:r>
              <a:rPr lang="en-US" sz="2200" dirty="0">
                <a:solidFill>
                  <a:srgbClr val="0066FF"/>
                </a:solidFill>
              </a:rPr>
              <a:t>out</a:t>
            </a:r>
            <a:r>
              <a:rPr lang="en-US" sz="2200" dirty="0">
                <a:solidFill>
                  <a:schemeClr val="tx1"/>
                </a:solidFill>
              </a:rPr>
              <a:t> to make visible longer or shorter, </a:t>
            </a:r>
            <a:r>
              <a:rPr lang="en-US" sz="2200" dirty="0">
                <a:solidFill>
                  <a:srgbClr val="0066FF"/>
                </a:solidFill>
              </a:rPr>
              <a:t>all</a:t>
            </a:r>
            <a:r>
              <a:rPr lang="en-US" sz="2200" dirty="0">
                <a:solidFill>
                  <a:schemeClr val="tx1"/>
                </a:solidFill>
              </a:rPr>
              <a:t> to see the whole file and </a:t>
            </a:r>
            <a:r>
              <a:rPr lang="en-US" sz="2200" dirty="0" err="1">
                <a:solidFill>
                  <a:srgbClr val="0066FF"/>
                </a:solidFill>
              </a:rPr>
              <a:t>bak</a:t>
            </a:r>
            <a:r>
              <a:rPr lang="en-US" sz="2200" dirty="0">
                <a:solidFill>
                  <a:schemeClr val="tx1"/>
                </a:solidFill>
              </a:rPr>
              <a:t> to go to previous view</a:t>
            </a:r>
          </a:p>
          <a:p>
            <a:pPr lvl="0"/>
            <a:endParaRPr lang="en-US" sz="2400" dirty="0">
              <a:solidFill>
                <a:srgbClr val="FF0000"/>
              </a:solidFill>
            </a:endParaRPr>
          </a:p>
        </p:txBody>
      </p:sp>
      <p:sp>
        <p:nvSpPr>
          <p:cNvPr id="117" name="Google Shape;117;p17"/>
          <p:cNvSpPr txBox="1">
            <a:spLocks noGrp="1"/>
          </p:cNvSpPr>
          <p:nvPr>
            <p:ph type="sldNum" idx="12"/>
          </p:nvPr>
        </p:nvSpPr>
        <p:spPr/>
        <p:txBody>
          <a:bodyPr/>
          <a:lstStyle/>
          <a:p>
            <a:pPr lvl="0"/>
            <a:fld id="{00000000-1234-1234-1234-123412341234}" type="slidenum">
              <a:rPr lang="en-US" smtClean="0">
                <a:sym typeface="Arial"/>
              </a:rPr>
              <a:pPr lvl="0"/>
              <a:t>15</a:t>
            </a:fld>
            <a:endParaRPr lang="en-US">
              <a:sym typeface="Arial"/>
            </a:endParaRPr>
          </a:p>
        </p:txBody>
      </p:sp>
      <p:sp>
        <p:nvSpPr>
          <p:cNvPr id="2" name="Date Placeholder 3">
            <a:extLst>
              <a:ext uri="{FF2B5EF4-FFF2-40B4-BE49-F238E27FC236}">
                <a16:creationId xmlns:a16="http://schemas.microsoft.com/office/drawing/2014/main" id="{30B2A9AE-08AB-38C0-4ABD-BB212DFFA2BE}"/>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9BEF22-3BC7-E748-A4B4-9A3770CC0C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6" name="Picture 5">
            <a:extLst>
              <a:ext uri="{FF2B5EF4-FFF2-40B4-BE49-F238E27FC236}">
                <a16:creationId xmlns:a16="http://schemas.microsoft.com/office/drawing/2014/main" id="{343A14E5-026C-4B41-956C-E34742BD20A7}"/>
              </a:ext>
            </a:extLst>
          </p:cNvPr>
          <p:cNvPicPr>
            <a:picLocks noChangeAspect="1"/>
          </p:cNvPicPr>
          <p:nvPr/>
        </p:nvPicPr>
        <p:blipFill rotWithShape="1">
          <a:blip r:embed="rId3"/>
          <a:srcRect r="1231" b="2283"/>
          <a:stretch/>
        </p:blipFill>
        <p:spPr>
          <a:xfrm>
            <a:off x="0" y="692216"/>
            <a:ext cx="9144000" cy="5286554"/>
          </a:xfrm>
          <a:prstGeom prst="rect">
            <a:avLst/>
          </a:prstGeom>
        </p:spPr>
      </p:pic>
      <p:sp>
        <p:nvSpPr>
          <p:cNvPr id="2" name="Date Placeholder 3">
            <a:extLst>
              <a:ext uri="{FF2B5EF4-FFF2-40B4-BE49-F238E27FC236}">
                <a16:creationId xmlns:a16="http://schemas.microsoft.com/office/drawing/2014/main" id="{1541E001-B4FB-37F2-1EC9-2F2540BA9D7E}"/>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26730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7"/>
          <p:cNvSpPr txBox="1">
            <a:spLocks noGrp="1"/>
          </p:cNvSpPr>
          <p:nvPr>
            <p:ph type="title"/>
          </p:nvPr>
        </p:nvSpPr>
        <p:spPr/>
        <p:txBody>
          <a:bodyPr/>
          <a:lstStyle/>
          <a:p>
            <a:pPr lvl="0"/>
            <a:r>
              <a:rPr lang="en-US" dirty="0">
                <a:sym typeface="Arial"/>
              </a:rPr>
              <a:t>Display Options from Objects File</a:t>
            </a:r>
            <a:endParaRPr lang="en-US" dirty="0"/>
          </a:p>
        </p:txBody>
      </p:sp>
      <p:sp>
        <p:nvSpPr>
          <p:cNvPr id="119" name="Google Shape;119;p17"/>
          <p:cNvSpPr txBox="1">
            <a:spLocks noGrp="1"/>
          </p:cNvSpPr>
          <p:nvPr>
            <p:ph type="body" idx="1"/>
          </p:nvPr>
        </p:nvSpPr>
        <p:spPr>
          <a:xfrm>
            <a:off x="457200" y="1328928"/>
            <a:ext cx="8229600" cy="4916297"/>
          </a:xfrm>
        </p:spPr>
        <p:txBody>
          <a:bodyPr/>
          <a:lstStyle/>
          <a:p>
            <a:pPr lvl="1"/>
            <a:r>
              <a:rPr lang="en-US" sz="2400" dirty="0">
                <a:solidFill>
                  <a:srgbClr val="FF0000"/>
                </a:solidFill>
                <a:sym typeface="Arial"/>
              </a:rPr>
              <a:t>Spectrum</a:t>
            </a:r>
            <a:r>
              <a:rPr lang="en-US" sz="2400" dirty="0">
                <a:solidFill>
                  <a:srgbClr val="0070C0"/>
                </a:solidFill>
                <a:sym typeface="Arial"/>
              </a:rPr>
              <a:t>: </a:t>
            </a:r>
          </a:p>
          <a:p>
            <a:pPr lvl="2"/>
            <a:r>
              <a:rPr lang="en-US" dirty="0">
                <a:solidFill>
                  <a:schemeClr val="tx1"/>
                </a:solidFill>
                <a:sym typeface="Arial"/>
              </a:rPr>
              <a:t>If you do not already see your spectrogram </a:t>
            </a:r>
            <a:r>
              <a:rPr lang="en-US" dirty="0">
                <a:sym typeface="Arial"/>
              </a:rPr>
              <a:t>select </a:t>
            </a:r>
            <a:r>
              <a:rPr lang="en-US" dirty="0">
                <a:solidFill>
                  <a:srgbClr val="0066FF"/>
                </a:solidFill>
                <a:sym typeface="Arial"/>
              </a:rPr>
              <a:t>Spectrogram </a:t>
            </a:r>
            <a:r>
              <a:rPr lang="en-US" dirty="0">
                <a:solidFill>
                  <a:srgbClr val="0066FF"/>
                </a:solidFill>
                <a:sym typeface="Wingdings"/>
              </a:rPr>
              <a:t> Show spectrogram</a:t>
            </a:r>
            <a:endParaRPr lang="en-US" dirty="0">
              <a:solidFill>
                <a:srgbClr val="0066FF"/>
              </a:solidFill>
              <a:sym typeface="Arial"/>
            </a:endParaRPr>
          </a:p>
          <a:p>
            <a:pPr lvl="2"/>
            <a:r>
              <a:rPr lang="en-US" dirty="0">
                <a:sym typeface="Arial"/>
              </a:rPr>
              <a:t>Select a point in your sound file and choose </a:t>
            </a:r>
            <a:r>
              <a:rPr lang="en-US" dirty="0">
                <a:solidFill>
                  <a:srgbClr val="0066FF"/>
                </a:solidFill>
                <a:sym typeface="Arial"/>
              </a:rPr>
              <a:t>Spectrogram </a:t>
            </a:r>
            <a:r>
              <a:rPr lang="en-US" dirty="0">
                <a:solidFill>
                  <a:srgbClr val="0066FF"/>
                </a:solidFill>
                <a:sym typeface="Wingdings"/>
              </a:rPr>
              <a:t> View </a:t>
            </a:r>
            <a:r>
              <a:rPr lang="en-US" dirty="0">
                <a:solidFill>
                  <a:srgbClr val="0066FF"/>
                </a:solidFill>
                <a:sym typeface="Arial"/>
              </a:rPr>
              <a:t>spectral slice</a:t>
            </a:r>
            <a:r>
              <a:rPr lang="en-US" dirty="0">
                <a:sym typeface="Arial"/>
              </a:rPr>
              <a:t> (bottom)  to see the </a:t>
            </a:r>
            <a:r>
              <a:rPr lang="en-US" dirty="0">
                <a:solidFill>
                  <a:srgbClr val="0066FF"/>
                </a:solidFill>
                <a:sym typeface="Arial"/>
              </a:rPr>
              <a:t>frequencies</a:t>
            </a:r>
            <a:r>
              <a:rPr lang="en-US" dirty="0">
                <a:sym typeface="Arial"/>
              </a:rPr>
              <a:t> in Hz (x axis) and the </a:t>
            </a:r>
            <a:r>
              <a:rPr lang="en-US" dirty="0">
                <a:solidFill>
                  <a:srgbClr val="0066FF"/>
                </a:solidFill>
                <a:sym typeface="Arial"/>
              </a:rPr>
              <a:t>sound pressure </a:t>
            </a:r>
            <a:r>
              <a:rPr lang="en-US" dirty="0">
                <a:sym typeface="Arial"/>
              </a:rPr>
              <a:t>in dB (y axis)</a:t>
            </a:r>
            <a:endParaRPr lang="en-US" dirty="0"/>
          </a:p>
          <a:p>
            <a:pPr lvl="2"/>
            <a:r>
              <a:rPr lang="en-US" dirty="0"/>
              <a:t>Try to play some </a:t>
            </a:r>
            <a:r>
              <a:rPr lang="en-US" dirty="0">
                <a:solidFill>
                  <a:srgbClr val="0066FF"/>
                </a:solidFill>
              </a:rPr>
              <a:t>words one by one </a:t>
            </a:r>
            <a:r>
              <a:rPr lang="en-US" dirty="0"/>
              <a:t>by selecting the correct portion of the spectrogram for each word and play by clicking on the top row at the bottom</a:t>
            </a:r>
          </a:p>
          <a:p>
            <a:pPr lvl="2"/>
            <a:endParaRPr lang="en-US" sz="2000" dirty="0"/>
          </a:p>
        </p:txBody>
      </p:sp>
      <p:sp>
        <p:nvSpPr>
          <p:cNvPr id="117" name="Google Shape;117;p17"/>
          <p:cNvSpPr txBox="1">
            <a:spLocks noGrp="1"/>
          </p:cNvSpPr>
          <p:nvPr>
            <p:ph type="sldNum" idx="12"/>
          </p:nvPr>
        </p:nvSpPr>
        <p:spPr/>
        <p:txBody>
          <a:bodyPr/>
          <a:lstStyle/>
          <a:p>
            <a:pPr lvl="0"/>
            <a:fld id="{00000000-1234-1234-1234-123412341234}" type="slidenum">
              <a:rPr lang="en-US" smtClean="0">
                <a:sym typeface="Arial"/>
              </a:rPr>
              <a:pPr lvl="0"/>
              <a:t>17</a:t>
            </a:fld>
            <a:endParaRPr lang="en-US">
              <a:sym typeface="Arial"/>
            </a:endParaRPr>
          </a:p>
        </p:txBody>
      </p:sp>
      <p:sp>
        <p:nvSpPr>
          <p:cNvPr id="2" name="Date Placeholder 3">
            <a:extLst>
              <a:ext uri="{FF2B5EF4-FFF2-40B4-BE49-F238E27FC236}">
                <a16:creationId xmlns:a16="http://schemas.microsoft.com/office/drawing/2014/main" id="{30B2A9AE-08AB-38C0-4ABD-BB212DFFA2BE}"/>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177183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7CC6F0-9D18-F19D-73D5-1745CD2F35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4" name="Picture 3">
            <a:extLst>
              <a:ext uri="{FF2B5EF4-FFF2-40B4-BE49-F238E27FC236}">
                <a16:creationId xmlns:a16="http://schemas.microsoft.com/office/drawing/2014/main" id="{BD8903C1-93DE-C3A3-BD9C-D137F961EB68}"/>
              </a:ext>
            </a:extLst>
          </p:cNvPr>
          <p:cNvPicPr>
            <a:picLocks noChangeAspect="1"/>
          </p:cNvPicPr>
          <p:nvPr/>
        </p:nvPicPr>
        <p:blipFill>
          <a:blip r:embed="rId3"/>
          <a:stretch>
            <a:fillRect/>
          </a:stretch>
        </p:blipFill>
        <p:spPr>
          <a:xfrm>
            <a:off x="263666" y="0"/>
            <a:ext cx="7772400" cy="6186048"/>
          </a:xfrm>
          <a:prstGeom prst="rect">
            <a:avLst/>
          </a:prstGeom>
        </p:spPr>
      </p:pic>
      <p:sp>
        <p:nvSpPr>
          <p:cNvPr id="3" name="Date Placeholder 3">
            <a:extLst>
              <a:ext uri="{FF2B5EF4-FFF2-40B4-BE49-F238E27FC236}">
                <a16:creationId xmlns:a16="http://schemas.microsoft.com/office/drawing/2014/main" id="{3331C3DF-0A56-EFF9-9E2F-75661F8C3B22}"/>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2162060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14272"/>
            <a:ext cx="8229600" cy="4634836"/>
          </a:xfrm>
        </p:spPr>
        <p:txBody>
          <a:bodyPr/>
          <a:lstStyle/>
          <a:p>
            <a:pPr lvl="1"/>
            <a:r>
              <a:rPr lang="en-US" sz="2400" dirty="0">
                <a:solidFill>
                  <a:srgbClr val="FF0000"/>
                </a:solidFill>
              </a:rPr>
              <a:t>Pitch</a:t>
            </a:r>
          </a:p>
          <a:p>
            <a:pPr lvl="2"/>
            <a:r>
              <a:rPr lang="en-US" dirty="0">
                <a:solidFill>
                  <a:srgbClr val="0066FF"/>
                </a:solidFill>
              </a:rPr>
              <a:t>Pitch</a:t>
            </a:r>
            <a:r>
              <a:rPr lang="en-US" dirty="0"/>
              <a:t> </a:t>
            </a:r>
            <a:r>
              <a:rPr lang="en-US" dirty="0">
                <a:sym typeface="Wingdings"/>
              </a:rPr>
              <a:t> </a:t>
            </a:r>
            <a:r>
              <a:rPr lang="en-US" dirty="0"/>
              <a:t>Show pitch</a:t>
            </a:r>
          </a:p>
          <a:p>
            <a:pPr lvl="2"/>
            <a:r>
              <a:rPr lang="en-US" dirty="0"/>
              <a:t>Find your mean, min, and max, pitch with </a:t>
            </a:r>
            <a:r>
              <a:rPr lang="en-US" dirty="0">
                <a:solidFill>
                  <a:srgbClr val="0066FF"/>
                </a:solidFill>
              </a:rPr>
              <a:t>Pitch </a:t>
            </a:r>
            <a:r>
              <a:rPr lang="en-US" dirty="0">
                <a:solidFill>
                  <a:srgbClr val="0066FF"/>
                </a:solidFill>
                <a:sym typeface="Wingdings"/>
              </a:rPr>
              <a:t> </a:t>
            </a:r>
            <a:r>
              <a:rPr lang="en-US" dirty="0">
                <a:solidFill>
                  <a:srgbClr val="0066FF"/>
                </a:solidFill>
              </a:rPr>
              <a:t>Get pitch, </a:t>
            </a:r>
            <a:r>
              <a:rPr lang="en-US" dirty="0">
                <a:solidFill>
                  <a:srgbClr val="0066FF"/>
                </a:solidFill>
                <a:sym typeface="Wingdings" pitchFamily="2" charset="2"/>
              </a:rPr>
              <a:t> </a:t>
            </a:r>
            <a:r>
              <a:rPr lang="en-US" dirty="0">
                <a:solidFill>
                  <a:srgbClr val="0066FF"/>
                </a:solidFill>
              </a:rPr>
              <a:t>Get minimum pitch, </a:t>
            </a:r>
            <a:r>
              <a:rPr lang="en-US" dirty="0">
                <a:solidFill>
                  <a:srgbClr val="0066FF"/>
                </a:solidFill>
                <a:sym typeface="Wingdings" pitchFamily="2" charset="2"/>
              </a:rPr>
              <a:t> </a:t>
            </a:r>
            <a:r>
              <a:rPr lang="en-US" dirty="0">
                <a:solidFill>
                  <a:srgbClr val="0066FF"/>
                </a:solidFill>
              </a:rPr>
              <a:t>Get maximum pitch</a:t>
            </a:r>
          </a:p>
          <a:p>
            <a:pPr lvl="2"/>
            <a:r>
              <a:rPr lang="en-US" dirty="0"/>
              <a:t>Can you describe the pitch</a:t>
            </a:r>
            <a:r>
              <a:rPr lang="en-US" dirty="0">
                <a:solidFill>
                  <a:srgbClr val="0066FF"/>
                </a:solidFill>
              </a:rPr>
              <a:t> contour </a:t>
            </a:r>
            <a:r>
              <a:rPr lang="en-US" dirty="0">
                <a:solidFill>
                  <a:schemeClr val="tx1"/>
                </a:solidFill>
              </a:rPr>
              <a:t>you see</a:t>
            </a:r>
            <a:r>
              <a:rPr lang="en-US" dirty="0"/>
              <a:t>? </a:t>
            </a:r>
          </a:p>
          <a:p>
            <a:pPr marL="1028700" lvl="2" indent="0">
              <a:buNone/>
            </a:pPr>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19</a:t>
            </a:fld>
            <a:endParaRPr lang="uk-UA"/>
          </a:p>
        </p:txBody>
      </p:sp>
      <p:sp>
        <p:nvSpPr>
          <p:cNvPr id="2" name="Date Placeholder 3">
            <a:extLst>
              <a:ext uri="{FF2B5EF4-FFF2-40B4-BE49-F238E27FC236}">
                <a16:creationId xmlns:a16="http://schemas.microsoft.com/office/drawing/2014/main" id="{17F57ED0-7C97-74F2-3863-B0494E3041EC}"/>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
        <p:nvSpPr>
          <p:cNvPr id="5" name="Google Shape;118;p17">
            <a:extLst>
              <a:ext uri="{FF2B5EF4-FFF2-40B4-BE49-F238E27FC236}">
                <a16:creationId xmlns:a16="http://schemas.microsoft.com/office/drawing/2014/main" id="{10C7F44E-4CD0-4203-6271-24B807196485}"/>
              </a:ext>
            </a:extLst>
          </p:cNvPr>
          <p:cNvSpPr txBox="1">
            <a:spLocks noGrp="1"/>
          </p:cNvSpPr>
          <p:nvPr>
            <p:ph type="title"/>
          </p:nvPr>
        </p:nvSpPr>
        <p:spPr>
          <a:xfrm>
            <a:off x="457200" y="274638"/>
            <a:ext cx="8229600" cy="1143000"/>
          </a:xfrm>
        </p:spPr>
        <p:txBody>
          <a:bodyPr/>
          <a:lstStyle/>
          <a:p>
            <a:pPr lvl="0"/>
            <a:r>
              <a:rPr lang="en-US" dirty="0">
                <a:sym typeface="Arial"/>
              </a:rPr>
              <a:t>Display Options from Objects File</a:t>
            </a:r>
            <a:endParaRPr lang="en-US" dirty="0"/>
          </a:p>
        </p:txBody>
      </p:sp>
    </p:spTree>
    <p:extLst>
      <p:ext uri="{BB962C8B-B14F-4D97-AF65-F5344CB8AC3E}">
        <p14:creationId xmlns:p14="http://schemas.microsoft.com/office/powerpoint/2010/main" val="2009073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6E43-504B-234F-89AA-402F13745498}"/>
              </a:ext>
            </a:extLst>
          </p:cNvPr>
          <p:cNvSpPr>
            <a:spLocks noGrp="1"/>
          </p:cNvSpPr>
          <p:nvPr>
            <p:ph type="title"/>
          </p:nvPr>
        </p:nvSpPr>
        <p:spPr/>
        <p:txBody>
          <a:bodyPr/>
          <a:lstStyle/>
          <a:p>
            <a:r>
              <a:rPr lang="en-US" dirty="0"/>
              <a:t>Assignment Clarification</a:t>
            </a:r>
          </a:p>
        </p:txBody>
      </p:sp>
      <p:sp>
        <p:nvSpPr>
          <p:cNvPr id="3" name="Text Placeholder 2">
            <a:extLst>
              <a:ext uri="{FF2B5EF4-FFF2-40B4-BE49-F238E27FC236}">
                <a16:creationId xmlns:a16="http://schemas.microsoft.com/office/drawing/2014/main" id="{7C1195BC-37FE-D14C-B9B4-301E5E3722DB}"/>
              </a:ext>
            </a:extLst>
          </p:cNvPr>
          <p:cNvSpPr>
            <a:spLocks noGrp="1"/>
          </p:cNvSpPr>
          <p:nvPr>
            <p:ph type="body" idx="1"/>
          </p:nvPr>
        </p:nvSpPr>
        <p:spPr/>
        <p:txBody>
          <a:bodyPr/>
          <a:lstStyle/>
          <a:p>
            <a:r>
              <a:rPr lang="en-US" sz="2400" dirty="0"/>
              <a:t>We will </a:t>
            </a:r>
            <a:r>
              <a:rPr lang="en-US" sz="2400" b="1" dirty="0"/>
              <a:t>not</a:t>
            </a:r>
            <a:r>
              <a:rPr lang="en-US" sz="2400" dirty="0"/>
              <a:t> ask you for writing assignments on weeks when a </a:t>
            </a:r>
            <a:r>
              <a:rPr lang="en-US" sz="2400" dirty="0">
                <a:solidFill>
                  <a:srgbClr val="0066FF"/>
                </a:solidFill>
              </a:rPr>
              <a:t>Homework</a:t>
            </a:r>
            <a:r>
              <a:rPr lang="en-US" sz="2400" dirty="0"/>
              <a:t> is due – just check the Assignments link in Courseworks2</a:t>
            </a:r>
          </a:p>
          <a:p>
            <a:pPr lvl="1"/>
            <a:r>
              <a:rPr lang="en-US" sz="2400" dirty="0"/>
              <a:t>Reminder: For </a:t>
            </a:r>
            <a:r>
              <a:rPr lang="en-US" sz="2400" dirty="0">
                <a:solidFill>
                  <a:srgbClr val="0066FF"/>
                </a:solidFill>
              </a:rPr>
              <a:t>Assignments,</a:t>
            </a:r>
            <a:r>
              <a:rPr lang="en-US" sz="2400" dirty="0"/>
              <a:t> for each assigned paper or chapter, please provide 100-200 words for each positive </a:t>
            </a:r>
            <a:r>
              <a:rPr lang="en-US" sz="2400" i="1" dirty="0"/>
              <a:t>and</a:t>
            </a:r>
            <a:r>
              <a:rPr lang="en-US" sz="2400" dirty="0"/>
              <a:t> for each negative; this gives us a better chance to assess the quality of your responses.  </a:t>
            </a:r>
          </a:p>
          <a:p>
            <a:pPr lvl="1"/>
            <a:r>
              <a:rPr lang="en-US" sz="2400" dirty="0"/>
              <a:t>For some Assignments (not all), you will also be asked to provide “</a:t>
            </a:r>
            <a:r>
              <a:rPr lang="en-US" sz="2400" dirty="0">
                <a:effectLst/>
              </a:rPr>
              <a:t>3 insightful and potentially challenging questions each about one of the readings (paper or chapter).”</a:t>
            </a:r>
            <a:br>
              <a:rPr lang="en-US" sz="2400" dirty="0"/>
            </a:br>
            <a:endParaRPr lang="en-US" sz="2400" dirty="0"/>
          </a:p>
          <a:p>
            <a:pPr marL="114300" indent="0">
              <a:buNone/>
            </a:pPr>
            <a:endParaRPr lang="en-US" dirty="0"/>
          </a:p>
        </p:txBody>
      </p:sp>
      <p:sp>
        <p:nvSpPr>
          <p:cNvPr id="4" name="Slide Number Placeholder 3">
            <a:extLst>
              <a:ext uri="{FF2B5EF4-FFF2-40B4-BE49-F238E27FC236}">
                <a16:creationId xmlns:a16="http://schemas.microsoft.com/office/drawing/2014/main" id="{F2AEE229-5AFB-6C4E-8A1C-D0DE61F78F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5" name="Date Placeholder 3">
            <a:extLst>
              <a:ext uri="{FF2B5EF4-FFF2-40B4-BE49-F238E27FC236}">
                <a16:creationId xmlns:a16="http://schemas.microsoft.com/office/drawing/2014/main" id="{B8DE100F-8D6D-B9A5-1ABA-4AA807DFB8AA}"/>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823333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B171B8-7DC8-ADED-2A75-49A5DDCD8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6" name="Picture 5">
            <a:extLst>
              <a:ext uri="{FF2B5EF4-FFF2-40B4-BE49-F238E27FC236}">
                <a16:creationId xmlns:a16="http://schemas.microsoft.com/office/drawing/2014/main" id="{CF81404B-9FD4-FEB1-26DF-5AD26185B048}"/>
              </a:ext>
            </a:extLst>
          </p:cNvPr>
          <p:cNvPicPr>
            <a:picLocks noChangeAspect="1"/>
          </p:cNvPicPr>
          <p:nvPr/>
        </p:nvPicPr>
        <p:blipFill>
          <a:blip r:embed="rId3"/>
          <a:stretch>
            <a:fillRect/>
          </a:stretch>
        </p:blipFill>
        <p:spPr>
          <a:xfrm>
            <a:off x="268224" y="618943"/>
            <a:ext cx="8552688" cy="5465016"/>
          </a:xfrm>
          <a:prstGeom prst="rect">
            <a:avLst/>
          </a:prstGeom>
        </p:spPr>
      </p:pic>
      <p:sp>
        <p:nvSpPr>
          <p:cNvPr id="5" name="Date Placeholder 3">
            <a:extLst>
              <a:ext uri="{FF2B5EF4-FFF2-40B4-BE49-F238E27FC236}">
                <a16:creationId xmlns:a16="http://schemas.microsoft.com/office/drawing/2014/main" id="{F43556E9-0A23-750D-8BA9-1D7E85442EF2}"/>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678674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14272"/>
            <a:ext cx="8229600" cy="4634836"/>
          </a:xfrm>
        </p:spPr>
        <p:txBody>
          <a:bodyPr/>
          <a:lstStyle/>
          <a:p>
            <a:pPr lvl="1"/>
            <a:r>
              <a:rPr lang="en-US" sz="2400" dirty="0">
                <a:solidFill>
                  <a:srgbClr val="FF0000"/>
                </a:solidFill>
              </a:rPr>
              <a:t>Intensity</a:t>
            </a:r>
            <a:r>
              <a:rPr lang="en-US" sz="2400" dirty="0"/>
              <a:t>: </a:t>
            </a:r>
          </a:p>
          <a:p>
            <a:pPr lvl="2"/>
            <a:r>
              <a:rPr lang="en-US" dirty="0">
                <a:solidFill>
                  <a:srgbClr val="0066FF"/>
                </a:solidFill>
              </a:rPr>
              <a:t>Intensity </a:t>
            </a:r>
            <a:r>
              <a:rPr lang="en-US" dirty="0">
                <a:solidFill>
                  <a:srgbClr val="0066FF"/>
                </a:solidFill>
                <a:sym typeface="Wingdings"/>
              </a:rPr>
              <a:t> </a:t>
            </a:r>
            <a:r>
              <a:rPr lang="en-US" dirty="0">
                <a:solidFill>
                  <a:srgbClr val="0066FF"/>
                </a:solidFill>
              </a:rPr>
              <a:t>Show intensity</a:t>
            </a:r>
          </a:p>
          <a:p>
            <a:pPr lvl="2"/>
            <a:r>
              <a:rPr lang="en-US" dirty="0">
                <a:solidFill>
                  <a:srgbClr val="0066FF"/>
                </a:solidFill>
              </a:rPr>
              <a:t>Intensity </a:t>
            </a:r>
            <a:r>
              <a:rPr lang="en-US" dirty="0">
                <a:solidFill>
                  <a:srgbClr val="0066FF"/>
                </a:solidFill>
                <a:sym typeface="Wingdings"/>
              </a:rPr>
              <a:t> Get intensity, Get</a:t>
            </a:r>
            <a:r>
              <a:rPr lang="en-US" dirty="0">
                <a:solidFill>
                  <a:srgbClr val="0066FF"/>
                </a:solidFill>
              </a:rPr>
              <a:t> minimum intensity, Get maximum intensity</a:t>
            </a:r>
          </a:p>
          <a:p>
            <a:pPr lvl="2"/>
            <a:r>
              <a:rPr lang="en-US" dirty="0"/>
              <a:t>Check </a:t>
            </a:r>
            <a:r>
              <a:rPr lang="en-US" dirty="0">
                <a:solidFill>
                  <a:srgbClr val="0066FF"/>
                </a:solidFill>
              </a:rPr>
              <a:t>Intensity </a:t>
            </a:r>
            <a:r>
              <a:rPr lang="en-US" dirty="0">
                <a:solidFill>
                  <a:srgbClr val="0066FF"/>
                </a:solidFill>
                <a:sym typeface="Wingdings"/>
              </a:rPr>
              <a:t> Intensity </a:t>
            </a:r>
            <a:r>
              <a:rPr lang="en-US" dirty="0">
                <a:solidFill>
                  <a:srgbClr val="0066FF"/>
                </a:solidFill>
              </a:rPr>
              <a:t>settings </a:t>
            </a:r>
            <a:r>
              <a:rPr lang="en-US" dirty="0">
                <a:solidFill>
                  <a:schemeClr val="tx1"/>
                </a:solidFill>
              </a:rPr>
              <a:t>for times</a:t>
            </a:r>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21</a:t>
            </a:fld>
            <a:endParaRPr lang="uk-UA"/>
          </a:p>
        </p:txBody>
      </p:sp>
      <p:sp>
        <p:nvSpPr>
          <p:cNvPr id="2" name="Date Placeholder 3">
            <a:extLst>
              <a:ext uri="{FF2B5EF4-FFF2-40B4-BE49-F238E27FC236}">
                <a16:creationId xmlns:a16="http://schemas.microsoft.com/office/drawing/2014/main" id="{17F57ED0-7C97-74F2-3863-B0494E3041EC}"/>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
        <p:nvSpPr>
          <p:cNvPr id="5" name="Google Shape;118;p17">
            <a:extLst>
              <a:ext uri="{FF2B5EF4-FFF2-40B4-BE49-F238E27FC236}">
                <a16:creationId xmlns:a16="http://schemas.microsoft.com/office/drawing/2014/main" id="{10C7F44E-4CD0-4203-6271-24B807196485}"/>
              </a:ext>
            </a:extLst>
          </p:cNvPr>
          <p:cNvSpPr txBox="1">
            <a:spLocks noGrp="1"/>
          </p:cNvSpPr>
          <p:nvPr>
            <p:ph type="title"/>
          </p:nvPr>
        </p:nvSpPr>
        <p:spPr>
          <a:xfrm>
            <a:off x="457200" y="274638"/>
            <a:ext cx="8229600" cy="1143000"/>
          </a:xfrm>
        </p:spPr>
        <p:txBody>
          <a:bodyPr/>
          <a:lstStyle/>
          <a:p>
            <a:pPr lvl="0"/>
            <a:r>
              <a:rPr lang="en-US" dirty="0">
                <a:sym typeface="Arial"/>
              </a:rPr>
              <a:t>Display Options from Objects File</a:t>
            </a:r>
            <a:endParaRPr lang="en-US" dirty="0"/>
          </a:p>
        </p:txBody>
      </p:sp>
    </p:spTree>
    <p:extLst>
      <p:ext uri="{BB962C8B-B14F-4D97-AF65-F5344CB8AC3E}">
        <p14:creationId xmlns:p14="http://schemas.microsoft.com/office/powerpoint/2010/main" val="4265727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61533-869B-314F-98E7-1A5A2E78C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4" name="Picture 3">
            <a:extLst>
              <a:ext uri="{FF2B5EF4-FFF2-40B4-BE49-F238E27FC236}">
                <a16:creationId xmlns:a16="http://schemas.microsoft.com/office/drawing/2014/main" id="{47485FD2-8913-4A49-B080-9CAF842D0B33}"/>
              </a:ext>
            </a:extLst>
          </p:cNvPr>
          <p:cNvPicPr>
            <a:picLocks noChangeAspect="1"/>
          </p:cNvPicPr>
          <p:nvPr/>
        </p:nvPicPr>
        <p:blipFill>
          <a:blip r:embed="rId3"/>
          <a:stretch>
            <a:fillRect/>
          </a:stretch>
        </p:blipFill>
        <p:spPr>
          <a:xfrm>
            <a:off x="0" y="699867"/>
            <a:ext cx="9144000" cy="5458265"/>
          </a:xfrm>
          <a:prstGeom prst="rect">
            <a:avLst/>
          </a:prstGeom>
        </p:spPr>
      </p:pic>
      <p:sp>
        <p:nvSpPr>
          <p:cNvPr id="3" name="Date Placeholder 3">
            <a:extLst>
              <a:ext uri="{FF2B5EF4-FFF2-40B4-BE49-F238E27FC236}">
                <a16:creationId xmlns:a16="http://schemas.microsoft.com/office/drawing/2014/main" id="{3A040308-AB24-1C42-A841-DF0913CEFCA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4070128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C89DDF-6590-D2C3-861D-3879DAF4B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6" name="Picture 5">
            <a:extLst>
              <a:ext uri="{FF2B5EF4-FFF2-40B4-BE49-F238E27FC236}">
                <a16:creationId xmlns:a16="http://schemas.microsoft.com/office/drawing/2014/main" id="{00647675-6F35-ADAE-6C83-552401246297}"/>
              </a:ext>
            </a:extLst>
          </p:cNvPr>
          <p:cNvPicPr>
            <a:picLocks noChangeAspect="1"/>
          </p:cNvPicPr>
          <p:nvPr/>
        </p:nvPicPr>
        <p:blipFill>
          <a:blip r:embed="rId3"/>
          <a:stretch>
            <a:fillRect/>
          </a:stretch>
        </p:blipFill>
        <p:spPr>
          <a:xfrm>
            <a:off x="238436" y="731837"/>
            <a:ext cx="8661724" cy="5254435"/>
          </a:xfrm>
          <a:prstGeom prst="rect">
            <a:avLst/>
          </a:prstGeom>
        </p:spPr>
      </p:pic>
      <p:sp>
        <p:nvSpPr>
          <p:cNvPr id="5" name="Date Placeholder 3">
            <a:extLst>
              <a:ext uri="{FF2B5EF4-FFF2-40B4-BE49-F238E27FC236}">
                <a16:creationId xmlns:a16="http://schemas.microsoft.com/office/drawing/2014/main" id="{4C217B41-1319-5416-6546-B91183C68F0F}"/>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698879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18"/>
          <p:cNvSpPr txBox="1">
            <a:spLocks noGrp="1"/>
          </p:cNvSpPr>
          <p:nvPr>
            <p:ph type="sldNum" idx="12"/>
          </p:nvPr>
        </p:nvSpPr>
        <p:spPr/>
        <p:txBody>
          <a:bodyPr/>
          <a:lstStyle/>
          <a:p>
            <a:pPr lvl="0"/>
            <a:fld id="{00000000-1234-1234-1234-123412341234}" type="slidenum">
              <a:rPr lang="en-US" smtClean="0"/>
              <a:pPr lvl="0"/>
              <a:t>24</a:t>
            </a:fld>
            <a:endParaRPr lang="en-US"/>
          </a:p>
        </p:txBody>
      </p:sp>
      <p:sp>
        <p:nvSpPr>
          <p:cNvPr id="126" name="Google Shape;126;p18"/>
          <p:cNvSpPr txBox="1">
            <a:spLocks noGrp="1"/>
          </p:cNvSpPr>
          <p:nvPr>
            <p:ph type="body" idx="4294967295"/>
          </p:nvPr>
        </p:nvSpPr>
        <p:spPr>
          <a:xfrm>
            <a:off x="337624" y="1004350"/>
            <a:ext cx="8229600" cy="5240875"/>
          </a:xfrm>
        </p:spPr>
        <p:txBody>
          <a:bodyPr/>
          <a:lstStyle/>
          <a:p>
            <a:pPr lvl="1"/>
            <a:r>
              <a:rPr lang="en-US" sz="2400" dirty="0">
                <a:solidFill>
                  <a:srgbClr val="FF0000"/>
                </a:solidFill>
              </a:rPr>
              <a:t>Pulses</a:t>
            </a:r>
            <a:r>
              <a:rPr lang="en-US" sz="2400" dirty="0">
                <a:solidFill>
                  <a:srgbClr val="0070C0"/>
                </a:solidFill>
              </a:rPr>
              <a:t> </a:t>
            </a:r>
            <a:r>
              <a:rPr lang="en-US" sz="2400" dirty="0">
                <a:solidFill>
                  <a:schemeClr val="tx1"/>
                </a:solidFill>
              </a:rPr>
              <a:t>represent the </a:t>
            </a:r>
            <a:r>
              <a:rPr lang="en-US" sz="2400" dirty="0">
                <a:solidFill>
                  <a:srgbClr val="FF0000"/>
                </a:solidFill>
              </a:rPr>
              <a:t>vocal fold vibrations </a:t>
            </a:r>
            <a:r>
              <a:rPr lang="en-US" sz="2400" dirty="0">
                <a:solidFill>
                  <a:schemeClr val="tx1"/>
                </a:solidFill>
              </a:rPr>
              <a:t>over time</a:t>
            </a:r>
            <a:r>
              <a:rPr lang="en-US" sz="2400" dirty="0"/>
              <a:t>:</a:t>
            </a:r>
          </a:p>
          <a:p>
            <a:pPr lvl="2"/>
            <a:r>
              <a:rPr lang="en-US" dirty="0">
                <a:solidFill>
                  <a:srgbClr val="0066FF"/>
                </a:solidFill>
              </a:rPr>
              <a:t>Pulses </a:t>
            </a:r>
            <a:r>
              <a:rPr lang="en-US" dirty="0">
                <a:solidFill>
                  <a:srgbClr val="0066FF"/>
                </a:solidFill>
                <a:sym typeface="Wingdings"/>
              </a:rPr>
              <a:t> </a:t>
            </a:r>
            <a:r>
              <a:rPr lang="en-US" dirty="0">
                <a:solidFill>
                  <a:srgbClr val="0066FF"/>
                </a:solidFill>
              </a:rPr>
              <a:t>Show pulses</a:t>
            </a:r>
          </a:p>
          <a:p>
            <a:pPr lvl="2"/>
            <a:r>
              <a:rPr lang="en-US" dirty="0"/>
              <a:t>Select a segment in your speech file</a:t>
            </a:r>
          </a:p>
          <a:p>
            <a:pPr lvl="2"/>
            <a:r>
              <a:rPr lang="en-US" dirty="0">
                <a:solidFill>
                  <a:srgbClr val="0066FF"/>
                </a:solidFill>
              </a:rPr>
              <a:t>Pulses </a:t>
            </a:r>
            <a:r>
              <a:rPr lang="en-US" dirty="0">
                <a:solidFill>
                  <a:srgbClr val="0066FF"/>
                </a:solidFill>
                <a:sym typeface="Wingdings"/>
              </a:rPr>
              <a:t> Voice report </a:t>
            </a:r>
            <a:r>
              <a:rPr lang="en-US" dirty="0">
                <a:sym typeface="Wingdings"/>
              </a:rPr>
              <a:t>– this gives you an overall summary (not always precise) of the </a:t>
            </a:r>
            <a:r>
              <a:rPr lang="en-US" dirty="0">
                <a:solidFill>
                  <a:srgbClr val="0066FF"/>
                </a:solidFill>
                <a:sym typeface="Wingdings"/>
              </a:rPr>
              <a:t>pitch, pulses, voiced/unvoiced frames, jitter, shimmer</a:t>
            </a:r>
            <a:r>
              <a:rPr lang="en-US" dirty="0">
                <a:sym typeface="Wingdings"/>
              </a:rPr>
              <a:t>, and </a:t>
            </a:r>
            <a:r>
              <a:rPr lang="en-US" dirty="0">
                <a:solidFill>
                  <a:srgbClr val="0066FF"/>
                </a:solidFill>
                <a:sym typeface="Wingdings"/>
              </a:rPr>
              <a:t>HNR</a:t>
            </a:r>
            <a:r>
              <a:rPr lang="en-US" dirty="0">
                <a:sym typeface="Wingdings"/>
              </a:rPr>
              <a:t> using many types of analysis</a:t>
            </a:r>
            <a:endParaRPr lang="en-US" dirty="0"/>
          </a:p>
          <a:p>
            <a:pPr lvl="1"/>
            <a:endParaRPr lang="en-US" sz="2400" dirty="0"/>
          </a:p>
          <a:p>
            <a:pPr lvl="1"/>
            <a:endParaRPr lang="en-US" sz="2400" dirty="0"/>
          </a:p>
          <a:p>
            <a:pPr marL="508000" lvl="1" indent="0">
              <a:buNone/>
            </a:pPr>
            <a:r>
              <a:rPr lang="en-US" sz="2400" dirty="0"/>
              <a:t> </a:t>
            </a:r>
          </a:p>
          <a:p>
            <a:pPr lvl="0"/>
            <a:endParaRPr lang="en-US" dirty="0"/>
          </a:p>
        </p:txBody>
      </p:sp>
      <p:sp>
        <p:nvSpPr>
          <p:cNvPr id="3" name="Date Placeholder 3">
            <a:extLst>
              <a:ext uri="{FF2B5EF4-FFF2-40B4-BE49-F238E27FC236}">
                <a16:creationId xmlns:a16="http://schemas.microsoft.com/office/drawing/2014/main" id="{65EC71A1-F8E8-6050-6791-CE37B2348947}"/>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
        <p:nvSpPr>
          <p:cNvPr id="8" name="Google Shape;118;p17">
            <a:extLst>
              <a:ext uri="{FF2B5EF4-FFF2-40B4-BE49-F238E27FC236}">
                <a16:creationId xmlns:a16="http://schemas.microsoft.com/office/drawing/2014/main" id="{2E54B849-9D23-C5D6-EFA0-82B02AC9BF08}"/>
              </a:ext>
            </a:extLst>
          </p:cNvPr>
          <p:cNvSpPr txBox="1">
            <a:spLocks/>
          </p:cNvSpPr>
          <p:nvPr/>
        </p:nvSpPr>
        <p:spPr>
          <a:xfrm>
            <a:off x="609600" y="103480"/>
            <a:ext cx="8229600" cy="1143000"/>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9pPr>
          </a:lstStyle>
          <a:p>
            <a:r>
              <a:rPr lang="en-US"/>
              <a:t>Display Options from Objects File</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11FF3-0601-9941-A7F6-50817AFCF5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4" name="Picture 3">
            <a:extLst>
              <a:ext uri="{FF2B5EF4-FFF2-40B4-BE49-F238E27FC236}">
                <a16:creationId xmlns:a16="http://schemas.microsoft.com/office/drawing/2014/main" id="{E22B1F62-FE0F-6142-B535-7246368317A7}"/>
              </a:ext>
            </a:extLst>
          </p:cNvPr>
          <p:cNvPicPr>
            <a:picLocks noChangeAspect="1"/>
          </p:cNvPicPr>
          <p:nvPr/>
        </p:nvPicPr>
        <p:blipFill>
          <a:blip r:embed="rId3"/>
          <a:stretch>
            <a:fillRect/>
          </a:stretch>
        </p:blipFill>
        <p:spPr>
          <a:xfrm>
            <a:off x="0" y="799120"/>
            <a:ext cx="9144000" cy="5259760"/>
          </a:xfrm>
          <a:prstGeom prst="rect">
            <a:avLst/>
          </a:prstGeom>
        </p:spPr>
      </p:pic>
      <p:sp>
        <p:nvSpPr>
          <p:cNvPr id="3" name="Date Placeholder 3">
            <a:extLst>
              <a:ext uri="{FF2B5EF4-FFF2-40B4-BE49-F238E27FC236}">
                <a16:creationId xmlns:a16="http://schemas.microsoft.com/office/drawing/2014/main" id="{0E457B09-142E-9E8D-4D9B-FCE47165C0F6}"/>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2018793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18"/>
          <p:cNvSpPr txBox="1">
            <a:spLocks noGrp="1"/>
          </p:cNvSpPr>
          <p:nvPr>
            <p:ph type="sldNum" idx="12"/>
          </p:nvPr>
        </p:nvSpPr>
        <p:spPr/>
        <p:txBody>
          <a:bodyPr/>
          <a:lstStyle/>
          <a:p>
            <a:pPr lvl="0"/>
            <a:fld id="{00000000-1234-1234-1234-123412341234}" type="slidenum">
              <a:rPr lang="en-US" smtClean="0"/>
              <a:pPr lvl="0"/>
              <a:t>26</a:t>
            </a:fld>
            <a:endParaRPr lang="en-US"/>
          </a:p>
        </p:txBody>
      </p:sp>
      <p:sp>
        <p:nvSpPr>
          <p:cNvPr id="126" name="Google Shape;126;p18"/>
          <p:cNvSpPr txBox="1">
            <a:spLocks noGrp="1"/>
          </p:cNvSpPr>
          <p:nvPr>
            <p:ph type="body" idx="4294967295"/>
          </p:nvPr>
        </p:nvSpPr>
        <p:spPr>
          <a:xfrm>
            <a:off x="337624" y="1004350"/>
            <a:ext cx="8229600" cy="5240875"/>
          </a:xfrm>
        </p:spPr>
        <p:txBody>
          <a:bodyPr/>
          <a:lstStyle/>
          <a:p>
            <a:pPr lvl="1"/>
            <a:r>
              <a:rPr lang="en-US" sz="2400" dirty="0">
                <a:solidFill>
                  <a:srgbClr val="FF0000"/>
                </a:solidFill>
              </a:rPr>
              <a:t>Formant</a:t>
            </a:r>
            <a:r>
              <a:rPr lang="en-US" sz="2400" dirty="0"/>
              <a:t>: </a:t>
            </a:r>
          </a:p>
          <a:p>
            <a:pPr lvl="2"/>
            <a:r>
              <a:rPr lang="en-US" dirty="0">
                <a:solidFill>
                  <a:srgbClr val="0066FF"/>
                </a:solidFill>
              </a:rPr>
              <a:t>Formant </a:t>
            </a:r>
            <a:r>
              <a:rPr lang="en-US" dirty="0">
                <a:solidFill>
                  <a:srgbClr val="0066FF"/>
                </a:solidFill>
                <a:sym typeface="Wingdings" pitchFamily="2" charset="2"/>
              </a:rPr>
              <a:t> Formant settings</a:t>
            </a:r>
            <a:r>
              <a:rPr lang="en-US" dirty="0">
                <a:sym typeface="Wingdings" pitchFamily="2" charset="2"/>
              </a:rPr>
              <a:t>: Number of formants = 4.0 or 5.0; Dynamic range = 50.0</a:t>
            </a:r>
          </a:p>
          <a:p>
            <a:pPr lvl="2"/>
            <a:r>
              <a:rPr lang="en-US" dirty="0">
                <a:solidFill>
                  <a:srgbClr val="0066FF"/>
                </a:solidFill>
              </a:rPr>
              <a:t>Formant </a:t>
            </a:r>
            <a:r>
              <a:rPr lang="en-US" dirty="0">
                <a:solidFill>
                  <a:srgbClr val="0066FF"/>
                </a:solidFill>
                <a:sym typeface="Wingdings"/>
              </a:rPr>
              <a:t> </a:t>
            </a:r>
            <a:r>
              <a:rPr lang="en-US" dirty="0">
                <a:solidFill>
                  <a:srgbClr val="0066FF"/>
                </a:solidFill>
              </a:rPr>
              <a:t>Show formants</a:t>
            </a:r>
          </a:p>
          <a:p>
            <a:pPr lvl="2"/>
            <a:r>
              <a:rPr lang="en-US" dirty="0"/>
              <a:t>Do the </a:t>
            </a:r>
            <a:r>
              <a:rPr lang="en-US" dirty="0">
                <a:solidFill>
                  <a:srgbClr val="FF0000"/>
                </a:solidFill>
              </a:rPr>
              <a:t>formant values </a:t>
            </a:r>
            <a:r>
              <a:rPr lang="en-US" dirty="0"/>
              <a:t>match those you expect for vowels [</a:t>
            </a:r>
            <a:r>
              <a:rPr lang="en-US" dirty="0" err="1"/>
              <a:t>aj</a:t>
            </a:r>
            <a:r>
              <a:rPr lang="en-US" dirty="0"/>
              <a:t>] as in my, [</a:t>
            </a:r>
            <a:r>
              <a:rPr lang="en-US" dirty="0" err="1"/>
              <a:t>ɑ</a:t>
            </a:r>
            <a:r>
              <a:rPr lang="en-US" dirty="0"/>
              <a:t>] as in mama, [</a:t>
            </a:r>
            <a:r>
              <a:rPr lang="en-US" dirty="0" err="1"/>
              <a:t>ɪ</a:t>
            </a:r>
            <a:r>
              <a:rPr lang="en-US" dirty="0"/>
              <a:t>] as in lives, [</a:t>
            </a:r>
            <a:r>
              <a:rPr lang="en-US" dirty="0" err="1"/>
              <a:t>ɛ</a:t>
            </a:r>
            <a:r>
              <a:rPr lang="en-US" dirty="0"/>
              <a:t>] as in </a:t>
            </a:r>
            <a:r>
              <a:rPr lang="en-US" dirty="0" err="1"/>
              <a:t>memphis</a:t>
            </a:r>
            <a:r>
              <a:rPr lang="en-US" dirty="0"/>
              <a:t>?</a:t>
            </a:r>
          </a:p>
          <a:p>
            <a:pPr lvl="1"/>
            <a:endParaRPr lang="en-US" sz="2400" dirty="0"/>
          </a:p>
          <a:p>
            <a:pPr lvl="1"/>
            <a:endParaRPr lang="en-US" sz="2400" dirty="0"/>
          </a:p>
          <a:p>
            <a:pPr marL="508000" lvl="1" indent="0">
              <a:buNone/>
            </a:pPr>
            <a:r>
              <a:rPr lang="en-US" sz="2400" dirty="0"/>
              <a:t> </a:t>
            </a:r>
          </a:p>
          <a:p>
            <a:pPr lvl="0"/>
            <a:endParaRPr lang="en-US" dirty="0"/>
          </a:p>
        </p:txBody>
      </p:sp>
      <p:sp>
        <p:nvSpPr>
          <p:cNvPr id="3" name="Date Placeholder 3">
            <a:extLst>
              <a:ext uri="{FF2B5EF4-FFF2-40B4-BE49-F238E27FC236}">
                <a16:creationId xmlns:a16="http://schemas.microsoft.com/office/drawing/2014/main" id="{65EC71A1-F8E8-6050-6791-CE37B2348947}"/>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
        <p:nvSpPr>
          <p:cNvPr id="8" name="Google Shape;118;p17">
            <a:extLst>
              <a:ext uri="{FF2B5EF4-FFF2-40B4-BE49-F238E27FC236}">
                <a16:creationId xmlns:a16="http://schemas.microsoft.com/office/drawing/2014/main" id="{2E54B849-9D23-C5D6-EFA0-82B02AC9BF08}"/>
              </a:ext>
            </a:extLst>
          </p:cNvPr>
          <p:cNvSpPr txBox="1">
            <a:spLocks/>
          </p:cNvSpPr>
          <p:nvPr/>
        </p:nvSpPr>
        <p:spPr>
          <a:xfrm>
            <a:off x="609600" y="103480"/>
            <a:ext cx="8229600" cy="1143000"/>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Arial"/>
                <a:ea typeface="Arial"/>
                <a:cs typeface="Arial"/>
                <a:sym typeface="Arial"/>
              </a:defRPr>
            </a:lvl9pPr>
          </a:lstStyle>
          <a:p>
            <a:r>
              <a:rPr lang="en-US"/>
              <a:t>Display Options from Objects File</a:t>
            </a:r>
            <a:endParaRPr lang="en-US" dirty="0"/>
          </a:p>
        </p:txBody>
      </p:sp>
    </p:spTree>
    <p:extLst>
      <p:ext uri="{BB962C8B-B14F-4D97-AF65-F5344CB8AC3E}">
        <p14:creationId xmlns:p14="http://schemas.microsoft.com/office/powerpoint/2010/main" val="2397939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5B8223-664E-FD11-B50B-E41D841E4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C89DDF-6590-D2C3-861D-3879DAF4B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pic>
        <p:nvPicPr>
          <p:cNvPr id="6" name="Picture 5">
            <a:extLst>
              <a:ext uri="{FF2B5EF4-FFF2-40B4-BE49-F238E27FC236}">
                <a16:creationId xmlns:a16="http://schemas.microsoft.com/office/drawing/2014/main" id="{00647675-6F35-ADAE-6C83-552401246297}"/>
              </a:ext>
            </a:extLst>
          </p:cNvPr>
          <p:cNvPicPr>
            <a:picLocks noChangeAspect="1"/>
          </p:cNvPicPr>
          <p:nvPr/>
        </p:nvPicPr>
        <p:blipFill>
          <a:blip r:embed="rId3"/>
          <a:stretch>
            <a:fillRect/>
          </a:stretch>
        </p:blipFill>
        <p:spPr>
          <a:xfrm>
            <a:off x="238436" y="731837"/>
            <a:ext cx="8661724" cy="5254435"/>
          </a:xfrm>
          <a:prstGeom prst="rect">
            <a:avLst/>
          </a:prstGeom>
        </p:spPr>
      </p:pic>
      <p:pic>
        <p:nvPicPr>
          <p:cNvPr id="7" name="Picture 6">
            <a:extLst>
              <a:ext uri="{FF2B5EF4-FFF2-40B4-BE49-F238E27FC236}">
                <a16:creationId xmlns:a16="http://schemas.microsoft.com/office/drawing/2014/main" id="{64AEE021-D2AF-1DEA-65F4-DF1D9B7A0C16}"/>
              </a:ext>
            </a:extLst>
          </p:cNvPr>
          <p:cNvPicPr>
            <a:picLocks noChangeAspect="1"/>
          </p:cNvPicPr>
          <p:nvPr/>
        </p:nvPicPr>
        <p:blipFill>
          <a:blip r:embed="rId4"/>
          <a:stretch>
            <a:fillRect/>
          </a:stretch>
        </p:blipFill>
        <p:spPr>
          <a:xfrm>
            <a:off x="0" y="3633978"/>
            <a:ext cx="4947434" cy="3247644"/>
          </a:xfrm>
          <a:prstGeom prst="rect">
            <a:avLst/>
          </a:prstGeom>
        </p:spPr>
      </p:pic>
    </p:spTree>
    <p:extLst>
      <p:ext uri="{BB962C8B-B14F-4D97-AF65-F5344CB8AC3E}">
        <p14:creationId xmlns:p14="http://schemas.microsoft.com/office/powerpoint/2010/main" val="2510020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AF16A-FEB9-834C-ABAA-32477E9DD4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4" name="Picture 3">
            <a:extLst>
              <a:ext uri="{FF2B5EF4-FFF2-40B4-BE49-F238E27FC236}">
                <a16:creationId xmlns:a16="http://schemas.microsoft.com/office/drawing/2014/main" id="{30821EF9-5F67-9247-916E-1E7AEF9D0370}"/>
              </a:ext>
            </a:extLst>
          </p:cNvPr>
          <p:cNvPicPr>
            <a:picLocks noChangeAspect="1"/>
          </p:cNvPicPr>
          <p:nvPr/>
        </p:nvPicPr>
        <p:blipFill>
          <a:blip r:embed="rId3"/>
          <a:stretch>
            <a:fillRect/>
          </a:stretch>
        </p:blipFill>
        <p:spPr>
          <a:xfrm>
            <a:off x="0" y="811875"/>
            <a:ext cx="9144000" cy="5234249"/>
          </a:xfrm>
          <a:prstGeom prst="rect">
            <a:avLst/>
          </a:prstGeom>
        </p:spPr>
      </p:pic>
      <p:sp>
        <p:nvSpPr>
          <p:cNvPr id="3" name="Date Placeholder 3">
            <a:extLst>
              <a:ext uri="{FF2B5EF4-FFF2-40B4-BE49-F238E27FC236}">
                <a16:creationId xmlns:a16="http://schemas.microsoft.com/office/drawing/2014/main" id="{3704A0BB-B85B-0D30-7040-461AFABE1A0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959887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19"/>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pic>
        <p:nvPicPr>
          <p:cNvPr id="135" name="Google Shape;135;p19"/>
          <p:cNvPicPr preferRelativeResize="0"/>
          <p:nvPr/>
        </p:nvPicPr>
        <p:blipFill>
          <a:blip r:embed="rId3">
            <a:alphaModFix/>
          </a:blip>
          <a:stretch>
            <a:fillRect/>
          </a:stretch>
        </p:blipFill>
        <p:spPr>
          <a:xfrm>
            <a:off x="874975" y="857250"/>
            <a:ext cx="5460075" cy="4156175"/>
          </a:xfrm>
          <a:prstGeom prst="rect">
            <a:avLst/>
          </a:prstGeom>
          <a:noFill/>
          <a:ln>
            <a:noFill/>
          </a:ln>
        </p:spPr>
      </p:pic>
      <p:sp>
        <p:nvSpPr>
          <p:cNvPr id="136" name="Google Shape;136;p19"/>
          <p:cNvSpPr txBox="1"/>
          <p:nvPr/>
        </p:nvSpPr>
        <p:spPr>
          <a:xfrm>
            <a:off x="6065775" y="2497525"/>
            <a:ext cx="2305800" cy="3358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chemeClr val="dk1"/>
              </a:buClr>
              <a:buSzPts val="1800"/>
              <a:buChar char="●"/>
            </a:pPr>
            <a:r>
              <a:rPr lang="en-US" sz="1800" dirty="0"/>
              <a:t>[</a:t>
            </a:r>
            <a:r>
              <a:rPr lang="en-US" sz="1800" dirty="0" err="1"/>
              <a:t>i</a:t>
            </a:r>
            <a:r>
              <a:rPr lang="en-US" sz="1800" dirty="0"/>
              <a:t>] - as in heed</a:t>
            </a:r>
            <a:endParaRPr sz="1800" dirty="0"/>
          </a:p>
          <a:p>
            <a:pPr marL="457200" lvl="0" indent="-342900" algn="l" rtl="0">
              <a:lnSpc>
                <a:spcPct val="115000"/>
              </a:lnSpc>
              <a:spcBef>
                <a:spcPts val="0"/>
              </a:spcBef>
              <a:spcAft>
                <a:spcPts val="0"/>
              </a:spcAft>
              <a:buClr>
                <a:schemeClr val="dk1"/>
              </a:buClr>
              <a:buSzPts val="1800"/>
              <a:buChar char="●"/>
            </a:pPr>
            <a:r>
              <a:rPr lang="en-US" sz="1800" dirty="0"/>
              <a:t>[I] - as in hid</a:t>
            </a:r>
            <a:endParaRPr sz="1800" dirty="0"/>
          </a:p>
          <a:p>
            <a:pPr marL="457200" lvl="0" indent="-342900" algn="l" rtl="0">
              <a:lnSpc>
                <a:spcPct val="115000"/>
              </a:lnSpc>
              <a:spcBef>
                <a:spcPts val="0"/>
              </a:spcBef>
              <a:spcAft>
                <a:spcPts val="0"/>
              </a:spcAft>
              <a:buClr>
                <a:schemeClr val="dk1"/>
              </a:buClr>
              <a:buSzPts val="1800"/>
              <a:buChar char="●"/>
            </a:pPr>
            <a:r>
              <a:rPr lang="en-US" sz="1800" dirty="0"/>
              <a:t>[E] - as in head</a:t>
            </a:r>
            <a:endParaRPr sz="1800" dirty="0"/>
          </a:p>
          <a:p>
            <a:pPr marL="457200" lvl="0" indent="-342900" algn="l" rtl="0">
              <a:lnSpc>
                <a:spcPct val="115000"/>
              </a:lnSpc>
              <a:spcBef>
                <a:spcPts val="0"/>
              </a:spcBef>
              <a:spcAft>
                <a:spcPts val="0"/>
              </a:spcAft>
              <a:buClr>
                <a:schemeClr val="dk1"/>
              </a:buClr>
              <a:buSzPts val="1800"/>
              <a:buChar char="●"/>
            </a:pPr>
            <a:r>
              <a:rPr lang="en-US" sz="1800" dirty="0"/>
              <a:t>[@] - as in had</a:t>
            </a:r>
            <a:endParaRPr sz="1800" dirty="0"/>
          </a:p>
          <a:p>
            <a:pPr marL="457200" lvl="0" indent="-342900" algn="l" rtl="0">
              <a:lnSpc>
                <a:spcPct val="115000"/>
              </a:lnSpc>
              <a:spcBef>
                <a:spcPts val="0"/>
              </a:spcBef>
              <a:spcAft>
                <a:spcPts val="0"/>
              </a:spcAft>
              <a:buClr>
                <a:schemeClr val="dk1"/>
              </a:buClr>
              <a:buSzPts val="1800"/>
              <a:buChar char="●"/>
            </a:pPr>
            <a:r>
              <a:rPr lang="en-US" sz="1800" dirty="0"/>
              <a:t>[a] - as in ha</a:t>
            </a:r>
            <a:endParaRPr sz="1800" dirty="0"/>
          </a:p>
          <a:p>
            <a:pPr marL="457200" lvl="0" indent="-342900" algn="l" rtl="0">
              <a:lnSpc>
                <a:spcPct val="115000"/>
              </a:lnSpc>
              <a:spcBef>
                <a:spcPts val="0"/>
              </a:spcBef>
              <a:spcAft>
                <a:spcPts val="0"/>
              </a:spcAft>
              <a:buClr>
                <a:schemeClr val="dk1"/>
              </a:buClr>
              <a:buSzPts val="1800"/>
              <a:buChar char="●"/>
            </a:pPr>
            <a:r>
              <a:rPr lang="en-US" sz="1800" dirty="0"/>
              <a:t>[c] - as in hawed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hood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who'd</a:t>
            </a:r>
            <a:endParaRPr sz="1800" dirty="0"/>
          </a:p>
          <a:p>
            <a:pPr marL="457200" lvl="0" indent="-342900" algn="l" rtl="0">
              <a:lnSpc>
                <a:spcPct val="115000"/>
              </a:lnSpc>
              <a:spcBef>
                <a:spcPts val="0"/>
              </a:spcBef>
              <a:spcAft>
                <a:spcPts val="0"/>
              </a:spcAft>
              <a:buClr>
                <a:schemeClr val="dk1"/>
              </a:buClr>
              <a:buSzPts val="1800"/>
              <a:buChar char="●"/>
            </a:pPr>
            <a:r>
              <a:rPr lang="en-US" sz="1800" dirty="0"/>
              <a:t>[x] - as in </a:t>
            </a:r>
            <a:r>
              <a:rPr lang="en-US" sz="1800" dirty="0" err="1"/>
              <a:t>hud</a:t>
            </a:r>
            <a:endParaRPr sz="1800" dirty="0"/>
          </a:p>
          <a:p>
            <a:pPr marL="0" lvl="0" indent="0" algn="l" rtl="0">
              <a:spcBef>
                <a:spcPts val="1200"/>
              </a:spcBef>
              <a:spcAft>
                <a:spcPts val="0"/>
              </a:spcAft>
              <a:buNone/>
            </a:pPr>
            <a:endParaRPr dirty="0"/>
          </a:p>
        </p:txBody>
      </p:sp>
      <p:sp>
        <p:nvSpPr>
          <p:cNvPr id="2" name="Date Placeholder 3">
            <a:extLst>
              <a:ext uri="{FF2B5EF4-FFF2-40B4-BE49-F238E27FC236}">
                <a16:creationId xmlns:a16="http://schemas.microsoft.com/office/drawing/2014/main" id="{32E37FC3-8147-5BBC-3355-630B16472AF0}"/>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a:t>
            </a:r>
            <a:endParaRPr lang="en-US" dirty="0"/>
          </a:p>
        </p:txBody>
      </p:sp>
      <p:sp>
        <p:nvSpPr>
          <p:cNvPr id="3" name="Text Placeholder 2"/>
          <p:cNvSpPr>
            <a:spLocks noGrp="1"/>
          </p:cNvSpPr>
          <p:nvPr>
            <p:ph type="body" idx="1"/>
          </p:nvPr>
        </p:nvSpPr>
        <p:spPr>
          <a:xfrm>
            <a:off x="457200" y="1203960"/>
            <a:ext cx="8229600" cy="4922203"/>
          </a:xfrm>
        </p:spPr>
        <p:txBody>
          <a:bodyPr/>
          <a:lstStyle/>
          <a:p>
            <a:r>
              <a:rPr lang="en-US" dirty="0"/>
              <a:t>We’ll go through some exercises </a:t>
            </a:r>
            <a:r>
              <a:rPr lang="en-US" dirty="0">
                <a:solidFill>
                  <a:srgbClr val="0066FF"/>
                </a:solidFill>
              </a:rPr>
              <a:t>recording</a:t>
            </a:r>
            <a:r>
              <a:rPr lang="en-US" dirty="0"/>
              <a:t> and </a:t>
            </a:r>
            <a:r>
              <a:rPr lang="en-US" dirty="0">
                <a:solidFill>
                  <a:srgbClr val="0066FF"/>
                </a:solidFill>
              </a:rPr>
              <a:t>analyzing</a:t>
            </a:r>
            <a:r>
              <a:rPr lang="en-US" dirty="0"/>
              <a:t> files through the </a:t>
            </a:r>
            <a:r>
              <a:rPr lang="en-US" dirty="0" err="1"/>
              <a:t>Praat</a:t>
            </a:r>
            <a:r>
              <a:rPr lang="en-US" dirty="0"/>
              <a:t> software</a:t>
            </a:r>
          </a:p>
          <a:p>
            <a:pPr lvl="1"/>
            <a:r>
              <a:rPr lang="en-US" sz="2400" dirty="0"/>
              <a:t>First, make sure you have the </a:t>
            </a:r>
            <a:r>
              <a:rPr lang="en-US" sz="2400" dirty="0">
                <a:solidFill>
                  <a:srgbClr val="0066FF"/>
                </a:solidFill>
              </a:rPr>
              <a:t>latest version </a:t>
            </a:r>
            <a:r>
              <a:rPr lang="en-US" sz="2400" dirty="0"/>
              <a:t>of </a:t>
            </a:r>
            <a:r>
              <a:rPr lang="en-US" sz="2400" dirty="0">
                <a:solidFill>
                  <a:srgbClr val="0066FF"/>
                </a:solidFill>
                <a:hlinkClick r:id="rId3">
                  <a:extLst>
                    <a:ext uri="{A12FA001-AC4F-418D-AE19-62706E023703}">
                      <ahyp:hlinkClr xmlns:ahyp="http://schemas.microsoft.com/office/drawing/2018/hyperlinkcolor" val="tx"/>
                    </a:ext>
                  </a:extLst>
                </a:hlinkClick>
              </a:rPr>
              <a:t>Praat</a:t>
            </a:r>
            <a:r>
              <a:rPr lang="en-US" sz="2400" dirty="0">
                <a:solidFill>
                  <a:srgbClr val="0066FF"/>
                </a:solidFill>
              </a:rPr>
              <a:t>,</a:t>
            </a:r>
            <a:r>
              <a:rPr lang="en-US" sz="2400" dirty="0"/>
              <a:t> 6.4.39 from 07/13/2025, installed on your laptop</a:t>
            </a:r>
          </a:p>
          <a:p>
            <a:pPr lvl="1"/>
            <a:r>
              <a:rPr lang="en-US" sz="2400" dirty="0"/>
              <a:t>If you have </a:t>
            </a:r>
            <a:r>
              <a:rPr lang="en-US" sz="2400" dirty="0">
                <a:solidFill>
                  <a:srgbClr val="0066FF"/>
                </a:solidFill>
              </a:rPr>
              <a:t>not been able to record </a:t>
            </a:r>
            <a:r>
              <a:rPr lang="en-US" sz="2400" dirty="0"/>
              <a:t>yourself before this class, please do so now: put on your </a:t>
            </a:r>
            <a:r>
              <a:rPr lang="en-US" sz="2400" dirty="0">
                <a:solidFill>
                  <a:srgbClr val="0066FF"/>
                </a:solidFill>
              </a:rPr>
              <a:t>headphones</a:t>
            </a:r>
            <a:r>
              <a:rPr lang="en-US" sz="2400" dirty="0"/>
              <a:t> and adjust the </a:t>
            </a:r>
            <a:r>
              <a:rPr lang="en-US" sz="2400" dirty="0">
                <a:solidFill>
                  <a:srgbClr val="0066FF"/>
                </a:solidFill>
              </a:rPr>
              <a:t>microphone</a:t>
            </a:r>
            <a:r>
              <a:rPr lang="en-US" sz="2400" dirty="0"/>
              <a:t> so that it is slightly to one side of your mouth</a:t>
            </a:r>
          </a:p>
          <a:p>
            <a:pPr lvl="1"/>
            <a:r>
              <a:rPr lang="en-US" sz="2400" dirty="0"/>
              <a:t>Also download these files as a backup from our course Files -&gt; </a:t>
            </a:r>
            <a:r>
              <a:rPr lang="en-US" sz="2400" dirty="0">
                <a:hlinkClick r:id="rId4"/>
              </a:rPr>
              <a:t>Wav files</a:t>
            </a:r>
            <a:endParaRPr lang="en-US" sz="2400" dirty="0"/>
          </a:p>
          <a:p>
            <a:pPr lvl="2"/>
            <a:r>
              <a:rPr lang="en-US" sz="2000" dirty="0"/>
              <a:t>mama-</a:t>
            </a:r>
            <a:r>
              <a:rPr lang="en-US" sz="2000" dirty="0" err="1"/>
              <a:t>jh.wav</a:t>
            </a:r>
            <a:r>
              <a:rPr lang="en-US" sz="2000" dirty="0"/>
              <a:t> will be your first </a:t>
            </a:r>
            <a:r>
              <a:rPr lang="en-US" sz="2000" dirty="0" err="1"/>
              <a:t>wavfile</a:t>
            </a:r>
            <a:r>
              <a:rPr lang="en-US" sz="2000" dirty="0"/>
              <a:t> today</a:t>
            </a:r>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a:t>
            </a:fld>
            <a:endParaRPr lang="uk-UA"/>
          </a:p>
        </p:txBody>
      </p:sp>
      <p:sp>
        <p:nvSpPr>
          <p:cNvPr id="5" name="Date Placeholder 3">
            <a:extLst>
              <a:ext uri="{FF2B5EF4-FFF2-40B4-BE49-F238E27FC236}">
                <a16:creationId xmlns:a16="http://schemas.microsoft.com/office/drawing/2014/main" id="{660E3DFA-1137-577A-C373-0298D0EE669D}"/>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920825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 your Vowels in the Spectrogram to Formants for English Vowels</a:t>
            </a:r>
          </a:p>
        </p:txBody>
      </p:sp>
      <p:sp>
        <p:nvSpPr>
          <p:cNvPr id="5" name="Slide Number Placeholder 4"/>
          <p:cNvSpPr>
            <a:spLocks noGrp="1"/>
          </p:cNvSpPr>
          <p:nvPr>
            <p:ph type="sldNum" sz="quarter" idx="12"/>
          </p:nvPr>
        </p:nvSpPr>
        <p:spPr/>
        <p:txBody>
          <a:bodyPr/>
          <a:lstStyle/>
          <a:p>
            <a:fld id="{40FA6DB1-B1F2-1B4A-9951-FCE71E2559EA}" type="slidenum">
              <a:rPr lang="en-US" smtClean="0"/>
              <a:pPr/>
              <a:t>30</a:t>
            </a:fld>
            <a:endParaRPr lang="en-US"/>
          </a:p>
        </p:txBody>
      </p:sp>
      <p:pic>
        <p:nvPicPr>
          <p:cNvPr id="6" name="Picture 3" descr="La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825" y="2349617"/>
            <a:ext cx="6128113" cy="4357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Google Shape;135;p19"/>
          <p:cNvPicPr preferRelativeResize="0"/>
          <p:nvPr/>
        </p:nvPicPr>
        <p:blipFill>
          <a:blip r:embed="rId4">
            <a:alphaModFix/>
          </a:blip>
          <a:stretch>
            <a:fillRect/>
          </a:stretch>
        </p:blipFill>
        <p:spPr>
          <a:xfrm>
            <a:off x="98473" y="1417638"/>
            <a:ext cx="2703351" cy="2604326"/>
          </a:xfrm>
          <a:prstGeom prst="rect">
            <a:avLst/>
          </a:prstGeom>
          <a:noFill/>
          <a:ln>
            <a:noFill/>
          </a:ln>
        </p:spPr>
      </p:pic>
      <p:sp>
        <p:nvSpPr>
          <p:cNvPr id="3" name="Date Placeholder 3">
            <a:extLst>
              <a:ext uri="{FF2B5EF4-FFF2-40B4-BE49-F238E27FC236}">
                <a16:creationId xmlns:a16="http://schemas.microsoft.com/office/drawing/2014/main" id="{F02592F9-C6A6-AFCD-CF45-1B5A9FE26484}"/>
              </a:ext>
            </a:extLst>
          </p:cNvPr>
          <p:cNvSpPr txBox="1">
            <a:spLocks/>
          </p:cNvSpPr>
          <p:nvPr/>
        </p:nvSpPr>
        <p:spPr>
          <a:xfrm>
            <a:off x="609600" y="6397625"/>
            <a:ext cx="2133600" cy="47625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R="0" lvl="0" algn="l" rtl="0" eaLnBrk="0" hangingPunct="0">
              <a:lnSpc>
                <a:spcPct val="100000"/>
              </a:lnSpc>
              <a:spcBef>
                <a:spcPts val="0"/>
              </a:spcBef>
              <a:spcAft>
                <a:spcPts val="0"/>
              </a:spcAft>
              <a:buClr>
                <a:srgbClr val="000000"/>
              </a:buClr>
              <a:buSzPts val="1400"/>
              <a:buFont typeface="Arial"/>
              <a:buNone/>
              <a:defRPr sz="1400" b="0" i="0" u="none" strike="noStrike" cap="none">
                <a:solidFill>
                  <a:schemeClr val="tx1"/>
                </a:solidFill>
                <a:latin typeface="Arial" charset="0"/>
                <a:ea typeface="ＭＳ Ｐゴシック" charset="0"/>
                <a:cs typeface="Arial"/>
                <a:sym typeface="Arial"/>
              </a:defRPr>
            </a:lvl1pPr>
            <a:lvl2pPr marL="742950" marR="0" lvl="1" indent="-285750" algn="l" rtl="0" eaLnBrk="0" hangingPunct="0">
              <a:lnSpc>
                <a:spcPct val="100000"/>
              </a:lnSpc>
              <a:spcBef>
                <a:spcPts val="0"/>
              </a:spcBef>
              <a:spcAft>
                <a:spcPts val="0"/>
              </a:spcAft>
              <a:buClr>
                <a:srgbClr val="000000"/>
              </a:buClr>
              <a:buSzPts val="1400"/>
              <a:buFont typeface="Arial"/>
              <a:buNone/>
              <a:defRPr sz="1800" b="0" i="0" u="none" strike="noStrike" cap="none">
                <a:solidFill>
                  <a:schemeClr val="tx1"/>
                </a:solidFill>
                <a:latin typeface="Arial" charset="0"/>
                <a:ea typeface="ＭＳ Ｐゴシック" charset="0"/>
                <a:cs typeface="Arial"/>
                <a:sym typeface="Arial"/>
              </a:defRPr>
            </a:lvl2pPr>
            <a:lvl3pPr marL="1143000" marR="0" lvl="2" indent="-228600" algn="l" rtl="0" eaLnBrk="0" hangingPunct="0">
              <a:lnSpc>
                <a:spcPct val="100000"/>
              </a:lnSpc>
              <a:spcBef>
                <a:spcPts val="0"/>
              </a:spcBef>
              <a:spcAft>
                <a:spcPts val="0"/>
              </a:spcAft>
              <a:buClr>
                <a:srgbClr val="000000"/>
              </a:buClr>
              <a:buSzPts val="1400"/>
              <a:buFont typeface="Arial"/>
              <a:buNone/>
              <a:defRPr sz="1800" b="0" i="0" u="none" strike="noStrike" cap="none">
                <a:solidFill>
                  <a:schemeClr val="tx1"/>
                </a:solidFill>
                <a:latin typeface="Arial" charset="0"/>
                <a:ea typeface="ＭＳ Ｐゴシック" charset="0"/>
                <a:cs typeface="Arial"/>
                <a:sym typeface="Arial"/>
              </a:defRPr>
            </a:lvl3pPr>
            <a:lvl4pPr marL="1600200" marR="0" lvl="3" indent="-228600" algn="l" rtl="0" eaLnBrk="0" hangingPunct="0">
              <a:lnSpc>
                <a:spcPct val="100000"/>
              </a:lnSpc>
              <a:spcBef>
                <a:spcPts val="0"/>
              </a:spcBef>
              <a:spcAft>
                <a:spcPts val="0"/>
              </a:spcAft>
              <a:buClr>
                <a:srgbClr val="000000"/>
              </a:buClr>
              <a:buSzPts val="1400"/>
              <a:buFont typeface="Arial"/>
              <a:buNone/>
              <a:defRPr sz="1800" b="0" i="0" u="none" strike="noStrike" cap="none">
                <a:solidFill>
                  <a:schemeClr val="tx1"/>
                </a:solidFill>
                <a:latin typeface="Arial" charset="0"/>
                <a:ea typeface="ＭＳ Ｐゴシック" charset="0"/>
                <a:cs typeface="Arial"/>
                <a:sym typeface="Arial"/>
              </a:defRPr>
            </a:lvl4pPr>
            <a:lvl5pPr marL="2057400" marR="0" lvl="4" indent="-228600" algn="l" rtl="0" eaLnBrk="0" hangingPunct="0">
              <a:lnSpc>
                <a:spcPct val="100000"/>
              </a:lnSpc>
              <a:spcBef>
                <a:spcPts val="0"/>
              </a:spcBef>
              <a:spcAft>
                <a:spcPts val="0"/>
              </a:spcAft>
              <a:buClr>
                <a:srgbClr val="000000"/>
              </a:buClr>
              <a:buSzPts val="1400"/>
              <a:buFont typeface="Arial"/>
              <a:buNone/>
              <a:defRPr sz="1800" b="0" i="0" u="none" strike="noStrike" cap="none">
                <a:solidFill>
                  <a:schemeClr val="tx1"/>
                </a:solidFill>
                <a:latin typeface="Arial" charset="0"/>
                <a:ea typeface="ＭＳ Ｐゴシック" charset="0"/>
                <a:cs typeface="Arial"/>
                <a:sym typeface="Arial"/>
              </a:defRPr>
            </a:lvl5pPr>
            <a:lvl6pPr marL="2514600" marR="0" lvl="5" indent="-228600" algn="l" rtl="0" eaLnBrk="0" fontAlgn="base" hangingPunct="0">
              <a:lnSpc>
                <a:spcPct val="100000"/>
              </a:lnSpc>
              <a:spcBef>
                <a:spcPct val="0"/>
              </a:spcBef>
              <a:spcAft>
                <a:spcPct val="0"/>
              </a:spcAft>
              <a:buClr>
                <a:srgbClr val="000000"/>
              </a:buClr>
              <a:buSzPts val="1400"/>
              <a:buFont typeface="Arial"/>
              <a:buNone/>
              <a:defRPr sz="1800" b="0" i="0" u="none" strike="noStrike" cap="none">
                <a:solidFill>
                  <a:schemeClr val="tx1"/>
                </a:solidFill>
                <a:latin typeface="Arial" charset="0"/>
                <a:ea typeface="ＭＳ Ｐゴシック" charset="0"/>
                <a:cs typeface="Arial"/>
                <a:sym typeface="Arial"/>
              </a:defRPr>
            </a:lvl6pPr>
            <a:lvl7pPr marL="2971800" marR="0" lvl="6" indent="-228600" algn="l" rtl="0" eaLnBrk="0" fontAlgn="base" hangingPunct="0">
              <a:lnSpc>
                <a:spcPct val="100000"/>
              </a:lnSpc>
              <a:spcBef>
                <a:spcPct val="0"/>
              </a:spcBef>
              <a:spcAft>
                <a:spcPct val="0"/>
              </a:spcAft>
              <a:buClr>
                <a:srgbClr val="000000"/>
              </a:buClr>
              <a:buSzPts val="1400"/>
              <a:buFont typeface="Arial"/>
              <a:buNone/>
              <a:defRPr sz="1800" b="0" i="0" u="none" strike="noStrike" cap="none">
                <a:solidFill>
                  <a:schemeClr val="tx1"/>
                </a:solidFill>
                <a:latin typeface="Arial" charset="0"/>
                <a:ea typeface="ＭＳ Ｐゴシック" charset="0"/>
                <a:cs typeface="Arial"/>
                <a:sym typeface="Arial"/>
              </a:defRPr>
            </a:lvl7pPr>
            <a:lvl8pPr marL="3429000" marR="0" lvl="7" indent="-228600" algn="l" rtl="0" eaLnBrk="0" fontAlgn="base" hangingPunct="0">
              <a:lnSpc>
                <a:spcPct val="100000"/>
              </a:lnSpc>
              <a:spcBef>
                <a:spcPct val="0"/>
              </a:spcBef>
              <a:spcAft>
                <a:spcPct val="0"/>
              </a:spcAft>
              <a:buClr>
                <a:srgbClr val="000000"/>
              </a:buClr>
              <a:buSzPts val="1400"/>
              <a:buFont typeface="Arial"/>
              <a:buNone/>
              <a:defRPr sz="1800" b="0" i="0" u="none" strike="noStrike" cap="none">
                <a:solidFill>
                  <a:schemeClr val="tx1"/>
                </a:solidFill>
                <a:latin typeface="Arial" charset="0"/>
                <a:ea typeface="ＭＳ Ｐゴシック" charset="0"/>
                <a:cs typeface="Arial"/>
                <a:sym typeface="Arial"/>
              </a:defRPr>
            </a:lvl8pPr>
            <a:lvl9pPr marL="3886200" marR="0" lvl="8" indent="-228600" algn="l" rtl="0" eaLnBrk="0" fontAlgn="base" hangingPunct="0">
              <a:lnSpc>
                <a:spcPct val="100000"/>
              </a:lnSpc>
              <a:spcBef>
                <a:spcPct val="0"/>
              </a:spcBef>
              <a:spcAft>
                <a:spcPct val="0"/>
              </a:spcAft>
              <a:buClr>
                <a:srgbClr val="000000"/>
              </a:buClr>
              <a:buSzPts val="1400"/>
              <a:buFont typeface="Arial"/>
              <a:buNone/>
              <a:defRPr sz="1800" b="0" i="0" u="none" strike="noStrike" cap="none">
                <a:solidFill>
                  <a:schemeClr val="tx1"/>
                </a:solidFill>
                <a:latin typeface="Arial" charset="0"/>
                <a:ea typeface="ＭＳ Ｐゴシック" charset="0"/>
                <a:cs typeface="Arial"/>
                <a:sym typeface="Arial"/>
              </a:defRPr>
            </a:lvl9pPr>
          </a:lstStyle>
          <a:p>
            <a:r>
              <a:rPr lang="en-US"/>
              <a:t>09/23/2025</a:t>
            </a:r>
            <a:endParaRPr lang="en-US" dirty="0"/>
          </a:p>
        </p:txBody>
      </p:sp>
    </p:spTree>
    <p:extLst>
      <p:ext uri="{BB962C8B-B14F-4D97-AF65-F5344CB8AC3E}">
        <p14:creationId xmlns:p14="http://schemas.microsoft.com/office/powerpoint/2010/main" val="152108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600" dirty="0">
                <a:solidFill>
                  <a:schemeClr val="tx1"/>
                </a:solidFill>
              </a:rPr>
              <a:t>Select the speech segment from Sound </a:t>
            </a:r>
            <a:r>
              <a:rPr lang="en-US" sz="2600" dirty="0">
                <a:solidFill>
                  <a:srgbClr val="00B050"/>
                </a:solidFill>
              </a:rPr>
              <a:t>mama</a:t>
            </a:r>
          </a:p>
          <a:p>
            <a:endParaRPr lang="en-US" sz="2600" dirty="0">
              <a:solidFill>
                <a:srgbClr val="00B050"/>
              </a:solidFill>
            </a:endParaRPr>
          </a:p>
          <a:p>
            <a:r>
              <a:rPr lang="en-US" sz="2600" dirty="0"/>
              <a:t>For </a:t>
            </a:r>
            <a:r>
              <a:rPr lang="en-US" sz="2600" dirty="0">
                <a:solidFill>
                  <a:srgbClr val="FF0000"/>
                </a:solidFill>
              </a:rPr>
              <a:t>pitch extraction</a:t>
            </a:r>
            <a:r>
              <a:rPr lang="en-US" sz="2600" dirty="0"/>
              <a:t>: </a:t>
            </a:r>
          </a:p>
          <a:p>
            <a:pPr lvl="1"/>
            <a:r>
              <a:rPr lang="en-US" sz="2600" dirty="0"/>
              <a:t>Open </a:t>
            </a:r>
            <a:r>
              <a:rPr lang="en-US" sz="2600" dirty="0">
                <a:solidFill>
                  <a:srgbClr val="0066FF"/>
                </a:solidFill>
              </a:rPr>
              <a:t>Pitch menu </a:t>
            </a:r>
            <a:r>
              <a:rPr lang="en-US" sz="2600" dirty="0"/>
              <a:t>on Sound </a:t>
            </a:r>
            <a:r>
              <a:rPr lang="en-US" sz="2600" dirty="0">
                <a:solidFill>
                  <a:srgbClr val="00B050"/>
                </a:solidFill>
              </a:rPr>
              <a:t>mama</a:t>
            </a:r>
            <a:r>
              <a:rPr lang="en-US" sz="2600" dirty="0"/>
              <a:t> </a:t>
            </a:r>
          </a:p>
          <a:p>
            <a:pPr lvl="1"/>
            <a:r>
              <a:rPr lang="en-US" sz="2600" dirty="0">
                <a:solidFill>
                  <a:schemeClr val="tx1"/>
                </a:solidFill>
              </a:rPr>
              <a:t>Select</a:t>
            </a:r>
            <a:r>
              <a:rPr lang="en-US" sz="2600" dirty="0"/>
              <a:t> </a:t>
            </a:r>
            <a:r>
              <a:rPr lang="en-US" sz="2600" dirty="0">
                <a:solidFill>
                  <a:srgbClr val="0066FF"/>
                </a:solidFill>
              </a:rPr>
              <a:t>Show pitch </a:t>
            </a:r>
            <a:r>
              <a:rPr lang="en-US" sz="2600" dirty="0"/>
              <a:t>and then Pitch settings</a:t>
            </a:r>
          </a:p>
          <a:p>
            <a:pPr lvl="1"/>
            <a:r>
              <a:rPr lang="en-US" sz="2600" dirty="0"/>
              <a:t>Set  </a:t>
            </a:r>
            <a:r>
              <a:rPr lang="en-US" sz="2600" dirty="0">
                <a:solidFill>
                  <a:srgbClr val="0066FF"/>
                </a:solidFill>
              </a:rPr>
              <a:t>Pitch </a:t>
            </a:r>
            <a:r>
              <a:rPr lang="en-US" sz="2600" dirty="0">
                <a:solidFill>
                  <a:srgbClr val="0066FF"/>
                </a:solidFill>
                <a:sym typeface="Wingdings" pitchFamily="2" charset="2"/>
              </a:rPr>
              <a:t></a:t>
            </a:r>
            <a:r>
              <a:rPr lang="en-US" sz="2600" dirty="0">
                <a:solidFill>
                  <a:srgbClr val="0066FF"/>
                </a:solidFill>
              </a:rPr>
              <a:t> Pitch settings </a:t>
            </a:r>
            <a:r>
              <a:rPr lang="en-US" sz="2600" dirty="0"/>
              <a:t>to min 75 max 500 (standard) for now but experiment with your own voice:  try to find your highest and lowest pitch</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31</a:t>
            </a:fld>
            <a:endParaRPr lang="uk-UA"/>
          </a:p>
        </p:txBody>
      </p:sp>
      <p:sp>
        <p:nvSpPr>
          <p:cNvPr id="5" name="Date Placeholder 3">
            <a:extLst>
              <a:ext uri="{FF2B5EF4-FFF2-40B4-BE49-F238E27FC236}">
                <a16:creationId xmlns:a16="http://schemas.microsoft.com/office/drawing/2014/main" id="{F4FD46C8-AAAE-6DC6-5278-93FA49ACD628}"/>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2753238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96E33-37EA-C140-8DB6-2835E7F6A9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6" name="Picture 5">
            <a:extLst>
              <a:ext uri="{FF2B5EF4-FFF2-40B4-BE49-F238E27FC236}">
                <a16:creationId xmlns:a16="http://schemas.microsoft.com/office/drawing/2014/main" id="{1BF95069-40B5-CF4D-8A29-A33CFC1A6531}"/>
              </a:ext>
            </a:extLst>
          </p:cNvPr>
          <p:cNvPicPr>
            <a:picLocks noChangeAspect="1"/>
          </p:cNvPicPr>
          <p:nvPr/>
        </p:nvPicPr>
        <p:blipFill>
          <a:blip r:embed="rId3"/>
          <a:stretch>
            <a:fillRect/>
          </a:stretch>
        </p:blipFill>
        <p:spPr>
          <a:xfrm>
            <a:off x="0" y="695476"/>
            <a:ext cx="9144000" cy="5467048"/>
          </a:xfrm>
          <a:prstGeom prst="rect">
            <a:avLst/>
          </a:prstGeom>
        </p:spPr>
      </p:pic>
      <p:sp>
        <p:nvSpPr>
          <p:cNvPr id="2" name="Date Placeholder 3">
            <a:extLst>
              <a:ext uri="{FF2B5EF4-FFF2-40B4-BE49-F238E27FC236}">
                <a16:creationId xmlns:a16="http://schemas.microsoft.com/office/drawing/2014/main" id="{34F81C03-B65F-0B39-7375-E33B19D6A8B1}"/>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3205956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t>For </a:t>
            </a:r>
            <a:r>
              <a:rPr lang="en-US" sz="2400" dirty="0">
                <a:solidFill>
                  <a:srgbClr val="FF0000"/>
                </a:solidFill>
              </a:rPr>
              <a:t>jitter (local only):</a:t>
            </a:r>
          </a:p>
          <a:p>
            <a:pPr lvl="1"/>
            <a:r>
              <a:rPr lang="en-US" sz="2400" dirty="0"/>
              <a:t>In </a:t>
            </a:r>
            <a:r>
              <a:rPr lang="en-US" sz="2400" dirty="0">
                <a:solidFill>
                  <a:srgbClr val="FF0000"/>
                </a:solidFill>
              </a:rPr>
              <a:t>Objects</a:t>
            </a:r>
            <a:r>
              <a:rPr lang="en-US" sz="2400" dirty="0"/>
              <a:t> window select Sound </a:t>
            </a:r>
            <a:r>
              <a:rPr lang="en-US" sz="2400" dirty="0">
                <a:solidFill>
                  <a:srgbClr val="00B050"/>
                </a:solidFill>
              </a:rPr>
              <a:t>mama</a:t>
            </a:r>
            <a:endParaRPr lang="en-US" sz="2400" dirty="0">
              <a:solidFill>
                <a:srgbClr val="0070C0"/>
              </a:solidFill>
            </a:endParaRPr>
          </a:p>
          <a:p>
            <a:pPr lvl="1"/>
            <a:r>
              <a:rPr lang="en-US" sz="2400" dirty="0"/>
              <a:t>On right select </a:t>
            </a:r>
            <a:r>
              <a:rPr lang="en-US" sz="2400" dirty="0">
                <a:solidFill>
                  <a:srgbClr val="0066FF"/>
                </a:solidFill>
              </a:rPr>
              <a:t>Analyze periodicity</a:t>
            </a:r>
          </a:p>
          <a:p>
            <a:pPr lvl="1"/>
            <a:r>
              <a:rPr lang="en-US" sz="2400" dirty="0"/>
              <a:t>Select</a:t>
            </a:r>
            <a:r>
              <a:rPr lang="en-US" sz="2400" dirty="0">
                <a:solidFill>
                  <a:srgbClr val="FF0000"/>
                </a:solidFill>
              </a:rPr>
              <a:t> </a:t>
            </a:r>
            <a:r>
              <a:rPr lang="en-US" sz="2400" dirty="0">
                <a:solidFill>
                  <a:srgbClr val="0066FF"/>
                </a:solidFill>
              </a:rPr>
              <a:t>To </a:t>
            </a:r>
            <a:r>
              <a:rPr lang="en-US" sz="2400" dirty="0" err="1">
                <a:solidFill>
                  <a:srgbClr val="0066FF"/>
                </a:solidFill>
              </a:rPr>
              <a:t>PointProcess</a:t>
            </a:r>
            <a:r>
              <a:rPr lang="en-US" sz="2400" dirty="0">
                <a:solidFill>
                  <a:srgbClr val="0066FF"/>
                </a:solidFill>
              </a:rPr>
              <a:t> periodic, cc</a:t>
            </a:r>
          </a:p>
          <a:p>
            <a:pPr lvl="1"/>
            <a:r>
              <a:rPr lang="en-US" sz="2400" dirty="0">
                <a:solidFill>
                  <a:schemeClr val="tx1"/>
                </a:solidFill>
              </a:rPr>
              <a:t>Again set pitch max (500) and min (75) and click “OK”</a:t>
            </a:r>
          </a:p>
          <a:p>
            <a:pPr lvl="1"/>
            <a:r>
              <a:rPr lang="en-US" sz="2400" dirty="0"/>
              <a:t>In Objects window  </a:t>
            </a:r>
            <a:r>
              <a:rPr lang="en-US" sz="2400" dirty="0">
                <a:solidFill>
                  <a:srgbClr val="FF0000"/>
                </a:solidFill>
              </a:rPr>
              <a:t>Select newly created </a:t>
            </a:r>
            <a:r>
              <a:rPr lang="en-US" sz="2400" dirty="0" err="1">
                <a:solidFill>
                  <a:srgbClr val="FF0000"/>
                </a:solidFill>
              </a:rPr>
              <a:t>PointProcess</a:t>
            </a:r>
            <a:r>
              <a:rPr lang="en-US" sz="2400" dirty="0">
                <a:solidFill>
                  <a:srgbClr val="FF0000"/>
                </a:solidFill>
              </a:rPr>
              <a:t> mama</a:t>
            </a:r>
          </a:p>
          <a:p>
            <a:pPr lvl="1"/>
            <a:r>
              <a:rPr lang="en-US" sz="2400" dirty="0"/>
              <a:t>Choose </a:t>
            </a:r>
            <a:r>
              <a:rPr lang="en-US" sz="2400" dirty="0">
                <a:solidFill>
                  <a:srgbClr val="0066FF"/>
                </a:solidFill>
              </a:rPr>
              <a:t>Query </a:t>
            </a:r>
            <a:r>
              <a:rPr lang="en-US" sz="2400" dirty="0">
                <a:solidFill>
                  <a:srgbClr val="0066FF"/>
                </a:solidFill>
                <a:sym typeface="Wingdings"/>
              </a:rPr>
              <a:t> Get jitter (local) </a:t>
            </a:r>
            <a:r>
              <a:rPr lang="en-US" sz="2400" dirty="0">
                <a:sym typeface="Wingdings"/>
              </a:rPr>
              <a:t>and set parameters in seconds: Shortest period = 0.0001; Longest period = 0.02, max period factor = 1.3 and click “OK”</a:t>
            </a:r>
          </a:p>
          <a:p>
            <a:pPr lvl="1"/>
            <a:endParaRPr lang="en-US" sz="2400" dirty="0">
              <a:solidFill>
                <a:schemeClr val="tx1"/>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33</a:t>
            </a:fld>
            <a:endParaRPr lang="uk-UA"/>
          </a:p>
        </p:txBody>
      </p:sp>
      <p:sp>
        <p:nvSpPr>
          <p:cNvPr id="5" name="Date Placeholder 3">
            <a:extLst>
              <a:ext uri="{FF2B5EF4-FFF2-40B4-BE49-F238E27FC236}">
                <a16:creationId xmlns:a16="http://schemas.microsoft.com/office/drawing/2014/main" id="{F4FD46C8-AAAE-6DC6-5278-93FA49ACD628}"/>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3384931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E9AF2-2196-B7D7-FC77-9B9F8B5EE7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4" name="Picture 3">
            <a:extLst>
              <a:ext uri="{FF2B5EF4-FFF2-40B4-BE49-F238E27FC236}">
                <a16:creationId xmlns:a16="http://schemas.microsoft.com/office/drawing/2014/main" id="{1C8277B2-1581-BFE4-51E7-9FA6C967309B}"/>
              </a:ext>
            </a:extLst>
          </p:cNvPr>
          <p:cNvPicPr>
            <a:picLocks noChangeAspect="1"/>
          </p:cNvPicPr>
          <p:nvPr/>
        </p:nvPicPr>
        <p:blipFill>
          <a:blip r:embed="rId2"/>
          <a:stretch>
            <a:fillRect/>
          </a:stretch>
        </p:blipFill>
        <p:spPr>
          <a:xfrm>
            <a:off x="443498" y="0"/>
            <a:ext cx="7772400" cy="6455504"/>
          </a:xfrm>
          <a:prstGeom prst="rect">
            <a:avLst/>
          </a:prstGeom>
        </p:spPr>
      </p:pic>
    </p:spTree>
    <p:extLst>
      <p:ext uri="{BB962C8B-B14F-4D97-AF65-F5344CB8AC3E}">
        <p14:creationId xmlns:p14="http://schemas.microsoft.com/office/powerpoint/2010/main" val="287318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4DA36C-9D05-4CB2-5586-582D97407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6" name="Picture 5">
            <a:extLst>
              <a:ext uri="{FF2B5EF4-FFF2-40B4-BE49-F238E27FC236}">
                <a16:creationId xmlns:a16="http://schemas.microsoft.com/office/drawing/2014/main" id="{DC4AF23E-6F9C-8BFD-B25C-016755D3DDD6}"/>
              </a:ext>
            </a:extLst>
          </p:cNvPr>
          <p:cNvPicPr>
            <a:picLocks noChangeAspect="1"/>
          </p:cNvPicPr>
          <p:nvPr/>
        </p:nvPicPr>
        <p:blipFill>
          <a:blip r:embed="rId2"/>
          <a:stretch>
            <a:fillRect/>
          </a:stretch>
        </p:blipFill>
        <p:spPr>
          <a:xfrm>
            <a:off x="537257" y="0"/>
            <a:ext cx="7772400" cy="6605516"/>
          </a:xfrm>
          <a:prstGeom prst="rect">
            <a:avLst/>
          </a:prstGeom>
        </p:spPr>
      </p:pic>
    </p:spTree>
    <p:extLst>
      <p:ext uri="{BB962C8B-B14F-4D97-AF65-F5344CB8AC3E}">
        <p14:creationId xmlns:p14="http://schemas.microsoft.com/office/powerpoint/2010/main" val="2354822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solidFill>
                  <a:schemeClr val="tx1"/>
                </a:solidFill>
              </a:rPr>
              <a:t>For</a:t>
            </a:r>
            <a:r>
              <a:rPr lang="en-US" sz="2400" dirty="0">
                <a:solidFill>
                  <a:srgbClr val="0070C0"/>
                </a:solidFill>
              </a:rPr>
              <a:t> </a:t>
            </a:r>
            <a:r>
              <a:rPr lang="en-US" sz="2400" dirty="0">
                <a:solidFill>
                  <a:srgbClr val="FF0000"/>
                </a:solidFill>
              </a:rPr>
              <a:t>shimmer (local only):</a:t>
            </a:r>
          </a:p>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66FF"/>
                </a:solidFill>
              </a:rPr>
              <a:t>Query </a:t>
            </a:r>
            <a:r>
              <a:rPr lang="en-US" sz="2400" dirty="0">
                <a:solidFill>
                  <a:srgbClr val="0066FF"/>
                </a:solidFill>
                <a:sym typeface="Wingdings"/>
              </a:rPr>
              <a:t> Get shimmer (local) </a:t>
            </a:r>
            <a:r>
              <a:rPr lang="en-US" sz="2400" dirty="0">
                <a:sym typeface="Wingdings"/>
              </a:rPr>
              <a:t>and </a:t>
            </a:r>
            <a:r>
              <a:rPr lang="en-US" sz="2400" dirty="0"/>
              <a:t>set period floor to 0.0001s, period ceiling to 0.02s, max period factor to 1.3, and max amplitude factor to 1.6 and click “OK”</a:t>
            </a:r>
          </a:p>
          <a:p>
            <a:pPr lvl="1"/>
            <a:endParaRPr lang="en-US" sz="2400" dirty="0">
              <a:solidFill>
                <a:schemeClr val="tx1"/>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36</a:t>
            </a:fld>
            <a:endParaRPr lang="uk-UA"/>
          </a:p>
        </p:txBody>
      </p:sp>
      <p:sp>
        <p:nvSpPr>
          <p:cNvPr id="5" name="Date Placeholder 3">
            <a:extLst>
              <a:ext uri="{FF2B5EF4-FFF2-40B4-BE49-F238E27FC236}">
                <a16:creationId xmlns:a16="http://schemas.microsoft.com/office/drawing/2014/main" id="{F4FD46C8-AAAE-6DC6-5278-93FA49ACD628}"/>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286634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58307B-31A4-69D8-ADC3-7D33E417D1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4" name="Picture 3">
            <a:extLst>
              <a:ext uri="{FF2B5EF4-FFF2-40B4-BE49-F238E27FC236}">
                <a16:creationId xmlns:a16="http://schemas.microsoft.com/office/drawing/2014/main" id="{48199A21-4FDF-6F9A-E872-EA00919682ED}"/>
              </a:ext>
            </a:extLst>
          </p:cNvPr>
          <p:cNvPicPr>
            <a:picLocks noChangeAspect="1"/>
          </p:cNvPicPr>
          <p:nvPr/>
        </p:nvPicPr>
        <p:blipFill>
          <a:blip r:embed="rId3"/>
          <a:stretch>
            <a:fillRect/>
          </a:stretch>
        </p:blipFill>
        <p:spPr>
          <a:xfrm>
            <a:off x="456477" y="0"/>
            <a:ext cx="7772400" cy="6475862"/>
          </a:xfrm>
          <a:prstGeom prst="rect">
            <a:avLst/>
          </a:prstGeom>
        </p:spPr>
      </p:pic>
    </p:spTree>
    <p:extLst>
      <p:ext uri="{BB962C8B-B14F-4D97-AF65-F5344CB8AC3E}">
        <p14:creationId xmlns:p14="http://schemas.microsoft.com/office/powerpoint/2010/main" val="1607520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t>For </a:t>
            </a:r>
            <a:r>
              <a:rPr lang="en-US" sz="2400" dirty="0">
                <a:solidFill>
                  <a:srgbClr val="FF0000"/>
                </a:solidFill>
              </a:rPr>
              <a:t>HNR</a:t>
            </a:r>
            <a:r>
              <a:rPr lang="en-US" sz="2400"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66FF"/>
                </a:solidFill>
              </a:rPr>
              <a:t>Sound mama</a:t>
            </a:r>
          </a:p>
          <a:p>
            <a:pPr lvl="1"/>
            <a:r>
              <a:rPr lang="en-US" sz="2400" dirty="0"/>
              <a:t>On right select </a:t>
            </a:r>
            <a:r>
              <a:rPr lang="en-US" sz="2400" dirty="0">
                <a:solidFill>
                  <a:srgbClr val="0066FF"/>
                </a:solidFill>
              </a:rPr>
              <a:t>Analyze periodicity</a:t>
            </a:r>
          </a:p>
          <a:p>
            <a:pPr lvl="1"/>
            <a:r>
              <a:rPr lang="en-US" sz="2400" dirty="0"/>
              <a:t>Select </a:t>
            </a:r>
            <a:r>
              <a:rPr lang="en-US" sz="2400" dirty="0">
                <a:solidFill>
                  <a:srgbClr val="0066FF"/>
                </a:solidFill>
              </a:rPr>
              <a:t>To harmonicity (cc) </a:t>
            </a:r>
            <a:r>
              <a:rPr lang="en-US" sz="2400" dirty="0"/>
              <a:t>and set time step to 0.01, min pitch to 75Hz, silence threshold to 0.1, and periods per window to 1.0</a:t>
            </a:r>
          </a:p>
          <a:p>
            <a:pPr lvl="1"/>
            <a:endParaRPr lang="en-US" sz="2400" dirty="0">
              <a:solidFill>
                <a:schemeClr val="tx1"/>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38</a:t>
            </a:fld>
            <a:endParaRPr lang="uk-UA"/>
          </a:p>
        </p:txBody>
      </p:sp>
      <p:sp>
        <p:nvSpPr>
          <p:cNvPr id="5" name="Date Placeholder 3">
            <a:extLst>
              <a:ext uri="{FF2B5EF4-FFF2-40B4-BE49-F238E27FC236}">
                <a16:creationId xmlns:a16="http://schemas.microsoft.com/office/drawing/2014/main" id="{F4FD46C8-AAAE-6DC6-5278-93FA49ACD628}"/>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3506653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B7D39B-B542-C44A-9208-F47E046989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8" name="Picture 7">
            <a:extLst>
              <a:ext uri="{FF2B5EF4-FFF2-40B4-BE49-F238E27FC236}">
                <a16:creationId xmlns:a16="http://schemas.microsoft.com/office/drawing/2014/main" id="{05161E8D-0F83-0943-B445-14B3480EC6BD}"/>
              </a:ext>
            </a:extLst>
          </p:cNvPr>
          <p:cNvPicPr>
            <a:picLocks noChangeAspect="1"/>
          </p:cNvPicPr>
          <p:nvPr/>
        </p:nvPicPr>
        <p:blipFill>
          <a:blip r:embed="rId3"/>
          <a:stretch>
            <a:fillRect/>
          </a:stretch>
        </p:blipFill>
        <p:spPr>
          <a:xfrm>
            <a:off x="0" y="925363"/>
            <a:ext cx="9144000" cy="5007273"/>
          </a:xfrm>
          <a:prstGeom prst="rect">
            <a:avLst/>
          </a:prstGeom>
        </p:spPr>
      </p:pic>
      <p:sp>
        <p:nvSpPr>
          <p:cNvPr id="2" name="Date Placeholder 3">
            <a:extLst>
              <a:ext uri="{FF2B5EF4-FFF2-40B4-BE49-F238E27FC236}">
                <a16:creationId xmlns:a16="http://schemas.microsoft.com/office/drawing/2014/main" id="{C8E64AB5-C19C-A101-8C6E-279CF631D3C0}"/>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343811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4</a:t>
            </a:fld>
            <a:endParaRPr sz="1400" b="0" i="0" u="none" strike="noStrike" cap="none">
              <a:solidFill>
                <a:schemeClr val="dk1"/>
              </a:solidFill>
              <a:latin typeface="Arial"/>
              <a:ea typeface="Arial"/>
              <a:cs typeface="Arial"/>
              <a:sym typeface="Arial"/>
            </a:endParaRPr>
          </a:p>
        </p:txBody>
      </p:sp>
      <p:sp>
        <p:nvSpPr>
          <p:cNvPr id="97" name="Google Shape;9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u="sng" dirty="0">
                <a:solidFill>
                  <a:srgbClr val="0066FF"/>
                </a:solidFill>
                <a:latin typeface="Arial"/>
                <a:ea typeface="Arial"/>
                <a:cs typeface="Arial"/>
                <a:sym typeface="Arial"/>
                <a:hlinkClick r:id="rId3">
                  <a:extLst>
                    <a:ext uri="{A12FA001-AC4F-418D-AE19-62706E023703}">
                      <ahyp:hlinkClr xmlns:ahyp="http://schemas.microsoft.com/office/drawing/2018/hyperlinkcolor" val="tx"/>
                    </a:ext>
                  </a:extLst>
                </a:hlinkClick>
              </a:rPr>
              <a:t>A Speech Analysis Tool: Praat</a:t>
            </a:r>
            <a:endParaRPr dirty="0">
              <a:solidFill>
                <a:srgbClr val="0066FF"/>
              </a:solidFill>
              <a:latin typeface="Arial"/>
              <a:ea typeface="Arial"/>
              <a:cs typeface="Arial"/>
              <a:sym typeface="Arial"/>
            </a:endParaRPr>
          </a:p>
        </p:txBody>
      </p:sp>
      <p:sp>
        <p:nvSpPr>
          <p:cNvPr id="98" name="Google Shape;98;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Developed by Paul </a:t>
            </a:r>
            <a:r>
              <a:rPr lang="en-US" dirty="0" err="1">
                <a:latin typeface="Arial"/>
                <a:ea typeface="Arial"/>
                <a:cs typeface="Arial"/>
                <a:sym typeface="Arial"/>
              </a:rPr>
              <a:t>Boersma</a:t>
            </a:r>
            <a:r>
              <a:rPr lang="en-US" dirty="0">
                <a:latin typeface="Arial"/>
                <a:ea typeface="Arial"/>
                <a:cs typeface="Arial"/>
                <a:sym typeface="Arial"/>
              </a:rPr>
              <a:t> and David </a:t>
            </a:r>
            <a:r>
              <a:rPr lang="en-US" dirty="0" err="1">
                <a:latin typeface="Arial"/>
                <a:ea typeface="Arial"/>
                <a:cs typeface="Arial"/>
                <a:sym typeface="Arial"/>
              </a:rPr>
              <a:t>Weenink</a:t>
            </a:r>
            <a:r>
              <a:rPr lang="en-US" dirty="0">
                <a:latin typeface="Arial"/>
                <a:ea typeface="Arial"/>
                <a:cs typeface="Arial"/>
                <a:sym typeface="Arial"/>
              </a:rPr>
              <a:t> at the Institute of Phonetic Sciences, University of Amsterdam</a:t>
            </a:r>
            <a:endParaRPr dirty="0"/>
          </a:p>
          <a:p>
            <a:pPr marL="342900" lvl="0" indent="-342900" algn="l" rtl="0">
              <a:spcBef>
                <a:spcPts val="560"/>
              </a:spcBef>
              <a:spcAft>
                <a:spcPts val="0"/>
              </a:spcAft>
              <a:buClr>
                <a:schemeClr val="dk1"/>
              </a:buClr>
              <a:buSzPts val="2800"/>
              <a:buFont typeface="Arial"/>
              <a:buChar char="•"/>
            </a:pPr>
            <a:r>
              <a:rPr lang="en-US" dirty="0">
                <a:latin typeface="Arial"/>
                <a:ea typeface="Arial"/>
                <a:cs typeface="Arial"/>
                <a:sym typeface="Arial"/>
              </a:rPr>
              <a:t>General purpose speech tool</a:t>
            </a:r>
          </a:p>
          <a:p>
            <a:pPr marL="800100" lvl="1">
              <a:spcBef>
                <a:spcPts val="560"/>
              </a:spcBef>
              <a:buSzPts val="2800"/>
              <a:buFont typeface="Arial"/>
              <a:buChar char="•"/>
            </a:pPr>
            <a:r>
              <a:rPr lang="en-US" sz="2400" dirty="0"/>
              <a:t>Used for e</a:t>
            </a:r>
            <a:r>
              <a:rPr lang="en-US" sz="2400" dirty="0">
                <a:latin typeface="Arial"/>
                <a:ea typeface="Arial"/>
                <a:cs typeface="Arial"/>
                <a:sym typeface="Arial"/>
              </a:rPr>
              <a:t>diting, segmentation and labeling, prosodic manipulation and analysis, and more </a:t>
            </a:r>
            <a:r>
              <a:rPr lang="en-US" sz="2400" dirty="0"/>
              <a:t>(as you’ve seen in the readings and video tutorials for today)</a:t>
            </a:r>
            <a:endParaRPr lang="en-US" sz="2400" dirty="0">
              <a:latin typeface="Arial"/>
              <a:ea typeface="Arial"/>
              <a:cs typeface="Arial"/>
              <a:sym typeface="Arial"/>
            </a:endParaRPr>
          </a:p>
          <a:p>
            <a:pPr marL="800100" lvl="1">
              <a:spcBef>
                <a:spcPts val="560"/>
              </a:spcBef>
              <a:buSzPts val="2800"/>
              <a:buFont typeface="Arial"/>
              <a:buChar char="•"/>
            </a:pPr>
            <a:r>
              <a:rPr lang="en-US" sz="2400" dirty="0">
                <a:latin typeface="Arial"/>
                <a:ea typeface="Arial"/>
                <a:cs typeface="Arial"/>
                <a:sym typeface="Arial"/>
              </a:rPr>
              <a:t>Large user community, </a:t>
            </a:r>
            <a:r>
              <a:rPr lang="en-US" sz="2400" u="sng" dirty="0">
                <a:solidFill>
                  <a:srgbClr val="0066FF"/>
                </a:solidFill>
                <a:latin typeface="Arial"/>
                <a:ea typeface="Arial"/>
                <a:cs typeface="Arial"/>
                <a:sym typeface="Arial"/>
                <a:hlinkClick r:id="rId4">
                  <a:extLst>
                    <a:ext uri="{A12FA001-AC4F-418D-AE19-62706E023703}">
                      <ahyp:hlinkClr xmlns:ahyp="http://schemas.microsoft.com/office/drawing/2018/hyperlinkcolor" val="tx"/>
                    </a:ext>
                  </a:extLst>
                </a:hlinkClick>
              </a:rPr>
              <a:t>Praat-Users-List</a:t>
            </a:r>
            <a:endParaRPr lang="en-US" sz="2400" u="sng" dirty="0">
              <a:solidFill>
                <a:srgbClr val="0066FF"/>
              </a:solidFill>
              <a:latin typeface="Arial"/>
              <a:ea typeface="Arial"/>
              <a:cs typeface="Arial"/>
              <a:sym typeface="Arial"/>
            </a:endParaRPr>
          </a:p>
          <a:p>
            <a:pPr marL="800100" lvl="1">
              <a:spcBef>
                <a:spcPts val="560"/>
              </a:spcBef>
              <a:buSzPts val="2800"/>
              <a:buFont typeface="Arial"/>
              <a:buChar char="•"/>
            </a:pPr>
            <a:r>
              <a:rPr lang="en-US" sz="2400" dirty="0"/>
              <a:t>Today we will go through some basics together</a:t>
            </a:r>
            <a:endParaRPr lang="en-US" sz="2400" u="sng" dirty="0">
              <a:solidFill>
                <a:srgbClr val="0066FF"/>
              </a:solidFill>
            </a:endParaRPr>
          </a:p>
          <a:p>
            <a:pPr marL="342900" lvl="0" indent="-342900" algn="l" rtl="0">
              <a:spcBef>
                <a:spcPts val="560"/>
              </a:spcBef>
              <a:spcAft>
                <a:spcPts val="0"/>
              </a:spcAft>
              <a:buClr>
                <a:schemeClr val="dk1"/>
              </a:buClr>
              <a:buSzPts val="2800"/>
              <a:buFont typeface="Arial"/>
              <a:buChar char="•"/>
            </a:pPr>
            <a:endParaRPr dirty="0">
              <a:latin typeface="Arial"/>
              <a:ea typeface="Arial"/>
              <a:cs typeface="Arial"/>
              <a:sym typeface="Arial"/>
            </a:endParaRPr>
          </a:p>
        </p:txBody>
      </p:sp>
      <p:sp>
        <p:nvSpPr>
          <p:cNvPr id="2" name="Date Placeholder 3">
            <a:extLst>
              <a:ext uri="{FF2B5EF4-FFF2-40B4-BE49-F238E27FC236}">
                <a16:creationId xmlns:a16="http://schemas.microsoft.com/office/drawing/2014/main" id="{F196AA5D-B9C8-E69D-8FFB-54B35FE2AC4D}"/>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solidFill>
                  <a:schemeClr val="tx1"/>
                </a:solidFill>
              </a:rPr>
              <a:t>For </a:t>
            </a:r>
            <a:r>
              <a:rPr lang="en-US" sz="2400" dirty="0">
                <a:solidFill>
                  <a:srgbClr val="FF0000"/>
                </a:solidFill>
              </a:rPr>
              <a:t>speaking rate</a:t>
            </a:r>
            <a:r>
              <a:rPr lang="en-US" sz="2400" dirty="0"/>
              <a:t>: Divide #words or #syllables by utterance duration (or use a </a:t>
            </a:r>
            <a:r>
              <a:rPr lang="en-US" sz="2400" dirty="0">
                <a:solidFill>
                  <a:srgbClr val="0066FF"/>
                </a:solidFill>
                <a:hlinkClick r:id="rId3">
                  <a:extLst>
                    <a:ext uri="{A12FA001-AC4F-418D-AE19-62706E023703}">
                      <ahyp:hlinkClr xmlns:ahyp="http://schemas.microsoft.com/office/drawing/2018/hyperlinkcolor" val="tx"/>
                    </a:ext>
                  </a:extLst>
                </a:hlinkClick>
              </a:rPr>
              <a:t>Praat script </a:t>
            </a:r>
            <a:r>
              <a:rPr lang="en-US" sz="2400" dirty="0"/>
              <a:t>or </a:t>
            </a:r>
            <a:r>
              <a:rPr lang="en-US" sz="2400" dirty="0">
                <a:solidFill>
                  <a:srgbClr val="0066FF"/>
                </a:solidFill>
                <a:hlinkClick r:id="rId4">
                  <a:extLst>
                    <a:ext uri="{A12FA001-AC4F-418D-AE19-62706E023703}">
                      <ahyp:hlinkClr xmlns:ahyp="http://schemas.microsoft.com/office/drawing/2018/hyperlinkcolor" val="tx"/>
                    </a:ext>
                  </a:extLst>
                </a:hlinkClick>
              </a:rPr>
              <a:t>parselmouth script</a:t>
            </a:r>
            <a:r>
              <a:rPr lang="en-US" sz="2400" dirty="0"/>
              <a:t>)</a:t>
            </a:r>
          </a:p>
          <a:p>
            <a:endParaRPr lang="en-US" sz="2400" dirty="0"/>
          </a:p>
          <a:p>
            <a:r>
              <a:rPr lang="en-US" sz="2400" dirty="0"/>
              <a:t>To </a:t>
            </a:r>
            <a:r>
              <a:rPr lang="en-US" sz="2400" dirty="0">
                <a:solidFill>
                  <a:srgbClr val="FF0000"/>
                </a:solidFill>
              </a:rPr>
              <a:t>identify</a:t>
            </a:r>
            <a:r>
              <a:rPr lang="en-US" sz="2400" dirty="0">
                <a:solidFill>
                  <a:schemeClr val="tx1"/>
                </a:solidFill>
              </a:rPr>
              <a:t> </a:t>
            </a:r>
            <a:r>
              <a:rPr lang="en-US" sz="2400" dirty="0">
                <a:solidFill>
                  <a:srgbClr val="FF0000"/>
                </a:solidFill>
              </a:rPr>
              <a:t>silences</a:t>
            </a:r>
            <a:r>
              <a:rPr lang="en-US" sz="2400" dirty="0"/>
              <a:t>:</a:t>
            </a:r>
          </a:p>
          <a:p>
            <a:pPr lvl="1"/>
            <a:r>
              <a:rPr lang="en-US" sz="2400" dirty="0"/>
              <a:t>Select Sound mama in Objects window</a:t>
            </a:r>
          </a:p>
          <a:p>
            <a:pPr lvl="1"/>
            <a:r>
              <a:rPr lang="en-US" sz="2400" dirty="0"/>
              <a:t>Select </a:t>
            </a:r>
            <a:r>
              <a:rPr lang="en-US" sz="2400" dirty="0">
                <a:solidFill>
                  <a:srgbClr val="0066FF"/>
                </a:solidFill>
              </a:rPr>
              <a:t>Annotate </a:t>
            </a:r>
            <a:r>
              <a:rPr lang="en-US" sz="2400" dirty="0">
                <a:solidFill>
                  <a:srgbClr val="0066FF"/>
                </a:solidFill>
                <a:sym typeface="Wingdings" pitchFamily="2" charset="2"/>
              </a:rPr>
              <a:t> To </a:t>
            </a:r>
            <a:r>
              <a:rPr lang="en-US" sz="2400" dirty="0" err="1">
                <a:solidFill>
                  <a:srgbClr val="0066FF"/>
                </a:solidFill>
                <a:sym typeface="Wingdings" pitchFamily="2" charset="2"/>
              </a:rPr>
              <a:t>TextGrid</a:t>
            </a:r>
            <a:r>
              <a:rPr lang="en-US" sz="2400" dirty="0">
                <a:solidFill>
                  <a:srgbClr val="0066FF"/>
                </a:solidFill>
                <a:sym typeface="Wingdings" pitchFamily="2" charset="2"/>
              </a:rPr>
              <a:t> (silences); </a:t>
            </a:r>
            <a:r>
              <a:rPr lang="en-US" sz="2400" dirty="0">
                <a:solidFill>
                  <a:schemeClr val="tx1"/>
                </a:solidFill>
                <a:sym typeface="Wingdings" pitchFamily="2" charset="2"/>
              </a:rPr>
              <a:t>click </a:t>
            </a:r>
            <a:r>
              <a:rPr lang="en-US" sz="2400" dirty="0">
                <a:solidFill>
                  <a:srgbClr val="0066FF"/>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66FF"/>
                </a:solidFill>
                <a:sym typeface="Wingdings" pitchFamily="2" charset="2"/>
              </a:rPr>
              <a:t>both</a:t>
            </a:r>
            <a:r>
              <a:rPr lang="en-US" sz="2400" dirty="0">
                <a:solidFill>
                  <a:srgbClr val="FF0000"/>
                </a:solidFill>
                <a:sym typeface="Wingdings" pitchFamily="2" charset="2"/>
              </a:rPr>
              <a:t> </a:t>
            </a:r>
            <a:r>
              <a:rPr lang="en-US" sz="2400" dirty="0">
                <a:solidFill>
                  <a:srgbClr val="0066FF"/>
                </a:solidFill>
                <a:sym typeface="Wingdings" pitchFamily="2" charset="2"/>
              </a:rPr>
              <a:t>Sound mama </a:t>
            </a:r>
            <a:r>
              <a:rPr lang="en-US" sz="2400" dirty="0">
                <a:solidFill>
                  <a:schemeClr val="tx1"/>
                </a:solidFill>
                <a:sym typeface="Wingdings" pitchFamily="2" charset="2"/>
              </a:rPr>
              <a:t>and </a:t>
            </a:r>
            <a:r>
              <a:rPr lang="en-US" sz="2400" dirty="0" err="1">
                <a:solidFill>
                  <a:srgbClr val="0066FF"/>
                </a:solidFill>
                <a:sym typeface="Wingdings" pitchFamily="2" charset="2"/>
              </a:rPr>
              <a:t>TextGrid</a:t>
            </a:r>
            <a:r>
              <a:rPr lang="en-US" sz="2400" dirty="0">
                <a:solidFill>
                  <a:srgbClr val="0066FF"/>
                </a:solidFill>
                <a:sym typeface="Wingdings" pitchFamily="2" charset="2"/>
              </a:rPr>
              <a:t> file </a:t>
            </a:r>
            <a:r>
              <a:rPr lang="en-US" sz="2400" dirty="0">
                <a:solidFill>
                  <a:schemeClr val="tx1"/>
                </a:solidFill>
                <a:sym typeface="Wingdings" pitchFamily="2" charset="2"/>
              </a:rPr>
              <a:t>created (using </a:t>
            </a:r>
            <a:r>
              <a:rPr lang="en-US" sz="2400" dirty="0">
                <a:solidFill>
                  <a:srgbClr val="FF0000"/>
                </a:solidFill>
                <a:sym typeface="Wingdings" pitchFamily="2" charset="2"/>
              </a:rPr>
              <a:t>command </a:t>
            </a:r>
            <a:r>
              <a:rPr lang="en-US" sz="2400" dirty="0">
                <a:solidFill>
                  <a:schemeClr val="tx1"/>
                </a:solidFill>
                <a:sym typeface="Wingdings" pitchFamily="2" charset="2"/>
              </a:rPr>
              <a:t>(</a:t>
            </a:r>
            <a:r>
              <a:rPr lang="en-US" sz="2400" dirty="0">
                <a:solidFill>
                  <a:srgbClr val="FF0000"/>
                </a:solidFill>
                <a:sym typeface="Wingdings" pitchFamily="2" charset="2"/>
              </a:rPr>
              <a:t>⌘</a:t>
            </a:r>
            <a:r>
              <a:rPr lang="en-US" sz="2400" dirty="0">
                <a:solidFill>
                  <a:schemeClr val="tx1"/>
                </a:solidFill>
                <a:sym typeface="Wingdings" pitchFamily="2" charset="2"/>
              </a:rPr>
              <a:t>))</a:t>
            </a:r>
          </a:p>
          <a:p>
            <a:pPr lvl="1"/>
            <a:r>
              <a:rPr lang="en-US" sz="2400" dirty="0">
                <a:solidFill>
                  <a:schemeClr val="tx1"/>
                </a:solidFill>
                <a:sym typeface="Wingdings" pitchFamily="2" charset="2"/>
              </a:rPr>
              <a:t>Choose </a:t>
            </a:r>
            <a:r>
              <a:rPr lang="en-US" sz="2400" dirty="0">
                <a:solidFill>
                  <a:srgbClr val="0066FF"/>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sz="2400" dirty="0">
              <a:solidFill>
                <a:schemeClr val="tx1"/>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40</a:t>
            </a:fld>
            <a:endParaRPr lang="uk-UA"/>
          </a:p>
        </p:txBody>
      </p:sp>
      <p:sp>
        <p:nvSpPr>
          <p:cNvPr id="5" name="Date Placeholder 3">
            <a:extLst>
              <a:ext uri="{FF2B5EF4-FFF2-40B4-BE49-F238E27FC236}">
                <a16:creationId xmlns:a16="http://schemas.microsoft.com/office/drawing/2014/main" id="{F4FD46C8-AAAE-6DC6-5278-93FA49ACD628}"/>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945949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E96F2-219F-760F-A0E9-150E8730AB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4" name="Picture 3">
            <a:extLst>
              <a:ext uri="{FF2B5EF4-FFF2-40B4-BE49-F238E27FC236}">
                <a16:creationId xmlns:a16="http://schemas.microsoft.com/office/drawing/2014/main" id="{61D8FACF-10C9-A29F-2303-4133AEF08B10}"/>
              </a:ext>
            </a:extLst>
          </p:cNvPr>
          <p:cNvPicPr>
            <a:picLocks noChangeAspect="1"/>
          </p:cNvPicPr>
          <p:nvPr/>
        </p:nvPicPr>
        <p:blipFill>
          <a:blip r:embed="rId3"/>
          <a:stretch>
            <a:fillRect/>
          </a:stretch>
        </p:blipFill>
        <p:spPr>
          <a:xfrm>
            <a:off x="676189" y="0"/>
            <a:ext cx="7772400" cy="6841081"/>
          </a:xfrm>
          <a:prstGeom prst="rect">
            <a:avLst/>
          </a:prstGeom>
        </p:spPr>
      </p:pic>
    </p:spTree>
    <p:extLst>
      <p:ext uri="{BB962C8B-B14F-4D97-AF65-F5344CB8AC3E}">
        <p14:creationId xmlns:p14="http://schemas.microsoft.com/office/powerpoint/2010/main" val="1881441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475C4A-1FD4-304E-A816-81E71D1BA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6" name="Picture 5">
            <a:extLst>
              <a:ext uri="{FF2B5EF4-FFF2-40B4-BE49-F238E27FC236}">
                <a16:creationId xmlns:a16="http://schemas.microsoft.com/office/drawing/2014/main" id="{EDA6D3BB-CD1B-1045-A9BA-A8F111943D1D}"/>
              </a:ext>
            </a:extLst>
          </p:cNvPr>
          <p:cNvPicPr>
            <a:picLocks noChangeAspect="1"/>
          </p:cNvPicPr>
          <p:nvPr/>
        </p:nvPicPr>
        <p:blipFill>
          <a:blip r:embed="rId3"/>
          <a:stretch>
            <a:fillRect/>
          </a:stretch>
        </p:blipFill>
        <p:spPr>
          <a:xfrm>
            <a:off x="377890" y="0"/>
            <a:ext cx="8388220" cy="6858000"/>
          </a:xfrm>
          <a:prstGeom prst="rect">
            <a:avLst/>
          </a:prstGeom>
        </p:spPr>
      </p:pic>
    </p:spTree>
    <p:extLst>
      <p:ext uri="{BB962C8B-B14F-4D97-AF65-F5344CB8AC3E}">
        <p14:creationId xmlns:p14="http://schemas.microsoft.com/office/powerpoint/2010/main" val="1911171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p:txBody>
          <a:bodyPr/>
          <a:lstStyle/>
          <a:p>
            <a:pPr lvl="0"/>
            <a:r>
              <a:rPr lang="en-US" dirty="0">
                <a:sym typeface="Arial"/>
              </a:rPr>
              <a:t>Task 1: Pitch and Intensity</a:t>
            </a:r>
            <a:endParaRPr lang="en-US" dirty="0"/>
          </a:p>
        </p:txBody>
      </p:sp>
      <p:sp>
        <p:nvSpPr>
          <p:cNvPr id="163" name="Google Shape;163;p23"/>
          <p:cNvSpPr txBox="1">
            <a:spLocks noGrp="1"/>
          </p:cNvSpPr>
          <p:nvPr>
            <p:ph type="body" idx="1"/>
          </p:nvPr>
        </p:nvSpPr>
        <p:spPr>
          <a:xfrm>
            <a:off x="457200" y="1201272"/>
            <a:ext cx="8229600" cy="4924892"/>
          </a:xfrm>
        </p:spPr>
        <p:txBody>
          <a:bodyPr/>
          <a:lstStyle/>
          <a:p>
            <a:pPr lvl="0"/>
            <a:r>
              <a:rPr lang="en-US" sz="2400" dirty="0">
                <a:solidFill>
                  <a:schemeClr val="tx1"/>
                </a:solidFill>
                <a:sym typeface="Arial"/>
              </a:rPr>
              <a:t>Open</a:t>
            </a:r>
            <a:r>
              <a:rPr lang="en-US" sz="2400" dirty="0">
                <a:solidFill>
                  <a:srgbClr val="0070C0"/>
                </a:solidFill>
                <a:sym typeface="Arial"/>
              </a:rPr>
              <a:t> </a:t>
            </a:r>
            <a:r>
              <a:rPr lang="en-US" sz="2400" dirty="0">
                <a:sym typeface="Arial"/>
              </a:rPr>
              <a:t>your </a:t>
            </a:r>
            <a:r>
              <a:rPr lang="en-US" sz="2400" dirty="0">
                <a:solidFill>
                  <a:srgbClr val="0066FF"/>
                </a:solidFill>
                <a:sym typeface="Arial"/>
              </a:rPr>
              <a:t>mama</a:t>
            </a:r>
            <a:r>
              <a:rPr lang="en-US" sz="2400" dirty="0">
                <a:solidFill>
                  <a:srgbClr val="0070C0"/>
                </a:solidFill>
                <a:sym typeface="Arial"/>
              </a:rPr>
              <a:t> </a:t>
            </a:r>
            <a:r>
              <a:rPr lang="en-US" sz="2400" dirty="0">
                <a:solidFill>
                  <a:schemeClr val="tx1"/>
                </a:solidFill>
                <a:sym typeface="Arial"/>
              </a:rPr>
              <a:t>file</a:t>
            </a:r>
            <a:r>
              <a:rPr lang="en-US" sz="2400" dirty="0">
                <a:solidFill>
                  <a:srgbClr val="00B050"/>
                </a:solidFill>
                <a:sym typeface="Arial"/>
              </a:rPr>
              <a:t> </a:t>
            </a:r>
            <a:r>
              <a:rPr lang="en-US" sz="2400" dirty="0">
                <a:solidFill>
                  <a:schemeClr val="tx1"/>
                </a:solidFill>
                <a:sym typeface="Arial"/>
              </a:rPr>
              <a:t>in</a:t>
            </a:r>
            <a:r>
              <a:rPr lang="en-US" sz="2400" dirty="0">
                <a:sym typeface="Arial"/>
              </a:rPr>
              <a:t> </a:t>
            </a:r>
            <a:r>
              <a:rPr lang="en-US" sz="2400" dirty="0" err="1">
                <a:sym typeface="Arial"/>
              </a:rPr>
              <a:t>Praat</a:t>
            </a:r>
            <a:r>
              <a:rPr lang="en-US" sz="2400" dirty="0"/>
              <a:t>;</a:t>
            </a:r>
            <a:r>
              <a:rPr lang="en-US" sz="2400" dirty="0">
                <a:sym typeface="Arial"/>
              </a:rPr>
              <a:t> </a:t>
            </a:r>
            <a:r>
              <a:rPr lang="en-US" sz="2400" dirty="0"/>
              <a:t>select</a:t>
            </a:r>
            <a:r>
              <a:rPr lang="en-US" sz="2400" dirty="0">
                <a:sym typeface="Arial"/>
              </a:rPr>
              <a:t> </a:t>
            </a:r>
            <a:r>
              <a:rPr lang="en-US" sz="2400" dirty="0">
                <a:solidFill>
                  <a:srgbClr val="0066FF"/>
                </a:solidFill>
              </a:rPr>
              <a:t>V</a:t>
            </a:r>
            <a:r>
              <a:rPr lang="en-US" sz="2400" dirty="0">
                <a:solidFill>
                  <a:srgbClr val="0066FF"/>
                </a:solidFill>
                <a:sym typeface="Arial"/>
              </a:rPr>
              <a:t>iew &amp; </a:t>
            </a:r>
            <a:r>
              <a:rPr lang="en-US" sz="2400" dirty="0">
                <a:solidFill>
                  <a:srgbClr val="0066FF"/>
                </a:solidFill>
              </a:rPr>
              <a:t>E</a:t>
            </a:r>
            <a:r>
              <a:rPr lang="en-US" sz="2400" dirty="0">
                <a:solidFill>
                  <a:srgbClr val="0066FF"/>
                </a:solidFill>
                <a:sym typeface="Arial"/>
              </a:rPr>
              <a:t>dit </a:t>
            </a:r>
            <a:r>
              <a:rPr lang="en-US" sz="2400" dirty="0">
                <a:solidFill>
                  <a:schemeClr val="tx1"/>
                </a:solidFill>
                <a:sym typeface="Arial"/>
              </a:rPr>
              <a:t>on right</a:t>
            </a:r>
            <a:endParaRPr lang="en-US" sz="2400" dirty="0">
              <a:solidFill>
                <a:schemeClr val="tx1"/>
              </a:solidFill>
            </a:endParaRPr>
          </a:p>
          <a:p>
            <a:pPr lvl="1"/>
            <a:r>
              <a:rPr lang="en-US" sz="2400" dirty="0">
                <a:sym typeface="Arial"/>
              </a:rPr>
              <a:t>Select the </a:t>
            </a:r>
            <a:r>
              <a:rPr lang="en-US" sz="2400" dirty="0">
                <a:solidFill>
                  <a:srgbClr val="FF0000"/>
                </a:solidFill>
                <a:sym typeface="Arial"/>
              </a:rPr>
              <a:t>most prominent word </a:t>
            </a:r>
            <a:r>
              <a:rPr lang="en-US" sz="2400" dirty="0">
                <a:solidFill>
                  <a:schemeClr val="tx1"/>
                </a:solidFill>
                <a:sym typeface="Arial"/>
              </a:rPr>
              <a:t>(using </a:t>
            </a:r>
            <a:r>
              <a:rPr lang="en-US" sz="2400" dirty="0">
                <a:solidFill>
                  <a:srgbClr val="0066FF"/>
                </a:solidFill>
                <a:sym typeface="Arial"/>
              </a:rPr>
              <a:t>“</a:t>
            </a:r>
            <a:r>
              <a:rPr lang="en-US" sz="2400" dirty="0" err="1">
                <a:solidFill>
                  <a:srgbClr val="0066FF"/>
                </a:solidFill>
                <a:sym typeface="Arial"/>
              </a:rPr>
              <a:t>sel</a:t>
            </a:r>
            <a:r>
              <a:rPr lang="en-US" sz="2400" dirty="0">
                <a:solidFill>
                  <a:srgbClr val="0066FF"/>
                </a:solidFill>
                <a:sym typeface="Arial"/>
              </a:rPr>
              <a:t>” </a:t>
            </a:r>
            <a:r>
              <a:rPr lang="en-US" sz="2400" dirty="0">
                <a:solidFill>
                  <a:schemeClr val="tx1"/>
                </a:solidFill>
                <a:sym typeface="Arial"/>
              </a:rPr>
              <a:t>at the bottom)</a:t>
            </a:r>
            <a:r>
              <a:rPr lang="en-US" sz="2400" dirty="0">
                <a:solidFill>
                  <a:srgbClr val="FF0000"/>
                </a:solidFill>
                <a:sym typeface="Arial"/>
              </a:rPr>
              <a:t> </a:t>
            </a:r>
            <a:r>
              <a:rPr lang="en-US" sz="2400" dirty="0">
                <a:sym typeface="Arial"/>
              </a:rPr>
              <a:t>and </a:t>
            </a:r>
            <a:r>
              <a:rPr lang="en-US" sz="2400" dirty="0">
                <a:solidFill>
                  <a:srgbClr val="FF0000"/>
                </a:solidFill>
                <a:sym typeface="Arial"/>
              </a:rPr>
              <a:t>find a single cycle </a:t>
            </a:r>
            <a:r>
              <a:rPr lang="en-US" sz="2400" dirty="0">
                <a:solidFill>
                  <a:schemeClr val="tx1"/>
                </a:solidFill>
                <a:sym typeface="Arial"/>
              </a:rPr>
              <a:t>in the wav</a:t>
            </a:r>
            <a:r>
              <a:rPr lang="en-US" sz="2400" dirty="0">
                <a:solidFill>
                  <a:schemeClr val="tx1"/>
                </a:solidFill>
              </a:rPr>
              <a:t>e</a:t>
            </a:r>
            <a:r>
              <a:rPr lang="en-US" sz="2400" dirty="0">
                <a:solidFill>
                  <a:schemeClr val="tx1"/>
                </a:solidFill>
                <a:sym typeface="Arial"/>
              </a:rPr>
              <a:t>form using </a:t>
            </a:r>
            <a:r>
              <a:rPr lang="en-US" sz="2400" dirty="0">
                <a:solidFill>
                  <a:srgbClr val="0066FF"/>
                </a:solidFill>
                <a:sym typeface="Arial"/>
              </a:rPr>
              <a:t>“in” </a:t>
            </a:r>
            <a:r>
              <a:rPr lang="en-US" sz="2400" dirty="0">
                <a:solidFill>
                  <a:schemeClr val="tx1"/>
                </a:solidFill>
                <a:sym typeface="Arial"/>
              </a:rPr>
              <a:t>on the bottom left</a:t>
            </a:r>
          </a:p>
          <a:p>
            <a:pPr lvl="1"/>
            <a:r>
              <a:rPr lang="en-US" sz="2400" dirty="0"/>
              <a:t>S</a:t>
            </a:r>
            <a:r>
              <a:rPr lang="en-US" sz="2400" dirty="0">
                <a:sym typeface="Arial"/>
              </a:rPr>
              <a:t>elect the </a:t>
            </a:r>
            <a:r>
              <a:rPr lang="en-US" sz="2400" dirty="0">
                <a:solidFill>
                  <a:srgbClr val="FF0000"/>
                </a:solidFill>
                <a:sym typeface="Arial"/>
              </a:rPr>
              <a:t>cycle</a:t>
            </a:r>
            <a:r>
              <a:rPr lang="en-US" sz="2400" dirty="0">
                <a:sym typeface="Arial"/>
              </a:rPr>
              <a:t> -- what is the </a:t>
            </a:r>
            <a:r>
              <a:rPr lang="en-US" sz="2400" dirty="0">
                <a:solidFill>
                  <a:srgbClr val="FF0000"/>
                </a:solidFill>
                <a:sym typeface="Arial"/>
              </a:rPr>
              <a:t>frequency</a:t>
            </a:r>
            <a:r>
              <a:rPr lang="en-US" sz="2400" dirty="0">
                <a:sym typeface="Arial"/>
              </a:rPr>
              <a:t> (1/cycle length) identified at the top of the spectrogram?</a:t>
            </a:r>
            <a:endParaRPr lang="en-US" sz="2400" dirty="0"/>
          </a:p>
          <a:p>
            <a:pPr lvl="0"/>
            <a:r>
              <a:rPr lang="en-US" sz="2400" dirty="0">
                <a:solidFill>
                  <a:schemeClr val="tx1"/>
                </a:solidFill>
                <a:sym typeface="Arial"/>
              </a:rPr>
              <a:t>Select the </a:t>
            </a:r>
            <a:r>
              <a:rPr lang="en-US" sz="2400" dirty="0">
                <a:solidFill>
                  <a:srgbClr val="FF0000"/>
                </a:solidFill>
                <a:sym typeface="Arial"/>
              </a:rPr>
              <a:t>entire contour </a:t>
            </a:r>
            <a:r>
              <a:rPr lang="en-US" sz="2400" dirty="0">
                <a:solidFill>
                  <a:schemeClr val="tx1"/>
                </a:solidFill>
                <a:sym typeface="Arial"/>
              </a:rPr>
              <a:t>again</a:t>
            </a:r>
            <a:r>
              <a:rPr lang="en-US" sz="2400" dirty="0">
                <a:solidFill>
                  <a:srgbClr val="0070C0"/>
                </a:solidFill>
                <a:sym typeface="Arial"/>
              </a:rPr>
              <a:t> </a:t>
            </a:r>
            <a:r>
              <a:rPr lang="en-US" sz="2400" dirty="0">
                <a:solidFill>
                  <a:schemeClr val="tx1"/>
                </a:solidFill>
                <a:sym typeface="Arial"/>
              </a:rPr>
              <a:t>using</a:t>
            </a:r>
            <a:r>
              <a:rPr lang="en-US" sz="2400" dirty="0">
                <a:solidFill>
                  <a:srgbClr val="0070C0"/>
                </a:solidFill>
                <a:sym typeface="Arial"/>
              </a:rPr>
              <a:t> </a:t>
            </a:r>
            <a:r>
              <a:rPr lang="en-US" sz="2400" dirty="0">
                <a:solidFill>
                  <a:srgbClr val="0066FF"/>
                </a:solidFill>
                <a:sym typeface="Arial"/>
              </a:rPr>
              <a:t>“all” </a:t>
            </a:r>
            <a:r>
              <a:rPr lang="en-US" sz="2400" dirty="0">
                <a:solidFill>
                  <a:schemeClr val="tx1"/>
                </a:solidFill>
                <a:sym typeface="Arial"/>
              </a:rPr>
              <a:t>at the bottom left and selecting only the waveform</a:t>
            </a:r>
          </a:p>
          <a:p>
            <a:pPr lvl="1"/>
            <a:r>
              <a:rPr lang="en-US" sz="2400" dirty="0">
                <a:solidFill>
                  <a:schemeClr val="tx1"/>
                </a:solidFill>
              </a:rPr>
              <a:t>S</a:t>
            </a:r>
            <a:r>
              <a:rPr lang="en-US" sz="2400" dirty="0">
                <a:solidFill>
                  <a:schemeClr val="tx1"/>
                </a:solidFill>
                <a:sym typeface="Arial"/>
              </a:rPr>
              <a:t>elect </a:t>
            </a:r>
            <a:r>
              <a:rPr lang="en-US" sz="2400" dirty="0">
                <a:solidFill>
                  <a:srgbClr val="0066FF"/>
                </a:solidFill>
                <a:sym typeface="Arial"/>
              </a:rPr>
              <a:t>Pitch </a:t>
            </a:r>
            <a:r>
              <a:rPr lang="en-US" sz="2400" dirty="0">
                <a:solidFill>
                  <a:srgbClr val="0066FF"/>
                </a:solidFill>
                <a:sym typeface="Wingdings" pitchFamily="2" charset="2"/>
              </a:rPr>
              <a:t> Show Pitch </a:t>
            </a:r>
            <a:r>
              <a:rPr lang="en-US" sz="2400" dirty="0">
                <a:solidFill>
                  <a:schemeClr val="tx1"/>
                </a:solidFill>
                <a:sym typeface="Wingdings" pitchFamily="2" charset="2"/>
              </a:rPr>
              <a:t>and </a:t>
            </a:r>
            <a:r>
              <a:rPr lang="en-US" sz="2400" dirty="0">
                <a:solidFill>
                  <a:srgbClr val="0066FF"/>
                </a:solidFill>
                <a:sym typeface="Wingdings" pitchFamily="2" charset="2"/>
              </a:rPr>
              <a:t>Intensity  Show intensity </a:t>
            </a:r>
          </a:p>
          <a:p>
            <a:pPr lvl="1"/>
            <a:r>
              <a:rPr lang="en-US" sz="2400" dirty="0">
                <a:solidFill>
                  <a:schemeClr val="tx1"/>
                </a:solidFill>
              </a:rPr>
              <a:t>What is </a:t>
            </a:r>
            <a:r>
              <a:rPr lang="en-US" sz="2400" dirty="0">
                <a:solidFill>
                  <a:schemeClr val="tx1"/>
                </a:solidFill>
                <a:sym typeface="Arial"/>
              </a:rPr>
              <a:t>the</a:t>
            </a:r>
            <a:r>
              <a:rPr lang="en-US" sz="2400" dirty="0">
                <a:solidFill>
                  <a:srgbClr val="FF0000"/>
                </a:solidFill>
                <a:sym typeface="Arial"/>
              </a:rPr>
              <a:t> minimum pitch?  Maximum?  Mean?</a:t>
            </a:r>
            <a:r>
              <a:rPr lang="en-US" sz="2400" dirty="0">
                <a:solidFill>
                  <a:srgbClr val="FF0000"/>
                </a:solidFill>
              </a:rPr>
              <a:t> </a:t>
            </a:r>
            <a:r>
              <a:rPr lang="en-US" sz="2400" dirty="0">
                <a:solidFill>
                  <a:srgbClr val="FF0000"/>
                </a:solidFill>
                <a:sym typeface="Arial"/>
              </a:rPr>
              <a:t>Minimum intensity?  Maximum?  Mean?</a:t>
            </a:r>
            <a:endParaRPr lang="en-US" sz="2400" dirty="0">
              <a:solidFill>
                <a:srgbClr val="FF0000"/>
              </a:solidFill>
            </a:endParaRPr>
          </a:p>
        </p:txBody>
      </p:sp>
      <p:sp>
        <p:nvSpPr>
          <p:cNvPr id="2" name="Date Placeholder 3">
            <a:extLst>
              <a:ext uri="{FF2B5EF4-FFF2-40B4-BE49-F238E27FC236}">
                <a16:creationId xmlns:a16="http://schemas.microsoft.com/office/drawing/2014/main" id="{C25EA50B-5F10-09DC-55B8-5037294AFC84}"/>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57084-9650-7444-A471-8B0A6DE464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5" name="Picture 4">
            <a:extLst>
              <a:ext uri="{FF2B5EF4-FFF2-40B4-BE49-F238E27FC236}">
                <a16:creationId xmlns:a16="http://schemas.microsoft.com/office/drawing/2014/main" id="{06C3DCE8-9769-794E-A4E0-CA1157D412B4}"/>
              </a:ext>
            </a:extLst>
          </p:cNvPr>
          <p:cNvPicPr>
            <a:picLocks noChangeAspect="1"/>
          </p:cNvPicPr>
          <p:nvPr/>
        </p:nvPicPr>
        <p:blipFill>
          <a:blip r:embed="rId3"/>
          <a:stretch>
            <a:fillRect/>
          </a:stretch>
        </p:blipFill>
        <p:spPr>
          <a:xfrm>
            <a:off x="0" y="754273"/>
            <a:ext cx="9144000" cy="5349454"/>
          </a:xfrm>
          <a:prstGeom prst="rect">
            <a:avLst/>
          </a:prstGeom>
        </p:spPr>
      </p:pic>
      <p:sp>
        <p:nvSpPr>
          <p:cNvPr id="3" name="Date Placeholder 3">
            <a:extLst>
              <a:ext uri="{FF2B5EF4-FFF2-40B4-BE49-F238E27FC236}">
                <a16:creationId xmlns:a16="http://schemas.microsoft.com/office/drawing/2014/main" id="{5544F73F-0441-4CAD-90C7-86D453C62F88}"/>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3242158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p:txBody>
          <a:bodyPr/>
          <a:lstStyle/>
          <a:p>
            <a:pPr lvl="0"/>
            <a:r>
              <a:rPr lang="en-US" dirty="0">
                <a:sym typeface="Arial"/>
              </a:rPr>
              <a:t>Task 1: Pitch and Intensity</a:t>
            </a:r>
            <a:endParaRPr lang="en-US" dirty="0"/>
          </a:p>
        </p:txBody>
      </p:sp>
      <p:sp>
        <p:nvSpPr>
          <p:cNvPr id="2" name="Date Placeholder 3">
            <a:extLst>
              <a:ext uri="{FF2B5EF4-FFF2-40B4-BE49-F238E27FC236}">
                <a16:creationId xmlns:a16="http://schemas.microsoft.com/office/drawing/2014/main" id="{72C9E792-F976-49CD-95E9-EBC4BCB9E07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
        <p:nvSpPr>
          <p:cNvPr id="9" name="Google Shape;163;p23">
            <a:extLst>
              <a:ext uri="{FF2B5EF4-FFF2-40B4-BE49-F238E27FC236}">
                <a16:creationId xmlns:a16="http://schemas.microsoft.com/office/drawing/2014/main" id="{80A4FEF4-BEA7-91F6-3E6D-B7E472B53F28}"/>
              </a:ext>
            </a:extLst>
          </p:cNvPr>
          <p:cNvSpPr txBox="1">
            <a:spLocks noGrp="1"/>
          </p:cNvSpPr>
          <p:nvPr>
            <p:ph type="body" idx="1"/>
          </p:nvPr>
        </p:nvSpPr>
        <p:spPr>
          <a:xfrm>
            <a:off x="457200" y="1201272"/>
            <a:ext cx="8229600" cy="4924892"/>
          </a:xfrm>
        </p:spPr>
        <p:txBody>
          <a:bodyPr/>
          <a:lstStyle/>
          <a:p>
            <a:pPr lvl="0"/>
            <a:r>
              <a:rPr lang="en-US" sz="2400" dirty="0">
                <a:solidFill>
                  <a:schemeClr val="tx1"/>
                </a:solidFill>
                <a:sym typeface="Arial"/>
              </a:rPr>
              <a:t>Open</a:t>
            </a:r>
            <a:r>
              <a:rPr lang="en-US" sz="2400" dirty="0">
                <a:solidFill>
                  <a:srgbClr val="0070C0"/>
                </a:solidFill>
                <a:sym typeface="Arial"/>
              </a:rPr>
              <a:t> </a:t>
            </a:r>
            <a:r>
              <a:rPr lang="en-US" sz="2400" dirty="0">
                <a:sym typeface="Arial"/>
              </a:rPr>
              <a:t>your </a:t>
            </a:r>
            <a:r>
              <a:rPr lang="en-US" sz="2400" dirty="0">
                <a:solidFill>
                  <a:srgbClr val="0066FF"/>
                </a:solidFill>
                <a:sym typeface="Arial"/>
              </a:rPr>
              <a:t>mama</a:t>
            </a:r>
            <a:r>
              <a:rPr lang="en-US" sz="2400" dirty="0">
                <a:solidFill>
                  <a:srgbClr val="0070C0"/>
                </a:solidFill>
                <a:sym typeface="Arial"/>
              </a:rPr>
              <a:t> </a:t>
            </a:r>
            <a:r>
              <a:rPr lang="en-US" sz="2400" dirty="0">
                <a:solidFill>
                  <a:schemeClr val="tx1"/>
                </a:solidFill>
                <a:sym typeface="Arial"/>
              </a:rPr>
              <a:t>file</a:t>
            </a:r>
            <a:r>
              <a:rPr lang="en-US" sz="2400" dirty="0">
                <a:solidFill>
                  <a:srgbClr val="00B050"/>
                </a:solidFill>
                <a:sym typeface="Arial"/>
              </a:rPr>
              <a:t> </a:t>
            </a:r>
            <a:r>
              <a:rPr lang="en-US" sz="2400" dirty="0">
                <a:solidFill>
                  <a:schemeClr val="tx1"/>
                </a:solidFill>
                <a:sym typeface="Arial"/>
              </a:rPr>
              <a:t>in</a:t>
            </a:r>
            <a:r>
              <a:rPr lang="en-US" sz="2400" dirty="0">
                <a:sym typeface="Arial"/>
              </a:rPr>
              <a:t> </a:t>
            </a:r>
            <a:r>
              <a:rPr lang="en-US" sz="2400" dirty="0" err="1">
                <a:sym typeface="Arial"/>
              </a:rPr>
              <a:t>Praat</a:t>
            </a:r>
            <a:r>
              <a:rPr lang="en-US" sz="2400" dirty="0"/>
              <a:t>;</a:t>
            </a:r>
            <a:r>
              <a:rPr lang="en-US" sz="2400" dirty="0">
                <a:sym typeface="Arial"/>
              </a:rPr>
              <a:t> </a:t>
            </a:r>
            <a:r>
              <a:rPr lang="en-US" sz="2400" dirty="0"/>
              <a:t>select</a:t>
            </a:r>
            <a:r>
              <a:rPr lang="en-US" sz="2400" dirty="0">
                <a:sym typeface="Arial"/>
              </a:rPr>
              <a:t> </a:t>
            </a:r>
            <a:r>
              <a:rPr lang="en-US" sz="2400" dirty="0">
                <a:solidFill>
                  <a:srgbClr val="0066FF"/>
                </a:solidFill>
              </a:rPr>
              <a:t>V</a:t>
            </a:r>
            <a:r>
              <a:rPr lang="en-US" sz="2400" dirty="0">
                <a:solidFill>
                  <a:srgbClr val="0066FF"/>
                </a:solidFill>
                <a:sym typeface="Arial"/>
              </a:rPr>
              <a:t>iew &amp; </a:t>
            </a:r>
            <a:r>
              <a:rPr lang="en-US" sz="2400" dirty="0">
                <a:solidFill>
                  <a:srgbClr val="0066FF"/>
                </a:solidFill>
              </a:rPr>
              <a:t>E</a:t>
            </a:r>
            <a:r>
              <a:rPr lang="en-US" sz="2400" dirty="0">
                <a:solidFill>
                  <a:srgbClr val="0066FF"/>
                </a:solidFill>
                <a:sym typeface="Arial"/>
              </a:rPr>
              <a:t>dit </a:t>
            </a:r>
            <a:r>
              <a:rPr lang="en-US" sz="2400" dirty="0">
                <a:solidFill>
                  <a:schemeClr val="tx1"/>
                </a:solidFill>
                <a:sym typeface="Arial"/>
              </a:rPr>
              <a:t>on right</a:t>
            </a:r>
            <a:endParaRPr lang="en-US" sz="2400" dirty="0">
              <a:solidFill>
                <a:schemeClr val="tx1"/>
              </a:solidFill>
            </a:endParaRPr>
          </a:p>
          <a:p>
            <a:pPr lvl="1"/>
            <a:r>
              <a:rPr lang="en-US" sz="2400" dirty="0">
                <a:sym typeface="Arial"/>
              </a:rPr>
              <a:t>Select the </a:t>
            </a:r>
            <a:r>
              <a:rPr lang="en-US" sz="2400" dirty="0">
                <a:solidFill>
                  <a:srgbClr val="FF0000"/>
                </a:solidFill>
                <a:sym typeface="Arial"/>
              </a:rPr>
              <a:t>most prominent word </a:t>
            </a:r>
            <a:r>
              <a:rPr lang="en-US" sz="2400" dirty="0">
                <a:solidFill>
                  <a:schemeClr val="tx1"/>
                </a:solidFill>
                <a:sym typeface="Arial"/>
              </a:rPr>
              <a:t>(using </a:t>
            </a:r>
            <a:r>
              <a:rPr lang="en-US" sz="2400" dirty="0">
                <a:solidFill>
                  <a:srgbClr val="0066FF"/>
                </a:solidFill>
                <a:sym typeface="Arial"/>
              </a:rPr>
              <a:t>“</a:t>
            </a:r>
            <a:r>
              <a:rPr lang="en-US" sz="2400" dirty="0" err="1">
                <a:solidFill>
                  <a:srgbClr val="0066FF"/>
                </a:solidFill>
                <a:sym typeface="Arial"/>
              </a:rPr>
              <a:t>sel</a:t>
            </a:r>
            <a:r>
              <a:rPr lang="en-US" sz="2400" dirty="0">
                <a:solidFill>
                  <a:srgbClr val="0066FF"/>
                </a:solidFill>
                <a:sym typeface="Arial"/>
              </a:rPr>
              <a:t>” </a:t>
            </a:r>
            <a:r>
              <a:rPr lang="en-US" sz="2400" dirty="0">
                <a:solidFill>
                  <a:schemeClr val="tx1"/>
                </a:solidFill>
                <a:sym typeface="Arial"/>
              </a:rPr>
              <a:t>at the bottom)</a:t>
            </a:r>
            <a:r>
              <a:rPr lang="en-US" sz="2400" dirty="0">
                <a:solidFill>
                  <a:srgbClr val="FF0000"/>
                </a:solidFill>
                <a:sym typeface="Arial"/>
              </a:rPr>
              <a:t> </a:t>
            </a:r>
            <a:r>
              <a:rPr lang="en-US" sz="2400" dirty="0">
                <a:sym typeface="Arial"/>
              </a:rPr>
              <a:t>and </a:t>
            </a:r>
            <a:r>
              <a:rPr lang="en-US" sz="2400" dirty="0">
                <a:solidFill>
                  <a:srgbClr val="FF0000"/>
                </a:solidFill>
                <a:sym typeface="Arial"/>
              </a:rPr>
              <a:t>find a single cycle </a:t>
            </a:r>
            <a:r>
              <a:rPr lang="en-US" sz="2400" dirty="0">
                <a:solidFill>
                  <a:schemeClr val="tx1"/>
                </a:solidFill>
                <a:sym typeface="Arial"/>
              </a:rPr>
              <a:t>in the wav</a:t>
            </a:r>
            <a:r>
              <a:rPr lang="en-US" sz="2400" dirty="0">
                <a:solidFill>
                  <a:schemeClr val="tx1"/>
                </a:solidFill>
              </a:rPr>
              <a:t>e</a:t>
            </a:r>
            <a:r>
              <a:rPr lang="en-US" sz="2400" dirty="0">
                <a:solidFill>
                  <a:schemeClr val="tx1"/>
                </a:solidFill>
                <a:sym typeface="Arial"/>
              </a:rPr>
              <a:t>form using </a:t>
            </a:r>
            <a:r>
              <a:rPr lang="en-US" sz="2400" dirty="0">
                <a:solidFill>
                  <a:srgbClr val="0066FF"/>
                </a:solidFill>
                <a:sym typeface="Arial"/>
              </a:rPr>
              <a:t>“in” </a:t>
            </a:r>
            <a:r>
              <a:rPr lang="en-US" sz="2400" dirty="0">
                <a:solidFill>
                  <a:schemeClr val="tx1"/>
                </a:solidFill>
                <a:sym typeface="Arial"/>
              </a:rPr>
              <a:t>on the bottom left</a:t>
            </a:r>
          </a:p>
          <a:p>
            <a:pPr lvl="1"/>
            <a:r>
              <a:rPr lang="en-US" sz="2400" dirty="0"/>
              <a:t>S</a:t>
            </a:r>
            <a:r>
              <a:rPr lang="en-US" sz="2400" dirty="0">
                <a:sym typeface="Arial"/>
              </a:rPr>
              <a:t>elect the </a:t>
            </a:r>
            <a:r>
              <a:rPr lang="en-US" sz="2400" dirty="0">
                <a:solidFill>
                  <a:srgbClr val="FF0000"/>
                </a:solidFill>
                <a:sym typeface="Arial"/>
              </a:rPr>
              <a:t>cycle</a:t>
            </a:r>
            <a:r>
              <a:rPr lang="en-US" sz="2400" dirty="0">
                <a:sym typeface="Arial"/>
              </a:rPr>
              <a:t> -- what is the </a:t>
            </a:r>
            <a:r>
              <a:rPr lang="en-US" sz="2400" dirty="0">
                <a:solidFill>
                  <a:srgbClr val="FF0000"/>
                </a:solidFill>
                <a:sym typeface="Arial"/>
              </a:rPr>
              <a:t>frequency</a:t>
            </a:r>
            <a:r>
              <a:rPr lang="en-US" sz="2400" dirty="0">
                <a:sym typeface="Arial"/>
              </a:rPr>
              <a:t> (1/cycle length) identified at the top of the spectrogram?</a:t>
            </a:r>
            <a:endParaRPr lang="en-US" sz="2400" dirty="0"/>
          </a:p>
          <a:p>
            <a:pPr lvl="0"/>
            <a:r>
              <a:rPr lang="en-US" sz="2400" dirty="0">
                <a:solidFill>
                  <a:schemeClr val="tx1"/>
                </a:solidFill>
                <a:sym typeface="Arial"/>
              </a:rPr>
              <a:t>Select the </a:t>
            </a:r>
            <a:r>
              <a:rPr lang="en-US" sz="2400" dirty="0">
                <a:solidFill>
                  <a:srgbClr val="FF0000"/>
                </a:solidFill>
                <a:sym typeface="Arial"/>
              </a:rPr>
              <a:t>entire contour </a:t>
            </a:r>
            <a:r>
              <a:rPr lang="en-US" sz="2400" dirty="0">
                <a:solidFill>
                  <a:schemeClr val="tx1"/>
                </a:solidFill>
                <a:sym typeface="Arial"/>
              </a:rPr>
              <a:t>again</a:t>
            </a:r>
            <a:r>
              <a:rPr lang="en-US" sz="2400" dirty="0">
                <a:solidFill>
                  <a:srgbClr val="0070C0"/>
                </a:solidFill>
                <a:sym typeface="Arial"/>
              </a:rPr>
              <a:t> </a:t>
            </a:r>
            <a:r>
              <a:rPr lang="en-US" sz="2400" dirty="0">
                <a:solidFill>
                  <a:schemeClr val="tx1"/>
                </a:solidFill>
                <a:sym typeface="Arial"/>
              </a:rPr>
              <a:t>using</a:t>
            </a:r>
            <a:r>
              <a:rPr lang="en-US" sz="2400" dirty="0">
                <a:solidFill>
                  <a:srgbClr val="0070C0"/>
                </a:solidFill>
                <a:sym typeface="Arial"/>
              </a:rPr>
              <a:t> </a:t>
            </a:r>
            <a:r>
              <a:rPr lang="en-US" sz="2400" dirty="0">
                <a:solidFill>
                  <a:srgbClr val="0066FF"/>
                </a:solidFill>
                <a:sym typeface="Arial"/>
              </a:rPr>
              <a:t>“all” </a:t>
            </a:r>
            <a:r>
              <a:rPr lang="en-US" sz="2400" dirty="0">
                <a:solidFill>
                  <a:schemeClr val="tx1"/>
                </a:solidFill>
                <a:sym typeface="Arial"/>
              </a:rPr>
              <a:t>at the bottom left and selecting only the waveform</a:t>
            </a:r>
          </a:p>
          <a:p>
            <a:pPr lvl="1"/>
            <a:r>
              <a:rPr lang="en-US" sz="2400" dirty="0">
                <a:solidFill>
                  <a:schemeClr val="tx1"/>
                </a:solidFill>
              </a:rPr>
              <a:t>S</a:t>
            </a:r>
            <a:r>
              <a:rPr lang="en-US" sz="2400" dirty="0">
                <a:solidFill>
                  <a:schemeClr val="tx1"/>
                </a:solidFill>
                <a:sym typeface="Arial"/>
              </a:rPr>
              <a:t>elect </a:t>
            </a:r>
            <a:r>
              <a:rPr lang="en-US" sz="2400" dirty="0">
                <a:solidFill>
                  <a:srgbClr val="0066FF"/>
                </a:solidFill>
                <a:sym typeface="Arial"/>
              </a:rPr>
              <a:t>Pitch </a:t>
            </a:r>
            <a:r>
              <a:rPr lang="en-US" sz="2400" dirty="0">
                <a:solidFill>
                  <a:srgbClr val="0066FF"/>
                </a:solidFill>
                <a:sym typeface="Wingdings" pitchFamily="2" charset="2"/>
              </a:rPr>
              <a:t> Show Pitch </a:t>
            </a:r>
            <a:r>
              <a:rPr lang="en-US" sz="2400" dirty="0">
                <a:solidFill>
                  <a:schemeClr val="tx1"/>
                </a:solidFill>
                <a:sym typeface="Wingdings" pitchFamily="2" charset="2"/>
              </a:rPr>
              <a:t>and </a:t>
            </a:r>
            <a:r>
              <a:rPr lang="en-US" sz="2400" dirty="0">
                <a:solidFill>
                  <a:srgbClr val="0066FF"/>
                </a:solidFill>
                <a:sym typeface="Wingdings" pitchFamily="2" charset="2"/>
              </a:rPr>
              <a:t>Intensity  Show intensity </a:t>
            </a:r>
          </a:p>
          <a:p>
            <a:pPr lvl="1"/>
            <a:r>
              <a:rPr lang="en-US" sz="2400" dirty="0">
                <a:solidFill>
                  <a:schemeClr val="tx1"/>
                </a:solidFill>
              </a:rPr>
              <a:t>What is </a:t>
            </a:r>
            <a:r>
              <a:rPr lang="en-US" sz="2400" dirty="0">
                <a:solidFill>
                  <a:schemeClr val="tx1"/>
                </a:solidFill>
                <a:sym typeface="Arial"/>
              </a:rPr>
              <a:t>the</a:t>
            </a:r>
            <a:r>
              <a:rPr lang="en-US" sz="2400" dirty="0">
                <a:solidFill>
                  <a:srgbClr val="FF0000"/>
                </a:solidFill>
                <a:sym typeface="Arial"/>
              </a:rPr>
              <a:t> minimum pitch?  Maximum?  Mean?</a:t>
            </a:r>
            <a:r>
              <a:rPr lang="en-US" sz="2400" dirty="0">
                <a:solidFill>
                  <a:srgbClr val="FF0000"/>
                </a:solidFill>
              </a:rPr>
              <a:t> </a:t>
            </a:r>
            <a:r>
              <a:rPr lang="en-US" sz="2400" dirty="0">
                <a:solidFill>
                  <a:srgbClr val="FF0000"/>
                </a:solidFill>
                <a:sym typeface="Arial"/>
              </a:rPr>
              <a:t>Minimum intensity?  Maximum?  Mean?</a:t>
            </a:r>
            <a:endParaRPr lang="en-US" sz="2400" dirty="0">
              <a:solidFill>
                <a:srgbClr val="FF0000"/>
              </a:solidFill>
            </a:endParaRPr>
          </a:p>
        </p:txBody>
      </p:sp>
    </p:spTree>
    <p:extLst>
      <p:ext uri="{BB962C8B-B14F-4D97-AF65-F5344CB8AC3E}">
        <p14:creationId xmlns:p14="http://schemas.microsoft.com/office/powerpoint/2010/main" val="3478866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1192C6-6782-0590-5410-0B4CA8C516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pic>
        <p:nvPicPr>
          <p:cNvPr id="4" name="Picture 3">
            <a:extLst>
              <a:ext uri="{FF2B5EF4-FFF2-40B4-BE49-F238E27FC236}">
                <a16:creationId xmlns:a16="http://schemas.microsoft.com/office/drawing/2014/main" id="{E0753B2F-2E76-3E07-D213-714FADF1513B}"/>
              </a:ext>
            </a:extLst>
          </p:cNvPr>
          <p:cNvPicPr>
            <a:picLocks noChangeAspect="1"/>
          </p:cNvPicPr>
          <p:nvPr/>
        </p:nvPicPr>
        <p:blipFill>
          <a:blip r:embed="rId2"/>
          <a:stretch>
            <a:fillRect/>
          </a:stretch>
        </p:blipFill>
        <p:spPr>
          <a:xfrm>
            <a:off x="700659" y="0"/>
            <a:ext cx="7742682" cy="6858000"/>
          </a:xfrm>
          <a:prstGeom prst="rect">
            <a:avLst/>
          </a:prstGeom>
        </p:spPr>
      </p:pic>
    </p:spTree>
    <p:extLst>
      <p:ext uri="{BB962C8B-B14F-4D97-AF65-F5344CB8AC3E}">
        <p14:creationId xmlns:p14="http://schemas.microsoft.com/office/powerpoint/2010/main" val="2923700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E9F32D-F937-6448-B3EF-EDB513828E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pic>
        <p:nvPicPr>
          <p:cNvPr id="7" name="Picture 6">
            <a:extLst>
              <a:ext uri="{FF2B5EF4-FFF2-40B4-BE49-F238E27FC236}">
                <a16:creationId xmlns:a16="http://schemas.microsoft.com/office/drawing/2014/main" id="{BC8FEAF6-8638-D74B-961E-E8C52E9D2331}"/>
              </a:ext>
            </a:extLst>
          </p:cNvPr>
          <p:cNvPicPr>
            <a:picLocks noChangeAspect="1"/>
          </p:cNvPicPr>
          <p:nvPr/>
        </p:nvPicPr>
        <p:blipFill>
          <a:blip r:embed="rId3"/>
          <a:stretch>
            <a:fillRect/>
          </a:stretch>
        </p:blipFill>
        <p:spPr>
          <a:xfrm>
            <a:off x="0" y="649733"/>
            <a:ext cx="9144000" cy="5558534"/>
          </a:xfrm>
          <a:prstGeom prst="rect">
            <a:avLst/>
          </a:prstGeom>
        </p:spPr>
      </p:pic>
      <p:sp>
        <p:nvSpPr>
          <p:cNvPr id="2" name="Date Placeholder 3">
            <a:extLst>
              <a:ext uri="{FF2B5EF4-FFF2-40B4-BE49-F238E27FC236}">
                <a16:creationId xmlns:a16="http://schemas.microsoft.com/office/drawing/2014/main" id="{AE3130B2-DE4F-0196-0F15-CA2B198D730A}"/>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439495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1"/>
            <a:endParaRPr lang="en-US" dirty="0">
              <a:solidFill>
                <a:srgbClr val="0066FF"/>
              </a:solidFill>
            </a:endParaRP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a:t>
            </a:r>
            <a:r>
              <a:rPr lang="en-US" sz="2400" dirty="0">
                <a:solidFill>
                  <a:srgbClr val="0066FF"/>
                </a:solidFill>
                <a:sym typeface="Wingdings" pitchFamily="2" charset="2"/>
              </a:rPr>
              <a:t></a:t>
            </a:r>
            <a:r>
              <a:rPr lang="en-US" sz="2400" dirty="0">
                <a:solidFill>
                  <a:srgbClr val="0066FF"/>
                </a:solidFill>
              </a:rPr>
              <a: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a:t>
            </a:r>
            <a:r>
              <a:rPr lang="en-US" sz="2400" dirty="0">
                <a:solidFill>
                  <a:srgbClr val="0066FF"/>
                </a:solidFill>
              </a:rPr>
              <a:t>Pulses </a:t>
            </a:r>
            <a:r>
              <a:rPr lang="en-US" sz="2400" dirty="0">
                <a:solidFill>
                  <a:srgbClr val="0066FF"/>
                </a:solidFill>
                <a:sym typeface="Wingdings"/>
              </a:rPr>
              <a:t> Voice report</a:t>
            </a:r>
            <a:endParaRPr lang="en-US" sz="2400" dirty="0">
              <a:solidFill>
                <a:srgbClr val="0066FF"/>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48</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165600" y="1811338"/>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978400" y="2355850"/>
            <a:ext cx="812800" cy="812800"/>
          </a:xfrm>
          <a:prstGeom prst="rect">
            <a:avLst/>
          </a:prstGeom>
        </p:spPr>
      </p:pic>
      <p:sp>
        <p:nvSpPr>
          <p:cNvPr id="4" name="Date Placeholder 3">
            <a:extLst>
              <a:ext uri="{FF2B5EF4-FFF2-40B4-BE49-F238E27FC236}">
                <a16:creationId xmlns:a16="http://schemas.microsoft.com/office/drawing/2014/main" id="{B5BA396A-E9EF-C008-BBA8-EFB1FBC2CC6E}"/>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8872F4-F1ED-9843-BCF7-3166E0B25E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pic>
        <p:nvPicPr>
          <p:cNvPr id="4" name="Picture 3">
            <a:extLst>
              <a:ext uri="{FF2B5EF4-FFF2-40B4-BE49-F238E27FC236}">
                <a16:creationId xmlns:a16="http://schemas.microsoft.com/office/drawing/2014/main" id="{E7E035D4-D171-4842-98A1-80CCA788B0B2}"/>
              </a:ext>
            </a:extLst>
          </p:cNvPr>
          <p:cNvPicPr>
            <a:picLocks noChangeAspect="1"/>
          </p:cNvPicPr>
          <p:nvPr/>
        </p:nvPicPr>
        <p:blipFill>
          <a:blip r:embed="rId3"/>
          <a:stretch>
            <a:fillRect/>
          </a:stretch>
        </p:blipFill>
        <p:spPr>
          <a:xfrm>
            <a:off x="42382" y="0"/>
            <a:ext cx="9059235" cy="6858000"/>
          </a:xfrm>
          <a:prstGeom prst="rect">
            <a:avLst/>
          </a:prstGeom>
        </p:spPr>
      </p:pic>
    </p:spTree>
    <p:extLst>
      <p:ext uri="{BB962C8B-B14F-4D97-AF65-F5344CB8AC3E}">
        <p14:creationId xmlns:p14="http://schemas.microsoft.com/office/powerpoint/2010/main" val="404672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5</a:t>
            </a:fld>
            <a:endParaRPr sz="1400" b="0" i="0" u="none" strike="noStrike" cap="none">
              <a:solidFill>
                <a:schemeClr val="dk1"/>
              </a:solidFill>
              <a:latin typeface="Arial"/>
              <a:ea typeface="Arial"/>
              <a:cs typeface="Arial"/>
              <a:sym typeface="Arial"/>
            </a:endParaRPr>
          </a:p>
        </p:txBody>
      </p:sp>
      <p:sp>
        <p:nvSpPr>
          <p:cNvPr id="104" name="Google Shape;10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105" name="Google Shape;105;p15" descr="praat"/>
          <p:cNvPicPr preferRelativeResize="0">
            <a:picLocks noGrp="1"/>
          </p:cNvPicPr>
          <p:nvPr>
            <p:ph type="body" idx="1"/>
          </p:nvPr>
        </p:nvPicPr>
        <p:blipFill rotWithShape="1">
          <a:blip r:embed="rId3">
            <a:alphaModFix/>
          </a:blip>
          <a:srcRect/>
          <a:stretch/>
        </p:blipFill>
        <p:spPr>
          <a:xfrm>
            <a:off x="0" y="0"/>
            <a:ext cx="9144000" cy="65198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889B72-6861-B646-A4FD-5AB03B9427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pic>
        <p:nvPicPr>
          <p:cNvPr id="6" name="Picture 5">
            <a:extLst>
              <a:ext uri="{FF2B5EF4-FFF2-40B4-BE49-F238E27FC236}">
                <a16:creationId xmlns:a16="http://schemas.microsoft.com/office/drawing/2014/main" id="{14401EB7-FADE-6042-9FC8-3B254C6E500C}"/>
              </a:ext>
            </a:extLst>
          </p:cNvPr>
          <p:cNvPicPr>
            <a:picLocks noChangeAspect="1"/>
          </p:cNvPicPr>
          <p:nvPr/>
        </p:nvPicPr>
        <p:blipFill>
          <a:blip r:embed="rId3"/>
          <a:stretch>
            <a:fillRect/>
          </a:stretch>
        </p:blipFill>
        <p:spPr>
          <a:xfrm>
            <a:off x="0" y="656202"/>
            <a:ext cx="9144000" cy="5545595"/>
          </a:xfrm>
          <a:prstGeom prst="rect">
            <a:avLst/>
          </a:prstGeom>
        </p:spPr>
      </p:pic>
      <p:sp>
        <p:nvSpPr>
          <p:cNvPr id="2" name="Date Placeholder 3">
            <a:extLst>
              <a:ext uri="{FF2B5EF4-FFF2-40B4-BE49-F238E27FC236}">
                <a16:creationId xmlns:a16="http://schemas.microsoft.com/office/drawing/2014/main" id="{65A92CFB-99FC-FBBB-5372-46FF7775460E}"/>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852929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1"/>
            <a:endParaRPr lang="en-US" dirty="0">
              <a:solidFill>
                <a:srgbClr val="0066FF"/>
              </a:solidFill>
            </a:endParaRP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a:t>
            </a:r>
            <a:r>
              <a:rPr lang="en-US" sz="2400" dirty="0">
                <a:solidFill>
                  <a:srgbClr val="0066FF"/>
                </a:solidFill>
                <a:sym typeface="Wingdings" pitchFamily="2" charset="2"/>
              </a:rPr>
              <a:t></a:t>
            </a:r>
            <a:r>
              <a:rPr lang="en-US" sz="2400" dirty="0">
                <a:solidFill>
                  <a:srgbClr val="0066FF"/>
                </a:solidFill>
              </a:rPr>
              <a: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a:t>
            </a:r>
            <a:r>
              <a:rPr lang="en-US" sz="2400" dirty="0">
                <a:solidFill>
                  <a:srgbClr val="0066FF"/>
                </a:solidFill>
              </a:rPr>
              <a:t>Pulses </a:t>
            </a:r>
            <a:r>
              <a:rPr lang="en-US" sz="2400" dirty="0">
                <a:solidFill>
                  <a:srgbClr val="0066FF"/>
                </a:solidFill>
                <a:sym typeface="Wingdings"/>
              </a:rPr>
              <a:t> Voice report</a:t>
            </a:r>
            <a:endParaRPr lang="en-US" sz="2400" dirty="0">
              <a:solidFill>
                <a:srgbClr val="0066FF"/>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51</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165600" y="1811338"/>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978400" y="2355850"/>
            <a:ext cx="812800" cy="812800"/>
          </a:xfrm>
          <a:prstGeom prst="rect">
            <a:avLst/>
          </a:prstGeom>
        </p:spPr>
      </p:pic>
      <p:sp>
        <p:nvSpPr>
          <p:cNvPr id="4" name="Date Placeholder 3">
            <a:extLst>
              <a:ext uri="{FF2B5EF4-FFF2-40B4-BE49-F238E27FC236}">
                <a16:creationId xmlns:a16="http://schemas.microsoft.com/office/drawing/2014/main" id="{B5BA396A-E9EF-C008-BBA8-EFB1FBC2CC6E}"/>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360770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376EA2-145A-DE4D-9EA8-95166A5B8B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pic>
        <p:nvPicPr>
          <p:cNvPr id="4" name="Picture 3">
            <a:extLst>
              <a:ext uri="{FF2B5EF4-FFF2-40B4-BE49-F238E27FC236}">
                <a16:creationId xmlns:a16="http://schemas.microsoft.com/office/drawing/2014/main" id="{BF43C73B-817E-784B-9F5F-6EAF45550277}"/>
              </a:ext>
            </a:extLst>
          </p:cNvPr>
          <p:cNvPicPr>
            <a:picLocks noChangeAspect="1"/>
          </p:cNvPicPr>
          <p:nvPr/>
        </p:nvPicPr>
        <p:blipFill>
          <a:blip r:embed="rId3"/>
          <a:stretch>
            <a:fillRect/>
          </a:stretch>
        </p:blipFill>
        <p:spPr>
          <a:xfrm>
            <a:off x="177030" y="0"/>
            <a:ext cx="8789939" cy="6858000"/>
          </a:xfrm>
          <a:prstGeom prst="rect">
            <a:avLst/>
          </a:prstGeom>
        </p:spPr>
      </p:pic>
    </p:spTree>
    <p:extLst>
      <p:ext uri="{BB962C8B-B14F-4D97-AF65-F5344CB8AC3E}">
        <p14:creationId xmlns:p14="http://schemas.microsoft.com/office/powerpoint/2010/main" val="2540307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242B2-D57B-2241-B396-91CBDFAC74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pic>
        <p:nvPicPr>
          <p:cNvPr id="4" name="Picture 3">
            <a:extLst>
              <a:ext uri="{FF2B5EF4-FFF2-40B4-BE49-F238E27FC236}">
                <a16:creationId xmlns:a16="http://schemas.microsoft.com/office/drawing/2014/main" id="{74862A26-3E3D-3542-BB58-BF826289E458}"/>
              </a:ext>
            </a:extLst>
          </p:cNvPr>
          <p:cNvPicPr>
            <a:picLocks noChangeAspect="1"/>
          </p:cNvPicPr>
          <p:nvPr/>
        </p:nvPicPr>
        <p:blipFill>
          <a:blip r:embed="rId3"/>
          <a:stretch>
            <a:fillRect/>
          </a:stretch>
        </p:blipFill>
        <p:spPr>
          <a:xfrm>
            <a:off x="0" y="415636"/>
            <a:ext cx="9144000" cy="6026727"/>
          </a:xfrm>
          <a:prstGeom prst="rect">
            <a:avLst/>
          </a:prstGeom>
        </p:spPr>
      </p:pic>
    </p:spTree>
    <p:extLst>
      <p:ext uri="{BB962C8B-B14F-4D97-AF65-F5344CB8AC3E}">
        <p14:creationId xmlns:p14="http://schemas.microsoft.com/office/powerpoint/2010/main" val="4085387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1"/>
            <a:endParaRPr lang="en-US" dirty="0">
              <a:solidFill>
                <a:srgbClr val="0066FF"/>
              </a:solidFill>
            </a:endParaRP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a:t>
            </a:r>
            <a:r>
              <a:rPr lang="en-US" sz="2400" dirty="0">
                <a:solidFill>
                  <a:srgbClr val="0066FF"/>
                </a:solidFill>
                <a:sym typeface="Wingdings" pitchFamily="2" charset="2"/>
              </a:rPr>
              <a:t></a:t>
            </a:r>
            <a:r>
              <a:rPr lang="en-US" sz="2400" dirty="0">
                <a:solidFill>
                  <a:srgbClr val="0066FF"/>
                </a:solidFill>
              </a:rPr>
              <a: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a:t>
            </a:r>
            <a:r>
              <a:rPr lang="en-US" sz="2400" dirty="0">
                <a:solidFill>
                  <a:srgbClr val="0066FF"/>
                </a:solidFill>
              </a:rPr>
              <a:t>Pulses </a:t>
            </a:r>
            <a:r>
              <a:rPr lang="en-US" sz="2400" dirty="0">
                <a:solidFill>
                  <a:srgbClr val="0066FF"/>
                </a:solidFill>
                <a:sym typeface="Wingdings"/>
              </a:rPr>
              <a:t> Voice report</a:t>
            </a:r>
            <a:endParaRPr lang="en-US" sz="2400" dirty="0">
              <a:solidFill>
                <a:srgbClr val="0066FF"/>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54</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165600" y="1811338"/>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978400" y="2355850"/>
            <a:ext cx="812800" cy="812800"/>
          </a:xfrm>
          <a:prstGeom prst="rect">
            <a:avLst/>
          </a:prstGeom>
        </p:spPr>
      </p:pic>
      <p:sp>
        <p:nvSpPr>
          <p:cNvPr id="4" name="Date Placeholder 3">
            <a:extLst>
              <a:ext uri="{FF2B5EF4-FFF2-40B4-BE49-F238E27FC236}">
                <a16:creationId xmlns:a16="http://schemas.microsoft.com/office/drawing/2014/main" id="{B5BA396A-E9EF-C008-BBA8-EFB1FBC2CC6E}"/>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1816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6893A2-DDEE-D94F-A28D-4643A8E359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pic>
        <p:nvPicPr>
          <p:cNvPr id="4" name="Picture 3">
            <a:extLst>
              <a:ext uri="{FF2B5EF4-FFF2-40B4-BE49-F238E27FC236}">
                <a16:creationId xmlns:a16="http://schemas.microsoft.com/office/drawing/2014/main" id="{A8AF892A-557E-1644-8989-2923F625FA0A}"/>
              </a:ext>
            </a:extLst>
          </p:cNvPr>
          <p:cNvPicPr>
            <a:picLocks noChangeAspect="1"/>
          </p:cNvPicPr>
          <p:nvPr/>
        </p:nvPicPr>
        <p:blipFill>
          <a:blip r:embed="rId3"/>
          <a:stretch>
            <a:fillRect/>
          </a:stretch>
        </p:blipFill>
        <p:spPr>
          <a:xfrm>
            <a:off x="0" y="325171"/>
            <a:ext cx="9144000" cy="6207657"/>
          </a:xfrm>
          <a:prstGeom prst="rect">
            <a:avLst/>
          </a:prstGeom>
        </p:spPr>
      </p:pic>
    </p:spTree>
    <p:extLst>
      <p:ext uri="{BB962C8B-B14F-4D97-AF65-F5344CB8AC3E}">
        <p14:creationId xmlns:p14="http://schemas.microsoft.com/office/powerpoint/2010/main" val="1793683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F58E14-0172-17C3-1AFA-9C4BFC4045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56</a:t>
            </a:fld>
            <a:endParaRPr lang="en-US"/>
          </a:p>
        </p:txBody>
      </p:sp>
      <p:pic>
        <p:nvPicPr>
          <p:cNvPr id="4" name="Picture 3">
            <a:extLst>
              <a:ext uri="{FF2B5EF4-FFF2-40B4-BE49-F238E27FC236}">
                <a16:creationId xmlns:a16="http://schemas.microsoft.com/office/drawing/2014/main" id="{29CFA1F7-F694-B3FE-7D59-F67E2CF554F0}"/>
              </a:ext>
            </a:extLst>
          </p:cNvPr>
          <p:cNvPicPr>
            <a:picLocks noChangeAspect="1"/>
          </p:cNvPicPr>
          <p:nvPr/>
        </p:nvPicPr>
        <p:blipFill>
          <a:blip r:embed="rId3"/>
          <a:stretch>
            <a:fillRect/>
          </a:stretch>
        </p:blipFill>
        <p:spPr>
          <a:xfrm>
            <a:off x="796771" y="0"/>
            <a:ext cx="7550458" cy="6858000"/>
          </a:xfrm>
          <a:prstGeom prst="rect">
            <a:avLst/>
          </a:prstGeom>
        </p:spPr>
      </p:pic>
    </p:spTree>
    <p:extLst>
      <p:ext uri="{BB962C8B-B14F-4D97-AF65-F5344CB8AC3E}">
        <p14:creationId xmlns:p14="http://schemas.microsoft.com/office/powerpoint/2010/main" val="1454540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70513-C8D4-820A-E191-ABA4304661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57</a:t>
            </a:fld>
            <a:endParaRPr lang="en-US"/>
          </a:p>
        </p:txBody>
      </p:sp>
      <p:pic>
        <p:nvPicPr>
          <p:cNvPr id="4" name="Picture 3">
            <a:extLst>
              <a:ext uri="{FF2B5EF4-FFF2-40B4-BE49-F238E27FC236}">
                <a16:creationId xmlns:a16="http://schemas.microsoft.com/office/drawing/2014/main" id="{804AF3FB-63BF-F6F9-5D52-CD1DBCFCD50D}"/>
              </a:ext>
            </a:extLst>
          </p:cNvPr>
          <p:cNvPicPr>
            <a:picLocks noChangeAspect="1"/>
          </p:cNvPicPr>
          <p:nvPr/>
        </p:nvPicPr>
        <p:blipFill>
          <a:blip r:embed="rId3"/>
          <a:stretch>
            <a:fillRect/>
          </a:stretch>
        </p:blipFill>
        <p:spPr>
          <a:xfrm>
            <a:off x="882981" y="0"/>
            <a:ext cx="7378038" cy="6858000"/>
          </a:xfrm>
          <a:prstGeom prst="rect">
            <a:avLst/>
          </a:prstGeom>
        </p:spPr>
      </p:pic>
    </p:spTree>
    <p:extLst>
      <p:ext uri="{BB962C8B-B14F-4D97-AF65-F5344CB8AC3E}">
        <p14:creationId xmlns:p14="http://schemas.microsoft.com/office/powerpoint/2010/main" val="553422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p:txBody>
          <a:bodyPr/>
          <a:lstStyle/>
          <a:p>
            <a:pPr lvl="0"/>
            <a:r>
              <a:rPr lang="en-US" dirty="0">
                <a:sym typeface="Arial"/>
              </a:rPr>
              <a:t>Task 3: Contours</a:t>
            </a:r>
            <a:endParaRPr lang="en-US" dirty="0"/>
          </a:p>
        </p:txBody>
      </p:sp>
      <p:sp>
        <p:nvSpPr>
          <p:cNvPr id="177" name="Google Shape;177;p25"/>
          <p:cNvSpPr txBox="1">
            <a:spLocks noGrp="1"/>
          </p:cNvSpPr>
          <p:nvPr>
            <p:ph type="body" idx="1"/>
          </p:nvPr>
        </p:nvSpPr>
        <p:spPr/>
        <p:txBody>
          <a:bodyPr/>
          <a:lstStyle/>
          <a:p>
            <a:pPr lvl="0"/>
            <a:r>
              <a:rPr lang="en-US" dirty="0">
                <a:sym typeface="Arial"/>
              </a:rPr>
              <a:t>Record </a:t>
            </a:r>
            <a:r>
              <a:rPr lang="en-US" dirty="0">
                <a:solidFill>
                  <a:srgbClr val="00B050"/>
                </a:solidFill>
                <a:sym typeface="Arial"/>
              </a:rPr>
              <a:t>“My mama lives in Memphis” </a:t>
            </a:r>
            <a:r>
              <a:rPr lang="en-US" dirty="0">
                <a:sym typeface="Arial"/>
              </a:rPr>
              <a:t>as a </a:t>
            </a:r>
            <a:r>
              <a:rPr lang="en-US" dirty="0">
                <a:solidFill>
                  <a:srgbClr val="0066FF"/>
                </a:solidFill>
                <a:sym typeface="Arial"/>
                <a:hlinkClick r:id="rId9">
                  <a:extLst>
                    <a:ext uri="{A12FA001-AC4F-418D-AE19-62706E023703}">
                      <ahyp:hlinkClr xmlns:ahyp="http://schemas.microsoft.com/office/drawing/2018/hyperlinkcolor" val="tx"/>
                    </a:ext>
                  </a:extLst>
                </a:hlinkClick>
              </a:rPr>
              <a:t>yes-no question</a:t>
            </a:r>
            <a:endParaRPr lang="en-US" dirty="0">
              <a:solidFill>
                <a:srgbClr val="0066FF"/>
              </a:solidFill>
              <a:sym typeface="Arial"/>
            </a:endParaRPr>
          </a:p>
          <a:p>
            <a:pPr lvl="1"/>
            <a:endParaRPr lang="en-US" dirty="0">
              <a:solidFill>
                <a:srgbClr val="FF0000"/>
              </a:solidFill>
            </a:endParaRPr>
          </a:p>
          <a:p>
            <a:pPr lvl="1"/>
            <a:r>
              <a:rPr lang="en-US" dirty="0">
                <a:solidFill>
                  <a:srgbClr val="FF0000"/>
                </a:solidFill>
              </a:rPr>
              <a:t>Compare</a:t>
            </a:r>
            <a:r>
              <a:rPr lang="en-US" dirty="0"/>
              <a:t> to your </a:t>
            </a:r>
            <a:r>
              <a:rPr lang="en-US" dirty="0">
                <a:solidFill>
                  <a:srgbClr val="0066FF"/>
                </a:solidFill>
              </a:rPr>
              <a:t>Mama</a:t>
            </a:r>
            <a:r>
              <a:rPr lang="en-US" dirty="0"/>
              <a:t> statement</a:t>
            </a:r>
          </a:p>
          <a:p>
            <a:pPr lvl="1"/>
            <a:r>
              <a:rPr lang="en-US" dirty="0">
                <a:sym typeface="Arial"/>
              </a:rPr>
              <a:t>What are the </a:t>
            </a:r>
            <a:r>
              <a:rPr lang="en-US" dirty="0">
                <a:solidFill>
                  <a:srgbClr val="FF0000"/>
                </a:solidFill>
                <a:sym typeface="Arial"/>
              </a:rPr>
              <a:t>similarities</a:t>
            </a:r>
            <a:r>
              <a:rPr lang="en-US" dirty="0">
                <a:sym typeface="Arial"/>
              </a:rPr>
              <a:t> in F0?  </a:t>
            </a:r>
            <a:r>
              <a:rPr lang="en-US" dirty="0">
                <a:solidFill>
                  <a:srgbClr val="FF0000"/>
                </a:solidFill>
                <a:sym typeface="Arial"/>
              </a:rPr>
              <a:t>Differences</a:t>
            </a:r>
            <a:r>
              <a:rPr lang="en-US" dirty="0">
                <a:sym typeface="Arial"/>
              </a:rPr>
              <a:t>?</a:t>
            </a:r>
          </a:p>
          <a:p>
            <a:pPr lvl="0"/>
            <a:r>
              <a:rPr lang="en-US" dirty="0"/>
              <a:t>Now record </a:t>
            </a:r>
            <a:r>
              <a:rPr lang="en-US" dirty="0">
                <a:solidFill>
                  <a:srgbClr val="0070C0"/>
                </a:solidFill>
              </a:rPr>
              <a:t>a </a:t>
            </a:r>
            <a:r>
              <a:rPr lang="en-US" dirty="0">
                <a:solidFill>
                  <a:srgbClr val="0066FF"/>
                </a:solidFill>
                <a:hlinkClick r:id="rId10">
                  <a:extLst>
                    <a:ext uri="{A12FA001-AC4F-418D-AE19-62706E023703}">
                      <ahyp:hlinkClr xmlns:ahyp="http://schemas.microsoft.com/office/drawing/2018/hyperlinkcolor" val="tx"/>
                    </a:ext>
                  </a:extLst>
                </a:hlinkClick>
              </a:rPr>
              <a:t>wh-question</a:t>
            </a:r>
            <a:r>
              <a:rPr lang="en-US" dirty="0"/>
              <a:t>: </a:t>
            </a:r>
            <a:r>
              <a:rPr lang="en-US" dirty="0">
                <a:solidFill>
                  <a:srgbClr val="0066FF"/>
                </a:solidFill>
              </a:rPr>
              <a:t>“Where does my mama live?”</a:t>
            </a:r>
            <a:r>
              <a:rPr lang="en-US" dirty="0">
                <a:solidFill>
                  <a:srgbClr val="00B050"/>
                </a:solidFill>
              </a:rPr>
              <a:t>  </a:t>
            </a:r>
          </a:p>
          <a:p>
            <a:pPr lvl="0"/>
            <a:endParaRPr lang="en-US" dirty="0"/>
          </a:p>
          <a:p>
            <a:pPr lvl="0"/>
            <a:r>
              <a:rPr lang="en-US" dirty="0"/>
              <a:t>Which of the other 2 contours is </a:t>
            </a:r>
            <a:r>
              <a:rPr lang="en-US" dirty="0">
                <a:solidFill>
                  <a:srgbClr val="0066FF"/>
                </a:solidFill>
              </a:rPr>
              <a:t>most similar?</a:t>
            </a:r>
          </a:p>
        </p:txBody>
      </p:sp>
      <p:pic>
        <p:nvPicPr>
          <p:cNvPr id="2" name="whq-jh.wav" descr="whq-jh.wav">
            <a:hlinkClick r:id="" action="ppaction://media"/>
            <a:extLst>
              <a:ext uri="{FF2B5EF4-FFF2-40B4-BE49-F238E27FC236}">
                <a16:creationId xmlns:a16="http://schemas.microsoft.com/office/drawing/2014/main" id="{89EE46EB-A24D-1949-BA78-F07849AE4A4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2960717" y="4618644"/>
            <a:ext cx="812800" cy="812800"/>
          </a:xfrm>
          <a:prstGeom prst="rect">
            <a:avLst/>
          </a:prstGeom>
        </p:spPr>
      </p:pic>
      <p:pic>
        <p:nvPicPr>
          <p:cNvPr id="3" name="ynq-jh.wav" descr="ynq-jh.wav">
            <a:hlinkClick r:id="" action="ppaction://media"/>
            <a:extLst>
              <a:ext uri="{FF2B5EF4-FFF2-40B4-BE49-F238E27FC236}">
                <a16:creationId xmlns:a16="http://schemas.microsoft.com/office/drawing/2014/main" id="{9CF259C6-D269-B74F-8079-D2B0FED7A7AD}"/>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572000" y="2227580"/>
            <a:ext cx="812800" cy="812800"/>
          </a:xfrm>
          <a:prstGeom prst="rect">
            <a:avLst/>
          </a:prstGeom>
        </p:spPr>
      </p:pic>
      <p:pic>
        <p:nvPicPr>
          <p:cNvPr id="4" name="whq-jh.wav" descr="whq-jh.wav">
            <a:hlinkClick r:id="" action="ppaction://media"/>
            <a:extLst>
              <a:ext uri="{FF2B5EF4-FFF2-40B4-BE49-F238E27FC236}">
                <a16:creationId xmlns:a16="http://schemas.microsoft.com/office/drawing/2014/main" id="{E747D4CF-41D2-6046-AE7D-E42EE4D1C697}"/>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6277033" y="4618644"/>
            <a:ext cx="812800" cy="812800"/>
          </a:xfrm>
          <a:prstGeom prst="rect">
            <a:avLst/>
          </a:prstGeom>
        </p:spPr>
      </p:pic>
      <p:sp>
        <p:nvSpPr>
          <p:cNvPr id="5" name="Date Placeholder 3">
            <a:extLst>
              <a:ext uri="{FF2B5EF4-FFF2-40B4-BE49-F238E27FC236}">
                <a16:creationId xmlns:a16="http://schemas.microsoft.com/office/drawing/2014/main" id="{CE7C5090-D0CA-3A09-77FA-FB0145A4B679}"/>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DB60F9-2AEA-CC49-A2E1-C8097F86B8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pic>
        <p:nvPicPr>
          <p:cNvPr id="4" name="Picture 3">
            <a:extLst>
              <a:ext uri="{FF2B5EF4-FFF2-40B4-BE49-F238E27FC236}">
                <a16:creationId xmlns:a16="http://schemas.microsoft.com/office/drawing/2014/main" id="{9FAB509D-F606-A84D-A756-F1A8AB676773}"/>
              </a:ext>
            </a:extLst>
          </p:cNvPr>
          <p:cNvPicPr>
            <a:picLocks noChangeAspect="1"/>
          </p:cNvPicPr>
          <p:nvPr/>
        </p:nvPicPr>
        <p:blipFill>
          <a:blip r:embed="rId3"/>
          <a:stretch>
            <a:fillRect/>
          </a:stretch>
        </p:blipFill>
        <p:spPr>
          <a:xfrm>
            <a:off x="0" y="182063"/>
            <a:ext cx="9144000" cy="6493874"/>
          </a:xfrm>
          <a:prstGeom prst="rect">
            <a:avLst/>
          </a:prstGeom>
        </p:spPr>
      </p:pic>
    </p:spTree>
    <p:extLst>
      <p:ext uri="{BB962C8B-B14F-4D97-AF65-F5344CB8AC3E}">
        <p14:creationId xmlns:p14="http://schemas.microsoft.com/office/powerpoint/2010/main" val="1763283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F854-C585-43C3-55D1-696AFFC3874F}"/>
              </a:ext>
            </a:extLst>
          </p:cNvPr>
          <p:cNvSpPr>
            <a:spLocks noGrp="1"/>
          </p:cNvSpPr>
          <p:nvPr>
            <p:ph type="title"/>
          </p:nvPr>
        </p:nvSpPr>
        <p:spPr/>
        <p:txBody>
          <a:bodyPr/>
          <a:lstStyle/>
          <a:p>
            <a:r>
              <a:rPr lang="en-US" dirty="0"/>
              <a:t>Revisiting Assignment for Today</a:t>
            </a:r>
          </a:p>
        </p:txBody>
      </p:sp>
      <p:sp>
        <p:nvSpPr>
          <p:cNvPr id="3" name="Text Placeholder 2">
            <a:extLst>
              <a:ext uri="{FF2B5EF4-FFF2-40B4-BE49-F238E27FC236}">
                <a16:creationId xmlns:a16="http://schemas.microsoft.com/office/drawing/2014/main" id="{A65CC0D9-ED6F-B58F-F7FC-86CE2AEBF4C6}"/>
              </a:ext>
            </a:extLst>
          </p:cNvPr>
          <p:cNvSpPr>
            <a:spLocks noGrp="1"/>
          </p:cNvSpPr>
          <p:nvPr>
            <p:ph type="body" idx="1"/>
          </p:nvPr>
        </p:nvSpPr>
        <p:spPr>
          <a:xfrm>
            <a:off x="457200" y="1304544"/>
            <a:ext cx="8229600" cy="4821619"/>
          </a:xfrm>
        </p:spPr>
        <p:txBody>
          <a:bodyPr/>
          <a:lstStyle/>
          <a:p>
            <a:pPr>
              <a:buFont typeface="Arial" panose="020B0604020202020204" pitchFamily="34" charset="0"/>
              <a:buChar char="•"/>
            </a:pPr>
            <a:r>
              <a:rPr lang="en-US" sz="2000" dirty="0">
                <a:effectLst/>
                <a:latin typeface="+mn-lt"/>
              </a:rPr>
              <a:t>“Record your own voice in a quiet room preferably using a head-mounted microphone. Recordings to produce and save where X is your name: </a:t>
            </a:r>
          </a:p>
          <a:p>
            <a:pPr lvl="1"/>
            <a:r>
              <a:rPr lang="en-US" sz="1600" dirty="0">
                <a:effectLst/>
                <a:latin typeface="+mn-lt"/>
              </a:rPr>
              <a:t>“My mama lives in Memphis.” Save as “mama”-X</a:t>
            </a:r>
          </a:p>
          <a:p>
            <a:pPr lvl="1"/>
            <a:r>
              <a:rPr lang="en-US" sz="1600" dirty="0">
                <a:effectLst/>
                <a:latin typeface="+mn-lt"/>
              </a:rPr>
              <a:t>Now record the same sentence as a whisper. Save as “whisper”-X</a:t>
            </a:r>
            <a:endParaRPr lang="en-US" sz="1600" dirty="0">
              <a:latin typeface="+mn-lt"/>
            </a:endParaRPr>
          </a:p>
          <a:p>
            <a:pPr lvl="1"/>
            <a:r>
              <a:rPr lang="en-US" sz="1600" dirty="0">
                <a:effectLst/>
                <a:latin typeface="+mn-lt"/>
              </a:rPr>
              <a:t>And now record the same sentence in a creaky voice. Save as “creaky”-X</a:t>
            </a:r>
            <a:endParaRPr lang="en-US" sz="1600" dirty="0">
              <a:latin typeface="+mn-lt"/>
            </a:endParaRPr>
          </a:p>
          <a:p>
            <a:pPr lvl="1"/>
            <a:r>
              <a:rPr lang="en-US" sz="1600" dirty="0">
                <a:effectLst/>
                <a:latin typeface="+mn-lt"/>
              </a:rPr>
              <a:t>Now record the same sentence as a yes-no question with pitch starting low and rising at the end “My mama lives in Memphis?” Save as “</a:t>
            </a:r>
            <a:r>
              <a:rPr lang="en-US" sz="1600" dirty="0" err="1">
                <a:effectLst/>
                <a:latin typeface="+mn-lt"/>
              </a:rPr>
              <a:t>ynq</a:t>
            </a:r>
            <a:r>
              <a:rPr lang="en-US" sz="1600" dirty="0">
                <a:effectLst/>
                <a:latin typeface="+mn-lt"/>
              </a:rPr>
              <a:t>”-X</a:t>
            </a:r>
            <a:endParaRPr lang="en-US" sz="1600" dirty="0">
              <a:latin typeface="+mn-lt"/>
            </a:endParaRPr>
          </a:p>
          <a:p>
            <a:pPr lvl="1"/>
            <a:r>
              <a:rPr lang="en-US" sz="1600" dirty="0">
                <a:effectLst/>
                <a:latin typeface="+mn-lt"/>
              </a:rPr>
              <a:t>And now record “Where does my mama live?” as a </a:t>
            </a:r>
            <a:r>
              <a:rPr lang="en-US" sz="1600" dirty="0" err="1">
                <a:effectLst/>
                <a:latin typeface="+mn-lt"/>
              </a:rPr>
              <a:t>wh</a:t>
            </a:r>
            <a:r>
              <a:rPr lang="en-US" sz="1600" dirty="0">
                <a:effectLst/>
                <a:latin typeface="+mn-lt"/>
              </a:rPr>
              <a:t>-question with pitch starting high and gradually becoming low to the end. Save as “</a:t>
            </a:r>
            <a:r>
              <a:rPr lang="en-US" sz="1600" dirty="0" err="1">
                <a:effectLst/>
                <a:latin typeface="+mn-lt"/>
              </a:rPr>
              <a:t>whq</a:t>
            </a:r>
            <a:r>
              <a:rPr lang="en-US" sz="1600" dirty="0">
                <a:effectLst/>
                <a:latin typeface="+mn-lt"/>
              </a:rPr>
              <a:t>”-X</a:t>
            </a:r>
            <a:endParaRPr lang="en-US" sz="1600" dirty="0">
              <a:latin typeface="+mn-lt"/>
            </a:endParaRPr>
          </a:p>
          <a:p>
            <a:pPr lvl="1"/>
            <a:r>
              <a:rPr lang="en-US" sz="1600" dirty="0">
                <a:effectLst/>
                <a:latin typeface="+mn-lt"/>
              </a:rPr>
              <a:t>Record “My mam lives in Memphis” again in 3 ways: as angry speech, as sad speech, and as happy speech. Save each as “angry”-X, “sad”-X, and “happy”-X”</a:t>
            </a:r>
          </a:p>
          <a:p>
            <a:r>
              <a:rPr lang="en-US" sz="2000" dirty="0">
                <a:latin typeface="+mn-lt"/>
              </a:rPr>
              <a:t>Did anyone use </a:t>
            </a:r>
            <a:r>
              <a:rPr lang="en-US" sz="2000" dirty="0" err="1">
                <a:latin typeface="+mn-lt"/>
              </a:rPr>
              <a:t>Praat</a:t>
            </a:r>
            <a:r>
              <a:rPr lang="en-US" sz="2000" dirty="0">
                <a:latin typeface="+mn-lt"/>
              </a:rPr>
              <a:t> to do the recordings?  If so, you don’t need to record again, and can just upload your recordings in </a:t>
            </a:r>
            <a:r>
              <a:rPr lang="en-US" sz="2000" dirty="0" err="1">
                <a:latin typeface="+mn-lt"/>
              </a:rPr>
              <a:t>Praat</a:t>
            </a:r>
            <a:endParaRPr lang="en-US" sz="2000" dirty="0">
              <a:latin typeface="+mn-lt"/>
            </a:endParaRPr>
          </a:p>
          <a:p>
            <a:r>
              <a:rPr lang="en-US" sz="2000" dirty="0">
                <a:latin typeface="+mn-lt"/>
              </a:rPr>
              <a:t>If you did not, let’s all learn how to do that and record the first file “mama”-X again in </a:t>
            </a:r>
            <a:r>
              <a:rPr lang="en-US" sz="2000" dirty="0" err="1">
                <a:latin typeface="+mn-lt"/>
              </a:rPr>
              <a:t>Praat</a:t>
            </a:r>
            <a:r>
              <a:rPr lang="en-US" sz="2000" dirty="0">
                <a:latin typeface="+mn-lt"/>
              </a:rPr>
              <a:t> – but those who have a better (quieter) version already should use that for the rest of the class</a:t>
            </a:r>
          </a:p>
          <a:p>
            <a:endParaRPr lang="en-US" dirty="0"/>
          </a:p>
        </p:txBody>
      </p:sp>
      <p:sp>
        <p:nvSpPr>
          <p:cNvPr id="4" name="Slide Number Placeholder 3">
            <a:extLst>
              <a:ext uri="{FF2B5EF4-FFF2-40B4-BE49-F238E27FC236}">
                <a16:creationId xmlns:a16="http://schemas.microsoft.com/office/drawing/2014/main" id="{F800D4AA-A1DA-B228-B794-8D7966B71A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2159207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p:txBody>
          <a:bodyPr/>
          <a:lstStyle/>
          <a:p>
            <a:pPr lvl="0"/>
            <a:r>
              <a:rPr lang="en-US" dirty="0">
                <a:sym typeface="Arial"/>
              </a:rPr>
              <a:t>Task 3: Contours</a:t>
            </a:r>
            <a:endParaRPr lang="en-US" dirty="0"/>
          </a:p>
        </p:txBody>
      </p:sp>
      <p:sp>
        <p:nvSpPr>
          <p:cNvPr id="177" name="Google Shape;177;p25"/>
          <p:cNvSpPr txBox="1">
            <a:spLocks noGrp="1"/>
          </p:cNvSpPr>
          <p:nvPr>
            <p:ph type="body" idx="1"/>
          </p:nvPr>
        </p:nvSpPr>
        <p:spPr/>
        <p:txBody>
          <a:bodyPr/>
          <a:lstStyle/>
          <a:p>
            <a:pPr lvl="0"/>
            <a:r>
              <a:rPr lang="en-US" dirty="0">
                <a:sym typeface="Arial"/>
              </a:rPr>
              <a:t>Record </a:t>
            </a:r>
            <a:r>
              <a:rPr lang="en-US" dirty="0">
                <a:solidFill>
                  <a:srgbClr val="00B050"/>
                </a:solidFill>
                <a:sym typeface="Arial"/>
              </a:rPr>
              <a:t>“My mama lives in Memphis” </a:t>
            </a:r>
            <a:r>
              <a:rPr lang="en-US" dirty="0">
                <a:sym typeface="Arial"/>
              </a:rPr>
              <a:t>as a </a:t>
            </a:r>
            <a:r>
              <a:rPr lang="en-US" dirty="0">
                <a:solidFill>
                  <a:srgbClr val="0066FF"/>
                </a:solidFill>
                <a:sym typeface="Arial"/>
                <a:hlinkClick r:id="rId9">
                  <a:extLst>
                    <a:ext uri="{A12FA001-AC4F-418D-AE19-62706E023703}">
                      <ahyp:hlinkClr xmlns:ahyp="http://schemas.microsoft.com/office/drawing/2018/hyperlinkcolor" val="tx"/>
                    </a:ext>
                  </a:extLst>
                </a:hlinkClick>
              </a:rPr>
              <a:t>yes-no question</a:t>
            </a:r>
            <a:endParaRPr lang="en-US" dirty="0">
              <a:solidFill>
                <a:srgbClr val="0066FF"/>
              </a:solidFill>
              <a:sym typeface="Arial"/>
            </a:endParaRPr>
          </a:p>
          <a:p>
            <a:pPr lvl="1"/>
            <a:endParaRPr lang="en-US" dirty="0">
              <a:solidFill>
                <a:srgbClr val="FF0000"/>
              </a:solidFill>
            </a:endParaRPr>
          </a:p>
          <a:p>
            <a:pPr lvl="1"/>
            <a:r>
              <a:rPr lang="en-US" dirty="0">
                <a:solidFill>
                  <a:srgbClr val="FF0000"/>
                </a:solidFill>
              </a:rPr>
              <a:t>Compare</a:t>
            </a:r>
            <a:r>
              <a:rPr lang="en-US" dirty="0"/>
              <a:t> to your </a:t>
            </a:r>
            <a:r>
              <a:rPr lang="en-US" dirty="0">
                <a:solidFill>
                  <a:srgbClr val="0066FF"/>
                </a:solidFill>
              </a:rPr>
              <a:t>Mama</a:t>
            </a:r>
            <a:r>
              <a:rPr lang="en-US" dirty="0"/>
              <a:t> statement</a:t>
            </a:r>
          </a:p>
          <a:p>
            <a:pPr lvl="1"/>
            <a:r>
              <a:rPr lang="en-US" dirty="0">
                <a:sym typeface="Arial"/>
              </a:rPr>
              <a:t>What are the </a:t>
            </a:r>
            <a:r>
              <a:rPr lang="en-US" dirty="0">
                <a:solidFill>
                  <a:srgbClr val="FF0000"/>
                </a:solidFill>
                <a:sym typeface="Arial"/>
              </a:rPr>
              <a:t>similarities</a:t>
            </a:r>
            <a:r>
              <a:rPr lang="en-US" dirty="0">
                <a:sym typeface="Arial"/>
              </a:rPr>
              <a:t> in F0?  </a:t>
            </a:r>
            <a:r>
              <a:rPr lang="en-US" dirty="0">
                <a:solidFill>
                  <a:srgbClr val="FF0000"/>
                </a:solidFill>
                <a:sym typeface="Arial"/>
              </a:rPr>
              <a:t>Differences</a:t>
            </a:r>
            <a:r>
              <a:rPr lang="en-US" dirty="0">
                <a:sym typeface="Arial"/>
              </a:rPr>
              <a:t>?</a:t>
            </a:r>
          </a:p>
          <a:p>
            <a:pPr lvl="0"/>
            <a:r>
              <a:rPr lang="en-US" dirty="0"/>
              <a:t>Now record </a:t>
            </a:r>
            <a:r>
              <a:rPr lang="en-US" dirty="0">
                <a:solidFill>
                  <a:srgbClr val="0070C0"/>
                </a:solidFill>
              </a:rPr>
              <a:t>a </a:t>
            </a:r>
            <a:r>
              <a:rPr lang="en-US" dirty="0">
                <a:solidFill>
                  <a:srgbClr val="0066FF"/>
                </a:solidFill>
                <a:hlinkClick r:id="rId10">
                  <a:extLst>
                    <a:ext uri="{A12FA001-AC4F-418D-AE19-62706E023703}">
                      <ahyp:hlinkClr xmlns:ahyp="http://schemas.microsoft.com/office/drawing/2018/hyperlinkcolor" val="tx"/>
                    </a:ext>
                  </a:extLst>
                </a:hlinkClick>
              </a:rPr>
              <a:t>wh-question</a:t>
            </a:r>
            <a:r>
              <a:rPr lang="en-US" dirty="0"/>
              <a:t>: </a:t>
            </a:r>
            <a:r>
              <a:rPr lang="en-US" dirty="0">
                <a:solidFill>
                  <a:srgbClr val="0066FF"/>
                </a:solidFill>
              </a:rPr>
              <a:t>“Where does my mama live?”</a:t>
            </a:r>
            <a:r>
              <a:rPr lang="en-US" dirty="0">
                <a:solidFill>
                  <a:srgbClr val="00B050"/>
                </a:solidFill>
              </a:rPr>
              <a:t>  </a:t>
            </a:r>
          </a:p>
          <a:p>
            <a:pPr lvl="0"/>
            <a:endParaRPr lang="en-US" dirty="0"/>
          </a:p>
          <a:p>
            <a:pPr lvl="0"/>
            <a:r>
              <a:rPr lang="en-US" dirty="0"/>
              <a:t>Which of the other 2 contours is </a:t>
            </a:r>
            <a:r>
              <a:rPr lang="en-US" dirty="0">
                <a:solidFill>
                  <a:srgbClr val="0066FF"/>
                </a:solidFill>
              </a:rPr>
              <a:t>most similar?</a:t>
            </a:r>
          </a:p>
        </p:txBody>
      </p:sp>
      <p:pic>
        <p:nvPicPr>
          <p:cNvPr id="2" name="whq-jh.wav" descr="whq-jh.wav">
            <a:hlinkClick r:id="" action="ppaction://media"/>
            <a:extLst>
              <a:ext uri="{FF2B5EF4-FFF2-40B4-BE49-F238E27FC236}">
                <a16:creationId xmlns:a16="http://schemas.microsoft.com/office/drawing/2014/main" id="{89EE46EB-A24D-1949-BA78-F07849AE4A4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2960717" y="4618644"/>
            <a:ext cx="812800" cy="812800"/>
          </a:xfrm>
          <a:prstGeom prst="rect">
            <a:avLst/>
          </a:prstGeom>
        </p:spPr>
      </p:pic>
      <p:pic>
        <p:nvPicPr>
          <p:cNvPr id="3" name="ynq-jh.wav" descr="ynq-jh.wav">
            <a:hlinkClick r:id="" action="ppaction://media"/>
            <a:extLst>
              <a:ext uri="{FF2B5EF4-FFF2-40B4-BE49-F238E27FC236}">
                <a16:creationId xmlns:a16="http://schemas.microsoft.com/office/drawing/2014/main" id="{9CF259C6-D269-B74F-8079-D2B0FED7A7AD}"/>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572000" y="2227580"/>
            <a:ext cx="812800" cy="812800"/>
          </a:xfrm>
          <a:prstGeom prst="rect">
            <a:avLst/>
          </a:prstGeom>
        </p:spPr>
      </p:pic>
      <p:pic>
        <p:nvPicPr>
          <p:cNvPr id="4" name="whq-jh.wav" descr="whq-jh.wav">
            <a:hlinkClick r:id="" action="ppaction://media"/>
            <a:extLst>
              <a:ext uri="{FF2B5EF4-FFF2-40B4-BE49-F238E27FC236}">
                <a16:creationId xmlns:a16="http://schemas.microsoft.com/office/drawing/2014/main" id="{E747D4CF-41D2-6046-AE7D-E42EE4D1C697}"/>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6277033" y="4632499"/>
            <a:ext cx="812800" cy="812800"/>
          </a:xfrm>
          <a:prstGeom prst="rect">
            <a:avLst/>
          </a:prstGeom>
        </p:spPr>
      </p:pic>
      <p:sp>
        <p:nvSpPr>
          <p:cNvPr id="5" name="Date Placeholder 3">
            <a:extLst>
              <a:ext uri="{FF2B5EF4-FFF2-40B4-BE49-F238E27FC236}">
                <a16:creationId xmlns:a16="http://schemas.microsoft.com/office/drawing/2014/main" id="{ADA5DDBF-0C9F-6877-4F86-69756B9BF0F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20922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8244DC-2D72-4E4E-B4A2-C2B8D6427E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61</a:t>
            </a:fld>
            <a:endParaRPr lang="en-US"/>
          </a:p>
        </p:txBody>
      </p:sp>
      <p:pic>
        <p:nvPicPr>
          <p:cNvPr id="4" name="Picture 3">
            <a:extLst>
              <a:ext uri="{FF2B5EF4-FFF2-40B4-BE49-F238E27FC236}">
                <a16:creationId xmlns:a16="http://schemas.microsoft.com/office/drawing/2014/main" id="{C641D3DE-02FB-4F4B-86CF-B245BC9C0C6D}"/>
              </a:ext>
            </a:extLst>
          </p:cNvPr>
          <p:cNvPicPr>
            <a:picLocks noChangeAspect="1"/>
          </p:cNvPicPr>
          <p:nvPr/>
        </p:nvPicPr>
        <p:blipFill>
          <a:blip r:embed="rId3"/>
          <a:stretch>
            <a:fillRect/>
          </a:stretch>
        </p:blipFill>
        <p:spPr>
          <a:xfrm>
            <a:off x="0" y="124026"/>
            <a:ext cx="9144000" cy="6609948"/>
          </a:xfrm>
          <a:prstGeom prst="rect">
            <a:avLst/>
          </a:prstGeom>
        </p:spPr>
      </p:pic>
    </p:spTree>
    <p:extLst>
      <p:ext uri="{BB962C8B-B14F-4D97-AF65-F5344CB8AC3E}">
        <p14:creationId xmlns:p14="http://schemas.microsoft.com/office/powerpoint/2010/main" val="313319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9B900-6FC2-CC44-B37D-EC868739E9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62</a:t>
            </a:fld>
            <a:endParaRPr lang="en-US"/>
          </a:p>
        </p:txBody>
      </p:sp>
      <p:pic>
        <p:nvPicPr>
          <p:cNvPr id="4" name="Picture 3">
            <a:extLst>
              <a:ext uri="{FF2B5EF4-FFF2-40B4-BE49-F238E27FC236}">
                <a16:creationId xmlns:a16="http://schemas.microsoft.com/office/drawing/2014/main" id="{5BDDF416-C0C2-5941-B3EA-F5310D701C23}"/>
              </a:ext>
            </a:extLst>
          </p:cNvPr>
          <p:cNvPicPr>
            <a:picLocks noChangeAspect="1"/>
          </p:cNvPicPr>
          <p:nvPr/>
        </p:nvPicPr>
        <p:blipFill>
          <a:blip r:embed="rId3"/>
          <a:stretch>
            <a:fillRect/>
          </a:stretch>
        </p:blipFill>
        <p:spPr>
          <a:xfrm>
            <a:off x="95444" y="0"/>
            <a:ext cx="8953112" cy="6858000"/>
          </a:xfrm>
          <a:prstGeom prst="rect">
            <a:avLst/>
          </a:prstGeom>
        </p:spPr>
      </p:pic>
    </p:spTree>
    <p:extLst>
      <p:ext uri="{BB962C8B-B14F-4D97-AF65-F5344CB8AC3E}">
        <p14:creationId xmlns:p14="http://schemas.microsoft.com/office/powerpoint/2010/main" val="2846430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Arial"/>
                <a:ea typeface="Arial"/>
                <a:cs typeface="Arial"/>
                <a:sym typeface="Arial"/>
              </a:rPr>
              <a:t>Task 4: Emotional Speech</a:t>
            </a:r>
            <a:endParaRPr dirty="0"/>
          </a:p>
        </p:txBody>
      </p:sp>
      <p:sp>
        <p:nvSpPr>
          <p:cNvPr id="210" name="Google Shape;210;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hlink"/>
              </a:buClr>
              <a:buSzPts val="2800"/>
              <a:buFont typeface="Arial"/>
              <a:buChar char="•"/>
            </a:pPr>
            <a:r>
              <a:rPr lang="en-US" dirty="0">
                <a:solidFill>
                  <a:schemeClr val="tx1"/>
                </a:solidFill>
                <a:latin typeface="Arial"/>
                <a:ea typeface="Arial"/>
                <a:cs typeface="Arial"/>
                <a:sym typeface="Arial"/>
              </a:rPr>
              <a:t>Record </a:t>
            </a:r>
            <a:r>
              <a:rPr lang="en-US" dirty="0">
                <a:solidFill>
                  <a:srgbClr val="00B050"/>
                </a:solidFill>
                <a:latin typeface="Arial"/>
                <a:ea typeface="Arial"/>
                <a:cs typeface="Arial"/>
                <a:sym typeface="Arial"/>
              </a:rPr>
              <a:t>“My mama lives in Memphis” </a:t>
            </a:r>
            <a:r>
              <a:rPr lang="en-US" dirty="0">
                <a:solidFill>
                  <a:schemeClr val="tx1"/>
                </a:solidFill>
                <a:latin typeface="Arial"/>
                <a:ea typeface="Arial"/>
                <a:cs typeface="Arial"/>
                <a:sym typeface="Arial"/>
              </a:rPr>
              <a:t>again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9">
                  <a:extLst>
                    <a:ext uri="{A12FA001-AC4F-418D-AE19-62706E023703}">
                      <ahyp:hlinkClr xmlns:ahyp="http://schemas.microsoft.com/office/drawing/2018/hyperlinkcolor" val="tx"/>
                    </a:ext>
                  </a:extLst>
                </a:hlinkClick>
              </a:rPr>
              <a:t>angry speech</a:t>
            </a:r>
            <a:endParaRPr sz="2400" dirty="0">
              <a:solidFill>
                <a:srgbClr val="0066FF"/>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9">
                  <a:extLst>
                    <a:ext uri="{A12FA001-AC4F-418D-AE19-62706E023703}">
                      <ahyp:hlinkClr xmlns:ahyp="http://schemas.microsoft.com/office/drawing/2018/hyperlinkcolor" val="tx"/>
                    </a:ext>
                  </a:extLst>
                </a:hlinkClick>
              </a:rPr>
              <a:t>sad speech</a:t>
            </a:r>
            <a:endParaRPr sz="2400" dirty="0">
              <a:solidFill>
                <a:srgbClr val="0066FF"/>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10">
                  <a:extLst>
                    <a:ext uri="{A12FA001-AC4F-418D-AE19-62706E023703}">
                      <ahyp:hlinkClr xmlns:ahyp="http://schemas.microsoft.com/office/drawing/2018/hyperlinkcolor" val="tx"/>
                    </a:ext>
                  </a:extLst>
                </a:hlinkClick>
              </a:rPr>
              <a:t>happy speech</a:t>
            </a:r>
            <a:endParaRPr sz="2400" dirty="0">
              <a:solidFill>
                <a:srgbClr val="0066FF"/>
              </a:solidFill>
            </a:endParaRPr>
          </a:p>
          <a:p>
            <a:pPr marL="342900" lvl="0" indent="-342900" algn="l" rtl="0">
              <a:lnSpc>
                <a:spcPct val="90000"/>
              </a:lnSpc>
              <a:spcBef>
                <a:spcPts val="560"/>
              </a:spcBef>
              <a:spcAft>
                <a:spcPts val="0"/>
              </a:spcAft>
              <a:buClr>
                <a:schemeClr val="hlink"/>
              </a:buClr>
              <a:buSzPts val="2800"/>
              <a:buFont typeface="Arial"/>
              <a:buChar char="•"/>
            </a:pPr>
            <a:endParaRPr lang="en-US" dirty="0">
              <a:solidFill>
                <a:schemeClr val="hlink"/>
              </a:solidFill>
              <a:latin typeface="Arial"/>
              <a:ea typeface="Arial"/>
              <a:cs typeface="Arial"/>
              <a:sym typeface="Arial"/>
            </a:endParaRPr>
          </a:p>
          <a:p>
            <a:pPr marL="342900" lvl="0" indent="-342900" algn="l" rtl="0">
              <a:lnSpc>
                <a:spcPct val="90000"/>
              </a:lnSpc>
              <a:spcBef>
                <a:spcPts val="560"/>
              </a:spcBef>
              <a:spcAft>
                <a:spcPts val="0"/>
              </a:spcAft>
              <a:buClr>
                <a:schemeClr val="hlink"/>
              </a:buClr>
              <a:buSzPts val="2800"/>
              <a:buFont typeface="Arial"/>
              <a:buChar char="•"/>
            </a:pPr>
            <a:r>
              <a:rPr lang="en-US" dirty="0">
                <a:solidFill>
                  <a:schemeClr val="tx1"/>
                </a:solidFill>
                <a:latin typeface="Arial"/>
                <a:ea typeface="Arial"/>
                <a:cs typeface="Arial"/>
                <a:sym typeface="Arial"/>
              </a:rPr>
              <a:t>For each token, do you see </a:t>
            </a:r>
            <a:r>
              <a:rPr lang="en-US" dirty="0">
                <a:solidFill>
                  <a:srgbClr val="0066FF"/>
                </a:solidFill>
                <a:latin typeface="Arial"/>
                <a:ea typeface="Arial"/>
                <a:cs typeface="Arial"/>
                <a:sym typeface="Arial"/>
              </a:rPr>
              <a:t>any differences </a:t>
            </a:r>
            <a:r>
              <a:rPr lang="en-US" dirty="0">
                <a:solidFill>
                  <a:schemeClr val="tx1"/>
                </a:solidFill>
                <a:latin typeface="Arial"/>
                <a:ea typeface="Arial"/>
                <a:cs typeface="Arial"/>
                <a:sym typeface="Arial"/>
              </a:rPr>
              <a:t>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Mean pitch? Maximum?</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M</a:t>
            </a:r>
            <a:r>
              <a:rPr lang="en-US" sz="2400" dirty="0">
                <a:solidFill>
                  <a:schemeClr val="tx1"/>
                </a:solidFill>
                <a:latin typeface="Arial"/>
                <a:ea typeface="Arial"/>
                <a:cs typeface="Arial"/>
                <a:sym typeface="Arial"/>
              </a:rPr>
              <a:t>ean intensity? Maximum?</a:t>
            </a: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Voice quality?</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D</a:t>
            </a:r>
            <a:r>
              <a:rPr lang="en-US" sz="2400" dirty="0">
                <a:solidFill>
                  <a:schemeClr val="tx1"/>
                </a:solidFill>
                <a:latin typeface="Arial"/>
                <a:ea typeface="Arial"/>
                <a:cs typeface="Arial"/>
                <a:sym typeface="Arial"/>
              </a:rPr>
              <a:t>uration?</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F0 contour?</a:t>
            </a:r>
            <a:endParaRPr sz="2400" dirty="0">
              <a:solidFill>
                <a:schemeClr val="tx1"/>
              </a:solidFill>
            </a:endParaRPr>
          </a:p>
          <a:p>
            <a:pPr marL="342900" lvl="0" indent="-165100" algn="l" rtl="0">
              <a:lnSpc>
                <a:spcPct val="90000"/>
              </a:lnSpc>
              <a:spcBef>
                <a:spcPts val="560"/>
              </a:spcBef>
              <a:spcAft>
                <a:spcPts val="0"/>
              </a:spcAft>
              <a:buClr>
                <a:schemeClr val="dk1"/>
              </a:buClr>
              <a:buSzPts val="2800"/>
              <a:buFont typeface="Arial"/>
              <a:buNone/>
            </a:pPr>
            <a:endParaRPr dirty="0">
              <a:solidFill>
                <a:schemeClr val="hlink"/>
              </a:solidFill>
              <a:latin typeface="Arial"/>
              <a:ea typeface="Arial"/>
              <a:cs typeface="Arial"/>
              <a:sym typeface="Arial"/>
            </a:endParaRPr>
          </a:p>
        </p:txBody>
      </p:sp>
      <p:pic>
        <p:nvPicPr>
          <p:cNvPr id="2" name="angry-jh.wav" descr="angry-jh.wav">
            <a:hlinkClick r:id="" action="ppaction://media"/>
            <a:extLst>
              <a:ext uri="{FF2B5EF4-FFF2-40B4-BE49-F238E27FC236}">
                <a16:creationId xmlns:a16="http://schemas.microsoft.com/office/drawing/2014/main" id="{75A45BA4-434F-3848-822E-9E74887723E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4958080" y="1905000"/>
            <a:ext cx="812800" cy="812800"/>
          </a:xfrm>
          <a:prstGeom prst="rect">
            <a:avLst/>
          </a:prstGeom>
        </p:spPr>
      </p:pic>
      <p:pic>
        <p:nvPicPr>
          <p:cNvPr id="3" name="sad-jh.wav" descr="sad-jh.wav">
            <a:hlinkClick r:id="" action="ppaction://media"/>
            <a:extLst>
              <a:ext uri="{FF2B5EF4-FFF2-40B4-BE49-F238E27FC236}">
                <a16:creationId xmlns:a16="http://schemas.microsoft.com/office/drawing/2014/main" id="{632B6054-2D15-8B44-8C76-E9A8D7137F69}"/>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7254240" y="2306320"/>
            <a:ext cx="812800" cy="812800"/>
          </a:xfrm>
          <a:prstGeom prst="rect">
            <a:avLst/>
          </a:prstGeom>
        </p:spPr>
      </p:pic>
      <p:pic>
        <p:nvPicPr>
          <p:cNvPr id="4" name="happy-jh.wav" descr="happy-jh.wav">
            <a:hlinkClick r:id="" action="ppaction://media"/>
            <a:extLst>
              <a:ext uri="{FF2B5EF4-FFF2-40B4-BE49-F238E27FC236}">
                <a16:creationId xmlns:a16="http://schemas.microsoft.com/office/drawing/2014/main" id="{468A95DD-7250-6B4C-B7C6-044A3EE4C3BF}"/>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5699760" y="3065621"/>
            <a:ext cx="812800" cy="812800"/>
          </a:xfrm>
          <a:prstGeom prst="rect">
            <a:avLst/>
          </a:prstGeom>
        </p:spPr>
      </p:pic>
      <p:sp>
        <p:nvSpPr>
          <p:cNvPr id="5" name="Date Placeholder 3">
            <a:extLst>
              <a:ext uri="{FF2B5EF4-FFF2-40B4-BE49-F238E27FC236}">
                <a16:creationId xmlns:a16="http://schemas.microsoft.com/office/drawing/2014/main" id="{41D4A364-ED03-C49E-3631-6325B12F3C9C}"/>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p:txBody>
          <a:bodyPr/>
          <a:lstStyle/>
          <a:p>
            <a:pPr lvl="0"/>
            <a:r>
              <a:rPr lang="en-US" dirty="0">
                <a:sym typeface="Arial"/>
              </a:rPr>
              <a:t>Task 5: Changing the Pitch Contour</a:t>
            </a:r>
            <a:endParaRPr lang="en-US" dirty="0"/>
          </a:p>
        </p:txBody>
      </p:sp>
      <p:sp>
        <p:nvSpPr>
          <p:cNvPr id="204" name="Google Shape;204;p29"/>
          <p:cNvSpPr txBox="1">
            <a:spLocks noGrp="1"/>
          </p:cNvSpPr>
          <p:nvPr>
            <p:ph type="body" idx="1"/>
          </p:nvPr>
        </p:nvSpPr>
        <p:spPr>
          <a:xfrm>
            <a:off x="457200" y="1417638"/>
            <a:ext cx="8229600" cy="4875586"/>
          </a:xfrm>
        </p:spPr>
        <p:txBody>
          <a:bodyPr/>
          <a:lstStyle/>
          <a:p>
            <a:r>
              <a:rPr lang="en-US" sz="2400" dirty="0">
                <a:sym typeface="Arial"/>
              </a:rPr>
              <a:t>Take the </a:t>
            </a:r>
            <a:r>
              <a:rPr lang="en-US" sz="2400" dirty="0">
                <a:solidFill>
                  <a:srgbClr val="0066FF"/>
                </a:solidFill>
                <a:sym typeface="Arial"/>
              </a:rPr>
              <a:t>initial </a:t>
            </a:r>
            <a:r>
              <a:rPr lang="en-US" sz="2400" dirty="0">
                <a:solidFill>
                  <a:srgbClr val="0066FF"/>
                </a:solidFill>
              </a:rPr>
              <a:t>statement </a:t>
            </a:r>
            <a:r>
              <a:rPr lang="en-US" sz="2400" dirty="0">
                <a:solidFill>
                  <a:srgbClr val="0066FF"/>
                </a:solidFill>
                <a:sym typeface="Arial"/>
              </a:rPr>
              <a:t>version </a:t>
            </a:r>
            <a:r>
              <a:rPr lang="en-US" sz="2400" dirty="0">
                <a:sym typeface="Arial"/>
              </a:rPr>
              <a:t>of your </a:t>
            </a:r>
            <a:r>
              <a:rPr lang="en-US" sz="2400" dirty="0">
                <a:solidFill>
                  <a:srgbClr val="00B050"/>
                </a:solidFill>
                <a:sym typeface="Arial"/>
              </a:rPr>
              <a:t>mama</a:t>
            </a:r>
            <a:r>
              <a:rPr lang="en-US" sz="2400" dirty="0">
                <a:sym typeface="Arial"/>
              </a:rPr>
              <a:t> file and modify it to </a:t>
            </a:r>
            <a:r>
              <a:rPr lang="en-US" sz="2400" dirty="0">
                <a:solidFill>
                  <a:schemeClr val="tx1"/>
                </a:solidFill>
                <a:sym typeface="Arial"/>
              </a:rPr>
              <a:t>produce a </a:t>
            </a:r>
            <a:r>
              <a:rPr lang="en-US" sz="2400" dirty="0">
                <a:solidFill>
                  <a:srgbClr val="FF0000"/>
                </a:solidFill>
                <a:sym typeface="Arial"/>
              </a:rPr>
              <a:t>question with a rising intonational contour</a:t>
            </a:r>
            <a:endParaRPr lang="en-US" sz="2400" dirty="0">
              <a:solidFill>
                <a:srgbClr val="FF0000"/>
              </a:solidFill>
            </a:endParaRPr>
          </a:p>
          <a:p>
            <a:pPr lvl="1"/>
            <a:r>
              <a:rPr lang="en-US" sz="2400" dirty="0"/>
              <a:t>Go to </a:t>
            </a:r>
            <a:r>
              <a:rPr lang="en-US" sz="2400" dirty="0">
                <a:solidFill>
                  <a:srgbClr val="0066FF"/>
                </a:solidFill>
              </a:rPr>
              <a:t>Manipulate </a:t>
            </a:r>
            <a:r>
              <a:rPr lang="en-US" sz="2400" dirty="0">
                <a:solidFill>
                  <a:srgbClr val="0066FF"/>
                </a:solidFill>
                <a:sym typeface="Wingdings" pitchFamily="2" charset="2"/>
              </a:rPr>
              <a:t> </a:t>
            </a:r>
            <a:r>
              <a:rPr lang="en-US" sz="2400" dirty="0">
                <a:solidFill>
                  <a:srgbClr val="0066FF"/>
                </a:solidFill>
              </a:rPr>
              <a:t>To manipulation </a:t>
            </a:r>
            <a:r>
              <a:rPr lang="en-US" sz="2400" dirty="0"/>
              <a:t>– in the </a:t>
            </a:r>
            <a:r>
              <a:rPr lang="en-US" sz="2400" dirty="0">
                <a:solidFill>
                  <a:srgbClr val="0070C0"/>
                </a:solidFill>
              </a:rPr>
              <a:t>menu</a:t>
            </a:r>
            <a:r>
              <a:rPr lang="en-US" sz="2400" dirty="0"/>
              <a:t> that pops up click </a:t>
            </a:r>
            <a:r>
              <a:rPr lang="en-US" sz="2400" dirty="0">
                <a:solidFill>
                  <a:srgbClr val="0066FF"/>
                </a:solidFill>
              </a:rPr>
              <a:t>OK</a:t>
            </a:r>
          </a:p>
          <a:p>
            <a:pPr lvl="1"/>
            <a:r>
              <a:rPr lang="en-US" sz="2400" dirty="0">
                <a:solidFill>
                  <a:schemeClr val="tx1"/>
                </a:solidFill>
              </a:rPr>
              <a:t>In the Objects window select </a:t>
            </a:r>
            <a:r>
              <a:rPr lang="en-US" sz="2400" dirty="0">
                <a:solidFill>
                  <a:srgbClr val="0066FF"/>
                </a:solidFill>
              </a:rPr>
              <a:t>Manipulation &lt;filename&gt;</a:t>
            </a:r>
          </a:p>
          <a:p>
            <a:pPr lvl="1"/>
            <a:r>
              <a:rPr lang="en-US" sz="2400" dirty="0"/>
              <a:t>Go to </a:t>
            </a:r>
            <a:r>
              <a:rPr lang="en-US" sz="2400" dirty="0">
                <a:solidFill>
                  <a:srgbClr val="0066FF"/>
                </a:solidFill>
              </a:rPr>
              <a:t>View &amp; Edit</a:t>
            </a:r>
          </a:p>
          <a:p>
            <a:pPr lvl="1"/>
            <a:r>
              <a:rPr lang="en-US" sz="2400" dirty="0">
                <a:solidFill>
                  <a:schemeClr val="tx1"/>
                </a:solidFill>
              </a:rPr>
              <a:t>In the </a:t>
            </a:r>
            <a:r>
              <a:rPr lang="en-US" sz="2400" dirty="0">
                <a:solidFill>
                  <a:srgbClr val="FF0000"/>
                </a:solidFill>
              </a:rPr>
              <a:t>Manipulation </a:t>
            </a:r>
            <a:r>
              <a:rPr lang="en-US" sz="2400" dirty="0">
                <a:solidFill>
                  <a:schemeClr val="tx1"/>
                </a:solidFill>
              </a:rPr>
              <a:t>window:</a:t>
            </a:r>
          </a:p>
          <a:p>
            <a:pPr lvl="2"/>
            <a:r>
              <a:rPr lang="en-US" dirty="0"/>
              <a:t>Go to </a:t>
            </a:r>
            <a:r>
              <a:rPr lang="en-US" dirty="0">
                <a:solidFill>
                  <a:srgbClr val="0066FF"/>
                </a:solidFill>
              </a:rPr>
              <a:t>Pitch </a:t>
            </a:r>
            <a:r>
              <a:rPr lang="en-US" dirty="0">
                <a:solidFill>
                  <a:srgbClr val="0066FF"/>
                </a:solidFill>
                <a:sym typeface="Wingdings" pitchFamily="2" charset="2"/>
              </a:rPr>
              <a:t></a:t>
            </a:r>
            <a:r>
              <a:rPr lang="en-US" dirty="0">
                <a:solidFill>
                  <a:srgbClr val="0066FF"/>
                </a:solidFill>
              </a:rPr>
              <a:t> Stylize pitch (2st)</a:t>
            </a:r>
          </a:p>
          <a:p>
            <a:pPr lvl="1"/>
            <a:r>
              <a:rPr lang="en-US" sz="2400" dirty="0">
                <a:solidFill>
                  <a:srgbClr val="FF0000"/>
                </a:solidFill>
              </a:rPr>
              <a:t>Modify pitch </a:t>
            </a:r>
            <a:r>
              <a:rPr lang="en-US" sz="2400" dirty="0"/>
              <a:t>by dragging points up and down</a:t>
            </a:r>
          </a:p>
          <a:p>
            <a:pPr lvl="2"/>
            <a:r>
              <a:rPr lang="en-US" dirty="0">
                <a:solidFill>
                  <a:srgbClr val="FF0000"/>
                </a:solidFill>
              </a:rPr>
              <a:t>Turn your statement into a question </a:t>
            </a:r>
            <a:r>
              <a:rPr lang="en-US" dirty="0"/>
              <a:t>by lowering earlier pitch and raising final pitch</a:t>
            </a:r>
            <a:endParaRPr lang="en-US" dirty="0">
              <a:sym typeface="Arial"/>
            </a:endParaRPr>
          </a:p>
          <a:p>
            <a:pPr lvl="0"/>
            <a:endParaRPr lang="en-US" dirty="0">
              <a:sym typeface="Arial"/>
            </a:endParaRPr>
          </a:p>
        </p:txBody>
      </p:sp>
      <p:pic>
        <p:nvPicPr>
          <p:cNvPr id="2" name="mama-jh.wav" descr="mama-jh.wav">
            <a:hlinkClick r:id="" action="ppaction://media"/>
            <a:extLst>
              <a:ext uri="{FF2B5EF4-FFF2-40B4-BE49-F238E27FC236}">
                <a16:creationId xmlns:a16="http://schemas.microsoft.com/office/drawing/2014/main" id="{8620A8A9-EAF0-B042-BC9C-92B22E468F3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889721" y="803974"/>
            <a:ext cx="812800" cy="812800"/>
          </a:xfrm>
          <a:prstGeom prst="rect">
            <a:avLst/>
          </a:prstGeom>
        </p:spPr>
      </p:pic>
      <p:sp>
        <p:nvSpPr>
          <p:cNvPr id="3" name="Date Placeholder 3">
            <a:extLst>
              <a:ext uri="{FF2B5EF4-FFF2-40B4-BE49-F238E27FC236}">
                <a16:creationId xmlns:a16="http://schemas.microsoft.com/office/drawing/2014/main" id="{7651D4E3-6014-C54C-C9B2-6F824E3836B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31443"/>
            <a:ext cx="8229600" cy="5686226"/>
          </a:xfrm>
        </p:spPr>
        <p:txBody>
          <a:bodyPr/>
          <a:lstStyle/>
          <a:p>
            <a:pPr lvl="2"/>
            <a:r>
              <a:rPr lang="en-US" dirty="0">
                <a:solidFill>
                  <a:srgbClr val="FF0000"/>
                </a:solidFill>
              </a:rPr>
              <a:t>Play</a:t>
            </a:r>
            <a:r>
              <a:rPr lang="en-US" dirty="0"/>
              <a:t> the result</a:t>
            </a:r>
          </a:p>
          <a:p>
            <a:pPr lvl="2"/>
            <a:r>
              <a:rPr lang="en-US" dirty="0"/>
              <a:t>To </a:t>
            </a:r>
            <a:r>
              <a:rPr lang="en-US" dirty="0">
                <a:solidFill>
                  <a:srgbClr val="FF0000"/>
                </a:solidFill>
              </a:rPr>
              <a:t>save </a:t>
            </a:r>
            <a:r>
              <a:rPr lang="en-US" dirty="0">
                <a:solidFill>
                  <a:schemeClr val="tx1"/>
                </a:solidFill>
              </a:rPr>
              <a:t>go to </a:t>
            </a:r>
            <a:r>
              <a:rPr lang="en-US" dirty="0">
                <a:solidFill>
                  <a:srgbClr val="0066FF"/>
                </a:solidFill>
              </a:rPr>
              <a:t>File </a:t>
            </a:r>
            <a:r>
              <a:rPr lang="en-US" dirty="0">
                <a:solidFill>
                  <a:srgbClr val="0066FF"/>
                </a:solidFill>
                <a:sym typeface="Wingdings" pitchFamily="2" charset="2"/>
              </a:rPr>
              <a:t></a:t>
            </a:r>
            <a:r>
              <a:rPr lang="en-US" dirty="0">
                <a:solidFill>
                  <a:srgbClr val="0066FF"/>
                </a:solidFill>
              </a:rPr>
              <a:t> Publish resynthesis</a:t>
            </a:r>
          </a:p>
          <a:p>
            <a:pPr lvl="2"/>
            <a:r>
              <a:rPr lang="en-US" dirty="0">
                <a:solidFill>
                  <a:srgbClr val="FF0000"/>
                </a:solidFill>
              </a:rPr>
              <a:t>Compare</a:t>
            </a:r>
            <a:r>
              <a:rPr lang="en-US" dirty="0"/>
              <a:t> it on </a:t>
            </a:r>
            <a:r>
              <a:rPr lang="en-US" dirty="0" err="1"/>
              <a:t>Praat</a:t>
            </a:r>
            <a:r>
              <a:rPr lang="en-US" dirty="0"/>
              <a:t> Objects to the </a:t>
            </a:r>
            <a:r>
              <a:rPr lang="en-US" dirty="0">
                <a:solidFill>
                  <a:srgbClr val="FF0000"/>
                </a:solidFill>
              </a:rPr>
              <a:t>yes-no question </a:t>
            </a:r>
            <a:r>
              <a:rPr lang="en-US" dirty="0"/>
              <a:t>version you recorded</a:t>
            </a:r>
          </a:p>
          <a:p>
            <a:pPr lvl="1"/>
            <a:r>
              <a:rPr lang="en-US" dirty="0"/>
              <a:t>Now </a:t>
            </a:r>
            <a:r>
              <a:rPr lang="en-US" dirty="0">
                <a:solidFill>
                  <a:srgbClr val="FF0000"/>
                </a:solidFill>
              </a:rPr>
              <a:t>modify </a:t>
            </a:r>
            <a:r>
              <a:rPr lang="en-US" dirty="0">
                <a:solidFill>
                  <a:schemeClr val="tx1"/>
                </a:solidFill>
              </a:rPr>
              <a:t>the</a:t>
            </a:r>
            <a:r>
              <a:rPr lang="en-US" dirty="0">
                <a:solidFill>
                  <a:srgbClr val="FF0000"/>
                </a:solidFill>
              </a:rPr>
              <a:t> duration </a:t>
            </a:r>
            <a:r>
              <a:rPr lang="en-US" dirty="0">
                <a:solidFill>
                  <a:schemeClr val="tx1"/>
                </a:solidFill>
              </a:rPr>
              <a:t>in the bottom section:</a:t>
            </a:r>
          </a:p>
          <a:p>
            <a:pPr lvl="2"/>
            <a:r>
              <a:rPr lang="en-US" dirty="0">
                <a:solidFill>
                  <a:srgbClr val="FF0000"/>
                </a:solidFill>
              </a:rPr>
              <a:t>Place cursor </a:t>
            </a:r>
            <a:r>
              <a:rPr lang="en-US" dirty="0"/>
              <a:t>at a point in the </a:t>
            </a:r>
            <a:r>
              <a:rPr lang="en-US" dirty="0">
                <a:solidFill>
                  <a:srgbClr val="FF0000"/>
                </a:solidFill>
              </a:rPr>
              <a:t>duration manipulation band</a:t>
            </a:r>
            <a:r>
              <a:rPr lang="en-US" dirty="0"/>
              <a:t> where you want to change the duration up or down</a:t>
            </a:r>
          </a:p>
          <a:p>
            <a:pPr lvl="2"/>
            <a:r>
              <a:rPr lang="en-US" dirty="0">
                <a:solidFill>
                  <a:schemeClr val="tx1"/>
                </a:solidFill>
              </a:rPr>
              <a:t>Go to </a:t>
            </a:r>
            <a:r>
              <a:rPr lang="en-US" dirty="0">
                <a:solidFill>
                  <a:srgbClr val="0066FF"/>
                </a:solidFill>
              </a:rPr>
              <a:t>Dur </a:t>
            </a:r>
            <a:r>
              <a:rPr lang="en-US" dirty="0">
                <a:solidFill>
                  <a:srgbClr val="0066FF"/>
                </a:solidFill>
                <a:sym typeface="Wingdings"/>
              </a:rPr>
              <a:t> </a:t>
            </a:r>
            <a:r>
              <a:rPr lang="en-US" dirty="0">
                <a:solidFill>
                  <a:srgbClr val="0066FF"/>
                </a:solidFill>
              </a:rPr>
              <a:t>Add duration point at cursor </a:t>
            </a:r>
            <a:r>
              <a:rPr lang="en-US" dirty="0">
                <a:solidFill>
                  <a:schemeClr val="tx1"/>
                </a:solidFill>
              </a:rPr>
              <a:t>several times</a:t>
            </a:r>
          </a:p>
          <a:p>
            <a:pPr lvl="2"/>
            <a:r>
              <a:rPr lang="en-US" dirty="0">
                <a:solidFill>
                  <a:srgbClr val="FF0000"/>
                </a:solidFill>
              </a:rPr>
              <a:t>Drag points up (slower) </a:t>
            </a:r>
            <a:r>
              <a:rPr lang="en-US" dirty="0">
                <a:solidFill>
                  <a:schemeClr val="tx1"/>
                </a:solidFill>
              </a:rPr>
              <a:t>and</a:t>
            </a:r>
            <a:r>
              <a:rPr lang="en-US" dirty="0">
                <a:solidFill>
                  <a:srgbClr val="FF0000"/>
                </a:solidFill>
              </a:rPr>
              <a:t> down (faster)</a:t>
            </a:r>
            <a:r>
              <a:rPr lang="en-US" dirty="0"/>
              <a:t> to change rate in different utterance parts</a:t>
            </a:r>
          </a:p>
          <a:p>
            <a:pPr lvl="2"/>
            <a:r>
              <a:rPr lang="en-US" dirty="0">
                <a:solidFill>
                  <a:srgbClr val="FF0000"/>
                </a:solidFill>
              </a:rPr>
              <a:t>Play</a:t>
            </a:r>
            <a:r>
              <a:rPr lang="en-US" dirty="0"/>
              <a:t> the result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65</a:t>
            </a:fld>
            <a:endParaRPr lang="uk-UA"/>
          </a:p>
        </p:txBody>
      </p:sp>
      <p:pic>
        <p:nvPicPr>
          <p:cNvPr id="2" name="fromManipulationEditor.wav" descr="fromManipulationEditor.wav">
            <a:hlinkClick r:id="" action="ppaction://media"/>
            <a:extLst>
              <a:ext uri="{FF2B5EF4-FFF2-40B4-BE49-F238E27FC236}">
                <a16:creationId xmlns:a16="http://schemas.microsoft.com/office/drawing/2014/main" id="{1F220D4C-45CF-3347-BAE7-EB43E59D875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4165600" y="403878"/>
            <a:ext cx="812800" cy="812800"/>
          </a:xfrm>
          <a:prstGeom prst="rect">
            <a:avLst/>
          </a:prstGeom>
        </p:spPr>
      </p:pic>
      <p:pic>
        <p:nvPicPr>
          <p:cNvPr id="5" name="ynq-jh.wav" descr="ynq-jh.wav">
            <a:hlinkClick r:id="" action="ppaction://media"/>
            <a:extLst>
              <a:ext uri="{FF2B5EF4-FFF2-40B4-BE49-F238E27FC236}">
                <a16:creationId xmlns:a16="http://schemas.microsoft.com/office/drawing/2014/main" id="{A16DC83A-86EC-4340-A0FD-7B2821558012}"/>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7620000" y="2147453"/>
            <a:ext cx="812800" cy="812800"/>
          </a:xfrm>
          <a:prstGeom prst="rect">
            <a:avLst/>
          </a:prstGeom>
        </p:spPr>
      </p:pic>
      <p:pic>
        <p:nvPicPr>
          <p:cNvPr id="6" name="ynq-faster.wav" descr="ynq-faster.wav">
            <a:hlinkClick r:id="" action="ppaction://media"/>
            <a:extLst>
              <a:ext uri="{FF2B5EF4-FFF2-40B4-BE49-F238E27FC236}">
                <a16:creationId xmlns:a16="http://schemas.microsoft.com/office/drawing/2014/main" id="{58DF19C0-4D28-8B44-8C75-A5F0AC464DD0}"/>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4035864" y="5820157"/>
            <a:ext cx="812800" cy="812800"/>
          </a:xfrm>
          <a:prstGeom prst="rect">
            <a:avLst/>
          </a:prstGeom>
        </p:spPr>
      </p:pic>
      <p:sp>
        <p:nvSpPr>
          <p:cNvPr id="7" name="Date Placeholder 3">
            <a:extLst>
              <a:ext uri="{FF2B5EF4-FFF2-40B4-BE49-F238E27FC236}">
                <a16:creationId xmlns:a16="http://schemas.microsoft.com/office/drawing/2014/main" id="{080C6475-33A3-0F95-61CE-B2F945A101F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6106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2BE15-5E8C-CB4A-996E-85F16A8A5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66</a:t>
            </a:fld>
            <a:endParaRPr lang="en-US"/>
          </a:p>
        </p:txBody>
      </p:sp>
      <p:pic>
        <p:nvPicPr>
          <p:cNvPr id="4" name="Picture 3">
            <a:extLst>
              <a:ext uri="{FF2B5EF4-FFF2-40B4-BE49-F238E27FC236}">
                <a16:creationId xmlns:a16="http://schemas.microsoft.com/office/drawing/2014/main" id="{AF181E52-8316-A14A-997F-6D06E16E780A}"/>
              </a:ext>
            </a:extLst>
          </p:cNvPr>
          <p:cNvPicPr>
            <a:picLocks noChangeAspect="1"/>
          </p:cNvPicPr>
          <p:nvPr/>
        </p:nvPicPr>
        <p:blipFill>
          <a:blip r:embed="rId2"/>
          <a:stretch>
            <a:fillRect/>
          </a:stretch>
        </p:blipFill>
        <p:spPr>
          <a:xfrm>
            <a:off x="232225" y="0"/>
            <a:ext cx="8679550" cy="6858000"/>
          </a:xfrm>
          <a:prstGeom prst="rect">
            <a:avLst/>
          </a:prstGeom>
        </p:spPr>
      </p:pic>
    </p:spTree>
    <p:extLst>
      <p:ext uri="{BB962C8B-B14F-4D97-AF65-F5344CB8AC3E}">
        <p14:creationId xmlns:p14="http://schemas.microsoft.com/office/powerpoint/2010/main" val="383214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p:txBody>
          <a:bodyPr/>
          <a:lstStyle/>
          <a:p>
            <a:pPr lvl="0"/>
            <a:r>
              <a:rPr lang="en-US" dirty="0"/>
              <a:t>Task 6: Modifying Emotion </a:t>
            </a:r>
          </a:p>
        </p:txBody>
      </p:sp>
      <p:sp>
        <p:nvSpPr>
          <p:cNvPr id="197" name="Google Shape;197;p28"/>
          <p:cNvSpPr txBox="1">
            <a:spLocks noGrp="1"/>
          </p:cNvSpPr>
          <p:nvPr>
            <p:ph type="body" idx="1"/>
          </p:nvPr>
        </p:nvSpPr>
        <p:spPr>
          <a:xfrm>
            <a:off x="457200" y="1417638"/>
            <a:ext cx="8229600" cy="4708525"/>
          </a:xfrm>
        </p:spPr>
        <p:txBody>
          <a:bodyPr/>
          <a:lstStyle/>
          <a:p>
            <a:pPr lvl="0"/>
            <a:r>
              <a:rPr lang="en-US" dirty="0"/>
              <a:t>Take your</a:t>
            </a:r>
            <a:r>
              <a:rPr lang="en-US" dirty="0">
                <a:solidFill>
                  <a:srgbClr val="0066FF"/>
                </a:solidFill>
              </a:rPr>
              <a:t> </a:t>
            </a:r>
            <a:r>
              <a:rPr lang="en-US" dirty="0">
                <a:solidFill>
                  <a:srgbClr val="0066FF"/>
                </a:solidFill>
                <a:hlinkClick r:id="rId7">
                  <a:extLst>
                    <a:ext uri="{A12FA001-AC4F-418D-AE19-62706E023703}">
                      <ahyp:hlinkClr xmlns:ahyp="http://schemas.microsoft.com/office/drawing/2018/hyperlinkcolor" val="tx"/>
                    </a:ext>
                  </a:extLst>
                </a:hlinkClick>
              </a:rPr>
              <a:t>happy</a:t>
            </a:r>
            <a:r>
              <a:rPr lang="en-US" dirty="0">
                <a:solidFill>
                  <a:srgbClr val="0066FF"/>
                </a:solidFill>
              </a:rPr>
              <a:t> </a:t>
            </a:r>
            <a:r>
              <a:rPr lang="en-US" dirty="0">
                <a:solidFill>
                  <a:schemeClr val="tx1"/>
                </a:solidFill>
              </a:rPr>
              <a:t>version</a:t>
            </a:r>
            <a:r>
              <a:rPr lang="en-US" dirty="0">
                <a:solidFill>
                  <a:srgbClr val="0070C0"/>
                </a:solidFill>
              </a:rPr>
              <a:t> </a:t>
            </a:r>
            <a:r>
              <a:rPr lang="en-US" dirty="0"/>
              <a:t>of </a:t>
            </a:r>
            <a:r>
              <a:rPr lang="en-US" dirty="0">
                <a:solidFill>
                  <a:srgbClr val="00B050"/>
                </a:solidFill>
              </a:rPr>
              <a:t>mama</a:t>
            </a:r>
          </a:p>
          <a:p>
            <a:pPr lvl="1"/>
            <a:r>
              <a:rPr lang="en-US" sz="2400" dirty="0"/>
              <a:t>Go to </a:t>
            </a:r>
            <a:r>
              <a:rPr lang="en-US" sz="2400" dirty="0">
                <a:solidFill>
                  <a:srgbClr val="0066FF"/>
                </a:solidFill>
              </a:rPr>
              <a:t>Manipulate </a:t>
            </a:r>
            <a:r>
              <a:rPr lang="en-US" sz="2400" dirty="0">
                <a:solidFill>
                  <a:srgbClr val="0066FF"/>
                </a:solidFill>
                <a:sym typeface="Wingdings" pitchFamily="2" charset="2"/>
              </a:rPr>
              <a:t></a:t>
            </a:r>
            <a:r>
              <a:rPr lang="en-US" sz="2400" dirty="0">
                <a:solidFill>
                  <a:srgbClr val="0066FF"/>
                </a:solidFill>
              </a:rPr>
              <a:t> To manipul</a:t>
            </a:r>
            <a:r>
              <a:rPr lang="en-US" sz="2400" dirty="0">
                <a:solidFill>
                  <a:srgbClr val="0070C0"/>
                </a:solidFill>
              </a:rPr>
              <a:t>ation </a:t>
            </a:r>
            <a:r>
              <a:rPr lang="en-US" sz="2400" dirty="0">
                <a:solidFill>
                  <a:schemeClr val="tx1"/>
                </a:solidFill>
              </a:rPr>
              <a:t>and click </a:t>
            </a:r>
            <a:r>
              <a:rPr lang="en-US" sz="2400" dirty="0">
                <a:solidFill>
                  <a:srgbClr val="0066FF"/>
                </a:solidFill>
              </a:rPr>
              <a:t>OK</a:t>
            </a:r>
          </a:p>
          <a:p>
            <a:pPr lvl="1"/>
            <a:r>
              <a:rPr lang="en-US" sz="2400" dirty="0"/>
              <a:t>Go to </a:t>
            </a:r>
            <a:r>
              <a:rPr lang="en-US" sz="2400" dirty="0">
                <a:solidFill>
                  <a:srgbClr val="0066FF"/>
                </a:solidFill>
              </a:rPr>
              <a:t>View &amp; Edit </a:t>
            </a:r>
            <a:r>
              <a:rPr lang="en-US" sz="2400" dirty="0">
                <a:solidFill>
                  <a:schemeClr val="bg2"/>
                </a:solidFill>
              </a:rPr>
              <a:t>with Manipulation object</a:t>
            </a:r>
          </a:p>
          <a:p>
            <a:pPr lvl="1"/>
            <a:r>
              <a:rPr lang="en-US" sz="2400" dirty="0"/>
              <a:t>Go to </a:t>
            </a:r>
            <a:r>
              <a:rPr lang="en-US" sz="2400" dirty="0">
                <a:solidFill>
                  <a:srgbClr val="FF0000"/>
                </a:solidFill>
              </a:rPr>
              <a:t>Pitch </a:t>
            </a:r>
            <a:r>
              <a:rPr lang="en-US" sz="2400" dirty="0">
                <a:solidFill>
                  <a:srgbClr val="FF0000"/>
                </a:solidFill>
                <a:sym typeface="Wingdings" pitchFamily="2" charset="2"/>
              </a:rPr>
              <a:t></a:t>
            </a:r>
            <a:r>
              <a:rPr lang="en-US" sz="2400" dirty="0">
                <a:solidFill>
                  <a:srgbClr val="FF0000"/>
                </a:solidFill>
              </a:rPr>
              <a:t> Stylize pitch </a:t>
            </a:r>
            <a:r>
              <a:rPr lang="en-US" sz="2400" dirty="0"/>
              <a:t>(2st)</a:t>
            </a:r>
          </a:p>
          <a:p>
            <a:pPr lvl="1"/>
            <a:r>
              <a:rPr lang="en-US" sz="2400" dirty="0"/>
              <a:t>Modify </a:t>
            </a:r>
            <a:r>
              <a:rPr lang="en-US" sz="2400" dirty="0">
                <a:solidFill>
                  <a:srgbClr val="FF0000"/>
                </a:solidFill>
              </a:rPr>
              <a:t>Pitch</a:t>
            </a:r>
            <a:r>
              <a:rPr lang="en-US" sz="2400" dirty="0"/>
              <a:t> by dragging points up and down</a:t>
            </a:r>
          </a:p>
          <a:p>
            <a:pPr lvl="1"/>
            <a:r>
              <a:rPr lang="en-US" sz="2400" dirty="0"/>
              <a:t>Modify </a:t>
            </a:r>
            <a:r>
              <a:rPr lang="en-US" sz="2400" dirty="0" err="1">
                <a:solidFill>
                  <a:srgbClr val="FF0000"/>
                </a:solidFill>
              </a:rPr>
              <a:t>Dur</a:t>
            </a:r>
            <a:r>
              <a:rPr lang="en-US" sz="2400" dirty="0">
                <a:solidFill>
                  <a:srgbClr val="FF0000"/>
                </a:solidFill>
              </a:rPr>
              <a:t> </a:t>
            </a:r>
            <a:r>
              <a:rPr lang="en-US" sz="2400" dirty="0"/>
              <a:t>by dragging points up and down</a:t>
            </a:r>
          </a:p>
          <a:p>
            <a:pPr lvl="1"/>
            <a:r>
              <a:rPr lang="en-US" sz="2400" dirty="0"/>
              <a:t>Turn your </a:t>
            </a:r>
            <a:r>
              <a:rPr lang="en-US" sz="2400" dirty="0">
                <a:solidFill>
                  <a:srgbClr val="FF0000"/>
                </a:solidFill>
                <a:hlinkClick r:id="rId7"/>
              </a:rPr>
              <a:t>happy speech </a:t>
            </a:r>
            <a:r>
              <a:rPr lang="en-US" sz="2400" dirty="0">
                <a:solidFill>
                  <a:schemeClr val="tx1"/>
                </a:solidFill>
              </a:rPr>
              <a:t>into</a:t>
            </a:r>
            <a:r>
              <a:rPr lang="en-US" sz="2400" dirty="0">
                <a:solidFill>
                  <a:srgbClr val="FF0000"/>
                </a:solidFill>
              </a:rPr>
              <a:t> </a:t>
            </a:r>
            <a:r>
              <a:rPr lang="en-US" sz="2400" dirty="0">
                <a:solidFill>
                  <a:srgbClr val="FF0000"/>
                </a:solidFill>
                <a:hlinkClick r:id="rId8"/>
              </a:rPr>
              <a:t>sad speech</a:t>
            </a:r>
            <a:r>
              <a:rPr lang="en-US" sz="2400" dirty="0"/>
              <a:t>; play the result</a:t>
            </a:r>
          </a:p>
          <a:p>
            <a:pPr lvl="1"/>
            <a:r>
              <a:rPr lang="en-US" sz="2400" dirty="0"/>
              <a:t>To save: </a:t>
            </a:r>
            <a:r>
              <a:rPr lang="en-US" sz="2400" dirty="0">
                <a:solidFill>
                  <a:srgbClr val="FF0000"/>
                </a:solidFill>
              </a:rPr>
              <a:t>File </a:t>
            </a:r>
            <a:r>
              <a:rPr lang="en-US" sz="2400" dirty="0">
                <a:solidFill>
                  <a:srgbClr val="FF0000"/>
                </a:solidFill>
                <a:sym typeface="Wingdings" pitchFamily="2" charset="2"/>
              </a:rPr>
              <a:t></a:t>
            </a:r>
            <a:r>
              <a:rPr lang="en-US" sz="2400" dirty="0">
                <a:solidFill>
                  <a:srgbClr val="FF0000"/>
                </a:solidFill>
              </a:rPr>
              <a:t> Publish resynthesis </a:t>
            </a:r>
            <a:r>
              <a:rPr lang="en-US" sz="2400" dirty="0">
                <a:solidFill>
                  <a:schemeClr val="bg2"/>
                </a:solidFill>
              </a:rPr>
              <a:t>to get a new sound file “Sound from </a:t>
            </a:r>
            <a:r>
              <a:rPr lang="en-US" sz="2400" dirty="0" err="1">
                <a:solidFill>
                  <a:schemeClr val="bg2"/>
                </a:solidFill>
              </a:rPr>
              <a:t>ManipulationEditor</a:t>
            </a:r>
            <a:endParaRPr lang="en-US" sz="2400" dirty="0">
              <a:solidFill>
                <a:schemeClr val="bg2"/>
              </a:solidFill>
            </a:endParaRPr>
          </a:p>
          <a:p>
            <a:pPr lvl="0"/>
            <a:endParaRPr lang="en-US" dirty="0"/>
          </a:p>
        </p:txBody>
      </p:sp>
      <p:sp>
        <p:nvSpPr>
          <p:cNvPr id="198" name="Google Shape;198;p28"/>
          <p:cNvSpPr txBox="1">
            <a:spLocks noGrp="1"/>
          </p:cNvSpPr>
          <p:nvPr>
            <p:ph type="sldNum" idx="12"/>
          </p:nvPr>
        </p:nvSpPr>
        <p:spPr/>
        <p:txBody>
          <a:bodyPr/>
          <a:lstStyle/>
          <a:p>
            <a:pPr lvl="0"/>
            <a:fld id="{00000000-1234-1234-1234-123412341234}" type="slidenum">
              <a:rPr lang="cs-CZ" smtClean="0"/>
              <a:pPr lvl="0"/>
              <a:t>67</a:t>
            </a:fld>
            <a:endParaRPr lang="cs-CZ"/>
          </a:p>
        </p:txBody>
      </p:sp>
      <p:pic>
        <p:nvPicPr>
          <p:cNvPr id="2" name="happy-jh.wav" descr="happy-jh.wav">
            <a:hlinkClick r:id="" action="ppaction://media"/>
            <a:extLst>
              <a:ext uri="{FF2B5EF4-FFF2-40B4-BE49-F238E27FC236}">
                <a16:creationId xmlns:a16="http://schemas.microsoft.com/office/drawing/2014/main" id="{4183581C-E6CA-FC46-9505-541B8D80A91D}"/>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7290602" y="1130300"/>
            <a:ext cx="812800" cy="812800"/>
          </a:xfrm>
          <a:prstGeom prst="rect">
            <a:avLst/>
          </a:prstGeom>
        </p:spPr>
      </p:pic>
      <p:pic>
        <p:nvPicPr>
          <p:cNvPr id="3" name="happy2sad-jh.wav" descr="happy2sad-jh.wav">
            <a:hlinkClick r:id="" action="ppaction://media"/>
            <a:extLst>
              <a:ext uri="{FF2B5EF4-FFF2-40B4-BE49-F238E27FC236}">
                <a16:creationId xmlns:a16="http://schemas.microsoft.com/office/drawing/2014/main" id="{E2E03E3F-DE7F-4B4E-B625-94436A4FDC3B}"/>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7874000" y="4252884"/>
            <a:ext cx="812800" cy="812800"/>
          </a:xfrm>
          <a:prstGeom prst="rect">
            <a:avLst/>
          </a:prstGeom>
        </p:spPr>
      </p:pic>
      <p:sp>
        <p:nvSpPr>
          <p:cNvPr id="4" name="Date Placeholder 3">
            <a:extLst>
              <a:ext uri="{FF2B5EF4-FFF2-40B4-BE49-F238E27FC236}">
                <a16:creationId xmlns:a16="http://schemas.microsoft.com/office/drawing/2014/main" id="{4860D1B8-6D7B-1DA6-6C5C-9BD79D601E32}"/>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D9C29-3F2A-0F4A-9DE7-23157CBD2D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68</a:t>
            </a:fld>
            <a:endParaRPr lang="en-US"/>
          </a:p>
        </p:txBody>
      </p:sp>
      <p:pic>
        <p:nvPicPr>
          <p:cNvPr id="4" name="Picture 3">
            <a:extLst>
              <a:ext uri="{FF2B5EF4-FFF2-40B4-BE49-F238E27FC236}">
                <a16:creationId xmlns:a16="http://schemas.microsoft.com/office/drawing/2014/main" id="{0DC6D858-08E0-4841-AD70-85364B3649AD}"/>
              </a:ext>
            </a:extLst>
          </p:cNvPr>
          <p:cNvPicPr>
            <a:picLocks noChangeAspect="1"/>
          </p:cNvPicPr>
          <p:nvPr/>
        </p:nvPicPr>
        <p:blipFill>
          <a:blip r:embed="rId3"/>
          <a:stretch>
            <a:fillRect/>
          </a:stretch>
        </p:blipFill>
        <p:spPr>
          <a:xfrm>
            <a:off x="327203" y="0"/>
            <a:ext cx="8489594" cy="6858000"/>
          </a:xfrm>
          <a:prstGeom prst="rect">
            <a:avLst/>
          </a:prstGeom>
        </p:spPr>
      </p:pic>
    </p:spTree>
    <p:extLst>
      <p:ext uri="{BB962C8B-B14F-4D97-AF65-F5344CB8AC3E}">
        <p14:creationId xmlns:p14="http://schemas.microsoft.com/office/powerpoint/2010/main" val="1427873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p:txBody>
          <a:bodyPr/>
          <a:lstStyle/>
          <a:p>
            <a:pPr lvl="0"/>
            <a:r>
              <a:rPr lang="en-US" dirty="0">
                <a:sym typeface="Arial"/>
              </a:rPr>
              <a:t>Task 7: Pitch Contour </a:t>
            </a:r>
            <a:r>
              <a:rPr lang="en-US" dirty="0"/>
              <a:t>C</a:t>
            </a:r>
            <a:r>
              <a:rPr lang="en-US" dirty="0">
                <a:sym typeface="Arial"/>
              </a:rPr>
              <a:t>loning</a:t>
            </a:r>
            <a:endParaRPr lang="en-US" dirty="0"/>
          </a:p>
        </p:txBody>
      </p:sp>
      <p:sp>
        <p:nvSpPr>
          <p:cNvPr id="230" name="Google Shape;230;p33"/>
          <p:cNvSpPr txBox="1">
            <a:spLocks noGrp="1"/>
          </p:cNvSpPr>
          <p:nvPr>
            <p:ph type="body" idx="1"/>
          </p:nvPr>
        </p:nvSpPr>
        <p:spPr>
          <a:xfrm>
            <a:off x="457200" y="1117600"/>
            <a:ext cx="8229600" cy="5008563"/>
          </a:xfrm>
        </p:spPr>
        <p:txBody>
          <a:bodyPr/>
          <a:lstStyle/>
          <a:p>
            <a:pPr lvl="0"/>
            <a:r>
              <a:rPr lang="en-US" dirty="0">
                <a:sym typeface="Arial"/>
              </a:rPr>
              <a:t>Record a </a:t>
            </a:r>
            <a:r>
              <a:rPr lang="en-US" dirty="0">
                <a:solidFill>
                  <a:srgbClr val="FF0000"/>
                </a:solidFill>
                <a:sym typeface="Arial"/>
              </a:rPr>
              <a:t>sad version </a:t>
            </a:r>
            <a:r>
              <a:rPr lang="en-US" dirty="0">
                <a:sym typeface="Arial"/>
              </a:rPr>
              <a:t>of </a:t>
            </a:r>
            <a:r>
              <a:rPr lang="en-US" dirty="0">
                <a:solidFill>
                  <a:srgbClr val="00B050"/>
                </a:solidFill>
                <a:sym typeface="Arial"/>
              </a:rPr>
              <a:t>mama</a:t>
            </a:r>
            <a:r>
              <a:rPr lang="en-US" dirty="0">
                <a:sym typeface="Arial"/>
              </a:rPr>
              <a:t> and read both the </a:t>
            </a:r>
            <a:r>
              <a:rPr lang="en-US" dirty="0" err="1">
                <a:solidFill>
                  <a:srgbClr val="00B050"/>
                </a:solidFill>
                <a:sym typeface="Arial"/>
              </a:rPr>
              <a:t>happy.wav</a:t>
            </a:r>
            <a:r>
              <a:rPr lang="en-US" dirty="0">
                <a:solidFill>
                  <a:srgbClr val="00B050"/>
                </a:solidFill>
                <a:sym typeface="Arial"/>
              </a:rPr>
              <a:t> </a:t>
            </a:r>
            <a:r>
              <a:rPr lang="en-US" dirty="0">
                <a:sym typeface="Arial"/>
              </a:rPr>
              <a:t>and </a:t>
            </a:r>
            <a:r>
              <a:rPr lang="en-US" dirty="0" err="1">
                <a:solidFill>
                  <a:srgbClr val="00B050"/>
                </a:solidFill>
                <a:sym typeface="Arial"/>
              </a:rPr>
              <a:t>sad.wav</a:t>
            </a:r>
            <a:r>
              <a:rPr lang="en-US" dirty="0">
                <a:solidFill>
                  <a:srgbClr val="00B050"/>
                </a:solidFill>
                <a:sym typeface="Arial"/>
              </a:rPr>
              <a:t> </a:t>
            </a:r>
            <a:r>
              <a:rPr lang="en-US" dirty="0">
                <a:sym typeface="Arial"/>
              </a:rPr>
              <a:t>versions into </a:t>
            </a:r>
            <a:r>
              <a:rPr lang="en-US" dirty="0" err="1">
                <a:sym typeface="Arial"/>
              </a:rPr>
              <a:t>Praat</a:t>
            </a:r>
            <a:endParaRPr lang="en-US" dirty="0">
              <a:sym typeface="Arial"/>
            </a:endParaRPr>
          </a:p>
          <a:p>
            <a:pPr lvl="1"/>
            <a:r>
              <a:rPr lang="en-US" sz="2400" dirty="0">
                <a:sym typeface="Arial"/>
              </a:rPr>
              <a:t>Create a </a:t>
            </a:r>
            <a:r>
              <a:rPr lang="en-US" sz="2400" dirty="0">
                <a:solidFill>
                  <a:srgbClr val="0066FF"/>
                </a:solidFill>
                <a:sym typeface="Arial"/>
              </a:rPr>
              <a:t>manipulation</a:t>
            </a:r>
            <a:r>
              <a:rPr lang="en-US" sz="2400" dirty="0">
                <a:sym typeface="Arial"/>
              </a:rPr>
              <a:t> object for </a:t>
            </a:r>
            <a:r>
              <a:rPr lang="en-US" sz="2400" dirty="0" err="1">
                <a:solidFill>
                  <a:srgbClr val="00B050"/>
                </a:solidFill>
                <a:sym typeface="Arial"/>
              </a:rPr>
              <a:t>happy.wav</a:t>
            </a:r>
            <a:endParaRPr lang="en-US" sz="2400" dirty="0">
              <a:solidFill>
                <a:srgbClr val="00B050"/>
              </a:solidFill>
              <a:sym typeface="Arial"/>
            </a:endParaRPr>
          </a:p>
          <a:p>
            <a:pPr lvl="1"/>
            <a:r>
              <a:rPr lang="en-US" sz="2400" dirty="0">
                <a:solidFill>
                  <a:schemeClr val="tx1"/>
                </a:solidFill>
              </a:rPr>
              <a:t>Select</a:t>
            </a:r>
            <a:r>
              <a:rPr lang="en-US" sz="2400" dirty="0">
                <a:solidFill>
                  <a:srgbClr val="FF0000"/>
                </a:solidFill>
              </a:rPr>
              <a:t> </a:t>
            </a:r>
            <a:r>
              <a:rPr lang="en-US" sz="2400" dirty="0">
                <a:solidFill>
                  <a:srgbClr val="0066FF"/>
                </a:solidFill>
                <a:sym typeface="Arial"/>
              </a:rPr>
              <a:t>Extract pitch tier</a:t>
            </a:r>
            <a:r>
              <a:rPr lang="en-US" sz="2400" dirty="0">
                <a:solidFill>
                  <a:srgbClr val="0070C0"/>
                </a:solidFill>
                <a:sym typeface="Arial"/>
              </a:rPr>
              <a:t> </a:t>
            </a:r>
            <a:r>
              <a:rPr lang="en-US" sz="2400" dirty="0">
                <a:solidFill>
                  <a:schemeClr val="tx1"/>
                </a:solidFill>
                <a:sym typeface="Arial"/>
              </a:rPr>
              <a:t>on right</a:t>
            </a:r>
            <a:endParaRPr lang="en-US" sz="2400" dirty="0">
              <a:solidFill>
                <a:schemeClr val="tx1"/>
              </a:solidFill>
            </a:endParaRPr>
          </a:p>
          <a:p>
            <a:pPr lvl="1"/>
            <a:r>
              <a:rPr lang="en-US" sz="2400" dirty="0">
                <a:sym typeface="Arial"/>
              </a:rPr>
              <a:t>Create a </a:t>
            </a:r>
            <a:r>
              <a:rPr lang="en-US" sz="2400" dirty="0">
                <a:solidFill>
                  <a:srgbClr val="0066FF"/>
                </a:solidFill>
                <a:sym typeface="Arial"/>
              </a:rPr>
              <a:t>manipulation</a:t>
            </a:r>
            <a:r>
              <a:rPr lang="en-US" sz="2400" dirty="0">
                <a:sym typeface="Arial"/>
              </a:rPr>
              <a:t> object for </a:t>
            </a:r>
            <a:r>
              <a:rPr lang="en-US" sz="2400" dirty="0" err="1">
                <a:sym typeface="Arial"/>
              </a:rPr>
              <a:t>sad.wav</a:t>
            </a:r>
            <a:endParaRPr lang="en-US" sz="2400" dirty="0">
              <a:sym typeface="Arial"/>
            </a:endParaRPr>
          </a:p>
          <a:p>
            <a:pPr lvl="1"/>
            <a:r>
              <a:rPr lang="en-US" sz="2400" dirty="0">
                <a:sym typeface="Arial"/>
              </a:rPr>
              <a:t>Select the </a:t>
            </a:r>
            <a:r>
              <a:rPr lang="en-US" sz="2400" dirty="0">
                <a:solidFill>
                  <a:srgbClr val="FF0000"/>
                </a:solidFill>
                <a:sym typeface="Arial"/>
              </a:rPr>
              <a:t>pitch tier of </a:t>
            </a:r>
            <a:r>
              <a:rPr lang="en-US" sz="2400" dirty="0" err="1">
                <a:solidFill>
                  <a:srgbClr val="0066FF"/>
                </a:solidFill>
                <a:sym typeface="Arial"/>
              </a:rPr>
              <a:t>happy.wav</a:t>
            </a:r>
            <a:r>
              <a:rPr lang="en-US" sz="2400" dirty="0">
                <a:solidFill>
                  <a:srgbClr val="0070C0"/>
                </a:solidFill>
                <a:sym typeface="Arial"/>
              </a:rPr>
              <a:t> </a:t>
            </a:r>
            <a:r>
              <a:rPr lang="en-US" sz="2400" dirty="0">
                <a:sym typeface="Arial"/>
              </a:rPr>
              <a:t>and the </a:t>
            </a:r>
            <a:r>
              <a:rPr lang="en-US" sz="2400" dirty="0">
                <a:solidFill>
                  <a:srgbClr val="FF0000"/>
                </a:solidFill>
                <a:sym typeface="Arial"/>
              </a:rPr>
              <a:t>manipulation object </a:t>
            </a:r>
            <a:r>
              <a:rPr lang="en-US" sz="2400" dirty="0">
                <a:sym typeface="Arial"/>
              </a:rPr>
              <a:t>for </a:t>
            </a:r>
            <a:r>
              <a:rPr lang="en-US" sz="2400" dirty="0" err="1">
                <a:solidFill>
                  <a:srgbClr val="0066FF"/>
                </a:solidFill>
                <a:sym typeface="Arial"/>
              </a:rPr>
              <a:t>sad.wav</a:t>
            </a:r>
            <a:r>
              <a:rPr lang="en-US" sz="2400" dirty="0">
                <a:solidFill>
                  <a:srgbClr val="0070C0"/>
                </a:solidFill>
                <a:sym typeface="Arial"/>
              </a:rPr>
              <a:t> </a:t>
            </a:r>
            <a:r>
              <a:rPr lang="en-US" sz="2400" dirty="0">
                <a:sym typeface="Arial"/>
              </a:rPr>
              <a:t>and click </a:t>
            </a:r>
            <a:r>
              <a:rPr lang="en-US" sz="2400" dirty="0">
                <a:solidFill>
                  <a:srgbClr val="0066FF"/>
                </a:solidFill>
                <a:sym typeface="Arial"/>
              </a:rPr>
              <a:t>Replace pitch tier</a:t>
            </a:r>
          </a:p>
          <a:p>
            <a:pPr lvl="1"/>
            <a:r>
              <a:rPr lang="en-US" sz="2400" dirty="0">
                <a:sym typeface="Arial"/>
              </a:rPr>
              <a:t>Select the </a:t>
            </a:r>
            <a:r>
              <a:rPr lang="en-US" sz="2400" dirty="0">
                <a:solidFill>
                  <a:srgbClr val="FF0000"/>
                </a:solidFill>
                <a:sym typeface="Arial"/>
              </a:rPr>
              <a:t>manipulation</a:t>
            </a:r>
            <a:r>
              <a:rPr lang="en-US" sz="2400" dirty="0">
                <a:sym typeface="Arial"/>
              </a:rPr>
              <a:t> object for </a:t>
            </a:r>
            <a:r>
              <a:rPr lang="en-US" sz="2400" dirty="0" err="1">
                <a:solidFill>
                  <a:srgbClr val="00B050"/>
                </a:solidFill>
                <a:sym typeface="Arial"/>
              </a:rPr>
              <a:t>sad.wav</a:t>
            </a:r>
            <a:r>
              <a:rPr lang="en-US" sz="2400" dirty="0">
                <a:solidFill>
                  <a:srgbClr val="00B050"/>
                </a:solidFill>
                <a:sym typeface="Arial"/>
              </a:rPr>
              <a:t> </a:t>
            </a:r>
            <a:r>
              <a:rPr lang="en-US" sz="2400" dirty="0">
                <a:sym typeface="Arial"/>
              </a:rPr>
              <a:t>and click </a:t>
            </a:r>
            <a:r>
              <a:rPr lang="en-US" sz="2400" dirty="0">
                <a:solidFill>
                  <a:srgbClr val="0066FF"/>
                </a:solidFill>
                <a:sym typeface="Arial"/>
              </a:rPr>
              <a:t>Get resynthesis…</a:t>
            </a:r>
          </a:p>
          <a:p>
            <a:pPr lvl="1"/>
            <a:r>
              <a:rPr lang="en-US" sz="2400" dirty="0">
                <a:solidFill>
                  <a:srgbClr val="0066FF"/>
                </a:solidFill>
              </a:rPr>
              <a:t>View &amp; Edit</a:t>
            </a:r>
            <a:r>
              <a:rPr lang="en-US" sz="2400" dirty="0">
                <a:solidFill>
                  <a:srgbClr val="0070C0"/>
                </a:solidFill>
              </a:rPr>
              <a:t> </a:t>
            </a:r>
            <a:r>
              <a:rPr lang="en-US" sz="2400" dirty="0"/>
              <a:t>the new version of </a:t>
            </a:r>
            <a:r>
              <a:rPr lang="en-US" sz="2400" dirty="0" err="1">
                <a:solidFill>
                  <a:srgbClr val="00B050"/>
                </a:solidFill>
              </a:rPr>
              <a:t>sad.wav</a:t>
            </a:r>
            <a:endParaRPr lang="en-US" sz="2400" dirty="0">
              <a:solidFill>
                <a:srgbClr val="00B050"/>
              </a:solidFill>
              <a:sym typeface="Arial"/>
            </a:endParaRPr>
          </a:p>
        </p:txBody>
      </p:sp>
      <p:pic>
        <p:nvPicPr>
          <p:cNvPr id="2" name="sad-jh.wav" descr="sad-jh.wav">
            <a:hlinkClick r:id="" action="ppaction://media"/>
            <a:extLst>
              <a:ext uri="{FF2B5EF4-FFF2-40B4-BE49-F238E27FC236}">
                <a16:creationId xmlns:a16="http://schemas.microsoft.com/office/drawing/2014/main" id="{33360EA8-C6FC-4C4E-B515-6011EF8A8AB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376160" y="2260600"/>
            <a:ext cx="812800" cy="812800"/>
          </a:xfrm>
          <a:prstGeom prst="rect">
            <a:avLst/>
          </a:prstGeom>
        </p:spPr>
      </p:pic>
      <p:sp>
        <p:nvSpPr>
          <p:cNvPr id="3" name="Date Placeholder 3">
            <a:extLst>
              <a:ext uri="{FF2B5EF4-FFF2-40B4-BE49-F238E27FC236}">
                <a16:creationId xmlns:a16="http://schemas.microsoft.com/office/drawing/2014/main" id="{D22213C9-8F7C-CF02-373B-00A764505176}"/>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6"/>
          <p:cNvSpPr txBox="1">
            <a:spLocks noGrp="1"/>
          </p:cNvSpPr>
          <p:nvPr>
            <p:ph type="title"/>
          </p:nvPr>
        </p:nvSpPr>
        <p:spPr/>
        <p:txBody>
          <a:bodyPr/>
          <a:lstStyle/>
          <a:p>
            <a:pPr lvl="0"/>
            <a:r>
              <a:rPr lang="en-US" dirty="0">
                <a:sym typeface="Arial"/>
              </a:rPr>
              <a:t>How do we Record and Manage Files?</a:t>
            </a:r>
            <a:endParaRPr lang="en-US" dirty="0"/>
          </a:p>
        </p:txBody>
      </p:sp>
      <p:sp>
        <p:nvSpPr>
          <p:cNvPr id="112" name="Google Shape;112;p16"/>
          <p:cNvSpPr txBox="1">
            <a:spLocks noGrp="1"/>
          </p:cNvSpPr>
          <p:nvPr>
            <p:ph type="body" idx="1"/>
          </p:nvPr>
        </p:nvSpPr>
        <p:spPr>
          <a:xfrm>
            <a:off x="457200" y="1249680"/>
            <a:ext cx="8229600" cy="5333682"/>
          </a:xfrm>
        </p:spPr>
        <p:txBody>
          <a:bodyPr/>
          <a:lstStyle/>
          <a:p>
            <a:pPr lvl="0"/>
            <a:r>
              <a:rPr lang="en-US" sz="2400" dirty="0">
                <a:solidFill>
                  <a:srgbClr val="0066FF"/>
                </a:solidFill>
                <a:sym typeface="Arial"/>
              </a:rPr>
              <a:t>Open </a:t>
            </a:r>
            <a:r>
              <a:rPr lang="en-US" sz="2400" dirty="0" err="1">
                <a:solidFill>
                  <a:srgbClr val="0066FF"/>
                </a:solidFill>
                <a:sym typeface="Arial"/>
              </a:rPr>
              <a:t>Praat</a:t>
            </a:r>
            <a:r>
              <a:rPr lang="en-US" sz="2400" dirty="0">
                <a:solidFill>
                  <a:srgbClr val="0066FF"/>
                </a:solidFill>
                <a:sym typeface="Arial"/>
              </a:rPr>
              <a:t> </a:t>
            </a:r>
            <a:r>
              <a:rPr lang="en-US" sz="2400" dirty="0">
                <a:sym typeface="Arial"/>
              </a:rPr>
              <a:t>on your laptop</a:t>
            </a:r>
          </a:p>
          <a:p>
            <a:pPr lvl="1"/>
            <a:r>
              <a:rPr lang="en-US" sz="2400" dirty="0"/>
              <a:t>You’ll see </a:t>
            </a:r>
            <a:r>
              <a:rPr lang="en-US" sz="2400" dirty="0">
                <a:solidFill>
                  <a:srgbClr val="FF0000"/>
                </a:solidFill>
              </a:rPr>
              <a:t>2 windows</a:t>
            </a:r>
            <a:r>
              <a:rPr lang="en-US" sz="2400" dirty="0"/>
              <a:t>, an </a:t>
            </a:r>
            <a:r>
              <a:rPr lang="en-US" sz="2400" dirty="0">
                <a:solidFill>
                  <a:srgbClr val="0066FF"/>
                </a:solidFill>
                <a:hlinkClick r:id="rId3">
                  <a:extLst>
                    <a:ext uri="{A12FA001-AC4F-418D-AE19-62706E023703}">
                      <ahyp:hlinkClr xmlns:ahyp="http://schemas.microsoft.com/office/drawing/2018/hyperlinkcolor" val="tx"/>
                    </a:ext>
                  </a:extLst>
                </a:hlinkClick>
              </a:rPr>
              <a:t>Objects window</a:t>
            </a:r>
            <a:r>
              <a:rPr lang="en-US" sz="2400" dirty="0">
                <a:solidFill>
                  <a:srgbClr val="0066FF"/>
                </a:solidFill>
              </a:rPr>
              <a:t> </a:t>
            </a:r>
            <a:r>
              <a:rPr lang="en-US" sz="2400" dirty="0">
                <a:solidFill>
                  <a:schemeClr val="tx1"/>
                </a:solidFill>
              </a:rPr>
              <a:t>(left) and </a:t>
            </a:r>
            <a:r>
              <a:rPr lang="en-US" sz="2400" dirty="0"/>
              <a:t>a </a:t>
            </a:r>
            <a:r>
              <a:rPr lang="en-US" sz="2400" dirty="0">
                <a:solidFill>
                  <a:srgbClr val="0066FF"/>
                </a:solidFill>
                <a:hlinkClick r:id="rId4">
                  <a:extLst>
                    <a:ext uri="{A12FA001-AC4F-418D-AE19-62706E023703}">
                      <ahyp:hlinkClr xmlns:ahyp="http://schemas.microsoft.com/office/drawing/2018/hyperlinkcolor" val="tx"/>
                    </a:ext>
                  </a:extLst>
                </a:hlinkClick>
              </a:rPr>
              <a:t>Picture window</a:t>
            </a:r>
            <a:r>
              <a:rPr lang="en-US" sz="2400" dirty="0">
                <a:solidFill>
                  <a:srgbClr val="0066FF"/>
                </a:solidFill>
              </a:rPr>
              <a:t> </a:t>
            </a:r>
            <a:r>
              <a:rPr lang="en-US" sz="2400" dirty="0">
                <a:solidFill>
                  <a:schemeClr val="tx1"/>
                </a:solidFill>
              </a:rPr>
              <a:t>(right) </a:t>
            </a:r>
          </a:p>
          <a:p>
            <a:pPr lvl="1"/>
            <a:r>
              <a:rPr lang="en-US" sz="2400" dirty="0">
                <a:solidFill>
                  <a:schemeClr val="tx1"/>
                </a:solidFill>
              </a:rPr>
              <a:t>Today we’ll focus on the first</a:t>
            </a:r>
          </a:p>
          <a:p>
            <a:pPr lvl="0"/>
            <a:endParaRPr lang="en-US" sz="2400" dirty="0">
              <a:sym typeface="Arial"/>
            </a:endParaRPr>
          </a:p>
        </p:txBody>
      </p:sp>
      <p:sp>
        <p:nvSpPr>
          <p:cNvPr id="110" name="Google Shape;110;p16"/>
          <p:cNvSpPr txBox="1">
            <a:spLocks noGrp="1"/>
          </p:cNvSpPr>
          <p:nvPr>
            <p:ph type="sldNum" idx="12"/>
          </p:nvPr>
        </p:nvSpPr>
        <p:spPr/>
        <p:txBody>
          <a:bodyPr/>
          <a:lstStyle/>
          <a:p>
            <a:pPr lvl="0"/>
            <a:fld id="{00000000-1234-1234-1234-123412341234}" type="slidenum">
              <a:rPr lang="en-US" smtClean="0">
                <a:sym typeface="Arial"/>
              </a:rPr>
              <a:pPr lvl="0"/>
              <a:t>7</a:t>
            </a:fld>
            <a:endParaRPr lang="en-US">
              <a:sym typeface="Arial"/>
            </a:endParaRPr>
          </a:p>
        </p:txBody>
      </p:sp>
      <p:sp>
        <p:nvSpPr>
          <p:cNvPr id="2" name="Date Placeholder 3">
            <a:extLst>
              <a:ext uri="{FF2B5EF4-FFF2-40B4-BE49-F238E27FC236}">
                <a16:creationId xmlns:a16="http://schemas.microsoft.com/office/drawing/2014/main" id="{46B94C30-0A94-28AF-7BD9-856AAADBB677}"/>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457200" lvl="1">
              <a:buFont typeface="Arial"/>
              <a:buChar char="•"/>
            </a:pPr>
            <a:r>
              <a:rPr lang="en-US" dirty="0"/>
              <a:t>Compare the original </a:t>
            </a:r>
            <a:r>
              <a:rPr lang="en-US" dirty="0" err="1">
                <a:solidFill>
                  <a:srgbClr val="00B050"/>
                </a:solidFill>
              </a:rPr>
              <a:t>sad.wav</a:t>
            </a:r>
            <a:r>
              <a:rPr lang="en-US" dirty="0">
                <a:solidFill>
                  <a:srgbClr val="00B050"/>
                </a:solidFill>
              </a:rPr>
              <a:t> </a:t>
            </a:r>
            <a:r>
              <a:rPr lang="en-US" dirty="0"/>
              <a:t>file and the new </a:t>
            </a:r>
            <a:r>
              <a:rPr lang="en-US" dirty="0" err="1">
                <a:solidFill>
                  <a:srgbClr val="00B050"/>
                </a:solidFill>
              </a:rPr>
              <a:t>sad.wav</a:t>
            </a:r>
            <a:r>
              <a:rPr lang="en-US" dirty="0">
                <a:solidFill>
                  <a:srgbClr val="00B050"/>
                </a:solidFill>
              </a:rPr>
              <a:t> </a:t>
            </a:r>
          </a:p>
          <a:p>
            <a:pPr marL="457200" lvl="1">
              <a:buFont typeface="Arial"/>
              <a:buChar char="•"/>
            </a:pPr>
            <a:endParaRPr lang="en-US" dirty="0"/>
          </a:p>
          <a:p>
            <a:pPr marL="457200" lvl="1">
              <a:buFont typeface="Arial"/>
              <a:buChar char="•"/>
            </a:pPr>
            <a:endParaRPr lang="en-US" dirty="0"/>
          </a:p>
          <a:p>
            <a:pPr marL="457200" lvl="1">
              <a:buFont typeface="Arial"/>
              <a:buChar char="•"/>
            </a:pPr>
            <a:r>
              <a:rPr lang="en-US" dirty="0"/>
              <a:t>Compare the new </a:t>
            </a:r>
            <a:r>
              <a:rPr lang="en-US" dirty="0" err="1">
                <a:solidFill>
                  <a:srgbClr val="00B050"/>
                </a:solidFill>
              </a:rPr>
              <a:t>sad.wav</a:t>
            </a:r>
            <a:r>
              <a:rPr lang="en-US" dirty="0">
                <a:solidFill>
                  <a:srgbClr val="00B050"/>
                </a:solidFill>
              </a:rPr>
              <a:t> </a:t>
            </a:r>
            <a:r>
              <a:rPr lang="en-US" dirty="0"/>
              <a:t>and the original </a:t>
            </a:r>
            <a:r>
              <a:rPr lang="en-US" dirty="0" err="1">
                <a:solidFill>
                  <a:srgbClr val="00B050"/>
                </a:solidFill>
              </a:rPr>
              <a:t>happy.wav</a:t>
            </a:r>
            <a:endParaRPr lang="en-US" dirty="0">
              <a:solidFill>
                <a:srgbClr val="00B050"/>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70</a:t>
            </a:fld>
            <a:endParaRPr lang="uk-UA"/>
          </a:p>
        </p:txBody>
      </p:sp>
      <p:pic>
        <p:nvPicPr>
          <p:cNvPr id="5" name="sad2happy-jh.wav" descr="sad2happy-jh.wav">
            <a:hlinkClick r:id="" action="ppaction://media"/>
            <a:extLst>
              <a:ext uri="{FF2B5EF4-FFF2-40B4-BE49-F238E27FC236}">
                <a16:creationId xmlns:a16="http://schemas.microsoft.com/office/drawing/2014/main" id="{4D43029C-9096-884D-9823-2FAB05DDA8F8}"/>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6619702" y="2587105"/>
            <a:ext cx="812800" cy="812800"/>
          </a:xfrm>
          <a:prstGeom prst="rect">
            <a:avLst/>
          </a:prstGeom>
        </p:spPr>
      </p:pic>
      <p:pic>
        <p:nvPicPr>
          <p:cNvPr id="6" name="sad-jh.wav" descr="sad-jh.wav">
            <a:hlinkClick r:id="" action="ppaction://media"/>
            <a:extLst>
              <a:ext uri="{FF2B5EF4-FFF2-40B4-BE49-F238E27FC236}">
                <a16:creationId xmlns:a16="http://schemas.microsoft.com/office/drawing/2014/main" id="{02386D9E-05F2-624F-B03D-EC60ABD776B1}"/>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2524299" y="2587105"/>
            <a:ext cx="812800" cy="812800"/>
          </a:xfrm>
          <a:prstGeom prst="rect">
            <a:avLst/>
          </a:prstGeom>
        </p:spPr>
      </p:pic>
      <p:pic>
        <p:nvPicPr>
          <p:cNvPr id="7" name="happy-jh.wav" descr="happy-jh.wav">
            <a:hlinkClick r:id="" action="ppaction://media"/>
            <a:extLst>
              <a:ext uri="{FF2B5EF4-FFF2-40B4-BE49-F238E27FC236}">
                <a16:creationId xmlns:a16="http://schemas.microsoft.com/office/drawing/2014/main" id="{DD653F50-1388-444D-9AC6-489C860C249E}"/>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6213302" y="4445000"/>
            <a:ext cx="812800" cy="812800"/>
          </a:xfrm>
          <a:prstGeom prst="rect">
            <a:avLst/>
          </a:prstGeom>
        </p:spPr>
      </p:pic>
      <p:sp>
        <p:nvSpPr>
          <p:cNvPr id="8" name="Date Placeholder 3">
            <a:extLst>
              <a:ext uri="{FF2B5EF4-FFF2-40B4-BE49-F238E27FC236}">
                <a16:creationId xmlns:a16="http://schemas.microsoft.com/office/drawing/2014/main" id="{93076794-2F6F-B3BC-04DB-598E79691FC0}"/>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8908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p:txBody>
          <a:bodyPr/>
          <a:lstStyle/>
          <a:p>
            <a:pPr lvl="0"/>
            <a:r>
              <a:rPr lang="en-US" dirty="0">
                <a:sym typeface="Arial"/>
              </a:rPr>
              <a:t>Task 8: Clipping</a:t>
            </a:r>
            <a:endParaRPr lang="en-US" dirty="0"/>
          </a:p>
        </p:txBody>
      </p:sp>
      <p:sp>
        <p:nvSpPr>
          <p:cNvPr id="183" name="Google Shape;183;p26"/>
          <p:cNvSpPr txBox="1">
            <a:spLocks noGrp="1"/>
          </p:cNvSpPr>
          <p:nvPr>
            <p:ph type="body" idx="1"/>
          </p:nvPr>
        </p:nvSpPr>
        <p:spPr/>
        <p:txBody>
          <a:bodyPr/>
          <a:lstStyle/>
          <a:p>
            <a:pPr lvl="0"/>
            <a:r>
              <a:rPr lang="en-US" dirty="0">
                <a:sym typeface="Arial"/>
              </a:rPr>
              <a:t>Record a short phrase in a very loud voice, to produce </a:t>
            </a:r>
            <a:r>
              <a:rPr lang="en-US" dirty="0">
                <a:solidFill>
                  <a:srgbClr val="0066FF"/>
                </a:solidFill>
                <a:sym typeface="Arial"/>
                <a:hlinkClick r:id="rId5">
                  <a:extLst>
                    <a:ext uri="{A12FA001-AC4F-418D-AE19-62706E023703}">
                      <ahyp:hlinkClr xmlns:ahyp="http://schemas.microsoft.com/office/drawing/2018/hyperlinkcolor" val="tx"/>
                    </a:ext>
                  </a:extLst>
                </a:hlinkClick>
              </a:rPr>
              <a:t>clipping</a:t>
            </a:r>
            <a:r>
              <a:rPr lang="en-US" dirty="0">
                <a:sym typeface="Arial"/>
              </a:rPr>
              <a:t>, and see what the waveform looks like</a:t>
            </a:r>
          </a:p>
          <a:p>
            <a:pPr lvl="0"/>
            <a:r>
              <a:rPr lang="en-US" dirty="0">
                <a:sym typeface="Arial"/>
              </a:rPr>
              <a:t>How do you identify clipping?  </a:t>
            </a:r>
          </a:p>
          <a:p>
            <a:pPr lvl="1"/>
            <a:r>
              <a:rPr lang="en-US" dirty="0">
                <a:sym typeface="Arial"/>
              </a:rPr>
              <a:t>Input signal amplitude is greater than the range that can be represented in </a:t>
            </a:r>
          </a:p>
          <a:p>
            <a:pPr lvl="0"/>
            <a:r>
              <a:rPr lang="en-US" dirty="0">
                <a:sym typeface="Arial"/>
              </a:rPr>
              <a:t>Avoid it?</a:t>
            </a:r>
          </a:p>
          <a:p>
            <a:pPr lvl="2" eaLnBrk="1" hangingPunct="1"/>
            <a:r>
              <a:rPr lang="en-US" dirty="0">
                <a:latin typeface="Arial" charset="0"/>
              </a:rPr>
              <a:t>Increase the </a:t>
            </a:r>
            <a:r>
              <a:rPr lang="en-US" dirty="0">
                <a:solidFill>
                  <a:srgbClr val="0066FF"/>
                </a:solidFill>
                <a:latin typeface="Arial" charset="0"/>
              </a:rPr>
              <a:t>resolution (sampling rate)</a:t>
            </a:r>
          </a:p>
          <a:p>
            <a:pPr lvl="2" eaLnBrk="1" hangingPunct="1"/>
            <a:r>
              <a:rPr lang="en-US" dirty="0">
                <a:latin typeface="Arial" charset="0"/>
              </a:rPr>
              <a:t>Decrease the </a:t>
            </a:r>
            <a:r>
              <a:rPr lang="en-US" dirty="0">
                <a:solidFill>
                  <a:srgbClr val="0066FF"/>
                </a:solidFill>
                <a:latin typeface="Arial" charset="0"/>
              </a:rPr>
              <a:t>amplitude</a:t>
            </a:r>
          </a:p>
          <a:p>
            <a:pPr lvl="0"/>
            <a:endParaRPr lang="en-US" dirty="0"/>
          </a:p>
        </p:txBody>
      </p:sp>
      <p:pic>
        <p:nvPicPr>
          <p:cNvPr id="2" name="clipping-jh.wav" descr="clipping-jh.wav">
            <a:hlinkClick r:id="" action="ppaction://media"/>
            <a:extLst>
              <a:ext uri="{FF2B5EF4-FFF2-40B4-BE49-F238E27FC236}">
                <a16:creationId xmlns:a16="http://schemas.microsoft.com/office/drawing/2014/main" id="{5AD9FC0C-25F2-4D49-8E1E-399C2ADABD94}"/>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0070C0">
                <a:tint val="45000"/>
                <a:satMod val="400000"/>
              </a:srgbClr>
            </a:duotone>
          </a:blip>
          <a:stretch>
            <a:fillRect/>
          </a:stretch>
        </p:blipFill>
        <p:spPr>
          <a:xfrm>
            <a:off x="6339840" y="263005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71D92-F4BE-0746-BF39-B2B1CE2CED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72</a:t>
            </a:fld>
            <a:endParaRPr lang="en-US"/>
          </a:p>
        </p:txBody>
      </p:sp>
      <p:pic>
        <p:nvPicPr>
          <p:cNvPr id="4" name="Picture 3">
            <a:extLst>
              <a:ext uri="{FF2B5EF4-FFF2-40B4-BE49-F238E27FC236}">
                <a16:creationId xmlns:a16="http://schemas.microsoft.com/office/drawing/2014/main" id="{E7029CFB-E51C-4245-A203-9C8074761E1D}"/>
              </a:ext>
            </a:extLst>
          </p:cNvPr>
          <p:cNvPicPr>
            <a:picLocks noChangeAspect="1"/>
          </p:cNvPicPr>
          <p:nvPr/>
        </p:nvPicPr>
        <p:blipFill>
          <a:blip r:embed="rId2"/>
          <a:stretch>
            <a:fillRect/>
          </a:stretch>
        </p:blipFill>
        <p:spPr>
          <a:xfrm>
            <a:off x="0" y="205720"/>
            <a:ext cx="9144000" cy="6446560"/>
          </a:xfrm>
          <a:prstGeom prst="rect">
            <a:avLst/>
          </a:prstGeom>
        </p:spPr>
      </p:pic>
    </p:spTree>
    <p:extLst>
      <p:ext uri="{BB962C8B-B14F-4D97-AF65-F5344CB8AC3E}">
        <p14:creationId xmlns:p14="http://schemas.microsoft.com/office/powerpoint/2010/main" val="1295627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Task 9: Formant Analysis </a:t>
            </a:r>
            <a:endParaRPr dirty="0"/>
          </a:p>
        </p:txBody>
      </p:sp>
      <p:sp>
        <p:nvSpPr>
          <p:cNvPr id="223" name="Google Shape;223;p32"/>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342900" lvl="0" indent="-342900" algn="l" rtl="0">
              <a:spcBef>
                <a:spcPts val="560"/>
              </a:spcBef>
              <a:spcAft>
                <a:spcPts val="0"/>
              </a:spcAft>
              <a:buClr>
                <a:schemeClr val="hlink"/>
              </a:buClr>
              <a:buSzPts val="2800"/>
              <a:buChar char="•"/>
            </a:pPr>
            <a:r>
              <a:rPr lang="en-US" dirty="0">
                <a:solidFill>
                  <a:schemeClr val="tx1"/>
                </a:solidFill>
              </a:rPr>
              <a:t>Extract F1 and F2 values for the vowels in your </a:t>
            </a:r>
            <a:r>
              <a:rPr lang="en-US" dirty="0">
                <a:solidFill>
                  <a:srgbClr val="00B050"/>
                </a:solidFill>
              </a:rPr>
              <a:t>mama</a:t>
            </a:r>
            <a:r>
              <a:rPr lang="en-US" dirty="0">
                <a:solidFill>
                  <a:schemeClr val="tx1"/>
                </a:solidFill>
              </a:rPr>
              <a:t> file</a:t>
            </a:r>
          </a:p>
          <a:p>
            <a:pPr marL="342900">
              <a:spcBef>
                <a:spcPts val="560"/>
              </a:spcBef>
              <a:buClr>
                <a:schemeClr val="hlink"/>
              </a:buClr>
              <a:buSzPts val="2800"/>
            </a:pPr>
            <a:r>
              <a:rPr lang="en-US" dirty="0">
                <a:solidFill>
                  <a:srgbClr val="0066FF"/>
                </a:solidFill>
              </a:rPr>
              <a:t>Formant -&gt; Show formants</a:t>
            </a:r>
          </a:p>
          <a:p>
            <a:pPr marL="800100" lvl="1">
              <a:spcBef>
                <a:spcPts val="560"/>
              </a:spcBef>
              <a:buClr>
                <a:schemeClr val="hlink"/>
              </a:buClr>
              <a:buSzPts val="2800"/>
              <a:buChar char="•"/>
            </a:pPr>
            <a:r>
              <a:rPr lang="en-US" dirty="0">
                <a:solidFill>
                  <a:schemeClr val="tx1"/>
                </a:solidFill>
              </a:rPr>
              <a:t>For each, select the vowel in the </a:t>
            </a:r>
            <a:r>
              <a:rPr lang="en-US" dirty="0" err="1">
                <a:solidFill>
                  <a:schemeClr val="tx1"/>
                </a:solidFill>
              </a:rPr>
              <a:t>wavefile</a:t>
            </a:r>
            <a:endParaRPr dirty="0">
              <a:solidFill>
                <a:schemeClr val="tx1"/>
              </a:solidFill>
            </a:endParaRPr>
          </a:p>
          <a:p>
            <a:pPr marL="1200150" lvl="2" indent="-285750">
              <a:spcBef>
                <a:spcPts val="560"/>
              </a:spcBef>
              <a:buClr>
                <a:schemeClr val="hlink"/>
              </a:buClr>
              <a:buChar char="–"/>
            </a:pPr>
            <a:r>
              <a:rPr lang="en-US" dirty="0">
                <a:solidFill>
                  <a:srgbClr val="0066FF"/>
                </a:solidFill>
              </a:rPr>
              <a:t>Formant </a:t>
            </a:r>
            <a:r>
              <a:rPr lang="en-US" dirty="0">
                <a:solidFill>
                  <a:srgbClr val="0066FF"/>
                </a:solidFill>
                <a:sym typeface="Wingdings" pitchFamily="2" charset="2"/>
              </a:rPr>
              <a:t> </a:t>
            </a:r>
            <a:r>
              <a:rPr lang="en-US" dirty="0">
                <a:solidFill>
                  <a:srgbClr val="0066FF"/>
                </a:solidFill>
              </a:rPr>
              <a:t>Get first formant</a:t>
            </a:r>
          </a:p>
          <a:p>
            <a:pPr marL="1200150" lvl="2" indent="-285750">
              <a:spcBef>
                <a:spcPts val="560"/>
              </a:spcBef>
              <a:buClr>
                <a:schemeClr val="hlink"/>
              </a:buClr>
              <a:buChar char="–"/>
            </a:pPr>
            <a:r>
              <a:rPr lang="en-US" dirty="0">
                <a:solidFill>
                  <a:srgbClr val="0066FF"/>
                </a:solidFill>
              </a:rPr>
              <a:t>Formant </a:t>
            </a:r>
            <a:r>
              <a:rPr lang="en-US" dirty="0">
                <a:solidFill>
                  <a:srgbClr val="0066FF"/>
                </a:solidFill>
                <a:sym typeface="Wingdings" pitchFamily="2" charset="2"/>
              </a:rPr>
              <a:t> Get second formant</a:t>
            </a:r>
            <a:endParaRPr lang="en-US" dirty="0">
              <a:solidFill>
                <a:srgbClr val="0066FF"/>
              </a:solidFill>
            </a:endParaRPr>
          </a:p>
          <a:p>
            <a:pPr marL="742950" lvl="1" indent="-285750" algn="l" rtl="0">
              <a:spcBef>
                <a:spcPts val="560"/>
              </a:spcBef>
              <a:spcAft>
                <a:spcPts val="0"/>
              </a:spcAft>
              <a:buClr>
                <a:schemeClr val="hlink"/>
              </a:buClr>
              <a:buSzPts val="1800"/>
              <a:buChar char="–"/>
            </a:pPr>
            <a:r>
              <a:rPr lang="en-US" dirty="0">
                <a:solidFill>
                  <a:schemeClr val="tx1"/>
                </a:solidFill>
              </a:rPr>
              <a:t>You can submit yours results here if you wish:</a:t>
            </a:r>
            <a:endParaRPr dirty="0">
              <a:solidFill>
                <a:schemeClr val="tx1"/>
              </a:solidFill>
            </a:endParaRPr>
          </a:p>
          <a:p>
            <a:pPr marL="742950" lvl="0" indent="0" algn="l" rtl="0">
              <a:spcBef>
                <a:spcPts val="560"/>
              </a:spcBef>
              <a:spcAft>
                <a:spcPts val="0"/>
              </a:spcAft>
              <a:buNone/>
            </a:pPr>
            <a:r>
              <a:rPr lang="en-US" dirty="0">
                <a:solidFill>
                  <a:srgbClr val="009999"/>
                </a:solidFill>
                <a:hlinkClick r:id="rId3">
                  <a:extLst>
                    <a:ext uri="{A12FA001-AC4F-418D-AE19-62706E023703}">
                      <ahyp:hlinkClr xmlns:ahyp="http://schemas.microsoft.com/office/drawing/2018/hyperlinkcolor" val="tx"/>
                    </a:ext>
                  </a:extLst>
                </a:hlinkClick>
              </a:rPr>
              <a:t>https://</a:t>
            </a:r>
            <a:r>
              <a:rPr lang="en-US" dirty="0" err="1">
                <a:solidFill>
                  <a:srgbClr val="009999"/>
                </a:solidFill>
                <a:hlinkClick r:id="rId3">
                  <a:extLst>
                    <a:ext uri="{A12FA001-AC4F-418D-AE19-62706E023703}">
                      <ahyp:hlinkClr xmlns:ahyp="http://schemas.microsoft.com/office/drawing/2018/hyperlinkcolor" val="tx"/>
                    </a:ext>
                  </a:extLst>
                </a:hlinkClick>
              </a:rPr>
              <a:t>goo.gl</a:t>
            </a:r>
            <a:r>
              <a:rPr lang="en-US" dirty="0">
                <a:solidFill>
                  <a:srgbClr val="0066FF"/>
                </a:solidFill>
                <a:hlinkClick r:id="rId3">
                  <a:extLst>
                    <a:ext uri="{A12FA001-AC4F-418D-AE19-62706E023703}">
                      <ahyp:hlinkClr xmlns:ahyp="http://schemas.microsoft.com/office/drawing/2018/hyperlinkcolor" val="tx"/>
                    </a:ext>
                  </a:extLst>
                </a:hlinkClick>
              </a:rPr>
              <a:t>/forms/ZIOvmXOP5ubIq1rS2</a:t>
            </a:r>
            <a:endParaRPr dirty="0">
              <a:solidFill>
                <a:srgbClr val="0066FF"/>
              </a:solidFill>
            </a:endParaRPr>
          </a:p>
        </p:txBody>
      </p:sp>
      <p:sp>
        <p:nvSpPr>
          <p:cNvPr id="224" name="Google Shape;224;p32"/>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0"/>
          <p:cNvSpPr txBox="1">
            <a:spLocks noGrp="1"/>
          </p:cNvSpPr>
          <p:nvPr>
            <p:ph type="title"/>
          </p:nvPr>
        </p:nvSpPr>
        <p:spPr/>
        <p:txBody>
          <a:bodyPr/>
          <a:lstStyle/>
          <a:p>
            <a:pPr lvl="0"/>
            <a:r>
              <a:rPr lang="en-US" dirty="0">
                <a:sym typeface="Arial"/>
              </a:rPr>
              <a:t>Task </a:t>
            </a:r>
            <a:r>
              <a:rPr lang="en-US" dirty="0"/>
              <a:t>8</a:t>
            </a:r>
            <a:r>
              <a:rPr lang="en-US" dirty="0">
                <a:sym typeface="Arial"/>
              </a:rPr>
              <a:t>: Annotation using </a:t>
            </a:r>
            <a:r>
              <a:rPr lang="en-US" dirty="0" err="1">
                <a:sym typeface="Arial"/>
              </a:rPr>
              <a:t>Textgrids</a:t>
            </a:r>
            <a:endParaRPr lang="en-US" dirty="0"/>
          </a:p>
        </p:txBody>
      </p:sp>
      <p:sp>
        <p:nvSpPr>
          <p:cNvPr id="143" name="Google Shape;143;p20"/>
          <p:cNvSpPr txBox="1">
            <a:spLocks noGrp="1"/>
          </p:cNvSpPr>
          <p:nvPr>
            <p:ph type="body" idx="1"/>
          </p:nvPr>
        </p:nvSpPr>
        <p:spPr>
          <a:xfrm>
            <a:off x="457200" y="1572768"/>
            <a:ext cx="8229600" cy="4553395"/>
          </a:xfrm>
        </p:spPr>
        <p:txBody>
          <a:bodyPr/>
          <a:lstStyle/>
          <a:p>
            <a:pPr lvl="0"/>
            <a:r>
              <a:rPr lang="en-US" dirty="0"/>
              <a:t>Select</a:t>
            </a:r>
            <a:r>
              <a:rPr lang="en-US" dirty="0">
                <a:solidFill>
                  <a:srgbClr val="0070C0"/>
                </a:solidFill>
              </a:rPr>
              <a:t> </a:t>
            </a:r>
            <a:r>
              <a:rPr lang="en-US" dirty="0">
                <a:solidFill>
                  <a:srgbClr val="0066FF"/>
                </a:solidFill>
              </a:rPr>
              <a:t>mama</a:t>
            </a:r>
            <a:r>
              <a:rPr lang="en-US" dirty="0">
                <a:solidFill>
                  <a:srgbClr val="0070C0"/>
                </a:solidFill>
              </a:rPr>
              <a:t> </a:t>
            </a:r>
            <a:r>
              <a:rPr lang="en-US" dirty="0">
                <a:solidFill>
                  <a:schemeClr val="tx1"/>
                </a:solidFill>
              </a:rPr>
              <a:t>file</a:t>
            </a:r>
            <a:r>
              <a:rPr lang="en-US" dirty="0"/>
              <a:t> in Objects window</a:t>
            </a:r>
          </a:p>
          <a:p>
            <a:pPr lvl="1"/>
            <a:r>
              <a:rPr lang="en-US" sz="2400" dirty="0"/>
              <a:t>Select </a:t>
            </a:r>
            <a:r>
              <a:rPr lang="en-US" sz="2400" dirty="0">
                <a:solidFill>
                  <a:srgbClr val="0066FF"/>
                </a:solidFill>
              </a:rPr>
              <a:t>View &amp; Edit</a:t>
            </a:r>
          </a:p>
          <a:p>
            <a:pPr lvl="1"/>
            <a:r>
              <a:rPr lang="en-US" sz="2400" dirty="0"/>
              <a:t>Select </a:t>
            </a:r>
            <a:r>
              <a:rPr lang="en-US" sz="2400" dirty="0">
                <a:solidFill>
                  <a:srgbClr val="0066FF"/>
                </a:solidFill>
              </a:rPr>
              <a:t>Spectrogram </a:t>
            </a:r>
            <a:r>
              <a:rPr lang="en-US" sz="2400" dirty="0">
                <a:solidFill>
                  <a:srgbClr val="0066FF"/>
                </a:solidFill>
                <a:sym typeface="Wingdings" pitchFamily="2" charset="2"/>
              </a:rPr>
              <a:t></a:t>
            </a:r>
            <a:r>
              <a:rPr lang="en-US" sz="2400" dirty="0">
                <a:solidFill>
                  <a:srgbClr val="0066FF"/>
                </a:solidFill>
              </a:rPr>
              <a:t> Show spectrogram</a:t>
            </a:r>
          </a:p>
          <a:p>
            <a:pPr lvl="1"/>
            <a:r>
              <a:rPr lang="en-US" sz="2400" dirty="0">
                <a:solidFill>
                  <a:schemeClr val="tx1"/>
                </a:solidFill>
                <a:sym typeface="Arial"/>
              </a:rPr>
              <a:t>On </a:t>
            </a:r>
            <a:r>
              <a:rPr lang="en-US" sz="2400" dirty="0" err="1">
                <a:solidFill>
                  <a:schemeClr val="tx1"/>
                </a:solidFill>
                <a:sym typeface="Arial"/>
              </a:rPr>
              <a:t>Praat</a:t>
            </a:r>
            <a:r>
              <a:rPr lang="en-US" sz="2400" dirty="0">
                <a:solidFill>
                  <a:schemeClr val="tx1"/>
                </a:solidFill>
                <a:sym typeface="Arial"/>
              </a:rPr>
              <a:t> Objects: </a:t>
            </a:r>
            <a:r>
              <a:rPr lang="en-US" sz="2400" dirty="0">
                <a:solidFill>
                  <a:srgbClr val="0066FF"/>
                </a:solidFill>
                <a:sym typeface="Arial"/>
              </a:rPr>
              <a:t>Annotate</a:t>
            </a:r>
            <a:r>
              <a:rPr lang="en-US" sz="2400" dirty="0">
                <a:solidFill>
                  <a:srgbClr val="0066FF"/>
                </a:solidFill>
              </a:rPr>
              <a:t> </a:t>
            </a:r>
            <a:r>
              <a:rPr lang="en-US" sz="2400" dirty="0">
                <a:solidFill>
                  <a:srgbClr val="0066FF"/>
                </a:solidFill>
                <a:sym typeface="Wingdings" pitchFamily="2" charset="2"/>
              </a:rPr>
              <a:t></a:t>
            </a:r>
            <a:r>
              <a:rPr lang="en-US" sz="2400" dirty="0">
                <a:solidFill>
                  <a:srgbClr val="0066FF"/>
                </a:solidFill>
                <a:sym typeface="Arial"/>
              </a:rPr>
              <a:t> To </a:t>
            </a:r>
            <a:r>
              <a:rPr lang="en-US" sz="2400" dirty="0" err="1">
                <a:solidFill>
                  <a:srgbClr val="0066FF"/>
                </a:solidFill>
              </a:rPr>
              <a:t>T</a:t>
            </a:r>
            <a:r>
              <a:rPr lang="en-US" sz="2400" dirty="0" err="1">
                <a:solidFill>
                  <a:srgbClr val="0066FF"/>
                </a:solidFill>
                <a:sym typeface="Arial"/>
              </a:rPr>
              <a:t>extgrid</a:t>
            </a:r>
            <a:endParaRPr lang="en-US" sz="2400" dirty="0">
              <a:solidFill>
                <a:srgbClr val="0066FF"/>
              </a:solidFill>
              <a:sym typeface="Arial"/>
            </a:endParaRPr>
          </a:p>
          <a:p>
            <a:pPr lvl="2"/>
            <a:r>
              <a:rPr lang="en-US" sz="2000" dirty="0">
                <a:solidFill>
                  <a:schemeClr val="tx1"/>
                </a:solidFill>
                <a:sym typeface="Arial"/>
              </a:rPr>
              <a:t>In the </a:t>
            </a:r>
            <a:r>
              <a:rPr lang="en-US" sz="2000" dirty="0">
                <a:solidFill>
                  <a:srgbClr val="FF0000"/>
                </a:solidFill>
                <a:sym typeface="Arial"/>
              </a:rPr>
              <a:t>box</a:t>
            </a:r>
            <a:r>
              <a:rPr lang="en-US" sz="2000" dirty="0">
                <a:solidFill>
                  <a:schemeClr val="tx1"/>
                </a:solidFill>
                <a:sym typeface="Arial"/>
              </a:rPr>
              <a:t> that pops up you can see a request for </a:t>
            </a:r>
            <a:r>
              <a:rPr lang="en-US" sz="2000" dirty="0">
                <a:solidFill>
                  <a:srgbClr val="FF0000"/>
                </a:solidFill>
                <a:sym typeface="Arial"/>
              </a:rPr>
              <a:t>names of </a:t>
            </a:r>
            <a:r>
              <a:rPr lang="en-US" sz="2000" dirty="0" err="1">
                <a:solidFill>
                  <a:srgbClr val="FF0000"/>
                </a:solidFill>
                <a:sym typeface="Arial"/>
              </a:rPr>
              <a:t>Textgrid</a:t>
            </a:r>
            <a:r>
              <a:rPr lang="en-US" sz="2000" dirty="0">
                <a:solidFill>
                  <a:srgbClr val="FF0000"/>
                </a:solidFill>
                <a:sym typeface="Arial"/>
              </a:rPr>
              <a:t> tiers</a:t>
            </a:r>
            <a:r>
              <a:rPr lang="en-US" sz="2000" dirty="0">
                <a:solidFill>
                  <a:schemeClr val="tx1"/>
                </a:solidFill>
                <a:sym typeface="Arial"/>
              </a:rPr>
              <a:t> and </a:t>
            </a:r>
            <a:r>
              <a:rPr lang="en-US" sz="2000" dirty="0">
                <a:solidFill>
                  <a:srgbClr val="FF0000"/>
                </a:solidFill>
                <a:sym typeface="Arial"/>
              </a:rPr>
              <a:t>whether these are point tiers </a:t>
            </a:r>
            <a:r>
              <a:rPr lang="en-US" sz="2000" dirty="0">
                <a:solidFill>
                  <a:schemeClr val="tx1"/>
                </a:solidFill>
                <a:sym typeface="Arial"/>
              </a:rPr>
              <a:t>(where you label points on the spectrogram) </a:t>
            </a:r>
            <a:r>
              <a:rPr lang="en-US" sz="2000" dirty="0">
                <a:solidFill>
                  <a:srgbClr val="FF0000"/>
                </a:solidFill>
                <a:sym typeface="Arial"/>
              </a:rPr>
              <a:t>or interval tiers </a:t>
            </a:r>
            <a:r>
              <a:rPr lang="en-US" sz="2000" dirty="0">
                <a:solidFill>
                  <a:schemeClr val="tx1"/>
                </a:solidFill>
                <a:sym typeface="Arial"/>
              </a:rPr>
              <a:t>(where </a:t>
            </a:r>
            <a:r>
              <a:rPr lang="en-US" sz="2000" dirty="0">
                <a:solidFill>
                  <a:schemeClr val="tx1"/>
                </a:solidFill>
              </a:rPr>
              <a:t>you </a:t>
            </a:r>
            <a:r>
              <a:rPr lang="en-US" sz="2000" dirty="0">
                <a:solidFill>
                  <a:schemeClr val="tx1"/>
                </a:solidFill>
                <a:sym typeface="Arial"/>
              </a:rPr>
              <a:t>label intervals)</a:t>
            </a:r>
          </a:p>
          <a:p>
            <a:pPr lvl="1"/>
            <a:r>
              <a:rPr lang="en-US" sz="2400" dirty="0">
                <a:solidFill>
                  <a:schemeClr val="tx1"/>
                </a:solidFill>
              </a:rPr>
              <a:t>Select</a:t>
            </a:r>
            <a:r>
              <a:rPr lang="en-US" sz="2400" dirty="0">
                <a:solidFill>
                  <a:srgbClr val="0070C0"/>
                </a:solidFill>
              </a:rPr>
              <a:t> </a:t>
            </a:r>
            <a:r>
              <a:rPr lang="en-US" sz="2400" dirty="0">
                <a:solidFill>
                  <a:srgbClr val="00B050"/>
                </a:solidFill>
              </a:rPr>
              <a:t>Sound mama </a:t>
            </a:r>
            <a:r>
              <a:rPr lang="en-US" sz="2400" dirty="0">
                <a:solidFill>
                  <a:schemeClr val="tx1"/>
                </a:solidFill>
              </a:rPr>
              <a:t>and</a:t>
            </a:r>
            <a:r>
              <a:rPr lang="en-US" sz="2400" dirty="0">
                <a:solidFill>
                  <a:srgbClr val="0070C0"/>
                </a:solidFill>
              </a:rPr>
              <a:t> </a:t>
            </a:r>
            <a:r>
              <a:rPr lang="en-US" sz="2400" dirty="0" err="1">
                <a:solidFill>
                  <a:srgbClr val="00B050"/>
                </a:solidFill>
              </a:rPr>
              <a:t>Textgrid</a:t>
            </a:r>
            <a:r>
              <a:rPr lang="en-US" sz="2400" dirty="0">
                <a:solidFill>
                  <a:srgbClr val="00B050"/>
                </a:solidFill>
              </a:rPr>
              <a:t> mama </a:t>
            </a:r>
            <a:r>
              <a:rPr lang="en-US" sz="2400" dirty="0">
                <a:solidFill>
                  <a:schemeClr val="tx1"/>
                </a:solidFill>
              </a:rPr>
              <a:t>and select </a:t>
            </a:r>
            <a:r>
              <a:rPr lang="en-US" sz="2400" dirty="0">
                <a:solidFill>
                  <a:srgbClr val="0066FF"/>
                </a:solidFill>
              </a:rPr>
              <a:t>View &amp; Edit</a:t>
            </a:r>
            <a:endParaRPr lang="en-US" sz="2400" dirty="0">
              <a:solidFill>
                <a:srgbClr val="0066FF"/>
              </a:solidFill>
              <a:sym typeface="Arial"/>
            </a:endParaRPr>
          </a:p>
        </p:txBody>
      </p:sp>
      <p:sp>
        <p:nvSpPr>
          <p:cNvPr id="141" name="Google Shape;141;p20"/>
          <p:cNvSpPr txBox="1">
            <a:spLocks noGrp="1"/>
          </p:cNvSpPr>
          <p:nvPr>
            <p:ph type="sldNum" idx="12"/>
          </p:nvPr>
        </p:nvSpPr>
        <p:spPr/>
        <p:txBody>
          <a:bodyPr/>
          <a:lstStyle/>
          <a:p>
            <a:pPr lvl="0"/>
            <a:fld id="{00000000-1234-1234-1234-123412341234}" type="slidenum">
              <a:rPr lang="is-IS" smtClean="0">
                <a:sym typeface="Arial"/>
              </a:rPr>
              <a:pPr lvl="0"/>
              <a:t>74</a:t>
            </a:fld>
            <a:endParaRPr lang="is-IS">
              <a:sym typeface="Arial"/>
            </a:endParaRPr>
          </a:p>
        </p:txBody>
      </p:sp>
      <p:sp>
        <p:nvSpPr>
          <p:cNvPr id="2" name="Date Placeholder 3">
            <a:extLst>
              <a:ext uri="{FF2B5EF4-FFF2-40B4-BE49-F238E27FC236}">
                <a16:creationId xmlns:a16="http://schemas.microsoft.com/office/drawing/2014/main" id="{6216E300-B8A3-47AA-79EF-62AB082F9F87}"/>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B1BDF9-23C7-8741-9455-D4C5FF6A30A3}"/>
              </a:ext>
            </a:extLst>
          </p:cNvPr>
          <p:cNvSpPr>
            <a:spLocks noGrp="1"/>
          </p:cNvSpPr>
          <p:nvPr>
            <p:ph type="body" idx="1"/>
          </p:nvPr>
        </p:nvSpPr>
        <p:spPr>
          <a:xfrm>
            <a:off x="-161784" y="1297044"/>
            <a:ext cx="8229600" cy="5321491"/>
          </a:xfrm>
        </p:spPr>
        <p:txBody>
          <a:bodyPr/>
          <a:lstStyle/>
          <a:p>
            <a:pPr lvl="2"/>
            <a:r>
              <a:rPr lang="en-US" sz="2400" dirty="0">
                <a:solidFill>
                  <a:srgbClr val="FF0000"/>
                </a:solidFill>
                <a:sym typeface="Arial"/>
              </a:rPr>
              <a:t>Point</a:t>
            </a:r>
            <a:r>
              <a:rPr lang="en-US" sz="2400" dirty="0">
                <a:sym typeface="Arial"/>
              </a:rPr>
              <a:t> vs. </a:t>
            </a:r>
            <a:r>
              <a:rPr lang="en-US" sz="2400" dirty="0">
                <a:solidFill>
                  <a:srgbClr val="FF0000"/>
                </a:solidFill>
                <a:sym typeface="Arial"/>
              </a:rPr>
              <a:t>interval</a:t>
            </a:r>
            <a:r>
              <a:rPr lang="en-US" sz="2400" dirty="0">
                <a:sym typeface="Arial"/>
              </a:rPr>
              <a:t> tiers</a:t>
            </a:r>
            <a:endParaRPr lang="en-US" dirty="0">
              <a:solidFill>
                <a:srgbClr val="0066FF"/>
              </a:solidFill>
              <a:sym typeface="Arial"/>
            </a:endParaRPr>
          </a:p>
          <a:p>
            <a:pPr lvl="2"/>
            <a:r>
              <a:rPr lang="en-US" dirty="0">
                <a:solidFill>
                  <a:srgbClr val="0066FF"/>
                </a:solidFill>
                <a:sym typeface="Arial"/>
              </a:rPr>
              <a:t>Tier </a:t>
            </a:r>
            <a:r>
              <a:rPr lang="en-US" dirty="0">
                <a:solidFill>
                  <a:srgbClr val="0066FF"/>
                </a:solidFill>
                <a:sym typeface="Wingdings" pitchFamily="2" charset="2"/>
              </a:rPr>
              <a:t> Add a point tier </a:t>
            </a:r>
            <a:r>
              <a:rPr lang="en-US" dirty="0">
                <a:sym typeface="Wingdings" pitchFamily="2" charset="2"/>
              </a:rPr>
              <a:t>and name it </a:t>
            </a:r>
            <a:r>
              <a:rPr lang="en-US" dirty="0" err="1">
                <a:solidFill>
                  <a:srgbClr val="FF0000"/>
                </a:solidFill>
                <a:sym typeface="Arial"/>
              </a:rPr>
              <a:t>PartofSpeech</a:t>
            </a:r>
            <a:r>
              <a:rPr lang="en-US" dirty="0">
                <a:sym typeface="Arial"/>
              </a:rPr>
              <a:t> in the box that appears on the left</a:t>
            </a:r>
          </a:p>
          <a:p>
            <a:pPr lvl="3"/>
            <a:r>
              <a:rPr lang="en-US" dirty="0"/>
              <a:t>Add a </a:t>
            </a:r>
            <a:r>
              <a:rPr lang="en-US" dirty="0">
                <a:solidFill>
                  <a:srgbClr val="FF0000"/>
                </a:solidFill>
              </a:rPr>
              <a:t>point</a:t>
            </a:r>
            <a:r>
              <a:rPr lang="en-US" dirty="0"/>
              <a:t> by 1) selecting a point in the waveform or spectrogram, 2) clicking on the </a:t>
            </a:r>
            <a:r>
              <a:rPr lang="en-US" dirty="0">
                <a:solidFill>
                  <a:srgbClr val="FF0000"/>
                </a:solidFill>
              </a:rPr>
              <a:t>circle</a:t>
            </a:r>
            <a:r>
              <a:rPr lang="en-US" dirty="0"/>
              <a:t> that appears at the top of the </a:t>
            </a:r>
            <a:r>
              <a:rPr lang="en-US" dirty="0" err="1"/>
              <a:t>PartofSpeech</a:t>
            </a:r>
            <a:r>
              <a:rPr lang="en-US" dirty="0"/>
              <a:t> tier, and 3) </a:t>
            </a:r>
            <a:r>
              <a:rPr lang="en-US" dirty="0">
                <a:solidFill>
                  <a:srgbClr val="FF0000"/>
                </a:solidFill>
              </a:rPr>
              <a:t>insert</a:t>
            </a:r>
            <a:r>
              <a:rPr lang="en-US" dirty="0"/>
              <a:t> the POS at this point</a:t>
            </a:r>
            <a:endParaRPr lang="en-US" dirty="0">
              <a:sym typeface="Arial"/>
            </a:endParaRPr>
          </a:p>
          <a:p>
            <a:pPr lvl="2"/>
            <a:r>
              <a:rPr lang="en-US" dirty="0">
                <a:solidFill>
                  <a:srgbClr val="0066FF"/>
                </a:solidFill>
                <a:sym typeface="Arial"/>
              </a:rPr>
              <a:t>Tier </a:t>
            </a:r>
            <a:r>
              <a:rPr lang="en-US" dirty="0">
                <a:solidFill>
                  <a:srgbClr val="0066FF"/>
                </a:solidFill>
                <a:sym typeface="Wingdings" pitchFamily="2" charset="2"/>
              </a:rPr>
              <a:t> Add an interval tier</a:t>
            </a:r>
            <a:r>
              <a:rPr lang="en-US" dirty="0">
                <a:solidFill>
                  <a:srgbClr val="0066FF"/>
                </a:solidFill>
                <a:sym typeface="Arial"/>
              </a:rPr>
              <a:t> </a:t>
            </a:r>
            <a:r>
              <a:rPr lang="en-US" dirty="0">
                <a:sym typeface="Arial"/>
              </a:rPr>
              <a:t>and name it </a:t>
            </a:r>
            <a:r>
              <a:rPr lang="en-US" dirty="0" err="1">
                <a:solidFill>
                  <a:srgbClr val="FF0000"/>
                </a:solidFill>
                <a:sym typeface="Arial"/>
              </a:rPr>
              <a:t>WordsinTier</a:t>
            </a:r>
            <a:endParaRPr lang="en-US" dirty="0">
              <a:solidFill>
                <a:srgbClr val="FF0000"/>
              </a:solidFill>
              <a:sym typeface="Arial"/>
            </a:endParaRPr>
          </a:p>
          <a:p>
            <a:pPr lvl="3"/>
            <a:r>
              <a:rPr lang="en-US" dirty="0"/>
              <a:t>Add an </a:t>
            </a:r>
            <a:r>
              <a:rPr lang="en-US" dirty="0">
                <a:solidFill>
                  <a:srgbClr val="FF0000"/>
                </a:solidFill>
              </a:rPr>
              <a:t>interval</a:t>
            </a:r>
            <a:r>
              <a:rPr lang="en-US" dirty="0"/>
              <a:t> by 1) selecting a </a:t>
            </a:r>
            <a:r>
              <a:rPr lang="en-US" dirty="0">
                <a:solidFill>
                  <a:srgbClr val="FF0000"/>
                </a:solidFill>
              </a:rPr>
              <a:t>point</a:t>
            </a:r>
            <a:r>
              <a:rPr lang="en-US" dirty="0"/>
              <a:t> at the beginning of the word in the waveform or spectrogram, 2) clicking on the </a:t>
            </a:r>
            <a:r>
              <a:rPr lang="en-US" dirty="0">
                <a:solidFill>
                  <a:srgbClr val="FF0000"/>
                </a:solidFill>
              </a:rPr>
              <a:t>circle</a:t>
            </a:r>
            <a:r>
              <a:rPr lang="en-US" dirty="0"/>
              <a:t> that appears at the top of the </a:t>
            </a:r>
            <a:r>
              <a:rPr lang="en-US" dirty="0" err="1"/>
              <a:t>WordsinTier</a:t>
            </a:r>
            <a:r>
              <a:rPr lang="en-US" dirty="0"/>
              <a:t>, 3) selecting a </a:t>
            </a:r>
            <a:r>
              <a:rPr lang="en-US" dirty="0">
                <a:solidFill>
                  <a:srgbClr val="FF0000"/>
                </a:solidFill>
              </a:rPr>
              <a:t>point</a:t>
            </a:r>
            <a:r>
              <a:rPr lang="en-US" dirty="0"/>
              <a:t> at the end of the word, and 4) </a:t>
            </a:r>
            <a:r>
              <a:rPr lang="en-US" dirty="0">
                <a:solidFill>
                  <a:srgbClr val="FF0000"/>
                </a:solidFill>
              </a:rPr>
              <a:t>insert</a:t>
            </a:r>
            <a:r>
              <a:rPr lang="en-US" dirty="0"/>
              <a:t> the word in the interval created</a:t>
            </a:r>
          </a:p>
          <a:p>
            <a:endParaRPr lang="en-US" dirty="0"/>
          </a:p>
        </p:txBody>
      </p:sp>
      <p:sp>
        <p:nvSpPr>
          <p:cNvPr id="4" name="Slide Number Placeholder 3">
            <a:extLst>
              <a:ext uri="{FF2B5EF4-FFF2-40B4-BE49-F238E27FC236}">
                <a16:creationId xmlns:a16="http://schemas.microsoft.com/office/drawing/2014/main" id="{36253991-729D-FC90-BA21-FA9A92BFAF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75</a:t>
            </a:fld>
            <a:endParaRPr lang="en-US"/>
          </a:p>
        </p:txBody>
      </p:sp>
      <p:sp>
        <p:nvSpPr>
          <p:cNvPr id="2" name="Date Placeholder 3">
            <a:extLst>
              <a:ext uri="{FF2B5EF4-FFF2-40B4-BE49-F238E27FC236}">
                <a16:creationId xmlns:a16="http://schemas.microsoft.com/office/drawing/2014/main" id="{B3E74F8F-D467-8391-D918-5F4FD3E6A2C6}"/>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
        <p:nvSpPr>
          <p:cNvPr id="5" name="Google Shape;142;p20">
            <a:extLst>
              <a:ext uri="{FF2B5EF4-FFF2-40B4-BE49-F238E27FC236}">
                <a16:creationId xmlns:a16="http://schemas.microsoft.com/office/drawing/2014/main" id="{9BA33706-D69A-54CD-4C8A-CFACB87D449C}"/>
              </a:ext>
            </a:extLst>
          </p:cNvPr>
          <p:cNvSpPr txBox="1">
            <a:spLocks noGrp="1"/>
          </p:cNvSpPr>
          <p:nvPr>
            <p:ph type="title"/>
          </p:nvPr>
        </p:nvSpPr>
        <p:spPr>
          <a:xfrm>
            <a:off x="457200" y="274638"/>
            <a:ext cx="8229600" cy="1143000"/>
          </a:xfrm>
        </p:spPr>
        <p:txBody>
          <a:bodyPr/>
          <a:lstStyle/>
          <a:p>
            <a:pPr lvl="0"/>
            <a:r>
              <a:rPr lang="en-US" dirty="0">
                <a:sym typeface="Arial"/>
              </a:rPr>
              <a:t>Task </a:t>
            </a:r>
            <a:r>
              <a:rPr lang="en-US" dirty="0"/>
              <a:t>8</a:t>
            </a:r>
            <a:r>
              <a:rPr lang="en-US" dirty="0">
                <a:sym typeface="Arial"/>
              </a:rPr>
              <a:t>: Annotation using </a:t>
            </a:r>
            <a:r>
              <a:rPr lang="en-US" dirty="0" err="1">
                <a:sym typeface="Arial"/>
              </a:rPr>
              <a:t>Textgrids</a:t>
            </a:r>
            <a:endParaRPr lang="en-US" dirty="0"/>
          </a:p>
        </p:txBody>
      </p:sp>
    </p:spTree>
    <p:extLst>
      <p:ext uri="{BB962C8B-B14F-4D97-AF65-F5344CB8AC3E}">
        <p14:creationId xmlns:p14="http://schemas.microsoft.com/office/powerpoint/2010/main" val="3444231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42D47-2871-8D49-B8AB-A03E05F5B7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76</a:t>
            </a:fld>
            <a:endParaRPr lang="en-US"/>
          </a:p>
        </p:txBody>
      </p:sp>
      <p:pic>
        <p:nvPicPr>
          <p:cNvPr id="4" name="Picture 3">
            <a:extLst>
              <a:ext uri="{FF2B5EF4-FFF2-40B4-BE49-F238E27FC236}">
                <a16:creationId xmlns:a16="http://schemas.microsoft.com/office/drawing/2014/main" id="{662B43A9-00ED-CC47-BBFB-7C9A31ECCA04}"/>
              </a:ext>
            </a:extLst>
          </p:cNvPr>
          <p:cNvPicPr>
            <a:picLocks noChangeAspect="1"/>
          </p:cNvPicPr>
          <p:nvPr/>
        </p:nvPicPr>
        <p:blipFill>
          <a:blip r:embed="rId2"/>
          <a:stretch>
            <a:fillRect/>
          </a:stretch>
        </p:blipFill>
        <p:spPr>
          <a:xfrm>
            <a:off x="0" y="242324"/>
            <a:ext cx="9144000" cy="6373351"/>
          </a:xfrm>
          <a:prstGeom prst="rect">
            <a:avLst/>
          </a:prstGeom>
        </p:spPr>
      </p:pic>
    </p:spTree>
    <p:extLst>
      <p:ext uri="{BB962C8B-B14F-4D97-AF65-F5344CB8AC3E}">
        <p14:creationId xmlns:p14="http://schemas.microsoft.com/office/powerpoint/2010/main" val="2557817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p:txBody>
          <a:bodyPr/>
          <a:lstStyle/>
          <a:p>
            <a:pPr lvl="0"/>
            <a:r>
              <a:rPr lang="en-US" dirty="0">
                <a:sym typeface="Arial"/>
              </a:rPr>
              <a:t>Task 11: Masking</a:t>
            </a:r>
            <a:endParaRPr lang="en-US" dirty="0"/>
          </a:p>
        </p:txBody>
      </p:sp>
      <p:sp>
        <p:nvSpPr>
          <p:cNvPr id="216" name="Google Shape;216;p31"/>
          <p:cNvSpPr txBox="1">
            <a:spLocks noGrp="1"/>
          </p:cNvSpPr>
          <p:nvPr>
            <p:ph type="body" idx="1"/>
          </p:nvPr>
        </p:nvSpPr>
        <p:spPr/>
        <p:txBody>
          <a:bodyPr/>
          <a:lstStyle/>
          <a:p>
            <a:pPr lvl="0"/>
            <a:r>
              <a:rPr lang="en-US" dirty="0">
                <a:sym typeface="Arial"/>
              </a:rPr>
              <a:t>Select original </a:t>
            </a:r>
            <a:r>
              <a:rPr lang="en-US" dirty="0">
                <a:solidFill>
                  <a:srgbClr val="00B050"/>
                </a:solidFill>
              </a:rPr>
              <a:t>m</a:t>
            </a:r>
            <a:r>
              <a:rPr lang="en-US" dirty="0">
                <a:solidFill>
                  <a:srgbClr val="00B050"/>
                </a:solidFill>
                <a:sym typeface="Arial"/>
              </a:rPr>
              <a:t>ama</a:t>
            </a:r>
            <a:r>
              <a:rPr lang="en-US" dirty="0">
                <a:sym typeface="Arial"/>
              </a:rPr>
              <a:t> file each time</a:t>
            </a:r>
            <a:endParaRPr lang="en-US" dirty="0"/>
          </a:p>
          <a:p>
            <a:pPr lvl="0"/>
            <a:r>
              <a:rPr lang="en-US" dirty="0">
                <a:solidFill>
                  <a:schemeClr val="tx1"/>
                </a:solidFill>
                <a:sym typeface="Arial"/>
              </a:rPr>
              <a:t>Select</a:t>
            </a:r>
            <a:r>
              <a:rPr lang="en-US" dirty="0">
                <a:solidFill>
                  <a:srgbClr val="0070C0"/>
                </a:solidFill>
                <a:sym typeface="Arial"/>
              </a:rPr>
              <a:t> Convert</a:t>
            </a:r>
            <a:r>
              <a:rPr lang="en-US" dirty="0">
                <a:sym typeface="Arial"/>
              </a:rPr>
              <a:t> → </a:t>
            </a:r>
            <a:r>
              <a:rPr lang="en-US" dirty="0">
                <a:solidFill>
                  <a:srgbClr val="0070C0"/>
                </a:solidFill>
                <a:sym typeface="Arial"/>
              </a:rPr>
              <a:t>Change gender; OK</a:t>
            </a:r>
            <a:endParaRPr lang="en-US" dirty="0">
              <a:solidFill>
                <a:srgbClr val="0070C0"/>
              </a:solidFill>
            </a:endParaRPr>
          </a:p>
          <a:p>
            <a:pPr lvl="0"/>
            <a:r>
              <a:rPr lang="en-US" dirty="0">
                <a:solidFill>
                  <a:schemeClr val="tx1"/>
                </a:solidFill>
                <a:sym typeface="Arial"/>
              </a:rPr>
              <a:t>Select</a:t>
            </a:r>
            <a:r>
              <a:rPr lang="en-US" dirty="0">
                <a:solidFill>
                  <a:srgbClr val="0070C0"/>
                </a:solidFill>
                <a:sym typeface="Arial"/>
              </a:rPr>
              <a:t> Filter →filter (pass) Hann band; OK</a:t>
            </a:r>
            <a:endParaRPr lang="en-US" dirty="0">
              <a:solidFill>
                <a:srgbClr val="0070C0"/>
              </a:solidFill>
            </a:endParaRPr>
          </a:p>
          <a:p>
            <a:pPr lvl="1"/>
            <a:r>
              <a:rPr lang="en-US" dirty="0">
                <a:sym typeface="Arial"/>
              </a:rPr>
              <a:t>Retains only a specified range through</a:t>
            </a: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words</a:t>
            </a:r>
            <a:r>
              <a:rPr lang="en-US" dirty="0">
                <a:sym typeface="Arial"/>
              </a:rPr>
              <a:t> but retains the </a:t>
            </a:r>
            <a:r>
              <a:rPr lang="en-US" dirty="0">
                <a:solidFill>
                  <a:srgbClr val="FF0000"/>
                </a:solidFill>
                <a:sym typeface="Arial"/>
              </a:rPr>
              <a:t>intonation</a:t>
            </a:r>
            <a:endParaRPr lang="en-US" dirty="0">
              <a:solidFill>
                <a:srgbClr val="FF0000"/>
              </a:solidFill>
            </a:endParaRP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intonation</a:t>
            </a:r>
            <a:r>
              <a:rPr lang="en-US" dirty="0">
                <a:sym typeface="Arial"/>
              </a:rPr>
              <a:t> but </a:t>
            </a:r>
            <a:r>
              <a:rPr lang="en-US" dirty="0">
                <a:solidFill>
                  <a:srgbClr val="FF0000"/>
                </a:solidFill>
                <a:sym typeface="Arial"/>
              </a:rPr>
              <a:t>retains</a:t>
            </a:r>
            <a:r>
              <a:rPr lang="en-US" dirty="0">
                <a:sym typeface="Arial"/>
              </a:rPr>
              <a:t> the words</a:t>
            </a:r>
            <a:endParaRPr lang="en-US" dirty="0"/>
          </a:p>
          <a:p>
            <a:pPr lvl="0"/>
            <a:r>
              <a:rPr lang="en-US" dirty="0">
                <a:solidFill>
                  <a:srgbClr val="0070C0"/>
                </a:solidFill>
                <a:sym typeface="Arial"/>
              </a:rPr>
              <a:t>Modify</a:t>
            </a:r>
            <a:r>
              <a:rPr lang="en-US" dirty="0">
                <a:sym typeface="Arial"/>
              </a:rPr>
              <a:t> → </a:t>
            </a:r>
            <a:r>
              <a:rPr lang="en-US" dirty="0">
                <a:solidFill>
                  <a:srgbClr val="0070C0"/>
                </a:solidFill>
                <a:sym typeface="Arial"/>
              </a:rPr>
              <a:t>Reverse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78</a:t>
            </a:fld>
            <a:endParaRPr sz="1400" b="0" i="0" u="none" strike="noStrike" cap="none">
              <a:solidFill>
                <a:schemeClr val="dk1"/>
              </a:solidFill>
              <a:latin typeface="Arial"/>
              <a:ea typeface="Arial"/>
              <a:cs typeface="Arial"/>
              <a:sym typeface="Arial"/>
            </a:endParaRPr>
          </a:p>
        </p:txBody>
      </p:sp>
      <p:sp>
        <p:nvSpPr>
          <p:cNvPr id="149" name="Google Shape;14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Arial"/>
                <a:ea typeface="Arial"/>
                <a:cs typeface="Arial"/>
                <a:sym typeface="Arial"/>
              </a:rPr>
              <a:t>Task 9: Scripting</a:t>
            </a:r>
            <a:endParaRPr dirty="0"/>
          </a:p>
        </p:txBody>
      </p:sp>
      <p:sp>
        <p:nvSpPr>
          <p:cNvPr id="150" name="Google Shape;150;p21"/>
          <p:cNvSpPr txBox="1">
            <a:spLocks noGrp="1"/>
          </p:cNvSpPr>
          <p:nvPr>
            <p:ph type="body" idx="1"/>
          </p:nvPr>
        </p:nvSpPr>
        <p:spPr>
          <a:xfrm>
            <a:off x="457200" y="1280160"/>
            <a:ext cx="8229600" cy="484600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sz="2400" dirty="0">
                <a:latin typeface="Arial"/>
                <a:ea typeface="Arial"/>
                <a:cs typeface="Arial"/>
                <a:sym typeface="Arial"/>
              </a:rPr>
              <a:t>From </a:t>
            </a:r>
            <a:r>
              <a:rPr lang="en-US" sz="2400" b="1" dirty="0">
                <a:solidFill>
                  <a:srgbClr val="0066FF"/>
                </a:solidFill>
                <a:latin typeface="Arial"/>
                <a:ea typeface="Arial"/>
                <a:cs typeface="Arial"/>
                <a:sym typeface="Arial"/>
              </a:rPr>
              <a:t>what you’ve just done in </a:t>
            </a:r>
            <a:r>
              <a:rPr lang="en-US" sz="2400" b="1" dirty="0" err="1">
                <a:solidFill>
                  <a:srgbClr val="0066FF"/>
                </a:solidFill>
                <a:latin typeface="Arial"/>
                <a:ea typeface="Arial"/>
                <a:cs typeface="Arial"/>
                <a:sym typeface="Arial"/>
              </a:rPr>
              <a:t>Praat</a:t>
            </a:r>
            <a:r>
              <a:rPr lang="en-US" sz="2400" dirty="0">
                <a:latin typeface="Arial"/>
                <a:ea typeface="Arial"/>
                <a:cs typeface="Arial"/>
                <a:sym typeface="Arial"/>
              </a:rPr>
              <a:t>:</a:t>
            </a:r>
            <a:endParaRPr sz="2400" dirty="0"/>
          </a:p>
          <a:p>
            <a:pPr marL="742950" lvl="1" indent="-285750" algn="l" rtl="0">
              <a:spcBef>
                <a:spcPts val="560"/>
              </a:spcBef>
              <a:spcAft>
                <a:spcPts val="0"/>
              </a:spcAft>
              <a:buClr>
                <a:schemeClr val="dk1"/>
              </a:buClr>
              <a:buSzPts val="2800"/>
              <a:buFont typeface="Arial"/>
              <a:buChar char="–"/>
            </a:pPr>
            <a:r>
              <a:rPr lang="en-US" sz="2400" dirty="0">
                <a:latin typeface="Arial"/>
                <a:ea typeface="Arial"/>
                <a:cs typeface="Arial"/>
                <a:sym typeface="Arial"/>
              </a:rPr>
              <a:t>Go to </a:t>
            </a:r>
            <a:r>
              <a:rPr lang="en-US" sz="2400" dirty="0" err="1">
                <a:solidFill>
                  <a:srgbClr val="0066FF"/>
                </a:solidFill>
                <a:latin typeface="Arial"/>
                <a:ea typeface="Arial"/>
                <a:cs typeface="Arial"/>
                <a:sym typeface="Arial"/>
              </a:rPr>
              <a:t>Praat</a:t>
            </a:r>
            <a:r>
              <a:rPr lang="en-US" sz="2400" dirty="0">
                <a:solidFill>
                  <a:srgbClr val="0066FF"/>
                </a:solidFill>
                <a:latin typeface="Arial"/>
                <a:ea typeface="Arial"/>
                <a:cs typeface="Arial"/>
                <a:sym typeface="Arial"/>
              </a:rPr>
              <a:t> (top left of screen) </a:t>
            </a:r>
            <a:r>
              <a:rPr lang="en-US" sz="2400" dirty="0">
                <a:solidFill>
                  <a:srgbClr val="0066FF"/>
                </a:solidFill>
                <a:latin typeface="Arial"/>
                <a:ea typeface="Arial"/>
                <a:cs typeface="Arial"/>
                <a:sym typeface="Wingdings" pitchFamily="2" charset="2"/>
              </a:rPr>
              <a:t></a:t>
            </a:r>
            <a:r>
              <a:rPr lang="en-US" sz="2400" dirty="0">
                <a:solidFill>
                  <a:srgbClr val="0066FF"/>
                </a:solidFill>
                <a:latin typeface="Arial"/>
                <a:ea typeface="Arial"/>
                <a:cs typeface="Arial"/>
                <a:sym typeface="Arial"/>
              </a:rPr>
              <a:t> New </a:t>
            </a:r>
            <a:r>
              <a:rPr lang="en-US" sz="2400" dirty="0" err="1">
                <a:solidFill>
                  <a:srgbClr val="0066FF"/>
                </a:solidFill>
                <a:latin typeface="Arial"/>
                <a:ea typeface="Arial"/>
                <a:cs typeface="Arial"/>
                <a:sym typeface="Arial"/>
              </a:rPr>
              <a:t>Praatscript</a:t>
            </a:r>
            <a:r>
              <a:rPr lang="en-US" sz="2400" dirty="0">
                <a:solidFill>
                  <a:srgbClr val="0066FF"/>
                </a:solidFill>
                <a:latin typeface="Arial"/>
                <a:ea typeface="Arial"/>
                <a:cs typeface="Arial"/>
                <a:sym typeface="Arial"/>
              </a:rPr>
              <a:t> </a:t>
            </a:r>
            <a:r>
              <a:rPr lang="en-US" sz="2400" dirty="0">
                <a:solidFill>
                  <a:srgbClr val="0066FF"/>
                </a:solidFill>
                <a:latin typeface="Arial"/>
                <a:ea typeface="Arial"/>
                <a:cs typeface="Arial"/>
                <a:sym typeface="Wingdings" pitchFamily="2" charset="2"/>
              </a:rPr>
              <a:t></a:t>
            </a:r>
            <a:r>
              <a:rPr lang="en-US" sz="2400" dirty="0">
                <a:solidFill>
                  <a:srgbClr val="0066FF"/>
                </a:solidFill>
                <a:latin typeface="Arial"/>
                <a:ea typeface="Arial"/>
                <a:cs typeface="Arial"/>
                <a:sym typeface="Arial"/>
              </a:rPr>
              <a:t> Edit </a:t>
            </a:r>
            <a:r>
              <a:rPr lang="en-US" sz="2400" dirty="0">
                <a:solidFill>
                  <a:srgbClr val="0066FF"/>
                </a:solidFill>
                <a:latin typeface="Arial"/>
                <a:ea typeface="Arial"/>
                <a:cs typeface="Arial"/>
                <a:sym typeface="Wingdings" pitchFamily="2" charset="2"/>
              </a:rPr>
              <a:t></a:t>
            </a:r>
            <a:r>
              <a:rPr lang="en-US" sz="2400" dirty="0">
                <a:solidFill>
                  <a:srgbClr val="0066FF"/>
                </a:solidFill>
                <a:latin typeface="Arial"/>
                <a:ea typeface="Arial"/>
                <a:cs typeface="Arial"/>
                <a:sym typeface="Arial"/>
              </a:rPr>
              <a:t> </a:t>
            </a:r>
            <a:r>
              <a:rPr lang="en-US" sz="2400" b="1" dirty="0">
                <a:solidFill>
                  <a:srgbClr val="0066FF"/>
                </a:solidFill>
                <a:latin typeface="Arial"/>
                <a:ea typeface="Arial"/>
                <a:cs typeface="Arial"/>
                <a:sym typeface="Arial"/>
              </a:rPr>
              <a:t>Paste history</a:t>
            </a:r>
          </a:p>
          <a:p>
            <a:pPr marL="742950" lvl="1" indent="-285750" algn="l" rtl="0">
              <a:spcBef>
                <a:spcPts val="560"/>
              </a:spcBef>
              <a:spcAft>
                <a:spcPts val="0"/>
              </a:spcAft>
              <a:buClr>
                <a:schemeClr val="dk1"/>
              </a:buClr>
              <a:buSzPts val="2800"/>
              <a:buFont typeface="Arial"/>
              <a:buChar char="–"/>
            </a:pPr>
            <a:r>
              <a:rPr lang="en-US" sz="2400" dirty="0">
                <a:solidFill>
                  <a:schemeClr val="tx1"/>
                </a:solidFill>
              </a:rPr>
              <a:t>Select </a:t>
            </a:r>
            <a:r>
              <a:rPr lang="en-US" sz="2400" b="1" dirty="0">
                <a:solidFill>
                  <a:srgbClr val="0066FF"/>
                </a:solidFill>
              </a:rPr>
              <a:t>File </a:t>
            </a:r>
            <a:r>
              <a:rPr lang="en-US" sz="2400" b="1" dirty="0">
                <a:solidFill>
                  <a:srgbClr val="0066FF"/>
                </a:solidFill>
                <a:sym typeface="Wingdings" pitchFamily="2" charset="2"/>
              </a:rPr>
              <a:t> </a:t>
            </a:r>
            <a:r>
              <a:rPr lang="en-US" sz="2400" b="1" dirty="0">
                <a:solidFill>
                  <a:srgbClr val="0066FF"/>
                </a:solidFill>
              </a:rPr>
              <a:t>Save (or Save as)</a:t>
            </a:r>
            <a:r>
              <a:rPr lang="en-US" sz="2400" dirty="0"/>
              <a:t> the script, which you’ll see is everything you’ve done today if you’ve kept </a:t>
            </a:r>
            <a:r>
              <a:rPr lang="en-US" sz="2400" dirty="0" err="1"/>
              <a:t>Praat</a:t>
            </a:r>
            <a:r>
              <a:rPr lang="en-US" sz="2400" dirty="0"/>
              <a:t> open – on your laptop</a:t>
            </a:r>
          </a:p>
          <a:p>
            <a:pPr marL="742950" lvl="1" indent="-285750" algn="l" rtl="0">
              <a:spcBef>
                <a:spcPts val="560"/>
              </a:spcBef>
              <a:spcAft>
                <a:spcPts val="0"/>
              </a:spcAft>
              <a:buClr>
                <a:schemeClr val="dk1"/>
              </a:buClr>
              <a:buSzPts val="2800"/>
              <a:buFont typeface="Arial"/>
              <a:buChar char="–"/>
            </a:pPr>
            <a:r>
              <a:rPr lang="en-US" sz="2400" dirty="0"/>
              <a:t>To use again, select </a:t>
            </a:r>
            <a:r>
              <a:rPr lang="en-US" sz="2400" b="1" dirty="0" err="1">
                <a:solidFill>
                  <a:srgbClr val="0066FF"/>
                </a:solidFill>
              </a:rPr>
              <a:t>Praat</a:t>
            </a:r>
            <a:r>
              <a:rPr lang="en-US" sz="2400" b="1" dirty="0">
                <a:solidFill>
                  <a:srgbClr val="0066FF"/>
                </a:solidFill>
              </a:rPr>
              <a:t> -&gt; Open </a:t>
            </a:r>
            <a:r>
              <a:rPr lang="en-US" sz="2400" b="1" dirty="0" err="1">
                <a:solidFill>
                  <a:srgbClr val="0066FF"/>
                </a:solidFill>
              </a:rPr>
              <a:t>Praat</a:t>
            </a:r>
            <a:r>
              <a:rPr lang="en-US" sz="2400" b="1" dirty="0">
                <a:solidFill>
                  <a:srgbClr val="0066FF"/>
                </a:solidFill>
              </a:rPr>
              <a:t> Script</a:t>
            </a:r>
          </a:p>
          <a:p>
            <a:pPr marL="742950" lvl="1" indent="-285750" algn="l" rtl="0">
              <a:spcBef>
                <a:spcPts val="560"/>
              </a:spcBef>
              <a:spcAft>
                <a:spcPts val="0"/>
              </a:spcAft>
              <a:buClr>
                <a:schemeClr val="dk1"/>
              </a:buClr>
              <a:buSzPts val="2800"/>
              <a:buFont typeface="Arial"/>
              <a:buChar char="–"/>
            </a:pPr>
            <a:r>
              <a:rPr lang="en-US" sz="2400" dirty="0"/>
              <a:t>When the script opens, choose </a:t>
            </a:r>
            <a:r>
              <a:rPr lang="en-US" sz="2400" b="1" dirty="0">
                <a:solidFill>
                  <a:srgbClr val="0066FF"/>
                </a:solidFill>
              </a:rPr>
              <a:t>Run</a:t>
            </a:r>
            <a:r>
              <a:rPr lang="en-US" sz="2400" dirty="0"/>
              <a:t> or </a:t>
            </a:r>
            <a:r>
              <a:rPr lang="en-US" sz="2400" b="1" dirty="0">
                <a:solidFill>
                  <a:srgbClr val="0066FF"/>
                </a:solidFill>
              </a:rPr>
              <a:t>Run selection </a:t>
            </a:r>
            <a:r>
              <a:rPr lang="en-US" sz="2400" dirty="0"/>
              <a:t>on the top left of the file (</a:t>
            </a:r>
            <a:r>
              <a:rPr lang="en-US" sz="2400" dirty="0">
                <a:latin typeface="Arial"/>
                <a:ea typeface="Arial"/>
                <a:cs typeface="Arial"/>
                <a:sym typeface="Arial"/>
              </a:rPr>
              <a:t>you can run all or part of the script)</a:t>
            </a:r>
            <a:endParaRPr sz="2400" dirty="0"/>
          </a:p>
          <a:p>
            <a:pPr marL="342900" lvl="0" indent="-342900" algn="l" rtl="0">
              <a:spcBef>
                <a:spcPts val="560"/>
              </a:spcBef>
              <a:spcAft>
                <a:spcPts val="0"/>
              </a:spcAft>
              <a:buClr>
                <a:schemeClr val="dk1"/>
              </a:buClr>
              <a:buSzPts val="2800"/>
              <a:buFont typeface="Arial"/>
              <a:buChar char="•"/>
            </a:pPr>
            <a:r>
              <a:rPr lang="en-US" sz="2400" dirty="0">
                <a:latin typeface="Arial"/>
                <a:ea typeface="Arial"/>
                <a:cs typeface="Arial"/>
                <a:sym typeface="Arial"/>
              </a:rPr>
              <a:t>You can also </a:t>
            </a:r>
            <a:r>
              <a:rPr lang="en-US" sz="2400" b="1" dirty="0">
                <a:solidFill>
                  <a:srgbClr val="0066FF"/>
                </a:solidFill>
                <a:latin typeface="Arial"/>
                <a:ea typeface="Arial"/>
                <a:cs typeface="Arial"/>
                <a:sym typeface="Arial"/>
              </a:rPr>
              <a:t>write scripts or modify existing scripts </a:t>
            </a:r>
            <a:r>
              <a:rPr lang="en-US" sz="2400" dirty="0">
                <a:latin typeface="Arial"/>
                <a:ea typeface="Arial"/>
                <a:cs typeface="Arial"/>
                <a:sym typeface="Arial"/>
              </a:rPr>
              <a:t>yourself using these resources</a:t>
            </a:r>
            <a:endParaRPr sz="2400" dirty="0"/>
          </a:p>
        </p:txBody>
      </p:sp>
      <p:sp>
        <p:nvSpPr>
          <p:cNvPr id="2" name="Date Placeholder 3">
            <a:extLst>
              <a:ext uri="{FF2B5EF4-FFF2-40B4-BE49-F238E27FC236}">
                <a16:creationId xmlns:a16="http://schemas.microsoft.com/office/drawing/2014/main" id="{F43E8BC5-8A8A-D5E3-F0B3-BDFDD7BC0366}"/>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Sample Praat Script</a:t>
            </a:r>
            <a:endParaRPr/>
          </a:p>
        </p:txBody>
      </p:sp>
      <p:sp>
        <p:nvSpPr>
          <p:cNvPr id="157" name="Google Shape;157;p22"/>
          <p:cNvSpPr/>
          <p:nvPr/>
        </p:nvSpPr>
        <p:spPr>
          <a:xfrm>
            <a:off x="685800" y="1381125"/>
            <a:ext cx="7848600" cy="4486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 This script will create a new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form Make a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Source Directory?</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Directory C:\Documents and Settings\julila\My Documents\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File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Tier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Tier</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endform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Read from file... 'directory$‘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stem$ = left$(filename$,length(filename$)-4)</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select Sound 'stem$'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To TextGrid... 'tier$' 'tier$‘ # tier names, which tiers are point tiers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Write to text file... 'directory$'\'stem$'.TextGrid</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Remove</a:t>
            </a:r>
            <a:endParaRPr/>
          </a:p>
        </p:txBody>
      </p:sp>
      <p:sp>
        <p:nvSpPr>
          <p:cNvPr id="2" name="Date Placeholder 3">
            <a:extLst>
              <a:ext uri="{FF2B5EF4-FFF2-40B4-BE49-F238E27FC236}">
                <a16:creationId xmlns:a16="http://schemas.microsoft.com/office/drawing/2014/main" id="{50CB2F3C-0258-96ED-8746-03972CF234F8}"/>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7CF091-725B-2F43-93D2-2A9D34E25B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2" name="Date Placeholder 3">
            <a:extLst>
              <a:ext uri="{FF2B5EF4-FFF2-40B4-BE49-F238E27FC236}">
                <a16:creationId xmlns:a16="http://schemas.microsoft.com/office/drawing/2014/main" id="{E17C43FC-577B-A10C-312F-1E56F869F893}"/>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pic>
        <p:nvPicPr>
          <p:cNvPr id="3" name="Picture 2">
            <a:extLst>
              <a:ext uri="{FF2B5EF4-FFF2-40B4-BE49-F238E27FC236}">
                <a16:creationId xmlns:a16="http://schemas.microsoft.com/office/drawing/2014/main" id="{F3918AAE-C9FE-FF28-43F1-DA8B66C8DED9}"/>
              </a:ext>
            </a:extLst>
          </p:cNvPr>
          <p:cNvPicPr>
            <a:picLocks noChangeAspect="1"/>
          </p:cNvPicPr>
          <p:nvPr/>
        </p:nvPicPr>
        <p:blipFill>
          <a:blip r:embed="rId3"/>
          <a:stretch>
            <a:fillRect/>
          </a:stretch>
        </p:blipFill>
        <p:spPr>
          <a:xfrm>
            <a:off x="11021" y="464235"/>
            <a:ext cx="9121957" cy="5214360"/>
          </a:xfrm>
          <a:prstGeom prst="rect">
            <a:avLst/>
          </a:prstGeom>
        </p:spPr>
      </p:pic>
    </p:spTree>
    <p:extLst>
      <p:ext uri="{BB962C8B-B14F-4D97-AF65-F5344CB8AC3E}">
        <p14:creationId xmlns:p14="http://schemas.microsoft.com/office/powerpoint/2010/main" val="39544142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80</a:t>
            </a:fld>
            <a:endParaRPr sz="1400">
              <a:solidFill>
                <a:schemeClr val="dk1"/>
              </a:solidFill>
              <a:latin typeface="Arial"/>
              <a:ea typeface="Arial"/>
              <a:cs typeface="Arial"/>
              <a:sym typeface="Arial"/>
            </a:endParaRPr>
          </a:p>
        </p:txBody>
      </p:sp>
      <p:sp>
        <p:nvSpPr>
          <p:cNvPr id="236" name="Google Shape;236;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latin typeface="Arial"/>
                <a:ea typeface="Arial"/>
                <a:cs typeface="Arial"/>
                <a:sym typeface="Arial"/>
              </a:rPr>
              <a:t>Praat</a:t>
            </a:r>
            <a:r>
              <a:rPr lang="en-US" dirty="0">
                <a:latin typeface="Arial"/>
                <a:ea typeface="Arial"/>
                <a:cs typeface="Arial"/>
                <a:sym typeface="Arial"/>
              </a:rPr>
              <a:t> Resources</a:t>
            </a:r>
            <a:endParaRPr dirty="0"/>
          </a:p>
        </p:txBody>
      </p:sp>
      <p:sp>
        <p:nvSpPr>
          <p:cNvPr id="237" name="Google Shape;237;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Online </a:t>
            </a:r>
            <a:r>
              <a:rPr lang="en-US" dirty="0" err="1">
                <a:latin typeface="Arial"/>
                <a:ea typeface="Arial"/>
                <a:cs typeface="Arial"/>
                <a:sym typeface="Arial"/>
              </a:rPr>
              <a:t>Praat</a:t>
            </a:r>
            <a:r>
              <a:rPr lang="en-US" dirty="0">
                <a:latin typeface="Arial"/>
                <a:ea typeface="Arial"/>
                <a:cs typeface="Arial"/>
                <a:sym typeface="Arial"/>
              </a:rPr>
              <a:t> help, FAQ, manual</a:t>
            </a:r>
            <a:endParaRPr dirty="0"/>
          </a:p>
          <a:p>
            <a:pPr marL="800100" lvl="1">
              <a:spcBef>
                <a:spcPts val="560"/>
              </a:spcBef>
              <a:buSzPts val="2800"/>
              <a:buFont typeface="Arial"/>
              <a:buChar char="•"/>
            </a:pPr>
            <a:r>
              <a:rPr lang="en-US" dirty="0">
                <a:latin typeface="Arial"/>
                <a:ea typeface="Arial"/>
                <a:cs typeface="Arial"/>
                <a:sym typeface="Arial"/>
              </a:rPr>
              <a:t>Links from </a:t>
            </a:r>
            <a:r>
              <a:rPr lang="en-US" u="sng" dirty="0">
                <a:solidFill>
                  <a:srgbClr val="0066FF"/>
                </a:solidFill>
                <a:latin typeface="Arial"/>
                <a:ea typeface="Arial"/>
                <a:cs typeface="Arial"/>
                <a:sym typeface="Arial"/>
                <a:hlinkClick r:id="rId3">
                  <a:extLst>
                    <a:ext uri="{A12FA001-AC4F-418D-AE19-62706E023703}">
                      <ahyp:hlinkClr xmlns:ahyp="http://schemas.microsoft.com/office/drawing/2018/hyperlinkcolor" val="tx"/>
                    </a:ext>
                  </a:extLst>
                </a:hlinkClick>
              </a:rPr>
              <a:t>http://www.praat.org</a:t>
            </a:r>
            <a:endParaRPr lang="en-US" u="sng" dirty="0">
              <a:solidFill>
                <a:srgbClr val="0066FF"/>
              </a:solidFill>
              <a:latin typeface="Arial"/>
              <a:ea typeface="Arial"/>
              <a:cs typeface="Arial"/>
              <a:sym typeface="Arial"/>
            </a:endParaRPr>
          </a:p>
          <a:p>
            <a:pPr marL="800100" lvl="1">
              <a:spcBef>
                <a:spcPts val="560"/>
              </a:spcBef>
              <a:buSzPts val="2800"/>
              <a:buFont typeface="Arial"/>
              <a:buChar char="•"/>
            </a:pPr>
            <a:r>
              <a:rPr lang="en-US" u="sng" dirty="0">
                <a:solidFill>
                  <a:srgbClr val="0066FF"/>
                </a:solidFill>
                <a:hlinkClick r:id="rId4">
                  <a:extLst>
                    <a:ext uri="{A12FA001-AC4F-418D-AE19-62706E023703}">
                      <ahyp:hlinkClr xmlns:ahyp="http://schemas.microsoft.com/office/drawing/2018/hyperlinkcolor" val="tx"/>
                    </a:ext>
                  </a:extLst>
                </a:hlinkClick>
              </a:rPr>
              <a:t>UCLA resources</a:t>
            </a:r>
            <a:endParaRPr dirty="0">
              <a:solidFill>
                <a:srgbClr val="0066FF"/>
              </a:solidFill>
              <a:latin typeface="Arial"/>
              <a:ea typeface="Arial"/>
              <a:cs typeface="Arial"/>
              <a:sym typeface="Arial"/>
            </a:endParaRPr>
          </a:p>
          <a:p>
            <a:pPr marL="800100" lvl="1">
              <a:spcBef>
                <a:spcPts val="560"/>
              </a:spcBef>
              <a:buSzPts val="2800"/>
              <a:buFont typeface="Arial"/>
              <a:buChar char="•"/>
            </a:pPr>
            <a:r>
              <a:rPr lang="en-US" dirty="0">
                <a:solidFill>
                  <a:srgbClr val="0066FF"/>
                </a:solidFill>
                <a:hlinkClick r:id="rId5">
                  <a:extLst>
                    <a:ext uri="{A12FA001-AC4F-418D-AE19-62706E023703}">
                      <ahyp:hlinkClr xmlns:ahyp="http://schemas.microsoft.com/office/drawing/2018/hyperlinkcolor" val="tx"/>
                    </a:ext>
                  </a:extLst>
                </a:hlinkClick>
              </a:rPr>
              <a:t>Parselmouth </a:t>
            </a:r>
            <a:r>
              <a:rPr lang="en-US" dirty="0">
                <a:solidFill>
                  <a:srgbClr val="0066FF"/>
                </a:solidFill>
              </a:rPr>
              <a:t>vs. </a:t>
            </a:r>
            <a:r>
              <a:rPr lang="en-US" dirty="0">
                <a:solidFill>
                  <a:srgbClr val="0066FF"/>
                </a:solidFill>
                <a:hlinkClick r:id="rId6">
                  <a:extLst>
                    <a:ext uri="{A12FA001-AC4F-418D-AE19-62706E023703}">
                      <ahyp:hlinkClr xmlns:ahyp="http://schemas.microsoft.com/office/drawing/2018/hyperlinkcolor" val="tx"/>
                    </a:ext>
                  </a:extLst>
                </a:hlinkClick>
              </a:rPr>
              <a:t>Praat Scripting</a:t>
            </a:r>
            <a:endParaRPr lang="en-US" dirty="0">
              <a:solidFill>
                <a:srgbClr val="0066FF"/>
              </a:solidFill>
            </a:endParaRPr>
          </a:p>
          <a:p>
            <a:pPr marL="342900">
              <a:spcBef>
                <a:spcPts val="560"/>
              </a:spcBef>
              <a:buSzPts val="2800"/>
            </a:pPr>
            <a:r>
              <a:rPr lang="en-US" dirty="0">
                <a:solidFill>
                  <a:schemeClr val="tx1"/>
                </a:solidFill>
              </a:rPr>
              <a:t>There are more Tasks you can look at in today’s slides…</a:t>
            </a:r>
          </a:p>
        </p:txBody>
      </p:sp>
      <p:sp>
        <p:nvSpPr>
          <p:cNvPr id="2" name="Date Placeholder 3">
            <a:extLst>
              <a:ext uri="{FF2B5EF4-FFF2-40B4-BE49-F238E27FC236}">
                <a16:creationId xmlns:a16="http://schemas.microsoft.com/office/drawing/2014/main" id="{4328E64D-F6EB-3998-8000-09700E1F9E87}"/>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A1CF-71DC-0686-0891-F8EEC6221F8D}"/>
              </a:ext>
            </a:extLst>
          </p:cNvPr>
          <p:cNvSpPr>
            <a:spLocks noGrp="1"/>
          </p:cNvSpPr>
          <p:nvPr>
            <p:ph type="title"/>
          </p:nvPr>
        </p:nvSpPr>
        <p:spPr/>
        <p:txBody>
          <a:bodyPr/>
          <a:lstStyle/>
          <a:p>
            <a:r>
              <a:rPr lang="en-US" dirty="0"/>
              <a:t>Next Class</a:t>
            </a:r>
          </a:p>
        </p:txBody>
      </p:sp>
      <p:sp>
        <p:nvSpPr>
          <p:cNvPr id="3" name="Text Placeholder 2">
            <a:extLst>
              <a:ext uri="{FF2B5EF4-FFF2-40B4-BE49-F238E27FC236}">
                <a16:creationId xmlns:a16="http://schemas.microsoft.com/office/drawing/2014/main" id="{4F8C1366-737F-DD9D-0CD5-AABAA3A6B2AF}"/>
              </a:ext>
            </a:extLst>
          </p:cNvPr>
          <p:cNvSpPr>
            <a:spLocks noGrp="1"/>
          </p:cNvSpPr>
          <p:nvPr>
            <p:ph type="body" idx="1"/>
          </p:nvPr>
        </p:nvSpPr>
        <p:spPr>
          <a:xfrm>
            <a:off x="457200" y="1417638"/>
            <a:ext cx="8229600" cy="4708525"/>
          </a:xfrm>
        </p:spPr>
        <p:txBody>
          <a:bodyPr/>
          <a:lstStyle/>
          <a:p>
            <a:pPr>
              <a:buFont typeface="Arial" panose="020B0604020202020204" pitchFamily="34" charset="0"/>
              <a:buChar char="•"/>
            </a:pPr>
            <a:r>
              <a:rPr lang="en-US" dirty="0"/>
              <a:t>Readings:  </a:t>
            </a:r>
          </a:p>
          <a:p>
            <a:pPr lvl="1">
              <a:buFont typeface="Arial" panose="020B0604020202020204" pitchFamily="34" charset="0"/>
              <a:buChar char="•"/>
            </a:pPr>
            <a:r>
              <a:rPr lang="en-US" sz="2400" dirty="0">
                <a:solidFill>
                  <a:srgbClr val="0066FF"/>
                </a:solidFill>
                <a:hlinkClick r:id="rId3">
                  <a:extLst>
                    <a:ext uri="{A12FA001-AC4F-418D-AE19-62706E023703}">
                      <ahyp:hlinkClr xmlns:ahyp="http://schemas.microsoft.com/office/drawing/2018/hyperlinkcolor" val="tx"/>
                    </a:ext>
                  </a:extLst>
                </a:hlinkClick>
              </a:rPr>
              <a:t>ToBI Conventions</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4">
                  <a:extLst>
                    <a:ext uri="{A12FA001-AC4F-418D-AE19-62706E023703}">
                      <ahyp:hlinkClr xmlns:ahyp="http://schemas.microsoft.com/office/drawing/2018/hyperlinkcolor" val="tx"/>
                    </a:ext>
                  </a:extLst>
                </a:hlinkClick>
              </a:rPr>
              <a:t>AuToBI</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5">
                  <a:extLst>
                    <a:ext uri="{A12FA001-AC4F-418D-AE19-62706E023703}">
                      <ahyp:hlinkClr xmlns:ahyp="http://schemas.microsoft.com/office/drawing/2018/hyperlinkcolor" val="tx"/>
                    </a:ext>
                  </a:extLst>
                </a:hlinkClick>
              </a:rPr>
              <a:t>Prosody and Meaning</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6">
                  <a:extLst>
                    <a:ext uri="{A12FA001-AC4F-418D-AE19-62706E023703}">
                      <ahyp:hlinkClr xmlns:ahyp="http://schemas.microsoft.com/office/drawing/2018/hyperlinkcolor" val="tx"/>
                    </a:ext>
                  </a:extLst>
                </a:hlinkClick>
              </a:rPr>
              <a:t>*</a:t>
            </a:r>
            <a:r>
              <a:rPr lang="en-US" sz="2400" dirty="0">
                <a:solidFill>
                  <a:srgbClr val="0066FF"/>
                </a:solidFill>
                <a:hlinkClick r:id="rId7">
                  <a:extLst>
                    <a:ext uri="{A12FA001-AC4F-418D-AE19-62706E023703}">
                      <ahyp:hlinkClr xmlns:ahyp="http://schemas.microsoft.com/office/drawing/2018/hyperlinkcolor" val="tx"/>
                    </a:ext>
                  </a:extLst>
                </a:hlinkClick>
              </a:rPr>
              <a:t>Guidelines for ToBI Labeling </a:t>
            </a:r>
            <a:endParaRPr lang="en-US" sz="2400" dirty="0">
              <a:solidFill>
                <a:srgbClr val="0066FF"/>
              </a:solidFill>
            </a:endParaRPr>
          </a:p>
          <a:p>
            <a:pPr>
              <a:buFont typeface="Arial" panose="020B0604020202020204" pitchFamily="34" charset="0"/>
              <a:buChar char="•"/>
            </a:pPr>
            <a:r>
              <a:rPr lang="en-US" dirty="0">
                <a:solidFill>
                  <a:srgbClr val="FF0000"/>
                </a:solidFill>
              </a:rPr>
              <a:t>Post 5</a:t>
            </a:r>
            <a:r>
              <a:rPr lang="en-US" dirty="0"/>
              <a:t> on these is due next Monday (09/29/25) at 11:59 pm</a:t>
            </a:r>
          </a:p>
          <a:p>
            <a:pPr>
              <a:buFont typeface="Arial" panose="020B0604020202020204" pitchFamily="34" charset="0"/>
              <a:buChar char="•"/>
            </a:pPr>
            <a:r>
              <a:rPr lang="en-US" dirty="0">
                <a:solidFill>
                  <a:srgbClr val="FF0000"/>
                </a:solidFill>
              </a:rPr>
              <a:t>HW 1 assigned</a:t>
            </a:r>
            <a:r>
              <a:rPr lang="en-US" dirty="0"/>
              <a:t>: due before class 10/07/25  at 4:10 pm</a:t>
            </a:r>
          </a:p>
          <a:p>
            <a:pPr>
              <a:buFont typeface="Arial" panose="020B0604020202020204" pitchFamily="34" charset="0"/>
              <a:buChar char="•"/>
            </a:pPr>
            <a:r>
              <a:rPr lang="en-US" dirty="0"/>
              <a:t>Questions?</a:t>
            </a:r>
          </a:p>
        </p:txBody>
      </p:sp>
      <p:sp>
        <p:nvSpPr>
          <p:cNvPr id="4" name="Slide Number Placeholder 3">
            <a:extLst>
              <a:ext uri="{FF2B5EF4-FFF2-40B4-BE49-F238E27FC236}">
                <a16:creationId xmlns:a16="http://schemas.microsoft.com/office/drawing/2014/main" id="{53E9514F-51AB-3621-D9EC-17FF03675E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81</a:t>
            </a:fld>
            <a:endParaRPr lang="en-US"/>
          </a:p>
        </p:txBody>
      </p:sp>
      <p:sp>
        <p:nvSpPr>
          <p:cNvPr id="5" name="Date Placeholder 3">
            <a:extLst>
              <a:ext uri="{FF2B5EF4-FFF2-40B4-BE49-F238E27FC236}">
                <a16:creationId xmlns:a16="http://schemas.microsoft.com/office/drawing/2014/main" id="{24642D6A-44D7-4459-9EF0-4E4B63A2F910}"/>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3399742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6"/>
          <p:cNvSpPr txBox="1">
            <a:spLocks noGrp="1"/>
          </p:cNvSpPr>
          <p:nvPr>
            <p:ph type="title"/>
          </p:nvPr>
        </p:nvSpPr>
        <p:spPr/>
        <p:txBody>
          <a:bodyPr/>
          <a:lstStyle/>
          <a:p>
            <a:pPr lvl="0"/>
            <a:r>
              <a:rPr lang="en-US" dirty="0">
                <a:sym typeface="Arial"/>
              </a:rPr>
              <a:t>How do we Record and Manage Files?</a:t>
            </a:r>
            <a:endParaRPr lang="en-US" dirty="0"/>
          </a:p>
        </p:txBody>
      </p:sp>
      <p:sp>
        <p:nvSpPr>
          <p:cNvPr id="112" name="Google Shape;112;p16"/>
          <p:cNvSpPr txBox="1">
            <a:spLocks noGrp="1"/>
          </p:cNvSpPr>
          <p:nvPr>
            <p:ph type="body" idx="1"/>
          </p:nvPr>
        </p:nvSpPr>
        <p:spPr>
          <a:xfrm>
            <a:off x="457200" y="1249680"/>
            <a:ext cx="8229600" cy="5333682"/>
          </a:xfrm>
        </p:spPr>
        <p:txBody>
          <a:bodyPr/>
          <a:lstStyle/>
          <a:p>
            <a:pPr lvl="0"/>
            <a:r>
              <a:rPr lang="en-US" sz="2400" dirty="0">
                <a:solidFill>
                  <a:srgbClr val="0066FF"/>
                </a:solidFill>
                <a:sym typeface="Arial"/>
              </a:rPr>
              <a:t>How to Record </a:t>
            </a:r>
            <a:r>
              <a:rPr lang="en-US" sz="2400" dirty="0">
                <a:sym typeface="Arial"/>
              </a:rPr>
              <a:t>files and save them</a:t>
            </a:r>
            <a:endParaRPr lang="en-US" sz="2400" dirty="0"/>
          </a:p>
          <a:p>
            <a:pPr lvl="1"/>
            <a:r>
              <a:rPr lang="en-US" sz="2400" dirty="0">
                <a:sym typeface="Arial"/>
              </a:rPr>
              <a:t>Select the </a:t>
            </a:r>
            <a:r>
              <a:rPr lang="en-US" sz="2400" dirty="0">
                <a:solidFill>
                  <a:srgbClr val="FF0000"/>
                </a:solidFill>
                <a:sym typeface="Arial"/>
              </a:rPr>
              <a:t>New</a:t>
            </a:r>
            <a:r>
              <a:rPr lang="en-US" sz="2400" dirty="0">
                <a:sym typeface="Arial"/>
              </a:rPr>
              <a:t> </a:t>
            </a:r>
            <a:r>
              <a:rPr lang="en-US" sz="2400" dirty="0"/>
              <a:t>tab at top left of the</a:t>
            </a:r>
            <a:r>
              <a:rPr lang="en-US" sz="2400" dirty="0">
                <a:sym typeface="Arial"/>
              </a:rPr>
              <a:t> Objects window: </a:t>
            </a:r>
          </a:p>
          <a:p>
            <a:pPr lvl="2"/>
            <a:r>
              <a:rPr lang="en-US" dirty="0">
                <a:sym typeface="Arial"/>
              </a:rPr>
              <a:t>Record mono sound: </a:t>
            </a:r>
            <a:r>
              <a:rPr lang="en-US" dirty="0">
                <a:solidFill>
                  <a:srgbClr val="FF0000"/>
                </a:solidFill>
                <a:sym typeface="Arial"/>
              </a:rPr>
              <a:t>“My mama lives in Memphis”</a:t>
            </a:r>
            <a:r>
              <a:rPr lang="en-US" dirty="0">
                <a:solidFill>
                  <a:srgbClr val="0066FF"/>
                </a:solidFill>
                <a:sym typeface="Arial"/>
              </a:rPr>
              <a:t> </a:t>
            </a:r>
            <a:r>
              <a:rPr lang="en-US" dirty="0">
                <a:sym typeface="Arial"/>
              </a:rPr>
              <a:t>as a </a:t>
            </a:r>
            <a:r>
              <a:rPr lang="en-US" dirty="0">
                <a:solidFill>
                  <a:srgbClr val="0066FF"/>
                </a:solidFill>
                <a:sym typeface="Arial"/>
                <a:hlinkClick r:id="rId5">
                  <a:extLst>
                    <a:ext uri="{A12FA001-AC4F-418D-AE19-62706E023703}">
                      <ahyp:hlinkClr xmlns:ahyp="http://schemas.microsoft.com/office/drawing/2018/hyperlinkcolor" val="tx"/>
                    </a:ext>
                  </a:extLst>
                </a:hlinkClick>
              </a:rPr>
              <a:t>statement</a:t>
            </a:r>
            <a:r>
              <a:rPr lang="en-US" dirty="0">
                <a:sym typeface="Arial"/>
              </a:rPr>
              <a:t>, stop recording, play it to see if you like it, name it </a:t>
            </a:r>
            <a:r>
              <a:rPr lang="en-US" dirty="0"/>
              <a:t>(bottom left) </a:t>
            </a:r>
            <a:r>
              <a:rPr lang="en-US" dirty="0">
                <a:sym typeface="Arial"/>
              </a:rPr>
              <a:t>as </a:t>
            </a:r>
            <a:r>
              <a:rPr lang="en-US" dirty="0">
                <a:solidFill>
                  <a:srgbClr val="00B050"/>
                </a:solidFill>
                <a:sym typeface="Arial"/>
              </a:rPr>
              <a:t>“mama-&lt;your name&gt;” </a:t>
            </a:r>
            <a:r>
              <a:rPr lang="en-US" dirty="0">
                <a:sym typeface="Arial"/>
              </a:rPr>
              <a:t>and Save-to-list-&amp;-close</a:t>
            </a:r>
          </a:p>
          <a:p>
            <a:pPr lvl="1"/>
            <a:r>
              <a:rPr lang="en-US" sz="2400" dirty="0">
                <a:sym typeface="Arial"/>
              </a:rPr>
              <a:t>If you have already recorded yourself using </a:t>
            </a:r>
            <a:r>
              <a:rPr lang="en-US" sz="2400" dirty="0" err="1">
                <a:sym typeface="Arial"/>
              </a:rPr>
              <a:t>Praat</a:t>
            </a:r>
            <a:r>
              <a:rPr lang="en-US" sz="2400" dirty="0">
                <a:sym typeface="Arial"/>
              </a:rPr>
              <a:t>, in </a:t>
            </a:r>
            <a:r>
              <a:rPr lang="en-US" sz="2400" dirty="0" err="1">
                <a:sym typeface="Arial"/>
              </a:rPr>
              <a:t>Praat</a:t>
            </a:r>
            <a:r>
              <a:rPr lang="en-US" sz="2400" dirty="0">
                <a:sym typeface="Arial"/>
              </a:rPr>
              <a:t> Objects select </a:t>
            </a:r>
            <a:r>
              <a:rPr lang="en-US" sz="2400" dirty="0"/>
              <a:t>your file from your laptop using </a:t>
            </a:r>
            <a:r>
              <a:rPr lang="en-US" sz="2400" dirty="0">
                <a:sym typeface="Arial"/>
              </a:rPr>
              <a:t>Open -&gt; Read from file (</a:t>
            </a:r>
            <a:r>
              <a:rPr lang="en-US" sz="2400" dirty="0"/>
              <a:t>or </a:t>
            </a:r>
            <a:r>
              <a:rPr lang="en-US" sz="2400" dirty="0">
                <a:sym typeface="Arial"/>
              </a:rPr>
              <a:t>select the downloaded file </a:t>
            </a:r>
            <a:r>
              <a:rPr lang="en-US" sz="2400" dirty="0">
                <a:solidFill>
                  <a:srgbClr val="00B050"/>
                </a:solidFill>
                <a:sym typeface="Arial"/>
              </a:rPr>
              <a:t>mama-</a:t>
            </a:r>
            <a:r>
              <a:rPr lang="en-US" sz="2400" dirty="0" err="1">
                <a:solidFill>
                  <a:srgbClr val="00B050"/>
                </a:solidFill>
                <a:sym typeface="Arial"/>
              </a:rPr>
              <a:t>jh.wav</a:t>
            </a:r>
            <a:r>
              <a:rPr lang="en-US" sz="2400" dirty="0">
                <a:solidFill>
                  <a:srgbClr val="00B050"/>
                </a:solidFill>
                <a:sym typeface="Arial"/>
              </a:rPr>
              <a:t> </a:t>
            </a:r>
            <a:r>
              <a:rPr lang="en-US" sz="2400" dirty="0">
                <a:sym typeface="Arial"/>
              </a:rPr>
              <a:t>from </a:t>
            </a:r>
            <a:r>
              <a:rPr lang="en-US" sz="2400" dirty="0" err="1">
                <a:sym typeface="Arial"/>
              </a:rPr>
              <a:t>Courseworks</a:t>
            </a:r>
            <a:r>
              <a:rPr lang="en-US" sz="2400" dirty="0">
                <a:sym typeface="Arial"/>
              </a:rPr>
              <a:t> </a:t>
            </a:r>
            <a:r>
              <a:rPr lang="en-US" sz="2400" dirty="0">
                <a:sym typeface="Wingdings" pitchFamily="2" charset="2"/>
              </a:rPr>
              <a:t> Files)</a:t>
            </a:r>
            <a:endParaRPr lang="en-US" sz="2400" dirty="0">
              <a:sym typeface="Arial"/>
            </a:endParaRPr>
          </a:p>
        </p:txBody>
      </p:sp>
      <p:sp>
        <p:nvSpPr>
          <p:cNvPr id="110" name="Google Shape;110;p16"/>
          <p:cNvSpPr txBox="1">
            <a:spLocks noGrp="1"/>
          </p:cNvSpPr>
          <p:nvPr>
            <p:ph type="sldNum" idx="12"/>
          </p:nvPr>
        </p:nvSpPr>
        <p:spPr/>
        <p:txBody>
          <a:bodyPr/>
          <a:lstStyle/>
          <a:p>
            <a:pPr lvl="0"/>
            <a:fld id="{00000000-1234-1234-1234-123412341234}" type="slidenum">
              <a:rPr lang="en-US" smtClean="0">
                <a:sym typeface="Arial"/>
              </a:rPr>
              <a:pPr lvl="0"/>
              <a:t>9</a:t>
            </a:fld>
            <a:endParaRPr lang="en-US">
              <a:sym typeface="Arial"/>
            </a:endParaRPr>
          </a:p>
        </p:txBody>
      </p:sp>
      <p:pic>
        <p:nvPicPr>
          <p:cNvPr id="3" name="mama-jh.wav" descr="mama-jh.wav">
            <a:hlinkClick r:id="" action="ppaction://media"/>
            <a:extLst>
              <a:ext uri="{FF2B5EF4-FFF2-40B4-BE49-F238E27FC236}">
                <a16:creationId xmlns:a16="http://schemas.microsoft.com/office/drawing/2014/main" id="{ABCC9777-2B53-FC4B-8A29-F03EAB5A96B5}"/>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0070C0">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6553200" y="1011238"/>
            <a:ext cx="812800" cy="812800"/>
          </a:xfrm>
          <a:prstGeom prst="rect">
            <a:avLst/>
          </a:prstGeom>
        </p:spPr>
      </p:pic>
      <p:sp>
        <p:nvSpPr>
          <p:cNvPr id="2" name="Date Placeholder 3">
            <a:extLst>
              <a:ext uri="{FF2B5EF4-FFF2-40B4-BE49-F238E27FC236}">
                <a16:creationId xmlns:a16="http://schemas.microsoft.com/office/drawing/2014/main" id="{46B94C30-0A94-28AF-7BD9-856AAADBB677}"/>
              </a:ext>
            </a:extLst>
          </p:cNvPr>
          <p:cNvSpPr>
            <a:spLocks noGrp="1"/>
          </p:cNvSpPr>
          <p:nvPr>
            <p:ph type="dt" sz="quarter" idx="10"/>
          </p:nvPr>
        </p:nvSpPr>
        <p:spPr>
          <a:xfrm>
            <a:off x="457200" y="6245225"/>
            <a:ext cx="2133600" cy="476250"/>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dirty="0"/>
              <a:t>09/23/2025</a:t>
            </a:r>
          </a:p>
        </p:txBody>
      </p:sp>
    </p:spTree>
    <p:extLst>
      <p:ext uri="{BB962C8B-B14F-4D97-AF65-F5344CB8AC3E}">
        <p14:creationId xmlns:p14="http://schemas.microsoft.com/office/powerpoint/2010/main" val="16934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18292</TotalTime>
  <Words>5750</Words>
  <Application>Microsoft Macintosh PowerPoint</Application>
  <PresentationFormat>Letter Paper (8.5x11 in)</PresentationFormat>
  <Paragraphs>633</Paragraphs>
  <Slides>81</Slides>
  <Notes>75</Notes>
  <HiddenSlides>4</HiddenSlides>
  <MMClips>27</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81</vt:i4>
      </vt:variant>
    </vt:vector>
  </HeadingPairs>
  <TitlesOfParts>
    <vt:vector size="83" baseType="lpstr">
      <vt:lpstr>Arial</vt:lpstr>
      <vt:lpstr>Default Design</vt:lpstr>
      <vt:lpstr>Tools for Speech Analysis</vt:lpstr>
      <vt:lpstr>Assignment Clarification</vt:lpstr>
      <vt:lpstr>Today</vt:lpstr>
      <vt:lpstr>A Speech Analysis Tool: Praat</vt:lpstr>
      <vt:lpstr>PowerPoint Presentation</vt:lpstr>
      <vt:lpstr>Revisiting Assignment for Today</vt:lpstr>
      <vt:lpstr>How do we Record and Manage Files?</vt:lpstr>
      <vt:lpstr>PowerPoint Presentation</vt:lpstr>
      <vt:lpstr>How do we Record and Manage Files?</vt:lpstr>
      <vt:lpstr>PowerPoint Presentation</vt:lpstr>
      <vt:lpstr>How do we Record and Manage Files?</vt:lpstr>
      <vt:lpstr>PowerPoint Presentation</vt:lpstr>
      <vt:lpstr>How do we Record and Manage Files?</vt:lpstr>
      <vt:lpstr>PowerPoint Presentation</vt:lpstr>
      <vt:lpstr>Display Options from Objects File</vt:lpstr>
      <vt:lpstr>PowerPoint Presentation</vt:lpstr>
      <vt:lpstr>Display Options from Objects File</vt:lpstr>
      <vt:lpstr>PowerPoint Presentation</vt:lpstr>
      <vt:lpstr>Display Options from Objects File</vt:lpstr>
      <vt:lpstr>PowerPoint Presentation</vt:lpstr>
      <vt:lpstr>Display Options from Objects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 your Vowels in the Spectrogram to Formants for English Vowels</vt:lpstr>
      <vt:lpstr>How to Set Other Praat Parameters</vt:lpstr>
      <vt:lpstr>PowerPoint Presentation</vt:lpstr>
      <vt:lpstr>How to Set Other Praat Parameters</vt:lpstr>
      <vt:lpstr>PowerPoint Presentation</vt:lpstr>
      <vt:lpstr>PowerPoint Presentation</vt:lpstr>
      <vt:lpstr>How to Set Other Praat Parameters</vt:lpstr>
      <vt:lpstr>PowerPoint Presentation</vt:lpstr>
      <vt:lpstr>How to Set Other Praat Parameters</vt:lpstr>
      <vt:lpstr>PowerPoint Presentation</vt:lpstr>
      <vt:lpstr>How to Set Other Praat Parameters</vt:lpstr>
      <vt:lpstr>PowerPoint Presentation</vt:lpstr>
      <vt:lpstr>PowerPoint Presentation</vt:lpstr>
      <vt:lpstr>Task 1: Pitch and Intensity</vt:lpstr>
      <vt:lpstr>PowerPoint Presentation</vt:lpstr>
      <vt:lpstr>Task 1: Pitch and Intensity</vt:lpstr>
      <vt:lpstr>PowerPoint Presentation</vt:lpstr>
      <vt:lpstr>PowerPoint Presentation</vt:lpstr>
      <vt:lpstr>Task 2: Voice Quality</vt:lpstr>
      <vt:lpstr>PowerPoint Presentation</vt:lpstr>
      <vt:lpstr>PowerPoint Presentation</vt:lpstr>
      <vt:lpstr>Task 2: Voice Quality</vt:lpstr>
      <vt:lpstr>PowerPoint Presentation</vt:lpstr>
      <vt:lpstr>PowerPoint Presentation</vt:lpstr>
      <vt:lpstr>Task 2: Voice Quality</vt:lpstr>
      <vt:lpstr>PowerPoint Presentation</vt:lpstr>
      <vt:lpstr>PowerPoint Presentation</vt:lpstr>
      <vt:lpstr>PowerPoint Presentation</vt:lpstr>
      <vt:lpstr>Task 3: Contours</vt:lpstr>
      <vt:lpstr>PowerPoint Presentation</vt:lpstr>
      <vt:lpstr>Task 3: Contours</vt:lpstr>
      <vt:lpstr>PowerPoint Presentation</vt:lpstr>
      <vt:lpstr>PowerPoint Presentation</vt:lpstr>
      <vt:lpstr>Task 4: Emotional Speech</vt:lpstr>
      <vt:lpstr>Task 5: Changing the Pitch Contour</vt:lpstr>
      <vt:lpstr>PowerPoint Presentation</vt:lpstr>
      <vt:lpstr>PowerPoint Presentation</vt:lpstr>
      <vt:lpstr>Task 6: Modifying Emotion </vt:lpstr>
      <vt:lpstr>PowerPoint Presentation</vt:lpstr>
      <vt:lpstr>Task 7: Pitch Contour Cloning</vt:lpstr>
      <vt:lpstr>PowerPoint Presentation</vt:lpstr>
      <vt:lpstr>Task 8: Clipping</vt:lpstr>
      <vt:lpstr>PowerPoint Presentation</vt:lpstr>
      <vt:lpstr>Task 9: Formant Analysis </vt:lpstr>
      <vt:lpstr>Task 8: Annotation using Textgrids</vt:lpstr>
      <vt:lpstr>Task 8: Annotation using Textgrids</vt:lpstr>
      <vt:lpstr>PowerPoint Presentation</vt:lpstr>
      <vt:lpstr>Task 11: Masking</vt:lpstr>
      <vt:lpstr>Task 9: Scripting</vt:lpstr>
      <vt:lpstr>Sample Praat Script</vt:lpstr>
      <vt:lpstr>Praat Resources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Speech Analysis</dc:title>
  <cp:lastModifiedBy>db3526</cp:lastModifiedBy>
  <cp:revision>606</cp:revision>
  <cp:lastPrinted>2020-02-09T16:29:02Z</cp:lastPrinted>
  <dcterms:modified xsi:type="dcterms:W3CDTF">2025-08-25T15:27:01Z</dcterms:modified>
</cp:coreProperties>
</file>