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6"/>
  </p:notesMasterIdLst>
  <p:handoutMasterIdLst>
    <p:handoutMasterId r:id="rId77"/>
  </p:handoutMasterIdLst>
  <p:sldIdLst>
    <p:sldId id="257" r:id="rId2"/>
    <p:sldId id="604" r:id="rId3"/>
    <p:sldId id="605" r:id="rId4"/>
    <p:sldId id="528" r:id="rId5"/>
    <p:sldId id="517" r:id="rId6"/>
    <p:sldId id="514" r:id="rId7"/>
    <p:sldId id="515" r:id="rId8"/>
    <p:sldId id="588" r:id="rId9"/>
    <p:sldId id="589" r:id="rId10"/>
    <p:sldId id="601" r:id="rId11"/>
    <p:sldId id="590" r:id="rId12"/>
    <p:sldId id="591" r:id="rId13"/>
    <p:sldId id="516" r:id="rId14"/>
    <p:sldId id="481" r:id="rId15"/>
    <p:sldId id="602" r:id="rId16"/>
    <p:sldId id="592" r:id="rId17"/>
    <p:sldId id="467" r:id="rId18"/>
    <p:sldId id="595" r:id="rId19"/>
    <p:sldId id="596" r:id="rId20"/>
    <p:sldId id="597" r:id="rId21"/>
    <p:sldId id="468" r:id="rId22"/>
    <p:sldId id="577" r:id="rId23"/>
    <p:sldId id="598" r:id="rId24"/>
    <p:sldId id="603" r:id="rId25"/>
    <p:sldId id="578" r:id="rId26"/>
    <p:sldId id="523" r:id="rId27"/>
    <p:sldId id="568" r:id="rId28"/>
    <p:sldId id="524" r:id="rId29"/>
    <p:sldId id="582" r:id="rId30"/>
    <p:sldId id="583" r:id="rId31"/>
    <p:sldId id="525" r:id="rId32"/>
    <p:sldId id="526" r:id="rId33"/>
    <p:sldId id="527" r:id="rId34"/>
    <p:sldId id="567" r:id="rId35"/>
    <p:sldId id="593" r:id="rId36"/>
    <p:sldId id="469" r:id="rId37"/>
    <p:sldId id="543" r:id="rId38"/>
    <p:sldId id="544" r:id="rId39"/>
    <p:sldId id="550" r:id="rId40"/>
    <p:sldId id="548" r:id="rId41"/>
    <p:sldId id="545" r:id="rId42"/>
    <p:sldId id="546" r:id="rId43"/>
    <p:sldId id="531" r:id="rId44"/>
    <p:sldId id="532" r:id="rId45"/>
    <p:sldId id="594" r:id="rId46"/>
    <p:sldId id="470" r:id="rId47"/>
    <p:sldId id="534" r:id="rId48"/>
    <p:sldId id="587" r:id="rId49"/>
    <p:sldId id="533" r:id="rId50"/>
    <p:sldId id="536" r:id="rId51"/>
    <p:sldId id="600" r:id="rId52"/>
    <p:sldId id="538" r:id="rId53"/>
    <p:sldId id="584" r:id="rId54"/>
    <p:sldId id="552" r:id="rId55"/>
    <p:sldId id="553" r:id="rId56"/>
    <p:sldId id="555" r:id="rId57"/>
    <p:sldId id="561" r:id="rId58"/>
    <p:sldId id="559" r:id="rId59"/>
    <p:sldId id="563" r:id="rId60"/>
    <p:sldId id="565" r:id="rId61"/>
    <p:sldId id="606" r:id="rId62"/>
    <p:sldId id="571" r:id="rId63"/>
    <p:sldId id="530" r:id="rId64"/>
    <p:sldId id="473" r:id="rId65"/>
    <p:sldId id="485" r:id="rId66"/>
    <p:sldId id="486" r:id="rId67"/>
    <p:sldId id="574" r:id="rId68"/>
    <p:sldId id="474" r:id="rId69"/>
    <p:sldId id="575" r:id="rId70"/>
    <p:sldId id="478" r:id="rId71"/>
    <p:sldId id="585" r:id="rId72"/>
    <p:sldId id="586" r:id="rId73"/>
    <p:sldId id="599" r:id="rId74"/>
    <p:sldId id="466" r:id="rId7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9" autoAdjust="0"/>
    <p:restoredTop sz="75152" autoAdjust="0"/>
  </p:normalViewPr>
  <p:slideViewPr>
    <p:cSldViewPr>
      <p:cViewPr varScale="1">
        <p:scale>
          <a:sx n="83" d="100"/>
          <a:sy n="83" d="100"/>
        </p:scale>
        <p:origin x="1408" y="200"/>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ogle.com/search?sca_esv=3d9aa816210a3b66&amp;sxsrf=AE3TifMs6Bhlo4E_R_QcoBRQKmq2lar-GQ%3A1754491008490&amp;q=aliasing&amp;sa=X&amp;ved=2ahUKEwjQj8qqtPaOAxW6kYkEHXYDFZUQxccNegQIKBAB&amp;mstk=AUtExfAyzzKIM2I9B08AxcScH_PHMcPTcx_MROJFmFbQSf_MHDRortmkahImDDc2FKAraG-TV32EG2Bb4KQF76ISrdIbOKvXahA9i0kMK7DhwkaULtDDX-vv8etqXRHsiS1jFb0XmGOZinHs1MIWHwObM8MwUEdZmmv_9TKGyniF8UUl8JM&amp;csui=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Presbycusis" TargetMode="External"/><Relationship Id="rId13" Type="http://schemas.openxmlformats.org/officeDocument/2006/relationships/hyperlink" Target="https://en.wikipedia.org/wiki/The_Mosquito#cite_note-16"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The_Mosquito#cite_note-MK4-1" TargetMode="External"/><Relationship Id="rId12" Type="http://schemas.openxmlformats.org/officeDocument/2006/relationships/hyperlink" Target="https://en.wikipedia.org/wiki/The_Mosquito#cite_note-1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Decibel" TargetMode="External"/><Relationship Id="rId11" Type="http://schemas.openxmlformats.org/officeDocument/2006/relationships/hyperlink" Target="https://en.wikipedia.org/wiki/The_Mosquito#cite_note-GadgetSpy-14" TargetMode="External"/><Relationship Id="rId5" Type="http://schemas.openxmlformats.org/officeDocument/2006/relationships/hyperlink" Target="https://en.wikipedia.org/wiki/Sound_pressure#Sound_pressure_level" TargetMode="External"/><Relationship Id="rId10" Type="http://schemas.openxmlformats.org/officeDocument/2006/relationships/hyperlink" Target="https://en.wikipedia.org/wiki/Ringtone" TargetMode="External"/><Relationship Id="rId4" Type="http://schemas.openxmlformats.org/officeDocument/2006/relationships/hyperlink" Target="https://en.wikipedia.org/wiki/The_Mosquito#cite_note-4" TargetMode="External"/><Relationship Id="rId9" Type="http://schemas.openxmlformats.org/officeDocument/2006/relationships/hyperlink" Target="https://en.wikipedia.org/wiki/The_Mosquito#cite_note-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Artifact_(error)" TargetMode="External"/><Relationship Id="rId4" Type="http://schemas.openxmlformats.org/officeDocument/2006/relationships/hyperlink" Target="https://en.wikipedia.org/wiki/Distortio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wav form and spectrogram.  Kill </a:t>
            </a:r>
            <a:r>
              <a:rPr lang="mr-IN" dirty="0"/>
              <a:t>–</a:t>
            </a:r>
            <a:r>
              <a:rPr lang="en-US" dirty="0"/>
              <a:t> voiceless</a:t>
            </a:r>
            <a:r>
              <a:rPr lang="en-US" baseline="0" dirty="0"/>
              <a:t> stop with VOT (voice onset time) from the beginning of “k” </a:t>
            </a:r>
            <a:r>
              <a:rPr lang="en-US" baseline="0" dirty="0">
                <a:sym typeface="Wingdings" pitchFamily="2" charset="2"/>
              </a:rPr>
              <a:t> you can tell this from how intensity begins on the spectrogram before pitch does.</a:t>
            </a:r>
            <a:endParaRPr lang="en-US" baseline="0" dirty="0"/>
          </a:p>
          <a:p>
            <a:endParaRPr lang="en-US" baseline="0" dirty="0"/>
          </a:p>
          <a:p>
            <a:endParaRPr lang="en-US" baseline="0" dirty="0"/>
          </a:p>
          <a:p>
            <a:r>
              <a:rPr lang="en-US" baseline="0" dirty="0"/>
              <a:t>[VOT: </a:t>
            </a:r>
            <a:r>
              <a:rPr lang="en-HK" b="0" i="0" dirty="0">
                <a:solidFill>
                  <a:srgbClr val="EEF0FF"/>
                </a:solidFill>
                <a:effectLst/>
                <a:latin typeface="Google Sans"/>
              </a:rPr>
              <a:t>a phonetic measurement that quantifies the time lag between the release of a stop consonant and the start of voicing (vocal cord vibration) in the following vowel]</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contrast with Bill him </a:t>
            </a:r>
            <a:r>
              <a:rPr lang="mr-IN" dirty="0"/>
              <a:t>–</a:t>
            </a:r>
            <a:r>
              <a:rPr lang="en-US" dirty="0"/>
              <a:t> voiced consonant, no VOT (voice onset time)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main goal that builds directly on the first is to be able to understand speaker intention in speech by determining how things are said, which is often critical to the goal. To illustrate this, we have some more examples to listen to. [play sounds]</a:t>
            </a:r>
          </a:p>
          <a:p>
            <a:endParaRPr lang="en-US" dirty="0"/>
          </a:p>
          <a:p>
            <a:r>
              <a:rPr lang="en-US" dirty="0"/>
              <a:t>What are the differences?  For kill:  “I’m telling you what to do” “I’m asking if you want to do it” “I’m surprised that you want to kill this particular person”</a:t>
            </a:r>
          </a:p>
          <a:p>
            <a:r>
              <a:rPr lang="en-US" dirty="0"/>
              <a:t>For leaving: ”I’m pretty sure you are leaving tomorrow” “I don’t know if you’re leaving tomorrow”</a:t>
            </a:r>
          </a:p>
          <a:p>
            <a:endParaRPr lang="en-US" dirty="0"/>
          </a:p>
          <a:p>
            <a:endParaRPr lang="en-US" dirty="0"/>
          </a:p>
          <a:p>
            <a:r>
              <a:rPr lang="en-US" dirty="0"/>
              <a:t>To be able to achieve this second goal, we need to think about what specific information we can extract or generate in the speech signal and the tools that can enable us to do so.</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13</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achieve both of the goals I introduced, we have to understand sound production. We already know that sounds can be produced by various sources. Regardless of the specific source, the production of a sound involves air pressure fluctuations known as sound waves, which propagate through the air. If you took a physics class in high school, you would have probably come across this concept then. Sound waves cause vibrations in our eardrums, which our auditory system then translates into neural impulses that the brain can interpret as sound. </a:t>
            </a:r>
          </a:p>
          <a:p>
            <a:endParaRPr lang="en-US" baseline="0" dirty="0"/>
          </a:p>
          <a:p>
            <a:r>
              <a:rPr lang="en-US" baseline="0" dirty="0"/>
              <a:t>For our purposes, we can plot sounds as changes in air pressure over time. </a:t>
            </a:r>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14</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475" rtl="0" eaLnBrk="0" fontAlgn="base" latinLnBrk="0" hangingPunct="0">
              <a:lnSpc>
                <a:spcPct val="100000"/>
              </a:lnSpc>
              <a:spcBef>
                <a:spcPct val="30000"/>
              </a:spcBef>
              <a:spcAft>
                <a:spcPct val="0"/>
              </a:spcAft>
              <a:buClrTx/>
              <a:buSzTx/>
              <a:buFontTx/>
              <a:buNone/>
              <a:tabLst/>
              <a:defRPr/>
            </a:pPr>
            <a:r>
              <a:rPr lang="en-US" baseline="0" dirty="0"/>
              <a:t>Note that in the speech world, sound that isn’t produced by the human voice is treated as its own separate category called noise, and we measure the ratio of speech sounds to noise sounds though a metric called signal to noise ratio. </a:t>
            </a:r>
            <a:r>
              <a:rPr lang="en-US" sz="1200" dirty="0"/>
              <a:t>For example, when people are speaking while </a:t>
            </a:r>
            <a:r>
              <a:rPr lang="en-US" sz="1200" dirty="0">
                <a:solidFill>
                  <a:srgbClr val="0066FF"/>
                </a:solidFill>
              </a:rPr>
              <a:t>music</a:t>
            </a:r>
            <a:r>
              <a:rPr lang="en-US" sz="1200" dirty="0"/>
              <a:t> is playing or </a:t>
            </a:r>
            <a:r>
              <a:rPr lang="en-US" sz="1200" dirty="0">
                <a:solidFill>
                  <a:srgbClr val="0066FF"/>
                </a:solidFill>
              </a:rPr>
              <a:t>cars</a:t>
            </a:r>
            <a:r>
              <a:rPr lang="en-US" sz="1200" dirty="0"/>
              <a:t> are running by or a </a:t>
            </a:r>
            <a:r>
              <a:rPr lang="en-US" sz="1200" dirty="0">
                <a:solidFill>
                  <a:srgbClr val="0066FF"/>
                </a:solidFill>
              </a:rPr>
              <a:t>tea kettle </a:t>
            </a:r>
            <a:r>
              <a:rPr lang="en-US" sz="1200" dirty="0"/>
              <a:t>is brewing or </a:t>
            </a:r>
            <a:r>
              <a:rPr lang="en-US" sz="1200" dirty="0">
                <a:solidFill>
                  <a:srgbClr val="0066FF"/>
                </a:solidFill>
              </a:rPr>
              <a:t>any other sort of non-speech noise</a:t>
            </a:r>
            <a:r>
              <a:rPr lang="en-US" sz="1200" dirty="0"/>
              <a:t> is in the background of a phone call, we examine the SNR. </a:t>
            </a:r>
            <a:r>
              <a:rPr lang="en-US" baseline="0" dirty="0"/>
              <a:t>SNR: compares signal power to background noise, and is expressed in decibels –here, a ratio higher than 1:1 indicates more signal than noise, which in turn indicates a stronger speech signal that can be analyzed more accurately. </a:t>
            </a:r>
            <a:endParaRPr lang="en-US" sz="1200" dirty="0"/>
          </a:p>
          <a:p>
            <a:pPr marL="0" marR="0" lvl="0" indent="0" algn="l" defTabSz="879475"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879475" rtl="0" eaLnBrk="0" fontAlgn="base" latinLnBrk="0" hangingPunct="0">
              <a:lnSpc>
                <a:spcPct val="100000"/>
              </a:lnSpc>
              <a:spcBef>
                <a:spcPct val="30000"/>
              </a:spcBef>
              <a:spcAft>
                <a:spcPct val="0"/>
              </a:spcAft>
              <a:buClrTx/>
              <a:buSzTx/>
              <a:buFontTx/>
              <a:buNone/>
              <a:tabLst/>
              <a:defRPr/>
            </a:pPr>
            <a:r>
              <a:rPr lang="en-US" baseline="0" dirty="0"/>
              <a:t>We also measure another aspect of speech known as the harmonics to noise ratio or HNR: compares ratio between periodic and non-periodic speech, and is important in measuring pathologic voices. We’ll circle back to talking about HNR in more detail towards the end of today’s class. For now, we’ll start with looking more generally at how we can measure speech.</a:t>
            </a:r>
          </a:p>
        </p:txBody>
      </p:sp>
      <p:sp>
        <p:nvSpPr>
          <p:cNvPr id="4" name="Slide Number Placeholder 3"/>
          <p:cNvSpPr>
            <a:spLocks noGrp="1"/>
          </p:cNvSpPr>
          <p:nvPr>
            <p:ph type="sldNum" sz="quarter" idx="5"/>
          </p:nvPr>
        </p:nvSpPr>
        <p:spPr/>
        <p:txBody>
          <a:bodyPr/>
          <a:lstStyle/>
          <a:p>
            <a:fld id="{E0D37E8C-A7ED-114C-8072-02C918A57C5D}" type="slidenum">
              <a:rPr lang="en-US" smtClean="0"/>
              <a:pPr/>
              <a:t>15</a:t>
            </a:fld>
            <a:endParaRPr lang="en-US"/>
          </a:p>
        </p:txBody>
      </p:sp>
    </p:spTree>
    <p:extLst>
      <p:ext uri="{BB962C8B-B14F-4D97-AF65-F5344CB8AC3E}">
        <p14:creationId xmlns:p14="http://schemas.microsoft.com/office/powerpoint/2010/main" val="93967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We’ll start by looking at a simple periodic speech wave, from which we can measure frequency, amplitude, and period.</a:t>
            </a:r>
          </a:p>
          <a:p>
            <a:endParaRPr lang="en-US" baseline="0" dirty="0"/>
          </a:p>
          <a:p>
            <a:r>
              <a:rPr lang="en-US" baseline="0" dirty="0"/>
              <a:t>Frequency = 5 cycles /.5 sec = 10 Hz  </a:t>
            </a:r>
          </a:p>
          <a:p>
            <a:r>
              <a:rPr lang="en-US" baseline="0" dirty="0"/>
              <a:t>Amplitude = 1</a:t>
            </a:r>
          </a:p>
          <a:p>
            <a:r>
              <a:rPr lang="en-US" baseline="0" dirty="0"/>
              <a:t>Period (T) = .1 sec</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Just to reiterate:</a:t>
            </a:r>
          </a:p>
          <a:p>
            <a:r>
              <a:rPr lang="en-US" baseline="0" dirty="0"/>
              <a:t>The x axis provides the length of a period and the number of periods in time</a:t>
            </a:r>
          </a:p>
          <a:p>
            <a:r>
              <a:rPr lang="en-US" baseline="0" dirty="0"/>
              <a:t>The y axis provides the amplitude of the sound</a:t>
            </a:r>
          </a:p>
          <a:p>
            <a:r>
              <a:rPr lang="en-US" baseline="0" dirty="0"/>
              <a:t>These soundwave measurements correspond to how high pitched our voice is (in terms of frequency) and how loud it is (in terms of amplitude). We’ll come back to these correspondences towards the middle of today’s class.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example speech soundwave was very simple – in reality, speech is composed of multiple periodic waves. So when we measure the frequency of a segment of speech, we are usually most interested in the fundamental frequency, or the rate at which the largest sine wave pattern repeats. The fundamental frequency is also known as the first harmonic of the speech wave, with higher harmonics being waves that have a frequency that is a positive integer multiple of the frequency of the first harmonic.</a:t>
            </a:r>
          </a:p>
          <a:p>
            <a:endParaRPr lang="en-US" dirty="0"/>
          </a:p>
          <a:p>
            <a:r>
              <a:rPr lang="en-US" dirty="0"/>
              <a:t>As you may have seen in certain engineering or possibly calculus classes, we can analyze a complex waveform and break it down into the various harmonics using the Fourier Transform or Fourier analysis. </a:t>
            </a:r>
          </a:p>
        </p:txBody>
      </p:sp>
      <p:sp>
        <p:nvSpPr>
          <p:cNvPr id="4" name="Slide Number Placeholder 3"/>
          <p:cNvSpPr>
            <a:spLocks noGrp="1"/>
          </p:cNvSpPr>
          <p:nvPr>
            <p:ph type="sldNum" sz="quarter" idx="5"/>
          </p:nvPr>
        </p:nvSpPr>
        <p:spPr/>
        <p:txBody>
          <a:bodyPr/>
          <a:lstStyle/>
          <a:p>
            <a:fld id="{E0D37E8C-A7ED-114C-8072-02C918A57C5D}" type="slidenum">
              <a:rPr lang="en-US" smtClean="0"/>
              <a:pPr/>
              <a:t>18</a:t>
            </a:fld>
            <a:endParaRPr lang="en-US"/>
          </a:p>
        </p:txBody>
      </p:sp>
    </p:spTree>
    <p:extLst>
      <p:ext uri="{BB962C8B-B14F-4D97-AF65-F5344CB8AC3E}">
        <p14:creationId xmlns:p14="http://schemas.microsoft.com/office/powerpoint/2010/main" val="260362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very simple complex periodic wave form.  We can see the F0 or first harmonic by tracing over one repetition of the form with fewest repetitions and the second harmonic by tracing over a repetition of the one with more repetitions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152721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more “normal” or typical complex periodic wave showing each of the sine waves separately and together.  Note from their y axes that each one has a different amplitude, from the top (highest, 1) to the bottom (.25)</a:t>
            </a:r>
          </a:p>
        </p:txBody>
      </p:sp>
      <p:sp>
        <p:nvSpPr>
          <p:cNvPr id="4" name="Slide Number Placeholder 3"/>
          <p:cNvSpPr>
            <a:spLocks noGrp="1"/>
          </p:cNvSpPr>
          <p:nvPr>
            <p:ph type="sldNum" sz="quarter" idx="5"/>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2382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a couple of housekeeping notes as usual. </a:t>
            </a:r>
          </a:p>
        </p:txBody>
      </p:sp>
      <p:sp>
        <p:nvSpPr>
          <p:cNvPr id="4" name="Slide Number Placeholder 3"/>
          <p:cNvSpPr>
            <a:spLocks noGrp="1"/>
          </p:cNvSpPr>
          <p:nvPr>
            <p:ph type="sldNum" sz="quarter" idx="5"/>
          </p:nvPr>
        </p:nvSpPr>
        <p:spPr/>
        <p:txBody>
          <a:bodyPr/>
          <a:lstStyle/>
          <a:p>
            <a:fld id="{E0D37E8C-A7ED-114C-8072-02C918A57C5D}" type="slidenum">
              <a:rPr lang="en-US" smtClean="0"/>
              <a:pPr/>
              <a:t>2</a:t>
            </a:fld>
            <a:endParaRPr lang="en-US"/>
          </a:p>
        </p:txBody>
      </p:sp>
    </p:spTree>
    <p:extLst>
      <p:ext uri="{BB962C8B-B14F-4D97-AF65-F5344CB8AC3E}">
        <p14:creationId xmlns:p14="http://schemas.microsoft.com/office/powerpoint/2010/main" val="1958033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Here you can see that it’s easiest to identify the F0 (first harmonic) but you can also see that there are other sine waves which continue throughout.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21</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speech analysis as we just saw, we need to first capture or record the speech. Ideal recording conditions involve [read slide].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Professor Hirschberg was at Bell Labs, they had one larger than this but typically used smaller ones to record speech that they needed to train their TTS systems.</a:t>
            </a:r>
          </a:p>
        </p:txBody>
      </p:sp>
      <p:sp>
        <p:nvSpPr>
          <p:cNvPr id="4" name="Slide Number Placeholder 3"/>
          <p:cNvSpPr>
            <a:spLocks noGrp="1"/>
          </p:cNvSpPr>
          <p:nvPr>
            <p:ph type="sldNum" sz="quarter" idx="5"/>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295110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x 8.51 and 8.4’ high</a:t>
            </a:r>
          </a:p>
          <a:p>
            <a:r>
              <a:rPr lang="en-US" dirty="0"/>
              <a:t>This is one they used at Bell Labs which Prof Hirschberg was given when she came to Columbia and they created her Speech Lab, in CEPSR 7LW3 now.</a:t>
            </a:r>
          </a:p>
        </p:txBody>
      </p:sp>
      <p:sp>
        <p:nvSpPr>
          <p:cNvPr id="4" name="Slide Number Placeholder 3"/>
          <p:cNvSpPr>
            <a:spLocks noGrp="1"/>
          </p:cNvSpPr>
          <p:nvPr>
            <p:ph type="sldNum" sz="quarter" idx="5"/>
          </p:nvPr>
        </p:nvSpPr>
        <p:spPr/>
        <p:txBody>
          <a:bodyPr/>
          <a:lstStyle/>
          <a:p>
            <a:fld id="{E0D37E8C-A7ED-114C-8072-02C918A57C5D}" type="slidenum">
              <a:rPr lang="en-US" smtClean="0"/>
              <a:pPr/>
              <a:t>24</a:t>
            </a:fld>
            <a:endParaRPr lang="en-US"/>
          </a:p>
        </p:txBody>
      </p:sp>
    </p:spTree>
    <p:extLst>
      <p:ext uri="{BB962C8B-B14F-4D97-AF65-F5344CB8AC3E}">
        <p14:creationId xmlns:p14="http://schemas.microsoft.com/office/powerpoint/2010/main" val="812079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else do we need to capture speech well? We already mentioned good recording conditions, one aspect of which is a good microphone. A microphone converts sounds into electrical current, which is then stored either as a continuous signal or as a discrete signal, depending on the type of microphone. If you use an analog device, you’ll store sounds as a continuous signal; if you use a digital device, you’ll store sounds as discrete signals instead. </a:t>
            </a:r>
          </a:p>
          <a:p>
            <a:endParaRPr lang="en-US" dirty="0"/>
          </a:p>
          <a:p>
            <a:r>
              <a:rPr lang="en-US" dirty="0"/>
              <a:t>A fun fact about Digital Audio Tape systems: DAT systems were developed by Sony in 1980s.  There was much pushback in the U.S. by the Recording Industry Association of America (RIAA) because of their ability to copy LPs, CDs, and pre-recorded cassettes.  Sony released its last DAT in 1995 and continued to produce these until 2005.</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important aspect of capturing speech well is the sampling rate of the recording.  [read slide]</a:t>
            </a:r>
          </a:p>
          <a:p>
            <a:endParaRPr lang="en-US" baseline="0" dirty="0"/>
          </a:p>
          <a:p>
            <a:r>
              <a:rPr lang="en-US" baseline="0" dirty="0"/>
              <a:t>[We need the positive and negative wav components – the up and the down – most phones do not record all your voice correctly because of their 8K sampling rate.]</a:t>
            </a:r>
          </a:p>
          <a:p>
            <a:endParaRPr lang="en-US" baseline="0" dirty="0"/>
          </a:p>
          <a:p>
            <a:r>
              <a:rPr lang="en-HK" b="1" i="0" dirty="0">
                <a:solidFill>
                  <a:srgbClr val="C3C6D6"/>
                </a:solidFill>
                <a:effectLst/>
                <a:latin typeface="Google Sans"/>
              </a:rPr>
              <a:t>In other words, a signal can be perfectly reconstructed from its samples if the sampling rate is at least twice the highest frequency component present in the original signal</a:t>
            </a:r>
            <a:endParaRPr lang="en-US" baseline="0" dirty="0"/>
          </a:p>
          <a:p>
            <a:endParaRPr lang="en-US" baseline="0" dirty="0"/>
          </a:p>
          <a:p>
            <a:r>
              <a:rPr lang="en-HK" b="0" i="0" dirty="0">
                <a:solidFill>
                  <a:srgbClr val="EEF0FF"/>
                </a:solidFill>
                <a:effectLst/>
                <a:latin typeface="Google Sans"/>
              </a:rPr>
              <a:t>The Nyquist frequency is half the sampling rate used when digitally representing an </a:t>
            </a:r>
            <a:r>
              <a:rPr lang="en-HK" b="0" i="0" dirty="0" err="1">
                <a:solidFill>
                  <a:srgbClr val="EEF0FF"/>
                </a:solidFill>
                <a:effectLst/>
                <a:latin typeface="Google Sans"/>
              </a:rPr>
              <a:t>analog</a:t>
            </a:r>
            <a:r>
              <a:rPr lang="en-HK" b="0" i="0" dirty="0">
                <a:solidFill>
                  <a:srgbClr val="EEF0FF"/>
                </a:solidFill>
                <a:effectLst/>
                <a:latin typeface="Google Sans"/>
              </a:rPr>
              <a:t> signal. It's a crucial concept in signal processing, ensuring that a signal can be accurately reconstructed from its sampled values.</a:t>
            </a:r>
            <a:r>
              <a:rPr lang="en-HK" b="1" i="0" dirty="0">
                <a:solidFill>
                  <a:srgbClr val="EEF0FF"/>
                </a:solidFill>
                <a:effectLst/>
                <a:latin typeface="Google Sans"/>
              </a:rPr>
              <a:t> If a signal is sampled at or above the Nyquist frequency, it can be perfectly reconstructed, but sampling below this frequency leads to </a:t>
            </a:r>
            <a:r>
              <a:rPr lang="en-HK" b="1" i="0" dirty="0">
                <a:solidFill>
                  <a:srgbClr val="EEF0FF"/>
                </a:solidFill>
                <a:effectLst/>
                <a:latin typeface="Google Sans"/>
                <a:hlinkClick r:id="rId3"/>
              </a:rPr>
              <a:t>aliasing</a:t>
            </a:r>
            <a:r>
              <a:rPr lang="en-HK" b="1" i="0" dirty="0">
                <a:solidFill>
                  <a:srgbClr val="EEF0FF"/>
                </a:solidFill>
                <a:effectLst/>
                <a:latin typeface="Google Sans"/>
              </a:rPr>
              <a:t>, where high-frequency components are incorrectly interpreted as lower frequencies. </a:t>
            </a:r>
          </a:p>
          <a:p>
            <a:endParaRPr lang="en-HK" b="1" i="0" baseline="0" dirty="0">
              <a:solidFill>
                <a:srgbClr val="EEF0FF"/>
              </a:solidFill>
              <a:effectLst/>
              <a:latin typeface="Google Sans"/>
            </a:endParaRPr>
          </a:p>
          <a:p>
            <a:endParaRPr lang="en-US" b="1"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1BB7E4E5-0E8B-2240-AE47-FA09C9E1BEF0}" type="slidenum">
              <a:rPr lang="en-US" sz="1200"/>
              <a:pPr eaLnBrk="1" hangingPunct="1"/>
              <a:t>27</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Take the speech signal shown at the top and sample  the</a:t>
            </a:r>
            <a:r>
              <a:rPr lang="en-US" baseline="0" dirty="0">
                <a:ea typeface="ＭＳ Ｐゴシック" charset="0"/>
                <a:cs typeface="ＭＳ Ｐゴシック" charset="0"/>
              </a:rPr>
              <a:t> min and max of the sound wave over a longer segment to get a reasonable estimation of the signal.</a:t>
            </a:r>
          </a:p>
          <a:p>
            <a:pPr eaLnBrk="1" hangingPunct="1"/>
            <a:endParaRPr lang="en-US" baseline="0" dirty="0">
              <a:ea typeface="ＭＳ Ｐゴシック" charset="0"/>
              <a:cs typeface="ＭＳ Ｐゴシック" charset="0"/>
            </a:endParaRPr>
          </a:p>
          <a:p>
            <a:pPr eaLnBrk="1" hangingPunct="1"/>
            <a:r>
              <a:rPr lang="en-US" dirty="0">
                <a:ea typeface="ＭＳ Ｐゴシック" charset="0"/>
                <a:cs typeface="ＭＳ Ｐゴシック" charset="0"/>
              </a:rPr>
              <a:t>F = 32 cycles / 1 sec</a:t>
            </a:r>
          </a:p>
        </p:txBody>
      </p:sp>
    </p:spTree>
    <p:extLst>
      <p:ext uri="{BB962C8B-B14F-4D97-AF65-F5344CB8AC3E}">
        <p14:creationId xmlns:p14="http://schemas.microsoft.com/office/powerpoint/2010/main" val="668561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Related to sampling, storage is also an important aspect of capturing speech well, and involves a tradeoff with sampling. For example, [read slide]</a:t>
            </a:r>
          </a:p>
          <a:p>
            <a:endParaRPr lang="en-US" baseline="0" dirty="0"/>
          </a:p>
          <a:p>
            <a:endParaRPr lang="en-US" baseline="0" dirty="0"/>
          </a:p>
          <a:p>
            <a:r>
              <a:rPr lang="en-US" baseline="0" dirty="0"/>
              <a:t>[Golden Ears: Steve </a:t>
            </a:r>
            <a:r>
              <a:rPr lang="en-US" baseline="0" dirty="0" err="1"/>
              <a:t>crandall</a:t>
            </a:r>
            <a:r>
              <a:rPr lang="en-US" baseline="0" dirty="0"/>
              <a:t>:  </a:t>
            </a:r>
            <a:r>
              <a:rPr lang="en-US" dirty="0"/>
              <a:t>It was at Oberlin College, The Cleveland Orchestra (we learned a lot from the concertmaster) and Telarc Records in Cleveland. TCO and </a:t>
            </a:r>
            <a:r>
              <a:rPr lang="en-US" dirty="0" err="1"/>
              <a:t>Telarc</a:t>
            </a:r>
            <a:r>
              <a:rPr lang="en-US" dirty="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If you’ve </a:t>
            </a:r>
            <a:r>
              <a:rPr lang="en-HK" sz="1200" b="0" i="0" u="none" strike="noStrike" kern="1200" dirty="0">
                <a:solidFill>
                  <a:srgbClr val="003056"/>
                </a:solidFill>
                <a:effectLst/>
                <a:latin typeface="Open Sans" panose="020B0606030504020204" pitchFamily="34" charset="0"/>
                <a:ea typeface="ＭＳ Ｐゴシック" charset="0"/>
                <a:cs typeface="+mn-cs"/>
              </a:rPr>
              <a:t>e</a:t>
            </a:r>
            <a:r>
              <a:rPr lang="en-HK" b="0" i="0" dirty="0">
                <a:solidFill>
                  <a:srgbClr val="003056"/>
                </a:solidFill>
                <a:effectLst/>
                <a:latin typeface="Open Sans" panose="020B0606030504020204" pitchFamily="34" charset="0"/>
              </a:rPr>
              <a:t>ver noticed how or wondered why people sound different on your cell phone than in person, this will be an interesting link for you to follow after class. We just mentioned how a cell phone doesn’t transmit all of the sounds that the human voice creates. Specifically, cell phones don’t transmit very low-frequency sounds (below about 300 Hz) or high-frequency sounds (above about 3,400 Hz). The voice can and typically does make sounds at very high frequencies in the “treble” audio range (from about 6,000 Hz up to 20,000 Hz) in the form of vocal overtones and noise from consonants. Your cell phone cuts all of this out, however, leaving it up to your brain to “fill in” if you need it. If you want to know what you’re missing out on, you can follow the link and listen to only the high frequencies and report back on what you hear, either at the start of next class or on Ed Discussion before then. </a:t>
            </a:r>
            <a:endParaRPr lang="en-US" sz="1200" b="0" i="0" u="none" strike="noStrike" kern="1200" dirty="0">
              <a:solidFill>
                <a:schemeClr val="tx1"/>
              </a:solidFill>
              <a:effectLst/>
              <a:latin typeface="Times New Roman" pitchFamily="18" charset="0"/>
              <a:ea typeface="ＭＳ Ｐゴシック" charset="0"/>
              <a:cs typeface="+mn-cs"/>
            </a:endParaRPr>
          </a:p>
          <a:p>
            <a:endParaRPr lang="en-US" sz="1200" b="0" i="0" u="none" strike="noStrike" kern="1200" dirty="0">
              <a:solidFill>
                <a:schemeClr val="tx1"/>
              </a:solidFill>
              <a:effectLst/>
              <a:latin typeface="Times New Roman" pitchFamily="18" charset="0"/>
              <a:ea typeface="ＭＳ Ｐゴシック" charset="0"/>
              <a:cs typeface="+mn-cs"/>
            </a:endParaRPr>
          </a:p>
          <a:p>
            <a:endParaRPr lang="en-US" sz="1200" b="0" i="0" u="none" strike="noStrike" kern="1200" dirty="0">
              <a:solidFill>
                <a:schemeClr val="tx1"/>
              </a:solidFill>
              <a:effectLst/>
              <a:latin typeface="Times New Roman" pitchFamily="18" charset="0"/>
              <a:ea typeface="ＭＳ Ｐゴシック" charset="0"/>
              <a:cs typeface="+mn-cs"/>
            </a:endParaRPr>
          </a:p>
          <a:p>
            <a:r>
              <a:rPr lang="en-US" sz="1200" b="0" i="0" u="none" strike="noStrike" kern="1200" dirty="0">
                <a:solidFill>
                  <a:schemeClr val="tx1"/>
                </a:solidFill>
                <a:effectLst/>
                <a:latin typeface="Times New Roman" pitchFamily="18" charset="0"/>
                <a:ea typeface="ＭＳ Ｐゴシック" charset="0"/>
                <a:cs typeface="+mn-cs"/>
              </a:rPr>
              <a:t>[Listen to </a:t>
            </a:r>
            <a:r>
              <a:rPr lang="en-US" sz="1200" b="0" i="1" u="none" strike="noStrike" kern="1200" dirty="0">
                <a:solidFill>
                  <a:schemeClr val="tx1"/>
                </a:solidFill>
                <a:effectLst/>
                <a:latin typeface="Times New Roman" pitchFamily="18" charset="0"/>
                <a:ea typeface="ＭＳ Ｐゴシック" charset="0"/>
                <a:cs typeface="+mn-cs"/>
              </a:rPr>
              <a:t>only</a:t>
            </a:r>
            <a:r>
              <a:rPr lang="en-US" sz="1200" b="0" i="0" u="none" strike="noStrike" kern="1200" dirty="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a:solidFill>
                  <a:schemeClr val="tx1"/>
                </a:solidFill>
                <a:effectLst/>
                <a:latin typeface="Times New Roman" pitchFamily="18" charset="0"/>
                <a:ea typeface="ＭＳ Ｐゴシック" charset="0"/>
                <a:cs typeface="+mn-cs"/>
              </a:rPr>
              <a:t>below</a:t>
            </a:r>
            <a:r>
              <a:rPr lang="en-US" sz="1200" b="0" i="0" u="none" strike="noStrike" kern="1200" dirty="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out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  The closes to intelligible is the last one in the list.  Cell phones now trying to include high frequency transmission…]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Another setting where high frequency sounds are key is in anti-loitering devices. As we age, we lose our ability to hear high frequency sounds, but if you are a homeowner dealing with young people like teenagers loitering around your property and generally being a nuisance, this device emits sound frequencies that can only be heard by young people. These are very unpleasant to hear and effectively make it difficult to remain close to the source of the sound, solving the loitering problem.</a:t>
            </a:r>
          </a:p>
          <a:p>
            <a:endParaRPr lang="en-US" sz="1200" b="0" i="0" u="none" strike="noStrike" kern="1200" dirty="0">
              <a:solidFill>
                <a:schemeClr val="tx1"/>
              </a:solidFill>
              <a:effectLst/>
              <a:latin typeface="Times New Roman" pitchFamily="18" charset="0"/>
              <a:ea typeface="ＭＳ Ｐゴシック" charset="0"/>
              <a:cs typeface="+mn-cs"/>
            </a:endParaRPr>
          </a:p>
          <a:p>
            <a:r>
              <a:rPr lang="en-US" sz="1200" b="0" i="0" u="none" strike="noStrike" kern="1200" dirty="0">
                <a:solidFill>
                  <a:schemeClr val="tx1"/>
                </a:solidFill>
                <a:effectLst/>
                <a:latin typeface="Times New Roman" pitchFamily="18" charset="0"/>
                <a:ea typeface="ＭＳ Ｐゴシック" charset="0"/>
                <a:cs typeface="+mn-cs"/>
              </a:rPr>
              <a:t>Play from Listen (title goes to Mosquito company)</a:t>
            </a:r>
          </a:p>
          <a:p>
            <a:r>
              <a:rPr lang="en-US" sz="1200" b="0" i="0" u="none" strike="noStrike" kern="1200" dirty="0">
                <a:solidFill>
                  <a:schemeClr val="tx1"/>
                </a:solidFill>
                <a:effectLst/>
                <a:latin typeface="Times New Roman" pitchFamily="18" charset="0"/>
                <a:ea typeface="ＭＳ Ｐゴシック" charset="0"/>
                <a:cs typeface="+mn-cs"/>
              </a:rPr>
              <a:t>[The newest version of the device, launched late in 2008, has two frequency settings, one of approximately 17.4 </a:t>
            </a:r>
            <a:r>
              <a:rPr lang="en-US" sz="1200" b="0" i="0" u="none" strike="noStrike" kern="1200" dirty="0">
                <a:solidFill>
                  <a:schemeClr val="tx1"/>
                </a:solidFill>
                <a:effectLst/>
                <a:latin typeface="Times New Roman" pitchFamily="18" charset="0"/>
                <a:ea typeface="ＭＳ Ｐゴシック" charset="0"/>
                <a:cs typeface="+mn-cs"/>
                <a:hlinkClick r:id="rId3" tooltip="Hertz"/>
              </a:rPr>
              <a:t>kHz</a:t>
            </a:r>
            <a:r>
              <a:rPr lang="en-US" sz="1200" b="0" i="0" u="none" strike="noStrike" kern="1200" baseline="30000" dirty="0">
                <a:solidFill>
                  <a:schemeClr val="tx1"/>
                </a:solidFill>
                <a:effectLst/>
                <a:latin typeface="Times New Roman" pitchFamily="18" charset="0"/>
                <a:ea typeface="ＭＳ Ｐゴシック" charset="0"/>
                <a:cs typeface="+mn-cs"/>
                <a:hlinkClick r:id="rId4"/>
              </a:rPr>
              <a:t>[4]</a:t>
            </a:r>
            <a:r>
              <a:rPr lang="en-US" sz="1200" b="0" i="0" u="none" strike="noStrike" kern="1200" dirty="0">
                <a:solidFill>
                  <a:schemeClr val="tx1"/>
                </a:solidFill>
                <a:effectLst/>
                <a:latin typeface="Times New Roman" pitchFamily="18" charset="0"/>
                <a:ea typeface="ＭＳ Ｐゴシック" charset="0"/>
                <a:cs typeface="+mn-cs"/>
              </a:rPr>
              <a:t> that can generally be heard only by young people, and another at 8 kHz that can be heard by most people. The maximum potential output </a:t>
            </a:r>
            <a:r>
              <a:rPr lang="en-US" sz="1200" b="0" i="0" u="none" strike="noStrike" kern="1200" dirty="0">
                <a:solidFill>
                  <a:schemeClr val="tx1"/>
                </a:solidFill>
                <a:effectLst/>
                <a:latin typeface="Times New Roman" pitchFamily="18" charset="0"/>
                <a:ea typeface="ＭＳ Ｐゴシック" charset="0"/>
                <a:cs typeface="+mn-cs"/>
                <a:hlinkClick r:id="rId5" tooltip="Sound pressure"/>
              </a:rPr>
              <a:t>sound pressure level</a:t>
            </a:r>
            <a:r>
              <a:rPr lang="en-US" sz="1200" b="0" i="0" u="none" strike="noStrike" kern="1200" dirty="0">
                <a:solidFill>
                  <a:schemeClr val="tx1"/>
                </a:solidFill>
                <a:effectLst/>
                <a:latin typeface="Times New Roman" pitchFamily="18" charset="0"/>
                <a:ea typeface="ＭＳ Ｐゴシック" charset="0"/>
                <a:cs typeface="+mn-cs"/>
              </a:rPr>
              <a:t> is stated by the manufacturer to be 108 dB </a:t>
            </a:r>
            <a:r>
              <a:rPr lang="en-US" sz="1200" b="0" i="0" u="none" strike="noStrike" kern="1200" dirty="0">
                <a:solidFill>
                  <a:schemeClr val="tx1"/>
                </a:solidFill>
                <a:effectLst/>
                <a:latin typeface="Times New Roman" pitchFamily="18" charset="0"/>
                <a:ea typeface="ＭＳ Ｐゴシック" charset="0"/>
                <a:cs typeface="+mn-cs"/>
                <a:hlinkClick r:id="rId6" tooltip="Decibel"/>
              </a:rPr>
              <a:t>decibels (dB)</a:t>
            </a:r>
            <a:r>
              <a:rPr lang="en-US" sz="1200" b="0" i="0" u="none" strike="noStrike" kern="1200" dirty="0">
                <a:solidFill>
                  <a:schemeClr val="tx1"/>
                </a:solidFill>
                <a:effectLst/>
                <a:latin typeface="Times New Roman" pitchFamily="18" charset="0"/>
                <a:ea typeface="ＭＳ Ｐゴシック" charset="0"/>
                <a:cs typeface="+mn-cs"/>
              </a:rPr>
              <a:t>, and the manufacturer's product specification furthermore states that the sound can typically be heard by people below 25 years of age.</a:t>
            </a:r>
            <a:r>
              <a:rPr lang="en-US" sz="1200" b="0" i="0" u="none" strike="noStrike" kern="1200" baseline="30000" dirty="0">
                <a:solidFill>
                  <a:schemeClr val="tx1"/>
                </a:solidFill>
                <a:effectLst/>
                <a:latin typeface="Times New Roman" pitchFamily="18" charset="0"/>
                <a:ea typeface="ＭＳ Ｐゴシック" charset="0"/>
                <a:cs typeface="+mn-cs"/>
                <a:hlinkClick r:id="rId7"/>
              </a:rPr>
              <a:t>[1]</a:t>
            </a:r>
            <a:r>
              <a:rPr lang="en-US" sz="1200" b="0" i="0" u="none" strike="noStrike" kern="1200" dirty="0">
                <a:solidFill>
                  <a:schemeClr val="tx1"/>
                </a:solidFill>
                <a:effectLst/>
                <a:latin typeface="Times New Roman" pitchFamily="18" charset="0"/>
                <a:ea typeface="ＭＳ Ｐゴシック" charset="0"/>
                <a:cs typeface="+mn-cs"/>
              </a:rPr>
              <a:t> The ability to hear high frequencies deteriorates in most humans with age (a condition known as </a:t>
            </a:r>
            <a:r>
              <a:rPr lang="en-US" sz="1200" b="0" i="0" u="none" strike="noStrike" kern="1200" dirty="0">
                <a:solidFill>
                  <a:schemeClr val="tx1"/>
                </a:solidFill>
                <a:effectLst/>
                <a:latin typeface="Times New Roman" pitchFamily="18" charset="0"/>
                <a:ea typeface="ＭＳ Ｐゴシック" charset="0"/>
                <a:cs typeface="+mn-cs"/>
                <a:hlinkClick r:id="rId8" tooltip="Presbycusis"/>
              </a:rPr>
              <a:t>presbycusis</a:t>
            </a:r>
            <a:r>
              <a:rPr lang="en-US" sz="1200" b="0" i="0" u="none" strike="noStrike" kern="1200" dirty="0">
                <a:solidFill>
                  <a:schemeClr val="tx1"/>
                </a:solidFill>
                <a:effectLst/>
                <a:latin typeface="Times New Roman" pitchFamily="18" charset="0"/>
                <a:ea typeface="ＭＳ Ｐゴシック" charset="0"/>
                <a:cs typeface="+mn-cs"/>
              </a:rPr>
              <a:t>), typically observable by the age of 18.</a:t>
            </a:r>
            <a:r>
              <a:rPr lang="en-US" sz="1200" b="0" i="0" u="none" strike="noStrike" kern="1200" baseline="30000" dirty="0">
                <a:solidFill>
                  <a:schemeClr val="tx1"/>
                </a:solidFill>
                <a:effectLst/>
                <a:latin typeface="Times New Roman" pitchFamily="18" charset="0"/>
                <a:ea typeface="ＭＳ Ｐゴシック" charset="0"/>
                <a:cs typeface="+mn-cs"/>
                <a:hlinkClick r:id="rId9"/>
              </a:rPr>
              <a:t>[5]</a:t>
            </a:r>
            <a:r>
              <a:rPr lang="en-US" dirty="0"/>
              <a:t>]</a:t>
            </a:r>
          </a:p>
          <a:p>
            <a:r>
              <a:rPr lang="en-US" dirty="0"/>
              <a:t>Can you hear this?</a:t>
            </a:r>
          </a:p>
          <a:p>
            <a:endParaRPr lang="en-US" dirty="0"/>
          </a:p>
          <a:p>
            <a:r>
              <a:rPr lang="en-US" sz="1200" b="1" i="0" u="none" strike="noStrike" kern="1200" dirty="0">
                <a:solidFill>
                  <a:schemeClr val="tx1"/>
                </a:solidFill>
                <a:effectLst/>
                <a:latin typeface="Times New Roman" pitchFamily="18" charset="0"/>
                <a:ea typeface="ＭＳ Ｐゴシック" charset="0"/>
                <a:cs typeface="+mn-cs"/>
              </a:rPr>
              <a:t>Teen Buzz ringtone</a:t>
            </a:r>
            <a:r>
              <a:rPr lang="en-US" sz="1200" b="0" i="0" u="none" strike="noStrike" kern="1200" dirty="0">
                <a:solidFill>
                  <a:schemeClr val="tx1"/>
                </a:solidFill>
                <a:effectLst/>
                <a:latin typeface="Times New Roman" pitchFamily="18" charset="0"/>
                <a:ea typeface="ＭＳ Ｐゴシック" charset="0"/>
                <a:cs typeface="+mn-cs"/>
              </a:rPr>
              <a:t>:  The sound was made into a mobile phone </a:t>
            </a:r>
            <a:r>
              <a:rPr lang="en-US" sz="1200" b="0" i="0" u="none" strike="noStrike" kern="1200" dirty="0">
                <a:solidFill>
                  <a:schemeClr val="tx1"/>
                </a:solidFill>
                <a:effectLst/>
                <a:latin typeface="Times New Roman" pitchFamily="18" charset="0"/>
                <a:ea typeface="ＭＳ Ｐゴシック" charset="0"/>
                <a:cs typeface="+mn-cs"/>
                <a:hlinkClick r:id="rId10" tooltip="Ringtone"/>
              </a:rPr>
              <a:t>ringtone</a:t>
            </a:r>
            <a:r>
              <a:rPr lang="en-US" sz="1200" b="0" i="0" u="none" strike="noStrike" kern="1200" dirty="0">
                <a:solidFill>
                  <a:schemeClr val="tx1"/>
                </a:solidFill>
                <a:effectLst/>
                <a:latin typeface="Times New Roman" pitchFamily="18" charset="0"/>
                <a:ea typeface="ＭＳ Ｐゴシック" charset="0"/>
                <a:cs typeface="+mn-cs"/>
              </a:rPr>
              <a:t>, which could not be heard by teachers if the phone rang during a class.</a:t>
            </a:r>
            <a:r>
              <a:rPr lang="en-US" sz="1200" b="0" i="0" u="none" strike="noStrike" kern="1200" baseline="30000" dirty="0">
                <a:solidFill>
                  <a:schemeClr val="tx1"/>
                </a:solidFill>
                <a:effectLst/>
                <a:latin typeface="Times New Roman" pitchFamily="18" charset="0"/>
                <a:ea typeface="ＭＳ Ｐゴシック" charset="0"/>
                <a:cs typeface="+mn-cs"/>
                <a:hlinkClick r:id="rId11"/>
              </a:rPr>
              <a:t>[14]</a:t>
            </a:r>
            <a:r>
              <a:rPr lang="en-US" sz="1200" b="0" i="0" u="none" strike="noStrike" kern="1200" dirty="0">
                <a:solidFill>
                  <a:schemeClr val="tx1"/>
                </a:solidFill>
                <a:effectLst/>
                <a:latin typeface="Times New Roman" pitchFamily="18" charset="0"/>
                <a:ea typeface="ＭＳ Ｐゴシック" charset="0"/>
                <a:cs typeface="+mn-cs"/>
              </a:rPr>
              <a:t> Mobile phone speakers are capable of producing frequencies above 20 kHz.</a:t>
            </a:r>
            <a:r>
              <a:rPr lang="en-US" sz="1200" b="0" i="0" u="none" strike="noStrike" kern="1200" baseline="30000" dirty="0">
                <a:solidFill>
                  <a:schemeClr val="tx1"/>
                </a:solidFill>
                <a:effectLst/>
                <a:latin typeface="Times New Roman" pitchFamily="18" charset="0"/>
                <a:ea typeface="ＭＳ Ｐゴシック" charset="0"/>
                <a:cs typeface="+mn-cs"/>
                <a:hlinkClick r:id="rId12"/>
              </a:rPr>
              <a:t>[15]</a:t>
            </a:r>
            <a:r>
              <a:rPr lang="en-US" sz="1200" b="0" i="0" u="none" strike="noStrike" kern="1200" dirty="0">
                <a:solidFill>
                  <a:schemeClr val="tx1"/>
                </a:solidFill>
                <a:effectLst/>
                <a:latin typeface="Times New Roman" pitchFamily="18" charset="0"/>
                <a:ea typeface="ＭＳ Ｐゴシック" charset="0"/>
                <a:cs typeface="+mn-cs"/>
              </a:rPr>
              <a:t> This ringtone became informally known as "Teen Buzz"</a:t>
            </a:r>
            <a:r>
              <a:rPr lang="en-US" sz="1200" b="0" i="0" u="none" strike="noStrike" kern="1200" baseline="30000" dirty="0">
                <a:solidFill>
                  <a:schemeClr val="tx1"/>
                </a:solidFill>
                <a:effectLst/>
                <a:latin typeface="Times New Roman" pitchFamily="18" charset="0"/>
                <a:ea typeface="ＭＳ Ｐゴシック" charset="0"/>
                <a:cs typeface="+mn-cs"/>
                <a:hlinkClick r:id="rId13"/>
              </a:rPr>
              <a:t>[16]</a:t>
            </a:r>
            <a:r>
              <a:rPr lang="en-US" sz="1200" b="0" i="0" u="none" strike="noStrike" kern="1200" dirty="0">
                <a:solidFill>
                  <a:schemeClr val="tx1"/>
                </a:solidFill>
                <a:effectLst/>
                <a:latin typeface="Times New Roman" pitchFamily="18" charset="0"/>
                <a:ea typeface="ＭＳ Ｐゴシック" charset="0"/>
                <a:cs typeface="+mn-cs"/>
              </a:rPr>
              <a:t> or "the Mosquito ringtone" and has since been sold commercially.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4</a:t>
            </a:fld>
            <a:endParaRPr lang="en-US"/>
          </a:p>
        </p:txBody>
      </p:sp>
    </p:spTree>
    <p:extLst>
      <p:ext uri="{BB962C8B-B14F-4D97-AF65-F5344CB8AC3E}">
        <p14:creationId xmlns:p14="http://schemas.microsoft.com/office/powerpoint/2010/main" val="30995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We’ve covered a few different aspects of sampling so far, and we’re now going to briefly talk about sampling errors. </a:t>
            </a:r>
          </a:p>
          <a:p>
            <a:r>
              <a:rPr lang="en-US" sz="1200" b="0" i="0" u="none" strike="noStrike" kern="1200" dirty="0">
                <a:solidFill>
                  <a:schemeClr val="tx1"/>
                </a:solidFill>
                <a:effectLst/>
                <a:latin typeface="Times New Roman" pitchFamily="18" charset="0"/>
                <a:ea typeface="ＭＳ Ｐゴシック" charset="0"/>
                <a:cs typeface="+mn-cs"/>
              </a:rPr>
              <a:t>One error is known as aliasing, which causes different signals to become indistinguishable (or </a:t>
            </a:r>
            <a:r>
              <a:rPr lang="en-US" sz="1200" b="0" i="1" u="none" strike="noStrike" kern="1200" dirty="0">
                <a:solidFill>
                  <a:schemeClr val="tx1"/>
                </a:solidFill>
                <a:effectLst/>
                <a:latin typeface="Times New Roman" pitchFamily="18" charset="0"/>
                <a:ea typeface="ＭＳ Ｐゴシック" charset="0"/>
                <a:cs typeface="+mn-cs"/>
              </a:rPr>
              <a:t>aliases</a:t>
            </a:r>
            <a:r>
              <a:rPr lang="en-US" sz="1200" b="0" i="0" u="none" strike="noStrike" kern="1200" dirty="0">
                <a:solidFill>
                  <a:schemeClr val="tx1"/>
                </a:solidFill>
                <a:effectLst/>
                <a:latin typeface="Times New Roman" pitchFamily="18" charset="0"/>
                <a:ea typeface="ＭＳ Ｐゴシック" charset="0"/>
                <a:cs typeface="+mn-cs"/>
              </a:rPr>
              <a:t> of one another) when </a:t>
            </a:r>
            <a:r>
              <a:rPr lang="en-US" sz="1200" b="0" i="0" u="none" strike="noStrike" kern="1200" dirty="0">
                <a:solidFill>
                  <a:schemeClr val="tx1"/>
                </a:solidFill>
                <a:effectLst/>
                <a:latin typeface="Times New Roman" pitchFamily="18" charset="0"/>
                <a:ea typeface="ＭＳ Ｐゴシック" charset="0"/>
                <a:cs typeface="+mn-cs"/>
                <a:hlinkClick r:id="rId3" tooltip="Sampling (signal processing)">
                  <a:extLst>
                    <a:ext uri="{A12FA001-AC4F-418D-AE19-62706E023703}">
                      <ahyp:hlinkClr xmlns:ahyp="http://schemas.microsoft.com/office/drawing/2018/hyperlinkcolor" val="tx"/>
                    </a:ext>
                  </a:extLst>
                </a:hlinkClick>
              </a:rPr>
              <a:t>sampled</a:t>
            </a:r>
            <a:r>
              <a:rPr lang="en-US" sz="1200" b="0" i="0" u="none" strike="noStrike" kern="1200" dirty="0">
                <a:solidFill>
                  <a:schemeClr val="tx1"/>
                </a:solidFill>
                <a:effectLst/>
                <a:latin typeface="Times New Roman" pitchFamily="18" charset="0"/>
                <a:ea typeface="ＭＳ Ｐゴシック" charset="0"/>
                <a:cs typeface="+mn-cs"/>
              </a:rPr>
              <a:t>. It also often refers to the </a:t>
            </a:r>
            <a:r>
              <a:rPr lang="en-US" sz="1200" b="0" i="0" u="none" strike="noStrike" kern="1200" dirty="0">
                <a:solidFill>
                  <a:schemeClr val="tx1"/>
                </a:solidFill>
                <a:effectLst/>
                <a:latin typeface="Times New Roman" pitchFamily="18" charset="0"/>
                <a:ea typeface="ＭＳ Ｐゴシック" charset="0"/>
                <a:cs typeface="+mn-cs"/>
                <a:hlinkClick r:id="rId4" tooltip="Distortion">
                  <a:extLst>
                    <a:ext uri="{A12FA001-AC4F-418D-AE19-62706E023703}">
                      <ahyp:hlinkClr xmlns:ahyp="http://schemas.microsoft.com/office/drawing/2018/hyperlinkcolor" val="tx"/>
                    </a:ext>
                  </a:extLst>
                </a:hlinkClick>
              </a:rPr>
              <a:t>distortion</a:t>
            </a:r>
            <a:r>
              <a:rPr lang="en-US" sz="1200" b="0" i="0" u="none" strike="noStrike" kern="1200" dirty="0">
                <a:solidFill>
                  <a:schemeClr val="tx1"/>
                </a:solidFill>
                <a:effectLst/>
                <a:latin typeface="Times New Roman" pitchFamily="18" charset="0"/>
                <a:ea typeface="ＭＳ Ｐゴシック" charset="0"/>
                <a:cs typeface="+mn-cs"/>
              </a:rPr>
              <a:t> or </a:t>
            </a:r>
            <a:r>
              <a:rPr lang="en-US" sz="1200" b="0" i="0" u="none" strike="noStrike" kern="1200" dirty="0">
                <a:solidFill>
                  <a:schemeClr val="tx1"/>
                </a:solidFill>
                <a:effectLst/>
                <a:latin typeface="Times New Roman" pitchFamily="18" charset="0"/>
                <a:ea typeface="ＭＳ Ｐゴシック" charset="0"/>
                <a:cs typeface="+mn-cs"/>
                <a:hlinkClick r:id="rId5" tooltip="Artifact (error)">
                  <a:extLst>
                    <a:ext uri="{A12FA001-AC4F-418D-AE19-62706E023703}">
                      <ahyp:hlinkClr xmlns:ahyp="http://schemas.microsoft.com/office/drawing/2018/hyperlinkcolor" val="tx"/>
                    </a:ext>
                  </a:extLst>
                </a:hlinkClick>
              </a:rPr>
              <a:t>artifact</a:t>
            </a:r>
            <a:r>
              <a:rPr lang="en-US" sz="1200" b="0" i="0" u="none" strike="noStrike" kern="1200" dirty="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p>
          <a:p>
            <a:r>
              <a:rPr lang="en-US" b="0" i="0" u="none" strike="noStrike" dirty="0">
                <a:solidFill>
                  <a:srgbClr val="202124"/>
                </a:solidFill>
                <a:effectLst/>
                <a:latin typeface="arial" panose="020B0604020202020204" pitchFamily="34" charset="0"/>
              </a:rPr>
              <a:t>In other words, aliasing is </a:t>
            </a:r>
            <a:r>
              <a:rPr lang="en-US" b="1" i="0" u="none" strike="noStrike" dirty="0">
                <a:solidFill>
                  <a:srgbClr val="202124"/>
                </a:solidFill>
                <a:effectLst/>
                <a:latin typeface="arial" panose="020B0604020202020204" pitchFamily="34" charset="0"/>
              </a:rPr>
              <a:t>the effect of new frequencies appearing in the sampled signal after reconstruction, that were not present in the original signal</a:t>
            </a:r>
            <a:r>
              <a:rPr lang="en-US" b="0" i="0" u="none" strike="noStrike" dirty="0">
                <a:solidFill>
                  <a:srgbClr val="202124"/>
                </a:solidFill>
                <a:effectLst/>
                <a:latin typeface="arial" panose="020B0604020202020204" pitchFamily="34" charset="0"/>
              </a:rPr>
              <a:t>. It is caused by too low a sample rate for sampling a particular signal or too high frequencies present in the signal for a particular sample rate. Some solutions for this are to increase the sampling rate, or if this isn’t possible, to filter out frequencies above the Nyquist frequency when attempting reconstruction.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issues that come up when recording speech are related to representing the signal in digital form. One relevant question in this area involves how we measure the amplitude of speech. Choosing a higher sampling resolution helps avoid capturing noise to a greater extent, but this requires more storage, again pointing to the sampling/storage tradeoff. How we ultimately make a decision on the tradeoff often depends on  the specific use case of the data.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to be mindful of in sampling amplitude is clipping, which occurs when the input amplitude is greater than the range that can be represented. We can listen to an example of this to get an intuitive sense of what happens with clipping. </a:t>
            </a:r>
          </a:p>
          <a:p>
            <a:endParaRPr lang="en-US" dirty="0"/>
          </a:p>
          <a:p>
            <a:r>
              <a:rPr lang="en-US" dirty="0"/>
              <a:t>[read slide]</a:t>
            </a:r>
          </a:p>
          <a:p>
            <a:endParaRPr lang="en-US" dirty="0"/>
          </a:p>
          <a:p>
            <a:r>
              <a:rPr lang="en-US" dirty="0"/>
              <a:t>Recording devices will usually show you if clipping is likely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 visual representation along with another example of clipping.</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close out our discussion of how we can capture speech well, we have to mention speech file formats. There are many, which involve tradeoffs in terms of compression and quality. The one you’ll see and use the most in this class is the .wav file format. </a:t>
            </a:r>
          </a:p>
          <a:p>
            <a:endParaRPr lang="en-US" dirty="0"/>
          </a:p>
          <a:p>
            <a:r>
              <a:rPr lang="en-US" dirty="0"/>
              <a:t>[Resource</a:t>
            </a:r>
            <a:r>
              <a:rPr lang="en-US" baseline="0" dirty="0"/>
              <a:t> Interchange File Format: RIFF file: </a:t>
            </a:r>
            <a:r>
              <a:rPr lang="en-US" dirty="0"/>
              <a:t>M$ wave file format with header and data.]</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35</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circle back to frequency and amplitude and build on how they represent perceptual pitch and loudness, starting with frequency. </a:t>
            </a:r>
          </a:p>
          <a:p>
            <a:endParaRPr lang="en-US" dirty="0"/>
          </a:p>
          <a:p>
            <a:r>
              <a:rPr lang="en-US" dirty="0"/>
              <a:t>You’ll recall from our last class that when vocal folds vibrate, they produce voiced sounds, and the rate of vibration is the frequency or pitch of the sound produced. The faster the vibration, the higher the pitch. If we want to measure this vibration via fundamental frequency of the waveform, as is typical, we can use a pitch track, which is a plot of F0 over time.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36</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pitch track that we would use to estimate pitch or F0, with a reminder on the slide of how to visually calculate frequency. </a:t>
            </a:r>
          </a:p>
          <a:p>
            <a:endParaRPr lang="en-US" dirty="0"/>
          </a:p>
          <a:p>
            <a:r>
              <a:rPr lang="en-US" dirty="0"/>
              <a:t>[Or just count pos2neg or neg2pos]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37</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slightly more detail, we can use a process known as autocorrelation to estimate pitch from a pitch track. To illustrate how this works, I’ll go back to the previous slide in a moment. </a:t>
            </a:r>
          </a:p>
          <a:p>
            <a:endParaRPr lang="en-US" dirty="0"/>
          </a:p>
          <a:p>
            <a:r>
              <a:rPr lang="en-US" dirty="0"/>
              <a:t>[read slide, then Return to previous slide to show how to do]</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38</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39</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475" rtl="0" eaLnBrk="0" fontAlgn="base" latinLnBrk="0" hangingPunct="0">
              <a:lnSpc>
                <a:spcPct val="100000"/>
              </a:lnSpc>
              <a:spcBef>
                <a:spcPct val="30000"/>
              </a:spcBef>
              <a:spcAft>
                <a:spcPct val="0"/>
              </a:spcAft>
              <a:buClrTx/>
              <a:buSzTx/>
              <a:buFontTx/>
              <a:buNone/>
              <a:tabLst/>
              <a:defRPr/>
            </a:pPr>
            <a:r>
              <a:rPr lang="en-US" dirty="0"/>
              <a:t>Like almost all of the other methods we’ve discussed in class so far, there are some issues that can crop up when doing pitch tracking. The first one is the issue of </a:t>
            </a:r>
            <a:r>
              <a:rPr lang="en-US" dirty="0" err="1"/>
              <a:t>microprosody</a:t>
            </a:r>
            <a:r>
              <a:rPr lang="en-US" dirty="0"/>
              <a:t> effects, and we have a good video to explain this. [Play the link for </a:t>
            </a:r>
            <a:r>
              <a:rPr lang="en-US" dirty="0" err="1"/>
              <a:t>microprosody</a:t>
            </a:r>
            <a:r>
              <a:rPr lang="en-US" dirty="0"/>
              <a:t>]</a:t>
            </a:r>
          </a:p>
          <a:p>
            <a:endParaRPr lang="en-US" dirty="0"/>
          </a:p>
          <a:p>
            <a:r>
              <a:rPr lang="en-US" dirty="0"/>
              <a:t>Other issues include the absence of a pitch track for certain kinds of voices, like creaky voice, as well as system errors like halving and doubling which lead to incorrect estimations of pitch. </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40</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an overview of the upcoming content we’ll cover on the acoustics of speech. This will include learning how to define cues to segments and intonation like fundamental frequency and amplitude, and learning how to extract these from speech. Our class today will focus on the first aspect, and next class we’ll get some hands on experience with the second aspect. </a:t>
            </a:r>
          </a:p>
          <a:p>
            <a:endParaRPr lang="en-US" dirty="0"/>
          </a:p>
          <a:p>
            <a:r>
              <a:rPr lang="en-US" dirty="0"/>
              <a:t>[Formant frequencies correspond</a:t>
            </a:r>
            <a:r>
              <a:rPr lang="en-US" baseline="0" dirty="0"/>
              <a:t> to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42062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41</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The two artefacts pointed out on this slide are incongruous with the remaining parts of the pitch track. In this case of pitch halving, if you double the pitch, you’ll see if is a better match for the preceding pitch. </a:t>
            </a:r>
          </a:p>
        </p:txBody>
      </p:sp>
    </p:spTree>
    <p:extLst>
      <p:ext uri="{BB962C8B-B14F-4D97-AF65-F5344CB8AC3E}">
        <p14:creationId xmlns:p14="http://schemas.microsoft.com/office/powerpoint/2010/main" val="1934189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42</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Whereas in the case of pitch doubling, if you halve the pitch, you’ll see a better match.  When you see and listen to pitch in the pitch track (e.g. in </a:t>
            </a:r>
            <a:r>
              <a:rPr lang="en-US" altLang="en-US" dirty="0" err="1">
                <a:latin typeface="Times" charset="0"/>
                <a:ea typeface="ＭＳ Ｐゴシック" charset="-128"/>
              </a:rPr>
              <a:t>Praat</a:t>
            </a:r>
            <a:r>
              <a:rPr lang="en-US" altLang="en-US" dirty="0">
                <a:latin typeface="Times" charset="0"/>
                <a:ea typeface="ＭＳ Ｐゴシック" charset="-128"/>
              </a:rPr>
              <a:t>) which seems not to be coordinated with the previous and following pitch, check by looking at half that pitch (does that coordinate better) or twice that pitch</a:t>
            </a:r>
          </a:p>
        </p:txBody>
      </p:sp>
    </p:spTree>
    <p:extLst>
      <p:ext uri="{BB962C8B-B14F-4D97-AF65-F5344CB8AC3E}">
        <p14:creationId xmlns:p14="http://schemas.microsoft.com/office/powerpoint/2010/main" val="1817781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43</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[Smooth]</a:t>
            </a:r>
          </a:p>
        </p:txBody>
      </p:sp>
    </p:spTree>
    <p:extLst>
      <p:ext uri="{BB962C8B-B14F-4D97-AF65-F5344CB8AC3E}">
        <p14:creationId xmlns:p14="http://schemas.microsoft.com/office/powerpoint/2010/main" val="1625949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44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As we’ve alluded to already, pitch is the perceptual correlate of fundamental frequency. But we can’t hear all the possible frequency bands that could be produced and are instead only sensitive to those between 100Hz and 1000Hz. </a:t>
            </a:r>
          </a:p>
        </p:txBody>
      </p:sp>
    </p:spTree>
    <p:extLst>
      <p:ext uri="{BB962C8B-B14F-4D97-AF65-F5344CB8AC3E}">
        <p14:creationId xmlns:p14="http://schemas.microsoft.com/office/powerpoint/2010/main" val="59492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475" rtl="0" eaLnBrk="0" fontAlgn="base" latinLnBrk="0" hangingPunct="0">
              <a:lnSpc>
                <a:spcPct val="100000"/>
              </a:lnSpc>
              <a:spcBef>
                <a:spcPct val="30000"/>
              </a:spcBef>
              <a:spcAft>
                <a:spcPct val="0"/>
              </a:spcAft>
              <a:buClrTx/>
              <a:buSzTx/>
              <a:buFontTx/>
              <a:buNone/>
              <a:tabLst/>
              <a:defRPr/>
            </a:pPr>
            <a:r>
              <a:rPr lang="en-US" dirty="0"/>
              <a:t>The </a:t>
            </a:r>
            <a:r>
              <a:rPr lang="en-US" dirty="0" err="1"/>
              <a:t>mel</a:t>
            </a:r>
            <a:r>
              <a:rPr lang="en-US" dirty="0"/>
              <a:t> scale is named after the word “melody” and is a perceptual scale of pitches </a:t>
            </a:r>
            <a:r>
              <a:rPr lang="en-HK" b="0" i="0" dirty="0">
                <a:solidFill>
                  <a:srgbClr val="202122"/>
                </a:solidFill>
                <a:effectLst/>
                <a:latin typeface="Arial" panose="020B0604020202020204" pitchFamily="34" charset="0"/>
              </a:rPr>
              <a:t>judged by listeners to be equal in distance from one another. One interesting thing that happens is that above 500 Hz, increasingly large intervals are perceived to produce equal pitch increments, so bigger differences in frequency sound like they produce the same differences in pitch. You can convert frequencies in Hz to the </a:t>
            </a:r>
            <a:r>
              <a:rPr lang="en-HK" b="0" i="0" dirty="0" err="1">
                <a:solidFill>
                  <a:srgbClr val="202122"/>
                </a:solidFill>
                <a:effectLst/>
                <a:latin typeface="Arial" panose="020B0604020202020204" pitchFamily="34" charset="0"/>
              </a:rPr>
              <a:t>mel</a:t>
            </a:r>
            <a:r>
              <a:rPr lang="en-HK" b="0" i="0" dirty="0">
                <a:solidFill>
                  <a:srgbClr val="202122"/>
                </a:solidFill>
                <a:effectLst/>
                <a:latin typeface="Arial" panose="020B0604020202020204" pitchFamily="34" charset="0"/>
              </a:rPr>
              <a:t> scale using this equation on the slide. The reference point between this scale and  </a:t>
            </a:r>
            <a:r>
              <a:rPr lang="en-US" sz="1200" b="0" i="0" u="none" strike="noStrike" kern="1200" dirty="0">
                <a:solidFill>
                  <a:schemeClr val="tx1"/>
                </a:solidFill>
                <a:effectLst/>
                <a:latin typeface="Times New Roman" pitchFamily="18" charset="0"/>
                <a:ea typeface="ＭＳ Ｐゴシック" charset="0"/>
                <a:cs typeface="+mn-cs"/>
              </a:rPr>
              <a:t>normal frequency measurement is defined by assigning a perceptual pitch of 1000 </a:t>
            </a:r>
            <a:r>
              <a:rPr lang="en-US" sz="1200" b="0" i="0" u="none" strike="noStrike" kern="1200" dirty="0" err="1">
                <a:solidFill>
                  <a:schemeClr val="tx1"/>
                </a:solidFill>
                <a:effectLst/>
                <a:latin typeface="Times New Roman" pitchFamily="18" charset="0"/>
                <a:ea typeface="ＭＳ Ｐゴシック" charset="0"/>
                <a:cs typeface="+mn-cs"/>
              </a:rPr>
              <a:t>mels</a:t>
            </a:r>
            <a:r>
              <a:rPr lang="en-US" sz="1200" b="0" i="0" u="none" strike="noStrike" kern="1200" dirty="0">
                <a:solidFill>
                  <a:schemeClr val="tx1"/>
                </a:solidFill>
                <a:effectLst/>
                <a:latin typeface="Times New Roman" pitchFamily="18" charset="0"/>
                <a:ea typeface="ＭＳ Ｐゴシック" charset="0"/>
                <a:cs typeface="+mn-cs"/>
              </a:rPr>
              <a:t> to a 1000 Hz tone, 40 </a:t>
            </a:r>
            <a:r>
              <a:rPr lang="en-US" sz="1200" b="0" i="0" u="none" strike="noStrike" kern="1200" dirty="0" err="1">
                <a:solidFill>
                  <a:schemeClr val="tx1"/>
                </a:solidFill>
                <a:effectLst/>
                <a:latin typeface="Times New Roman" pitchFamily="18" charset="0"/>
                <a:ea typeface="ＭＳ Ｐゴシック" charset="0"/>
                <a:cs typeface="+mn-cs"/>
              </a:rPr>
              <a:t>db</a:t>
            </a:r>
            <a:r>
              <a:rPr lang="en-US" sz="1200" b="0" i="0" u="none" strike="noStrike" kern="1200" dirty="0">
                <a:solidFill>
                  <a:schemeClr val="tx1"/>
                </a:solidFill>
                <a:effectLst/>
                <a:latin typeface="Times New Roman" pitchFamily="18" charset="0"/>
                <a:ea typeface="ＭＳ Ｐゴシック" charset="0"/>
                <a:cs typeface="+mn-cs"/>
              </a:rPr>
              <a:t> above the listener's threshold. </a:t>
            </a:r>
            <a:endParaRPr lang="en-US" dirty="0"/>
          </a:p>
          <a:p>
            <a:endParaRPr lang="en-US" dirty="0"/>
          </a:p>
          <a:p>
            <a:endParaRPr lang="en-US" dirty="0"/>
          </a:p>
          <a:p>
            <a:r>
              <a:rPr lang="en-US" dirty="0"/>
              <a:t>[Natural log to the base e (~2.718281828459)]</a:t>
            </a:r>
          </a:p>
        </p:txBody>
      </p:sp>
      <p:sp>
        <p:nvSpPr>
          <p:cNvPr id="4" name="Slide Number Placeholder 3"/>
          <p:cNvSpPr>
            <a:spLocks noGrp="1"/>
          </p:cNvSpPr>
          <p:nvPr>
            <p:ph type="sldNum" sz="quarter" idx="5"/>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3764591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finishes our discussion of frequency and pitch, so now we can move on to amplitude and loudness or intensity. </a:t>
            </a:r>
          </a:p>
          <a:p>
            <a:endParaRPr lang="en-US" dirty="0"/>
          </a:p>
          <a:p>
            <a:r>
              <a:rPr lang="en-US" dirty="0"/>
              <a:t>The first thing we’ll note here is that amplitude is measured using the root mean squared value over a segment of speech., which is calculated using the equation presented on the slide.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46</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Just as pitch is the perceptual correlate of frequency, intensity or loudness is the perceptual correlate of amplitude, and this is measured in decibels</a:t>
            </a:r>
          </a:p>
          <a:p>
            <a:endParaRPr lang="en-US" baseline="0" dirty="0"/>
          </a:p>
          <a:p>
            <a:pPr algn="l"/>
            <a:r>
              <a:rPr lang="en-HK" b="0" i="0" dirty="0">
                <a:solidFill>
                  <a:srgbClr val="000000"/>
                </a:solidFill>
                <a:effectLst/>
                <a:latin typeface="Times"/>
              </a:rPr>
              <a:t>For instance, suppose we have two loudspeakers, the first playing a sound with power P</a:t>
            </a:r>
            <a:r>
              <a:rPr lang="en-HK" b="0" i="0" baseline="-25000" dirty="0">
                <a:solidFill>
                  <a:srgbClr val="000000"/>
                </a:solidFill>
                <a:effectLst/>
                <a:latin typeface="Times"/>
              </a:rPr>
              <a:t>1</a:t>
            </a:r>
            <a:r>
              <a:rPr lang="en-HK" b="0" i="0" dirty="0">
                <a:solidFill>
                  <a:srgbClr val="000000"/>
                </a:solidFill>
                <a:effectLst/>
                <a:latin typeface="Times"/>
              </a:rPr>
              <a:t>, and another playing a louder version of the same sound with power P</a:t>
            </a:r>
            <a:r>
              <a:rPr lang="en-HK" b="0" i="0" baseline="-25000" dirty="0">
                <a:solidFill>
                  <a:srgbClr val="000000"/>
                </a:solidFill>
                <a:effectLst/>
                <a:latin typeface="Times"/>
              </a:rPr>
              <a:t>2</a:t>
            </a:r>
            <a:r>
              <a:rPr lang="en-HK" b="0" i="0" dirty="0">
                <a:solidFill>
                  <a:srgbClr val="000000"/>
                </a:solidFill>
                <a:effectLst/>
                <a:latin typeface="Times"/>
              </a:rPr>
              <a:t>, but everything else (how far away, frequency) kept the same.</a:t>
            </a:r>
          </a:p>
          <a:p>
            <a:pPr algn="l"/>
            <a:r>
              <a:rPr lang="en-HK" b="0" i="0" dirty="0">
                <a:solidFill>
                  <a:srgbClr val="000000"/>
                </a:solidFill>
                <a:effectLst/>
                <a:latin typeface="Times"/>
              </a:rPr>
              <a:t>Using the decibel unit, the </a:t>
            </a:r>
            <a:r>
              <a:rPr lang="en-HK" b="1" i="0" dirty="0">
                <a:solidFill>
                  <a:srgbClr val="000000"/>
                </a:solidFill>
                <a:effectLst/>
                <a:latin typeface="Times"/>
              </a:rPr>
              <a:t>difference in sound level,</a:t>
            </a:r>
            <a:r>
              <a:rPr lang="en-HK" b="0" i="0" dirty="0">
                <a:solidFill>
                  <a:srgbClr val="000000"/>
                </a:solidFill>
                <a:effectLst/>
                <a:latin typeface="Times"/>
              </a:rPr>
              <a:t> between the two is defined to be</a:t>
            </a:r>
          </a:p>
          <a:p>
            <a:pPr algn="ctr"/>
            <a:r>
              <a:rPr lang="en-HK" b="0" i="0" dirty="0">
                <a:solidFill>
                  <a:srgbClr val="000000"/>
                </a:solidFill>
                <a:effectLst/>
                <a:latin typeface="Times"/>
              </a:rPr>
              <a:t>10 log (P</a:t>
            </a:r>
            <a:r>
              <a:rPr lang="en-HK" b="0" i="0" baseline="-25000" dirty="0">
                <a:solidFill>
                  <a:srgbClr val="000000"/>
                </a:solidFill>
                <a:effectLst/>
                <a:latin typeface="Times"/>
              </a:rPr>
              <a:t>2</a:t>
            </a:r>
            <a:r>
              <a:rPr lang="en-HK" b="0" i="0" dirty="0">
                <a:solidFill>
                  <a:srgbClr val="000000"/>
                </a:solidFill>
                <a:effectLst/>
                <a:latin typeface="Times"/>
              </a:rPr>
              <a:t>/P</a:t>
            </a:r>
            <a:r>
              <a:rPr lang="en-HK" b="0" i="0" baseline="-25000" dirty="0">
                <a:solidFill>
                  <a:srgbClr val="000000"/>
                </a:solidFill>
                <a:effectLst/>
                <a:latin typeface="Times"/>
              </a:rPr>
              <a:t>1</a:t>
            </a:r>
            <a:r>
              <a:rPr lang="en-HK" b="0" i="0" dirty="0">
                <a:solidFill>
                  <a:srgbClr val="000000"/>
                </a:solidFill>
                <a:effectLst/>
                <a:latin typeface="Times"/>
              </a:rPr>
              <a:t>) dB        where the log is to base 10.</a:t>
            </a:r>
          </a:p>
          <a:p>
            <a:pPr algn="ctr"/>
            <a:r>
              <a:rPr lang="en-HK" b="0" i="0" dirty="0">
                <a:solidFill>
                  <a:srgbClr val="000000"/>
                </a:solidFill>
                <a:effectLst/>
                <a:latin typeface="Times"/>
              </a:rPr>
              <a:t>If the second produces twice as much power than the first, the difference in dB is10 log (P</a:t>
            </a:r>
            <a:r>
              <a:rPr lang="en-HK" b="0" i="0" baseline="-25000" dirty="0">
                <a:solidFill>
                  <a:srgbClr val="000000"/>
                </a:solidFill>
                <a:effectLst/>
                <a:latin typeface="Times"/>
              </a:rPr>
              <a:t>2</a:t>
            </a:r>
            <a:r>
              <a:rPr lang="en-HK" b="0" i="0" dirty="0">
                <a:solidFill>
                  <a:srgbClr val="000000"/>
                </a:solidFill>
                <a:effectLst/>
                <a:latin typeface="Times"/>
              </a:rPr>
              <a:t>/P</a:t>
            </a:r>
            <a:r>
              <a:rPr lang="en-HK" b="0" i="0" baseline="-25000" dirty="0">
                <a:solidFill>
                  <a:srgbClr val="000000"/>
                </a:solidFill>
                <a:effectLst/>
                <a:latin typeface="Times"/>
              </a:rPr>
              <a:t>1</a:t>
            </a:r>
            <a:r>
              <a:rPr lang="en-HK" b="0" i="0" dirty="0">
                <a:solidFill>
                  <a:srgbClr val="000000"/>
                </a:solidFill>
                <a:effectLst/>
                <a:latin typeface="Times"/>
              </a:rPr>
              <a:t>) = 10 log 2 = 3 dB     (to a good approximation).</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47</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we previously talked about amplitude in terms of air pressure, which is measured in Pascale </a:t>
            </a:r>
            <a:r>
              <a:rPr lang="en-US" dirty="0" err="1"/>
              <a:t>units.T</a:t>
            </a:r>
            <a:r>
              <a:rPr lang="en-US" dirty="0"/>
              <a:t> he larger the pressure max and min, the more intense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48</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Here we have an example plot of intensity. The speaker emphasizes the word </a:t>
            </a:r>
            <a:r>
              <a:rPr lang="en-US" i="1" dirty="0">
                <a:ea typeface="ＭＳ Ｐゴシック" charset="0"/>
                <a:cs typeface="ＭＳ Ｐゴシック" charset="0"/>
              </a:rPr>
              <a:t>long</a:t>
            </a:r>
            <a:r>
              <a:rPr lang="en-US" dirty="0">
                <a:ea typeface="ＭＳ Ｐゴシック" charset="0"/>
                <a:cs typeface="ＭＳ Ｐゴシック" charset="0"/>
              </a:rPr>
              <a:t>, which gives it more sound pressure or amplitude</a:t>
            </a:r>
          </a:p>
        </p:txBody>
      </p:sp>
    </p:spTree>
    <p:extLst>
      <p:ext uri="{BB962C8B-B14F-4D97-AF65-F5344CB8AC3E}">
        <p14:creationId xmlns:p14="http://schemas.microsoft.com/office/powerpoint/2010/main" val="1609023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50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r>
              <a:rPr lang="en-US" dirty="0">
                <a:latin typeface="Times New Roman" charset="0"/>
              </a:rPr>
              <a:t>You might be interested in how loud common sounds are – here is a common list spanning silence all the way to the point at which you can damage your ears.</a:t>
            </a:r>
          </a:p>
          <a:p>
            <a:pPr eaLnBrk="1" hangingPunct="1"/>
            <a:endParaRPr lang="en-US" dirty="0">
              <a:latin typeface="Times New Roman" charset="0"/>
            </a:endParaRPr>
          </a:p>
          <a:p>
            <a:pPr eaLnBrk="1" hangingPunct="1"/>
            <a:r>
              <a:rPr lang="en-US" dirty="0">
                <a:latin typeface="Times New Roman" charset="0"/>
              </a:rPr>
              <a:t>Pa = Pascal pressure metric</a:t>
            </a:r>
          </a:p>
          <a:p>
            <a:pPr eaLnBrk="1" hangingPunct="1"/>
            <a:r>
              <a:rPr lang="en-US" dirty="0">
                <a:latin typeface="Times New Roman" charset="0"/>
              </a:rPr>
              <a:t>Db = Decibel</a:t>
            </a:r>
          </a:p>
          <a:p>
            <a:pPr eaLnBrk="1" hangingPunct="1"/>
            <a:r>
              <a:rPr lang="en-US" dirty="0">
                <a:latin typeface="Times New Roman" charset="0"/>
              </a:rPr>
              <a:t>You can measure </a:t>
            </a:r>
            <a:r>
              <a:rPr lang="en-US" dirty="0" err="1">
                <a:latin typeface="Times New Roman" charset="0"/>
              </a:rPr>
              <a:t>dbs</a:t>
            </a:r>
            <a:r>
              <a:rPr lang="en-US" dirty="0">
                <a:latin typeface="Times New Roman" charset="0"/>
              </a:rPr>
              <a:t> on your phone:  Decibel X et al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roadmap of what we will specifically focus on today. As you can see, we have quite a few topics to cover, and we will probably need the full two hours of class time today, so I’ll go ahead and get started with the motivating goals for today’s lecture.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865505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an alternate version of the previous list. </a:t>
            </a:r>
          </a:p>
        </p:txBody>
      </p:sp>
      <p:sp>
        <p:nvSpPr>
          <p:cNvPr id="4" name="Slide Number Placeholder 3"/>
          <p:cNvSpPr>
            <a:spLocks noGrp="1"/>
          </p:cNvSpPr>
          <p:nvPr>
            <p:ph type="sldNum" sz="quarter" idx="5"/>
          </p:nvPr>
        </p:nvSpPr>
        <p:spPr/>
        <p:txBody>
          <a:bodyPr/>
          <a:lstStyle/>
          <a:p>
            <a:fld id="{E0D37E8C-A7ED-114C-8072-02C918A57C5D}" type="slidenum">
              <a:rPr lang="en-US" smtClean="0"/>
              <a:pPr/>
              <a:t>51</a:t>
            </a:fld>
            <a:endParaRPr lang="en-US"/>
          </a:p>
        </p:txBody>
      </p:sp>
    </p:spTree>
    <p:extLst>
      <p:ext uri="{BB962C8B-B14F-4D97-AF65-F5344CB8AC3E}">
        <p14:creationId xmlns:p14="http://schemas.microsoft.com/office/powerpoint/2010/main" val="2966624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a slightly different version of the previous lists that tells you how long you can withstand certain sustained decibel levels of sound before damage to the ear drum occurs. So if you are frequently going to places on the louder end of the spectrum like concerts or even the NYC subway, I would recommend getting a good pair of concert earplugs that dampen noise while still letting you hear music – I personally use the Loops brand and they’re great because once a person’s hearing is damaged there is no way to restore it.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talked about the basic aspects of soundwaves. We’ll now get to more complex measures that we can derive from a soundwave that correspond to our perception of voice quality. These are known as jitter, shimmer, and HNR, and we’ll go over each one in detail now.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Jitter and shimmer are closely related, where jitter measures variation in pitch in speech, while shimmer measures variation in intensity.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Amplitude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aspect of voice quality that we have to discuss today is harmonics to noise ratio, which is the ratio between the periodic or speech-related components of a speech segment relative to the aperiodic or noise-related components of a speech segment. We want a high HNR as this indicates little noise and clear speech, whereas a low ratio indicating more noise can indicate hoarseness, breathiness, and roughness of the voice, which can in turn point to certain voice disorders. </a:t>
            </a:r>
          </a:p>
          <a:p>
            <a:endParaRPr lang="en-US" dirty="0"/>
          </a:p>
          <a:p>
            <a:r>
              <a:rPr lang="en-US" dirty="0"/>
              <a:t>[Harmonics:  good; Noise: not]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performing speech analysis, we have a couple of main goals. One of these is to be able to distinguish one phoneme from another automatically, as we discussed briefly last week. This is particularly useful for automatic speech recognition and forensic linguistics, especially in more ambiguous cases like these examples. [play sounds]</a:t>
            </a:r>
          </a:p>
          <a:p>
            <a:endParaRPr lang="en-US" dirty="0"/>
          </a:p>
          <a:p>
            <a:r>
              <a:rPr lang="en-US" dirty="0"/>
              <a:t>To achieve this goal of distinguishing between phonemes, we need to look to the speech signal for accurate and reliable evidence. </a:t>
            </a:r>
          </a:p>
          <a:p>
            <a:endParaRPr lang="en-US" dirty="0"/>
          </a:p>
          <a:p>
            <a:r>
              <a:rPr lang="en-US" dirty="0"/>
              <a:t>[ATIS corpus for ASR: dialogue system for travel arrangements: record something not so clear about N*]</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voice quality, we also want to be able to measure the speaking rate of a speech segment, usually in terms of syllables uttered per second, but sometimes in terms of words uttered per second. Speaking rate is linked to the information density of a given language, where greater information density correlates with slower speaking rate. Why do you think that might be the case?</a:t>
            </a:r>
          </a:p>
          <a:p>
            <a:endParaRPr lang="en-US" dirty="0"/>
          </a:p>
          <a:p>
            <a:r>
              <a:rPr lang="en-US" dirty="0"/>
              <a:t>https://</a:t>
            </a:r>
            <a:r>
              <a:rPr lang="en-US" dirty="0" err="1"/>
              <a:t>kottke.org</a:t>
            </a:r>
            <a:r>
              <a:rPr lang="en-US" dirty="0"/>
              <a:t>/11/09/the-speed-and-density-of-language</a:t>
            </a:r>
          </a:p>
        </p:txBody>
      </p:sp>
      <p:sp>
        <p:nvSpPr>
          <p:cNvPr id="4" name="Slide Number Placeholder 3"/>
          <p:cNvSpPr>
            <a:spLocks noGrp="1"/>
          </p:cNvSpPr>
          <p:nvPr>
            <p:ph type="sldNum" sz="quarter" idx="5"/>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2064283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baseline="0" dirty="0"/>
              <a:t>That brings us to the last topic on the agenda today, which is reading representations of speech segments. How can we look at something like this and associate specifics parts of the waveform with what we hear?</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want to be able to see a difference in appearance of waveforms like this, and tell that the denser section corresponds to a fricative consonant </a:t>
            </a:r>
            <a:r>
              <a:rPr lang="en-US" dirty="0" err="1"/>
              <a:t>Sh</a:t>
            </a:r>
            <a:r>
              <a:rPr lang="en-US" dirty="0"/>
              <a:t>, whereas the sparser section corresponds to a vowel </a:t>
            </a:r>
            <a:r>
              <a:rPr lang="en-US" dirty="0" err="1"/>
              <a:t>iy</a:t>
            </a:r>
            <a:r>
              <a:rPr lang="en-US" dirty="0"/>
              <a:t> in the word “She”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63</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waveforms, we also want to be able to read the spectrum of a speech segment ,or the spectrogram. This is what represents the different frequency components in a given waveform, and is computed using a Fourier Transformer or with Linear Predictive Coding. You can follow the links on the slide to get more information about specific tools that allow you to apply both of those techniques. </a:t>
            </a:r>
          </a:p>
          <a:p>
            <a:endParaRPr lang="en-US" baseline="0" dirty="0"/>
          </a:p>
          <a:p>
            <a:r>
              <a:rPr lang="en-US" baseline="0" dirty="0"/>
              <a:t>[Change loudness, the amplitude gets bigger</a:t>
            </a:r>
          </a:p>
          <a:p>
            <a:r>
              <a:rPr lang="en-US" baseline="0" dirty="0"/>
              <a:t>Change the </a:t>
            </a:r>
            <a:r>
              <a:rPr lang="en-US" baseline="0" dirty="0" err="1"/>
              <a:t>pich</a:t>
            </a:r>
            <a:r>
              <a:rPr lang="en-US" baseline="0" dirty="0"/>
              <a:t>, the frequency of all components increases]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slice of a spectrum representing sound pressure at different frequencies. </a:t>
            </a:r>
          </a:p>
          <a:p>
            <a:endParaRPr lang="en-US" dirty="0"/>
          </a:p>
          <a:p>
            <a:r>
              <a:rPr lang="en-US" dirty="0"/>
              <a:t>[ae] from had in “She had a baby.”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multiple such slices we get a spectrogram. </a:t>
            </a:r>
          </a:p>
          <a:p>
            <a:endParaRPr lang="en-US" dirty="0"/>
          </a:p>
          <a:p>
            <a:r>
              <a:rPr lang="en-US" dirty="0"/>
              <a:t>Spectrogram shows frequencies over time with intensity identifying amplitude – what you can see in </a:t>
            </a:r>
            <a:r>
              <a:rPr lang="en-US" dirty="0" err="1"/>
              <a:t>Praat</a:t>
            </a:r>
            <a:r>
              <a:rPr lang="en-US" dirty="0"/>
              <a:t>. </a:t>
            </a:r>
          </a:p>
          <a:p>
            <a:r>
              <a:rPr lang="en-US" dirty="0"/>
              <a:t>For vowels in particular you can see spectral formants (the darker shaded parts) which relate to the different positions of the articulators we discussed last week.</a:t>
            </a:r>
          </a:p>
          <a:p>
            <a:r>
              <a:rPr lang="en-US" dirty="0"/>
              <a:t>Note that </a:t>
            </a:r>
            <a:r>
              <a:rPr lang="en-US" dirty="0" err="1"/>
              <a:t>iy</a:t>
            </a:r>
            <a:r>
              <a:rPr lang="en-US" dirty="0"/>
              <a:t> is a high front vowel, ax is a middle vowel, ae is low front, and </a:t>
            </a:r>
            <a:r>
              <a:rPr lang="en-US" dirty="0" err="1"/>
              <a:t>ey</a:t>
            </a:r>
            <a:r>
              <a:rPr lang="en-US" dirty="0"/>
              <a:t> is mid and front</a:t>
            </a:r>
          </a:p>
          <a:p>
            <a:r>
              <a:rPr lang="en-US" dirty="0" err="1"/>
              <a:t>Iy</a:t>
            </a:r>
            <a:r>
              <a:rPr lang="en-US" dirty="0"/>
              <a:t> for she and baby look fairly similar although different lengths because of pitch accent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67</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Specifically for vowels, different patterns of formants on a spectrogram can be used to identify different vowels in speech.</a:t>
            </a:r>
          </a:p>
          <a:p>
            <a:pPr marL="228600" indent="-228600">
              <a:buAutoNum type="arabicParenR"/>
            </a:pPr>
            <a:endParaRPr lang="en-US" dirty="0"/>
          </a:p>
          <a:p>
            <a:pPr marL="228600" indent="-228600">
              <a:buAutoNum type="arabicParenR"/>
            </a:pPr>
            <a:r>
              <a:rPr lang="en-US" dirty="0" err="1"/>
              <a:t>i</a:t>
            </a:r>
            <a:r>
              <a:rPr lang="en-US" dirty="0"/>
              <a:t> </a:t>
            </a:r>
            <a:r>
              <a:rPr lang="en-US" dirty="0" err="1"/>
              <a:t>ee</a:t>
            </a:r>
            <a:endParaRPr lang="en-US" dirty="0"/>
          </a:p>
          <a:p>
            <a:pPr marL="228600" indent="-228600">
              <a:buAutoNum type="arabicParenR"/>
            </a:pPr>
            <a:r>
              <a:rPr lang="en-US" dirty="0"/>
              <a:t>I </a:t>
            </a:r>
            <a:r>
              <a:rPr lang="en-US" dirty="0" err="1"/>
              <a:t>ih</a:t>
            </a:r>
            <a:endParaRPr lang="en-US" dirty="0"/>
          </a:p>
          <a:p>
            <a:pPr marL="228600" indent="-228600">
              <a:buAutoNum type="arabicParenR"/>
            </a:pPr>
            <a:r>
              <a:rPr lang="en-US" dirty="0"/>
              <a:t>e eh</a:t>
            </a:r>
          </a:p>
          <a:p>
            <a:pPr marL="228600" indent="-228600">
              <a:buAutoNum type="arabicParenR"/>
            </a:pPr>
            <a:r>
              <a:rPr lang="en-US" dirty="0"/>
              <a:t>ae ae</a:t>
            </a:r>
          </a:p>
          <a:p>
            <a:pPr marL="228600" indent="-228600">
              <a:buAutoNum type="arabicParenR"/>
            </a:pPr>
            <a:r>
              <a:rPr lang="en-US" dirty="0"/>
              <a:t>a ah</a:t>
            </a:r>
          </a:p>
          <a:p>
            <a:pPr marL="228600" indent="-228600">
              <a:buAutoNum type="arabicParenR"/>
            </a:pPr>
            <a:r>
              <a:rPr lang="en-US" dirty="0"/>
              <a:t>c </a:t>
            </a:r>
            <a:r>
              <a:rPr lang="en-US" dirty="0" err="1"/>
              <a:t>ao</a:t>
            </a:r>
            <a:endParaRPr lang="en-US" dirty="0"/>
          </a:p>
          <a:p>
            <a:pPr marL="228600" indent="-228600">
              <a:buAutoNum type="arabicParenR"/>
            </a:pPr>
            <a:r>
              <a:rPr lang="en-US" dirty="0"/>
              <a:t>u </a:t>
            </a:r>
            <a:r>
              <a:rPr lang="en-US" dirty="0" err="1"/>
              <a:t>oo</a:t>
            </a:r>
            <a:r>
              <a:rPr lang="en-US" dirty="0"/>
              <a:t> (wood)</a:t>
            </a:r>
          </a:p>
          <a:p>
            <a:pPr marL="228600" indent="-228600">
              <a:buAutoNum type="arabicParenR"/>
            </a:pPr>
            <a:r>
              <a:rPr lang="en-US" dirty="0"/>
              <a:t>u </a:t>
            </a:r>
            <a:r>
              <a:rPr lang="en-US" dirty="0" err="1"/>
              <a:t>oo</a:t>
            </a:r>
            <a:r>
              <a:rPr lang="en-US" dirty="0"/>
              <a:t> (tulip)</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68</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69</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details of the formants associated with a particular vowel can vary depending on the consonant context in which that vowel is produced. </a:t>
            </a:r>
          </a:p>
          <a:p>
            <a:endParaRPr lang="en-US" dirty="0"/>
          </a:p>
          <a:p>
            <a:r>
              <a:rPr lang="en-US" dirty="0" err="1"/>
              <a:t>uhbab</a:t>
            </a:r>
            <a:r>
              <a:rPr lang="en-US" dirty="0"/>
              <a:t>, </a:t>
            </a:r>
            <a:r>
              <a:rPr lang="en-US" dirty="0" err="1"/>
              <a:t>uhdad</a:t>
            </a:r>
            <a:r>
              <a:rPr lang="en-US" dirty="0"/>
              <a:t>, </a:t>
            </a:r>
            <a:r>
              <a:rPr lang="en-US" dirty="0" err="1"/>
              <a:t>uhgag</a:t>
            </a:r>
            <a:r>
              <a:rPr lang="mr-IN" dirty="0"/>
              <a:t>…</a:t>
            </a:r>
            <a:r>
              <a:rPr lang="en-US" dirty="0"/>
              <a:t>”uh” before  “b”, “d”, “g”</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70</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sound] I want to fly to </a:t>
            </a:r>
            <a:r>
              <a:rPr lang="en-US" b="1" i="1" dirty="0"/>
              <a:t>Newark</a:t>
            </a:r>
            <a:r>
              <a:rPr lang="en-US" dirty="0"/>
              <a:t>: waveform at the top and spectrogram at the bottom.  The spectrogram also has information here on pitch (blue) and intensity (yellow)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one last feature used in speech analysis that I’m going to mention today is Mel Frequency Cepstral  Coefficients, which are used to approximate the shape of the vocal tract that is then associated with specific kinds of phoneme production. Luckily, there are python libraries and other tools that allow you to measure this.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71</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72</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you can figure this out on your own after class without listening to the speech wav file </a:t>
            </a:r>
            <a:r>
              <a:rPr lang="en-US" dirty="0">
                <a:sym typeface="Wingdings" pitchFamily="2" charset="2"/>
              </a:rPr>
              <a:t></a:t>
            </a:r>
          </a:p>
          <a:p>
            <a:r>
              <a:rPr lang="en-US" dirty="0">
                <a:sym typeface="Wingdings" pitchFamily="2" charset="2"/>
              </a:rPr>
              <a:t>Then you can listen and see how well you did!</a:t>
            </a:r>
          </a:p>
        </p:txBody>
      </p:sp>
      <p:sp>
        <p:nvSpPr>
          <p:cNvPr id="4" name="Slide Number Placeholder 3"/>
          <p:cNvSpPr>
            <a:spLocks noGrp="1"/>
          </p:cNvSpPr>
          <p:nvPr>
            <p:ph type="sldNum" sz="quarter" idx="5"/>
          </p:nvPr>
        </p:nvSpPr>
        <p:spPr/>
        <p:txBody>
          <a:bodyPr/>
          <a:lstStyle/>
          <a:p>
            <a:fld id="{E0D37E8C-A7ED-114C-8072-02C918A57C5D}" type="slidenum">
              <a:rPr lang="en-US" smtClean="0"/>
              <a:pPr/>
              <a:t>73</a:t>
            </a:fld>
            <a:endParaRPr lang="en-US"/>
          </a:p>
        </p:txBody>
      </p:sp>
    </p:spTree>
    <p:extLst>
      <p:ext uri="{BB962C8B-B14F-4D97-AF65-F5344CB8AC3E}">
        <p14:creationId xmlns:p14="http://schemas.microsoft.com/office/powerpoint/2010/main" val="698995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74</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sound] I want to fly to </a:t>
            </a:r>
            <a:r>
              <a:rPr lang="en-US" b="1" i="1" dirty="0"/>
              <a:t>New  York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compare the 2:  where do you see the differences?  I want to fly to Newark/New York.</a:t>
            </a:r>
          </a:p>
        </p:txBody>
      </p:sp>
      <p:sp>
        <p:nvSpPr>
          <p:cNvPr id="4" name="Slide Number Placeholder 3"/>
          <p:cNvSpPr>
            <a:spLocks noGrp="1"/>
          </p:cNvSpPr>
          <p:nvPr>
            <p:ph type="sldNum" sz="quarter" idx="5"/>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77453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9/11/25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9/11/25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9/11/25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9/11/25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9/11/25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9/11/25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9/11/25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9/11/25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9/11/25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9/11/25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9/11/25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9/11/25</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audio" Target="../media/media1.wav"/><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1.png"/><Relationship Id="rId3" Type="http://schemas.microsoft.com/office/2007/relationships/media" Target="../media/media5.wav"/><Relationship Id="rId7" Type="http://schemas.microsoft.com/office/2007/relationships/media" Target="../media/media7.wav"/><Relationship Id="rId12" Type="http://schemas.openxmlformats.org/officeDocument/2006/relationships/notesSlide" Target="../notesSlides/notesSlide1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peechpathologygraduateprograms.org/2018/01/10-most-common-speech-language-disord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fu.ca/sonic-studio-webdav/handbook/Fourier_Analysi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Digital_Audio_Tap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chopedia.com/definition/21075/nyquist-frequen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acoustics.org/hearing-voices-in-the-high-frequencies-what-your-cell-phone-isnt-telling-you-brian-b-mon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osquitoloiteringsolution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youtube.com/watch?v=IrewnzQYrPI" TargetMode="External"/><Relationship Id="rId5" Type="http://schemas.openxmlformats.org/officeDocument/2006/relationships/hyperlink" Target="https://en.wikipedia.org/wiki/File:17.4_kHz_sound.ogg"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8.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hyperlink" Target="http://sox.sourceforge.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on.hum.uva.nl/praat/manual/Sound__Autocorrelate___.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kteTGErw5J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Mel_scal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en.wikipedia.org/wiki/Pitch_(music)" TargetMode="External"/><Relationship Id="rId4" Type="http://schemas.openxmlformats.org/officeDocument/2006/relationships/hyperlink" Target="https://en.wikipedia.org/wiki/Scale_(musi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s://www.animations.physics.unsw.edu.au/jw/dB.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britannica.com/technology/log-nautical-instrumen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hyperlink" Target="https://www.fon.hum.uva.nl/praa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librosa.org/" TargetMode="External"/><Relationship Id="rId5" Type="http://schemas.openxmlformats.org/officeDocument/2006/relationships/hyperlink" Target="https://www.audeering.com/research/opensmile/" TargetMode="External"/><Relationship Id="rId4" Type="http://schemas.openxmlformats.org/officeDocument/2006/relationships/hyperlink" Target="https://parselmouth.readthedocs.io/en/stabl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blog.echobarrier.com/blog/6-best-ios-apps-to-measure-noise-level-decibel-meter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audio" Target="../media/media18.wav"/><Relationship Id="rId13" Type="http://schemas.microsoft.com/office/2007/relationships/media" Target="../media/media21.wav"/><Relationship Id="rId18" Type="http://schemas.openxmlformats.org/officeDocument/2006/relationships/audio" Target="../media/media23.wav"/><Relationship Id="rId26" Type="http://schemas.openxmlformats.org/officeDocument/2006/relationships/audio" Target="../media/media27.wav"/><Relationship Id="rId3" Type="http://schemas.microsoft.com/office/2007/relationships/media" Target="../media/media16.wav"/><Relationship Id="rId21" Type="http://schemas.microsoft.com/office/2007/relationships/media" Target="../media/media25.wav"/><Relationship Id="rId7" Type="http://schemas.microsoft.com/office/2007/relationships/media" Target="../media/media18.wav"/><Relationship Id="rId12" Type="http://schemas.openxmlformats.org/officeDocument/2006/relationships/audio" Target="../media/media20.wav"/><Relationship Id="rId17" Type="http://schemas.microsoft.com/office/2007/relationships/media" Target="../media/media23.wav"/><Relationship Id="rId25" Type="http://schemas.microsoft.com/office/2007/relationships/media" Target="../media/media27.wav"/><Relationship Id="rId2" Type="http://schemas.openxmlformats.org/officeDocument/2006/relationships/audio" Target="../media/media15.wav"/><Relationship Id="rId16" Type="http://schemas.openxmlformats.org/officeDocument/2006/relationships/audio" Target="../media/media22.wav"/><Relationship Id="rId20" Type="http://schemas.openxmlformats.org/officeDocument/2006/relationships/audio" Target="../media/media24.wav"/><Relationship Id="rId29" Type="http://schemas.openxmlformats.org/officeDocument/2006/relationships/image" Target="../media/image20.png"/><Relationship Id="rId1" Type="http://schemas.microsoft.com/office/2007/relationships/media" Target="../media/media15.wav"/><Relationship Id="rId6" Type="http://schemas.openxmlformats.org/officeDocument/2006/relationships/audio" Target="../media/media17.wav"/><Relationship Id="rId11" Type="http://schemas.microsoft.com/office/2007/relationships/media" Target="../media/media20.wav"/><Relationship Id="rId24" Type="http://schemas.openxmlformats.org/officeDocument/2006/relationships/audio" Target="../media/media26.wav"/><Relationship Id="rId5" Type="http://schemas.microsoft.com/office/2007/relationships/media" Target="../media/media17.wav"/><Relationship Id="rId15" Type="http://schemas.microsoft.com/office/2007/relationships/media" Target="../media/media22.wav"/><Relationship Id="rId23" Type="http://schemas.microsoft.com/office/2007/relationships/media" Target="../media/media26.wav"/><Relationship Id="rId28" Type="http://schemas.openxmlformats.org/officeDocument/2006/relationships/notesSlide" Target="../notesSlides/notesSlide56.xml"/><Relationship Id="rId10" Type="http://schemas.openxmlformats.org/officeDocument/2006/relationships/audio" Target="../media/media19.wav"/><Relationship Id="rId19" Type="http://schemas.microsoft.com/office/2007/relationships/media" Target="../media/media24.wav"/><Relationship Id="rId4" Type="http://schemas.openxmlformats.org/officeDocument/2006/relationships/audio" Target="../media/media16.wav"/><Relationship Id="rId9" Type="http://schemas.microsoft.com/office/2007/relationships/media" Target="../media/media19.wav"/><Relationship Id="rId14" Type="http://schemas.openxmlformats.org/officeDocument/2006/relationships/audio" Target="../media/media21.wav"/><Relationship Id="rId22" Type="http://schemas.openxmlformats.org/officeDocument/2006/relationships/audio" Target="../media/media25.wav"/><Relationship Id="rId27"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3" Type="http://schemas.microsoft.com/office/2007/relationships/media" Target="../media/media34.wav"/><Relationship Id="rId18" Type="http://schemas.openxmlformats.org/officeDocument/2006/relationships/audio" Target="../media/media36.wav"/><Relationship Id="rId26" Type="http://schemas.openxmlformats.org/officeDocument/2006/relationships/audio" Target="../media/media40.wav"/><Relationship Id="rId3" Type="http://schemas.microsoft.com/office/2007/relationships/media" Target="../media/media29.wav"/><Relationship Id="rId21" Type="http://schemas.microsoft.com/office/2007/relationships/media" Target="../media/media38.wav"/><Relationship Id="rId7" Type="http://schemas.microsoft.com/office/2007/relationships/media" Target="../media/media31.wav"/><Relationship Id="rId12" Type="http://schemas.openxmlformats.org/officeDocument/2006/relationships/audio" Target="../media/media33.wav"/><Relationship Id="rId17" Type="http://schemas.microsoft.com/office/2007/relationships/media" Target="../media/media36.wav"/><Relationship Id="rId25" Type="http://schemas.microsoft.com/office/2007/relationships/media" Target="../media/media40.wav"/><Relationship Id="rId33" Type="http://schemas.openxmlformats.org/officeDocument/2006/relationships/image" Target="../media/image20.png"/><Relationship Id="rId2" Type="http://schemas.openxmlformats.org/officeDocument/2006/relationships/audio" Target="../media/media28.wav"/><Relationship Id="rId16" Type="http://schemas.openxmlformats.org/officeDocument/2006/relationships/audio" Target="../media/media35.wav"/><Relationship Id="rId20" Type="http://schemas.openxmlformats.org/officeDocument/2006/relationships/audio" Target="../media/media37.wav"/><Relationship Id="rId29" Type="http://schemas.microsoft.com/office/2007/relationships/media" Target="../media/media42.wav"/><Relationship Id="rId1" Type="http://schemas.microsoft.com/office/2007/relationships/media" Target="../media/media28.wav"/><Relationship Id="rId6" Type="http://schemas.openxmlformats.org/officeDocument/2006/relationships/audio" Target="../media/media30.wav"/><Relationship Id="rId11" Type="http://schemas.microsoft.com/office/2007/relationships/media" Target="../media/media33.wav"/><Relationship Id="rId24" Type="http://schemas.openxmlformats.org/officeDocument/2006/relationships/audio" Target="../media/media39.wav"/><Relationship Id="rId32" Type="http://schemas.openxmlformats.org/officeDocument/2006/relationships/notesSlide" Target="../notesSlides/notesSlide58.xml"/><Relationship Id="rId5" Type="http://schemas.microsoft.com/office/2007/relationships/media" Target="../media/media30.wav"/><Relationship Id="rId15" Type="http://schemas.microsoft.com/office/2007/relationships/media" Target="../media/media35.wav"/><Relationship Id="rId23" Type="http://schemas.microsoft.com/office/2007/relationships/media" Target="../media/media39.wav"/><Relationship Id="rId28" Type="http://schemas.openxmlformats.org/officeDocument/2006/relationships/audio" Target="../media/media41.wav"/><Relationship Id="rId10" Type="http://schemas.openxmlformats.org/officeDocument/2006/relationships/audio" Target="../media/media32.wav"/><Relationship Id="rId19" Type="http://schemas.microsoft.com/office/2007/relationships/media" Target="../media/media37.wav"/><Relationship Id="rId31" Type="http://schemas.openxmlformats.org/officeDocument/2006/relationships/slideLayout" Target="../slideLayouts/slideLayout2.xml"/><Relationship Id="rId4" Type="http://schemas.openxmlformats.org/officeDocument/2006/relationships/audio" Target="../media/media29.wav"/><Relationship Id="rId9" Type="http://schemas.microsoft.com/office/2007/relationships/media" Target="../media/media32.wav"/><Relationship Id="rId14" Type="http://schemas.openxmlformats.org/officeDocument/2006/relationships/audio" Target="../media/media34.wav"/><Relationship Id="rId22" Type="http://schemas.openxmlformats.org/officeDocument/2006/relationships/audio" Target="../media/media38.wav"/><Relationship Id="rId27" Type="http://schemas.microsoft.com/office/2007/relationships/media" Target="../media/media41.wav"/><Relationship Id="rId30" Type="http://schemas.openxmlformats.org/officeDocument/2006/relationships/audio" Target="../media/media42.wav"/><Relationship Id="rId8" Type="http://schemas.openxmlformats.org/officeDocument/2006/relationships/audio" Target="../media/media3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ieeexplore.ieee.org/stamp/stamp.jsp?tp=&amp;arnumber=446209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kottke.org/11/09/the-speed-and-density-of-languag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time.com/time/health/article/0,8599,2091477,00.html"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Fourier_transfor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kuniga.me/blog/2021/05/13/lpc-in-python.html" TargetMode="External"/><Relationship Id="rId4" Type="http://schemas.openxmlformats.org/officeDocument/2006/relationships/hyperlink" Target="https://towardsdatascience.com/understanding-audio-data-fourier-transform-fft-spectrogram-and-speech-recognition-a4072d228520"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6.xml"/><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3" Type="http://schemas.openxmlformats.org/officeDocument/2006/relationships/hyperlink" Target="http://www.cs.columbia.edu/~julia/courses/CS6998-24/Slides/what2Record.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b="1" dirty="0"/>
              <a:t>Acoustics of Speech</a:t>
            </a:r>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
        <p:nvSpPr>
          <p:cNvPr id="5" name="Rectangle 3">
            <a:extLst>
              <a:ext uri="{FF2B5EF4-FFF2-40B4-BE49-F238E27FC236}">
                <a16:creationId xmlns:a16="http://schemas.microsoft.com/office/drawing/2014/main" id="{59A55EBC-C5D1-D4C9-563C-127DEAAE6763}"/>
              </a:ext>
            </a:extLst>
          </p:cNvPr>
          <p:cNvSpPr>
            <a:spLocks noGrp="1" noChangeArrowheads="1"/>
          </p:cNvSpPr>
          <p:nvPr>
            <p:ph type="subTitle" idx="1"/>
          </p:nvPr>
        </p:nvSpPr>
        <p:spPr>
          <a:xfrm>
            <a:off x="1028700" y="3886200"/>
            <a:ext cx="7086600" cy="1752600"/>
          </a:xfrm>
        </p:spPr>
        <p:txBody>
          <a:bodyPr/>
          <a:lstStyle/>
          <a:p>
            <a:r>
              <a:rPr lang="en-US" dirty="0"/>
              <a:t>Julia Hirschberg &amp; Debasmita Bhattacharya</a:t>
            </a:r>
          </a:p>
          <a:p>
            <a:r>
              <a:rPr lang="en-US"/>
              <a:t>CS 6706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4C9AEB-6A75-68AC-4F14-CE4E8E007403}"/>
              </a:ext>
            </a:extLst>
          </p:cNvPr>
          <p:cNvSpPr>
            <a:spLocks noGrp="1"/>
          </p:cNvSpPr>
          <p:nvPr>
            <p:ph type="sldNum" sz="quarter" idx="12"/>
          </p:nvPr>
        </p:nvSpPr>
        <p:spPr/>
        <p:txBody>
          <a:bodyPr/>
          <a:lstStyle/>
          <a:p>
            <a:fld id="{0D788D0B-C800-2741-ABB4-42BB4AD2CAC1}" type="slidenum">
              <a:rPr lang="en-US" smtClean="0"/>
              <a:pPr/>
              <a:t>10</a:t>
            </a:fld>
            <a:endParaRPr lang="en-US"/>
          </a:p>
        </p:txBody>
      </p:sp>
      <p:pic>
        <p:nvPicPr>
          <p:cNvPr id="5" name="Picture 4">
            <a:extLst>
              <a:ext uri="{FF2B5EF4-FFF2-40B4-BE49-F238E27FC236}">
                <a16:creationId xmlns:a16="http://schemas.microsoft.com/office/drawing/2014/main" id="{92EFC261-65B5-CF39-8D47-A99675306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3340418"/>
            <a:ext cx="6692900" cy="3301682"/>
          </a:xfrm>
          <a:prstGeom prst="rect">
            <a:avLst/>
          </a:prstGeom>
        </p:spPr>
      </p:pic>
      <p:pic>
        <p:nvPicPr>
          <p:cNvPr id="7" name="Picture 6">
            <a:extLst>
              <a:ext uri="{FF2B5EF4-FFF2-40B4-BE49-F238E27FC236}">
                <a16:creationId xmlns:a16="http://schemas.microsoft.com/office/drawing/2014/main" id="{B3BC30F1-1CF0-B9B9-7581-0280880A7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0"/>
            <a:ext cx="6769100" cy="3565663"/>
          </a:xfrm>
          <a:prstGeom prst="rect">
            <a:avLst/>
          </a:prstGeom>
        </p:spPr>
      </p:pic>
      <p:pic>
        <p:nvPicPr>
          <p:cNvPr id="8" name="Newark.wav">
            <a:hlinkClick r:id="" action="ppaction://media"/>
            <a:extLst>
              <a:ext uri="{FF2B5EF4-FFF2-40B4-BE49-F238E27FC236}">
                <a16:creationId xmlns:a16="http://schemas.microsoft.com/office/drawing/2014/main" id="{652FDC8A-43AC-75B4-C94B-10342EAD5C4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2">
                <a:tint val="45000"/>
                <a:satMod val="400000"/>
              </a:schemeClr>
            </a:duotone>
          </a:blip>
          <a:stretch>
            <a:fillRect/>
          </a:stretch>
        </p:blipFill>
        <p:spPr>
          <a:xfrm>
            <a:off x="7620000" y="144332"/>
            <a:ext cx="660400" cy="660400"/>
          </a:xfrm>
          <a:prstGeom prst="rect">
            <a:avLst/>
          </a:prstGeom>
        </p:spPr>
      </p:pic>
      <p:pic>
        <p:nvPicPr>
          <p:cNvPr id="9" name="NewYork.wav">
            <a:hlinkClick r:id="" action="ppaction://media"/>
            <a:extLst>
              <a:ext uri="{FF2B5EF4-FFF2-40B4-BE49-F238E27FC236}">
                <a16:creationId xmlns:a16="http://schemas.microsoft.com/office/drawing/2014/main" id="{55374827-EA17-152D-4FE6-E132D6E5461A}"/>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chemeClr val="accent2">
                <a:tint val="45000"/>
                <a:satMod val="400000"/>
              </a:schemeClr>
            </a:duotone>
          </a:blip>
          <a:stretch>
            <a:fillRect/>
          </a:stretch>
        </p:blipFill>
        <p:spPr>
          <a:xfrm>
            <a:off x="7820493" y="3510150"/>
            <a:ext cx="635000" cy="635000"/>
          </a:xfrm>
          <a:prstGeom prst="rect">
            <a:avLst/>
          </a:prstGeom>
        </p:spPr>
      </p:pic>
      <p:sp>
        <p:nvSpPr>
          <p:cNvPr id="4" name="Date Placeholder 3">
            <a:extLst>
              <a:ext uri="{FF2B5EF4-FFF2-40B4-BE49-F238E27FC236}">
                <a16:creationId xmlns:a16="http://schemas.microsoft.com/office/drawing/2014/main" id="{1668828A-3DD6-FDD1-C3B4-9C41C3F7F64E}"/>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327315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2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788D0B-C800-2741-ABB4-42BB4AD2CAC1}" type="slidenum">
              <a:rPr lang="en-US" smtClean="0"/>
              <a:pPr/>
              <a:t>11</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
        <p:nvSpPr>
          <p:cNvPr id="6" name="Date Placeholder 3">
            <a:extLst>
              <a:ext uri="{FF2B5EF4-FFF2-40B4-BE49-F238E27FC236}">
                <a16:creationId xmlns:a16="http://schemas.microsoft.com/office/drawing/2014/main" id="{F1EA6D24-1003-6C98-0A0C-B1D32344DBBC}"/>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788D0B-C800-2741-ABB4-42BB4AD2CAC1}" type="slidenum">
              <a:rPr lang="en-US" smtClean="0"/>
              <a:pPr/>
              <a:t>12</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
        <p:nvSpPr>
          <p:cNvPr id="6" name="Date Placeholder 3">
            <a:extLst>
              <a:ext uri="{FF2B5EF4-FFF2-40B4-BE49-F238E27FC236}">
                <a16:creationId xmlns:a16="http://schemas.microsoft.com/office/drawing/2014/main" id="{7ADEA032-A82C-FB40-29A6-CC8C9E47E042}"/>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13</a:t>
            </a:fld>
            <a:endParaRPr lang="en-US"/>
          </a:p>
        </p:txBody>
      </p:sp>
      <p:sp>
        <p:nvSpPr>
          <p:cNvPr id="5124" name="Rectangle 2"/>
          <p:cNvSpPr>
            <a:spLocks noGrp="1" noChangeArrowheads="1"/>
          </p:cNvSpPr>
          <p:nvPr>
            <p:ph type="title"/>
          </p:nvPr>
        </p:nvSpPr>
        <p:spPr>
          <a:xfrm>
            <a:off x="457200" y="274638"/>
            <a:ext cx="8229600" cy="1206500"/>
          </a:xfrm>
        </p:spPr>
        <p:txBody>
          <a:bodyPr/>
          <a:lstStyle/>
          <a:p>
            <a:pPr eaLnBrk="1" hangingPunct="1"/>
            <a:r>
              <a:rPr lang="en-US" dirty="0">
                <a:latin typeface="Arial" charset="0"/>
              </a:rPr>
              <a:t>Goal 2: Understanding Speaker Intention Through Determining </a:t>
            </a:r>
            <a:r>
              <a:rPr lang="en-US" b="1" i="1" dirty="0">
                <a:latin typeface="Arial" charset="0"/>
              </a:rPr>
              <a:t>How</a:t>
            </a:r>
            <a:r>
              <a:rPr lang="en-US" dirty="0">
                <a:latin typeface="Arial" charset="0"/>
              </a:rPr>
              <a:t> Things Are Said</a:t>
            </a:r>
          </a:p>
        </p:txBody>
      </p:sp>
      <p:sp>
        <p:nvSpPr>
          <p:cNvPr id="5125" name="Rectangle 3"/>
          <p:cNvSpPr>
            <a:spLocks noGrp="1" noChangeArrowheads="1"/>
          </p:cNvSpPr>
          <p:nvPr>
            <p:ph type="body" idx="1"/>
          </p:nvPr>
        </p:nvSpPr>
        <p:spPr>
          <a:xfrm>
            <a:off x="457200" y="1798637"/>
            <a:ext cx="8229600" cy="4525963"/>
          </a:xfrm>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from or generate 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7178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6924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650067"/>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8354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860800"/>
            <a:ext cx="635000" cy="635000"/>
          </a:xfrm>
          <a:prstGeom prst="rect">
            <a:avLst/>
          </a:prstGeom>
        </p:spPr>
      </p:pic>
      <p:sp>
        <p:nvSpPr>
          <p:cNvPr id="7" name="Date Placeholder 3">
            <a:extLst>
              <a:ext uri="{FF2B5EF4-FFF2-40B4-BE49-F238E27FC236}">
                <a16:creationId xmlns:a16="http://schemas.microsoft.com/office/drawing/2014/main" id="{3A008154-E2FC-9B68-C8DC-2C87CABB12F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14</a:t>
            </a:fld>
            <a:endParaRPr lang="en-US"/>
          </a:p>
        </p:txBody>
      </p:sp>
      <p:sp>
        <p:nvSpPr>
          <p:cNvPr id="7172" name="Rectangle 2"/>
          <p:cNvSpPr>
            <a:spLocks noGrp="1" noChangeArrowheads="1"/>
          </p:cNvSpPr>
          <p:nvPr>
            <p:ph type="title"/>
          </p:nvPr>
        </p:nvSpPr>
        <p:spPr/>
        <p:txBody>
          <a:bodyPr/>
          <a:lstStyle/>
          <a:p>
            <a:pPr eaLnBrk="1" hangingPunct="1"/>
            <a:r>
              <a:rPr lang="en-US" dirty="0">
                <a:latin typeface="Arial" charset="0"/>
              </a:rPr>
              <a:t>Sound Production</a:t>
            </a:r>
          </a:p>
        </p:txBody>
      </p:sp>
      <p:sp>
        <p:nvSpPr>
          <p:cNvPr id="7173" name="Rectangle 3"/>
          <p:cNvSpPr>
            <a:spLocks noGrp="1" noChangeArrowheads="1"/>
          </p:cNvSpPr>
          <p:nvPr>
            <p:ph type="body" idx="1"/>
          </p:nvPr>
        </p:nvSpPr>
        <p:spPr>
          <a:xfrm>
            <a:off x="457200" y="1371600"/>
            <a:ext cx="8178800" cy="5105400"/>
          </a:xfrm>
        </p:spPr>
        <p:txBody>
          <a:bodyPr/>
          <a:lstStyle/>
          <a:p>
            <a:pPr eaLnBrk="1" hangingPunct="1">
              <a:lnSpc>
                <a:spcPct val="90000"/>
              </a:lnSpc>
            </a:pPr>
            <a:r>
              <a:rPr lang="en-US" sz="2600" dirty="0">
                <a:solidFill>
                  <a:srgbClr val="0066FF"/>
                </a:solidFill>
                <a:latin typeface="Arial" charset="0"/>
              </a:rPr>
              <a:t>Pressure fluctuations </a:t>
            </a:r>
            <a:r>
              <a:rPr lang="en-US" sz="2600" dirty="0">
                <a:latin typeface="Arial" charset="0"/>
              </a:rPr>
              <a:t>in the air can be caused by a musical instrument, a car horn, a voice…</a:t>
            </a:r>
          </a:p>
          <a:p>
            <a:pPr lvl="1" eaLnBrk="1" hangingPunct="1">
              <a:lnSpc>
                <a:spcPct val="90000"/>
              </a:lnSpc>
            </a:pPr>
            <a:r>
              <a:rPr lang="en-US" sz="2600" dirty="0">
                <a:solidFill>
                  <a:srgbClr val="0066FF"/>
                </a:solidFill>
                <a:latin typeface="Arial" charset="0"/>
              </a:rPr>
              <a:t>Sound waves propagate</a:t>
            </a:r>
            <a:r>
              <a:rPr lang="en-US" sz="2600" dirty="0">
                <a:latin typeface="Arial" charset="0"/>
              </a:rPr>
              <a:t> through the air like </a:t>
            </a:r>
            <a:r>
              <a:rPr lang="en-US" sz="2600" dirty="0">
                <a:solidFill>
                  <a:srgbClr val="FF0000"/>
                </a:solidFill>
                <a:latin typeface="Arial" charset="0"/>
              </a:rPr>
              <a:t>marbles </a:t>
            </a:r>
            <a:r>
              <a:rPr lang="en-US" sz="2600" dirty="0">
                <a:latin typeface="Arial" charset="0"/>
              </a:rPr>
              <a:t>thrown in a lake:</a:t>
            </a:r>
            <a:r>
              <a:rPr lang="en-US" sz="2600" dirty="0">
                <a:solidFill>
                  <a:srgbClr val="FF0000"/>
                </a:solidFill>
                <a:latin typeface="Arial" charset="0"/>
              </a:rPr>
              <a:t> slow, stone-in-lake ripples</a:t>
            </a:r>
            <a:endParaRPr lang="en-US" sz="2600" dirty="0">
              <a:latin typeface="Arial" charset="0"/>
            </a:endParaRPr>
          </a:p>
          <a:p>
            <a:pPr lvl="1" eaLnBrk="1" hangingPunct="1">
              <a:lnSpc>
                <a:spcPct val="90000"/>
              </a:lnSpc>
            </a:pPr>
            <a:r>
              <a:rPr lang="en-US" sz="2600" dirty="0">
                <a:latin typeface="Arial" charset="0"/>
              </a:rPr>
              <a:t>This causes our </a:t>
            </a:r>
            <a:r>
              <a:rPr lang="en-US" sz="2600" dirty="0">
                <a:solidFill>
                  <a:srgbClr val="0066FF"/>
                </a:solidFill>
                <a:latin typeface="Arial" charset="0"/>
              </a:rPr>
              <a:t>eardrums (</a:t>
            </a:r>
            <a:r>
              <a:rPr lang="en-US" sz="2600" i="1" dirty="0">
                <a:solidFill>
                  <a:srgbClr val="0066FF"/>
                </a:solidFill>
                <a:latin typeface="Arial" charset="0"/>
              </a:rPr>
              <a:t>tympanum</a:t>
            </a:r>
            <a:r>
              <a:rPr lang="en-US" sz="2600" dirty="0">
                <a:solidFill>
                  <a:srgbClr val="0066FF"/>
                </a:solidFill>
                <a:latin typeface="Arial" charset="0"/>
              </a:rPr>
              <a:t>)</a:t>
            </a:r>
            <a:r>
              <a:rPr lang="en-US" sz="2600" dirty="0">
                <a:latin typeface="Arial" charset="0"/>
              </a:rPr>
              <a:t> to vibrate</a:t>
            </a:r>
          </a:p>
          <a:p>
            <a:pPr lvl="1" eaLnBrk="1" hangingPunct="1">
              <a:lnSpc>
                <a:spcPct val="90000"/>
              </a:lnSpc>
            </a:pPr>
            <a:r>
              <a:rPr lang="en-US" sz="2600" dirty="0">
                <a:latin typeface="Arial" charset="0"/>
              </a:rPr>
              <a:t>Our auditory system translates these into </a:t>
            </a:r>
            <a:r>
              <a:rPr lang="en-US" sz="2600" dirty="0">
                <a:solidFill>
                  <a:srgbClr val="0066FF"/>
                </a:solidFill>
                <a:latin typeface="Arial" charset="0"/>
              </a:rPr>
              <a:t>neural impulses</a:t>
            </a:r>
          </a:p>
          <a:p>
            <a:pPr lvl="1" eaLnBrk="1" hangingPunct="1">
              <a:lnSpc>
                <a:spcPct val="90000"/>
              </a:lnSpc>
            </a:pPr>
            <a:r>
              <a:rPr lang="en-US" sz="2600" dirty="0">
                <a:latin typeface="Arial" charset="0"/>
              </a:rPr>
              <a:t>Our</a:t>
            </a:r>
            <a:r>
              <a:rPr lang="en-US" sz="2600" dirty="0">
                <a:solidFill>
                  <a:srgbClr val="0066FF"/>
                </a:solidFill>
                <a:latin typeface="Arial" charset="0"/>
              </a:rPr>
              <a:t> brain</a:t>
            </a:r>
            <a:r>
              <a:rPr lang="en-US" sz="2600" dirty="0">
                <a:latin typeface="Arial" charset="0"/>
              </a:rPr>
              <a:t> then interprets these as sounds</a:t>
            </a:r>
          </a:p>
          <a:p>
            <a:pPr lvl="1" eaLnBrk="1" hangingPunct="1">
              <a:lnSpc>
                <a:spcPct val="90000"/>
              </a:lnSpc>
            </a:pPr>
            <a:r>
              <a:rPr lang="en-US" sz="2600" dirty="0">
                <a:latin typeface="Arial" charset="0"/>
              </a:rPr>
              <a:t>We can plot these sounds as </a:t>
            </a:r>
            <a:r>
              <a:rPr lang="en-US" sz="2600" dirty="0">
                <a:solidFill>
                  <a:srgbClr val="0066FF"/>
                </a:solidFill>
                <a:latin typeface="Arial" charset="0"/>
              </a:rPr>
              <a:t>changes in air pressure over time</a:t>
            </a:r>
          </a:p>
          <a:p>
            <a:pPr eaLnBrk="1" hangingPunct="1">
              <a:lnSpc>
                <a:spcPct val="90000"/>
              </a:lnSpc>
            </a:pPr>
            <a:endParaRPr lang="en-US" sz="2400" dirty="0">
              <a:solidFill>
                <a:srgbClr val="0066FF"/>
              </a:solidFill>
              <a:latin typeface="Arial" charset="0"/>
            </a:endParaRPr>
          </a:p>
        </p:txBody>
      </p:sp>
      <p:sp>
        <p:nvSpPr>
          <p:cNvPr id="2" name="Date Placeholder 3">
            <a:extLst>
              <a:ext uri="{FF2B5EF4-FFF2-40B4-BE49-F238E27FC236}">
                <a16:creationId xmlns:a16="http://schemas.microsoft.com/office/drawing/2014/main" id="{34B74702-648B-91E6-A9C2-1AFA640B2925}"/>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9921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9104-085B-69EC-9287-1830EFEE6C61}"/>
              </a:ext>
            </a:extLst>
          </p:cNvPr>
          <p:cNvSpPr>
            <a:spLocks noGrp="1"/>
          </p:cNvSpPr>
          <p:nvPr>
            <p:ph idx="1"/>
          </p:nvPr>
        </p:nvSpPr>
        <p:spPr>
          <a:xfrm>
            <a:off x="457200" y="1265237"/>
            <a:ext cx="8229600" cy="5364163"/>
          </a:xfrm>
        </p:spPr>
        <p:txBody>
          <a:bodyPr/>
          <a:lstStyle/>
          <a:p>
            <a:pPr eaLnBrk="1" hangingPunct="1">
              <a:lnSpc>
                <a:spcPct val="90000"/>
              </a:lnSpc>
            </a:pPr>
            <a:r>
              <a:rPr lang="en-US" sz="2400" dirty="0">
                <a:latin typeface="Arial" charset="0"/>
              </a:rPr>
              <a:t>From a speech-centric point of view, sound </a:t>
            </a:r>
            <a:r>
              <a:rPr lang="en-US" sz="2400" b="1" i="1" dirty="0">
                <a:solidFill>
                  <a:srgbClr val="0066FF"/>
                </a:solidFill>
                <a:latin typeface="Arial" charset="0"/>
              </a:rPr>
              <a:t>not</a:t>
            </a:r>
            <a:r>
              <a:rPr lang="en-US" sz="2400" dirty="0">
                <a:latin typeface="Arial" charset="0"/>
              </a:rPr>
              <a: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sounds to other simultaneous sounds: </a:t>
            </a:r>
            <a:r>
              <a:rPr lang="en-US" sz="2400" dirty="0">
                <a:solidFill>
                  <a:srgbClr val="0066FF"/>
                </a:solidFill>
                <a:latin typeface="Arial" charset="0"/>
              </a:rPr>
              <a:t> Signal-to-Noise Ratio (SNR)</a:t>
            </a:r>
            <a:endParaRPr lang="en-US" sz="2400" dirty="0"/>
          </a:p>
          <a:p>
            <a:pPr marL="857250" lvl="1" indent="-342900"/>
            <a:r>
              <a:rPr lang="en-US" sz="2400" dirty="0"/>
              <a:t>Harmonics to Noise Ratio (HNR) measures the ratio between periodic and aperiodic speech components (speech waveforms that show repeating patterns over time vs. those that do not) in distorted or unnatural speech</a:t>
            </a:r>
          </a:p>
          <a:p>
            <a:pPr marL="1257300" lvl="2" indent="-342900"/>
            <a:r>
              <a:rPr lang="en-US" sz="2000" dirty="0"/>
              <a:t>For example, when people with </a:t>
            </a:r>
            <a:r>
              <a:rPr lang="en-US" sz="2000" i="1" dirty="0"/>
              <a:t>dysarthria, apraxia, aphasia, autism, stuttering</a:t>
            </a:r>
            <a:r>
              <a:rPr lang="en-US" sz="2000" dirty="0"/>
              <a:t> try to speak but </a:t>
            </a:r>
            <a:r>
              <a:rPr lang="en-US" sz="2000" dirty="0">
                <a:hlinkClick r:id="rId3"/>
              </a:rPr>
              <a:t>have trouble speaking clearly</a:t>
            </a:r>
            <a:endParaRPr lang="en-US" sz="2000" dirty="0"/>
          </a:p>
          <a:p>
            <a:pPr marL="1257300" lvl="2" indent="-342900"/>
            <a:endParaRPr lang="en-US" sz="2000" i="1" dirty="0"/>
          </a:p>
          <a:p>
            <a:pPr lvl="1"/>
            <a:r>
              <a:rPr lang="en-US" sz="2400" dirty="0"/>
              <a:t>What do we do to </a:t>
            </a:r>
            <a:r>
              <a:rPr lang="en-US" sz="2400" dirty="0">
                <a:solidFill>
                  <a:srgbClr val="0066FF"/>
                </a:solidFill>
              </a:rPr>
              <a:t>measure speech</a:t>
            </a:r>
            <a:r>
              <a:rPr lang="en-US" sz="2400" dirty="0"/>
              <a:t>?</a:t>
            </a:r>
          </a:p>
        </p:txBody>
      </p:sp>
      <p:sp>
        <p:nvSpPr>
          <p:cNvPr id="5" name="Slide Number Placeholder 4">
            <a:extLst>
              <a:ext uri="{FF2B5EF4-FFF2-40B4-BE49-F238E27FC236}">
                <a16:creationId xmlns:a16="http://schemas.microsoft.com/office/drawing/2014/main" id="{34117C67-2ED0-FFFD-9B1E-ECE4270B8B21}"/>
              </a:ext>
            </a:extLst>
          </p:cNvPr>
          <p:cNvSpPr>
            <a:spLocks noGrp="1"/>
          </p:cNvSpPr>
          <p:nvPr>
            <p:ph type="sldNum" sz="quarter" idx="12"/>
          </p:nvPr>
        </p:nvSpPr>
        <p:spPr/>
        <p:txBody>
          <a:bodyPr/>
          <a:lstStyle/>
          <a:p>
            <a:fld id="{40FA6DB1-B1F2-1B4A-9951-FCE71E2559EA}" type="slidenum">
              <a:rPr lang="en-US" smtClean="0"/>
              <a:pPr/>
              <a:t>15</a:t>
            </a:fld>
            <a:endParaRPr lang="en-US"/>
          </a:p>
        </p:txBody>
      </p:sp>
      <p:sp>
        <p:nvSpPr>
          <p:cNvPr id="4" name="Rectangle 2">
            <a:extLst>
              <a:ext uri="{FF2B5EF4-FFF2-40B4-BE49-F238E27FC236}">
                <a16:creationId xmlns:a16="http://schemas.microsoft.com/office/drawing/2014/main" id="{4FA0D5CB-E843-BEEC-7632-C8115AB0C719}"/>
              </a:ext>
            </a:extLst>
          </p:cNvPr>
          <p:cNvSpPr>
            <a:spLocks noGrp="1" noChangeArrowheads="1"/>
          </p:cNvSpPr>
          <p:nvPr>
            <p:ph type="title"/>
          </p:nvPr>
        </p:nvSpPr>
        <p:spPr>
          <a:xfrm>
            <a:off x="457200" y="274638"/>
            <a:ext cx="8229600" cy="1143000"/>
          </a:xfrm>
        </p:spPr>
        <p:txBody>
          <a:bodyPr/>
          <a:lstStyle/>
          <a:p>
            <a:pPr eaLnBrk="1" hangingPunct="1"/>
            <a:r>
              <a:rPr lang="en-US" dirty="0">
                <a:latin typeface="Arial" charset="0"/>
              </a:rPr>
              <a:t>Sound Production</a:t>
            </a:r>
          </a:p>
        </p:txBody>
      </p:sp>
    </p:spTree>
    <p:extLst>
      <p:ext uri="{BB962C8B-B14F-4D97-AF65-F5344CB8AC3E}">
        <p14:creationId xmlns:p14="http://schemas.microsoft.com/office/powerpoint/2010/main" val="351894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Periodic Speech Waves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16</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64455"/>
            <a:ext cx="7454900"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3960018"/>
            <a:ext cx="8229600" cy="216614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 </a:t>
            </a:r>
            <a:r>
              <a:rPr lang="en-US" sz="2400" kern="0" dirty="0"/>
              <a:t>(x-axis)  and </a:t>
            </a:r>
            <a:r>
              <a:rPr lang="en-US" sz="2400" b="1" kern="0" dirty="0">
                <a:solidFill>
                  <a:srgbClr val="0066FF"/>
                </a:solidFill>
              </a:rPr>
              <a:t>amplitude </a:t>
            </a:r>
            <a:r>
              <a:rPr lang="en-US" sz="2400" kern="0" dirty="0"/>
              <a:t>(y-axis)</a:t>
            </a:r>
          </a:p>
          <a:p>
            <a:r>
              <a:rPr lang="en-US" sz="2400" b="1" kern="0" dirty="0">
                <a:solidFill>
                  <a:srgbClr val="0066FF"/>
                </a:solidFill>
              </a:rPr>
              <a:t>Frequency</a:t>
            </a:r>
            <a:r>
              <a:rPr lang="en-US" sz="2400" kern="0" dirty="0"/>
              <a:t> (F) </a:t>
            </a:r>
            <a:r>
              <a:rPr lang="mr-IN" sz="2400" kern="0" dirty="0"/>
              <a:t>–</a:t>
            </a:r>
            <a:r>
              <a:rPr lang="en-US" sz="2400" kern="0" dirty="0"/>
              <a:t> # of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Date Placeholder 3">
            <a:extLst>
              <a:ext uri="{FF2B5EF4-FFF2-40B4-BE49-F238E27FC236}">
                <a16:creationId xmlns:a16="http://schemas.microsoft.com/office/drawing/2014/main" id="{10CF7818-2203-6B35-DD7C-58BE205515D0}"/>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8954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Period</a:t>
            </a:r>
          </a:p>
        </p:txBody>
      </p:sp>
      <p:sp>
        <p:nvSpPr>
          <p:cNvPr id="5" name="Slide Number Placeholder 4"/>
          <p:cNvSpPr>
            <a:spLocks noGrp="1"/>
          </p:cNvSpPr>
          <p:nvPr>
            <p:ph type="sldNum" sz="quarter" idx="12"/>
          </p:nvPr>
        </p:nvSpPr>
        <p:spPr/>
        <p:txBody>
          <a:bodyPr/>
          <a:lstStyle/>
          <a:p>
            <a:fld id="{40FA6DB1-B1F2-1B4A-9951-FCE71E2559EA}" type="slidenum">
              <a:rPr lang="en-US" smtClean="0"/>
              <a:pPr/>
              <a:t>17</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71600"/>
            <a:ext cx="7454900"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3962400"/>
            <a:ext cx="8229600" cy="1930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 </a:t>
            </a:r>
            <a:r>
              <a:rPr lang="en-US" sz="2400" kern="0" dirty="0"/>
              <a:t>(x-axis)  and </a:t>
            </a:r>
            <a:r>
              <a:rPr lang="en-US" sz="2400" b="1" kern="0" dirty="0">
                <a:solidFill>
                  <a:srgbClr val="0066FF"/>
                </a:solidFill>
              </a:rPr>
              <a:t>amplitude </a:t>
            </a:r>
            <a:r>
              <a:rPr lang="en-US" sz="2400" kern="0" dirty="0"/>
              <a:t>(y-axis)</a:t>
            </a:r>
          </a:p>
          <a:p>
            <a:r>
              <a:rPr lang="en-US" sz="2400" b="1" kern="0" dirty="0">
                <a:solidFill>
                  <a:srgbClr val="0066FF"/>
                </a:solidFill>
              </a:rPr>
              <a:t>Frequency</a:t>
            </a:r>
            <a:r>
              <a:rPr lang="en-US" sz="2400" kern="0" dirty="0"/>
              <a:t> (F) </a:t>
            </a:r>
            <a:r>
              <a:rPr lang="mr-IN" sz="2400" kern="0" dirty="0"/>
              <a:t>–</a:t>
            </a:r>
            <a:r>
              <a:rPr lang="en-US" sz="2400" kern="0" dirty="0"/>
              <a:t> # of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Rectangle 2"/>
          <p:cNvSpPr/>
          <p:nvPr/>
        </p:nvSpPr>
        <p:spPr bwMode="auto">
          <a:xfrm>
            <a:off x="1219200" y="1676401"/>
            <a:ext cx="1371600" cy="1717199"/>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Date Placeholder 3">
            <a:extLst>
              <a:ext uri="{FF2B5EF4-FFF2-40B4-BE49-F238E27FC236}">
                <a16:creationId xmlns:a16="http://schemas.microsoft.com/office/drawing/2014/main" id="{46C1F2DC-E922-E38B-943C-D1DBE9CE206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03403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18</a:t>
            </a:fld>
            <a:endParaRPr lang="en-US"/>
          </a:p>
        </p:txBody>
      </p:sp>
      <p:sp>
        <p:nvSpPr>
          <p:cNvPr id="12292" name="Rectangle 2"/>
          <p:cNvSpPr>
            <a:spLocks noGrp="1" noChangeArrowheads="1"/>
          </p:cNvSpPr>
          <p:nvPr>
            <p:ph type="title"/>
          </p:nvPr>
        </p:nvSpPr>
        <p:spPr/>
        <p:txBody>
          <a:bodyPr/>
          <a:lstStyle/>
          <a:p>
            <a:pPr eaLnBrk="1" hangingPunct="1"/>
            <a:r>
              <a:rPr lang="en-US" dirty="0">
                <a:solidFill>
                  <a:schemeClr val="tx1"/>
                </a:solidFill>
                <a:latin typeface="Arial" charset="0"/>
              </a:rPr>
              <a:t>Speech is Composed of </a:t>
            </a:r>
            <a:r>
              <a:rPr lang="en-US" i="1" dirty="0">
                <a:solidFill>
                  <a:schemeClr val="tx1"/>
                </a:solidFill>
                <a:latin typeface="Arial" charset="0"/>
              </a:rPr>
              <a:t>Complex</a:t>
            </a:r>
            <a:r>
              <a:rPr lang="en-US" dirty="0">
                <a:solidFill>
                  <a:schemeClr val="tx1"/>
                </a:solidFill>
                <a:latin typeface="Arial" charset="0"/>
              </a:rPr>
              <a:t> Periodic Waves</a:t>
            </a:r>
          </a:p>
        </p:txBody>
      </p:sp>
      <p:sp>
        <p:nvSpPr>
          <p:cNvPr id="12293" name="Rectangle 3"/>
          <p:cNvSpPr>
            <a:spLocks noGrp="1" noChangeArrowheads="1"/>
          </p:cNvSpPr>
          <p:nvPr>
            <p:ph type="body" idx="1"/>
          </p:nvPr>
        </p:nvSpPr>
        <p:spPr>
          <a:xfrm>
            <a:off x="685800" y="1493837"/>
            <a:ext cx="8229600" cy="4525963"/>
          </a:xfrm>
        </p:spPr>
        <p:txBody>
          <a:bodyPr/>
          <a:lstStyle/>
          <a:p>
            <a:pPr eaLnBrk="1" hangingPunct="1"/>
            <a:r>
              <a:rPr lang="en-US" sz="2400" dirty="0">
                <a:latin typeface="Arial" charset="0"/>
              </a:rPr>
              <a:t>Cyclic but composed of </a:t>
            </a:r>
            <a:r>
              <a:rPr lang="en-US" sz="2400" b="1" i="1" dirty="0">
                <a:latin typeface="Arial" charset="0"/>
              </a:rPr>
              <a:t>multiple</a:t>
            </a:r>
            <a:r>
              <a:rPr lang="en-US" sz="2400" dirty="0">
                <a:latin typeface="Arial" charset="0"/>
              </a:rPr>
              <a:t> sine waves</a:t>
            </a:r>
          </a:p>
          <a:p>
            <a:pPr lvl="1" eaLnBrk="1" hangingPunct="1"/>
            <a:r>
              <a:rPr lang="en-US" sz="2400" dirty="0">
                <a:solidFill>
                  <a:srgbClr val="0066FF"/>
                </a:solidFill>
              </a:rPr>
              <a:t>Fundamental frequency (F</a:t>
            </a:r>
            <a:r>
              <a:rPr lang="en-US" sz="2400" baseline="-25000" dirty="0">
                <a:solidFill>
                  <a:srgbClr val="0066FF"/>
                </a:solidFill>
              </a:rPr>
              <a:t>0</a:t>
            </a:r>
            <a:r>
              <a:rPr lang="en-US" sz="2400" dirty="0">
                <a:solidFill>
                  <a:srgbClr val="0066FF"/>
                </a:solidFill>
              </a:rPr>
              <a:t>):</a:t>
            </a:r>
            <a:r>
              <a:rPr lang="en-US" sz="2400" dirty="0"/>
              <a:t> rate at which largest sine wave pattern </a:t>
            </a:r>
            <a:r>
              <a:rPr lang="en-US" sz="2400" dirty="0">
                <a:solidFill>
                  <a:srgbClr val="660066"/>
                </a:solidFill>
              </a:rPr>
              <a:t>repeats</a:t>
            </a:r>
            <a:r>
              <a:rPr lang="en-US" sz="2400" dirty="0"/>
              <a:t> (unit: </a:t>
            </a:r>
            <a:r>
              <a:rPr lang="en-US" sz="2400" dirty="0">
                <a:solidFill>
                  <a:srgbClr val="0066FF"/>
                </a:solidFill>
              </a:rPr>
              <a:t>Hertz</a:t>
            </a:r>
            <a:r>
              <a:rPr lang="en-US" sz="2400" dirty="0"/>
              <a:t> or </a:t>
            </a:r>
            <a:r>
              <a:rPr lang="en-US" sz="2400" dirty="0">
                <a:solidFill>
                  <a:srgbClr val="0066FF"/>
                </a:solidFill>
              </a:rPr>
              <a:t>Hz</a:t>
            </a:r>
            <a:r>
              <a:rPr lang="en-US" sz="2400" dirty="0"/>
              <a:t>) </a:t>
            </a:r>
          </a:p>
          <a:p>
            <a:pPr lvl="1" eaLnBrk="1" hangingPunct="1"/>
            <a:r>
              <a:rPr lang="en-US" sz="2400" dirty="0">
                <a:solidFill>
                  <a:srgbClr val="0066FF"/>
                </a:solidFill>
              </a:rPr>
              <a:t>Harmonics: </a:t>
            </a:r>
            <a:r>
              <a:rPr lang="en-US" sz="2400" dirty="0"/>
              <a:t>waves with a frequency that is a positive integer multiple of the frequency of the F</a:t>
            </a:r>
            <a:r>
              <a:rPr lang="en-US" sz="2400" baseline="-25000" dirty="0"/>
              <a:t>0</a:t>
            </a:r>
            <a:r>
              <a:rPr lang="en-US" sz="2400" dirty="0"/>
              <a:t>, which is typically called the </a:t>
            </a:r>
            <a:r>
              <a:rPr lang="en-US" sz="2400" dirty="0">
                <a:solidFill>
                  <a:srgbClr val="FF0000"/>
                </a:solidFill>
              </a:rPr>
              <a:t>first harmonic</a:t>
            </a:r>
          </a:p>
          <a:p>
            <a:pPr eaLnBrk="1" hangingPunct="1"/>
            <a:r>
              <a:rPr lang="en-US" sz="2400" dirty="0">
                <a:latin typeface="Arial" charset="0"/>
              </a:rPr>
              <a:t>Any </a:t>
            </a:r>
            <a:r>
              <a:rPr lang="en-US" sz="2400" dirty="0">
                <a:solidFill>
                  <a:srgbClr val="0066FF"/>
                </a:solidFill>
                <a:latin typeface="Arial" charset="0"/>
              </a:rPr>
              <a:t>complex waveform </a:t>
            </a:r>
            <a:r>
              <a:rPr lang="en-US" sz="2400" dirty="0">
                <a:latin typeface="Arial" charset="0"/>
              </a:rPr>
              <a:t>can be analyzed into its component sine waves with their frequencies, amplitudes, and phases using the </a:t>
            </a:r>
            <a:r>
              <a:rPr lang="en-US" sz="2400" dirty="0">
                <a:solidFill>
                  <a:srgbClr val="0066FF"/>
                </a:solidFill>
                <a:latin typeface="Arial" charset="0"/>
                <a:hlinkClick r:id="rId3"/>
              </a:rPr>
              <a:t>Fourier Transform</a:t>
            </a:r>
            <a:endParaRPr lang="en-US" sz="2400" dirty="0">
              <a:solidFill>
                <a:srgbClr val="0066FF"/>
              </a:solidFill>
              <a:latin typeface="Arial" charset="0"/>
            </a:endParaRPr>
          </a:p>
          <a:p>
            <a:pPr lvl="1" eaLnBrk="1" hangingPunct="1"/>
            <a:r>
              <a:rPr lang="en-US" dirty="0">
                <a:solidFill>
                  <a:srgbClr val="0066FF"/>
                </a:solidFill>
                <a:latin typeface="Arial" charset="0"/>
              </a:rPr>
              <a:t> </a:t>
            </a:r>
            <a:r>
              <a:rPr lang="en-US" sz="2400" dirty="0">
                <a:solidFill>
                  <a:srgbClr val="0066FF"/>
                </a:solidFill>
                <a:latin typeface="Arial" charset="0"/>
              </a:rPr>
              <a:t>Fourier analysis </a:t>
            </a:r>
            <a:r>
              <a:rPr lang="en-US" sz="2400" dirty="0">
                <a:latin typeface="Arial" charset="0"/>
              </a:rPr>
              <a:t>allows us to evaluate amplitude, phases, and frequencies of data</a:t>
            </a:r>
          </a:p>
        </p:txBody>
      </p:sp>
      <p:sp>
        <p:nvSpPr>
          <p:cNvPr id="2" name="Date Placeholder 3">
            <a:extLst>
              <a:ext uri="{FF2B5EF4-FFF2-40B4-BE49-F238E27FC236}">
                <a16:creationId xmlns:a16="http://schemas.microsoft.com/office/drawing/2014/main" id="{0858EE31-5DD8-28B1-2F2A-2E5C01C504A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2938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19</a:t>
            </a:fld>
            <a:endParaRPr lang="en-US"/>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Combining to Form </a:t>
            </a:r>
            <a:r>
              <a:rPr lang="en-US" dirty="0">
                <a:latin typeface="Arial" charset="0"/>
                <a:sym typeface="Wingdings" charset="0"/>
              </a:rPr>
              <a:t>1 Complex Periodic Wave</a:t>
            </a:r>
            <a:endParaRPr lang="en-US" dirty="0">
              <a:latin typeface="Arial" charset="0"/>
            </a:endParaRPr>
          </a:p>
        </p:txBody>
      </p:sp>
      <p:sp>
        <p:nvSpPr>
          <p:cNvPr id="2" name="Date Placeholder 3">
            <a:extLst>
              <a:ext uri="{FF2B5EF4-FFF2-40B4-BE49-F238E27FC236}">
                <a16:creationId xmlns:a16="http://schemas.microsoft.com/office/drawing/2014/main" id="{9997E214-0DB2-97D6-916F-573637516530}"/>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3249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20BC-FDF4-818C-9B20-8FFED500C676}"/>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D155F61E-3423-1A6A-28A6-744B8AFDE36A}"/>
              </a:ext>
            </a:extLst>
          </p:cNvPr>
          <p:cNvSpPr>
            <a:spLocks noGrp="1"/>
          </p:cNvSpPr>
          <p:nvPr>
            <p:ph idx="1"/>
          </p:nvPr>
        </p:nvSpPr>
        <p:spPr>
          <a:xfrm>
            <a:off x="457200" y="1219200"/>
            <a:ext cx="8229600" cy="4906963"/>
          </a:xfrm>
        </p:spPr>
        <p:txBody>
          <a:bodyPr/>
          <a:lstStyle/>
          <a:p>
            <a:r>
              <a:rPr lang="en-US" sz="2400" dirty="0"/>
              <a:t>If you were unable to do the </a:t>
            </a:r>
            <a:r>
              <a:rPr lang="en-US" sz="2400" i="1" dirty="0"/>
              <a:t>Week 2</a:t>
            </a:r>
            <a:r>
              <a:rPr lang="en-US" sz="2400" dirty="0"/>
              <a:t> assignment last week for any reason, please do the </a:t>
            </a:r>
            <a:r>
              <a:rPr lang="en-US" sz="2400" i="1" dirty="0"/>
              <a:t>Week 2 (late for students signing up late)</a:t>
            </a:r>
            <a:r>
              <a:rPr lang="en-US" sz="2400" dirty="0"/>
              <a:t> post ASAP  -- how many of you does this apply to?</a:t>
            </a:r>
          </a:p>
          <a:p>
            <a:r>
              <a:rPr lang="en-US" sz="2400" dirty="0"/>
              <a:t>Please remember to provide 100 words each for positive and </a:t>
            </a:r>
            <a:r>
              <a:rPr lang="en-US" sz="2400" b="1" i="1" dirty="0"/>
              <a:t>also</a:t>
            </a:r>
            <a:r>
              <a:rPr lang="en-US" sz="2400" dirty="0"/>
              <a:t> for each negative for each assigned chapter/subchapter or paper</a:t>
            </a:r>
          </a:p>
          <a:p>
            <a:r>
              <a:rPr lang="en-US" sz="2400" dirty="0"/>
              <a:t>If you have any questions about an Assignment or a Homework or anything else involving this course, please first look at the threads on Ed Discussion. </a:t>
            </a:r>
          </a:p>
          <a:p>
            <a:pPr lvl="1"/>
            <a:r>
              <a:rPr lang="en-US" sz="2400" dirty="0"/>
              <a:t> If you don’t see an answer to your question then do create a new post on Ed Discussion and we’ll respond promptly</a:t>
            </a:r>
          </a:p>
        </p:txBody>
      </p:sp>
      <p:sp>
        <p:nvSpPr>
          <p:cNvPr id="5" name="Slide Number Placeholder 4">
            <a:extLst>
              <a:ext uri="{FF2B5EF4-FFF2-40B4-BE49-F238E27FC236}">
                <a16:creationId xmlns:a16="http://schemas.microsoft.com/office/drawing/2014/main" id="{0BE050D2-609B-7629-355E-62D88562B2E2}"/>
              </a:ext>
            </a:extLst>
          </p:cNvPr>
          <p:cNvSpPr>
            <a:spLocks noGrp="1"/>
          </p:cNvSpPr>
          <p:nvPr>
            <p:ph type="sldNum" sz="quarter" idx="12"/>
          </p:nvPr>
        </p:nvSpPr>
        <p:spPr/>
        <p:txBody>
          <a:bodyPr/>
          <a:lstStyle/>
          <a:p>
            <a:fld id="{40FA6DB1-B1F2-1B4A-9951-FCE71E2559EA}" type="slidenum">
              <a:rPr lang="en-US" smtClean="0"/>
              <a:pPr/>
              <a:t>2</a:t>
            </a:fld>
            <a:endParaRPr lang="en-US"/>
          </a:p>
        </p:txBody>
      </p:sp>
      <p:sp>
        <p:nvSpPr>
          <p:cNvPr id="6" name="Date Placeholder 3">
            <a:extLst>
              <a:ext uri="{FF2B5EF4-FFF2-40B4-BE49-F238E27FC236}">
                <a16:creationId xmlns:a16="http://schemas.microsoft.com/office/drawing/2014/main" id="{7A87A79F-FD31-2997-E35F-808A2D354AA7}"/>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32220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20</a:t>
            </a:fld>
            <a:endParaRPr lang="en-US"/>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Periodic Wave</a:t>
            </a:r>
            <a:endParaRPr lang="en-US" dirty="0">
              <a:latin typeface="Arial" charset="0"/>
            </a:endParaRPr>
          </a:p>
        </p:txBody>
      </p:sp>
      <p:sp>
        <p:nvSpPr>
          <p:cNvPr id="2" name="Date Placeholder 3">
            <a:extLst>
              <a:ext uri="{FF2B5EF4-FFF2-40B4-BE49-F238E27FC236}">
                <a16:creationId xmlns:a16="http://schemas.microsoft.com/office/drawing/2014/main" id="{09FE33A0-3A8C-6EA6-7FA5-265CBBF71CA7}"/>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4624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Sound Waves:  /</a:t>
            </a:r>
            <a:r>
              <a:rPr lang="en-US" dirty="0" err="1"/>
              <a:t>iy</a:t>
            </a:r>
            <a:r>
              <a:rPr lang="en-US" dirty="0"/>
              <a:t>/</a:t>
            </a:r>
          </a:p>
        </p:txBody>
      </p:sp>
      <p:sp>
        <p:nvSpPr>
          <p:cNvPr id="5" name="Slide Number Placeholder 4"/>
          <p:cNvSpPr>
            <a:spLocks noGrp="1"/>
          </p:cNvSpPr>
          <p:nvPr>
            <p:ph type="sldNum" sz="quarter" idx="12"/>
          </p:nvPr>
        </p:nvSpPr>
        <p:spPr/>
        <p:txBody>
          <a:bodyPr/>
          <a:lstStyle/>
          <a:p>
            <a:fld id="{40FA6DB1-B1F2-1B4A-9951-FCE71E2559EA}" type="slidenum">
              <a:rPr lang="en-US" smtClean="0"/>
              <a:pPr/>
              <a:t>21</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X-axis: </a:t>
            </a:r>
            <a:r>
              <a:rPr lang="en-US" sz="2400" kern="0" dirty="0">
                <a:solidFill>
                  <a:srgbClr val="0066FF"/>
                </a:solidFill>
              </a:rPr>
              <a:t>time</a:t>
            </a:r>
          </a:p>
          <a:p>
            <a:r>
              <a:rPr lang="en-US" sz="2400" kern="0" dirty="0"/>
              <a:t>Y-axis: </a:t>
            </a:r>
            <a:r>
              <a:rPr lang="en-US" sz="2400" kern="0" dirty="0">
                <a:solidFill>
                  <a:srgbClr val="0066FF"/>
                </a:solidFill>
              </a:rPr>
              <a:t>air pressure </a:t>
            </a:r>
            <a:r>
              <a:rPr lang="en-US" sz="2400" kern="0" dirty="0"/>
              <a:t>above (+ </a:t>
            </a:r>
            <a:r>
              <a:rPr lang="en-US" sz="2400" kern="0" dirty="0">
                <a:solidFill>
                  <a:srgbClr val="0066FF"/>
                </a:solidFill>
              </a:rPr>
              <a:t>Compression)</a:t>
            </a:r>
            <a:r>
              <a:rPr lang="en-US" sz="2400" kern="0" dirty="0"/>
              <a:t>, at (0 </a:t>
            </a:r>
            <a:r>
              <a:rPr lang="en-US" sz="2400" kern="0" dirty="0">
                <a:solidFill>
                  <a:srgbClr val="0066FF"/>
                </a:solidFill>
              </a:rPr>
              <a:t>Normal air pressure</a:t>
            </a:r>
            <a:r>
              <a:rPr lang="en-US" sz="2400" kern="0" dirty="0"/>
              <a:t>), and below (- </a:t>
            </a:r>
            <a:r>
              <a:rPr lang="en-US" sz="2400" kern="0" dirty="0">
                <a:solidFill>
                  <a:srgbClr val="0066FF"/>
                </a:solidFill>
              </a:rPr>
              <a:t>Rarefaction / decompression</a:t>
            </a:r>
            <a:r>
              <a:rPr lang="en-US" sz="2400" kern="0" dirty="0"/>
              <a:t>) normal air pressure</a:t>
            </a:r>
          </a:p>
          <a:p>
            <a:r>
              <a:rPr lang="en-US" sz="2400" kern="0" dirty="0"/>
              <a:t>Combined sound waves of different frequencies</a:t>
            </a:r>
          </a:p>
        </p:txBody>
      </p:sp>
      <p:sp>
        <p:nvSpPr>
          <p:cNvPr id="3" name="Date Placeholder 3">
            <a:extLst>
              <a:ext uri="{FF2B5EF4-FFF2-40B4-BE49-F238E27FC236}">
                <a16:creationId xmlns:a16="http://schemas.microsoft.com/office/drawing/2014/main" id="{07693551-1842-E456-256D-9479F4BDA378}"/>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7798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Capture Speech for Analysis?</a:t>
            </a:r>
          </a:p>
        </p:txBody>
      </p:sp>
      <p:sp>
        <p:nvSpPr>
          <p:cNvPr id="3" name="Content Placeholder 2"/>
          <p:cNvSpPr>
            <a:spLocks noGrp="1"/>
          </p:cNvSpPr>
          <p:nvPr>
            <p:ph idx="1"/>
          </p:nvPr>
        </p:nvSpPr>
        <p:spPr/>
        <p:txBody>
          <a:bodyPr/>
          <a:lstStyle/>
          <a:p>
            <a:r>
              <a:rPr lang="en-US" dirty="0"/>
              <a:t>Recording conditions: Quiet office, head-mounted mic, sound booth, or </a:t>
            </a:r>
            <a:r>
              <a:rPr lang="en-US" dirty="0">
                <a:solidFill>
                  <a:srgbClr val="0066FF"/>
                </a:solidFill>
              </a:rPr>
              <a:t>anechoic chamber </a:t>
            </a:r>
          </a:p>
        </p:txBody>
      </p:sp>
      <p:sp>
        <p:nvSpPr>
          <p:cNvPr id="5" name="Slide Number Placeholder 4"/>
          <p:cNvSpPr>
            <a:spLocks noGrp="1"/>
          </p:cNvSpPr>
          <p:nvPr>
            <p:ph type="sldNum" sz="quarter" idx="12"/>
          </p:nvPr>
        </p:nvSpPr>
        <p:spPr/>
        <p:txBody>
          <a:bodyPr/>
          <a:lstStyle/>
          <a:p>
            <a:fld id="{40FA6DB1-B1F2-1B4A-9951-FCE71E2559EA}" type="slidenum">
              <a:rPr lang="en-US" smtClean="0"/>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41637"/>
            <a:ext cx="5061238" cy="3154363"/>
          </a:xfrm>
          <a:prstGeom prst="rect">
            <a:avLst/>
          </a:prstGeom>
        </p:spPr>
      </p:pic>
      <p:sp>
        <p:nvSpPr>
          <p:cNvPr id="7" name="Date Placeholder 3">
            <a:extLst>
              <a:ext uri="{FF2B5EF4-FFF2-40B4-BE49-F238E27FC236}">
                <a16:creationId xmlns:a16="http://schemas.microsoft.com/office/drawing/2014/main" id="{DCDB5779-9879-8F71-13E9-9B486A9111A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64509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788D0B-C800-2741-ABB4-42BB4AD2CAC1}"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
        <p:nvSpPr>
          <p:cNvPr id="5" name="Date Placeholder 3">
            <a:extLst>
              <a:ext uri="{FF2B5EF4-FFF2-40B4-BE49-F238E27FC236}">
                <a16:creationId xmlns:a16="http://schemas.microsoft.com/office/drawing/2014/main" id="{ABBBC9EB-2D0B-0EF8-9ACB-CB1E9C47D534}"/>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36397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9DED-2ED5-35FC-7C0F-7F58941B652C}"/>
              </a:ext>
            </a:extLst>
          </p:cNvPr>
          <p:cNvSpPr>
            <a:spLocks noGrp="1"/>
          </p:cNvSpPr>
          <p:nvPr>
            <p:ph type="title"/>
          </p:nvPr>
        </p:nvSpPr>
        <p:spPr/>
        <p:txBody>
          <a:bodyPr/>
          <a:lstStyle/>
          <a:p>
            <a:r>
              <a:rPr lang="en-US" dirty="0"/>
              <a:t>A Smaller Sound Booth in our Speech Lab</a:t>
            </a:r>
          </a:p>
        </p:txBody>
      </p:sp>
      <p:sp>
        <p:nvSpPr>
          <p:cNvPr id="4" name="Slide Number Placeholder 3">
            <a:extLst>
              <a:ext uri="{FF2B5EF4-FFF2-40B4-BE49-F238E27FC236}">
                <a16:creationId xmlns:a16="http://schemas.microsoft.com/office/drawing/2014/main" id="{C9F3E476-4F61-342F-FFB5-E9ECA57C3D2C}"/>
              </a:ext>
            </a:extLst>
          </p:cNvPr>
          <p:cNvSpPr>
            <a:spLocks noGrp="1"/>
          </p:cNvSpPr>
          <p:nvPr>
            <p:ph type="sldNum" sz="quarter" idx="12"/>
          </p:nvPr>
        </p:nvSpPr>
        <p:spPr/>
        <p:txBody>
          <a:bodyPr/>
          <a:lstStyle/>
          <a:p>
            <a:fld id="{20B5CFCE-FD0F-5248-9D2E-CD3FD1FB15AC}" type="slidenum">
              <a:rPr lang="en-US" smtClean="0"/>
              <a:pPr/>
              <a:t>24</a:t>
            </a:fld>
            <a:endParaRPr lang="en-US"/>
          </a:p>
        </p:txBody>
      </p:sp>
      <p:pic>
        <p:nvPicPr>
          <p:cNvPr id="6" name="Picture 5">
            <a:extLst>
              <a:ext uri="{FF2B5EF4-FFF2-40B4-BE49-F238E27FC236}">
                <a16:creationId xmlns:a16="http://schemas.microsoft.com/office/drawing/2014/main" id="{0BB07F5F-CECB-DCE1-A3EF-4C95933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14" y="1905000"/>
            <a:ext cx="5456571" cy="3721100"/>
          </a:xfrm>
          <a:prstGeom prst="rect">
            <a:avLst/>
          </a:prstGeom>
        </p:spPr>
      </p:pic>
      <p:sp>
        <p:nvSpPr>
          <p:cNvPr id="5" name="Date Placeholder 3">
            <a:extLst>
              <a:ext uri="{FF2B5EF4-FFF2-40B4-BE49-F238E27FC236}">
                <a16:creationId xmlns:a16="http://schemas.microsoft.com/office/drawing/2014/main" id="{3D12A63B-23CA-EDD7-3984-DA91601BACF2}"/>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51006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capture speech well?</a:t>
            </a:r>
          </a:p>
        </p:txBody>
      </p:sp>
      <p:sp>
        <p:nvSpPr>
          <p:cNvPr id="3" name="Content Placeholder 2"/>
          <p:cNvSpPr>
            <a:spLocks noGrp="1"/>
          </p:cNvSpPr>
          <p:nvPr>
            <p:ph idx="1"/>
          </p:nvPr>
        </p:nvSpPr>
        <p:spPr>
          <a:xfrm>
            <a:off x="457200" y="1295400"/>
            <a:ext cx="8229600" cy="4830763"/>
          </a:xfrm>
        </p:spPr>
        <p:txBody>
          <a:bodyPr/>
          <a:lstStyle/>
          <a:p>
            <a:pPr eaLnBrk="1" hangingPunct="1">
              <a:lnSpc>
                <a:spcPct val="90000"/>
              </a:lnSpc>
            </a:pPr>
            <a:r>
              <a:rPr lang="en-US" dirty="0"/>
              <a:t>Good </a:t>
            </a:r>
            <a:r>
              <a:rPr lang="en-US" dirty="0">
                <a:solidFill>
                  <a:srgbClr val="0066FF"/>
                </a:solidFill>
              </a:rPr>
              <a:t>recording conditions (quiet space, close-talking microphone)</a:t>
            </a:r>
            <a:r>
              <a:rPr lang="en-US" dirty="0"/>
              <a:t>:  </a:t>
            </a:r>
            <a:r>
              <a:rPr lang="en-US" b="1" i="1" dirty="0"/>
              <a:t>please remember this when recording your own voice!</a:t>
            </a:r>
          </a:p>
          <a:p>
            <a:pPr eaLnBrk="1" hangingPunct="1">
              <a:lnSpc>
                <a:spcPct val="90000"/>
              </a:lnSpc>
            </a:pPr>
            <a:r>
              <a:rPr lang="en-US" dirty="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sz="2400" dirty="0">
                <a:solidFill>
                  <a:srgbClr val="0066FF"/>
                </a:solidFill>
                <a:latin typeface="Arial" charset="0"/>
              </a:rPr>
              <a:t>Analog devices</a:t>
            </a:r>
            <a:r>
              <a:rPr lang="en-US" sz="2400" dirty="0">
                <a:latin typeface="Arial" charset="0"/>
              </a:rPr>
              <a:t> (e.g. tape recorders) store these as a continuous signal</a:t>
            </a:r>
          </a:p>
          <a:p>
            <a:pPr lvl="1" eaLnBrk="1" hangingPunct="1">
              <a:lnSpc>
                <a:spcPct val="90000"/>
              </a:lnSpc>
            </a:pPr>
            <a:r>
              <a:rPr lang="en-US" sz="2400" dirty="0">
                <a:solidFill>
                  <a:srgbClr val="0066FF"/>
                </a:solidFill>
                <a:latin typeface="Arial" charset="0"/>
              </a:rPr>
              <a:t>Digital devices</a:t>
            </a:r>
            <a:r>
              <a:rPr lang="en-US" sz="2400" dirty="0">
                <a:latin typeface="Arial" charset="0"/>
              </a:rPr>
              <a:t> (e.g. computers, </a:t>
            </a:r>
            <a:r>
              <a:rPr lang="en-US" sz="2400" dirty="0">
                <a:latin typeface="Arial" charset="0"/>
                <a:hlinkClick r:id="rId3"/>
              </a:rPr>
              <a:t>Digital Audio Tape </a:t>
            </a:r>
            <a:r>
              <a:rPr lang="en-US" sz="2400" dirty="0">
                <a:latin typeface="Arial" charset="0"/>
              </a:rPr>
              <a:t>(</a:t>
            </a:r>
            <a:r>
              <a:rPr lang="en-US" sz="2400" dirty="0">
                <a:solidFill>
                  <a:srgbClr val="0066FF"/>
                </a:solidFill>
                <a:latin typeface="Arial" charset="0"/>
              </a:rPr>
              <a:t>DAT</a:t>
            </a:r>
            <a:r>
              <a:rPr lang="en-US" sz="2400" dirty="0">
                <a:latin typeface="Arial" charset="0"/>
              </a:rPr>
              <a:t>) systems) first convert continuous signals into discrete signals (</a:t>
            </a:r>
            <a:r>
              <a:rPr lang="en-US" sz="2400" dirty="0">
                <a:solidFill>
                  <a:srgbClr val="0066FF"/>
                </a:solidFill>
                <a:latin typeface="Arial" charset="0"/>
              </a:rPr>
              <a:t>digitizing</a:t>
            </a:r>
            <a:r>
              <a:rPr lang="en-US" sz="2400" dirty="0">
                <a:latin typeface="Arial" charset="0"/>
              </a:rPr>
              <a:t>)</a:t>
            </a:r>
          </a:p>
          <a:p>
            <a:pPr lvl="2" eaLnBrk="1" hangingPunct="1">
              <a:lnSpc>
                <a:spcPct val="90000"/>
              </a:lnSpc>
            </a:pPr>
            <a:r>
              <a:rPr lang="en-US" sz="2000" dirty="0">
                <a:latin typeface="Arial" charset="0"/>
              </a:rPr>
              <a:t>Now … </a:t>
            </a:r>
            <a:r>
              <a:rPr lang="en-US" sz="2000" dirty="0">
                <a:solidFill>
                  <a:srgbClr val="0066FF"/>
                </a:solidFill>
                <a:latin typeface="Arial" charset="0"/>
              </a:rPr>
              <a:t>cell phones </a:t>
            </a:r>
            <a:r>
              <a:rPr lang="en-US" sz="2000" dirty="0">
                <a:latin typeface="Arial" charset="0"/>
              </a:rPr>
              <a:t>and</a:t>
            </a:r>
            <a:r>
              <a:rPr lang="en-US" sz="2000" dirty="0">
                <a:solidFill>
                  <a:srgbClr val="0066FF"/>
                </a:solidFill>
                <a:latin typeface="Arial" charset="0"/>
              </a:rPr>
              <a:t> head-mounted microphones… </a:t>
            </a:r>
            <a:r>
              <a:rPr lang="en-US" sz="2000" dirty="0">
                <a:latin typeface="Arial" charset="0"/>
              </a:rPr>
              <a:t>as well</a:t>
            </a:r>
          </a:p>
          <a:p>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25</a:t>
            </a:fld>
            <a:endParaRPr lang="en-US"/>
          </a:p>
        </p:txBody>
      </p:sp>
      <p:sp>
        <p:nvSpPr>
          <p:cNvPr id="6" name="Date Placeholder 3">
            <a:extLst>
              <a:ext uri="{FF2B5EF4-FFF2-40B4-BE49-F238E27FC236}">
                <a16:creationId xmlns:a16="http://schemas.microsoft.com/office/drawing/2014/main" id="{B8066EB2-144C-8F01-16F4-05EE44EF97A7}"/>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2104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26</a:t>
            </a:fld>
            <a:endParaRPr lang="en-US"/>
          </a:p>
        </p:txBody>
      </p:sp>
      <p:sp>
        <p:nvSpPr>
          <p:cNvPr id="19460" name="Rectangle 2"/>
          <p:cNvSpPr>
            <a:spLocks noGrp="1" noChangeArrowheads="1"/>
          </p:cNvSpPr>
          <p:nvPr>
            <p:ph type="title"/>
          </p:nvPr>
        </p:nvSpPr>
        <p:spPr/>
        <p:txBody>
          <a:bodyPr/>
          <a:lstStyle/>
          <a:p>
            <a:pPr eaLnBrk="1" hangingPunct="1"/>
            <a:r>
              <a:rPr lang="en-US" dirty="0">
                <a:latin typeface="Arial" charset="0"/>
              </a:rPr>
              <a:t>Speech Sampling</a:t>
            </a: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sz="2400" dirty="0">
                <a:latin typeface="Arial" charset="0"/>
              </a:rPr>
              <a:t>At least </a:t>
            </a:r>
            <a:r>
              <a:rPr lang="en-US" sz="2400" dirty="0">
                <a:solidFill>
                  <a:srgbClr val="0066FF"/>
                </a:solidFill>
                <a:latin typeface="Arial" charset="0"/>
              </a:rPr>
              <a:t>2 samples per cycle</a:t>
            </a:r>
            <a:r>
              <a:rPr lang="en-US" sz="2400" dirty="0">
                <a:latin typeface="Arial" charset="0"/>
              </a:rPr>
              <a:t> to capture periodicity of a waveform component at a given frequency </a:t>
            </a:r>
            <a:r>
              <a:rPr lang="mr-IN" sz="2400" dirty="0">
                <a:latin typeface="Arial" charset="0"/>
              </a:rPr>
              <a:t>–</a:t>
            </a:r>
            <a:r>
              <a:rPr lang="en-US" sz="2400" dirty="0">
                <a:latin typeface="Arial" charset="0"/>
              </a:rPr>
              <a:t> why?</a:t>
            </a:r>
          </a:p>
          <a:p>
            <a:pPr lvl="2" eaLnBrk="1" hangingPunct="1"/>
            <a:r>
              <a:rPr lang="en-US" sz="2200" dirty="0">
                <a:latin typeface="Arial" charset="0"/>
              </a:rPr>
              <a:t>Need to </a:t>
            </a:r>
            <a:r>
              <a:rPr lang="en-US" sz="2200" dirty="0">
                <a:solidFill>
                  <a:srgbClr val="0066FF"/>
                </a:solidFill>
                <a:latin typeface="Arial" charset="0"/>
              </a:rPr>
              <a:t>identify positive and negative wave components</a:t>
            </a:r>
          </a:p>
          <a:p>
            <a:pPr lvl="2" eaLnBrk="1" hangingPunct="1"/>
            <a:r>
              <a:rPr lang="en-US" sz="2200" dirty="0">
                <a:latin typeface="Arial" charset="0"/>
              </a:rPr>
              <a:t>So, a 100 Hz waveform needs 200 samples per sec</a:t>
            </a:r>
          </a:p>
          <a:p>
            <a:pPr lvl="1" eaLnBrk="1" hangingPunct="1"/>
            <a:r>
              <a:rPr lang="en-US" sz="2400" b="1" i="1" dirty="0">
                <a:solidFill>
                  <a:srgbClr val="0066FF"/>
                </a:solidFill>
                <a:latin typeface="Arial" charset="0"/>
                <a:hlinkClick r:id="rId3"/>
              </a:rPr>
              <a:t>Nyquist frequency</a:t>
            </a:r>
            <a:r>
              <a:rPr lang="en-US" sz="2400" dirty="0">
                <a:latin typeface="Arial" charset="0"/>
              </a:rPr>
              <a:t>: </a:t>
            </a:r>
          </a:p>
          <a:p>
            <a:pPr lvl="2" eaLnBrk="1" hangingPunct="1"/>
            <a:r>
              <a:rPr lang="en-US" sz="2000" dirty="0">
                <a:solidFill>
                  <a:srgbClr val="0066FF"/>
                </a:solidFill>
                <a:latin typeface="Arial" charset="0"/>
              </a:rPr>
              <a:t>Highest-frequency component </a:t>
            </a:r>
            <a:r>
              <a:rPr lang="en-US" sz="2000" dirty="0">
                <a:latin typeface="Arial" charset="0"/>
              </a:rPr>
              <a:t>that can be </a:t>
            </a:r>
            <a:r>
              <a:rPr lang="en-US" sz="2000" dirty="0">
                <a:solidFill>
                  <a:srgbClr val="0066FF"/>
                </a:solidFill>
                <a:latin typeface="Arial" charset="0"/>
              </a:rPr>
              <a:t>captured</a:t>
            </a:r>
            <a:r>
              <a:rPr lang="en-US" sz="2000" dirty="0">
                <a:latin typeface="Arial" charset="0"/>
              </a:rPr>
              <a:t> for a given sampling rate (half the sampling rate) so that the signal can be </a:t>
            </a:r>
            <a:r>
              <a:rPr lang="en-US" sz="2000" dirty="0">
                <a:solidFill>
                  <a:srgbClr val="0066FF"/>
                </a:solidFill>
                <a:latin typeface="Arial" charset="0"/>
              </a:rPr>
              <a:t>reconstructed</a:t>
            </a:r>
            <a:r>
              <a:rPr lang="en-US" sz="2000" dirty="0">
                <a:latin typeface="Arial" charset="0"/>
              </a:rPr>
              <a:t> – e.g. an </a:t>
            </a:r>
            <a:r>
              <a:rPr lang="en-US" sz="2000" dirty="0">
                <a:solidFill>
                  <a:srgbClr val="0066FF"/>
                </a:solidFill>
                <a:latin typeface="Arial" charset="0"/>
              </a:rPr>
              <a:t>8K Hz sampling rate </a:t>
            </a:r>
            <a:r>
              <a:rPr lang="en-US" sz="2000" dirty="0">
                <a:latin typeface="Arial" charset="0"/>
              </a:rPr>
              <a:t>(the rate that most phones use) captures frequencies only </a:t>
            </a:r>
            <a:r>
              <a:rPr lang="en-US" sz="2000" dirty="0">
                <a:solidFill>
                  <a:srgbClr val="0066FF"/>
                </a:solidFill>
                <a:latin typeface="Arial" charset="0"/>
              </a:rPr>
              <a:t>up to 4K Hz</a:t>
            </a:r>
          </a:p>
        </p:txBody>
      </p:sp>
    </p:spTree>
    <p:extLst>
      <p:ext uri="{BB962C8B-B14F-4D97-AF65-F5344CB8AC3E}">
        <p14:creationId xmlns:p14="http://schemas.microsoft.com/office/powerpoint/2010/main" val="148988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US" dirty="0">
                <a:latin typeface="Verdana" charset="0"/>
                <a:ea typeface="ＭＳ Ｐゴシック" charset="0"/>
                <a:cs typeface="ＭＳ Ｐゴシック" charset="0"/>
              </a:rPr>
              <a:t>Ideal Sampling</a:t>
            </a:r>
          </a:p>
        </p:txBody>
      </p:sp>
      <p:pic>
        <p:nvPicPr>
          <p:cNvPr id="36869" name="Picture 4" descr="ny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562600"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036B9289-F6B1-4161-319E-C177B16541FD}"/>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29962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28</a:t>
            </a:fld>
            <a:endParaRPr lang="en-US"/>
          </a:p>
        </p:txBody>
      </p:sp>
      <p:sp>
        <p:nvSpPr>
          <p:cNvPr id="20484" name="Rectangle 2"/>
          <p:cNvSpPr>
            <a:spLocks noGrp="1" noChangeArrowheads="1"/>
          </p:cNvSpPr>
          <p:nvPr>
            <p:ph type="title"/>
          </p:nvPr>
        </p:nvSpPr>
        <p:spPr/>
        <p:txBody>
          <a:bodyPr/>
          <a:lstStyle/>
          <a:p>
            <a:pPr eaLnBrk="1" hangingPunct="1"/>
            <a:r>
              <a:rPr lang="en-US" dirty="0">
                <a:latin typeface="Arial" charset="0"/>
              </a:rPr>
              <a:t>Sampling/Storage Tradeoff</a:t>
            </a: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Hz top frequency </a:t>
            </a:r>
          </a:p>
          <a:p>
            <a:pPr lvl="1" eaLnBrk="1" hangingPunct="1"/>
            <a:r>
              <a:rPr lang="en-US" sz="2400" dirty="0">
                <a:latin typeface="Arial" charset="0"/>
              </a:rPr>
              <a:t>Do we really need to store 40K samples per second of speech?</a:t>
            </a:r>
          </a:p>
          <a:p>
            <a:pPr eaLnBrk="1" hangingPunct="1"/>
            <a:r>
              <a:rPr lang="en-US" dirty="0">
                <a:solidFill>
                  <a:srgbClr val="0066FF"/>
                </a:solidFill>
                <a:latin typeface="Arial" charset="0"/>
              </a:rPr>
              <a:t>Telephone speech</a:t>
            </a:r>
            <a:r>
              <a:rPr lang="en-US" dirty="0">
                <a:latin typeface="Arial" charset="0"/>
              </a:rPr>
              <a:t>: 300-4K Hz (8K sampling)</a:t>
            </a:r>
          </a:p>
          <a:p>
            <a:pPr lvl="1" eaLnBrk="1" hangingPunct="1"/>
            <a:r>
              <a:rPr lang="en-US" sz="2400" dirty="0">
                <a:latin typeface="Arial" charset="0"/>
              </a:rPr>
              <a:t>But some speech sounds (e.g. </a:t>
            </a:r>
            <a:r>
              <a:rPr lang="en-US" sz="2400" i="1" dirty="0">
                <a:latin typeface="Arial" charset="0"/>
              </a:rPr>
              <a:t>fricatives, stops)</a:t>
            </a:r>
            <a:r>
              <a:rPr lang="en-US" sz="2400" dirty="0">
                <a:latin typeface="Arial" charset="0"/>
              </a:rPr>
              <a:t> have energy above 4K…so these may be hard to hear</a:t>
            </a:r>
          </a:p>
          <a:p>
            <a:pPr eaLnBrk="1" hangingPunct="1"/>
            <a:r>
              <a:rPr lang="en-US" dirty="0">
                <a:latin typeface="Arial" charset="0"/>
              </a:rPr>
              <a:t>44K Hz (</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Hz (usually good enough to study pitch, amplitude, duration, …)</a:t>
            </a:r>
          </a:p>
        </p:txBody>
      </p:sp>
      <p:sp>
        <p:nvSpPr>
          <p:cNvPr id="2" name="Date Placeholder 3">
            <a:extLst>
              <a:ext uri="{FF2B5EF4-FFF2-40B4-BE49-F238E27FC236}">
                <a16:creationId xmlns:a16="http://schemas.microsoft.com/office/drawing/2014/main" id="{C4ECE568-B60C-9E60-5D4E-1D62CBC373B0}"/>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92156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Phone is not Telling You</a:t>
            </a:r>
          </a:p>
        </p:txBody>
      </p:sp>
      <p:sp>
        <p:nvSpPr>
          <p:cNvPr id="5" name="Slide Number Placeholder 4"/>
          <p:cNvSpPr>
            <a:spLocks noGrp="1"/>
          </p:cNvSpPr>
          <p:nvPr>
            <p:ph type="sldNum" sz="quarter" idx="12"/>
          </p:nvPr>
        </p:nvSpPr>
        <p:spPr/>
        <p:txBody>
          <a:bodyPr/>
          <a:lstStyle/>
          <a:p>
            <a:fld id="{40FA6DB1-B1F2-1B4A-9951-FCE71E2559EA}" type="slidenum">
              <a:rPr lang="en-US" smtClean="0"/>
              <a:pPr/>
              <a:t>29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a:hlinkClick r:id="rId4"/>
              </a:rPr>
              <a:t>High frequency samples</a:t>
            </a:r>
            <a:endParaRPr lang="en-US" sz="2800" dirty="0"/>
          </a:p>
        </p:txBody>
      </p:sp>
      <p:sp>
        <p:nvSpPr>
          <p:cNvPr id="3" name="Date Placeholder 3">
            <a:extLst>
              <a:ext uri="{FF2B5EF4-FFF2-40B4-BE49-F238E27FC236}">
                <a16:creationId xmlns:a16="http://schemas.microsoft.com/office/drawing/2014/main" id="{68C9D531-FA76-B000-47A8-72D8FC98AC1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61793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51159-94AE-4841-85B3-BAFAFE36C5F4}"/>
              </a:ext>
            </a:extLst>
          </p:cNvPr>
          <p:cNvSpPr>
            <a:spLocks noGrp="1"/>
          </p:cNvSpPr>
          <p:nvPr>
            <p:ph type="title"/>
          </p:nvPr>
        </p:nvSpPr>
        <p:spPr>
          <a:xfrm>
            <a:off x="457200" y="457200"/>
            <a:ext cx="8229600" cy="1143000"/>
          </a:xfrm>
        </p:spPr>
        <p:txBody>
          <a:bodyPr/>
          <a:lstStyle/>
          <a:p>
            <a:r>
              <a:rPr lang="en-US" dirty="0"/>
              <a:t>Reminder: Sample Assignment from an earlier course for </a:t>
            </a:r>
            <a:r>
              <a:rPr lang="en-US" dirty="0" err="1"/>
              <a:t>Jurafsky</a:t>
            </a:r>
            <a:r>
              <a:rPr lang="en-US" dirty="0"/>
              <a:t> &amp; Martin on Dialogue</a:t>
            </a:r>
          </a:p>
        </p:txBody>
      </p:sp>
      <p:sp>
        <p:nvSpPr>
          <p:cNvPr id="6" name="Content Placeholder 5">
            <a:extLst>
              <a:ext uri="{FF2B5EF4-FFF2-40B4-BE49-F238E27FC236}">
                <a16:creationId xmlns:a16="http://schemas.microsoft.com/office/drawing/2014/main" id="{14268CF7-6C92-BF4A-8A3E-6154CB3D3740}"/>
              </a:ext>
            </a:extLst>
          </p:cNvPr>
          <p:cNvSpPr>
            <a:spLocks noGrp="1"/>
          </p:cNvSpPr>
          <p:nvPr>
            <p:ph idx="1"/>
          </p:nvPr>
        </p:nvSpPr>
        <p:spPr>
          <a:xfrm>
            <a:off x="609600" y="1798637"/>
            <a:ext cx="8229600" cy="4525963"/>
          </a:xfrm>
        </p:spPr>
        <p:txBody>
          <a:bodyPr/>
          <a:lstStyle/>
          <a:p>
            <a:pPr marL="0" indent="0">
              <a:buNone/>
            </a:pPr>
            <a:r>
              <a:rPr lang="en-US" sz="2400" b="1" dirty="0"/>
              <a:t>Positive aspects</a:t>
            </a:r>
            <a:r>
              <a:rPr lang="en-US" sz="2400" dirty="0"/>
              <a:t>:</a:t>
            </a:r>
          </a:p>
          <a:p>
            <a:pPr marL="0" indent="0">
              <a:buNone/>
            </a:pPr>
            <a:r>
              <a:rPr lang="en-US" sz="2000" dirty="0"/>
              <a:t>I found this chapter interesting and enjoyed learning about the various </a:t>
            </a:r>
            <a:br>
              <a:rPr lang="en-US" sz="2000" dirty="0"/>
            </a:br>
            <a:r>
              <a:rPr lang="en-US" sz="2000" dirty="0"/>
              <a:t>approaches of building dialogues systems: rule based, corpus-based, sequence to sequence Chatbot and more. One of the things I appreciated the author including were ethical issues concerned with building dialog systems. They were very important issues raised such as the tendency for agents to have female names, biases in the training data and even more fascinating how users can corrupt an agents’ knowledge as in the case of Microsoft Tau making reinforcement learning a double edge-sword. In other words, while reinforcement learning can help chat-bots better personalize to a user it can also be trained to reflect discriminative opinions of the user. </a:t>
            </a:r>
          </a:p>
        </p:txBody>
      </p:sp>
      <p:sp>
        <p:nvSpPr>
          <p:cNvPr id="3" name="Slide Number Placeholder 2">
            <a:extLst>
              <a:ext uri="{FF2B5EF4-FFF2-40B4-BE49-F238E27FC236}">
                <a16:creationId xmlns:a16="http://schemas.microsoft.com/office/drawing/2014/main" id="{3D0D2C19-C85C-CF40-A22C-E5AE21E3253E}"/>
              </a:ext>
            </a:extLst>
          </p:cNvPr>
          <p:cNvSpPr>
            <a:spLocks noGrp="1"/>
          </p:cNvSpPr>
          <p:nvPr>
            <p:ph type="sldNum" sz="quarter" idx="12"/>
          </p:nvPr>
        </p:nvSpPr>
        <p:spPr/>
        <p:txBody>
          <a:bodyPr/>
          <a:lstStyle/>
          <a:p>
            <a:pPr>
              <a:defRPr/>
            </a:pPr>
            <a:fld id="{7D3579D8-E43B-EA45-91D7-3A4D69D213B7}" type="slidenum">
              <a:rPr lang="en-US" smtClean="0"/>
              <a:pPr>
                <a:defRPr/>
              </a:pPr>
              <a:t>3</a:t>
            </a:fld>
            <a:endParaRPr lang="en-US"/>
          </a:p>
        </p:txBody>
      </p:sp>
      <p:sp>
        <p:nvSpPr>
          <p:cNvPr id="4" name="Date Placeholder 3">
            <a:extLst>
              <a:ext uri="{FF2B5EF4-FFF2-40B4-BE49-F238E27FC236}">
                <a16:creationId xmlns:a16="http://schemas.microsoft.com/office/drawing/2014/main" id="{F5D56B49-2A54-A0DC-092C-B79A35E7AA3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25114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The Mosquito Alarm</a:t>
            </a:r>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30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5952067" cy="954107"/>
          </a:xfrm>
          <a:prstGeom prst="rect">
            <a:avLst/>
          </a:prstGeom>
        </p:spPr>
        <p:txBody>
          <a:bodyPr wrap="square">
            <a:spAutoFit/>
          </a:bodyPr>
          <a:lstStyle/>
          <a:p>
            <a:pPr eaLnBrk="1" hangingPunct="1"/>
            <a:r>
              <a:rPr lang="en-US" sz="2800" dirty="0">
                <a:hlinkClick r:id="rId5"/>
              </a:rPr>
              <a:t>Listen</a:t>
            </a:r>
            <a:r>
              <a:rPr lang="en-US" sz="2800" dirty="0"/>
              <a:t> (at your own risk)</a:t>
            </a:r>
          </a:p>
          <a:p>
            <a:pPr eaLnBrk="1" hangingPunct="1"/>
            <a:r>
              <a:rPr lang="en-US" sz="2800" dirty="0">
                <a:hlinkClick r:id="rId6"/>
              </a:rPr>
              <a:t>Teen Buzz ringtone</a:t>
            </a:r>
            <a:endParaRPr lang="en-US" sz="2800" dirty="0"/>
          </a:p>
        </p:txBody>
      </p:sp>
      <p:sp>
        <p:nvSpPr>
          <p:cNvPr id="3" name="Date Placeholder 3">
            <a:extLst>
              <a:ext uri="{FF2B5EF4-FFF2-40B4-BE49-F238E27FC236}">
                <a16:creationId xmlns:a16="http://schemas.microsoft.com/office/drawing/2014/main" id="{9A1CAF9A-83B2-2DB5-F985-42F3D77E001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60166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31</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p>
          <a:p>
            <a:pPr lvl="1" eaLnBrk="1" hangingPunct="1"/>
            <a:r>
              <a:rPr lang="en-US" dirty="0">
                <a:latin typeface="Arial" charset="0"/>
              </a:rPr>
              <a:t>Different signals can become indistinguishable (</a:t>
            </a:r>
            <a:r>
              <a:rPr lang="en-US" dirty="0">
                <a:solidFill>
                  <a:srgbClr val="0066FF"/>
                </a:solidFill>
                <a:latin typeface="Arial" charset="0"/>
              </a:rPr>
              <a:t>aliases</a:t>
            </a:r>
            <a:r>
              <a:rPr lang="en-US" dirty="0">
                <a:latin typeface="Arial" charset="0"/>
              </a:rPr>
              <a:t>) from one another when they are sampled</a:t>
            </a:r>
          </a:p>
          <a:p>
            <a:pPr lvl="1" eaLnBrk="1" hangingPunct="1"/>
            <a:r>
              <a:rPr lang="en-US" dirty="0">
                <a:latin typeface="Arial" charset="0"/>
              </a:rPr>
              <a:t>E.g. signals with frequency higher than the Nyquist frequency</a:t>
            </a:r>
          </a:p>
          <a:p>
            <a:pPr lvl="1" eaLnBrk="1" hangingPunct="1"/>
            <a:r>
              <a:rPr lang="en-US" dirty="0">
                <a:latin typeface="Arial" charset="0"/>
              </a:rPr>
              <a:t>Solutions for analysis: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
        <p:nvSpPr>
          <p:cNvPr id="2" name="Date Placeholder 3">
            <a:extLst>
              <a:ext uri="{FF2B5EF4-FFF2-40B4-BE49-F238E27FC236}">
                <a16:creationId xmlns:a16="http://schemas.microsoft.com/office/drawing/2014/main" id="{9199785A-E0F4-72D7-3AE8-114330EDEC2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17223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32</a:t>
            </a:fld>
            <a:endParaRPr lang="en-US"/>
          </a:p>
        </p:txBody>
      </p:sp>
      <p:sp>
        <p:nvSpPr>
          <p:cNvPr id="22532" name="Rectangle 2"/>
          <p:cNvSpPr>
            <a:spLocks noGrp="1" noChangeArrowheads="1"/>
          </p:cNvSpPr>
          <p:nvPr>
            <p:ph type="title"/>
          </p:nvPr>
        </p:nvSpPr>
        <p:spPr/>
        <p:txBody>
          <a:bodyPr/>
          <a:lstStyle/>
          <a:p>
            <a:pPr eaLnBrk="1" hangingPunct="1"/>
            <a:r>
              <a:rPr lang="en-US" dirty="0">
                <a:latin typeface="Arial" charset="0"/>
              </a:rPr>
              <a:t>Quantization Issues: Representing the Signal in Digital Form</a:t>
            </a: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sz="2400" dirty="0">
                <a:latin typeface="Arial" charset="0"/>
              </a:rPr>
              <a:t>How do we measure the </a:t>
            </a:r>
            <a:r>
              <a:rPr lang="en-US" sz="2400" dirty="0">
                <a:solidFill>
                  <a:srgbClr val="0066FF"/>
                </a:solidFill>
                <a:latin typeface="Arial" charset="0"/>
              </a:rPr>
              <a:t>amplitude </a:t>
            </a:r>
            <a:r>
              <a:rPr lang="en-US" sz="2400" dirty="0">
                <a:latin typeface="Arial" charset="0"/>
              </a:rPr>
              <a:t>(sound pressure) of speech?</a:t>
            </a:r>
          </a:p>
          <a:p>
            <a:pPr lvl="1" eaLnBrk="1" hangingPunct="1"/>
            <a:r>
              <a:rPr lang="en-US" sz="2400" dirty="0">
                <a:latin typeface="Arial" charset="0"/>
              </a:rPr>
              <a:t>Choose sampling points:  what resolution should you choose?</a:t>
            </a:r>
          </a:p>
          <a:p>
            <a:pPr lvl="1" eaLnBrk="1" hangingPunct="1"/>
            <a:r>
              <a:rPr lang="en-US" sz="2400" dirty="0">
                <a:latin typeface="Arial" charset="0"/>
              </a:rPr>
              <a:t>Integer representation: 8, 12 or 16 bits per sample</a:t>
            </a:r>
          </a:p>
          <a:p>
            <a:pPr eaLnBrk="1" hangingPunct="1"/>
            <a:r>
              <a:rPr lang="en-US" sz="2400" dirty="0">
                <a:latin typeface="Arial" charset="0"/>
              </a:rPr>
              <a:t>Noise due to less useful </a:t>
            </a:r>
            <a:r>
              <a:rPr lang="en-US" sz="2400" dirty="0">
                <a:solidFill>
                  <a:srgbClr val="0066FF"/>
                </a:solidFill>
                <a:latin typeface="Arial" charset="0"/>
              </a:rPr>
              <a:t>quantization steps </a:t>
            </a:r>
            <a:r>
              <a:rPr lang="en-US" sz="2400" dirty="0">
                <a:latin typeface="Arial" charset="0"/>
              </a:rPr>
              <a:t>can be avoided by higher resolution -- but requires more storage</a:t>
            </a:r>
          </a:p>
          <a:p>
            <a:pPr lvl="1" eaLnBrk="1" hangingPunct="1"/>
            <a:r>
              <a:rPr lang="en-US" sz="2400" dirty="0">
                <a:latin typeface="Arial" charset="0"/>
              </a:rPr>
              <a:t>How many </a:t>
            </a:r>
            <a:r>
              <a:rPr lang="en-US" sz="2400" dirty="0">
                <a:solidFill>
                  <a:srgbClr val="0066FF"/>
                </a:solidFill>
                <a:latin typeface="Arial" charset="0"/>
              </a:rPr>
              <a:t>different amplitude levels </a:t>
            </a:r>
            <a:r>
              <a:rPr lang="en-US" sz="2400" dirty="0">
                <a:latin typeface="Arial" charset="0"/>
              </a:rPr>
              <a:t>do we need to distinguish?</a:t>
            </a:r>
          </a:p>
          <a:p>
            <a:pPr lvl="1" eaLnBrk="1" hangingPunct="1"/>
            <a:r>
              <a:rPr lang="en-US" sz="2400" dirty="0">
                <a:latin typeface="Arial" charset="0"/>
              </a:rPr>
              <a:t>Choice depends on data and application (44K 16bit stereo requires ~10Mb storage): music vs. speech</a:t>
            </a:r>
          </a:p>
        </p:txBody>
      </p:sp>
    </p:spTree>
    <p:extLst>
      <p:ext uri="{BB962C8B-B14F-4D97-AF65-F5344CB8AC3E}">
        <p14:creationId xmlns:p14="http://schemas.microsoft.com/office/powerpoint/2010/main" val="801122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33</a:t>
            </a:fld>
            <a:endParaRPr lang="en-US"/>
          </a:p>
        </p:txBody>
      </p:sp>
      <p:sp>
        <p:nvSpPr>
          <p:cNvPr id="23556" name="Rectangle 3"/>
          <p:cNvSpPr>
            <a:spLocks noGrp="1" noChangeArrowheads="1"/>
          </p:cNvSpPr>
          <p:nvPr>
            <p:ph type="body" idx="1"/>
          </p:nvPr>
        </p:nvSpPr>
        <p:spPr>
          <a:xfrm>
            <a:off x="457200" y="1493837"/>
            <a:ext cx="8229600" cy="5364163"/>
          </a:xfrm>
        </p:spPr>
        <p:txBody>
          <a:bodyPr/>
          <a:lstStyle/>
          <a:p>
            <a:pPr lvl="1" eaLnBrk="1" hangingPunct="1"/>
            <a:r>
              <a:rPr lang="en-US" sz="2400" dirty="0">
                <a:latin typeface="Arial" charset="0"/>
              </a:rPr>
              <a:t>But </a:t>
            </a:r>
            <a:r>
              <a:rPr lang="en-US" sz="2400" b="1" i="1" dirty="0">
                <a:solidFill>
                  <a:srgbClr val="0066FF"/>
                </a:solidFill>
                <a:latin typeface="Arial" charset="0"/>
              </a:rPr>
              <a:t>clipping</a:t>
            </a:r>
            <a:r>
              <a:rPr lang="en-US" sz="2400" dirty="0">
                <a:latin typeface="Arial" charset="0"/>
              </a:rPr>
              <a:t> occurs when the input volume (i.e. the amplitude of a signal) is greater than the range that can be represented</a:t>
            </a:r>
          </a:p>
          <a:p>
            <a:pPr lvl="1" eaLnBrk="1" hangingPunct="1"/>
            <a:r>
              <a:rPr lang="en-US" sz="2400" dirty="0">
                <a:latin typeface="Arial" charset="0"/>
              </a:rPr>
              <a:t>Watch for this when you are recording</a:t>
            </a:r>
            <a:r>
              <a:rPr lang="mr-IN" sz="2400" dirty="0">
                <a:latin typeface="Arial" charset="0"/>
              </a:rPr>
              <a:t>…</a:t>
            </a:r>
            <a:endParaRPr lang="en-GB" sz="2400" dirty="0">
              <a:latin typeface="Arial" charset="0"/>
            </a:endParaRPr>
          </a:p>
          <a:p>
            <a:pPr lvl="1" eaLnBrk="1" hangingPunct="1"/>
            <a:r>
              <a:rPr lang="en-GB" sz="2400" dirty="0">
                <a:latin typeface="Arial" charset="0"/>
              </a:rPr>
              <a:t>Most recorders (including </a:t>
            </a:r>
            <a:r>
              <a:rPr lang="en-GB" sz="2400" dirty="0" err="1">
                <a:latin typeface="Arial" charset="0"/>
              </a:rPr>
              <a:t>Praat</a:t>
            </a:r>
            <a:r>
              <a:rPr lang="en-GB" sz="2400" dirty="0">
                <a:latin typeface="Arial" charset="0"/>
              </a:rPr>
              <a:t>) will give you a signal when you are above the sound range</a:t>
            </a:r>
            <a:endParaRPr lang="en-US" sz="2400" dirty="0">
              <a:latin typeface="Arial" charset="0"/>
            </a:endParaRPr>
          </a:p>
          <a:p>
            <a:pPr lvl="1" eaLnBrk="1" hangingPunct="1"/>
            <a:r>
              <a:rPr lang="en-US" sz="2400" dirty="0">
                <a:latin typeface="Arial" charset="0"/>
              </a:rPr>
              <a:t>Solutions</a:t>
            </a:r>
            <a:endParaRPr lang="en-US" dirty="0">
              <a:latin typeface="Arial" charset="0"/>
            </a:endParaRPr>
          </a:p>
          <a:p>
            <a:pPr lvl="2" eaLnBrk="1" hangingPunct="1"/>
            <a:r>
              <a:rPr lang="en-US" dirty="0">
                <a:latin typeface="Arial" charset="0"/>
              </a:rPr>
              <a:t>Increase the </a:t>
            </a:r>
            <a:r>
              <a:rPr lang="en-US" dirty="0">
                <a:solidFill>
                  <a:srgbClr val="0066FF"/>
                </a:solidFill>
                <a:latin typeface="Arial" charset="0"/>
              </a:rPr>
              <a:t>resolution (sampling rate)</a:t>
            </a:r>
          </a:p>
          <a:p>
            <a:pPr lvl="2" eaLnBrk="1" hangingPunct="1"/>
            <a:r>
              <a:rPr lang="en-US" dirty="0">
                <a:latin typeface="Arial" charset="0"/>
              </a:rPr>
              <a:t>Decrease the </a:t>
            </a:r>
            <a:r>
              <a:rPr lang="en-US" dirty="0">
                <a:solidFill>
                  <a:srgbClr val="0066FF"/>
                </a:solidFill>
                <a:latin typeface="Arial" charset="0"/>
              </a:rPr>
              <a:t>amplitude </a:t>
            </a:r>
            <a:r>
              <a:rPr lang="en-US" dirty="0">
                <a:latin typeface="Arial" charset="0"/>
              </a:rPr>
              <a:t>of the recording</a:t>
            </a:r>
          </a:p>
          <a:p>
            <a:pPr lvl="2" eaLnBrk="1" hangingPunct="1"/>
            <a:r>
              <a:rPr lang="en-US" dirty="0">
                <a:latin typeface="Arial" charset="0"/>
              </a:rPr>
              <a:t>Important to check the right amplitude before you start recording</a:t>
            </a:r>
          </a:p>
        </p:txBody>
      </p:sp>
      <p:pic>
        <p:nvPicPr>
          <p:cNvPr id="2" name="clipping-jh3.wav" descr="clipping-jh3.wav">
            <a:hlinkClick r:id="" action="ppaction://media"/>
            <a:extLst>
              <a:ext uri="{FF2B5EF4-FFF2-40B4-BE49-F238E27FC236}">
                <a16:creationId xmlns:a16="http://schemas.microsoft.com/office/drawing/2014/main" id="{D2757DEA-44C4-2F4A-AE44-C04606550E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blip>
          <a:stretch>
            <a:fillRect/>
          </a:stretch>
        </p:blipFill>
        <p:spPr>
          <a:xfrm>
            <a:off x="7493000" y="3911600"/>
            <a:ext cx="812800" cy="812800"/>
          </a:xfrm>
          <a:prstGeom prst="rect">
            <a:avLst/>
          </a:prstGeom>
        </p:spPr>
      </p:pic>
      <p:sp>
        <p:nvSpPr>
          <p:cNvPr id="3" name="Date Placeholder 3">
            <a:extLst>
              <a:ext uri="{FF2B5EF4-FFF2-40B4-BE49-F238E27FC236}">
                <a16:creationId xmlns:a16="http://schemas.microsoft.com/office/drawing/2014/main" id="{942073D1-3024-ACF9-6DEB-074DC03B37C8}"/>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
        <p:nvSpPr>
          <p:cNvPr id="4" name="Rectangle 2">
            <a:extLst>
              <a:ext uri="{FF2B5EF4-FFF2-40B4-BE49-F238E27FC236}">
                <a16:creationId xmlns:a16="http://schemas.microsoft.com/office/drawing/2014/main" id="{3771CA5C-DCFA-FBDE-5967-EB804923E100}"/>
              </a:ext>
            </a:extLst>
          </p:cNvPr>
          <p:cNvSpPr>
            <a:spLocks noGrp="1" noChangeArrowheads="1"/>
          </p:cNvSpPr>
          <p:nvPr>
            <p:ph type="title"/>
          </p:nvPr>
        </p:nvSpPr>
        <p:spPr>
          <a:xfrm>
            <a:off x="457200" y="274638"/>
            <a:ext cx="8229600" cy="1143000"/>
          </a:xfrm>
        </p:spPr>
        <p:txBody>
          <a:bodyPr/>
          <a:lstStyle/>
          <a:p>
            <a:pPr eaLnBrk="1" hangingPunct="1"/>
            <a:r>
              <a:rPr lang="en-US" dirty="0">
                <a:latin typeface="Arial" charset="0"/>
              </a:rPr>
              <a:t>Quantization Issues: Representing the Signal in Digital Form</a:t>
            </a:r>
          </a:p>
        </p:txBody>
      </p:sp>
    </p:spTree>
    <p:extLst>
      <p:ext uri="{BB962C8B-B14F-4D97-AF65-F5344CB8AC3E}">
        <p14:creationId xmlns:p14="http://schemas.microsoft.com/office/powerpoint/2010/main" val="18864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latin typeface="Arial" charset="0"/>
                <a:ea typeface="ＭＳ Ｐゴシック" charset="-128"/>
              </a:rPr>
              <a:t>An Example of 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3">
            <a:extLst>
              <a:ext uri="{FF2B5EF4-FFF2-40B4-BE49-F238E27FC236}">
                <a16:creationId xmlns:a16="http://schemas.microsoft.com/office/drawing/2014/main" id="{3EB9CA82-2298-76A2-F1B3-342AB2FEF7BC}"/>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File Formats:  WAV and Many More</a:t>
            </a:r>
          </a:p>
        </p:txBody>
      </p:sp>
      <p:sp>
        <p:nvSpPr>
          <p:cNvPr id="3" name="Content Placeholder 2"/>
          <p:cNvSpPr>
            <a:spLocks noGrp="1"/>
          </p:cNvSpPr>
          <p:nvPr>
            <p:ph idx="1"/>
          </p:nvPr>
        </p:nvSpPr>
        <p:spPr/>
        <p:txBody>
          <a:bodyPr/>
          <a:lstStyle/>
          <a:p>
            <a:r>
              <a:rPr lang="en-GB" dirty="0">
                <a:ea typeface="Calibri" charset="0"/>
                <a:cs typeface="Calibri" charset="0"/>
              </a:rPr>
              <a:t>Many formats, trade-offs in compression, quality</a:t>
            </a:r>
          </a:p>
          <a:p>
            <a:r>
              <a:rPr lang="en-GB" dirty="0">
                <a:ea typeface="Calibri" charset="0"/>
                <a:cs typeface="Calibri" charset="0"/>
                <a:hlinkClick r:id="rId3"/>
              </a:rPr>
              <a:t>SoX </a:t>
            </a:r>
            <a:r>
              <a:rPr lang="en-GB" dirty="0">
                <a:ea typeface="Calibri" charset="0"/>
                <a:cs typeface="Calibri" charset="0"/>
              </a:rPr>
              <a:t>(</a:t>
            </a:r>
            <a:r>
              <a:rPr lang="en-GB" dirty="0">
                <a:solidFill>
                  <a:srgbClr val="0066FF"/>
                </a:solidFill>
                <a:ea typeface="Calibri" charset="0"/>
                <a:cs typeface="Calibri" charset="0"/>
              </a:rPr>
              <a:t>Sound </a:t>
            </a:r>
            <a:r>
              <a:rPr lang="en-GB" dirty="0" err="1">
                <a:solidFill>
                  <a:srgbClr val="0066FF"/>
                </a:solidFill>
                <a:ea typeface="Calibri" charset="0"/>
                <a:cs typeface="Calibri" charset="0"/>
              </a:rPr>
              <a:t>eXchange</a:t>
            </a:r>
            <a:r>
              <a:rPr lang="en-GB" dirty="0">
                <a:ea typeface="Calibri" charset="0"/>
                <a:cs typeface="Calibri" charset="0"/>
              </a:rPr>
              <a:t>) can be used to convert speech formats from one to another:</a:t>
            </a:r>
          </a:p>
          <a:p>
            <a:pPr lvl="1"/>
            <a:r>
              <a:rPr lang="en-GB" dirty="0">
                <a:ea typeface="Calibri" charset="0"/>
                <a:cs typeface="Calibri" charset="0"/>
              </a:rPr>
              <a:t>.WAV, AIFF, HTK, MP2/MP3/MP4, MPEG, SPHERE, </a:t>
            </a:r>
            <a:r>
              <a:rPr lang="en-GB" dirty="0" err="1">
                <a:ea typeface="Calibri" charset="0"/>
                <a:cs typeface="Calibri" charset="0"/>
              </a:rPr>
              <a:t>Ogg</a:t>
            </a:r>
            <a:r>
              <a:rPr lang="en-GB" dirty="0">
                <a:ea typeface="Calibri" charset="0"/>
                <a:cs typeface="Calibri" charset="0"/>
              </a:rPr>
              <a:t> </a:t>
            </a:r>
            <a:r>
              <a:rPr lang="en-GB" dirty="0" err="1">
                <a:ea typeface="Calibri" charset="0"/>
                <a:cs typeface="Calibri" charset="0"/>
              </a:rPr>
              <a:t>Vorbis</a:t>
            </a:r>
            <a:r>
              <a:rPr lang="en-GB" dirty="0">
                <a:ea typeface="Calibri" charset="0"/>
                <a:cs typeface="Calibri" charset="0"/>
              </a:rPr>
              <a:t>, u-law, .VOX, .VOC, RIFF</a:t>
            </a:r>
          </a:p>
          <a:p>
            <a:endParaRPr lang="en-GB" dirty="0">
              <a:latin typeface="Calibri" charset="0"/>
              <a:ea typeface="Calibri" charset="0"/>
              <a:cs typeface="Calibri" charset="0"/>
            </a:endParaRPr>
          </a:p>
          <a:p>
            <a:endParaRPr lang="en-US" dirty="0"/>
          </a:p>
          <a:p>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35</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004873"/>
            <a:ext cx="8229600" cy="209112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848084C8-861B-7D70-7CC0-1E10C6DF085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86165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How fast are the </a:t>
            </a:r>
            <a:r>
              <a:rPr lang="en-US" dirty="0">
                <a:solidFill>
                  <a:srgbClr val="0066FF"/>
                </a:solidFill>
              </a:rPr>
              <a:t>vocal folds vibrating</a:t>
            </a:r>
            <a:r>
              <a:rPr lang="en-US" dirty="0"/>
              <a:t>?</a:t>
            </a:r>
          </a:p>
          <a:p>
            <a:pPr lvl="1"/>
            <a:r>
              <a:rPr lang="en-US" dirty="0"/>
              <a:t>Vocal folds vibrate for </a:t>
            </a:r>
            <a:r>
              <a:rPr lang="en-US" b="1" dirty="0"/>
              <a:t>voiced</a:t>
            </a:r>
            <a:r>
              <a:rPr lang="en-US" dirty="0"/>
              <a:t> sounds, causing regular peaks in </a:t>
            </a:r>
            <a:r>
              <a:rPr lang="en-US" dirty="0">
                <a:solidFill>
                  <a:srgbClr val="0066FF"/>
                </a:solidFill>
              </a:rPr>
              <a:t>amplitude</a:t>
            </a:r>
          </a:p>
          <a:p>
            <a:r>
              <a:rPr lang="en-US" dirty="0"/>
              <a:t>As discussed earlier</a:t>
            </a:r>
            <a:r>
              <a:rPr lang="en-US" dirty="0">
                <a:solidFill>
                  <a:srgbClr val="0066FF"/>
                </a:solidFill>
              </a:rPr>
              <a:t>: F</a:t>
            </a:r>
            <a:r>
              <a:rPr lang="en-US" baseline="-25000" dirty="0">
                <a:solidFill>
                  <a:srgbClr val="0066FF"/>
                </a:solidFill>
              </a:rPr>
              <a:t>0</a:t>
            </a:r>
            <a:r>
              <a:rPr lang="en-US" dirty="0"/>
              <a:t> </a:t>
            </a:r>
            <a:r>
              <a:rPr lang="mr-IN" dirty="0"/>
              <a:t>–</a:t>
            </a:r>
            <a:r>
              <a:rPr lang="en-US" dirty="0"/>
              <a:t> is the fundamental frequency of the periodic waveform</a:t>
            </a:r>
          </a:p>
          <a:p>
            <a:pPr lvl="1"/>
            <a:r>
              <a:rPr lang="en-US" dirty="0"/>
              <a:t>Lowest frequency of the waveform</a:t>
            </a:r>
          </a:p>
          <a:p>
            <a:r>
              <a:rPr lang="en-US" dirty="0">
                <a:solidFill>
                  <a:srgbClr val="0066FF"/>
                </a:solidFill>
              </a:rPr>
              <a:t>Pitch track </a:t>
            </a:r>
            <a:r>
              <a:rPr lang="mr-IN" dirty="0"/>
              <a:t>–</a:t>
            </a:r>
            <a:r>
              <a:rPr lang="en-US" dirty="0"/>
              <a:t> plot of F</a:t>
            </a:r>
            <a:r>
              <a:rPr lang="en-US" baseline="-25000" dirty="0"/>
              <a:t>0</a:t>
            </a:r>
            <a:r>
              <a:rPr lang="en-US" dirty="0"/>
              <a:t> over time</a:t>
            </a:r>
          </a:p>
        </p:txBody>
      </p:sp>
      <p:sp>
        <p:nvSpPr>
          <p:cNvPr id="5" name="Slide Number Placeholder 4"/>
          <p:cNvSpPr>
            <a:spLocks noGrp="1"/>
          </p:cNvSpPr>
          <p:nvPr>
            <p:ph type="sldNum" sz="quarter" idx="12"/>
          </p:nvPr>
        </p:nvSpPr>
        <p:spPr/>
        <p:txBody>
          <a:bodyPr/>
          <a:lstStyle/>
          <a:p>
            <a:fld id="{40FA6DB1-B1F2-1B4A-9951-FCE71E2559EA}" type="slidenum">
              <a:rPr lang="en-US" smtClean="0"/>
              <a:pPr/>
              <a:t>36</a:t>
            </a:fld>
            <a:endParaRPr lang="en-US"/>
          </a:p>
        </p:txBody>
      </p:sp>
      <p:sp>
        <p:nvSpPr>
          <p:cNvPr id="6" name="Date Placeholder 3">
            <a:extLst>
              <a:ext uri="{FF2B5EF4-FFF2-40B4-BE49-F238E27FC236}">
                <a16:creationId xmlns:a16="http://schemas.microsoft.com/office/drawing/2014/main" id="{174B82AB-5E4A-C557-2A26-E55E7A19CA7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03310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Pitch</a:t>
            </a:r>
          </a:p>
        </p:txBody>
      </p:sp>
      <p:sp>
        <p:nvSpPr>
          <p:cNvPr id="3" name="Content Placeholder 2"/>
          <p:cNvSpPr>
            <a:spLocks noGrp="1"/>
          </p:cNvSpPr>
          <p:nvPr>
            <p:ph idx="1"/>
          </p:nvPr>
        </p:nvSpPr>
        <p:spPr/>
        <p:txBody>
          <a:bodyPr/>
          <a:lstStyle/>
          <a:p>
            <a:r>
              <a:rPr lang="en-US" dirty="0">
                <a:solidFill>
                  <a:srgbClr val="0066FF"/>
                </a:solidFill>
              </a:rPr>
              <a:t>Frequency</a:t>
            </a:r>
            <a:r>
              <a:rPr lang="en-US" dirty="0"/>
              <a:t> = cycles per second</a:t>
            </a:r>
          </a:p>
          <a:p>
            <a:pPr lvl="1"/>
            <a:r>
              <a:rPr lang="en-US" sz="2400" dirty="0"/>
              <a:t>Simple approach to calculating cycles: count the </a:t>
            </a:r>
            <a:r>
              <a:rPr lang="en-US" sz="2400" dirty="0">
                <a:solidFill>
                  <a:srgbClr val="0066FF"/>
                </a:solidFill>
              </a:rPr>
              <a:t>zero crossings </a:t>
            </a:r>
            <a:r>
              <a:rPr lang="en-US" sz="2400" dirty="0"/>
              <a:t>in a time range -- changes in signal from pos2neg and neg2pos -- and divide by 2</a:t>
            </a:r>
          </a:p>
          <a:p>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37</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09987"/>
            <a:ext cx="91440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F02A2301-F01A-991D-B886-EAAEC0FCF168}"/>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47178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baseline="-25000" dirty="0"/>
              <a:t>0</a:t>
            </a:r>
            <a:r>
              <a:rPr lang="en-US" dirty="0"/>
              <a:t> Measure: Autocorrelation Process</a:t>
            </a:r>
          </a:p>
        </p:txBody>
      </p:sp>
      <p:sp>
        <p:nvSpPr>
          <p:cNvPr id="3" name="Content Placeholder 2"/>
          <p:cNvSpPr>
            <a:spLocks noGrp="1"/>
          </p:cNvSpPr>
          <p:nvPr>
            <p:ph idx="1"/>
          </p:nvPr>
        </p:nvSpPr>
        <p:spPr>
          <a:xfrm>
            <a:off x="457200" y="1600200"/>
            <a:ext cx="8229600" cy="4645025"/>
          </a:xfrm>
        </p:spPr>
        <p:txBody>
          <a:bodyPr/>
          <a:lstStyle/>
          <a:p>
            <a:r>
              <a:rPr lang="en-US" dirty="0"/>
              <a:t>Idea: Identify the </a:t>
            </a:r>
            <a:r>
              <a:rPr lang="en-US" b="1" i="1" dirty="0">
                <a:solidFill>
                  <a:srgbClr val="0066FF"/>
                </a:solidFill>
              </a:rPr>
              <a:t>period</a:t>
            </a:r>
            <a:r>
              <a:rPr lang="en-US" dirty="0">
                <a:solidFill>
                  <a:srgbClr val="0066FF"/>
                </a:solidFill>
              </a:rPr>
              <a:t> between successive cycles</a:t>
            </a:r>
            <a:r>
              <a:rPr lang="en-US" dirty="0"/>
              <a:t> of the wave</a:t>
            </a:r>
          </a:p>
          <a:p>
            <a:pPr lvl="1"/>
            <a:r>
              <a:rPr lang="en-US" sz="2400" dirty="0"/>
              <a:t>F</a:t>
            </a:r>
            <a:r>
              <a:rPr lang="en-US" sz="2400" baseline="-25000" dirty="0"/>
              <a:t>0</a:t>
            </a:r>
            <a:r>
              <a:rPr lang="en-US" sz="2400" dirty="0"/>
              <a:t> = 1/period length</a:t>
            </a:r>
          </a:p>
          <a:p>
            <a:r>
              <a:rPr lang="en-US" dirty="0"/>
              <a:t>Where does one cycle end and another begin?</a:t>
            </a:r>
          </a:p>
          <a:p>
            <a:pPr lvl="1"/>
            <a:r>
              <a:rPr lang="en-US" sz="2400" dirty="0"/>
              <a:t>Find the </a:t>
            </a:r>
            <a:r>
              <a:rPr lang="en-US" sz="2400" b="1" i="1" dirty="0">
                <a:solidFill>
                  <a:srgbClr val="0066FF"/>
                </a:solidFill>
              </a:rPr>
              <a:t>similarity</a:t>
            </a:r>
            <a:r>
              <a:rPr lang="en-US" sz="2400" dirty="0"/>
              <a:t> between one piece of the signal and the next -- a shifted version of itself</a:t>
            </a:r>
          </a:p>
          <a:p>
            <a:pPr lvl="1"/>
            <a:r>
              <a:rPr lang="en-US" sz="2400" dirty="0">
                <a:solidFill>
                  <a:srgbClr val="0066FF"/>
                </a:solidFill>
              </a:rPr>
              <a:t> </a:t>
            </a:r>
            <a:r>
              <a:rPr lang="en-US" sz="2400" dirty="0"/>
              <a:t>The</a:t>
            </a:r>
            <a:r>
              <a:rPr lang="en-US" sz="2400" dirty="0">
                <a:solidFill>
                  <a:srgbClr val="0066FF"/>
                </a:solidFill>
              </a:rPr>
              <a:t> </a:t>
            </a:r>
            <a:r>
              <a:rPr lang="en-US" sz="2400" b="1" i="1" dirty="0">
                <a:solidFill>
                  <a:srgbClr val="0066FF"/>
                </a:solidFill>
              </a:rPr>
              <a:t>period</a:t>
            </a:r>
            <a:r>
              <a:rPr lang="en-US" sz="2400" dirty="0"/>
              <a:t> is the chunk of the segment that matches best with the next chunk</a:t>
            </a:r>
          </a:p>
          <a:p>
            <a:pPr lvl="1"/>
            <a:r>
              <a:rPr lang="en-US" sz="2400" dirty="0"/>
              <a:t>Systems were developed to do just this, e.g. </a:t>
            </a:r>
            <a:r>
              <a:rPr lang="en-US" sz="2400" dirty="0" err="1">
                <a:hlinkClick r:id="rId3"/>
              </a:rPr>
              <a:t>Praat</a:t>
            </a:r>
            <a:endParaRPr lang="en-US" sz="2400"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38</a:t>
            </a:fld>
            <a:endParaRPr lang="en-US"/>
          </a:p>
        </p:txBody>
      </p:sp>
      <p:sp>
        <p:nvSpPr>
          <p:cNvPr id="6" name="Date Placeholder 3">
            <a:extLst>
              <a:ext uri="{FF2B5EF4-FFF2-40B4-BE49-F238E27FC236}">
                <a16:creationId xmlns:a16="http://schemas.microsoft.com/office/drawing/2014/main" id="{C76CFB41-C85D-3962-FDE1-B87475166C9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88937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5440363"/>
          </a:xfrm>
        </p:spPr>
        <p:txBody>
          <a:bodyPr/>
          <a:lstStyle/>
          <a:p>
            <a:pPr lvl="1"/>
            <a:r>
              <a:rPr lang="en-US" dirty="0">
                <a:solidFill>
                  <a:srgbClr val="0066FF"/>
                </a:solidFill>
              </a:rPr>
              <a:t>Parameters </a:t>
            </a:r>
            <a:r>
              <a:rPr lang="en-US" dirty="0"/>
              <a:t>considered</a:t>
            </a:r>
          </a:p>
          <a:p>
            <a:pPr lvl="2"/>
            <a:r>
              <a:rPr lang="en-US" sz="2000" dirty="0"/>
              <a:t>Window size (chunk size)</a:t>
            </a:r>
          </a:p>
          <a:p>
            <a:pPr lvl="2"/>
            <a:r>
              <a:rPr lang="en-US" sz="2000" dirty="0"/>
              <a:t>Step size (how quickly the next chunk appears)</a:t>
            </a:r>
          </a:p>
          <a:p>
            <a:pPr lvl="2"/>
            <a:r>
              <a:rPr lang="en-US" sz="2000" dirty="0"/>
              <a:t>Frequency range </a:t>
            </a:r>
          </a:p>
        </p:txBody>
      </p:sp>
      <p:sp>
        <p:nvSpPr>
          <p:cNvPr id="5" name="Slide Number Placeholder 4"/>
          <p:cNvSpPr>
            <a:spLocks noGrp="1"/>
          </p:cNvSpPr>
          <p:nvPr>
            <p:ph type="sldNum" sz="quarter" idx="12"/>
          </p:nvPr>
        </p:nvSpPr>
        <p:spPr/>
        <p:txBody>
          <a:bodyPr/>
          <a:lstStyle/>
          <a:p>
            <a:fld id="{40FA6DB1-B1F2-1B4A-9951-FCE71E2559EA}" type="slidenum">
              <a:rPr lang="en-US" smtClean="0"/>
              <a:pPr/>
              <a:t>39</a:t>
            </a:fld>
            <a:endParaRPr lang="en-US"/>
          </a:p>
        </p:txBody>
      </p:sp>
      <p:sp>
        <p:nvSpPr>
          <p:cNvPr id="2" name="Date Placeholder 3">
            <a:extLst>
              <a:ext uri="{FF2B5EF4-FFF2-40B4-BE49-F238E27FC236}">
                <a16:creationId xmlns:a16="http://schemas.microsoft.com/office/drawing/2014/main" id="{7E50BEA0-0DA5-A9FA-53E5-1F92CE9C83A2}"/>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
        <p:nvSpPr>
          <p:cNvPr id="4" name="Title 1">
            <a:extLst>
              <a:ext uri="{FF2B5EF4-FFF2-40B4-BE49-F238E27FC236}">
                <a16:creationId xmlns:a16="http://schemas.microsoft.com/office/drawing/2014/main" id="{F311C94F-E62C-448D-A08C-B4965A6E6B3C}"/>
              </a:ext>
            </a:extLst>
          </p:cNvPr>
          <p:cNvSpPr>
            <a:spLocks noGrp="1"/>
          </p:cNvSpPr>
          <p:nvPr>
            <p:ph type="title"/>
          </p:nvPr>
        </p:nvSpPr>
        <p:spPr>
          <a:xfrm>
            <a:off x="457200" y="274638"/>
            <a:ext cx="8229600" cy="1143000"/>
          </a:xfrm>
        </p:spPr>
        <p:txBody>
          <a:bodyPr/>
          <a:lstStyle/>
          <a:p>
            <a:r>
              <a:rPr lang="en-US" dirty="0"/>
              <a:t>F</a:t>
            </a:r>
            <a:r>
              <a:rPr lang="en-US" baseline="-25000" dirty="0"/>
              <a:t>0</a:t>
            </a:r>
            <a:r>
              <a:rPr lang="en-US" dirty="0"/>
              <a:t> Measure: Autocorrelation Process</a:t>
            </a:r>
          </a:p>
        </p:txBody>
      </p:sp>
    </p:spTree>
    <p:extLst>
      <p:ext uri="{BB962C8B-B14F-4D97-AF65-F5344CB8AC3E}">
        <p14:creationId xmlns:p14="http://schemas.microsoft.com/office/powerpoint/2010/main" val="104642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5561C-65C9-9D46-BBD1-C1FCFCC6AA31}"/>
              </a:ext>
            </a:extLst>
          </p:cNvPr>
          <p:cNvSpPr>
            <a:spLocks noGrp="1"/>
          </p:cNvSpPr>
          <p:nvPr>
            <p:ph idx="1"/>
          </p:nvPr>
        </p:nvSpPr>
        <p:spPr>
          <a:xfrm>
            <a:off x="457200" y="762000"/>
            <a:ext cx="8229600" cy="5364163"/>
          </a:xfrm>
        </p:spPr>
        <p:txBody>
          <a:bodyPr/>
          <a:lstStyle/>
          <a:p>
            <a:pPr marL="0" indent="0">
              <a:buNone/>
            </a:pPr>
            <a:r>
              <a:rPr lang="en-US" sz="2400" b="1" dirty="0"/>
              <a:t>Negative aspects:</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One of the things that I felt was incomplete was in understanding turn-taking. How can the system know when the user is done speaking? Are there prosodic cues such as the F0 contour that can help the system to avoid overlapping speech with the user, causing the agent to miss out on important information? On the note of prosody, in most conversations the emotional state and the intent of a speaker can inform the type of response that is desired. How can a system deal with a situation when a user is sarcastic of frustrated in a conversation?   How can it detect this and how should it respond?</a:t>
            </a:r>
            <a:endParaRPr lang="en-US" sz="2000" b="1" dirty="0"/>
          </a:p>
          <a:p>
            <a:pPr marL="0" indent="0">
              <a:buNone/>
            </a:pPr>
            <a:r>
              <a:rPr lang="en-US" sz="2400" b="1" i="1" dirty="0">
                <a:solidFill>
                  <a:srgbClr val="0066FF"/>
                </a:solidFill>
              </a:rPr>
              <a:t>Challenge Question</a:t>
            </a:r>
            <a:r>
              <a:rPr lang="en-US" sz="2000" b="1" dirty="0"/>
              <a:t>: </a:t>
            </a:r>
            <a:r>
              <a:rPr lang="en-US" sz="2000" dirty="0"/>
              <a:t>Are there cues besides F0 contour that can help the system avoid overlapping speech with the user, which might cause the agent to miss out on important information?</a:t>
            </a:r>
          </a:p>
          <a:p>
            <a:pPr marL="0" indent="0">
              <a:buNone/>
            </a:pPr>
            <a:endParaRPr lang="en-US" sz="2000" i="1" dirty="0"/>
          </a:p>
          <a:p>
            <a:pPr marL="0" indent="0">
              <a:buNone/>
            </a:pPr>
            <a:r>
              <a:rPr lang="en-US" sz="2000" i="1" dirty="0"/>
              <a:t>Please do present your assignments in this form for each reading assigned, although the Challenge Question is assigned only for some.</a:t>
            </a:r>
          </a:p>
        </p:txBody>
      </p:sp>
      <p:sp>
        <p:nvSpPr>
          <p:cNvPr id="5" name="Slide Number Placeholder 4">
            <a:extLst>
              <a:ext uri="{FF2B5EF4-FFF2-40B4-BE49-F238E27FC236}">
                <a16:creationId xmlns:a16="http://schemas.microsoft.com/office/drawing/2014/main" id="{3F1DAB49-5195-1641-B8B0-9749406DC80D}"/>
              </a:ext>
            </a:extLst>
          </p:cNvPr>
          <p:cNvSpPr>
            <a:spLocks noGrp="1"/>
          </p:cNvSpPr>
          <p:nvPr>
            <p:ph type="sldNum" sz="quarter" idx="12"/>
          </p:nvPr>
        </p:nvSpPr>
        <p:spPr/>
        <p:txBody>
          <a:bodyPr/>
          <a:lstStyle/>
          <a:p>
            <a:pPr>
              <a:defRPr/>
            </a:pPr>
            <a:fld id="{21716159-5324-1C48-9D26-9FD1A507DCF9}" type="slidenum">
              <a:rPr lang="en-US" smtClean="0"/>
              <a:pPr>
                <a:defRPr/>
              </a:pPr>
              <a:t>4</a:t>
            </a:fld>
            <a:endParaRPr lang="en-US"/>
          </a:p>
        </p:txBody>
      </p:sp>
      <p:sp>
        <p:nvSpPr>
          <p:cNvPr id="2" name="Date Placeholder 3">
            <a:extLst>
              <a:ext uri="{FF2B5EF4-FFF2-40B4-BE49-F238E27FC236}">
                <a16:creationId xmlns:a16="http://schemas.microsoft.com/office/drawing/2014/main" id="{05F4DA46-7738-BF88-8057-A75425BDE519}"/>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96673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Common Problems in Pitch Tracking</a:t>
            </a:r>
            <a:endParaRPr lang="en-US" dirty="0"/>
          </a:p>
        </p:txBody>
      </p:sp>
      <p:sp>
        <p:nvSpPr>
          <p:cNvPr id="43011" name="Rectangle 3"/>
          <p:cNvSpPr>
            <a:spLocks noGrp="1" noChangeArrowheads="1"/>
          </p:cNvSpPr>
          <p:nvPr>
            <p:ph type="body" idx="1"/>
          </p:nvPr>
        </p:nvSpPr>
        <p:spPr>
          <a:xfrm>
            <a:off x="457200" y="1600200"/>
            <a:ext cx="8229600" cy="4648200"/>
          </a:xfrm>
        </p:spPr>
        <p:txBody>
          <a:bodyPr/>
          <a:lstStyle/>
          <a:p>
            <a:r>
              <a:rPr lang="en-US" dirty="0">
                <a:solidFill>
                  <a:srgbClr val="0066FF"/>
                </a:solidFill>
                <a:hlinkClick r:id="rId3"/>
              </a:rPr>
              <a:t>Microprosody effects </a:t>
            </a:r>
            <a:r>
              <a:rPr lang="en-US" dirty="0"/>
              <a:t>of consonants (e.g. /v/, /m/) on following vowels’ F</a:t>
            </a:r>
            <a:r>
              <a:rPr lang="en-US" baseline="-25000" dirty="0"/>
              <a:t>0</a:t>
            </a:r>
            <a:endParaRPr lang="en-US" dirty="0"/>
          </a:p>
          <a:p>
            <a:r>
              <a:rPr lang="en-US" dirty="0">
                <a:solidFill>
                  <a:srgbClr val="0066FF"/>
                </a:solidFill>
              </a:rPr>
              <a:t>Creaky voice </a:t>
            </a:r>
            <a:r>
              <a:rPr lang="en-US" dirty="0">
                <a:sym typeface="Wingdings" charset="0"/>
              </a:rPr>
              <a:t> no pitch track</a:t>
            </a:r>
            <a:endParaRPr lang="en-US" dirty="0"/>
          </a:p>
          <a:p>
            <a:r>
              <a:rPr lang="en-US" dirty="0"/>
              <a:t>System errors to watch for in reading pitch tracks:</a:t>
            </a:r>
          </a:p>
          <a:p>
            <a:pPr lvl="1"/>
            <a:r>
              <a:rPr lang="en-US" sz="2400" dirty="0">
                <a:solidFill>
                  <a:srgbClr val="0066FF"/>
                </a:solidFill>
              </a:rPr>
              <a:t>Halving</a:t>
            </a:r>
            <a:r>
              <a:rPr lang="en-US" sz="2400" dirty="0"/>
              <a:t>: shortest lag calculated is too long </a:t>
            </a:r>
            <a:r>
              <a:rPr lang="en-US" sz="2400" dirty="0">
                <a:sym typeface="Wingdings" charset="0"/>
              </a:rPr>
              <a:t> estimated cycle too long</a:t>
            </a:r>
            <a:r>
              <a:rPr lang="en-US" sz="2400" dirty="0"/>
              <a:t>, too few cycles per sec (</a:t>
            </a:r>
            <a:r>
              <a:rPr lang="en-US" sz="2400" dirty="0">
                <a:solidFill>
                  <a:srgbClr val="FF0000"/>
                </a:solidFill>
              </a:rPr>
              <a:t>under-estimate pitch</a:t>
            </a:r>
            <a:r>
              <a:rPr lang="en-US" sz="2400" dirty="0"/>
              <a:t>) </a:t>
            </a:r>
          </a:p>
          <a:p>
            <a:pPr lvl="1"/>
            <a:r>
              <a:rPr lang="en-US" sz="2400" dirty="0">
                <a:solidFill>
                  <a:srgbClr val="0066FF"/>
                </a:solidFill>
              </a:rPr>
              <a:t>Doubling</a:t>
            </a:r>
            <a:r>
              <a:rPr lang="en-US" sz="2400" dirty="0"/>
              <a:t>: shortest lag too short and second half of cycle similar to first </a:t>
            </a:r>
            <a:r>
              <a:rPr lang="en-US" sz="2400" dirty="0">
                <a:sym typeface="Wingdings" charset="0"/>
              </a:rPr>
              <a:t> cycle too short, too many cycles per sec </a:t>
            </a:r>
            <a:r>
              <a:rPr lang="en-US" sz="2400" dirty="0"/>
              <a:t>(</a:t>
            </a:r>
            <a:r>
              <a:rPr lang="en-US" sz="2400" dirty="0">
                <a:solidFill>
                  <a:srgbClr val="FF0000"/>
                </a:solidFill>
              </a:rPr>
              <a:t>over-estimate pitch</a:t>
            </a:r>
            <a:r>
              <a:rPr lang="en-US" sz="2400" dirty="0"/>
              <a:t>)</a:t>
            </a:r>
          </a:p>
        </p:txBody>
      </p:sp>
      <p:sp>
        <p:nvSpPr>
          <p:cNvPr id="2" name="Date Placeholder 3">
            <a:extLst>
              <a:ext uri="{FF2B5EF4-FFF2-40B4-BE49-F238E27FC236}">
                <a16:creationId xmlns:a16="http://schemas.microsoft.com/office/drawing/2014/main" id="{314CD27C-817F-8B35-F3FF-F4B4805C04F8}"/>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6863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halved</a:t>
            </a:r>
            <a:endParaRPr lang="en-US" altLang="en-US" dirty="0">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F63940D8-F172-D4A4-3C0C-DD297DFF302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40909">
                <p:cTn id="7" fill="hold" display="0">
                  <p:stCondLst>
                    <p:cond delay="indefinite"/>
                  </p:stCondLst>
                  <p:endCondLst>
                    <p:cond evt="onStopAudio" delay="0">
                      <p:tgtEl>
                        <p:sldTgt/>
                      </p:tgtEl>
                    </p:cond>
                  </p:endCondLst>
                </p:cTn>
                <p:tgtEl>
                  <p:spTgt spid="13620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doubled</a:t>
            </a:r>
            <a:endParaRPr lang="en-US" altLang="en-US" dirty="0">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7ECD86C7-A38C-5294-4881-D48B17ABCEDC}"/>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Better 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BE99219E-1170-EC20-F844-F9ECD979EA4F}"/>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Pitch vs. F</a:t>
            </a:r>
            <a:r>
              <a:rPr lang="en-US" baseline="-25000" dirty="0"/>
              <a:t>0</a:t>
            </a:r>
            <a:endParaRPr lang="en-US" dirty="0"/>
          </a:p>
        </p:txBody>
      </p:sp>
      <p:sp>
        <p:nvSpPr>
          <p:cNvPr id="55299" name="Rectangle 3"/>
          <p:cNvSpPr>
            <a:spLocks noGrp="1" noChangeArrowheads="1"/>
          </p:cNvSpPr>
          <p:nvPr>
            <p:ph sz="quarter" idx="1"/>
          </p:nvPr>
        </p:nvSpPr>
        <p:spPr>
          <a:xfrm>
            <a:off x="457200" y="1417638"/>
            <a:ext cx="8229600" cy="4708525"/>
          </a:xfrm>
        </p:spPr>
        <p:txBody>
          <a:bodyPr/>
          <a:lstStyle/>
          <a:p>
            <a:r>
              <a:rPr lang="en-US" dirty="0">
                <a:solidFill>
                  <a:srgbClr val="0066FF"/>
                </a:solidFill>
              </a:rPr>
              <a:t>Pitch</a:t>
            </a:r>
            <a:r>
              <a:rPr lang="en-US" dirty="0"/>
              <a:t> is the </a:t>
            </a:r>
            <a:r>
              <a:rPr lang="en-US" dirty="0">
                <a:solidFill>
                  <a:srgbClr val="CC3300"/>
                </a:solidFill>
              </a:rPr>
              <a:t>perceptual correlate </a:t>
            </a:r>
            <a:r>
              <a:rPr lang="en-US" dirty="0"/>
              <a:t>of </a:t>
            </a:r>
            <a:r>
              <a:rPr lang="en-US" dirty="0">
                <a:solidFill>
                  <a:srgbClr val="0066FF"/>
                </a:solidFill>
              </a:rPr>
              <a:t>F</a:t>
            </a:r>
            <a:r>
              <a:rPr lang="en-US" baseline="-25000" dirty="0">
                <a:solidFill>
                  <a:srgbClr val="0066FF"/>
                </a:solidFill>
              </a:rPr>
              <a:t>0</a:t>
            </a:r>
            <a:endParaRPr lang="en-US" dirty="0">
              <a:solidFill>
                <a:srgbClr val="0066FF"/>
              </a:solidFill>
            </a:endParaRPr>
          </a:p>
          <a:p>
            <a:pPr lvl="1"/>
            <a:r>
              <a:rPr lang="en-GB" sz="2400" dirty="0"/>
              <a:t>Human hearing is not equally sensitive to all frequency bands; </a:t>
            </a:r>
          </a:p>
          <a:p>
            <a:pPr lvl="2"/>
            <a:r>
              <a:rPr lang="en-US" sz="2000" dirty="0"/>
              <a:t>Most accurate between 100Hz and 1000Hz</a:t>
            </a:r>
          </a:p>
          <a:p>
            <a:pPr lvl="2"/>
            <a:r>
              <a:rPr lang="en-GB" sz="2000" dirty="0"/>
              <a:t>Less sensitive at higher frequencies, roughly &gt; 1000 Hz</a:t>
            </a:r>
          </a:p>
          <a:p>
            <a:pPr lvl="1"/>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Date Placeholder 3">
            <a:extLst>
              <a:ext uri="{FF2B5EF4-FFF2-40B4-BE49-F238E27FC236}">
                <a16:creationId xmlns:a16="http://schemas.microsoft.com/office/drawing/2014/main" id="{0CD9FF1F-503D-5C0C-087D-2C7474EC4569}"/>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2768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5516563"/>
          </a:xfrm>
        </p:spPr>
        <p:txBody>
          <a:bodyPr/>
          <a:lstStyle/>
          <a:p>
            <a:r>
              <a:rPr lang="en-US" dirty="0">
                <a:solidFill>
                  <a:srgbClr val="0066FF"/>
                </a:solidFill>
                <a:hlinkClick r:id="rId3"/>
              </a:rPr>
              <a:t>Mel scale</a:t>
            </a:r>
            <a:endParaRPr lang="en-US" dirty="0">
              <a:solidFill>
                <a:srgbClr val="0066FF"/>
              </a:solidFill>
            </a:endParaRPr>
          </a:p>
          <a:p>
            <a:pPr lvl="1"/>
            <a:r>
              <a:rPr lang="en-US" sz="2400" dirty="0">
                <a:solidFill>
                  <a:srgbClr val="0066FF"/>
                </a:solidFill>
              </a:rPr>
              <a:t>Mel</a:t>
            </a:r>
            <a:r>
              <a:rPr lang="en-US" sz="2400" dirty="0"/>
              <a:t>: A perceptual </a:t>
            </a:r>
            <a:r>
              <a:rPr lang="en-US" sz="2400" dirty="0">
                <a:hlinkClick r:id="rId4" tooltip="Scale (music)"/>
              </a:rPr>
              <a:t>scale</a:t>
            </a:r>
            <a:r>
              <a:rPr lang="en-US" sz="2400" dirty="0"/>
              <a:t> of </a:t>
            </a:r>
            <a:r>
              <a:rPr lang="en-US" sz="2400" dirty="0">
                <a:hlinkClick r:id="rId5" tooltip="Pitch (music)"/>
              </a:rPr>
              <a:t>pitches</a:t>
            </a:r>
            <a:r>
              <a:rPr lang="en-US" sz="2400" dirty="0"/>
              <a:t> judged by listeners to be equal in distance from one another: above 500 Hz though, increasingly large intervals are judged to produce equal pitch increments</a:t>
            </a:r>
            <a:endParaRPr lang="en-US" sz="2400" dirty="0">
              <a:solidFill>
                <a:srgbClr val="0066FF"/>
              </a:solidFill>
            </a:endParaRPr>
          </a:p>
          <a:p>
            <a:pPr lvl="1"/>
            <a:r>
              <a:rPr lang="en-US" sz="2400" dirty="0">
                <a:solidFill>
                  <a:srgbClr val="FF0000"/>
                </a:solidFill>
              </a:rPr>
              <a:t>Psycho-acoustic model </a:t>
            </a:r>
            <a:r>
              <a:rPr lang="en-US" sz="2400" dirty="0"/>
              <a:t>of pitch</a:t>
            </a:r>
          </a:p>
          <a:p>
            <a:pPr lvl="1"/>
            <a:r>
              <a:rPr lang="en-US" dirty="0"/>
              <a:t>Can convert F</a:t>
            </a:r>
            <a:r>
              <a:rPr lang="en-US" baseline="-25000" dirty="0"/>
              <a:t>0</a:t>
            </a:r>
            <a:r>
              <a:rPr lang="en-US" dirty="0"/>
              <a:t> Hz into Mel scale to understand typical listener identification of pitch using this equation:</a:t>
            </a:r>
          </a:p>
          <a:p>
            <a:pPr lvl="1"/>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45</a:t>
            </a:fld>
            <a:endParaRPr lang="en-US"/>
          </a:p>
        </p:txBody>
      </p:sp>
      <p:pic>
        <p:nvPicPr>
          <p:cNvPr id="6" name="Picture 5">
            <a:extLst>
              <a:ext uri="{FF2B5EF4-FFF2-40B4-BE49-F238E27FC236}">
                <a16:creationId xmlns:a16="http://schemas.microsoft.com/office/drawing/2014/main" id="{22621395-A82D-2AE4-35EB-85FF46B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5194300"/>
            <a:ext cx="3022600" cy="825500"/>
          </a:xfrm>
          <a:prstGeom prst="rect">
            <a:avLst/>
          </a:prstGeom>
        </p:spPr>
      </p:pic>
      <p:sp>
        <p:nvSpPr>
          <p:cNvPr id="7" name="Date Placeholder 3">
            <a:extLst>
              <a:ext uri="{FF2B5EF4-FFF2-40B4-BE49-F238E27FC236}">
                <a16:creationId xmlns:a16="http://schemas.microsoft.com/office/drawing/2014/main" id="{651FF734-018B-B018-A29B-46B93EBC41A5}"/>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
        <p:nvSpPr>
          <p:cNvPr id="2" name="Rectangle 2">
            <a:extLst>
              <a:ext uri="{FF2B5EF4-FFF2-40B4-BE49-F238E27FC236}">
                <a16:creationId xmlns:a16="http://schemas.microsoft.com/office/drawing/2014/main" id="{E60A5330-D901-861B-DAB0-0E2E751C590D}"/>
              </a:ext>
            </a:extLst>
          </p:cNvPr>
          <p:cNvSpPr>
            <a:spLocks noGrp="1" noChangeArrowheads="1"/>
          </p:cNvSpPr>
          <p:nvPr>
            <p:ph type="title"/>
          </p:nvPr>
        </p:nvSpPr>
        <p:spPr>
          <a:xfrm>
            <a:off x="457200" y="274638"/>
            <a:ext cx="8229600" cy="1143000"/>
          </a:xfrm>
        </p:spPr>
        <p:txBody>
          <a:bodyPr/>
          <a:lstStyle/>
          <a:p>
            <a:r>
              <a:rPr lang="en-US" dirty="0"/>
              <a:t>Pitch vs. F</a:t>
            </a:r>
            <a:r>
              <a:rPr lang="en-US" baseline="-25000" dirty="0"/>
              <a:t>0</a:t>
            </a:r>
            <a:endParaRPr lang="en-US" dirty="0"/>
          </a:p>
        </p:txBody>
      </p:sp>
    </p:spTree>
    <p:extLst>
      <p:ext uri="{BB962C8B-B14F-4D97-AF65-F5344CB8AC3E}">
        <p14:creationId xmlns:p14="http://schemas.microsoft.com/office/powerpoint/2010/main" val="1622039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segment</a:t>
            </a:r>
          </a:p>
          <a:p>
            <a:pPr lvl="1"/>
            <a:r>
              <a:rPr lang="en-US" sz="2400" b="1" dirty="0">
                <a:solidFill>
                  <a:srgbClr val="0066FF"/>
                </a:solidFill>
              </a:rPr>
              <a:t>Root Mean Squared (RMS): </a:t>
            </a:r>
            <a:r>
              <a:rPr lang="en-US" sz="2400" dirty="0"/>
              <a:t>Square each peak value of speech units x on the y axis over a speech segment and take the average</a:t>
            </a:r>
          </a:p>
        </p:txBody>
      </p:sp>
      <p:sp>
        <p:nvSpPr>
          <p:cNvPr id="5" name="Slide Number Placeholder 4"/>
          <p:cNvSpPr>
            <a:spLocks noGrp="1"/>
          </p:cNvSpPr>
          <p:nvPr>
            <p:ph type="sldNum" sz="quarter" idx="12"/>
          </p:nvPr>
        </p:nvSpPr>
        <p:spPr/>
        <p:txBody>
          <a:bodyPr/>
          <a:lstStyle/>
          <a:p>
            <a:fld id="{40FA6DB1-B1F2-1B4A-9951-FCE71E2559EA}" type="slidenum">
              <a:rPr lang="en-US" smtClean="0"/>
              <a:pPr/>
              <a:t>46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123075"/>
            <a:ext cx="8559800" cy="144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Date Placeholder 3">
            <a:extLst>
              <a:ext uri="{FF2B5EF4-FFF2-40B4-BE49-F238E27FC236}">
                <a16:creationId xmlns:a16="http://schemas.microsoft.com/office/drawing/2014/main" id="{CBFB0EEE-2F62-32EA-2C79-C61A6268D5D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771550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a:t>
            </a:r>
          </a:p>
        </p:txBody>
      </p:sp>
      <p:sp>
        <p:nvSpPr>
          <p:cNvPr id="3" name="Content Placeholder 2"/>
          <p:cNvSpPr>
            <a:spLocks noGrp="1"/>
          </p:cNvSpPr>
          <p:nvPr>
            <p:ph idx="1"/>
          </p:nvPr>
        </p:nvSpPr>
        <p:spPr/>
        <p:txBody>
          <a:bodyPr/>
          <a:lstStyle/>
          <a:p>
            <a:r>
              <a:rPr lang="en-US" dirty="0"/>
              <a:t>Human-perceived loudness is measured in </a:t>
            </a:r>
            <a:r>
              <a:rPr lang="en-US" b="1" i="1" dirty="0">
                <a:solidFill>
                  <a:srgbClr val="0066FF"/>
                </a:solidFill>
                <a:hlinkClick r:id="rId3"/>
              </a:rPr>
              <a:t>decibels</a:t>
            </a:r>
            <a:r>
              <a:rPr lang="en-US" dirty="0"/>
              <a:t> (dB) on a logarithmic scale comparing 2 sounds to one another</a:t>
            </a:r>
          </a:p>
          <a:p>
            <a:r>
              <a:rPr lang="en-US" dirty="0"/>
              <a:t>Difference in sound level (dB): 10 </a:t>
            </a:r>
            <a:r>
              <a:rPr lang="en-US" u="sng" dirty="0">
                <a:hlinkClick r:id="rId4"/>
              </a:rPr>
              <a:t>log</a:t>
            </a:r>
            <a:r>
              <a:rPr lang="en-US" baseline="-25000" dirty="0"/>
              <a:t>10</a:t>
            </a:r>
            <a:r>
              <a:rPr lang="en-US" dirty="0"/>
              <a:t> (</a:t>
            </a:r>
            <a:r>
              <a:rPr lang="en-US" i="1" dirty="0"/>
              <a:t>P</a:t>
            </a:r>
            <a:r>
              <a:rPr lang="en-US" i="1" baseline="-25000" dirty="0"/>
              <a:t>2</a:t>
            </a:r>
            <a:r>
              <a:rPr lang="en-US" dirty="0"/>
              <a:t>/</a:t>
            </a:r>
            <a:r>
              <a:rPr lang="en-US" i="1" dirty="0"/>
              <a:t>P</a:t>
            </a:r>
            <a:r>
              <a:rPr lang="en-US" i="1" baseline="-25000" dirty="0"/>
              <a:t>1</a:t>
            </a:r>
            <a:r>
              <a:rPr lang="en-US" dirty="0"/>
              <a:t>)</a:t>
            </a:r>
          </a:p>
          <a:p>
            <a:endParaRPr lang="en-US" b="1" i="1" dirty="0"/>
          </a:p>
          <a:p>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47</a:t>
            </a:fld>
            <a:endParaRPr lang="en-US"/>
          </a:p>
        </p:txBody>
      </p:sp>
      <p:sp>
        <p:nvSpPr>
          <p:cNvPr id="6" name="Date Placeholder 3">
            <a:extLst>
              <a:ext uri="{FF2B5EF4-FFF2-40B4-BE49-F238E27FC236}">
                <a16:creationId xmlns:a16="http://schemas.microsoft.com/office/drawing/2014/main" id="{CD98D123-D14A-CAE5-5BD7-A243CA95124D}"/>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1997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B5CFCE-FD0F-5248-9D2E-CD3FD1FB15AC}" type="slidenum">
              <a:rPr lang="en-US" smtClean="0"/>
              <a:pPr/>
              <a:t>48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
        <p:nvSpPr>
          <p:cNvPr id="2" name="Date Placeholder 3">
            <a:extLst>
              <a:ext uri="{FF2B5EF4-FFF2-40B4-BE49-F238E27FC236}">
                <a16:creationId xmlns:a16="http://schemas.microsoft.com/office/drawing/2014/main" id="{68D61EA9-55E3-37D4-2220-27E9AB54D70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6182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BC12F998-F937-3512-2D6C-103BA8B23010}"/>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5</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(pitch)</a:t>
            </a:r>
          </a:p>
          <a:p>
            <a:pPr lvl="1" eaLnBrk="1" hangingPunct="1"/>
            <a:r>
              <a:rPr lang="en-US" sz="2400" dirty="0">
                <a:solidFill>
                  <a:srgbClr val="0066FF"/>
                </a:solidFill>
                <a:latin typeface="Arial" charset="0"/>
              </a:rPr>
              <a:t>Amplitude/energy</a:t>
            </a:r>
            <a:r>
              <a:rPr lang="en-US" sz="2400" dirty="0">
                <a:latin typeface="Arial" charset="0"/>
              </a:rPr>
              <a:t> (loudness/intensity)</a:t>
            </a:r>
          </a:p>
          <a:p>
            <a:pPr lvl="1" eaLnBrk="1" hangingPunct="1"/>
            <a:r>
              <a:rPr lang="en-US" sz="2400" dirty="0">
                <a:solidFill>
                  <a:srgbClr val="0066FF"/>
                </a:solidFill>
                <a:latin typeface="Arial" charset="0"/>
              </a:rPr>
              <a:t>Spectral features </a:t>
            </a:r>
            <a:r>
              <a:rPr lang="en-US" sz="2400" dirty="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(pausing, speaking rate)</a:t>
            </a:r>
          </a:p>
          <a:p>
            <a:pPr lvl="1" eaLnBrk="1" hangingPunct="1"/>
            <a:r>
              <a:rPr lang="en-US" sz="2400" dirty="0">
                <a:solidFill>
                  <a:srgbClr val="0066FF"/>
                </a:solidFill>
                <a:latin typeface="Arial" charset="0"/>
              </a:rPr>
              <a:t>Voice Quality </a:t>
            </a:r>
            <a:r>
              <a:rPr lang="en-US" sz="2400" dirty="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hlinkClick r:id="rId3"/>
              </a:rPr>
              <a:t>Praat</a:t>
            </a:r>
            <a:r>
              <a:rPr lang="en-US" sz="2400" b="1" i="1" dirty="0">
                <a:solidFill>
                  <a:srgbClr val="0066FF"/>
                </a:solidFill>
                <a:latin typeface="Arial" charset="0"/>
              </a:rPr>
              <a:t> </a:t>
            </a:r>
            <a:r>
              <a:rPr lang="en-US" sz="2400" b="1" i="1" dirty="0">
                <a:latin typeface="Arial" charset="0"/>
              </a:rPr>
              <a:t>(or </a:t>
            </a:r>
            <a:r>
              <a:rPr lang="en-US" sz="2400" b="1" i="1" dirty="0" err="1">
                <a:solidFill>
                  <a:srgbClr val="0066FF"/>
                </a:solidFill>
                <a:latin typeface="Arial" charset="0"/>
                <a:hlinkClick r:id="rId4"/>
              </a:rPr>
              <a:t>parselmouth</a:t>
            </a:r>
            <a:r>
              <a:rPr lang="en-US" sz="2400" b="1" i="1" dirty="0">
                <a:latin typeface="Arial" charset="0"/>
              </a:rPr>
              <a:t>)</a:t>
            </a:r>
          </a:p>
          <a:p>
            <a:pPr lvl="1" eaLnBrk="1" hangingPunct="1"/>
            <a:r>
              <a:rPr lang="en-US" sz="2400" b="1" i="1" dirty="0" err="1">
                <a:solidFill>
                  <a:srgbClr val="0066FF"/>
                </a:solidFill>
                <a:latin typeface="Arial" charset="0"/>
                <a:hlinkClick r:id="rId5"/>
              </a:rPr>
              <a:t>openSMILE</a:t>
            </a:r>
            <a:endParaRPr lang="en-US" sz="2400" b="1" i="1" dirty="0">
              <a:solidFill>
                <a:srgbClr val="0066FF"/>
              </a:solidFill>
              <a:latin typeface="Arial" charset="0"/>
            </a:endParaRPr>
          </a:p>
          <a:p>
            <a:pPr lvl="1" eaLnBrk="1" hangingPunct="1"/>
            <a:r>
              <a:rPr lang="en-US" sz="2400" b="1" i="1" dirty="0" err="1">
                <a:solidFill>
                  <a:srgbClr val="0066FF"/>
                </a:solidFill>
                <a:latin typeface="Arial" charset="0"/>
                <a:hlinkClick r:id="rId6"/>
              </a:rPr>
              <a:t>libROSA</a:t>
            </a:r>
            <a:r>
              <a:rPr lang="mr-IN" sz="2400" dirty="0">
                <a:latin typeface="Arial" charset="0"/>
              </a:rPr>
              <a:t>…</a:t>
            </a:r>
            <a:endParaRPr lang="en-US" sz="2400" dirty="0">
              <a:latin typeface="Arial" charset="0"/>
            </a:endParaRPr>
          </a:p>
        </p:txBody>
      </p:sp>
      <p:sp>
        <p:nvSpPr>
          <p:cNvPr id="2" name="Date Placeholder 3">
            <a:extLst>
              <a:ext uri="{FF2B5EF4-FFF2-40B4-BE49-F238E27FC236}">
                <a16:creationId xmlns:a16="http://schemas.microsoft.com/office/drawing/2014/main" id="{C0C5191A-9492-A27A-1558-7E880FFB4D8A}"/>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645540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latin typeface="Arial" charset="0"/>
              </a:rPr>
              <a:t>How </a:t>
            </a:r>
            <a:r>
              <a:rPr lang="en-US" i="1" dirty="0">
                <a:latin typeface="Arial" charset="0"/>
              </a:rPr>
              <a:t>Loud</a:t>
            </a:r>
            <a:r>
              <a:rPr lang="en-US" dirty="0">
                <a:latin typeface="Arial" charset="0"/>
              </a:rPr>
              <a:t> are Common Sounds – How Much Pressure is Generated?</a:t>
            </a:r>
          </a:p>
        </p:txBody>
      </p:sp>
      <p:sp>
        <p:nvSpPr>
          <p:cNvPr id="8197" name="Rectangle 3"/>
          <p:cNvSpPr>
            <a:spLocks noGrp="1" noChangeArrowheads="1"/>
          </p:cNvSpPr>
          <p:nvPr>
            <p:ph idx="1"/>
          </p:nvPr>
        </p:nvSpPr>
        <p:spPr>
          <a:xfrm>
            <a:off x="457200" y="1600201"/>
            <a:ext cx="8229600" cy="4495800"/>
          </a:xfrm>
        </p:spPr>
        <p:txBody>
          <a:bodyPr/>
          <a:lstStyle/>
          <a:p>
            <a:pPr marL="3206750" indent="-3206750" defTabSz="911225" eaLnBrk="1" hangingPunct="1">
              <a:lnSpc>
                <a:spcPct val="90000"/>
              </a:lnSpc>
              <a:buFontTx/>
              <a:buNone/>
              <a:tabLst>
                <a:tab pos="6396038" algn="l"/>
              </a:tabLst>
            </a:pPr>
            <a:r>
              <a:rPr lang="en-US" b="1" dirty="0">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sz="2400" dirty="0">
                <a:latin typeface="Arial" charset="0"/>
              </a:rPr>
              <a:t>Absolute Silence	20	0	</a:t>
            </a:r>
          </a:p>
          <a:p>
            <a:pPr marL="3206750" indent="-3206750" defTabSz="911225" eaLnBrk="1" hangingPunct="1">
              <a:lnSpc>
                <a:spcPct val="90000"/>
              </a:lnSpc>
              <a:buFontTx/>
              <a:buNone/>
              <a:tabLst>
                <a:tab pos="6396038" algn="l"/>
              </a:tabLst>
            </a:pPr>
            <a:r>
              <a:rPr lang="en-US" sz="2400" dirty="0">
                <a:latin typeface="Arial" charset="0"/>
              </a:rPr>
              <a:t>Whisper	200	20</a:t>
            </a:r>
          </a:p>
          <a:p>
            <a:pPr marL="3206750" indent="-3206750" defTabSz="911225" eaLnBrk="1" hangingPunct="1">
              <a:lnSpc>
                <a:spcPct val="90000"/>
              </a:lnSpc>
              <a:buFontTx/>
              <a:buNone/>
              <a:tabLst>
                <a:tab pos="6396038" algn="l"/>
              </a:tabLst>
            </a:pPr>
            <a:r>
              <a:rPr lang="en-US" sz="2400" dirty="0">
                <a:latin typeface="Arial" charset="0"/>
              </a:rPr>
              <a:t>Quiet office	2K	40</a:t>
            </a:r>
          </a:p>
          <a:p>
            <a:pPr marL="3206750" indent="-3206750" defTabSz="911225" eaLnBrk="1" hangingPunct="1">
              <a:lnSpc>
                <a:spcPct val="90000"/>
              </a:lnSpc>
              <a:buFontTx/>
              <a:buNone/>
              <a:tabLst>
                <a:tab pos="6396038" algn="l"/>
              </a:tabLst>
            </a:pPr>
            <a:r>
              <a:rPr lang="en-US" sz="2400" dirty="0">
                <a:latin typeface="Arial" charset="0"/>
              </a:rPr>
              <a:t>Conversation	20K	60</a:t>
            </a:r>
          </a:p>
          <a:p>
            <a:pPr marL="3206750" indent="-3206750" defTabSz="911225" eaLnBrk="1" hangingPunct="1">
              <a:lnSpc>
                <a:spcPct val="90000"/>
              </a:lnSpc>
              <a:buFontTx/>
              <a:buNone/>
              <a:tabLst>
                <a:tab pos="6396038" algn="l"/>
              </a:tabLst>
            </a:pPr>
            <a:r>
              <a:rPr lang="en-US" sz="2400" dirty="0">
                <a:latin typeface="Arial" charset="0"/>
              </a:rPr>
              <a:t>Bus	200K	80</a:t>
            </a:r>
          </a:p>
          <a:p>
            <a:pPr marL="3206750" indent="-3206750" defTabSz="911225" eaLnBrk="1" hangingPunct="1">
              <a:lnSpc>
                <a:spcPct val="90000"/>
              </a:lnSpc>
              <a:buFontTx/>
              <a:buNone/>
              <a:tabLst>
                <a:tab pos="6396038" algn="l"/>
              </a:tabLst>
            </a:pPr>
            <a:r>
              <a:rPr lang="en-US" sz="2400" dirty="0">
                <a:latin typeface="Arial" charset="0"/>
              </a:rPr>
              <a:t>Subway	2M	100</a:t>
            </a:r>
          </a:p>
          <a:p>
            <a:pPr marL="3206750" indent="-3206750" defTabSz="911225" eaLnBrk="1" hangingPunct="1">
              <a:lnSpc>
                <a:spcPct val="90000"/>
              </a:lnSpc>
              <a:buFontTx/>
              <a:buNone/>
              <a:tabLst>
                <a:tab pos="6396038" algn="l"/>
              </a:tabLst>
            </a:pPr>
            <a:r>
              <a:rPr lang="en-US" sz="2400" dirty="0">
                <a:latin typeface="Arial" charset="0"/>
              </a:rPr>
              <a:t>Thunder	20M	120</a:t>
            </a:r>
          </a:p>
          <a:p>
            <a:pPr marL="3206750" indent="-3206750" defTabSz="911225" eaLnBrk="1" hangingPunct="1">
              <a:lnSpc>
                <a:spcPct val="90000"/>
              </a:lnSpc>
              <a:buFontTx/>
              <a:buNone/>
              <a:tabLst>
                <a:tab pos="6396038" algn="l"/>
              </a:tabLst>
            </a:pPr>
            <a:r>
              <a:rPr lang="en-US" sz="2400" dirty="0">
                <a:latin typeface="Arial" charset="0"/>
              </a:rPr>
              <a:t>*DAMAGE*	200M	140</a:t>
            </a:r>
            <a:r>
              <a:rPr lang="en-US" dirty="0">
                <a:latin typeface="Arial" charset="0"/>
              </a:rPr>
              <a:t>	</a:t>
            </a: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50</a:t>
            </a:fld>
            <a:endParaRPr lang="en-US"/>
          </a:p>
        </p:txBody>
      </p:sp>
      <p:sp>
        <p:nvSpPr>
          <p:cNvPr id="2" name="TextBox 1">
            <a:extLst>
              <a:ext uri="{FF2B5EF4-FFF2-40B4-BE49-F238E27FC236}">
                <a16:creationId xmlns:a16="http://schemas.microsoft.com/office/drawing/2014/main" id="{D52FE53A-68C1-A537-4C92-46E96D7A0B33}"/>
              </a:ext>
            </a:extLst>
          </p:cNvPr>
          <p:cNvSpPr txBox="1"/>
          <p:nvPr/>
        </p:nvSpPr>
        <p:spPr>
          <a:xfrm>
            <a:off x="2133600" y="5410200"/>
            <a:ext cx="5334000" cy="430887"/>
          </a:xfrm>
          <a:prstGeom prst="rect">
            <a:avLst/>
          </a:prstGeom>
          <a:noFill/>
        </p:spPr>
        <p:txBody>
          <a:bodyPr wrap="square" rtlCol="0">
            <a:spAutoFit/>
          </a:bodyPr>
          <a:lstStyle/>
          <a:p>
            <a:r>
              <a:rPr lang="en-US" sz="2200" dirty="0">
                <a:hlinkClick r:id="rId3"/>
              </a:rPr>
              <a:t>Best decibel meters</a:t>
            </a:r>
            <a:endParaRPr lang="en-US" sz="2200" dirty="0"/>
          </a:p>
        </p:txBody>
      </p:sp>
      <p:sp>
        <p:nvSpPr>
          <p:cNvPr id="3" name="Date Placeholder 3">
            <a:extLst>
              <a:ext uri="{FF2B5EF4-FFF2-40B4-BE49-F238E27FC236}">
                <a16:creationId xmlns:a16="http://schemas.microsoft.com/office/drawing/2014/main" id="{24C1BDF8-989E-6947-1235-33ABFC9514EE}"/>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328202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838CDD-C344-4647-B3DA-A0051B3CBE09}"/>
              </a:ext>
            </a:extLst>
          </p:cNvPr>
          <p:cNvSpPr>
            <a:spLocks noGrp="1"/>
          </p:cNvSpPr>
          <p:nvPr>
            <p:ph type="sldNum" sz="quarter" idx="12"/>
          </p:nvPr>
        </p:nvSpPr>
        <p:spPr/>
        <p:txBody>
          <a:bodyPr/>
          <a:lstStyle/>
          <a:p>
            <a:fld id="{0D788D0B-C800-2741-ABB4-42BB4AD2CAC1}" type="slidenum">
              <a:rPr lang="en-US" smtClean="0"/>
              <a:pPr/>
              <a:t>51</a:t>
            </a:fld>
            <a:endParaRPr lang="en-US"/>
          </a:p>
        </p:txBody>
      </p:sp>
      <p:pic>
        <p:nvPicPr>
          <p:cNvPr id="5" name="Picture 4">
            <a:extLst>
              <a:ext uri="{FF2B5EF4-FFF2-40B4-BE49-F238E27FC236}">
                <a16:creationId xmlns:a16="http://schemas.microsoft.com/office/drawing/2014/main" id="{409EE801-D60F-6642-B701-A2B7A591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1"/>
            <a:ext cx="9144000" cy="4800600"/>
          </a:xfrm>
          <a:prstGeom prst="rect">
            <a:avLst/>
          </a:prstGeom>
        </p:spPr>
      </p:pic>
      <p:sp>
        <p:nvSpPr>
          <p:cNvPr id="4" name="Date Placeholder 3">
            <a:extLst>
              <a:ext uri="{FF2B5EF4-FFF2-40B4-BE49-F238E27FC236}">
                <a16:creationId xmlns:a16="http://schemas.microsoft.com/office/drawing/2014/main" id="{F646017C-59B3-A144-464E-6C500ED1360A}"/>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4092165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FA6DB1-B1F2-1B4A-9951-FCE71E2559EA}" type="slidenum">
              <a:rPr lang="en-US" smtClean="0"/>
              <a:pPr/>
              <a:t>52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
        <p:nvSpPr>
          <p:cNvPr id="2" name="Date Placeholder 3">
            <a:extLst>
              <a:ext uri="{FF2B5EF4-FFF2-40B4-BE49-F238E27FC236}">
                <a16:creationId xmlns:a16="http://schemas.microsoft.com/office/drawing/2014/main" id="{ED0B77D5-C082-0A50-3485-CA79C07B44B7}"/>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794432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FA6DB1-B1F2-1B4A-9951-FCE71E2559EA}" type="slidenum">
              <a:rPr lang="en-US" smtClean="0"/>
              <a:pPr/>
              <a:t>53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
        <p:nvSpPr>
          <p:cNvPr id="2" name="Date Placeholder 3">
            <a:extLst>
              <a:ext uri="{FF2B5EF4-FFF2-40B4-BE49-F238E27FC236}">
                <a16:creationId xmlns:a16="http://schemas.microsoft.com/office/drawing/2014/main" id="{B4F8906B-4603-CA83-5052-EEA799CF9975}"/>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563064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r>
              <a:rPr lang="en-US" dirty="0">
                <a:solidFill>
                  <a:srgbClr val="0066FF"/>
                </a:solidFill>
              </a:rPr>
              <a:t>Shimmer</a:t>
            </a:r>
          </a:p>
          <a:p>
            <a:r>
              <a:rPr lang="en-US" dirty="0">
                <a:solidFill>
                  <a:srgbClr val="0066FF"/>
                </a:solidFill>
              </a:rPr>
              <a:t>Harmonics to Noise Ratio </a:t>
            </a:r>
            <a:r>
              <a:rPr lang="en-US" dirty="0"/>
              <a:t>(HNR)</a:t>
            </a:r>
          </a:p>
        </p:txBody>
      </p:sp>
      <p:sp>
        <p:nvSpPr>
          <p:cNvPr id="5" name="Slide Number Placeholder 4"/>
          <p:cNvSpPr>
            <a:spLocks noGrp="1"/>
          </p:cNvSpPr>
          <p:nvPr>
            <p:ph type="sldNum" sz="quarter" idx="12"/>
          </p:nvPr>
        </p:nvSpPr>
        <p:spPr/>
        <p:txBody>
          <a:bodyPr/>
          <a:lstStyle/>
          <a:p>
            <a:fld id="{40FA6DB1-B1F2-1B4A-9951-FCE71E2559EA}" type="slidenum">
              <a:rPr lang="en-US" smtClean="0"/>
              <a:pPr/>
              <a:t>54</a:t>
            </a:fld>
            <a:endParaRPr lang="en-US"/>
          </a:p>
        </p:txBody>
      </p:sp>
      <p:sp>
        <p:nvSpPr>
          <p:cNvPr id="6" name="Date Placeholder 3">
            <a:extLst>
              <a:ext uri="{FF2B5EF4-FFF2-40B4-BE49-F238E27FC236}">
                <a16:creationId xmlns:a16="http://schemas.microsoft.com/office/drawing/2014/main" id="{20D68A1F-FFEE-4454-B117-E1234771FB9E}"/>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62612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pPr lvl="1"/>
            <a:r>
              <a:rPr lang="en-US" dirty="0"/>
              <a:t>Random cycle-to-cycle variability in F</a:t>
            </a:r>
            <a:r>
              <a:rPr lang="en-US" baseline="-25000" dirty="0"/>
              <a:t>0</a:t>
            </a:r>
          </a:p>
          <a:p>
            <a:pPr lvl="1"/>
            <a:r>
              <a:rPr lang="en-US" dirty="0">
                <a:solidFill>
                  <a:srgbClr val="CC3300"/>
                </a:solidFill>
              </a:rPr>
              <a:t>Pitch</a:t>
            </a:r>
            <a:r>
              <a:rPr lang="en-US" dirty="0"/>
              <a:t> perturbation/irregularity</a:t>
            </a:r>
          </a:p>
          <a:p>
            <a:r>
              <a:rPr lang="en-US" dirty="0">
                <a:solidFill>
                  <a:srgbClr val="0066FF"/>
                </a:solidFill>
              </a:rPr>
              <a:t>Shimmer</a:t>
            </a:r>
          </a:p>
          <a:p>
            <a:pPr lvl="1"/>
            <a:r>
              <a:rPr lang="en-US" dirty="0"/>
              <a:t>Random cycle-to-cycle variability in amplitude</a:t>
            </a:r>
            <a:endParaRPr lang="en-US" baseline="-25000" dirty="0"/>
          </a:p>
          <a:p>
            <a:pPr lvl="1"/>
            <a:r>
              <a:rPr lang="en-US" dirty="0">
                <a:solidFill>
                  <a:srgbClr val="CC3300"/>
                </a:solidFill>
              </a:rPr>
              <a:t>Amplitude</a:t>
            </a:r>
            <a:r>
              <a:rPr lang="en-US" dirty="0"/>
              <a:t> perturbation/irregularity</a:t>
            </a:r>
          </a:p>
          <a:p>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55</a:t>
            </a:fld>
            <a:endParaRPr lang="en-US"/>
          </a:p>
        </p:txBody>
      </p:sp>
      <p:sp>
        <p:nvSpPr>
          <p:cNvPr id="6" name="Date Placeholder 3">
            <a:extLst>
              <a:ext uri="{FF2B5EF4-FFF2-40B4-BE49-F238E27FC236}">
                <a16:creationId xmlns:a16="http://schemas.microsoft.com/office/drawing/2014/main" id="{18C8202D-1910-8363-8E58-4995A58A6F2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59922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Jitter (Pitch Irregularity)</a:t>
            </a:r>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(Pitch)</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51515">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002"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3"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3"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002"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Shimmer (Amplitude Irregularity)</a:t>
            </a:r>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(Amplitude)</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65152">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8"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8"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8"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Motivating goals</a:t>
            </a:r>
          </a:p>
          <a:p>
            <a:r>
              <a:rPr lang="en-US" dirty="0"/>
              <a:t>Sound production</a:t>
            </a:r>
          </a:p>
          <a:p>
            <a:r>
              <a:rPr lang="en-US" dirty="0"/>
              <a:t>Capturing speech for analysis</a:t>
            </a:r>
          </a:p>
          <a:p>
            <a:r>
              <a:rPr lang="en-US" dirty="0"/>
              <a:t>Feature extraction</a:t>
            </a:r>
          </a:p>
          <a:p>
            <a:r>
              <a:rPr lang="en-US" dirty="0"/>
              <a:t>Spectrograms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a:t>
            </a:fld>
            <a:endParaRPr lang="en-US"/>
          </a:p>
        </p:txBody>
      </p:sp>
      <p:sp>
        <p:nvSpPr>
          <p:cNvPr id="6" name="Date Placeholder 3">
            <a:extLst>
              <a:ext uri="{FF2B5EF4-FFF2-40B4-BE49-F238E27FC236}">
                <a16:creationId xmlns:a16="http://schemas.microsoft.com/office/drawing/2014/main" id="{01378522-7DBD-A042-35C5-575B48B9BBB3}"/>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048721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HNR</a:t>
            </a:r>
          </a:p>
        </p:txBody>
      </p:sp>
      <p:sp>
        <p:nvSpPr>
          <p:cNvPr id="3" name="Content Placeholder 2"/>
          <p:cNvSpPr>
            <a:spLocks noGrp="1"/>
          </p:cNvSpPr>
          <p:nvPr>
            <p:ph idx="1"/>
          </p:nvPr>
        </p:nvSpPr>
        <p:spPr>
          <a:xfrm>
            <a:off x="457200" y="1219200"/>
            <a:ext cx="8229600" cy="4906963"/>
          </a:xfrm>
        </p:spPr>
        <p:txBody>
          <a:bodyPr/>
          <a:lstStyle/>
          <a:p>
            <a:r>
              <a:rPr lang="en-US" sz="2400" dirty="0">
                <a:solidFill>
                  <a:srgbClr val="0066FF"/>
                </a:solidFill>
              </a:rPr>
              <a:t>Harmonics to Noise Ratio</a:t>
            </a:r>
          </a:p>
          <a:p>
            <a:pPr lvl="1"/>
            <a:r>
              <a:rPr lang="en-US" sz="2400" dirty="0"/>
              <a:t>Ratio between periodic and aperiodic components of a voiced speech segment</a:t>
            </a:r>
          </a:p>
          <a:p>
            <a:r>
              <a:rPr lang="en-US" sz="2400" dirty="0">
                <a:solidFill>
                  <a:srgbClr val="0066FF"/>
                </a:solidFill>
              </a:rPr>
              <a:t>Periodic</a:t>
            </a:r>
            <a:r>
              <a:rPr lang="en-US" sz="2400" dirty="0"/>
              <a:t>: </a:t>
            </a:r>
            <a:r>
              <a:rPr lang="en-US" sz="2400" dirty="0">
                <a:solidFill>
                  <a:srgbClr val="FF0000"/>
                </a:solidFill>
              </a:rPr>
              <a:t>vocal fold vibration</a:t>
            </a:r>
          </a:p>
          <a:p>
            <a:r>
              <a:rPr lang="en-US" sz="2400" dirty="0">
                <a:solidFill>
                  <a:srgbClr val="0066FF"/>
                </a:solidFill>
              </a:rPr>
              <a:t>Non-periodic</a:t>
            </a:r>
            <a:r>
              <a:rPr lang="en-US" sz="2400" dirty="0"/>
              <a:t>: </a:t>
            </a:r>
            <a:r>
              <a:rPr lang="en-US" sz="2400" dirty="0">
                <a:solidFill>
                  <a:srgbClr val="FF0000"/>
                </a:solidFill>
              </a:rPr>
              <a:t>glottal noise</a:t>
            </a:r>
          </a:p>
          <a:p>
            <a:r>
              <a:rPr lang="en-US" sz="2400" dirty="0">
                <a:solidFill>
                  <a:srgbClr val="0066FF"/>
                </a:solidFill>
              </a:rPr>
              <a:t>Lower HNR </a:t>
            </a:r>
            <a:r>
              <a:rPr lang="en-US" sz="2400" dirty="0"/>
              <a:t>-&gt; more noise in signal, perceived as </a:t>
            </a:r>
            <a:r>
              <a:rPr lang="en-US" sz="2400" dirty="0">
                <a:solidFill>
                  <a:srgbClr val="FF0000"/>
                </a:solidFill>
              </a:rPr>
              <a:t>hoarseness, breathiness, roughness</a:t>
            </a:r>
          </a:p>
          <a:p>
            <a:r>
              <a:rPr lang="en-US" sz="2400" dirty="0">
                <a:solidFill>
                  <a:srgbClr val="C00000"/>
                </a:solidFill>
                <a:hlinkClick r:id="rId3"/>
              </a:rPr>
              <a:t>Pathologic voice </a:t>
            </a:r>
            <a:r>
              <a:rPr lang="en-US" sz="2400" dirty="0">
                <a:hlinkClick r:id="rId3"/>
              </a:rPr>
              <a:t>disorders</a:t>
            </a:r>
            <a:endParaRPr lang="en-US" sz="2400" dirty="0"/>
          </a:p>
          <a:p>
            <a:pPr lvl="1"/>
            <a:r>
              <a:rPr lang="en-US" sz="2200" dirty="0">
                <a:solidFill>
                  <a:srgbClr val="FF0000"/>
                </a:solidFill>
              </a:rPr>
              <a:t>Vocal fatigue, muscle tension, dysphonia </a:t>
            </a:r>
            <a:r>
              <a:rPr lang="en-US" sz="2200" dirty="0"/>
              <a:t>(nerve causes vocal cords to spasm)</a:t>
            </a:r>
            <a:r>
              <a:rPr lang="en-US" sz="2200" dirty="0">
                <a:solidFill>
                  <a:srgbClr val="FF0000"/>
                </a:solidFill>
              </a:rPr>
              <a:t>, </a:t>
            </a:r>
            <a:r>
              <a:rPr lang="en-US" sz="2200" dirty="0" err="1">
                <a:solidFill>
                  <a:srgbClr val="FF0000"/>
                </a:solidFill>
              </a:rPr>
              <a:t>diplophonia</a:t>
            </a:r>
            <a:r>
              <a:rPr lang="en-US" sz="2200" dirty="0"/>
              <a:t>, (voice perceived as having 2 concurrent pitches), </a:t>
            </a:r>
            <a:r>
              <a:rPr lang="en-US" sz="2200" dirty="0">
                <a:solidFill>
                  <a:srgbClr val="FF0000"/>
                </a:solidFill>
              </a:rPr>
              <a:t>ventricular phonation </a:t>
            </a:r>
            <a:r>
              <a:rPr lang="en-US" sz="2200" dirty="0"/>
              <a:t>(false vocal folds squeeze true folds),</a:t>
            </a:r>
            <a:r>
              <a:rPr lang="en-US" sz="2200" dirty="0">
                <a:solidFill>
                  <a:srgbClr val="FF0000"/>
                </a:solidFill>
              </a:rPr>
              <a:t> laryngitis </a:t>
            </a:r>
            <a:r>
              <a:rPr lang="en-US" sz="2200" dirty="0"/>
              <a:t>(vocal cord swelling),</a:t>
            </a:r>
            <a:r>
              <a:rPr lang="en-US" sz="2200" dirty="0">
                <a:solidFill>
                  <a:srgbClr val="FF0000"/>
                </a:solidFill>
              </a:rPr>
              <a:t> vocal cord paralysis</a:t>
            </a:r>
          </a:p>
          <a:p>
            <a:pPr lvl="1"/>
            <a:endParaRPr lang="en-US" sz="2400" dirty="0"/>
          </a:p>
          <a:p>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60</a:t>
            </a:fld>
            <a:endParaRPr lang="en-US"/>
          </a:p>
        </p:txBody>
      </p:sp>
      <p:sp>
        <p:nvSpPr>
          <p:cNvPr id="6" name="Date Placeholder 3">
            <a:extLst>
              <a:ext uri="{FF2B5EF4-FFF2-40B4-BE49-F238E27FC236}">
                <a16:creationId xmlns:a16="http://schemas.microsoft.com/office/drawing/2014/main" id="{5A6E3ECF-6510-0E2C-06B4-3209C17021B4}"/>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762090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F400-5964-7C32-11FA-E227626ECB16}"/>
              </a:ext>
            </a:extLst>
          </p:cNvPr>
          <p:cNvSpPr>
            <a:spLocks noGrp="1"/>
          </p:cNvSpPr>
          <p:nvPr>
            <p:ph type="title"/>
          </p:nvPr>
        </p:nvSpPr>
        <p:spPr/>
        <p:txBody>
          <a:bodyPr/>
          <a:lstStyle/>
          <a:p>
            <a:r>
              <a:rPr lang="en-US" dirty="0"/>
              <a:t>Speaking Rate (</a:t>
            </a:r>
            <a:r>
              <a:rPr lang="en-US" dirty="0">
                <a:hlinkClick r:id="rId3"/>
              </a:rPr>
              <a:t>Jason </a:t>
            </a:r>
            <a:r>
              <a:rPr lang="en-US" dirty="0" err="1">
                <a:hlinkClick r:id="rId3"/>
              </a:rPr>
              <a:t>Kottke</a:t>
            </a:r>
            <a:r>
              <a:rPr lang="en-US" dirty="0"/>
              <a:t>)</a:t>
            </a:r>
          </a:p>
        </p:txBody>
      </p:sp>
      <p:sp>
        <p:nvSpPr>
          <p:cNvPr id="3" name="Content Placeholder 2">
            <a:extLst>
              <a:ext uri="{FF2B5EF4-FFF2-40B4-BE49-F238E27FC236}">
                <a16:creationId xmlns:a16="http://schemas.microsoft.com/office/drawing/2014/main" id="{EF9E14BC-F3E6-8A22-CFB7-CF403696752A}"/>
              </a:ext>
            </a:extLst>
          </p:cNvPr>
          <p:cNvSpPr>
            <a:spLocks noGrp="1"/>
          </p:cNvSpPr>
          <p:nvPr>
            <p:ph idx="1"/>
          </p:nvPr>
        </p:nvSpPr>
        <p:spPr/>
        <p:txBody>
          <a:bodyPr/>
          <a:lstStyle/>
          <a:p>
            <a:pPr algn="l"/>
            <a:r>
              <a:rPr lang="en-US" sz="2000" b="0" i="0" u="none" strike="noStrike" dirty="0">
                <a:solidFill>
                  <a:srgbClr val="000000"/>
                </a:solidFill>
                <a:effectLst/>
                <a:latin typeface="Calibri" panose="020F0502020204030204" pitchFamily="34" charset="0"/>
                <a:cs typeface="Calibri" panose="020F0502020204030204" pitchFamily="34" charset="0"/>
              </a:rPr>
              <a:t>Different languages are spoken at varying speeds but thanks to correlated differences in data-density, </a:t>
            </a:r>
            <a:r>
              <a:rPr lang="en-US" sz="2000" b="0" i="0" u="none" strike="noStrike" dirty="0">
                <a:solidFill>
                  <a:srgbClr val="000000"/>
                </a:solidFill>
                <a:effectLst/>
                <a:latin typeface="Calibri" panose="020F0502020204030204" pitchFamily="34" charset="0"/>
                <a:cs typeface="Calibri" panose="020F0502020204030204" pitchFamily="34" charset="0"/>
                <a:hlinkClick r:id="rId4"/>
              </a:rPr>
              <a:t>the same amount of information is conveyed within a given time period</a:t>
            </a:r>
            <a:r>
              <a:rPr lang="en-US" sz="2000" b="0" i="0" u="none" strike="noStrike" dirty="0">
                <a:solidFill>
                  <a:srgbClr val="000000"/>
                </a:solidFill>
                <a:effectLst/>
                <a:latin typeface="Calibri" panose="020F0502020204030204" pitchFamily="34" charset="0"/>
                <a:cs typeface="Calibri" panose="020F0502020204030204" pitchFamily="34" charset="0"/>
              </a:rPr>
              <a:t>.</a:t>
            </a:r>
          </a:p>
          <a:p>
            <a:r>
              <a:rPr lang="en-US" sz="2000" dirty="0">
                <a:effectLst/>
                <a:latin typeface="Calibri" panose="020F0502020204030204" pitchFamily="34" charset="0"/>
                <a:cs typeface="Calibri" panose="020F0502020204030204" pitchFamily="34" charset="0"/>
              </a:rPr>
              <a:t>“For all of the other languages, the researchers discovered, the more data-dense the average syllable is, the fewer of those syllables had to be spoken per second — and the slower the speech thus was. </a:t>
            </a:r>
            <a:r>
              <a:rPr lang="en-US" sz="2000" dirty="0">
                <a:solidFill>
                  <a:srgbClr val="FF0000"/>
                </a:solidFill>
                <a:effectLst/>
                <a:latin typeface="Calibri" panose="020F0502020204030204" pitchFamily="34" charset="0"/>
                <a:cs typeface="Calibri" panose="020F0502020204030204" pitchFamily="34" charset="0"/>
              </a:rPr>
              <a:t>English</a:t>
            </a:r>
            <a:r>
              <a:rPr lang="en-US" sz="2000" dirty="0">
                <a:effectLst/>
                <a:latin typeface="Calibri" panose="020F0502020204030204" pitchFamily="34" charset="0"/>
                <a:cs typeface="Calibri" panose="020F0502020204030204" pitchFamily="34" charset="0"/>
              </a:rPr>
              <a:t>, with a high information density of .91, is spoken at an average rate of 6.19 syllables per second. </a:t>
            </a:r>
            <a:r>
              <a:rPr lang="en-US" sz="2000" dirty="0">
                <a:solidFill>
                  <a:srgbClr val="FF0000"/>
                </a:solidFill>
                <a:effectLst/>
                <a:latin typeface="Calibri" panose="020F0502020204030204" pitchFamily="34" charset="0"/>
                <a:cs typeface="Calibri" panose="020F0502020204030204" pitchFamily="34" charset="0"/>
              </a:rPr>
              <a:t>Mandarin</a:t>
            </a:r>
            <a:r>
              <a:rPr lang="en-US" sz="2000" dirty="0">
                <a:effectLst/>
                <a:latin typeface="Calibri" panose="020F0502020204030204" pitchFamily="34" charset="0"/>
                <a:cs typeface="Calibri" panose="020F0502020204030204" pitchFamily="34" charset="0"/>
              </a:rPr>
              <a:t>, which topped the density list at .94, was the spoken slowpoke at 5.18 syllables per second. </a:t>
            </a:r>
            <a:r>
              <a:rPr lang="en-US" sz="2000" dirty="0">
                <a:solidFill>
                  <a:srgbClr val="FF0000"/>
                </a:solidFill>
                <a:effectLst/>
                <a:latin typeface="Calibri" panose="020F0502020204030204" pitchFamily="34" charset="0"/>
                <a:cs typeface="Calibri" panose="020F0502020204030204" pitchFamily="34" charset="0"/>
              </a:rPr>
              <a:t>Spanish</a:t>
            </a:r>
            <a:r>
              <a:rPr lang="en-US" sz="2000" dirty="0">
                <a:effectLst/>
                <a:latin typeface="Calibri" panose="020F0502020204030204" pitchFamily="34" charset="0"/>
                <a:cs typeface="Calibri" panose="020F0502020204030204" pitchFamily="34" charset="0"/>
              </a:rPr>
              <a:t>, with a low-density .63, rips along at a syllable-per-second velocity of 7.82. The true speed demon of the group, however, was </a:t>
            </a:r>
            <a:r>
              <a:rPr lang="en-US" sz="2000" dirty="0">
                <a:solidFill>
                  <a:srgbClr val="FF0000"/>
                </a:solidFill>
                <a:effectLst/>
                <a:latin typeface="Calibri" panose="020F0502020204030204" pitchFamily="34" charset="0"/>
                <a:cs typeface="Calibri" panose="020F0502020204030204" pitchFamily="34" charset="0"/>
              </a:rPr>
              <a:t>Japanese</a:t>
            </a:r>
            <a:r>
              <a:rPr lang="en-US" sz="2000" dirty="0">
                <a:effectLst/>
                <a:latin typeface="Calibri" panose="020F0502020204030204" pitchFamily="34" charset="0"/>
                <a:cs typeface="Calibri" panose="020F0502020204030204" pitchFamily="34" charset="0"/>
              </a:rPr>
              <a:t>, which edges past Spanish at 7.84, thanks to its low density of .49. Despite those differences, at the end of, say, a minute of speech, all of the languages would have conveyed more or less identical amounts of information.”</a:t>
            </a:r>
          </a:p>
          <a:p>
            <a:endParaRPr lang="en-US" dirty="0"/>
          </a:p>
        </p:txBody>
      </p:sp>
      <p:sp>
        <p:nvSpPr>
          <p:cNvPr id="5" name="Slide Number Placeholder 4">
            <a:extLst>
              <a:ext uri="{FF2B5EF4-FFF2-40B4-BE49-F238E27FC236}">
                <a16:creationId xmlns:a16="http://schemas.microsoft.com/office/drawing/2014/main" id="{4A4FC325-519B-A553-3D9D-4A3997DECC03}"/>
              </a:ext>
            </a:extLst>
          </p:cNvPr>
          <p:cNvSpPr>
            <a:spLocks noGrp="1"/>
          </p:cNvSpPr>
          <p:nvPr>
            <p:ph type="sldNum" sz="quarter" idx="12"/>
          </p:nvPr>
        </p:nvSpPr>
        <p:spPr/>
        <p:txBody>
          <a:bodyPr/>
          <a:lstStyle/>
          <a:p>
            <a:fld id="{40FA6DB1-B1F2-1B4A-9951-FCE71E2559EA}" type="slidenum">
              <a:rPr lang="en-US" smtClean="0"/>
              <a:pPr/>
              <a:t>61</a:t>
            </a:fld>
            <a:endParaRPr lang="en-US"/>
          </a:p>
        </p:txBody>
      </p:sp>
      <p:sp>
        <p:nvSpPr>
          <p:cNvPr id="6" name="Date Placeholder 3">
            <a:extLst>
              <a:ext uri="{FF2B5EF4-FFF2-40B4-BE49-F238E27FC236}">
                <a16:creationId xmlns:a16="http://schemas.microsoft.com/office/drawing/2014/main" id="{B0B262BF-139D-4933-7D8B-2DC83400E7CC}"/>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311205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Waveforms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9E32D09F-D6AE-DDEC-B78A-A784B571A7E6}"/>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Fricative vs. Vowel</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63</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11DAB4D7-62CA-D0E8-F904-6E6086F31410}"/>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335187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Representation of the </a:t>
            </a:r>
            <a:r>
              <a:rPr lang="en-US" b="1" i="1" dirty="0">
                <a:solidFill>
                  <a:srgbClr val="0066FF"/>
                </a:solidFill>
              </a:rPr>
              <a:t>different frequency components </a:t>
            </a:r>
            <a:r>
              <a:rPr lang="en-US" dirty="0"/>
              <a:t>of a waveform: amount of power (dB) as a function of frequency (Hz)</a:t>
            </a:r>
          </a:p>
          <a:p>
            <a:pPr lvl="1"/>
            <a:r>
              <a:rPr lang="en-US" dirty="0"/>
              <a:t>Computed by a </a:t>
            </a:r>
            <a:r>
              <a:rPr lang="en-US" dirty="0">
                <a:solidFill>
                  <a:srgbClr val="0066FF"/>
                </a:solidFill>
                <a:hlinkClick r:id="rId3"/>
              </a:rPr>
              <a:t>Fourier Transform</a:t>
            </a:r>
            <a:endParaRPr lang="en-US" dirty="0">
              <a:solidFill>
                <a:srgbClr val="0066FF"/>
              </a:solidFill>
            </a:endParaRPr>
          </a:p>
          <a:p>
            <a:pPr lvl="2"/>
            <a:r>
              <a:rPr lang="en-US" dirty="0">
                <a:solidFill>
                  <a:srgbClr val="0066FF"/>
                </a:solidFill>
              </a:rPr>
              <a:t>FTs </a:t>
            </a:r>
            <a:r>
              <a:rPr lang="en-US" dirty="0"/>
              <a:t>can take a complex waveform and decompose it into its constituent frequencies</a:t>
            </a:r>
          </a:p>
          <a:p>
            <a:pPr lvl="2"/>
            <a:r>
              <a:rPr lang="en-US" dirty="0"/>
              <a:t>Here are some useful tools for computing spectra and spectrograms using </a:t>
            </a:r>
            <a:r>
              <a:rPr lang="en-US" dirty="0">
                <a:solidFill>
                  <a:srgbClr val="0066FF"/>
                </a:solidFill>
                <a:hlinkClick r:id="rId4"/>
              </a:rPr>
              <a:t>LibROSA</a:t>
            </a:r>
            <a:endParaRPr lang="en-US" dirty="0">
              <a:solidFill>
                <a:srgbClr val="0066FF"/>
              </a:solidFill>
            </a:endParaRPr>
          </a:p>
          <a:p>
            <a:pPr lvl="1"/>
            <a:r>
              <a:rPr lang="en-US" dirty="0">
                <a:solidFill>
                  <a:srgbClr val="0066FF"/>
                </a:solidFill>
              </a:rPr>
              <a:t>Linear Predictive Coding </a:t>
            </a:r>
            <a:r>
              <a:rPr lang="en-US" dirty="0"/>
              <a:t>(LPC) spectrum </a:t>
            </a:r>
            <a:r>
              <a:rPr lang="mr-IN" dirty="0"/>
              <a:t>–</a:t>
            </a:r>
            <a:r>
              <a:rPr lang="en-US" dirty="0"/>
              <a:t> smoothed version</a:t>
            </a:r>
          </a:p>
          <a:p>
            <a:pPr lvl="2"/>
            <a:r>
              <a:rPr lang="en-US" dirty="0"/>
              <a:t>Here are more </a:t>
            </a:r>
            <a:r>
              <a:rPr lang="en-US" dirty="0">
                <a:hlinkClick r:id="rId5"/>
              </a:rPr>
              <a:t>python tools</a:t>
            </a:r>
            <a:r>
              <a:rPr lang="en-US" dirty="0"/>
              <a:t> for LPC</a:t>
            </a:r>
          </a:p>
          <a:p>
            <a:pPr lvl="1"/>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sp>
        <p:nvSpPr>
          <p:cNvPr id="6" name="Date Placeholder 3">
            <a:extLst>
              <a:ext uri="{FF2B5EF4-FFF2-40B4-BE49-F238E27FC236}">
                <a16:creationId xmlns:a16="http://schemas.microsoft.com/office/drawing/2014/main" id="{B906A546-F1BB-5045-8F81-FDA940FFF85D}"/>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87027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[ae] Waveform from “had”</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Complex wave repeated 10 times (~234 Hz)</a:t>
            </a:r>
          </a:p>
          <a:p>
            <a:r>
              <a:rPr lang="en-US" sz="2400" kern="0" dirty="0"/>
              <a:t>Smaller waves repeated 4 times per large (~936 Hz)</a:t>
            </a:r>
          </a:p>
          <a:p>
            <a:r>
              <a:rPr lang="en-US" sz="2400" kern="0" dirty="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
        <p:nvSpPr>
          <p:cNvPr id="3" name="Date Placeholder 3">
            <a:extLst>
              <a:ext uri="{FF2B5EF4-FFF2-40B4-BE49-F238E27FC236}">
                <a16:creationId xmlns:a16="http://schemas.microsoft.com/office/drawing/2014/main" id="{F30C8E17-D97B-F53B-D57C-C01D29C992F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08834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“Slice”</a:t>
            </a:r>
          </a:p>
        </p:txBody>
      </p:sp>
      <p:sp>
        <p:nvSpPr>
          <p:cNvPr id="3" name="Content Placeholder 2"/>
          <p:cNvSpPr>
            <a:spLocks noGrp="1"/>
          </p:cNvSpPr>
          <p:nvPr>
            <p:ph idx="1"/>
          </p:nvPr>
        </p:nvSpPr>
        <p:spPr/>
        <p:txBody>
          <a:bodyPr/>
          <a:lstStyle/>
          <a:p>
            <a:r>
              <a:rPr lang="en-US" dirty="0"/>
              <a:t>Represents frequency components: </a:t>
            </a:r>
            <a:r>
              <a:rPr lang="en-US" b="1" i="1" dirty="0">
                <a:solidFill>
                  <a:srgbClr val="0066FF"/>
                </a:solidFill>
              </a:rPr>
              <a:t>Sound pressure at different frequencies</a:t>
            </a:r>
          </a:p>
          <a:p>
            <a:pPr lvl="1"/>
            <a:r>
              <a:rPr lang="en-US" sz="2400" dirty="0"/>
              <a:t>Computed by the Fourier Transform</a:t>
            </a: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1"/>
            <a:r>
              <a:rPr lang="en-US" sz="2400" dirty="0">
                <a:solidFill>
                  <a:srgbClr val="000000"/>
                </a:solidFill>
              </a:rPr>
              <a:t>Peaks at 930 Hz, 1860 Hz, and 3020 Hz</a:t>
            </a:r>
          </a:p>
          <a:p>
            <a:pPr marL="0" indent="0">
              <a:buNone/>
            </a:pPr>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88738"/>
            <a:ext cx="4940300" cy="2321462"/>
          </a:xfrm>
          <a:prstGeom prst="rect">
            <a:avLst/>
          </a:prstGeom>
        </p:spPr>
      </p:pic>
      <p:sp>
        <p:nvSpPr>
          <p:cNvPr id="6" name="Date Placeholder 3">
            <a:extLst>
              <a:ext uri="{FF2B5EF4-FFF2-40B4-BE49-F238E27FC236}">
                <a16:creationId xmlns:a16="http://schemas.microsoft.com/office/drawing/2014/main" id="{21E09AA6-C71D-4BB0-6B28-4D55D1072C3A}"/>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413784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Spectrogram:  Many Spectra “Slices”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67</a:t>
            </a:fld>
            <a:endParaRPr lang="en-US"/>
          </a:p>
        </p:txBody>
      </p:sp>
      <p:pic>
        <p:nvPicPr>
          <p:cNvPr id="6" name="Picture 4" descr="spec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B80D9917.WAV">
            <a:hlinkClick r:id="" action="ppaction://media"/>
            <a:extLst>
              <a:ext uri="{FF2B5EF4-FFF2-40B4-BE49-F238E27FC236}">
                <a16:creationId xmlns:a16="http://schemas.microsoft.com/office/drawing/2014/main" id="{2DB10F22-48E2-A6F5-D9AC-A68D70E26EC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5114925"/>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AA9490DE-CDCC-8EA2-3E02-F88FE5BDF8AA}"/>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482559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Formants for English Vowels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68</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A333AFCB-7E1C-7E77-5AE9-20A20E65BA0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128947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Source-filter Model</a:t>
            </a:r>
          </a:p>
        </p:txBody>
      </p:sp>
      <p:sp>
        <p:nvSpPr>
          <p:cNvPr id="3" name="Content Placeholder 2"/>
          <p:cNvSpPr>
            <a:spLocks noGrp="1"/>
          </p:cNvSpPr>
          <p:nvPr>
            <p:ph idx="1"/>
          </p:nvPr>
        </p:nvSpPr>
        <p:spPr/>
        <p:txBody>
          <a:bodyPr/>
          <a:lstStyle/>
          <a:p>
            <a:r>
              <a:rPr lang="en-US" dirty="0"/>
              <a:t>Why do different vowels have different spectral signatures?</a:t>
            </a:r>
          </a:p>
          <a:p>
            <a:pPr lvl="1"/>
            <a:r>
              <a:rPr lang="en-US" dirty="0"/>
              <a:t>Source = glottis</a:t>
            </a:r>
          </a:p>
          <a:p>
            <a:pPr lvl="1"/>
            <a:r>
              <a:rPr lang="en-US" dirty="0"/>
              <a:t>Filter = vocal tract</a:t>
            </a:r>
          </a:p>
          <a:p>
            <a:r>
              <a:rPr lang="en-US" dirty="0"/>
              <a:t>When we produce vowels, we change the shape of the vocal tract cavity by placing articulators in particular positions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69</a:t>
            </a:fld>
            <a:endParaRPr lang="en-US"/>
          </a:p>
        </p:txBody>
      </p:sp>
      <p:sp>
        <p:nvSpPr>
          <p:cNvPr id="6" name="Date Placeholder 3">
            <a:extLst>
              <a:ext uri="{FF2B5EF4-FFF2-40B4-BE49-F238E27FC236}">
                <a16:creationId xmlns:a16="http://schemas.microsoft.com/office/drawing/2014/main" id="{ABDF21BB-92AF-63A5-E365-128F8E1ADE4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07072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7</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a:xfrm>
            <a:off x="457200" y="1722437"/>
            <a:ext cx="8229600" cy="4525963"/>
          </a:xfrm>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a:solidFill>
                  <a:srgbClr val="FF0000"/>
                </a:solidFill>
                <a:latin typeface="Arial" charset="0"/>
              </a:rPr>
              <a:t>’</a:t>
            </a:r>
            <a:r>
              <a:rPr lang="en-US" dirty="0">
                <a:latin typeface="Arial" charset="0"/>
              </a:rPr>
              <a:t>?  </a:t>
            </a:r>
          </a:p>
          <a:p>
            <a:pPr eaLnBrk="1" hangingPunct="1"/>
            <a:endParaRPr lang="en-US" dirty="0">
              <a:latin typeface="Arial" charset="0"/>
            </a:endParaRP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a:p>
            <a:pPr lvl="1" eaLnBrk="1" hangingPunct="1"/>
            <a:r>
              <a:rPr lang="en-US" dirty="0">
                <a:latin typeface="Arial" charset="0"/>
              </a:rPr>
              <a:t>Let’s look at the waveform and spectrogram</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2">
                <a:tint val="45000"/>
                <a:satMod val="400000"/>
              </a:schemeClr>
            </a:duotone>
          </a:blip>
          <a:stretch>
            <a:fillRect/>
          </a:stretch>
        </p:blipFill>
        <p:spPr>
          <a:xfrm>
            <a:off x="6438900" y="2513308"/>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accent2">
                <a:tint val="45000"/>
                <a:satMod val="400000"/>
              </a:schemeClr>
            </a:duotone>
          </a:blip>
          <a:stretch>
            <a:fillRect/>
          </a:stretch>
        </p:blipFill>
        <p:spPr>
          <a:xfrm>
            <a:off x="4165600" y="2514600"/>
            <a:ext cx="660400" cy="660400"/>
          </a:xfrm>
          <a:prstGeom prst="rect">
            <a:avLst/>
          </a:prstGeom>
        </p:spPr>
      </p:pic>
      <p:pic>
        <p:nvPicPr>
          <p:cNvPr id="4" name="kill.wav">
            <a:hlinkClick r:id="" action="ppaction://media"/>
            <a:extLst>
              <a:ext uri="{FF2B5EF4-FFF2-40B4-BE49-F238E27FC236}">
                <a16:creationId xmlns:a16="http://schemas.microsoft.com/office/drawing/2014/main" id="{E86451A4-26B9-A74F-8164-D76232F62517}"/>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accent2">
                <a:tint val="45000"/>
                <a:satMod val="400000"/>
              </a:schemeClr>
            </a:duotone>
          </a:blip>
          <a:stretch>
            <a:fillRect/>
          </a:stretch>
        </p:blipFill>
        <p:spPr>
          <a:xfrm>
            <a:off x="4140200" y="3657600"/>
            <a:ext cx="812800" cy="812800"/>
          </a:xfrm>
          <a:prstGeom prst="rect">
            <a:avLst/>
          </a:prstGeom>
        </p:spPr>
      </p:pic>
      <p:pic>
        <p:nvPicPr>
          <p:cNvPr id="5" name="bill.wav">
            <a:hlinkClick r:id="" action="ppaction://media"/>
            <a:extLst>
              <a:ext uri="{FF2B5EF4-FFF2-40B4-BE49-F238E27FC236}">
                <a16:creationId xmlns:a16="http://schemas.microsoft.com/office/drawing/2014/main" id="{8644D12D-C614-8007-584A-7AC36A8A1777}"/>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chemeClr val="accent2">
                <a:tint val="45000"/>
                <a:satMod val="400000"/>
              </a:schemeClr>
            </a:duotone>
          </a:blip>
          <a:stretch>
            <a:fillRect/>
          </a:stretch>
        </p:blipFill>
        <p:spPr>
          <a:xfrm>
            <a:off x="6032500" y="3683000"/>
            <a:ext cx="812800" cy="812800"/>
          </a:xfrm>
          <a:prstGeom prst="rect">
            <a:avLst/>
          </a:prstGeom>
        </p:spPr>
      </p:pic>
      <p:sp>
        <p:nvSpPr>
          <p:cNvPr id="6" name="Date Placeholder 3">
            <a:extLst>
              <a:ext uri="{FF2B5EF4-FFF2-40B4-BE49-F238E27FC236}">
                <a16:creationId xmlns:a16="http://schemas.microsoft.com/office/drawing/2014/main" id="{9F3FFEFE-0000-C35A-7D7E-52EC6F70D1F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9"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77"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Spectrograms: Changes in Vowels Based on Different Consonant Contexts</a:t>
            </a:r>
          </a:p>
        </p:txBody>
      </p:sp>
      <p:sp>
        <p:nvSpPr>
          <p:cNvPr id="5" name="Slide Number Placeholder 4"/>
          <p:cNvSpPr>
            <a:spLocks noGrp="1"/>
          </p:cNvSpPr>
          <p:nvPr>
            <p:ph type="sldNum" sz="quarter" idx="12"/>
          </p:nvPr>
        </p:nvSpPr>
        <p:spPr/>
        <p:txBody>
          <a:bodyPr/>
          <a:lstStyle/>
          <a:p>
            <a:fld id="{40FA6DB1-B1F2-1B4A-9951-FCE71E2559EA}" type="slidenum">
              <a:rPr lang="en-US" smtClean="0"/>
              <a:pPr/>
              <a:t>70</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ED890620-D3AA-210D-2A49-AB7EBBA4CDE6}"/>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543489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for Analysis: MFCCs</a:t>
            </a:r>
          </a:p>
        </p:txBody>
      </p:sp>
      <p:sp>
        <p:nvSpPr>
          <p:cNvPr id="3" name="Content Placeholder 2"/>
          <p:cNvSpPr>
            <a:spLocks noGrp="1"/>
          </p:cNvSpPr>
          <p:nvPr>
            <p:ph idx="1"/>
          </p:nvPr>
        </p:nvSpPr>
        <p:spPr/>
        <p:txBody>
          <a:bodyPr/>
          <a:lstStyle/>
          <a:p>
            <a:r>
              <a:rPr lang="en-US" dirty="0"/>
              <a:t>Sounds that we generate are filtered by the </a:t>
            </a:r>
            <a:r>
              <a:rPr lang="en-US" dirty="0">
                <a:solidFill>
                  <a:srgbClr val="0066FF"/>
                </a:solidFill>
              </a:rPr>
              <a:t>shape</a:t>
            </a:r>
            <a:r>
              <a:rPr lang="en-US" dirty="0"/>
              <a:t> of the vocal tract (tongue, teeth etc.)</a:t>
            </a:r>
          </a:p>
          <a:p>
            <a:r>
              <a:rPr lang="en-US" dirty="0"/>
              <a:t>If we can determine the shape, we can identify the </a:t>
            </a:r>
            <a:r>
              <a:rPr lang="en-US" dirty="0">
                <a:solidFill>
                  <a:srgbClr val="0066FF"/>
                </a:solidFill>
              </a:rPr>
              <a:t>phoneme</a:t>
            </a:r>
            <a:r>
              <a:rPr lang="en-US" dirty="0"/>
              <a:t> being produced</a:t>
            </a:r>
          </a:p>
          <a:p>
            <a:r>
              <a:rPr lang="en-US" dirty="0">
                <a:solidFill>
                  <a:srgbClr val="0066FF"/>
                </a:solidFill>
              </a:rPr>
              <a:t>Mel Frequency Cepstral Coefficients  </a:t>
            </a:r>
            <a:r>
              <a:rPr lang="en-US" dirty="0"/>
              <a:t>are widely used features in speech recognition to approximate these shapes</a:t>
            </a:r>
          </a:p>
          <a:p>
            <a:r>
              <a:rPr lang="en-US" dirty="0"/>
              <a:t>Can be calculated using this </a:t>
            </a:r>
            <a:r>
              <a:rPr lang="en-US" dirty="0">
                <a:hlinkClick r:id="rId3"/>
              </a:rPr>
              <a:t>python library </a:t>
            </a:r>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71</a:t>
            </a:fld>
            <a:endParaRPr lang="en-US"/>
          </a:p>
        </p:txBody>
      </p:sp>
      <p:sp>
        <p:nvSpPr>
          <p:cNvPr id="7" name="Date Placeholder 3">
            <a:extLst>
              <a:ext uri="{FF2B5EF4-FFF2-40B4-BE49-F238E27FC236}">
                <a16:creationId xmlns:a16="http://schemas.microsoft.com/office/drawing/2014/main" id="{37CCC56A-0E92-3EFE-D591-1068349C584C}"/>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041629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MFCC Calculation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Frame the signal into short frames</a:t>
            </a:r>
          </a:p>
          <a:p>
            <a:pPr marL="514350" indent="-514350">
              <a:buFont typeface="+mj-lt"/>
              <a:buAutoNum type="arabicPeriod"/>
            </a:pPr>
            <a:r>
              <a:rPr lang="en-US" dirty="0"/>
              <a:t>Take the Fourier transform of the signal</a:t>
            </a:r>
          </a:p>
          <a:p>
            <a:pPr marL="514350" indent="-514350">
              <a:buFont typeface="+mj-lt"/>
              <a:buAutoNum type="arabicPeriod"/>
            </a:pPr>
            <a:r>
              <a:rPr lang="en-US" dirty="0"/>
              <a:t>Apply </a:t>
            </a:r>
            <a:r>
              <a:rPr lang="en-US" dirty="0" err="1"/>
              <a:t>mel</a:t>
            </a:r>
            <a:r>
              <a:rPr lang="en-US" dirty="0"/>
              <a:t> </a:t>
            </a:r>
            <a:r>
              <a:rPr lang="en-US" dirty="0" err="1"/>
              <a:t>filterbank</a:t>
            </a:r>
            <a:r>
              <a:rPr lang="en-US" dirty="0"/>
              <a:t> to power spectra, sum up energy in each filter</a:t>
            </a:r>
          </a:p>
          <a:p>
            <a:pPr marL="514350" indent="-514350">
              <a:buFont typeface="+mj-lt"/>
              <a:buAutoNum type="arabicPeriod"/>
            </a:pPr>
            <a:r>
              <a:rPr lang="en-US" dirty="0"/>
              <a:t>Take the log of all </a:t>
            </a:r>
            <a:r>
              <a:rPr lang="en-US" dirty="0" err="1"/>
              <a:t>filterbank</a:t>
            </a:r>
            <a:r>
              <a:rPr lang="en-US" dirty="0"/>
              <a:t> energies</a:t>
            </a:r>
          </a:p>
          <a:p>
            <a:pPr marL="514350" indent="-514350">
              <a:buFont typeface="+mj-lt"/>
              <a:buAutoNum type="arabicPeriod"/>
            </a:pPr>
            <a:r>
              <a:rPr lang="en-US" dirty="0"/>
              <a:t>Take the Discrete Cosine Transform (DCT) of the log </a:t>
            </a:r>
            <a:r>
              <a:rPr lang="en-US" dirty="0" err="1"/>
              <a:t>filterbank</a:t>
            </a:r>
            <a:r>
              <a:rPr lang="en-US" dirty="0"/>
              <a:t> energies</a:t>
            </a:r>
          </a:p>
          <a:p>
            <a:pPr marL="514350" indent="-514350">
              <a:buFont typeface="+mj-lt"/>
              <a:buAutoNum type="arabicPeriod"/>
            </a:pPr>
            <a:r>
              <a:rPr lang="en-US" dirty="0"/>
              <a:t>Keep DCT coefficients 2-13</a:t>
            </a:r>
          </a:p>
          <a:p>
            <a:pPr marL="514350" indent="-514350">
              <a:buFont typeface="+mj-lt"/>
              <a:buAutoNum type="arabicPeriod"/>
            </a:pPr>
            <a:r>
              <a:rPr lang="en-US" dirty="0"/>
              <a:t>Or… use this </a:t>
            </a:r>
            <a:r>
              <a:rPr lang="en-US" dirty="0">
                <a:hlinkClick r:id="rId3"/>
              </a:rPr>
              <a:t>python library </a:t>
            </a:r>
            <a:r>
              <a:rPr lang="en-US" dirty="0">
                <a:sym typeface="Wingdings" pitchFamily="2" charset="2"/>
              </a:rPr>
              <a:t></a:t>
            </a:r>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72</a:t>
            </a:fld>
            <a:endParaRPr lang="en-US"/>
          </a:p>
        </p:txBody>
      </p:sp>
      <p:sp>
        <p:nvSpPr>
          <p:cNvPr id="6" name="Date Placeholder 3">
            <a:extLst>
              <a:ext uri="{FF2B5EF4-FFF2-40B4-BE49-F238E27FC236}">
                <a16:creationId xmlns:a16="http://schemas.microsoft.com/office/drawing/2014/main" id="{184EC314-E0B8-FD28-FC2F-8845F036DA98}"/>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755574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Mystery Spectrogram</a:t>
            </a:r>
          </a:p>
        </p:txBody>
      </p:sp>
      <p:sp>
        <p:nvSpPr>
          <p:cNvPr id="3" name="Slide Number Placeholder 2"/>
          <p:cNvSpPr>
            <a:spLocks noGrp="1"/>
          </p:cNvSpPr>
          <p:nvPr>
            <p:ph type="sldNum" sz="quarter" idx="12"/>
          </p:nvPr>
        </p:nvSpPr>
        <p:spPr/>
        <p:txBody>
          <a:bodyPr/>
          <a:lstStyle/>
          <a:p>
            <a:fld id="{0D788D0B-C800-2741-ABB4-42BB4AD2CAC1}" type="slidenum">
              <a:rPr lang="en-US" smtClean="0"/>
              <a:pPr/>
              <a:t>73</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163329" y="457200"/>
            <a:ext cx="795338" cy="795338"/>
          </a:xfrm>
        </p:spPr>
      </p:pic>
      <p:sp>
        <p:nvSpPr>
          <p:cNvPr id="5" name="Date Placeholder 3">
            <a:extLst>
              <a:ext uri="{FF2B5EF4-FFF2-40B4-BE49-F238E27FC236}">
                <a16:creationId xmlns:a16="http://schemas.microsoft.com/office/drawing/2014/main" id="{2265E898-C4F8-0C8D-26F0-52A3132619E1}"/>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a:xfrm>
            <a:off x="457200" y="1417638"/>
            <a:ext cx="8229600" cy="4708525"/>
          </a:xfrm>
        </p:spPr>
        <p:txBody>
          <a:bodyPr/>
          <a:lstStyle/>
          <a:p>
            <a:pPr eaLnBrk="1" hangingPunct="1"/>
            <a:r>
              <a:rPr lang="en-US" dirty="0">
                <a:solidFill>
                  <a:srgbClr val="0066FF"/>
                </a:solidFill>
                <a:latin typeface="Arial" charset="0"/>
              </a:rPr>
              <a:t>Download the latest version of </a:t>
            </a:r>
            <a:r>
              <a:rPr lang="en-US" dirty="0" err="1">
                <a:solidFill>
                  <a:srgbClr val="0066FF"/>
                </a:solidFill>
                <a:latin typeface="Arial" charset="0"/>
              </a:rPr>
              <a:t>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View all the </a:t>
            </a:r>
            <a:r>
              <a:rPr lang="en-US" dirty="0" err="1">
                <a:latin typeface="Arial" charset="0"/>
              </a:rPr>
              <a:t>Praat</a:t>
            </a:r>
            <a:r>
              <a:rPr lang="en-US" dirty="0">
                <a:latin typeface="Arial" charset="0"/>
              </a:rPr>
              <a:t> video tutorials also linked from the syllabus</a:t>
            </a:r>
          </a:p>
          <a:p>
            <a:pPr eaLnBrk="1" hangingPunct="1"/>
            <a:r>
              <a:rPr lang="en-US" dirty="0">
                <a:solidFill>
                  <a:srgbClr val="0066FF"/>
                </a:solidFill>
                <a:latin typeface="Arial" charset="0"/>
              </a:rPr>
              <a:t>Record yourself </a:t>
            </a:r>
            <a:r>
              <a:rPr lang="en-US" dirty="0">
                <a:latin typeface="Arial" charset="0"/>
              </a:rPr>
              <a:t>in a quiet room saying the utterances requested </a:t>
            </a:r>
            <a:r>
              <a:rPr lang="en-US" dirty="0">
                <a:latin typeface="Arial" charset="0"/>
                <a:hlinkClick r:id="rId3"/>
              </a:rPr>
              <a:t>here</a:t>
            </a:r>
            <a:r>
              <a:rPr lang="en-US" dirty="0">
                <a:latin typeface="Arial" charset="0"/>
              </a:rPr>
              <a:t> (link also provided in the syllabus)</a:t>
            </a:r>
          </a:p>
          <a:p>
            <a:pPr eaLnBrk="1" hangingPunct="1"/>
            <a:r>
              <a:rPr lang="en-US" dirty="0">
                <a:latin typeface="Arial" charset="0"/>
              </a:rPr>
              <a:t>Bring a </a:t>
            </a:r>
            <a:r>
              <a:rPr lang="en-US" dirty="0">
                <a:solidFill>
                  <a:srgbClr val="0066FF"/>
                </a:solidFill>
                <a:latin typeface="Arial" charset="0"/>
              </a:rPr>
              <a:t>laptop and headphones with a close-talking mic </a:t>
            </a:r>
            <a:r>
              <a:rPr lang="en-US" dirty="0">
                <a:latin typeface="Arial" charset="0"/>
              </a:rPr>
              <a:t>to class</a:t>
            </a:r>
          </a:p>
          <a:p>
            <a:pPr eaLnBrk="1" hangingPunct="1"/>
            <a:r>
              <a:rPr lang="en-US" dirty="0">
                <a:latin typeface="Arial" charset="0"/>
              </a:rPr>
              <a:t>Any questions?</a:t>
            </a:r>
          </a:p>
          <a:p>
            <a:pPr eaLnBrk="1" hangingPunct="1"/>
            <a:endParaRPr lang="en-US" dirty="0"/>
          </a:p>
        </p:txBody>
      </p:sp>
      <p:sp>
        <p:nvSpPr>
          <p:cNvPr id="5" name="Slide Number Placeholder 4"/>
          <p:cNvSpPr>
            <a:spLocks noGrp="1"/>
          </p:cNvSpPr>
          <p:nvPr>
            <p:ph type="sldNum" sz="quarter" idx="12"/>
          </p:nvPr>
        </p:nvSpPr>
        <p:spPr/>
        <p:txBody>
          <a:bodyPr/>
          <a:lstStyle/>
          <a:p>
            <a:fld id="{40FA6DB1-B1F2-1B4A-9951-FCE71E2559EA}" type="slidenum">
              <a:rPr lang="en-US" smtClean="0"/>
              <a:pPr/>
              <a:t>74</a:t>
            </a:fld>
            <a:endParaRPr lang="en-US"/>
          </a:p>
        </p:txBody>
      </p:sp>
      <p:sp>
        <p:nvSpPr>
          <p:cNvPr id="6" name="Date Placeholder 3">
            <a:extLst>
              <a:ext uri="{FF2B5EF4-FFF2-40B4-BE49-F238E27FC236}">
                <a16:creationId xmlns:a16="http://schemas.microsoft.com/office/drawing/2014/main" id="{E5357B51-70A6-8761-633C-60BB1B66B014}"/>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583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788D0B-C800-2741-ABB4-42BB4AD2CAC1}" type="slidenum">
              <a:rPr lang="en-US" smtClean="0"/>
              <a:pPr/>
              <a:t>8</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
        <p:nvSpPr>
          <p:cNvPr id="6" name="Date Placeholder 3">
            <a:extLst>
              <a:ext uri="{FF2B5EF4-FFF2-40B4-BE49-F238E27FC236}">
                <a16:creationId xmlns:a16="http://schemas.microsoft.com/office/drawing/2014/main" id="{31DFBAF2-DE9E-BB72-49A2-A1EE365001AD}"/>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788D0B-C800-2741-ABB4-42BB4AD2CAC1}" type="slidenum">
              <a:rPr lang="en-US" smtClean="0"/>
              <a:pPr/>
              <a:t>9</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
        <p:nvSpPr>
          <p:cNvPr id="6" name="Date Placeholder 3">
            <a:extLst>
              <a:ext uri="{FF2B5EF4-FFF2-40B4-BE49-F238E27FC236}">
                <a16:creationId xmlns:a16="http://schemas.microsoft.com/office/drawing/2014/main" id="{F779A12D-4304-C968-B035-21B9DD92ADDB}"/>
              </a:ext>
            </a:extLst>
          </p:cNvPr>
          <p:cNvSpPr>
            <a:spLocks noGrp="1"/>
          </p:cNvSpPr>
          <p:nvPr>
            <p:ph type="dt" sz="quarter" idx="10"/>
          </p:nvPr>
        </p:nvSpPr>
        <p:spPr>
          <a:xfrm>
            <a:off x="457200" y="6245225"/>
            <a:ext cx="2133600" cy="47625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t>09/16/2025</a:t>
            </a:r>
          </a:p>
        </p:txBody>
      </p:sp>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34662</TotalTime>
  <Words>7989</Words>
  <Application>Microsoft Macintosh PowerPoint</Application>
  <PresentationFormat>On-screen Show (4:3)</PresentationFormat>
  <Paragraphs>678</Paragraphs>
  <Slides>74</Slides>
  <Notes>73</Notes>
  <HiddenSlides>5</HiddenSlides>
  <MMClips>52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Arial</vt:lpstr>
      <vt:lpstr>Calibri</vt:lpstr>
      <vt:lpstr>Google Sans</vt:lpstr>
      <vt:lpstr>Open Sans</vt:lpstr>
      <vt:lpstr>SILDoulos IPA93</vt:lpstr>
      <vt:lpstr>Times</vt:lpstr>
      <vt:lpstr>Times New Roman</vt:lpstr>
      <vt:lpstr>Verdana</vt:lpstr>
      <vt:lpstr>Default Design</vt:lpstr>
      <vt:lpstr>Acoustics of Speech</vt:lpstr>
      <vt:lpstr>Assignments</vt:lpstr>
      <vt:lpstr>Reminder: Sample Assignment from an earlier course for Jurafsky &amp; Martin on Dialogue</vt:lpstr>
      <vt:lpstr>PowerPoint Presentation</vt:lpstr>
      <vt:lpstr>Today and Next Class</vt:lpstr>
      <vt:lpstr>Today</vt:lpstr>
      <vt:lpstr>Goal 1: Distinguishing One Phoneme from Another, Automatically</vt:lpstr>
      <vt:lpstr>PowerPoint Presentation</vt:lpstr>
      <vt:lpstr>PowerPoint Presentation</vt:lpstr>
      <vt:lpstr>PowerPoint Presentation</vt:lpstr>
      <vt:lpstr>PowerPoint Presentation</vt:lpstr>
      <vt:lpstr>PowerPoint Presentation</vt:lpstr>
      <vt:lpstr>Goal 2: Understanding Speaker Intention Through Determining How Things Are Said</vt:lpstr>
      <vt:lpstr>Sound Production</vt:lpstr>
      <vt:lpstr>Sound Production</vt:lpstr>
      <vt:lpstr>Simple Periodic Speech Waves</vt:lpstr>
      <vt:lpstr>One Period</vt:lpstr>
      <vt:lpstr>Speech is Composed of Complex Periodic Waves</vt:lpstr>
      <vt:lpstr>2 Sine Waves Combining to Form 1 Complex Periodic Wave</vt:lpstr>
      <vt:lpstr>4 Sine Waves 1 Complex Periodic Wave</vt:lpstr>
      <vt:lpstr>Speech Sound Waves:  /iy/</vt:lpstr>
      <vt:lpstr>How do we Capture Speech for Analysis?</vt:lpstr>
      <vt:lpstr>PowerPoint Presentation</vt:lpstr>
      <vt:lpstr>A Smaller Sound Booth in our Speech Lab</vt:lpstr>
      <vt:lpstr>What do we need to capture speech well?</vt:lpstr>
      <vt:lpstr>Speech Sampling</vt:lpstr>
      <vt:lpstr>Ideal Sampling</vt:lpstr>
      <vt:lpstr>Sampling/Storage Tradeoff</vt:lpstr>
      <vt:lpstr>What your Phone is not Telling You</vt:lpstr>
      <vt:lpstr>The Mosquito Alarm</vt:lpstr>
      <vt:lpstr>Sampling Errors</vt:lpstr>
      <vt:lpstr>Quantization Issues: Representing the Signal in Digital Form</vt:lpstr>
      <vt:lpstr>Quantization Issues: Representing the Signal in Digital Form</vt:lpstr>
      <vt:lpstr>An Example of Clipping</vt:lpstr>
      <vt:lpstr>Speech File Formats:  WAV and Many More</vt:lpstr>
      <vt:lpstr>Frequency</vt:lpstr>
      <vt:lpstr>Estimating Pitch</vt:lpstr>
      <vt:lpstr>F0 Measure: Autocorrelation Process</vt:lpstr>
      <vt:lpstr>F0 Measure: Autocorrelation Process</vt:lpstr>
      <vt:lpstr>Common Problems in Pitch Tracking</vt:lpstr>
      <vt:lpstr>Pitch Halving</vt:lpstr>
      <vt:lpstr>Pitch Doubling</vt:lpstr>
      <vt:lpstr>Better Pitch Track</vt:lpstr>
      <vt:lpstr>Pitch vs. F0</vt:lpstr>
      <vt:lpstr>Pitch vs. F0</vt:lpstr>
      <vt:lpstr>Amplitude</vt:lpstr>
      <vt:lpstr>Intensity</vt:lpstr>
      <vt:lpstr>PowerPoint Presentation</vt:lpstr>
      <vt:lpstr>Plot of Intensity</vt:lpstr>
      <vt:lpstr>How Loud are Common Sounds – How Much Pressure is Generated?</vt:lpstr>
      <vt:lpstr>PowerPoint Presentation</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Speaking Rate (Jason Kottke)</vt:lpstr>
      <vt:lpstr>Reading Waveforms</vt:lpstr>
      <vt:lpstr>Fricative vs. Vowel</vt:lpstr>
      <vt:lpstr>Spectrum</vt:lpstr>
      <vt:lpstr>Part of [ae] Waveform from “had”</vt:lpstr>
      <vt:lpstr>Spectrum “Slice”</vt:lpstr>
      <vt:lpstr>Spectrogram:  Many Spectra “Slices”</vt:lpstr>
      <vt:lpstr>Formants for English Vowels</vt:lpstr>
      <vt:lpstr>Source-filter Model</vt:lpstr>
      <vt:lpstr>Reading Spectrograms: Changes in Vowels Based on Different Consonant Contexts</vt:lpstr>
      <vt:lpstr>Other Useful Features for Analysis: MFCCs</vt:lpstr>
      <vt:lpstr>MFCC Calculation</vt:lpstr>
      <vt:lpstr>Mystery Spectrogram</vt:lpstr>
      <vt:lpstr>Next Class</vt:lpstr>
    </vt:vector>
  </TitlesOfParts>
  <Company>AT&amp;T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db3526</cp:lastModifiedBy>
  <cp:revision>1197</cp:revision>
  <cp:lastPrinted>2019-02-07T18:26:39Z</cp:lastPrinted>
  <dcterms:created xsi:type="dcterms:W3CDTF">1997-02-17T17:52:10Z</dcterms:created>
  <dcterms:modified xsi:type="dcterms:W3CDTF">2025-09-11T16:11:47Z</dcterms:modified>
</cp:coreProperties>
</file>