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84117"/>
  </p:normalViewPr>
  <p:slideViewPr>
    <p:cSldViewPr snapToGrid="0">
      <p:cViewPr varScale="1">
        <p:scale>
          <a:sx n="129" d="100"/>
          <a:sy n="129" d="100"/>
        </p:scale>
        <p:origin x="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Blue: non-laughter; Red: laughter</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T-tests of importance of difference speech features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gn="l"/>
            <a:br>
              <a:rPr lang="en-US" b="0" i="0" u="none" strike="noStrike" dirty="0">
                <a:solidFill>
                  <a:srgbClr val="1E272B"/>
                </a:solidFill>
                <a:effectLst/>
                <a:latin typeface="futura-pt"/>
              </a:rPr>
            </a:br>
            <a:r>
              <a:rPr lang="en-US" b="0" i="0" u="none" strike="noStrike" dirty="0">
                <a:solidFill>
                  <a:srgbClr val="1E272B"/>
                </a:solidFill>
                <a:effectLst/>
                <a:latin typeface="futura-pt"/>
              </a:rPr>
              <a:t>To appreciate our next slides:  </a:t>
            </a:r>
            <a:r>
              <a:rPr lang="en-US" dirty="0"/>
              <a:t>Shakespeare 1599-1601 play:  </a:t>
            </a:r>
            <a:r>
              <a:rPr lang="en-US" b="0" i="0" u="none" strike="noStrike" dirty="0">
                <a:solidFill>
                  <a:srgbClr val="1E272B"/>
                </a:solidFill>
                <a:effectLst/>
                <a:latin typeface="futura-pt"/>
              </a:rPr>
              <a:t>The ghost of the King of Denmark tells his son Hamlet to avenge his murder by killing the new king, Hamlet's uncle. Hamlet feigns madness, contemplates life and death, and seeks revenge. His uncle, fearing for his life, also devises plots to kill Hamlet. The play ends with a duel, during which the King, Queen, Hamlet's opponent and Hamlet himself are all killed. </a:t>
            </a:r>
            <a:br>
              <a:rPr lang="en-US" dirty="0"/>
            </a:b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use slide show and click picture, then </a:t>
            </a:r>
            <a:r>
              <a:rPr lang="en-US"/>
              <a:t>click on back </a:t>
            </a:r>
            <a:r>
              <a:rPr lang="en-US" dirty="0"/>
              <a:t>slide  and go to Use presenter view at bottom</a:t>
            </a: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Jieba</a:t>
            </a:r>
            <a:r>
              <a:rPr lang="en-US" dirty="0"/>
              <a:t>: Chinese for “stutter” – python-based Chinese word segmentation module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are similar</a:t>
            </a:r>
            <a:endParaRPr dirty="0"/>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Comparing our findings with others</a:t>
            </a:r>
            <a:endParaRPr dirty="0"/>
          </a:p>
        </p:txBody>
      </p:sp>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1" name="Google Shape;271;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use slide show and click picture, then click back slide  and go to Use presenter view at bottom</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Done in 2018 so not yet using Deep Learning</a:t>
            </a:r>
            <a:endParaRPr dirty="0"/>
          </a:p>
        </p:txBody>
      </p:sp>
      <p:sp>
        <p:nvSpPr>
          <p:cNvPr id="312" name="Google Shape;3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What we actually did was to collect humorous comments from </a:t>
            </a:r>
            <a:r>
              <a:rPr lang="en-US" dirty="0" err="1"/>
              <a:t>FaceBook</a:t>
            </a:r>
            <a:r>
              <a:rPr lang="en-US" dirty="0"/>
              <a:t>/Meta</a:t>
            </a:r>
            <a:endParaRPr dirty="0"/>
          </a:p>
        </p:txBody>
      </p:sp>
      <p:sp>
        <p:nvSpPr>
          <p:cNvPr id="319" name="Google Shape;31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Alliteration:  same sound of letter at the beginning of 2 close words</a:t>
            </a:r>
          </a:p>
          <a:p>
            <a:pPr marL="0" lvl="0" indent="0" algn="l" rtl="0">
              <a:spcBef>
                <a:spcPts val="0"/>
              </a:spcBef>
              <a:spcAft>
                <a:spcPts val="0"/>
              </a:spcAft>
              <a:buNone/>
            </a:pPr>
            <a:r>
              <a:rPr lang="en-US" dirty="0"/>
              <a:t>Antonymy: word with an opposite meaning</a:t>
            </a:r>
          </a:p>
          <a:p>
            <a:pPr marL="0" lvl="0" indent="0" algn="l" rtl="0">
              <a:spcBef>
                <a:spcPts val="0"/>
              </a:spcBef>
              <a:spcAft>
                <a:spcPts val="0"/>
              </a:spcAft>
              <a:buNone/>
            </a:pPr>
            <a:r>
              <a:rPr lang="en-US" dirty="0"/>
              <a:t>Theseus: a divine hero in Greek </a:t>
            </a:r>
            <a:r>
              <a:rPr lang="en-US" dirty="0" err="1"/>
              <a:t>mytholody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Yang et al 2015: the anchors are the least humorous part of the one-liner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People watching a video can make comments while watching and see everyone else’s comments as well.  All are saved.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Onomatopoeia: t</a:t>
            </a:r>
            <a:r>
              <a:rPr lang="en-US" b="0" i="0" u="none" strike="noStrike" dirty="0">
                <a:solidFill>
                  <a:srgbClr val="202124"/>
                </a:solidFill>
                <a:effectLst/>
                <a:latin typeface="arial" panose="020B0604020202020204" pitchFamily="34" charset="0"/>
              </a:rPr>
              <a:t>he formation of a word from a sound associated with what is named</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 y="4800600"/>
            <a:ext cx="9144004"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 y="4750737"/>
            <a:ext cx="9144004" cy="49867"/>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822960" y="569212"/>
            <a:ext cx="7543801" cy="2674623"/>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 name="Google Shape;13;p2"/>
          <p:cNvSpPr txBox="1">
            <a:spLocks noGrp="1"/>
          </p:cNvSpPr>
          <p:nvPr>
            <p:ph type="body" idx="1"/>
          </p:nvPr>
        </p:nvSpPr>
        <p:spPr>
          <a:xfrm>
            <a:off x="825037" y="3341715"/>
            <a:ext cx="7543804" cy="857254"/>
          </a:xfrm>
          <a:prstGeom prst="rect">
            <a:avLst/>
          </a:prstGeom>
          <a:noFill/>
          <a:ln>
            <a:noFill/>
          </a:ln>
        </p:spPr>
        <p:txBody>
          <a:bodyPr spcFirstLastPara="1" wrap="square" lIns="34275" tIns="34275" rIns="34275" bIns="34275" anchor="t" anchorCtr="0">
            <a:normAutofit/>
          </a:bodyPr>
          <a:lstStyle>
            <a:lvl1pPr marL="457200" lvl="0"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1pPr>
            <a:lvl2pPr marL="914400" lvl="1"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2pPr>
            <a:lvl3pPr marL="1371600" lvl="2"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3pPr>
            <a:lvl4pPr marL="1828800" lvl="3"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4pPr>
            <a:lvl5pPr marL="2286000" lvl="4" indent="-228600" algn="l">
              <a:lnSpc>
                <a:spcPct val="90000"/>
              </a:lnSpc>
              <a:spcBef>
                <a:spcPts val="900"/>
              </a:spcBef>
              <a:spcAft>
                <a:spcPts val="0"/>
              </a:spcAft>
              <a:buClr>
                <a:srgbClr val="344068"/>
              </a:buClr>
              <a:buSzPts val="1800"/>
              <a:buFont typeface="Calibri"/>
              <a:buNone/>
              <a:defRPr>
                <a:solidFill>
                  <a:srgbClr val="34406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cxnSp>
        <p:nvCxnSpPr>
          <p:cNvPr id="14" name="Google Shape;14;p2"/>
          <p:cNvCxnSpPr/>
          <p:nvPr/>
        </p:nvCxnSpPr>
        <p:spPr>
          <a:xfrm>
            <a:off x="905740" y="3257550"/>
            <a:ext cx="7406647" cy="0"/>
          </a:xfrm>
          <a:prstGeom prst="straightConnector1">
            <a:avLst/>
          </a:prstGeom>
          <a:noFill/>
          <a:ln w="9525" cap="flat" cmpd="sng">
            <a:solidFill>
              <a:srgbClr val="808080"/>
            </a:solidFill>
            <a:prstDash val="solid"/>
            <a:round/>
            <a:headEnd type="none" w="sm" len="sm"/>
            <a:tailEnd type="none" w="sm" len="sm"/>
          </a:ln>
        </p:spPr>
      </p:cxnSp>
      <p:sp>
        <p:nvSpPr>
          <p:cNvPr id="15" name="Google Shape;15;p2"/>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490250" y="450148"/>
            <a:ext cx="6367801" cy="4090804"/>
          </a:xfrm>
          <a:prstGeom prst="rect">
            <a:avLst/>
          </a:prstGeom>
          <a:noFill/>
          <a:ln>
            <a:noFill/>
          </a:ln>
        </p:spPr>
        <p:txBody>
          <a:bodyPr spcFirstLastPara="1" wrap="square" lIns="91375" tIns="91375" rIns="91375" bIns="91375" anchor="ctr"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5" name="Google Shape;55;p11"/>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56"/>
        <p:cNvGrpSpPr/>
        <p:nvPr/>
      </p:nvGrpSpPr>
      <p:grpSpPr>
        <a:xfrm>
          <a:off x="0" y="0"/>
          <a:ext cx="0" cy="0"/>
          <a:chOff x="0" y="0"/>
          <a:chExt cx="0" cy="0"/>
        </a:xfrm>
      </p:grpSpPr>
      <p:sp>
        <p:nvSpPr>
          <p:cNvPr id="57" name="Google Shape;57;p12"/>
          <p:cNvSpPr/>
          <p:nvPr/>
        </p:nvSpPr>
        <p:spPr>
          <a:xfrm>
            <a:off x="4572000" y="-127"/>
            <a:ext cx="4572000" cy="5143505"/>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2"/>
          <p:cNvSpPr txBox="1">
            <a:spLocks noGrp="1"/>
          </p:cNvSpPr>
          <p:nvPr>
            <p:ph type="title"/>
          </p:nvPr>
        </p:nvSpPr>
        <p:spPr>
          <a:xfrm>
            <a:off x="265500" y="1233175"/>
            <a:ext cx="4045200" cy="1482302"/>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12"/>
          <p:cNvSpPr txBox="1">
            <a:spLocks noGrp="1"/>
          </p:cNvSpPr>
          <p:nvPr>
            <p:ph type="body" idx="1"/>
          </p:nvPr>
        </p:nvSpPr>
        <p:spPr>
          <a:xfrm>
            <a:off x="265500" y="2803075"/>
            <a:ext cx="4045200" cy="1235101"/>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0" name="Google Shape;60;p12"/>
          <p:cNvSpPr txBox="1">
            <a:spLocks noGrp="1"/>
          </p:cNvSpPr>
          <p:nvPr>
            <p:ph type="body" idx="2"/>
          </p:nvPr>
        </p:nvSpPr>
        <p:spPr>
          <a:xfrm>
            <a:off x="4939500" y="724073"/>
            <a:ext cx="3837000" cy="3695105"/>
          </a:xfrm>
          <a:prstGeom prst="rect">
            <a:avLst/>
          </a:prstGeom>
          <a:noFill/>
          <a:ln>
            <a:noFill/>
          </a:ln>
        </p:spPr>
        <p:txBody>
          <a:bodyPr spcFirstLastPara="1" wrap="square" lIns="91375" tIns="91375" rIns="91375" bIns="91375"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1" name="Google Shape;61;p12"/>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311698" y="4230575"/>
            <a:ext cx="5998804" cy="605103"/>
          </a:xfrm>
          <a:prstGeom prst="rect">
            <a:avLst/>
          </a:prstGeom>
          <a:noFill/>
          <a:ln>
            <a:noFill/>
          </a:ln>
        </p:spPr>
        <p:txBody>
          <a:bodyPr spcFirstLastPara="1" wrap="square" lIns="91375" tIns="91375" rIns="91375" bIns="91375"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64" name="Google Shape;64;p13"/>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698" y="1106125"/>
            <a:ext cx="8520604" cy="1963500"/>
          </a:xfrm>
          <a:prstGeom prst="rect">
            <a:avLst/>
          </a:prstGeom>
          <a:noFill/>
          <a:ln>
            <a:noFill/>
          </a:ln>
        </p:spPr>
        <p:txBody>
          <a:bodyPr spcFirstLastPara="1" wrap="square" lIns="91375" tIns="91375" rIns="91375" bIns="91375" anchor="b"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7" name="Google Shape;67;p14"/>
          <p:cNvSpPr txBox="1">
            <a:spLocks noGrp="1"/>
          </p:cNvSpPr>
          <p:nvPr>
            <p:ph type="body" idx="1"/>
          </p:nvPr>
        </p:nvSpPr>
        <p:spPr>
          <a:xfrm>
            <a:off x="311698" y="3152225"/>
            <a:ext cx="8520604" cy="1300800"/>
          </a:xfrm>
          <a:prstGeom prst="rect">
            <a:avLst/>
          </a:prstGeom>
          <a:noFill/>
          <a:ln>
            <a:noFill/>
          </a:ln>
        </p:spPr>
        <p:txBody>
          <a:bodyPr spcFirstLastPara="1" wrap="square" lIns="91375" tIns="91375" rIns="91375" bIns="91375"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68" name="Google Shape;68;p14"/>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5"/>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85800" y="1597819"/>
            <a:ext cx="7772400" cy="1102522"/>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3" name="Google Shape;73;p16"/>
          <p:cNvSpPr txBox="1">
            <a:spLocks noGrp="1"/>
          </p:cNvSpPr>
          <p:nvPr>
            <p:ph type="body" idx="1"/>
          </p:nvPr>
        </p:nvSpPr>
        <p:spPr>
          <a:xfrm>
            <a:off x="1371600" y="2914650"/>
            <a:ext cx="6400800" cy="1314450"/>
          </a:xfrm>
          <a:prstGeom prst="rect">
            <a:avLst/>
          </a:prstGeom>
          <a:noFill/>
          <a:ln>
            <a:noFill/>
          </a:ln>
        </p:spPr>
        <p:txBody>
          <a:bodyPr spcFirstLastPara="1" wrap="square" lIns="45675" tIns="45675" rIns="45675" bIns="45675" anchor="t" anchorCtr="0">
            <a:normAutofit/>
          </a:bodyPr>
          <a:lstStyle>
            <a:lvl1pPr marL="457200" lvl="0"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1pPr>
            <a:lvl2pPr marL="914400" lvl="1"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2pPr>
            <a:lvl3pPr marL="1371600" lvl="2"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3pPr>
            <a:lvl4pPr marL="1828800" lvl="3"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4pPr>
            <a:lvl5pPr marL="2286000" lvl="4" indent="-228600" algn="ctr">
              <a:lnSpc>
                <a:spcPct val="100000"/>
              </a:lnSpc>
              <a:spcBef>
                <a:spcPts val="600"/>
              </a:spcBef>
              <a:spcAft>
                <a:spcPts val="0"/>
              </a:spcAft>
              <a:buClr>
                <a:srgbClr val="888888"/>
              </a:buClr>
              <a:buSzPts val="3200"/>
              <a:buFont typeface="Calibri"/>
              <a:buNone/>
              <a:defRPr sz="3200">
                <a:solidFill>
                  <a:srgbClr val="888888"/>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4" name="Google Shape;74;p16"/>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7" name="Google Shape;77;p17"/>
          <p:cNvSpPr txBox="1">
            <a:spLocks noGrp="1"/>
          </p:cNvSpPr>
          <p:nvPr>
            <p:ph type="body" idx="1"/>
          </p:nvPr>
        </p:nvSpPr>
        <p:spPr>
          <a:xfrm>
            <a:off x="457200" y="1200150"/>
            <a:ext cx="8229600" cy="3394472"/>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78" name="Google Shape;78;p17"/>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 2">
  <p:cSld name="SECTION_HEADER 2">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722312" y="3305175"/>
            <a:ext cx="7772401" cy="1021556"/>
          </a:xfrm>
          <a:prstGeom prst="rect">
            <a:avLst/>
          </a:prstGeom>
          <a:noFill/>
          <a:ln>
            <a:noFill/>
          </a:ln>
        </p:spPr>
        <p:txBody>
          <a:bodyPr spcFirstLastPara="1" wrap="square" lIns="45675" tIns="45675" rIns="45675" bIns="45675" anchor="t" anchorCtr="0">
            <a:normAutofit/>
          </a:bodyPr>
          <a:lstStyle>
            <a:lvl1pPr lvl="0" algn="l">
              <a:lnSpc>
                <a:spcPct val="100000"/>
              </a:lnSpc>
              <a:spcBef>
                <a:spcPts val="0"/>
              </a:spcBef>
              <a:spcAft>
                <a:spcPts val="0"/>
              </a:spcAft>
              <a:buClr>
                <a:srgbClr val="000000"/>
              </a:buClr>
              <a:buSzPts val="4000"/>
              <a:buFont typeface="Calibri"/>
              <a:buNone/>
              <a:defRPr sz="4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1" name="Google Shape;81;p18"/>
          <p:cNvSpPr txBox="1">
            <a:spLocks noGrp="1"/>
          </p:cNvSpPr>
          <p:nvPr>
            <p:ph type="body" idx="1"/>
          </p:nvPr>
        </p:nvSpPr>
        <p:spPr>
          <a:xfrm>
            <a:off x="722312" y="2180033"/>
            <a:ext cx="7772401" cy="1125142"/>
          </a:xfrm>
          <a:prstGeom prst="rect">
            <a:avLst/>
          </a:prstGeom>
          <a:noFill/>
          <a:ln>
            <a:noFill/>
          </a:ln>
        </p:spPr>
        <p:txBody>
          <a:bodyPr spcFirstLastPara="1" wrap="square" lIns="45675" tIns="45675" rIns="45675" bIns="45675" anchor="b" anchorCtr="0">
            <a:normAutofit/>
          </a:bodyPr>
          <a:lstStyle>
            <a:lvl1pPr marL="457200" lvl="0"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marL="914400" lvl="1"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2pPr>
            <a:lvl3pPr marL="1371600" lvl="2"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3pPr>
            <a:lvl4pPr marL="1828800" lvl="3"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4pPr>
            <a:lvl5pPr marL="2286000" lvl="4" indent="-228600" algn="l">
              <a:lnSpc>
                <a:spcPct val="11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2" name="Google Shape;82;p18"/>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19"/>
          <p:cNvSpPr txBox="1">
            <a:spLocks noGrp="1"/>
          </p:cNvSpPr>
          <p:nvPr>
            <p:ph type="body" idx="1"/>
          </p:nvPr>
        </p:nvSpPr>
        <p:spPr>
          <a:xfrm>
            <a:off x="457200" y="1200150"/>
            <a:ext cx="4038600" cy="3394472"/>
          </a:xfrm>
          <a:prstGeom prst="rect">
            <a:avLst/>
          </a:prstGeom>
          <a:noFill/>
          <a:ln>
            <a:noFill/>
          </a:ln>
        </p:spPr>
        <p:txBody>
          <a:bodyPr spcFirstLastPara="1" wrap="square" lIns="45675" tIns="45675" rIns="45675" bIns="45675" anchor="t" anchorCtr="0">
            <a:normAutofit/>
          </a:bodyPr>
          <a:lstStyle>
            <a:lvl1pPr marL="457200" lvl="0"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1pPr>
            <a:lvl2pPr marL="914400" lvl="1"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2pPr>
            <a:lvl3pPr marL="1371600" lvl="2"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3pPr>
            <a:lvl4pPr marL="1828800" lvl="3"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4pPr>
            <a:lvl5pPr marL="2286000" lvl="4" indent="-406400" algn="l">
              <a:lnSpc>
                <a:spcPct val="100000"/>
              </a:lnSpc>
              <a:spcBef>
                <a:spcPts val="500"/>
              </a:spcBef>
              <a:spcAft>
                <a:spcPts val="0"/>
              </a:spcAft>
              <a:buClr>
                <a:srgbClr val="000000"/>
              </a:buClr>
              <a:buSzPts val="2800"/>
              <a:buChar char="»"/>
              <a:defRPr sz="28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6" name="Google Shape;86;p19"/>
          <p:cNvSpPr txBox="1">
            <a:spLocks noGrp="1"/>
          </p:cNvSpPr>
          <p:nvPr>
            <p:ph type="body" idx="2"/>
          </p:nvPr>
        </p:nvSpPr>
        <p:spPr>
          <a:xfrm>
            <a:off x="4648200" y="1200150"/>
            <a:ext cx="4038600" cy="3394472"/>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87" name="Google Shape;87;p19"/>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0" name="Google Shape;90;p20"/>
          <p:cNvSpPr txBox="1">
            <a:spLocks noGrp="1"/>
          </p:cNvSpPr>
          <p:nvPr>
            <p:ph type="body" idx="1"/>
          </p:nvPr>
        </p:nvSpPr>
        <p:spPr>
          <a:xfrm>
            <a:off x="457200" y="1151333"/>
            <a:ext cx="4040188" cy="479825"/>
          </a:xfrm>
          <a:prstGeom prst="rect">
            <a:avLst/>
          </a:prstGeom>
          <a:noFill/>
          <a:ln>
            <a:noFill/>
          </a:ln>
        </p:spPr>
        <p:txBody>
          <a:bodyPr spcFirstLastPara="1" wrap="square" lIns="45675" tIns="45675" rIns="45675" bIns="45675" anchor="b" anchorCtr="0">
            <a:normAutofit/>
          </a:bodyPr>
          <a:lstStyle>
            <a:lvl1pPr marL="457200" lvl="0"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1pPr>
            <a:lvl2pPr marL="914400" lvl="1"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2pPr>
            <a:lvl3pPr marL="1371600" lvl="2"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3pPr>
            <a:lvl4pPr marL="1828800" lvl="3"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4pPr>
            <a:lvl5pPr marL="2286000" lvl="4" indent="-228600" algn="l">
              <a:lnSpc>
                <a:spcPct val="100000"/>
              </a:lnSpc>
              <a:spcBef>
                <a:spcPts val="400"/>
              </a:spcBef>
              <a:spcAft>
                <a:spcPts val="0"/>
              </a:spcAft>
              <a:buClr>
                <a:srgbClr val="000000"/>
              </a:buClr>
              <a:buSzPts val="2400"/>
              <a:buFont typeface="Calibri"/>
              <a:buNone/>
              <a:defRPr sz="2400" b="1">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1" name="Google Shape;91;p20"/>
          <p:cNvSpPr txBox="1">
            <a:spLocks noGrp="1"/>
          </p:cNvSpPr>
          <p:nvPr>
            <p:ph type="body" idx="2"/>
          </p:nvPr>
        </p:nvSpPr>
        <p:spPr>
          <a:xfrm>
            <a:off x="457200" y="1631156"/>
            <a:ext cx="4040188" cy="2963469"/>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2" name="Google Shape;92;p20"/>
          <p:cNvSpPr txBox="1">
            <a:spLocks noGrp="1"/>
          </p:cNvSpPr>
          <p:nvPr>
            <p:ph type="body" idx="3"/>
          </p:nvPr>
        </p:nvSpPr>
        <p:spPr>
          <a:xfrm>
            <a:off x="4645025" y="1151333"/>
            <a:ext cx="4041775" cy="479825"/>
          </a:xfrm>
          <a:prstGeom prst="rect">
            <a:avLst/>
          </a:prstGeom>
          <a:noFill/>
          <a:ln>
            <a:noFill/>
          </a:ln>
        </p:spPr>
        <p:txBody>
          <a:bodyPr spcFirstLastPara="1" wrap="square" lIns="45675" tIns="45675" rIns="45675" bIns="45675" anchor="b"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3" name="Google Shape;93;p20"/>
          <p:cNvSpPr txBox="1">
            <a:spLocks noGrp="1"/>
          </p:cNvSpPr>
          <p:nvPr>
            <p:ph type="body" idx="4"/>
          </p:nvPr>
        </p:nvSpPr>
        <p:spPr>
          <a:xfrm>
            <a:off x="4645025" y="1631156"/>
            <a:ext cx="4041775" cy="2963469"/>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94" name="Google Shape;94;p20"/>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bg>
      <p:bgPr>
        <a:solidFill>
          <a:srgbClr val="FFFFFF"/>
        </a:solidFill>
        <a:effectLst/>
      </p:bgPr>
    </p:bg>
    <p:spTree>
      <p:nvGrpSpPr>
        <p:cNvPr id="1" name="Shape 16"/>
        <p:cNvGrpSpPr/>
        <p:nvPr/>
      </p:nvGrpSpPr>
      <p:grpSpPr>
        <a:xfrm>
          <a:off x="0" y="0"/>
          <a:ext cx="0" cy="0"/>
          <a:chOff x="0" y="0"/>
          <a:chExt cx="0" cy="0"/>
        </a:xfrm>
      </p:grpSpPr>
      <p:sp>
        <p:nvSpPr>
          <p:cNvPr id="17" name="Google Shape;17;p3"/>
          <p:cNvSpPr/>
          <p:nvPr/>
        </p:nvSpPr>
        <p:spPr>
          <a:xfrm>
            <a:off x="2381" y="4800600"/>
            <a:ext cx="9141619"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9" y="4750737"/>
            <a:ext cx="9141622" cy="48009"/>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19" name="Google Shape;19;p3"/>
          <p:cNvCxnSpPr/>
          <p:nvPr/>
        </p:nvCxnSpPr>
        <p:spPr>
          <a:xfrm>
            <a:off x="895149" y="1303384"/>
            <a:ext cx="7475220" cy="3"/>
          </a:xfrm>
          <a:prstGeom prst="straightConnector1">
            <a:avLst/>
          </a:prstGeom>
          <a:noFill/>
          <a:ln w="9525" cap="flat" cmpd="sng">
            <a:solidFill>
              <a:srgbClr val="808080"/>
            </a:solidFill>
            <a:prstDash val="solid"/>
            <a:round/>
            <a:headEnd type="none" w="sm" len="sm"/>
            <a:tailEnd type="none" w="sm" len="sm"/>
          </a:ln>
        </p:spPr>
      </p:cxnSp>
      <p:sp>
        <p:nvSpPr>
          <p:cNvPr id="20" name="Google Shape;20;p3"/>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1" name="Google Shape;21;p3"/>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900"/>
              </a:spcBef>
              <a:spcAft>
                <a:spcPts val="0"/>
              </a:spcAft>
              <a:buClr>
                <a:srgbClr val="1CADE4"/>
              </a:buClr>
              <a:buSzPts val="1400"/>
              <a:buFont typeface="Calibri"/>
              <a:buChar char=" "/>
              <a:defRPr sz="1400">
                <a:solidFill>
                  <a:srgbClr val="404040"/>
                </a:solidFill>
                <a:latin typeface="Calibri"/>
                <a:ea typeface="Calibri"/>
                <a:cs typeface="Calibri"/>
                <a:sym typeface="Calibri"/>
              </a:defRPr>
            </a:lvl1pPr>
            <a:lvl2pPr marL="914400" lvl="1"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2pPr>
            <a:lvl3pPr marL="1371600" lvl="2"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3pPr>
            <a:lvl4pPr marL="1828800" lvl="3"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4pPr>
            <a:lvl5pPr marL="2286000" lvl="4"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2" name="Google Shape;22;p3"/>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NLY 2">
  <p:cSld name="TITLE_ONLY 2">
    <p:spTree>
      <p:nvGrpSpPr>
        <p:cNvPr id="1" name="Shape 95"/>
        <p:cNvGrpSpPr/>
        <p:nvPr/>
      </p:nvGrpSpPr>
      <p:grpSpPr>
        <a:xfrm>
          <a:off x="0" y="0"/>
          <a:ext cx="0" cy="0"/>
          <a:chOff x="0" y="0"/>
          <a:chExt cx="0" cy="0"/>
        </a:xfrm>
      </p:grpSpPr>
      <p:sp>
        <p:nvSpPr>
          <p:cNvPr id="96" name="Google Shape;96;p21"/>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7" name="Google Shape;97;p21"/>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98"/>
        <p:cNvGrpSpPr/>
        <p:nvPr/>
      </p:nvGrpSpPr>
      <p:grpSpPr>
        <a:xfrm>
          <a:off x="0" y="0"/>
          <a:ext cx="0" cy="0"/>
          <a:chOff x="0" y="0"/>
          <a:chExt cx="0" cy="0"/>
        </a:xfrm>
      </p:grpSpPr>
      <p:sp>
        <p:nvSpPr>
          <p:cNvPr id="99" name="Google Shape;99;p22"/>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00"/>
        <p:cNvGrpSpPr/>
        <p:nvPr/>
      </p:nvGrpSpPr>
      <p:grpSpPr>
        <a:xfrm>
          <a:off x="0" y="0"/>
          <a:ext cx="0" cy="0"/>
          <a:chOff x="0" y="0"/>
          <a:chExt cx="0" cy="0"/>
        </a:xfrm>
      </p:grpSpPr>
      <p:sp>
        <p:nvSpPr>
          <p:cNvPr id="101" name="Google Shape;101;p23"/>
          <p:cNvSpPr txBox="1">
            <a:spLocks noGrp="1"/>
          </p:cNvSpPr>
          <p:nvPr>
            <p:ph type="title"/>
          </p:nvPr>
        </p:nvSpPr>
        <p:spPr>
          <a:xfrm>
            <a:off x="457200" y="204788"/>
            <a:ext cx="3008316" cy="871538"/>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2000"/>
              <a:buFont typeface="Calibri"/>
              <a:buNone/>
              <a:defRPr sz="2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2" name="Google Shape;102;p23"/>
          <p:cNvSpPr txBox="1">
            <a:spLocks noGrp="1"/>
          </p:cNvSpPr>
          <p:nvPr>
            <p:ph type="body" idx="1"/>
          </p:nvPr>
        </p:nvSpPr>
        <p:spPr>
          <a:xfrm>
            <a:off x="3575050" y="204788"/>
            <a:ext cx="5111750" cy="4389836"/>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6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3" name="Google Shape;103;p23"/>
          <p:cNvSpPr txBox="1">
            <a:spLocks noGrp="1"/>
          </p:cNvSpPr>
          <p:nvPr>
            <p:ph type="body" idx="2"/>
          </p:nvPr>
        </p:nvSpPr>
        <p:spPr>
          <a:xfrm>
            <a:off x="457198" y="1076325"/>
            <a:ext cx="3008317" cy="3518297"/>
          </a:xfrm>
          <a:prstGeom prst="rect">
            <a:avLst/>
          </a:prstGeom>
          <a:noFill/>
          <a:ln>
            <a:noFill/>
          </a:ln>
        </p:spPr>
        <p:txBody>
          <a:bodyPr spcFirstLastPara="1" wrap="square" lIns="45675" tIns="45675" rIns="45675" bIns="456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4" name="Google Shape;104;p23"/>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792288" y="3600450"/>
            <a:ext cx="5486403" cy="425053"/>
          </a:xfrm>
          <a:prstGeom prst="rect">
            <a:avLst/>
          </a:prstGeom>
          <a:noFill/>
          <a:ln>
            <a:noFill/>
          </a:ln>
        </p:spPr>
        <p:txBody>
          <a:bodyPr spcFirstLastPara="1" wrap="square" lIns="45675" tIns="45675" rIns="45675" bIns="45675" anchor="b" anchorCtr="0">
            <a:normAutofit/>
          </a:bodyPr>
          <a:lstStyle>
            <a:lvl1pPr lvl="0" algn="l">
              <a:lnSpc>
                <a:spcPct val="100000"/>
              </a:lnSpc>
              <a:spcBef>
                <a:spcPts val="0"/>
              </a:spcBef>
              <a:spcAft>
                <a:spcPts val="0"/>
              </a:spcAft>
              <a:buClr>
                <a:srgbClr val="000000"/>
              </a:buClr>
              <a:buSzPts val="2000"/>
              <a:buFont typeface="Calibri"/>
              <a:buNone/>
              <a:defRPr sz="2000" b="1">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7" name="Google Shape;107;p24"/>
          <p:cNvSpPr>
            <a:spLocks noGrp="1"/>
          </p:cNvSpPr>
          <p:nvPr>
            <p:ph type="pic" idx="2"/>
          </p:nvPr>
        </p:nvSpPr>
        <p:spPr>
          <a:xfrm>
            <a:off x="1792288" y="459581"/>
            <a:ext cx="5486403" cy="3086101"/>
          </a:xfrm>
          <a:prstGeom prst="rect">
            <a:avLst/>
          </a:prstGeom>
          <a:noFill/>
          <a:ln>
            <a:noFill/>
          </a:ln>
        </p:spPr>
      </p:sp>
      <p:sp>
        <p:nvSpPr>
          <p:cNvPr id="108" name="Google Shape;108;p24"/>
          <p:cNvSpPr txBox="1">
            <a:spLocks noGrp="1"/>
          </p:cNvSpPr>
          <p:nvPr>
            <p:ph type="body" idx="1"/>
          </p:nvPr>
        </p:nvSpPr>
        <p:spPr>
          <a:xfrm>
            <a:off x="1792288" y="4025503"/>
            <a:ext cx="5486403" cy="603649"/>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1pPr>
            <a:lvl2pPr marL="914400" lvl="1"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2pPr>
            <a:lvl3pPr marL="1371600" lvl="2"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3pPr>
            <a:lvl4pPr marL="1828800" lvl="3"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4pPr>
            <a:lvl5pPr marL="2286000" lvl="4" indent="-228600" algn="l">
              <a:lnSpc>
                <a:spcPct val="100000"/>
              </a:lnSpc>
              <a:spcBef>
                <a:spcPts val="200"/>
              </a:spcBef>
              <a:spcAft>
                <a:spcPts val="0"/>
              </a:spcAft>
              <a:buClr>
                <a:srgbClr val="000000"/>
              </a:buClr>
              <a:buSzPts val="1400"/>
              <a:buFont typeface="Calibri"/>
              <a:buNone/>
              <a:defRPr sz="14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09" name="Google Shape;109;p24"/>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457200" y="205978"/>
            <a:ext cx="8229600" cy="857251"/>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2" name="Google Shape;112;p25"/>
          <p:cNvSpPr txBox="1">
            <a:spLocks noGrp="1"/>
          </p:cNvSpPr>
          <p:nvPr>
            <p:ph type="body" idx="1"/>
          </p:nvPr>
        </p:nvSpPr>
        <p:spPr>
          <a:xfrm rot="5400000">
            <a:off x="2874764" y="-1217414"/>
            <a:ext cx="3394472" cy="8229601"/>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3" name="Google Shape;113;p25"/>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rot="5400000">
            <a:off x="5463778" y="1371600"/>
            <a:ext cx="4388647" cy="2057400"/>
          </a:xfrm>
          <a:prstGeom prst="rect">
            <a:avLst/>
          </a:prstGeom>
          <a:noFill/>
          <a:ln>
            <a:noFill/>
          </a:ln>
        </p:spPr>
        <p:txBody>
          <a:bodyPr spcFirstLastPara="1" wrap="square" lIns="45675" tIns="45675" rIns="45675" bIns="45675" anchor="ctr" anchorCtr="0">
            <a:normAutofit/>
          </a:bodyPr>
          <a:lstStyle>
            <a:lvl1pPr lvl="0" algn="ctr">
              <a:lnSpc>
                <a:spcPct val="100000"/>
              </a:lnSpc>
              <a:spcBef>
                <a:spcPts val="0"/>
              </a:spcBef>
              <a:spcAft>
                <a:spcPts val="0"/>
              </a:spcAft>
              <a:buClr>
                <a:srgbClr val="000000"/>
              </a:buClr>
              <a:buSzPts val="4400"/>
              <a:buFont typeface="Calibri"/>
              <a:buNone/>
              <a:defRPr sz="4400">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6" name="Google Shape;116;p26"/>
          <p:cNvSpPr txBox="1">
            <a:spLocks noGrp="1"/>
          </p:cNvSpPr>
          <p:nvPr>
            <p:ph type="body" idx="1"/>
          </p:nvPr>
        </p:nvSpPr>
        <p:spPr>
          <a:xfrm rot="5400000">
            <a:off x="1272778" y="-609599"/>
            <a:ext cx="4388645" cy="6019802"/>
          </a:xfrm>
          <a:prstGeom prst="rect">
            <a:avLst/>
          </a:prstGeom>
          <a:noFill/>
          <a:ln>
            <a:noFill/>
          </a:ln>
        </p:spPr>
        <p:txBody>
          <a:bodyPr spcFirstLastPara="1" wrap="square" lIns="45675" tIns="45675" rIns="45675" bIns="45675" anchor="t" anchorCtr="0">
            <a:normAutofit/>
          </a:bodyPr>
          <a:lstStyle>
            <a:lvl1pPr marL="457200" lvl="0"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1pPr>
            <a:lvl2pPr marL="914400" lvl="1"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2pPr>
            <a:lvl3pPr marL="1371600" lvl="2"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3pPr>
            <a:lvl4pPr marL="1828800" lvl="3"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4pPr>
            <a:lvl5pPr marL="2286000" lvl="4" indent="-431800" algn="l">
              <a:lnSpc>
                <a:spcPct val="100000"/>
              </a:lnSpc>
              <a:spcBef>
                <a:spcPts val="300"/>
              </a:spcBef>
              <a:spcAft>
                <a:spcPts val="0"/>
              </a:spcAft>
              <a:buClr>
                <a:srgbClr val="000000"/>
              </a:buClr>
              <a:buSzPts val="3200"/>
              <a:buChar char="»"/>
              <a:defRPr sz="3200">
                <a:solidFill>
                  <a:srgbClr val="00000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17" name="Google Shape;117;p26"/>
          <p:cNvSpPr txBox="1">
            <a:spLocks noGrp="1"/>
          </p:cNvSpPr>
          <p:nvPr>
            <p:ph type="sldNum" idx="12"/>
          </p:nvPr>
        </p:nvSpPr>
        <p:spPr>
          <a:xfrm>
            <a:off x="8428267" y="4769609"/>
            <a:ext cx="258534" cy="26915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2">
    <p:bg>
      <p:bgPr>
        <a:solidFill>
          <a:srgbClr val="FFFFFF"/>
        </a:solidFill>
        <a:effectLst/>
      </p:bgPr>
    </p:bg>
    <p:spTree>
      <p:nvGrpSpPr>
        <p:cNvPr id="1" name="Shape 118"/>
        <p:cNvGrpSpPr/>
        <p:nvPr/>
      </p:nvGrpSpPr>
      <p:grpSpPr>
        <a:xfrm>
          <a:off x="0" y="0"/>
          <a:ext cx="0" cy="0"/>
          <a:chOff x="0" y="0"/>
          <a:chExt cx="0" cy="0"/>
        </a:xfrm>
      </p:grpSpPr>
      <p:sp>
        <p:nvSpPr>
          <p:cNvPr id="119" name="Google Shape;119;p27"/>
          <p:cNvSpPr/>
          <p:nvPr/>
        </p:nvSpPr>
        <p:spPr>
          <a:xfrm>
            <a:off x="2381" y="4800600"/>
            <a:ext cx="9141619" cy="342900"/>
          </a:xfrm>
          <a:prstGeom prst="rect">
            <a:avLst/>
          </a:prstGeom>
          <a:solidFill>
            <a:srgbClr val="2683C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0" name="Google Shape;120;p27"/>
          <p:cNvSpPr/>
          <p:nvPr/>
        </p:nvSpPr>
        <p:spPr>
          <a:xfrm>
            <a:off x="9" y="4750737"/>
            <a:ext cx="9141622" cy="48009"/>
          </a:xfrm>
          <a:prstGeom prst="rect">
            <a:avLst/>
          </a:prstGeom>
          <a:solidFill>
            <a:srgbClr val="1CAD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121" name="Google Shape;121;p27"/>
          <p:cNvCxnSpPr/>
          <p:nvPr/>
        </p:nvCxnSpPr>
        <p:spPr>
          <a:xfrm>
            <a:off x="895149" y="1303384"/>
            <a:ext cx="7475220" cy="3"/>
          </a:xfrm>
          <a:prstGeom prst="straightConnector1">
            <a:avLst/>
          </a:prstGeom>
          <a:noFill/>
          <a:ln w="9525" cap="flat" cmpd="sng">
            <a:solidFill>
              <a:srgbClr val="808080"/>
            </a:solidFill>
            <a:prstDash val="solid"/>
            <a:round/>
            <a:headEnd type="none" w="sm" len="sm"/>
            <a:tailEnd type="none" w="sm" len="sm"/>
          </a:ln>
        </p:spPr>
      </p:cxnSp>
      <p:sp>
        <p:nvSpPr>
          <p:cNvPr id="122" name="Google Shape;122;p27"/>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3600"/>
              <a:buFont typeface="Calibri"/>
              <a:buNone/>
              <a:defRPr sz="36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3" name="Google Shape;123;p27"/>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rgbClr val="1CADE4"/>
              </a:buClr>
              <a:buSzPts val="1800"/>
              <a:buFont typeface="Calibri"/>
              <a:buChar char=" "/>
              <a:defRPr>
                <a:solidFill>
                  <a:srgbClr val="404040"/>
                </a:solidFill>
                <a:latin typeface="Calibri"/>
                <a:ea typeface="Calibri"/>
                <a:cs typeface="Calibri"/>
                <a:sym typeface="Calibri"/>
              </a:defRPr>
            </a:lvl1pPr>
            <a:lvl2pPr marL="914400" lvl="1"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2pPr>
            <a:lvl3pPr marL="1371600" lvl="2"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3pPr>
            <a:lvl4pPr marL="1828800" lvl="3"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4pPr>
            <a:lvl5pPr marL="2286000" lvl="4" indent="-342900" algn="l">
              <a:lnSpc>
                <a:spcPct val="115000"/>
              </a:lnSpc>
              <a:spcBef>
                <a:spcPts val="0"/>
              </a:spcBef>
              <a:spcAft>
                <a:spcPts val="0"/>
              </a:spcAft>
              <a:buClr>
                <a:srgbClr val="1CADE4"/>
              </a:buClr>
              <a:buSzPts val="1800"/>
              <a:buFont typeface="Calibri"/>
              <a:buChar char="◦"/>
              <a:defRPr>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4" name="Google Shape;124;p27"/>
          <p:cNvSpPr txBox="1">
            <a:spLocks noGrp="1"/>
          </p:cNvSpPr>
          <p:nvPr>
            <p:ph type="sldNum" idx="12"/>
          </p:nvPr>
        </p:nvSpPr>
        <p:spPr>
          <a:xfrm>
            <a:off x="8237998" y="4890336"/>
            <a:ext cx="171366" cy="182851"/>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23"/>
        <p:cNvGrpSpPr/>
        <p:nvPr/>
      </p:nvGrpSpPr>
      <p:grpSpPr>
        <a:xfrm>
          <a:off x="0" y="0"/>
          <a:ext cx="0" cy="0"/>
          <a:chOff x="0" y="0"/>
          <a:chExt cx="0" cy="0"/>
        </a:xfrm>
      </p:grpSpPr>
      <p:sp>
        <p:nvSpPr>
          <p:cNvPr id="24" name="Google Shape;24;p4"/>
          <p:cNvSpPr/>
          <p:nvPr/>
        </p:nvSpPr>
        <p:spPr>
          <a:xfrm>
            <a:off x="2381" y="4800600"/>
            <a:ext cx="9141619" cy="342900"/>
          </a:xfrm>
          <a:prstGeom prst="rect">
            <a:avLst/>
          </a:prstGeom>
          <a:solidFill>
            <a:srgbClr val="2683C6"/>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5" name="Google Shape;25;p4"/>
          <p:cNvSpPr/>
          <p:nvPr/>
        </p:nvSpPr>
        <p:spPr>
          <a:xfrm>
            <a:off x="9" y="4750737"/>
            <a:ext cx="9141622" cy="48007"/>
          </a:xfrm>
          <a:prstGeom prst="rect">
            <a:avLst/>
          </a:prstGeom>
          <a:solidFill>
            <a:srgbClr val="1CADE4"/>
          </a:solid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Arial"/>
              <a:ea typeface="Arial"/>
              <a:cs typeface="Arial"/>
              <a:sym typeface="Arial"/>
            </a:endParaRPr>
          </a:p>
        </p:txBody>
      </p:sp>
      <p:cxnSp>
        <p:nvCxnSpPr>
          <p:cNvPr id="26" name="Google Shape;26;p4"/>
          <p:cNvCxnSpPr/>
          <p:nvPr/>
        </p:nvCxnSpPr>
        <p:spPr>
          <a:xfrm>
            <a:off x="895149" y="1303384"/>
            <a:ext cx="7475220" cy="1"/>
          </a:xfrm>
          <a:prstGeom prst="straightConnector1">
            <a:avLst/>
          </a:prstGeom>
          <a:noFill/>
          <a:ln w="9525" cap="flat" cmpd="sng">
            <a:solidFill>
              <a:srgbClr val="808080"/>
            </a:solidFill>
            <a:prstDash val="solid"/>
            <a:round/>
            <a:headEnd type="none" w="sm" len="sm"/>
            <a:tailEnd type="none" w="sm" len="sm"/>
          </a:ln>
        </p:spPr>
      </p:cxnSp>
      <p:sp>
        <p:nvSpPr>
          <p:cNvPr id="27" name="Google Shape;27;p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lvl1pPr lvl="0" algn="l">
              <a:lnSpc>
                <a:spcPct val="85000"/>
              </a:lnSpc>
              <a:spcBef>
                <a:spcPts val="0"/>
              </a:spcBef>
              <a:spcAft>
                <a:spcPts val="0"/>
              </a:spcAft>
              <a:buClr>
                <a:srgbClr val="404040"/>
              </a:buClr>
              <a:buSzPts val="4800"/>
              <a:buFont typeface="Calibri"/>
              <a:buNone/>
              <a:defRPr sz="4800">
                <a:solidFill>
                  <a:srgbClr val="404040"/>
                </a:solidFill>
                <a:latin typeface="Calibri"/>
                <a:ea typeface="Calibri"/>
                <a:cs typeface="Calibri"/>
                <a:sym typeface="Calibri"/>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8" name="Google Shape;28;p4"/>
          <p:cNvSpPr txBox="1">
            <a:spLocks noGrp="1"/>
          </p:cNvSpPr>
          <p:nvPr>
            <p:ph type="body" idx="1"/>
          </p:nvPr>
        </p:nvSpPr>
        <p:spPr>
          <a:xfrm>
            <a:off x="822960" y="1384300"/>
            <a:ext cx="7543801" cy="3017521"/>
          </a:xfrm>
          <a:prstGeom prst="rect">
            <a:avLst/>
          </a:prstGeom>
          <a:noFill/>
          <a:ln>
            <a:noFill/>
          </a:ln>
        </p:spPr>
        <p:txBody>
          <a:bodyPr spcFirstLastPara="1" wrap="square" lIns="0" tIns="0" rIns="0" bIns="0" anchor="t" anchorCtr="0">
            <a:normAutofit/>
          </a:bodyPr>
          <a:lstStyle>
            <a:lvl1pPr marL="457200" lvl="0" indent="-317500" algn="l">
              <a:lnSpc>
                <a:spcPct val="90000"/>
              </a:lnSpc>
              <a:spcBef>
                <a:spcPts val="900"/>
              </a:spcBef>
              <a:spcAft>
                <a:spcPts val="0"/>
              </a:spcAft>
              <a:buClr>
                <a:srgbClr val="1CADE4"/>
              </a:buClr>
              <a:buSzPts val="1400"/>
              <a:buFont typeface="Calibri"/>
              <a:buChar char=" "/>
              <a:defRPr sz="1400">
                <a:solidFill>
                  <a:srgbClr val="404040"/>
                </a:solidFill>
                <a:latin typeface="Calibri"/>
                <a:ea typeface="Calibri"/>
                <a:cs typeface="Calibri"/>
                <a:sym typeface="Calibri"/>
              </a:defRPr>
            </a:lvl1pPr>
            <a:lvl2pPr marL="914400" lvl="1"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2pPr>
            <a:lvl3pPr marL="1371600" lvl="2"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3pPr>
            <a:lvl4pPr marL="1828800" lvl="3"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4pPr>
            <a:lvl5pPr marL="2286000" lvl="4" indent="-317500" algn="l">
              <a:lnSpc>
                <a:spcPct val="90000"/>
              </a:lnSpc>
              <a:spcBef>
                <a:spcPts val="900"/>
              </a:spcBef>
              <a:spcAft>
                <a:spcPts val="0"/>
              </a:spcAft>
              <a:buClr>
                <a:srgbClr val="1CADE4"/>
              </a:buClr>
              <a:buSzPts val="1400"/>
              <a:buFont typeface="Calibri"/>
              <a:buChar char="◦"/>
              <a:defRPr sz="1400">
                <a:solidFill>
                  <a:srgbClr val="404040"/>
                </a:solidFill>
                <a:latin typeface="Calibri"/>
                <a:ea typeface="Calibri"/>
                <a:cs typeface="Calibri"/>
                <a:sym typeface="Calibri"/>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9" name="Google Shape;29;p4"/>
          <p:cNvSpPr txBox="1">
            <a:spLocks noGrp="1"/>
          </p:cNvSpPr>
          <p:nvPr>
            <p:ph type="sldNum" idx="12"/>
          </p:nvPr>
        </p:nvSpPr>
        <p:spPr>
          <a:xfrm>
            <a:off x="8237970" y="4890323"/>
            <a:ext cx="171393" cy="182878"/>
          </a:xfrm>
          <a:prstGeom prst="rect">
            <a:avLst/>
          </a:prstGeom>
          <a:noFill/>
          <a:ln>
            <a:noFill/>
          </a:ln>
        </p:spPr>
        <p:txBody>
          <a:bodyPr spcFirstLastPara="1" wrap="square" lIns="34275" tIns="34275" rIns="34275" bIns="34275" anchor="ctr" anchorCtr="0">
            <a:spAutoFit/>
          </a:bodyPr>
          <a:lstStyle>
            <a:lvl1pPr marL="0" lvl="0"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1pPr>
            <a:lvl2pPr marL="0" lvl="1"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2pPr>
            <a:lvl3pPr marL="0" lvl="2"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3pPr>
            <a:lvl4pPr marL="0" lvl="3"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4pPr>
            <a:lvl5pPr marL="0" lvl="4"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5pPr>
            <a:lvl6pPr marL="0" lvl="5"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6pPr>
            <a:lvl7pPr marL="0" lvl="6"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7pPr>
            <a:lvl8pPr marL="0" lvl="7"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8pPr>
            <a:lvl9pPr marL="0" lvl="8" indent="0" algn="r">
              <a:lnSpc>
                <a:spcPct val="100000"/>
              </a:lnSpc>
              <a:spcBef>
                <a:spcPts val="0"/>
              </a:spcBef>
              <a:spcAft>
                <a:spcPts val="0"/>
              </a:spcAft>
              <a:buClr>
                <a:srgbClr val="FFFFFF"/>
              </a:buClr>
              <a:buSzPts val="700"/>
              <a:buFont typeface="Calibri"/>
              <a:buNone/>
              <a:defRPr sz="7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8" y="744573"/>
            <a:ext cx="8520601" cy="2052604"/>
          </a:xfrm>
          <a:prstGeom prst="rect">
            <a:avLst/>
          </a:prstGeom>
          <a:noFill/>
          <a:ln>
            <a:noFill/>
          </a:ln>
        </p:spPr>
        <p:txBody>
          <a:bodyPr spcFirstLastPara="1" wrap="square" lIns="91375" tIns="91375" rIns="91375" bIns="91375"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2" name="Google Shape;32;p5"/>
          <p:cNvSpPr txBox="1">
            <a:spLocks noGrp="1"/>
          </p:cNvSpPr>
          <p:nvPr>
            <p:ph type="body" idx="1"/>
          </p:nvPr>
        </p:nvSpPr>
        <p:spPr>
          <a:xfrm>
            <a:off x="311698" y="2834125"/>
            <a:ext cx="8520604" cy="792603"/>
          </a:xfrm>
          <a:prstGeom prst="rect">
            <a:avLst/>
          </a:prstGeom>
          <a:noFill/>
          <a:ln>
            <a:noFill/>
          </a:ln>
        </p:spPr>
        <p:txBody>
          <a:bodyPr spcFirstLastPara="1" wrap="square" lIns="91375" tIns="91375" rIns="91375" bIns="91375"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3" name="Google Shape;33;p5"/>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698" y="2150847"/>
            <a:ext cx="8520604" cy="841803"/>
          </a:xfrm>
          <a:prstGeom prst="rect">
            <a:avLst/>
          </a:prstGeom>
          <a:noFill/>
          <a:ln>
            <a:noFill/>
          </a:ln>
        </p:spPr>
        <p:txBody>
          <a:bodyPr spcFirstLastPara="1" wrap="square" lIns="91375" tIns="91375" rIns="91375" bIns="91375"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6"/>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AND_BODY 2">
  <p:cSld name="TITLE_AND_BODY 2">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9" name="Google Shape;39;p7"/>
          <p:cNvSpPr txBox="1">
            <a:spLocks noGrp="1"/>
          </p:cNvSpPr>
          <p:nvPr>
            <p:ph type="body" idx="1"/>
          </p:nvPr>
        </p:nvSpPr>
        <p:spPr>
          <a:xfrm>
            <a:off x="311698" y="1152475"/>
            <a:ext cx="8520604"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0" name="Google Shape;40;p7"/>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 name="Google Shape;43;p8"/>
          <p:cNvSpPr txBox="1">
            <a:spLocks noGrp="1"/>
          </p:cNvSpPr>
          <p:nvPr>
            <p:ph type="body" idx="1"/>
          </p:nvPr>
        </p:nvSpPr>
        <p:spPr>
          <a:xfrm>
            <a:off x="311698" y="1152475"/>
            <a:ext cx="3999904" cy="3416400"/>
          </a:xfrm>
          <a:prstGeom prst="rect">
            <a:avLst/>
          </a:prstGeom>
          <a:noFill/>
          <a:ln>
            <a:noFill/>
          </a:ln>
        </p:spPr>
        <p:txBody>
          <a:bodyPr spcFirstLastPara="1" wrap="square" lIns="91375" tIns="91375" rIns="91375" bIns="91375"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8"/>
          <p:cNvSpPr txBox="1">
            <a:spLocks noGrp="1"/>
          </p:cNvSpPr>
          <p:nvPr>
            <p:ph type="body" idx="2"/>
          </p:nvPr>
        </p:nvSpPr>
        <p:spPr>
          <a:xfrm>
            <a:off x="4832397" y="1152475"/>
            <a:ext cx="3999905" cy="3416400"/>
          </a:xfrm>
          <a:prstGeom prst="rect">
            <a:avLst/>
          </a:prstGeom>
          <a:noFill/>
          <a:ln>
            <a:noFill/>
          </a:ln>
        </p:spPr>
        <p:txBody>
          <a:bodyPr spcFirstLastPara="1" wrap="square" lIns="91375" tIns="91375" rIns="91375" bIns="91375"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5" name="Google Shape;45;p8"/>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8" name="Google Shape;48;p9"/>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11698" y="555600"/>
            <a:ext cx="2808004" cy="755700"/>
          </a:xfrm>
          <a:prstGeom prst="rect">
            <a:avLst/>
          </a:prstGeom>
          <a:noFill/>
          <a:ln>
            <a:noFill/>
          </a:ln>
        </p:spPr>
        <p:txBody>
          <a:bodyPr spcFirstLastPara="1" wrap="square" lIns="91375" tIns="91375" rIns="91375" bIns="91375"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1" name="Google Shape;51;p10"/>
          <p:cNvSpPr txBox="1">
            <a:spLocks noGrp="1"/>
          </p:cNvSpPr>
          <p:nvPr>
            <p:ph type="body" idx="1"/>
          </p:nvPr>
        </p:nvSpPr>
        <p:spPr>
          <a:xfrm>
            <a:off x="311698" y="1389598"/>
            <a:ext cx="2808004" cy="3179404"/>
          </a:xfrm>
          <a:prstGeom prst="rect">
            <a:avLst/>
          </a:prstGeom>
          <a:noFill/>
          <a:ln>
            <a:noFill/>
          </a:ln>
        </p:spPr>
        <p:txBody>
          <a:bodyPr spcFirstLastPara="1" wrap="square" lIns="91375" tIns="91375" rIns="91375" bIns="9137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52" name="Google Shape;52;p10"/>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8" y="445025"/>
            <a:ext cx="8520604" cy="572703"/>
          </a:xfrm>
          <a:prstGeom prst="rect">
            <a:avLst/>
          </a:prstGeom>
          <a:noFill/>
          <a:ln>
            <a:noFill/>
          </a:ln>
        </p:spPr>
        <p:txBody>
          <a:bodyPr spcFirstLastPara="1" wrap="square" lIns="91375" tIns="91375" rIns="91375" bIns="91375"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8" y="1152475"/>
            <a:ext cx="8520604" cy="3416400"/>
          </a:xfrm>
          <a:prstGeom prst="rect">
            <a:avLst/>
          </a:prstGeom>
          <a:noFill/>
          <a:ln>
            <a:noFill/>
          </a:ln>
        </p:spPr>
        <p:txBody>
          <a:bodyPr spcFirstLastPara="1" wrap="square" lIns="91375" tIns="91375" rIns="91375" bIns="91375"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95" y="4700844"/>
            <a:ext cx="336764" cy="318346"/>
          </a:xfrm>
          <a:prstGeom prst="rect">
            <a:avLst/>
          </a:prstGeom>
          <a:noFill/>
          <a:ln>
            <a:noFill/>
          </a:ln>
        </p:spPr>
        <p:txBody>
          <a:bodyPr spcFirstLastPara="1" wrap="square" lIns="91375" tIns="91375" rIns="91375" bIns="91375"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Tc-8r6uCwupQoEIif-fHRv4pwz_n_SPY/vie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matest.com/docs/ssi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vig.org/research/alphapos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hyperlink" Target="http://dlib.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rive.google.com/file/d/1k8KkCQJQUYFT6YLm4_NeK-CRIsLsOPq_/vie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ilibili.com/video/BV1nJ411h7ax?share_source=copy_we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nicovideo.jp/watch/sm33201605"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ctrTitle" idx="4294967295"/>
          </p:nvPr>
        </p:nvSpPr>
        <p:spPr>
          <a:xfrm>
            <a:off x="822960" y="569212"/>
            <a:ext cx="7543801" cy="2674624"/>
          </a:xfrm>
          <a:prstGeom prst="rect">
            <a:avLst/>
          </a:prstGeom>
          <a:noFill/>
          <a:ln>
            <a:noFill/>
          </a:ln>
        </p:spPr>
        <p:txBody>
          <a:bodyPr spcFirstLastPara="1" wrap="square" lIns="34275" tIns="34275" rIns="34275" bIns="34275" anchor="b" anchorCtr="0">
            <a:normAutofit/>
          </a:bodyPr>
          <a:lstStyle/>
          <a:p>
            <a:pPr marL="0" marR="0" lvl="0" indent="0" algn="l" rtl="0">
              <a:lnSpc>
                <a:spcPct val="85000"/>
              </a:lnSpc>
              <a:spcBef>
                <a:spcPts val="0"/>
              </a:spcBef>
              <a:spcAft>
                <a:spcPts val="0"/>
              </a:spcAft>
              <a:buClr>
                <a:srgbClr val="262626"/>
              </a:buClr>
              <a:buSzPts val="4800"/>
              <a:buFont typeface="Calibri"/>
              <a:buNone/>
            </a:pPr>
            <a:r>
              <a:rPr lang="en-US" sz="4800" b="0" i="0" u="none" strike="noStrike" cap="none">
                <a:solidFill>
                  <a:srgbClr val="262626"/>
                </a:solidFill>
                <a:latin typeface="Calibri"/>
                <a:ea typeface="Calibri"/>
                <a:cs typeface="Calibri"/>
                <a:sym typeface="Calibri"/>
              </a:rPr>
              <a:t>Multimodal Humor Detection</a:t>
            </a:r>
            <a:endParaRPr/>
          </a:p>
        </p:txBody>
      </p:sp>
      <p:sp>
        <p:nvSpPr>
          <p:cNvPr id="130" name="Google Shape;130;p28"/>
          <p:cNvSpPr txBox="1">
            <a:spLocks noGrp="1"/>
          </p:cNvSpPr>
          <p:nvPr>
            <p:ph type="subTitle" idx="4294967295"/>
          </p:nvPr>
        </p:nvSpPr>
        <p:spPr>
          <a:xfrm>
            <a:off x="825036" y="3341715"/>
            <a:ext cx="7543804" cy="1080479"/>
          </a:xfrm>
          <a:prstGeom prst="rect">
            <a:avLst/>
          </a:prstGeom>
          <a:noFill/>
          <a:ln>
            <a:noFill/>
          </a:ln>
        </p:spPr>
        <p:txBody>
          <a:bodyPr spcFirstLastPara="1" wrap="square" lIns="34275" tIns="34275" rIns="34275" bIns="34275" anchor="t" anchorCtr="0">
            <a:normAutofit/>
          </a:bodyPr>
          <a:lstStyle/>
          <a:p>
            <a:pPr marL="0" marR="0" lvl="0" indent="0" algn="l" rtl="0">
              <a:lnSpc>
                <a:spcPct val="80000"/>
              </a:lnSpc>
              <a:spcBef>
                <a:spcPts val="0"/>
              </a:spcBef>
              <a:spcAft>
                <a:spcPts val="0"/>
              </a:spcAft>
              <a:buClr>
                <a:srgbClr val="344068"/>
              </a:buClr>
              <a:buSzPts val="1806"/>
              <a:buFont typeface="Arial"/>
              <a:buNone/>
            </a:pPr>
            <a:r>
              <a:rPr lang="en-US" sz="1806" dirty="0" err="1">
                <a:solidFill>
                  <a:srgbClr val="344068"/>
                </a:solidFill>
                <a:latin typeface="Calibri"/>
                <a:ea typeface="Calibri"/>
                <a:cs typeface="Calibri"/>
                <a:sym typeface="Calibri"/>
              </a:rPr>
              <a:t>Zixiaofan</a:t>
            </a:r>
            <a:r>
              <a:rPr lang="en-US" sz="1806" dirty="0">
                <a:solidFill>
                  <a:srgbClr val="344068"/>
                </a:solidFill>
                <a:latin typeface="Calibri"/>
                <a:ea typeface="Calibri"/>
                <a:cs typeface="Calibri"/>
                <a:sym typeface="Calibri"/>
              </a:rPr>
              <a:t> Yang, </a:t>
            </a:r>
            <a:r>
              <a:rPr lang="en-US" sz="1806" b="0" i="0" u="none" strike="noStrike" cap="none" dirty="0">
                <a:solidFill>
                  <a:srgbClr val="344068"/>
                </a:solidFill>
                <a:latin typeface="Calibri"/>
                <a:ea typeface="Calibri"/>
                <a:cs typeface="Calibri"/>
                <a:sym typeface="Calibri"/>
              </a:rPr>
              <a:t>Lin Ai, Julia </a:t>
            </a:r>
            <a:r>
              <a:rPr lang="en-US" sz="1806" dirty="0">
                <a:solidFill>
                  <a:srgbClr val="344068"/>
                </a:solidFill>
                <a:latin typeface="Calibri"/>
                <a:ea typeface="Calibri"/>
                <a:cs typeface="Calibri"/>
                <a:sym typeface="Calibri"/>
              </a:rPr>
              <a:t>Hirschberg</a:t>
            </a:r>
            <a:endParaRPr sz="1800" b="0" i="0" u="none" strike="noStrike" cap="none" dirty="0">
              <a:solidFill>
                <a:srgbClr val="344068"/>
              </a:solidFill>
              <a:latin typeface="Calibri"/>
              <a:ea typeface="Calibri"/>
              <a:cs typeface="Calibri"/>
              <a:sym typeface="Calibri"/>
            </a:endParaRPr>
          </a:p>
          <a:p>
            <a:pPr marL="0" marR="0" lvl="0" indent="0" algn="l" rtl="0">
              <a:lnSpc>
                <a:spcPct val="80000"/>
              </a:lnSpc>
              <a:spcBef>
                <a:spcPts val="1100"/>
              </a:spcBef>
              <a:spcAft>
                <a:spcPts val="0"/>
              </a:spcAft>
              <a:buClr>
                <a:srgbClr val="344068"/>
              </a:buClr>
              <a:buSzPts val="1806"/>
              <a:buFont typeface="Arial"/>
              <a:buNone/>
            </a:pPr>
            <a:r>
              <a:rPr lang="en-US" sz="1806">
                <a:solidFill>
                  <a:srgbClr val="344068"/>
                </a:solidFill>
                <a:latin typeface="Calibri"/>
                <a:ea typeface="Calibri"/>
                <a:cs typeface="Calibri"/>
                <a:sym typeface="Calibri"/>
              </a:rPr>
              <a:t>COMS 6706</a:t>
            </a:r>
            <a:endParaRPr sz="1806" dirty="0">
              <a:solidFill>
                <a:srgbClr val="344068"/>
              </a:solidFill>
              <a:latin typeface="Calibri"/>
              <a:ea typeface="Calibri"/>
              <a:cs typeface="Calibri"/>
              <a:sym typeface="Calibri"/>
            </a:endParaRPr>
          </a:p>
        </p:txBody>
      </p:sp>
      <p:sp>
        <p:nvSpPr>
          <p:cNvPr id="2" name="TextBox 1">
            <a:extLst>
              <a:ext uri="{FF2B5EF4-FFF2-40B4-BE49-F238E27FC236}">
                <a16:creationId xmlns:a16="http://schemas.microsoft.com/office/drawing/2014/main" id="{4BD0AC83-936B-2DC9-17FF-897E7D332271}"/>
              </a:ext>
            </a:extLst>
          </p:cNvPr>
          <p:cNvSpPr txBox="1"/>
          <p:nvPr/>
        </p:nvSpPr>
        <p:spPr>
          <a:xfrm>
            <a:off x="-568960" y="2021840"/>
            <a:ext cx="184731" cy="307777"/>
          </a:xfrm>
          <a:prstGeom prst="rect">
            <a:avLst/>
          </a:prstGeom>
          <a:noFill/>
        </p:spPr>
        <p:txBody>
          <a:bodyPr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Data Collection</a:t>
            </a:r>
            <a:endParaRPr/>
          </a:p>
        </p:txBody>
      </p:sp>
      <p:sp>
        <p:nvSpPr>
          <p:cNvPr id="190" name="Google Shape;190;p37"/>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solidFill>
                  <a:srgbClr val="535353"/>
                </a:solidFill>
              </a:rPr>
              <a:t>We use </a:t>
            </a:r>
            <a:r>
              <a:rPr lang="en-US" sz="2000" i="1" dirty="0">
                <a:solidFill>
                  <a:srgbClr val="535353"/>
                </a:solidFill>
              </a:rPr>
              <a:t>early videos </a:t>
            </a:r>
            <a:r>
              <a:rPr lang="en-US" sz="2000" dirty="0">
                <a:solidFill>
                  <a:srgbClr val="535353"/>
                </a:solidFill>
              </a:rPr>
              <a:t>created by ‘</a:t>
            </a:r>
            <a:r>
              <a:rPr lang="en-US" sz="2000" dirty="0" err="1">
                <a:solidFill>
                  <a:srgbClr val="535353"/>
                </a:solidFill>
              </a:rPr>
              <a:t>Papi酱</a:t>
            </a:r>
            <a:r>
              <a:rPr lang="en-US" sz="2000" dirty="0">
                <a:solidFill>
                  <a:srgbClr val="535353"/>
                </a:solidFill>
              </a:rPr>
              <a:t>’ </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solidFill>
                  <a:srgbClr val="535353"/>
                </a:solidFill>
              </a:rPr>
              <a:t>Filtered out videos containing dialects and advertisements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solidFill>
                  <a:srgbClr val="535353"/>
                </a:solidFill>
              </a:rPr>
              <a:t>100 videos, 93,593 time-aligned comments</a:t>
            </a:r>
            <a:endParaRPr sz="20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5,064 comments with ‘233’</a:t>
            </a:r>
            <a:endParaRPr sz="18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7,255 comments with ‘</a:t>
            </a:r>
            <a:r>
              <a:rPr lang="en-US" sz="1800" dirty="0" err="1">
                <a:solidFill>
                  <a:srgbClr val="535353"/>
                </a:solidFill>
              </a:rPr>
              <a:t>哈哈</a:t>
            </a:r>
            <a:r>
              <a:rPr lang="en-US" sz="1800" dirty="0">
                <a:solidFill>
                  <a:srgbClr val="535353"/>
                </a:solidFill>
              </a:rPr>
              <a:t>’</a:t>
            </a:r>
            <a:endParaRPr sz="1800" dirty="0"/>
          </a:p>
          <a:p>
            <a:pPr marL="1101434" lvl="2" indent="-187034" algn="l" rtl="0">
              <a:lnSpc>
                <a:spcPct val="115000"/>
              </a:lnSpc>
              <a:spcBef>
                <a:spcPts val="0"/>
              </a:spcBef>
              <a:spcAft>
                <a:spcPts val="0"/>
              </a:spcAft>
              <a:buClr>
                <a:srgbClr val="404040"/>
              </a:buClr>
              <a:buSzPts val="1800"/>
              <a:buFont typeface="Arial"/>
              <a:buChar char="•"/>
            </a:pPr>
            <a:r>
              <a:rPr lang="en-US" sz="1800" dirty="0">
                <a:solidFill>
                  <a:srgbClr val="535353"/>
                </a:solidFill>
              </a:rPr>
              <a:t>730 with ‘</a:t>
            </a:r>
            <a:r>
              <a:rPr lang="en-US" sz="1800" dirty="0" err="1">
                <a:solidFill>
                  <a:srgbClr val="535353"/>
                </a:solidFill>
              </a:rPr>
              <a:t>hh</a:t>
            </a:r>
            <a:r>
              <a:rPr lang="en-US" sz="1800" dirty="0">
                <a:solidFill>
                  <a:srgbClr val="535353"/>
                </a:solidFill>
              </a:rPr>
              <a:t>’</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i="1" dirty="0">
                <a:solidFill>
                  <a:srgbClr val="535353"/>
                </a:solidFill>
              </a:rPr>
              <a:t>Segmentation</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1800" dirty="0">
                <a:solidFill>
                  <a:srgbClr val="535353"/>
                </a:solidFill>
              </a:rPr>
              <a:t>One-second unit level</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solidFill>
                  <a:srgbClr val="535353"/>
                </a:solidFill>
              </a:rPr>
              <a:t>Inter-pausal unit (IPU) level: 3 seconds on average</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Constructing Unsupervised Labels</a:t>
            </a:r>
            <a:endParaRPr/>
          </a:p>
        </p:txBody>
      </p:sp>
      <p:sp>
        <p:nvSpPr>
          <p:cNvPr id="196" name="Google Shape;196;p38"/>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lnSpcReduction="10000"/>
          </a:bodyPr>
          <a:lstStyle/>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Users typically comment</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Response Time </a:t>
            </a:r>
            <a:r>
              <a:rPr lang="en-US" sz="2000" dirty="0">
                <a:solidFill>
                  <a:srgbClr val="535353"/>
                </a:solidFill>
              </a:rPr>
              <a:t>= reaction time + typing time</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Smooth the number of laughing comments by </a:t>
            </a:r>
            <a:r>
              <a:rPr lang="en-US" sz="2000" i="1" dirty="0">
                <a:solidFill>
                  <a:srgbClr val="535353"/>
                </a:solidFill>
              </a:rPr>
              <a:t>response time distribution</a:t>
            </a:r>
            <a:endParaRPr sz="2000" i="1" dirty="0"/>
          </a:p>
          <a:p>
            <a:pPr marL="197936" lvl="0" indent="-197936" algn="l" rtl="0">
              <a:lnSpc>
                <a:spcPct val="115000"/>
              </a:lnSpc>
              <a:spcBef>
                <a:spcPts val="0"/>
              </a:spcBef>
              <a:spcAft>
                <a:spcPts val="0"/>
              </a:spcAft>
              <a:buClr>
                <a:srgbClr val="404040"/>
              </a:buClr>
              <a:buSzPts val="1600"/>
              <a:buFont typeface="Arial"/>
              <a:buChar char="•"/>
            </a:pPr>
            <a:r>
              <a:rPr lang="en-US" sz="2000" dirty="0">
                <a:solidFill>
                  <a:srgbClr val="535353"/>
                </a:solidFill>
              </a:rPr>
              <a:t>Set </a:t>
            </a:r>
            <a:r>
              <a:rPr lang="en-US" sz="2000" i="1" dirty="0">
                <a:solidFill>
                  <a:srgbClr val="535353"/>
                </a:solidFill>
              </a:rPr>
              <a:t>threshold</a:t>
            </a:r>
            <a:r>
              <a:rPr lang="en-US" sz="2000" dirty="0">
                <a:solidFill>
                  <a:srgbClr val="535353"/>
                </a:solidFill>
              </a:rPr>
              <a:t> to distinguish humor from non-humor segments</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One-second</a:t>
            </a:r>
            <a:r>
              <a:rPr lang="en-US" sz="2000" dirty="0">
                <a:solidFill>
                  <a:srgbClr val="535353"/>
                </a:solidFill>
              </a:rPr>
              <a:t> unit level</a:t>
            </a:r>
            <a:endParaRPr sz="2000" dirty="0"/>
          </a:p>
          <a:p>
            <a:pPr marL="616533" lvl="1" indent="-191338" algn="l" rtl="0">
              <a:lnSpc>
                <a:spcPct val="115000"/>
              </a:lnSpc>
              <a:spcBef>
                <a:spcPts val="0"/>
              </a:spcBef>
              <a:spcAft>
                <a:spcPts val="0"/>
              </a:spcAft>
              <a:buClr>
                <a:srgbClr val="404040"/>
              </a:buClr>
              <a:buSzPts val="1600"/>
              <a:buFont typeface="Arial"/>
              <a:buChar char="–"/>
            </a:pPr>
            <a:r>
              <a:rPr lang="en-US" sz="2000" dirty="0">
                <a:solidFill>
                  <a:srgbClr val="535353"/>
                </a:solidFill>
              </a:rPr>
              <a:t>6,508 humorous segments; 17,847 non-humorous segments</a:t>
            </a:r>
            <a:endParaRPr sz="2000" dirty="0"/>
          </a:p>
          <a:p>
            <a:pPr marL="197936" lvl="0" indent="-197936" algn="l" rtl="0">
              <a:lnSpc>
                <a:spcPct val="115000"/>
              </a:lnSpc>
              <a:spcBef>
                <a:spcPts val="0"/>
              </a:spcBef>
              <a:spcAft>
                <a:spcPts val="0"/>
              </a:spcAft>
              <a:buClr>
                <a:srgbClr val="404040"/>
              </a:buClr>
              <a:buSzPts val="1600"/>
              <a:buFont typeface="Arial"/>
              <a:buChar char="•"/>
            </a:pPr>
            <a:r>
              <a:rPr lang="en-US" sz="2000" i="1" dirty="0">
                <a:solidFill>
                  <a:srgbClr val="535353"/>
                </a:solidFill>
              </a:rPr>
              <a:t>Inter-pausal</a:t>
            </a:r>
            <a:r>
              <a:rPr lang="en-US" sz="2000" dirty="0">
                <a:solidFill>
                  <a:srgbClr val="535353"/>
                </a:solidFill>
              </a:rPr>
              <a:t> unit (IPU) level</a:t>
            </a:r>
            <a:endParaRPr sz="2000" dirty="0"/>
          </a:p>
          <a:p>
            <a:pPr marL="616533" lvl="1" indent="-191338" algn="l" rtl="0">
              <a:lnSpc>
                <a:spcPct val="115000"/>
              </a:lnSpc>
              <a:spcBef>
                <a:spcPts val="0"/>
              </a:spcBef>
              <a:spcAft>
                <a:spcPts val="0"/>
              </a:spcAft>
              <a:buClr>
                <a:srgbClr val="000000"/>
              </a:buClr>
              <a:buSzPts val="1600"/>
              <a:buFont typeface="Arial"/>
              <a:buChar char="–"/>
            </a:pPr>
            <a:r>
              <a:rPr lang="en-US" sz="2000" dirty="0">
                <a:solidFill>
                  <a:srgbClr val="535353"/>
                </a:solidFill>
              </a:rPr>
              <a:t>2,531 humorous segments; 5,394 non-humorous segments </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9" descr="Google Shape;174;p35"/>
          <p:cNvPicPr preferRelativeResize="0"/>
          <p:nvPr/>
        </p:nvPicPr>
        <p:blipFill rotWithShape="1">
          <a:blip r:embed="rId3">
            <a:alphaModFix/>
          </a:blip>
          <a:srcRect/>
          <a:stretch/>
        </p:blipFill>
        <p:spPr>
          <a:xfrm>
            <a:off x="535929" y="1363618"/>
            <a:ext cx="7117316" cy="3328473"/>
          </a:xfrm>
          <a:prstGeom prst="rect">
            <a:avLst/>
          </a:prstGeom>
          <a:noFill/>
          <a:ln>
            <a:noFill/>
          </a:ln>
        </p:spPr>
      </p:pic>
      <p:sp>
        <p:nvSpPr>
          <p:cNvPr id="202" name="Google Shape;202;p3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Constructing Unsupervised Labels </a:t>
            </a:r>
            <a:endParaRPr/>
          </a:p>
        </p:txBody>
      </p:sp>
      <p:sp>
        <p:nvSpPr>
          <p:cNvPr id="203" name="Google Shape;203;p39"/>
          <p:cNvSpPr txBox="1"/>
          <p:nvPr/>
        </p:nvSpPr>
        <p:spPr>
          <a:xfrm>
            <a:off x="7575783" y="1781536"/>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Before smoothing</a:t>
            </a:r>
            <a:endParaRPr/>
          </a:p>
        </p:txBody>
      </p:sp>
      <p:sp>
        <p:nvSpPr>
          <p:cNvPr id="204" name="Google Shape;204;p39"/>
          <p:cNvSpPr txBox="1"/>
          <p:nvPr/>
        </p:nvSpPr>
        <p:spPr>
          <a:xfrm>
            <a:off x="7575783" y="2822127"/>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After smoothing</a:t>
            </a:r>
            <a:endParaRPr/>
          </a:p>
        </p:txBody>
      </p:sp>
      <p:sp>
        <p:nvSpPr>
          <p:cNvPr id="205" name="Google Shape;205;p39"/>
          <p:cNvSpPr/>
          <p:nvPr/>
        </p:nvSpPr>
        <p:spPr>
          <a:xfrm>
            <a:off x="3433681" y="1513858"/>
            <a:ext cx="420933" cy="3078341"/>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9"/>
          <p:cNvSpPr/>
          <p:nvPr/>
        </p:nvSpPr>
        <p:spPr>
          <a:xfrm>
            <a:off x="2288432" y="1513858"/>
            <a:ext cx="312167" cy="3077855"/>
          </a:xfrm>
          <a:prstGeom prst="rect">
            <a:avLst/>
          </a:prstGeom>
          <a:noFill/>
          <a:ln w="50800" cap="flat" cmpd="sng">
            <a:solidFill>
              <a:srgbClr val="0096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9"/>
          <p:cNvSpPr txBox="1"/>
          <p:nvPr/>
        </p:nvSpPr>
        <p:spPr>
          <a:xfrm>
            <a:off x="7575783" y="3811363"/>
            <a:ext cx="2741103" cy="411401"/>
          </a:xfrm>
          <a:prstGeom prst="rect">
            <a:avLst/>
          </a:prstGeom>
          <a:noFill/>
          <a:ln>
            <a:noFill/>
          </a:ln>
        </p:spPr>
        <p:txBody>
          <a:bodyPr spcFirstLastPara="1" wrap="square" lIns="91375" tIns="91375" rIns="91375" bIns="91375" anchor="t" anchorCtr="0">
            <a:spAutoFit/>
          </a:bodyPr>
          <a:lstStyle/>
          <a:p>
            <a:pPr marL="0" marR="0" lvl="0" indent="0" algn="l" rtl="0">
              <a:lnSpc>
                <a:spcPct val="115000"/>
              </a:lnSpc>
              <a:spcBef>
                <a:spcPts val="0"/>
              </a:spcBef>
              <a:spcAft>
                <a:spcPts val="0"/>
              </a:spcAft>
              <a:buClr>
                <a:srgbClr val="404040"/>
              </a:buClr>
              <a:buSzPts val="1500"/>
              <a:buFont typeface="Calibri"/>
              <a:buNone/>
            </a:pPr>
            <a:r>
              <a:rPr lang="en-US" sz="1500" b="0" i="0" u="none" strike="noStrike" cap="none">
                <a:solidFill>
                  <a:srgbClr val="404040"/>
                </a:solidFill>
                <a:latin typeface="Calibri"/>
                <a:ea typeface="Calibri"/>
                <a:cs typeface="Calibri"/>
                <a:sym typeface="Calibri"/>
              </a:rPr>
              <a:t>After labeling</a:t>
            </a:r>
            <a:endParaRPr/>
          </a:p>
        </p:txBody>
      </p:sp>
      <p:sp>
        <p:nvSpPr>
          <p:cNvPr id="208" name="Google Shape;208;p39"/>
          <p:cNvSpPr/>
          <p:nvPr/>
        </p:nvSpPr>
        <p:spPr>
          <a:xfrm>
            <a:off x="7155291" y="1513858"/>
            <a:ext cx="420933" cy="3078341"/>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9"/>
          <p:cNvSpPr/>
          <p:nvPr/>
        </p:nvSpPr>
        <p:spPr>
          <a:xfrm>
            <a:off x="6010044" y="1513858"/>
            <a:ext cx="312164" cy="3077855"/>
          </a:xfrm>
          <a:prstGeom prst="rect">
            <a:avLst/>
          </a:prstGeom>
          <a:noFill/>
          <a:ln w="50800" cap="flat" cmpd="sng">
            <a:solidFill>
              <a:srgbClr val="0096F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Verification: Human Annotation</a:t>
            </a:r>
            <a:endParaRPr/>
          </a:p>
        </p:txBody>
      </p:sp>
      <p:sp>
        <p:nvSpPr>
          <p:cNvPr id="215" name="Google Shape;215;p40"/>
          <p:cNvSpPr txBox="1">
            <a:spLocks noGrp="1"/>
          </p:cNvSpPr>
          <p:nvPr>
            <p:ph type="body" idx="1"/>
          </p:nvPr>
        </p:nvSpPr>
        <p:spPr>
          <a:xfrm>
            <a:off x="822960" y="1393371"/>
            <a:ext cx="7543801" cy="3168177"/>
          </a:xfrm>
          <a:prstGeom prst="rect">
            <a:avLst/>
          </a:prstGeom>
          <a:noFill/>
          <a:ln>
            <a:noFill/>
          </a:ln>
        </p:spPr>
        <p:txBody>
          <a:bodyPr spcFirstLastPara="1" wrap="square" lIns="0" tIns="0" rIns="0" bIns="0" anchor="t" anchorCtr="0">
            <a:normAutofit lnSpcReduction="10000"/>
          </a:bodyPr>
          <a:lstStyle/>
          <a:p>
            <a:pPr marL="212834" lvl="0" indent="-212834" algn="l" rtl="0">
              <a:lnSpc>
                <a:spcPct val="103500"/>
              </a:lnSpc>
              <a:spcBef>
                <a:spcPts val="0"/>
              </a:spcBef>
              <a:spcAft>
                <a:spcPts val="0"/>
              </a:spcAft>
              <a:buClr>
                <a:srgbClr val="404040"/>
              </a:buClr>
              <a:buSzPts val="1800"/>
              <a:buFont typeface="Arial"/>
              <a:buChar char="•"/>
            </a:pPr>
            <a:r>
              <a:rPr lang="en-US" sz="2000" dirty="0"/>
              <a:t>We need a </a:t>
            </a:r>
            <a:r>
              <a:rPr lang="en-US" sz="2000" i="1" dirty="0"/>
              <a:t>manually annotated </a:t>
            </a:r>
            <a:r>
              <a:rPr lang="en-US" sz="2000" dirty="0"/>
              <a:t>test set to verify our unsupervised labeling method</a:t>
            </a:r>
            <a:endParaRPr sz="2000" dirty="0"/>
          </a:p>
          <a:p>
            <a:pPr marL="212834" lvl="0" indent="-212834" algn="l" rtl="0">
              <a:lnSpc>
                <a:spcPct val="103500"/>
              </a:lnSpc>
              <a:spcBef>
                <a:spcPts val="0"/>
              </a:spcBef>
              <a:spcAft>
                <a:spcPts val="0"/>
              </a:spcAft>
              <a:buClr>
                <a:srgbClr val="404040"/>
              </a:buClr>
              <a:buSzPts val="1800"/>
              <a:buFont typeface="Arial"/>
              <a:buChar char="•"/>
            </a:pPr>
            <a:r>
              <a:rPr lang="en-US" sz="2000" dirty="0"/>
              <a:t>Three human annotators </a:t>
            </a:r>
            <a:endParaRPr sz="2000" dirty="0"/>
          </a:p>
          <a:p>
            <a:pPr marL="662938" lvl="1" indent="-205738" algn="l" rtl="0">
              <a:lnSpc>
                <a:spcPct val="103500"/>
              </a:lnSpc>
              <a:spcBef>
                <a:spcPts val="0"/>
              </a:spcBef>
              <a:spcAft>
                <a:spcPts val="0"/>
              </a:spcAft>
              <a:buClr>
                <a:srgbClr val="404040"/>
              </a:buClr>
              <a:buSzPts val="1800"/>
              <a:buFont typeface="Arial"/>
              <a:buChar char="–"/>
            </a:pPr>
            <a:r>
              <a:rPr lang="en-US" sz="1800" dirty="0"/>
              <a:t>Label each second with humor/non-humor</a:t>
            </a:r>
            <a:endParaRPr sz="1800" dirty="0"/>
          </a:p>
          <a:p>
            <a:pPr marL="662938" lvl="1" indent="-205738" algn="l" rtl="0">
              <a:lnSpc>
                <a:spcPct val="103500"/>
              </a:lnSpc>
              <a:spcBef>
                <a:spcPts val="0"/>
              </a:spcBef>
              <a:spcAft>
                <a:spcPts val="0"/>
              </a:spcAft>
              <a:buClr>
                <a:srgbClr val="404040"/>
              </a:buClr>
              <a:buSzPts val="1800"/>
              <a:buFont typeface="Arial"/>
              <a:buChar char="–"/>
            </a:pPr>
            <a:r>
              <a:rPr lang="en-US" sz="1800" dirty="0"/>
              <a:t>Measure degree of agreement: </a:t>
            </a:r>
          </a:p>
          <a:p>
            <a:pPr marL="1120138" lvl="2" indent="-205738">
              <a:lnSpc>
                <a:spcPct val="103500"/>
              </a:lnSpc>
              <a:spcBef>
                <a:spcPts val="0"/>
              </a:spcBef>
              <a:buClr>
                <a:srgbClr val="404040"/>
              </a:buClr>
              <a:buSzPts val="1800"/>
              <a:buFont typeface="Arial"/>
              <a:buChar char="–"/>
            </a:pPr>
            <a:r>
              <a:rPr lang="en-US" sz="1800" dirty="0"/>
              <a:t>Average Cohen’s Kappa: 0.65</a:t>
            </a:r>
            <a:endParaRPr sz="1800" dirty="0"/>
          </a:p>
          <a:p>
            <a:pPr marL="1120138" lvl="2" indent="-205738">
              <a:lnSpc>
                <a:spcPct val="103500"/>
              </a:lnSpc>
              <a:spcBef>
                <a:spcPts val="0"/>
              </a:spcBef>
              <a:buClr>
                <a:srgbClr val="404040"/>
              </a:buClr>
              <a:buSzPts val="1800"/>
              <a:buFont typeface="Arial"/>
              <a:buChar char="–"/>
            </a:pPr>
            <a:r>
              <a:rPr lang="en-US" sz="1800" dirty="0"/>
              <a:t>Fleiss’ Kappa: 0.65</a:t>
            </a:r>
            <a:endParaRPr sz="1800" dirty="0"/>
          </a:p>
          <a:p>
            <a:pPr marL="212834" lvl="0" indent="-212834" algn="l" rtl="0">
              <a:lnSpc>
                <a:spcPct val="103500"/>
              </a:lnSpc>
              <a:spcBef>
                <a:spcPts val="0"/>
              </a:spcBef>
              <a:spcAft>
                <a:spcPts val="0"/>
              </a:spcAft>
              <a:buClr>
                <a:srgbClr val="404040"/>
              </a:buClr>
              <a:buSzPts val="1800"/>
              <a:buFont typeface="Arial"/>
              <a:buChar char="•"/>
            </a:pPr>
            <a:r>
              <a:rPr lang="en-US" sz="2000" dirty="0"/>
              <a:t>Gold labels on test set: </a:t>
            </a:r>
            <a:r>
              <a:rPr lang="en-US" sz="2000" i="1" dirty="0"/>
              <a:t>majority vote</a:t>
            </a:r>
            <a:endParaRPr sz="2000" i="1" dirty="0"/>
          </a:p>
          <a:p>
            <a:pPr marL="662938" lvl="1" indent="-205738" algn="l" rtl="0">
              <a:lnSpc>
                <a:spcPct val="103500"/>
              </a:lnSpc>
              <a:spcBef>
                <a:spcPts val="0"/>
              </a:spcBef>
              <a:spcAft>
                <a:spcPts val="0"/>
              </a:spcAft>
              <a:buClr>
                <a:srgbClr val="404040"/>
              </a:buClr>
              <a:buSzPts val="1800"/>
              <a:buFont typeface="Arial"/>
              <a:buChar char="–"/>
            </a:pPr>
            <a:r>
              <a:rPr lang="en-US" sz="1800" dirty="0"/>
              <a:t>Unsupervised labels’ accuracy</a:t>
            </a:r>
            <a:endParaRPr sz="1800" dirty="0"/>
          </a:p>
          <a:p>
            <a:pPr marL="1101434" lvl="2" indent="-187034" algn="l" rtl="0">
              <a:lnSpc>
                <a:spcPct val="103500"/>
              </a:lnSpc>
              <a:spcBef>
                <a:spcPts val="0"/>
              </a:spcBef>
              <a:spcAft>
                <a:spcPts val="0"/>
              </a:spcAft>
              <a:buClr>
                <a:srgbClr val="404040"/>
              </a:buClr>
              <a:buSzPts val="1800"/>
              <a:buFont typeface="Arial"/>
              <a:buChar char="•"/>
            </a:pPr>
            <a:r>
              <a:rPr lang="en-US" sz="1800" dirty="0"/>
              <a:t>One-second units: 0.78</a:t>
            </a:r>
            <a:endParaRPr sz="1800" dirty="0"/>
          </a:p>
          <a:p>
            <a:pPr marL="1101434" lvl="2" indent="-187034" algn="l" rtl="0">
              <a:lnSpc>
                <a:spcPct val="103500"/>
              </a:lnSpc>
              <a:spcBef>
                <a:spcPts val="0"/>
              </a:spcBef>
              <a:spcAft>
                <a:spcPts val="0"/>
              </a:spcAft>
              <a:buClr>
                <a:srgbClr val="404040"/>
              </a:buClr>
              <a:buSzPts val="1800"/>
              <a:buFont typeface="Arial"/>
              <a:buChar char="•"/>
            </a:pPr>
            <a:r>
              <a:rPr lang="en-US" sz="1800" dirty="0"/>
              <a:t>Inter-pausal units: 0.76</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Acoustic-Prosodic</a:t>
            </a:r>
            <a:endParaRPr/>
          </a:p>
        </p:txBody>
      </p:sp>
      <p:sp>
        <p:nvSpPr>
          <p:cNvPr id="221" name="Google Shape;221;p41"/>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Tools: </a:t>
            </a:r>
            <a:r>
              <a:rPr lang="en-US" sz="2000" dirty="0" err="1"/>
              <a:t>Praat</a:t>
            </a:r>
            <a:r>
              <a:rPr lang="en-US" sz="2000" dirty="0"/>
              <a:t>, </a:t>
            </a:r>
            <a:r>
              <a:rPr lang="en-US" sz="2000" dirty="0" err="1"/>
              <a:t>openSMILE</a:t>
            </a:r>
            <a:r>
              <a:rPr lang="en-US" sz="2000" dirty="0"/>
              <a:t>, Google ASR API</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Features: </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1800" dirty="0"/>
              <a:t>Min, max, mean, range, std of </a:t>
            </a:r>
            <a:r>
              <a:rPr lang="en-US" sz="1800" i="1" dirty="0"/>
              <a:t>pitch</a:t>
            </a:r>
            <a:r>
              <a:rPr lang="en-US" sz="1800" dirty="0"/>
              <a:t> </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Min, max, mean, range, std of </a:t>
            </a:r>
            <a:r>
              <a:rPr lang="en-US" sz="1800" i="1" dirty="0"/>
              <a:t>intensity</a:t>
            </a:r>
            <a:endParaRPr sz="1800" i="1" dirty="0"/>
          </a:p>
          <a:p>
            <a:pPr marL="662937" lvl="1" indent="-205737" algn="l" rtl="0">
              <a:lnSpc>
                <a:spcPct val="115000"/>
              </a:lnSpc>
              <a:spcBef>
                <a:spcPts val="0"/>
              </a:spcBef>
              <a:spcAft>
                <a:spcPts val="0"/>
              </a:spcAft>
              <a:buClr>
                <a:srgbClr val="404040"/>
              </a:buClr>
              <a:buSzPts val="1800"/>
              <a:buFont typeface="Arial"/>
              <a:buChar char="–"/>
            </a:pPr>
            <a:r>
              <a:rPr lang="en-US" sz="1800" i="1" dirty="0"/>
              <a:t>Pitch existence</a:t>
            </a:r>
            <a:r>
              <a:rPr lang="en-US" sz="1800" dirty="0"/>
              <a:t>: whether extractable pitch values exists in the segment</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384 features from </a:t>
            </a:r>
            <a:r>
              <a:rPr lang="en-US" sz="1800" i="1" dirty="0" err="1"/>
              <a:t>openSMILE</a:t>
            </a:r>
            <a:endParaRPr sz="1800" i="1" dirty="0"/>
          </a:p>
          <a:p>
            <a:pPr marL="1101434" lvl="2" indent="-187034" algn="l" rtl="0">
              <a:lnSpc>
                <a:spcPct val="115000"/>
              </a:lnSpc>
              <a:spcBef>
                <a:spcPts val="0"/>
              </a:spcBef>
              <a:spcAft>
                <a:spcPts val="0"/>
              </a:spcAft>
              <a:buClr>
                <a:srgbClr val="404040"/>
              </a:buClr>
              <a:buSzPts val="1800"/>
              <a:buFont typeface="Arial"/>
              <a:buChar char="•"/>
            </a:pPr>
            <a:r>
              <a:rPr lang="en-US" sz="1800" dirty="0"/>
              <a:t>More features, more functions</a:t>
            </a:r>
            <a:endParaRPr sz="1800" dirty="0"/>
          </a:p>
          <a:p>
            <a:pPr marL="662937" lvl="1" indent="-205737" algn="l" rtl="0">
              <a:lnSpc>
                <a:spcPct val="115000"/>
              </a:lnSpc>
              <a:spcBef>
                <a:spcPts val="0"/>
              </a:spcBef>
              <a:spcAft>
                <a:spcPts val="0"/>
              </a:spcAft>
              <a:buClr>
                <a:srgbClr val="404040"/>
              </a:buClr>
              <a:buSzPts val="1800"/>
              <a:buFont typeface="Arial"/>
              <a:buChar char="–"/>
            </a:pPr>
            <a:r>
              <a:rPr lang="en-US" sz="1800" i="1" dirty="0"/>
              <a:t>Speaking Rate</a:t>
            </a:r>
            <a:r>
              <a:rPr lang="en-US" sz="1800" dirty="0"/>
              <a:t>: Number of characters per second (from ASR transcript)</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27" name="Google Shape;227;p42"/>
          <p:cNvSpPr txBox="1">
            <a:spLocks noGrp="1"/>
          </p:cNvSpPr>
          <p:nvPr>
            <p:ph type="body" idx="1"/>
          </p:nvPr>
        </p:nvSpPr>
        <p:spPr>
          <a:xfrm>
            <a:off x="822958" y="1410773"/>
            <a:ext cx="3344548" cy="2991049"/>
          </a:xfrm>
          <a:prstGeom prst="rect">
            <a:avLst/>
          </a:prstGeom>
          <a:noFill/>
          <a:ln>
            <a:noFill/>
          </a:ln>
        </p:spPr>
        <p:txBody>
          <a:bodyPr spcFirstLastPara="1" wrap="square" lIns="0" tIns="0" rIns="0" bIns="0" anchor="t" anchorCtr="0">
            <a:normAutofit/>
          </a:bodyPr>
          <a:lstStyle/>
          <a:p>
            <a:pPr marL="98534" lvl="0" indent="15764" algn="l" rtl="0">
              <a:lnSpc>
                <a:spcPct val="115000"/>
              </a:lnSpc>
              <a:spcBef>
                <a:spcPts val="0"/>
              </a:spcBef>
              <a:spcAft>
                <a:spcPts val="0"/>
              </a:spcAft>
              <a:buSzPts val="1800"/>
              <a:buNone/>
            </a:pP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dirty="0"/>
              <a:t>The </a:t>
            </a:r>
            <a:r>
              <a:rPr lang="en-US" sz="2000" i="1" dirty="0"/>
              <a:t>simple existence of pitch </a:t>
            </a:r>
            <a:r>
              <a:rPr lang="en-US" sz="2000" dirty="0"/>
              <a:t>is positively correlated with humor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Exclude segments with no pitch values </a:t>
            </a:r>
            <a:r>
              <a:rPr lang="en-US" sz="2000" dirty="0"/>
              <a:t>in the analysis of other speech features</a:t>
            </a:r>
            <a:endParaRPr sz="2000" dirty="0"/>
          </a:p>
        </p:txBody>
      </p:sp>
      <p:pic>
        <p:nvPicPr>
          <p:cNvPr id="228" name="Google Shape;228;p42" descr="Google Shape;201;p38"/>
          <p:cNvPicPr preferRelativeResize="0"/>
          <p:nvPr/>
        </p:nvPicPr>
        <p:blipFill rotWithShape="1">
          <a:blip r:embed="rId3">
            <a:alphaModFix/>
          </a:blip>
          <a:srcRect/>
          <a:stretch/>
        </p:blipFill>
        <p:spPr>
          <a:xfrm>
            <a:off x="4151486" y="1523572"/>
            <a:ext cx="4589041" cy="2765451"/>
          </a:xfrm>
          <a:prstGeom prst="rect">
            <a:avLst/>
          </a:prstGeom>
          <a:noFill/>
          <a:ln>
            <a:noFill/>
          </a:ln>
        </p:spPr>
      </p:pic>
      <p:sp>
        <p:nvSpPr>
          <p:cNvPr id="229" name="Google Shape;229;p42"/>
          <p:cNvSpPr/>
          <p:nvPr/>
        </p:nvSpPr>
        <p:spPr>
          <a:xfrm>
            <a:off x="4081617" y="1980832"/>
            <a:ext cx="4728777" cy="292103"/>
          </a:xfrm>
          <a:prstGeom prst="rect">
            <a:avLst/>
          </a:prstGeom>
          <a:noFill/>
          <a:ln w="50800" cap="flat" cmpd="sng">
            <a:solidFill>
              <a:srgbClr val="FF26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35" name="Google Shape;235;p43"/>
          <p:cNvSpPr txBox="1">
            <a:spLocks noGrp="1"/>
          </p:cNvSpPr>
          <p:nvPr>
            <p:ph type="body" idx="1"/>
          </p:nvPr>
        </p:nvSpPr>
        <p:spPr>
          <a:xfrm>
            <a:off x="822958" y="1410773"/>
            <a:ext cx="3344548" cy="2991049"/>
          </a:xfrm>
          <a:prstGeom prst="rect">
            <a:avLst/>
          </a:prstGeom>
          <a:noFill/>
          <a:ln>
            <a:noFill/>
          </a:ln>
        </p:spPr>
        <p:txBody>
          <a:bodyPr spcFirstLastPara="1" wrap="square" lIns="0" tIns="0" rIns="0" bIns="0" anchor="t" anchorCtr="0">
            <a:normAutofit/>
          </a:bodyPr>
          <a:lstStyle/>
          <a:p>
            <a:pPr marL="285750" indent="-285750">
              <a:lnSpc>
                <a:spcPct val="115000"/>
              </a:lnSpc>
              <a:spcBef>
                <a:spcPts val="0"/>
              </a:spcBef>
              <a:buClr>
                <a:srgbClr val="404040"/>
              </a:buClr>
              <a:buSzPts val="1800"/>
              <a:buFont typeface="Arial" panose="020B0604020202020204" pitchFamily="34" charset="0"/>
              <a:buChar char="•"/>
            </a:pPr>
            <a:r>
              <a:rPr lang="en-US" sz="2000" i="1" dirty="0"/>
              <a:t>Humorous speech </a:t>
            </a:r>
            <a:r>
              <a:rPr lang="en-US" sz="2000" dirty="0"/>
              <a:t>has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1800" dirty="0"/>
              <a:t>Higher pitch value</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Larger change in pitch</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Higher intensity value</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Smaller change in intensity</a:t>
            </a:r>
            <a:endParaRPr sz="1800" dirty="0"/>
          </a:p>
          <a:p>
            <a:pPr marL="662938" lvl="1" indent="-205738" algn="l" rtl="0">
              <a:lnSpc>
                <a:spcPct val="115000"/>
              </a:lnSpc>
              <a:spcBef>
                <a:spcPts val="0"/>
              </a:spcBef>
              <a:spcAft>
                <a:spcPts val="0"/>
              </a:spcAft>
              <a:buClr>
                <a:srgbClr val="404040"/>
              </a:buClr>
              <a:buSzPts val="1800"/>
              <a:buFont typeface="Arial"/>
              <a:buChar char="–"/>
            </a:pPr>
            <a:r>
              <a:rPr lang="en-US" sz="1800" dirty="0"/>
              <a:t>Slower speaking rate</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dirty="0"/>
              <a:t>Humor </a:t>
            </a:r>
            <a:r>
              <a:rPr lang="en-US" sz="2000" i="1" dirty="0"/>
              <a:t>techniques</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1800" dirty="0"/>
              <a:t>Exaggeration and bombast</a:t>
            </a:r>
            <a:endParaRPr dirty="0"/>
          </a:p>
        </p:txBody>
      </p:sp>
      <p:pic>
        <p:nvPicPr>
          <p:cNvPr id="236" name="Google Shape;236;p43" descr="Google Shape;209;p39"/>
          <p:cNvPicPr preferRelativeResize="0"/>
          <p:nvPr/>
        </p:nvPicPr>
        <p:blipFill rotWithShape="1">
          <a:blip r:embed="rId3">
            <a:alphaModFix/>
          </a:blip>
          <a:srcRect/>
          <a:stretch/>
        </p:blipFill>
        <p:spPr>
          <a:xfrm>
            <a:off x="4151486" y="1523572"/>
            <a:ext cx="4589041" cy="2765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Speech Features</a:t>
            </a:r>
            <a:endParaRPr/>
          </a:p>
        </p:txBody>
      </p:sp>
      <p:sp>
        <p:nvSpPr>
          <p:cNvPr id="242" name="Google Shape;242;p44"/>
          <p:cNvSpPr txBox="1">
            <a:spLocks noGrp="1"/>
          </p:cNvSpPr>
          <p:nvPr>
            <p:ph type="body" idx="1"/>
          </p:nvPr>
        </p:nvSpPr>
        <p:spPr>
          <a:xfrm>
            <a:off x="822958" y="3931703"/>
            <a:ext cx="7543804" cy="651183"/>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US" sz="2000" dirty="0"/>
              <a:t>(Hamlet) In the end, surprisingly and also not surprisingly —</a:t>
            </a:r>
            <a:r>
              <a:rPr lang="en-US" sz="2000" b="1" dirty="0"/>
              <a:t> </a:t>
            </a:r>
            <a:r>
              <a:rPr lang="en-US" sz="2000" b="1" i="1" dirty="0"/>
              <a:t>everyone died!</a:t>
            </a:r>
            <a:endParaRPr sz="2000" dirty="0"/>
          </a:p>
        </p:txBody>
      </p:sp>
      <p:pic>
        <p:nvPicPr>
          <p:cNvPr id="243" name="Google Shape;243;p44" title="everyone_died.mp4">
            <a:hlinkClick r:id="rId3"/>
          </p:cNvPr>
          <p:cNvPicPr preferRelativeResize="0"/>
          <p:nvPr/>
        </p:nvPicPr>
        <p:blipFill>
          <a:blip r:embed="rId4">
            <a:alphaModFix/>
          </a:blip>
          <a:stretch>
            <a:fillRect/>
          </a:stretch>
        </p:blipFill>
        <p:spPr>
          <a:xfrm>
            <a:off x="2506325" y="1409807"/>
            <a:ext cx="4131347" cy="23238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Transcript-based</a:t>
            </a:r>
            <a:endParaRPr/>
          </a:p>
        </p:txBody>
      </p:sp>
      <p:sp>
        <p:nvSpPr>
          <p:cNvPr id="249" name="Google Shape;249;p45"/>
          <p:cNvSpPr txBox="1">
            <a:spLocks noGrp="1"/>
          </p:cNvSpPr>
          <p:nvPr>
            <p:ph type="body" idx="1"/>
          </p:nvPr>
        </p:nvSpPr>
        <p:spPr>
          <a:xfrm>
            <a:off x="929783" y="1404257"/>
            <a:ext cx="7410602" cy="313224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Tools</a:t>
            </a:r>
            <a:r>
              <a:rPr lang="en-US" sz="2000" dirty="0"/>
              <a:t>: Google ASR API, </a:t>
            </a:r>
            <a:r>
              <a:rPr lang="en-US" sz="2000" dirty="0" err="1"/>
              <a:t>Jieba</a:t>
            </a:r>
            <a:r>
              <a:rPr lang="en-US" sz="2000" dirty="0"/>
              <a:t> (Chinese word </a:t>
            </a:r>
            <a:r>
              <a:rPr lang="en-US" sz="2000" dirty="0" err="1"/>
              <a:t>segmenter</a:t>
            </a:r>
            <a:r>
              <a:rPr lang="en-US" sz="2000" dirty="0"/>
              <a:t>), LIWC</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Audio </a:t>
            </a:r>
            <a:r>
              <a:rPr lang="en-US" sz="2000" i="1" dirty="0"/>
              <a:t>preprocessing</a:t>
            </a:r>
            <a:r>
              <a:rPr lang="en-US" sz="1800" dirty="0"/>
              <a:t>: </a:t>
            </a:r>
            <a:endParaRPr dirty="0"/>
          </a:p>
          <a:p>
            <a:pPr marL="662938" lvl="1" indent="-205738" algn="l" rtl="0">
              <a:lnSpc>
                <a:spcPct val="115000"/>
              </a:lnSpc>
              <a:spcBef>
                <a:spcPts val="0"/>
              </a:spcBef>
              <a:spcAft>
                <a:spcPts val="0"/>
              </a:spcAft>
              <a:buClr>
                <a:srgbClr val="404040"/>
              </a:buClr>
              <a:buSzPts val="1800"/>
              <a:buFont typeface="Arial"/>
              <a:buChar char="–"/>
            </a:pPr>
            <a:r>
              <a:rPr lang="en-US" sz="1800" dirty="0"/>
              <a:t>‘</a:t>
            </a:r>
            <a:r>
              <a:rPr lang="en-US" sz="1800" dirty="0" err="1"/>
              <a:t>Papi酱</a:t>
            </a:r>
            <a:r>
              <a:rPr lang="en-US" sz="1800" dirty="0"/>
              <a:t>’ speeds her videos, so we slowed them down to 0.75 times the original speed for ASR</a:t>
            </a:r>
            <a:endParaRPr dirty="0"/>
          </a:p>
          <a:p>
            <a:pPr marL="662937" lvl="1" indent="-205737" algn="l" rtl="0">
              <a:lnSpc>
                <a:spcPct val="115000"/>
              </a:lnSpc>
              <a:spcBef>
                <a:spcPts val="0"/>
              </a:spcBef>
              <a:spcAft>
                <a:spcPts val="0"/>
              </a:spcAft>
              <a:buClr>
                <a:srgbClr val="404040"/>
              </a:buClr>
              <a:buSzPts val="1800"/>
              <a:buFont typeface="Arial"/>
              <a:buChar char="–"/>
            </a:pPr>
            <a:r>
              <a:rPr lang="en-US" sz="1800" dirty="0"/>
              <a:t>Normalized intensity and pitch</a:t>
            </a:r>
            <a:endParaRPr dirty="0"/>
          </a:p>
          <a:p>
            <a:pPr marL="212834" lvl="0" indent="-212834" algn="l" rtl="0">
              <a:lnSpc>
                <a:spcPct val="115000"/>
              </a:lnSpc>
              <a:spcBef>
                <a:spcPts val="0"/>
              </a:spcBef>
              <a:spcAft>
                <a:spcPts val="0"/>
              </a:spcAft>
              <a:buClr>
                <a:srgbClr val="404040"/>
              </a:buClr>
              <a:buSzPts val="1800"/>
              <a:buFont typeface="Arial"/>
              <a:buChar char="•"/>
            </a:pPr>
            <a:r>
              <a:rPr lang="en-US" sz="2000" dirty="0"/>
              <a:t>Transcript </a:t>
            </a:r>
            <a:r>
              <a:rPr lang="en-US" sz="2000" i="1" dirty="0"/>
              <a:t>preprocessing</a:t>
            </a:r>
            <a:r>
              <a:rPr lang="en-US" sz="2000" dirty="0"/>
              <a:t>: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1800" dirty="0"/>
              <a:t>Word segmentation using ‘</a:t>
            </a:r>
            <a:r>
              <a:rPr lang="en-US" sz="1800" dirty="0" err="1"/>
              <a:t>Jieba</a:t>
            </a:r>
            <a:r>
              <a:rPr lang="en-US" sz="1800" dirty="0"/>
              <a:t>’</a:t>
            </a:r>
            <a:endParaRPr dirty="0"/>
          </a:p>
          <a:p>
            <a:pPr marL="212834" lvl="0" indent="-212834" algn="l" rtl="0">
              <a:lnSpc>
                <a:spcPct val="115000"/>
              </a:lnSpc>
              <a:spcBef>
                <a:spcPts val="0"/>
              </a:spcBef>
              <a:spcAft>
                <a:spcPts val="0"/>
              </a:spcAft>
              <a:buClr>
                <a:srgbClr val="404040"/>
              </a:buClr>
              <a:buSzPts val="1800"/>
              <a:buFont typeface="Arial"/>
              <a:buChar char="•"/>
            </a:pPr>
            <a:r>
              <a:rPr lang="en-US" sz="2000" i="1" dirty="0"/>
              <a:t>LIWC</a:t>
            </a:r>
            <a:r>
              <a:rPr lang="en-US" sz="2000" dirty="0"/>
              <a:t> (CLIWC): 91 word categories: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1800" dirty="0"/>
              <a:t>e.g. function words, affect words, social words, etc.</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Lexical Features</a:t>
            </a:r>
            <a:endParaRPr/>
          </a:p>
        </p:txBody>
      </p:sp>
      <p:sp>
        <p:nvSpPr>
          <p:cNvPr id="255" name="Google Shape;255;p46"/>
          <p:cNvSpPr txBox="1">
            <a:spLocks noGrp="1"/>
          </p:cNvSpPr>
          <p:nvPr>
            <p:ph type="body" idx="1"/>
          </p:nvPr>
        </p:nvSpPr>
        <p:spPr>
          <a:xfrm>
            <a:off x="832677" y="1385180"/>
            <a:ext cx="3995401" cy="3176246"/>
          </a:xfrm>
          <a:prstGeom prst="rect">
            <a:avLst/>
          </a:prstGeom>
          <a:noFill/>
          <a:ln>
            <a:noFill/>
          </a:ln>
        </p:spPr>
        <p:txBody>
          <a:bodyPr spcFirstLastPara="1" wrap="square" lIns="0" tIns="0" rIns="0" bIns="0" anchor="t" anchorCtr="0">
            <a:noAutofit/>
          </a:bodyPr>
          <a:lstStyle/>
          <a:p>
            <a:pPr marL="0" lvl="0" indent="64005" algn="l" rtl="0">
              <a:lnSpc>
                <a:spcPct val="115000"/>
              </a:lnSpc>
              <a:spcBef>
                <a:spcPts val="0"/>
              </a:spcBef>
              <a:spcAft>
                <a:spcPts val="0"/>
              </a:spcAft>
              <a:buSzPts val="1800"/>
              <a:buNone/>
            </a:pPr>
            <a:r>
              <a:rPr lang="en-US" sz="2000" dirty="0"/>
              <a:t>One-second unit level</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1800" i="1" dirty="0"/>
              <a:t>Positively correlated </a:t>
            </a:r>
            <a:r>
              <a:rPr lang="en-US" sz="1800" dirty="0"/>
              <a:t>with humor:</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Strategy: Anxiety, risk, netspeak, </a:t>
            </a:r>
            <a:r>
              <a:rPr lang="en-US" sz="1800" dirty="0" err="1"/>
              <a:t>i</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Content: Power, drive, religion</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2000" i="1" dirty="0"/>
              <a:t>Negatively correlated </a:t>
            </a:r>
            <a:r>
              <a:rPr lang="en-US" sz="2000" dirty="0"/>
              <a:t>with humor:</a:t>
            </a:r>
            <a:endParaRPr sz="2000" dirty="0"/>
          </a:p>
          <a:p>
            <a:pPr marL="662937" lvl="1" indent="-205737" algn="l" rtl="0">
              <a:lnSpc>
                <a:spcPct val="115000"/>
              </a:lnSpc>
              <a:spcBef>
                <a:spcPts val="0"/>
              </a:spcBef>
              <a:spcAft>
                <a:spcPts val="0"/>
              </a:spcAft>
              <a:buClr>
                <a:srgbClr val="404040"/>
              </a:buClr>
              <a:buSzPts val="1600"/>
              <a:buFont typeface="Arial"/>
              <a:buChar char="–"/>
            </a:pPr>
            <a:r>
              <a:rPr lang="en-US" sz="1800" dirty="0"/>
              <a:t>Strategy: Cognitive process, insight</a:t>
            </a:r>
            <a:endParaRPr sz="1800" dirty="0"/>
          </a:p>
          <a:p>
            <a:pPr marL="662937" lvl="1" indent="-205737" algn="l" rtl="0">
              <a:lnSpc>
                <a:spcPct val="115000"/>
              </a:lnSpc>
              <a:spcBef>
                <a:spcPts val="0"/>
              </a:spcBef>
              <a:spcAft>
                <a:spcPts val="0"/>
              </a:spcAft>
              <a:buClr>
                <a:srgbClr val="404040"/>
              </a:buClr>
              <a:buSzPts val="1600"/>
              <a:buFont typeface="Arial"/>
              <a:buChar char="–"/>
            </a:pPr>
            <a:r>
              <a:rPr lang="en-US" sz="1800" dirty="0"/>
              <a:t>Content: Sexual, female, biological process</a:t>
            </a:r>
            <a:endParaRPr sz="1800" dirty="0"/>
          </a:p>
        </p:txBody>
      </p:sp>
      <p:sp>
        <p:nvSpPr>
          <p:cNvPr id="256" name="Google Shape;256;p46"/>
          <p:cNvSpPr txBox="1"/>
          <p:nvPr/>
        </p:nvSpPr>
        <p:spPr>
          <a:xfrm>
            <a:off x="4788575" y="1385180"/>
            <a:ext cx="3783001" cy="3176246"/>
          </a:xfrm>
          <a:prstGeom prst="rect">
            <a:avLst/>
          </a:prstGeom>
          <a:noFill/>
          <a:ln>
            <a:noFill/>
          </a:ln>
        </p:spPr>
        <p:txBody>
          <a:bodyPr spcFirstLastPara="1" wrap="square" lIns="0" tIns="0" rIns="0" bIns="0" anchor="t" anchorCtr="0">
            <a:normAutofit lnSpcReduction="10000"/>
          </a:bodyPr>
          <a:lstStyle/>
          <a:p>
            <a:pPr marL="0" marR="0" lvl="0" indent="64005" algn="l" rtl="0">
              <a:lnSpc>
                <a:spcPct val="115000"/>
              </a:lnSpc>
              <a:spcBef>
                <a:spcPts val="0"/>
              </a:spcBef>
              <a:spcAft>
                <a:spcPts val="0"/>
              </a:spcAft>
              <a:buClr>
                <a:srgbClr val="404040"/>
              </a:buClr>
              <a:buSzPts val="1800"/>
              <a:buFont typeface="Calibri"/>
              <a:buNone/>
            </a:pPr>
            <a:r>
              <a:rPr lang="en-US" sz="2000" b="0" i="0" u="none" strike="noStrike" cap="none" dirty="0">
                <a:solidFill>
                  <a:srgbClr val="404040"/>
                </a:solidFill>
                <a:latin typeface="Calibri"/>
                <a:ea typeface="Calibri"/>
                <a:cs typeface="Calibri"/>
                <a:sym typeface="Calibri"/>
              </a:rPr>
              <a:t>IPU level</a:t>
            </a:r>
            <a:endParaRPr sz="2000" dirty="0"/>
          </a:p>
          <a:p>
            <a:pPr marL="212834" marR="0" lvl="0" indent="-212834" algn="l" rtl="0">
              <a:lnSpc>
                <a:spcPct val="115000"/>
              </a:lnSpc>
              <a:spcBef>
                <a:spcPts val="0"/>
              </a:spcBef>
              <a:spcAft>
                <a:spcPts val="0"/>
              </a:spcAft>
              <a:buClr>
                <a:srgbClr val="404040"/>
              </a:buClr>
              <a:buSzPts val="1800"/>
              <a:buFont typeface="Arial"/>
              <a:buChar char="•"/>
            </a:pPr>
            <a:r>
              <a:rPr lang="en-US" sz="2000" b="0" i="1" u="none" strike="noStrike" cap="none" dirty="0">
                <a:solidFill>
                  <a:srgbClr val="404040"/>
                </a:solidFill>
                <a:latin typeface="Calibri"/>
                <a:ea typeface="Calibri"/>
                <a:cs typeface="Calibri"/>
                <a:sym typeface="Calibri"/>
              </a:rPr>
              <a:t>Positively correlated </a:t>
            </a:r>
            <a:r>
              <a:rPr lang="en-US" sz="2000" b="0" i="0" u="none" strike="noStrike" cap="none" dirty="0">
                <a:solidFill>
                  <a:srgbClr val="404040"/>
                </a:solidFill>
                <a:latin typeface="Calibri"/>
                <a:ea typeface="Calibri"/>
                <a:cs typeface="Calibri"/>
                <a:sym typeface="Calibri"/>
              </a:rPr>
              <a:t>with humor:</a:t>
            </a:r>
            <a:endParaRPr sz="20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Strategy: </a:t>
            </a:r>
            <a:r>
              <a:rPr lang="en-US" sz="1800" b="0" i="0" u="none" strike="noStrike" cap="none" dirty="0" err="1">
                <a:solidFill>
                  <a:srgbClr val="404040"/>
                </a:solidFill>
                <a:latin typeface="Calibri"/>
                <a:ea typeface="Calibri"/>
                <a:cs typeface="Calibri"/>
                <a:sym typeface="Calibri"/>
              </a:rPr>
              <a:t>i</a:t>
            </a:r>
            <a:endParaRPr sz="18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Content: religion</a:t>
            </a:r>
            <a:endParaRPr sz="1800" dirty="0"/>
          </a:p>
          <a:p>
            <a:pPr marL="212834" marR="0" lvl="0" indent="-212834" algn="l" rtl="0">
              <a:lnSpc>
                <a:spcPct val="115000"/>
              </a:lnSpc>
              <a:spcBef>
                <a:spcPts val="0"/>
              </a:spcBef>
              <a:spcAft>
                <a:spcPts val="0"/>
              </a:spcAft>
              <a:buClr>
                <a:srgbClr val="404040"/>
              </a:buClr>
              <a:buSzPts val="1800"/>
              <a:buFont typeface="Arial"/>
              <a:buChar char="•"/>
            </a:pPr>
            <a:r>
              <a:rPr lang="en-US" sz="2000" b="0" i="1" u="none" strike="noStrike" cap="none" dirty="0">
                <a:solidFill>
                  <a:srgbClr val="404040"/>
                </a:solidFill>
                <a:latin typeface="Calibri"/>
                <a:ea typeface="Calibri"/>
                <a:cs typeface="Calibri"/>
                <a:sym typeface="Calibri"/>
              </a:rPr>
              <a:t>Negatively correlated </a:t>
            </a:r>
            <a:r>
              <a:rPr lang="en-US" sz="2000" b="0" i="0" u="none" strike="noStrike" cap="none" dirty="0">
                <a:solidFill>
                  <a:srgbClr val="404040"/>
                </a:solidFill>
                <a:latin typeface="Calibri"/>
                <a:ea typeface="Calibri"/>
                <a:cs typeface="Calibri"/>
                <a:sym typeface="Calibri"/>
              </a:rPr>
              <a:t>with humor:</a:t>
            </a:r>
            <a:endParaRPr sz="20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Strategy: Cognitive process, cause, interrogatives, </a:t>
            </a:r>
            <a:r>
              <a:rPr lang="en-US" sz="1800" b="0" i="0" u="none" strike="noStrike" cap="none" dirty="0" err="1">
                <a:solidFill>
                  <a:srgbClr val="404040"/>
                </a:solidFill>
                <a:latin typeface="Calibri"/>
                <a:ea typeface="Calibri"/>
                <a:cs typeface="Calibri"/>
                <a:sym typeface="Calibri"/>
              </a:rPr>
              <a:t>auxverb</a:t>
            </a:r>
            <a:r>
              <a:rPr lang="en-US" sz="1800" b="0" i="0" u="none" strike="noStrike" cap="none" dirty="0">
                <a:solidFill>
                  <a:srgbClr val="404040"/>
                </a:solidFill>
                <a:latin typeface="Calibri"/>
                <a:ea typeface="Calibri"/>
                <a:cs typeface="Calibri"/>
                <a:sym typeface="Calibri"/>
              </a:rPr>
              <a:t>, they</a:t>
            </a:r>
            <a:endParaRPr sz="1800" dirty="0"/>
          </a:p>
          <a:p>
            <a:pPr marL="662937" marR="0" lvl="1" indent="-205737" algn="l" rtl="0">
              <a:lnSpc>
                <a:spcPct val="115000"/>
              </a:lnSpc>
              <a:spcBef>
                <a:spcPts val="0"/>
              </a:spcBef>
              <a:spcAft>
                <a:spcPts val="0"/>
              </a:spcAft>
              <a:buClr>
                <a:srgbClr val="404040"/>
              </a:buClr>
              <a:buSzPts val="1600"/>
              <a:buFont typeface="Arial"/>
              <a:buChar char="–"/>
            </a:pPr>
            <a:r>
              <a:rPr lang="en-US" sz="1800" b="0" i="0" u="none" strike="noStrike" cap="none" dirty="0">
                <a:solidFill>
                  <a:srgbClr val="404040"/>
                </a:solidFill>
                <a:latin typeface="Calibri"/>
                <a:ea typeface="Calibri"/>
                <a:cs typeface="Calibri"/>
                <a:sym typeface="Calibri"/>
              </a:rPr>
              <a:t>Content: Female, biological process, body</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Why Study Humor?</a:t>
            </a:r>
            <a:endParaRPr/>
          </a:p>
        </p:txBody>
      </p:sp>
      <p:sp>
        <p:nvSpPr>
          <p:cNvPr id="136" name="Google Shape;136;p29"/>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To understand human interaction</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To detect when people are being humorous rather than serious to evaluate the content of what they say</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To learn the characteristics of humorous speech to be able to synthesize it (e.g. for robots, chatbots, games, advertisements)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Because it’s interesting…</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7"/>
          <p:cNvSpPr txBox="1">
            <a:spLocks noGrp="1"/>
          </p:cNvSpPr>
          <p:nvPr>
            <p:ph type="title"/>
          </p:nvPr>
        </p:nvSpPr>
        <p:spPr>
          <a:xfrm>
            <a:off x="822960" y="214952"/>
            <a:ext cx="7543801" cy="1088100"/>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Lexical Features</a:t>
            </a:r>
            <a:endParaRPr/>
          </a:p>
        </p:txBody>
      </p:sp>
      <p:sp>
        <p:nvSpPr>
          <p:cNvPr id="262" name="Google Shape;262;p47"/>
          <p:cNvSpPr txBox="1">
            <a:spLocks noGrp="1"/>
          </p:cNvSpPr>
          <p:nvPr>
            <p:ph type="body" idx="1"/>
          </p:nvPr>
        </p:nvSpPr>
        <p:spPr>
          <a:xfrm>
            <a:off x="832680" y="1303052"/>
            <a:ext cx="7586699" cy="3258374"/>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Humorous </a:t>
            </a:r>
            <a:r>
              <a:rPr lang="en-US" sz="2000" i="1" dirty="0"/>
              <a:t>one-liners </a:t>
            </a:r>
            <a:r>
              <a:rPr lang="en-US" sz="2000" dirty="0"/>
              <a:t>vs. non-humorous </a:t>
            </a:r>
            <a:r>
              <a:rPr lang="en-US" sz="2000" i="1" dirty="0"/>
              <a:t>short sentence </a:t>
            </a:r>
            <a:r>
              <a:rPr lang="en-US" sz="2000" dirty="0"/>
              <a:t>(</a:t>
            </a:r>
            <a:r>
              <a:rPr lang="en-US" sz="2000" dirty="0" err="1"/>
              <a:t>Mihalcea</a:t>
            </a:r>
            <a:r>
              <a:rPr lang="en-US" sz="2000" dirty="0"/>
              <a:t> and Pulman, 2007) </a:t>
            </a:r>
            <a:endParaRPr sz="2000" dirty="0"/>
          </a:p>
          <a:p>
            <a:pPr marL="662937" lvl="1" indent="-205737" algn="l" rtl="0">
              <a:lnSpc>
                <a:spcPct val="115000"/>
              </a:lnSpc>
              <a:spcBef>
                <a:spcPts val="0"/>
              </a:spcBef>
              <a:spcAft>
                <a:spcPts val="0"/>
              </a:spcAft>
              <a:buClr>
                <a:srgbClr val="404040"/>
              </a:buClr>
              <a:buSzPts val="1800"/>
              <a:buFont typeface="Arial"/>
              <a:buChar char="–"/>
            </a:pPr>
            <a:r>
              <a:rPr lang="en-US" sz="2000" dirty="0"/>
              <a:t>Negative polarity, Human-centeredness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Negative polarity</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Negation: not significant</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Negative emotion: ‘anxiety’ significant on one-second unit level</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Human-centeredness</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a:t>
            </a:r>
            <a:r>
              <a:rPr lang="en-US" sz="2000" dirty="0" err="1">
                <a:solidFill>
                  <a:srgbClr val="404040"/>
                </a:solidFill>
                <a:latin typeface="Calibri"/>
                <a:ea typeface="Calibri"/>
                <a:cs typeface="Calibri"/>
                <a:sym typeface="Calibri"/>
              </a:rPr>
              <a:t>i</a:t>
            </a:r>
            <a:r>
              <a:rPr lang="en-US" sz="2000" dirty="0">
                <a:solidFill>
                  <a:srgbClr val="404040"/>
                </a:solidFill>
                <a:latin typeface="Calibri"/>
                <a:ea typeface="Calibri"/>
                <a:cs typeface="Calibri"/>
                <a:sym typeface="Calibri"/>
              </a:rPr>
              <a:t>’ (first person pronouns): significant on both one-second unit and IPU level</a:t>
            </a:r>
            <a:endParaRPr sz="2000" dirty="0"/>
          </a:p>
          <a:p>
            <a:pPr marL="662937" lvl="1" indent="-205737" algn="l" rtl="0">
              <a:lnSpc>
                <a:spcPct val="115000"/>
              </a:lnSpc>
              <a:spcBef>
                <a:spcPts val="0"/>
              </a:spcBef>
              <a:spcAft>
                <a:spcPts val="0"/>
              </a:spcAft>
              <a:buClr>
                <a:srgbClr val="404040"/>
              </a:buClr>
              <a:buSzPts val="1400"/>
              <a:buFont typeface="Arial"/>
              <a:buChar char="–"/>
            </a:pPr>
            <a:r>
              <a:rPr lang="en-US" sz="2000" dirty="0">
                <a:solidFill>
                  <a:srgbClr val="404040"/>
                </a:solidFill>
                <a:latin typeface="Calibri"/>
                <a:ea typeface="Calibri"/>
                <a:cs typeface="Calibri"/>
                <a:sym typeface="Calibri"/>
              </a:rPr>
              <a:t>Other personal pronouns: not significant</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8"/>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68" name="Google Shape;268;p48"/>
          <p:cNvSpPr txBox="1">
            <a:spLocks noGrp="1"/>
          </p:cNvSpPr>
          <p:nvPr>
            <p:ph type="body" idx="1"/>
          </p:nvPr>
        </p:nvSpPr>
        <p:spPr>
          <a:xfrm>
            <a:off x="822960" y="1519093"/>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Frame similarity:</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i="1" dirty="0"/>
              <a:t>Assumption</a:t>
            </a:r>
            <a:r>
              <a:rPr lang="en-US" sz="2000" dirty="0"/>
              <a:t>: difference between frames may capture visual patterns such as change of scenes and large body movements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Extracted 1 frame in each 10ms and compute similarity with neighboring extracted frames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Measure: </a:t>
            </a:r>
            <a:r>
              <a:rPr lang="en-US" sz="2000" dirty="0">
                <a:hlinkClick r:id="rId3"/>
              </a:rPr>
              <a:t>structural similarity index </a:t>
            </a:r>
            <a:r>
              <a:rPr lang="en-US" sz="2000" dirty="0"/>
              <a:t>(SSIM): higher SSIM means more similar</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Features: min, max, mean, range, std</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9"/>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74" name="Google Shape;274;p49"/>
          <p:cNvSpPr txBox="1">
            <a:spLocks noGrp="1"/>
          </p:cNvSpPr>
          <p:nvPr>
            <p:ph type="body" idx="1"/>
          </p:nvPr>
        </p:nvSpPr>
        <p:spPr>
          <a:xfrm>
            <a:off x="911259" y="1403287"/>
            <a:ext cx="3240535" cy="3148524"/>
          </a:xfrm>
          <a:prstGeom prst="rect">
            <a:avLst/>
          </a:prstGeom>
          <a:noFill/>
          <a:ln>
            <a:noFill/>
          </a:ln>
        </p:spPr>
        <p:txBody>
          <a:bodyPr spcFirstLastPara="1" wrap="square" lIns="0" tIns="0" rIns="0" bIns="0" anchor="t" anchorCtr="0">
            <a:normAutofit lnSpcReduction="10000"/>
          </a:bodyPr>
          <a:lstStyle/>
          <a:p>
            <a:pPr marL="160421" lvl="0" indent="-160421" algn="l" rtl="0">
              <a:lnSpc>
                <a:spcPct val="115000"/>
              </a:lnSpc>
              <a:spcBef>
                <a:spcPts val="0"/>
              </a:spcBef>
              <a:spcAft>
                <a:spcPts val="0"/>
              </a:spcAft>
              <a:buClr>
                <a:srgbClr val="535353"/>
              </a:buClr>
              <a:buSzPts val="1600"/>
              <a:buFont typeface="Calibri"/>
              <a:buChar char="•"/>
            </a:pPr>
            <a:r>
              <a:rPr lang="en-US" sz="2000" dirty="0">
                <a:solidFill>
                  <a:srgbClr val="535353"/>
                </a:solidFill>
              </a:rPr>
              <a:t> </a:t>
            </a:r>
            <a:r>
              <a:rPr lang="en-US" sz="2000" i="1" dirty="0">
                <a:solidFill>
                  <a:srgbClr val="535353"/>
                </a:solidFill>
              </a:rPr>
              <a:t>Body poses</a:t>
            </a:r>
            <a:endParaRPr sz="2000" i="1"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Extraction: </a:t>
            </a:r>
            <a:r>
              <a:rPr lang="en-US" sz="1700" dirty="0" err="1">
                <a:solidFill>
                  <a:srgbClr val="535353"/>
                </a:solidFill>
                <a:hlinkClick r:id="rId3"/>
              </a:rPr>
              <a:t>AlphaPose</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Identify 17 </a:t>
            </a:r>
            <a:r>
              <a:rPr lang="en-US" sz="1700" dirty="0" err="1">
                <a:solidFill>
                  <a:srgbClr val="535353"/>
                </a:solidFill>
              </a:rPr>
              <a:t>keypoints</a:t>
            </a:r>
            <a:r>
              <a:rPr lang="en-US" sz="1700" dirty="0">
                <a:solidFill>
                  <a:srgbClr val="535353"/>
                </a:solidFill>
              </a:rPr>
              <a:t> of body junctions with confidence scores</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Use binary features to indicate the appearance of hips and legs</a:t>
            </a:r>
            <a:endParaRPr sz="1700" dirty="0"/>
          </a:p>
          <a:p>
            <a:pPr marL="603273" lvl="1" indent="-187222" algn="l" rtl="0">
              <a:lnSpc>
                <a:spcPct val="115000"/>
              </a:lnSpc>
              <a:spcBef>
                <a:spcPts val="0"/>
              </a:spcBef>
              <a:spcAft>
                <a:spcPts val="0"/>
              </a:spcAft>
              <a:buClr>
                <a:srgbClr val="404040"/>
              </a:buClr>
              <a:buSzPts val="1600"/>
              <a:buFont typeface="Arial"/>
              <a:buChar char="–"/>
            </a:pPr>
            <a:r>
              <a:rPr lang="en-US" sz="1700" dirty="0">
                <a:solidFill>
                  <a:srgbClr val="535353"/>
                </a:solidFill>
              </a:rPr>
              <a:t>Features: mean, std, mean of frame-level differences, std of differences</a:t>
            </a:r>
            <a:endParaRPr sz="1700" dirty="0"/>
          </a:p>
        </p:txBody>
      </p:sp>
      <p:pic>
        <p:nvPicPr>
          <p:cNvPr id="275" name="Google Shape;275;p49" descr="Google Shape;260;p47"/>
          <p:cNvPicPr preferRelativeResize="0"/>
          <p:nvPr/>
        </p:nvPicPr>
        <p:blipFill rotWithShape="1">
          <a:blip r:embed="rId4">
            <a:alphaModFix/>
          </a:blip>
          <a:srcRect/>
          <a:stretch/>
        </p:blipFill>
        <p:spPr>
          <a:xfrm>
            <a:off x="4346576" y="1907904"/>
            <a:ext cx="3982049" cy="22399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Features — Visual</a:t>
            </a:r>
            <a:endParaRPr/>
          </a:p>
        </p:txBody>
      </p:sp>
      <p:sp>
        <p:nvSpPr>
          <p:cNvPr id="281" name="Google Shape;281;p50"/>
          <p:cNvSpPr txBox="1">
            <a:spLocks noGrp="1"/>
          </p:cNvSpPr>
          <p:nvPr>
            <p:ph type="body" idx="1"/>
          </p:nvPr>
        </p:nvSpPr>
        <p:spPr>
          <a:xfrm>
            <a:off x="842378" y="1450188"/>
            <a:ext cx="3699738" cy="2932215"/>
          </a:xfrm>
          <a:prstGeom prst="rect">
            <a:avLst/>
          </a:prstGeom>
          <a:noFill/>
          <a:ln>
            <a:noFill/>
          </a:ln>
        </p:spPr>
        <p:txBody>
          <a:bodyPr spcFirstLastPara="1" wrap="square" lIns="0" tIns="0" rIns="0" bIns="0" anchor="t" anchorCtr="0">
            <a:noAutofit/>
          </a:bodyPr>
          <a:lstStyle/>
          <a:p>
            <a:pPr marL="204321" lvl="0" indent="-204321" algn="l" rtl="0">
              <a:lnSpc>
                <a:spcPct val="115000"/>
              </a:lnSpc>
              <a:spcBef>
                <a:spcPts val="0"/>
              </a:spcBef>
              <a:spcAft>
                <a:spcPts val="0"/>
              </a:spcAft>
              <a:buClr>
                <a:srgbClr val="404040"/>
              </a:buClr>
              <a:buSzPts val="1700"/>
              <a:buFont typeface="Arial"/>
              <a:buChar char="•"/>
            </a:pPr>
            <a:r>
              <a:rPr lang="en-US" sz="2000" i="1" dirty="0">
                <a:solidFill>
                  <a:srgbClr val="535353"/>
                </a:solidFill>
              </a:rPr>
              <a:t>Facial landmarks</a:t>
            </a:r>
            <a:r>
              <a:rPr lang="en-US" sz="2000" dirty="0">
                <a:solidFill>
                  <a:srgbClr val="535353"/>
                </a:solidFill>
              </a:rPr>
              <a:t>:</a:t>
            </a:r>
            <a:endParaRPr sz="20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Extraction: </a:t>
            </a:r>
            <a:r>
              <a:rPr lang="en-US" sz="1700" dirty="0" err="1">
                <a:solidFill>
                  <a:srgbClr val="535353"/>
                </a:solidFill>
                <a:hlinkClick r:id="rId3"/>
              </a:rPr>
              <a:t>dlib</a:t>
            </a:r>
            <a:r>
              <a:rPr lang="en-US" sz="1700" dirty="0">
                <a:solidFill>
                  <a:srgbClr val="535353"/>
                </a:solidFill>
                <a:hlinkClick r:id="rId3"/>
              </a:rPr>
              <a:t> library</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68 coordinates of facial landmarks</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Preprocessing: rescaled, computed relative position, exclude </a:t>
            </a:r>
            <a:r>
              <a:rPr lang="en-US" sz="1700" dirty="0" err="1">
                <a:solidFill>
                  <a:srgbClr val="535353"/>
                </a:solidFill>
              </a:rPr>
              <a:t>keypoints</a:t>
            </a:r>
            <a:r>
              <a:rPr lang="en-US" sz="1700" dirty="0">
                <a:solidFill>
                  <a:srgbClr val="535353"/>
                </a:solidFill>
              </a:rPr>
              <a:t> for jawline</a:t>
            </a:r>
            <a:endParaRPr sz="1700" dirty="0"/>
          </a:p>
          <a:p>
            <a:pPr marL="636422" lvl="1" indent="-197508" algn="l" rtl="0">
              <a:lnSpc>
                <a:spcPct val="115000"/>
              </a:lnSpc>
              <a:spcBef>
                <a:spcPts val="0"/>
              </a:spcBef>
              <a:spcAft>
                <a:spcPts val="0"/>
              </a:spcAft>
              <a:buClr>
                <a:srgbClr val="404040"/>
              </a:buClr>
              <a:buSzPts val="1700"/>
              <a:buFont typeface="Arial"/>
              <a:buChar char="–"/>
            </a:pPr>
            <a:r>
              <a:rPr lang="en-US" sz="1700" dirty="0">
                <a:solidFill>
                  <a:srgbClr val="535353"/>
                </a:solidFill>
              </a:rPr>
              <a:t>Features: mean, std, mean of frame-level differences, std of differences</a:t>
            </a:r>
            <a:endParaRPr sz="1700" dirty="0"/>
          </a:p>
        </p:txBody>
      </p:sp>
      <p:pic>
        <p:nvPicPr>
          <p:cNvPr id="282" name="Google Shape;282;p50" descr="Google Shape;267;p48"/>
          <p:cNvPicPr preferRelativeResize="0"/>
          <p:nvPr/>
        </p:nvPicPr>
        <p:blipFill rotWithShape="1">
          <a:blip r:embed="rId4">
            <a:alphaModFix/>
          </a:blip>
          <a:srcRect/>
          <a:stretch/>
        </p:blipFill>
        <p:spPr>
          <a:xfrm>
            <a:off x="4592787" y="1769641"/>
            <a:ext cx="4080622" cy="2293311"/>
          </a:xfrm>
          <a:prstGeom prst="rect">
            <a:avLst/>
          </a:prstGeom>
          <a:noFill/>
          <a:ln>
            <a:noFill/>
          </a:ln>
        </p:spPr>
      </p:pic>
      <p:sp>
        <p:nvSpPr>
          <p:cNvPr id="283" name="Google Shape;283;p50"/>
          <p:cNvSpPr txBox="1"/>
          <p:nvPr/>
        </p:nvSpPr>
        <p:spPr>
          <a:xfrm>
            <a:off x="4088067" y="432080"/>
            <a:ext cx="127002" cy="177801"/>
          </a:xfrm>
          <a:prstGeom prst="rect">
            <a:avLst/>
          </a:prstGeom>
          <a:noFill/>
          <a:ln>
            <a:noFill/>
          </a:ln>
        </p:spPr>
        <p:txBody>
          <a:bodyPr spcFirstLastPara="1" wrap="square" lIns="0" tIns="0" rIns="0" bIns="0" anchor="t" anchorCtr="0">
            <a:spAutoFit/>
          </a:bodyPr>
          <a:lstStyle/>
          <a:p>
            <a:pPr marL="0" marR="0" lvl="0" indent="0" algn="l" rtl="0">
              <a:lnSpc>
                <a:spcPct val="233333"/>
              </a:lnSpc>
              <a:spcBef>
                <a:spcPts val="0"/>
              </a:spcBef>
              <a:spcAft>
                <a:spcPts val="0"/>
              </a:spcAft>
              <a:buClr>
                <a:srgbClr val="000000"/>
              </a:buClr>
              <a:buSzPts val="1200"/>
              <a:buFont typeface="Times"/>
              <a:buNone/>
            </a:pPr>
            <a:r>
              <a:rPr lang="en-US" sz="1200" b="0" i="0" u="none" strike="noStrike" cap="none">
                <a:solidFill>
                  <a:srgbClr val="000000"/>
                </a:solidFill>
                <a:latin typeface="Times"/>
                <a:ea typeface="Times"/>
                <a:cs typeface="Times"/>
                <a:sym typeface="Times"/>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289" name="Google Shape;289;p51"/>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SSIM - frame similarity</a:t>
            </a:r>
            <a:endParaRPr sz="2000" i="1" dirty="0"/>
          </a:p>
          <a:p>
            <a:pPr marL="212834" lvl="0" indent="-212834" algn="l" rtl="0">
              <a:lnSpc>
                <a:spcPct val="115000"/>
              </a:lnSpc>
              <a:spcBef>
                <a:spcPts val="0"/>
              </a:spcBef>
              <a:spcAft>
                <a:spcPts val="0"/>
              </a:spcAft>
              <a:buClr>
                <a:srgbClr val="404040"/>
              </a:buClr>
              <a:buSzPts val="1800"/>
              <a:buFont typeface="Arial"/>
              <a:buChar char="•"/>
            </a:pPr>
            <a:r>
              <a:rPr lang="en-US" sz="2000" i="1" dirty="0"/>
              <a:t>Humor segments </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dirty="0"/>
              <a:t>Are unlikely to be motionless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But also have fewer complete scene changes</a:t>
            </a:r>
            <a:endParaRPr sz="2000" dirty="0"/>
          </a:p>
        </p:txBody>
      </p:sp>
      <p:pic>
        <p:nvPicPr>
          <p:cNvPr id="290" name="Google Shape;290;p51" descr="Google Shape;275;p49"/>
          <p:cNvPicPr preferRelativeResize="0"/>
          <p:nvPr/>
        </p:nvPicPr>
        <p:blipFill rotWithShape="1">
          <a:blip r:embed="rId3">
            <a:alphaModFix/>
          </a:blip>
          <a:srcRect/>
          <a:stretch/>
        </p:blipFill>
        <p:spPr>
          <a:xfrm>
            <a:off x="1771650" y="2716834"/>
            <a:ext cx="5600700" cy="19431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296" name="Google Shape;296;p52"/>
          <p:cNvSpPr txBox="1">
            <a:spLocks noGrp="1"/>
          </p:cNvSpPr>
          <p:nvPr>
            <p:ph type="body" idx="1"/>
          </p:nvPr>
        </p:nvSpPr>
        <p:spPr>
          <a:xfrm>
            <a:off x="822958" y="4113688"/>
            <a:ext cx="7543804" cy="569941"/>
          </a:xfrm>
          <a:prstGeom prst="rect">
            <a:avLst/>
          </a:prstGeom>
          <a:noFill/>
          <a:ln>
            <a:noFill/>
          </a:ln>
        </p:spPr>
        <p:txBody>
          <a:bodyPr spcFirstLastPara="1" wrap="square" lIns="0" tIns="0" rIns="0" bIns="0" anchor="t" anchorCtr="0">
            <a:noAutofit/>
          </a:bodyPr>
          <a:lstStyle/>
          <a:p>
            <a:pPr marL="187129" lvl="0" indent="-128963" algn="l" rtl="0">
              <a:lnSpc>
                <a:spcPct val="103500"/>
              </a:lnSpc>
              <a:spcBef>
                <a:spcPts val="0"/>
              </a:spcBef>
              <a:spcAft>
                <a:spcPts val="0"/>
              </a:spcAft>
              <a:buSzPts val="1800"/>
              <a:buChar char=" "/>
            </a:pPr>
            <a:r>
              <a:rPr lang="en-US" sz="2000" dirty="0"/>
              <a:t>Good news for those who are single!  In 2016 — you will still be a single dog.</a:t>
            </a:r>
            <a:endParaRPr sz="2000" dirty="0"/>
          </a:p>
        </p:txBody>
      </p:sp>
      <p:pic>
        <p:nvPicPr>
          <p:cNvPr id="297" name="Google Shape;297;p52" title="single_dog.mp4">
            <a:hlinkClick r:id="rId3"/>
          </p:cNvPr>
          <p:cNvPicPr preferRelativeResize="0"/>
          <p:nvPr/>
        </p:nvPicPr>
        <p:blipFill>
          <a:blip r:embed="rId4">
            <a:alphaModFix/>
          </a:blip>
          <a:stretch>
            <a:fillRect/>
          </a:stretch>
        </p:blipFill>
        <p:spPr>
          <a:xfrm>
            <a:off x="2367413" y="1455420"/>
            <a:ext cx="4454877" cy="25058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Analysis - Visual Features</a:t>
            </a:r>
            <a:endParaRPr/>
          </a:p>
        </p:txBody>
      </p:sp>
      <p:sp>
        <p:nvSpPr>
          <p:cNvPr id="303" name="Google Shape;303;p53"/>
          <p:cNvSpPr txBox="1">
            <a:spLocks noGrp="1"/>
          </p:cNvSpPr>
          <p:nvPr>
            <p:ph type="body" idx="1"/>
          </p:nvPr>
        </p:nvSpPr>
        <p:spPr>
          <a:xfrm>
            <a:off x="860857" y="1519093"/>
            <a:ext cx="7543804" cy="3017524"/>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Body poses</a:t>
            </a:r>
            <a:r>
              <a:rPr lang="en-US" sz="2000" dirty="0"/>
              <a: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One-second unit: </a:t>
            </a:r>
            <a:r>
              <a:rPr lang="en-US" sz="2000" i="1" dirty="0" err="1"/>
              <a:t>keypoints</a:t>
            </a:r>
            <a:r>
              <a:rPr lang="en-US" sz="2000" i="1" dirty="0"/>
              <a:t> above hips </a:t>
            </a:r>
            <a:r>
              <a:rPr lang="en-US" sz="2000" dirty="0"/>
              <a:t>are significant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IPU unit: </a:t>
            </a:r>
            <a:r>
              <a:rPr lang="en-US" sz="2000" i="1" dirty="0" err="1"/>
              <a:t>keypoints</a:t>
            </a:r>
            <a:r>
              <a:rPr lang="en-US" sz="2000" i="1" dirty="0"/>
              <a:t> above shoulder </a:t>
            </a:r>
            <a:r>
              <a:rPr lang="en-US" sz="2000" dirty="0"/>
              <a:t>are significant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The </a:t>
            </a:r>
            <a:r>
              <a:rPr lang="en-US" sz="2000" i="1" dirty="0"/>
              <a:t>movements of </a:t>
            </a:r>
            <a:r>
              <a:rPr lang="en-US" sz="2000" i="1" dirty="0" err="1"/>
              <a:t>keypoints</a:t>
            </a:r>
            <a:r>
              <a:rPr lang="en-US" sz="2000" dirty="0"/>
              <a:t> are correlated with humor, but the </a:t>
            </a:r>
            <a:r>
              <a:rPr lang="en-US" sz="2000" i="1" dirty="0"/>
              <a:t>movement directions are not significant</a:t>
            </a:r>
            <a:endParaRPr sz="2000" i="1" dirty="0"/>
          </a:p>
          <a:p>
            <a:pPr marL="212834" lvl="0" indent="-212834" algn="l" rtl="0">
              <a:lnSpc>
                <a:spcPct val="115000"/>
              </a:lnSpc>
              <a:spcBef>
                <a:spcPts val="0"/>
              </a:spcBef>
              <a:spcAft>
                <a:spcPts val="0"/>
              </a:spcAft>
              <a:buClr>
                <a:srgbClr val="404040"/>
              </a:buClr>
              <a:buSzPts val="1800"/>
              <a:buFont typeface="Arial"/>
              <a:buChar char="•"/>
            </a:pPr>
            <a:r>
              <a:rPr lang="en-US" sz="2000" dirty="0"/>
              <a:t>Facial landmarks: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Most significant </a:t>
            </a:r>
            <a:r>
              <a:rPr lang="en-US" sz="2000" i="1" dirty="0" err="1"/>
              <a:t>keypoints</a:t>
            </a:r>
            <a:r>
              <a:rPr lang="en-US" sz="2000" dirty="0"/>
              <a:t>: brows, nose (head-turning information)</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Classification Experiments</a:t>
            </a:r>
            <a:endParaRPr/>
          </a:p>
        </p:txBody>
      </p:sp>
      <p:sp>
        <p:nvSpPr>
          <p:cNvPr id="309" name="Google Shape;309;p54"/>
          <p:cNvSpPr txBox="1">
            <a:spLocks noGrp="1"/>
          </p:cNvSpPr>
          <p:nvPr>
            <p:ph type="body" idx="1"/>
          </p:nvPr>
        </p:nvSpPr>
        <p:spPr>
          <a:xfrm>
            <a:off x="822960" y="1384298"/>
            <a:ext cx="7543801" cy="3088113"/>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70 videos (unsupervised labels) in training set, 30 videos (human labels) in test set</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Feature dimensions</a:t>
            </a:r>
            <a:r>
              <a:rPr lang="en-US" sz="2000" dirty="0"/>
              <a: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396 speech features </a:t>
            </a:r>
            <a:r>
              <a:rPr lang="en-US" sz="2000" dirty="0"/>
              <a:t>(11 from </a:t>
            </a:r>
            <a:r>
              <a:rPr lang="en-US" sz="2000" dirty="0" err="1"/>
              <a:t>Praat</a:t>
            </a:r>
            <a:r>
              <a:rPr lang="en-US" sz="2000" dirty="0"/>
              <a:t>, 384 from </a:t>
            </a:r>
            <a:r>
              <a:rPr lang="en-US" sz="2000" dirty="0" err="1"/>
              <a:t>openSMILE</a:t>
            </a:r>
            <a:r>
              <a:rPr lang="en-US" sz="2000" dirty="0"/>
              <a:t>, speaking rate)</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91 text features (CLIWC)</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i="1" dirty="0"/>
              <a:t>522 visual features </a:t>
            </a:r>
            <a:r>
              <a:rPr lang="en-US" sz="2000" dirty="0"/>
              <a:t>(5 from frame similarity, 408 from facial landmarks, 109 from body pose)</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Model: </a:t>
            </a:r>
            <a:r>
              <a:rPr lang="en-US" sz="2000" i="1" dirty="0"/>
              <a:t>random forest </a:t>
            </a:r>
            <a:r>
              <a:rPr lang="en-US" sz="2000" dirty="0"/>
              <a:t>classifier with 1000 estimators</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Classification Experiments</a:t>
            </a:r>
            <a:endParaRPr/>
          </a:p>
        </p:txBody>
      </p:sp>
      <p:sp>
        <p:nvSpPr>
          <p:cNvPr id="315" name="Google Shape;315;p55"/>
          <p:cNvSpPr txBox="1">
            <a:spLocks noGrp="1"/>
          </p:cNvSpPr>
          <p:nvPr>
            <p:ph type="body" idx="1"/>
          </p:nvPr>
        </p:nvSpPr>
        <p:spPr>
          <a:xfrm>
            <a:off x="822958" y="1527674"/>
            <a:ext cx="7543804" cy="725678"/>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2000" i="1" dirty="0"/>
              <a:t>IPU segmentation </a:t>
            </a:r>
            <a:r>
              <a:rPr lang="en-US" sz="2000" dirty="0"/>
              <a:t>outperforms one-second unit segmentation.</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i="1" dirty="0"/>
              <a:t>Speech features </a:t>
            </a:r>
            <a:r>
              <a:rPr lang="en-US" sz="2000" dirty="0"/>
              <a:t>are the most useful.</a:t>
            </a:r>
            <a:endParaRPr sz="2000" dirty="0"/>
          </a:p>
        </p:txBody>
      </p:sp>
      <p:pic>
        <p:nvPicPr>
          <p:cNvPr id="316" name="Google Shape;316;p55" descr="Google Shape;301;p53"/>
          <p:cNvPicPr preferRelativeResize="0"/>
          <p:nvPr/>
        </p:nvPicPr>
        <p:blipFill rotWithShape="1">
          <a:blip r:embed="rId3">
            <a:alphaModFix/>
          </a:blip>
          <a:srcRect/>
          <a:stretch/>
        </p:blipFill>
        <p:spPr>
          <a:xfrm>
            <a:off x="1951409" y="2318446"/>
            <a:ext cx="5286902" cy="209633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6"/>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Future Directions</a:t>
            </a:r>
            <a:endParaRPr/>
          </a:p>
        </p:txBody>
      </p:sp>
      <p:sp>
        <p:nvSpPr>
          <p:cNvPr id="322" name="Google Shape;322;p56"/>
          <p:cNvSpPr txBox="1">
            <a:spLocks noGrp="1"/>
          </p:cNvSpPr>
          <p:nvPr>
            <p:ph type="body" idx="1"/>
          </p:nvPr>
        </p:nvSpPr>
        <p:spPr>
          <a:xfrm>
            <a:off x="822960" y="1384300"/>
            <a:ext cx="7543801" cy="3097165"/>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Collect more videos from different types of humorous video creators</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Current videos mainly include humor techniques like exaggeration and bombast</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Explore larger variety of characteristics in humor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Apply to different types of emotions and reactions</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Examine other platforms and create automatic labeling of video segments</a:t>
            </a:r>
            <a:endParaRPr sz="2000" dirty="0">
              <a:solidFill>
                <a:schemeClr val="dk1"/>
              </a:solidFill>
            </a:endParaRPr>
          </a:p>
          <a:p>
            <a:pPr marL="662937" lvl="1" indent="-205737" algn="l" rtl="0">
              <a:lnSpc>
                <a:spcPct val="115000"/>
              </a:lnSpc>
              <a:spcBef>
                <a:spcPts val="0"/>
              </a:spcBef>
              <a:spcAft>
                <a:spcPts val="0"/>
              </a:spcAft>
              <a:buClr>
                <a:srgbClr val="404040"/>
              </a:buClr>
              <a:buSzPts val="1800"/>
              <a:buFont typeface="Arial"/>
              <a:buChar char="–"/>
            </a:pPr>
            <a:r>
              <a:rPr lang="en-US" sz="2000" dirty="0"/>
              <a:t>Use videos collected from other sources such as YouTube live chats</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How Do We Define Humor?</a:t>
            </a:r>
            <a:endParaRPr/>
          </a:p>
        </p:txBody>
      </p:sp>
      <p:sp>
        <p:nvSpPr>
          <p:cNvPr id="142" name="Google Shape;142;p30"/>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endParaRPr sz="1800" dirty="0"/>
          </a:p>
          <a:p>
            <a:pPr marL="1256629" lvl="2" indent="-240629" algn="l" rtl="0">
              <a:lnSpc>
                <a:spcPct val="115000"/>
              </a:lnSpc>
              <a:spcBef>
                <a:spcPts val="0"/>
              </a:spcBef>
              <a:spcAft>
                <a:spcPts val="0"/>
              </a:spcAft>
              <a:buClr>
                <a:srgbClr val="404040"/>
              </a:buClr>
              <a:buSzPts val="1800"/>
              <a:buFont typeface="Calibri"/>
              <a:buAutoNum type="arabicPeriod"/>
            </a:pPr>
            <a:r>
              <a:rPr lang="en-US" sz="1800" dirty="0"/>
              <a:t> </a:t>
            </a:r>
            <a:r>
              <a:rPr lang="en-US" sz="2000" dirty="0"/>
              <a:t>Producer + Perceiver </a:t>
            </a:r>
            <a:endParaRPr sz="2000" dirty="0"/>
          </a:p>
          <a:p>
            <a:pPr marL="1256629" lvl="2" indent="-240629" algn="l" rtl="0">
              <a:lnSpc>
                <a:spcPct val="115000"/>
              </a:lnSpc>
              <a:spcBef>
                <a:spcPts val="0"/>
              </a:spcBef>
              <a:spcAft>
                <a:spcPts val="0"/>
              </a:spcAft>
              <a:buClr>
                <a:srgbClr val="404040"/>
              </a:buClr>
              <a:buSzPts val="1800"/>
              <a:buFont typeface="Calibri"/>
              <a:buAutoNum type="arabicPeriod"/>
            </a:pPr>
            <a:r>
              <a:rPr lang="en-US" sz="2000" dirty="0"/>
              <a:t> Positive emotional reactions (laughter)</a:t>
            </a:r>
            <a:endParaRPr sz="2000" dirty="0"/>
          </a:p>
          <a:p>
            <a:pPr marL="1256629" lvl="2" indent="-240629" algn="l" rtl="0">
              <a:lnSpc>
                <a:spcPct val="115000"/>
              </a:lnSpc>
              <a:spcBef>
                <a:spcPts val="0"/>
              </a:spcBef>
              <a:spcAft>
                <a:spcPts val="0"/>
              </a:spcAft>
              <a:buClr>
                <a:srgbClr val="404040"/>
              </a:buClr>
              <a:buSzPts val="1800"/>
              <a:buFont typeface="Calibri"/>
              <a:buAutoNum type="arabicPeriod"/>
            </a:pPr>
            <a:r>
              <a:rPr lang="en-US" sz="2000" dirty="0"/>
              <a:t> Highly individualistic &amp; cultural specific</a:t>
            </a:r>
            <a:endParaRPr sz="2000" dirty="0"/>
          </a:p>
          <a:p>
            <a:pPr marL="0" lvl="2" indent="1285875" algn="l" rtl="0">
              <a:lnSpc>
                <a:spcPct val="115000"/>
              </a:lnSpc>
              <a:spcBef>
                <a:spcPts val="0"/>
              </a:spcBef>
              <a:spcAft>
                <a:spcPts val="0"/>
              </a:spcAft>
              <a:buSzPts val="1800"/>
              <a:buNone/>
            </a:pPr>
            <a:endParaRPr sz="1800" dirty="0"/>
          </a:p>
          <a:p>
            <a:pPr marL="0" lvl="2" indent="1285875" algn="l" rtl="0">
              <a:lnSpc>
                <a:spcPct val="115000"/>
              </a:lnSpc>
              <a:spcBef>
                <a:spcPts val="0"/>
              </a:spcBef>
              <a:spcAft>
                <a:spcPts val="0"/>
              </a:spcAft>
              <a:buSzPts val="1800"/>
              <a:buNone/>
            </a:pPr>
            <a:endParaRPr sz="1800" dirty="0"/>
          </a:p>
          <a:p>
            <a:pPr marL="0" lvl="2" indent="1285875" algn="l" rtl="0">
              <a:lnSpc>
                <a:spcPct val="115000"/>
              </a:lnSpc>
              <a:spcBef>
                <a:spcPts val="0"/>
              </a:spcBef>
              <a:spcAft>
                <a:spcPts val="0"/>
              </a:spcAft>
              <a:buSzPts val="1800"/>
              <a:buNone/>
            </a:pPr>
            <a:r>
              <a:rPr lang="en-US" sz="2000" dirty="0"/>
              <a:t>Lack of multimedia data annotated with humor</a:t>
            </a:r>
            <a:endParaRPr sz="2000" dirty="0"/>
          </a:p>
        </p:txBody>
      </p:sp>
      <p:sp>
        <p:nvSpPr>
          <p:cNvPr id="143" name="Google Shape;143;p30"/>
          <p:cNvSpPr/>
          <p:nvPr/>
        </p:nvSpPr>
        <p:spPr>
          <a:xfrm>
            <a:off x="4345206" y="2771504"/>
            <a:ext cx="575108" cy="512703"/>
          </a:xfrm>
          <a:custGeom>
            <a:avLst/>
            <a:gdLst/>
            <a:ahLst/>
            <a:cxnLst/>
            <a:rect l="l" t="t"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096FF"/>
          </a:solidFill>
          <a:ln w="9525" cap="flat" cmpd="sng">
            <a:solidFill>
              <a:srgbClr val="4A7DBA"/>
            </a:solidFill>
            <a:prstDash val="solid"/>
            <a:round/>
            <a:headEnd type="none" w="sm" len="sm"/>
            <a:tailEnd type="none" w="sm" len="sm"/>
          </a:ln>
          <a:effectLst>
            <a:outerShdw blurRad="38100" dist="23000" dir="5400000" rotWithShape="0">
              <a:srgbClr val="000000">
                <a:alpha val="34117"/>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7"/>
          <p:cNvSpPr txBox="1">
            <a:spLocks noGrp="1"/>
          </p:cNvSpPr>
          <p:nvPr>
            <p:ph type="ctrTitle" idx="4294967295"/>
          </p:nvPr>
        </p:nvSpPr>
        <p:spPr>
          <a:xfrm>
            <a:off x="822960" y="569212"/>
            <a:ext cx="7543801" cy="2674624"/>
          </a:xfrm>
          <a:prstGeom prst="rect">
            <a:avLst/>
          </a:prstGeom>
          <a:noFill/>
          <a:ln>
            <a:noFill/>
          </a:ln>
        </p:spPr>
        <p:txBody>
          <a:bodyPr spcFirstLastPara="1" wrap="square" lIns="34275" tIns="34275" rIns="34275" bIns="34275" anchor="b" anchorCtr="0">
            <a:normAutofit/>
          </a:bodyPr>
          <a:lstStyle/>
          <a:p>
            <a:pPr marL="0" marR="0" lvl="0" indent="0" algn="l" rtl="0">
              <a:lnSpc>
                <a:spcPct val="85000"/>
              </a:lnSpc>
              <a:spcBef>
                <a:spcPts val="0"/>
              </a:spcBef>
              <a:spcAft>
                <a:spcPts val="0"/>
              </a:spcAft>
              <a:buClr>
                <a:srgbClr val="262626"/>
              </a:buClr>
              <a:buSzPts val="6000"/>
              <a:buFont typeface="Calibri"/>
              <a:buNone/>
            </a:pPr>
            <a:r>
              <a:rPr lang="en-US" sz="6000" b="0" i="0" u="none" strike="noStrike" cap="none">
                <a:solidFill>
                  <a:srgbClr val="262626"/>
                </a:solidFill>
                <a:latin typeface="Calibri"/>
                <a:ea typeface="Calibri"/>
                <a:cs typeface="Calibri"/>
                <a:sym typeface="Calibri"/>
              </a:rPr>
              <a:t>Thanks233!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8"/>
          <p:cNvSpPr txBox="1">
            <a:spLocks noGrp="1"/>
          </p:cNvSpPr>
          <p:nvPr>
            <p:ph type="title"/>
          </p:nvPr>
        </p:nvSpPr>
        <p:spPr>
          <a:xfrm>
            <a:off x="822960" y="214951"/>
            <a:ext cx="7543801" cy="1088069"/>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4800"/>
              <a:buFont typeface="Calibri"/>
              <a:buNone/>
            </a:pPr>
            <a:r>
              <a:rPr lang="en-US"/>
              <a:t>Next Week</a:t>
            </a:r>
            <a:endParaRPr/>
          </a:p>
        </p:txBody>
      </p:sp>
      <p:sp>
        <p:nvSpPr>
          <p:cNvPr id="333" name="Google Shape;333;p58"/>
          <p:cNvSpPr txBox="1">
            <a:spLocks noGrp="1"/>
          </p:cNvSpPr>
          <p:nvPr>
            <p:ph type="body" idx="1"/>
          </p:nvPr>
        </p:nvSpPr>
        <p:spPr>
          <a:xfrm>
            <a:off x="822960" y="1384300"/>
            <a:ext cx="7543801" cy="3017523"/>
          </a:xfrm>
          <a:prstGeom prst="rect">
            <a:avLst/>
          </a:prstGeom>
          <a:noFill/>
          <a:ln>
            <a:noFill/>
          </a:ln>
        </p:spPr>
        <p:txBody>
          <a:bodyPr spcFirstLastPara="1" wrap="square" lIns="0" tIns="0" rIns="0" bIns="0" anchor="t" anchorCtr="0">
            <a:normAutofit/>
          </a:bodyPr>
          <a:lstStyle/>
          <a:p>
            <a:pPr>
              <a:spcBef>
                <a:spcPts val="0"/>
              </a:spcBef>
              <a:buFont typeface="Arial" panose="020B0604020202020204" pitchFamily="34" charset="0"/>
              <a:buChar char="•"/>
            </a:pPr>
            <a:r>
              <a:rPr lang="en-US" sz="2400" dirty="0"/>
              <a:t>Deception and Trust</a:t>
            </a:r>
          </a:p>
          <a:p>
            <a:pPr>
              <a:spcBef>
                <a:spcPts val="0"/>
              </a:spcBef>
              <a:buFont typeface="Arial" panose="020B0604020202020204" pitchFamily="34" charset="0"/>
              <a:buChar char="•"/>
            </a:pPr>
            <a:r>
              <a:rPr lang="en-US" sz="2400" dirty="0"/>
              <a:t>Detection of Positive vs. Negative Intent in Social Media</a:t>
            </a:r>
          </a:p>
          <a:p>
            <a:pPr>
              <a:spcBef>
                <a:spcPts val="0"/>
              </a:spcBef>
              <a:buFont typeface="Arial" panose="020B0604020202020204" pitchFamily="34" charset="0"/>
              <a:buChar char="•"/>
            </a:pPr>
            <a:r>
              <a:rPr lang="en-US" sz="2400" dirty="0"/>
              <a:t>Radicalization and De-Radicalization in Online Videos for Left- and </a:t>
            </a:r>
            <a:r>
              <a:rPr lang="en-US" sz="2400"/>
              <a:t>Right-Leaning Groups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dirty="0"/>
              <a:t>Humor Detection in Text</a:t>
            </a:r>
            <a:endParaRPr dirty="0"/>
          </a:p>
        </p:txBody>
      </p:sp>
      <p:sp>
        <p:nvSpPr>
          <p:cNvPr id="149" name="Google Shape;149;p31"/>
          <p:cNvSpPr txBox="1">
            <a:spLocks noGrp="1"/>
          </p:cNvSpPr>
          <p:nvPr>
            <p:ph type="body" idx="1"/>
          </p:nvPr>
        </p:nvSpPr>
        <p:spPr>
          <a:xfrm>
            <a:off x="822960" y="1384300"/>
            <a:ext cx="7783059" cy="3017521"/>
          </a:xfrm>
          <a:prstGeom prst="rect">
            <a:avLst/>
          </a:prstGeom>
          <a:noFill/>
          <a:ln>
            <a:noFill/>
          </a:ln>
        </p:spPr>
        <p:txBody>
          <a:bodyPr spcFirstLastPara="1" wrap="square" lIns="0" tIns="0" rIns="0" bIns="0" anchor="t" anchorCtr="0">
            <a:normAutofit/>
          </a:bodyPr>
          <a:lstStyle/>
          <a:p>
            <a:pPr marL="212834" lvl="0" indent="-212834" algn="l" rtl="0">
              <a:lnSpc>
                <a:spcPct val="115000"/>
              </a:lnSpc>
              <a:spcBef>
                <a:spcPts val="0"/>
              </a:spcBef>
              <a:spcAft>
                <a:spcPts val="0"/>
              </a:spcAft>
              <a:buClr>
                <a:srgbClr val="404040"/>
              </a:buClr>
              <a:buSzPts val="1800"/>
              <a:buFont typeface="Arial"/>
              <a:buChar char="•"/>
            </a:pPr>
            <a:r>
              <a:rPr lang="en-US" sz="1800" dirty="0"/>
              <a:t>16k one-liners (</a:t>
            </a:r>
            <a:r>
              <a:rPr lang="en-US" sz="1800" dirty="0" err="1"/>
              <a:t>Mihalcea</a:t>
            </a:r>
            <a:r>
              <a:rPr lang="en-US" sz="1800" dirty="0"/>
              <a:t> and </a:t>
            </a:r>
            <a:r>
              <a:rPr lang="en-US" sz="1800" dirty="0" err="1"/>
              <a:t>Strapparava</a:t>
            </a:r>
            <a:r>
              <a:rPr lang="en-US" sz="1800" dirty="0"/>
              <a:t>, 2005)</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Humor-Specific Stylistic Features: alliteration/rhyme, antonymy, adult slang</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“A </a:t>
            </a:r>
            <a:r>
              <a:rPr lang="en-US" sz="1800" i="1" u="sng" dirty="0"/>
              <a:t>clean</a:t>
            </a:r>
            <a:r>
              <a:rPr lang="en-US" sz="1800" i="1" dirty="0"/>
              <a:t> desk is a sign of a </a:t>
            </a:r>
            <a:r>
              <a:rPr lang="en-US" sz="1800" i="1" u="sng" dirty="0"/>
              <a:t>cluttered</a:t>
            </a:r>
            <a:r>
              <a:rPr lang="en-US" sz="1800" i="1" dirty="0"/>
              <a:t> desk drawer”</a:t>
            </a:r>
            <a:endParaRPr sz="1800" i="1" dirty="0"/>
          </a:p>
          <a:p>
            <a:pPr marL="212834" lvl="0" indent="-212834" algn="l" rtl="0">
              <a:lnSpc>
                <a:spcPct val="115000"/>
              </a:lnSpc>
              <a:spcBef>
                <a:spcPts val="0"/>
              </a:spcBef>
              <a:spcAft>
                <a:spcPts val="0"/>
              </a:spcAft>
              <a:buClr>
                <a:srgbClr val="404040"/>
              </a:buClr>
              <a:buSzPts val="1800"/>
              <a:buFont typeface="Arial"/>
              <a:buChar char="•"/>
            </a:pPr>
            <a:r>
              <a:rPr lang="en-US" sz="1800" dirty="0"/>
              <a:t>One-liners + 1k news article from “The Onion” (</a:t>
            </a:r>
            <a:r>
              <a:rPr lang="en-US" sz="1800" dirty="0" err="1"/>
              <a:t>Mihalcea</a:t>
            </a:r>
            <a:r>
              <a:rPr lang="en-US" sz="1800" dirty="0"/>
              <a:t> and Pulman, 2007)</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Human-centeredness and negative polarity</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“Take </a:t>
            </a:r>
            <a:r>
              <a:rPr lang="en-US" sz="1800" u="sng" dirty="0"/>
              <a:t>my</a:t>
            </a:r>
            <a:r>
              <a:rPr lang="en-US" sz="1800" i="1" dirty="0"/>
              <a:t> advice; </a:t>
            </a:r>
            <a:r>
              <a:rPr lang="en-US" sz="1800" u="sng" dirty="0"/>
              <a:t>I don’t</a:t>
            </a:r>
            <a:r>
              <a:rPr lang="en-US" sz="1800" i="1" dirty="0"/>
              <a:t> use it anyway”</a:t>
            </a:r>
            <a:endParaRPr sz="1800" dirty="0"/>
          </a:p>
          <a:p>
            <a:pPr marL="212834" lvl="0" indent="-212834" algn="l" rtl="0">
              <a:lnSpc>
                <a:spcPct val="115000"/>
              </a:lnSpc>
              <a:spcBef>
                <a:spcPts val="0"/>
              </a:spcBef>
              <a:spcAft>
                <a:spcPts val="0"/>
              </a:spcAft>
              <a:buClr>
                <a:srgbClr val="404040"/>
              </a:buClr>
              <a:buSzPts val="1800"/>
              <a:buFont typeface="Arial"/>
              <a:buChar char="•"/>
            </a:pPr>
            <a:r>
              <a:rPr lang="en-US" sz="1800" dirty="0"/>
              <a:t>The New Yorker Cartoon Caption Contest (</a:t>
            </a:r>
            <a:r>
              <a:rPr lang="en-US" sz="1800" dirty="0" err="1"/>
              <a:t>Radev</a:t>
            </a:r>
            <a:r>
              <a:rPr lang="en-US" sz="1800" dirty="0"/>
              <a:t> et al, 2015)</a:t>
            </a:r>
            <a:endParaRPr sz="1800" dirty="0"/>
          </a:p>
          <a:p>
            <a:pPr marL="662939" lvl="1" indent="-205739" algn="l" rtl="0">
              <a:lnSpc>
                <a:spcPct val="115000"/>
              </a:lnSpc>
              <a:spcBef>
                <a:spcPts val="0"/>
              </a:spcBef>
              <a:spcAft>
                <a:spcPts val="0"/>
              </a:spcAft>
              <a:buClr>
                <a:srgbClr val="404040"/>
              </a:buClr>
              <a:buSzPts val="1800"/>
              <a:buFont typeface="Arial"/>
              <a:buChar char="–"/>
            </a:pPr>
            <a:r>
              <a:rPr lang="en-US" sz="1800" dirty="0"/>
              <a:t>Negative sentiment, human-centeredness</a:t>
            </a:r>
            <a:endParaRPr sz="1800" dirty="0"/>
          </a:p>
          <a:p>
            <a:pPr marL="1101436" lvl="2" indent="-187035" algn="l" rtl="0">
              <a:lnSpc>
                <a:spcPct val="115000"/>
              </a:lnSpc>
              <a:spcBef>
                <a:spcPts val="0"/>
              </a:spcBef>
              <a:spcAft>
                <a:spcPts val="0"/>
              </a:spcAft>
              <a:buClr>
                <a:srgbClr val="404040"/>
              </a:buClr>
              <a:buSzPts val="1800"/>
              <a:buFont typeface="Arial"/>
              <a:buChar char="•"/>
            </a:pPr>
            <a:r>
              <a:rPr lang="en-US" sz="1800" i="1" dirty="0"/>
              <a:t>“If that ’s </a:t>
            </a:r>
            <a:r>
              <a:rPr lang="en-US" sz="1800" i="1" dirty="0" err="1"/>
              <a:t>theseus</a:t>
            </a:r>
            <a:r>
              <a:rPr lang="en-US" sz="1800" i="1" dirty="0"/>
              <a:t> , </a:t>
            </a:r>
            <a:r>
              <a:rPr lang="en-US" sz="1800" u="sng" dirty="0"/>
              <a:t>I ’m not</a:t>
            </a:r>
            <a:r>
              <a:rPr lang="en-US" sz="1800" i="1" dirty="0"/>
              <a:t> here.”</a:t>
            </a:r>
            <a:endParaRPr sz="1800" dirty="0"/>
          </a:p>
        </p:txBody>
      </p:sp>
      <p:pic>
        <p:nvPicPr>
          <p:cNvPr id="150" name="Google Shape;150;p31" descr="Image"/>
          <p:cNvPicPr preferRelativeResize="0"/>
          <p:nvPr/>
        </p:nvPicPr>
        <p:blipFill rotWithShape="1">
          <a:blip r:embed="rId3">
            <a:alphaModFix/>
          </a:blip>
          <a:srcRect/>
          <a:stretch/>
        </p:blipFill>
        <p:spPr>
          <a:xfrm>
            <a:off x="6642146" y="3057468"/>
            <a:ext cx="2395621" cy="1623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2"/>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Humor Detection in Text</a:t>
            </a:r>
            <a:endParaRPr/>
          </a:p>
        </p:txBody>
      </p:sp>
      <p:sp>
        <p:nvSpPr>
          <p:cNvPr id="156" name="Google Shape;156;p32"/>
          <p:cNvSpPr txBox="1">
            <a:spLocks noGrp="1"/>
          </p:cNvSpPr>
          <p:nvPr>
            <p:ph type="body" idx="1"/>
          </p:nvPr>
        </p:nvSpPr>
        <p:spPr>
          <a:xfrm>
            <a:off x="822960" y="1384300"/>
            <a:ext cx="7792200" cy="3017521"/>
          </a:xfrm>
          <a:prstGeom prst="rect">
            <a:avLst/>
          </a:prstGeom>
          <a:noFill/>
          <a:ln>
            <a:noFill/>
          </a:ln>
        </p:spPr>
        <p:txBody>
          <a:bodyPr spcFirstLastPara="1" wrap="square" lIns="0" tIns="0" rIns="0" bIns="0" anchor="t" anchorCtr="0">
            <a:noAutofit/>
          </a:bodyPr>
          <a:lstStyle/>
          <a:p>
            <a:pPr marL="191551" lvl="0" indent="-191551" algn="l" rtl="0">
              <a:lnSpc>
                <a:spcPct val="115000"/>
              </a:lnSpc>
              <a:spcBef>
                <a:spcPts val="0"/>
              </a:spcBef>
              <a:spcAft>
                <a:spcPts val="0"/>
              </a:spcAft>
              <a:buClr>
                <a:srgbClr val="404040"/>
              </a:buClr>
              <a:buSzPts val="1600"/>
              <a:buFont typeface="Arial"/>
              <a:buChar char="•"/>
            </a:pPr>
            <a:r>
              <a:rPr lang="en-US" sz="2000" dirty="0"/>
              <a:t>Extract humor anchor in one-liners (Yang et al., 2015)</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The subset of candidates that provides the </a:t>
            </a:r>
            <a:r>
              <a:rPr lang="en-US" sz="1600" i="1" dirty="0"/>
              <a:t>maximum decrement </a:t>
            </a:r>
            <a:r>
              <a:rPr lang="en-US" sz="1600" dirty="0"/>
              <a:t>of humor scores: “The one who </a:t>
            </a:r>
            <a:r>
              <a:rPr lang="en-US" sz="1600" u="sng" dirty="0"/>
              <a:t>invented </a:t>
            </a:r>
            <a:r>
              <a:rPr lang="en-US" sz="1600" dirty="0"/>
              <a:t>the </a:t>
            </a:r>
            <a:r>
              <a:rPr lang="en-US" sz="1600" u="sng" dirty="0"/>
              <a:t>door knocker</a:t>
            </a:r>
            <a:r>
              <a:rPr lang="en-US" sz="1600" dirty="0"/>
              <a:t> got a </a:t>
            </a:r>
            <a:r>
              <a:rPr lang="en-US" sz="1600" u="sng" dirty="0"/>
              <a:t>No-bell prize</a:t>
            </a:r>
            <a:r>
              <a:rPr lang="en-US" sz="1600" dirty="0"/>
              <a:t>.”</a:t>
            </a:r>
            <a:endParaRPr sz="1600" dirty="0"/>
          </a:p>
          <a:p>
            <a:pPr marL="191551" lvl="0" indent="-191551" algn="l" rtl="0">
              <a:lnSpc>
                <a:spcPct val="115000"/>
              </a:lnSpc>
              <a:spcBef>
                <a:spcPts val="0"/>
              </a:spcBef>
              <a:spcAft>
                <a:spcPts val="0"/>
              </a:spcAft>
              <a:buClr>
                <a:srgbClr val="404040"/>
              </a:buClr>
              <a:buSzPts val="1600"/>
              <a:buFont typeface="Arial"/>
              <a:buChar char="•"/>
            </a:pPr>
            <a:r>
              <a:rPr lang="en-US" sz="2000" dirty="0"/>
              <a:t>1k tweets (Zhang and Liu, 2014)</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Phonetic + morpho-syntactic + </a:t>
            </a:r>
            <a:r>
              <a:rPr lang="en-US" sz="1600" dirty="0" err="1"/>
              <a:t>lexico</a:t>
            </a:r>
            <a:r>
              <a:rPr lang="en-US" sz="1600" dirty="0"/>
              <a:t>-semantic + pragmatic + affective features: “I generally avoid temptation unless I can't resist it. - Mae West #quote #humor”</a:t>
            </a:r>
            <a:endParaRPr sz="1600" dirty="0"/>
          </a:p>
          <a:p>
            <a:pPr marL="191551" lvl="0" indent="-191551" algn="l" rtl="0">
              <a:lnSpc>
                <a:spcPct val="115000"/>
              </a:lnSpc>
              <a:spcBef>
                <a:spcPts val="0"/>
              </a:spcBef>
              <a:spcAft>
                <a:spcPts val="0"/>
              </a:spcAft>
              <a:buClr>
                <a:srgbClr val="404040"/>
              </a:buClr>
              <a:buSzPts val="1600"/>
              <a:buFont typeface="Arial"/>
              <a:buChar char="•"/>
            </a:pPr>
            <a:r>
              <a:rPr lang="en-US" sz="2000" dirty="0"/>
              <a:t>TED talk transcripts (Chen and Lee, 2017)</a:t>
            </a:r>
            <a:endParaRPr sz="2000" dirty="0"/>
          </a:p>
          <a:p>
            <a:pPr marL="596645" lvl="1" indent="-185164" algn="l" rtl="0">
              <a:lnSpc>
                <a:spcPct val="115000"/>
              </a:lnSpc>
              <a:spcBef>
                <a:spcPts val="0"/>
              </a:spcBef>
              <a:spcAft>
                <a:spcPts val="0"/>
              </a:spcAft>
              <a:buClr>
                <a:srgbClr val="404040"/>
              </a:buClr>
              <a:buSzPts val="1600"/>
              <a:buFont typeface="Arial"/>
              <a:buChar char="–"/>
            </a:pPr>
            <a:r>
              <a:rPr lang="en-US" sz="1600" dirty="0"/>
              <a:t>Sentences containing or immediately followed by markup </a:t>
            </a:r>
            <a:r>
              <a:rPr lang="en-US" sz="1600" i="1" dirty="0"/>
              <a:t>‘(Laughter)’:</a:t>
            </a:r>
            <a:endParaRPr sz="1600" i="1" dirty="0"/>
          </a:p>
          <a:p>
            <a:pPr marL="991292" lvl="2" indent="-168331" algn="l" rtl="0">
              <a:lnSpc>
                <a:spcPct val="115000"/>
              </a:lnSpc>
              <a:spcBef>
                <a:spcPts val="0"/>
              </a:spcBef>
              <a:spcAft>
                <a:spcPts val="0"/>
              </a:spcAft>
              <a:buClr>
                <a:srgbClr val="404040"/>
              </a:buClr>
              <a:buSzPts val="1600"/>
              <a:buFont typeface="Arial"/>
              <a:buChar char="•"/>
            </a:pPr>
            <a:r>
              <a:rPr lang="en-US" sz="1600" dirty="0"/>
              <a:t>“If you’re a dog and you spend your whole life doing nothing other than easy and fun things, you’re a huge success! (</a:t>
            </a:r>
            <a:r>
              <a:rPr lang="en-US" sz="1600" u="sng" dirty="0"/>
              <a:t>Laughter)</a:t>
            </a:r>
            <a:r>
              <a:rPr lang="en-US" sz="1600" dirty="0"/>
              <a:t> ”</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Multimodal Humor Detection</a:t>
            </a:r>
            <a:endParaRPr/>
          </a:p>
        </p:txBody>
      </p:sp>
      <p:sp>
        <p:nvSpPr>
          <p:cNvPr id="162" name="Google Shape;162;p33"/>
          <p:cNvSpPr txBox="1">
            <a:spLocks noGrp="1"/>
          </p:cNvSpPr>
          <p:nvPr>
            <p:ph type="body" idx="1"/>
          </p:nvPr>
        </p:nvSpPr>
        <p:spPr>
          <a:xfrm>
            <a:off x="822960" y="1384300"/>
            <a:ext cx="5448100" cy="3017521"/>
          </a:xfrm>
          <a:prstGeom prst="rect">
            <a:avLst/>
          </a:prstGeom>
          <a:noFill/>
          <a:ln>
            <a:noFill/>
          </a:ln>
        </p:spPr>
        <p:txBody>
          <a:bodyPr spcFirstLastPara="1" wrap="square" lIns="0" tIns="0" rIns="0" bIns="0" anchor="t" anchorCtr="0">
            <a:noAutofit/>
          </a:bodyPr>
          <a:lstStyle/>
          <a:p>
            <a:pPr marL="212834" lvl="0" indent="-212834" algn="l" rtl="0">
              <a:lnSpc>
                <a:spcPct val="115000"/>
              </a:lnSpc>
              <a:spcBef>
                <a:spcPts val="0"/>
              </a:spcBef>
              <a:spcAft>
                <a:spcPts val="0"/>
              </a:spcAft>
              <a:buClr>
                <a:srgbClr val="404040"/>
              </a:buClr>
              <a:buSzPts val="1800"/>
              <a:buFont typeface="Arial"/>
              <a:buChar char="•"/>
            </a:pPr>
            <a:r>
              <a:rPr lang="en-US" sz="2000" dirty="0"/>
              <a:t>TV sitcoms</a:t>
            </a:r>
            <a:endParaRPr sz="2000" dirty="0"/>
          </a:p>
          <a:p>
            <a:pPr marL="662939" lvl="1" indent="-205739" algn="l" rtl="0">
              <a:lnSpc>
                <a:spcPct val="115000"/>
              </a:lnSpc>
              <a:spcBef>
                <a:spcPts val="0"/>
              </a:spcBef>
              <a:spcAft>
                <a:spcPts val="0"/>
              </a:spcAft>
              <a:buClr>
                <a:srgbClr val="404040"/>
              </a:buClr>
              <a:buSzPts val="1800"/>
              <a:buFont typeface="Arial"/>
              <a:buChar char="–"/>
            </a:pPr>
            <a:r>
              <a:rPr lang="en-US" sz="2000" dirty="0"/>
              <a:t>Use </a:t>
            </a:r>
            <a:r>
              <a:rPr lang="en-US" sz="2000" i="1" dirty="0"/>
              <a:t>canned laughter </a:t>
            </a:r>
            <a:r>
              <a:rPr lang="en-US" sz="2000" dirty="0"/>
              <a:t>to label humor</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FRIENDS (</a:t>
            </a:r>
            <a:r>
              <a:rPr lang="en-US" sz="2000" dirty="0" err="1"/>
              <a:t>Purandare</a:t>
            </a:r>
            <a:r>
              <a:rPr lang="en-US" sz="2000" dirty="0"/>
              <a:t> and </a:t>
            </a:r>
            <a:r>
              <a:rPr lang="en-US" sz="2000" dirty="0" err="1"/>
              <a:t>Litman</a:t>
            </a:r>
            <a:r>
              <a:rPr lang="en-US" sz="2000" dirty="0"/>
              <a:t>, 2006)</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The Big Bang Theory (</a:t>
            </a:r>
            <a:r>
              <a:rPr lang="en-US" sz="2000" dirty="0" err="1"/>
              <a:t>Bertero</a:t>
            </a:r>
            <a:r>
              <a:rPr lang="en-US" sz="2000" dirty="0"/>
              <a:t> and Fung, 2016)</a:t>
            </a:r>
            <a:endParaRPr sz="2000" dirty="0"/>
          </a:p>
          <a:p>
            <a:pPr marL="1101436" lvl="2" indent="-187035" algn="l" rtl="0">
              <a:lnSpc>
                <a:spcPct val="115000"/>
              </a:lnSpc>
              <a:spcBef>
                <a:spcPts val="0"/>
              </a:spcBef>
              <a:spcAft>
                <a:spcPts val="0"/>
              </a:spcAft>
              <a:buClr>
                <a:srgbClr val="404040"/>
              </a:buClr>
              <a:buSzPts val="1800"/>
              <a:buFont typeface="Arial"/>
              <a:buChar char="•"/>
            </a:pPr>
            <a:r>
              <a:rPr lang="en-US" sz="2000" dirty="0"/>
              <a:t>Seinfeld (</a:t>
            </a:r>
            <a:r>
              <a:rPr lang="en-US" sz="2000" dirty="0" err="1"/>
              <a:t>Bertero</a:t>
            </a:r>
            <a:r>
              <a:rPr lang="en-US" sz="2000" dirty="0"/>
              <a:t> and Fung, 2016)</a:t>
            </a:r>
            <a:endParaRPr sz="2000" dirty="0"/>
          </a:p>
          <a:p>
            <a:pPr marL="662939" lvl="1" indent="-205739" algn="l" rtl="0">
              <a:lnSpc>
                <a:spcPct val="115000"/>
              </a:lnSpc>
              <a:spcBef>
                <a:spcPts val="0"/>
              </a:spcBef>
              <a:spcAft>
                <a:spcPts val="0"/>
              </a:spcAft>
              <a:buClr>
                <a:srgbClr val="404040"/>
              </a:buClr>
              <a:buSzPts val="1800"/>
              <a:buFont typeface="Arial"/>
              <a:buChar char="–"/>
            </a:pPr>
            <a:r>
              <a:rPr lang="en-US" sz="2000" dirty="0"/>
              <a:t>No study has shown that canned laughter actually represents the audience’s </a:t>
            </a:r>
            <a:r>
              <a:rPr lang="en-US" sz="2000" i="1" dirty="0"/>
              <a:t>actual perception of humo</a:t>
            </a:r>
            <a:r>
              <a:rPr lang="en-US" sz="2000" dirty="0"/>
              <a:t>r. </a:t>
            </a:r>
            <a:endParaRPr sz="2000" dirty="0"/>
          </a:p>
        </p:txBody>
      </p:sp>
      <p:pic>
        <p:nvPicPr>
          <p:cNvPr id="163" name="Google Shape;163;p33" descr="Image"/>
          <p:cNvPicPr preferRelativeResize="0"/>
          <p:nvPr/>
        </p:nvPicPr>
        <p:blipFill rotWithShape="1">
          <a:blip r:embed="rId3">
            <a:alphaModFix/>
          </a:blip>
          <a:srcRect/>
          <a:stretch/>
        </p:blipFill>
        <p:spPr>
          <a:xfrm>
            <a:off x="6180157" y="2380325"/>
            <a:ext cx="2928315" cy="22612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91100" y="387325"/>
            <a:ext cx="8161800" cy="681600"/>
          </a:xfrm>
          <a:prstGeom prst="rect">
            <a:avLst/>
          </a:prstGeom>
          <a:noFill/>
          <a:ln>
            <a:noFill/>
          </a:ln>
        </p:spPr>
        <p:txBody>
          <a:bodyPr spcFirstLastPara="1" wrap="square" lIns="34275" tIns="34275" rIns="34275" bIns="34275" anchor="b" anchorCtr="0">
            <a:normAutofit fontScale="90000"/>
          </a:bodyPr>
          <a:lstStyle/>
          <a:p>
            <a:pPr marL="0" lvl="0" indent="0" algn="l" rtl="0">
              <a:lnSpc>
                <a:spcPct val="100000"/>
              </a:lnSpc>
              <a:spcBef>
                <a:spcPts val="0"/>
              </a:spcBef>
              <a:spcAft>
                <a:spcPts val="0"/>
              </a:spcAft>
              <a:buClr>
                <a:srgbClr val="404040"/>
              </a:buClr>
              <a:buSzPct val="81690"/>
              <a:buFont typeface="Calibri"/>
              <a:buNone/>
            </a:pPr>
            <a:r>
              <a:rPr lang="en-US" sz="3550"/>
              <a:t>Danmu/bullet curtain – </a:t>
            </a:r>
            <a:r>
              <a:rPr lang="en-US" sz="3550" i="1"/>
              <a:t>Time-aligned Comments</a:t>
            </a:r>
            <a:endParaRPr sz="3550"/>
          </a:p>
        </p:txBody>
      </p:sp>
      <p:sp>
        <p:nvSpPr>
          <p:cNvPr id="169" name="Google Shape;169;p34"/>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400"/>
              <a:buNone/>
            </a:pPr>
            <a:r>
              <a:rPr lang="en-US" u="sng">
                <a:solidFill>
                  <a:schemeClr val="hlink"/>
                </a:solidFill>
                <a:hlinkClick r:id="rId3"/>
              </a:rPr>
              <a:t>https://www.bilibili.com/video/BV1nJ411h7ax?share_source=copy_web</a:t>
            </a:r>
            <a:endParaRPr/>
          </a:p>
          <a:p>
            <a:pPr marL="0" lvl="0" indent="0" algn="l" rtl="0">
              <a:lnSpc>
                <a:spcPct val="115000"/>
              </a:lnSpc>
              <a:spcBef>
                <a:spcPts val="0"/>
              </a:spcBef>
              <a:spcAft>
                <a:spcPts val="0"/>
              </a:spcAft>
              <a:buSzPts val="1400"/>
              <a:buNone/>
            </a:pPr>
            <a:r>
              <a:rPr lang="en-US" u="sng">
                <a:solidFill>
                  <a:schemeClr val="hlink"/>
                </a:solidFill>
                <a:hlinkClick r:id="rId4"/>
              </a:rPr>
              <a:t>https://www.nicovideo.jp/</a:t>
            </a:r>
            <a:endParaRPr/>
          </a:p>
        </p:txBody>
      </p:sp>
      <p:pic>
        <p:nvPicPr>
          <p:cNvPr id="170" name="Google Shape;170;p34" descr="Google Shape;143;p30"/>
          <p:cNvPicPr preferRelativeResize="0"/>
          <p:nvPr/>
        </p:nvPicPr>
        <p:blipFill rotWithShape="1">
          <a:blip r:embed="rId5">
            <a:alphaModFix/>
          </a:blip>
          <a:srcRect/>
          <a:stretch/>
        </p:blipFill>
        <p:spPr>
          <a:xfrm>
            <a:off x="2469796" y="1947866"/>
            <a:ext cx="4204392" cy="27128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Hypothesis</a:t>
            </a:r>
            <a:endParaRPr/>
          </a:p>
        </p:txBody>
      </p:sp>
      <p:sp>
        <p:nvSpPr>
          <p:cNvPr id="176" name="Google Shape;176;p35"/>
          <p:cNvSpPr txBox="1">
            <a:spLocks noGrp="1"/>
          </p:cNvSpPr>
          <p:nvPr>
            <p:ph type="body" idx="1"/>
          </p:nvPr>
        </p:nvSpPr>
        <p:spPr>
          <a:xfrm>
            <a:off x="822960" y="1384299"/>
            <a:ext cx="7543801" cy="3017524"/>
          </a:xfrm>
          <a:prstGeom prst="rect">
            <a:avLst/>
          </a:prstGeom>
          <a:noFill/>
          <a:ln>
            <a:noFill/>
          </a:ln>
        </p:spPr>
        <p:txBody>
          <a:bodyPr spcFirstLastPara="1" wrap="square" lIns="0" tIns="0" rIns="0" bIns="0" anchor="t" anchorCtr="0">
            <a:normAutofit/>
          </a:bodyPr>
          <a:lstStyle/>
          <a:p>
            <a:pPr marL="0" lvl="0" indent="0" algn="ctr" rtl="0">
              <a:lnSpc>
                <a:spcPct val="115000"/>
              </a:lnSpc>
              <a:spcBef>
                <a:spcPts val="0"/>
              </a:spcBef>
              <a:spcAft>
                <a:spcPts val="0"/>
              </a:spcAft>
              <a:buSzPts val="1800"/>
              <a:buNone/>
            </a:pPr>
            <a:r>
              <a:rPr lang="en-US" sz="2000" dirty="0"/>
              <a:t>Audiences tend to respond to humor in videos with </a:t>
            </a:r>
            <a:r>
              <a:rPr lang="en-US" sz="2000" i="1" dirty="0"/>
              <a:t>laughing</a:t>
            </a:r>
            <a:r>
              <a:rPr lang="en-US" sz="2000" dirty="0"/>
              <a:t> </a:t>
            </a:r>
            <a:endParaRPr sz="2000" dirty="0"/>
          </a:p>
          <a:p>
            <a:pPr marL="0" lvl="0" indent="0" algn="ctr" rtl="0">
              <a:lnSpc>
                <a:spcPct val="115000"/>
              </a:lnSpc>
              <a:spcBef>
                <a:spcPts val="0"/>
              </a:spcBef>
              <a:spcAft>
                <a:spcPts val="0"/>
              </a:spcAft>
              <a:buSzPts val="1800"/>
              <a:buNone/>
            </a:pPr>
            <a:r>
              <a:rPr lang="en-US" sz="2000" dirty="0"/>
              <a:t>A </a:t>
            </a:r>
            <a:r>
              <a:rPr lang="en-US" sz="2000" i="1" dirty="0"/>
              <a:t>high volume of laughing </a:t>
            </a:r>
            <a:r>
              <a:rPr lang="en-US" sz="2000" dirty="0"/>
              <a:t>comments at a given time</a:t>
            </a:r>
            <a:endParaRPr sz="2000" dirty="0"/>
          </a:p>
          <a:p>
            <a:pPr marL="0" lvl="0" indent="0" algn="ctr" rtl="0">
              <a:lnSpc>
                <a:spcPct val="115000"/>
              </a:lnSpc>
              <a:spcBef>
                <a:spcPts val="0"/>
              </a:spcBef>
              <a:spcAft>
                <a:spcPts val="0"/>
              </a:spcAft>
              <a:buSzPts val="2400"/>
              <a:buNone/>
            </a:pPr>
            <a:endParaRPr sz="2400" dirty="0"/>
          </a:p>
          <a:p>
            <a:pPr marL="0" lvl="0" indent="0" algn="ctr" rtl="0">
              <a:lnSpc>
                <a:spcPct val="115000"/>
              </a:lnSpc>
              <a:spcBef>
                <a:spcPts val="0"/>
              </a:spcBef>
              <a:spcAft>
                <a:spcPts val="0"/>
              </a:spcAft>
              <a:buSzPts val="1800"/>
              <a:buNone/>
            </a:pPr>
            <a:r>
              <a:rPr lang="en-US" sz="1800" b="1" dirty="0"/>
              <a:t>HUMOR!</a:t>
            </a:r>
            <a:endParaRPr sz="2400" dirty="0"/>
          </a:p>
          <a:p>
            <a:pPr marL="60434" lvl="0" indent="91964" algn="l" rtl="0">
              <a:lnSpc>
                <a:spcPct val="115000"/>
              </a:lnSpc>
              <a:spcBef>
                <a:spcPts val="0"/>
              </a:spcBef>
              <a:spcAft>
                <a:spcPts val="0"/>
              </a:spcAft>
              <a:buSzPts val="2400"/>
              <a:buNone/>
            </a:pPr>
            <a:endParaRPr sz="2400" dirty="0"/>
          </a:p>
          <a:p>
            <a:pPr marL="212834" lvl="0" indent="-212834" algn="l" rtl="0">
              <a:lnSpc>
                <a:spcPct val="115000"/>
              </a:lnSpc>
              <a:spcBef>
                <a:spcPts val="0"/>
              </a:spcBef>
              <a:spcAft>
                <a:spcPts val="0"/>
              </a:spcAft>
              <a:buClr>
                <a:srgbClr val="404040"/>
              </a:buClr>
              <a:buSzPts val="1800"/>
              <a:buFont typeface="Arial"/>
              <a:buChar char="•"/>
            </a:pPr>
            <a:r>
              <a:rPr lang="en-US" sz="2000" dirty="0"/>
              <a:t>Laughing </a:t>
            </a:r>
            <a:r>
              <a:rPr lang="en-US" sz="2000" i="1" dirty="0"/>
              <a:t>indicators</a:t>
            </a:r>
            <a:endParaRPr sz="2000" i="1" dirty="0"/>
          </a:p>
          <a:p>
            <a:pPr marL="662938" lvl="1" indent="-205738" algn="l" rtl="0">
              <a:lnSpc>
                <a:spcPct val="115000"/>
              </a:lnSpc>
              <a:spcBef>
                <a:spcPts val="0"/>
              </a:spcBef>
              <a:spcAft>
                <a:spcPts val="0"/>
              </a:spcAft>
              <a:buClr>
                <a:srgbClr val="404040"/>
              </a:buClr>
              <a:buSzPts val="1800"/>
              <a:buFont typeface="Arial"/>
              <a:buChar char="–"/>
            </a:pPr>
            <a:r>
              <a:rPr lang="en-US" sz="2000" dirty="0"/>
              <a:t> ‘233’ (internet meme)</a:t>
            </a:r>
            <a:endParaRPr sz="2000" dirty="0"/>
          </a:p>
          <a:p>
            <a:pPr marL="662938" lvl="1" indent="-205738" algn="l" rtl="0">
              <a:lnSpc>
                <a:spcPct val="115000"/>
              </a:lnSpc>
              <a:spcBef>
                <a:spcPts val="0"/>
              </a:spcBef>
              <a:spcAft>
                <a:spcPts val="0"/>
              </a:spcAft>
              <a:buClr>
                <a:srgbClr val="404040"/>
              </a:buClr>
              <a:buSzPts val="1800"/>
              <a:buFont typeface="Arial"/>
              <a:buChar char="–"/>
            </a:pPr>
            <a:r>
              <a:rPr lang="en-US" sz="2000" dirty="0"/>
              <a:t>‘</a:t>
            </a:r>
            <a:r>
              <a:rPr lang="en-US" sz="2000" dirty="0" err="1"/>
              <a:t>哈哈</a:t>
            </a:r>
            <a:r>
              <a:rPr lang="en-US" sz="2000" dirty="0"/>
              <a:t>’ &amp; ‘</a:t>
            </a:r>
            <a:r>
              <a:rPr lang="en-US" sz="2000" dirty="0" err="1"/>
              <a:t>hh</a:t>
            </a:r>
            <a:r>
              <a:rPr lang="en-US" sz="2000" dirty="0"/>
              <a:t>’ (onomatopoeia of laughter)</a:t>
            </a:r>
            <a:endParaRPr sz="2000" dirty="0"/>
          </a:p>
        </p:txBody>
      </p:sp>
      <p:sp>
        <p:nvSpPr>
          <p:cNvPr id="177" name="Google Shape;177;p35"/>
          <p:cNvSpPr/>
          <p:nvPr/>
        </p:nvSpPr>
        <p:spPr>
          <a:xfrm>
            <a:off x="4412355" y="2127871"/>
            <a:ext cx="319291" cy="333378"/>
          </a:xfrm>
          <a:custGeom>
            <a:avLst/>
            <a:gdLst/>
            <a:ahLst/>
            <a:cxnLst/>
            <a:rect l="l" t="t"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rgbClr val="0096FF"/>
          </a:solidFill>
          <a:ln w="9525" cap="flat" cmpd="sng">
            <a:solidFill>
              <a:srgbClr val="4A7DBA"/>
            </a:solidFill>
            <a:prstDash val="solid"/>
            <a:round/>
            <a:headEnd type="none" w="sm" len="sm"/>
            <a:tailEnd type="none" w="sm" len="sm"/>
          </a:ln>
          <a:effectLst>
            <a:outerShdw blurRad="38100" dist="23000" dir="5400000" rotWithShape="0">
              <a:srgbClr val="000000">
                <a:alpha val="34117"/>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822960" y="214952"/>
            <a:ext cx="7543801" cy="1088068"/>
          </a:xfrm>
          <a:prstGeom prst="rect">
            <a:avLst/>
          </a:prstGeom>
          <a:noFill/>
          <a:ln>
            <a:noFill/>
          </a:ln>
        </p:spPr>
        <p:txBody>
          <a:bodyPr spcFirstLastPara="1" wrap="square" lIns="34275" tIns="34275" rIns="34275" bIns="34275" anchor="b" anchorCtr="0">
            <a:normAutofit/>
          </a:bodyPr>
          <a:lstStyle/>
          <a:p>
            <a:pPr marL="0" lvl="0" indent="0" algn="l" rtl="0">
              <a:lnSpc>
                <a:spcPct val="85000"/>
              </a:lnSpc>
              <a:spcBef>
                <a:spcPts val="0"/>
              </a:spcBef>
              <a:spcAft>
                <a:spcPts val="0"/>
              </a:spcAft>
              <a:buClr>
                <a:srgbClr val="404040"/>
              </a:buClr>
              <a:buSzPts val="3600"/>
              <a:buFont typeface="Calibri"/>
              <a:buNone/>
            </a:pPr>
            <a:r>
              <a:rPr lang="en-US" sz="3600"/>
              <a:t>Data Collection</a:t>
            </a:r>
            <a:endParaRPr/>
          </a:p>
        </p:txBody>
      </p:sp>
      <p:sp>
        <p:nvSpPr>
          <p:cNvPr id="183" name="Google Shape;183;p36"/>
          <p:cNvSpPr txBox="1">
            <a:spLocks noGrp="1"/>
          </p:cNvSpPr>
          <p:nvPr>
            <p:ph type="body" idx="1"/>
          </p:nvPr>
        </p:nvSpPr>
        <p:spPr>
          <a:xfrm>
            <a:off x="822960" y="1384299"/>
            <a:ext cx="4240015" cy="3017524"/>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SzPts val="1800"/>
              <a:buNone/>
            </a:pPr>
            <a:r>
              <a:rPr lang="en-US" sz="2000" dirty="0"/>
              <a:t>‘</a:t>
            </a:r>
            <a:r>
              <a:rPr lang="en-US" sz="2000" dirty="0" err="1"/>
              <a:t>Papi酱</a:t>
            </a:r>
            <a:r>
              <a:rPr lang="en-US" sz="2000" dirty="0"/>
              <a:t>’</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A Chinese influencer</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Famous for discussing trending topics in a humorous way</a:t>
            </a:r>
            <a:endParaRPr sz="2000" dirty="0"/>
          </a:p>
          <a:p>
            <a:pPr marL="212834" lvl="0" indent="-212834" algn="l" rtl="0">
              <a:lnSpc>
                <a:spcPct val="115000"/>
              </a:lnSpc>
              <a:spcBef>
                <a:spcPts val="0"/>
              </a:spcBef>
              <a:spcAft>
                <a:spcPts val="0"/>
              </a:spcAft>
              <a:buClr>
                <a:srgbClr val="404040"/>
              </a:buClr>
              <a:buSzPts val="1800"/>
              <a:buFont typeface="Arial"/>
              <a:buChar char="•"/>
            </a:pPr>
            <a:r>
              <a:rPr lang="en-US" sz="2000" dirty="0"/>
              <a:t>7 million subscribers, 660 million views on </a:t>
            </a:r>
            <a:r>
              <a:rPr lang="en-US" sz="2000" dirty="0" err="1"/>
              <a:t>Bilibili.com</a:t>
            </a:r>
            <a:endParaRPr sz="2000" dirty="0"/>
          </a:p>
        </p:txBody>
      </p:sp>
      <p:pic>
        <p:nvPicPr>
          <p:cNvPr id="184" name="Google Shape;184;p36" descr="Google Shape;157;p32"/>
          <p:cNvPicPr preferRelativeResize="0"/>
          <p:nvPr/>
        </p:nvPicPr>
        <p:blipFill rotWithShape="1">
          <a:blip r:embed="rId3">
            <a:alphaModFix/>
          </a:blip>
          <a:srcRect/>
          <a:stretch/>
        </p:blipFill>
        <p:spPr>
          <a:xfrm>
            <a:off x="5210264" y="1567754"/>
            <a:ext cx="3738100" cy="25794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1721</Words>
  <Application>Microsoft Macintosh PowerPoint</Application>
  <PresentationFormat>On-screen Show (16:9)</PresentationFormat>
  <Paragraphs>220</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Calibri</vt:lpstr>
      <vt:lpstr>futura-pt</vt:lpstr>
      <vt:lpstr>Times</vt:lpstr>
      <vt:lpstr>Simple Light</vt:lpstr>
      <vt:lpstr>Multimodal Humor Detection</vt:lpstr>
      <vt:lpstr>Why Study Humor?</vt:lpstr>
      <vt:lpstr>How Do We Define Humor?</vt:lpstr>
      <vt:lpstr>Humor Detection in Text</vt:lpstr>
      <vt:lpstr>Humor Detection in Text</vt:lpstr>
      <vt:lpstr>Multimodal Humor Detection</vt:lpstr>
      <vt:lpstr>Danmu/bullet curtain – Time-aligned Comments</vt:lpstr>
      <vt:lpstr>Hypothesis</vt:lpstr>
      <vt:lpstr>Data Collection</vt:lpstr>
      <vt:lpstr>Data Collection</vt:lpstr>
      <vt:lpstr>Constructing Unsupervised Labels</vt:lpstr>
      <vt:lpstr>Constructing Unsupervised Labels </vt:lpstr>
      <vt:lpstr>Verification: Human Annotation</vt:lpstr>
      <vt:lpstr>Features — Acoustic-Prosodic</vt:lpstr>
      <vt:lpstr>Analysis - Speech Features</vt:lpstr>
      <vt:lpstr>Analysis - Speech Features</vt:lpstr>
      <vt:lpstr>Analysis - Speech Features</vt:lpstr>
      <vt:lpstr>Features — Transcript-based</vt:lpstr>
      <vt:lpstr>Analysis - Lexical Features</vt:lpstr>
      <vt:lpstr>Analysis - Lexical Features</vt:lpstr>
      <vt:lpstr>Features — Visual</vt:lpstr>
      <vt:lpstr>Features — Visual</vt:lpstr>
      <vt:lpstr>Features — Visual</vt:lpstr>
      <vt:lpstr>Analysis - Visual Features</vt:lpstr>
      <vt:lpstr>Analysis - Visual Features</vt:lpstr>
      <vt:lpstr>Analysis - Visual Features</vt:lpstr>
      <vt:lpstr>Classification Experiments</vt:lpstr>
      <vt:lpstr>Classification Experiments</vt:lpstr>
      <vt:lpstr>Future Directions</vt:lpstr>
      <vt:lpstr>Thanks233!</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Multimodal Humor Detection</dc:title>
  <cp:lastModifiedBy>julia</cp:lastModifiedBy>
  <cp:revision>56</cp:revision>
  <dcterms:modified xsi:type="dcterms:W3CDTF">2025-12-31T18:25:04Z</dcterms:modified>
</cp:coreProperties>
</file>