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tif" ContentType="image/tif"/>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8" r:id="rId30"/>
    <p:sldId id="289" r:id="rId31"/>
    <p:sldId id="290" r:id="rId32"/>
    <p:sldId id="291" r:id="rId33"/>
    <p:sldId id="292" r:id="rId34"/>
    <p:sldId id="293" r:id="rId35"/>
    <p:sldId id="294" r:id="rId36"/>
    <p:sldId id="296" r:id="rId37"/>
    <p:sldId id="297" r:id="rId38"/>
    <p:sldId id="298" r:id="rId39"/>
    <p:sldId id="299" r:id="rId40"/>
    <p:sldId id="300" r:id="rId41"/>
    <p:sldId id="301" r:id="rId42"/>
    <p:sldId id="302" r:id="rId43"/>
    <p:sldId id="305" r:id="rId44"/>
    <p:sldId id="306" r:id="rId45"/>
    <p:sldId id="307" r:id="rId46"/>
    <p:sldId id="308" r:id="rId47"/>
    <p:sldId id="309" r:id="rId48"/>
    <p:sldId id="311" r:id="rId49"/>
    <p:sldId id="312" r:id="rId50"/>
    <p:sldId id="313" r:id="rId51"/>
    <p:sldId id="371"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70" r:id="rId6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03"/>
    <p:restoredTop sz="80559"/>
  </p:normalViewPr>
  <p:slideViewPr>
    <p:cSldViewPr snapToGrid="0" snapToObjects="1">
      <p:cViewPr varScale="1">
        <p:scale>
          <a:sx n="52" d="100"/>
          <a:sy n="52" d="100"/>
        </p:scale>
        <p:origin x="92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0.10009800000000001"/>
          <c:y val="5.73146E-2"/>
          <c:w val="0.53158399999999995"/>
          <c:h val="0.75082499999999996"/>
        </c:manualLayout>
      </c:layout>
      <c:barChart>
        <c:barDir val="col"/>
        <c:grouping val="clustered"/>
        <c:varyColors val="0"/>
        <c:ser>
          <c:idx val="0"/>
          <c:order val="0"/>
          <c:tx>
            <c:strRef>
              <c:f>Sheet1!$A$2</c:f>
              <c:strCache>
                <c:ptCount val="1"/>
                <c:pt idx="0">
                  <c:v>Median Pitch</c:v>
                </c:pt>
              </c:strCache>
            </c:strRef>
          </c:tx>
          <c:spPr>
            <a:solidFill>
              <a:srgbClr val="2E578C"/>
            </a:solidFill>
            <a:ln w="12700" cap="flat">
              <a:noFill/>
              <a:miter lim="400000"/>
            </a:ln>
            <a:effectLst/>
          </c:spPr>
          <c:invertIfNegative val="0"/>
          <c:cat>
            <c:strRef>
              <c:f>Sheet1!$B$1:$D$1</c:f>
              <c:strCache>
                <c:ptCount val="3"/>
                <c:pt idx="0">
                  <c:v>Neutral</c:v>
                </c:pt>
                <c:pt idx="1">
                  <c:v>Frustrated</c:v>
                </c:pt>
                <c:pt idx="2">
                  <c:v>Angry</c:v>
                </c:pt>
              </c:strCache>
            </c:strRef>
          </c:cat>
          <c:val>
            <c:numRef>
              <c:f>Sheet1!$B$2:$D$2</c:f>
              <c:numCache>
                <c:formatCode>General</c:formatCode>
                <c:ptCount val="3"/>
                <c:pt idx="0">
                  <c:v>-0.42430000000000001</c:v>
                </c:pt>
                <c:pt idx="1">
                  <c:v>0.45369999999999999</c:v>
                </c:pt>
                <c:pt idx="2">
                  <c:v>1.8432999999999999</c:v>
                </c:pt>
              </c:numCache>
            </c:numRef>
          </c:val>
          <c:extLst>
            <c:ext xmlns:c16="http://schemas.microsoft.com/office/drawing/2014/chart" uri="{C3380CC4-5D6E-409C-BE32-E72D297353CC}">
              <c16:uniqueId val="{00000000-4ED0-E244-B917-91806541C50B}"/>
            </c:ext>
          </c:extLst>
        </c:ser>
        <c:ser>
          <c:idx val="1"/>
          <c:order val="1"/>
          <c:tx>
            <c:strRef>
              <c:f>Sheet1!$A$3</c:f>
              <c:strCache>
                <c:ptCount val="1"/>
                <c:pt idx="0">
                  <c:v>Mean Energy</c:v>
                </c:pt>
              </c:strCache>
            </c:strRef>
          </c:tx>
          <c:spPr>
            <a:solidFill>
              <a:srgbClr val="5D9648"/>
            </a:solidFill>
            <a:ln w="12700" cap="flat">
              <a:noFill/>
              <a:miter lim="400000"/>
            </a:ln>
            <a:effectLst/>
          </c:spPr>
          <c:invertIfNegative val="0"/>
          <c:cat>
            <c:strRef>
              <c:f>Sheet1!$B$1:$D$1</c:f>
              <c:strCache>
                <c:ptCount val="3"/>
                <c:pt idx="0">
                  <c:v>Neutral</c:v>
                </c:pt>
                <c:pt idx="1">
                  <c:v>Frustrated</c:v>
                </c:pt>
                <c:pt idx="2">
                  <c:v>Angry</c:v>
                </c:pt>
              </c:strCache>
            </c:strRef>
          </c:cat>
          <c:val>
            <c:numRef>
              <c:f>Sheet1!$B$3:$D$3</c:f>
              <c:numCache>
                <c:formatCode>General</c:formatCode>
                <c:ptCount val="3"/>
                <c:pt idx="0">
                  <c:v>-1.2595000000000001</c:v>
                </c:pt>
                <c:pt idx="1">
                  <c:v>0.89139999999999997</c:v>
                </c:pt>
                <c:pt idx="2">
                  <c:v>1.6538999999999999</c:v>
                </c:pt>
              </c:numCache>
            </c:numRef>
          </c:val>
          <c:extLst>
            <c:ext xmlns:c16="http://schemas.microsoft.com/office/drawing/2014/chart" uri="{C3380CC4-5D6E-409C-BE32-E72D297353CC}">
              <c16:uniqueId val="{00000001-4ED0-E244-B917-91806541C50B}"/>
            </c:ext>
          </c:extLst>
        </c:ser>
        <c:ser>
          <c:idx val="2"/>
          <c:order val="2"/>
          <c:tx>
            <c:strRef>
              <c:f>Sheet1!$A$4</c:f>
              <c:strCache>
                <c:ptCount val="1"/>
                <c:pt idx="0">
                  <c:v>Speaking Rate</c:v>
                </c:pt>
              </c:strCache>
            </c:strRef>
          </c:tx>
          <c:spPr>
            <a:solidFill>
              <a:srgbClr val="E7A13D"/>
            </a:solidFill>
            <a:ln w="12700" cap="flat">
              <a:noFill/>
              <a:miter lim="400000"/>
            </a:ln>
            <a:effectLst/>
          </c:spPr>
          <c:invertIfNegative val="0"/>
          <c:cat>
            <c:strRef>
              <c:f>Sheet1!$B$1:$D$1</c:f>
              <c:strCache>
                <c:ptCount val="3"/>
                <c:pt idx="0">
                  <c:v>Neutral</c:v>
                </c:pt>
                <c:pt idx="1">
                  <c:v>Frustrated</c:v>
                </c:pt>
                <c:pt idx="2">
                  <c:v>Angry</c:v>
                </c:pt>
              </c:strCache>
            </c:strRef>
          </c:cat>
          <c:val>
            <c:numRef>
              <c:f>Sheet1!$B$4:$D$4</c:f>
              <c:numCache>
                <c:formatCode>General</c:formatCode>
                <c:ptCount val="3"/>
                <c:pt idx="0">
                  <c:v>7.9600000000000004E-2</c:v>
                </c:pt>
                <c:pt idx="1">
                  <c:v>-0.7661</c:v>
                </c:pt>
                <c:pt idx="2">
                  <c:v>-1.5327999999999999</c:v>
                </c:pt>
              </c:numCache>
            </c:numRef>
          </c:val>
          <c:extLst>
            <c:ext xmlns:c16="http://schemas.microsoft.com/office/drawing/2014/chart" uri="{C3380CC4-5D6E-409C-BE32-E72D297353CC}">
              <c16:uniqueId val="{00000002-4ED0-E244-B917-91806541C50B}"/>
            </c:ext>
          </c:extLst>
        </c:ser>
        <c:dLbls>
          <c:showLegendKey val="0"/>
          <c:showVal val="0"/>
          <c:showCatName val="0"/>
          <c:showSerName val="0"/>
          <c:showPercent val="0"/>
          <c:showBubbleSize val="0"/>
        </c:dLbls>
        <c:gapWidth val="150"/>
        <c:axId val="-2048408528"/>
        <c:axId val="-2048680240"/>
      </c:barChart>
      <c:catAx>
        <c:axId val="-2048408528"/>
        <c:scaling>
          <c:orientation val="minMax"/>
        </c:scaling>
        <c:delete val="0"/>
        <c:axPos val="b"/>
        <c:title>
          <c:tx>
            <c:rich>
              <a:bodyPr rot="0"/>
              <a:lstStyle/>
              <a:p>
                <a:pPr>
                  <a:defRPr sz="4800" b="0" i="0" u="none" strike="noStrike">
                    <a:solidFill>
                      <a:srgbClr val="000000"/>
                    </a:solidFill>
                    <a:latin typeface="Calibri"/>
                  </a:defRPr>
                </a:pPr>
                <a:r>
                  <a:rPr lang="en-US" sz="4800" b="0" i="0" u="none" strike="noStrike">
                    <a:solidFill>
                      <a:srgbClr val="000000"/>
                    </a:solidFill>
                    <a:latin typeface="Calibri"/>
                  </a:rPr>
                  <a:t>Utterance</a:t>
                </a:r>
              </a:p>
            </c:rich>
          </c:tx>
          <c:overlay val="1"/>
        </c:title>
        <c:numFmt formatCode="General" sourceLinked="0"/>
        <c:majorTickMark val="none"/>
        <c:minorTickMark val="none"/>
        <c:tickLblPos val="low"/>
        <c:spPr>
          <a:ln w="12700" cap="flat">
            <a:noFill/>
            <a:prstDash val="solid"/>
            <a:round/>
          </a:ln>
        </c:spPr>
        <c:txPr>
          <a:bodyPr rot="0"/>
          <a:lstStyle/>
          <a:p>
            <a:pPr>
              <a:defRPr sz="3600" b="0" i="0" u="none" strike="noStrike">
                <a:solidFill>
                  <a:srgbClr val="000000"/>
                </a:solidFill>
                <a:latin typeface="Arial"/>
              </a:defRPr>
            </a:pPr>
            <a:endParaRPr lang="en-US"/>
          </a:p>
        </c:txPr>
        <c:crossAx val="-2048680240"/>
        <c:crosses val="autoZero"/>
        <c:auto val="1"/>
        <c:lblAlgn val="ctr"/>
        <c:lblOffset val="100"/>
        <c:noMultiLvlLbl val="1"/>
      </c:catAx>
      <c:valAx>
        <c:axId val="-2048680240"/>
        <c:scaling>
          <c:orientation val="minMax"/>
        </c:scaling>
        <c:delete val="0"/>
        <c:axPos val="l"/>
        <c:majorGridlines>
          <c:spPr>
            <a:ln w="12700" cap="flat">
              <a:solidFill>
                <a:srgbClr val="000000"/>
              </a:solidFill>
              <a:prstDash val="solid"/>
              <a:round/>
            </a:ln>
          </c:spPr>
        </c:majorGridlines>
        <c:title>
          <c:tx>
            <c:rich>
              <a:bodyPr rot="-5400000"/>
              <a:lstStyle/>
              <a:p>
                <a:pPr>
                  <a:defRPr sz="4800" b="0" i="0" u="none" strike="noStrike">
                    <a:solidFill>
                      <a:srgbClr val="000000"/>
                    </a:solidFill>
                    <a:latin typeface="Calibri"/>
                  </a:defRPr>
                </a:pPr>
                <a:r>
                  <a:rPr lang="en-US" sz="4800" b="0" i="0" u="none" strike="noStrike">
                    <a:solidFill>
                      <a:srgbClr val="000000"/>
                    </a:solidFill>
                    <a:latin typeface="Calibri"/>
                  </a:rPr>
                  <a:t>Z score</a:t>
                </a:r>
              </a:p>
            </c:rich>
          </c:tx>
          <c:overlay val="1"/>
        </c:title>
        <c:numFmt formatCode="0.0000" sourceLinked="0"/>
        <c:majorTickMark val="none"/>
        <c:minorTickMark val="none"/>
        <c:tickLblPos val="nextTo"/>
        <c:spPr>
          <a:ln w="12700" cap="flat">
            <a:noFill/>
            <a:prstDash val="solid"/>
            <a:round/>
          </a:ln>
        </c:spPr>
        <c:txPr>
          <a:bodyPr rot="0"/>
          <a:lstStyle/>
          <a:p>
            <a:pPr>
              <a:defRPr sz="2800" b="0" i="0" u="none" strike="noStrike">
                <a:solidFill>
                  <a:srgbClr val="000000"/>
                </a:solidFill>
                <a:latin typeface="Arial"/>
              </a:defRPr>
            </a:pPr>
            <a:endParaRPr lang="en-US"/>
          </a:p>
        </c:txPr>
        <c:crossAx val="-2048408528"/>
        <c:crosses val="autoZero"/>
        <c:crossBetween val="between"/>
        <c:majorUnit val="1"/>
        <c:minorUnit val="0.5"/>
      </c:valAx>
      <c:spPr>
        <a:noFill/>
        <a:ln w="12700" cap="flat">
          <a:noFill/>
          <a:miter lim="400000"/>
        </a:ln>
        <a:effectLst/>
      </c:spPr>
    </c:plotArea>
    <c:legend>
      <c:legendPos val="r"/>
      <c:layout>
        <c:manualLayout>
          <c:xMode val="edge"/>
          <c:yMode val="edge"/>
          <c:x val="0.67401500000000003"/>
          <c:y val="4.5316500000000003E-2"/>
          <c:w val="0.32598500000000002"/>
          <c:h val="0.12764600000000001"/>
        </c:manualLayout>
      </c:layout>
      <c:overlay val="1"/>
      <c:spPr>
        <a:solidFill>
          <a:srgbClr val="FFFFFF"/>
        </a:solidFill>
        <a:ln w="12700" cap="flat">
          <a:solidFill>
            <a:srgbClr val="000000"/>
          </a:solidFill>
          <a:prstDash val="solid"/>
          <a:round/>
        </a:ln>
        <a:effectLst/>
      </c:spPr>
      <c:txPr>
        <a:bodyPr rot="0"/>
        <a:lstStyle/>
        <a:p>
          <a:pPr>
            <a:defRPr sz="3600" b="0" i="0" u="none" strike="noStrike">
              <a:solidFill>
                <a:srgbClr val="000000"/>
              </a:solidFill>
              <a:latin typeface="Calibri"/>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xfrm>
            <a:off x="1143000" y="685800"/>
            <a:ext cx="4572000" cy="3429000"/>
          </a:xfrm>
          <a:prstGeom prst="rect">
            <a:avLst/>
          </a:prstGeom>
        </p:spPr>
        <p:txBody>
          <a:bodyPr/>
          <a:lstStyle/>
          <a:p>
            <a:endParaRPr/>
          </a:p>
        </p:txBody>
      </p:sp>
      <p:sp>
        <p:nvSpPr>
          <p:cNvPr id="201" name="Shape 20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2756002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101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pPr defTabSz="914400">
              <a:lnSpc>
                <a:spcPct val="100000"/>
              </a:lnSpc>
              <a:defRPr sz="1200" b="1">
                <a:latin typeface="+mj-lt"/>
                <a:ea typeface="+mj-ea"/>
                <a:cs typeface="+mj-cs"/>
                <a:sym typeface="Calibri"/>
              </a:defRPr>
            </a:pPr>
            <a:endParaRPr b="0" dirty="0"/>
          </a:p>
        </p:txBody>
      </p:sp>
    </p:spTree>
    <p:extLst>
      <p:ext uri="{BB962C8B-B14F-4D97-AF65-F5344CB8AC3E}">
        <p14:creationId xmlns:p14="http://schemas.microsoft.com/office/powerpoint/2010/main" val="761337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pPr defTabSz="914400">
              <a:lnSpc>
                <a:spcPct val="100000"/>
              </a:lnSpc>
              <a:defRPr sz="1200" b="1">
                <a:latin typeface="+mj-lt"/>
                <a:ea typeface="+mj-ea"/>
                <a:cs typeface="+mj-cs"/>
                <a:sym typeface="Calibri"/>
              </a:defRPr>
            </a:pPr>
            <a:endParaRPr b="0" dirty="0"/>
          </a:p>
        </p:txBody>
      </p:sp>
    </p:spTree>
    <p:extLst>
      <p:ext uri="{BB962C8B-B14F-4D97-AF65-F5344CB8AC3E}">
        <p14:creationId xmlns:p14="http://schemas.microsoft.com/office/powerpoint/2010/main" val="1829361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p>
            <a:pPr defTabSz="914400">
              <a:lnSpc>
                <a:spcPct val="100000"/>
              </a:lnSpc>
              <a:defRPr sz="1200" b="1">
                <a:latin typeface="+mj-lt"/>
                <a:ea typeface="+mj-ea"/>
                <a:cs typeface="+mj-cs"/>
                <a:sym typeface="Calibri"/>
              </a:defRPr>
            </a:pPr>
            <a:endParaRPr b="0" dirty="0"/>
          </a:p>
        </p:txBody>
      </p:sp>
    </p:spTree>
    <p:extLst>
      <p:ext uri="{BB962C8B-B14F-4D97-AF65-F5344CB8AC3E}">
        <p14:creationId xmlns:p14="http://schemas.microsoft.com/office/powerpoint/2010/main" val="563575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xfrm>
            <a:off x="381000" y="685800"/>
            <a:ext cx="6096000" cy="3429000"/>
          </a:xfrm>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268290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4612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xfrm>
            <a:off x="381000" y="685800"/>
            <a:ext cx="6096000" cy="3429000"/>
          </a:xfrm>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pPr defTabSz="914400">
              <a:lnSpc>
                <a:spcPct val="100000"/>
              </a:lnSpc>
              <a:defRPr sz="1200">
                <a:latin typeface="+mj-lt"/>
                <a:ea typeface="+mj-ea"/>
                <a:cs typeface="+mj-cs"/>
                <a:sym typeface="Calibri"/>
              </a:defRPr>
            </a:pPr>
            <a:endParaRPr dirty="0"/>
          </a:p>
        </p:txBody>
      </p:sp>
    </p:spTree>
    <p:extLst>
      <p:ext uri="{BB962C8B-B14F-4D97-AF65-F5344CB8AC3E}">
        <p14:creationId xmlns:p14="http://schemas.microsoft.com/office/powerpoint/2010/main" val="218648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noRot="1" noChangeAspect="1"/>
          </p:cNvSpPr>
          <p:nvPr>
            <p:ph type="sldImg"/>
          </p:nvPr>
        </p:nvSpPr>
        <p:spPr>
          <a:xfrm>
            <a:off x="381000" y="685800"/>
            <a:ext cx="6096000" cy="3429000"/>
          </a:xfrm>
          <a:prstGeom prst="rect">
            <a:avLst/>
          </a:prstGeom>
        </p:spPr>
        <p:txBody>
          <a:bodyPr/>
          <a:lstStyle/>
          <a:p>
            <a:endParaRPr/>
          </a:p>
        </p:txBody>
      </p:sp>
      <p:sp>
        <p:nvSpPr>
          <p:cNvPr id="396" name="Shape 39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513070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069451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noRot="1" noChangeAspect="1"/>
          </p:cNvSpPr>
          <p:nvPr>
            <p:ph type="sldImg"/>
          </p:nvPr>
        </p:nvSpPr>
        <p:spPr>
          <a:xfrm>
            <a:off x="381000" y="685800"/>
            <a:ext cx="6096000" cy="3429000"/>
          </a:xfrm>
          <a:prstGeom prst="rect">
            <a:avLst/>
          </a:prstGeom>
        </p:spPr>
        <p:txBody>
          <a:bodyPr/>
          <a:lstStyle/>
          <a:p>
            <a:endParaRPr/>
          </a:p>
        </p:txBody>
      </p:sp>
      <p:sp>
        <p:nvSpPr>
          <p:cNvPr id="413" name="Shape 413"/>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624331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425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defTabSz="914400">
              <a:lnSpc>
                <a:spcPct val="100000"/>
              </a:lnSpc>
              <a:defRPr sz="1200">
                <a:latin typeface="+mj-lt"/>
                <a:ea typeface="+mj-ea"/>
                <a:cs typeface="+mj-cs"/>
                <a:sym typeface="Calibri"/>
              </a:defRPr>
            </a:pPr>
            <a:endParaRPr dirty="0"/>
          </a:p>
        </p:txBody>
      </p:sp>
    </p:spTree>
    <p:extLst>
      <p:ext uri="{BB962C8B-B14F-4D97-AF65-F5344CB8AC3E}">
        <p14:creationId xmlns:p14="http://schemas.microsoft.com/office/powerpoint/2010/main" val="572922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xfrm>
            <a:off x="381000" y="685800"/>
            <a:ext cx="6096000" cy="3429000"/>
          </a:xfrm>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pPr defTabSz="914400">
              <a:lnSpc>
                <a:spcPct val="100000"/>
              </a:lnSpc>
              <a:defRPr sz="1200">
                <a:latin typeface="+mj-lt"/>
                <a:ea typeface="+mj-ea"/>
                <a:cs typeface="+mj-cs"/>
                <a:sym typeface="Calibri"/>
              </a:defRPr>
            </a:pPr>
            <a:endParaRPr dirty="0"/>
          </a:p>
        </p:txBody>
      </p:sp>
    </p:spTree>
    <p:extLst>
      <p:ext uri="{BB962C8B-B14F-4D97-AF65-F5344CB8AC3E}">
        <p14:creationId xmlns:p14="http://schemas.microsoft.com/office/powerpoint/2010/main" val="1710897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xfrm>
            <a:off x="381000" y="685800"/>
            <a:ext cx="6096000" cy="3429000"/>
          </a:xfrm>
          <a:prstGeom prst="rect">
            <a:avLst/>
          </a:prstGeom>
        </p:spPr>
        <p:txBody>
          <a:bodyPr/>
          <a:lstStyle/>
          <a:p>
            <a:endParaRPr/>
          </a:p>
        </p:txBody>
      </p:sp>
      <p:sp>
        <p:nvSpPr>
          <p:cNvPr id="441" name="Shape 441"/>
          <p:cNvSpPr>
            <a:spLocks noGrp="1"/>
          </p:cNvSpPr>
          <p:nvPr>
            <p:ph type="body" sz="quarter" idx="1"/>
          </p:nvPr>
        </p:nvSpPr>
        <p:spPr>
          <a:prstGeom prst="rect">
            <a:avLst/>
          </a:prstGeom>
        </p:spPr>
        <p:txBody>
          <a:bodyPr/>
          <a:lstStyle/>
          <a:p>
            <a:pPr defTabSz="914400">
              <a:lnSpc>
                <a:spcPct val="100000"/>
              </a:lnSpc>
              <a:defRPr sz="1200">
                <a:latin typeface="+mj-lt"/>
                <a:ea typeface="+mj-ea"/>
                <a:cs typeface="+mj-cs"/>
                <a:sym typeface="Calibri"/>
              </a:defRPr>
            </a:pPr>
            <a:endParaRPr dirty="0"/>
          </a:p>
        </p:txBody>
      </p:sp>
    </p:spTree>
    <p:extLst>
      <p:ext uri="{BB962C8B-B14F-4D97-AF65-F5344CB8AC3E}">
        <p14:creationId xmlns:p14="http://schemas.microsoft.com/office/powerpoint/2010/main" val="133180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xfrm>
            <a:off x="381000" y="685800"/>
            <a:ext cx="6096000" cy="3429000"/>
          </a:xfrm>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lvl1pPr defTabSz="914400">
              <a:lnSpc>
                <a:spcPct val="100000"/>
              </a:lnSpc>
              <a:spcBef>
                <a:spcPts val="400"/>
              </a:spcBef>
              <a:defRPr sz="1200">
                <a:uFill>
                  <a:solidFill>
                    <a:srgbClr val="000000"/>
                  </a:solidFill>
                </a:uFill>
                <a:latin typeface="Times New Roman"/>
                <a:ea typeface="Times New Roman"/>
                <a:cs typeface="Times New Roman"/>
                <a:sym typeface="Times New Roman"/>
              </a:defRPr>
            </a:lvl1pPr>
          </a:lstStyle>
          <a:p>
            <a:endParaRPr dirty="0"/>
          </a:p>
        </p:txBody>
      </p:sp>
    </p:spTree>
    <p:extLst>
      <p:ext uri="{BB962C8B-B14F-4D97-AF65-F5344CB8AC3E}">
        <p14:creationId xmlns:p14="http://schemas.microsoft.com/office/powerpoint/2010/main" val="1261366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a:spLocks noGrp="1" noRot="1" noChangeAspect="1"/>
          </p:cNvSpPr>
          <p:nvPr>
            <p:ph type="sldImg"/>
          </p:nvPr>
        </p:nvSpPr>
        <p:spPr>
          <a:xfrm>
            <a:off x="381000" y="685800"/>
            <a:ext cx="6096000" cy="3429000"/>
          </a:xfrm>
          <a:prstGeom prst="rect">
            <a:avLst/>
          </a:prstGeom>
        </p:spPr>
        <p:txBody>
          <a:bodyPr/>
          <a:lstStyle/>
          <a:p>
            <a:endParaRPr/>
          </a:p>
        </p:txBody>
      </p:sp>
      <p:sp>
        <p:nvSpPr>
          <p:cNvPr id="494" name="Shape 494"/>
          <p:cNvSpPr>
            <a:spLocks noGrp="1"/>
          </p:cNvSpPr>
          <p:nvPr>
            <p:ph type="body" sz="quarter" idx="1"/>
          </p:nvPr>
        </p:nvSpPr>
        <p:spPr>
          <a:prstGeom prst="rect">
            <a:avLst/>
          </a:prstGeom>
        </p:spPr>
        <p:txBody>
          <a:bodyPr/>
          <a:lstStyle>
            <a:lvl1pPr defTabSz="914400">
              <a:lnSpc>
                <a:spcPct val="100000"/>
              </a:lnSpc>
              <a:defRPr sz="1200">
                <a:latin typeface="+mj-lt"/>
                <a:ea typeface="+mj-ea"/>
                <a:cs typeface="+mj-cs"/>
                <a:sym typeface="Calibri"/>
              </a:defRPr>
            </a:lvl1pPr>
          </a:lstStyle>
          <a:p>
            <a:endParaRPr dirty="0"/>
          </a:p>
        </p:txBody>
      </p:sp>
    </p:spTree>
    <p:extLst>
      <p:ext uri="{BB962C8B-B14F-4D97-AF65-F5344CB8AC3E}">
        <p14:creationId xmlns:p14="http://schemas.microsoft.com/office/powerpoint/2010/main" val="300092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hape 499"/>
          <p:cNvSpPr>
            <a:spLocks noGrp="1" noRot="1" noChangeAspect="1"/>
          </p:cNvSpPr>
          <p:nvPr>
            <p:ph type="sldImg"/>
          </p:nvPr>
        </p:nvSpPr>
        <p:spPr>
          <a:xfrm>
            <a:off x="381000" y="685800"/>
            <a:ext cx="6096000" cy="3429000"/>
          </a:xfrm>
          <a:prstGeom prst="rect">
            <a:avLst/>
          </a:prstGeom>
        </p:spPr>
        <p:txBody>
          <a:bodyPr/>
          <a:lstStyle/>
          <a:p>
            <a:endParaRPr/>
          </a:p>
        </p:txBody>
      </p:sp>
      <p:sp>
        <p:nvSpPr>
          <p:cNvPr id="500" name="Shape 500"/>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365027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Shape 505"/>
          <p:cNvSpPr>
            <a:spLocks noGrp="1" noRot="1" noChangeAspect="1"/>
          </p:cNvSpPr>
          <p:nvPr>
            <p:ph type="sldImg"/>
          </p:nvPr>
        </p:nvSpPr>
        <p:spPr>
          <a:xfrm>
            <a:off x="381000" y="685800"/>
            <a:ext cx="6096000" cy="3429000"/>
          </a:xfrm>
          <a:prstGeom prst="rect">
            <a:avLst/>
          </a:prstGeom>
        </p:spPr>
        <p:txBody>
          <a:bodyPr/>
          <a:lstStyle/>
          <a:p>
            <a:endParaRPr/>
          </a:p>
        </p:txBody>
      </p:sp>
      <p:sp>
        <p:nvSpPr>
          <p:cNvPr id="506" name="Shape 50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450568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868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a:spLocks noGrp="1" noRot="1" noChangeAspect="1"/>
          </p:cNvSpPr>
          <p:nvPr>
            <p:ph type="sldImg"/>
          </p:nvPr>
        </p:nvSpPr>
        <p:spPr>
          <a:xfrm>
            <a:off x="381000" y="685800"/>
            <a:ext cx="6096000" cy="3429000"/>
          </a:xfrm>
          <a:prstGeom prst="rect">
            <a:avLst/>
          </a:prstGeom>
        </p:spPr>
        <p:txBody>
          <a:bodyPr/>
          <a:lstStyle/>
          <a:p>
            <a:endParaRPr/>
          </a:p>
        </p:txBody>
      </p:sp>
      <p:sp>
        <p:nvSpPr>
          <p:cNvPr id="516" name="Shape 51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670532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a:spLocks noGrp="1" noRot="1" noChangeAspect="1"/>
          </p:cNvSpPr>
          <p:nvPr>
            <p:ph type="sldImg"/>
          </p:nvPr>
        </p:nvSpPr>
        <p:spPr>
          <a:xfrm>
            <a:off x="381000" y="685800"/>
            <a:ext cx="6096000" cy="3429000"/>
          </a:xfrm>
          <a:prstGeom prst="rect">
            <a:avLst/>
          </a:prstGeom>
        </p:spPr>
        <p:txBody>
          <a:bodyPr/>
          <a:lstStyle/>
          <a:p>
            <a:endParaRPr/>
          </a:p>
        </p:txBody>
      </p:sp>
      <p:sp>
        <p:nvSpPr>
          <p:cNvPr id="522" name="Shape 522"/>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793048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xfrm>
            <a:off x="381000" y="685800"/>
            <a:ext cx="6096000" cy="3429000"/>
          </a:xfrm>
          <a:prstGeom prst="rect">
            <a:avLst/>
          </a:prstGeom>
        </p:spPr>
        <p:txBody>
          <a:bodyPr/>
          <a:lstStyle/>
          <a:p>
            <a:endParaRPr/>
          </a:p>
        </p:txBody>
      </p:sp>
      <p:sp>
        <p:nvSpPr>
          <p:cNvPr id="532" name="Shape 532"/>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07208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381000" y="685800"/>
            <a:ext cx="609600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pPr defTabSz="914400">
              <a:lnSpc>
                <a:spcPct val="100000"/>
              </a:lnSpc>
              <a:defRPr sz="1200">
                <a:latin typeface="+mj-lt"/>
                <a:ea typeface="+mj-ea"/>
                <a:cs typeface="+mj-cs"/>
                <a:sym typeface="Calibri"/>
              </a:defRPr>
            </a:pPr>
            <a:endParaRPr dirty="0"/>
          </a:p>
        </p:txBody>
      </p:sp>
    </p:spTree>
    <p:extLst>
      <p:ext uri="{BB962C8B-B14F-4D97-AF65-F5344CB8AC3E}">
        <p14:creationId xmlns:p14="http://schemas.microsoft.com/office/powerpoint/2010/main" val="926138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a:spLocks noGrp="1" noRot="1" noChangeAspect="1"/>
          </p:cNvSpPr>
          <p:nvPr>
            <p:ph type="sldImg"/>
          </p:nvPr>
        </p:nvSpPr>
        <p:spPr>
          <a:xfrm>
            <a:off x="381000" y="685800"/>
            <a:ext cx="6096000" cy="3429000"/>
          </a:xfrm>
          <a:prstGeom prst="rect">
            <a:avLst/>
          </a:prstGeom>
        </p:spPr>
        <p:txBody>
          <a:bodyPr/>
          <a:lstStyle/>
          <a:p>
            <a:endParaRPr/>
          </a:p>
        </p:txBody>
      </p:sp>
      <p:sp>
        <p:nvSpPr>
          <p:cNvPr id="539" name="Shape 539"/>
          <p:cNvSpPr>
            <a:spLocks noGrp="1"/>
          </p:cNvSpPr>
          <p:nvPr>
            <p:ph type="body" sz="quarter" idx="1"/>
          </p:nvPr>
        </p:nvSpPr>
        <p:spPr>
          <a:prstGeom prst="rect">
            <a:avLst/>
          </a:prstGeom>
        </p:spPr>
        <p:txBody>
          <a:bodyPr/>
          <a:lstStyle/>
          <a:p>
            <a:pPr marL="436562" marR="0" lvl="0" indent="-436562" defTabSz="457200" eaLnBrk="1" fontAlgn="auto" latinLnBrk="0" hangingPunct="1">
              <a:lnSpc>
                <a:spcPct val="117999"/>
              </a:lnSpc>
              <a:spcBef>
                <a:spcPts val="0"/>
              </a:spcBef>
              <a:spcAft>
                <a:spcPts val="0"/>
              </a:spcAft>
              <a:buClrTx/>
              <a:buSzPct val="100000"/>
              <a:buFontTx/>
              <a:buNone/>
              <a:tabLst/>
              <a:defRPr/>
            </a:pPr>
            <a:endParaRPr dirty="0"/>
          </a:p>
        </p:txBody>
      </p:sp>
    </p:spTree>
    <p:extLst>
      <p:ext uri="{BB962C8B-B14F-4D97-AF65-F5344CB8AC3E}">
        <p14:creationId xmlns:p14="http://schemas.microsoft.com/office/powerpoint/2010/main" val="114513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a:spLocks noGrp="1" noRot="1" noChangeAspect="1"/>
          </p:cNvSpPr>
          <p:nvPr>
            <p:ph type="sldImg"/>
          </p:nvPr>
        </p:nvSpPr>
        <p:spPr>
          <a:xfrm>
            <a:off x="381000" y="685800"/>
            <a:ext cx="6096000" cy="3429000"/>
          </a:xfrm>
          <a:prstGeom prst="rect">
            <a:avLst/>
          </a:prstGeom>
        </p:spPr>
        <p:txBody>
          <a:bodyPr/>
          <a:lstStyle/>
          <a:p>
            <a:endParaRPr/>
          </a:p>
        </p:txBody>
      </p:sp>
      <p:sp>
        <p:nvSpPr>
          <p:cNvPr id="547" name="Shape 547"/>
          <p:cNvSpPr>
            <a:spLocks noGrp="1"/>
          </p:cNvSpPr>
          <p:nvPr>
            <p:ph type="body" sz="quarter" idx="1"/>
          </p:nvPr>
        </p:nvSpPr>
        <p:spPr>
          <a:prstGeom prst="rect">
            <a:avLst/>
          </a:prstGeom>
        </p:spPr>
        <p:txBody>
          <a:bodyPr/>
          <a:lstStyle>
            <a:lvl1pPr defTabSz="914400">
              <a:lnSpc>
                <a:spcPct val="100000"/>
              </a:lnSpc>
              <a:defRPr sz="1200">
                <a:latin typeface="+mj-lt"/>
                <a:ea typeface="+mj-ea"/>
                <a:cs typeface="+mj-cs"/>
                <a:sym typeface="Calibri"/>
              </a:defRPr>
            </a:lvl1pPr>
          </a:lstStyle>
          <a:p>
            <a:endParaRPr dirty="0"/>
          </a:p>
        </p:txBody>
      </p:sp>
    </p:spTree>
    <p:extLst>
      <p:ext uri="{BB962C8B-B14F-4D97-AF65-F5344CB8AC3E}">
        <p14:creationId xmlns:p14="http://schemas.microsoft.com/office/powerpoint/2010/main" val="479366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xfrm>
            <a:off x="381000" y="685800"/>
            <a:ext cx="6096000" cy="3429000"/>
          </a:xfrm>
          <a:prstGeom prst="rect">
            <a:avLst/>
          </a:prstGeom>
        </p:spPr>
        <p:txBody>
          <a:bodyPr/>
          <a:lstStyle/>
          <a:p>
            <a:endParaRPr/>
          </a:p>
        </p:txBody>
      </p:sp>
      <p:sp>
        <p:nvSpPr>
          <p:cNvPr id="553" name="Shape 553"/>
          <p:cNvSpPr>
            <a:spLocks noGrp="1"/>
          </p:cNvSpPr>
          <p:nvPr>
            <p:ph type="body" sz="quarter" idx="1"/>
          </p:nvPr>
        </p:nvSpPr>
        <p:spPr>
          <a:prstGeom prst="rect">
            <a:avLst/>
          </a:prstGeom>
        </p:spPr>
        <p:txBody>
          <a:bodyPr/>
          <a:lstStyle/>
          <a:p>
            <a:pPr marL="436562" indent="-436562">
              <a:buSzPct val="100000"/>
              <a:buAutoNum type="arabicParenBoth"/>
            </a:pPr>
            <a:endParaRPr dirty="0"/>
          </a:p>
        </p:txBody>
      </p:sp>
    </p:spTree>
    <p:extLst>
      <p:ext uri="{BB962C8B-B14F-4D97-AF65-F5344CB8AC3E}">
        <p14:creationId xmlns:p14="http://schemas.microsoft.com/office/powerpoint/2010/main" val="1494126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Shape 565"/>
          <p:cNvSpPr>
            <a:spLocks noGrp="1" noRot="1" noChangeAspect="1"/>
          </p:cNvSpPr>
          <p:nvPr>
            <p:ph type="sldImg"/>
          </p:nvPr>
        </p:nvSpPr>
        <p:spPr>
          <a:xfrm>
            <a:off x="381000" y="685800"/>
            <a:ext cx="6096000" cy="3429000"/>
          </a:xfrm>
          <a:prstGeom prst="rect">
            <a:avLst/>
          </a:prstGeom>
        </p:spPr>
        <p:txBody>
          <a:bodyPr/>
          <a:lstStyle/>
          <a:p>
            <a:endParaRPr/>
          </a:p>
        </p:txBody>
      </p:sp>
      <p:sp>
        <p:nvSpPr>
          <p:cNvPr id="566" name="Shape 566"/>
          <p:cNvSpPr>
            <a:spLocks noGrp="1"/>
          </p:cNvSpPr>
          <p:nvPr>
            <p:ph type="body" sz="quarter" idx="1"/>
          </p:nvPr>
        </p:nvSpPr>
        <p:spPr>
          <a:prstGeom prst="rect">
            <a:avLst/>
          </a:prstGeom>
        </p:spPr>
        <p:txBody>
          <a:bodyPr/>
          <a:lstStyle/>
          <a:p>
            <a:pPr marL="436562" indent="-436562">
              <a:buSzPct val="100000"/>
              <a:buAutoNum type="arabicParenBoth"/>
            </a:pPr>
            <a:endParaRPr dirty="0"/>
          </a:p>
        </p:txBody>
      </p:sp>
    </p:spTree>
    <p:extLst>
      <p:ext uri="{BB962C8B-B14F-4D97-AF65-F5344CB8AC3E}">
        <p14:creationId xmlns:p14="http://schemas.microsoft.com/office/powerpoint/2010/main" val="1257599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hape 591"/>
          <p:cNvSpPr>
            <a:spLocks noGrp="1" noRot="1" noChangeAspect="1"/>
          </p:cNvSpPr>
          <p:nvPr>
            <p:ph type="sldImg"/>
          </p:nvPr>
        </p:nvSpPr>
        <p:spPr>
          <a:prstGeom prst="rect">
            <a:avLst/>
          </a:prstGeom>
        </p:spPr>
        <p:txBody>
          <a:bodyPr/>
          <a:lstStyle/>
          <a:p>
            <a:endParaRPr/>
          </a:p>
        </p:txBody>
      </p:sp>
      <p:sp>
        <p:nvSpPr>
          <p:cNvPr id="592" name="Shape 592"/>
          <p:cNvSpPr>
            <a:spLocks noGrp="1"/>
          </p:cNvSpPr>
          <p:nvPr>
            <p:ph type="body" sz="quarter" idx="1"/>
          </p:nvPr>
        </p:nvSpPr>
        <p:spPr>
          <a:prstGeom prst="rect">
            <a:avLst/>
          </a:prstGeom>
        </p:spPr>
        <p:txBody>
          <a:bodyPr/>
          <a:lstStyle/>
          <a:p>
            <a:pPr defTabSz="914400">
              <a:lnSpc>
                <a:spcPct val="100000"/>
              </a:lnSpc>
              <a:defRPr sz="1200" b="1">
                <a:latin typeface="+mj-lt"/>
                <a:ea typeface="+mj-ea"/>
                <a:cs typeface="+mj-cs"/>
                <a:sym typeface="Calibri"/>
              </a:defRPr>
            </a:pPr>
            <a:endParaRPr dirty="0"/>
          </a:p>
        </p:txBody>
      </p:sp>
    </p:spTree>
    <p:extLst>
      <p:ext uri="{BB962C8B-B14F-4D97-AF65-F5344CB8AC3E}">
        <p14:creationId xmlns:p14="http://schemas.microsoft.com/office/powerpoint/2010/main" val="1785675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a:spLocks noGrp="1" noRot="1" noChangeAspect="1"/>
          </p:cNvSpPr>
          <p:nvPr>
            <p:ph type="sldImg"/>
          </p:nvPr>
        </p:nvSpPr>
        <p:spPr>
          <a:xfrm>
            <a:off x="381000" y="685800"/>
            <a:ext cx="6096000" cy="3429000"/>
          </a:xfrm>
          <a:prstGeom prst="rect">
            <a:avLst/>
          </a:prstGeom>
        </p:spPr>
        <p:txBody>
          <a:bodyPr/>
          <a:lstStyle/>
          <a:p>
            <a:endParaRPr/>
          </a:p>
        </p:txBody>
      </p:sp>
      <p:sp>
        <p:nvSpPr>
          <p:cNvPr id="600" name="Shape 600"/>
          <p:cNvSpPr>
            <a:spLocks noGrp="1"/>
          </p:cNvSpPr>
          <p:nvPr>
            <p:ph type="body" sz="quarter" idx="1"/>
          </p:nvPr>
        </p:nvSpPr>
        <p:spPr>
          <a:prstGeom prst="rect">
            <a:avLst/>
          </a:prstGeom>
        </p:spPr>
        <p:txBody>
          <a:bodyPr/>
          <a:lstStyle/>
          <a:p>
            <a:pPr defTabSz="914400">
              <a:lnSpc>
                <a:spcPct val="100000"/>
              </a:lnSpc>
              <a:defRPr sz="1200">
                <a:latin typeface="+mj-lt"/>
                <a:ea typeface="+mj-ea"/>
                <a:cs typeface="+mj-cs"/>
                <a:sym typeface="Calibri"/>
              </a:defRPr>
            </a:pPr>
            <a:endParaRPr dirty="0"/>
          </a:p>
        </p:txBody>
      </p:sp>
    </p:spTree>
    <p:extLst>
      <p:ext uri="{BB962C8B-B14F-4D97-AF65-F5344CB8AC3E}">
        <p14:creationId xmlns:p14="http://schemas.microsoft.com/office/powerpoint/2010/main" val="764733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xfrm>
            <a:off x="381000" y="685800"/>
            <a:ext cx="6096000" cy="3429000"/>
          </a:xfrm>
          <a:prstGeom prst="rect">
            <a:avLst/>
          </a:prstGeom>
        </p:spPr>
        <p:txBody>
          <a:bodyPr/>
          <a:lstStyle/>
          <a:p>
            <a:endParaRPr/>
          </a:p>
        </p:txBody>
      </p:sp>
      <p:sp>
        <p:nvSpPr>
          <p:cNvPr id="613" name="Shape 613"/>
          <p:cNvSpPr>
            <a:spLocks noGrp="1"/>
          </p:cNvSpPr>
          <p:nvPr>
            <p:ph type="body" sz="quarter" idx="1"/>
          </p:nvPr>
        </p:nvSpPr>
        <p:spPr>
          <a:prstGeom prst="rect">
            <a:avLst/>
          </a:prstGeom>
        </p:spPr>
        <p:txBody>
          <a:bodyPr/>
          <a:lstStyle>
            <a:lvl1pPr defTabSz="914400">
              <a:lnSpc>
                <a:spcPct val="100000"/>
              </a:lnSpc>
              <a:defRPr sz="1200">
                <a:latin typeface="+mj-lt"/>
                <a:ea typeface="+mj-ea"/>
                <a:cs typeface="+mj-cs"/>
                <a:sym typeface="Calibri"/>
              </a:defRPr>
            </a:lvl1pPr>
          </a:lstStyle>
          <a:p>
            <a:endParaRPr dirty="0"/>
          </a:p>
        </p:txBody>
      </p:sp>
    </p:spTree>
    <p:extLst>
      <p:ext uri="{BB962C8B-B14F-4D97-AF65-F5344CB8AC3E}">
        <p14:creationId xmlns:p14="http://schemas.microsoft.com/office/powerpoint/2010/main" val="179802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591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a:spLocks noGrp="1" noRot="1" noChangeAspect="1"/>
          </p:cNvSpPr>
          <p:nvPr>
            <p:ph type="sldImg"/>
          </p:nvPr>
        </p:nvSpPr>
        <p:spPr>
          <a:prstGeom prst="rect">
            <a:avLst/>
          </a:prstGeom>
        </p:spPr>
        <p:txBody>
          <a:bodyPr/>
          <a:lstStyle/>
          <a:p>
            <a:endParaRPr/>
          </a:p>
        </p:txBody>
      </p:sp>
      <p:sp>
        <p:nvSpPr>
          <p:cNvPr id="669" name="Shape 66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878947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Shape 676"/>
          <p:cNvSpPr>
            <a:spLocks noGrp="1" noRot="1" noChangeAspect="1"/>
          </p:cNvSpPr>
          <p:nvPr>
            <p:ph type="sldImg"/>
          </p:nvPr>
        </p:nvSpPr>
        <p:spPr>
          <a:xfrm>
            <a:off x="381000" y="685800"/>
            <a:ext cx="6096000" cy="3429000"/>
          </a:xfrm>
          <a:prstGeom prst="rect">
            <a:avLst/>
          </a:prstGeom>
        </p:spPr>
        <p:txBody>
          <a:bodyPr/>
          <a:lstStyle/>
          <a:p>
            <a:endParaRPr/>
          </a:p>
        </p:txBody>
      </p:sp>
      <p:sp>
        <p:nvSpPr>
          <p:cNvPr id="677" name="Shape 677"/>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73429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xfrm>
            <a:off x="381000" y="685800"/>
            <a:ext cx="6096000" cy="3429000"/>
          </a:xfrm>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pPr defTabSz="914400">
              <a:lnSpc>
                <a:spcPct val="100000"/>
              </a:lnSpc>
              <a:defRPr sz="1200">
                <a:latin typeface="+mj-lt"/>
                <a:ea typeface="+mj-ea"/>
                <a:cs typeface="+mj-cs"/>
                <a:sym typeface="Calibri"/>
              </a:defRPr>
            </a:pPr>
            <a:endParaRPr dirty="0"/>
          </a:p>
        </p:txBody>
      </p:sp>
    </p:spTree>
    <p:extLst>
      <p:ext uri="{BB962C8B-B14F-4D97-AF65-F5344CB8AC3E}">
        <p14:creationId xmlns:p14="http://schemas.microsoft.com/office/powerpoint/2010/main" val="473577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5080369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Shape 700"/>
          <p:cNvSpPr>
            <a:spLocks noGrp="1" noRot="1" noChangeAspect="1"/>
          </p:cNvSpPr>
          <p:nvPr>
            <p:ph type="sldImg"/>
          </p:nvPr>
        </p:nvSpPr>
        <p:spPr>
          <a:prstGeom prst="rect">
            <a:avLst/>
          </a:prstGeom>
        </p:spPr>
        <p:txBody>
          <a:bodyPr/>
          <a:lstStyle/>
          <a:p>
            <a:endParaRPr/>
          </a:p>
        </p:txBody>
      </p:sp>
      <p:sp>
        <p:nvSpPr>
          <p:cNvPr id="701" name="Shape 70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828449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Shape 706"/>
          <p:cNvSpPr>
            <a:spLocks noGrp="1" noRot="1" noChangeAspect="1"/>
          </p:cNvSpPr>
          <p:nvPr>
            <p:ph type="sldImg"/>
          </p:nvPr>
        </p:nvSpPr>
        <p:spPr>
          <a:xfrm>
            <a:off x="381000" y="685800"/>
            <a:ext cx="6096000" cy="3429000"/>
          </a:xfrm>
          <a:prstGeom prst="rect">
            <a:avLst/>
          </a:prstGeom>
        </p:spPr>
        <p:txBody>
          <a:bodyPr/>
          <a:lstStyle/>
          <a:p>
            <a:endParaRPr/>
          </a:p>
        </p:txBody>
      </p:sp>
      <p:sp>
        <p:nvSpPr>
          <p:cNvPr id="707" name="Shape 707"/>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53707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Shape 713"/>
          <p:cNvSpPr>
            <a:spLocks noGrp="1" noRot="1" noChangeAspect="1"/>
          </p:cNvSpPr>
          <p:nvPr>
            <p:ph type="sldImg"/>
          </p:nvPr>
        </p:nvSpPr>
        <p:spPr>
          <a:prstGeom prst="rect">
            <a:avLst/>
          </a:prstGeom>
        </p:spPr>
        <p:txBody>
          <a:bodyPr/>
          <a:lstStyle/>
          <a:p>
            <a:endParaRPr/>
          </a:p>
        </p:txBody>
      </p:sp>
      <p:sp>
        <p:nvSpPr>
          <p:cNvPr id="714" name="Shape 71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2042818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Shape 724"/>
          <p:cNvSpPr>
            <a:spLocks noGrp="1" noRot="1" noChangeAspect="1"/>
          </p:cNvSpPr>
          <p:nvPr>
            <p:ph type="sldImg"/>
          </p:nvPr>
        </p:nvSpPr>
        <p:spPr>
          <a:xfrm>
            <a:off x="381000" y="685800"/>
            <a:ext cx="6096000" cy="3429000"/>
          </a:xfrm>
          <a:prstGeom prst="rect">
            <a:avLst/>
          </a:prstGeom>
        </p:spPr>
        <p:txBody>
          <a:bodyPr/>
          <a:lstStyle/>
          <a:p>
            <a:endParaRPr/>
          </a:p>
        </p:txBody>
      </p:sp>
      <p:sp>
        <p:nvSpPr>
          <p:cNvPr id="725" name="Shape 725"/>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322009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Shape 733"/>
          <p:cNvSpPr>
            <a:spLocks noGrp="1" noRot="1" noChangeAspect="1"/>
          </p:cNvSpPr>
          <p:nvPr>
            <p:ph type="sldImg"/>
          </p:nvPr>
        </p:nvSpPr>
        <p:spPr>
          <a:xfrm>
            <a:off x="381000" y="685800"/>
            <a:ext cx="6096000" cy="3429000"/>
          </a:xfrm>
          <a:prstGeom prst="rect">
            <a:avLst/>
          </a:prstGeom>
        </p:spPr>
        <p:txBody>
          <a:bodyPr/>
          <a:lstStyle/>
          <a:p>
            <a:endParaRPr/>
          </a:p>
        </p:txBody>
      </p:sp>
      <p:sp>
        <p:nvSpPr>
          <p:cNvPr id="734" name="Shape 73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992073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Shape 739"/>
          <p:cNvSpPr>
            <a:spLocks noGrp="1" noRot="1" noChangeAspect="1"/>
          </p:cNvSpPr>
          <p:nvPr>
            <p:ph type="sldImg"/>
          </p:nvPr>
        </p:nvSpPr>
        <p:spPr>
          <a:prstGeom prst="rect">
            <a:avLst/>
          </a:prstGeom>
        </p:spPr>
        <p:txBody>
          <a:bodyPr/>
          <a:lstStyle/>
          <a:p>
            <a:endParaRPr/>
          </a:p>
        </p:txBody>
      </p:sp>
      <p:sp>
        <p:nvSpPr>
          <p:cNvPr id="740" name="Shape 740"/>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5175100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Shape 745"/>
          <p:cNvSpPr>
            <a:spLocks noGrp="1" noRot="1" noChangeAspect="1"/>
          </p:cNvSpPr>
          <p:nvPr>
            <p:ph type="sldImg"/>
          </p:nvPr>
        </p:nvSpPr>
        <p:spPr>
          <a:prstGeom prst="rect">
            <a:avLst/>
          </a:prstGeom>
        </p:spPr>
        <p:txBody>
          <a:bodyPr/>
          <a:lstStyle/>
          <a:p>
            <a:endParaRPr/>
          </a:p>
        </p:txBody>
      </p:sp>
      <p:sp>
        <p:nvSpPr>
          <p:cNvPr id="746" name="Shape 74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274895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pPr defTabSz="914400">
              <a:lnSpc>
                <a:spcPct val="100000"/>
              </a:lnSpc>
              <a:defRPr sz="1200">
                <a:latin typeface="+mj-lt"/>
                <a:ea typeface="+mj-ea"/>
                <a:cs typeface="+mj-cs"/>
                <a:sym typeface="Calibri"/>
              </a:defRPr>
            </a:pPr>
            <a:endParaRPr dirty="0"/>
          </a:p>
        </p:txBody>
      </p:sp>
    </p:spTree>
    <p:extLst>
      <p:ext uri="{BB962C8B-B14F-4D97-AF65-F5344CB8AC3E}">
        <p14:creationId xmlns:p14="http://schemas.microsoft.com/office/powerpoint/2010/main" val="265441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defTabSz="914400">
              <a:lnSpc>
                <a:spcPct val="100000"/>
              </a:lnSpc>
              <a:defRPr sz="1200">
                <a:latin typeface="+mj-lt"/>
                <a:ea typeface="+mj-ea"/>
                <a:cs typeface="+mj-cs"/>
                <a:sym typeface="Calibri"/>
              </a:defRPr>
            </a:pPr>
            <a:endParaRPr dirty="0"/>
          </a:p>
        </p:txBody>
      </p:sp>
    </p:spTree>
    <p:extLst>
      <p:ext uri="{BB962C8B-B14F-4D97-AF65-F5344CB8AC3E}">
        <p14:creationId xmlns:p14="http://schemas.microsoft.com/office/powerpoint/2010/main" val="807896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7986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436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pPr defTabSz="914400">
              <a:lnSpc>
                <a:spcPct val="100000"/>
              </a:lnSpc>
              <a:defRPr sz="1200" b="1">
                <a:latin typeface="+mj-lt"/>
                <a:ea typeface="+mj-ea"/>
                <a:cs typeface="+mj-cs"/>
                <a:sym typeface="Calibri"/>
              </a:defRPr>
            </a:pPr>
            <a:endParaRPr b="0" dirty="0"/>
          </a:p>
        </p:txBody>
      </p:sp>
    </p:spTree>
    <p:extLst>
      <p:ext uri="{BB962C8B-B14F-4D97-AF65-F5344CB8AC3E}">
        <p14:creationId xmlns:p14="http://schemas.microsoft.com/office/powerpoint/2010/main" val="1996828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4" name="Title Text"/>
          <p:cNvSpPr txBox="1">
            <a:spLocks noGrp="1"/>
          </p:cNvSpPr>
          <p:nvPr>
            <p:ph type="title"/>
          </p:nvPr>
        </p:nvSpPr>
        <p:spPr>
          <a:xfrm>
            <a:off x="4833937" y="2303859"/>
            <a:ext cx="14716126" cy="4643438"/>
          </a:xfrm>
          <a:prstGeom prst="rect">
            <a:avLst/>
          </a:prstGeom>
        </p:spPr>
        <p:txBody>
          <a:bodyPr lIns="71437" tIns="71437" rIns="71437" bIns="71437"/>
          <a:lstStyle>
            <a:lvl1pPr>
              <a:defRPr sz="9600" spc="-200">
                <a:solidFill>
                  <a:srgbClr val="404040"/>
                </a:solidFill>
              </a:defRPr>
            </a:lvl1pPr>
          </a:lstStyle>
          <a:p>
            <a:r>
              <a:t>Title Text</a:t>
            </a:r>
          </a:p>
        </p:txBody>
      </p:sp>
      <p:sp>
        <p:nvSpPr>
          <p:cNvPr id="15" name="Body Level One…"/>
          <p:cNvSpPr txBox="1">
            <a:spLocks noGrp="1"/>
          </p:cNvSpPr>
          <p:nvPr>
            <p:ph type="body" sz="quarter" idx="1"/>
          </p:nvPr>
        </p:nvSpPr>
        <p:spPr>
          <a:xfrm>
            <a:off x="4833937" y="7090171"/>
            <a:ext cx="14716126" cy="1589486"/>
          </a:xfrm>
          <a:prstGeom prst="rect">
            <a:avLst/>
          </a:prstGeom>
        </p:spPr>
        <p:txBody>
          <a:bodyPr lIns="71437" tIns="71437" rIns="71437" bIns="71437"/>
          <a:lstStyle>
            <a:lvl1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1pPr>
            <a:lvl2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2pPr>
            <a:lvl3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3pPr>
            <a:lvl4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4pPr>
            <a:lvl5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96" name="–Johnny Appleseed"/>
          <p:cNvSpPr txBox="1">
            <a:spLocks noGrp="1"/>
          </p:cNvSpPr>
          <p:nvPr>
            <p:ph type="body" sz="quarter" idx="13"/>
          </p:nvPr>
        </p:nvSpPr>
        <p:spPr>
          <a:xfrm>
            <a:off x="4833937" y="8947546"/>
            <a:ext cx="14716126" cy="647701"/>
          </a:xfrm>
          <a:prstGeom prst="rect">
            <a:avLst/>
          </a:prstGeom>
        </p:spPr>
        <p:txBody>
          <a:bodyPr lIns="71437" tIns="71437" rIns="71437" bIns="71437">
            <a:spAutoFit/>
          </a:bodyPr>
          <a:lstStyle>
            <a:lvl1pPr algn="ctr" defTabSz="821531">
              <a:lnSpc>
                <a:spcPct val="100000"/>
              </a:lnSpc>
              <a:spcBef>
                <a:spcPts val="0"/>
              </a:spcBef>
              <a:defRPr sz="3200" i="1" cap="none" spc="0">
                <a:solidFill>
                  <a:srgbClr val="000000"/>
                </a:solidFill>
                <a:latin typeface="Helvetica Neue"/>
                <a:ea typeface="Helvetica Neue"/>
                <a:cs typeface="Helvetica Neue"/>
                <a:sym typeface="Helvetica Neue"/>
              </a:defRPr>
            </a:lvl1pPr>
          </a:lstStyle>
          <a:p>
            <a:r>
              <a:t>–Johnny Appleseed</a:t>
            </a:r>
          </a:p>
        </p:txBody>
      </p:sp>
      <p:sp>
        <p:nvSpPr>
          <p:cNvPr id="97" name="“Type a quote here.”"/>
          <p:cNvSpPr txBox="1">
            <a:spLocks noGrp="1"/>
          </p:cNvSpPr>
          <p:nvPr>
            <p:ph type="body" sz="quarter" idx="14"/>
          </p:nvPr>
        </p:nvSpPr>
        <p:spPr>
          <a:xfrm>
            <a:off x="4833937" y="5997575"/>
            <a:ext cx="14716126" cy="863601"/>
          </a:xfrm>
          <a:prstGeom prst="rect">
            <a:avLst/>
          </a:prstGeom>
        </p:spPr>
        <p:txBody>
          <a:bodyPr lIns="71437" tIns="71437" rIns="71437" bIns="71437" anchor="ctr">
            <a:spAutoFit/>
          </a:bodyPr>
          <a:lstStyle>
            <a:lvl1pPr algn="ctr" defTabSz="821531">
              <a:lnSpc>
                <a:spcPct val="100000"/>
              </a:lnSpc>
              <a:spcBef>
                <a:spcPts val="0"/>
              </a:spcBef>
              <a:defRPr sz="4600" cap="none" spc="0">
                <a:solidFill>
                  <a:srgbClr val="000000"/>
                </a:solidFill>
                <a:latin typeface="+mn-lt"/>
                <a:ea typeface="+mn-ea"/>
                <a:cs typeface="+mn-cs"/>
                <a:sym typeface="Helvetica Neue Medium"/>
              </a:defRPr>
            </a:lvl1pPr>
          </a:lstStyle>
          <a:p>
            <a:r>
              <a:t>“Type a quote here.” </a:t>
            </a:r>
          </a:p>
        </p:txBody>
      </p:sp>
      <p:sp>
        <p:nvSpPr>
          <p:cNvPr id="98"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05" name="Image"/>
          <p:cNvSpPr>
            <a:spLocks noGrp="1"/>
          </p:cNvSpPr>
          <p:nvPr>
            <p:ph type="pic" idx="13"/>
          </p:nvPr>
        </p:nvSpPr>
        <p:spPr>
          <a:xfrm>
            <a:off x="1712269" y="0"/>
            <a:ext cx="20959463" cy="13983891"/>
          </a:xfrm>
          <a:prstGeom prst="rect">
            <a:avLst/>
          </a:prstGeom>
        </p:spPr>
        <p:txBody>
          <a:bodyPr lIns="91439" tIns="45719" rIns="91439" bIns="45719">
            <a:noAutofit/>
          </a:bodyPr>
          <a:lstStyle/>
          <a:p>
            <a:endParaRPr/>
          </a:p>
        </p:txBody>
      </p:sp>
      <p:sp>
        <p:nvSpPr>
          <p:cNvPr id="106"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3"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0" name="Title Text"/>
          <p:cNvSpPr txBox="1">
            <a:spLocks noGrp="1"/>
          </p:cNvSpPr>
          <p:nvPr>
            <p:ph type="title"/>
          </p:nvPr>
        </p:nvSpPr>
        <p:spPr>
          <a:prstGeom prst="rect">
            <a:avLst/>
          </a:prstGeom>
        </p:spPr>
        <p:txBody>
          <a:bodyPr/>
          <a:lstStyle/>
          <a:p>
            <a:r>
              <a:t>Title Text</a:t>
            </a:r>
          </a:p>
        </p:txBody>
      </p:sp>
      <p:sp>
        <p:nvSpPr>
          <p:cNvPr id="121"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29" name="Rectangle 6"/>
          <p:cNvSpPr/>
          <p:nvPr/>
        </p:nvSpPr>
        <p:spPr>
          <a:xfrm>
            <a:off x="6350" y="12801600"/>
            <a:ext cx="24377650" cy="914400"/>
          </a:xfrm>
          <a:prstGeom prst="rect">
            <a:avLst/>
          </a:prstGeom>
          <a:solidFill>
            <a:srgbClr val="2683C6"/>
          </a:solidFill>
          <a:ln w="12700">
            <a:miter lim="400000"/>
          </a:ln>
        </p:spPr>
        <p:txBody>
          <a:bodyPr lIns="91436" tIns="91436" rIns="91436" bIns="91436"/>
          <a:lstStyle/>
          <a:p>
            <a:pPr algn="l" defTabSz="1828800">
              <a:defRPr sz="3600" b="0">
                <a:latin typeface="+mj-lt"/>
                <a:ea typeface="+mj-ea"/>
                <a:cs typeface="+mj-cs"/>
                <a:sym typeface="Calibri"/>
              </a:defRPr>
            </a:pPr>
            <a:endParaRPr/>
          </a:p>
        </p:txBody>
      </p:sp>
      <p:sp>
        <p:nvSpPr>
          <p:cNvPr id="130" name="Rectangle 8"/>
          <p:cNvSpPr/>
          <p:nvPr/>
        </p:nvSpPr>
        <p:spPr>
          <a:xfrm>
            <a:off x="25" y="12668632"/>
            <a:ext cx="24377658" cy="128019"/>
          </a:xfrm>
          <a:prstGeom prst="rect">
            <a:avLst/>
          </a:prstGeom>
          <a:solidFill>
            <a:srgbClr val="1CADE4"/>
          </a:solidFill>
          <a:ln w="12700">
            <a:miter lim="400000"/>
          </a:ln>
        </p:spPr>
        <p:txBody>
          <a:bodyPr lIns="91436" tIns="91436" rIns="91436" bIns="91436"/>
          <a:lstStyle/>
          <a:p>
            <a:pPr algn="l" defTabSz="1828800">
              <a:defRPr sz="3600" b="0">
                <a:latin typeface="+mj-lt"/>
                <a:ea typeface="+mj-ea"/>
                <a:cs typeface="+mj-cs"/>
                <a:sym typeface="Calibri"/>
              </a:defRPr>
            </a:pPr>
            <a:endParaRPr/>
          </a:p>
        </p:txBody>
      </p:sp>
      <p:sp>
        <p:nvSpPr>
          <p:cNvPr id="131" name="Straight Connector 9"/>
          <p:cNvSpPr/>
          <p:nvPr/>
        </p:nvSpPr>
        <p:spPr>
          <a:xfrm>
            <a:off x="2387064" y="3475691"/>
            <a:ext cx="19933920" cy="1"/>
          </a:xfrm>
          <a:prstGeom prst="line">
            <a:avLst/>
          </a:prstGeom>
          <a:ln w="12700">
            <a:solidFill>
              <a:srgbClr val="808080"/>
            </a:solidFill>
          </a:ln>
        </p:spPr>
        <p:txBody>
          <a:bodyPr lIns="91437" tIns="91437" rIns="91437" bIns="91437"/>
          <a:lstStyle/>
          <a:p>
            <a:pPr algn="l" defTabSz="1828800">
              <a:defRPr sz="3600" b="0">
                <a:latin typeface="Helvetica"/>
                <a:ea typeface="Helvetica"/>
                <a:cs typeface="Helvetica"/>
                <a:sym typeface="Helvetica"/>
              </a:defRPr>
            </a:pPr>
            <a:endParaRPr/>
          </a:p>
        </p:txBody>
      </p:sp>
      <p:sp>
        <p:nvSpPr>
          <p:cNvPr id="132" name="Title Text"/>
          <p:cNvSpPr txBox="1">
            <a:spLocks noGrp="1"/>
          </p:cNvSpPr>
          <p:nvPr>
            <p:ph type="title"/>
          </p:nvPr>
        </p:nvSpPr>
        <p:spPr>
          <a:xfrm>
            <a:off x="2194560" y="573206"/>
            <a:ext cx="20116802" cy="2901514"/>
          </a:xfrm>
          <a:prstGeom prst="rect">
            <a:avLst/>
          </a:prstGeom>
        </p:spPr>
        <p:txBody>
          <a:bodyPr/>
          <a:lstStyle>
            <a:lvl1pPr>
              <a:defRPr sz="9600" spc="-200">
                <a:solidFill>
                  <a:srgbClr val="404040"/>
                </a:solidFill>
              </a:defRPr>
            </a:lvl1pPr>
          </a:lstStyle>
          <a:p>
            <a:r>
              <a:t>Title Text</a:t>
            </a:r>
          </a:p>
        </p:txBody>
      </p:sp>
      <p:sp>
        <p:nvSpPr>
          <p:cNvPr id="133" name="Body Level One…"/>
          <p:cNvSpPr txBox="1">
            <a:spLocks noGrp="1"/>
          </p:cNvSpPr>
          <p:nvPr>
            <p:ph type="body" idx="1"/>
          </p:nvPr>
        </p:nvSpPr>
        <p:spPr>
          <a:xfrm>
            <a:off x="2194560" y="3691468"/>
            <a:ext cx="20116802" cy="8046720"/>
          </a:xfrm>
          <a:prstGeom prst="rect">
            <a:avLst/>
          </a:prstGeom>
        </p:spPr>
        <p:txBody>
          <a:bodyPr lIns="0" tIns="0" rIns="0" bIns="0"/>
          <a:lstStyle>
            <a:lvl1pPr marL="219451" indent="-219451">
              <a:lnSpc>
                <a:spcPct val="115000"/>
              </a:lnSpc>
              <a:spcBef>
                <a:spcPts val="0"/>
              </a:spcBef>
              <a:buClr>
                <a:srgbClr val="1CADE4"/>
              </a:buClr>
              <a:buSzPct val="100000"/>
              <a:buFont typeface="Calibri"/>
              <a:buChar char=" "/>
              <a:defRPr cap="none" spc="0">
                <a:solidFill>
                  <a:srgbClr val="404040"/>
                </a:solidFill>
              </a:defRPr>
            </a:lvl1pPr>
            <a:lvl2pPr marL="688848" indent="-487680">
              <a:lnSpc>
                <a:spcPct val="115000"/>
              </a:lnSpc>
              <a:spcBef>
                <a:spcPts val="0"/>
              </a:spcBef>
              <a:buClr>
                <a:srgbClr val="1CADE4"/>
              </a:buClr>
              <a:buSzPct val="100000"/>
              <a:buFont typeface="Calibri"/>
              <a:buChar char="◦"/>
              <a:defRPr cap="none" spc="0">
                <a:solidFill>
                  <a:srgbClr val="404040"/>
                </a:solidFill>
              </a:defRPr>
            </a:lvl2pPr>
            <a:lvl3pPr marL="1011062" indent="-627014">
              <a:lnSpc>
                <a:spcPct val="115000"/>
              </a:lnSpc>
              <a:spcBef>
                <a:spcPts val="0"/>
              </a:spcBef>
              <a:buClr>
                <a:srgbClr val="1CADE4"/>
              </a:buClr>
              <a:buSzPct val="100000"/>
              <a:buFont typeface="Calibri"/>
              <a:buChar char="◦"/>
              <a:defRPr cap="none" spc="0">
                <a:solidFill>
                  <a:srgbClr val="404040"/>
                </a:solidFill>
              </a:defRPr>
            </a:lvl3pPr>
            <a:lvl4pPr marL="1193944" indent="-627016">
              <a:lnSpc>
                <a:spcPct val="115000"/>
              </a:lnSpc>
              <a:spcBef>
                <a:spcPts val="0"/>
              </a:spcBef>
              <a:buClr>
                <a:srgbClr val="1CADE4"/>
              </a:buClr>
              <a:buSzPct val="100000"/>
              <a:buFont typeface="Calibri"/>
              <a:buChar char="◦"/>
              <a:defRPr cap="none" spc="0">
                <a:solidFill>
                  <a:srgbClr val="404040"/>
                </a:solidFill>
              </a:defRPr>
            </a:lvl4pPr>
            <a:lvl5pPr marL="1376824" indent="-627016">
              <a:lnSpc>
                <a:spcPct val="115000"/>
              </a:lnSpc>
              <a:spcBef>
                <a:spcPts val="0"/>
              </a:spcBef>
              <a:buClr>
                <a:srgbClr val="1CADE4"/>
              </a:buClr>
              <a:buSzPct val="100000"/>
              <a:buFont typeface="Calibri"/>
              <a:buChar char="◦"/>
              <a:defRPr cap="none" spc="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41" name="Rectangle 6"/>
          <p:cNvSpPr/>
          <p:nvPr/>
        </p:nvSpPr>
        <p:spPr>
          <a:xfrm>
            <a:off x="-3" y="12801600"/>
            <a:ext cx="24384012" cy="914400"/>
          </a:xfrm>
          <a:prstGeom prst="rect">
            <a:avLst/>
          </a:prstGeom>
          <a:solidFill>
            <a:srgbClr val="2683C6"/>
          </a:solidFill>
          <a:ln w="12700">
            <a:miter lim="400000"/>
          </a:ln>
        </p:spPr>
        <p:txBody>
          <a:bodyPr lIns="91436" tIns="91436" rIns="91436" bIns="91436"/>
          <a:lstStyle/>
          <a:p>
            <a:pPr algn="l" defTabSz="1828800">
              <a:defRPr sz="3600" b="0">
                <a:latin typeface="+mj-lt"/>
                <a:ea typeface="+mj-ea"/>
                <a:cs typeface="+mj-cs"/>
                <a:sym typeface="Calibri"/>
              </a:defRPr>
            </a:pPr>
            <a:endParaRPr/>
          </a:p>
        </p:txBody>
      </p:sp>
      <p:sp>
        <p:nvSpPr>
          <p:cNvPr id="142" name="Rectangle 7"/>
          <p:cNvSpPr/>
          <p:nvPr/>
        </p:nvSpPr>
        <p:spPr>
          <a:xfrm>
            <a:off x="-3" y="12668632"/>
            <a:ext cx="24384012" cy="132975"/>
          </a:xfrm>
          <a:prstGeom prst="rect">
            <a:avLst/>
          </a:prstGeom>
          <a:solidFill>
            <a:srgbClr val="1CADE4"/>
          </a:solidFill>
          <a:ln w="12700">
            <a:miter lim="400000"/>
          </a:ln>
        </p:spPr>
        <p:txBody>
          <a:bodyPr lIns="91436" tIns="91436" rIns="91436" bIns="91436"/>
          <a:lstStyle/>
          <a:p>
            <a:pPr algn="l" defTabSz="1828800">
              <a:defRPr sz="3600" b="0">
                <a:latin typeface="+mj-lt"/>
                <a:ea typeface="+mj-ea"/>
                <a:cs typeface="+mj-cs"/>
                <a:sym typeface="Calibri"/>
              </a:defRPr>
            </a:pPr>
            <a:endParaRPr/>
          </a:p>
        </p:txBody>
      </p:sp>
      <p:sp>
        <p:nvSpPr>
          <p:cNvPr id="143" name="Straight Connector 8"/>
          <p:cNvSpPr/>
          <p:nvPr/>
        </p:nvSpPr>
        <p:spPr>
          <a:xfrm>
            <a:off x="2415314" y="8686800"/>
            <a:ext cx="19751046" cy="0"/>
          </a:xfrm>
          <a:prstGeom prst="line">
            <a:avLst/>
          </a:prstGeom>
          <a:ln w="12700">
            <a:solidFill>
              <a:srgbClr val="808080"/>
            </a:solidFill>
          </a:ln>
        </p:spPr>
        <p:txBody>
          <a:bodyPr lIns="91437" tIns="91437" rIns="91437" bIns="91437"/>
          <a:lstStyle/>
          <a:p>
            <a:pPr algn="l" defTabSz="1828800">
              <a:defRPr sz="3600" b="0">
                <a:latin typeface="+mj-lt"/>
                <a:ea typeface="+mj-ea"/>
                <a:cs typeface="+mj-cs"/>
                <a:sym typeface="Calibri"/>
              </a:defRPr>
            </a:pPr>
            <a:endParaRPr/>
          </a:p>
        </p:txBody>
      </p:sp>
      <p:sp>
        <p:nvSpPr>
          <p:cNvPr id="144" name="Title Text"/>
          <p:cNvSpPr txBox="1">
            <a:spLocks noGrp="1"/>
          </p:cNvSpPr>
          <p:nvPr>
            <p:ph type="title"/>
          </p:nvPr>
        </p:nvSpPr>
        <p:spPr>
          <a:xfrm>
            <a:off x="2194560" y="1517902"/>
            <a:ext cx="20116802" cy="7132326"/>
          </a:xfrm>
          <a:prstGeom prst="rect">
            <a:avLst/>
          </a:prstGeom>
        </p:spPr>
        <p:txBody>
          <a:bodyPr/>
          <a:lstStyle/>
          <a:p>
            <a:r>
              <a:t>Title Text</a:t>
            </a:r>
          </a:p>
        </p:txBody>
      </p:sp>
      <p:sp>
        <p:nvSpPr>
          <p:cNvPr id="145" name="Body Level One…"/>
          <p:cNvSpPr txBox="1">
            <a:spLocks noGrp="1"/>
          </p:cNvSpPr>
          <p:nvPr>
            <p:ph type="body" sz="quarter" idx="1"/>
          </p:nvPr>
        </p:nvSpPr>
        <p:spPr>
          <a:xfrm>
            <a:off x="2200100" y="8911242"/>
            <a:ext cx="20116802" cy="22860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21971924" y="13068889"/>
            <a:ext cx="453046" cy="43161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53" name="Rectangle 6"/>
          <p:cNvSpPr/>
          <p:nvPr/>
        </p:nvSpPr>
        <p:spPr>
          <a:xfrm>
            <a:off x="6350" y="12801600"/>
            <a:ext cx="24377650" cy="914400"/>
          </a:xfrm>
          <a:prstGeom prst="rect">
            <a:avLst/>
          </a:prstGeom>
          <a:solidFill>
            <a:srgbClr val="2683C6"/>
          </a:solidFill>
          <a:ln w="12700">
            <a:miter lim="400000"/>
          </a:ln>
        </p:spPr>
        <p:txBody>
          <a:bodyPr lIns="91436" tIns="91436" rIns="91436" bIns="91436"/>
          <a:lstStyle/>
          <a:p>
            <a:pPr algn="l" defTabSz="1828800">
              <a:defRPr sz="3600" b="0">
                <a:latin typeface="+mj-lt"/>
                <a:ea typeface="+mj-ea"/>
                <a:cs typeface="+mj-cs"/>
                <a:sym typeface="Calibri"/>
              </a:defRPr>
            </a:pPr>
            <a:endParaRPr/>
          </a:p>
        </p:txBody>
      </p:sp>
      <p:sp>
        <p:nvSpPr>
          <p:cNvPr id="154" name="Rectangle 8"/>
          <p:cNvSpPr/>
          <p:nvPr/>
        </p:nvSpPr>
        <p:spPr>
          <a:xfrm>
            <a:off x="23" y="12668632"/>
            <a:ext cx="24377662" cy="128019"/>
          </a:xfrm>
          <a:prstGeom prst="rect">
            <a:avLst/>
          </a:prstGeom>
          <a:solidFill>
            <a:srgbClr val="1CADE4"/>
          </a:solidFill>
          <a:ln w="12700">
            <a:miter lim="400000"/>
          </a:ln>
        </p:spPr>
        <p:txBody>
          <a:bodyPr lIns="91436" tIns="91436" rIns="91436" bIns="91436"/>
          <a:lstStyle/>
          <a:p>
            <a:pPr algn="l" defTabSz="1828800">
              <a:defRPr sz="3600" b="0">
                <a:latin typeface="+mj-lt"/>
                <a:ea typeface="+mj-ea"/>
                <a:cs typeface="+mj-cs"/>
                <a:sym typeface="Calibri"/>
              </a:defRPr>
            </a:pPr>
            <a:endParaRPr/>
          </a:p>
        </p:txBody>
      </p:sp>
      <p:sp>
        <p:nvSpPr>
          <p:cNvPr id="155" name="Straight Connector 9"/>
          <p:cNvSpPr/>
          <p:nvPr/>
        </p:nvSpPr>
        <p:spPr>
          <a:xfrm>
            <a:off x="2387064" y="3475691"/>
            <a:ext cx="19933920" cy="1"/>
          </a:xfrm>
          <a:prstGeom prst="line">
            <a:avLst/>
          </a:prstGeom>
          <a:ln w="12700">
            <a:solidFill>
              <a:srgbClr val="808080"/>
            </a:solidFill>
          </a:ln>
        </p:spPr>
        <p:txBody>
          <a:bodyPr lIns="91437" tIns="91437" rIns="91437" bIns="91437"/>
          <a:lstStyle/>
          <a:p>
            <a:pPr algn="l" defTabSz="1828800">
              <a:defRPr sz="3600" b="0">
                <a:latin typeface="+mj-lt"/>
                <a:ea typeface="+mj-ea"/>
                <a:cs typeface="+mj-cs"/>
                <a:sym typeface="Calibri"/>
              </a:defRPr>
            </a:pPr>
            <a:endParaRPr/>
          </a:p>
        </p:txBody>
      </p:sp>
      <p:sp>
        <p:nvSpPr>
          <p:cNvPr id="156" name="Title Text"/>
          <p:cNvSpPr txBox="1">
            <a:spLocks noGrp="1"/>
          </p:cNvSpPr>
          <p:nvPr>
            <p:ph type="title"/>
          </p:nvPr>
        </p:nvSpPr>
        <p:spPr>
          <a:xfrm>
            <a:off x="2194560" y="573206"/>
            <a:ext cx="20116802" cy="2901514"/>
          </a:xfrm>
          <a:prstGeom prst="rect">
            <a:avLst/>
          </a:prstGeom>
        </p:spPr>
        <p:txBody>
          <a:bodyPr/>
          <a:lstStyle>
            <a:lvl1pPr>
              <a:defRPr sz="9600" spc="-200">
                <a:solidFill>
                  <a:srgbClr val="404040"/>
                </a:solidFill>
              </a:defRPr>
            </a:lvl1pPr>
          </a:lstStyle>
          <a:p>
            <a:r>
              <a:t>Title Text</a:t>
            </a:r>
          </a:p>
        </p:txBody>
      </p:sp>
      <p:sp>
        <p:nvSpPr>
          <p:cNvPr id="157" name="Body Level One…"/>
          <p:cNvSpPr txBox="1">
            <a:spLocks noGrp="1"/>
          </p:cNvSpPr>
          <p:nvPr>
            <p:ph type="body" idx="1"/>
          </p:nvPr>
        </p:nvSpPr>
        <p:spPr>
          <a:xfrm>
            <a:off x="2194560" y="3691468"/>
            <a:ext cx="20116802" cy="8046720"/>
          </a:xfrm>
          <a:prstGeom prst="rect">
            <a:avLst/>
          </a:prstGeom>
        </p:spPr>
        <p:txBody>
          <a:bodyPr lIns="0" tIns="0" rIns="0" bIns="0"/>
          <a:lstStyle>
            <a:lvl1pPr marL="219450" indent="-219450">
              <a:lnSpc>
                <a:spcPct val="115000"/>
              </a:lnSpc>
              <a:spcBef>
                <a:spcPts val="0"/>
              </a:spcBef>
              <a:buClr>
                <a:srgbClr val="1CADE4"/>
              </a:buClr>
              <a:buSzPct val="100000"/>
              <a:buFont typeface="Calibri"/>
              <a:buChar char=" "/>
              <a:defRPr cap="none" spc="0">
                <a:solidFill>
                  <a:srgbClr val="404040"/>
                </a:solidFill>
              </a:defRPr>
            </a:lvl1pPr>
            <a:lvl2pPr marL="688848" indent="-487680">
              <a:lnSpc>
                <a:spcPct val="115000"/>
              </a:lnSpc>
              <a:spcBef>
                <a:spcPts val="0"/>
              </a:spcBef>
              <a:buClr>
                <a:srgbClr val="1CADE4"/>
              </a:buClr>
              <a:buSzPct val="100000"/>
              <a:buFont typeface="Calibri"/>
              <a:buChar char="◦"/>
              <a:defRPr cap="none" spc="0">
                <a:solidFill>
                  <a:srgbClr val="404040"/>
                </a:solidFill>
              </a:defRPr>
            </a:lvl2pPr>
            <a:lvl3pPr marL="1011061" indent="-627013">
              <a:lnSpc>
                <a:spcPct val="115000"/>
              </a:lnSpc>
              <a:spcBef>
                <a:spcPts val="0"/>
              </a:spcBef>
              <a:buClr>
                <a:srgbClr val="1CADE4"/>
              </a:buClr>
              <a:buSzPct val="100000"/>
              <a:buFont typeface="Calibri"/>
              <a:buChar char="◦"/>
              <a:defRPr cap="none" spc="0">
                <a:solidFill>
                  <a:srgbClr val="404040"/>
                </a:solidFill>
              </a:defRPr>
            </a:lvl3pPr>
            <a:lvl4pPr marL="1193943" indent="-627015">
              <a:lnSpc>
                <a:spcPct val="115000"/>
              </a:lnSpc>
              <a:spcBef>
                <a:spcPts val="0"/>
              </a:spcBef>
              <a:buClr>
                <a:srgbClr val="1CADE4"/>
              </a:buClr>
              <a:buSzPct val="100000"/>
              <a:buFont typeface="Calibri"/>
              <a:buChar char="◦"/>
              <a:defRPr cap="none" spc="0">
                <a:solidFill>
                  <a:srgbClr val="404040"/>
                </a:solidFill>
              </a:defRPr>
            </a:lvl4pPr>
            <a:lvl5pPr marL="1376824" indent="-627015">
              <a:lnSpc>
                <a:spcPct val="115000"/>
              </a:lnSpc>
              <a:spcBef>
                <a:spcPts val="0"/>
              </a:spcBef>
              <a:buClr>
                <a:srgbClr val="1CADE4"/>
              </a:buClr>
              <a:buSzPct val="100000"/>
              <a:buFont typeface="Calibri"/>
              <a:buChar char="◦"/>
              <a:defRPr cap="none" spc="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21971924" y="13068889"/>
            <a:ext cx="453046" cy="43161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65" name="Title Text"/>
          <p:cNvSpPr txBox="1">
            <a:spLocks noGrp="1"/>
          </p:cNvSpPr>
          <p:nvPr>
            <p:ph type="title"/>
          </p:nvPr>
        </p:nvSpPr>
        <p:spPr>
          <a:xfrm>
            <a:off x="4419600" y="4260850"/>
            <a:ext cx="15544800" cy="2940050"/>
          </a:xfrm>
          <a:prstGeom prst="rect">
            <a:avLst/>
          </a:prstGeom>
        </p:spPr>
        <p:txBody>
          <a:bodyPr lIns="91437" tIns="91437" rIns="91437" bIns="91437" anchor="ctr"/>
          <a:lstStyle>
            <a:lvl1pPr defTabSz="914400">
              <a:defRPr sz="8800" spc="-183">
                <a:solidFill>
                  <a:srgbClr val="404040"/>
                </a:solidFill>
              </a:defRPr>
            </a:lvl1pPr>
          </a:lstStyle>
          <a:p>
            <a:r>
              <a:t>Title Text</a:t>
            </a:r>
          </a:p>
        </p:txBody>
      </p:sp>
      <p:sp>
        <p:nvSpPr>
          <p:cNvPr id="166" name="Body Level One…"/>
          <p:cNvSpPr txBox="1">
            <a:spLocks noGrp="1"/>
          </p:cNvSpPr>
          <p:nvPr>
            <p:ph type="body" sz="quarter" idx="1"/>
          </p:nvPr>
        </p:nvSpPr>
        <p:spPr>
          <a:xfrm>
            <a:off x="5791200" y="7772400"/>
            <a:ext cx="12801600" cy="3505200"/>
          </a:xfrm>
          <a:prstGeom prst="rect">
            <a:avLst/>
          </a:prstGeom>
        </p:spPr>
        <p:txBody>
          <a:bodyPr lIns="91437" tIns="91437" rIns="91437" bIns="91437"/>
          <a:lstStyle>
            <a:lvl1pPr algn="ctr" defTabSz="914400">
              <a:lnSpc>
                <a:spcPct val="115000"/>
              </a:lnSpc>
              <a:spcBef>
                <a:spcPts val="1400"/>
              </a:spcBef>
              <a:defRPr sz="6400" cap="none" spc="0">
                <a:solidFill>
                  <a:srgbClr val="888888"/>
                </a:solidFill>
              </a:defRPr>
            </a:lvl1pPr>
            <a:lvl2pPr algn="ctr" defTabSz="914400">
              <a:lnSpc>
                <a:spcPct val="115000"/>
              </a:lnSpc>
              <a:spcBef>
                <a:spcPts val="1400"/>
              </a:spcBef>
              <a:defRPr sz="6400" cap="none" spc="0">
                <a:solidFill>
                  <a:srgbClr val="888888"/>
                </a:solidFill>
              </a:defRPr>
            </a:lvl2pPr>
            <a:lvl3pPr algn="ctr" defTabSz="914400">
              <a:lnSpc>
                <a:spcPct val="115000"/>
              </a:lnSpc>
              <a:spcBef>
                <a:spcPts val="1400"/>
              </a:spcBef>
              <a:defRPr sz="6400" cap="none" spc="0">
                <a:solidFill>
                  <a:srgbClr val="888888"/>
                </a:solidFill>
              </a:defRPr>
            </a:lvl3pPr>
            <a:lvl4pPr algn="ctr" defTabSz="914400">
              <a:lnSpc>
                <a:spcPct val="115000"/>
              </a:lnSpc>
              <a:spcBef>
                <a:spcPts val="1400"/>
              </a:spcBef>
              <a:defRPr sz="6400" cap="none" spc="0">
                <a:solidFill>
                  <a:srgbClr val="888888"/>
                </a:solidFill>
              </a:defRPr>
            </a:lvl4pPr>
            <a:lvl5pPr algn="ctr" defTabSz="914400">
              <a:lnSpc>
                <a:spcPct val="115000"/>
              </a:lnSpc>
              <a:spcBef>
                <a:spcPts val="1400"/>
              </a:spcBef>
              <a:defRPr sz="6400" cap="none" spc="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19917056" y="12835872"/>
            <a:ext cx="504544" cy="483906"/>
          </a:xfrm>
          <a:prstGeom prst="rect">
            <a:avLst/>
          </a:prstGeom>
        </p:spPr>
        <p:txBody>
          <a:bodyPr lIns="91437" tIns="91437" rIns="91437" bIns="91437"/>
          <a:lstStyle>
            <a:lvl1pPr defTabSz="914400">
              <a:defRPr sz="24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74" name="Body Level One…"/>
          <p:cNvSpPr txBox="1">
            <a:spLocks noGrp="1"/>
          </p:cNvSpPr>
          <p:nvPr>
            <p:ph type="body" idx="1"/>
          </p:nvPr>
        </p:nvSpPr>
        <p:spPr>
          <a:xfrm>
            <a:off x="3962400" y="3200400"/>
            <a:ext cx="16459200" cy="9051926"/>
          </a:xfrm>
          <a:prstGeom prst="rect">
            <a:avLst/>
          </a:prstGeom>
        </p:spPr>
        <p:txBody>
          <a:bodyPr lIns="91437" tIns="91437" rIns="91437" bIns="91437"/>
          <a:lstStyle>
            <a:lvl1pPr marL="535779" indent="-535779" defTabSz="914400">
              <a:spcBef>
                <a:spcPts val="1200"/>
              </a:spcBef>
              <a:buSzPct val="100000"/>
              <a:buFont typeface="Arial"/>
              <a:buChar char="•"/>
              <a:defRPr sz="5000" cap="none" spc="0">
                <a:solidFill>
                  <a:srgbClr val="404040"/>
                </a:solidFill>
              </a:defRPr>
            </a:lvl1pPr>
            <a:lvl2pPr marL="967466" indent="-510266" defTabSz="914400">
              <a:spcBef>
                <a:spcPts val="1200"/>
              </a:spcBef>
              <a:buSzPct val="100000"/>
              <a:buFont typeface="Arial"/>
              <a:buChar char="–"/>
              <a:defRPr sz="5000" cap="none" spc="0">
                <a:solidFill>
                  <a:srgbClr val="404040"/>
                </a:solidFill>
              </a:defRPr>
            </a:lvl2pPr>
            <a:lvl3pPr marL="1390650" indent="-476250" defTabSz="914400">
              <a:spcBef>
                <a:spcPts val="1200"/>
              </a:spcBef>
              <a:buSzPct val="100000"/>
              <a:buFont typeface="Arial"/>
              <a:buChar char="•"/>
              <a:defRPr sz="5000" cap="none" spc="0">
                <a:solidFill>
                  <a:srgbClr val="404040"/>
                </a:solidFill>
              </a:defRPr>
            </a:lvl3pPr>
            <a:lvl4pPr marL="1943100" indent="-571500" defTabSz="914400">
              <a:spcBef>
                <a:spcPts val="1200"/>
              </a:spcBef>
              <a:buSzPct val="100000"/>
              <a:buFont typeface="Arial"/>
              <a:buChar char="–"/>
              <a:defRPr sz="5000" cap="none" spc="0">
                <a:solidFill>
                  <a:srgbClr val="404040"/>
                </a:solidFill>
              </a:defRPr>
            </a:lvl4pPr>
            <a:lvl5pPr marL="2400300" indent="-571500" defTabSz="914400">
              <a:spcBef>
                <a:spcPts val="1200"/>
              </a:spcBef>
              <a:buSzPct val="100000"/>
              <a:buFont typeface="Arial"/>
              <a:buChar char="»"/>
              <a:defRPr sz="5000" cap="none" spc="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75" name="Title Text"/>
          <p:cNvSpPr txBox="1">
            <a:spLocks noGrp="1"/>
          </p:cNvSpPr>
          <p:nvPr>
            <p:ph type="title"/>
          </p:nvPr>
        </p:nvSpPr>
        <p:spPr>
          <a:xfrm>
            <a:off x="3962400" y="549276"/>
            <a:ext cx="16459200" cy="2286002"/>
          </a:xfrm>
          <a:prstGeom prst="rect">
            <a:avLst/>
          </a:prstGeom>
        </p:spPr>
        <p:txBody>
          <a:bodyPr lIns="91437" tIns="91437" rIns="91437" bIns="91437" anchor="ctr"/>
          <a:lstStyle>
            <a:lvl1pPr defTabSz="914400">
              <a:defRPr sz="8800" spc="-183">
                <a:solidFill>
                  <a:srgbClr val="404040"/>
                </a:solidFill>
              </a:defRPr>
            </a:lvl1pPr>
          </a:lstStyle>
          <a:p>
            <a:r>
              <a:t>Title Text</a:t>
            </a:r>
          </a:p>
        </p:txBody>
      </p:sp>
      <p:sp>
        <p:nvSpPr>
          <p:cNvPr id="176" name="Slide Number"/>
          <p:cNvSpPr txBox="1">
            <a:spLocks noGrp="1"/>
          </p:cNvSpPr>
          <p:nvPr>
            <p:ph type="sldNum" sz="quarter" idx="2"/>
          </p:nvPr>
        </p:nvSpPr>
        <p:spPr>
          <a:xfrm>
            <a:off x="19917056" y="12835872"/>
            <a:ext cx="504544" cy="483906"/>
          </a:xfrm>
          <a:prstGeom prst="rect">
            <a:avLst/>
          </a:prstGeom>
        </p:spPr>
        <p:txBody>
          <a:bodyPr lIns="91437" tIns="91437" rIns="91437" bIns="91437"/>
          <a:lstStyle>
            <a:lvl1pPr defTabSz="914400">
              <a:defRPr sz="24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83" name="Body Level One…"/>
          <p:cNvSpPr txBox="1">
            <a:spLocks noGrp="1"/>
          </p:cNvSpPr>
          <p:nvPr>
            <p:ph type="body" idx="1"/>
          </p:nvPr>
        </p:nvSpPr>
        <p:spPr>
          <a:xfrm>
            <a:off x="3962400" y="3200400"/>
            <a:ext cx="16459200" cy="9051926"/>
          </a:xfrm>
          <a:prstGeom prst="rect">
            <a:avLst/>
          </a:prstGeom>
        </p:spPr>
        <p:txBody>
          <a:bodyPr lIns="91439" tIns="91439" rIns="91439" bIns="91439"/>
          <a:lstStyle>
            <a:lvl1pPr marL="685800" indent="-685800" defTabSz="914400">
              <a:lnSpc>
                <a:spcPct val="100000"/>
              </a:lnSpc>
              <a:spcBef>
                <a:spcPts val="1500"/>
              </a:spcBef>
              <a:buSzPct val="100000"/>
              <a:buFont typeface="Arial"/>
              <a:buChar char="•"/>
              <a:defRPr sz="6400" cap="none" spc="0">
                <a:solidFill>
                  <a:srgbClr val="000000"/>
                </a:solidFill>
              </a:defRPr>
            </a:lvl1pPr>
            <a:lvl2pPr marL="1110342" indent="-653142" defTabSz="914400">
              <a:lnSpc>
                <a:spcPct val="100000"/>
              </a:lnSpc>
              <a:spcBef>
                <a:spcPts val="1500"/>
              </a:spcBef>
              <a:buSzPct val="100000"/>
              <a:buFont typeface="Arial"/>
              <a:buChar char="–"/>
              <a:defRPr sz="6400" cap="none" spc="0">
                <a:solidFill>
                  <a:srgbClr val="000000"/>
                </a:solidFill>
              </a:defRPr>
            </a:lvl2pPr>
            <a:lvl3pPr marL="1524000" indent="-609600" defTabSz="914400">
              <a:lnSpc>
                <a:spcPct val="100000"/>
              </a:lnSpc>
              <a:spcBef>
                <a:spcPts val="1500"/>
              </a:spcBef>
              <a:buSzPct val="100000"/>
              <a:buFont typeface="Arial"/>
              <a:buChar char="•"/>
              <a:defRPr sz="6400" cap="none" spc="0">
                <a:solidFill>
                  <a:srgbClr val="000000"/>
                </a:solidFill>
              </a:defRPr>
            </a:lvl3pPr>
            <a:lvl4pPr marL="2103120" indent="-731520" defTabSz="914400">
              <a:lnSpc>
                <a:spcPct val="100000"/>
              </a:lnSpc>
              <a:spcBef>
                <a:spcPts val="1500"/>
              </a:spcBef>
              <a:buSzPct val="100000"/>
              <a:buFont typeface="Arial"/>
              <a:buChar char="–"/>
              <a:defRPr sz="6400" cap="none" spc="0">
                <a:solidFill>
                  <a:srgbClr val="000000"/>
                </a:solidFill>
              </a:defRPr>
            </a:lvl4pPr>
            <a:lvl5pPr marL="2560320" indent="-731520" defTabSz="914400">
              <a:lnSpc>
                <a:spcPct val="100000"/>
              </a:lnSpc>
              <a:spcBef>
                <a:spcPts val="1500"/>
              </a:spcBef>
              <a:buSzPct val="100000"/>
              <a:buFont typeface="Arial"/>
              <a:buChar char="»"/>
              <a:defRPr sz="6400" cap="none" spc="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xfrm>
            <a:off x="19917052" y="12835870"/>
            <a:ext cx="504548" cy="483910"/>
          </a:xfrm>
          <a:prstGeom prst="rect">
            <a:avLst/>
          </a:prstGeom>
        </p:spPr>
        <p:txBody>
          <a:bodyPr lIns="91439" tIns="91439" rIns="91439" bIns="91439"/>
          <a:lstStyle>
            <a:lvl1pPr defTabSz="914400">
              <a:defRPr sz="2400">
                <a:solidFill>
                  <a:srgbClr val="888888"/>
                </a:solidFill>
              </a:defRPr>
            </a:lvl1pPr>
          </a:lstStyle>
          <a:p>
            <a:fld id="{86CB4B4D-7CA3-9044-876B-883B54F8677D}" type="slidenum">
              <a:t>‹#›</a:t>
            </a:fld>
            <a:endParaRPr/>
          </a:p>
        </p:txBody>
      </p:sp>
      <p:sp>
        <p:nvSpPr>
          <p:cNvPr id="185" name="Title Text"/>
          <p:cNvSpPr txBox="1">
            <a:spLocks noGrp="1"/>
          </p:cNvSpPr>
          <p:nvPr>
            <p:ph type="title"/>
          </p:nvPr>
        </p:nvSpPr>
        <p:spPr>
          <a:xfrm>
            <a:off x="3962400" y="549276"/>
            <a:ext cx="16459200" cy="2286001"/>
          </a:xfrm>
          <a:prstGeom prst="rect">
            <a:avLst/>
          </a:prstGeom>
        </p:spPr>
        <p:txBody>
          <a:bodyPr lIns="91439" tIns="91439" rIns="91439" bIns="91439" anchor="ctr"/>
          <a:lstStyle>
            <a:lvl1pPr algn="ctr" defTabSz="914400">
              <a:lnSpc>
                <a:spcPct val="100000"/>
              </a:lnSpc>
              <a:defRPr sz="8800" spc="0">
                <a:solidFill>
                  <a:srgbClr val="000000"/>
                </a:solidFill>
              </a:defRPr>
            </a:lvl1pPr>
          </a:lstStyle>
          <a:p>
            <a:r>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3" name="Image"/>
          <p:cNvSpPr>
            <a:spLocks noGrp="1"/>
          </p:cNvSpPr>
          <p:nvPr>
            <p:ph type="pic" sz="half" idx="13"/>
          </p:nvPr>
        </p:nvSpPr>
        <p:spPr>
          <a:xfrm>
            <a:off x="5329062" y="406546"/>
            <a:ext cx="13716003" cy="9148765"/>
          </a:xfrm>
          <a:prstGeom prst="rect">
            <a:avLst/>
          </a:prstGeom>
        </p:spPr>
        <p:txBody>
          <a:bodyPr lIns="91439" tIns="45719" rIns="91439" bIns="45719">
            <a:noAutofit/>
          </a:bodyPr>
          <a:lstStyle/>
          <a:p>
            <a:endParaRPr/>
          </a:p>
        </p:txBody>
      </p:sp>
      <p:sp>
        <p:nvSpPr>
          <p:cNvPr id="24" name="Title Text"/>
          <p:cNvSpPr txBox="1">
            <a:spLocks noGrp="1"/>
          </p:cNvSpPr>
          <p:nvPr>
            <p:ph type="title"/>
          </p:nvPr>
        </p:nvSpPr>
        <p:spPr>
          <a:xfrm>
            <a:off x="4833937" y="9447609"/>
            <a:ext cx="14716126" cy="2000251"/>
          </a:xfrm>
          <a:prstGeom prst="rect">
            <a:avLst/>
          </a:prstGeom>
        </p:spPr>
        <p:txBody>
          <a:bodyPr lIns="71437" tIns="71437" rIns="71437" bIns="71437"/>
          <a:lstStyle>
            <a:lvl1pPr>
              <a:defRPr sz="9600" spc="-200">
                <a:solidFill>
                  <a:srgbClr val="404040"/>
                </a:solidFill>
              </a:defRPr>
            </a:lvl1pPr>
          </a:lstStyle>
          <a:p>
            <a:r>
              <a:t>Title Text</a:t>
            </a:r>
          </a:p>
        </p:txBody>
      </p:sp>
      <p:sp>
        <p:nvSpPr>
          <p:cNvPr id="25" name="Body Level One…"/>
          <p:cNvSpPr txBox="1">
            <a:spLocks noGrp="1"/>
          </p:cNvSpPr>
          <p:nvPr>
            <p:ph type="body" sz="quarter" idx="1"/>
          </p:nvPr>
        </p:nvSpPr>
        <p:spPr>
          <a:xfrm>
            <a:off x="4833937" y="11465718"/>
            <a:ext cx="14716126" cy="1589486"/>
          </a:xfrm>
          <a:prstGeom prst="rect">
            <a:avLst/>
          </a:prstGeom>
        </p:spPr>
        <p:txBody>
          <a:bodyPr lIns="71437" tIns="71437" rIns="71437" bIns="71437"/>
          <a:lstStyle>
            <a:lvl1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1pPr>
            <a:lvl2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2pPr>
            <a:lvl3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3pPr>
            <a:lvl4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4pPr>
            <a:lvl5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92" name="Title Text"/>
          <p:cNvSpPr txBox="1">
            <a:spLocks noGrp="1"/>
          </p:cNvSpPr>
          <p:nvPr>
            <p:ph type="title"/>
          </p:nvPr>
        </p:nvSpPr>
        <p:spPr>
          <a:xfrm>
            <a:off x="4387453" y="357187"/>
            <a:ext cx="15609094" cy="3036095"/>
          </a:xfrm>
          <a:prstGeom prst="rect">
            <a:avLst/>
          </a:prstGeom>
        </p:spPr>
        <p:txBody>
          <a:bodyPr lIns="71437" tIns="71437" rIns="71437" bIns="71437" anchor="ctr"/>
          <a:lstStyle>
            <a:lvl1pPr algn="ctr" defTabSz="821531">
              <a:lnSpc>
                <a:spcPct val="100000"/>
              </a:lnSpc>
              <a:defRPr sz="11200" spc="0">
                <a:solidFill>
                  <a:srgbClr val="000000"/>
                </a:solidFill>
                <a:latin typeface="+mn-lt"/>
                <a:ea typeface="+mn-ea"/>
                <a:cs typeface="+mn-cs"/>
                <a:sym typeface="Helvetica Neue Medium"/>
              </a:defRPr>
            </a:lvl1pPr>
          </a:lstStyle>
          <a:p>
            <a:r>
              <a:t>Title Text</a:t>
            </a:r>
          </a:p>
        </p:txBody>
      </p:sp>
      <p:sp>
        <p:nvSpPr>
          <p:cNvPr id="193" name="Body Level One…"/>
          <p:cNvSpPr txBox="1">
            <a:spLocks noGrp="1"/>
          </p:cNvSpPr>
          <p:nvPr>
            <p:ph type="body" idx="1"/>
          </p:nvPr>
        </p:nvSpPr>
        <p:spPr>
          <a:xfrm>
            <a:off x="4387453" y="3643312"/>
            <a:ext cx="15609094" cy="8840392"/>
          </a:xfrm>
          <a:prstGeom prst="rect">
            <a:avLst/>
          </a:prstGeom>
        </p:spPr>
        <p:txBody>
          <a:bodyPr lIns="71437" tIns="71437" rIns="71437" bIns="71437" anchor="ctr"/>
          <a:lstStyle>
            <a:lvl1pPr marL="611187" indent="-611187" defTabSz="821531">
              <a:lnSpc>
                <a:spcPct val="100000"/>
              </a:lnSpc>
              <a:spcBef>
                <a:spcPts val="5900"/>
              </a:spcBef>
              <a:buSzPct val="145000"/>
              <a:buChar char="•"/>
              <a:defRPr sz="4400" cap="none" spc="0">
                <a:solidFill>
                  <a:srgbClr val="000000"/>
                </a:solidFill>
                <a:latin typeface="Helvetica Neue"/>
                <a:ea typeface="Helvetica Neue"/>
                <a:cs typeface="Helvetica Neue"/>
                <a:sym typeface="Helvetica Neue"/>
              </a:defRPr>
            </a:lvl1pPr>
            <a:lvl2pPr marL="1055687" indent="-611187" defTabSz="821531">
              <a:lnSpc>
                <a:spcPct val="100000"/>
              </a:lnSpc>
              <a:spcBef>
                <a:spcPts val="5900"/>
              </a:spcBef>
              <a:buSzPct val="145000"/>
              <a:buChar char="•"/>
              <a:defRPr sz="4400" cap="none" spc="0">
                <a:solidFill>
                  <a:srgbClr val="000000"/>
                </a:solidFill>
                <a:latin typeface="Helvetica Neue"/>
                <a:ea typeface="Helvetica Neue"/>
                <a:cs typeface="Helvetica Neue"/>
                <a:sym typeface="Helvetica Neue"/>
              </a:defRPr>
            </a:lvl2pPr>
            <a:lvl3pPr marL="1500187" indent="-611187" defTabSz="821531">
              <a:lnSpc>
                <a:spcPct val="100000"/>
              </a:lnSpc>
              <a:spcBef>
                <a:spcPts val="5900"/>
              </a:spcBef>
              <a:buSzPct val="145000"/>
              <a:buChar char="•"/>
              <a:defRPr sz="4400" cap="none" spc="0">
                <a:solidFill>
                  <a:srgbClr val="000000"/>
                </a:solidFill>
                <a:latin typeface="Helvetica Neue"/>
                <a:ea typeface="Helvetica Neue"/>
                <a:cs typeface="Helvetica Neue"/>
                <a:sym typeface="Helvetica Neue"/>
              </a:defRPr>
            </a:lvl3pPr>
            <a:lvl4pPr marL="1944687" indent="-611187" defTabSz="821531">
              <a:lnSpc>
                <a:spcPct val="100000"/>
              </a:lnSpc>
              <a:spcBef>
                <a:spcPts val="5900"/>
              </a:spcBef>
              <a:buSzPct val="145000"/>
              <a:buChar char="•"/>
              <a:defRPr sz="4400" cap="none" spc="0">
                <a:solidFill>
                  <a:srgbClr val="000000"/>
                </a:solidFill>
                <a:latin typeface="Helvetica Neue"/>
                <a:ea typeface="Helvetica Neue"/>
                <a:cs typeface="Helvetica Neue"/>
                <a:sym typeface="Helvetica Neue"/>
              </a:defRPr>
            </a:lvl4pPr>
            <a:lvl5pPr marL="2389187" indent="-611187" defTabSz="821531">
              <a:lnSpc>
                <a:spcPct val="100000"/>
              </a:lnSpc>
              <a:spcBef>
                <a:spcPts val="5900"/>
              </a:spcBef>
              <a:buSzPct val="145000"/>
              <a:buChar char="•"/>
              <a:defRPr sz="4400" cap="none" spc="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94"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3" name="Title Text"/>
          <p:cNvSpPr txBox="1">
            <a:spLocks noGrp="1"/>
          </p:cNvSpPr>
          <p:nvPr>
            <p:ph type="title"/>
          </p:nvPr>
        </p:nvSpPr>
        <p:spPr>
          <a:xfrm>
            <a:off x="4833937" y="4536281"/>
            <a:ext cx="14716126" cy="4643438"/>
          </a:xfrm>
          <a:prstGeom prst="rect">
            <a:avLst/>
          </a:prstGeom>
        </p:spPr>
        <p:txBody>
          <a:bodyPr lIns="71437" tIns="71437" rIns="71437" bIns="71437" anchor="ctr"/>
          <a:lstStyle>
            <a:lvl1pPr>
              <a:defRPr sz="9600" spc="-200">
                <a:solidFill>
                  <a:srgbClr val="404040"/>
                </a:solidFill>
              </a:defRPr>
            </a:lvl1pPr>
          </a:lstStyle>
          <a:p>
            <a:r>
              <a:t>Title Text</a:t>
            </a:r>
          </a:p>
        </p:txBody>
      </p:sp>
      <p:sp>
        <p:nvSpPr>
          <p:cNvPr id="34"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1" name="Image"/>
          <p:cNvSpPr>
            <a:spLocks noGrp="1"/>
          </p:cNvSpPr>
          <p:nvPr>
            <p:ph type="pic" idx="13"/>
          </p:nvPr>
        </p:nvSpPr>
        <p:spPr>
          <a:xfrm>
            <a:off x="6231433" y="863203"/>
            <a:ext cx="17439681" cy="11626455"/>
          </a:xfrm>
          <a:prstGeom prst="rect">
            <a:avLst/>
          </a:prstGeom>
        </p:spPr>
        <p:txBody>
          <a:bodyPr lIns="91439" tIns="45719" rIns="91439" bIns="45719">
            <a:noAutofit/>
          </a:bodyPr>
          <a:lstStyle/>
          <a:p>
            <a:endParaRPr/>
          </a:p>
        </p:txBody>
      </p:sp>
      <p:sp>
        <p:nvSpPr>
          <p:cNvPr id="42" name="Title Text"/>
          <p:cNvSpPr txBox="1">
            <a:spLocks noGrp="1"/>
          </p:cNvSpPr>
          <p:nvPr>
            <p:ph type="title"/>
          </p:nvPr>
        </p:nvSpPr>
        <p:spPr>
          <a:xfrm>
            <a:off x="4387453" y="892968"/>
            <a:ext cx="7500938" cy="5607845"/>
          </a:xfrm>
          <a:prstGeom prst="rect">
            <a:avLst/>
          </a:prstGeom>
        </p:spPr>
        <p:txBody>
          <a:bodyPr lIns="71437" tIns="71437" rIns="71437" bIns="71437"/>
          <a:lstStyle>
            <a:lvl1pPr algn="ctr" defTabSz="821531">
              <a:lnSpc>
                <a:spcPct val="100000"/>
              </a:lnSpc>
              <a:defRPr sz="8400" spc="0">
                <a:solidFill>
                  <a:srgbClr val="000000"/>
                </a:solidFill>
                <a:latin typeface="+mn-lt"/>
                <a:ea typeface="+mn-ea"/>
                <a:cs typeface="+mn-cs"/>
                <a:sym typeface="Helvetica Neue Medium"/>
              </a:defRPr>
            </a:lvl1pPr>
          </a:lstStyle>
          <a:p>
            <a:r>
              <a:t>Title Text</a:t>
            </a:r>
          </a:p>
        </p:txBody>
      </p:sp>
      <p:sp>
        <p:nvSpPr>
          <p:cNvPr id="43" name="Body Level One…"/>
          <p:cNvSpPr txBox="1">
            <a:spLocks noGrp="1"/>
          </p:cNvSpPr>
          <p:nvPr>
            <p:ph type="body" sz="quarter" idx="1"/>
          </p:nvPr>
        </p:nvSpPr>
        <p:spPr>
          <a:xfrm>
            <a:off x="4387453" y="6643687"/>
            <a:ext cx="7500938" cy="5786438"/>
          </a:xfrm>
          <a:prstGeom prst="rect">
            <a:avLst/>
          </a:prstGeom>
        </p:spPr>
        <p:txBody>
          <a:bodyPr lIns="71437" tIns="71437" rIns="71437" bIns="71437"/>
          <a:lstStyle>
            <a:lvl1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1pPr>
            <a:lvl2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2pPr>
            <a:lvl3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3pPr>
            <a:lvl4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4pPr>
            <a:lvl5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51" name="Title Text"/>
          <p:cNvSpPr txBox="1">
            <a:spLocks noGrp="1"/>
          </p:cNvSpPr>
          <p:nvPr>
            <p:ph type="title"/>
          </p:nvPr>
        </p:nvSpPr>
        <p:spPr>
          <a:xfrm>
            <a:off x="4387453" y="357187"/>
            <a:ext cx="15609094" cy="3036095"/>
          </a:xfrm>
          <a:prstGeom prst="rect">
            <a:avLst/>
          </a:prstGeom>
        </p:spPr>
        <p:txBody>
          <a:bodyPr lIns="71437" tIns="71437" rIns="71437" bIns="71437" anchor="ctr"/>
          <a:lstStyle>
            <a:lvl1pPr>
              <a:defRPr sz="9600" spc="-200">
                <a:solidFill>
                  <a:srgbClr val="404040"/>
                </a:solidFill>
              </a:defRPr>
            </a:lvl1pPr>
          </a:lstStyle>
          <a:p>
            <a:r>
              <a:t>Title Text</a:t>
            </a:r>
          </a:p>
        </p:txBody>
      </p:sp>
      <p:sp>
        <p:nvSpPr>
          <p:cNvPr id="52"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59" name="Title Text"/>
          <p:cNvSpPr txBox="1">
            <a:spLocks noGrp="1"/>
          </p:cNvSpPr>
          <p:nvPr>
            <p:ph type="title"/>
          </p:nvPr>
        </p:nvSpPr>
        <p:spPr>
          <a:xfrm>
            <a:off x="4387453" y="357187"/>
            <a:ext cx="15609094" cy="3036095"/>
          </a:xfrm>
          <a:prstGeom prst="rect">
            <a:avLst/>
          </a:prstGeom>
        </p:spPr>
        <p:txBody>
          <a:bodyPr lIns="71437" tIns="71437" rIns="71437" bIns="71437" anchor="ctr"/>
          <a:lstStyle>
            <a:lvl1pPr>
              <a:defRPr sz="9600" spc="-200">
                <a:solidFill>
                  <a:srgbClr val="404040"/>
                </a:solidFill>
              </a:defRPr>
            </a:lvl1pPr>
          </a:lstStyle>
          <a:p>
            <a:r>
              <a:t>Title Text</a:t>
            </a:r>
          </a:p>
        </p:txBody>
      </p:sp>
      <p:sp>
        <p:nvSpPr>
          <p:cNvPr id="60" name="Body Level One…"/>
          <p:cNvSpPr txBox="1">
            <a:spLocks noGrp="1"/>
          </p:cNvSpPr>
          <p:nvPr>
            <p:ph type="body" idx="1"/>
          </p:nvPr>
        </p:nvSpPr>
        <p:spPr>
          <a:xfrm>
            <a:off x="4387453" y="3643312"/>
            <a:ext cx="15609094" cy="8840392"/>
          </a:xfrm>
          <a:prstGeom prst="rect">
            <a:avLst/>
          </a:prstGeom>
        </p:spPr>
        <p:txBody>
          <a:bodyPr lIns="71437" tIns="71437" rIns="71437" bIns="71437" anchor="ctr"/>
          <a:lstStyle>
            <a:lvl1pPr marL="481262" indent="-481262">
              <a:lnSpc>
                <a:spcPct val="115000"/>
              </a:lnSpc>
              <a:spcBef>
                <a:spcPts val="0"/>
              </a:spcBef>
              <a:buSzPct val="100000"/>
              <a:buChar char="•"/>
              <a:defRPr cap="none" spc="0">
                <a:solidFill>
                  <a:srgbClr val="404040"/>
                </a:solidFill>
              </a:defRPr>
            </a:lvl1pPr>
            <a:lvl2pPr marL="925762" indent="-481262">
              <a:lnSpc>
                <a:spcPct val="115000"/>
              </a:lnSpc>
              <a:spcBef>
                <a:spcPts val="0"/>
              </a:spcBef>
              <a:buSzPct val="100000"/>
              <a:buChar char="•"/>
              <a:defRPr cap="none" spc="0">
                <a:solidFill>
                  <a:srgbClr val="404040"/>
                </a:solidFill>
              </a:defRPr>
            </a:lvl2pPr>
            <a:lvl3pPr marL="1516014" indent="-627014">
              <a:lnSpc>
                <a:spcPct val="115000"/>
              </a:lnSpc>
              <a:spcBef>
                <a:spcPts val="0"/>
              </a:spcBef>
              <a:buSzPct val="100000"/>
              <a:buChar char="◦"/>
              <a:defRPr cap="none" spc="0">
                <a:solidFill>
                  <a:srgbClr val="404040"/>
                </a:solidFill>
              </a:defRPr>
            </a:lvl3pPr>
            <a:lvl4pPr marL="1960516" indent="-627016">
              <a:lnSpc>
                <a:spcPct val="115000"/>
              </a:lnSpc>
              <a:spcBef>
                <a:spcPts val="0"/>
              </a:spcBef>
              <a:buSzPct val="100000"/>
              <a:buChar char="◦"/>
              <a:defRPr cap="none" spc="0">
                <a:solidFill>
                  <a:srgbClr val="404040"/>
                </a:solidFill>
              </a:defRPr>
            </a:lvl4pPr>
            <a:lvl5pPr marL="2405016" indent="-627016">
              <a:lnSpc>
                <a:spcPct val="115000"/>
              </a:lnSpc>
              <a:spcBef>
                <a:spcPts val="0"/>
              </a:spcBef>
              <a:buSzPct val="100000"/>
              <a:buChar char="◦"/>
              <a:defRPr cap="none" spc="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8" name="Image"/>
          <p:cNvSpPr>
            <a:spLocks noGrp="1"/>
          </p:cNvSpPr>
          <p:nvPr>
            <p:ph type="pic" sz="half" idx="13"/>
          </p:nvPr>
        </p:nvSpPr>
        <p:spPr>
          <a:xfrm>
            <a:off x="8794253" y="3637358"/>
            <a:ext cx="13260587" cy="8840392"/>
          </a:xfrm>
          <a:prstGeom prst="rect">
            <a:avLst/>
          </a:prstGeom>
        </p:spPr>
        <p:txBody>
          <a:bodyPr lIns="91439" tIns="45719" rIns="91439" bIns="45719">
            <a:noAutofit/>
          </a:bodyPr>
          <a:lstStyle/>
          <a:p>
            <a:endParaRPr/>
          </a:p>
        </p:txBody>
      </p:sp>
      <p:sp>
        <p:nvSpPr>
          <p:cNvPr id="69" name="Title Text"/>
          <p:cNvSpPr txBox="1">
            <a:spLocks noGrp="1"/>
          </p:cNvSpPr>
          <p:nvPr>
            <p:ph type="title"/>
          </p:nvPr>
        </p:nvSpPr>
        <p:spPr>
          <a:xfrm>
            <a:off x="4387453" y="357187"/>
            <a:ext cx="15609094" cy="3036095"/>
          </a:xfrm>
          <a:prstGeom prst="rect">
            <a:avLst/>
          </a:prstGeom>
        </p:spPr>
        <p:txBody>
          <a:bodyPr lIns="71437" tIns="71437" rIns="71437" bIns="71437" anchor="ctr"/>
          <a:lstStyle>
            <a:lvl1pPr>
              <a:defRPr sz="9600" spc="-200">
                <a:solidFill>
                  <a:srgbClr val="404040"/>
                </a:solidFill>
              </a:defRPr>
            </a:lvl1pPr>
          </a:lstStyle>
          <a:p>
            <a:r>
              <a:t>Title Text</a:t>
            </a:r>
          </a:p>
        </p:txBody>
      </p:sp>
      <p:sp>
        <p:nvSpPr>
          <p:cNvPr id="70" name="Body Level One…"/>
          <p:cNvSpPr txBox="1">
            <a:spLocks noGrp="1"/>
          </p:cNvSpPr>
          <p:nvPr>
            <p:ph type="body" sz="quarter" idx="1"/>
          </p:nvPr>
        </p:nvSpPr>
        <p:spPr>
          <a:xfrm>
            <a:off x="4387453" y="3643312"/>
            <a:ext cx="7500938" cy="8840392"/>
          </a:xfrm>
          <a:prstGeom prst="rect">
            <a:avLst/>
          </a:prstGeom>
        </p:spPr>
        <p:txBody>
          <a:bodyPr lIns="71437" tIns="71437" rIns="71437" bIns="71437" anchor="ctr"/>
          <a:lstStyle>
            <a:lvl1pPr marL="465364" indent="-465364" defTabSz="821531">
              <a:lnSpc>
                <a:spcPct val="100000"/>
              </a:lnSpc>
              <a:spcBef>
                <a:spcPts val="4500"/>
              </a:spcBef>
              <a:buSzPct val="100000"/>
              <a:buChar char="•"/>
              <a:defRPr sz="3800" cap="none" spc="0">
                <a:solidFill>
                  <a:srgbClr val="000000"/>
                </a:solidFill>
                <a:latin typeface="Helvetica Neue"/>
                <a:ea typeface="Helvetica Neue"/>
                <a:cs typeface="Helvetica Neue"/>
                <a:sym typeface="Helvetica Neue"/>
              </a:defRPr>
            </a:lvl1pPr>
            <a:lvl2pPr marL="808264" indent="-465364" defTabSz="821531">
              <a:lnSpc>
                <a:spcPct val="100000"/>
              </a:lnSpc>
              <a:spcBef>
                <a:spcPts val="4500"/>
              </a:spcBef>
              <a:buSzPct val="100000"/>
              <a:buChar char="•"/>
              <a:defRPr sz="3800" cap="none" spc="0">
                <a:solidFill>
                  <a:srgbClr val="000000"/>
                </a:solidFill>
                <a:latin typeface="Helvetica Neue"/>
                <a:ea typeface="Helvetica Neue"/>
                <a:cs typeface="Helvetica Neue"/>
                <a:sym typeface="Helvetica Neue"/>
              </a:defRPr>
            </a:lvl2pPr>
            <a:lvl3pPr marL="1151164" indent="-465364" defTabSz="821531">
              <a:lnSpc>
                <a:spcPct val="100000"/>
              </a:lnSpc>
              <a:spcBef>
                <a:spcPts val="4500"/>
              </a:spcBef>
              <a:buSzPct val="100000"/>
              <a:buChar char="◦"/>
              <a:defRPr sz="3800" cap="none" spc="0">
                <a:solidFill>
                  <a:srgbClr val="000000"/>
                </a:solidFill>
                <a:latin typeface="Helvetica Neue"/>
                <a:ea typeface="Helvetica Neue"/>
                <a:cs typeface="Helvetica Neue"/>
                <a:sym typeface="Helvetica Neue"/>
              </a:defRPr>
            </a:lvl3pPr>
            <a:lvl4pPr marL="1494064" indent="-465364" defTabSz="821531">
              <a:lnSpc>
                <a:spcPct val="100000"/>
              </a:lnSpc>
              <a:spcBef>
                <a:spcPts val="4500"/>
              </a:spcBef>
              <a:buSzPct val="100000"/>
              <a:buChar char="◦"/>
              <a:defRPr sz="3800" cap="none" spc="0">
                <a:solidFill>
                  <a:srgbClr val="000000"/>
                </a:solidFill>
                <a:latin typeface="Helvetica Neue"/>
                <a:ea typeface="Helvetica Neue"/>
                <a:cs typeface="Helvetica Neue"/>
                <a:sym typeface="Helvetica Neue"/>
              </a:defRPr>
            </a:lvl4pPr>
            <a:lvl5pPr marL="1836964" indent="-465364" defTabSz="821531">
              <a:lnSpc>
                <a:spcPct val="100000"/>
              </a:lnSpc>
              <a:spcBef>
                <a:spcPts val="4500"/>
              </a:spcBef>
              <a:buSzPct val="100000"/>
              <a:buChar char="◦"/>
              <a:defRPr sz="3800" cap="none" spc="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1" name="Slide Number"/>
          <p:cNvSpPr txBox="1">
            <a:spLocks noGrp="1"/>
          </p:cNvSpPr>
          <p:nvPr>
            <p:ph type="sldNum" sz="quarter" idx="2"/>
          </p:nvPr>
        </p:nvSpPr>
        <p:spPr>
          <a:xfrm>
            <a:off x="11954103" y="13073062"/>
            <a:ext cx="466269" cy="473076"/>
          </a:xfrm>
          <a:prstGeom prst="rect">
            <a:avLst/>
          </a:prstGeom>
        </p:spPr>
        <p:txBody>
          <a:bodyPr lIns="71437" tIns="71437" rIns="71437" bIns="71437" anchor="t"/>
          <a:lstStyle>
            <a:lvl1pPr algn="ctr" defTabSz="821531">
              <a:defRPr sz="22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78" name="Body Level One…"/>
          <p:cNvSpPr txBox="1">
            <a:spLocks noGrp="1"/>
          </p:cNvSpPr>
          <p:nvPr>
            <p:ph type="body" idx="1"/>
          </p:nvPr>
        </p:nvSpPr>
        <p:spPr>
          <a:xfrm>
            <a:off x="4387453" y="1785937"/>
            <a:ext cx="15609094" cy="10144126"/>
          </a:xfrm>
          <a:prstGeom prst="rect">
            <a:avLst/>
          </a:prstGeom>
        </p:spPr>
        <p:txBody>
          <a:bodyPr lIns="71437" tIns="71437" rIns="71437" bIns="71437" anchor="ctr"/>
          <a:lstStyle>
            <a:lvl1pPr marL="481262" indent="-481262">
              <a:lnSpc>
                <a:spcPct val="115000"/>
              </a:lnSpc>
              <a:spcBef>
                <a:spcPts val="0"/>
              </a:spcBef>
              <a:buSzPct val="100000"/>
              <a:buChar char="•"/>
              <a:defRPr cap="none" spc="0">
                <a:solidFill>
                  <a:srgbClr val="404040"/>
                </a:solidFill>
              </a:defRPr>
            </a:lvl1pPr>
            <a:lvl2pPr marL="925762" indent="-481262">
              <a:lnSpc>
                <a:spcPct val="115000"/>
              </a:lnSpc>
              <a:spcBef>
                <a:spcPts val="0"/>
              </a:spcBef>
              <a:buSzPct val="100000"/>
              <a:buChar char="•"/>
              <a:defRPr cap="none" spc="0">
                <a:solidFill>
                  <a:srgbClr val="404040"/>
                </a:solidFill>
              </a:defRPr>
            </a:lvl2pPr>
            <a:lvl3pPr marL="1516014" indent="-627014">
              <a:lnSpc>
                <a:spcPct val="115000"/>
              </a:lnSpc>
              <a:spcBef>
                <a:spcPts val="0"/>
              </a:spcBef>
              <a:buSzPct val="100000"/>
              <a:buChar char="◦"/>
              <a:defRPr cap="none" spc="0">
                <a:solidFill>
                  <a:srgbClr val="404040"/>
                </a:solidFill>
              </a:defRPr>
            </a:lvl3pPr>
            <a:lvl4pPr marL="1960516" indent="-627016">
              <a:lnSpc>
                <a:spcPct val="115000"/>
              </a:lnSpc>
              <a:spcBef>
                <a:spcPts val="0"/>
              </a:spcBef>
              <a:buSzPct val="100000"/>
              <a:buChar char="◦"/>
              <a:defRPr cap="none" spc="0">
                <a:solidFill>
                  <a:srgbClr val="404040"/>
                </a:solidFill>
              </a:defRPr>
            </a:lvl4pPr>
            <a:lvl5pPr marL="2405016" indent="-627016">
              <a:lnSpc>
                <a:spcPct val="115000"/>
              </a:lnSpc>
              <a:spcBef>
                <a:spcPts val="0"/>
              </a:spcBef>
              <a:buSzPct val="100000"/>
              <a:buChar char="◦"/>
              <a:defRPr cap="none" spc="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79"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86" name="Image"/>
          <p:cNvSpPr>
            <a:spLocks noGrp="1"/>
          </p:cNvSpPr>
          <p:nvPr>
            <p:ph type="pic" sz="quarter" idx="13"/>
          </p:nvPr>
        </p:nvSpPr>
        <p:spPr>
          <a:xfrm>
            <a:off x="12442031" y="7072312"/>
            <a:ext cx="8514489" cy="5679282"/>
          </a:xfrm>
          <a:prstGeom prst="rect">
            <a:avLst/>
          </a:prstGeom>
        </p:spPr>
        <p:txBody>
          <a:bodyPr lIns="91439" tIns="45719" rIns="91439" bIns="45719">
            <a:noAutofit/>
          </a:bodyPr>
          <a:lstStyle/>
          <a:p>
            <a:endParaRPr/>
          </a:p>
        </p:txBody>
      </p:sp>
      <p:sp>
        <p:nvSpPr>
          <p:cNvPr id="87" name="Image"/>
          <p:cNvSpPr>
            <a:spLocks noGrp="1"/>
          </p:cNvSpPr>
          <p:nvPr>
            <p:ph type="pic" sz="quarter" idx="14"/>
          </p:nvPr>
        </p:nvSpPr>
        <p:spPr>
          <a:xfrm>
            <a:off x="12192000" y="1250156"/>
            <a:ext cx="8251032" cy="5500689"/>
          </a:xfrm>
          <a:prstGeom prst="rect">
            <a:avLst/>
          </a:prstGeom>
        </p:spPr>
        <p:txBody>
          <a:bodyPr lIns="91439" tIns="45719" rIns="91439" bIns="45719">
            <a:noAutofit/>
          </a:bodyPr>
          <a:lstStyle/>
          <a:p>
            <a:endParaRPr/>
          </a:p>
        </p:txBody>
      </p:sp>
      <p:sp>
        <p:nvSpPr>
          <p:cNvPr id="88" name="Image"/>
          <p:cNvSpPr>
            <a:spLocks noGrp="1"/>
          </p:cNvSpPr>
          <p:nvPr>
            <p:ph type="pic" idx="15"/>
          </p:nvPr>
        </p:nvSpPr>
        <p:spPr>
          <a:xfrm>
            <a:off x="-291704" y="1250156"/>
            <a:ext cx="16850320" cy="11233548"/>
          </a:xfrm>
          <a:prstGeom prst="rect">
            <a:avLst/>
          </a:prstGeom>
        </p:spPr>
        <p:txBody>
          <a:bodyPr lIns="91439" tIns="45719" rIns="91439" bIns="45719">
            <a:noAutofit/>
          </a:bodyPr>
          <a:lstStyle/>
          <a:p>
            <a:endParaRPr/>
          </a:p>
        </p:txBody>
      </p:sp>
      <p:sp>
        <p:nvSpPr>
          <p:cNvPr id="89"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6"/>
          <p:cNvSpPr/>
          <p:nvPr/>
        </p:nvSpPr>
        <p:spPr>
          <a:xfrm>
            <a:off x="-1" y="12801600"/>
            <a:ext cx="24384008" cy="914400"/>
          </a:xfrm>
          <a:prstGeom prst="rect">
            <a:avLst/>
          </a:prstGeom>
          <a:solidFill>
            <a:srgbClr val="2683C6"/>
          </a:solidFill>
          <a:ln w="12700">
            <a:miter lim="400000"/>
          </a:ln>
        </p:spPr>
        <p:txBody>
          <a:bodyPr lIns="91436" tIns="91436" rIns="91436" bIns="91436"/>
          <a:lstStyle/>
          <a:p>
            <a:pPr algn="l" defTabSz="1828800">
              <a:defRPr sz="3600" b="0">
                <a:latin typeface="+mj-lt"/>
                <a:ea typeface="+mj-ea"/>
                <a:cs typeface="+mj-cs"/>
                <a:sym typeface="Calibri"/>
              </a:defRPr>
            </a:pPr>
            <a:endParaRPr/>
          </a:p>
        </p:txBody>
      </p:sp>
      <p:sp>
        <p:nvSpPr>
          <p:cNvPr id="3" name="Rectangle 7"/>
          <p:cNvSpPr/>
          <p:nvPr/>
        </p:nvSpPr>
        <p:spPr>
          <a:xfrm>
            <a:off x="-1" y="12668632"/>
            <a:ext cx="24384008" cy="132973"/>
          </a:xfrm>
          <a:prstGeom prst="rect">
            <a:avLst/>
          </a:prstGeom>
          <a:solidFill>
            <a:srgbClr val="1CADE4"/>
          </a:solidFill>
          <a:ln w="12700">
            <a:miter lim="400000"/>
          </a:ln>
        </p:spPr>
        <p:txBody>
          <a:bodyPr lIns="91436" tIns="91436" rIns="91436" bIns="91436"/>
          <a:lstStyle/>
          <a:p>
            <a:pPr algn="l" defTabSz="1828800">
              <a:defRPr sz="3600" b="0">
                <a:latin typeface="+mj-lt"/>
                <a:ea typeface="+mj-ea"/>
                <a:cs typeface="+mj-cs"/>
                <a:sym typeface="Calibri"/>
              </a:defRPr>
            </a:pPr>
            <a:endParaRPr/>
          </a:p>
        </p:txBody>
      </p:sp>
      <p:sp>
        <p:nvSpPr>
          <p:cNvPr id="4" name="Title Text"/>
          <p:cNvSpPr txBox="1">
            <a:spLocks noGrp="1"/>
          </p:cNvSpPr>
          <p:nvPr>
            <p:ph type="title"/>
          </p:nvPr>
        </p:nvSpPr>
        <p:spPr>
          <a:xfrm>
            <a:off x="2194560" y="1517902"/>
            <a:ext cx="20116802" cy="7132325"/>
          </a:xfrm>
          <a:prstGeom prst="rect">
            <a:avLst/>
          </a:prstGeom>
          <a:ln w="12700">
            <a:miter lim="400000"/>
          </a:ln>
          <a:extLst>
            <a:ext uri="{C572A759-6A51-4108-AA02-DFA0A04FC94B}">
              <ma14:wrappingTextBoxFlag xmlns="" xmlns:ma14="http://schemas.microsoft.com/office/mac/drawingml/2011/main" val="1"/>
            </a:ext>
          </a:extLst>
        </p:spPr>
        <p:txBody>
          <a:bodyPr lIns="91436" tIns="91436" rIns="91436" bIns="91436" anchor="b">
            <a:normAutofit/>
          </a:bodyPr>
          <a:lstStyle/>
          <a:p>
            <a:r>
              <a:t>Title Text</a:t>
            </a:r>
          </a:p>
        </p:txBody>
      </p:sp>
      <p:sp>
        <p:nvSpPr>
          <p:cNvPr id="5" name="Body Level One…"/>
          <p:cNvSpPr txBox="1">
            <a:spLocks noGrp="1"/>
          </p:cNvSpPr>
          <p:nvPr>
            <p:ph type="body" idx="1"/>
          </p:nvPr>
        </p:nvSpPr>
        <p:spPr>
          <a:xfrm>
            <a:off x="2200100" y="8911242"/>
            <a:ext cx="20116802" cy="2286005"/>
          </a:xfrm>
          <a:prstGeom prst="rect">
            <a:avLst/>
          </a:prstGeom>
          <a:ln w="12700">
            <a:miter lim="400000"/>
          </a:ln>
          <a:extLst>
            <a:ext uri="{C572A759-6A51-4108-AA02-DFA0A04FC94B}">
              <ma14:wrappingTextBoxFlag xmlns="" xmlns:ma14="http://schemas.microsoft.com/office/mac/drawingml/2011/main" val="1"/>
            </a:ext>
          </a:extLst>
        </p:spPr>
        <p:txBody>
          <a:bodyPr lIns="91436" tIns="91436" rIns="91436" bIns="91436">
            <a:normAutofit/>
          </a:bodyPr>
          <a:lstStyle/>
          <a:p>
            <a:r>
              <a:t>Body Level One</a:t>
            </a:r>
          </a:p>
          <a:p>
            <a:pPr lvl="1"/>
            <a:r>
              <a:t>Body Level Two</a:t>
            </a:r>
          </a:p>
          <a:p>
            <a:pPr lvl="2"/>
            <a:r>
              <a:t>Body Level Three</a:t>
            </a:r>
          </a:p>
          <a:p>
            <a:pPr lvl="3"/>
            <a:r>
              <a:t>Body Level Four</a:t>
            </a:r>
          </a:p>
          <a:p>
            <a:pPr lvl="4"/>
            <a:r>
              <a:t>Body Level Five</a:t>
            </a:r>
          </a:p>
        </p:txBody>
      </p:sp>
      <p:sp>
        <p:nvSpPr>
          <p:cNvPr id="6" name="Straight Connector 8"/>
          <p:cNvSpPr/>
          <p:nvPr/>
        </p:nvSpPr>
        <p:spPr>
          <a:xfrm>
            <a:off x="2415314" y="8686800"/>
            <a:ext cx="19751046" cy="0"/>
          </a:xfrm>
          <a:prstGeom prst="line">
            <a:avLst/>
          </a:prstGeom>
          <a:ln w="12700">
            <a:solidFill>
              <a:srgbClr val="808080"/>
            </a:solidFill>
          </a:ln>
        </p:spPr>
        <p:txBody>
          <a:bodyPr lIns="91437" tIns="91437" rIns="91437" bIns="91437"/>
          <a:lstStyle/>
          <a:p>
            <a:pPr algn="l" defTabSz="1828800">
              <a:defRPr sz="3600" b="0">
                <a:latin typeface="Helvetica"/>
                <a:ea typeface="Helvetica"/>
                <a:cs typeface="Helvetica"/>
                <a:sym typeface="Helvetica"/>
              </a:defRPr>
            </a:pPr>
            <a:endParaRPr/>
          </a:p>
        </p:txBody>
      </p:sp>
      <p:sp>
        <p:nvSpPr>
          <p:cNvPr id="7" name="Slide Number"/>
          <p:cNvSpPr txBox="1">
            <a:spLocks noGrp="1"/>
          </p:cNvSpPr>
          <p:nvPr>
            <p:ph type="sldNum" sz="quarter" idx="2"/>
          </p:nvPr>
        </p:nvSpPr>
        <p:spPr>
          <a:xfrm>
            <a:off x="21971922" y="13068890"/>
            <a:ext cx="453046" cy="431615"/>
          </a:xfrm>
          <a:prstGeom prst="rect">
            <a:avLst/>
          </a:prstGeom>
          <a:ln w="12700">
            <a:miter lim="400000"/>
          </a:ln>
        </p:spPr>
        <p:txBody>
          <a:bodyPr wrap="none" lIns="91436" tIns="91436" rIns="91436" bIns="91436" anchor="ctr">
            <a:spAutoFit/>
          </a:bodyPr>
          <a:lstStyle>
            <a:lvl1pPr algn="r" defTabSz="1828800">
              <a:defRPr sz="2000" b="0">
                <a:solidFill>
                  <a:srgbClr val="FFFFFF"/>
                </a:solidFill>
                <a:latin typeface="+mj-lt"/>
                <a:ea typeface="+mj-ea"/>
                <a:cs typeface="+mj-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l" defTabSz="1828800" latinLnBrk="0">
        <a:lnSpc>
          <a:spcPct val="85000"/>
        </a:lnSpc>
        <a:spcBef>
          <a:spcPts val="0"/>
        </a:spcBef>
        <a:spcAft>
          <a:spcPts val="0"/>
        </a:spcAft>
        <a:buClrTx/>
        <a:buSzTx/>
        <a:buFontTx/>
        <a:buNone/>
        <a:tabLst/>
        <a:defRPr sz="16000" b="0" i="0" u="none" strike="noStrike" cap="none" spc="-100" baseline="0">
          <a:solidFill>
            <a:srgbClr val="262626"/>
          </a:solidFill>
          <a:uFillTx/>
          <a:latin typeface="+mj-lt"/>
          <a:ea typeface="+mj-ea"/>
          <a:cs typeface="+mj-cs"/>
          <a:sym typeface="Calibri"/>
        </a:defRPr>
      </a:lvl1pPr>
      <a:lvl2pPr marL="0" marR="0" indent="0" algn="l" defTabSz="1828800" latinLnBrk="0">
        <a:lnSpc>
          <a:spcPct val="85000"/>
        </a:lnSpc>
        <a:spcBef>
          <a:spcPts val="0"/>
        </a:spcBef>
        <a:spcAft>
          <a:spcPts val="0"/>
        </a:spcAft>
        <a:buClrTx/>
        <a:buSzTx/>
        <a:buFontTx/>
        <a:buNone/>
        <a:tabLst/>
        <a:defRPr sz="16000" b="0" i="0" u="none" strike="noStrike" cap="none" spc="-100" baseline="0">
          <a:solidFill>
            <a:srgbClr val="262626"/>
          </a:solidFill>
          <a:uFillTx/>
          <a:latin typeface="+mj-lt"/>
          <a:ea typeface="+mj-ea"/>
          <a:cs typeface="+mj-cs"/>
          <a:sym typeface="Calibri"/>
        </a:defRPr>
      </a:lvl2pPr>
      <a:lvl3pPr marL="0" marR="0" indent="0" algn="l" defTabSz="1828800" latinLnBrk="0">
        <a:lnSpc>
          <a:spcPct val="85000"/>
        </a:lnSpc>
        <a:spcBef>
          <a:spcPts val="0"/>
        </a:spcBef>
        <a:spcAft>
          <a:spcPts val="0"/>
        </a:spcAft>
        <a:buClrTx/>
        <a:buSzTx/>
        <a:buFontTx/>
        <a:buNone/>
        <a:tabLst/>
        <a:defRPr sz="16000" b="0" i="0" u="none" strike="noStrike" cap="none" spc="-100" baseline="0">
          <a:solidFill>
            <a:srgbClr val="262626"/>
          </a:solidFill>
          <a:uFillTx/>
          <a:latin typeface="+mj-lt"/>
          <a:ea typeface="+mj-ea"/>
          <a:cs typeface="+mj-cs"/>
          <a:sym typeface="Calibri"/>
        </a:defRPr>
      </a:lvl3pPr>
      <a:lvl4pPr marL="0" marR="0" indent="0" algn="l" defTabSz="1828800" latinLnBrk="0">
        <a:lnSpc>
          <a:spcPct val="85000"/>
        </a:lnSpc>
        <a:spcBef>
          <a:spcPts val="0"/>
        </a:spcBef>
        <a:spcAft>
          <a:spcPts val="0"/>
        </a:spcAft>
        <a:buClrTx/>
        <a:buSzTx/>
        <a:buFontTx/>
        <a:buNone/>
        <a:tabLst/>
        <a:defRPr sz="16000" b="0" i="0" u="none" strike="noStrike" cap="none" spc="-100" baseline="0">
          <a:solidFill>
            <a:srgbClr val="262626"/>
          </a:solidFill>
          <a:uFillTx/>
          <a:latin typeface="+mj-lt"/>
          <a:ea typeface="+mj-ea"/>
          <a:cs typeface="+mj-cs"/>
          <a:sym typeface="Calibri"/>
        </a:defRPr>
      </a:lvl4pPr>
      <a:lvl5pPr marL="0" marR="0" indent="0" algn="l" defTabSz="1828800" latinLnBrk="0">
        <a:lnSpc>
          <a:spcPct val="85000"/>
        </a:lnSpc>
        <a:spcBef>
          <a:spcPts val="0"/>
        </a:spcBef>
        <a:spcAft>
          <a:spcPts val="0"/>
        </a:spcAft>
        <a:buClrTx/>
        <a:buSzTx/>
        <a:buFontTx/>
        <a:buNone/>
        <a:tabLst/>
        <a:defRPr sz="16000" b="0" i="0" u="none" strike="noStrike" cap="none" spc="-100" baseline="0">
          <a:solidFill>
            <a:srgbClr val="262626"/>
          </a:solidFill>
          <a:uFillTx/>
          <a:latin typeface="+mj-lt"/>
          <a:ea typeface="+mj-ea"/>
          <a:cs typeface="+mj-cs"/>
          <a:sym typeface="Calibri"/>
        </a:defRPr>
      </a:lvl5pPr>
      <a:lvl6pPr marL="0" marR="0" indent="0" algn="l" defTabSz="1828800" latinLnBrk="0">
        <a:lnSpc>
          <a:spcPct val="85000"/>
        </a:lnSpc>
        <a:spcBef>
          <a:spcPts val="0"/>
        </a:spcBef>
        <a:spcAft>
          <a:spcPts val="0"/>
        </a:spcAft>
        <a:buClrTx/>
        <a:buSzTx/>
        <a:buFontTx/>
        <a:buNone/>
        <a:tabLst/>
        <a:defRPr sz="16000" b="0" i="0" u="none" strike="noStrike" cap="none" spc="-100" baseline="0">
          <a:solidFill>
            <a:srgbClr val="262626"/>
          </a:solidFill>
          <a:uFillTx/>
          <a:latin typeface="+mj-lt"/>
          <a:ea typeface="+mj-ea"/>
          <a:cs typeface="+mj-cs"/>
          <a:sym typeface="Calibri"/>
        </a:defRPr>
      </a:lvl6pPr>
      <a:lvl7pPr marL="0" marR="0" indent="0" algn="l" defTabSz="1828800" latinLnBrk="0">
        <a:lnSpc>
          <a:spcPct val="85000"/>
        </a:lnSpc>
        <a:spcBef>
          <a:spcPts val="0"/>
        </a:spcBef>
        <a:spcAft>
          <a:spcPts val="0"/>
        </a:spcAft>
        <a:buClrTx/>
        <a:buSzTx/>
        <a:buFontTx/>
        <a:buNone/>
        <a:tabLst/>
        <a:defRPr sz="16000" b="0" i="0" u="none" strike="noStrike" cap="none" spc="-100" baseline="0">
          <a:solidFill>
            <a:srgbClr val="262626"/>
          </a:solidFill>
          <a:uFillTx/>
          <a:latin typeface="+mj-lt"/>
          <a:ea typeface="+mj-ea"/>
          <a:cs typeface="+mj-cs"/>
          <a:sym typeface="Calibri"/>
        </a:defRPr>
      </a:lvl7pPr>
      <a:lvl8pPr marL="0" marR="0" indent="0" algn="l" defTabSz="1828800" latinLnBrk="0">
        <a:lnSpc>
          <a:spcPct val="85000"/>
        </a:lnSpc>
        <a:spcBef>
          <a:spcPts val="0"/>
        </a:spcBef>
        <a:spcAft>
          <a:spcPts val="0"/>
        </a:spcAft>
        <a:buClrTx/>
        <a:buSzTx/>
        <a:buFontTx/>
        <a:buNone/>
        <a:tabLst/>
        <a:defRPr sz="16000" b="0" i="0" u="none" strike="noStrike" cap="none" spc="-100" baseline="0">
          <a:solidFill>
            <a:srgbClr val="262626"/>
          </a:solidFill>
          <a:uFillTx/>
          <a:latin typeface="+mj-lt"/>
          <a:ea typeface="+mj-ea"/>
          <a:cs typeface="+mj-cs"/>
          <a:sym typeface="Calibri"/>
        </a:defRPr>
      </a:lvl8pPr>
      <a:lvl9pPr marL="0" marR="0" indent="0" algn="l" defTabSz="1828800" latinLnBrk="0">
        <a:lnSpc>
          <a:spcPct val="85000"/>
        </a:lnSpc>
        <a:spcBef>
          <a:spcPts val="0"/>
        </a:spcBef>
        <a:spcAft>
          <a:spcPts val="0"/>
        </a:spcAft>
        <a:buClrTx/>
        <a:buSzTx/>
        <a:buFontTx/>
        <a:buNone/>
        <a:tabLst/>
        <a:defRPr sz="16000" b="0" i="0" u="none" strike="noStrike" cap="none" spc="-100" baseline="0">
          <a:solidFill>
            <a:srgbClr val="262626"/>
          </a:solidFill>
          <a:uFillTx/>
          <a:latin typeface="+mj-lt"/>
          <a:ea typeface="+mj-ea"/>
          <a:cs typeface="+mj-cs"/>
          <a:sym typeface="Calibri"/>
        </a:defRPr>
      </a:lvl9pPr>
    </p:titleStyle>
    <p:bodyStyle>
      <a:lvl1pPr marL="0" marR="0" indent="0" algn="l" defTabSz="1828800" latinLnBrk="0">
        <a:lnSpc>
          <a:spcPct val="90000"/>
        </a:lnSpc>
        <a:spcBef>
          <a:spcPts val="2400"/>
        </a:spcBef>
        <a:spcAft>
          <a:spcPts val="0"/>
        </a:spcAft>
        <a:buClrTx/>
        <a:buSzTx/>
        <a:buFontTx/>
        <a:buNone/>
        <a:tabLst/>
        <a:defRPr sz="4800" b="0" i="0" u="none" strike="noStrike" cap="all" spc="400" baseline="0">
          <a:solidFill>
            <a:srgbClr val="344068"/>
          </a:solidFill>
          <a:uFillTx/>
          <a:latin typeface="+mj-lt"/>
          <a:ea typeface="+mj-ea"/>
          <a:cs typeface="+mj-cs"/>
          <a:sym typeface="Calibri"/>
        </a:defRPr>
      </a:lvl1pPr>
      <a:lvl2pPr marL="0" marR="0" indent="0" algn="l" defTabSz="1828800" latinLnBrk="0">
        <a:lnSpc>
          <a:spcPct val="90000"/>
        </a:lnSpc>
        <a:spcBef>
          <a:spcPts val="2400"/>
        </a:spcBef>
        <a:spcAft>
          <a:spcPts val="0"/>
        </a:spcAft>
        <a:buClrTx/>
        <a:buSzTx/>
        <a:buFontTx/>
        <a:buNone/>
        <a:tabLst/>
        <a:defRPr sz="4800" b="0" i="0" u="none" strike="noStrike" cap="all" spc="400" baseline="0">
          <a:solidFill>
            <a:srgbClr val="344068"/>
          </a:solidFill>
          <a:uFillTx/>
          <a:latin typeface="+mj-lt"/>
          <a:ea typeface="+mj-ea"/>
          <a:cs typeface="+mj-cs"/>
          <a:sym typeface="Calibri"/>
        </a:defRPr>
      </a:lvl2pPr>
      <a:lvl3pPr marL="0" marR="0" indent="0" algn="l" defTabSz="1828800" latinLnBrk="0">
        <a:lnSpc>
          <a:spcPct val="90000"/>
        </a:lnSpc>
        <a:spcBef>
          <a:spcPts val="2400"/>
        </a:spcBef>
        <a:spcAft>
          <a:spcPts val="0"/>
        </a:spcAft>
        <a:buClrTx/>
        <a:buSzTx/>
        <a:buFontTx/>
        <a:buNone/>
        <a:tabLst/>
        <a:defRPr sz="4800" b="0" i="0" u="none" strike="noStrike" cap="all" spc="400" baseline="0">
          <a:solidFill>
            <a:srgbClr val="344068"/>
          </a:solidFill>
          <a:uFillTx/>
          <a:latin typeface="+mj-lt"/>
          <a:ea typeface="+mj-ea"/>
          <a:cs typeface="+mj-cs"/>
          <a:sym typeface="Calibri"/>
        </a:defRPr>
      </a:lvl3pPr>
      <a:lvl4pPr marL="0" marR="0" indent="0" algn="l" defTabSz="1828800" latinLnBrk="0">
        <a:lnSpc>
          <a:spcPct val="90000"/>
        </a:lnSpc>
        <a:spcBef>
          <a:spcPts val="2400"/>
        </a:spcBef>
        <a:spcAft>
          <a:spcPts val="0"/>
        </a:spcAft>
        <a:buClrTx/>
        <a:buSzTx/>
        <a:buFontTx/>
        <a:buNone/>
        <a:tabLst/>
        <a:defRPr sz="4800" b="0" i="0" u="none" strike="noStrike" cap="all" spc="400" baseline="0">
          <a:solidFill>
            <a:srgbClr val="344068"/>
          </a:solidFill>
          <a:uFillTx/>
          <a:latin typeface="+mj-lt"/>
          <a:ea typeface="+mj-ea"/>
          <a:cs typeface="+mj-cs"/>
          <a:sym typeface="Calibri"/>
        </a:defRPr>
      </a:lvl4pPr>
      <a:lvl5pPr marL="0" marR="0" indent="0" algn="l" defTabSz="1828800" latinLnBrk="0">
        <a:lnSpc>
          <a:spcPct val="90000"/>
        </a:lnSpc>
        <a:spcBef>
          <a:spcPts val="2400"/>
        </a:spcBef>
        <a:spcAft>
          <a:spcPts val="0"/>
        </a:spcAft>
        <a:buClrTx/>
        <a:buSzTx/>
        <a:buFontTx/>
        <a:buNone/>
        <a:tabLst/>
        <a:defRPr sz="4800" b="0" i="0" u="none" strike="noStrike" cap="all" spc="400" baseline="0">
          <a:solidFill>
            <a:srgbClr val="344068"/>
          </a:solidFill>
          <a:uFillTx/>
          <a:latin typeface="+mj-lt"/>
          <a:ea typeface="+mj-ea"/>
          <a:cs typeface="+mj-cs"/>
          <a:sym typeface="Calibri"/>
        </a:defRPr>
      </a:lvl5pPr>
      <a:lvl6pPr marL="1655169" marR="0" indent="-783770" algn="l" defTabSz="1828800" latinLnBrk="0">
        <a:lnSpc>
          <a:spcPct val="90000"/>
        </a:lnSpc>
        <a:spcBef>
          <a:spcPts val="2400"/>
        </a:spcBef>
        <a:spcAft>
          <a:spcPts val="0"/>
        </a:spcAft>
        <a:buClrTx/>
        <a:buSzPct val="100000"/>
        <a:buFontTx/>
        <a:buChar char="◦"/>
        <a:tabLst/>
        <a:defRPr sz="4800" b="0" i="0" u="none" strike="noStrike" cap="all" spc="400" baseline="0">
          <a:solidFill>
            <a:srgbClr val="344068"/>
          </a:solidFill>
          <a:uFillTx/>
          <a:latin typeface="+mj-lt"/>
          <a:ea typeface="+mj-ea"/>
          <a:cs typeface="+mj-cs"/>
          <a:sym typeface="Calibri"/>
        </a:defRPr>
      </a:lvl6pPr>
      <a:lvl7pPr marL="1855169" marR="0" indent="-783770" algn="l" defTabSz="1828800" latinLnBrk="0">
        <a:lnSpc>
          <a:spcPct val="90000"/>
        </a:lnSpc>
        <a:spcBef>
          <a:spcPts val="2400"/>
        </a:spcBef>
        <a:spcAft>
          <a:spcPts val="0"/>
        </a:spcAft>
        <a:buClrTx/>
        <a:buSzPct val="100000"/>
        <a:buFontTx/>
        <a:buChar char="◦"/>
        <a:tabLst/>
        <a:defRPr sz="4800" b="0" i="0" u="none" strike="noStrike" cap="all" spc="400" baseline="0">
          <a:solidFill>
            <a:srgbClr val="344068"/>
          </a:solidFill>
          <a:uFillTx/>
          <a:latin typeface="+mj-lt"/>
          <a:ea typeface="+mj-ea"/>
          <a:cs typeface="+mj-cs"/>
          <a:sym typeface="Calibri"/>
        </a:defRPr>
      </a:lvl7pPr>
      <a:lvl8pPr marL="2055169" marR="0" indent="-783770" algn="l" defTabSz="1828800" latinLnBrk="0">
        <a:lnSpc>
          <a:spcPct val="90000"/>
        </a:lnSpc>
        <a:spcBef>
          <a:spcPts val="2400"/>
        </a:spcBef>
        <a:spcAft>
          <a:spcPts val="0"/>
        </a:spcAft>
        <a:buClrTx/>
        <a:buSzPct val="100000"/>
        <a:buFontTx/>
        <a:buChar char="◦"/>
        <a:tabLst/>
        <a:defRPr sz="4800" b="0" i="0" u="none" strike="noStrike" cap="all" spc="400" baseline="0">
          <a:solidFill>
            <a:srgbClr val="344068"/>
          </a:solidFill>
          <a:uFillTx/>
          <a:latin typeface="+mj-lt"/>
          <a:ea typeface="+mj-ea"/>
          <a:cs typeface="+mj-cs"/>
          <a:sym typeface="Calibri"/>
        </a:defRPr>
      </a:lvl8pPr>
      <a:lvl9pPr marL="2255169" marR="0" indent="-783768" algn="l" defTabSz="1828800" latinLnBrk="0">
        <a:lnSpc>
          <a:spcPct val="90000"/>
        </a:lnSpc>
        <a:spcBef>
          <a:spcPts val="2400"/>
        </a:spcBef>
        <a:spcAft>
          <a:spcPts val="0"/>
        </a:spcAft>
        <a:buClrTx/>
        <a:buSzPct val="100000"/>
        <a:buFontTx/>
        <a:buChar char="◦"/>
        <a:tabLst/>
        <a:defRPr sz="4800" b="0" i="0" u="none" strike="noStrike" cap="all" spc="400" baseline="0">
          <a:solidFill>
            <a:srgbClr val="344068"/>
          </a:solidFill>
          <a:uFillTx/>
          <a:latin typeface="+mj-lt"/>
          <a:ea typeface="+mj-ea"/>
          <a:cs typeface="+mj-cs"/>
          <a:sym typeface="Calibri"/>
        </a:defRPr>
      </a:lvl9pPr>
    </p:bodyStyle>
    <p:otherStyle>
      <a:lvl1pPr marL="0" marR="0" indent="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1pPr>
      <a:lvl2pPr marL="0" marR="0" indent="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2pPr>
      <a:lvl3pPr marL="0" marR="0" indent="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3pPr>
      <a:lvl4pPr marL="0" marR="0" indent="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4pPr>
      <a:lvl5pPr marL="0" marR="0" indent="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5pPr>
      <a:lvl6pPr marL="0" marR="0" indent="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6pPr>
      <a:lvl7pPr marL="0" marR="0" indent="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7pPr>
      <a:lvl8pPr marL="0" marR="0" indent="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8pPr>
      <a:lvl9pPr marL="0" marR="0" indent="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audio" Target="../media/media4.wav"/><Relationship Id="rId3" Type="http://schemas.microsoft.com/office/2007/relationships/media" Target="../media/media2.wav"/><Relationship Id="rId7" Type="http://schemas.microsoft.com/office/2007/relationships/media" Target="../media/media4.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image" Target="../media/image3.png"/><Relationship Id="rId5" Type="http://schemas.microsoft.com/office/2007/relationships/media" Target="../media/media3.wav"/><Relationship Id="rId10" Type="http://schemas.openxmlformats.org/officeDocument/2006/relationships/notesSlide" Target="../notesSlides/notesSlide9.xml"/><Relationship Id="rId4" Type="http://schemas.openxmlformats.org/officeDocument/2006/relationships/audio" Target="../media/media2.wav"/><Relationship Id="rId9"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8" Type="http://schemas.openxmlformats.org/officeDocument/2006/relationships/audio" Target="../media/media9.wav"/><Relationship Id="rId13" Type="http://schemas.openxmlformats.org/officeDocument/2006/relationships/slideLayout" Target="../slideLayouts/slideLayout14.xml"/><Relationship Id="rId18" Type="http://schemas.openxmlformats.org/officeDocument/2006/relationships/image" Target="../media/image7.png"/><Relationship Id="rId3" Type="http://schemas.microsoft.com/office/2007/relationships/media" Target="../media/media7.wav"/><Relationship Id="rId21" Type="http://schemas.openxmlformats.org/officeDocument/2006/relationships/image" Target="../media/image3.png"/><Relationship Id="rId7" Type="http://schemas.microsoft.com/office/2007/relationships/media" Target="../media/media9.wav"/><Relationship Id="rId12" Type="http://schemas.openxmlformats.org/officeDocument/2006/relationships/audio" Target="../media/media11.wav"/><Relationship Id="rId17" Type="http://schemas.openxmlformats.org/officeDocument/2006/relationships/image" Target="../media/image6.png"/><Relationship Id="rId2" Type="http://schemas.openxmlformats.org/officeDocument/2006/relationships/audio" Target="../media/media6.wav"/><Relationship Id="rId16" Type="http://schemas.openxmlformats.org/officeDocument/2006/relationships/image" Target="../media/image5.png"/><Relationship Id="rId20" Type="http://schemas.openxmlformats.org/officeDocument/2006/relationships/image" Target="../media/image9.png"/><Relationship Id="rId1" Type="http://schemas.microsoft.com/office/2007/relationships/media" Target="../media/media6.wav"/><Relationship Id="rId6" Type="http://schemas.openxmlformats.org/officeDocument/2006/relationships/audio" Target="../media/media8.wav"/><Relationship Id="rId11" Type="http://schemas.microsoft.com/office/2007/relationships/media" Target="../media/media11.wav"/><Relationship Id="rId5" Type="http://schemas.microsoft.com/office/2007/relationships/media" Target="../media/media8.wav"/><Relationship Id="rId15" Type="http://schemas.openxmlformats.org/officeDocument/2006/relationships/image" Target="../media/image4.png"/><Relationship Id="rId10" Type="http://schemas.openxmlformats.org/officeDocument/2006/relationships/audio" Target="../media/media10.wav"/><Relationship Id="rId19" Type="http://schemas.openxmlformats.org/officeDocument/2006/relationships/image" Target="../media/image8.png"/><Relationship Id="rId4" Type="http://schemas.openxmlformats.org/officeDocument/2006/relationships/audio" Target="../media/media7.wav"/><Relationship Id="rId9" Type="http://schemas.microsoft.com/office/2007/relationships/media" Target="../media/media10.wav"/><Relationship Id="rId1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8" Type="http://schemas.openxmlformats.org/officeDocument/2006/relationships/audio" Target="../media/media4.wav"/><Relationship Id="rId13" Type="http://schemas.microsoft.com/office/2007/relationships/media" Target="../media/media14.wav"/><Relationship Id="rId18" Type="http://schemas.openxmlformats.org/officeDocument/2006/relationships/audio" Target="../media/media16.wav"/><Relationship Id="rId3" Type="http://schemas.microsoft.com/office/2007/relationships/media" Target="../media/media2.wav"/><Relationship Id="rId21" Type="http://schemas.openxmlformats.org/officeDocument/2006/relationships/slideLayout" Target="../slideLayouts/slideLayout16.xml"/><Relationship Id="rId7" Type="http://schemas.microsoft.com/office/2007/relationships/media" Target="../media/media4.wav"/><Relationship Id="rId12" Type="http://schemas.openxmlformats.org/officeDocument/2006/relationships/audio" Target="../media/media13.wav"/><Relationship Id="rId17" Type="http://schemas.microsoft.com/office/2007/relationships/media" Target="../media/media16.wav"/><Relationship Id="rId2" Type="http://schemas.openxmlformats.org/officeDocument/2006/relationships/audio" Target="../media/media1.wav"/><Relationship Id="rId16" Type="http://schemas.openxmlformats.org/officeDocument/2006/relationships/audio" Target="../media/media15.wav"/><Relationship Id="rId20" Type="http://schemas.openxmlformats.org/officeDocument/2006/relationships/audio" Target="../media/media17.wav"/><Relationship Id="rId1" Type="http://schemas.microsoft.com/office/2007/relationships/media" Target="../media/media1.wav"/><Relationship Id="rId6" Type="http://schemas.openxmlformats.org/officeDocument/2006/relationships/audio" Target="../media/media3.wav"/><Relationship Id="rId11" Type="http://schemas.microsoft.com/office/2007/relationships/media" Target="../media/media13.wav"/><Relationship Id="rId5" Type="http://schemas.microsoft.com/office/2007/relationships/media" Target="../media/media3.wav"/><Relationship Id="rId15" Type="http://schemas.microsoft.com/office/2007/relationships/media" Target="../media/media15.wav"/><Relationship Id="rId23" Type="http://schemas.openxmlformats.org/officeDocument/2006/relationships/image" Target="../media/image3.png"/><Relationship Id="rId10" Type="http://schemas.openxmlformats.org/officeDocument/2006/relationships/audio" Target="../media/media12.wav"/><Relationship Id="rId19" Type="http://schemas.microsoft.com/office/2007/relationships/media" Target="../media/media17.wav"/><Relationship Id="rId4" Type="http://schemas.openxmlformats.org/officeDocument/2006/relationships/audio" Target="../media/media2.wav"/><Relationship Id="rId9" Type="http://schemas.microsoft.com/office/2007/relationships/media" Target="../media/media12.wav"/><Relationship Id="rId14" Type="http://schemas.openxmlformats.org/officeDocument/2006/relationships/audio" Target="../media/media14.wav"/><Relationship Id="rId2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microsoft.com/office/2007/relationships/media" Target="../media/media19.wav"/><Relationship Id="rId7" Type="http://schemas.openxmlformats.org/officeDocument/2006/relationships/slideLayout" Target="../slideLayouts/slideLayout14.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audio" Target="../media/media20.wav"/><Relationship Id="rId5" Type="http://schemas.microsoft.com/office/2007/relationships/media" Target="../media/media20.wav"/><Relationship Id="rId10" Type="http://schemas.openxmlformats.org/officeDocument/2006/relationships/image" Target="../media/image10.png"/><Relationship Id="rId4" Type="http://schemas.openxmlformats.org/officeDocument/2006/relationships/audio" Target="../media/media19.wav"/><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2.mp4"/><Relationship Id="rId7" Type="http://schemas.openxmlformats.org/officeDocument/2006/relationships/image" Target="../media/image12.png"/><Relationship Id="rId12" Type="http://schemas.openxmlformats.org/officeDocument/2006/relationships/image" Target="../media/image17.tif"/><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notesSlide" Target="../notesSlides/notesSlide16.xml"/><Relationship Id="rId11" Type="http://schemas.openxmlformats.org/officeDocument/2006/relationships/image" Target="../media/image16.tif"/><Relationship Id="rId5" Type="http://schemas.openxmlformats.org/officeDocument/2006/relationships/slideLayout" Target="../slideLayouts/slideLayout14.xml"/><Relationship Id="rId10" Type="http://schemas.openxmlformats.org/officeDocument/2006/relationships/image" Target="../media/image15.tif"/><Relationship Id="rId4" Type="http://schemas.openxmlformats.org/officeDocument/2006/relationships/video" Target="../media/media22.mp4"/><Relationship Id="rId9" Type="http://schemas.openxmlformats.org/officeDocument/2006/relationships/image" Target="../media/image14.tif"/></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4.t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4.wav"/><Relationship Id="rId7" Type="http://schemas.openxmlformats.org/officeDocument/2006/relationships/image" Target="../media/image25.jpe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notesSlide" Target="../notesSlides/notesSlide20.xml"/><Relationship Id="rId5" Type="http://schemas.openxmlformats.org/officeDocument/2006/relationships/slideLayout" Target="../slideLayouts/slideLayout14.xml"/><Relationship Id="rId4" Type="http://schemas.openxmlformats.org/officeDocument/2006/relationships/audio" Target="../media/media24.wav"/></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5.wav"/><Relationship Id="rId7" Type="http://schemas.openxmlformats.org/officeDocument/2006/relationships/image" Target="../media/image26.jpe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notesSlide" Target="../notesSlides/notesSlide21.xml"/><Relationship Id="rId5" Type="http://schemas.openxmlformats.org/officeDocument/2006/relationships/slideLayout" Target="../slideLayouts/slideLayout14.xml"/><Relationship Id="rId4" Type="http://schemas.openxmlformats.org/officeDocument/2006/relationships/audio" Target="../media/media25.wav"/></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7.wav"/><Relationship Id="rId7" Type="http://schemas.openxmlformats.org/officeDocument/2006/relationships/image" Target="../media/image27.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notesSlide" Target="../notesSlides/notesSlide22.xml"/><Relationship Id="rId5" Type="http://schemas.openxmlformats.org/officeDocument/2006/relationships/slideLayout" Target="../slideLayouts/slideLayout14.xml"/><Relationship Id="rId4" Type="http://schemas.openxmlformats.org/officeDocument/2006/relationships/audio" Target="../media/media27.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chart" Target="../charts/chart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4.xml"/><Relationship Id="rId7" Type="http://schemas.openxmlformats.org/officeDocument/2006/relationships/image" Target="../media/image39.pn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38.png"/><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8" Type="http://schemas.openxmlformats.org/officeDocument/2006/relationships/audio" Target="../media/media32.mp3"/><Relationship Id="rId13" Type="http://schemas.microsoft.com/office/2007/relationships/media" Target="../media/media35.mp3"/><Relationship Id="rId18" Type="http://schemas.openxmlformats.org/officeDocument/2006/relationships/audio" Target="../media/media37.mp3"/><Relationship Id="rId3" Type="http://schemas.microsoft.com/office/2007/relationships/media" Target="../media/media30.mp3"/><Relationship Id="rId21" Type="http://schemas.microsoft.com/office/2007/relationships/media" Target="../media/media39.mp3"/><Relationship Id="rId7" Type="http://schemas.microsoft.com/office/2007/relationships/media" Target="../media/media32.mp3"/><Relationship Id="rId12" Type="http://schemas.openxmlformats.org/officeDocument/2006/relationships/audio" Target="../media/media34.mp3"/><Relationship Id="rId17" Type="http://schemas.microsoft.com/office/2007/relationships/media" Target="../media/media37.mp3"/><Relationship Id="rId25" Type="http://schemas.openxmlformats.org/officeDocument/2006/relationships/image" Target="../media/image3.png"/><Relationship Id="rId2" Type="http://schemas.openxmlformats.org/officeDocument/2006/relationships/audio" Target="../media/media29.mp3"/><Relationship Id="rId16" Type="http://schemas.openxmlformats.org/officeDocument/2006/relationships/audio" Target="../media/media36.mp3"/><Relationship Id="rId20" Type="http://schemas.openxmlformats.org/officeDocument/2006/relationships/audio" Target="../media/media38.mp3"/><Relationship Id="rId1" Type="http://schemas.microsoft.com/office/2007/relationships/media" Target="../media/media29.mp3"/><Relationship Id="rId6" Type="http://schemas.openxmlformats.org/officeDocument/2006/relationships/audio" Target="../media/media31.mp3"/><Relationship Id="rId11" Type="http://schemas.microsoft.com/office/2007/relationships/media" Target="../media/media34.mp3"/><Relationship Id="rId24" Type="http://schemas.openxmlformats.org/officeDocument/2006/relationships/hyperlink" Target="http://emosamples.syntheticspeech.de/" TargetMode="External"/><Relationship Id="rId5" Type="http://schemas.microsoft.com/office/2007/relationships/media" Target="../media/media31.mp3"/><Relationship Id="rId15" Type="http://schemas.microsoft.com/office/2007/relationships/media" Target="../media/media36.mp3"/><Relationship Id="rId23" Type="http://schemas.openxmlformats.org/officeDocument/2006/relationships/slideLayout" Target="../slideLayouts/slideLayout14.xml"/><Relationship Id="rId10" Type="http://schemas.openxmlformats.org/officeDocument/2006/relationships/audio" Target="../media/media33.mp3"/><Relationship Id="rId19" Type="http://schemas.microsoft.com/office/2007/relationships/media" Target="../media/media38.mp3"/><Relationship Id="rId4" Type="http://schemas.openxmlformats.org/officeDocument/2006/relationships/audio" Target="../media/media30.mp3"/><Relationship Id="rId9" Type="http://schemas.microsoft.com/office/2007/relationships/media" Target="../media/media33.mp3"/><Relationship Id="rId14" Type="http://schemas.openxmlformats.org/officeDocument/2006/relationships/audio" Target="../media/media35.mp3"/><Relationship Id="rId22" Type="http://schemas.openxmlformats.org/officeDocument/2006/relationships/audio" Target="../media/media39.mp3"/></Relationships>
</file>

<file path=ppt/slides/_rels/slide48.xml.rels><?xml version="1.0" encoding="UTF-8" standalone="yes"?>
<Relationships xmlns="http://schemas.openxmlformats.org/package/2006/relationships"><Relationship Id="rId8" Type="http://schemas.openxmlformats.org/officeDocument/2006/relationships/audio" Target="../media/media43.wav"/><Relationship Id="rId13" Type="http://schemas.openxmlformats.org/officeDocument/2006/relationships/image" Target="../media/image41.png"/><Relationship Id="rId3" Type="http://schemas.microsoft.com/office/2007/relationships/media" Target="../media/media41.wav"/><Relationship Id="rId7" Type="http://schemas.microsoft.com/office/2007/relationships/media" Target="../media/media43.wav"/><Relationship Id="rId12" Type="http://schemas.openxmlformats.org/officeDocument/2006/relationships/notesSlide" Target="../notesSlides/notesSlide37.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audio" Target="../media/media42.wav"/><Relationship Id="rId11" Type="http://schemas.openxmlformats.org/officeDocument/2006/relationships/slideLayout" Target="../slideLayouts/slideLayout14.xml"/><Relationship Id="rId5" Type="http://schemas.microsoft.com/office/2007/relationships/media" Target="../media/media42.wav"/><Relationship Id="rId15" Type="http://schemas.openxmlformats.org/officeDocument/2006/relationships/image" Target="../media/image3.png"/><Relationship Id="rId10" Type="http://schemas.openxmlformats.org/officeDocument/2006/relationships/audio" Target="../media/media44.wav"/><Relationship Id="rId4" Type="http://schemas.openxmlformats.org/officeDocument/2006/relationships/audio" Target="../media/media41.wav"/><Relationship Id="rId9" Type="http://schemas.microsoft.com/office/2007/relationships/media" Target="../media/media44.wav"/><Relationship Id="rId14" Type="http://schemas.openxmlformats.org/officeDocument/2006/relationships/image" Target="../media/image42.png"/></Relationships>
</file>

<file path=ppt/slides/_rels/slide49.xml.rels><?xml version="1.0" encoding="UTF-8" standalone="yes"?>
<Relationships xmlns="http://schemas.openxmlformats.org/package/2006/relationships"><Relationship Id="rId8" Type="http://schemas.openxmlformats.org/officeDocument/2006/relationships/audio" Target="../media/media48.mp3"/><Relationship Id="rId3" Type="http://schemas.microsoft.com/office/2007/relationships/media" Target="../media/media46.mp3"/><Relationship Id="rId7" Type="http://schemas.microsoft.com/office/2007/relationships/media" Target="../media/media48.mp3"/><Relationship Id="rId12" Type="http://schemas.openxmlformats.org/officeDocument/2006/relationships/image" Target="../media/image3.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audio" Target="../media/media47.mp3"/><Relationship Id="rId11" Type="http://schemas.openxmlformats.org/officeDocument/2006/relationships/image" Target="../media/image42.png"/><Relationship Id="rId5" Type="http://schemas.microsoft.com/office/2007/relationships/media" Target="../media/media47.mp3"/><Relationship Id="rId10" Type="http://schemas.openxmlformats.org/officeDocument/2006/relationships/image" Target="../media/image41.png"/><Relationship Id="rId4" Type="http://schemas.openxmlformats.org/officeDocument/2006/relationships/audio" Target="../media/media46.mp3"/><Relationship Id="rId9"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50.wav"/><Relationship Id="rId7" Type="http://schemas.openxmlformats.org/officeDocument/2006/relationships/image" Target="../media/image42.png"/><Relationship Id="rId2" Type="http://schemas.openxmlformats.org/officeDocument/2006/relationships/audio" Target="../media/media49.wav"/><Relationship Id="rId1" Type="http://schemas.microsoft.com/office/2007/relationships/media" Target="../media/media49.wav"/><Relationship Id="rId6" Type="http://schemas.openxmlformats.org/officeDocument/2006/relationships/notesSlide" Target="../notesSlides/notesSlide38.xml"/><Relationship Id="rId5" Type="http://schemas.openxmlformats.org/officeDocument/2006/relationships/slideLayout" Target="../slideLayouts/slideLayout14.xml"/><Relationship Id="rId4" Type="http://schemas.openxmlformats.org/officeDocument/2006/relationships/audio" Target="../media/media50.wav"/><Relationship Id="rId9" Type="http://schemas.openxmlformats.org/officeDocument/2006/relationships/image" Target="../media/image3.png"/></Relationships>
</file>

<file path=ppt/slides/_rels/slide51.xml.rels><?xml version="1.0" encoding="UTF-8" standalone="yes"?>
<Relationships xmlns="http://schemas.openxmlformats.org/package/2006/relationships"><Relationship Id="rId8" Type="http://schemas.openxmlformats.org/officeDocument/2006/relationships/audio" Target="../media/media54.wav"/><Relationship Id="rId13" Type="http://schemas.openxmlformats.org/officeDocument/2006/relationships/image" Target="../media/image45.png"/><Relationship Id="rId3" Type="http://schemas.microsoft.com/office/2007/relationships/media" Target="../media/media52.wav"/><Relationship Id="rId7" Type="http://schemas.microsoft.com/office/2007/relationships/media" Target="../media/media54.wav"/><Relationship Id="rId12" Type="http://schemas.openxmlformats.org/officeDocument/2006/relationships/image" Target="../media/image44.png"/><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audio" Target="../media/media53.wav"/><Relationship Id="rId11" Type="http://schemas.openxmlformats.org/officeDocument/2006/relationships/slideLayout" Target="../slideLayouts/slideLayout14.xml"/><Relationship Id="rId5" Type="http://schemas.microsoft.com/office/2007/relationships/media" Target="../media/media53.wav"/><Relationship Id="rId10" Type="http://schemas.openxmlformats.org/officeDocument/2006/relationships/audio" Target="../media/media55.wav"/><Relationship Id="rId4" Type="http://schemas.openxmlformats.org/officeDocument/2006/relationships/audio" Target="../media/media52.wav"/><Relationship Id="rId9" Type="http://schemas.microsoft.com/office/2007/relationships/media" Target="../media/media55.wav"/></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8" Type="http://schemas.openxmlformats.org/officeDocument/2006/relationships/hyperlink" Target="http://nlp.stanford.edu/sentiment/code.html" TargetMode="External"/><Relationship Id="rId3" Type="http://schemas.openxmlformats.org/officeDocument/2006/relationships/hyperlink" Target="http://jmcauley.ucsd.edu/data/amazon/" TargetMode="External"/><Relationship Id="rId7" Type="http://schemas.openxmlformats.org/officeDocument/2006/relationships/hyperlink" Target="https://www.kaggle.com/c/word2vec-nlp-tutorial/data" TargetMode="External"/><Relationship Id="rId2" Type="http://schemas.openxmlformats.org/officeDocument/2006/relationships/hyperlink" Target="http://www.cs.jhu.edu/~mdredze/datasets/sentiment/" TargetMode="External"/><Relationship Id="rId1" Type="http://schemas.openxmlformats.org/officeDocument/2006/relationships/slideLayout" Target="../slideLayouts/slideLayout14.xml"/><Relationship Id="rId6" Type="http://schemas.openxmlformats.org/officeDocument/2006/relationships/hyperlink" Target="https://www.kaggle.com/iarunava/imdb-movie-reviews-dataset" TargetMode="External"/><Relationship Id="rId5" Type="http://schemas.openxmlformats.org/officeDocument/2006/relationships/hyperlink" Target="http://ai.stanford.edu/~amaas/data/sentiment/aclImdb_v1.tar.gz" TargetMode="External"/><Relationship Id="rId4" Type="http://schemas.openxmlformats.org/officeDocument/2006/relationships/hyperlink" Target="http://www.cs.cornell.edu/people/pabo/movie-review-data/"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kaggle.com/crowdflower/twitter-airline-sentiment" TargetMode="External"/><Relationship Id="rId2" Type="http://schemas.openxmlformats.org/officeDocument/2006/relationships/hyperlink" Target="http://help.sentiment140.com/for-students/" TargetMode="External"/><Relationship Id="rId1" Type="http://schemas.openxmlformats.org/officeDocument/2006/relationships/slideLayout" Target="../slideLayouts/slideLayout14.xml"/><Relationship Id="rId4" Type="http://schemas.openxmlformats.org/officeDocument/2006/relationships/hyperlink" Target="https://archive.ics.uci.edu/ml/datasets/Paper+Reviews"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106"/>
          <p:cNvSpPr txBox="1">
            <a:spLocks noGrp="1"/>
          </p:cNvSpPr>
          <p:nvPr>
            <p:ph type="title"/>
          </p:nvPr>
        </p:nvSpPr>
        <p:spPr>
          <a:xfrm>
            <a:off x="2194560" y="1517902"/>
            <a:ext cx="20116802" cy="7132326"/>
          </a:xfrm>
        </p:spPr>
        <p:txBody>
          <a:bodyPr lIns="91398" tIns="91398" rIns="91398" bIns="91398"/>
          <a:lstStyle>
            <a:lvl1pPr defTabSz="1719072">
              <a:defRPr sz="9600" spc="-171"/>
            </a:lvl1pPr>
          </a:lstStyle>
          <a:p>
            <a:r>
              <a:rPr lang="en-US" dirty="0"/>
              <a:t>Emotion</a:t>
            </a:r>
            <a:r>
              <a:rPr lang="en-US" altLang="zh-CN" dirty="0"/>
              <a:t> and</a:t>
            </a:r>
            <a:r>
              <a:rPr lang="en-US" dirty="0"/>
              <a:t> Sentiment</a:t>
            </a:r>
            <a:r>
              <a:rPr lang="en-US" altLang="zh-CN" dirty="0"/>
              <a:t> Detection</a:t>
            </a:r>
            <a:endParaRPr lang="en-US" dirty="0"/>
          </a:p>
        </p:txBody>
      </p:sp>
      <p:sp>
        <p:nvSpPr>
          <p:cNvPr id="204" name="Shape 107"/>
          <p:cNvSpPr txBox="1">
            <a:spLocks noGrp="1"/>
          </p:cNvSpPr>
          <p:nvPr>
            <p:ph type="body" sz="quarter" idx="1"/>
          </p:nvPr>
        </p:nvSpPr>
        <p:spPr>
          <a:xfrm>
            <a:off x="2200100" y="8911242"/>
            <a:ext cx="20116802" cy="2286007"/>
          </a:xfrm>
        </p:spPr>
        <p:txBody>
          <a:bodyPr lIns="91398" tIns="91398" rIns="91398" bIns="91398">
            <a:normAutofit fontScale="92500" lnSpcReduction="20000"/>
          </a:bodyPr>
          <a:lstStyle/>
          <a:p>
            <a:endParaRPr lang="en-GB"/>
          </a:p>
          <a:p>
            <a:r>
              <a:rPr lang="en-GB"/>
              <a:t>COMS </a:t>
            </a:r>
            <a:r>
              <a:rPr lang="en-GB" dirty="0"/>
              <a:t>6998 </a:t>
            </a:r>
          </a:p>
          <a:p>
            <a:r>
              <a:rPr lang="en-GB" altLang="zh-CN" dirty="0"/>
              <a:t>Spring 2022</a:t>
            </a:r>
            <a:endParaRPr lang="en-GB"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Why Study Emotional Speech?"/>
          <p:cNvSpPr txBox="1">
            <a:spLocks noGrp="1"/>
          </p:cNvSpPr>
          <p:nvPr>
            <p:ph type="title"/>
          </p:nvPr>
        </p:nvSpPr>
        <p:spPr>
          <a:prstGeom prst="rect">
            <a:avLst/>
          </a:prstGeom>
        </p:spPr>
        <p:txBody>
          <a:bodyPr/>
          <a:lstStyle/>
          <a:p>
            <a:r>
              <a:t>Why Study Emotional Speech?</a:t>
            </a:r>
          </a:p>
        </p:txBody>
      </p:sp>
      <p:sp>
        <p:nvSpPr>
          <p:cNvPr id="261" name="Recognition…"/>
          <p:cNvSpPr txBox="1">
            <a:spLocks noGrp="1"/>
          </p:cNvSpPr>
          <p:nvPr>
            <p:ph type="body" idx="1"/>
          </p:nvPr>
        </p:nvSpPr>
        <p:spPr>
          <a:prstGeom prst="rect">
            <a:avLst/>
          </a:prstGeom>
        </p:spPr>
        <p:txBody>
          <a:bodyPr>
            <a:normAutofit fontScale="92500" lnSpcReduction="10000"/>
          </a:bodyPr>
          <a:lstStyle/>
          <a:p>
            <a:pPr marL="561883" indent="-561883" defTabSz="1810511">
              <a:buClrTx/>
              <a:buFont typeface="Arial"/>
              <a:buChar char="•"/>
              <a:defRPr sz="4752"/>
            </a:pPr>
            <a:r>
              <a:rPr dirty="0"/>
              <a:t>Recogni</a:t>
            </a:r>
            <a:r>
              <a:rPr dirty="0">
                <a:solidFill>
                  <a:srgbClr val="000000"/>
                </a:solidFill>
              </a:rPr>
              <a:t>tion</a:t>
            </a:r>
          </a:p>
          <a:p>
            <a:pPr marL="995781" lvl="1" indent="-543153" defTabSz="1810511">
              <a:buClrTx/>
              <a:buFont typeface="Arial"/>
              <a:buChar char="–"/>
              <a:defRPr sz="4752"/>
            </a:pPr>
            <a:r>
              <a:rPr lang="en-US" altLang="zh-CN" dirty="0"/>
              <a:t>Customizing</a:t>
            </a:r>
            <a:r>
              <a:rPr lang="zh-CN" altLang="en-US" dirty="0"/>
              <a:t> </a:t>
            </a:r>
            <a:r>
              <a:rPr lang="en-US" altLang="zh-CN" dirty="0"/>
              <a:t>virtual</a:t>
            </a:r>
            <a:r>
              <a:rPr lang="zh-CN" altLang="en-US" dirty="0"/>
              <a:t> </a:t>
            </a:r>
            <a:r>
              <a:rPr lang="en-US" altLang="zh-CN" dirty="0"/>
              <a:t>assistants</a:t>
            </a:r>
            <a:endParaRPr lang="en-US" dirty="0"/>
          </a:p>
          <a:p>
            <a:pPr marL="995781" lvl="1" indent="-543153" defTabSz="1810511">
              <a:buClrTx/>
              <a:buFont typeface="Arial"/>
              <a:buChar char="–"/>
              <a:defRPr sz="4752"/>
            </a:pPr>
            <a:r>
              <a:rPr dirty="0"/>
              <a:t>Anger/frustration in call centers </a:t>
            </a:r>
          </a:p>
          <a:p>
            <a:pPr marL="995781" lvl="1" indent="-543153" defTabSz="1810511">
              <a:buClrTx/>
              <a:buFont typeface="Arial"/>
              <a:buChar char="–"/>
              <a:defRPr sz="4752"/>
            </a:pPr>
            <a:r>
              <a:rPr dirty="0"/>
              <a:t>Confidence/uncertainty in online tutoring systems</a:t>
            </a:r>
          </a:p>
          <a:p>
            <a:pPr marL="995781" lvl="1" indent="-543153" defTabSz="1810511">
              <a:buClrTx/>
              <a:buFont typeface="Arial"/>
              <a:buChar char="–"/>
              <a:defRPr sz="4752"/>
            </a:pPr>
            <a:r>
              <a:rPr dirty="0"/>
              <a:t>“Hot spots” in meetings</a:t>
            </a:r>
            <a:endParaRPr dirty="0">
              <a:solidFill>
                <a:srgbClr val="FF2600"/>
              </a:solidFill>
            </a:endParaRPr>
          </a:p>
          <a:p>
            <a:pPr marL="561883" indent="-561883" defTabSz="1810511">
              <a:buClrTx/>
              <a:buFont typeface="Arial"/>
              <a:buChar char="•"/>
              <a:defRPr sz="4752"/>
            </a:pPr>
            <a:r>
              <a:rPr dirty="0"/>
              <a:t>Generation</a:t>
            </a:r>
          </a:p>
          <a:p>
            <a:pPr marL="995781" lvl="1" indent="-543153" defTabSz="1810511">
              <a:buClrTx/>
              <a:buFont typeface="Arial"/>
              <a:buChar char="–"/>
              <a:defRPr sz="4752"/>
            </a:pPr>
            <a:r>
              <a:rPr dirty="0"/>
              <a:t>TTS for virtual assistants, computer games, etc.</a:t>
            </a:r>
          </a:p>
          <a:p>
            <a:pPr marL="561883" indent="-561883" defTabSz="1810511">
              <a:buClrTx/>
              <a:buFont typeface="Arial"/>
              <a:buChar char="•"/>
              <a:defRPr sz="4752"/>
            </a:pPr>
            <a:r>
              <a:rPr dirty="0"/>
              <a:t>Other applications:  Speaker </a:t>
            </a:r>
            <a:r>
              <a:rPr lang="en-US" altLang="zh-CN" dirty="0"/>
              <a:t>s</a:t>
            </a:r>
            <a:r>
              <a:rPr dirty="0"/>
              <a:t>tate</a:t>
            </a:r>
            <a:r>
              <a:rPr lang="zh-CN" altLang="en-US" dirty="0"/>
              <a:t> </a:t>
            </a:r>
            <a:r>
              <a:rPr lang="en-US" altLang="zh-CN" dirty="0"/>
              <a:t>identification</a:t>
            </a:r>
            <a:endParaRPr dirty="0"/>
          </a:p>
          <a:p>
            <a:pPr marL="995781" lvl="1" indent="-543153" defTabSz="1810511">
              <a:buClrTx/>
              <a:buFont typeface="Arial"/>
              <a:buChar char="–"/>
              <a:defRPr sz="4752"/>
            </a:pPr>
            <a:r>
              <a:rPr dirty="0"/>
              <a:t>Deception, </a:t>
            </a:r>
            <a:r>
              <a:rPr lang="en-US" altLang="zh-CN" dirty="0"/>
              <a:t>c</a:t>
            </a:r>
            <a:r>
              <a:rPr dirty="0"/>
              <a:t>harisma, </a:t>
            </a:r>
            <a:r>
              <a:rPr lang="en-US" altLang="zh-CN" dirty="0"/>
              <a:t>s</a:t>
            </a:r>
            <a:r>
              <a:rPr dirty="0"/>
              <a:t>leepiness, </a:t>
            </a:r>
            <a:r>
              <a:rPr lang="en-US" altLang="zh-CN" dirty="0"/>
              <a:t>i</a:t>
            </a:r>
            <a:r>
              <a:rPr dirty="0"/>
              <a:t>nterest</a:t>
            </a:r>
            <a:r>
              <a:rPr lang="en-US" altLang="zh-CN" dirty="0"/>
              <a:t>,</a:t>
            </a:r>
            <a:r>
              <a:rPr lang="zh-CN" altLang="en-US" dirty="0"/>
              <a:t> </a:t>
            </a:r>
            <a:r>
              <a:rPr lang="en-US" altLang="zh-CN" dirty="0"/>
              <a:t>humor</a:t>
            </a:r>
            <a:r>
              <a:rPr dirty="0"/>
              <a:t>…</a:t>
            </a:r>
          </a:p>
          <a:p>
            <a:pPr marL="561883" indent="-561883" defTabSz="1810511">
              <a:buClrTx/>
              <a:buFont typeface="Arial"/>
              <a:buChar char="•"/>
              <a:defRPr sz="4752"/>
            </a:pPr>
            <a:endParaRPr dirty="0"/>
          </a:p>
          <a:p>
            <a:pPr marL="561883" indent="-561883" defTabSz="1810511">
              <a:buClrTx/>
              <a:buFont typeface="Arial"/>
              <a:buChar char="•"/>
              <a:defRPr sz="4752"/>
            </a:pPr>
            <a:r>
              <a:rPr dirty="0"/>
              <a:t>Some emotional clues are only in speech</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Outline"/>
          <p:cNvSpPr txBox="1">
            <a:spLocks noGrp="1"/>
          </p:cNvSpPr>
          <p:nvPr>
            <p:ph type="title"/>
          </p:nvPr>
        </p:nvSpPr>
        <p:spPr>
          <a:prstGeom prst="rect">
            <a:avLst/>
          </a:prstGeom>
        </p:spPr>
        <p:txBody>
          <a:bodyPr/>
          <a:lstStyle/>
          <a:p>
            <a:r>
              <a:t>Outline</a:t>
            </a:r>
          </a:p>
        </p:txBody>
      </p:sp>
      <p:sp>
        <p:nvSpPr>
          <p:cNvPr id="264" name="Emotion in speech…"/>
          <p:cNvSpPr txBox="1">
            <a:spLocks noGrp="1"/>
          </p:cNvSpPr>
          <p:nvPr>
            <p:ph type="body" idx="1"/>
          </p:nvPr>
        </p:nvSpPr>
        <p:spPr>
          <a:prstGeom prst="rect">
            <a:avLst/>
          </a:prstGeom>
        </p:spPr>
        <p:txBody>
          <a:bodyPr/>
          <a:lstStyle/>
          <a:p>
            <a:pPr marL="567558" indent="-567558">
              <a:buClrTx/>
              <a:buFont typeface="Arial"/>
              <a:buChar char="•"/>
            </a:pPr>
            <a:r>
              <a:rPr dirty="0"/>
              <a:t>Emotion in speech</a:t>
            </a:r>
          </a:p>
          <a:p>
            <a:pPr marL="1005839" lvl="1" indent="-548639">
              <a:buClrTx/>
              <a:buFont typeface="Arial"/>
              <a:buChar char="–"/>
            </a:pPr>
            <a:r>
              <a:rPr dirty="0"/>
              <a:t>Emotion theory</a:t>
            </a:r>
          </a:p>
          <a:p>
            <a:pPr marL="1005839" lvl="1" indent="-548639">
              <a:buClrTx/>
              <a:buFont typeface="Arial"/>
              <a:buChar char="–"/>
              <a:defRPr>
                <a:solidFill>
                  <a:schemeClr val="accent5">
                    <a:lumOff val="-29866"/>
                  </a:schemeClr>
                </a:solidFill>
              </a:defRPr>
            </a:pPr>
            <a:r>
              <a:rPr dirty="0"/>
              <a:t>Emotional speech corpora</a:t>
            </a:r>
          </a:p>
          <a:p>
            <a:pPr marL="1005839" lvl="1" indent="-548639">
              <a:buClrTx/>
              <a:buFont typeface="Arial"/>
              <a:buChar char="–"/>
            </a:pPr>
            <a:r>
              <a:rPr dirty="0"/>
              <a:t>Features for emotional speech</a:t>
            </a:r>
          </a:p>
          <a:p>
            <a:pPr marL="1005839" lvl="1" indent="-548639">
              <a:buClrTx/>
              <a:buFont typeface="Arial"/>
              <a:buChar char="–"/>
            </a:pPr>
            <a:r>
              <a:rPr dirty="0"/>
              <a:t>Models for emotion recognition</a:t>
            </a:r>
          </a:p>
          <a:p>
            <a:pPr marL="1005839" lvl="1" indent="-548639">
              <a:buClrTx/>
              <a:buFont typeface="Arial"/>
              <a:buChar char="–"/>
            </a:pPr>
            <a:r>
              <a:rPr dirty="0"/>
              <a:t>Expressive synthetic speech</a:t>
            </a:r>
          </a:p>
          <a:p>
            <a:pPr marL="567558" indent="-567558">
              <a:buClrTx/>
              <a:buFont typeface="Arial"/>
              <a:buChar char="•"/>
            </a:pPr>
            <a:r>
              <a:rPr dirty="0"/>
              <a:t>Sentiment and emotion in text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Emotion"/>
          <p:cNvSpPr txBox="1">
            <a:spLocks noGrp="1"/>
          </p:cNvSpPr>
          <p:nvPr>
            <p:ph type="title"/>
          </p:nvPr>
        </p:nvSpPr>
        <p:spPr>
          <a:xfrm>
            <a:off x="2194560" y="573206"/>
            <a:ext cx="20116802" cy="2901514"/>
          </a:xfrm>
          <a:prstGeom prst="rect">
            <a:avLst/>
          </a:prstGeom>
        </p:spPr>
        <p:txBody>
          <a:bodyPr/>
          <a:lstStyle/>
          <a:p>
            <a:r>
              <a:t>Emotion in Speech</a:t>
            </a:r>
          </a:p>
        </p:txBody>
      </p:sp>
      <p:sp>
        <p:nvSpPr>
          <p:cNvPr id="267" name="Categorical Approach…"/>
          <p:cNvSpPr txBox="1">
            <a:spLocks noGrp="1"/>
          </p:cNvSpPr>
          <p:nvPr>
            <p:ph type="body" sz="half" idx="1"/>
          </p:nvPr>
        </p:nvSpPr>
        <p:spPr>
          <a:xfrm>
            <a:off x="2174924" y="3691468"/>
            <a:ext cx="11569206" cy="8137172"/>
          </a:xfrm>
          <a:prstGeom prst="rect">
            <a:avLst/>
          </a:prstGeom>
        </p:spPr>
        <p:txBody>
          <a:bodyPr/>
          <a:lstStyle/>
          <a:p>
            <a:pPr marL="0" indent="0">
              <a:buClrTx/>
              <a:buSzTx/>
              <a:buFontTx/>
              <a:buNone/>
              <a:defRPr b="1"/>
            </a:pPr>
            <a:r>
              <a:t>Acted speech</a:t>
            </a:r>
          </a:p>
          <a:p>
            <a:pPr marL="0" lvl="1" indent="228600">
              <a:buClrTx/>
              <a:buSzTx/>
              <a:buFontTx/>
              <a:buNone/>
            </a:pPr>
            <a:r>
              <a:t>   Easier to collect &amp; control</a:t>
            </a:r>
          </a:p>
          <a:p>
            <a:pPr marL="0" lvl="1" indent="228600">
              <a:buClrTx/>
              <a:buSzTx/>
              <a:buFont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p>
          <a:p>
            <a:pPr marL="682430" lvl="1" indent="-481262">
              <a:buClrTx/>
              <a:buFontTx/>
              <a:buChar char="•"/>
              <a:defRPr i="1"/>
            </a:pPr>
            <a:r>
              <a:t>Which emotion do you hear?</a:t>
            </a:r>
          </a:p>
        </p:txBody>
      </p:sp>
      <p:sp>
        <p:nvSpPr>
          <p:cNvPr id="268" name="Dimensional Approach…"/>
          <p:cNvSpPr txBox="1"/>
          <p:nvPr/>
        </p:nvSpPr>
        <p:spPr>
          <a:xfrm>
            <a:off x="12638581" y="3691468"/>
            <a:ext cx="12526461" cy="766287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algn="l" defTabSz="1828800">
              <a:lnSpc>
                <a:spcPct val="115000"/>
              </a:lnSpc>
              <a:defRPr sz="4800">
                <a:solidFill>
                  <a:srgbClr val="404040"/>
                </a:solidFill>
                <a:latin typeface="+mj-lt"/>
                <a:ea typeface="+mj-ea"/>
                <a:cs typeface="+mj-cs"/>
                <a:sym typeface="Calibri"/>
              </a:defRPr>
            </a:pPr>
            <a:r>
              <a:t>Spontaneous speech</a:t>
            </a:r>
          </a:p>
          <a:p>
            <a:pPr lvl="1" algn="l" defTabSz="1828800">
              <a:lnSpc>
                <a:spcPct val="115000"/>
              </a:lnSpc>
              <a:defRPr sz="4800" b="0">
                <a:solidFill>
                  <a:srgbClr val="404040"/>
                </a:solidFill>
                <a:latin typeface="+mj-lt"/>
                <a:ea typeface="+mj-ea"/>
                <a:cs typeface="+mj-cs"/>
                <a:sym typeface="Calibri"/>
              </a:defRPr>
            </a:pPr>
            <a:r>
              <a:t>   Harder to collect &amp; annotate</a:t>
            </a:r>
          </a:p>
          <a:p>
            <a:pPr lvl="1" algn="l" defTabSz="1828800">
              <a:lnSpc>
                <a:spcPct val="115000"/>
              </a:lnSpc>
              <a:defRPr sz="4800" b="0">
                <a:solidFill>
                  <a:srgbClr val="404040"/>
                </a:solidFill>
                <a:latin typeface="+mj-lt"/>
                <a:ea typeface="+mj-ea"/>
                <a:cs typeface="+mj-cs"/>
                <a:sym typeface="Calibri"/>
              </a:defRPr>
            </a:pPr>
            <a:r>
              <a:t>   Subtle changes in emotion</a:t>
            </a:r>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t>Both categorical &amp; dimensional approach</a:t>
            </a:r>
          </a:p>
        </p:txBody>
      </p:sp>
      <p:pic>
        <p:nvPicPr>
          <p:cNvPr id="269" name="media7.wav" descr="media7.wav"/>
          <p:cNvPicPr>
            <a:picLocks/>
          </p:cNvPicPr>
          <p:nvPr>
            <a:audioFile r:link="rId2"/>
            <p:extLst>
              <p:ext uri="{DAA4B4D4-6D71-4841-9C94-3DE7FCFB9230}">
                <p14:media xmlns:p14="http://schemas.microsoft.com/office/powerpoint/2010/main" r:embed="rId1"/>
              </p:ext>
            </p:extLst>
          </p:nvPr>
        </p:nvPicPr>
        <p:blipFill>
          <a:blip r:embed="rId11"/>
          <a:stretch>
            <a:fillRect/>
          </a:stretch>
        </p:blipFill>
        <p:spPr>
          <a:xfrm>
            <a:off x="4424322" y="9518886"/>
            <a:ext cx="571501" cy="571501"/>
          </a:xfrm>
          <a:prstGeom prst="rect">
            <a:avLst/>
          </a:prstGeom>
          <a:ln w="12700">
            <a:miter lim="400000"/>
          </a:ln>
        </p:spPr>
      </p:pic>
      <p:pic>
        <p:nvPicPr>
          <p:cNvPr id="270" name="media8.wav" descr="media8.wav"/>
          <p:cNvPicPr>
            <a:picLocks/>
          </p:cNvPicPr>
          <p:nvPr>
            <a:audioFile r:link="rId4"/>
            <p:extLst>
              <p:ext uri="{DAA4B4D4-6D71-4841-9C94-3DE7FCFB9230}">
                <p14:media xmlns:p14="http://schemas.microsoft.com/office/powerpoint/2010/main" r:embed="rId3"/>
              </p:ext>
            </p:extLst>
          </p:nvPr>
        </p:nvPicPr>
        <p:blipFill>
          <a:blip r:embed="rId11"/>
          <a:stretch>
            <a:fillRect/>
          </a:stretch>
        </p:blipFill>
        <p:spPr>
          <a:xfrm>
            <a:off x="2016245" y="9512943"/>
            <a:ext cx="571501" cy="571501"/>
          </a:xfrm>
          <a:prstGeom prst="rect">
            <a:avLst/>
          </a:prstGeom>
          <a:ln w="12700">
            <a:miter lim="400000"/>
          </a:ln>
        </p:spPr>
      </p:pic>
      <p:pic>
        <p:nvPicPr>
          <p:cNvPr id="271" name="media9.wav" descr="media9.wav"/>
          <p:cNvPicPr>
            <a:picLocks/>
          </p:cNvPicPr>
          <p:nvPr>
            <a:audioFile r:link="rId6"/>
            <p:extLst>
              <p:ext uri="{DAA4B4D4-6D71-4841-9C94-3DE7FCFB9230}">
                <p14:media xmlns:p14="http://schemas.microsoft.com/office/powerpoint/2010/main" r:embed="rId5"/>
              </p:ext>
            </p:extLst>
          </p:nvPr>
        </p:nvPicPr>
        <p:blipFill>
          <a:blip r:embed="rId11"/>
          <a:stretch>
            <a:fillRect/>
          </a:stretch>
        </p:blipFill>
        <p:spPr>
          <a:xfrm>
            <a:off x="6865968" y="9556045"/>
            <a:ext cx="571501" cy="571501"/>
          </a:xfrm>
          <a:prstGeom prst="rect">
            <a:avLst/>
          </a:prstGeom>
          <a:ln w="12700">
            <a:miter lim="400000"/>
          </a:ln>
        </p:spPr>
      </p:pic>
      <p:pic>
        <p:nvPicPr>
          <p:cNvPr id="272" name="media10.wav" descr="media10.wav"/>
          <p:cNvPicPr>
            <a:picLocks/>
          </p:cNvPicPr>
          <p:nvPr>
            <a:audioFile r:link="rId8"/>
            <p:extLst>
              <p:ext uri="{DAA4B4D4-6D71-4841-9C94-3DE7FCFB9230}">
                <p14:media xmlns:p14="http://schemas.microsoft.com/office/powerpoint/2010/main" r:embed="rId7"/>
              </p:ext>
            </p:extLst>
          </p:nvPr>
        </p:nvPicPr>
        <p:blipFill>
          <a:blip r:embed="rId11"/>
          <a:stretch>
            <a:fillRect/>
          </a:stretch>
        </p:blipFill>
        <p:spPr>
          <a:xfrm>
            <a:off x="9094706" y="9591133"/>
            <a:ext cx="571501" cy="571501"/>
          </a:xfrm>
          <a:prstGeom prst="rect">
            <a:avLst/>
          </a:prstGeom>
          <a:ln w="12700">
            <a:miter lim="400000"/>
          </a:ln>
        </p:spPr>
      </p:pic>
      <p:sp>
        <p:nvSpPr>
          <p:cNvPr id="273" name="Dingbat Check"/>
          <p:cNvSpPr/>
          <p:nvPr/>
        </p:nvSpPr>
        <p:spPr>
          <a:xfrm>
            <a:off x="2176816" y="4711895"/>
            <a:ext cx="482804" cy="45879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274" name="Dingbat X"/>
          <p:cNvSpPr/>
          <p:nvPr/>
        </p:nvSpPr>
        <p:spPr>
          <a:xfrm>
            <a:off x="2223486" y="5608471"/>
            <a:ext cx="389554" cy="460323"/>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275"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12</a:t>
            </a:fld>
            <a:endParaRPr/>
          </a:p>
        </p:txBody>
      </p:sp>
      <p:sp>
        <p:nvSpPr>
          <p:cNvPr id="276" name="Dingbat X"/>
          <p:cNvSpPr/>
          <p:nvPr/>
        </p:nvSpPr>
        <p:spPr>
          <a:xfrm>
            <a:off x="12660641" y="4709871"/>
            <a:ext cx="389553" cy="460322"/>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277" name="Dingbat Check"/>
          <p:cNvSpPr/>
          <p:nvPr/>
        </p:nvSpPr>
        <p:spPr>
          <a:xfrm>
            <a:off x="12613970" y="5584039"/>
            <a:ext cx="482804" cy="45879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0" fill="hold"/>
                                        <p:tgtEl>
                                          <p:spTgt spid="27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70" fill="hold"/>
                                        <p:tgtEl>
                                          <p:spTgt spid="26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80" fill="hold"/>
                                        <p:tgtEl>
                                          <p:spTgt spid="27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10" fill="hold"/>
                                        <p:tgtEl>
                                          <p:spTgt spid="2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191" showWhenStopped="0">
                <p:cTn id="19" fill="hold" display="0">
                  <p:stCondLst>
                    <p:cond delay="indefinite"/>
                  </p:stCondLst>
                </p:cTn>
                <p:tgtEl>
                  <p:spTgt spid="271"/>
                </p:tgtEl>
              </p:cMediaNode>
            </p:audio>
            <p:audio>
              <p:cMediaNode vol="63774" showWhenStopped="0">
                <p:cTn id="20" fill="hold" display="0">
                  <p:stCondLst>
                    <p:cond delay="indefinite"/>
                  </p:stCondLst>
                </p:cTn>
                <p:tgtEl>
                  <p:spTgt spid="270"/>
                </p:tgtEl>
              </p:cMediaNode>
            </p:audio>
            <p:audio>
              <p:cMediaNode vol="54716" showWhenStopped="0">
                <p:cTn id="21" fill="hold" display="0">
                  <p:stCondLst>
                    <p:cond delay="indefinite"/>
                  </p:stCondLst>
                </p:cTn>
                <p:tgtEl>
                  <p:spTgt spid="272"/>
                </p:tgtEl>
              </p:cMediaNode>
            </p:audio>
            <p:audio>
              <p:cMediaNode vol="65040" showWhenStopped="0">
                <p:cTn id="22" fill="hold" display="0">
                  <p:stCondLst>
                    <p:cond delay="indefinite"/>
                  </p:stCondLst>
                </p:cTn>
                <p:tgtEl>
                  <p:spTgt spid="26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Emotion"/>
          <p:cNvSpPr txBox="1">
            <a:spLocks noGrp="1"/>
          </p:cNvSpPr>
          <p:nvPr>
            <p:ph type="title"/>
          </p:nvPr>
        </p:nvSpPr>
        <p:spPr>
          <a:xfrm>
            <a:off x="2194560" y="573206"/>
            <a:ext cx="20116802" cy="2901514"/>
          </a:xfrm>
          <a:prstGeom prst="rect">
            <a:avLst/>
          </a:prstGeom>
        </p:spPr>
        <p:txBody>
          <a:bodyPr/>
          <a:lstStyle/>
          <a:p>
            <a:r>
              <a:t>Emotion in Speech</a:t>
            </a:r>
          </a:p>
        </p:txBody>
      </p:sp>
      <p:sp>
        <p:nvSpPr>
          <p:cNvPr id="282" name="Categorical Approach…"/>
          <p:cNvSpPr txBox="1">
            <a:spLocks noGrp="1"/>
          </p:cNvSpPr>
          <p:nvPr>
            <p:ph type="body" sz="half" idx="1"/>
          </p:nvPr>
        </p:nvSpPr>
        <p:spPr>
          <a:xfrm>
            <a:off x="2174924" y="3691468"/>
            <a:ext cx="11569206" cy="8137172"/>
          </a:xfrm>
          <a:prstGeom prst="rect">
            <a:avLst/>
          </a:prstGeom>
        </p:spPr>
        <p:txBody>
          <a:bodyPr/>
          <a:lstStyle/>
          <a:p>
            <a:pPr marL="0" indent="0">
              <a:buClrTx/>
              <a:buSzTx/>
              <a:buFontTx/>
              <a:buNone/>
              <a:defRPr b="1"/>
            </a:pPr>
            <a:r>
              <a:t>Acted speech</a:t>
            </a:r>
          </a:p>
          <a:p>
            <a:pPr marL="0" lvl="1" indent="228600">
              <a:buClrTx/>
              <a:buSzTx/>
              <a:buFontTx/>
              <a:buNone/>
            </a:pPr>
            <a:r>
              <a:t>   Easier to collect &amp; control</a:t>
            </a:r>
          </a:p>
          <a:p>
            <a:pPr marL="0" lvl="1" indent="228600">
              <a:buClrTx/>
              <a:buSzTx/>
              <a:buFont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p>
          <a:p>
            <a:pPr marL="682430" lvl="1" indent="-481262">
              <a:buClrTx/>
              <a:buFontTx/>
              <a:buChar char="•"/>
            </a:pPr>
            <a:r>
              <a:t>Happy, Sad, Angry, Bored</a:t>
            </a:r>
          </a:p>
        </p:txBody>
      </p:sp>
      <p:sp>
        <p:nvSpPr>
          <p:cNvPr id="283" name="Dimensional Approach…"/>
          <p:cNvSpPr txBox="1"/>
          <p:nvPr/>
        </p:nvSpPr>
        <p:spPr>
          <a:xfrm>
            <a:off x="12638581" y="3691468"/>
            <a:ext cx="12526461" cy="766287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algn="l" defTabSz="1828800">
              <a:lnSpc>
                <a:spcPct val="115000"/>
              </a:lnSpc>
              <a:defRPr sz="4800">
                <a:solidFill>
                  <a:srgbClr val="404040"/>
                </a:solidFill>
                <a:latin typeface="+mj-lt"/>
                <a:ea typeface="+mj-ea"/>
                <a:cs typeface="+mj-cs"/>
                <a:sym typeface="Calibri"/>
              </a:defRPr>
            </a:pPr>
            <a:r>
              <a:t>Spontaneous speech</a:t>
            </a:r>
          </a:p>
          <a:p>
            <a:pPr lvl="1" algn="l" defTabSz="1828800">
              <a:lnSpc>
                <a:spcPct val="115000"/>
              </a:lnSpc>
              <a:defRPr sz="4800" b="0">
                <a:solidFill>
                  <a:srgbClr val="404040"/>
                </a:solidFill>
                <a:latin typeface="+mj-lt"/>
                <a:ea typeface="+mj-ea"/>
                <a:cs typeface="+mj-cs"/>
                <a:sym typeface="Calibri"/>
              </a:defRPr>
            </a:pPr>
            <a:r>
              <a:t>   Harder to collect &amp; annotate</a:t>
            </a:r>
          </a:p>
          <a:p>
            <a:pPr lvl="1" algn="l" defTabSz="1828800">
              <a:lnSpc>
                <a:spcPct val="115000"/>
              </a:lnSpc>
              <a:defRPr sz="4800" b="0">
                <a:solidFill>
                  <a:srgbClr val="404040"/>
                </a:solidFill>
                <a:latin typeface="+mj-lt"/>
                <a:ea typeface="+mj-ea"/>
                <a:cs typeface="+mj-cs"/>
                <a:sym typeface="Calibri"/>
              </a:defRPr>
            </a:pPr>
            <a:r>
              <a:t>   Subtle changes in emotion</a:t>
            </a:r>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t>Both categorical &amp; dimensional approach</a:t>
            </a:r>
          </a:p>
        </p:txBody>
      </p:sp>
      <p:sp>
        <p:nvSpPr>
          <p:cNvPr id="284" name="Dingbat Check"/>
          <p:cNvSpPr/>
          <p:nvPr/>
        </p:nvSpPr>
        <p:spPr>
          <a:xfrm>
            <a:off x="2176816" y="4711895"/>
            <a:ext cx="482804" cy="45879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285" name="Dingbat X"/>
          <p:cNvSpPr/>
          <p:nvPr/>
        </p:nvSpPr>
        <p:spPr>
          <a:xfrm>
            <a:off x="2223486" y="5608471"/>
            <a:ext cx="389554" cy="460323"/>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286"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13</a:t>
            </a:fld>
            <a:endParaRPr/>
          </a:p>
        </p:txBody>
      </p:sp>
      <p:sp>
        <p:nvSpPr>
          <p:cNvPr id="287" name="Dingbat X"/>
          <p:cNvSpPr/>
          <p:nvPr/>
        </p:nvSpPr>
        <p:spPr>
          <a:xfrm>
            <a:off x="12660641" y="4709871"/>
            <a:ext cx="389553" cy="460322"/>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288" name="Dingbat Check"/>
          <p:cNvSpPr/>
          <p:nvPr/>
        </p:nvSpPr>
        <p:spPr>
          <a:xfrm>
            <a:off x="12613970" y="5584039"/>
            <a:ext cx="482804" cy="45879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Emotion"/>
          <p:cNvSpPr txBox="1">
            <a:spLocks noGrp="1"/>
          </p:cNvSpPr>
          <p:nvPr>
            <p:ph type="title"/>
          </p:nvPr>
        </p:nvSpPr>
        <p:spPr>
          <a:xfrm>
            <a:off x="2194560" y="573206"/>
            <a:ext cx="20116802" cy="2901514"/>
          </a:xfrm>
          <a:prstGeom prst="rect">
            <a:avLst/>
          </a:prstGeom>
        </p:spPr>
        <p:txBody>
          <a:bodyPr/>
          <a:lstStyle/>
          <a:p>
            <a:r>
              <a:t>Emotion in Speech</a:t>
            </a:r>
          </a:p>
        </p:txBody>
      </p:sp>
      <p:sp>
        <p:nvSpPr>
          <p:cNvPr id="293" name="Categorical Approach…"/>
          <p:cNvSpPr txBox="1">
            <a:spLocks noGrp="1"/>
          </p:cNvSpPr>
          <p:nvPr>
            <p:ph type="body" sz="half" idx="1"/>
          </p:nvPr>
        </p:nvSpPr>
        <p:spPr>
          <a:xfrm>
            <a:off x="2174924" y="3691468"/>
            <a:ext cx="11569206" cy="8137172"/>
          </a:xfrm>
          <a:prstGeom prst="rect">
            <a:avLst/>
          </a:prstGeom>
        </p:spPr>
        <p:txBody>
          <a:bodyPr/>
          <a:lstStyle/>
          <a:p>
            <a:pPr marL="0" indent="0">
              <a:buClrTx/>
              <a:buSzTx/>
              <a:buFontTx/>
              <a:buNone/>
              <a:defRPr b="1"/>
            </a:pPr>
            <a:r>
              <a:t>Acted speech</a:t>
            </a:r>
          </a:p>
          <a:p>
            <a:pPr marL="0" lvl="1" indent="228600">
              <a:buClrTx/>
              <a:buSzTx/>
              <a:buFontTx/>
              <a:buNone/>
            </a:pPr>
            <a:r>
              <a:t>   Easier to collect &amp; control</a:t>
            </a:r>
          </a:p>
          <a:p>
            <a:pPr marL="0" lvl="1" indent="228600">
              <a:buClrTx/>
              <a:buSzTx/>
              <a:buFont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p>
          <a:p>
            <a:pPr marL="682430" lvl="1" indent="-481262">
              <a:buClrTx/>
              <a:buFontTx/>
              <a:buChar char="•"/>
            </a:pPr>
            <a:r>
              <a:t>Happy, Sad, Angry, Bored</a:t>
            </a:r>
          </a:p>
        </p:txBody>
      </p:sp>
      <p:sp>
        <p:nvSpPr>
          <p:cNvPr id="294" name="Dimensional Approach…"/>
          <p:cNvSpPr txBox="1"/>
          <p:nvPr/>
        </p:nvSpPr>
        <p:spPr>
          <a:xfrm>
            <a:off x="12638581" y="3691468"/>
            <a:ext cx="12526461" cy="766287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algn="l" defTabSz="1828800">
              <a:lnSpc>
                <a:spcPct val="115000"/>
              </a:lnSpc>
              <a:defRPr sz="4800">
                <a:solidFill>
                  <a:srgbClr val="404040"/>
                </a:solidFill>
                <a:latin typeface="+mj-lt"/>
                <a:ea typeface="+mj-ea"/>
                <a:cs typeface="+mj-cs"/>
                <a:sym typeface="Calibri"/>
              </a:defRPr>
            </a:pPr>
            <a:r>
              <a:t>Spontaneous speech</a:t>
            </a:r>
          </a:p>
          <a:p>
            <a:pPr lvl="1" algn="l" defTabSz="1828800">
              <a:lnSpc>
                <a:spcPct val="115000"/>
              </a:lnSpc>
              <a:defRPr sz="4800" b="0">
                <a:solidFill>
                  <a:srgbClr val="404040"/>
                </a:solidFill>
                <a:latin typeface="+mj-lt"/>
                <a:ea typeface="+mj-ea"/>
                <a:cs typeface="+mj-cs"/>
                <a:sym typeface="Calibri"/>
              </a:defRPr>
            </a:pPr>
            <a:r>
              <a:t>   Harder to collect &amp; annotate</a:t>
            </a:r>
          </a:p>
          <a:p>
            <a:pPr lvl="1" algn="l" defTabSz="1828800">
              <a:lnSpc>
                <a:spcPct val="115000"/>
              </a:lnSpc>
              <a:defRPr sz="4800" b="0">
                <a:solidFill>
                  <a:srgbClr val="404040"/>
                </a:solidFill>
                <a:latin typeface="+mj-lt"/>
                <a:ea typeface="+mj-ea"/>
                <a:cs typeface="+mj-cs"/>
                <a:sym typeface="Calibri"/>
              </a:defRPr>
            </a:pPr>
            <a:r>
              <a:t>   Subtle changes in emotion</a:t>
            </a:r>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t>Both categorical &amp; dimensional approach</a:t>
            </a:r>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t>Example: </a:t>
            </a:r>
            <a:r>
              <a:rPr sz="3600"/>
              <a:t>(AT&amp;T “How May I Help You?” System)</a:t>
            </a:r>
          </a:p>
          <a:p>
            <a:pPr marL="1005839" lvl="1" indent="-548639" algn="l" defTabSz="1828800">
              <a:lnSpc>
                <a:spcPct val="115000"/>
              </a:lnSpc>
              <a:buSzPct val="100000"/>
              <a:buFont typeface="Arial"/>
              <a:buChar char="–"/>
              <a:defRPr sz="4800" b="0">
                <a:solidFill>
                  <a:srgbClr val="404040"/>
                </a:solidFill>
                <a:latin typeface="+mj-lt"/>
                <a:ea typeface="+mj-ea"/>
                <a:cs typeface="+mj-cs"/>
                <a:sym typeface="Calibri"/>
              </a:defRPr>
            </a:pPr>
            <a:r>
              <a:t>Categorical emotion(s)?</a:t>
            </a:r>
            <a:endParaRPr sz="3600"/>
          </a:p>
          <a:p>
            <a:pPr marL="1005839" lvl="1" indent="-548639" algn="l" defTabSz="1828800">
              <a:lnSpc>
                <a:spcPct val="115000"/>
              </a:lnSpc>
              <a:buSzPct val="100000"/>
              <a:buFont typeface="Arial"/>
              <a:buChar char="–"/>
              <a:defRPr sz="4800" b="0">
                <a:solidFill>
                  <a:srgbClr val="404040"/>
                </a:solidFill>
                <a:latin typeface="+mj-lt"/>
                <a:ea typeface="+mj-ea"/>
                <a:cs typeface="+mj-cs"/>
                <a:sym typeface="Calibri"/>
              </a:defRPr>
            </a:pPr>
            <a:r>
              <a:t>Arousal and Valence?</a:t>
            </a:r>
          </a:p>
        </p:txBody>
      </p:sp>
      <p:pic>
        <p:nvPicPr>
          <p:cNvPr id="295" name="14266867.WAV" descr="14266867.WAV"/>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7447583" y="9825746"/>
            <a:ext cx="571501" cy="571501"/>
          </a:xfrm>
          <a:prstGeom prst="rect">
            <a:avLst/>
          </a:prstGeom>
          <a:ln w="12700">
            <a:miter lim="400000"/>
          </a:ln>
        </p:spPr>
      </p:pic>
      <p:sp>
        <p:nvSpPr>
          <p:cNvPr id="296" name="Dingbat Check"/>
          <p:cNvSpPr/>
          <p:nvPr/>
        </p:nvSpPr>
        <p:spPr>
          <a:xfrm>
            <a:off x="2176816" y="4711895"/>
            <a:ext cx="482804" cy="45879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297" name="Dingbat X"/>
          <p:cNvSpPr/>
          <p:nvPr/>
        </p:nvSpPr>
        <p:spPr>
          <a:xfrm>
            <a:off x="2223486" y="5608471"/>
            <a:ext cx="389554" cy="460323"/>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298"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14</a:t>
            </a:fld>
            <a:endParaRPr/>
          </a:p>
        </p:txBody>
      </p:sp>
      <p:sp>
        <p:nvSpPr>
          <p:cNvPr id="299" name="Dingbat X"/>
          <p:cNvSpPr/>
          <p:nvPr/>
        </p:nvSpPr>
        <p:spPr>
          <a:xfrm>
            <a:off x="12660641" y="4709871"/>
            <a:ext cx="389553" cy="460322"/>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300" name="Dingbat Check"/>
          <p:cNvSpPr/>
          <p:nvPr/>
        </p:nvSpPr>
        <p:spPr>
          <a:xfrm>
            <a:off x="12613970" y="5584039"/>
            <a:ext cx="482804" cy="45879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76125" fill="hold"/>
                                        <p:tgtEl>
                                          <p:spTgt spid="29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cTn>
                <p:tgtEl>
                  <p:spTgt spid="29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Emotion"/>
          <p:cNvSpPr txBox="1">
            <a:spLocks noGrp="1"/>
          </p:cNvSpPr>
          <p:nvPr>
            <p:ph type="title"/>
          </p:nvPr>
        </p:nvSpPr>
        <p:spPr>
          <a:xfrm>
            <a:off x="2194560" y="573206"/>
            <a:ext cx="20116802" cy="2901514"/>
          </a:xfrm>
          <a:prstGeom prst="rect">
            <a:avLst/>
          </a:prstGeom>
        </p:spPr>
        <p:txBody>
          <a:bodyPr/>
          <a:lstStyle/>
          <a:p>
            <a:r>
              <a:t>Emotion in Speech</a:t>
            </a:r>
          </a:p>
        </p:txBody>
      </p:sp>
      <p:sp>
        <p:nvSpPr>
          <p:cNvPr id="305" name="Categorical Approach…"/>
          <p:cNvSpPr txBox="1">
            <a:spLocks noGrp="1"/>
          </p:cNvSpPr>
          <p:nvPr>
            <p:ph type="body" sz="half" idx="1"/>
          </p:nvPr>
        </p:nvSpPr>
        <p:spPr>
          <a:xfrm>
            <a:off x="2174924" y="3691468"/>
            <a:ext cx="11569206" cy="8137172"/>
          </a:xfrm>
          <a:prstGeom prst="rect">
            <a:avLst/>
          </a:prstGeom>
        </p:spPr>
        <p:txBody>
          <a:bodyPr/>
          <a:lstStyle/>
          <a:p>
            <a:pPr marL="0" indent="0">
              <a:buClrTx/>
              <a:buSzTx/>
              <a:buFontTx/>
              <a:buNone/>
              <a:defRPr b="1"/>
            </a:pPr>
            <a:r>
              <a:t>Acted speech</a:t>
            </a:r>
          </a:p>
          <a:p>
            <a:pPr marL="0" lvl="1" indent="228600">
              <a:buClrTx/>
              <a:buSzTx/>
              <a:buFontTx/>
              <a:buNone/>
            </a:pPr>
            <a:r>
              <a:t>   Easier to collect &amp; control</a:t>
            </a:r>
          </a:p>
          <a:p>
            <a:pPr marL="0" lvl="1" indent="228600">
              <a:buClrTx/>
              <a:buSzTx/>
              <a:buFont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p>
          <a:p>
            <a:pPr marL="682430" lvl="1" indent="-481262">
              <a:buClrTx/>
              <a:buFontTx/>
              <a:buChar char="•"/>
            </a:pPr>
            <a:r>
              <a:t>Happy, Sad, Angry, Bored</a:t>
            </a:r>
          </a:p>
        </p:txBody>
      </p:sp>
      <p:sp>
        <p:nvSpPr>
          <p:cNvPr id="306" name="Dimensional Approach…"/>
          <p:cNvSpPr txBox="1"/>
          <p:nvPr/>
        </p:nvSpPr>
        <p:spPr>
          <a:xfrm>
            <a:off x="12638581" y="3691468"/>
            <a:ext cx="12526461" cy="766287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algn="l" defTabSz="1828800">
              <a:lnSpc>
                <a:spcPct val="115000"/>
              </a:lnSpc>
              <a:defRPr sz="4800">
                <a:solidFill>
                  <a:srgbClr val="404040"/>
                </a:solidFill>
                <a:latin typeface="+mj-lt"/>
                <a:ea typeface="+mj-ea"/>
                <a:cs typeface="+mj-cs"/>
                <a:sym typeface="Calibri"/>
              </a:defRPr>
            </a:pPr>
            <a:r>
              <a:t>Spontaneous speech</a:t>
            </a:r>
          </a:p>
          <a:p>
            <a:pPr lvl="1" algn="l" defTabSz="1828800">
              <a:lnSpc>
                <a:spcPct val="115000"/>
              </a:lnSpc>
              <a:defRPr sz="4800" b="0">
                <a:solidFill>
                  <a:srgbClr val="404040"/>
                </a:solidFill>
                <a:latin typeface="+mj-lt"/>
                <a:ea typeface="+mj-ea"/>
                <a:cs typeface="+mj-cs"/>
                <a:sym typeface="Calibri"/>
              </a:defRPr>
            </a:pPr>
            <a:r>
              <a:t>   Harder to collect &amp; annotate</a:t>
            </a:r>
          </a:p>
          <a:p>
            <a:pPr lvl="1" algn="l" defTabSz="1828800">
              <a:lnSpc>
                <a:spcPct val="115000"/>
              </a:lnSpc>
              <a:defRPr sz="4800" b="0">
                <a:solidFill>
                  <a:srgbClr val="404040"/>
                </a:solidFill>
                <a:latin typeface="+mj-lt"/>
                <a:ea typeface="+mj-ea"/>
                <a:cs typeface="+mj-cs"/>
                <a:sym typeface="Calibri"/>
              </a:defRPr>
            </a:pPr>
            <a:r>
              <a:t>   Subtle changes in emotion</a:t>
            </a:r>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t>Both categorical &amp; dimensional approach</a:t>
            </a:r>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t>Example: </a:t>
            </a:r>
            <a:r>
              <a:rPr sz="3600"/>
              <a:t>(AT&amp;T “How May I Help You?” System)</a:t>
            </a:r>
          </a:p>
          <a:p>
            <a:pPr marL="1005839" lvl="1" indent="-548639" algn="l" defTabSz="1828800">
              <a:lnSpc>
                <a:spcPct val="115000"/>
              </a:lnSpc>
              <a:buSzPct val="100000"/>
              <a:buFont typeface="Arial"/>
              <a:buChar char="–"/>
              <a:defRPr sz="4800" b="0">
                <a:solidFill>
                  <a:srgbClr val="404040"/>
                </a:solidFill>
                <a:latin typeface="+mj-lt"/>
                <a:ea typeface="+mj-ea"/>
                <a:cs typeface="+mj-cs"/>
                <a:sym typeface="Calibri"/>
              </a:defRPr>
            </a:pPr>
            <a:r>
              <a:t>Neutral -&gt; frustrated -&gt; angry</a:t>
            </a:r>
            <a:endParaRPr sz="3600"/>
          </a:p>
          <a:p>
            <a:pPr marL="1005839" lvl="1" indent="-548639" algn="l" defTabSz="1828800">
              <a:lnSpc>
                <a:spcPct val="115000"/>
              </a:lnSpc>
              <a:buSzPct val="100000"/>
              <a:buFont typeface="Arial"/>
              <a:buChar char="–"/>
              <a:defRPr sz="4800" b="0">
                <a:solidFill>
                  <a:srgbClr val="404040"/>
                </a:solidFill>
                <a:latin typeface="+mj-lt"/>
                <a:ea typeface="+mj-ea"/>
                <a:cs typeface="+mj-cs"/>
                <a:sym typeface="Calibri"/>
              </a:defRPr>
            </a:pPr>
            <a:r>
              <a:t>Arousal ↑, Valence ↓</a:t>
            </a:r>
          </a:p>
        </p:txBody>
      </p:sp>
      <p:pic>
        <p:nvPicPr>
          <p:cNvPr id="307" name="14266867.WAV" descr="14266867.WAV"/>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7447583" y="9825746"/>
            <a:ext cx="571501" cy="571501"/>
          </a:xfrm>
          <a:prstGeom prst="rect">
            <a:avLst/>
          </a:prstGeom>
          <a:ln w="12700">
            <a:miter lim="400000"/>
          </a:ln>
        </p:spPr>
      </p:pic>
      <p:sp>
        <p:nvSpPr>
          <p:cNvPr id="308" name="Dingbat Check"/>
          <p:cNvSpPr/>
          <p:nvPr/>
        </p:nvSpPr>
        <p:spPr>
          <a:xfrm>
            <a:off x="2176816" y="4711895"/>
            <a:ext cx="482804" cy="45879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309" name="Dingbat X"/>
          <p:cNvSpPr/>
          <p:nvPr/>
        </p:nvSpPr>
        <p:spPr>
          <a:xfrm>
            <a:off x="2223486" y="5608471"/>
            <a:ext cx="389554" cy="460323"/>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310"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15</a:t>
            </a:fld>
            <a:endParaRPr/>
          </a:p>
        </p:txBody>
      </p:sp>
      <p:sp>
        <p:nvSpPr>
          <p:cNvPr id="311" name="Dingbat X"/>
          <p:cNvSpPr/>
          <p:nvPr/>
        </p:nvSpPr>
        <p:spPr>
          <a:xfrm>
            <a:off x="12660641" y="4709871"/>
            <a:ext cx="389553" cy="460322"/>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312" name="Dingbat Check"/>
          <p:cNvSpPr/>
          <p:nvPr/>
        </p:nvSpPr>
        <p:spPr>
          <a:xfrm>
            <a:off x="12613970" y="5584039"/>
            <a:ext cx="482804" cy="45879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76125" fill="hold"/>
                                        <p:tgtEl>
                                          <p:spTgt spid="30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cTn>
                <p:tgtEl>
                  <p:spTgt spid="30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Emotional Speech Corpora - Acted &amp; Categorical…"/>
          <p:cNvSpPr txBox="1">
            <a:spLocks noGrp="1"/>
          </p:cNvSpPr>
          <p:nvPr>
            <p:ph type="title"/>
          </p:nvPr>
        </p:nvSpPr>
        <p:spPr>
          <a:prstGeom prst="rect">
            <a:avLst/>
          </a:prstGeom>
        </p:spPr>
        <p:txBody>
          <a:bodyPr/>
          <a:lstStyle/>
          <a:p>
            <a:pPr defTabSz="690084">
              <a:defRPr sz="8400" spc="-280"/>
            </a:pPr>
            <a:r>
              <a:t>Emotional Speech Corpora - Acted &amp; Categorical</a:t>
            </a:r>
          </a:p>
          <a:p>
            <a:pPr defTabSz="690084">
              <a:defRPr sz="8400" spc="-280"/>
            </a:pPr>
            <a:r>
              <a:rPr sz="5200" spc="-266"/>
              <a:t>(EmoDB, German)</a:t>
            </a:r>
          </a:p>
        </p:txBody>
      </p:sp>
      <p:pic>
        <p:nvPicPr>
          <p:cNvPr id="331" name="image5.png" descr="image5.png"/>
          <p:cNvPicPr>
            <a:picLocks noChangeAspect="1"/>
          </p:cNvPicPr>
          <p:nvPr/>
        </p:nvPicPr>
        <p:blipFill>
          <a:blip r:embed="rId15"/>
          <a:stretch>
            <a:fillRect/>
          </a:stretch>
        </p:blipFill>
        <p:spPr>
          <a:xfrm>
            <a:off x="3616170" y="4347691"/>
            <a:ext cx="4609457" cy="3638282"/>
          </a:xfrm>
          <a:prstGeom prst="rect">
            <a:avLst/>
          </a:prstGeom>
          <a:ln w="12700">
            <a:miter lim="400000"/>
          </a:ln>
        </p:spPr>
      </p:pic>
      <p:pic>
        <p:nvPicPr>
          <p:cNvPr id="332" name="image6.png" descr="image6.png"/>
          <p:cNvPicPr>
            <a:picLocks noChangeAspect="1"/>
          </p:cNvPicPr>
          <p:nvPr/>
        </p:nvPicPr>
        <p:blipFill>
          <a:blip r:embed="rId16"/>
          <a:stretch>
            <a:fillRect/>
          </a:stretch>
        </p:blipFill>
        <p:spPr>
          <a:xfrm>
            <a:off x="10021416" y="4347691"/>
            <a:ext cx="4665216" cy="3638282"/>
          </a:xfrm>
          <a:prstGeom prst="rect">
            <a:avLst/>
          </a:prstGeom>
          <a:ln w="12700">
            <a:miter lim="400000"/>
          </a:ln>
        </p:spPr>
      </p:pic>
      <p:pic>
        <p:nvPicPr>
          <p:cNvPr id="333" name="image7.png" descr="image7.png"/>
          <p:cNvPicPr>
            <a:picLocks noChangeAspect="1"/>
          </p:cNvPicPr>
          <p:nvPr/>
        </p:nvPicPr>
        <p:blipFill>
          <a:blip r:embed="rId17"/>
          <a:stretch>
            <a:fillRect/>
          </a:stretch>
        </p:blipFill>
        <p:spPr>
          <a:xfrm>
            <a:off x="16306596" y="4347691"/>
            <a:ext cx="4804988" cy="3638282"/>
          </a:xfrm>
          <a:prstGeom prst="rect">
            <a:avLst/>
          </a:prstGeom>
          <a:ln w="12700">
            <a:miter lim="400000"/>
          </a:ln>
        </p:spPr>
      </p:pic>
      <p:pic>
        <p:nvPicPr>
          <p:cNvPr id="334" name="image8.png" descr="image8.png"/>
          <p:cNvPicPr>
            <a:picLocks noChangeAspect="1"/>
          </p:cNvPicPr>
          <p:nvPr/>
        </p:nvPicPr>
        <p:blipFill>
          <a:blip r:embed="rId18"/>
          <a:stretch>
            <a:fillRect/>
          </a:stretch>
        </p:blipFill>
        <p:spPr>
          <a:xfrm>
            <a:off x="3619576" y="8882438"/>
            <a:ext cx="4602645" cy="3638281"/>
          </a:xfrm>
          <a:prstGeom prst="rect">
            <a:avLst/>
          </a:prstGeom>
          <a:ln w="12700">
            <a:miter lim="400000"/>
          </a:ln>
        </p:spPr>
      </p:pic>
      <p:pic>
        <p:nvPicPr>
          <p:cNvPr id="335" name="image9.png" descr="image9.png"/>
          <p:cNvPicPr>
            <a:picLocks noChangeAspect="1"/>
          </p:cNvPicPr>
          <p:nvPr/>
        </p:nvPicPr>
        <p:blipFill>
          <a:blip r:embed="rId19"/>
          <a:stretch>
            <a:fillRect/>
          </a:stretch>
        </p:blipFill>
        <p:spPr>
          <a:xfrm>
            <a:off x="10012759" y="8882438"/>
            <a:ext cx="4631868" cy="3638281"/>
          </a:xfrm>
          <a:prstGeom prst="rect">
            <a:avLst/>
          </a:prstGeom>
          <a:ln w="12700">
            <a:miter lim="400000"/>
          </a:ln>
        </p:spPr>
      </p:pic>
      <p:pic>
        <p:nvPicPr>
          <p:cNvPr id="336" name="image10.png" descr="image10.png"/>
          <p:cNvPicPr>
            <a:picLocks noChangeAspect="1"/>
          </p:cNvPicPr>
          <p:nvPr/>
        </p:nvPicPr>
        <p:blipFill>
          <a:blip r:embed="rId20"/>
          <a:stretch>
            <a:fillRect/>
          </a:stretch>
        </p:blipFill>
        <p:spPr>
          <a:xfrm>
            <a:off x="16435165" y="8882438"/>
            <a:ext cx="4547851" cy="3638281"/>
          </a:xfrm>
          <a:prstGeom prst="rect">
            <a:avLst/>
          </a:prstGeom>
          <a:ln w="12700">
            <a:miter lim="400000"/>
          </a:ln>
        </p:spPr>
      </p:pic>
      <p:pic>
        <p:nvPicPr>
          <p:cNvPr id="337" name="media1.wav" descr="media1.wav"/>
          <p:cNvPicPr>
            <a:picLocks/>
          </p:cNvPicPr>
          <p:nvPr>
            <a:audioFile r:link="rId2"/>
            <p:extLst>
              <p:ext uri="{DAA4B4D4-6D71-4841-9C94-3DE7FCFB9230}">
                <p14:media xmlns:p14="http://schemas.microsoft.com/office/powerpoint/2010/main" r:embed="rId1"/>
              </p:ext>
            </p:extLst>
          </p:nvPr>
        </p:nvPicPr>
        <p:blipFill>
          <a:blip r:embed="rId21"/>
          <a:stretch>
            <a:fillRect/>
          </a:stretch>
        </p:blipFill>
        <p:spPr>
          <a:xfrm>
            <a:off x="15387643" y="3394658"/>
            <a:ext cx="571501" cy="571501"/>
          </a:xfrm>
          <a:prstGeom prst="rect">
            <a:avLst/>
          </a:prstGeom>
          <a:ln w="12700">
            <a:miter lim="400000"/>
          </a:ln>
        </p:spPr>
      </p:pic>
      <p:pic>
        <p:nvPicPr>
          <p:cNvPr id="338" name="media2.wav" descr="media2.wav"/>
          <p:cNvPicPr>
            <a:picLocks/>
          </p:cNvPicPr>
          <p:nvPr>
            <a:audioFile r:link="rId4"/>
            <p:extLst>
              <p:ext uri="{DAA4B4D4-6D71-4841-9C94-3DE7FCFB9230}">
                <p14:media xmlns:p14="http://schemas.microsoft.com/office/powerpoint/2010/main" r:embed="rId3"/>
              </p:ext>
            </p:extLst>
          </p:nvPr>
        </p:nvPicPr>
        <p:blipFill>
          <a:blip r:embed="rId21"/>
          <a:stretch>
            <a:fillRect/>
          </a:stretch>
        </p:blipFill>
        <p:spPr>
          <a:xfrm>
            <a:off x="8947944" y="3505201"/>
            <a:ext cx="571501" cy="571501"/>
          </a:xfrm>
          <a:prstGeom prst="rect">
            <a:avLst/>
          </a:prstGeom>
          <a:ln w="12700">
            <a:miter lim="400000"/>
          </a:ln>
        </p:spPr>
      </p:pic>
      <p:pic>
        <p:nvPicPr>
          <p:cNvPr id="339" name="media3.wav" descr="media3.wav"/>
          <p:cNvPicPr>
            <a:picLocks/>
          </p:cNvPicPr>
          <p:nvPr>
            <a:audioFile r:link="rId6"/>
            <p:extLst>
              <p:ext uri="{DAA4B4D4-6D71-4841-9C94-3DE7FCFB9230}">
                <p14:media xmlns:p14="http://schemas.microsoft.com/office/powerpoint/2010/main" r:embed="rId5"/>
              </p:ext>
            </p:extLst>
          </p:nvPr>
        </p:nvPicPr>
        <p:blipFill>
          <a:blip r:embed="rId21"/>
          <a:stretch>
            <a:fillRect/>
          </a:stretch>
        </p:blipFill>
        <p:spPr>
          <a:xfrm>
            <a:off x="15270818" y="8231433"/>
            <a:ext cx="571501" cy="571501"/>
          </a:xfrm>
          <a:prstGeom prst="rect">
            <a:avLst/>
          </a:prstGeom>
          <a:ln w="12700">
            <a:miter lim="400000"/>
          </a:ln>
        </p:spPr>
      </p:pic>
      <p:pic>
        <p:nvPicPr>
          <p:cNvPr id="340" name="media4.wav" descr="media4.wav"/>
          <p:cNvPicPr>
            <a:picLocks/>
          </p:cNvPicPr>
          <p:nvPr>
            <a:audioFile r:link="rId8"/>
            <p:extLst>
              <p:ext uri="{DAA4B4D4-6D71-4841-9C94-3DE7FCFB9230}">
                <p14:media xmlns:p14="http://schemas.microsoft.com/office/powerpoint/2010/main" r:embed="rId7"/>
              </p:ext>
            </p:extLst>
          </p:nvPr>
        </p:nvPicPr>
        <p:blipFill>
          <a:blip r:embed="rId21"/>
          <a:stretch>
            <a:fillRect/>
          </a:stretch>
        </p:blipFill>
        <p:spPr>
          <a:xfrm>
            <a:off x="2136002" y="8313129"/>
            <a:ext cx="571501" cy="571501"/>
          </a:xfrm>
          <a:prstGeom prst="rect">
            <a:avLst/>
          </a:prstGeom>
          <a:ln w="12700">
            <a:miter lim="400000"/>
          </a:ln>
        </p:spPr>
      </p:pic>
      <p:pic>
        <p:nvPicPr>
          <p:cNvPr id="341" name="media5.wav" descr="media5.wav"/>
          <p:cNvPicPr>
            <a:picLocks/>
          </p:cNvPicPr>
          <p:nvPr>
            <a:audioFile r:link="rId10"/>
            <p:extLst>
              <p:ext uri="{DAA4B4D4-6D71-4841-9C94-3DE7FCFB9230}">
                <p14:media xmlns:p14="http://schemas.microsoft.com/office/powerpoint/2010/main" r:embed="rId9"/>
              </p:ext>
            </p:extLst>
          </p:nvPr>
        </p:nvPicPr>
        <p:blipFill>
          <a:blip r:embed="rId21"/>
          <a:stretch>
            <a:fillRect/>
          </a:stretch>
        </p:blipFill>
        <p:spPr>
          <a:xfrm>
            <a:off x="2066665" y="3521658"/>
            <a:ext cx="571501" cy="571501"/>
          </a:xfrm>
          <a:prstGeom prst="rect">
            <a:avLst/>
          </a:prstGeom>
          <a:ln w="12700">
            <a:miter lim="400000"/>
          </a:ln>
        </p:spPr>
      </p:pic>
      <p:pic>
        <p:nvPicPr>
          <p:cNvPr id="342" name="media6.wav" descr="media6.wav"/>
          <p:cNvPicPr>
            <a:picLocks/>
          </p:cNvPicPr>
          <p:nvPr>
            <a:audioFile r:link="rId12"/>
            <p:extLst>
              <p:ext uri="{DAA4B4D4-6D71-4841-9C94-3DE7FCFB9230}">
                <p14:media xmlns:p14="http://schemas.microsoft.com/office/powerpoint/2010/main" r:embed="rId11"/>
              </p:ext>
            </p:extLst>
          </p:nvPr>
        </p:nvPicPr>
        <p:blipFill>
          <a:blip r:embed="rId21"/>
          <a:stretch>
            <a:fillRect/>
          </a:stretch>
        </p:blipFill>
        <p:spPr>
          <a:xfrm>
            <a:off x="9029700" y="8079033"/>
            <a:ext cx="571500" cy="571501"/>
          </a:xfrm>
          <a:prstGeom prst="rect">
            <a:avLst/>
          </a:prstGeom>
          <a:ln w="12700">
            <a:miter lim="400000"/>
          </a:ln>
        </p:spPr>
      </p:pic>
      <p:sp>
        <p:nvSpPr>
          <p:cNvPr id="343" name="Frightened"/>
          <p:cNvSpPr txBox="1"/>
          <p:nvPr/>
        </p:nvSpPr>
        <p:spPr>
          <a:xfrm>
            <a:off x="17034873" y="8088485"/>
            <a:ext cx="2874479" cy="797632"/>
          </a:xfrm>
          <a:prstGeom prst="rect">
            <a:avLst/>
          </a:prstGeom>
          <a:ln w="12700">
            <a:miter lim="400000"/>
          </a:ln>
          <a:extLst>
            <a:ext uri="{C572A759-6A51-4108-AA02-DFA0A04FC94B}">
              <ma14:wrappingTextBoxFlag xmlns="" xmlns:ma14="http://schemas.microsoft.com/office/mac/drawingml/2011/main" val="1"/>
            </a:ext>
          </a:extLst>
        </p:spPr>
        <p:txBody>
          <a:bodyPr wrap="none" lIns="91436" tIns="91436" rIns="91436" bIns="91436">
            <a:spAutoFit/>
          </a:bodyPr>
          <a:lstStyle>
            <a:lvl1pPr algn="l" defTabSz="1828800">
              <a:lnSpc>
                <a:spcPct val="115000"/>
              </a:lnSpc>
              <a:defRPr sz="4800" b="0">
                <a:solidFill>
                  <a:srgbClr val="404040"/>
                </a:solidFill>
                <a:latin typeface="+mj-lt"/>
                <a:ea typeface="+mj-ea"/>
                <a:cs typeface="+mj-cs"/>
                <a:sym typeface="Calibri"/>
              </a:defRPr>
            </a:lvl1pPr>
          </a:lstStyle>
          <a:p>
            <a:r>
              <a:t>Frightened</a:t>
            </a:r>
          </a:p>
        </p:txBody>
      </p:sp>
      <p:sp>
        <p:nvSpPr>
          <p:cNvPr id="344" name="Sad"/>
          <p:cNvSpPr txBox="1"/>
          <p:nvPr/>
        </p:nvSpPr>
        <p:spPr>
          <a:xfrm>
            <a:off x="11641677" y="8088485"/>
            <a:ext cx="1087946" cy="797632"/>
          </a:xfrm>
          <a:prstGeom prst="rect">
            <a:avLst/>
          </a:prstGeom>
          <a:ln w="12700">
            <a:miter lim="400000"/>
          </a:ln>
          <a:extLst>
            <a:ext uri="{C572A759-6A51-4108-AA02-DFA0A04FC94B}">
              <ma14:wrappingTextBoxFlag xmlns="" xmlns:ma14="http://schemas.microsoft.com/office/mac/drawingml/2011/main" val="1"/>
            </a:ext>
          </a:extLst>
        </p:spPr>
        <p:txBody>
          <a:bodyPr wrap="none" lIns="91436" tIns="91436" rIns="91436" bIns="91436">
            <a:spAutoFit/>
          </a:bodyPr>
          <a:lstStyle>
            <a:lvl1pPr algn="l" defTabSz="1828800">
              <a:lnSpc>
                <a:spcPct val="115000"/>
              </a:lnSpc>
              <a:defRPr sz="4800" b="0">
                <a:solidFill>
                  <a:srgbClr val="404040"/>
                </a:solidFill>
                <a:latin typeface="+mj-lt"/>
                <a:ea typeface="+mj-ea"/>
                <a:cs typeface="+mj-cs"/>
                <a:sym typeface="Calibri"/>
              </a:defRPr>
            </a:lvl1pPr>
          </a:lstStyle>
          <a:p>
            <a:r>
              <a:t>Sad</a:t>
            </a:r>
          </a:p>
        </p:txBody>
      </p:sp>
      <p:sp>
        <p:nvSpPr>
          <p:cNvPr id="345" name="Happy"/>
          <p:cNvSpPr txBox="1"/>
          <p:nvPr/>
        </p:nvSpPr>
        <p:spPr>
          <a:xfrm>
            <a:off x="5024103" y="8088485"/>
            <a:ext cx="1780890" cy="797632"/>
          </a:xfrm>
          <a:prstGeom prst="rect">
            <a:avLst/>
          </a:prstGeom>
          <a:ln w="12700">
            <a:miter lim="400000"/>
          </a:ln>
          <a:extLst>
            <a:ext uri="{C572A759-6A51-4108-AA02-DFA0A04FC94B}">
              <ma14:wrappingTextBoxFlag xmlns="" xmlns:ma14="http://schemas.microsoft.com/office/mac/drawingml/2011/main" val="1"/>
            </a:ext>
          </a:extLst>
        </p:spPr>
        <p:txBody>
          <a:bodyPr wrap="none" lIns="91436" tIns="91436" rIns="91436" bIns="91436">
            <a:spAutoFit/>
          </a:bodyPr>
          <a:lstStyle>
            <a:lvl1pPr algn="l" defTabSz="1828800">
              <a:lnSpc>
                <a:spcPct val="115000"/>
              </a:lnSpc>
              <a:defRPr sz="4800" b="0">
                <a:solidFill>
                  <a:srgbClr val="404040"/>
                </a:solidFill>
                <a:latin typeface="+mj-lt"/>
                <a:ea typeface="+mj-ea"/>
                <a:cs typeface="+mj-cs"/>
                <a:sym typeface="Calibri"/>
              </a:defRPr>
            </a:lvl1pPr>
          </a:lstStyle>
          <a:p>
            <a:r>
              <a:t>Happy</a:t>
            </a:r>
          </a:p>
        </p:txBody>
      </p:sp>
      <p:sp>
        <p:nvSpPr>
          <p:cNvPr id="346" name="Angry"/>
          <p:cNvSpPr txBox="1"/>
          <p:nvPr/>
        </p:nvSpPr>
        <p:spPr>
          <a:xfrm>
            <a:off x="17879268" y="3542496"/>
            <a:ext cx="1646945" cy="797632"/>
          </a:xfrm>
          <a:prstGeom prst="rect">
            <a:avLst/>
          </a:prstGeom>
          <a:ln w="12700">
            <a:miter lim="400000"/>
          </a:ln>
          <a:extLst>
            <a:ext uri="{C572A759-6A51-4108-AA02-DFA0A04FC94B}">
              <ma14:wrappingTextBoxFlag xmlns="" xmlns:ma14="http://schemas.microsoft.com/office/mac/drawingml/2011/main" val="1"/>
            </a:ext>
          </a:extLst>
        </p:spPr>
        <p:txBody>
          <a:bodyPr wrap="none" lIns="91436" tIns="91436" rIns="91436" bIns="91436">
            <a:spAutoFit/>
          </a:bodyPr>
          <a:lstStyle>
            <a:lvl1pPr algn="l" defTabSz="1828800">
              <a:lnSpc>
                <a:spcPct val="115000"/>
              </a:lnSpc>
              <a:defRPr sz="4800" b="0">
                <a:solidFill>
                  <a:srgbClr val="404040"/>
                </a:solidFill>
                <a:latin typeface="+mj-lt"/>
                <a:ea typeface="+mj-ea"/>
                <a:cs typeface="+mj-cs"/>
                <a:sym typeface="Calibri"/>
              </a:defRPr>
            </a:lvl1pPr>
          </a:lstStyle>
          <a:p>
            <a:r>
              <a:t>Angry</a:t>
            </a:r>
          </a:p>
        </p:txBody>
      </p:sp>
      <p:sp>
        <p:nvSpPr>
          <p:cNvPr id="347" name="Bored"/>
          <p:cNvSpPr txBox="1"/>
          <p:nvPr/>
        </p:nvSpPr>
        <p:spPr>
          <a:xfrm>
            <a:off x="11347294" y="3542496"/>
            <a:ext cx="1676711" cy="797632"/>
          </a:xfrm>
          <a:prstGeom prst="rect">
            <a:avLst/>
          </a:prstGeom>
          <a:ln w="12700">
            <a:miter lim="400000"/>
          </a:ln>
          <a:extLst>
            <a:ext uri="{C572A759-6A51-4108-AA02-DFA0A04FC94B}">
              <ma14:wrappingTextBoxFlag xmlns="" xmlns:ma14="http://schemas.microsoft.com/office/mac/drawingml/2011/main" val="1"/>
            </a:ext>
          </a:extLst>
        </p:spPr>
        <p:txBody>
          <a:bodyPr wrap="none" lIns="91436" tIns="91436" rIns="91436" bIns="91436">
            <a:spAutoFit/>
          </a:bodyPr>
          <a:lstStyle>
            <a:lvl1pPr algn="l" defTabSz="1828800">
              <a:lnSpc>
                <a:spcPct val="115000"/>
              </a:lnSpc>
              <a:defRPr sz="4800" b="0">
                <a:solidFill>
                  <a:srgbClr val="404040"/>
                </a:solidFill>
                <a:latin typeface="+mj-lt"/>
                <a:ea typeface="+mj-ea"/>
                <a:cs typeface="+mj-cs"/>
                <a:sym typeface="Calibri"/>
              </a:defRPr>
            </a:lvl1pPr>
          </a:lstStyle>
          <a:p>
            <a:r>
              <a:t>Bored</a:t>
            </a:r>
          </a:p>
        </p:txBody>
      </p:sp>
      <p:sp>
        <p:nvSpPr>
          <p:cNvPr id="348" name="Neutral"/>
          <p:cNvSpPr txBox="1"/>
          <p:nvPr/>
        </p:nvSpPr>
        <p:spPr>
          <a:xfrm>
            <a:off x="4673880" y="3542496"/>
            <a:ext cx="2048781" cy="797632"/>
          </a:xfrm>
          <a:prstGeom prst="rect">
            <a:avLst/>
          </a:prstGeom>
          <a:ln w="12700">
            <a:miter lim="400000"/>
          </a:ln>
          <a:extLst>
            <a:ext uri="{C572A759-6A51-4108-AA02-DFA0A04FC94B}">
              <ma14:wrappingTextBoxFlag xmlns="" xmlns:ma14="http://schemas.microsoft.com/office/mac/drawingml/2011/main" val="1"/>
            </a:ext>
          </a:extLst>
        </p:spPr>
        <p:txBody>
          <a:bodyPr wrap="none" lIns="91436" tIns="91436" rIns="91436" bIns="91436">
            <a:spAutoFit/>
          </a:bodyPr>
          <a:lstStyle>
            <a:lvl1pPr algn="l" defTabSz="1828800">
              <a:lnSpc>
                <a:spcPct val="115000"/>
              </a:lnSpc>
              <a:defRPr sz="4800" b="0">
                <a:solidFill>
                  <a:srgbClr val="404040"/>
                </a:solidFill>
                <a:latin typeface="+mj-lt"/>
                <a:ea typeface="+mj-ea"/>
                <a:cs typeface="+mj-cs"/>
                <a:sym typeface="Calibri"/>
              </a:defRPr>
            </a:lvl1pPr>
          </a:lstStyle>
          <a:p>
            <a:r>
              <a:t>Neutral</a:t>
            </a:r>
          </a:p>
        </p:txBody>
      </p:sp>
      <p:sp>
        <p:nvSpPr>
          <p:cNvPr id="349"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4" fill="hold"/>
                                        <p:tgtEl>
                                          <p:spTgt spid="34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29" fill="hold"/>
                                        <p:tgtEl>
                                          <p:spTgt spid="33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847" fill="hold"/>
                                        <p:tgtEl>
                                          <p:spTgt spid="33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141" fill="hold"/>
                                        <p:tgtEl>
                                          <p:spTgt spid="34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756" fill="hold"/>
                                        <p:tgtEl>
                                          <p:spTgt spid="342"/>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761" fill="hold"/>
                                        <p:tgtEl>
                                          <p:spTgt spid="3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cTn>
                <p:tgtEl>
                  <p:spTgt spid="340"/>
                </p:tgtEl>
              </p:cMediaNode>
            </p:audio>
            <p:audio>
              <p:cMediaNode vol="80000" showWhenStopped="0">
                <p:cTn id="28" fill="hold" display="0">
                  <p:stCondLst>
                    <p:cond delay="indefinite"/>
                  </p:stCondLst>
                </p:cTn>
                <p:tgtEl>
                  <p:spTgt spid="342"/>
                </p:tgtEl>
              </p:cMediaNode>
            </p:audio>
            <p:audio>
              <p:cMediaNode vol="80000" showWhenStopped="0">
                <p:cTn id="29" fill="hold" display="0">
                  <p:stCondLst>
                    <p:cond delay="indefinite"/>
                  </p:stCondLst>
                </p:cTn>
                <p:tgtEl>
                  <p:spTgt spid="337"/>
                </p:tgtEl>
              </p:cMediaNode>
            </p:audio>
            <p:audio>
              <p:cMediaNode vol="80000" showWhenStopped="0">
                <p:cTn id="30" fill="hold" display="0">
                  <p:stCondLst>
                    <p:cond delay="indefinite"/>
                  </p:stCondLst>
                </p:cTn>
                <p:tgtEl>
                  <p:spTgt spid="341"/>
                </p:tgtEl>
              </p:cMediaNode>
            </p:audio>
            <p:audio>
              <p:cMediaNode vol="80000" showWhenStopped="0">
                <p:cTn id="31" fill="hold" display="0">
                  <p:stCondLst>
                    <p:cond delay="indefinite"/>
                  </p:stCondLst>
                </p:cTn>
                <p:tgtEl>
                  <p:spTgt spid="339"/>
                </p:tgtEl>
              </p:cMediaNode>
            </p:audio>
            <p:audio>
              <p:cMediaNode vol="80000" showWhenStopped="0">
                <p:cTn id="32" fill="hold" display="0">
                  <p:stCondLst>
                    <p:cond delay="indefinite"/>
                  </p:stCondLst>
                </p:cTn>
                <p:tgtEl>
                  <p:spTgt spid="33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Acted Speech:  (Emotional Prosody Speech)  (Mandarin Affective Speech)"/>
          <p:cNvSpPr txBox="1">
            <a:spLocks noGrp="1"/>
          </p:cNvSpPr>
          <p:nvPr>
            <p:ph type="title"/>
          </p:nvPr>
        </p:nvSpPr>
        <p:spPr>
          <a:xfrm>
            <a:off x="2194560" y="573206"/>
            <a:ext cx="20116802" cy="2901514"/>
          </a:xfrm>
          <a:prstGeom prst="rect">
            <a:avLst/>
          </a:prstGeom>
        </p:spPr>
        <p:txBody>
          <a:bodyPr/>
          <a:lstStyle/>
          <a:p>
            <a:pPr>
              <a:defRPr sz="6800" spc="-400"/>
            </a:pPr>
            <a:r>
              <a:rPr sz="7200" spc="-423" dirty="0"/>
              <a:t>Acted &amp; Categorical Speech: Actors vs Students</a:t>
            </a:r>
            <a:br>
              <a:rPr dirty="0"/>
            </a:br>
            <a:r>
              <a:rPr dirty="0"/>
              <a:t> </a:t>
            </a:r>
            <a:r>
              <a:rPr sz="4800" dirty="0"/>
              <a:t>(Emotional Prosody Speech)  (Mandarin Affective Speech)</a:t>
            </a:r>
          </a:p>
        </p:txBody>
      </p:sp>
      <p:sp>
        <p:nvSpPr>
          <p:cNvPr id="354" name="Happy…"/>
          <p:cNvSpPr txBox="1">
            <a:spLocks noGrp="1"/>
          </p:cNvSpPr>
          <p:nvPr>
            <p:ph type="body" idx="1"/>
          </p:nvPr>
        </p:nvSpPr>
        <p:spPr>
          <a:xfrm>
            <a:off x="2194560" y="3691468"/>
            <a:ext cx="20116802" cy="8046719"/>
          </a:xfrm>
          <a:prstGeom prst="rect">
            <a:avLst/>
          </a:prstGeom>
        </p:spPr>
        <p:txBody>
          <a:bodyPr/>
          <a:lstStyle/>
          <a:p>
            <a:pPr marL="685800" indent="-685800">
              <a:lnSpc>
                <a:spcPct val="90000"/>
              </a:lnSpc>
              <a:spcBef>
                <a:spcPts val="1400"/>
              </a:spcBef>
              <a:buSzTx/>
              <a:buNone/>
              <a:defRPr sz="6000"/>
            </a:pPr>
            <a:r>
              <a:t>Sad</a:t>
            </a:r>
          </a:p>
          <a:p>
            <a:pPr marL="685800" indent="-685800">
              <a:lnSpc>
                <a:spcPct val="90000"/>
              </a:lnSpc>
              <a:spcBef>
                <a:spcPts val="1400"/>
              </a:spcBef>
              <a:buSzTx/>
              <a:buNone/>
              <a:defRPr sz="6000"/>
            </a:pPr>
            <a:r>
              <a:t>Happy</a:t>
            </a:r>
          </a:p>
          <a:p>
            <a:pPr marL="685800" indent="-685800">
              <a:lnSpc>
                <a:spcPct val="90000"/>
              </a:lnSpc>
              <a:spcBef>
                <a:spcPts val="1400"/>
              </a:spcBef>
              <a:buSzTx/>
              <a:buNone/>
              <a:defRPr sz="6000"/>
            </a:pPr>
            <a:r>
              <a:t>Angry</a:t>
            </a:r>
          </a:p>
          <a:p>
            <a:pPr marL="685800" indent="-685800">
              <a:lnSpc>
                <a:spcPct val="90000"/>
              </a:lnSpc>
              <a:spcBef>
                <a:spcPts val="1400"/>
              </a:spcBef>
              <a:buSzTx/>
              <a:buNone/>
              <a:defRPr sz="6000"/>
            </a:pPr>
            <a:r>
              <a:t>Bored</a:t>
            </a:r>
          </a:p>
          <a:p>
            <a:pPr marL="685800" indent="-685800">
              <a:lnSpc>
                <a:spcPct val="90000"/>
              </a:lnSpc>
              <a:spcBef>
                <a:spcPts val="1400"/>
              </a:spcBef>
              <a:buSzTx/>
              <a:buNone/>
              <a:defRPr sz="6000"/>
            </a:pPr>
            <a:r>
              <a:t>Interested</a:t>
            </a:r>
          </a:p>
        </p:txBody>
      </p:sp>
      <p:sp>
        <p:nvSpPr>
          <p:cNvPr id="355" name="Rectangle"/>
          <p:cNvSpPr/>
          <p:nvPr/>
        </p:nvSpPr>
        <p:spPr>
          <a:xfrm>
            <a:off x="3047997" y="12191997"/>
            <a:ext cx="18288006" cy="1524005"/>
          </a:xfrm>
          <a:prstGeom prst="rect">
            <a:avLst/>
          </a:prstGeom>
          <a:solidFill>
            <a:srgbClr val="FFFFFF">
              <a:alpha val="20000"/>
            </a:srgbClr>
          </a:solidFill>
          <a:ln w="12700">
            <a:miter lim="400000"/>
          </a:ln>
        </p:spPr>
        <p:txBody>
          <a:bodyPr lIns="91436" tIns="91436" rIns="91436" bIns="91436" anchor="ctr"/>
          <a:lstStyle/>
          <a:p>
            <a:pPr algn="l" defTabSz="1828800">
              <a:defRPr sz="4400" b="0">
                <a:uFill>
                  <a:solidFill>
                    <a:srgbClr val="000000"/>
                  </a:solidFill>
                </a:uFill>
                <a:latin typeface="Times New Roman"/>
                <a:ea typeface="Times New Roman"/>
                <a:cs typeface="Times New Roman"/>
                <a:sym typeface="Times New Roman"/>
              </a:defRPr>
            </a:pPr>
            <a:endParaRPr/>
          </a:p>
        </p:txBody>
      </p:sp>
      <p:pic>
        <p:nvPicPr>
          <p:cNvPr id="356" name="media7.wav" descr="media7.wav"/>
          <p:cNvPicPr>
            <a:picLocks/>
          </p:cNvPicPr>
          <p:nvPr>
            <a:audioFile r:link="rId2"/>
            <p:extLst>
              <p:ext uri="{DAA4B4D4-6D71-4841-9C94-3DE7FCFB9230}">
                <p14:media xmlns:p14="http://schemas.microsoft.com/office/powerpoint/2010/main" r:embed="rId1"/>
              </p:ext>
            </p:extLst>
          </p:nvPr>
        </p:nvPicPr>
        <p:blipFill>
          <a:blip r:embed="rId23"/>
          <a:stretch>
            <a:fillRect/>
          </a:stretch>
        </p:blipFill>
        <p:spPr>
          <a:xfrm>
            <a:off x="7711590" y="3320051"/>
            <a:ext cx="571501" cy="571501"/>
          </a:xfrm>
          <a:prstGeom prst="rect">
            <a:avLst/>
          </a:prstGeom>
          <a:ln w="12700">
            <a:miter lim="400000"/>
          </a:ln>
        </p:spPr>
      </p:pic>
      <p:pic>
        <p:nvPicPr>
          <p:cNvPr id="357" name="media8.wav" descr="media8.wav"/>
          <p:cNvPicPr>
            <a:picLocks/>
          </p:cNvPicPr>
          <p:nvPr>
            <a:audioFile r:link="rId4"/>
            <p:extLst>
              <p:ext uri="{DAA4B4D4-6D71-4841-9C94-3DE7FCFB9230}">
                <p14:media xmlns:p14="http://schemas.microsoft.com/office/powerpoint/2010/main" r:embed="rId3"/>
              </p:ext>
            </p:extLst>
          </p:nvPr>
        </p:nvPicPr>
        <p:blipFill>
          <a:blip r:embed="rId23"/>
          <a:stretch>
            <a:fillRect/>
          </a:stretch>
        </p:blipFill>
        <p:spPr>
          <a:xfrm>
            <a:off x="7711590" y="4371361"/>
            <a:ext cx="571501" cy="571501"/>
          </a:xfrm>
          <a:prstGeom prst="rect">
            <a:avLst/>
          </a:prstGeom>
          <a:ln w="12700">
            <a:miter lim="400000"/>
          </a:ln>
        </p:spPr>
      </p:pic>
      <p:pic>
        <p:nvPicPr>
          <p:cNvPr id="358" name="media9.wav" descr="media9.wav"/>
          <p:cNvPicPr>
            <a:picLocks/>
          </p:cNvPicPr>
          <p:nvPr>
            <a:audioFile r:link="rId6"/>
            <p:extLst>
              <p:ext uri="{DAA4B4D4-6D71-4841-9C94-3DE7FCFB9230}">
                <p14:media xmlns:p14="http://schemas.microsoft.com/office/powerpoint/2010/main" r:embed="rId5"/>
              </p:ext>
            </p:extLst>
          </p:nvPr>
        </p:nvPicPr>
        <p:blipFill>
          <a:blip r:embed="rId23"/>
          <a:stretch>
            <a:fillRect/>
          </a:stretch>
        </p:blipFill>
        <p:spPr>
          <a:xfrm>
            <a:off x="7815302" y="5690267"/>
            <a:ext cx="571501" cy="571501"/>
          </a:xfrm>
          <a:prstGeom prst="rect">
            <a:avLst/>
          </a:prstGeom>
          <a:ln w="12700">
            <a:miter lim="400000"/>
          </a:ln>
        </p:spPr>
      </p:pic>
      <p:pic>
        <p:nvPicPr>
          <p:cNvPr id="359" name="media10.wav" descr="media10.wav"/>
          <p:cNvPicPr>
            <a:picLocks/>
          </p:cNvPicPr>
          <p:nvPr>
            <a:audioFile r:link="rId8"/>
            <p:extLst>
              <p:ext uri="{DAA4B4D4-6D71-4841-9C94-3DE7FCFB9230}">
                <p14:media xmlns:p14="http://schemas.microsoft.com/office/powerpoint/2010/main" r:embed="rId7"/>
              </p:ext>
            </p:extLst>
          </p:nvPr>
        </p:nvPicPr>
        <p:blipFill>
          <a:blip r:embed="rId23"/>
          <a:stretch>
            <a:fillRect/>
          </a:stretch>
        </p:blipFill>
        <p:spPr>
          <a:xfrm>
            <a:off x="7919015" y="6694300"/>
            <a:ext cx="571501" cy="571501"/>
          </a:xfrm>
          <a:prstGeom prst="rect">
            <a:avLst/>
          </a:prstGeom>
          <a:ln w="12700">
            <a:miter lim="400000"/>
          </a:ln>
        </p:spPr>
      </p:pic>
      <p:pic>
        <p:nvPicPr>
          <p:cNvPr id="360" name="media11.wav" descr="media11.wav"/>
          <p:cNvPicPr>
            <a:picLocks/>
          </p:cNvPicPr>
          <p:nvPr>
            <a:audioFile r:link="rId10"/>
            <p:extLst>
              <p:ext uri="{DAA4B4D4-6D71-4841-9C94-3DE7FCFB9230}">
                <p14:media xmlns:p14="http://schemas.microsoft.com/office/powerpoint/2010/main" r:embed="rId9"/>
              </p:ext>
            </p:extLst>
          </p:nvPr>
        </p:nvPicPr>
        <p:blipFill>
          <a:blip r:embed="rId23"/>
          <a:stretch>
            <a:fillRect/>
          </a:stretch>
        </p:blipFill>
        <p:spPr>
          <a:xfrm>
            <a:off x="7944943" y="7857707"/>
            <a:ext cx="571501" cy="571501"/>
          </a:xfrm>
          <a:prstGeom prst="rect">
            <a:avLst/>
          </a:prstGeom>
          <a:ln w="12700">
            <a:miter lim="400000"/>
          </a:ln>
        </p:spPr>
      </p:pic>
      <p:sp>
        <p:nvSpPr>
          <p:cNvPr id="361" name="Anger…"/>
          <p:cNvSpPr txBox="1"/>
          <p:nvPr/>
        </p:nvSpPr>
        <p:spPr>
          <a:xfrm>
            <a:off x="12399598" y="3653196"/>
            <a:ext cx="5638806" cy="4854856"/>
          </a:xfrm>
          <a:prstGeom prst="rect">
            <a:avLst/>
          </a:prstGeom>
          <a:ln w="12700">
            <a:miter lim="400000"/>
          </a:ln>
          <a:extLst>
            <a:ext uri="{C572A759-6A51-4108-AA02-DFA0A04FC94B}">
              <ma14:wrappingTextBoxFlag xmlns="" xmlns:ma14="http://schemas.microsoft.com/office/mac/drawingml/2011/main" val="1"/>
            </a:ext>
          </a:extLst>
        </p:spPr>
        <p:txBody>
          <a:bodyPr lIns="91437" tIns="91437" rIns="91437" bIns="91437">
            <a:normAutofit/>
          </a:bodyPr>
          <a:lstStyle/>
          <a:p>
            <a:pPr marL="651509" indent="-651509" algn="l" defTabSz="1737331">
              <a:lnSpc>
                <a:spcPct val="90000"/>
              </a:lnSpc>
              <a:spcBef>
                <a:spcPts val="1300"/>
              </a:spcBef>
              <a:defRPr sz="5700" b="0">
                <a:solidFill>
                  <a:srgbClr val="292934"/>
                </a:solidFill>
                <a:latin typeface="+mj-lt"/>
                <a:ea typeface="+mj-ea"/>
                <a:cs typeface="+mj-cs"/>
                <a:sym typeface="Calibri"/>
              </a:defRPr>
            </a:pPr>
            <a:r>
              <a:t>Anger</a:t>
            </a:r>
          </a:p>
          <a:p>
            <a:pPr marL="651509" indent="-651509" algn="l" defTabSz="1737331">
              <a:lnSpc>
                <a:spcPct val="90000"/>
              </a:lnSpc>
              <a:spcBef>
                <a:spcPts val="1300"/>
              </a:spcBef>
              <a:defRPr sz="5700" b="0">
                <a:solidFill>
                  <a:srgbClr val="292934"/>
                </a:solidFill>
                <a:latin typeface="+mj-lt"/>
                <a:ea typeface="+mj-ea"/>
                <a:cs typeface="+mj-cs"/>
                <a:sym typeface="Calibri"/>
              </a:defRPr>
            </a:pPr>
            <a:r>
              <a:t>Elation</a:t>
            </a:r>
            <a:endParaRPr sz="4180"/>
          </a:p>
          <a:p>
            <a:pPr marL="651509" indent="-651509" algn="l" defTabSz="1737331">
              <a:lnSpc>
                <a:spcPct val="90000"/>
              </a:lnSpc>
              <a:spcBef>
                <a:spcPts val="1300"/>
              </a:spcBef>
              <a:defRPr sz="5700" b="0">
                <a:solidFill>
                  <a:srgbClr val="292934"/>
                </a:solidFill>
                <a:latin typeface="+mj-lt"/>
                <a:ea typeface="+mj-ea"/>
                <a:cs typeface="+mj-cs"/>
                <a:sym typeface="Calibri"/>
              </a:defRPr>
            </a:pPr>
            <a:r>
              <a:t>Neutral</a:t>
            </a:r>
            <a:endParaRPr sz="4180"/>
          </a:p>
          <a:p>
            <a:pPr marL="651509" indent="-651509" algn="l" defTabSz="1737331">
              <a:lnSpc>
                <a:spcPct val="90000"/>
              </a:lnSpc>
              <a:spcBef>
                <a:spcPts val="1300"/>
              </a:spcBef>
              <a:defRPr sz="5700" b="0">
                <a:solidFill>
                  <a:srgbClr val="292934"/>
                </a:solidFill>
                <a:latin typeface="+mj-lt"/>
                <a:ea typeface="+mj-ea"/>
                <a:cs typeface="+mj-cs"/>
                <a:sym typeface="Calibri"/>
              </a:defRPr>
            </a:pPr>
            <a:r>
              <a:t>Panic</a:t>
            </a:r>
          </a:p>
          <a:p>
            <a:pPr marL="651509" indent="-651509" algn="l" defTabSz="1737331">
              <a:lnSpc>
                <a:spcPct val="90000"/>
              </a:lnSpc>
              <a:spcBef>
                <a:spcPts val="1300"/>
              </a:spcBef>
              <a:defRPr sz="5700" b="0">
                <a:solidFill>
                  <a:srgbClr val="292934"/>
                </a:solidFill>
                <a:latin typeface="+mj-lt"/>
                <a:ea typeface="+mj-ea"/>
                <a:cs typeface="+mj-cs"/>
                <a:sym typeface="Calibri"/>
              </a:defRPr>
            </a:pPr>
            <a:r>
              <a:t>Sadness</a:t>
            </a:r>
          </a:p>
        </p:txBody>
      </p:sp>
      <p:pic>
        <p:nvPicPr>
          <p:cNvPr id="362" name="media12.wav" descr="media12.wav"/>
          <p:cNvPicPr>
            <a:picLocks/>
          </p:cNvPicPr>
          <p:nvPr>
            <a:audioFile r:link="rId12"/>
            <p:extLst>
              <p:ext uri="{DAA4B4D4-6D71-4841-9C94-3DE7FCFB9230}">
                <p14:media xmlns:p14="http://schemas.microsoft.com/office/powerpoint/2010/main" r:embed="rId11"/>
              </p:ext>
            </p:extLst>
          </p:nvPr>
        </p:nvPicPr>
        <p:blipFill>
          <a:blip r:embed="rId23"/>
          <a:stretch>
            <a:fillRect/>
          </a:stretch>
        </p:blipFill>
        <p:spPr>
          <a:xfrm>
            <a:off x="15924916" y="3878726"/>
            <a:ext cx="571501" cy="571501"/>
          </a:xfrm>
          <a:prstGeom prst="rect">
            <a:avLst/>
          </a:prstGeom>
          <a:ln w="12700">
            <a:miter lim="400000"/>
          </a:ln>
        </p:spPr>
      </p:pic>
      <p:pic>
        <p:nvPicPr>
          <p:cNvPr id="363" name="media13.wav" descr="media13.wav"/>
          <p:cNvPicPr>
            <a:picLocks/>
          </p:cNvPicPr>
          <p:nvPr>
            <a:audioFile r:link="rId14"/>
            <p:extLst>
              <p:ext uri="{DAA4B4D4-6D71-4841-9C94-3DE7FCFB9230}">
                <p14:media xmlns:p14="http://schemas.microsoft.com/office/powerpoint/2010/main" r:embed="rId13"/>
              </p:ext>
            </p:extLst>
          </p:nvPr>
        </p:nvPicPr>
        <p:blipFill>
          <a:blip r:embed="rId23"/>
          <a:stretch>
            <a:fillRect/>
          </a:stretch>
        </p:blipFill>
        <p:spPr>
          <a:xfrm>
            <a:off x="16752865" y="7378672"/>
            <a:ext cx="571501" cy="571501"/>
          </a:xfrm>
          <a:prstGeom prst="rect">
            <a:avLst/>
          </a:prstGeom>
          <a:ln w="12700">
            <a:miter lim="400000"/>
          </a:ln>
        </p:spPr>
      </p:pic>
      <p:pic>
        <p:nvPicPr>
          <p:cNvPr id="364" name="media14.wav" descr="media14.wav"/>
          <p:cNvPicPr>
            <a:picLocks/>
          </p:cNvPicPr>
          <p:nvPr>
            <a:audioFile r:link="rId16"/>
            <p:extLst>
              <p:ext uri="{DAA4B4D4-6D71-4841-9C94-3DE7FCFB9230}">
                <p14:media xmlns:p14="http://schemas.microsoft.com/office/powerpoint/2010/main" r:embed="rId15"/>
              </p:ext>
            </p:extLst>
          </p:nvPr>
        </p:nvPicPr>
        <p:blipFill>
          <a:blip r:embed="rId23"/>
          <a:stretch>
            <a:fillRect/>
          </a:stretch>
        </p:blipFill>
        <p:spPr>
          <a:xfrm>
            <a:off x="17110594" y="6472291"/>
            <a:ext cx="571501" cy="571501"/>
          </a:xfrm>
          <a:prstGeom prst="rect">
            <a:avLst/>
          </a:prstGeom>
          <a:ln w="12700">
            <a:miter lim="400000"/>
          </a:ln>
        </p:spPr>
      </p:pic>
      <p:pic>
        <p:nvPicPr>
          <p:cNvPr id="365" name="media15.wav" descr="media15.wav"/>
          <p:cNvPicPr>
            <a:picLocks/>
          </p:cNvPicPr>
          <p:nvPr>
            <a:audioFile r:link="rId18"/>
            <p:extLst>
              <p:ext uri="{DAA4B4D4-6D71-4841-9C94-3DE7FCFB9230}">
                <p14:media xmlns:p14="http://schemas.microsoft.com/office/powerpoint/2010/main" r:embed="rId17"/>
              </p:ext>
            </p:extLst>
          </p:nvPr>
        </p:nvPicPr>
        <p:blipFill>
          <a:blip r:embed="rId23"/>
          <a:stretch>
            <a:fillRect/>
          </a:stretch>
        </p:blipFill>
        <p:spPr>
          <a:xfrm>
            <a:off x="16625854" y="5855149"/>
            <a:ext cx="571501" cy="571501"/>
          </a:xfrm>
          <a:prstGeom prst="rect">
            <a:avLst/>
          </a:prstGeom>
          <a:ln w="12700">
            <a:miter lim="400000"/>
          </a:ln>
        </p:spPr>
      </p:pic>
      <p:pic>
        <p:nvPicPr>
          <p:cNvPr id="366" name="media16.wav" descr="media16.wav"/>
          <p:cNvPicPr>
            <a:picLocks/>
          </p:cNvPicPr>
          <p:nvPr>
            <a:audioFile r:link="rId20"/>
            <p:extLst>
              <p:ext uri="{DAA4B4D4-6D71-4841-9C94-3DE7FCFB9230}">
                <p14:media xmlns:p14="http://schemas.microsoft.com/office/powerpoint/2010/main" r:embed="rId19"/>
              </p:ext>
            </p:extLst>
          </p:nvPr>
        </p:nvPicPr>
        <p:blipFill>
          <a:blip r:embed="rId23"/>
          <a:stretch>
            <a:fillRect/>
          </a:stretch>
        </p:blipFill>
        <p:spPr>
          <a:xfrm>
            <a:off x="16072051" y="5013325"/>
            <a:ext cx="571501"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 fill="hold"/>
                                        <p:tgtEl>
                                          <p:spTgt spid="35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40090" fill="hold"/>
                                        <p:tgtEl>
                                          <p:spTgt spid="35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80045" fill="hold"/>
                                        <p:tgtEl>
                                          <p:spTgt spid="35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10067" fill="hold"/>
                                        <p:tgtEl>
                                          <p:spTgt spid="359"/>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750022" fill="hold"/>
                                        <p:tgtEl>
                                          <p:spTgt spid="360"/>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296625" fill="hold"/>
                                        <p:tgtEl>
                                          <p:spTgt spid="362"/>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16249" fill="hold"/>
                                        <p:tgtEl>
                                          <p:spTgt spid="366"/>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630375" fill="hold"/>
                                        <p:tgtEl>
                                          <p:spTgt spid="365"/>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036375" fill="hold"/>
                                        <p:tgtEl>
                                          <p:spTgt spid="364"/>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794124" fill="hold"/>
                                        <p:tgtEl>
                                          <p:spTgt spid="3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190" showWhenStopped="0">
                <p:cTn id="43" fill="hold" display="0">
                  <p:stCondLst>
                    <p:cond delay="indefinite"/>
                  </p:stCondLst>
                </p:cTn>
                <p:tgtEl>
                  <p:spTgt spid="358"/>
                </p:tgtEl>
              </p:cMediaNode>
            </p:audio>
            <p:audio>
              <p:cMediaNode vol="80000" showWhenStopped="0">
                <p:cTn id="44" fill="hold" display="0">
                  <p:stCondLst>
                    <p:cond delay="indefinite"/>
                  </p:stCondLst>
                </p:cTn>
                <p:tgtEl>
                  <p:spTgt spid="365"/>
                </p:tgtEl>
              </p:cMediaNode>
            </p:audio>
            <p:audio>
              <p:cMediaNode vol="80000" showWhenStopped="0">
                <p:cTn id="45" fill="hold" display="0">
                  <p:stCondLst>
                    <p:cond delay="indefinite"/>
                  </p:stCondLst>
                </p:cTn>
                <p:tgtEl>
                  <p:spTgt spid="366"/>
                </p:tgtEl>
              </p:cMediaNode>
            </p:audio>
            <p:audio>
              <p:cMediaNode vol="80000" showWhenStopped="0">
                <p:cTn id="46" fill="hold" display="0">
                  <p:stCondLst>
                    <p:cond delay="indefinite"/>
                  </p:stCondLst>
                </p:cTn>
                <p:tgtEl>
                  <p:spTgt spid="363"/>
                </p:tgtEl>
              </p:cMediaNode>
            </p:audio>
            <p:audio>
              <p:cMediaNode vol="80000" showWhenStopped="0">
                <p:cTn id="47" fill="hold" display="0">
                  <p:stCondLst>
                    <p:cond delay="indefinite"/>
                  </p:stCondLst>
                </p:cTn>
                <p:tgtEl>
                  <p:spTgt spid="364"/>
                </p:tgtEl>
              </p:cMediaNode>
            </p:audio>
            <p:audio>
              <p:cMediaNode vol="65039" showWhenStopped="0">
                <p:cTn id="48" fill="hold" display="0">
                  <p:stCondLst>
                    <p:cond delay="indefinite"/>
                  </p:stCondLst>
                </p:cTn>
                <p:tgtEl>
                  <p:spTgt spid="356"/>
                </p:tgtEl>
              </p:cMediaNode>
            </p:audio>
            <p:audio>
              <p:cMediaNode vol="63774" showWhenStopped="0">
                <p:cTn id="49" fill="hold" display="0">
                  <p:stCondLst>
                    <p:cond delay="indefinite"/>
                  </p:stCondLst>
                </p:cTn>
                <p:tgtEl>
                  <p:spTgt spid="357"/>
                </p:tgtEl>
              </p:cMediaNode>
            </p:audio>
            <p:audio>
              <p:cMediaNode vol="64151" showWhenStopped="0">
                <p:cTn id="50" fill="hold" display="0">
                  <p:stCondLst>
                    <p:cond delay="indefinite"/>
                  </p:stCondLst>
                </p:cTn>
                <p:tgtEl>
                  <p:spTgt spid="360"/>
                </p:tgtEl>
              </p:cMediaNode>
            </p:audio>
            <p:audio>
              <p:cMediaNode vol="54716" showWhenStopped="0">
                <p:cTn id="51" fill="hold" display="0">
                  <p:stCondLst>
                    <p:cond delay="indefinite"/>
                  </p:stCondLst>
                </p:cTn>
                <p:tgtEl>
                  <p:spTgt spid="359"/>
                </p:tgtEl>
              </p:cMediaNode>
            </p:audio>
            <p:audio>
              <p:cMediaNode vol="80000" showWhenStopped="0">
                <p:cTn id="52" fill="hold" display="0">
                  <p:stCondLst>
                    <p:cond delay="indefinite"/>
                  </p:stCondLst>
                </p:cTn>
                <p:tgtEl>
                  <p:spTgt spid="36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pontaneous Speech with Dimensional Annotations…"/>
          <p:cNvSpPr txBox="1">
            <a:spLocks noGrp="1"/>
          </p:cNvSpPr>
          <p:nvPr>
            <p:ph type="title"/>
          </p:nvPr>
        </p:nvSpPr>
        <p:spPr>
          <a:prstGeom prst="rect">
            <a:avLst/>
          </a:prstGeom>
        </p:spPr>
        <p:txBody>
          <a:bodyPr lIns="91438" tIns="91438" rIns="91438" bIns="91438"/>
          <a:lstStyle/>
          <a:p>
            <a:pPr defTabSz="1700783">
              <a:defRPr sz="8928" spc="-186"/>
            </a:pPr>
            <a:r>
              <a:rPr sz="7812" spc="-162">
                <a:solidFill>
                  <a:srgbClr val="000000"/>
                </a:solidFill>
              </a:rPr>
              <a:t>Spontaneous</a:t>
            </a:r>
            <a:r>
              <a:rPr sz="7812" spc="-162"/>
              <a:t> Speech with Dimensional Annotations</a:t>
            </a:r>
          </a:p>
          <a:p>
            <a:pPr defTabSz="1700783">
              <a:defRPr sz="8928" spc="-186"/>
            </a:pPr>
            <a:r>
              <a:rPr sz="4836" spc="-100"/>
              <a:t>(SEMAINE database)</a:t>
            </a:r>
          </a:p>
        </p:txBody>
      </p:sp>
      <p:sp>
        <p:nvSpPr>
          <p:cNvPr id="369" name="The goal of the Sensitive Artificial Listener operator (right) is to engage the user (left) in emotional conversations…"/>
          <p:cNvSpPr txBox="1">
            <a:spLocks noGrp="1"/>
          </p:cNvSpPr>
          <p:nvPr>
            <p:ph type="body" idx="1"/>
          </p:nvPr>
        </p:nvSpPr>
        <p:spPr>
          <a:prstGeom prst="rect">
            <a:avLst/>
          </a:prstGeom>
        </p:spPr>
        <p:txBody>
          <a:bodyPr lIns="91438" tIns="91438" rIns="91438" bIns="91438"/>
          <a:lstStyle/>
          <a:p>
            <a:pPr marL="567558" indent="-567558">
              <a:buClrTx/>
              <a:buFont typeface="Arial"/>
              <a:buChar char="•"/>
            </a:pPr>
            <a:r>
              <a:t>The goal of the Sensitive Artificial Listener operator (right) is to engage the user (left) in emotional conversations</a:t>
            </a:r>
          </a:p>
          <a:p>
            <a:pPr marL="1413163" lvl="2" indent="-498763">
              <a:buClrTx/>
              <a:buFont typeface="Arial"/>
              <a:buChar char="•"/>
            </a:pPr>
            <a:r>
              <a:t>“Anything nice happened this week?” “It’s all rubbish.”</a:t>
            </a:r>
          </a:p>
          <a:p>
            <a:pPr marL="567558" indent="-567558">
              <a:buClrTx/>
              <a:buFont typeface="Arial"/>
              <a:buChar char="•"/>
            </a:pPr>
            <a:r>
              <a:t>6-8 annotators. Annotations range from -1 to 1 with 20ms intervals.</a:t>
            </a:r>
          </a:p>
          <a:p>
            <a:pPr marL="567558" indent="-567558">
              <a:buClrTx/>
              <a:buFont typeface="Arial"/>
              <a:buChar char="•"/>
            </a:pPr>
            <a:endParaRPr/>
          </a:p>
          <a:p>
            <a:pPr marL="567558" indent="-567558">
              <a:buClrTx/>
              <a:buFont typeface="Arial"/>
              <a:buChar char="•"/>
            </a:pPr>
            <a:endParaRPr/>
          </a:p>
          <a:p>
            <a:pPr marL="1005839" lvl="1" indent="-548639">
              <a:buClrTx/>
              <a:buFont typeface="Arial"/>
              <a:buChar char="–"/>
            </a:pPr>
            <a:r>
              <a:t>Valence score : -0.88</a:t>
            </a:r>
          </a:p>
          <a:p>
            <a:pPr marL="1005839" lvl="1" indent="-548639">
              <a:buClrTx/>
              <a:buFont typeface="Arial"/>
              <a:buChar char="–"/>
            </a:pPr>
            <a:r>
              <a:t>Valence score : 0.58</a:t>
            </a:r>
          </a:p>
          <a:p>
            <a:pPr marL="1005839" lvl="1" indent="-548639">
              <a:buClrTx/>
              <a:buFont typeface="Arial"/>
              <a:buChar char="–"/>
            </a:pPr>
            <a:r>
              <a:t>Valence score : 0.83</a:t>
            </a:r>
          </a:p>
        </p:txBody>
      </p:sp>
      <p:pic>
        <p:nvPicPr>
          <p:cNvPr id="370" name="media30.wav" descr="media30.wav"/>
          <p:cNvPicPr>
            <a:picLocks/>
          </p:cNvPicPr>
          <p:nvPr>
            <a:audioFile r:link="rId2"/>
            <p:extLst>
              <p:ext uri="{DAA4B4D4-6D71-4841-9C94-3DE7FCFB9230}">
                <p14:media xmlns:p14="http://schemas.microsoft.com/office/powerpoint/2010/main" r:embed="rId1"/>
              </p:ext>
            </p:extLst>
          </p:nvPr>
        </p:nvPicPr>
        <p:blipFill>
          <a:blip r:embed="rId9"/>
          <a:stretch>
            <a:fillRect/>
          </a:stretch>
        </p:blipFill>
        <p:spPr>
          <a:xfrm>
            <a:off x="9170283" y="7634240"/>
            <a:ext cx="571501" cy="571501"/>
          </a:xfrm>
          <a:prstGeom prst="rect">
            <a:avLst/>
          </a:prstGeom>
          <a:ln w="12700">
            <a:miter lim="400000"/>
          </a:ln>
        </p:spPr>
      </p:pic>
      <p:pic>
        <p:nvPicPr>
          <p:cNvPr id="371" name="media32.wav" descr="media32.wav"/>
          <p:cNvPicPr>
            <a:picLocks/>
          </p:cNvPicPr>
          <p:nvPr>
            <a:audioFile r:link="rId4"/>
            <p:extLst>
              <p:ext uri="{DAA4B4D4-6D71-4841-9C94-3DE7FCFB9230}">
                <p14:media xmlns:p14="http://schemas.microsoft.com/office/powerpoint/2010/main" r:embed="rId3"/>
              </p:ext>
            </p:extLst>
          </p:nvPr>
        </p:nvPicPr>
        <p:blipFill>
          <a:blip r:embed="rId9"/>
          <a:stretch>
            <a:fillRect/>
          </a:stretch>
        </p:blipFill>
        <p:spPr>
          <a:xfrm>
            <a:off x="9223767" y="8924174"/>
            <a:ext cx="571501" cy="571501"/>
          </a:xfrm>
          <a:prstGeom prst="rect">
            <a:avLst/>
          </a:prstGeom>
          <a:ln w="12700">
            <a:miter lim="400000"/>
          </a:ln>
        </p:spPr>
      </p:pic>
      <p:pic>
        <p:nvPicPr>
          <p:cNvPr id="372" name="media33.wav" descr="media33.wav"/>
          <p:cNvPicPr>
            <a:picLocks/>
          </p:cNvPicPr>
          <p:nvPr>
            <a:audioFile r:link="rId6"/>
            <p:extLst>
              <p:ext uri="{DAA4B4D4-6D71-4841-9C94-3DE7FCFB9230}">
                <p14:media xmlns:p14="http://schemas.microsoft.com/office/powerpoint/2010/main" r:embed="rId5"/>
              </p:ext>
            </p:extLst>
          </p:nvPr>
        </p:nvPicPr>
        <p:blipFill>
          <a:blip r:embed="rId9"/>
          <a:stretch>
            <a:fillRect/>
          </a:stretch>
        </p:blipFill>
        <p:spPr>
          <a:xfrm>
            <a:off x="9204135" y="10365038"/>
            <a:ext cx="571501" cy="571501"/>
          </a:xfrm>
          <a:prstGeom prst="rect">
            <a:avLst/>
          </a:prstGeom>
          <a:ln w="12700">
            <a:miter lim="400000"/>
          </a:ln>
        </p:spPr>
      </p:pic>
      <p:sp>
        <p:nvSpPr>
          <p:cNvPr id="373" name="Slide Number"/>
          <p:cNvSpPr txBox="1">
            <a:spLocks noGrp="1"/>
          </p:cNvSpPr>
          <p:nvPr>
            <p:ph type="sldNum" sz="quarter" idx="4294967295"/>
          </p:nvPr>
        </p:nvSpPr>
        <p:spPr>
          <a:xfrm>
            <a:off x="21971917" y="13068888"/>
            <a:ext cx="453051" cy="431619"/>
          </a:xfrm>
          <a:prstGeom prst="rect">
            <a:avLst/>
          </a:prstGeom>
          <a:extLst>
            <a:ext uri="{C572A759-6A51-4108-AA02-DFA0A04FC94B}">
              <ma14:wrappingTextBoxFlag xmlns="" xmlns:ma14="http://schemas.microsoft.com/office/mac/drawingml/2011/main" val="1"/>
            </a:ext>
          </a:extLst>
        </p:spPr>
        <p:txBody>
          <a:bodyPr lIns="91438" tIns="91438" rIns="91438" bIns="91438"/>
          <a:lstStyle/>
          <a:p>
            <a:fld id="{86CB4B4D-7CA3-9044-876B-883B54F8677D}" type="slidenum">
              <a:t>18</a:t>
            </a:fld>
            <a:endParaRPr/>
          </a:p>
        </p:txBody>
      </p:sp>
      <p:pic>
        <p:nvPicPr>
          <p:cNvPr id="374" name="Image" descr="Image"/>
          <p:cNvPicPr>
            <a:picLocks noChangeAspect="1"/>
          </p:cNvPicPr>
          <p:nvPr/>
        </p:nvPicPr>
        <p:blipFill>
          <a:blip r:embed="rId10"/>
          <a:stretch>
            <a:fillRect/>
          </a:stretch>
        </p:blipFill>
        <p:spPr>
          <a:xfrm>
            <a:off x="10919453" y="7570028"/>
            <a:ext cx="11464803" cy="4581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9999" fill="hold"/>
                                        <p:tgtEl>
                                          <p:spTgt spid="370"/>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37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920000" fill="hold"/>
                                        <p:tgtEl>
                                          <p:spTgt spid="371"/>
                                        </p:tgtEl>
                                      </p:cBhvr>
                                    </p:cmd>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000" fill="hold"/>
                                        <p:tgtEl>
                                          <p:spTgt spid="371"/>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969999" fill="hold"/>
                                        <p:tgtEl>
                                          <p:spTgt spid="372"/>
                                        </p:tgtEl>
                                      </p:cBhvr>
                                    </p:cmd>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000" fill="hold"/>
                                        <p:tgtEl>
                                          <p:spTgt spid="3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cTn>
                <p:tgtEl>
                  <p:spTgt spid="371"/>
                </p:tgtEl>
              </p:cMediaNode>
            </p:audio>
            <p:audio>
              <p:cMediaNode vol="80000" showWhenStopped="0">
                <p:cTn id="28" fill="hold" display="0">
                  <p:stCondLst>
                    <p:cond delay="indefinite"/>
                  </p:stCondLst>
                </p:cTn>
                <p:tgtEl>
                  <p:spTgt spid="370"/>
                </p:tgtEl>
              </p:cMediaNode>
            </p:audio>
            <p:audio>
              <p:cMediaNode vol="80000" showWhenStopped="0">
                <p:cTn id="29" fill="hold" display="0">
                  <p:stCondLst>
                    <p:cond delay="indefinite"/>
                  </p:stCondLst>
                </p:cTn>
                <p:tgtEl>
                  <p:spTgt spid="37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pontaneous Speech with Dimensional Annotations…"/>
          <p:cNvSpPr txBox="1">
            <a:spLocks noGrp="1"/>
          </p:cNvSpPr>
          <p:nvPr>
            <p:ph type="title"/>
          </p:nvPr>
        </p:nvSpPr>
        <p:spPr>
          <a:prstGeom prst="rect">
            <a:avLst/>
          </a:prstGeom>
        </p:spPr>
        <p:txBody>
          <a:bodyPr lIns="91438" tIns="91438" rIns="91438" bIns="91438"/>
          <a:lstStyle/>
          <a:p>
            <a:pPr defTabSz="1700783">
              <a:defRPr sz="8928" spc="-186"/>
            </a:pPr>
            <a:r>
              <a:rPr sz="7812" spc="-162">
                <a:solidFill>
                  <a:srgbClr val="000000"/>
                </a:solidFill>
              </a:rPr>
              <a:t>Spontaneous</a:t>
            </a:r>
            <a:r>
              <a:rPr sz="7812" spc="-162"/>
              <a:t> Speech with Dimensional Annotations</a:t>
            </a:r>
          </a:p>
          <a:p>
            <a:pPr defTabSz="1700783">
              <a:defRPr sz="8928" spc="-186"/>
            </a:pPr>
            <a:r>
              <a:rPr sz="4836" spc="-100"/>
              <a:t>(RECOLA database)</a:t>
            </a:r>
          </a:p>
        </p:txBody>
      </p:sp>
      <p:sp>
        <p:nvSpPr>
          <p:cNvPr id="379" name="3 hours of audio, visual, and physiological recordings of between 46 French speaking participants…"/>
          <p:cNvSpPr txBox="1">
            <a:spLocks noGrp="1"/>
          </p:cNvSpPr>
          <p:nvPr>
            <p:ph type="body" idx="1"/>
          </p:nvPr>
        </p:nvSpPr>
        <p:spPr>
          <a:xfrm>
            <a:off x="2194560" y="3691468"/>
            <a:ext cx="20318929" cy="8046720"/>
          </a:xfrm>
          <a:prstGeom prst="rect">
            <a:avLst/>
          </a:prstGeom>
        </p:spPr>
        <p:txBody>
          <a:bodyPr lIns="91438" tIns="91438" rIns="91438" bIns="91438"/>
          <a:lstStyle/>
          <a:p>
            <a:pPr marL="471634" indent="-471634">
              <a:buClrTx/>
              <a:buFontTx/>
              <a:buChar char="•"/>
            </a:pPr>
            <a:r>
              <a:t>3 hours of audio, visual, and physiological recordings of between 46 French speaking participants</a:t>
            </a:r>
          </a:p>
          <a:p>
            <a:pPr marL="471634" indent="-471634">
              <a:buClrTx/>
              <a:buFontTx/>
              <a:buChar char="•"/>
            </a:pPr>
            <a:r>
              <a:t>Participants were asked to reach consensus on how to survive in a disaster scenario</a:t>
            </a:r>
          </a:p>
          <a:p>
            <a:pPr marL="471634" indent="-471634">
              <a:buClrTx/>
              <a:buFontTx/>
              <a:buChar char="•"/>
            </a:pPr>
            <a:r>
              <a:t>6 annotators. Annotations range from </a:t>
            </a:r>
          </a:p>
          <a:p>
            <a:pPr marL="0" indent="0">
              <a:buClrTx/>
              <a:buSzTx/>
              <a:buFontTx/>
              <a:buNone/>
            </a:pPr>
            <a:r>
              <a:t>    -1 to 1 with 40ms intervals.</a:t>
            </a:r>
          </a:p>
        </p:txBody>
      </p:sp>
      <p:sp>
        <p:nvSpPr>
          <p:cNvPr id="380" name="Slide Number"/>
          <p:cNvSpPr txBox="1">
            <a:spLocks noGrp="1"/>
          </p:cNvSpPr>
          <p:nvPr>
            <p:ph type="sldNum" sz="quarter" idx="4294967295"/>
          </p:nvPr>
        </p:nvSpPr>
        <p:spPr>
          <a:xfrm>
            <a:off x="21971917" y="13068888"/>
            <a:ext cx="453051" cy="431619"/>
          </a:xfrm>
          <a:prstGeom prst="rect">
            <a:avLst/>
          </a:prstGeom>
          <a:extLst>
            <a:ext uri="{C572A759-6A51-4108-AA02-DFA0A04FC94B}">
              <ma14:wrappingTextBoxFlag xmlns="" xmlns:ma14="http://schemas.microsoft.com/office/mac/drawingml/2011/main" val="1"/>
            </a:ext>
          </a:extLst>
        </p:spPr>
        <p:txBody>
          <a:bodyPr lIns="91438" tIns="91438" rIns="91438" bIns="91438"/>
          <a:lstStyle/>
          <a:p>
            <a:fld id="{86CB4B4D-7CA3-9044-876B-883B54F8677D}" type="slidenum">
              <a:t>19</a:t>
            </a:fld>
            <a:endParaRPr/>
          </a:p>
        </p:txBody>
      </p:sp>
      <p:pic>
        <p:nvPicPr>
          <p:cNvPr id="381" name="Image" descr="Image"/>
          <p:cNvPicPr>
            <a:picLocks noChangeAspect="1"/>
          </p:cNvPicPr>
          <p:nvPr/>
        </p:nvPicPr>
        <p:blipFill>
          <a:blip r:embed="rId2"/>
          <a:stretch>
            <a:fillRect/>
          </a:stretch>
        </p:blipFill>
        <p:spPr>
          <a:xfrm>
            <a:off x="13254057" y="6291333"/>
            <a:ext cx="7699939" cy="613309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Outline"/>
          <p:cNvSpPr txBox="1">
            <a:spLocks noGrp="1"/>
          </p:cNvSpPr>
          <p:nvPr>
            <p:ph type="title"/>
          </p:nvPr>
        </p:nvSpPr>
        <p:spPr>
          <a:prstGeom prst="rect">
            <a:avLst/>
          </a:prstGeom>
        </p:spPr>
        <p:txBody>
          <a:bodyPr/>
          <a:lstStyle/>
          <a:p>
            <a:r>
              <a:t>Outline</a:t>
            </a:r>
          </a:p>
        </p:txBody>
      </p:sp>
      <p:sp>
        <p:nvSpPr>
          <p:cNvPr id="207" name="Emotion in speech…"/>
          <p:cNvSpPr txBox="1">
            <a:spLocks noGrp="1"/>
          </p:cNvSpPr>
          <p:nvPr>
            <p:ph type="body" idx="1"/>
          </p:nvPr>
        </p:nvSpPr>
        <p:spPr>
          <a:prstGeom prst="rect">
            <a:avLst/>
          </a:prstGeom>
        </p:spPr>
        <p:txBody>
          <a:bodyPr/>
          <a:lstStyle/>
          <a:p>
            <a:pPr marL="567558" indent="-567558">
              <a:buClrTx/>
              <a:buFont typeface="Arial"/>
              <a:buChar char="•"/>
            </a:pPr>
            <a:r>
              <a:rPr dirty="0"/>
              <a:t>Emotion in speech</a:t>
            </a:r>
          </a:p>
          <a:p>
            <a:pPr marL="1005839" lvl="1" indent="-548639">
              <a:buClrTx/>
              <a:buFont typeface="Arial"/>
              <a:buChar char="–"/>
            </a:pPr>
            <a:r>
              <a:rPr dirty="0"/>
              <a:t>Emotion theory</a:t>
            </a:r>
          </a:p>
          <a:p>
            <a:pPr marL="1005839" lvl="1" indent="-548639">
              <a:buClrTx/>
              <a:buFont typeface="Arial"/>
              <a:buChar char="–"/>
            </a:pPr>
            <a:r>
              <a:rPr dirty="0"/>
              <a:t>Emotional speech corpora</a:t>
            </a:r>
          </a:p>
          <a:p>
            <a:pPr marL="1005839" lvl="1" indent="-548639">
              <a:buClrTx/>
              <a:buFont typeface="Arial"/>
              <a:buChar char="–"/>
            </a:pPr>
            <a:r>
              <a:rPr dirty="0"/>
              <a:t>Features for emotional speech</a:t>
            </a:r>
          </a:p>
          <a:p>
            <a:pPr marL="1005839" lvl="1" indent="-548639">
              <a:buClrTx/>
              <a:buFont typeface="Arial"/>
              <a:buChar char="–"/>
            </a:pPr>
            <a:r>
              <a:rPr dirty="0"/>
              <a:t>Models for emotion recognition</a:t>
            </a:r>
          </a:p>
          <a:p>
            <a:pPr marL="1005839" lvl="1" indent="-548639">
              <a:buClrTx/>
              <a:buFont typeface="Arial"/>
              <a:buChar char="–"/>
            </a:pPr>
            <a:r>
              <a:rPr dirty="0"/>
              <a:t>Expressive synthetic speech</a:t>
            </a:r>
          </a:p>
          <a:p>
            <a:pPr marL="567558" indent="-567558">
              <a:buClrTx/>
              <a:buFont typeface="Arial"/>
              <a:buChar char="•"/>
            </a:pPr>
            <a:r>
              <a:rPr dirty="0"/>
              <a:t>Sentiment and emotion in text</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pontaneous Speech with Dimensional Annotations…"/>
          <p:cNvSpPr txBox="1">
            <a:spLocks noGrp="1"/>
          </p:cNvSpPr>
          <p:nvPr>
            <p:ph type="title"/>
          </p:nvPr>
        </p:nvSpPr>
        <p:spPr>
          <a:prstGeom prst="rect">
            <a:avLst/>
          </a:prstGeom>
        </p:spPr>
        <p:txBody>
          <a:bodyPr lIns="91438" tIns="91438" rIns="91438" bIns="91438"/>
          <a:lstStyle/>
          <a:p>
            <a:pPr defTabSz="1700783">
              <a:defRPr sz="8928" spc="-186"/>
            </a:pPr>
            <a:r>
              <a:rPr sz="7812" spc="-162">
                <a:solidFill>
                  <a:srgbClr val="000000"/>
                </a:solidFill>
              </a:rPr>
              <a:t>Spontaneous</a:t>
            </a:r>
            <a:r>
              <a:rPr sz="7812" spc="-162"/>
              <a:t> Speech with Dimensional Annotations</a:t>
            </a:r>
          </a:p>
          <a:p>
            <a:pPr defTabSz="1700783">
              <a:defRPr sz="8928" spc="-186"/>
            </a:pPr>
            <a:r>
              <a:rPr sz="4836" spc="-100"/>
              <a:t>(RECOLA database)</a:t>
            </a:r>
          </a:p>
        </p:txBody>
      </p:sp>
      <p:sp>
        <p:nvSpPr>
          <p:cNvPr id="384" name="Slide Number"/>
          <p:cNvSpPr txBox="1">
            <a:spLocks noGrp="1"/>
          </p:cNvSpPr>
          <p:nvPr>
            <p:ph type="sldNum" sz="quarter" idx="4294967295"/>
          </p:nvPr>
        </p:nvSpPr>
        <p:spPr>
          <a:xfrm>
            <a:off x="21971917" y="13068888"/>
            <a:ext cx="453051" cy="431619"/>
          </a:xfrm>
          <a:prstGeom prst="rect">
            <a:avLst/>
          </a:prstGeom>
          <a:extLst>
            <a:ext uri="{C572A759-6A51-4108-AA02-DFA0A04FC94B}">
              <ma14:wrappingTextBoxFlag xmlns="" xmlns:ma14="http://schemas.microsoft.com/office/mac/drawingml/2011/main" val="1"/>
            </a:ext>
          </a:extLst>
        </p:spPr>
        <p:txBody>
          <a:bodyPr lIns="91438" tIns="91438" rIns="91438" bIns="91438"/>
          <a:lstStyle/>
          <a:p>
            <a:fld id="{86CB4B4D-7CA3-9044-876B-883B54F8677D}" type="slidenum">
              <a:t>20</a:t>
            </a:fld>
            <a:endParaRPr/>
          </a:p>
        </p:txBody>
      </p:sp>
      <p:pic>
        <p:nvPicPr>
          <p:cNvPr id="385" name="recola_1.mp4" descr="recola_1.mp4"/>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2828069" y="3774431"/>
            <a:ext cx="8730979" cy="4911177"/>
          </a:xfrm>
          <a:prstGeom prst="rect">
            <a:avLst/>
          </a:prstGeom>
          <a:ln w="12700">
            <a:miter lim="400000"/>
          </a:ln>
        </p:spPr>
      </p:pic>
      <p:pic>
        <p:nvPicPr>
          <p:cNvPr id="386" name="recola_2.mp4" descr="recola_2.mp4"/>
          <p:cNvPicPr>
            <a:picLocks/>
          </p:cNvPicPr>
          <p:nvPr>
            <a:videoFile r:link="rId4"/>
            <p:extLst>
              <p:ext uri="{DAA4B4D4-6D71-4841-9C94-3DE7FCFB9230}">
                <p14:media xmlns:p14="http://schemas.microsoft.com/office/powerpoint/2010/main" r:embed="rId3"/>
              </p:ext>
            </p:extLst>
          </p:nvPr>
        </p:nvPicPr>
        <p:blipFill>
          <a:blip r:embed="rId8"/>
          <a:stretch>
            <a:fillRect/>
          </a:stretch>
        </p:blipFill>
        <p:spPr>
          <a:xfrm>
            <a:off x="13095110" y="3774431"/>
            <a:ext cx="8730980" cy="4911177"/>
          </a:xfrm>
          <a:prstGeom prst="rect">
            <a:avLst/>
          </a:prstGeom>
          <a:ln w="12700">
            <a:miter lim="400000"/>
          </a:ln>
        </p:spPr>
      </p:pic>
      <p:pic>
        <p:nvPicPr>
          <p:cNvPr id="387" name="Image" descr="Image"/>
          <p:cNvPicPr>
            <a:picLocks noChangeAspect="1"/>
          </p:cNvPicPr>
          <p:nvPr/>
        </p:nvPicPr>
        <p:blipFill>
          <a:blip r:embed="rId9"/>
          <a:stretch>
            <a:fillRect/>
          </a:stretch>
        </p:blipFill>
        <p:spPr>
          <a:xfrm>
            <a:off x="2467222" y="8843660"/>
            <a:ext cx="4625070" cy="3107659"/>
          </a:xfrm>
          <a:prstGeom prst="rect">
            <a:avLst/>
          </a:prstGeom>
          <a:ln w="12700">
            <a:miter lim="400000"/>
          </a:ln>
        </p:spPr>
      </p:pic>
      <p:pic>
        <p:nvPicPr>
          <p:cNvPr id="388" name="Image" descr="Image"/>
          <p:cNvPicPr>
            <a:picLocks noChangeAspect="1"/>
          </p:cNvPicPr>
          <p:nvPr/>
        </p:nvPicPr>
        <p:blipFill>
          <a:blip r:embed="rId10"/>
          <a:stretch>
            <a:fillRect/>
          </a:stretch>
        </p:blipFill>
        <p:spPr>
          <a:xfrm>
            <a:off x="7145747" y="8843660"/>
            <a:ext cx="4625070" cy="3107659"/>
          </a:xfrm>
          <a:prstGeom prst="rect">
            <a:avLst/>
          </a:prstGeom>
          <a:ln w="12700">
            <a:miter lim="400000"/>
          </a:ln>
        </p:spPr>
      </p:pic>
      <p:pic>
        <p:nvPicPr>
          <p:cNvPr id="389" name="Image" descr="Image"/>
          <p:cNvPicPr>
            <a:picLocks noChangeAspect="1"/>
          </p:cNvPicPr>
          <p:nvPr/>
        </p:nvPicPr>
        <p:blipFill>
          <a:blip r:embed="rId11"/>
          <a:stretch>
            <a:fillRect/>
          </a:stretch>
        </p:blipFill>
        <p:spPr>
          <a:xfrm>
            <a:off x="12621480" y="8780160"/>
            <a:ext cx="4625070" cy="3107659"/>
          </a:xfrm>
          <a:prstGeom prst="rect">
            <a:avLst/>
          </a:prstGeom>
          <a:ln w="12700">
            <a:miter lim="400000"/>
          </a:ln>
        </p:spPr>
      </p:pic>
      <p:pic>
        <p:nvPicPr>
          <p:cNvPr id="390" name="Image" descr="Image"/>
          <p:cNvPicPr>
            <a:picLocks noChangeAspect="1"/>
          </p:cNvPicPr>
          <p:nvPr/>
        </p:nvPicPr>
        <p:blipFill>
          <a:blip r:embed="rId12"/>
          <a:stretch>
            <a:fillRect/>
          </a:stretch>
        </p:blipFill>
        <p:spPr>
          <a:xfrm>
            <a:off x="17459526" y="8780160"/>
            <a:ext cx="4625070" cy="3107659"/>
          </a:xfrm>
          <a:prstGeom prst="rect">
            <a:avLst/>
          </a:prstGeom>
          <a:ln w="12700">
            <a:miter lim="400000"/>
          </a:ln>
        </p:spPr>
      </p:pic>
      <p:sp>
        <p:nvSpPr>
          <p:cNvPr id="391" name="Arousal"/>
          <p:cNvSpPr txBox="1"/>
          <p:nvPr/>
        </p:nvSpPr>
        <p:spPr>
          <a:xfrm>
            <a:off x="3981660" y="11828927"/>
            <a:ext cx="1596194" cy="640768"/>
          </a:xfrm>
          <a:prstGeom prst="rect">
            <a:avLst/>
          </a:prstGeom>
          <a:ln w="12700">
            <a:miter lim="400000"/>
          </a:ln>
          <a:extLst>
            <a:ext uri="{C572A759-6A51-4108-AA02-DFA0A04FC94B}">
              <ma14:wrappingTextBoxFlag xmlns="" xmlns:ma14="http://schemas.microsoft.com/office/mac/drawingml/2011/main" val="1"/>
            </a:ext>
          </a:extLst>
        </p:spPr>
        <p:txBody>
          <a:bodyPr wrap="none" lIns="91436" tIns="91436" rIns="91436" bIns="91436">
            <a:spAutoFit/>
          </a:bodyPr>
          <a:lstStyle>
            <a:lvl1pPr algn="l" defTabSz="1828800">
              <a:lnSpc>
                <a:spcPct val="115000"/>
              </a:lnSpc>
              <a:defRPr sz="3600" b="0">
                <a:solidFill>
                  <a:srgbClr val="404040"/>
                </a:solidFill>
                <a:latin typeface="+mj-lt"/>
                <a:ea typeface="+mj-ea"/>
                <a:cs typeface="+mj-cs"/>
                <a:sym typeface="Calibri"/>
              </a:defRPr>
            </a:lvl1pPr>
          </a:lstStyle>
          <a:p>
            <a:r>
              <a:t>Arousal</a:t>
            </a:r>
          </a:p>
        </p:txBody>
      </p:sp>
      <p:sp>
        <p:nvSpPr>
          <p:cNvPr id="392" name="Valence"/>
          <p:cNvSpPr txBox="1"/>
          <p:nvPr/>
        </p:nvSpPr>
        <p:spPr>
          <a:xfrm>
            <a:off x="8637303" y="11828927"/>
            <a:ext cx="1641959" cy="640768"/>
          </a:xfrm>
          <a:prstGeom prst="rect">
            <a:avLst/>
          </a:prstGeom>
          <a:ln w="12700">
            <a:miter lim="400000"/>
          </a:ln>
          <a:extLst>
            <a:ext uri="{C572A759-6A51-4108-AA02-DFA0A04FC94B}">
              <ma14:wrappingTextBoxFlag xmlns="" xmlns:ma14="http://schemas.microsoft.com/office/mac/drawingml/2011/main" val="1"/>
            </a:ext>
          </a:extLst>
        </p:spPr>
        <p:txBody>
          <a:bodyPr wrap="none" lIns="91436" tIns="91436" rIns="91436" bIns="91436">
            <a:spAutoFit/>
          </a:bodyPr>
          <a:lstStyle>
            <a:lvl1pPr algn="l" defTabSz="1828800">
              <a:lnSpc>
                <a:spcPct val="115000"/>
              </a:lnSpc>
              <a:defRPr sz="3600" b="0">
                <a:solidFill>
                  <a:srgbClr val="404040"/>
                </a:solidFill>
                <a:latin typeface="+mj-lt"/>
                <a:ea typeface="+mj-ea"/>
                <a:cs typeface="+mj-cs"/>
                <a:sym typeface="Calibri"/>
              </a:defRPr>
            </a:lvl1pPr>
          </a:lstStyle>
          <a:p>
            <a:r>
              <a:t>Valence</a:t>
            </a:r>
          </a:p>
        </p:txBody>
      </p:sp>
      <p:sp>
        <p:nvSpPr>
          <p:cNvPr id="393" name="Arousal"/>
          <p:cNvSpPr txBox="1"/>
          <p:nvPr/>
        </p:nvSpPr>
        <p:spPr>
          <a:xfrm>
            <a:off x="14135918" y="11828927"/>
            <a:ext cx="1596195" cy="640768"/>
          </a:xfrm>
          <a:prstGeom prst="rect">
            <a:avLst/>
          </a:prstGeom>
          <a:ln w="12700">
            <a:miter lim="400000"/>
          </a:ln>
          <a:extLst>
            <a:ext uri="{C572A759-6A51-4108-AA02-DFA0A04FC94B}">
              <ma14:wrappingTextBoxFlag xmlns="" xmlns:ma14="http://schemas.microsoft.com/office/mac/drawingml/2011/main" val="1"/>
            </a:ext>
          </a:extLst>
        </p:spPr>
        <p:txBody>
          <a:bodyPr wrap="none" lIns="91436" tIns="91436" rIns="91436" bIns="91436">
            <a:spAutoFit/>
          </a:bodyPr>
          <a:lstStyle>
            <a:lvl1pPr algn="l" defTabSz="1828800">
              <a:lnSpc>
                <a:spcPct val="115000"/>
              </a:lnSpc>
              <a:defRPr sz="3600" b="0">
                <a:solidFill>
                  <a:srgbClr val="404040"/>
                </a:solidFill>
                <a:latin typeface="+mj-lt"/>
                <a:ea typeface="+mj-ea"/>
                <a:cs typeface="+mj-cs"/>
                <a:sym typeface="Calibri"/>
              </a:defRPr>
            </a:lvl1pPr>
          </a:lstStyle>
          <a:p>
            <a:r>
              <a:t>Arousal</a:t>
            </a:r>
          </a:p>
        </p:txBody>
      </p:sp>
      <p:sp>
        <p:nvSpPr>
          <p:cNvPr id="394" name="Valence"/>
          <p:cNvSpPr txBox="1"/>
          <p:nvPr/>
        </p:nvSpPr>
        <p:spPr>
          <a:xfrm>
            <a:off x="18951082" y="11828927"/>
            <a:ext cx="1641959" cy="640768"/>
          </a:xfrm>
          <a:prstGeom prst="rect">
            <a:avLst/>
          </a:prstGeom>
          <a:ln w="12700">
            <a:miter lim="400000"/>
          </a:ln>
          <a:extLst>
            <a:ext uri="{C572A759-6A51-4108-AA02-DFA0A04FC94B}">
              <ma14:wrappingTextBoxFlag xmlns="" xmlns:ma14="http://schemas.microsoft.com/office/mac/drawingml/2011/main" val="1"/>
            </a:ext>
          </a:extLst>
        </p:spPr>
        <p:txBody>
          <a:bodyPr wrap="none" lIns="91436" tIns="91436" rIns="91436" bIns="91436">
            <a:spAutoFit/>
          </a:bodyPr>
          <a:lstStyle>
            <a:lvl1pPr algn="l" defTabSz="1828800">
              <a:lnSpc>
                <a:spcPct val="115000"/>
              </a:lnSpc>
              <a:defRPr sz="3600" b="0">
                <a:solidFill>
                  <a:srgbClr val="404040"/>
                </a:solidFill>
                <a:latin typeface="+mj-lt"/>
                <a:ea typeface="+mj-ea"/>
                <a:cs typeface="+mj-cs"/>
                <a:sym typeface="Calibri"/>
              </a:defRPr>
            </a:lvl1pPr>
          </a:lstStyle>
          <a:p>
            <a:r>
              <a:t>Valence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8" fill="hold"/>
                                        <p:tgtEl>
                                          <p:spTgt spid="38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400" fill="hold"/>
                                        <p:tgtEl>
                                          <p:spTgt spid="38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385"/>
                </p:tgtEl>
              </p:cMediaNode>
            </p:video>
            <p:video>
              <p:cMediaNode vol="100000">
                <p:cTn id="12" fill="hold" display="0">
                  <p:stCondLst>
                    <p:cond delay="indefinite"/>
                  </p:stCondLst>
                </p:cTn>
                <p:tgtEl>
                  <p:spTgt spid="38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Partial List of the Existing Emotion Corpora"/>
          <p:cNvSpPr txBox="1">
            <a:spLocks noGrp="1"/>
          </p:cNvSpPr>
          <p:nvPr>
            <p:ph type="title"/>
          </p:nvPr>
        </p:nvSpPr>
        <p:spPr>
          <a:prstGeom prst="rect">
            <a:avLst/>
          </a:prstGeom>
        </p:spPr>
        <p:txBody>
          <a:bodyPr/>
          <a:lstStyle/>
          <a:p>
            <a:r>
              <a:t>Partial List of the Existing Emotion Corpora</a:t>
            </a:r>
          </a:p>
        </p:txBody>
      </p:sp>
      <p:sp>
        <p:nvSpPr>
          <p:cNvPr id="399" name="Lack of naturalness (acted)…"/>
          <p:cNvSpPr txBox="1">
            <a:spLocks noGrp="1"/>
          </p:cNvSpPr>
          <p:nvPr>
            <p:ph type="body" idx="1"/>
          </p:nvPr>
        </p:nvSpPr>
        <p:spPr>
          <a:prstGeom prst="rect">
            <a:avLst/>
          </a:prstGeom>
        </p:spPr>
        <p:txBody>
          <a:bodyPr/>
          <a:lstStyle/>
          <a:p>
            <a:pPr marL="567558" indent="-567558">
              <a:buClrTx/>
              <a:buFont typeface="Arial"/>
              <a:buChar char="•"/>
            </a:pPr>
            <a:r>
              <a:t>Lack of naturalness (acted)</a:t>
            </a:r>
          </a:p>
          <a:p>
            <a:pPr marL="567558" indent="-567558">
              <a:buClrTx/>
              <a:buFont typeface="Arial"/>
              <a:buChar char="•"/>
            </a:pPr>
            <a:r>
              <a:t>Unbalanced emotional content (spontaneous)</a:t>
            </a:r>
          </a:p>
          <a:p>
            <a:pPr marL="567558" indent="-567558">
              <a:buClrTx/>
              <a:buFont typeface="Arial"/>
              <a:buChar char="•"/>
            </a:pPr>
            <a:r>
              <a:t>Limited in size, limited number of speakers</a:t>
            </a:r>
          </a:p>
        </p:txBody>
      </p:sp>
      <p:pic>
        <p:nvPicPr>
          <p:cNvPr id="400" name="Image" descr="Image"/>
          <p:cNvPicPr>
            <a:picLocks noChangeAspect="1"/>
          </p:cNvPicPr>
          <p:nvPr/>
        </p:nvPicPr>
        <p:blipFill>
          <a:blip r:embed="rId3"/>
          <a:stretch>
            <a:fillRect/>
          </a:stretch>
        </p:blipFill>
        <p:spPr>
          <a:xfrm>
            <a:off x="2447850" y="6592854"/>
            <a:ext cx="12213199" cy="5409652"/>
          </a:xfrm>
          <a:prstGeom prst="rect">
            <a:avLst/>
          </a:prstGeom>
          <a:ln w="12700">
            <a:miter lim="400000"/>
          </a:ln>
        </p:spPr>
      </p:pic>
      <p:pic>
        <p:nvPicPr>
          <p:cNvPr id="401" name="Image" descr="Image"/>
          <p:cNvPicPr>
            <a:picLocks noChangeAspect="1"/>
          </p:cNvPicPr>
          <p:nvPr/>
        </p:nvPicPr>
        <p:blipFill>
          <a:blip r:embed="rId4"/>
          <a:stretch>
            <a:fillRect/>
          </a:stretch>
        </p:blipFill>
        <p:spPr>
          <a:xfrm>
            <a:off x="15908353" y="7617344"/>
            <a:ext cx="7823201" cy="2438401"/>
          </a:xfrm>
          <a:prstGeom prst="rect">
            <a:avLst/>
          </a:prstGeom>
          <a:ln w="12700">
            <a:miter lim="400000"/>
          </a:ln>
        </p:spPr>
      </p:pic>
      <p:pic>
        <p:nvPicPr>
          <p:cNvPr id="402" name="Image" descr="Image"/>
          <p:cNvPicPr>
            <a:picLocks noChangeAspect="1"/>
          </p:cNvPicPr>
          <p:nvPr/>
        </p:nvPicPr>
        <p:blipFill>
          <a:blip r:embed="rId5"/>
          <a:stretch>
            <a:fillRect/>
          </a:stretch>
        </p:blipFill>
        <p:spPr>
          <a:xfrm>
            <a:off x="17318053" y="4349065"/>
            <a:ext cx="5003801" cy="2349501"/>
          </a:xfrm>
          <a:prstGeom prst="rect">
            <a:avLst/>
          </a:prstGeom>
          <a:ln w="12700">
            <a:miter lim="400000"/>
          </a:ln>
        </p:spPr>
      </p:pic>
      <p:sp>
        <p:nvSpPr>
          <p:cNvPr id="403" name="Acted"/>
          <p:cNvSpPr txBox="1"/>
          <p:nvPr/>
        </p:nvSpPr>
        <p:spPr>
          <a:xfrm>
            <a:off x="19375246" y="3769586"/>
            <a:ext cx="1269368" cy="640767"/>
          </a:xfrm>
          <a:prstGeom prst="rect">
            <a:avLst/>
          </a:prstGeom>
          <a:ln w="12700">
            <a:miter lim="400000"/>
          </a:ln>
          <a:extLst>
            <a:ext uri="{C572A759-6A51-4108-AA02-DFA0A04FC94B}">
              <ma14:wrappingTextBoxFlag xmlns="" xmlns:ma14="http://schemas.microsoft.com/office/mac/drawingml/2011/main" val="1"/>
            </a:ext>
          </a:extLst>
        </p:spPr>
        <p:txBody>
          <a:bodyPr wrap="none" lIns="91436" tIns="91436" rIns="91436" bIns="91436">
            <a:spAutoFit/>
          </a:bodyPr>
          <a:lstStyle>
            <a:lvl1pPr algn="l" defTabSz="1828800">
              <a:lnSpc>
                <a:spcPct val="115000"/>
              </a:lnSpc>
              <a:defRPr sz="3600" b="0">
                <a:solidFill>
                  <a:srgbClr val="404040"/>
                </a:solidFill>
                <a:latin typeface="+mj-lt"/>
                <a:ea typeface="+mj-ea"/>
                <a:cs typeface="+mj-cs"/>
                <a:sym typeface="Calibri"/>
              </a:defRPr>
            </a:lvl1pPr>
          </a:lstStyle>
          <a:p>
            <a:r>
              <a:t>Acted</a:t>
            </a:r>
          </a:p>
        </p:txBody>
      </p:sp>
      <p:sp>
        <p:nvSpPr>
          <p:cNvPr id="404" name="Spontaneous"/>
          <p:cNvSpPr txBox="1"/>
          <p:nvPr/>
        </p:nvSpPr>
        <p:spPr>
          <a:xfrm>
            <a:off x="18701278" y="6933645"/>
            <a:ext cx="2617304" cy="640768"/>
          </a:xfrm>
          <a:prstGeom prst="rect">
            <a:avLst/>
          </a:prstGeom>
          <a:ln w="12700">
            <a:miter lim="400000"/>
          </a:ln>
          <a:extLst>
            <a:ext uri="{C572A759-6A51-4108-AA02-DFA0A04FC94B}">
              <ma14:wrappingTextBoxFlag xmlns="" xmlns:ma14="http://schemas.microsoft.com/office/mac/drawingml/2011/main" val="1"/>
            </a:ext>
          </a:extLst>
        </p:spPr>
        <p:txBody>
          <a:bodyPr wrap="none" lIns="91436" tIns="91436" rIns="91436" bIns="91436">
            <a:spAutoFit/>
          </a:bodyPr>
          <a:lstStyle>
            <a:lvl1pPr algn="l" defTabSz="1828800">
              <a:lnSpc>
                <a:spcPct val="115000"/>
              </a:lnSpc>
              <a:defRPr sz="3600" b="0">
                <a:solidFill>
                  <a:srgbClr val="404040"/>
                </a:solidFill>
                <a:latin typeface="+mj-lt"/>
                <a:ea typeface="+mj-ea"/>
                <a:cs typeface="+mj-cs"/>
                <a:sym typeface="Calibri"/>
              </a:defRPr>
            </a:lvl1pPr>
          </a:lstStyle>
          <a:p>
            <a:r>
              <a:t>Spontaneous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MSP-Podcast Corpus"/>
          <p:cNvSpPr txBox="1">
            <a:spLocks noGrp="1"/>
          </p:cNvSpPr>
          <p:nvPr>
            <p:ph type="title"/>
          </p:nvPr>
        </p:nvSpPr>
        <p:spPr>
          <a:prstGeom prst="rect">
            <a:avLst/>
          </a:prstGeom>
        </p:spPr>
        <p:txBody>
          <a:bodyPr/>
          <a:lstStyle/>
          <a:p>
            <a:r>
              <a:t>MSP-Podcast Corpus</a:t>
            </a:r>
          </a:p>
        </p:txBody>
      </p:sp>
      <p:sp>
        <p:nvSpPr>
          <p:cNvPr id="409" name="Use existing podcast recordings, divided into speaker turns…"/>
          <p:cNvSpPr txBox="1">
            <a:spLocks noGrp="1"/>
          </p:cNvSpPr>
          <p:nvPr>
            <p:ph type="body" idx="1"/>
          </p:nvPr>
        </p:nvSpPr>
        <p:spPr>
          <a:prstGeom prst="rect">
            <a:avLst/>
          </a:prstGeom>
        </p:spPr>
        <p:txBody>
          <a:bodyPr>
            <a:normAutofit lnSpcReduction="10000"/>
          </a:bodyPr>
          <a:lstStyle/>
          <a:p>
            <a:pPr marL="561883" indent="-561883" defTabSz="1810511">
              <a:buClrTx/>
              <a:buFont typeface="Arial"/>
              <a:buChar char="•"/>
              <a:defRPr sz="4752"/>
            </a:pPr>
            <a:r>
              <a:t>Use existing podcast recordings, divided into speaker turns</a:t>
            </a:r>
          </a:p>
          <a:p>
            <a:pPr marL="561883" indent="-561883" defTabSz="1810511">
              <a:buClrTx/>
              <a:buFont typeface="Arial"/>
              <a:buChar char="•"/>
              <a:defRPr sz="4752"/>
            </a:pPr>
            <a:r>
              <a:t>Emotion retrieval to balance the emotional content</a:t>
            </a:r>
          </a:p>
          <a:p>
            <a:pPr marL="561883" indent="-561883" defTabSz="1810511">
              <a:buClrTx/>
              <a:buFont typeface="Arial"/>
              <a:buChar char="•"/>
              <a:defRPr sz="4752"/>
            </a:pPr>
            <a:r>
              <a:t>Annotate using crowdsourcing framework</a:t>
            </a:r>
          </a:p>
          <a:p>
            <a:pPr marL="561883" indent="-561883" defTabSz="1810511">
              <a:buClrTx/>
              <a:buFont typeface="Arial"/>
              <a:buChar char="•"/>
              <a:defRPr sz="4752"/>
            </a:pPr>
            <a:endParaRPr/>
          </a:p>
          <a:p>
            <a:pPr marL="561883" indent="-561883" defTabSz="1810511">
              <a:buClrTx/>
              <a:buFont typeface="Arial"/>
              <a:buChar char="•"/>
              <a:defRPr sz="4752"/>
            </a:pPr>
            <a:endParaRPr/>
          </a:p>
          <a:p>
            <a:pPr marL="995781" lvl="1" indent="-543153" defTabSz="1810511">
              <a:buClrTx/>
              <a:buFont typeface="Arial"/>
              <a:buChar char="–"/>
              <a:defRPr sz="4752"/>
            </a:pPr>
            <a:endParaRPr/>
          </a:p>
          <a:p>
            <a:pPr marL="561883" indent="-561883" defTabSz="1810511">
              <a:buClrTx/>
              <a:buFont typeface="Arial"/>
              <a:buChar char="•"/>
              <a:defRPr sz="4752"/>
            </a:pPr>
            <a:endParaRPr/>
          </a:p>
          <a:p>
            <a:pPr marL="561883" indent="-561883" defTabSz="1810511">
              <a:buClrTx/>
              <a:buFont typeface="Arial"/>
              <a:buChar char="•"/>
              <a:defRPr sz="4752"/>
            </a:pPr>
            <a:endParaRPr/>
          </a:p>
          <a:p>
            <a:pPr marL="561883" indent="-561883" defTabSz="1810511">
              <a:buClrTx/>
              <a:buFont typeface="Arial"/>
              <a:buChar char="•"/>
              <a:defRPr sz="4752"/>
            </a:pPr>
            <a:r>
              <a:t>843 speakers, 43,797 speaking turns</a:t>
            </a:r>
          </a:p>
          <a:p>
            <a:pPr marL="561883" indent="-561883" defTabSz="1810511">
              <a:buClrTx/>
              <a:buFont typeface="Arial"/>
              <a:buChar char="•"/>
              <a:defRPr sz="4752"/>
            </a:pPr>
            <a:r>
              <a:t>~73 hours of speech (data collection is still ongoing)</a:t>
            </a:r>
          </a:p>
        </p:txBody>
      </p:sp>
      <p:pic>
        <p:nvPicPr>
          <p:cNvPr id="410" name="Image" descr="Image"/>
          <p:cNvPicPr>
            <a:picLocks noChangeAspect="1"/>
          </p:cNvPicPr>
          <p:nvPr/>
        </p:nvPicPr>
        <p:blipFill>
          <a:blip r:embed="rId3"/>
          <a:stretch>
            <a:fillRect/>
          </a:stretch>
        </p:blipFill>
        <p:spPr>
          <a:xfrm>
            <a:off x="3459054" y="6360202"/>
            <a:ext cx="12371274" cy="3383084"/>
          </a:xfrm>
          <a:prstGeom prst="rect">
            <a:avLst/>
          </a:prstGeom>
          <a:ln w="12700">
            <a:miter lim="400000"/>
          </a:ln>
        </p:spPr>
      </p:pic>
      <p:pic>
        <p:nvPicPr>
          <p:cNvPr id="411" name="Image" descr="Image"/>
          <p:cNvPicPr>
            <a:picLocks noChangeAspect="1"/>
          </p:cNvPicPr>
          <p:nvPr/>
        </p:nvPicPr>
        <p:blipFill>
          <a:blip r:embed="rId4"/>
          <a:stretch>
            <a:fillRect/>
          </a:stretch>
        </p:blipFill>
        <p:spPr>
          <a:xfrm>
            <a:off x="16299122" y="6098241"/>
            <a:ext cx="5366347" cy="4087159"/>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MSP-Podcast Corpus"/>
          <p:cNvSpPr txBox="1">
            <a:spLocks noGrp="1"/>
          </p:cNvSpPr>
          <p:nvPr>
            <p:ph type="title"/>
          </p:nvPr>
        </p:nvSpPr>
        <p:spPr>
          <a:prstGeom prst="rect">
            <a:avLst/>
          </a:prstGeom>
        </p:spPr>
        <p:txBody>
          <a:bodyPr/>
          <a:lstStyle/>
          <a:p>
            <a:r>
              <a:t>MSP-Podcast Corpus</a:t>
            </a:r>
          </a:p>
        </p:txBody>
      </p:sp>
      <p:sp>
        <p:nvSpPr>
          <p:cNvPr id="416" name="Annotations…"/>
          <p:cNvSpPr txBox="1">
            <a:spLocks noGrp="1"/>
          </p:cNvSpPr>
          <p:nvPr>
            <p:ph type="body" idx="1"/>
          </p:nvPr>
        </p:nvSpPr>
        <p:spPr>
          <a:prstGeom prst="rect">
            <a:avLst/>
          </a:prstGeom>
        </p:spPr>
        <p:txBody>
          <a:bodyPr/>
          <a:lstStyle/>
          <a:p>
            <a:pPr marL="567558" indent="-567558">
              <a:buClrTx/>
              <a:buFont typeface="Arial"/>
              <a:buChar char="•"/>
            </a:pPr>
            <a:r>
              <a:t>Annotations</a:t>
            </a:r>
          </a:p>
          <a:p>
            <a:pPr marL="1005839" lvl="1" indent="-548639">
              <a:buClrTx/>
              <a:buFont typeface="Arial"/>
              <a:buChar char="–"/>
            </a:pPr>
            <a:r>
              <a:t>Dimensional: activation, valence, dominance</a:t>
            </a:r>
          </a:p>
          <a:p>
            <a:pPr marL="1005839" lvl="1" indent="-548639">
              <a:buClrTx/>
              <a:buFont typeface="Arial"/>
              <a:buChar char="–"/>
            </a:pPr>
            <a:r>
              <a:t>Categorical: anger, happiness, sadness, disgust, surprised, fear, contempt, neutral and other</a:t>
            </a:r>
          </a:p>
        </p:txBody>
      </p:sp>
      <p:pic>
        <p:nvPicPr>
          <p:cNvPr id="417" name="Image" descr="Image"/>
          <p:cNvPicPr>
            <a:picLocks noChangeAspect="1"/>
          </p:cNvPicPr>
          <p:nvPr/>
        </p:nvPicPr>
        <p:blipFill>
          <a:blip r:embed="rId3"/>
          <a:stretch>
            <a:fillRect/>
          </a:stretch>
        </p:blipFill>
        <p:spPr>
          <a:xfrm>
            <a:off x="13143903" y="6424433"/>
            <a:ext cx="6519088" cy="6210857"/>
          </a:xfrm>
          <a:prstGeom prst="rect">
            <a:avLst/>
          </a:prstGeom>
          <a:ln w="12700">
            <a:miter lim="400000"/>
          </a:ln>
        </p:spPr>
      </p:pic>
      <p:sp>
        <p:nvSpPr>
          <p:cNvPr id="418" name="Rater disagreement per emotion category"/>
          <p:cNvSpPr txBox="1"/>
          <p:nvPr/>
        </p:nvSpPr>
        <p:spPr>
          <a:xfrm>
            <a:off x="3826790" y="11589288"/>
            <a:ext cx="7957481" cy="640768"/>
          </a:xfrm>
          <a:prstGeom prst="rect">
            <a:avLst/>
          </a:prstGeom>
          <a:ln w="12700">
            <a:miter lim="400000"/>
          </a:ln>
          <a:extLst>
            <a:ext uri="{C572A759-6A51-4108-AA02-DFA0A04FC94B}">
              <ma14:wrappingTextBoxFlag xmlns="" xmlns:ma14="http://schemas.microsoft.com/office/mac/drawingml/2011/main" val="1"/>
            </a:ext>
          </a:extLst>
        </p:spPr>
        <p:txBody>
          <a:bodyPr wrap="none" lIns="91436" tIns="91436" rIns="91436" bIns="91436">
            <a:spAutoFit/>
          </a:bodyPr>
          <a:lstStyle>
            <a:lvl1pPr algn="l" defTabSz="1828800">
              <a:lnSpc>
                <a:spcPct val="115000"/>
              </a:lnSpc>
              <a:defRPr sz="3600" b="0">
                <a:solidFill>
                  <a:srgbClr val="404040"/>
                </a:solidFill>
                <a:latin typeface="+mj-lt"/>
                <a:ea typeface="+mj-ea"/>
                <a:cs typeface="+mj-cs"/>
                <a:sym typeface="Calibri"/>
              </a:defRPr>
            </a:lvl1pPr>
          </a:lstStyle>
          <a:p>
            <a:r>
              <a:t>Rater disagreement per emotion category</a:t>
            </a:r>
          </a:p>
        </p:txBody>
      </p:sp>
      <p:sp>
        <p:nvSpPr>
          <p:cNvPr id="419" name="Emotion distribution…"/>
          <p:cNvSpPr txBox="1"/>
          <p:nvPr/>
        </p:nvSpPr>
        <p:spPr>
          <a:xfrm>
            <a:off x="19463742" y="8457235"/>
            <a:ext cx="4750160" cy="1268252"/>
          </a:xfrm>
          <a:prstGeom prst="rect">
            <a:avLst/>
          </a:prstGeom>
          <a:ln w="12700">
            <a:miter lim="400000"/>
          </a:ln>
          <a:extLst>
            <a:ext uri="{C572A759-6A51-4108-AA02-DFA0A04FC94B}">
              <ma14:wrappingTextBoxFlag xmlns="" xmlns:ma14="http://schemas.microsoft.com/office/mac/drawingml/2011/main" val="1"/>
            </a:ext>
          </a:extLst>
        </p:spPr>
        <p:txBody>
          <a:bodyPr wrap="none" lIns="91436" tIns="91436" rIns="91436" bIns="91436">
            <a:spAutoFit/>
          </a:bodyPr>
          <a:lstStyle/>
          <a:p>
            <a:pPr algn="l" defTabSz="1828800">
              <a:lnSpc>
                <a:spcPct val="115000"/>
              </a:lnSpc>
              <a:defRPr sz="3600" b="0">
                <a:solidFill>
                  <a:srgbClr val="404040"/>
                </a:solidFill>
                <a:latin typeface="+mj-lt"/>
                <a:ea typeface="+mj-ea"/>
                <a:cs typeface="+mj-cs"/>
                <a:sym typeface="Calibri"/>
              </a:defRPr>
            </a:pPr>
            <a:r>
              <a:t>Emotion distribution </a:t>
            </a:r>
          </a:p>
          <a:p>
            <a:pPr algn="l" defTabSz="1828800">
              <a:lnSpc>
                <a:spcPct val="115000"/>
              </a:lnSpc>
              <a:defRPr sz="3600" b="0">
                <a:solidFill>
                  <a:srgbClr val="404040"/>
                </a:solidFill>
                <a:latin typeface="+mj-lt"/>
                <a:ea typeface="+mj-ea"/>
                <a:cs typeface="+mj-cs"/>
                <a:sym typeface="Calibri"/>
              </a:defRPr>
            </a:pPr>
            <a:r>
              <a:t>in arousal/valence space</a:t>
            </a:r>
          </a:p>
        </p:txBody>
      </p:sp>
      <p:pic>
        <p:nvPicPr>
          <p:cNvPr id="420" name="Image" descr="Image"/>
          <p:cNvPicPr>
            <a:picLocks noChangeAspect="1"/>
          </p:cNvPicPr>
          <p:nvPr/>
        </p:nvPicPr>
        <p:blipFill>
          <a:blip r:embed="rId4"/>
          <a:stretch>
            <a:fillRect/>
          </a:stretch>
        </p:blipFill>
        <p:spPr>
          <a:xfrm>
            <a:off x="3511580" y="7324815"/>
            <a:ext cx="8946188" cy="4410093"/>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Outline"/>
          <p:cNvSpPr txBox="1">
            <a:spLocks noGrp="1"/>
          </p:cNvSpPr>
          <p:nvPr>
            <p:ph type="title"/>
          </p:nvPr>
        </p:nvSpPr>
        <p:spPr>
          <a:prstGeom prst="rect">
            <a:avLst/>
          </a:prstGeom>
        </p:spPr>
        <p:txBody>
          <a:bodyPr/>
          <a:lstStyle/>
          <a:p>
            <a:r>
              <a:t>Outline</a:t>
            </a:r>
          </a:p>
        </p:txBody>
      </p:sp>
      <p:sp>
        <p:nvSpPr>
          <p:cNvPr id="423" name="Emotion in speech…"/>
          <p:cNvSpPr txBox="1">
            <a:spLocks noGrp="1"/>
          </p:cNvSpPr>
          <p:nvPr>
            <p:ph type="body" idx="1"/>
          </p:nvPr>
        </p:nvSpPr>
        <p:spPr>
          <a:prstGeom prst="rect">
            <a:avLst/>
          </a:prstGeom>
        </p:spPr>
        <p:txBody>
          <a:bodyPr/>
          <a:lstStyle/>
          <a:p>
            <a:pPr marL="567558" indent="-567558">
              <a:buClrTx/>
              <a:buFont typeface="Arial"/>
              <a:buChar char="•"/>
            </a:pPr>
            <a:r>
              <a:rPr dirty="0"/>
              <a:t>Emotion in speech</a:t>
            </a:r>
          </a:p>
          <a:p>
            <a:pPr marL="1005839" lvl="1" indent="-548639">
              <a:buClrTx/>
              <a:buFont typeface="Arial"/>
              <a:buChar char="–"/>
            </a:pPr>
            <a:r>
              <a:rPr dirty="0"/>
              <a:t>Emotion theory</a:t>
            </a:r>
          </a:p>
          <a:p>
            <a:pPr marL="1005839" lvl="1" indent="-548639">
              <a:buClrTx/>
              <a:buFont typeface="Arial"/>
              <a:buChar char="–"/>
            </a:pPr>
            <a:r>
              <a:rPr dirty="0"/>
              <a:t>Emotional speech corpora</a:t>
            </a:r>
          </a:p>
          <a:p>
            <a:pPr marL="1005839" lvl="1" indent="-548639">
              <a:buClrTx/>
              <a:buFont typeface="Arial"/>
              <a:buChar char="–"/>
              <a:defRPr>
                <a:solidFill>
                  <a:schemeClr val="accent5">
                    <a:lumOff val="-29866"/>
                  </a:schemeClr>
                </a:solidFill>
              </a:defRPr>
            </a:pPr>
            <a:r>
              <a:rPr dirty="0"/>
              <a:t>Features for emotional speech</a:t>
            </a:r>
          </a:p>
          <a:p>
            <a:pPr marL="1005839" lvl="1" indent="-548639">
              <a:buClrTx/>
              <a:buFont typeface="Arial"/>
              <a:buChar char="–"/>
            </a:pPr>
            <a:r>
              <a:rPr dirty="0"/>
              <a:t>Models for emotion recognition</a:t>
            </a:r>
          </a:p>
          <a:p>
            <a:pPr marL="1005839" lvl="1" indent="-548639">
              <a:buClrTx/>
              <a:buFont typeface="Arial"/>
              <a:buChar char="–"/>
            </a:pPr>
            <a:r>
              <a:rPr dirty="0"/>
              <a:t>Expressive synthetic speech</a:t>
            </a:r>
          </a:p>
          <a:p>
            <a:pPr marL="567558" indent="-567558">
              <a:buClrTx/>
              <a:buFont typeface="Arial"/>
              <a:buChar char="•"/>
            </a:pPr>
            <a:r>
              <a:rPr dirty="0"/>
              <a:t>Sentiment and emotion in tex</a:t>
            </a:r>
            <a:r>
              <a:rPr lang="en-US" altLang="zh-CN" dirty="0"/>
              <a:t>t</a:t>
            </a:r>
            <a:endParaRPr dirty="0"/>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Features for Emotional Speech - Pitch"/>
          <p:cNvSpPr txBox="1">
            <a:spLocks noGrp="1"/>
          </p:cNvSpPr>
          <p:nvPr>
            <p:ph type="title"/>
          </p:nvPr>
        </p:nvSpPr>
        <p:spPr>
          <a:prstGeom prst="rect">
            <a:avLst/>
          </a:prstGeom>
        </p:spPr>
        <p:txBody>
          <a:bodyPr/>
          <a:lstStyle/>
          <a:p>
            <a:r>
              <a:t>Features for Emotional Speech - Pitch</a:t>
            </a:r>
          </a:p>
        </p:txBody>
      </p:sp>
      <p:sp>
        <p:nvSpPr>
          <p:cNvPr id="426" name="Different Valence / Different Arousal"/>
          <p:cNvSpPr txBox="1">
            <a:spLocks noGrp="1"/>
          </p:cNvSpPr>
          <p:nvPr>
            <p:ph type="body" idx="1"/>
          </p:nvPr>
        </p:nvSpPr>
        <p:spPr>
          <a:prstGeom prst="rect">
            <a:avLst/>
          </a:prstGeom>
        </p:spPr>
        <p:txBody>
          <a:bodyPr/>
          <a:lstStyle/>
          <a:p>
            <a:pPr marL="0" indent="0">
              <a:buClrTx/>
              <a:buSzTx/>
              <a:buFontTx/>
              <a:buNone/>
            </a:pPr>
            <a:r>
              <a:t>Different Valence / Different Arousal</a:t>
            </a:r>
          </a:p>
        </p:txBody>
      </p:sp>
      <p:pic>
        <p:nvPicPr>
          <p:cNvPr id="427" name="image13.jpeg" descr="image13.jpeg"/>
          <p:cNvPicPr>
            <a:picLocks noChangeAspect="1"/>
          </p:cNvPicPr>
          <p:nvPr/>
        </p:nvPicPr>
        <p:blipFill>
          <a:blip r:embed="rId7"/>
          <a:stretch>
            <a:fillRect/>
          </a:stretch>
        </p:blipFill>
        <p:spPr>
          <a:xfrm>
            <a:off x="6324210" y="4373835"/>
            <a:ext cx="12059629" cy="8046721"/>
          </a:xfrm>
          <a:prstGeom prst="rect">
            <a:avLst/>
          </a:prstGeom>
          <a:ln w="12700">
            <a:miter lim="400000"/>
          </a:ln>
        </p:spPr>
      </p:pic>
      <p:pic>
        <p:nvPicPr>
          <p:cNvPr id="428" name="media17.wav" descr="media17.wav"/>
          <p:cNvPicPr>
            <a:picLocks/>
          </p:cNvPicPr>
          <p:nvPr>
            <a:audioFile r:link="rId2"/>
            <p:extLst>
              <p:ext uri="{DAA4B4D4-6D71-4841-9C94-3DE7FCFB9230}">
                <p14:media xmlns:p14="http://schemas.microsoft.com/office/powerpoint/2010/main" r:embed="rId1"/>
              </p:ext>
            </p:extLst>
          </p:nvPr>
        </p:nvPicPr>
        <p:blipFill>
          <a:blip r:embed="rId8"/>
          <a:stretch>
            <a:fillRect/>
          </a:stretch>
        </p:blipFill>
        <p:spPr>
          <a:xfrm>
            <a:off x="4854248" y="10424161"/>
            <a:ext cx="571501" cy="571501"/>
          </a:xfrm>
          <a:prstGeom prst="rect">
            <a:avLst/>
          </a:prstGeom>
          <a:ln w="12700">
            <a:miter lim="400000"/>
          </a:ln>
        </p:spPr>
      </p:pic>
      <p:pic>
        <p:nvPicPr>
          <p:cNvPr id="429" name="media18.wav" descr="media18.wav"/>
          <p:cNvPicPr>
            <a:picLocks/>
          </p:cNvPicPr>
          <p:nvPr>
            <a:audioFile r:link="rId4"/>
            <p:extLst>
              <p:ext uri="{DAA4B4D4-6D71-4841-9C94-3DE7FCFB9230}">
                <p14:media xmlns:p14="http://schemas.microsoft.com/office/powerpoint/2010/main" r:embed="rId3"/>
              </p:ext>
            </p:extLst>
          </p:nvPr>
        </p:nvPicPr>
        <p:blipFill>
          <a:blip r:embed="rId8"/>
          <a:stretch>
            <a:fillRect/>
          </a:stretch>
        </p:blipFill>
        <p:spPr>
          <a:xfrm>
            <a:off x="17649919" y="4810403"/>
            <a:ext cx="571501" cy="571501"/>
          </a:xfrm>
          <a:prstGeom prst="rect">
            <a:avLst/>
          </a:prstGeom>
          <a:ln w="12700">
            <a:miter lim="400000"/>
          </a:ln>
        </p:spPr>
      </p:pic>
      <p:sp>
        <p:nvSpPr>
          <p:cNvPr id="430"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975" fill="hold"/>
                                        <p:tgtEl>
                                          <p:spTgt spid="42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93832" fill="hold"/>
                                        <p:tgtEl>
                                          <p:spTgt spid="4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0084" showWhenStopped="0">
                <p:cTn id="11" fill="hold" display="0">
                  <p:stCondLst>
                    <p:cond delay="indefinite"/>
                  </p:stCondLst>
                </p:cTn>
                <p:tgtEl>
                  <p:spTgt spid="429"/>
                </p:tgtEl>
              </p:cMediaNode>
            </p:audio>
            <p:audio>
              <p:cMediaNode vol="47312" showWhenStopped="0">
                <p:cTn id="12" fill="hold" display="0">
                  <p:stCondLst>
                    <p:cond delay="indefinite"/>
                  </p:stCondLst>
                </p:cTn>
                <p:tgtEl>
                  <p:spTgt spid="42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Features for Emotional Speech - Pitch"/>
          <p:cNvSpPr txBox="1">
            <a:spLocks noGrp="1"/>
          </p:cNvSpPr>
          <p:nvPr>
            <p:ph type="title"/>
          </p:nvPr>
        </p:nvSpPr>
        <p:spPr>
          <a:prstGeom prst="rect">
            <a:avLst/>
          </a:prstGeom>
        </p:spPr>
        <p:txBody>
          <a:bodyPr/>
          <a:lstStyle/>
          <a:p>
            <a:r>
              <a:t>Features for Emotional Speech - Pitch</a:t>
            </a:r>
          </a:p>
        </p:txBody>
      </p:sp>
      <p:sp>
        <p:nvSpPr>
          <p:cNvPr id="435" name="Different Valence / Same Arousal"/>
          <p:cNvSpPr txBox="1">
            <a:spLocks noGrp="1"/>
          </p:cNvSpPr>
          <p:nvPr>
            <p:ph type="body" idx="1"/>
          </p:nvPr>
        </p:nvSpPr>
        <p:spPr>
          <a:prstGeom prst="rect">
            <a:avLst/>
          </a:prstGeom>
        </p:spPr>
        <p:txBody>
          <a:bodyPr/>
          <a:lstStyle/>
          <a:p>
            <a:pPr marL="0" indent="0">
              <a:buClrTx/>
              <a:buSzTx/>
              <a:buFontTx/>
              <a:buNone/>
            </a:pPr>
            <a:r>
              <a:t>Different Valence / </a:t>
            </a:r>
            <a:r>
              <a:rPr i="1"/>
              <a:t>Same</a:t>
            </a:r>
            <a:r>
              <a:t> Arousal</a:t>
            </a:r>
          </a:p>
        </p:txBody>
      </p:sp>
      <p:pic>
        <p:nvPicPr>
          <p:cNvPr id="436" name="image14.jpeg" descr="image14.jpeg"/>
          <p:cNvPicPr>
            <a:picLocks noChangeAspect="1"/>
          </p:cNvPicPr>
          <p:nvPr/>
        </p:nvPicPr>
        <p:blipFill>
          <a:blip r:embed="rId7"/>
          <a:stretch>
            <a:fillRect/>
          </a:stretch>
        </p:blipFill>
        <p:spPr>
          <a:xfrm>
            <a:off x="6024562" y="4408261"/>
            <a:ext cx="11721599" cy="8046720"/>
          </a:xfrm>
          <a:prstGeom prst="rect">
            <a:avLst/>
          </a:prstGeom>
          <a:ln w="12700">
            <a:miter lim="400000"/>
          </a:ln>
        </p:spPr>
      </p:pic>
      <p:pic>
        <p:nvPicPr>
          <p:cNvPr id="437" name="media18.wav" descr="media18.wav"/>
          <p:cNvPicPr>
            <a:picLocks/>
          </p:cNvPicPr>
          <p:nvPr>
            <a:audioFile r:link="rId2"/>
            <p:extLst>
              <p:ext uri="{DAA4B4D4-6D71-4841-9C94-3DE7FCFB9230}">
                <p14:media xmlns:p14="http://schemas.microsoft.com/office/powerpoint/2010/main" r:embed="rId1"/>
              </p:ext>
            </p:extLst>
          </p:nvPr>
        </p:nvPicPr>
        <p:blipFill>
          <a:blip r:embed="rId8"/>
          <a:stretch>
            <a:fillRect/>
          </a:stretch>
        </p:blipFill>
        <p:spPr>
          <a:xfrm>
            <a:off x="17361517" y="3865362"/>
            <a:ext cx="571501" cy="571501"/>
          </a:xfrm>
          <a:prstGeom prst="rect">
            <a:avLst/>
          </a:prstGeom>
          <a:ln w="12700">
            <a:miter lim="400000"/>
          </a:ln>
        </p:spPr>
      </p:pic>
      <p:pic>
        <p:nvPicPr>
          <p:cNvPr id="438" name="media19.wav" descr="media19.wav"/>
          <p:cNvPicPr>
            <a:picLocks/>
          </p:cNvPicPr>
          <p:nvPr>
            <a:audioFile r:link="rId4"/>
            <p:extLst>
              <p:ext uri="{DAA4B4D4-6D71-4841-9C94-3DE7FCFB9230}">
                <p14:media xmlns:p14="http://schemas.microsoft.com/office/powerpoint/2010/main" r:embed="rId3"/>
              </p:ext>
            </p:extLst>
          </p:nvPr>
        </p:nvPicPr>
        <p:blipFill>
          <a:blip r:embed="rId8"/>
          <a:stretch>
            <a:fillRect/>
          </a:stretch>
        </p:blipFill>
        <p:spPr>
          <a:xfrm>
            <a:off x="4355787" y="10707922"/>
            <a:ext cx="571501" cy="571501"/>
          </a:xfrm>
          <a:prstGeom prst="rect">
            <a:avLst/>
          </a:prstGeom>
          <a:ln w="12700">
            <a:miter lim="400000"/>
          </a:ln>
        </p:spPr>
      </p:pic>
      <p:sp>
        <p:nvSpPr>
          <p:cNvPr id="439"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056" fill="hold"/>
                                        <p:tgtEl>
                                          <p:spTgt spid="43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93832" fill="hold"/>
                                        <p:tgtEl>
                                          <p:spTgt spid="4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190" showWhenStopped="0">
                <p:cTn id="11" fill="hold" display="0">
                  <p:stCondLst>
                    <p:cond delay="indefinite"/>
                  </p:stCondLst>
                </p:cTn>
                <p:tgtEl>
                  <p:spTgt spid="437"/>
                </p:tgtEl>
              </p:cMediaNode>
            </p:audio>
            <p:audio>
              <p:cMediaNode vol="45403" showWhenStopped="0">
                <p:cTn id="12" fill="hold" display="0">
                  <p:stCondLst>
                    <p:cond delay="indefinite"/>
                  </p:stCondLst>
                </p:cTn>
                <p:tgtEl>
                  <p:spTgt spid="43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that_amount_is_incorrect" descr="that_amount_is_incorrect"/>
          <p:cNvPicPr>
            <a:picLocks noChangeAspect="1"/>
          </p:cNvPicPr>
          <p:nvPr/>
        </p:nvPicPr>
        <p:blipFill>
          <a:blip r:embed="rId7"/>
          <a:stretch>
            <a:fillRect/>
          </a:stretch>
        </p:blipFill>
        <p:spPr>
          <a:xfrm>
            <a:off x="4850870" y="2711420"/>
            <a:ext cx="14478002" cy="9648826"/>
          </a:xfrm>
          <a:prstGeom prst="rect">
            <a:avLst/>
          </a:prstGeom>
          <a:ln w="12700">
            <a:miter lim="400000"/>
          </a:ln>
        </p:spPr>
      </p:pic>
      <p:sp>
        <p:nvSpPr>
          <p:cNvPr id="444" name="Pitch Contour Differences"/>
          <p:cNvSpPr txBox="1">
            <a:spLocks noGrp="1"/>
          </p:cNvSpPr>
          <p:nvPr>
            <p:ph type="title"/>
          </p:nvPr>
        </p:nvSpPr>
        <p:spPr>
          <a:prstGeom prst="rect">
            <a:avLst/>
          </a:prstGeom>
        </p:spPr>
        <p:txBody>
          <a:bodyPr/>
          <a:lstStyle>
            <a:lvl1pPr>
              <a:defRPr spc="-336"/>
            </a:lvl1pPr>
          </a:lstStyle>
          <a:p>
            <a:r>
              <a:t>Pitch Contour Differences</a:t>
            </a:r>
          </a:p>
        </p:txBody>
      </p:sp>
      <p:sp>
        <p:nvSpPr>
          <p:cNvPr id="445" name="Very Frustrated"/>
          <p:cNvSpPr txBox="1"/>
          <p:nvPr/>
        </p:nvSpPr>
        <p:spPr>
          <a:xfrm>
            <a:off x="8975209" y="5717586"/>
            <a:ext cx="2818525" cy="639483"/>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p>
            <a:pPr algn="l" defTabSz="1828800">
              <a:lnSpc>
                <a:spcPct val="110000"/>
              </a:lnSpc>
              <a:defRPr sz="2800">
                <a:solidFill>
                  <a:srgbClr val="FF0000"/>
                </a:solidFill>
                <a:uFill>
                  <a:solidFill>
                    <a:srgbClr val="FF0000"/>
                  </a:solidFill>
                </a:uFill>
                <a:latin typeface="Arial"/>
                <a:ea typeface="Arial"/>
                <a:cs typeface="Arial"/>
                <a:sym typeface="Arial"/>
              </a:defRPr>
            </a:pPr>
            <a:r>
              <a:t>Very</a:t>
            </a:r>
            <a:r>
              <a:rPr sz="3200"/>
              <a:t> </a:t>
            </a:r>
            <a:r>
              <a:t>Frustrated</a:t>
            </a:r>
          </a:p>
        </p:txBody>
      </p:sp>
      <p:sp>
        <p:nvSpPr>
          <p:cNvPr id="446" name="Somewhat Frustrated"/>
          <p:cNvSpPr txBox="1"/>
          <p:nvPr/>
        </p:nvSpPr>
        <p:spPr>
          <a:xfrm>
            <a:off x="8779972" y="9800150"/>
            <a:ext cx="3831276" cy="577645"/>
          </a:xfrm>
          <a:prstGeom prst="rect">
            <a:avLst/>
          </a:prstGeom>
          <a:ln w="12700">
            <a:miter lim="400000"/>
          </a:ln>
          <a:extLst>
            <a:ext uri="{C572A759-6A51-4108-AA02-DFA0A04FC94B}">
              <ma14:wrappingTextBoxFlag xmlns="" xmlns:ma14="http://schemas.microsoft.com/office/mac/drawingml/2011/main" val="1"/>
            </a:ext>
          </a:extLst>
        </p:spPr>
        <p:txBody>
          <a:bodyPr wrap="none" lIns="91438" tIns="91438" rIns="91438" bIns="91438">
            <a:spAutoFit/>
          </a:bodyPr>
          <a:lstStyle>
            <a:lvl1pPr algn="l" defTabSz="1828800">
              <a:lnSpc>
                <a:spcPct val="110000"/>
              </a:lnSpc>
              <a:defRPr sz="2800">
                <a:solidFill>
                  <a:srgbClr val="0000FF"/>
                </a:solidFill>
                <a:uFill>
                  <a:solidFill>
                    <a:srgbClr val="0000FF"/>
                  </a:solidFill>
                </a:uFill>
                <a:latin typeface="Arial"/>
                <a:ea typeface="Arial"/>
                <a:cs typeface="Arial"/>
                <a:sym typeface="Arial"/>
              </a:defRPr>
            </a:lvl1pPr>
          </a:lstStyle>
          <a:p>
            <a:r>
              <a:t>Somewhat Frustrated</a:t>
            </a:r>
          </a:p>
        </p:txBody>
      </p:sp>
      <p:pic>
        <p:nvPicPr>
          <p:cNvPr id="447" name="media36.wav" descr="media36.wav"/>
          <p:cNvPicPr>
            <a:picLocks/>
          </p:cNvPicPr>
          <p:nvPr>
            <a:audioFile r:link="rId2"/>
            <p:extLst>
              <p:ext uri="{DAA4B4D4-6D71-4841-9C94-3DE7FCFB9230}">
                <p14:media xmlns:p14="http://schemas.microsoft.com/office/powerpoint/2010/main" r:embed="rId1"/>
              </p:ext>
            </p:extLst>
          </p:nvPr>
        </p:nvPicPr>
        <p:blipFill>
          <a:blip r:embed="rId8"/>
          <a:stretch>
            <a:fillRect/>
          </a:stretch>
        </p:blipFill>
        <p:spPr>
          <a:xfrm>
            <a:off x="18839693" y="10356284"/>
            <a:ext cx="571501" cy="571501"/>
          </a:xfrm>
          <a:prstGeom prst="rect">
            <a:avLst/>
          </a:prstGeom>
          <a:ln w="12700">
            <a:miter lim="400000"/>
          </a:ln>
        </p:spPr>
      </p:pic>
      <p:pic>
        <p:nvPicPr>
          <p:cNvPr id="448" name="media37.wav" descr="media37.wav"/>
          <p:cNvPicPr>
            <a:picLocks/>
          </p:cNvPicPr>
          <p:nvPr>
            <a:audioFile r:link="rId4"/>
            <p:extLst>
              <p:ext uri="{DAA4B4D4-6D71-4841-9C94-3DE7FCFB9230}">
                <p14:media xmlns:p14="http://schemas.microsoft.com/office/powerpoint/2010/main" r:embed="rId3"/>
              </p:ext>
            </p:extLst>
          </p:nvPr>
        </p:nvPicPr>
        <p:blipFill>
          <a:blip r:embed="rId8"/>
          <a:stretch>
            <a:fillRect/>
          </a:stretch>
        </p:blipFill>
        <p:spPr>
          <a:xfrm>
            <a:off x="18408420" y="5045044"/>
            <a:ext cx="571501" cy="571501"/>
          </a:xfrm>
          <a:prstGeom prst="rect">
            <a:avLst/>
          </a:prstGeom>
          <a:ln w="12700">
            <a:miter lim="400000"/>
          </a:ln>
        </p:spPr>
      </p:pic>
      <p:sp>
        <p:nvSpPr>
          <p:cNvPr id="449"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9999" fill="hold"/>
                                        <p:tgtEl>
                                          <p:spTgt spid="44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0000" fill="hold"/>
                                        <p:tgtEl>
                                          <p:spTgt spid="4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6155" showWhenStopped="0">
                <p:cTn id="11" fill="hold" display="0">
                  <p:stCondLst>
                    <p:cond delay="indefinite"/>
                  </p:stCondLst>
                </p:cTn>
                <p:tgtEl>
                  <p:spTgt spid="448"/>
                </p:tgtEl>
              </p:cMediaNode>
            </p:audio>
            <p:audio>
              <p:cMediaNode vol="89280" showWhenStopped="0">
                <p:cTn id="12" fill="hold" display="0">
                  <p:stCondLst>
                    <p:cond delay="indefinite"/>
                  </p:stCondLst>
                </p:cTn>
                <p:tgtEl>
                  <p:spTgt spid="44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Features for Emotional Speech"/>
          <p:cNvSpPr txBox="1">
            <a:spLocks noGrp="1"/>
          </p:cNvSpPr>
          <p:nvPr>
            <p:ph type="title"/>
          </p:nvPr>
        </p:nvSpPr>
        <p:spPr>
          <a:xfrm>
            <a:off x="2194560" y="573206"/>
            <a:ext cx="20116802" cy="2901514"/>
          </a:xfrm>
          <a:prstGeom prst="rect">
            <a:avLst/>
          </a:prstGeom>
        </p:spPr>
        <p:txBody>
          <a:bodyPr/>
          <a:lstStyle/>
          <a:p>
            <a:r>
              <a:t>Features for Emotional Speech</a:t>
            </a:r>
          </a:p>
        </p:txBody>
      </p:sp>
      <p:pic>
        <p:nvPicPr>
          <p:cNvPr id="454" name="media1.wav" descr="media1.wav"/>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18697454" y="8939844"/>
            <a:ext cx="571501" cy="571501"/>
          </a:xfrm>
          <a:prstGeom prst="rect">
            <a:avLst/>
          </a:prstGeom>
          <a:ln w="12700">
            <a:miter lim="400000"/>
          </a:ln>
        </p:spPr>
      </p:pic>
      <p:graphicFrame>
        <p:nvGraphicFramePr>
          <p:cNvPr id="455" name="2D Column Chart"/>
          <p:cNvGraphicFramePr/>
          <p:nvPr/>
        </p:nvGraphicFramePr>
        <p:xfrm>
          <a:off x="1356695" y="3551768"/>
          <a:ext cx="22907788" cy="9045565"/>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76125" fill="hold"/>
                                        <p:tgtEl>
                                          <p:spTgt spid="45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9090" showWhenStopped="0">
                <p:cTn id="7" fill="hold" display="0">
                  <p:stCondLst>
                    <p:cond delay="indefinite"/>
                  </p:stCondLst>
                </p:cTn>
                <p:tgtEl>
                  <p:spTgt spid="45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Outline"/>
          <p:cNvSpPr txBox="1">
            <a:spLocks noGrp="1"/>
          </p:cNvSpPr>
          <p:nvPr>
            <p:ph type="title"/>
          </p:nvPr>
        </p:nvSpPr>
        <p:spPr>
          <a:prstGeom prst="rect">
            <a:avLst/>
          </a:prstGeom>
        </p:spPr>
        <p:txBody>
          <a:bodyPr/>
          <a:lstStyle/>
          <a:p>
            <a:r>
              <a:t>Outline</a:t>
            </a:r>
          </a:p>
        </p:txBody>
      </p:sp>
      <p:sp>
        <p:nvSpPr>
          <p:cNvPr id="486" name="Emotion in speech…"/>
          <p:cNvSpPr txBox="1">
            <a:spLocks noGrp="1"/>
          </p:cNvSpPr>
          <p:nvPr>
            <p:ph type="body" idx="1"/>
          </p:nvPr>
        </p:nvSpPr>
        <p:spPr>
          <a:prstGeom prst="rect">
            <a:avLst/>
          </a:prstGeom>
        </p:spPr>
        <p:txBody>
          <a:bodyPr/>
          <a:lstStyle/>
          <a:p>
            <a:pPr marL="567558" indent="-567558">
              <a:buClrTx/>
              <a:buFont typeface="Arial"/>
              <a:buChar char="•"/>
            </a:pPr>
            <a:r>
              <a:rPr dirty="0"/>
              <a:t>Emotion in speech</a:t>
            </a:r>
          </a:p>
          <a:p>
            <a:pPr marL="1005839" lvl="1" indent="-548639">
              <a:buClrTx/>
              <a:buFont typeface="Arial"/>
              <a:buChar char="–"/>
            </a:pPr>
            <a:r>
              <a:rPr dirty="0"/>
              <a:t>Emotion theory</a:t>
            </a:r>
          </a:p>
          <a:p>
            <a:pPr marL="1005839" lvl="1" indent="-548639">
              <a:buClrTx/>
              <a:buFont typeface="Arial"/>
              <a:buChar char="–"/>
            </a:pPr>
            <a:r>
              <a:rPr dirty="0"/>
              <a:t>Emotional speech corpora</a:t>
            </a:r>
          </a:p>
          <a:p>
            <a:pPr marL="1005839" lvl="1" indent="-548639">
              <a:buClrTx/>
              <a:buFont typeface="Arial"/>
              <a:buChar char="–"/>
            </a:pPr>
            <a:r>
              <a:rPr dirty="0"/>
              <a:t>Features for emotional speech</a:t>
            </a:r>
          </a:p>
          <a:p>
            <a:pPr marL="1005839" lvl="1" indent="-548639">
              <a:buClrTx/>
              <a:buFont typeface="Arial"/>
              <a:buChar char="–"/>
              <a:defRPr>
                <a:solidFill>
                  <a:schemeClr val="accent5">
                    <a:lumOff val="-29866"/>
                  </a:schemeClr>
                </a:solidFill>
              </a:defRPr>
            </a:pPr>
            <a:r>
              <a:rPr dirty="0"/>
              <a:t>Models for emotion recognition</a:t>
            </a:r>
          </a:p>
          <a:p>
            <a:pPr marL="1005839" lvl="1" indent="-548639">
              <a:buClrTx/>
              <a:buFont typeface="Arial"/>
              <a:buChar char="–"/>
            </a:pPr>
            <a:r>
              <a:rPr dirty="0"/>
              <a:t>Expressive synthetic speech</a:t>
            </a:r>
          </a:p>
          <a:p>
            <a:pPr marL="567558" indent="-567558">
              <a:buClrTx/>
              <a:buFont typeface="Arial"/>
              <a:buChar char="•"/>
            </a:pPr>
            <a:r>
              <a:rPr dirty="0"/>
              <a:t>Sentiment and emotion in text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Emotion in Speech"/>
          <p:cNvSpPr txBox="1">
            <a:spLocks noGrp="1"/>
          </p:cNvSpPr>
          <p:nvPr>
            <p:ph type="title"/>
          </p:nvPr>
        </p:nvSpPr>
        <p:spPr>
          <a:xfrm>
            <a:off x="2194560" y="1517902"/>
            <a:ext cx="20116802" cy="6193312"/>
          </a:xfrm>
          <a:prstGeom prst="rect">
            <a:avLst/>
          </a:prstGeom>
        </p:spPr>
        <p:txBody>
          <a:bodyPr/>
          <a:lstStyle>
            <a:lvl1pPr>
              <a:defRPr sz="9600" spc="-60"/>
            </a:lvl1pPr>
          </a:lstStyle>
          <a:p>
            <a:r>
              <a:t>Emotion in Speech</a:t>
            </a:r>
          </a:p>
        </p:txBody>
      </p:sp>
      <p:sp>
        <p:nvSpPr>
          <p:cNvPr id="210" name="Double-click to edit"/>
          <p:cNvSpPr txBox="1">
            <a:spLocks noGrp="1"/>
          </p:cNvSpPr>
          <p:nvPr>
            <p:ph type="body" sz="quarter" idx="1"/>
          </p:nvPr>
        </p:nvSpPr>
        <p:spPr>
          <a:prstGeom prst="rect">
            <a:avLst/>
          </a:prstGeom>
        </p:spPr>
        <p:txBody>
          <a:bodyPr/>
          <a:lstStyle/>
          <a:p>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Emotion"/>
          <p:cNvSpPr txBox="1">
            <a:spLocks noGrp="1"/>
          </p:cNvSpPr>
          <p:nvPr>
            <p:ph type="title"/>
          </p:nvPr>
        </p:nvSpPr>
        <p:spPr>
          <a:xfrm>
            <a:off x="2194560" y="573206"/>
            <a:ext cx="20116802" cy="2901514"/>
          </a:xfrm>
          <a:prstGeom prst="rect">
            <a:avLst/>
          </a:prstGeom>
        </p:spPr>
        <p:txBody>
          <a:bodyPr/>
          <a:lstStyle/>
          <a:p>
            <a:r>
              <a:t>Emotion Recognition in Speech</a:t>
            </a:r>
          </a:p>
        </p:txBody>
      </p:sp>
      <p:sp>
        <p:nvSpPr>
          <p:cNvPr id="489" name="Categorical Approach…"/>
          <p:cNvSpPr txBox="1">
            <a:spLocks noGrp="1"/>
          </p:cNvSpPr>
          <p:nvPr>
            <p:ph type="body" sz="quarter" idx="1"/>
          </p:nvPr>
        </p:nvSpPr>
        <p:spPr>
          <a:xfrm>
            <a:off x="2194557" y="3691468"/>
            <a:ext cx="10142144" cy="5423275"/>
          </a:xfrm>
          <a:prstGeom prst="rect">
            <a:avLst/>
          </a:prstGeom>
        </p:spPr>
        <p:txBody>
          <a:bodyPr/>
          <a:lstStyle/>
          <a:p>
            <a:pPr marL="182875" indent="-182875">
              <a:defRPr b="1"/>
            </a:pPr>
            <a:r>
              <a:rPr>
                <a:solidFill>
                  <a:srgbClr val="000000"/>
                </a:solidFill>
              </a:rPr>
              <a:t>Categorical</a:t>
            </a:r>
            <a:r>
              <a:t> Approach </a:t>
            </a:r>
          </a:p>
          <a:p>
            <a:pPr marL="481262" indent="-481262">
              <a:buClrTx/>
              <a:buFontTx/>
              <a:buChar char="•"/>
            </a:pPr>
            <a:r>
              <a:t>Discrete ‘basic emotions’</a:t>
            </a:r>
          </a:p>
          <a:p>
            <a:pPr marL="481262" indent="-481262">
              <a:buClrTx/>
              <a:buFontTx/>
              <a:buChar char="•"/>
            </a:pPr>
            <a:endParaRPr/>
          </a:p>
          <a:p>
            <a:pPr marL="481262" indent="-481262">
              <a:buClrTx/>
              <a:buFontTx/>
              <a:buChar char="•"/>
            </a:pPr>
            <a:r>
              <a:t>Classification problem</a:t>
            </a:r>
          </a:p>
        </p:txBody>
      </p:sp>
      <p:sp>
        <p:nvSpPr>
          <p:cNvPr id="490" name="Dimensional Approach…"/>
          <p:cNvSpPr txBox="1"/>
          <p:nvPr/>
        </p:nvSpPr>
        <p:spPr>
          <a:xfrm>
            <a:off x="12658214" y="3691468"/>
            <a:ext cx="10142141" cy="54232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182875" indent="-182875" algn="l" defTabSz="1828800">
              <a:lnSpc>
                <a:spcPct val="90000"/>
              </a:lnSpc>
              <a:spcBef>
                <a:spcPts val="2400"/>
              </a:spcBef>
              <a:buClr>
                <a:srgbClr val="1CADE4"/>
              </a:buClr>
              <a:buSzPct val="100000"/>
              <a:buFont typeface="Calibri"/>
              <a:buChar char=" "/>
              <a:defRPr sz="4800">
                <a:solidFill>
                  <a:srgbClr val="404040"/>
                </a:solidFill>
                <a:latin typeface="+mj-lt"/>
                <a:ea typeface="+mj-ea"/>
                <a:cs typeface="+mj-cs"/>
                <a:sym typeface="Calibri"/>
              </a:defRPr>
            </a:pPr>
            <a:r>
              <a:rPr>
                <a:solidFill>
                  <a:srgbClr val="000000"/>
                </a:solidFill>
              </a:rPr>
              <a:t>Dimensional</a:t>
            </a:r>
            <a:r>
              <a:t> Approach</a:t>
            </a:r>
          </a:p>
          <a:p>
            <a:pPr marL="481262" indent="-481262" algn="l" defTabSz="1828800">
              <a:lnSpc>
                <a:spcPct val="90000"/>
              </a:lnSpc>
              <a:spcBef>
                <a:spcPts val="2400"/>
              </a:spcBef>
              <a:buSzPct val="100000"/>
              <a:buChar char="•"/>
              <a:defRPr sz="4800" b="0">
                <a:solidFill>
                  <a:srgbClr val="404040"/>
                </a:solidFill>
                <a:latin typeface="+mj-lt"/>
                <a:ea typeface="+mj-ea"/>
                <a:cs typeface="+mj-cs"/>
                <a:sym typeface="Calibri"/>
              </a:defRPr>
            </a:pPr>
            <a:r>
              <a:t>Continuous Arousal - Valence space</a:t>
            </a:r>
          </a:p>
          <a:p>
            <a:pPr marL="481262" indent="-481262" algn="l" defTabSz="1828800">
              <a:lnSpc>
                <a:spcPct val="90000"/>
              </a:lnSpc>
              <a:spcBef>
                <a:spcPts val="2400"/>
              </a:spcBef>
              <a:buSzPct val="100000"/>
              <a:buChar char="•"/>
              <a:defRPr sz="4800">
                <a:solidFill>
                  <a:srgbClr val="404040"/>
                </a:solidFill>
                <a:latin typeface="+mj-lt"/>
                <a:ea typeface="+mj-ea"/>
                <a:cs typeface="+mj-cs"/>
                <a:sym typeface="Calibri"/>
              </a:defRPr>
            </a:pPr>
            <a:endParaRPr/>
          </a:p>
          <a:p>
            <a:pPr marL="481262" indent="-481262" algn="l" defTabSz="1828800">
              <a:lnSpc>
                <a:spcPct val="115000"/>
              </a:lnSpc>
              <a:buSzPct val="100000"/>
              <a:buChar char="•"/>
              <a:defRPr sz="4800" b="0">
                <a:solidFill>
                  <a:srgbClr val="404040"/>
                </a:solidFill>
                <a:latin typeface="+mj-lt"/>
                <a:ea typeface="+mj-ea"/>
                <a:cs typeface="+mj-cs"/>
                <a:sym typeface="Calibri"/>
              </a:defRPr>
            </a:pPr>
            <a:r>
              <a:t>Regression problem</a:t>
            </a:r>
          </a:p>
        </p:txBody>
      </p:sp>
      <p:sp>
        <p:nvSpPr>
          <p:cNvPr id="491"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30</a:t>
            </a:fld>
            <a:endParaRPr/>
          </a:p>
        </p:txBody>
      </p:sp>
      <p:sp>
        <p:nvSpPr>
          <p:cNvPr id="492" name="Rectangle"/>
          <p:cNvSpPr/>
          <p:nvPr/>
        </p:nvSpPr>
        <p:spPr>
          <a:xfrm>
            <a:off x="1868115" y="3605728"/>
            <a:ext cx="8879234" cy="4345922"/>
          </a:xfrm>
          <a:prstGeom prst="rect">
            <a:avLst/>
          </a:prstGeom>
          <a:ln w="50800">
            <a:solidFill>
              <a:srgbClr val="1CADE4"/>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latin typeface="Helvetica"/>
                <a:ea typeface="Helvetica"/>
                <a:cs typeface="Helvetica"/>
                <a:sym typeface="Helvetica"/>
              </a:defRPr>
            </a:pPr>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Dellaert et al., 1996)…"/>
          <p:cNvSpPr txBox="1">
            <a:spLocks noGrp="1"/>
          </p:cNvSpPr>
          <p:nvPr>
            <p:ph type="body" idx="1"/>
          </p:nvPr>
        </p:nvSpPr>
        <p:spPr>
          <a:prstGeom prst="rect">
            <a:avLst/>
          </a:prstGeom>
        </p:spPr>
        <p:txBody>
          <a:bodyPr/>
          <a:lstStyle/>
          <a:p>
            <a:pPr>
              <a:defRPr b="1"/>
            </a:pPr>
            <a:r>
              <a:t>(Dellaert et al., 1996)</a:t>
            </a:r>
          </a:p>
          <a:p>
            <a:pPr marL="567558" indent="-567558">
              <a:buClrTx/>
              <a:buFont typeface="Arial"/>
              <a:buChar char="•"/>
            </a:pPr>
            <a:r>
              <a:t>Emotions: happiness, sadness, anger, fear, normal</a:t>
            </a:r>
          </a:p>
          <a:p>
            <a:pPr marL="567558" indent="-567558">
              <a:buClrTx/>
              <a:buFont typeface="Arial"/>
              <a:buChar char="•"/>
            </a:pPr>
            <a:r>
              <a:t>Data: 5 speakers * 5 emotions * 50 utterances = 1250</a:t>
            </a:r>
          </a:p>
          <a:p>
            <a:pPr marL="567558" indent="-567558">
              <a:buClrTx/>
              <a:buFont typeface="Arial"/>
              <a:buChar char="•"/>
            </a:pPr>
            <a:r>
              <a:t>Human performance on 4-way classification: 82% (anger easiest, fear hardest)</a:t>
            </a:r>
          </a:p>
          <a:p>
            <a:pPr marL="567558" indent="-567558">
              <a:buClrTx/>
              <a:buFont typeface="Arial"/>
              <a:buChar char="•"/>
            </a:pPr>
            <a:endParaRPr/>
          </a:p>
          <a:p>
            <a:pPr marL="567558" indent="-567558">
              <a:buClrTx/>
              <a:buFont typeface="Arial"/>
              <a:buChar char="•"/>
            </a:pPr>
            <a:r>
              <a:t>Features: rhythm, smoothed pitch, individual voiced parts</a:t>
            </a:r>
          </a:p>
          <a:p>
            <a:pPr marL="567558" indent="-567558">
              <a:buClrTx/>
              <a:buFont typeface="Arial"/>
              <a:buChar char="•"/>
            </a:pPr>
            <a:r>
              <a:t>Best model (KNN with majority voting of specialists)</a:t>
            </a:r>
            <a:r>
              <a:rPr>
                <a:latin typeface="Times Roman"/>
                <a:ea typeface="Times Roman"/>
                <a:cs typeface="Times Roman"/>
                <a:sym typeface="Times Roman"/>
              </a:rPr>
              <a:t>: </a:t>
            </a:r>
            <a:r>
              <a:t>79.5%</a:t>
            </a:r>
          </a:p>
        </p:txBody>
      </p:sp>
      <p:sp>
        <p:nvSpPr>
          <p:cNvPr id="497" name="Emotion Recognition - Categorical"/>
          <p:cNvSpPr txBox="1">
            <a:spLocks noGrp="1"/>
          </p:cNvSpPr>
          <p:nvPr>
            <p:ph type="title"/>
          </p:nvPr>
        </p:nvSpPr>
        <p:spPr>
          <a:prstGeom prst="rect">
            <a:avLst/>
          </a:prstGeom>
        </p:spPr>
        <p:txBody>
          <a:bodyPr/>
          <a:lstStyle/>
          <a:p>
            <a:r>
              <a:t>Emotion Recognition - </a:t>
            </a:r>
            <a:r>
              <a:rPr>
                <a:solidFill>
                  <a:schemeClr val="accent1">
                    <a:hueOff val="114395"/>
                    <a:lumOff val="-24975"/>
                  </a:schemeClr>
                </a:solidFill>
              </a:rPr>
              <a:t>Categorical</a:t>
            </a:r>
            <a:r>
              <a:t> </a:t>
            </a:r>
          </a:p>
        </p:txBody>
      </p:sp>
      <p:sp>
        <p:nvSpPr>
          <p:cNvPr id="498"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31</a:t>
            </a:fld>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Petrushin, 1999)…"/>
          <p:cNvSpPr txBox="1">
            <a:spLocks noGrp="1"/>
          </p:cNvSpPr>
          <p:nvPr>
            <p:ph type="body" idx="1"/>
          </p:nvPr>
        </p:nvSpPr>
        <p:spPr>
          <a:xfrm>
            <a:off x="2194560" y="3691468"/>
            <a:ext cx="21051629" cy="8046720"/>
          </a:xfrm>
          <a:prstGeom prst="rect">
            <a:avLst/>
          </a:prstGeom>
        </p:spPr>
        <p:txBody>
          <a:bodyPr/>
          <a:lstStyle/>
          <a:p>
            <a:pPr marL="208478" indent="-208478" defTabSz="1737360">
              <a:defRPr sz="4560" b="1"/>
            </a:pPr>
            <a:r>
              <a:t>(Petrushin, 1999)</a:t>
            </a:r>
          </a:p>
          <a:p>
            <a:pPr marL="539180" indent="-539180" defTabSz="1737360">
              <a:buClrTx/>
              <a:buFont typeface="Arial"/>
              <a:buChar char="•"/>
              <a:defRPr sz="4560"/>
            </a:pPr>
            <a:r>
              <a:t>Dataset 1</a:t>
            </a:r>
          </a:p>
          <a:p>
            <a:pPr marL="955547" lvl="1" indent="-521207" defTabSz="1737360">
              <a:buClrTx/>
              <a:buFont typeface="Arial"/>
              <a:buChar char="–"/>
              <a:defRPr sz="4560"/>
            </a:pPr>
            <a:r>
              <a:t>Emotions: happiness, anger, sadness, fear, and normal </a:t>
            </a:r>
          </a:p>
          <a:p>
            <a:pPr marL="955547" lvl="1" indent="-521207" defTabSz="1737360">
              <a:buClrTx/>
              <a:buFont typeface="Arial"/>
              <a:buChar char="–"/>
              <a:defRPr sz="4560"/>
            </a:pPr>
            <a:r>
              <a:t>Data: (30+5) speakers * 5 emotions * 4 utterances = 700</a:t>
            </a:r>
          </a:p>
          <a:p>
            <a:pPr marL="955547" lvl="1" indent="-521207" defTabSz="1737360">
              <a:buClrTx/>
              <a:buFont typeface="Arial"/>
              <a:buChar char="–"/>
              <a:defRPr sz="4560"/>
            </a:pPr>
            <a:r>
              <a:t>Human performance: 63.5% (anger easiest, fear hardest)</a:t>
            </a:r>
          </a:p>
          <a:p>
            <a:pPr marL="955547" lvl="1" indent="-521207" defTabSz="1737360">
              <a:buClrTx/>
              <a:buFont typeface="Arial"/>
              <a:buChar char="–"/>
              <a:defRPr sz="4560"/>
            </a:pPr>
            <a:endParaRPr/>
          </a:p>
          <a:p>
            <a:pPr marL="955547" lvl="1" indent="-521207" defTabSz="1737360">
              <a:buClrTx/>
              <a:buFont typeface="Arial"/>
              <a:buChar char="–"/>
              <a:defRPr sz="4560"/>
            </a:pPr>
            <a:r>
              <a:t>Features: F0, energy, speaking rate, first three formants and their bandwidths</a:t>
            </a:r>
          </a:p>
          <a:p>
            <a:pPr marL="955547" lvl="1" indent="-521207" defTabSz="1737360">
              <a:buClrTx/>
              <a:buFont typeface="Arial"/>
              <a:buChar char="–"/>
              <a:defRPr sz="4560"/>
            </a:pPr>
            <a:r>
              <a:t>Best model: feature selection + ensembles of 15 neural networks</a:t>
            </a:r>
          </a:p>
          <a:p>
            <a:pPr marL="1342505" lvl="2" indent="-473825" defTabSz="1737360">
              <a:buClrTx/>
              <a:buFont typeface="Arial"/>
              <a:buChar char="•"/>
              <a:defRPr sz="4560"/>
            </a:pPr>
            <a:r>
              <a:t>Normal: 60-75%, happiness: 60-70%, anger: 70-80%, sadness: 70-85%, fear: 35-55%</a:t>
            </a:r>
          </a:p>
          <a:p>
            <a:pPr marL="1342505" lvl="2" indent="-473825" defTabSz="1737360">
              <a:buClrTx/>
              <a:buFont typeface="Arial"/>
              <a:buChar char="•"/>
              <a:defRPr sz="4560"/>
            </a:pPr>
            <a:r>
              <a:t>Average: ~70%</a:t>
            </a:r>
          </a:p>
        </p:txBody>
      </p:sp>
      <p:sp>
        <p:nvSpPr>
          <p:cNvPr id="503" name="Emotion Recognition - Categorical"/>
          <p:cNvSpPr txBox="1">
            <a:spLocks noGrp="1"/>
          </p:cNvSpPr>
          <p:nvPr>
            <p:ph type="title"/>
          </p:nvPr>
        </p:nvSpPr>
        <p:spPr>
          <a:prstGeom prst="rect">
            <a:avLst/>
          </a:prstGeom>
        </p:spPr>
        <p:txBody>
          <a:bodyPr/>
          <a:lstStyle/>
          <a:p>
            <a:r>
              <a:t>Emotion Recognition - </a:t>
            </a:r>
            <a:r>
              <a:rPr>
                <a:solidFill>
                  <a:schemeClr val="accent1">
                    <a:hueOff val="114395"/>
                    <a:lumOff val="-24975"/>
                  </a:schemeClr>
                </a:solidFill>
              </a:rPr>
              <a:t>Categorical</a:t>
            </a:r>
            <a:r>
              <a:t> </a:t>
            </a:r>
          </a:p>
        </p:txBody>
      </p:sp>
      <p:sp>
        <p:nvSpPr>
          <p:cNvPr id="504"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32</a:t>
            </a:fld>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Petrushin, 1999)…"/>
          <p:cNvSpPr txBox="1">
            <a:spLocks noGrp="1"/>
          </p:cNvSpPr>
          <p:nvPr>
            <p:ph type="body" idx="1"/>
          </p:nvPr>
        </p:nvSpPr>
        <p:spPr>
          <a:prstGeom prst="rect">
            <a:avLst/>
          </a:prstGeom>
        </p:spPr>
        <p:txBody>
          <a:bodyPr/>
          <a:lstStyle/>
          <a:p>
            <a:pPr>
              <a:defRPr b="1"/>
            </a:pPr>
            <a:r>
              <a:t>(Petrushin, 1999)</a:t>
            </a:r>
          </a:p>
          <a:p>
            <a:pPr marL="567558" indent="-567558">
              <a:buClrTx/>
              <a:buFont typeface="Arial"/>
              <a:buChar char="•"/>
            </a:pPr>
            <a:r>
              <a:t>Dataset 2 (call centers)</a:t>
            </a:r>
          </a:p>
          <a:p>
            <a:pPr marL="1005839" lvl="1" indent="-548639">
              <a:buClrTx/>
              <a:buFont typeface="Arial"/>
              <a:buChar char="–"/>
            </a:pPr>
            <a:r>
              <a:t>Distinguish between two states: </a:t>
            </a:r>
          </a:p>
          <a:p>
            <a:pPr marL="1413163" lvl="2" indent="-498763">
              <a:buClrTx/>
              <a:buFont typeface="Arial"/>
              <a:buChar char="•"/>
            </a:pPr>
            <a:r>
              <a:t>“Agitation”: anger, happiness and fear</a:t>
            </a:r>
          </a:p>
          <a:p>
            <a:pPr marL="1413163" lvl="2" indent="-498763">
              <a:buClrTx/>
              <a:buFont typeface="Arial"/>
              <a:buChar char="•"/>
            </a:pPr>
            <a:r>
              <a:t>“Calm”: normal state and sadness</a:t>
            </a:r>
          </a:p>
          <a:p>
            <a:pPr marL="1005839" lvl="1" indent="-548639">
              <a:buClrTx/>
              <a:buFont typeface="Arial"/>
              <a:buChar char="–"/>
            </a:pPr>
            <a:r>
              <a:t>Data: 56 telephone messages (15~90 seconds)</a:t>
            </a:r>
          </a:p>
          <a:p>
            <a:pPr marL="1413163" lvl="2" indent="-498763">
              <a:buClrTx/>
              <a:buFont typeface="Arial"/>
              <a:buChar char="•"/>
            </a:pPr>
            <a:r>
              <a:t>Automatically split into 1-3 second chunks</a:t>
            </a:r>
          </a:p>
          <a:p>
            <a:pPr marL="1005839" lvl="1" indent="-548639">
              <a:buClrTx/>
              <a:buFont typeface="Arial"/>
              <a:buChar char="–"/>
            </a:pPr>
            <a:r>
              <a:t>Model: feature selection + ensembles of neural networks</a:t>
            </a:r>
          </a:p>
          <a:p>
            <a:pPr marL="1005839" lvl="1" indent="-548639">
              <a:buClrTx/>
              <a:buFont typeface="Arial"/>
              <a:buChar char="–"/>
            </a:pPr>
            <a:r>
              <a:t>Average accuracy: 77%</a:t>
            </a:r>
          </a:p>
        </p:txBody>
      </p:sp>
      <p:sp>
        <p:nvSpPr>
          <p:cNvPr id="509" name="Emotion Recognition - Categorical"/>
          <p:cNvSpPr txBox="1">
            <a:spLocks noGrp="1"/>
          </p:cNvSpPr>
          <p:nvPr>
            <p:ph type="title"/>
          </p:nvPr>
        </p:nvSpPr>
        <p:spPr>
          <a:prstGeom prst="rect">
            <a:avLst/>
          </a:prstGeom>
        </p:spPr>
        <p:txBody>
          <a:bodyPr/>
          <a:lstStyle/>
          <a:p>
            <a:r>
              <a:t>Emotion Recognition - </a:t>
            </a:r>
            <a:r>
              <a:rPr>
                <a:solidFill>
                  <a:schemeClr val="accent1">
                    <a:hueOff val="114395"/>
                    <a:lumOff val="-24975"/>
                  </a:schemeClr>
                </a:solidFill>
              </a:rPr>
              <a:t>Categorical</a:t>
            </a:r>
            <a:r>
              <a:t> </a:t>
            </a:r>
          </a:p>
        </p:txBody>
      </p:sp>
      <p:sp>
        <p:nvSpPr>
          <p:cNvPr id="510"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33</a:t>
            </a:fld>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Liscombe et al., 2003)…"/>
          <p:cNvSpPr txBox="1">
            <a:spLocks noGrp="1"/>
          </p:cNvSpPr>
          <p:nvPr>
            <p:ph type="body" idx="1"/>
          </p:nvPr>
        </p:nvSpPr>
        <p:spPr>
          <a:prstGeom prst="rect">
            <a:avLst/>
          </a:prstGeom>
        </p:spPr>
        <p:txBody>
          <a:bodyPr>
            <a:normAutofit lnSpcReduction="10000"/>
          </a:bodyPr>
          <a:lstStyle/>
          <a:p>
            <a:pPr marL="201895" indent="-201895" defTabSz="1682495">
              <a:defRPr sz="4416" b="1"/>
            </a:pPr>
            <a:r>
              <a:t>(Liscombe et al., 2003)</a:t>
            </a:r>
          </a:p>
          <a:p>
            <a:pPr marL="522153" indent="-522153" defTabSz="1682495">
              <a:buClrTx/>
              <a:buFont typeface="Arial"/>
              <a:buChar char="•"/>
              <a:defRPr sz="4416"/>
            </a:pPr>
            <a:r>
              <a:t>10 emotions and neutral</a:t>
            </a:r>
          </a:p>
          <a:p>
            <a:pPr marL="925372" lvl="1" indent="-504748" defTabSz="1682495">
              <a:buClrTx/>
              <a:buFont typeface="Arial"/>
              <a:buChar char="–"/>
              <a:defRPr sz="4416"/>
            </a:pPr>
            <a:r>
              <a:t>‘Positive’ valence: confident, encouraging, friendly, happy, interested</a:t>
            </a:r>
          </a:p>
          <a:p>
            <a:pPr marL="925372" lvl="1" indent="-504748" defTabSz="1682495">
              <a:buClrTx/>
              <a:buFont typeface="Arial"/>
              <a:buChar char="–"/>
              <a:defRPr sz="4416"/>
            </a:pPr>
            <a:r>
              <a:t>‘Negative’ valence: angry, anxious, bored, frustrated, sad</a:t>
            </a:r>
          </a:p>
          <a:p>
            <a:pPr marL="522153" indent="-522153" defTabSz="1682495">
              <a:buClrTx/>
              <a:buFont typeface="Arial"/>
              <a:buChar char="•"/>
              <a:defRPr sz="4416"/>
            </a:pPr>
            <a:r>
              <a:t>Subset: 4 speakers * (10+1) emotions = 44</a:t>
            </a:r>
          </a:p>
          <a:p>
            <a:pPr marL="522153" indent="-522153" defTabSz="1682495">
              <a:buClrTx/>
              <a:buFont typeface="Arial"/>
              <a:buChar char="•"/>
              <a:defRPr sz="4416"/>
            </a:pPr>
            <a:r>
              <a:t>Human rating: Emotions in the same valence group are positively correlated; vise versa</a:t>
            </a:r>
          </a:p>
          <a:p>
            <a:pPr marL="522153" indent="-522153" defTabSz="1682495">
              <a:buClrTx/>
              <a:buFont typeface="Arial"/>
              <a:buChar char="•"/>
              <a:defRPr sz="4416"/>
            </a:pPr>
            <a:r>
              <a:t>Features: Pitch, energy, speaking rate; nuclear accent, pitch contour</a:t>
            </a:r>
          </a:p>
          <a:p>
            <a:pPr marL="522153" indent="-522153" defTabSz="1682495">
              <a:buClrTx/>
              <a:buFont typeface="Arial"/>
              <a:buChar char="•"/>
              <a:defRPr sz="4416"/>
            </a:pPr>
            <a:r>
              <a:t>Results:</a:t>
            </a:r>
          </a:p>
          <a:p>
            <a:pPr marL="925372" lvl="1" indent="-504748" defTabSz="1682495">
              <a:buClrTx/>
              <a:buFont typeface="Arial"/>
              <a:buChar char="–"/>
              <a:defRPr sz="4416"/>
            </a:pPr>
            <a:r>
              <a:t>Pitch, energy, and speaking rate are correlated with arousal</a:t>
            </a:r>
          </a:p>
          <a:p>
            <a:pPr marL="925372" lvl="1" indent="-504748" defTabSz="1682495">
              <a:buClrTx/>
              <a:buFont typeface="Arial"/>
              <a:buChar char="–"/>
              <a:defRPr sz="4416"/>
            </a:pPr>
            <a:r>
              <a:t>Spectral tilt and pitch contour are correlated with valence</a:t>
            </a:r>
          </a:p>
        </p:txBody>
      </p:sp>
      <p:sp>
        <p:nvSpPr>
          <p:cNvPr id="513" name="Emotion Recognition - Categorical"/>
          <p:cNvSpPr txBox="1">
            <a:spLocks noGrp="1"/>
          </p:cNvSpPr>
          <p:nvPr>
            <p:ph type="title"/>
          </p:nvPr>
        </p:nvSpPr>
        <p:spPr>
          <a:prstGeom prst="rect">
            <a:avLst/>
          </a:prstGeom>
        </p:spPr>
        <p:txBody>
          <a:bodyPr/>
          <a:lstStyle/>
          <a:p>
            <a:r>
              <a:t>Emotion Recognition - </a:t>
            </a:r>
            <a:r>
              <a:rPr>
                <a:solidFill>
                  <a:schemeClr val="accent1">
                    <a:hueOff val="114395"/>
                    <a:lumOff val="-24975"/>
                  </a:schemeClr>
                </a:solidFill>
              </a:rPr>
              <a:t>Categorical</a:t>
            </a:r>
            <a:r>
              <a:t> </a:t>
            </a:r>
          </a:p>
        </p:txBody>
      </p:sp>
      <p:sp>
        <p:nvSpPr>
          <p:cNvPr id="514"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34</a:t>
            </a:fld>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Liscombe et al., 2003)…"/>
          <p:cNvSpPr txBox="1">
            <a:spLocks noGrp="1"/>
          </p:cNvSpPr>
          <p:nvPr>
            <p:ph type="body" idx="1"/>
          </p:nvPr>
        </p:nvSpPr>
        <p:spPr>
          <a:prstGeom prst="rect">
            <a:avLst/>
          </a:prstGeom>
        </p:spPr>
        <p:txBody>
          <a:bodyPr/>
          <a:lstStyle/>
          <a:p>
            <a:pPr>
              <a:defRPr b="1"/>
            </a:pPr>
            <a:r>
              <a:t>(Liscombe et al., 2003)</a:t>
            </a:r>
          </a:p>
          <a:p>
            <a:pPr marL="567558" indent="-567558">
              <a:buClrTx/>
              <a:buFont typeface="Arial"/>
              <a:buChar char="•"/>
            </a:pPr>
            <a:r>
              <a:t>Full dataset (EPSaT): 1760 utterances</a:t>
            </a:r>
          </a:p>
          <a:p>
            <a:pPr marL="567558" indent="-567558">
              <a:buClrTx/>
              <a:buFont typeface="Arial"/>
              <a:buChar char="•"/>
            </a:pPr>
            <a:r>
              <a:t>Acoustic-prosodic features:</a:t>
            </a:r>
          </a:p>
          <a:p>
            <a:pPr marL="1005839" lvl="1" indent="-548639">
              <a:buClrTx/>
              <a:buFont typeface="Arial"/>
              <a:buChar char="–"/>
            </a:pPr>
            <a:r>
              <a:t>Pitch, energy, speaking rate; nuclear accent, pitch contour</a:t>
            </a:r>
          </a:p>
          <a:p>
            <a:pPr marL="567558" indent="-567558">
              <a:buClrTx/>
              <a:buFont typeface="Arial"/>
              <a:buChar char="•"/>
            </a:pPr>
            <a:r>
              <a:t>Accuracy: ~75%</a:t>
            </a:r>
          </a:p>
          <a:p>
            <a:pPr marL="567558" indent="-567558">
              <a:buClrTx/>
              <a:buFont typeface="Arial"/>
              <a:buChar char="•"/>
            </a:pPr>
            <a:r>
              <a:t>Feature selection: </a:t>
            </a:r>
          </a:p>
          <a:p>
            <a:pPr marL="1005839" lvl="1" indent="-548639">
              <a:buClrTx/>
              <a:buFont typeface="Arial"/>
              <a:buChar char="–"/>
            </a:pPr>
            <a:r>
              <a:t>Some single features performed as well or better than the entire feature set</a:t>
            </a:r>
          </a:p>
        </p:txBody>
      </p:sp>
      <p:sp>
        <p:nvSpPr>
          <p:cNvPr id="519" name="Emotion Recognition - Categorical"/>
          <p:cNvSpPr txBox="1">
            <a:spLocks noGrp="1"/>
          </p:cNvSpPr>
          <p:nvPr>
            <p:ph type="title"/>
          </p:nvPr>
        </p:nvSpPr>
        <p:spPr>
          <a:prstGeom prst="rect">
            <a:avLst/>
          </a:prstGeom>
        </p:spPr>
        <p:txBody>
          <a:bodyPr/>
          <a:lstStyle/>
          <a:p>
            <a:r>
              <a:t>Emotion Recognition - </a:t>
            </a:r>
            <a:r>
              <a:rPr>
                <a:solidFill>
                  <a:schemeClr val="accent1">
                    <a:hueOff val="114395"/>
                    <a:lumOff val="-24975"/>
                  </a:schemeClr>
                </a:solidFill>
              </a:rPr>
              <a:t>Categorical</a:t>
            </a:r>
            <a:r>
              <a:t> </a:t>
            </a:r>
          </a:p>
        </p:txBody>
      </p:sp>
      <p:sp>
        <p:nvSpPr>
          <p:cNvPr id="520"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35</a:t>
            </a:fl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Jin et al., 2015)…"/>
          <p:cNvSpPr txBox="1">
            <a:spLocks noGrp="1"/>
          </p:cNvSpPr>
          <p:nvPr>
            <p:ph type="body" idx="1"/>
          </p:nvPr>
        </p:nvSpPr>
        <p:spPr>
          <a:prstGeom prst="rect">
            <a:avLst/>
          </a:prstGeom>
        </p:spPr>
        <p:txBody>
          <a:bodyPr/>
          <a:lstStyle/>
          <a:p>
            <a:pPr>
              <a:defRPr b="1"/>
            </a:pPr>
            <a:r>
              <a:t>(Jin et al., 2015)</a:t>
            </a:r>
          </a:p>
          <a:p>
            <a:pPr marL="567558" indent="-567558">
              <a:buClrTx/>
              <a:buFont typeface="Arial"/>
              <a:buChar char="•"/>
            </a:pPr>
            <a:r>
              <a:t>Emotions: happy, angry, sad, and neutral</a:t>
            </a:r>
          </a:p>
          <a:p>
            <a:pPr marL="567558" indent="-567558">
              <a:buClrTx/>
              <a:buFont typeface="Arial"/>
              <a:buChar char="•"/>
            </a:pPr>
            <a:r>
              <a:t>Data (USC-IEMOCAP): 5531 utterances</a:t>
            </a:r>
          </a:p>
          <a:p>
            <a:pPr marL="567558" indent="-567558">
              <a:buClrTx/>
              <a:buFont typeface="Arial"/>
              <a:buChar char="•"/>
            </a:pPr>
            <a:r>
              <a:t>Features:</a:t>
            </a:r>
          </a:p>
          <a:p>
            <a:pPr marL="1005839" lvl="1" indent="-548639">
              <a:buClrTx/>
              <a:buFont typeface="Arial"/>
              <a:buChar char="–"/>
            </a:pPr>
            <a:r>
              <a:t>Acoustic: openSMILE (intensity, F0, jitter, shimmer and MFCCs)</a:t>
            </a:r>
          </a:p>
          <a:p>
            <a:pPr marL="1005839" lvl="1" indent="-548639">
              <a:buClrTx/>
              <a:buFont typeface="Arial"/>
              <a:buChar char="–"/>
            </a:pPr>
            <a:r>
              <a:t>Lexical: emotion vector (eVector), Bag-of-Words (BoW)</a:t>
            </a:r>
          </a:p>
          <a:p>
            <a:pPr marL="567558" indent="-567558">
              <a:buClrTx/>
              <a:buFont typeface="Arial"/>
              <a:buChar char="•"/>
            </a:pPr>
            <a:r>
              <a:t>Best model: SVM, late fusion of acoustic and lexical features</a:t>
            </a:r>
          </a:p>
          <a:p>
            <a:pPr marL="567558" indent="-567558">
              <a:buClrTx/>
              <a:buFont typeface="Arial"/>
              <a:buChar char="•"/>
            </a:pPr>
            <a:r>
              <a:t>Accuracy: 69.2%</a:t>
            </a:r>
          </a:p>
        </p:txBody>
      </p:sp>
      <p:sp>
        <p:nvSpPr>
          <p:cNvPr id="529" name="Emotion Recognition - Categorical"/>
          <p:cNvSpPr txBox="1">
            <a:spLocks noGrp="1"/>
          </p:cNvSpPr>
          <p:nvPr>
            <p:ph type="title"/>
          </p:nvPr>
        </p:nvSpPr>
        <p:spPr>
          <a:prstGeom prst="rect">
            <a:avLst/>
          </a:prstGeom>
        </p:spPr>
        <p:txBody>
          <a:bodyPr/>
          <a:lstStyle/>
          <a:p>
            <a:r>
              <a:t>Emotion Recognition - </a:t>
            </a:r>
            <a:r>
              <a:rPr>
                <a:solidFill>
                  <a:schemeClr val="accent1">
                    <a:hueOff val="114395"/>
                    <a:lumOff val="-24975"/>
                  </a:schemeClr>
                </a:solidFill>
              </a:rPr>
              <a:t>Categorical</a:t>
            </a:r>
            <a:r>
              <a:t> </a:t>
            </a:r>
          </a:p>
        </p:txBody>
      </p:sp>
      <p:sp>
        <p:nvSpPr>
          <p:cNvPr id="530"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36</a:t>
            </a:fld>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Mao et al. 2014)…"/>
          <p:cNvSpPr txBox="1">
            <a:spLocks noGrp="1"/>
          </p:cNvSpPr>
          <p:nvPr>
            <p:ph type="body" sz="half" idx="1"/>
          </p:nvPr>
        </p:nvSpPr>
        <p:spPr>
          <a:xfrm>
            <a:off x="2194560" y="3691468"/>
            <a:ext cx="10715512" cy="8046720"/>
          </a:xfrm>
          <a:prstGeom prst="rect">
            <a:avLst/>
          </a:prstGeom>
        </p:spPr>
        <p:txBody>
          <a:bodyPr>
            <a:normAutofit fontScale="92500"/>
          </a:bodyPr>
          <a:lstStyle/>
          <a:p>
            <a:pPr marL="212867" indent="-212867" defTabSz="1773936">
              <a:defRPr sz="4656" b="1"/>
            </a:pPr>
            <a:r>
              <a:t>(Mao et al. 2014)</a:t>
            </a:r>
          </a:p>
          <a:p>
            <a:pPr marL="550531" indent="-550531" defTabSz="1773936">
              <a:buClrTx/>
              <a:buFont typeface="Arial"/>
              <a:buChar char="•"/>
              <a:defRPr sz="4656"/>
            </a:pPr>
            <a:r>
              <a:t>Learning emotion from spectrograms</a:t>
            </a:r>
          </a:p>
          <a:p>
            <a:pPr marL="550531" indent="-550531" defTabSz="1773936">
              <a:buClrTx/>
              <a:buFont typeface="Arial"/>
              <a:buChar char="•"/>
              <a:defRPr sz="4656"/>
            </a:pPr>
            <a:r>
              <a:t>Evaluation on 4 datasets:</a:t>
            </a:r>
          </a:p>
          <a:p>
            <a:pPr marL="975664" lvl="1" indent="-532180" defTabSz="1773936">
              <a:buClrTx/>
              <a:buFont typeface="Arial"/>
              <a:buChar char="–"/>
              <a:defRPr sz="4656"/>
            </a:pPr>
            <a:r>
              <a:t>anger, disgust, fear, happiness, sadness, surprise, and neutral</a:t>
            </a:r>
          </a:p>
          <a:p>
            <a:pPr marL="975664" lvl="1" indent="-532180" defTabSz="1773936">
              <a:buClrTx/>
              <a:buFont typeface="Arial"/>
              <a:buChar char="–"/>
              <a:defRPr sz="4656"/>
            </a:pPr>
            <a:r>
              <a:t>anger, disgust, fear, joy, sadness, boredom, and neutral</a:t>
            </a:r>
          </a:p>
          <a:p>
            <a:pPr marL="975664" lvl="1" indent="-532180" defTabSz="1773936">
              <a:buClrTx/>
              <a:buFont typeface="Arial"/>
              <a:buChar char="–"/>
              <a:defRPr sz="4656"/>
            </a:pPr>
            <a:r>
              <a:t>anger, joy, surprise, sadness, and neutral</a:t>
            </a:r>
          </a:p>
          <a:p>
            <a:pPr marL="975664" lvl="1" indent="-532180" defTabSz="1773936">
              <a:buClrTx/>
              <a:buFont typeface="Arial"/>
              <a:buChar char="–"/>
              <a:defRPr sz="4656"/>
            </a:pPr>
            <a:r>
              <a:t>anger, joy, surprise, sadness, and disgust </a:t>
            </a:r>
          </a:p>
        </p:txBody>
      </p:sp>
      <p:sp>
        <p:nvSpPr>
          <p:cNvPr id="535" name="Emotion Recognition - Categorical"/>
          <p:cNvSpPr txBox="1">
            <a:spLocks noGrp="1"/>
          </p:cNvSpPr>
          <p:nvPr>
            <p:ph type="title"/>
          </p:nvPr>
        </p:nvSpPr>
        <p:spPr>
          <a:prstGeom prst="rect">
            <a:avLst/>
          </a:prstGeom>
        </p:spPr>
        <p:txBody>
          <a:bodyPr/>
          <a:lstStyle/>
          <a:p>
            <a:r>
              <a:t>Emotion Recognition - Categorical </a:t>
            </a:r>
          </a:p>
        </p:txBody>
      </p:sp>
      <p:pic>
        <p:nvPicPr>
          <p:cNvPr id="536" name="Image" descr="Image"/>
          <p:cNvPicPr>
            <a:picLocks noChangeAspect="1"/>
          </p:cNvPicPr>
          <p:nvPr/>
        </p:nvPicPr>
        <p:blipFill>
          <a:blip r:embed="rId3"/>
          <a:stretch>
            <a:fillRect/>
          </a:stretch>
        </p:blipFill>
        <p:spPr>
          <a:xfrm>
            <a:off x="13073273" y="3594872"/>
            <a:ext cx="10496036" cy="4350070"/>
          </a:xfrm>
          <a:prstGeom prst="rect">
            <a:avLst/>
          </a:prstGeom>
          <a:ln w="12700">
            <a:miter lim="400000"/>
          </a:ln>
        </p:spPr>
      </p:pic>
      <p:pic>
        <p:nvPicPr>
          <p:cNvPr id="537" name="Image" descr="Image"/>
          <p:cNvPicPr>
            <a:picLocks noChangeAspect="1"/>
          </p:cNvPicPr>
          <p:nvPr/>
        </p:nvPicPr>
        <p:blipFill>
          <a:blip r:embed="rId4"/>
          <a:stretch>
            <a:fillRect/>
          </a:stretch>
        </p:blipFill>
        <p:spPr>
          <a:xfrm>
            <a:off x="13604076" y="7777126"/>
            <a:ext cx="7092465" cy="485373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Emotion"/>
          <p:cNvSpPr txBox="1">
            <a:spLocks noGrp="1"/>
          </p:cNvSpPr>
          <p:nvPr>
            <p:ph type="title"/>
          </p:nvPr>
        </p:nvSpPr>
        <p:spPr>
          <a:xfrm>
            <a:off x="2194560" y="573206"/>
            <a:ext cx="20116802" cy="2901514"/>
          </a:xfrm>
          <a:prstGeom prst="rect">
            <a:avLst/>
          </a:prstGeom>
        </p:spPr>
        <p:txBody>
          <a:bodyPr/>
          <a:lstStyle/>
          <a:p>
            <a:r>
              <a:t>Emotion Recognition in Speech</a:t>
            </a:r>
          </a:p>
        </p:txBody>
      </p:sp>
      <p:sp>
        <p:nvSpPr>
          <p:cNvPr id="542" name="Categorical Approach…"/>
          <p:cNvSpPr txBox="1">
            <a:spLocks noGrp="1"/>
          </p:cNvSpPr>
          <p:nvPr>
            <p:ph type="body" sz="quarter" idx="1"/>
          </p:nvPr>
        </p:nvSpPr>
        <p:spPr>
          <a:xfrm>
            <a:off x="2194557" y="3691468"/>
            <a:ext cx="10142144" cy="5423275"/>
          </a:xfrm>
          <a:prstGeom prst="rect">
            <a:avLst/>
          </a:prstGeom>
        </p:spPr>
        <p:txBody>
          <a:bodyPr/>
          <a:lstStyle/>
          <a:p>
            <a:pPr marL="182875" indent="-182875">
              <a:defRPr b="1"/>
            </a:pPr>
            <a:r>
              <a:rPr>
                <a:solidFill>
                  <a:srgbClr val="000000"/>
                </a:solidFill>
              </a:rPr>
              <a:t>Categorical</a:t>
            </a:r>
            <a:r>
              <a:t> Approach </a:t>
            </a:r>
          </a:p>
          <a:p>
            <a:pPr marL="481262" indent="-481262">
              <a:buClrTx/>
              <a:buFontTx/>
              <a:buChar char="•"/>
            </a:pPr>
            <a:r>
              <a:t>Discrete ‘basic emotions’</a:t>
            </a:r>
          </a:p>
          <a:p>
            <a:pPr marL="481262" indent="-481262">
              <a:buClrTx/>
              <a:buFontTx/>
              <a:buChar char="•"/>
            </a:pPr>
            <a:endParaRPr/>
          </a:p>
          <a:p>
            <a:pPr marL="481262" indent="-481262">
              <a:buClrTx/>
              <a:buFontTx/>
              <a:buChar char="•"/>
            </a:pPr>
            <a:r>
              <a:t>Classification problem</a:t>
            </a:r>
          </a:p>
        </p:txBody>
      </p:sp>
      <p:sp>
        <p:nvSpPr>
          <p:cNvPr id="543" name="Dimensional Approach…"/>
          <p:cNvSpPr txBox="1"/>
          <p:nvPr/>
        </p:nvSpPr>
        <p:spPr>
          <a:xfrm>
            <a:off x="12658214" y="3691468"/>
            <a:ext cx="10142141" cy="54232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182875" indent="-182875" algn="l" defTabSz="1828800">
              <a:lnSpc>
                <a:spcPct val="90000"/>
              </a:lnSpc>
              <a:spcBef>
                <a:spcPts val="2400"/>
              </a:spcBef>
              <a:buClr>
                <a:srgbClr val="1CADE4"/>
              </a:buClr>
              <a:buSzPct val="100000"/>
              <a:buFont typeface="Calibri"/>
              <a:buChar char=" "/>
              <a:defRPr sz="4800">
                <a:solidFill>
                  <a:srgbClr val="404040"/>
                </a:solidFill>
                <a:latin typeface="+mj-lt"/>
                <a:ea typeface="+mj-ea"/>
                <a:cs typeface="+mj-cs"/>
                <a:sym typeface="Calibri"/>
              </a:defRPr>
            </a:pPr>
            <a:r>
              <a:rPr>
                <a:solidFill>
                  <a:srgbClr val="000000"/>
                </a:solidFill>
              </a:rPr>
              <a:t>Dimensional</a:t>
            </a:r>
            <a:r>
              <a:t> Approach</a:t>
            </a:r>
          </a:p>
          <a:p>
            <a:pPr marL="481262" indent="-481262" algn="l" defTabSz="1828800">
              <a:lnSpc>
                <a:spcPct val="90000"/>
              </a:lnSpc>
              <a:spcBef>
                <a:spcPts val="2400"/>
              </a:spcBef>
              <a:buSzPct val="100000"/>
              <a:buChar char="•"/>
              <a:defRPr sz="4800" b="0">
                <a:solidFill>
                  <a:srgbClr val="404040"/>
                </a:solidFill>
                <a:latin typeface="+mj-lt"/>
                <a:ea typeface="+mj-ea"/>
                <a:cs typeface="+mj-cs"/>
                <a:sym typeface="Calibri"/>
              </a:defRPr>
            </a:pPr>
            <a:r>
              <a:t>Continuous </a:t>
            </a:r>
            <a:r>
              <a:rPr b="1"/>
              <a:t>Arousal - Valence</a:t>
            </a:r>
            <a:r>
              <a:t> space</a:t>
            </a:r>
          </a:p>
          <a:p>
            <a:pPr marL="481262" indent="-481262" algn="l" defTabSz="1828800">
              <a:lnSpc>
                <a:spcPct val="90000"/>
              </a:lnSpc>
              <a:spcBef>
                <a:spcPts val="2400"/>
              </a:spcBef>
              <a:buSzPct val="100000"/>
              <a:buChar char="•"/>
              <a:defRPr sz="4800">
                <a:solidFill>
                  <a:srgbClr val="404040"/>
                </a:solidFill>
                <a:latin typeface="+mj-lt"/>
                <a:ea typeface="+mj-ea"/>
                <a:cs typeface="+mj-cs"/>
                <a:sym typeface="Calibri"/>
              </a:defRPr>
            </a:pPr>
            <a:endParaRPr/>
          </a:p>
          <a:p>
            <a:pPr marL="481262" indent="-481262" algn="l" defTabSz="1828800">
              <a:lnSpc>
                <a:spcPct val="115000"/>
              </a:lnSpc>
              <a:buSzPct val="100000"/>
              <a:buChar char="•"/>
              <a:defRPr sz="4800" b="0">
                <a:solidFill>
                  <a:srgbClr val="404040"/>
                </a:solidFill>
                <a:latin typeface="+mj-lt"/>
                <a:ea typeface="+mj-ea"/>
                <a:cs typeface="+mj-cs"/>
                <a:sym typeface="Calibri"/>
              </a:defRPr>
            </a:pPr>
            <a:r>
              <a:t>Regression problem</a:t>
            </a:r>
          </a:p>
        </p:txBody>
      </p:sp>
      <p:sp>
        <p:nvSpPr>
          <p:cNvPr id="544"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38</a:t>
            </a:fld>
            <a:endParaRPr/>
          </a:p>
        </p:txBody>
      </p:sp>
      <p:sp>
        <p:nvSpPr>
          <p:cNvPr id="545" name="Rectangle"/>
          <p:cNvSpPr/>
          <p:nvPr/>
        </p:nvSpPr>
        <p:spPr>
          <a:xfrm>
            <a:off x="12291238" y="3631656"/>
            <a:ext cx="10470170" cy="4464393"/>
          </a:xfrm>
          <a:prstGeom prst="rect">
            <a:avLst/>
          </a:prstGeom>
          <a:ln w="50800">
            <a:solidFill>
              <a:srgbClr val="1CADE4"/>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latin typeface="Helvetica"/>
                <a:ea typeface="Helvetica"/>
                <a:cs typeface="Helvetica"/>
                <a:sym typeface="Helvetica"/>
              </a:defRPr>
            </a:pPr>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Karadogan and Larsen, 2012)…"/>
          <p:cNvSpPr txBox="1">
            <a:spLocks noGrp="1"/>
          </p:cNvSpPr>
          <p:nvPr>
            <p:ph type="body" idx="1"/>
          </p:nvPr>
        </p:nvSpPr>
        <p:spPr>
          <a:prstGeom prst="rect">
            <a:avLst/>
          </a:prstGeom>
        </p:spPr>
        <p:txBody>
          <a:bodyPr>
            <a:normAutofit lnSpcReduction="10000"/>
          </a:bodyPr>
          <a:lstStyle/>
          <a:p>
            <a:pPr marL="217256" indent="-217256" defTabSz="1810511">
              <a:defRPr sz="4752" b="1"/>
            </a:pPr>
            <a:r>
              <a:t>(Karadogan and Larsen, 2012)</a:t>
            </a:r>
          </a:p>
          <a:p>
            <a:pPr marL="561883" indent="-561883" defTabSz="1810511">
              <a:buClrTx/>
              <a:buFont typeface="Arial"/>
              <a:buChar char="•"/>
              <a:defRPr sz="4752"/>
            </a:pPr>
            <a:r>
              <a:t>Emotion: arousal, valence (discrete value 1~9 for each dimension)</a:t>
            </a:r>
          </a:p>
          <a:p>
            <a:pPr marL="561883" indent="-561883" defTabSz="1810511">
              <a:buClrTx/>
              <a:buFont typeface="Arial"/>
              <a:buChar char="•"/>
              <a:defRPr sz="4752"/>
            </a:pPr>
            <a:r>
              <a:t>Data: 59 short movie clips (5~25 seconds)</a:t>
            </a:r>
          </a:p>
          <a:p>
            <a:pPr marL="561883" indent="-561883" defTabSz="1810511">
              <a:buClrTx/>
              <a:buFont typeface="Arial"/>
              <a:buChar char="•"/>
              <a:defRPr sz="4752"/>
            </a:pPr>
            <a:r>
              <a:t>Features and models:</a:t>
            </a:r>
          </a:p>
          <a:p>
            <a:pPr marL="995781" lvl="1" indent="-543153" defTabSz="1810511">
              <a:buClrTx/>
              <a:buFont typeface="Arial"/>
              <a:buChar char="–"/>
              <a:defRPr sz="4752"/>
            </a:pPr>
            <a:r>
              <a:t>Acoustic: openSMILE, feature selection, support vector regression</a:t>
            </a:r>
          </a:p>
          <a:p>
            <a:pPr marL="995781" lvl="1" indent="-543153" defTabSz="1810511">
              <a:buClrTx/>
              <a:buFont typeface="Arial"/>
              <a:buChar char="–"/>
              <a:defRPr sz="4752"/>
            </a:pPr>
            <a:r>
              <a:t>Lexical: affective norms for English words (ANEW) for keywords with arousal &amp; valence scores + latent semantics analysis (LSA)  to generate emotion scores for other words</a:t>
            </a:r>
          </a:p>
          <a:p>
            <a:pPr marL="561883" indent="-561883" defTabSz="1810511">
              <a:buClrTx/>
              <a:buFont typeface="Arial"/>
              <a:buChar char="•"/>
              <a:defRPr sz="4752"/>
            </a:pPr>
            <a:r>
              <a:t>Results (mean absolute error): arousal: 1.28, valence: 1.40 </a:t>
            </a:r>
          </a:p>
          <a:p>
            <a:pPr marL="561883" indent="-561883" defTabSz="1810511">
              <a:buClrTx/>
              <a:buFont typeface="Arial"/>
              <a:buChar char="•"/>
              <a:defRPr sz="4752"/>
            </a:pPr>
            <a:r>
              <a:t>Semantic features-&gt; valence, acoustic features -&gt; arousal</a:t>
            </a:r>
          </a:p>
        </p:txBody>
      </p:sp>
      <p:sp>
        <p:nvSpPr>
          <p:cNvPr id="550" name="Emotion Recognition - Dimensional"/>
          <p:cNvSpPr txBox="1">
            <a:spLocks noGrp="1"/>
          </p:cNvSpPr>
          <p:nvPr>
            <p:ph type="title"/>
          </p:nvPr>
        </p:nvSpPr>
        <p:spPr>
          <a:prstGeom prst="rect">
            <a:avLst/>
          </a:prstGeom>
        </p:spPr>
        <p:txBody>
          <a:bodyPr/>
          <a:lstStyle/>
          <a:p>
            <a:r>
              <a:t>Emotion Recognition - </a:t>
            </a:r>
            <a:r>
              <a:rPr>
                <a:solidFill>
                  <a:schemeClr val="accent3">
                    <a:hueOff val="914337"/>
                    <a:satOff val="31515"/>
                    <a:lumOff val="-30790"/>
                  </a:schemeClr>
                </a:solidFill>
              </a:rPr>
              <a:t>Dimensional</a:t>
            </a:r>
            <a:r>
              <a:t> </a:t>
            </a:r>
          </a:p>
        </p:txBody>
      </p:sp>
      <p:sp>
        <p:nvSpPr>
          <p:cNvPr id="551"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39</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Outline"/>
          <p:cNvSpPr txBox="1">
            <a:spLocks noGrp="1"/>
          </p:cNvSpPr>
          <p:nvPr>
            <p:ph type="title"/>
          </p:nvPr>
        </p:nvSpPr>
        <p:spPr>
          <a:prstGeom prst="rect">
            <a:avLst/>
          </a:prstGeom>
        </p:spPr>
        <p:txBody>
          <a:bodyPr/>
          <a:lstStyle/>
          <a:p>
            <a:r>
              <a:t>Outline</a:t>
            </a:r>
          </a:p>
        </p:txBody>
      </p:sp>
      <p:sp>
        <p:nvSpPr>
          <p:cNvPr id="213" name="Emotion in speech…"/>
          <p:cNvSpPr txBox="1">
            <a:spLocks noGrp="1"/>
          </p:cNvSpPr>
          <p:nvPr>
            <p:ph type="body" idx="1"/>
          </p:nvPr>
        </p:nvSpPr>
        <p:spPr>
          <a:prstGeom prst="rect">
            <a:avLst/>
          </a:prstGeom>
        </p:spPr>
        <p:txBody>
          <a:bodyPr/>
          <a:lstStyle/>
          <a:p>
            <a:pPr marL="567558" indent="-567558">
              <a:buClrTx/>
              <a:buFont typeface="Arial"/>
              <a:buChar char="•"/>
            </a:pPr>
            <a:r>
              <a:rPr dirty="0"/>
              <a:t>Emotion in speech</a:t>
            </a:r>
          </a:p>
          <a:p>
            <a:pPr marL="1005839" lvl="1" indent="-548639">
              <a:buClrTx/>
              <a:buFont typeface="Arial"/>
              <a:buChar char="–"/>
              <a:defRPr>
                <a:solidFill>
                  <a:schemeClr val="accent5">
                    <a:lumOff val="-29866"/>
                  </a:schemeClr>
                </a:solidFill>
              </a:defRPr>
            </a:pPr>
            <a:r>
              <a:rPr dirty="0"/>
              <a:t>Emotion theory</a:t>
            </a:r>
          </a:p>
          <a:p>
            <a:pPr marL="1005839" lvl="1" indent="-548639">
              <a:buClrTx/>
              <a:buFont typeface="Arial"/>
              <a:buChar char="–"/>
            </a:pPr>
            <a:r>
              <a:rPr dirty="0"/>
              <a:t>Emotional speech corpora</a:t>
            </a:r>
          </a:p>
          <a:p>
            <a:pPr marL="1005839" lvl="1" indent="-548639">
              <a:buClrTx/>
              <a:buFont typeface="Arial"/>
              <a:buChar char="–"/>
            </a:pPr>
            <a:r>
              <a:rPr dirty="0"/>
              <a:t>Features for emotional speech</a:t>
            </a:r>
          </a:p>
          <a:p>
            <a:pPr marL="1005839" lvl="1" indent="-548639">
              <a:buClrTx/>
              <a:buFont typeface="Arial"/>
              <a:buChar char="–"/>
            </a:pPr>
            <a:r>
              <a:rPr dirty="0"/>
              <a:t>Models for emotion recognition</a:t>
            </a:r>
          </a:p>
          <a:p>
            <a:pPr marL="1005839" lvl="1" indent="-548639">
              <a:buClrTx/>
              <a:buFont typeface="Arial"/>
              <a:buChar char="–"/>
            </a:pPr>
            <a:r>
              <a:rPr dirty="0"/>
              <a:t>Expressive synthetic speech</a:t>
            </a:r>
          </a:p>
          <a:p>
            <a:pPr marL="567558" indent="-567558">
              <a:buClrTx/>
              <a:buFont typeface="Arial"/>
              <a:buChar char="•"/>
            </a:pPr>
            <a:r>
              <a:rPr dirty="0"/>
              <a:t>Sentiment and emotion in tex</a:t>
            </a:r>
            <a:r>
              <a:rPr lang="en-US" altLang="zh-CN" dirty="0"/>
              <a:t>t</a:t>
            </a:r>
            <a:endParaRPr dirty="0"/>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Xia and Liu, 2015)…"/>
          <p:cNvSpPr txBox="1">
            <a:spLocks noGrp="1"/>
          </p:cNvSpPr>
          <p:nvPr>
            <p:ph type="body" idx="1"/>
          </p:nvPr>
        </p:nvSpPr>
        <p:spPr>
          <a:prstGeom prst="rect">
            <a:avLst/>
          </a:prstGeom>
        </p:spPr>
        <p:txBody>
          <a:bodyPr>
            <a:normAutofit lnSpcReduction="10000"/>
          </a:bodyPr>
          <a:lstStyle/>
          <a:p>
            <a:pPr marL="217256" indent="-217256" defTabSz="1810511">
              <a:defRPr sz="4752" b="1"/>
            </a:pPr>
            <a:r>
              <a:t>(Xia and Liu, 2015)</a:t>
            </a:r>
          </a:p>
          <a:p>
            <a:pPr marL="561883" indent="-561883" defTabSz="1810511">
              <a:buClrTx/>
              <a:buFont typeface="Arial"/>
              <a:buChar char="•"/>
              <a:defRPr sz="4752"/>
            </a:pPr>
            <a:r>
              <a:t>Major task: angry, happy, sad, and neutral</a:t>
            </a:r>
          </a:p>
          <a:p>
            <a:pPr marL="561883" indent="-561883" defTabSz="1810511">
              <a:buClrTx/>
              <a:buFont typeface="Arial"/>
              <a:buChar char="•"/>
              <a:defRPr sz="4752"/>
            </a:pPr>
            <a:r>
              <a:t>Secondary task: valence, activation</a:t>
            </a:r>
          </a:p>
          <a:p>
            <a:pPr marL="995781" lvl="1" indent="-543153" defTabSz="1810511">
              <a:buClrTx/>
              <a:buFont typeface="Arial"/>
              <a:buChar char="–"/>
              <a:defRPr sz="4752"/>
            </a:pPr>
            <a:r>
              <a:t>Classification</a:t>
            </a:r>
          </a:p>
          <a:p>
            <a:pPr marL="1399032" lvl="2" indent="-493776" defTabSz="1810511">
              <a:buClrTx/>
              <a:buFont typeface="Arial"/>
              <a:buChar char="•"/>
              <a:defRPr sz="4752"/>
            </a:pPr>
            <a:r>
              <a:t>map the continuous labels into low, medium, high</a:t>
            </a:r>
          </a:p>
          <a:p>
            <a:pPr marL="995781" lvl="1" indent="-543153" defTabSz="1810511">
              <a:buClrTx/>
              <a:buFont typeface="Arial"/>
              <a:buChar char="–"/>
              <a:defRPr sz="4752"/>
            </a:pPr>
            <a:r>
              <a:t>Regression</a:t>
            </a:r>
          </a:p>
          <a:p>
            <a:pPr marL="1399032" lvl="2" indent="-493776" defTabSz="1810511">
              <a:buClrTx/>
              <a:buFont typeface="Arial"/>
              <a:buChar char="•"/>
              <a:defRPr sz="4752"/>
            </a:pPr>
            <a:r>
              <a:t>project the continuous labels into [-1,1] range</a:t>
            </a:r>
          </a:p>
          <a:p>
            <a:pPr marL="561883" indent="-561883" defTabSz="1810511">
              <a:buClrTx/>
              <a:buFont typeface="Arial"/>
              <a:buChar char="•"/>
              <a:defRPr sz="4752"/>
            </a:pPr>
            <a:r>
              <a:t>Data (USC-IEMOCAP): 5531 utterances</a:t>
            </a:r>
          </a:p>
          <a:p>
            <a:pPr marL="561883" indent="-561883" defTabSz="1810511">
              <a:buClrTx/>
              <a:buFont typeface="Arial"/>
              <a:buChar char="•"/>
              <a:defRPr sz="4752"/>
            </a:pPr>
            <a:r>
              <a:t>Features: openSMILE</a:t>
            </a:r>
          </a:p>
          <a:p>
            <a:pPr marL="561883" indent="-561883" defTabSz="1810511">
              <a:buClrTx/>
              <a:buFont typeface="Arial"/>
              <a:buChar char="•"/>
              <a:defRPr sz="4752"/>
            </a:pPr>
            <a:r>
              <a:t>Model: Deep Belief Network (DBN) + SVM</a:t>
            </a:r>
          </a:p>
        </p:txBody>
      </p:sp>
      <p:sp>
        <p:nvSpPr>
          <p:cNvPr id="556" name="Emotion Recognition - Dimensional"/>
          <p:cNvSpPr txBox="1">
            <a:spLocks noGrp="1"/>
          </p:cNvSpPr>
          <p:nvPr>
            <p:ph type="title"/>
          </p:nvPr>
        </p:nvSpPr>
        <p:spPr>
          <a:prstGeom prst="rect">
            <a:avLst/>
          </a:prstGeom>
        </p:spPr>
        <p:txBody>
          <a:bodyPr/>
          <a:lstStyle/>
          <a:p>
            <a:r>
              <a:t>Emotion Recognition - </a:t>
            </a:r>
            <a:r>
              <a:rPr>
                <a:solidFill>
                  <a:schemeClr val="accent3">
                    <a:hueOff val="914337"/>
                    <a:satOff val="31515"/>
                    <a:lumOff val="-30790"/>
                  </a:schemeClr>
                </a:solidFill>
              </a:rPr>
              <a:t>Dimensional</a:t>
            </a:r>
            <a:r>
              <a:t> </a:t>
            </a:r>
          </a:p>
        </p:txBody>
      </p:sp>
      <p:pic>
        <p:nvPicPr>
          <p:cNvPr id="557" name="Image" descr="Image"/>
          <p:cNvPicPr>
            <a:picLocks noChangeAspect="1"/>
          </p:cNvPicPr>
          <p:nvPr/>
        </p:nvPicPr>
        <p:blipFill>
          <a:blip r:embed="rId2"/>
          <a:stretch>
            <a:fillRect/>
          </a:stretch>
        </p:blipFill>
        <p:spPr>
          <a:xfrm>
            <a:off x="15268497" y="3664294"/>
            <a:ext cx="8281129" cy="5211237"/>
          </a:xfrm>
          <a:prstGeom prst="rect">
            <a:avLst/>
          </a:prstGeom>
          <a:ln w="12700">
            <a:miter lim="400000"/>
          </a:ln>
        </p:spPr>
      </p:pic>
      <p:pic>
        <p:nvPicPr>
          <p:cNvPr id="558" name="Image" descr="Image"/>
          <p:cNvPicPr>
            <a:picLocks noChangeAspect="1"/>
          </p:cNvPicPr>
          <p:nvPr/>
        </p:nvPicPr>
        <p:blipFill>
          <a:blip r:embed="rId3"/>
          <a:stretch>
            <a:fillRect/>
          </a:stretch>
        </p:blipFill>
        <p:spPr>
          <a:xfrm>
            <a:off x="15726308" y="9306200"/>
            <a:ext cx="6856685" cy="3064731"/>
          </a:xfrm>
          <a:prstGeom prst="rect">
            <a:avLst/>
          </a:prstGeom>
          <a:ln w="12700">
            <a:miter lim="400000"/>
          </a:ln>
        </p:spPr>
      </p:pic>
      <p:sp>
        <p:nvSpPr>
          <p:cNvPr id="559"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40</a:t>
            </a:fld>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Parthasarathy and Busso, 2017)…"/>
          <p:cNvSpPr txBox="1">
            <a:spLocks noGrp="1"/>
          </p:cNvSpPr>
          <p:nvPr>
            <p:ph type="body" idx="1"/>
          </p:nvPr>
        </p:nvSpPr>
        <p:spPr>
          <a:prstGeom prst="rect">
            <a:avLst/>
          </a:prstGeom>
        </p:spPr>
        <p:txBody>
          <a:bodyPr/>
          <a:lstStyle/>
          <a:p>
            <a:pPr>
              <a:defRPr b="1"/>
            </a:pPr>
            <a:r>
              <a:t>(Parthasarathy and Busso, 2017)</a:t>
            </a:r>
          </a:p>
          <a:p>
            <a:pPr marL="567558" indent="-567558">
              <a:buClrTx/>
              <a:buFont typeface="Arial"/>
              <a:buChar char="•"/>
            </a:pPr>
            <a:r>
              <a:t>Emotion: arousal, valence, dominance  (discrete value 1~7 scaled to [-1,1])</a:t>
            </a:r>
          </a:p>
          <a:p>
            <a:pPr marL="567558" indent="-567558">
              <a:buClrTx/>
              <a:buFont typeface="Arial"/>
              <a:buChar char="•"/>
            </a:pPr>
            <a:r>
              <a:t>Data (MSP-PODCAST): 12,621 speech segments (2~11 seconds)</a:t>
            </a:r>
          </a:p>
          <a:p>
            <a:pPr marL="567558" indent="-567558">
              <a:buClrTx/>
              <a:buFont typeface="Arial"/>
              <a:buChar char="•"/>
            </a:pPr>
            <a:r>
              <a:t>Features: openSMILE</a:t>
            </a:r>
          </a:p>
          <a:p>
            <a:pPr marL="567558" indent="-567558">
              <a:buClrTx/>
              <a:buFont typeface="Arial"/>
              <a:buChar char="•"/>
            </a:pPr>
            <a:r>
              <a:t>Best multi-task learning model: shared first layer, individual second layer</a:t>
            </a:r>
          </a:p>
          <a:p>
            <a:pPr marL="567558" indent="-567558">
              <a:buClrTx/>
              <a:buFont typeface="Arial"/>
              <a:buChar char="•"/>
            </a:pPr>
            <a:r>
              <a:t>Results: A: 0.7635, V: 0.2894, D: 0.7130</a:t>
            </a:r>
          </a:p>
          <a:p>
            <a:pPr marL="567558" indent="-567558">
              <a:buClrTx/>
              <a:buFont typeface="Arial"/>
              <a:buChar char="•"/>
            </a:pPr>
            <a:r>
              <a:t>Multi-task learning helps</a:t>
            </a:r>
          </a:p>
          <a:p>
            <a:pPr marL="1005839" lvl="1" indent="-548639">
              <a:buClrTx/>
              <a:buFont typeface="Arial"/>
              <a:buChar char="–"/>
            </a:pPr>
            <a:r>
              <a:t>Dominance &gt; valence &gt; arousal</a:t>
            </a:r>
          </a:p>
          <a:p>
            <a:pPr marL="1005839" lvl="1" indent="-548639">
              <a:buClrTx/>
              <a:buFont typeface="Arial"/>
              <a:buChar char="–"/>
            </a:pPr>
            <a:r>
              <a:t>Learn better representations</a:t>
            </a:r>
          </a:p>
        </p:txBody>
      </p:sp>
      <p:sp>
        <p:nvSpPr>
          <p:cNvPr id="562" name="Emotion Recognition - Dimensional"/>
          <p:cNvSpPr txBox="1">
            <a:spLocks noGrp="1"/>
          </p:cNvSpPr>
          <p:nvPr>
            <p:ph type="title"/>
          </p:nvPr>
        </p:nvSpPr>
        <p:spPr>
          <a:prstGeom prst="rect">
            <a:avLst/>
          </a:prstGeom>
        </p:spPr>
        <p:txBody>
          <a:bodyPr/>
          <a:lstStyle/>
          <a:p>
            <a:r>
              <a:t>Emotion Recognition - </a:t>
            </a:r>
            <a:r>
              <a:rPr>
                <a:solidFill>
                  <a:schemeClr val="accent3">
                    <a:hueOff val="914337"/>
                    <a:satOff val="31515"/>
                    <a:lumOff val="-30790"/>
                  </a:schemeClr>
                </a:solidFill>
              </a:rPr>
              <a:t>Dimensional</a:t>
            </a:r>
            <a:r>
              <a:t> </a:t>
            </a:r>
          </a:p>
        </p:txBody>
      </p:sp>
      <p:pic>
        <p:nvPicPr>
          <p:cNvPr id="563" name="Image" descr="Image"/>
          <p:cNvPicPr>
            <a:picLocks noChangeAspect="1"/>
          </p:cNvPicPr>
          <p:nvPr/>
        </p:nvPicPr>
        <p:blipFill>
          <a:blip r:embed="rId3"/>
          <a:stretch>
            <a:fillRect/>
          </a:stretch>
        </p:blipFill>
        <p:spPr>
          <a:xfrm>
            <a:off x="13265559" y="8046525"/>
            <a:ext cx="10308136" cy="3980598"/>
          </a:xfrm>
          <a:prstGeom prst="rect">
            <a:avLst/>
          </a:prstGeom>
          <a:ln w="12700">
            <a:miter lim="400000"/>
          </a:ln>
        </p:spPr>
      </p:pic>
      <p:sp>
        <p:nvSpPr>
          <p:cNvPr id="564"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41</a:t>
            </a:fld>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Trigeorgis et al., 2016)…"/>
          <p:cNvSpPr txBox="1">
            <a:spLocks noGrp="1"/>
          </p:cNvSpPr>
          <p:nvPr>
            <p:ph type="body" idx="1"/>
          </p:nvPr>
        </p:nvSpPr>
        <p:spPr>
          <a:prstGeom prst="rect">
            <a:avLst/>
          </a:prstGeom>
        </p:spPr>
        <p:txBody>
          <a:bodyPr>
            <a:normAutofit lnSpcReduction="10000"/>
          </a:bodyPr>
          <a:lstStyle/>
          <a:p>
            <a:pPr marL="217256" indent="-217256" defTabSz="1810511">
              <a:defRPr sz="4752" b="1"/>
            </a:pPr>
            <a:r>
              <a:t>(Trigeorgis et al., 2016)</a:t>
            </a:r>
          </a:p>
          <a:p>
            <a:pPr marL="561883" indent="-561883" defTabSz="1810511">
              <a:buClrTx/>
              <a:buFont typeface="Arial"/>
              <a:buChar char="•"/>
              <a:defRPr sz="4752"/>
            </a:pPr>
            <a:r>
              <a:t>Emotion: arousal, valence (continuous value [-1,1])</a:t>
            </a:r>
          </a:p>
          <a:p>
            <a:pPr marL="561883" indent="-561883" defTabSz="1810511">
              <a:buClrTx/>
              <a:buFont typeface="Arial"/>
              <a:buChar char="•"/>
              <a:defRPr sz="4752"/>
            </a:pPr>
            <a:r>
              <a:t>Data (RECOLA): 46 French conversations, 5 min each</a:t>
            </a:r>
          </a:p>
          <a:p>
            <a:pPr marL="561883" indent="-561883" defTabSz="1810511">
              <a:buClrTx/>
              <a:buFont typeface="Arial"/>
              <a:buChar char="•"/>
              <a:defRPr sz="4752"/>
            </a:pPr>
            <a:r>
              <a:t>Feature: raw waveforms</a:t>
            </a:r>
          </a:p>
          <a:p>
            <a:pPr marL="561883" indent="-561883" defTabSz="1810511">
              <a:buClrTx/>
              <a:buFont typeface="Arial"/>
              <a:buChar char="•"/>
              <a:defRPr sz="4752"/>
            </a:pPr>
            <a:r>
              <a:t>Model: convolutional recurrent neural networks</a:t>
            </a:r>
          </a:p>
          <a:p>
            <a:pPr marL="561883" indent="-561883" defTabSz="1810511">
              <a:buClrTx/>
              <a:buFont typeface="Arial"/>
              <a:buChar char="•"/>
              <a:defRPr sz="4752"/>
            </a:pPr>
            <a:r>
              <a:t>Results (Concordance correlation coefficient): arousal: 0.686, valence: 0.261</a:t>
            </a:r>
          </a:p>
          <a:p>
            <a:pPr marL="561883" indent="-561883" defTabSz="1810511">
              <a:buClrTx/>
              <a:buFont typeface="Arial"/>
              <a:buChar char="•"/>
              <a:defRPr sz="4752"/>
            </a:pPr>
            <a:r>
              <a:t>Some cells learn acoustic features automatically</a:t>
            </a:r>
          </a:p>
          <a:p>
            <a:pPr marL="995781" lvl="1" indent="-543153" defTabSz="1810511">
              <a:buClrTx/>
              <a:buFont typeface="Arial"/>
              <a:buChar char="–"/>
              <a:defRPr sz="4752"/>
            </a:pPr>
            <a:r>
              <a:t>Range of RMS energy (ρ = 0.81)</a:t>
            </a:r>
          </a:p>
          <a:p>
            <a:pPr marL="995781" lvl="1" indent="-543153" defTabSz="1810511">
              <a:buClrTx/>
              <a:buFont typeface="Arial"/>
              <a:buChar char="–"/>
              <a:defRPr sz="4752"/>
            </a:pPr>
            <a:r>
              <a:t>Loudness (ρ = 0.73)</a:t>
            </a:r>
          </a:p>
          <a:p>
            <a:pPr marL="995781" lvl="1" indent="-543153" defTabSz="1810511">
              <a:buClrTx/>
              <a:buFont typeface="Arial"/>
              <a:buChar char="–"/>
              <a:defRPr sz="4752"/>
            </a:pPr>
            <a:r>
              <a:t>Mean of fundamental frequency (ρ = 0.72)</a:t>
            </a:r>
          </a:p>
        </p:txBody>
      </p:sp>
      <p:sp>
        <p:nvSpPr>
          <p:cNvPr id="569" name="Emotion Recognition - Dimensional"/>
          <p:cNvSpPr txBox="1">
            <a:spLocks noGrp="1"/>
          </p:cNvSpPr>
          <p:nvPr>
            <p:ph type="title"/>
          </p:nvPr>
        </p:nvSpPr>
        <p:spPr>
          <a:prstGeom prst="rect">
            <a:avLst/>
          </a:prstGeom>
        </p:spPr>
        <p:txBody>
          <a:bodyPr/>
          <a:lstStyle/>
          <a:p>
            <a:r>
              <a:t>Emotion Recognition - </a:t>
            </a:r>
            <a:r>
              <a:rPr>
                <a:solidFill>
                  <a:schemeClr val="accent3">
                    <a:hueOff val="914337"/>
                    <a:satOff val="31515"/>
                    <a:lumOff val="-30790"/>
                  </a:schemeClr>
                </a:solidFill>
              </a:rPr>
              <a:t>Dimensional</a:t>
            </a:r>
            <a:r>
              <a:t> </a:t>
            </a:r>
          </a:p>
        </p:txBody>
      </p:sp>
      <p:pic>
        <p:nvPicPr>
          <p:cNvPr id="570" name="Image" descr="Image"/>
          <p:cNvPicPr>
            <a:picLocks noChangeAspect="1"/>
          </p:cNvPicPr>
          <p:nvPr/>
        </p:nvPicPr>
        <p:blipFill>
          <a:blip r:embed="rId2"/>
          <a:stretch>
            <a:fillRect/>
          </a:stretch>
        </p:blipFill>
        <p:spPr>
          <a:xfrm>
            <a:off x="14457404" y="8842744"/>
            <a:ext cx="9637223" cy="3755898"/>
          </a:xfrm>
          <a:prstGeom prst="rect">
            <a:avLst/>
          </a:prstGeom>
          <a:ln w="12700">
            <a:miter lim="400000"/>
          </a:ln>
        </p:spPr>
      </p:pic>
      <p:sp>
        <p:nvSpPr>
          <p:cNvPr id="571"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42</a:t>
            </a:fld>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Emotion Recognition in Speech"/>
          <p:cNvSpPr txBox="1">
            <a:spLocks noGrp="1"/>
          </p:cNvSpPr>
          <p:nvPr>
            <p:ph type="title"/>
          </p:nvPr>
        </p:nvSpPr>
        <p:spPr>
          <a:xfrm>
            <a:off x="2194560" y="573206"/>
            <a:ext cx="20116802" cy="2901514"/>
          </a:xfrm>
          <a:prstGeom prst="rect">
            <a:avLst/>
          </a:prstGeom>
        </p:spPr>
        <p:txBody>
          <a:bodyPr/>
          <a:lstStyle/>
          <a:p>
            <a:r>
              <a:t>Emotion Recognition - Dimensional </a:t>
            </a:r>
          </a:p>
        </p:txBody>
      </p:sp>
      <p:sp>
        <p:nvSpPr>
          <p:cNvPr id="586" name="Spectrogram"/>
          <p:cNvSpPr txBox="1">
            <a:spLocks noGrp="1"/>
          </p:cNvSpPr>
          <p:nvPr>
            <p:ph type="body" sz="quarter" idx="1"/>
          </p:nvPr>
        </p:nvSpPr>
        <p:spPr>
          <a:xfrm>
            <a:off x="2177399" y="4069600"/>
            <a:ext cx="10142146" cy="1800379"/>
          </a:xfrm>
          <a:prstGeom prst="rect">
            <a:avLst/>
          </a:prstGeom>
        </p:spPr>
        <p:txBody>
          <a:bodyPr/>
          <a:lstStyle>
            <a:lvl1pPr marL="182873" indent="-182873">
              <a:defRPr b="1"/>
            </a:lvl1pPr>
          </a:lstStyle>
          <a:p>
            <a:r>
              <a:t>Spectrogram</a:t>
            </a:r>
          </a:p>
        </p:txBody>
      </p:sp>
      <p:sp>
        <p:nvSpPr>
          <p:cNvPr id="587" name="Waveform"/>
          <p:cNvSpPr txBox="1"/>
          <p:nvPr/>
        </p:nvSpPr>
        <p:spPr>
          <a:xfrm>
            <a:off x="12641056" y="4069600"/>
            <a:ext cx="10142145" cy="180037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marL="182873" indent="-182873" algn="l" defTabSz="1828800">
              <a:lnSpc>
                <a:spcPct val="90000"/>
              </a:lnSpc>
              <a:spcBef>
                <a:spcPts val="2400"/>
              </a:spcBef>
              <a:buClr>
                <a:srgbClr val="1CADE4"/>
              </a:buClr>
              <a:buSzPct val="100000"/>
              <a:buFont typeface="Calibri"/>
              <a:buChar char=" "/>
              <a:defRPr sz="4800">
                <a:solidFill>
                  <a:srgbClr val="404040"/>
                </a:solidFill>
                <a:latin typeface="+mj-lt"/>
                <a:ea typeface="+mj-ea"/>
                <a:cs typeface="+mj-cs"/>
                <a:sym typeface="Calibri"/>
              </a:defRPr>
            </a:lvl1pPr>
          </a:lstStyle>
          <a:p>
            <a:r>
              <a:t>Waveform</a:t>
            </a:r>
          </a:p>
        </p:txBody>
      </p:sp>
      <p:pic>
        <p:nvPicPr>
          <p:cNvPr id="588" name="16_spectrogram.png" descr="16_spectrogram.png"/>
          <p:cNvPicPr>
            <a:picLocks noChangeAspect="1"/>
          </p:cNvPicPr>
          <p:nvPr/>
        </p:nvPicPr>
        <p:blipFill>
          <a:blip r:embed="rId3"/>
          <a:stretch>
            <a:fillRect/>
          </a:stretch>
        </p:blipFill>
        <p:spPr>
          <a:xfrm>
            <a:off x="1600804" y="4927974"/>
            <a:ext cx="7599344" cy="3799676"/>
          </a:xfrm>
          <a:prstGeom prst="rect">
            <a:avLst/>
          </a:prstGeom>
          <a:ln w="12700">
            <a:miter lim="400000"/>
          </a:ln>
        </p:spPr>
      </p:pic>
      <p:pic>
        <p:nvPicPr>
          <p:cNvPr id="589" name="16_waveform.png" descr="16_waveform.png"/>
          <p:cNvPicPr>
            <a:picLocks noChangeAspect="1"/>
          </p:cNvPicPr>
          <p:nvPr/>
        </p:nvPicPr>
        <p:blipFill>
          <a:blip r:embed="rId4"/>
          <a:stretch>
            <a:fillRect/>
          </a:stretch>
        </p:blipFill>
        <p:spPr>
          <a:xfrm>
            <a:off x="12088220" y="4927974"/>
            <a:ext cx="7599345" cy="3799676"/>
          </a:xfrm>
          <a:prstGeom prst="rect">
            <a:avLst/>
          </a:prstGeom>
          <a:ln w="12700">
            <a:miter lim="400000"/>
          </a:ln>
        </p:spPr>
      </p:pic>
      <p:sp>
        <p:nvSpPr>
          <p:cNvPr id="590" name="Do spectrograms and waveforms contain complementary information for emotion recognition in speech?"/>
          <p:cNvSpPr txBox="1"/>
          <p:nvPr/>
        </p:nvSpPr>
        <p:spPr>
          <a:xfrm>
            <a:off x="3766418" y="8365100"/>
            <a:ext cx="16851164" cy="339417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171906" indent="-171906" algn="l" defTabSz="1719072">
              <a:lnSpc>
                <a:spcPct val="90000"/>
              </a:lnSpc>
              <a:spcBef>
                <a:spcPts val="2200"/>
              </a:spcBef>
              <a:buClr>
                <a:srgbClr val="1CADE4"/>
              </a:buClr>
              <a:buSzPct val="100000"/>
              <a:buFont typeface="Calibri"/>
              <a:buChar char=" "/>
              <a:defRPr sz="5600" b="0">
                <a:solidFill>
                  <a:srgbClr val="404040"/>
                </a:solidFill>
                <a:latin typeface="+mj-lt"/>
                <a:ea typeface="+mj-ea"/>
                <a:cs typeface="+mj-cs"/>
                <a:sym typeface="Calibri"/>
              </a:defRPr>
            </a:pPr>
            <a:endParaRPr/>
          </a:p>
          <a:p>
            <a:pPr marL="171906" indent="-171906" algn="l" defTabSz="1719072">
              <a:lnSpc>
                <a:spcPct val="90000"/>
              </a:lnSpc>
              <a:spcBef>
                <a:spcPts val="2200"/>
              </a:spcBef>
              <a:buClr>
                <a:srgbClr val="1CADE4"/>
              </a:buClr>
              <a:buSzPct val="100000"/>
              <a:buFont typeface="Calibri"/>
              <a:buChar char=" "/>
              <a:defRPr sz="5600" b="0">
                <a:solidFill>
                  <a:srgbClr val="404040"/>
                </a:solidFill>
                <a:latin typeface="+mj-lt"/>
                <a:ea typeface="+mj-ea"/>
                <a:cs typeface="+mj-cs"/>
                <a:sym typeface="Calibri"/>
              </a:defRPr>
            </a:pPr>
            <a:r>
              <a:t>Do spectrograms and waveforms contain complementary information for emotion recognition in speech?</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Experiment Models"/>
          <p:cNvSpPr txBox="1">
            <a:spLocks noGrp="1"/>
          </p:cNvSpPr>
          <p:nvPr>
            <p:ph type="title"/>
          </p:nvPr>
        </p:nvSpPr>
        <p:spPr>
          <a:xfrm>
            <a:off x="2295623" y="916965"/>
            <a:ext cx="20116802" cy="2605560"/>
          </a:xfrm>
          <a:prstGeom prst="rect">
            <a:avLst/>
          </a:prstGeom>
        </p:spPr>
        <p:txBody>
          <a:bodyPr/>
          <a:lstStyle/>
          <a:p>
            <a:r>
              <a:t>Emotion Recognition - </a:t>
            </a:r>
            <a:r>
              <a:rPr>
                <a:solidFill>
                  <a:srgbClr val="000000"/>
                </a:solidFill>
              </a:rPr>
              <a:t>Dimensional</a:t>
            </a:r>
          </a:p>
        </p:txBody>
      </p:sp>
      <p:sp>
        <p:nvSpPr>
          <p:cNvPr id="595" name="Baseline - hand-engineered features…"/>
          <p:cNvSpPr txBox="1">
            <a:spLocks noGrp="1"/>
          </p:cNvSpPr>
          <p:nvPr>
            <p:ph type="body" sz="half" idx="1"/>
          </p:nvPr>
        </p:nvSpPr>
        <p:spPr>
          <a:xfrm>
            <a:off x="2194560" y="3691468"/>
            <a:ext cx="13375727" cy="8046719"/>
          </a:xfrm>
          <a:prstGeom prst="rect">
            <a:avLst/>
          </a:prstGeom>
        </p:spPr>
        <p:txBody>
          <a:bodyPr/>
          <a:lstStyle/>
          <a:p>
            <a:pPr>
              <a:defRPr b="1"/>
            </a:pPr>
            <a:r>
              <a:t>(Yang and Hirschberg, 2018)</a:t>
            </a:r>
          </a:p>
          <a:p>
            <a:pPr marL="481262" indent="-481262">
              <a:buClrTx/>
              <a:buFontTx/>
              <a:buChar char="•"/>
            </a:pPr>
            <a:r>
              <a:t>Input: raw waveform and spectrogram</a:t>
            </a:r>
          </a:p>
          <a:p>
            <a:pPr marL="481262" indent="-481262">
              <a:buClrTx/>
              <a:buFontTx/>
              <a:buChar char="•"/>
            </a:pPr>
            <a:r>
              <a:t>Model: convolutional recurrent neural networks</a:t>
            </a:r>
          </a:p>
          <a:p>
            <a:pPr marL="481262" indent="-481262">
              <a:buClrTx/>
              <a:buFontTx/>
              <a:buChar char="•"/>
            </a:pPr>
            <a:r>
              <a:t>Task: Predict arousal and valence</a:t>
            </a:r>
          </a:p>
          <a:p>
            <a:pPr marL="682430" lvl="1" indent="-481262">
              <a:buClrTx/>
              <a:buFontTx/>
              <a:buChar char="•"/>
            </a:pPr>
            <a:r>
              <a:t>Continuous in both time and value</a:t>
            </a:r>
          </a:p>
          <a:p>
            <a:pPr marL="481262" indent="-481262">
              <a:buClrTx/>
              <a:buFontTx/>
              <a:buChar char="•"/>
            </a:pPr>
            <a:r>
              <a:t>Results:</a:t>
            </a:r>
          </a:p>
        </p:txBody>
      </p:sp>
      <p:pic>
        <p:nvPicPr>
          <p:cNvPr id="596" name="architecture2.png" descr="architecture2.png"/>
          <p:cNvPicPr>
            <a:picLocks noChangeAspect="1"/>
          </p:cNvPicPr>
          <p:nvPr/>
        </p:nvPicPr>
        <p:blipFill>
          <a:blip r:embed="rId3"/>
          <a:stretch>
            <a:fillRect/>
          </a:stretch>
        </p:blipFill>
        <p:spPr>
          <a:xfrm>
            <a:off x="15733867" y="3502161"/>
            <a:ext cx="7368577" cy="9146353"/>
          </a:xfrm>
          <a:prstGeom prst="rect">
            <a:avLst/>
          </a:prstGeom>
          <a:ln w="12700">
            <a:miter lim="400000"/>
          </a:ln>
        </p:spPr>
      </p:pic>
      <p:sp>
        <p:nvSpPr>
          <p:cNvPr id="597"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44</a:t>
            </a:fld>
            <a:endParaRPr/>
          </a:p>
        </p:txBody>
      </p:sp>
      <p:pic>
        <p:nvPicPr>
          <p:cNvPr id="598" name="Image" descr="Image"/>
          <p:cNvPicPr>
            <a:picLocks noChangeAspect="1"/>
          </p:cNvPicPr>
          <p:nvPr/>
        </p:nvPicPr>
        <p:blipFill>
          <a:blip r:embed="rId4"/>
          <a:stretch>
            <a:fillRect/>
          </a:stretch>
        </p:blipFill>
        <p:spPr>
          <a:xfrm>
            <a:off x="4868917" y="7935056"/>
            <a:ext cx="7429899" cy="4489365"/>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Example Analysis"/>
          <p:cNvSpPr txBox="1">
            <a:spLocks noGrp="1"/>
          </p:cNvSpPr>
          <p:nvPr>
            <p:ph type="title"/>
          </p:nvPr>
        </p:nvSpPr>
        <p:spPr>
          <a:xfrm>
            <a:off x="2194560" y="573206"/>
            <a:ext cx="20116802" cy="2901514"/>
          </a:xfrm>
          <a:prstGeom prst="rect">
            <a:avLst/>
          </a:prstGeom>
        </p:spPr>
        <p:txBody>
          <a:bodyPr/>
          <a:lstStyle>
            <a:lvl1pPr>
              <a:defRPr>
                <a:solidFill>
                  <a:srgbClr val="000000"/>
                </a:solidFill>
              </a:defRPr>
            </a:lvl1pPr>
          </a:lstStyle>
          <a:p>
            <a:r>
              <a:t>Example Analysis - Dimensional</a:t>
            </a:r>
          </a:p>
        </p:txBody>
      </p:sp>
      <p:sp>
        <p:nvSpPr>
          <p:cNvPr id="603" name="Local…"/>
          <p:cNvSpPr txBox="1">
            <a:spLocks noGrp="1"/>
          </p:cNvSpPr>
          <p:nvPr>
            <p:ph type="body" sz="quarter" idx="1"/>
          </p:nvPr>
        </p:nvSpPr>
        <p:spPr>
          <a:xfrm>
            <a:off x="20102185" y="8850202"/>
            <a:ext cx="3967276" cy="4215719"/>
          </a:xfrm>
          <a:prstGeom prst="rect">
            <a:avLst/>
          </a:prstGeom>
        </p:spPr>
        <p:txBody>
          <a:bodyPr/>
          <a:lstStyle/>
          <a:p>
            <a:pPr marL="0" indent="0">
              <a:lnSpc>
                <a:spcPts val="5400"/>
              </a:lnSpc>
              <a:buSzTx/>
              <a:buNone/>
            </a:pPr>
            <a:r>
              <a:t>Local </a:t>
            </a:r>
          </a:p>
          <a:p>
            <a:pPr marL="0" indent="0">
              <a:lnSpc>
                <a:spcPts val="5400"/>
              </a:lnSpc>
              <a:buSzTx/>
              <a:buNone/>
            </a:pPr>
            <a:r>
              <a:t>Interpretable </a:t>
            </a:r>
          </a:p>
          <a:p>
            <a:pPr marL="0" indent="0">
              <a:lnSpc>
                <a:spcPts val="5400"/>
              </a:lnSpc>
              <a:buSzTx/>
              <a:buNone/>
            </a:pPr>
            <a:r>
              <a:t>Modelagnostic</a:t>
            </a:r>
          </a:p>
          <a:p>
            <a:pPr marL="0" indent="0">
              <a:lnSpc>
                <a:spcPts val="5400"/>
              </a:lnSpc>
              <a:buSzTx/>
              <a:buNone/>
            </a:pPr>
            <a:r>
              <a:t>Explanations</a:t>
            </a:r>
          </a:p>
          <a:p>
            <a:pPr marL="0" indent="0">
              <a:lnSpc>
                <a:spcPts val="5400"/>
              </a:lnSpc>
              <a:buSzTx/>
              <a:buNone/>
            </a:pPr>
            <a:r>
              <a:t> (LIME) </a:t>
            </a:r>
          </a:p>
        </p:txBody>
      </p:sp>
      <p:pic>
        <p:nvPicPr>
          <p:cNvPr id="604" name="negative.wav" descr="negative.wav"/>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6214478" y="10194070"/>
            <a:ext cx="571501" cy="571501"/>
          </a:xfrm>
          <a:prstGeom prst="rect">
            <a:avLst/>
          </a:prstGeom>
          <a:ln w="12700">
            <a:miter lim="400000"/>
          </a:ln>
        </p:spPr>
      </p:pic>
      <p:pic>
        <p:nvPicPr>
          <p:cNvPr id="605" name="arousal_slide.pdf" descr="arousal_slide.pdf"/>
          <p:cNvPicPr>
            <a:picLocks noChangeAspect="1"/>
          </p:cNvPicPr>
          <p:nvPr/>
        </p:nvPicPr>
        <p:blipFill>
          <a:blip r:embed="rId6"/>
          <a:stretch>
            <a:fillRect/>
          </a:stretch>
        </p:blipFill>
        <p:spPr>
          <a:xfrm>
            <a:off x="3119497" y="4005453"/>
            <a:ext cx="7855144" cy="5891359"/>
          </a:xfrm>
          <a:prstGeom prst="rect">
            <a:avLst/>
          </a:prstGeom>
          <a:ln w="12700">
            <a:miter lim="400000"/>
          </a:ln>
        </p:spPr>
      </p:pic>
      <p:pic>
        <p:nvPicPr>
          <p:cNvPr id="606" name="valence_slide.pdf" descr="valence_slide.pdf"/>
          <p:cNvPicPr>
            <a:picLocks noChangeAspect="1"/>
          </p:cNvPicPr>
          <p:nvPr/>
        </p:nvPicPr>
        <p:blipFill>
          <a:blip r:embed="rId7"/>
          <a:stretch>
            <a:fillRect/>
          </a:stretch>
        </p:blipFill>
        <p:spPr>
          <a:xfrm>
            <a:off x="11610841" y="4005453"/>
            <a:ext cx="7855143" cy="5891359"/>
          </a:xfrm>
          <a:prstGeom prst="rect">
            <a:avLst/>
          </a:prstGeom>
          <a:ln w="12700">
            <a:miter lim="400000"/>
          </a:ln>
        </p:spPr>
      </p:pic>
      <p:pic>
        <p:nvPicPr>
          <p:cNvPr id="607" name="lime.pdf" descr="lime.pdf"/>
          <p:cNvPicPr>
            <a:picLocks noChangeAspect="1"/>
          </p:cNvPicPr>
          <p:nvPr/>
        </p:nvPicPr>
        <p:blipFill>
          <a:blip r:embed="rId8"/>
          <a:stretch>
            <a:fillRect/>
          </a:stretch>
        </p:blipFill>
        <p:spPr>
          <a:xfrm>
            <a:off x="11610841" y="10300827"/>
            <a:ext cx="7855143" cy="1963789"/>
          </a:xfrm>
          <a:prstGeom prst="rect">
            <a:avLst/>
          </a:prstGeom>
          <a:ln w="12700">
            <a:miter lim="400000"/>
          </a:ln>
        </p:spPr>
      </p:pic>
      <p:sp>
        <p:nvSpPr>
          <p:cNvPr id="608" name="Local…"/>
          <p:cNvSpPr txBox="1"/>
          <p:nvPr/>
        </p:nvSpPr>
        <p:spPr>
          <a:xfrm>
            <a:off x="14791331" y="9615198"/>
            <a:ext cx="5529943" cy="91440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algn="l" defTabSz="1755645">
              <a:lnSpc>
                <a:spcPts val="5000"/>
              </a:lnSpc>
              <a:defRPr sz="2800">
                <a:solidFill>
                  <a:srgbClr val="404040"/>
                </a:solidFill>
                <a:latin typeface="+mj-lt"/>
                <a:ea typeface="+mj-ea"/>
                <a:cs typeface="+mj-cs"/>
                <a:sym typeface="Calibri"/>
              </a:defRPr>
            </a:lvl1pPr>
          </a:lstStyle>
          <a:p>
            <a:r>
              <a:t>“…cos she’s so frigging superior"</a:t>
            </a:r>
          </a:p>
        </p:txBody>
      </p:sp>
      <p:sp>
        <p:nvSpPr>
          <p:cNvPr id="609" name="Spectrogram"/>
          <p:cNvSpPr txBox="1"/>
          <p:nvPr/>
        </p:nvSpPr>
        <p:spPr>
          <a:xfrm>
            <a:off x="14044020" y="3655016"/>
            <a:ext cx="2768655" cy="91440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marL="182875" indent="-182875" defTabSz="1828800">
              <a:lnSpc>
                <a:spcPct val="90000"/>
              </a:lnSpc>
              <a:spcBef>
                <a:spcPts val="2400"/>
              </a:spcBef>
              <a:buClr>
                <a:srgbClr val="1CADE4"/>
              </a:buClr>
              <a:buSzPct val="100000"/>
              <a:buFont typeface="Calibri"/>
              <a:buChar char=" "/>
              <a:defRPr sz="4800">
                <a:solidFill>
                  <a:srgbClr val="404040"/>
                </a:solidFill>
                <a:latin typeface="+mj-lt"/>
                <a:ea typeface="+mj-ea"/>
                <a:cs typeface="+mj-cs"/>
                <a:sym typeface="Calibri"/>
              </a:defRPr>
            </a:lvl1pPr>
          </a:lstStyle>
          <a:p>
            <a:r>
              <a:t>Valence</a:t>
            </a:r>
          </a:p>
        </p:txBody>
      </p:sp>
      <p:sp>
        <p:nvSpPr>
          <p:cNvPr id="610" name="Spectrogram"/>
          <p:cNvSpPr txBox="1"/>
          <p:nvPr/>
        </p:nvSpPr>
        <p:spPr>
          <a:xfrm>
            <a:off x="5611941" y="3655016"/>
            <a:ext cx="2768654" cy="91440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marL="182875" indent="-182875" defTabSz="1828800">
              <a:lnSpc>
                <a:spcPct val="90000"/>
              </a:lnSpc>
              <a:spcBef>
                <a:spcPts val="2400"/>
              </a:spcBef>
              <a:buClr>
                <a:srgbClr val="1CADE4"/>
              </a:buClr>
              <a:buSzPct val="100000"/>
              <a:buFont typeface="Calibri"/>
              <a:buChar char=" "/>
              <a:defRPr sz="4800">
                <a:solidFill>
                  <a:srgbClr val="404040"/>
                </a:solidFill>
                <a:latin typeface="+mj-lt"/>
                <a:ea typeface="+mj-ea"/>
                <a:cs typeface="+mj-cs"/>
                <a:sym typeface="Calibri"/>
              </a:defRPr>
            </a:lvl1pPr>
          </a:lstStyle>
          <a:p>
            <a:r>
              <a:t>Arousal</a:t>
            </a:r>
          </a:p>
        </p:txBody>
      </p:sp>
      <p:sp>
        <p:nvSpPr>
          <p:cNvPr id="611"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00" fill="hold"/>
                                        <p:tgtEl>
                                          <p:spTgt spid="60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60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Outline"/>
          <p:cNvSpPr txBox="1">
            <a:spLocks noGrp="1"/>
          </p:cNvSpPr>
          <p:nvPr>
            <p:ph type="title"/>
          </p:nvPr>
        </p:nvSpPr>
        <p:spPr>
          <a:prstGeom prst="rect">
            <a:avLst/>
          </a:prstGeom>
        </p:spPr>
        <p:txBody>
          <a:bodyPr/>
          <a:lstStyle/>
          <a:p>
            <a:r>
              <a:t>Outline</a:t>
            </a:r>
          </a:p>
        </p:txBody>
      </p:sp>
      <p:sp>
        <p:nvSpPr>
          <p:cNvPr id="616" name="Emotion in speech…"/>
          <p:cNvSpPr txBox="1">
            <a:spLocks noGrp="1"/>
          </p:cNvSpPr>
          <p:nvPr>
            <p:ph type="body" idx="1"/>
          </p:nvPr>
        </p:nvSpPr>
        <p:spPr>
          <a:prstGeom prst="rect">
            <a:avLst/>
          </a:prstGeom>
        </p:spPr>
        <p:txBody>
          <a:bodyPr/>
          <a:lstStyle/>
          <a:p>
            <a:pPr marL="567558" indent="-567558">
              <a:buClrTx/>
              <a:buFont typeface="Arial"/>
              <a:buChar char="•"/>
            </a:pPr>
            <a:r>
              <a:rPr dirty="0"/>
              <a:t>Emotion in speech</a:t>
            </a:r>
          </a:p>
          <a:p>
            <a:pPr marL="1005839" lvl="1" indent="-548639">
              <a:buClrTx/>
              <a:buFont typeface="Arial"/>
              <a:buChar char="–"/>
            </a:pPr>
            <a:r>
              <a:rPr dirty="0"/>
              <a:t>Emotion theory</a:t>
            </a:r>
          </a:p>
          <a:p>
            <a:pPr marL="1005839" lvl="1" indent="-548639">
              <a:buClrTx/>
              <a:buFont typeface="Arial"/>
              <a:buChar char="–"/>
            </a:pPr>
            <a:r>
              <a:rPr dirty="0"/>
              <a:t>Emotional speech corpora</a:t>
            </a:r>
          </a:p>
          <a:p>
            <a:pPr marL="1005839" lvl="1" indent="-548639">
              <a:buClrTx/>
              <a:buFont typeface="Arial"/>
              <a:buChar char="–"/>
            </a:pPr>
            <a:r>
              <a:rPr dirty="0"/>
              <a:t>Features for emotional speech</a:t>
            </a:r>
          </a:p>
          <a:p>
            <a:pPr marL="1005839" lvl="1" indent="-548639">
              <a:buClrTx/>
              <a:buFont typeface="Arial"/>
              <a:buChar char="–"/>
            </a:pPr>
            <a:r>
              <a:rPr dirty="0"/>
              <a:t>Models for emotion recognition</a:t>
            </a:r>
          </a:p>
          <a:p>
            <a:pPr marL="1005839" lvl="1" indent="-548639">
              <a:buClrTx/>
              <a:buFont typeface="Arial"/>
              <a:buChar char="–"/>
              <a:defRPr>
                <a:solidFill>
                  <a:schemeClr val="accent5">
                    <a:lumOff val="-29866"/>
                  </a:schemeClr>
                </a:solidFill>
              </a:defRPr>
            </a:pPr>
            <a:r>
              <a:rPr dirty="0"/>
              <a:t>Expressive synthetic speech</a:t>
            </a:r>
          </a:p>
          <a:p>
            <a:pPr marL="567558" indent="-567558">
              <a:buClrTx/>
              <a:buFont typeface="Arial"/>
              <a:buChar char="•"/>
            </a:pPr>
            <a:r>
              <a:t>Sentiment and emotion in text</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http://emosamples.syntheticspeech.de/…"/>
          <p:cNvSpPr txBox="1"/>
          <p:nvPr/>
        </p:nvSpPr>
        <p:spPr>
          <a:xfrm>
            <a:off x="2202560" y="3671342"/>
            <a:ext cx="16459201" cy="9753601"/>
          </a:xfrm>
          <a:prstGeom prst="rect">
            <a:avLst/>
          </a:prstGeom>
          <a:ln w="12700">
            <a:miter lim="400000"/>
          </a:ln>
          <a:extLst>
            <a:ext uri="{C572A759-6A51-4108-AA02-DFA0A04FC94B}">
              <ma14:wrappingTextBoxFlag xmlns="" xmlns:ma14="http://schemas.microsoft.com/office/mac/drawingml/2011/main" val="1"/>
            </a:ext>
          </a:extLst>
        </p:spPr>
        <p:txBody>
          <a:bodyPr lIns="91438" tIns="91438" rIns="91438" bIns="91438">
            <a:normAutofit/>
          </a:bodyPr>
          <a:lstStyle/>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rPr u="sng" dirty="0">
                <a:solidFill>
                  <a:srgbClr val="0000FF"/>
                </a:solidFill>
                <a:uFill>
                  <a:solidFill>
                    <a:srgbClr val="0000FF"/>
                  </a:solidFill>
                </a:uFill>
                <a:hlinkClick r:id="rId24"/>
              </a:rPr>
              <a:t>http://emosamples.syntheticspeech.de/</a:t>
            </a:r>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rPr dirty="0"/>
              <a:t>Murtaza Bulut (2005): neutral              anger</a:t>
            </a:r>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rPr dirty="0"/>
              <a:t>Greg Beller (2005): neutral            sad</a:t>
            </a:r>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endParaRPr dirty="0"/>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rPr dirty="0"/>
              <a:t>Acapela (2013): neutral            happy           sad</a:t>
            </a:r>
          </a:p>
          <a:p>
            <a:pPr algn="l" defTabSz="1828800">
              <a:lnSpc>
                <a:spcPct val="115000"/>
              </a:lnSpc>
              <a:defRPr sz="4800" b="0">
                <a:solidFill>
                  <a:srgbClr val="404040"/>
                </a:solidFill>
                <a:latin typeface="+mj-lt"/>
                <a:ea typeface="+mj-ea"/>
                <a:cs typeface="+mj-cs"/>
                <a:sym typeface="Calibri"/>
              </a:defRPr>
            </a:pPr>
            <a:r>
              <a:rPr dirty="0"/>
              <a:t>                             bad guy                 from afar</a:t>
            </a:r>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endParaRPr dirty="0"/>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endParaRPr dirty="0"/>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rPr dirty="0"/>
              <a:t>Laughters: Greg Beller(2009)</a:t>
            </a:r>
          </a:p>
          <a:p>
            <a:pPr lvl="8" indent="0" algn="l" defTabSz="1828800">
              <a:lnSpc>
                <a:spcPct val="115000"/>
              </a:lnSpc>
              <a:defRPr sz="4800" b="0">
                <a:solidFill>
                  <a:srgbClr val="404040"/>
                </a:solidFill>
                <a:latin typeface="+mj-lt"/>
                <a:ea typeface="+mj-ea"/>
                <a:cs typeface="+mj-cs"/>
                <a:sym typeface="Calibri"/>
              </a:defRPr>
            </a:pPr>
            <a:r>
              <a:rPr dirty="0"/>
              <a:t>                        Shiva Sundaram(2007)</a:t>
            </a:r>
          </a:p>
        </p:txBody>
      </p:sp>
      <p:sp>
        <p:nvSpPr>
          <p:cNvPr id="619" name="Expressive Synthetic Speech"/>
          <p:cNvSpPr txBox="1">
            <a:spLocks noGrp="1"/>
          </p:cNvSpPr>
          <p:nvPr>
            <p:ph type="title"/>
          </p:nvPr>
        </p:nvSpPr>
        <p:spPr>
          <a:prstGeom prst="rect">
            <a:avLst/>
          </a:prstGeom>
        </p:spPr>
        <p:txBody>
          <a:bodyPr/>
          <a:lstStyle/>
          <a:p>
            <a:r>
              <a:t>Expressive Synthetic Speech </a:t>
            </a:r>
          </a:p>
        </p:txBody>
      </p:sp>
      <p:pic>
        <p:nvPicPr>
          <p:cNvPr id="620" name="bulut_voiceconversion_angry.mp3" descr="bulut_voiceconversion_angry.mp3"/>
          <p:cNvPicPr>
            <a:picLocks/>
          </p:cNvPicPr>
          <p:nvPr>
            <a:audioFile r:link="rId2"/>
            <p:extLst>
              <p:ext uri="{DAA4B4D4-6D71-4841-9C94-3DE7FCFB9230}">
                <p14:media xmlns:p14="http://schemas.microsoft.com/office/powerpoint/2010/main" r:embed="rId1"/>
              </p:ext>
            </p:extLst>
          </p:nvPr>
        </p:nvPicPr>
        <p:blipFill>
          <a:blip r:embed="rId25"/>
          <a:stretch>
            <a:fillRect/>
          </a:stretch>
        </p:blipFill>
        <p:spPr>
          <a:xfrm>
            <a:off x="13476600" y="4223467"/>
            <a:ext cx="571501" cy="571501"/>
          </a:xfrm>
          <a:prstGeom prst="rect">
            <a:avLst/>
          </a:prstGeom>
          <a:ln w="12700">
            <a:miter lim="400000"/>
          </a:ln>
        </p:spPr>
      </p:pic>
      <p:pic>
        <p:nvPicPr>
          <p:cNvPr id="621" name="bulut_voiceconversion_neutral.mp3" descr="bulut_voiceconversion_neutral.mp3"/>
          <p:cNvPicPr>
            <a:picLocks/>
          </p:cNvPicPr>
          <p:nvPr>
            <a:audioFile r:link="rId4"/>
            <p:extLst>
              <p:ext uri="{DAA4B4D4-6D71-4841-9C94-3DE7FCFB9230}">
                <p14:media xmlns:p14="http://schemas.microsoft.com/office/powerpoint/2010/main" r:embed="rId3"/>
              </p:ext>
            </p:extLst>
          </p:nvPr>
        </p:nvPicPr>
        <p:blipFill>
          <a:blip r:embed="rId25"/>
          <a:stretch>
            <a:fillRect/>
          </a:stretch>
        </p:blipFill>
        <p:spPr>
          <a:xfrm>
            <a:off x="10437162" y="4386900"/>
            <a:ext cx="571501" cy="571501"/>
          </a:xfrm>
          <a:prstGeom prst="rect">
            <a:avLst/>
          </a:prstGeom>
          <a:ln w="12700">
            <a:miter lim="400000"/>
          </a:ln>
        </p:spPr>
      </p:pic>
      <p:pic>
        <p:nvPicPr>
          <p:cNvPr id="622" name="beller_sad.mp3" descr="beller_sad.mp3"/>
          <p:cNvPicPr>
            <a:picLocks/>
          </p:cNvPicPr>
          <p:nvPr>
            <a:audioFile r:link="rId6"/>
            <p:extLst>
              <p:ext uri="{DAA4B4D4-6D71-4841-9C94-3DE7FCFB9230}">
                <p14:media xmlns:p14="http://schemas.microsoft.com/office/powerpoint/2010/main" r:embed="rId5"/>
              </p:ext>
            </p:extLst>
          </p:nvPr>
        </p:nvPicPr>
        <p:blipFill>
          <a:blip r:embed="rId25"/>
          <a:stretch>
            <a:fillRect/>
          </a:stretch>
        </p:blipFill>
        <p:spPr>
          <a:xfrm>
            <a:off x="12208218" y="5380580"/>
            <a:ext cx="571501" cy="571501"/>
          </a:xfrm>
          <a:prstGeom prst="rect">
            <a:avLst/>
          </a:prstGeom>
          <a:ln w="12700">
            <a:miter lim="400000"/>
          </a:ln>
        </p:spPr>
      </p:pic>
      <p:pic>
        <p:nvPicPr>
          <p:cNvPr id="623" name="beller_neutral.mp3" descr="beller_neutral.mp3"/>
          <p:cNvPicPr>
            <a:picLocks/>
          </p:cNvPicPr>
          <p:nvPr>
            <a:audioFile r:link="rId8"/>
            <p:extLst>
              <p:ext uri="{DAA4B4D4-6D71-4841-9C94-3DE7FCFB9230}">
                <p14:media xmlns:p14="http://schemas.microsoft.com/office/powerpoint/2010/main" r:embed="rId7"/>
              </p:ext>
            </p:extLst>
          </p:nvPr>
        </p:nvPicPr>
        <p:blipFill>
          <a:blip r:embed="rId25"/>
          <a:stretch>
            <a:fillRect/>
          </a:stretch>
        </p:blipFill>
        <p:spPr>
          <a:xfrm>
            <a:off x="9498229" y="5441676"/>
            <a:ext cx="571501" cy="571501"/>
          </a:xfrm>
          <a:prstGeom prst="rect">
            <a:avLst/>
          </a:prstGeom>
          <a:ln w="12700">
            <a:miter lim="400000"/>
          </a:ln>
        </p:spPr>
      </p:pic>
      <p:pic>
        <p:nvPicPr>
          <p:cNvPr id="624" name="acapela_will_neutral.mp3" descr="acapela_will_neutral.mp3"/>
          <p:cNvPicPr>
            <a:picLocks/>
          </p:cNvPicPr>
          <p:nvPr>
            <a:audioFile r:link="rId10"/>
            <p:extLst>
              <p:ext uri="{DAA4B4D4-6D71-4841-9C94-3DE7FCFB9230}">
                <p14:media xmlns:p14="http://schemas.microsoft.com/office/powerpoint/2010/main" r:embed="rId9"/>
              </p:ext>
            </p:extLst>
          </p:nvPr>
        </p:nvPicPr>
        <p:blipFill>
          <a:blip r:embed="rId25"/>
          <a:stretch>
            <a:fillRect/>
          </a:stretch>
        </p:blipFill>
        <p:spPr>
          <a:xfrm>
            <a:off x="8666960" y="6858430"/>
            <a:ext cx="571501" cy="571501"/>
          </a:xfrm>
          <a:prstGeom prst="rect">
            <a:avLst/>
          </a:prstGeom>
          <a:ln w="12700">
            <a:miter lim="400000"/>
          </a:ln>
        </p:spPr>
      </p:pic>
      <p:pic>
        <p:nvPicPr>
          <p:cNvPr id="625" name="acapela_will_happy.mp3" descr="acapela_will_happy.mp3"/>
          <p:cNvPicPr>
            <a:picLocks/>
          </p:cNvPicPr>
          <p:nvPr>
            <a:audioFile r:link="rId12"/>
            <p:extLst>
              <p:ext uri="{DAA4B4D4-6D71-4841-9C94-3DE7FCFB9230}">
                <p14:media xmlns:p14="http://schemas.microsoft.com/office/powerpoint/2010/main" r:embed="rId11"/>
              </p:ext>
            </p:extLst>
          </p:nvPr>
        </p:nvPicPr>
        <p:blipFill>
          <a:blip r:embed="rId25"/>
          <a:stretch>
            <a:fillRect/>
          </a:stretch>
        </p:blipFill>
        <p:spPr>
          <a:xfrm>
            <a:off x="11784345" y="6888277"/>
            <a:ext cx="571501" cy="571501"/>
          </a:xfrm>
          <a:prstGeom prst="rect">
            <a:avLst/>
          </a:prstGeom>
          <a:ln w="12700">
            <a:miter lim="400000"/>
          </a:ln>
        </p:spPr>
      </p:pic>
      <p:pic>
        <p:nvPicPr>
          <p:cNvPr id="626" name="acapela_will_sad.mp3" descr="acapela_will_sad.mp3"/>
          <p:cNvPicPr>
            <a:picLocks/>
          </p:cNvPicPr>
          <p:nvPr>
            <a:audioFile r:link="rId14"/>
            <p:extLst>
              <p:ext uri="{DAA4B4D4-6D71-4841-9C94-3DE7FCFB9230}">
                <p14:media xmlns:p14="http://schemas.microsoft.com/office/powerpoint/2010/main" r:embed="rId13"/>
              </p:ext>
            </p:extLst>
          </p:nvPr>
        </p:nvPicPr>
        <p:blipFill>
          <a:blip r:embed="rId25"/>
          <a:stretch>
            <a:fillRect/>
          </a:stretch>
        </p:blipFill>
        <p:spPr>
          <a:xfrm>
            <a:off x="14244577" y="6961606"/>
            <a:ext cx="571501" cy="571501"/>
          </a:xfrm>
          <a:prstGeom prst="rect">
            <a:avLst/>
          </a:prstGeom>
          <a:ln w="12700">
            <a:miter lim="400000"/>
          </a:ln>
        </p:spPr>
      </p:pic>
      <p:pic>
        <p:nvPicPr>
          <p:cNvPr id="627" name="acapela_will_badGuy.mp3" descr="acapela_will_badGuy.mp3"/>
          <p:cNvPicPr>
            <a:picLocks/>
          </p:cNvPicPr>
          <p:nvPr>
            <a:audioFile r:link="rId16"/>
            <p:extLst>
              <p:ext uri="{DAA4B4D4-6D71-4841-9C94-3DE7FCFB9230}">
                <p14:media xmlns:p14="http://schemas.microsoft.com/office/powerpoint/2010/main" r:embed="rId15"/>
              </p:ext>
            </p:extLst>
          </p:nvPr>
        </p:nvPicPr>
        <p:blipFill>
          <a:blip r:embed="rId25"/>
          <a:stretch>
            <a:fillRect/>
          </a:stretch>
        </p:blipFill>
        <p:spPr>
          <a:xfrm>
            <a:off x="8724538" y="8150245"/>
            <a:ext cx="571501" cy="571501"/>
          </a:xfrm>
          <a:prstGeom prst="rect">
            <a:avLst/>
          </a:prstGeom>
          <a:ln w="12700">
            <a:miter lim="400000"/>
          </a:ln>
        </p:spPr>
      </p:pic>
      <p:pic>
        <p:nvPicPr>
          <p:cNvPr id="628" name="acapela_will_fromAfar.mp3" descr="acapela_will_fromAfar.mp3"/>
          <p:cNvPicPr>
            <a:picLocks/>
          </p:cNvPicPr>
          <p:nvPr>
            <a:audioFile r:link="rId18"/>
            <p:extLst>
              <p:ext uri="{DAA4B4D4-6D71-4841-9C94-3DE7FCFB9230}">
                <p14:media xmlns:p14="http://schemas.microsoft.com/office/powerpoint/2010/main" r:embed="rId17"/>
              </p:ext>
            </p:extLst>
          </p:nvPr>
        </p:nvPicPr>
        <p:blipFill>
          <a:blip r:embed="rId25"/>
          <a:stretch>
            <a:fillRect/>
          </a:stretch>
        </p:blipFill>
        <p:spPr>
          <a:xfrm>
            <a:off x="13266556" y="8032925"/>
            <a:ext cx="571501" cy="571501"/>
          </a:xfrm>
          <a:prstGeom prst="rect">
            <a:avLst/>
          </a:prstGeom>
          <a:ln w="12700">
            <a:miter lim="400000"/>
          </a:ln>
        </p:spPr>
      </p:pic>
      <p:pic>
        <p:nvPicPr>
          <p:cNvPr id="629" name="beller_laughter.mp3" descr="beller_laughter.mp3"/>
          <p:cNvPicPr>
            <a:picLocks/>
          </p:cNvPicPr>
          <p:nvPr>
            <a:audioFile r:link="rId20"/>
            <p:extLst>
              <p:ext uri="{DAA4B4D4-6D71-4841-9C94-3DE7FCFB9230}">
                <p14:media xmlns:p14="http://schemas.microsoft.com/office/powerpoint/2010/main" r:embed="rId19"/>
              </p:ext>
            </p:extLst>
          </p:nvPr>
        </p:nvPicPr>
        <p:blipFill>
          <a:blip r:embed="rId25"/>
          <a:stretch>
            <a:fillRect/>
          </a:stretch>
        </p:blipFill>
        <p:spPr>
          <a:xfrm>
            <a:off x="10277679" y="10154955"/>
            <a:ext cx="571501" cy="571501"/>
          </a:xfrm>
          <a:prstGeom prst="rect">
            <a:avLst/>
          </a:prstGeom>
          <a:ln w="12700">
            <a:miter lim="400000"/>
          </a:ln>
        </p:spPr>
      </p:pic>
      <p:pic>
        <p:nvPicPr>
          <p:cNvPr id="630" name="shiva_laughter.mp3" descr="shiva_laughter.mp3"/>
          <p:cNvPicPr>
            <a:picLocks/>
          </p:cNvPicPr>
          <p:nvPr>
            <a:audioFile r:link="rId22"/>
            <p:extLst>
              <p:ext uri="{DAA4B4D4-6D71-4841-9C94-3DE7FCFB9230}">
                <p14:media xmlns:p14="http://schemas.microsoft.com/office/powerpoint/2010/main" r:embed="rId21"/>
              </p:ext>
            </p:extLst>
          </p:nvPr>
        </p:nvPicPr>
        <p:blipFill>
          <a:blip r:embed="rId25"/>
          <a:stretch>
            <a:fillRect/>
          </a:stretch>
        </p:blipFill>
        <p:spPr>
          <a:xfrm>
            <a:off x="11315572" y="11326593"/>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2000" fill="hold"/>
                                        <p:tgtEl>
                                          <p:spTgt spid="62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83999" fill="hold"/>
                                        <p:tgtEl>
                                          <p:spTgt spid="62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99591" fill="hold"/>
                                        <p:tgtEl>
                                          <p:spTgt spid="623"/>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568162" fill="hold"/>
                                        <p:tgtEl>
                                          <p:spTgt spid="622"/>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2355917" fill="hold"/>
                                        <p:tgtEl>
                                          <p:spTgt spid="624"/>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3322448" fill="hold"/>
                                        <p:tgtEl>
                                          <p:spTgt spid="625"/>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7815" fill="hold"/>
                                        <p:tgtEl>
                                          <p:spTgt spid="626"/>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5360" fill="hold"/>
                                        <p:tgtEl>
                                          <p:spTgt spid="627"/>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5464489" fill="hold"/>
                                        <p:tgtEl>
                                          <p:spTgt spid="628"/>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600" fill="hold"/>
                                        <p:tgtEl>
                                          <p:spTgt spid="629"/>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9440" fill="hold"/>
                                        <p:tgtEl>
                                          <p:spTgt spid="6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47" fill="hold" display="0">
                  <p:stCondLst>
                    <p:cond delay="indefinite"/>
                  </p:stCondLst>
                </p:cTn>
                <p:tgtEl>
                  <p:spTgt spid="622"/>
                </p:tgtEl>
              </p:cMediaNode>
            </p:audio>
            <p:audio>
              <p:cMediaNode vol="100000" showWhenStopped="0">
                <p:cTn id="48" fill="hold" display="0">
                  <p:stCondLst>
                    <p:cond delay="indefinite"/>
                  </p:stCondLst>
                </p:cTn>
                <p:tgtEl>
                  <p:spTgt spid="628"/>
                </p:tgtEl>
              </p:cMediaNode>
            </p:audio>
            <p:audio>
              <p:cMediaNode vol="100000" showWhenStopped="0">
                <p:cTn id="49" fill="hold" display="0">
                  <p:stCondLst>
                    <p:cond delay="indefinite"/>
                  </p:stCondLst>
                </p:cTn>
                <p:tgtEl>
                  <p:spTgt spid="629"/>
                </p:tgtEl>
              </p:cMediaNode>
            </p:audio>
            <p:audio>
              <p:cMediaNode vol="100000" showWhenStopped="0">
                <p:cTn id="50" fill="hold" display="0">
                  <p:stCondLst>
                    <p:cond delay="indefinite"/>
                  </p:stCondLst>
                </p:cTn>
                <p:tgtEl>
                  <p:spTgt spid="630"/>
                </p:tgtEl>
              </p:cMediaNode>
            </p:audio>
            <p:audio>
              <p:cMediaNode vol="100000" showWhenStopped="0">
                <p:cTn id="51" fill="hold" display="0">
                  <p:stCondLst>
                    <p:cond delay="indefinite"/>
                  </p:stCondLst>
                </p:cTn>
                <p:tgtEl>
                  <p:spTgt spid="621"/>
                </p:tgtEl>
              </p:cMediaNode>
            </p:audio>
            <p:audio>
              <p:cMediaNode vol="100000" showWhenStopped="0">
                <p:cTn id="52" fill="hold" display="0">
                  <p:stCondLst>
                    <p:cond delay="indefinite"/>
                  </p:stCondLst>
                </p:cTn>
                <p:tgtEl>
                  <p:spTgt spid="626"/>
                </p:tgtEl>
              </p:cMediaNode>
            </p:audio>
            <p:audio>
              <p:cMediaNode vol="100000" showWhenStopped="0">
                <p:cTn id="53" fill="hold" display="0">
                  <p:stCondLst>
                    <p:cond delay="indefinite"/>
                  </p:stCondLst>
                </p:cTn>
                <p:tgtEl>
                  <p:spTgt spid="627"/>
                </p:tgtEl>
              </p:cMediaNode>
            </p:audio>
            <p:audio>
              <p:cMediaNode vol="100000" showWhenStopped="0">
                <p:cTn id="54" fill="hold" display="0">
                  <p:stCondLst>
                    <p:cond delay="indefinite"/>
                  </p:stCondLst>
                </p:cTn>
                <p:tgtEl>
                  <p:spTgt spid="620"/>
                </p:tgtEl>
              </p:cMediaNode>
            </p:audio>
            <p:audio>
              <p:cMediaNode vol="100000" showWhenStopped="0">
                <p:cTn id="55" fill="hold" display="0">
                  <p:stCondLst>
                    <p:cond delay="indefinite"/>
                  </p:stCondLst>
                </p:cTn>
                <p:tgtEl>
                  <p:spTgt spid="623"/>
                </p:tgtEl>
              </p:cMediaNode>
            </p:audio>
            <p:audio>
              <p:cMediaNode vol="100000" showWhenStopped="0">
                <p:cTn id="56" fill="hold" display="0">
                  <p:stCondLst>
                    <p:cond delay="indefinite"/>
                  </p:stCondLst>
                </p:cTn>
                <p:tgtEl>
                  <p:spTgt spid="625"/>
                </p:tgtEl>
              </p:cMediaNode>
            </p:audio>
            <p:audio>
              <p:cMediaNode vol="100000" showWhenStopped="0">
                <p:cTn id="57" fill="hold" display="0">
                  <p:stCondLst>
                    <p:cond delay="indefinite"/>
                  </p:stCondLst>
                </p:cTn>
                <p:tgtEl>
                  <p:spTgt spid="62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0" name="Image" descr="Image"/>
          <p:cNvPicPr>
            <a:picLocks noChangeAspect="1"/>
          </p:cNvPicPr>
          <p:nvPr/>
        </p:nvPicPr>
        <p:blipFill>
          <a:blip r:embed="rId13"/>
          <a:stretch>
            <a:fillRect/>
          </a:stretch>
        </p:blipFill>
        <p:spPr>
          <a:xfrm>
            <a:off x="3350784" y="4850694"/>
            <a:ext cx="18006480" cy="5283415"/>
          </a:xfrm>
          <a:prstGeom prst="rect">
            <a:avLst/>
          </a:prstGeom>
          <a:ln w="12700">
            <a:miter lim="400000"/>
          </a:ln>
        </p:spPr>
      </p:pic>
      <p:sp>
        <p:nvSpPr>
          <p:cNvPr id="641" name="Tacotron (/täkōˌträn/): An end-to-end speech synthesis system by Google…"/>
          <p:cNvSpPr txBox="1">
            <a:spLocks noGrp="1"/>
          </p:cNvSpPr>
          <p:nvPr>
            <p:ph type="body" idx="1"/>
          </p:nvPr>
        </p:nvSpPr>
        <p:spPr>
          <a:xfrm>
            <a:off x="2194560" y="3691468"/>
            <a:ext cx="17798672" cy="8046720"/>
          </a:xfrm>
          <a:prstGeom prst="rect">
            <a:avLst/>
          </a:prstGeom>
        </p:spPr>
        <p:txBody>
          <a:bodyPr>
            <a:normAutofit fontScale="92500"/>
          </a:bodyPr>
          <a:lstStyle/>
          <a:p>
            <a:pPr marL="567558" indent="-567558">
              <a:buClrTx/>
              <a:buFont typeface="Arial"/>
              <a:buChar char="•"/>
            </a:pPr>
            <a:r>
              <a:rPr dirty="0"/>
              <a:t>Tacotron (/täkōˌträn/): An end-to-end speech synthesis system by Google</a:t>
            </a:r>
          </a:p>
          <a:p>
            <a:pPr marL="567558" indent="-567558">
              <a:buClrTx/>
              <a:buFont typeface="Arial"/>
              <a:buChar char="•"/>
            </a:pPr>
            <a:r>
              <a:rPr dirty="0"/>
              <a:t>Tacotron + Style Tokens (Wang et al. 2018)</a:t>
            </a:r>
          </a:p>
          <a:p>
            <a:endParaRPr dirty="0"/>
          </a:p>
          <a:p>
            <a:endParaRPr dirty="0"/>
          </a:p>
          <a:p>
            <a:endParaRPr dirty="0"/>
          </a:p>
          <a:p>
            <a:endParaRPr dirty="0"/>
          </a:p>
          <a:p>
            <a:endParaRPr dirty="0"/>
          </a:p>
          <a:p>
            <a:endParaRPr dirty="0"/>
          </a:p>
          <a:p>
            <a:pPr marL="567558" indent="-567558">
              <a:buClrTx/>
              <a:buFont typeface="Arial"/>
              <a:buChar char="•"/>
              <a:defRPr sz="4000" i="1"/>
            </a:pPr>
            <a:r>
              <a:rPr dirty="0"/>
              <a:t>“United Airlines five six three from Los Angeles to New Orleans has Landed.”</a:t>
            </a:r>
          </a:p>
          <a:p>
            <a:pPr marL="1024758" lvl="1" indent="-567558">
              <a:buClrTx/>
              <a:buFont typeface="Arial"/>
              <a:buChar char="–"/>
              <a:defRPr sz="4000" i="1"/>
            </a:pPr>
            <a:r>
              <a:rPr dirty="0"/>
              <a:t>5 different “styles”:</a:t>
            </a:r>
          </a:p>
        </p:txBody>
      </p:sp>
      <p:sp>
        <p:nvSpPr>
          <p:cNvPr id="642" name="Expressive Synthetic Speech"/>
          <p:cNvSpPr txBox="1">
            <a:spLocks noGrp="1"/>
          </p:cNvSpPr>
          <p:nvPr>
            <p:ph type="title"/>
          </p:nvPr>
        </p:nvSpPr>
        <p:spPr>
          <a:prstGeom prst="rect">
            <a:avLst/>
          </a:prstGeom>
        </p:spPr>
        <p:txBody>
          <a:bodyPr/>
          <a:lstStyle/>
          <a:p>
            <a:r>
              <a:t>Expressive Synthetic Speech </a:t>
            </a:r>
          </a:p>
        </p:txBody>
      </p:sp>
      <p:pic>
        <p:nvPicPr>
          <p:cNvPr id="643" name="Image" descr="Image"/>
          <p:cNvPicPr>
            <a:picLocks noChangeAspect="1"/>
          </p:cNvPicPr>
          <p:nvPr/>
        </p:nvPicPr>
        <p:blipFill>
          <a:blip r:embed="rId14"/>
          <a:stretch>
            <a:fillRect/>
          </a:stretch>
        </p:blipFill>
        <p:spPr>
          <a:xfrm>
            <a:off x="17265282" y="1748614"/>
            <a:ext cx="3517901" cy="1511301"/>
          </a:xfrm>
          <a:prstGeom prst="rect">
            <a:avLst/>
          </a:prstGeom>
          <a:ln w="12700">
            <a:miter lim="400000"/>
          </a:ln>
        </p:spPr>
      </p:pic>
      <p:pic>
        <p:nvPicPr>
          <p:cNvPr id="644" name="gstwn_vs_g_5.wav" descr="gstwn_vs_g_5.wav"/>
          <p:cNvPicPr>
            <a:picLocks/>
          </p:cNvPicPr>
          <p:nvPr>
            <a:audioFile r:link="rId2"/>
            <p:extLst>
              <p:ext uri="{DAA4B4D4-6D71-4841-9C94-3DE7FCFB9230}">
                <p14:media xmlns:p14="http://schemas.microsoft.com/office/powerpoint/2010/main" r:embed="rId1"/>
              </p:ext>
            </p:extLst>
          </p:nvPr>
        </p:nvPicPr>
        <p:blipFill>
          <a:blip r:embed="rId15"/>
          <a:stretch>
            <a:fillRect/>
          </a:stretch>
        </p:blipFill>
        <p:spPr>
          <a:xfrm>
            <a:off x="14096386" y="11373555"/>
            <a:ext cx="571501" cy="571501"/>
          </a:xfrm>
          <a:prstGeom prst="rect">
            <a:avLst/>
          </a:prstGeom>
          <a:ln w="12700">
            <a:miter lim="400000"/>
          </a:ln>
        </p:spPr>
      </p:pic>
      <p:pic>
        <p:nvPicPr>
          <p:cNvPr id="645" name="gstwn_vs_g_4.wav" descr="gstwn_vs_g_4.wav"/>
          <p:cNvPicPr>
            <a:picLocks/>
          </p:cNvPicPr>
          <p:nvPr>
            <a:audioFile r:link="rId4"/>
            <p:extLst>
              <p:ext uri="{DAA4B4D4-6D71-4841-9C94-3DE7FCFB9230}">
                <p14:media xmlns:p14="http://schemas.microsoft.com/office/powerpoint/2010/main" r:embed="rId3"/>
              </p:ext>
            </p:extLst>
          </p:nvPr>
        </p:nvPicPr>
        <p:blipFill>
          <a:blip r:embed="rId15"/>
          <a:stretch>
            <a:fillRect/>
          </a:stretch>
        </p:blipFill>
        <p:spPr>
          <a:xfrm>
            <a:off x="12554594" y="11363125"/>
            <a:ext cx="571501" cy="571501"/>
          </a:xfrm>
          <a:prstGeom prst="rect">
            <a:avLst/>
          </a:prstGeom>
          <a:ln w="12700">
            <a:miter lim="400000"/>
          </a:ln>
        </p:spPr>
      </p:pic>
      <p:pic>
        <p:nvPicPr>
          <p:cNvPr id="646" name="gstwn_vs_g_3.wav" descr="gstwn_vs_g_3.wav"/>
          <p:cNvPicPr>
            <a:picLocks/>
          </p:cNvPicPr>
          <p:nvPr>
            <a:audioFile r:link="rId6"/>
            <p:extLst>
              <p:ext uri="{DAA4B4D4-6D71-4841-9C94-3DE7FCFB9230}">
                <p14:media xmlns:p14="http://schemas.microsoft.com/office/powerpoint/2010/main" r:embed="rId5"/>
              </p:ext>
            </p:extLst>
          </p:nvPr>
        </p:nvPicPr>
        <p:blipFill>
          <a:blip r:embed="rId15"/>
          <a:stretch>
            <a:fillRect/>
          </a:stretch>
        </p:blipFill>
        <p:spPr>
          <a:xfrm>
            <a:off x="10757574" y="11352695"/>
            <a:ext cx="571501" cy="571501"/>
          </a:xfrm>
          <a:prstGeom prst="rect">
            <a:avLst/>
          </a:prstGeom>
          <a:ln w="12700">
            <a:miter lim="400000"/>
          </a:ln>
        </p:spPr>
      </p:pic>
      <p:pic>
        <p:nvPicPr>
          <p:cNvPr id="647" name="gstwn_vs_g_2.wav" descr="gstwn_vs_g_2.wav"/>
          <p:cNvPicPr>
            <a:picLocks/>
          </p:cNvPicPr>
          <p:nvPr>
            <a:audioFile r:link="rId8"/>
            <p:extLst>
              <p:ext uri="{DAA4B4D4-6D71-4841-9C94-3DE7FCFB9230}">
                <p14:media xmlns:p14="http://schemas.microsoft.com/office/powerpoint/2010/main" r:embed="rId7"/>
              </p:ext>
            </p:extLst>
          </p:nvPr>
        </p:nvPicPr>
        <p:blipFill>
          <a:blip r:embed="rId15"/>
          <a:stretch>
            <a:fillRect/>
          </a:stretch>
        </p:blipFill>
        <p:spPr>
          <a:xfrm>
            <a:off x="9137251" y="11361898"/>
            <a:ext cx="571501" cy="571501"/>
          </a:xfrm>
          <a:prstGeom prst="rect">
            <a:avLst/>
          </a:prstGeom>
          <a:ln w="12700">
            <a:miter lim="400000"/>
          </a:ln>
        </p:spPr>
      </p:pic>
      <p:pic>
        <p:nvPicPr>
          <p:cNvPr id="648" name="gstwn_vs_g.wav" descr="gstwn_vs_g.wav"/>
          <p:cNvPicPr>
            <a:picLocks/>
          </p:cNvPicPr>
          <p:nvPr>
            <a:audioFile r:link="rId10"/>
            <p:extLst>
              <p:ext uri="{DAA4B4D4-6D71-4841-9C94-3DE7FCFB9230}">
                <p14:media xmlns:p14="http://schemas.microsoft.com/office/powerpoint/2010/main" r:embed="rId9"/>
              </p:ext>
            </p:extLst>
          </p:nvPr>
        </p:nvPicPr>
        <p:blipFill>
          <a:blip r:embed="rId15"/>
          <a:stretch>
            <a:fillRect/>
          </a:stretch>
        </p:blipFill>
        <p:spPr>
          <a:xfrm>
            <a:off x="7438396" y="11331836"/>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2375" fill="hold"/>
                                        <p:tgtEl>
                                          <p:spTgt spid="64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955083" fill="hold"/>
                                        <p:tgtEl>
                                          <p:spTgt spid="64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443999" fill="hold"/>
                                        <p:tgtEl>
                                          <p:spTgt spid="64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546999" fill="hold"/>
                                        <p:tgtEl>
                                          <p:spTgt spid="645"/>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681958" fill="hold"/>
                                        <p:tgtEl>
                                          <p:spTgt spid="6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 fill="hold" display="0">
                  <p:stCondLst>
                    <p:cond delay="indefinite"/>
                  </p:stCondLst>
                </p:cTn>
                <p:tgtEl>
                  <p:spTgt spid="645"/>
                </p:tgtEl>
              </p:cMediaNode>
            </p:audio>
            <p:audio>
              <p:cMediaNode vol="100000" showWhenStopped="0">
                <p:cTn id="24" fill="hold" display="0">
                  <p:stCondLst>
                    <p:cond delay="indefinite"/>
                  </p:stCondLst>
                </p:cTn>
                <p:tgtEl>
                  <p:spTgt spid="646"/>
                </p:tgtEl>
              </p:cMediaNode>
            </p:audio>
            <p:audio>
              <p:cMediaNode vol="100000" showWhenStopped="0">
                <p:cTn id="25" fill="hold" display="0">
                  <p:stCondLst>
                    <p:cond delay="indefinite"/>
                  </p:stCondLst>
                </p:cTn>
                <p:tgtEl>
                  <p:spTgt spid="644"/>
                </p:tgtEl>
              </p:cMediaNode>
            </p:audio>
            <p:audio>
              <p:cMediaNode vol="100000" showWhenStopped="0">
                <p:cTn id="26" fill="hold" display="0">
                  <p:stCondLst>
                    <p:cond delay="indefinite"/>
                  </p:stCondLst>
                </p:cTn>
                <p:tgtEl>
                  <p:spTgt spid="647"/>
                </p:tgtEl>
              </p:cMediaNode>
            </p:audio>
            <p:audio>
              <p:cMediaNode vol="100000" showWhenStopped="0">
                <p:cTn id="27" fill="hold" display="0">
                  <p:stCondLst>
                    <p:cond delay="indefinite"/>
                  </p:stCondLst>
                </p:cTn>
                <p:tgtEl>
                  <p:spTgt spid="648"/>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 name="Image" descr="Image"/>
          <p:cNvPicPr>
            <a:picLocks noChangeAspect="1"/>
          </p:cNvPicPr>
          <p:nvPr/>
        </p:nvPicPr>
        <p:blipFill>
          <a:blip r:embed="rId10"/>
          <a:stretch>
            <a:fillRect/>
          </a:stretch>
        </p:blipFill>
        <p:spPr>
          <a:xfrm>
            <a:off x="3350784" y="5073120"/>
            <a:ext cx="18006480" cy="5283415"/>
          </a:xfrm>
          <a:prstGeom prst="rect">
            <a:avLst/>
          </a:prstGeom>
          <a:ln w="12700">
            <a:miter lim="400000"/>
          </a:ln>
        </p:spPr>
      </p:pic>
      <p:sp>
        <p:nvSpPr>
          <p:cNvPr id="651" name="Tacotron (/täkōˌträn/): An end-to-end speech synthesis system by Google…"/>
          <p:cNvSpPr txBox="1">
            <a:spLocks noGrp="1"/>
          </p:cNvSpPr>
          <p:nvPr>
            <p:ph type="body" idx="1"/>
          </p:nvPr>
        </p:nvSpPr>
        <p:spPr>
          <a:xfrm>
            <a:off x="2194560" y="3691468"/>
            <a:ext cx="20116802" cy="8046720"/>
          </a:xfrm>
          <a:prstGeom prst="rect">
            <a:avLst/>
          </a:prstGeom>
        </p:spPr>
        <p:txBody>
          <a:bodyPr>
            <a:normAutofit lnSpcReduction="10000"/>
          </a:bodyPr>
          <a:lstStyle/>
          <a:p>
            <a:pPr marL="567558" indent="-567558">
              <a:buClrTx/>
              <a:buFont typeface="Arial"/>
              <a:buChar char="•"/>
            </a:pPr>
            <a:r>
              <a:rPr dirty="0"/>
              <a:t>Tacotron (/täkōˌträn/): An end-to-end speech synthesis system by Google</a:t>
            </a:r>
          </a:p>
          <a:p>
            <a:pPr marL="567558" indent="-567558">
              <a:buClrTx/>
              <a:buFont typeface="Arial"/>
              <a:buChar char="•"/>
            </a:pPr>
            <a:r>
              <a:rPr dirty="0"/>
              <a:t>Tacotron + Style Tokens (Wang et al. 2018)</a:t>
            </a:r>
          </a:p>
          <a:p>
            <a:endParaRPr dirty="0"/>
          </a:p>
          <a:p>
            <a:endParaRPr dirty="0"/>
          </a:p>
          <a:p>
            <a:endParaRPr dirty="0"/>
          </a:p>
          <a:p>
            <a:endParaRPr dirty="0"/>
          </a:p>
          <a:p>
            <a:endParaRPr dirty="0"/>
          </a:p>
          <a:p>
            <a:endParaRPr dirty="0"/>
          </a:p>
          <a:p>
            <a:pPr marL="567558" indent="-567558">
              <a:buClrTx/>
              <a:buFont typeface="Arial"/>
              <a:buChar char="•"/>
              <a:defRPr sz="4000" i="1"/>
            </a:pPr>
            <a:r>
              <a:rPr dirty="0"/>
              <a:t>“Here you go, a link for Biondo Racing Products and other related pages.”</a:t>
            </a:r>
          </a:p>
          <a:p>
            <a:pPr marL="1024758" lvl="1" indent="-567558">
              <a:buClrTx/>
              <a:buFont typeface="Arial"/>
              <a:buChar char="–"/>
              <a:defRPr sz="4000" i="1"/>
            </a:pPr>
            <a:r>
              <a:rPr dirty="0"/>
              <a:t>Style token A (-0.3/0.1/0.3/0.5):</a:t>
            </a:r>
          </a:p>
        </p:txBody>
      </p:sp>
      <p:sp>
        <p:nvSpPr>
          <p:cNvPr id="652" name="Expressive Synthetic Speech"/>
          <p:cNvSpPr txBox="1">
            <a:spLocks noGrp="1"/>
          </p:cNvSpPr>
          <p:nvPr>
            <p:ph type="title"/>
          </p:nvPr>
        </p:nvSpPr>
        <p:spPr>
          <a:prstGeom prst="rect">
            <a:avLst/>
          </a:prstGeom>
        </p:spPr>
        <p:txBody>
          <a:bodyPr/>
          <a:lstStyle/>
          <a:p>
            <a:r>
              <a:t>Expressive Synthetic Speech </a:t>
            </a:r>
          </a:p>
        </p:txBody>
      </p:sp>
      <p:pic>
        <p:nvPicPr>
          <p:cNvPr id="653" name="Image" descr="Image"/>
          <p:cNvPicPr>
            <a:picLocks noChangeAspect="1"/>
          </p:cNvPicPr>
          <p:nvPr/>
        </p:nvPicPr>
        <p:blipFill>
          <a:blip r:embed="rId11"/>
          <a:stretch>
            <a:fillRect/>
          </a:stretch>
        </p:blipFill>
        <p:spPr>
          <a:xfrm>
            <a:off x="17265282" y="1748614"/>
            <a:ext cx="3517901" cy="1511301"/>
          </a:xfrm>
          <a:prstGeom prst="rect">
            <a:avLst/>
          </a:prstGeom>
          <a:ln w="12700">
            <a:miter lim="400000"/>
          </a:ln>
        </p:spPr>
      </p:pic>
      <p:pic>
        <p:nvPicPr>
          <p:cNvPr id="654" name="speed_-0.3.mp3" descr="speed_-0.3.mp3"/>
          <p:cNvPicPr>
            <a:picLocks/>
          </p:cNvPicPr>
          <p:nvPr>
            <a:audioFile r:link="rId2"/>
            <p:extLst>
              <p:ext uri="{DAA4B4D4-6D71-4841-9C94-3DE7FCFB9230}">
                <p14:media xmlns:p14="http://schemas.microsoft.com/office/powerpoint/2010/main" r:embed="rId1"/>
              </p:ext>
            </p:extLst>
          </p:nvPr>
        </p:nvPicPr>
        <p:blipFill>
          <a:blip r:embed="rId12"/>
          <a:stretch>
            <a:fillRect/>
          </a:stretch>
        </p:blipFill>
        <p:spPr>
          <a:xfrm>
            <a:off x="10248348" y="11118328"/>
            <a:ext cx="571501" cy="571501"/>
          </a:xfrm>
          <a:prstGeom prst="rect">
            <a:avLst/>
          </a:prstGeom>
          <a:ln w="12700">
            <a:miter lim="400000"/>
          </a:ln>
        </p:spPr>
      </p:pic>
      <p:pic>
        <p:nvPicPr>
          <p:cNvPr id="655" name="speed_0.5.mp3" descr="speed_0.5.mp3"/>
          <p:cNvPicPr>
            <a:picLocks/>
          </p:cNvPicPr>
          <p:nvPr>
            <a:audioFile r:link="rId4"/>
            <p:extLst>
              <p:ext uri="{DAA4B4D4-6D71-4841-9C94-3DE7FCFB9230}">
                <p14:media xmlns:p14="http://schemas.microsoft.com/office/powerpoint/2010/main" r:embed="rId3"/>
              </p:ext>
            </p:extLst>
          </p:nvPr>
        </p:nvPicPr>
        <p:blipFill>
          <a:blip r:embed="rId12"/>
          <a:stretch>
            <a:fillRect/>
          </a:stretch>
        </p:blipFill>
        <p:spPr>
          <a:xfrm>
            <a:off x="15813647" y="11009734"/>
            <a:ext cx="571501" cy="571501"/>
          </a:xfrm>
          <a:prstGeom prst="rect">
            <a:avLst/>
          </a:prstGeom>
          <a:ln w="12700">
            <a:miter lim="400000"/>
          </a:ln>
        </p:spPr>
      </p:pic>
      <p:pic>
        <p:nvPicPr>
          <p:cNvPr id="656" name="speed_0.3.mp3" descr="speed_0.3.mp3"/>
          <p:cNvPicPr>
            <a:picLocks/>
          </p:cNvPicPr>
          <p:nvPr>
            <a:audioFile r:link="rId6"/>
            <p:extLst>
              <p:ext uri="{DAA4B4D4-6D71-4841-9C94-3DE7FCFB9230}">
                <p14:media xmlns:p14="http://schemas.microsoft.com/office/powerpoint/2010/main" r:embed="rId5"/>
              </p:ext>
            </p:extLst>
          </p:nvPr>
        </p:nvPicPr>
        <p:blipFill>
          <a:blip r:embed="rId12"/>
          <a:stretch>
            <a:fillRect/>
          </a:stretch>
        </p:blipFill>
        <p:spPr>
          <a:xfrm>
            <a:off x="14134425" y="11097468"/>
            <a:ext cx="571501" cy="571501"/>
          </a:xfrm>
          <a:prstGeom prst="rect">
            <a:avLst/>
          </a:prstGeom>
          <a:ln w="12700">
            <a:miter lim="400000"/>
          </a:ln>
        </p:spPr>
      </p:pic>
      <p:pic>
        <p:nvPicPr>
          <p:cNvPr id="657" name="speed_0.1.mp3" descr="speed_0.1.mp3"/>
          <p:cNvPicPr>
            <a:picLocks/>
          </p:cNvPicPr>
          <p:nvPr>
            <a:audioFile r:link="rId8"/>
            <p:extLst>
              <p:ext uri="{DAA4B4D4-6D71-4841-9C94-3DE7FCFB9230}">
                <p14:media xmlns:p14="http://schemas.microsoft.com/office/powerpoint/2010/main" r:embed="rId7"/>
              </p:ext>
            </p:extLst>
          </p:nvPr>
        </p:nvPicPr>
        <p:blipFill>
          <a:blip r:embed="rId12"/>
          <a:stretch>
            <a:fillRect/>
          </a:stretch>
        </p:blipFill>
        <p:spPr>
          <a:xfrm>
            <a:off x="12396304" y="11185202"/>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6" fill="hold"/>
                                        <p:tgtEl>
                                          <p:spTgt spid="65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671999" fill="hold"/>
                                        <p:tgtEl>
                                          <p:spTgt spid="65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288000" fill="hold"/>
                                        <p:tgtEl>
                                          <p:spTgt spid="65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783999" fill="hold"/>
                                        <p:tgtEl>
                                          <p:spTgt spid="6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9" fill="hold" display="0">
                  <p:stCondLst>
                    <p:cond delay="indefinite"/>
                  </p:stCondLst>
                </p:cTn>
                <p:tgtEl>
                  <p:spTgt spid="654"/>
                </p:tgtEl>
              </p:cMediaNode>
            </p:audio>
            <p:audio>
              <p:cMediaNode vol="100000" showWhenStopped="0">
                <p:cTn id="20" fill="hold" display="0">
                  <p:stCondLst>
                    <p:cond delay="indefinite"/>
                  </p:stCondLst>
                </p:cTn>
                <p:tgtEl>
                  <p:spTgt spid="655"/>
                </p:tgtEl>
              </p:cMediaNode>
            </p:audio>
            <p:audio>
              <p:cMediaNode vol="100000" showWhenStopped="0">
                <p:cTn id="21" fill="hold" display="0">
                  <p:stCondLst>
                    <p:cond delay="indefinite"/>
                  </p:stCondLst>
                </p:cTn>
                <p:tgtEl>
                  <p:spTgt spid="656"/>
                </p:tgtEl>
              </p:cMediaNode>
            </p:audio>
            <p:audio>
              <p:cMediaNode vol="100000" showWhenStopped="0">
                <p:cTn id="22" fill="hold" display="0">
                  <p:stCondLst>
                    <p:cond delay="indefinite"/>
                  </p:stCondLst>
                </p:cTn>
                <p:tgtEl>
                  <p:spTgt spid="65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Emotion"/>
          <p:cNvSpPr txBox="1">
            <a:spLocks noGrp="1"/>
          </p:cNvSpPr>
          <p:nvPr>
            <p:ph type="title"/>
          </p:nvPr>
        </p:nvSpPr>
        <p:spPr>
          <a:xfrm>
            <a:off x="2194560" y="573206"/>
            <a:ext cx="20116802" cy="2901514"/>
          </a:xfrm>
          <a:prstGeom prst="rect">
            <a:avLst/>
          </a:prstGeom>
        </p:spPr>
        <p:txBody>
          <a:bodyPr/>
          <a:lstStyle/>
          <a:p>
            <a:r>
              <a:t>What is Emotion?</a:t>
            </a:r>
          </a:p>
        </p:txBody>
      </p:sp>
      <p:sp>
        <p:nvSpPr>
          <p:cNvPr id="216" name="Slide Number"/>
          <p:cNvSpPr txBox="1">
            <a:spLocks noGrp="1"/>
          </p:cNvSpPr>
          <p:nvPr>
            <p:ph type="sldNum" sz="quarter" idx="4294967295"/>
          </p:nvPr>
        </p:nvSpPr>
        <p:spPr>
          <a:xfrm>
            <a:off x="22100659" y="13068890"/>
            <a:ext cx="324309" cy="43161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a:t>
            </a:fld>
            <a:endParaRPr/>
          </a:p>
        </p:txBody>
      </p:sp>
      <p:sp>
        <p:nvSpPr>
          <p:cNvPr id="217" name="Categorical Approach…"/>
          <p:cNvSpPr txBox="1">
            <a:spLocks noGrp="1"/>
          </p:cNvSpPr>
          <p:nvPr>
            <p:ph type="body" idx="1"/>
          </p:nvPr>
        </p:nvSpPr>
        <p:spPr>
          <a:xfrm>
            <a:off x="2194560" y="3691468"/>
            <a:ext cx="19817472" cy="7928867"/>
          </a:xfrm>
          <a:prstGeom prst="rect">
            <a:avLst/>
          </a:prstGeom>
        </p:spPr>
        <p:txBody>
          <a:bodyPr/>
          <a:lstStyle/>
          <a:p>
            <a:pPr marL="567558" indent="-567558">
              <a:buClrTx/>
              <a:buFont typeface="Arial"/>
              <a:buChar char="•"/>
            </a:pPr>
            <a:r>
              <a:t>Two families of theories of emotion</a:t>
            </a:r>
          </a:p>
          <a:p>
            <a:pPr marL="1005839" lvl="1" indent="-548639">
              <a:buClrTx/>
              <a:buFont typeface="Arial"/>
              <a:buChar char="–"/>
            </a:pPr>
            <a:r>
              <a:rPr b="1"/>
              <a:t>Categorical</a:t>
            </a:r>
            <a:r>
              <a:t> approach</a:t>
            </a:r>
          </a:p>
          <a:p>
            <a:pPr marL="1413163" lvl="2" indent="-498763">
              <a:buClrTx/>
              <a:buFont typeface="Arial"/>
              <a:buChar char="•"/>
            </a:pPr>
            <a:r>
              <a:t>Emotions are categories</a:t>
            </a:r>
          </a:p>
          <a:p>
            <a:pPr marL="1413163" lvl="2" indent="-498763">
              <a:buClrTx/>
              <a:buFont typeface="Arial"/>
              <a:buChar char="•"/>
            </a:pPr>
            <a:r>
              <a:t>Limited number of basic emotions</a:t>
            </a:r>
          </a:p>
          <a:p>
            <a:pPr marL="1005839" lvl="1" indent="-548639">
              <a:buClrTx/>
              <a:buFont typeface="Arial"/>
              <a:buChar char="–"/>
            </a:pPr>
            <a:r>
              <a:rPr b="1"/>
              <a:t>Dimensional</a:t>
            </a:r>
            <a:r>
              <a:t> approach</a:t>
            </a:r>
          </a:p>
          <a:p>
            <a:pPr marL="1413163" lvl="2" indent="-498763">
              <a:buClrTx/>
              <a:buFont typeface="Arial"/>
              <a:buChar char="•"/>
            </a:pPr>
            <a:r>
              <a:t>Emotions are dimensions</a:t>
            </a:r>
          </a:p>
          <a:p>
            <a:pPr marL="1413163" lvl="2" indent="-498763">
              <a:buClrTx/>
              <a:buFont typeface="Arial"/>
              <a:buChar char="•"/>
            </a:pPr>
            <a:r>
              <a:t>Limited number of labels but unlimited number of emotions</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Tacotron (/täkōˌträn/): An end-to-end speech synthesis system by Google…"/>
          <p:cNvSpPr txBox="1">
            <a:spLocks noGrp="1"/>
          </p:cNvSpPr>
          <p:nvPr>
            <p:ph type="body" sz="half" idx="1"/>
          </p:nvPr>
        </p:nvSpPr>
        <p:spPr>
          <a:xfrm>
            <a:off x="2194560" y="3691468"/>
            <a:ext cx="20116802" cy="3586152"/>
          </a:xfrm>
          <a:prstGeom prst="rect">
            <a:avLst/>
          </a:prstGeom>
        </p:spPr>
        <p:txBody>
          <a:bodyPr/>
          <a:lstStyle/>
          <a:p>
            <a:pPr marL="567558" indent="-567558">
              <a:buClrTx/>
              <a:buFont typeface="Arial"/>
              <a:buChar char="•"/>
            </a:pPr>
            <a:r>
              <a:t>Tacotron (/täkōˌträn/): An end-to-end speech synthesis system by Google</a:t>
            </a:r>
          </a:p>
          <a:p>
            <a:pPr marL="567558" indent="-567558">
              <a:buClrTx/>
              <a:buFont typeface="Arial"/>
              <a:buChar char="•"/>
            </a:pPr>
            <a:r>
              <a:t>Tacotron + predicting Style Tokens from text (Stanton et al. 2018)</a:t>
            </a:r>
          </a:p>
        </p:txBody>
      </p:sp>
      <p:sp>
        <p:nvSpPr>
          <p:cNvPr id="660" name="Expressive Synthetic Speech"/>
          <p:cNvSpPr txBox="1">
            <a:spLocks noGrp="1"/>
          </p:cNvSpPr>
          <p:nvPr>
            <p:ph type="title"/>
          </p:nvPr>
        </p:nvSpPr>
        <p:spPr>
          <a:prstGeom prst="rect">
            <a:avLst/>
          </a:prstGeom>
        </p:spPr>
        <p:txBody>
          <a:bodyPr/>
          <a:lstStyle/>
          <a:p>
            <a:r>
              <a:t>Expressive Synthetic Speech </a:t>
            </a:r>
          </a:p>
        </p:txBody>
      </p:sp>
      <p:pic>
        <p:nvPicPr>
          <p:cNvPr id="661" name="Image" descr="Image"/>
          <p:cNvPicPr>
            <a:picLocks noChangeAspect="1"/>
          </p:cNvPicPr>
          <p:nvPr/>
        </p:nvPicPr>
        <p:blipFill>
          <a:blip r:embed="rId7"/>
          <a:stretch>
            <a:fillRect/>
          </a:stretch>
        </p:blipFill>
        <p:spPr>
          <a:xfrm>
            <a:off x="17265282" y="1748614"/>
            <a:ext cx="3517901" cy="1511301"/>
          </a:xfrm>
          <a:prstGeom prst="rect">
            <a:avLst/>
          </a:prstGeom>
          <a:ln w="12700">
            <a:miter lim="400000"/>
          </a:ln>
        </p:spPr>
      </p:pic>
      <p:pic>
        <p:nvPicPr>
          <p:cNvPr id="662" name="Image" descr="Image"/>
          <p:cNvPicPr>
            <a:picLocks noChangeAspect="1"/>
          </p:cNvPicPr>
          <p:nvPr/>
        </p:nvPicPr>
        <p:blipFill>
          <a:blip r:embed="rId8"/>
          <a:stretch>
            <a:fillRect/>
          </a:stretch>
        </p:blipFill>
        <p:spPr>
          <a:xfrm>
            <a:off x="13556408" y="5710236"/>
            <a:ext cx="8908777" cy="6667692"/>
          </a:xfrm>
          <a:prstGeom prst="rect">
            <a:avLst/>
          </a:prstGeom>
          <a:ln w="12700">
            <a:miter lim="400000"/>
          </a:ln>
        </p:spPr>
      </p:pic>
      <p:sp>
        <p:nvSpPr>
          <p:cNvPr id="663" name="&quot;Thirty-six,&quot; he said, looking up at his mother and father. &quot;That's two less than last year.&quot; &quot;Darling, you haven't counted Auntie Marge's present, see, it's here under this big one from Mommy and Daddy.”"/>
          <p:cNvSpPr txBox="1"/>
          <p:nvPr/>
        </p:nvSpPr>
        <p:spPr>
          <a:xfrm>
            <a:off x="2710595" y="6881858"/>
            <a:ext cx="9932439" cy="2256902"/>
          </a:xfrm>
          <a:prstGeom prst="rect">
            <a:avLst/>
          </a:prstGeom>
          <a:ln w="12700">
            <a:miter lim="400000"/>
          </a:ln>
          <a:extLst>
            <a:ext uri="{C572A759-6A51-4108-AA02-DFA0A04FC94B}">
              <ma14:wrappingTextBoxFlag xmlns="" xmlns:ma14="http://schemas.microsoft.com/office/mac/drawingml/2011/main" val="1"/>
            </a:ext>
          </a:extLst>
        </p:spPr>
        <p:txBody>
          <a:bodyPr lIns="91436" tIns="91436" rIns="91436" bIns="91436">
            <a:spAutoFit/>
          </a:bodyPr>
          <a:lstStyle>
            <a:lvl1pPr algn="l" defTabSz="1828800">
              <a:lnSpc>
                <a:spcPct val="115000"/>
              </a:lnSpc>
              <a:defRPr b="0" i="1">
                <a:solidFill>
                  <a:srgbClr val="404040"/>
                </a:solidFill>
                <a:latin typeface="+mj-lt"/>
                <a:ea typeface="+mj-ea"/>
                <a:cs typeface="+mj-cs"/>
                <a:sym typeface="Calibri"/>
              </a:defRPr>
            </a:lvl1pPr>
          </a:lstStyle>
          <a:p>
            <a:r>
              <a:t>"Thirty-six," he said, looking up at his mother and father. "That's two less than last year." "Darling, you haven't counted Auntie Marge's present, see, it's here under this big one from Mommy and Daddy.”</a:t>
            </a:r>
          </a:p>
        </p:txBody>
      </p:sp>
      <p:pic>
        <p:nvPicPr>
          <p:cNvPr id="664" name="gst_tpse_00000019.wav" descr="gst_tpse_00000019.wav"/>
          <p:cNvPicPr>
            <a:picLocks/>
          </p:cNvPicPr>
          <p:nvPr>
            <a:audioFile r:link="rId2"/>
            <p:extLst>
              <p:ext uri="{DAA4B4D4-6D71-4841-9C94-3DE7FCFB9230}">
                <p14:media xmlns:p14="http://schemas.microsoft.com/office/powerpoint/2010/main" r:embed="rId1"/>
              </p:ext>
            </p:extLst>
          </p:nvPr>
        </p:nvPicPr>
        <p:blipFill>
          <a:blip r:embed="rId9"/>
          <a:stretch>
            <a:fillRect/>
          </a:stretch>
        </p:blipFill>
        <p:spPr>
          <a:xfrm>
            <a:off x="8363594" y="11000531"/>
            <a:ext cx="571501" cy="571501"/>
          </a:xfrm>
          <a:prstGeom prst="rect">
            <a:avLst/>
          </a:prstGeom>
          <a:ln w="12700">
            <a:miter lim="400000"/>
          </a:ln>
        </p:spPr>
      </p:pic>
      <p:pic>
        <p:nvPicPr>
          <p:cNvPr id="665" name="tacobase_00000019.wav" descr="tacobase_00000019.wav"/>
          <p:cNvPicPr>
            <a:picLocks/>
          </p:cNvPicPr>
          <p:nvPr>
            <a:audioFile r:link="rId4"/>
            <p:extLst>
              <p:ext uri="{DAA4B4D4-6D71-4841-9C94-3DE7FCFB9230}">
                <p14:media xmlns:p14="http://schemas.microsoft.com/office/powerpoint/2010/main" r:embed="rId3"/>
              </p:ext>
            </p:extLst>
          </p:nvPr>
        </p:nvPicPr>
        <p:blipFill>
          <a:blip r:embed="rId9"/>
          <a:stretch>
            <a:fillRect/>
          </a:stretch>
        </p:blipFill>
        <p:spPr>
          <a:xfrm>
            <a:off x="3641280" y="11009734"/>
            <a:ext cx="571501" cy="571501"/>
          </a:xfrm>
          <a:prstGeom prst="rect">
            <a:avLst/>
          </a:prstGeom>
          <a:ln w="12700">
            <a:miter lim="400000"/>
          </a:ln>
        </p:spPr>
      </p:pic>
      <p:sp>
        <p:nvSpPr>
          <p:cNvPr id="666" name="Tacotron"/>
          <p:cNvSpPr txBox="1"/>
          <p:nvPr/>
        </p:nvSpPr>
        <p:spPr>
          <a:xfrm>
            <a:off x="3338846" y="10130481"/>
            <a:ext cx="1772689" cy="588479"/>
          </a:xfrm>
          <a:prstGeom prst="rect">
            <a:avLst/>
          </a:prstGeom>
          <a:ln w="12700">
            <a:miter lim="400000"/>
          </a:ln>
          <a:extLst>
            <a:ext uri="{C572A759-6A51-4108-AA02-DFA0A04FC94B}">
              <ma14:wrappingTextBoxFlag xmlns="" xmlns:ma14="http://schemas.microsoft.com/office/mac/drawingml/2011/main" val="1"/>
            </a:ext>
          </a:extLst>
        </p:spPr>
        <p:txBody>
          <a:bodyPr lIns="91436" tIns="91436" rIns="91436" bIns="91436">
            <a:spAutoFit/>
          </a:bodyPr>
          <a:lstStyle>
            <a:lvl1pPr algn="l" defTabSz="1828800">
              <a:lnSpc>
                <a:spcPct val="115000"/>
              </a:lnSpc>
              <a:defRPr b="0">
                <a:solidFill>
                  <a:srgbClr val="404040"/>
                </a:solidFill>
                <a:latin typeface="+mj-lt"/>
                <a:ea typeface="+mj-ea"/>
                <a:cs typeface="+mj-cs"/>
                <a:sym typeface="Calibri"/>
              </a:defRPr>
            </a:lvl1pPr>
          </a:lstStyle>
          <a:p>
            <a:r>
              <a:rPr dirty="0"/>
              <a:t>Tacotron</a:t>
            </a:r>
          </a:p>
        </p:txBody>
      </p:sp>
      <p:sp>
        <p:nvSpPr>
          <p:cNvPr id="667" name="Tacotron + predicted style token"/>
          <p:cNvSpPr txBox="1"/>
          <p:nvPr/>
        </p:nvSpPr>
        <p:spPr>
          <a:xfrm>
            <a:off x="6528571" y="10130481"/>
            <a:ext cx="5610801" cy="588479"/>
          </a:xfrm>
          <a:prstGeom prst="rect">
            <a:avLst/>
          </a:prstGeom>
          <a:ln w="12700">
            <a:miter lim="400000"/>
          </a:ln>
          <a:extLst>
            <a:ext uri="{C572A759-6A51-4108-AA02-DFA0A04FC94B}">
              <ma14:wrappingTextBoxFlag xmlns="" xmlns:ma14="http://schemas.microsoft.com/office/mac/drawingml/2011/main" val="1"/>
            </a:ext>
          </a:extLst>
        </p:spPr>
        <p:txBody>
          <a:bodyPr lIns="91436" tIns="91436" rIns="91436" bIns="91436">
            <a:spAutoFit/>
          </a:bodyPr>
          <a:lstStyle>
            <a:lvl1pPr algn="l" defTabSz="1828800">
              <a:lnSpc>
                <a:spcPct val="115000"/>
              </a:lnSpc>
              <a:defRPr b="0">
                <a:solidFill>
                  <a:srgbClr val="404040"/>
                </a:solidFill>
                <a:latin typeface="+mj-lt"/>
                <a:ea typeface="+mj-ea"/>
                <a:cs typeface="+mj-cs"/>
                <a:sym typeface="Calibri"/>
              </a:defRPr>
            </a:lvl1pPr>
          </a:lstStyle>
          <a:p>
            <a:r>
              <a:t>Tacotron + predicted style token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0000" fill="hold"/>
                                        <p:tgtEl>
                                          <p:spTgt spid="66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024999" fill="hold"/>
                                        <p:tgtEl>
                                          <p:spTgt spid="66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 fill="hold" display="0">
                  <p:stCondLst>
                    <p:cond delay="indefinite"/>
                  </p:stCondLst>
                </p:cTn>
                <p:tgtEl>
                  <p:spTgt spid="664"/>
                </p:tgtEl>
              </p:cMediaNode>
            </p:audio>
            <p:audio>
              <p:cMediaNode vol="100000" showWhenStopped="0">
                <p:cTn id="12" fill="hold" display="0">
                  <p:stCondLst>
                    <p:cond delay="indefinite"/>
                  </p:stCondLst>
                </p:cTn>
                <p:tgtEl>
                  <p:spTgt spid="66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Emotional</a:t>
            </a:r>
            <a:r>
              <a:rPr lang="zh-CN" altLang="en-US" dirty="0"/>
              <a:t> </a:t>
            </a:r>
            <a:r>
              <a:rPr lang="en-US" altLang="zh-CN" dirty="0"/>
              <a:t>Voice</a:t>
            </a:r>
            <a:r>
              <a:rPr lang="zh-CN" altLang="en-US" dirty="0"/>
              <a:t> </a:t>
            </a:r>
            <a:r>
              <a:rPr lang="en-US" altLang="zh-CN" dirty="0"/>
              <a:t>Conversion</a:t>
            </a:r>
            <a:endParaRPr lang="en-US" dirty="0"/>
          </a:p>
        </p:txBody>
      </p:sp>
      <p:sp>
        <p:nvSpPr>
          <p:cNvPr id="3" name="Text Placeholder 2"/>
          <p:cNvSpPr>
            <a:spLocks noGrp="1"/>
          </p:cNvSpPr>
          <p:nvPr>
            <p:ph type="body" idx="1"/>
          </p:nvPr>
        </p:nvSpPr>
        <p:spPr/>
        <p:txBody>
          <a:bodyPr/>
          <a:lstStyle/>
          <a:p>
            <a:r>
              <a:rPr lang="en-US" altLang="zh-CN" b="1" dirty="0"/>
              <a:t>(Zhou</a:t>
            </a:r>
            <a:r>
              <a:rPr lang="zh-CN" altLang="en-US" b="1" dirty="0"/>
              <a:t> </a:t>
            </a:r>
            <a:r>
              <a:rPr lang="en-US" altLang="zh-CN" b="1" dirty="0"/>
              <a:t>et</a:t>
            </a:r>
            <a:r>
              <a:rPr lang="zh-CN" altLang="en-US" b="1" dirty="0"/>
              <a:t> </a:t>
            </a:r>
            <a:r>
              <a:rPr lang="en-US" altLang="zh-CN" b="1" dirty="0"/>
              <a:t>al.,</a:t>
            </a:r>
            <a:r>
              <a:rPr lang="zh-CN" altLang="en-US" b="1" dirty="0"/>
              <a:t> </a:t>
            </a:r>
            <a:r>
              <a:rPr lang="en-US" altLang="zh-CN" b="1" dirty="0"/>
              <a:t>2020)</a:t>
            </a:r>
            <a:endParaRPr lang="en-US" b="1" dirty="0"/>
          </a:p>
        </p:txBody>
      </p:sp>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87287" y="3620922"/>
            <a:ext cx="14433670" cy="6476345"/>
          </a:xfrm>
          <a:prstGeom prst="rect">
            <a:avLst/>
          </a:prstGeom>
        </p:spPr>
      </p:pic>
      <p:pic>
        <p:nvPicPr>
          <p:cNvPr id="7" name="1_neutra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471151" y="10963965"/>
            <a:ext cx="812800" cy="812800"/>
          </a:xfrm>
          <a:prstGeom prst="rect">
            <a:avLst/>
          </a:prstGeom>
        </p:spPr>
      </p:pic>
      <p:pic>
        <p:nvPicPr>
          <p:cNvPr id="8" name="1_angry.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903784" y="10881448"/>
            <a:ext cx="812800" cy="812800"/>
          </a:xfrm>
          <a:prstGeom prst="rect">
            <a:avLst/>
          </a:prstGeom>
        </p:spPr>
      </p:pic>
      <p:pic>
        <p:nvPicPr>
          <p:cNvPr id="9" name="1_converted.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7979720" y="10925388"/>
            <a:ext cx="812800" cy="812800"/>
          </a:xfrm>
          <a:prstGeom prst="rect">
            <a:avLst/>
          </a:prstGeom>
        </p:spPr>
      </p:pic>
      <p:sp>
        <p:nvSpPr>
          <p:cNvPr id="11" name="Tacotron"/>
          <p:cNvSpPr txBox="1"/>
          <p:nvPr/>
        </p:nvSpPr>
        <p:spPr>
          <a:xfrm>
            <a:off x="18307440" y="10138856"/>
            <a:ext cx="2331394" cy="750967"/>
          </a:xfrm>
          <a:prstGeom prst="rect">
            <a:avLst/>
          </a:prstGeom>
          <a:ln w="12700">
            <a:miter lim="400000"/>
          </a:ln>
          <a:extLst>
            <a:ext uri="{C572A759-6A51-4108-AA02-DFA0A04FC94B}">
              <ma14:wrappingTextBoxFlag xmlns="" xmlns:ma14="http://schemas.microsoft.com/office/mac/drawingml/2011/main" val="1"/>
            </a:ext>
          </a:extLst>
        </p:spPr>
        <p:txBody>
          <a:bodyPr wrap="square" lIns="91436" tIns="91436" rIns="91436" bIns="91436">
            <a:spAutoFit/>
          </a:bodyPr>
          <a:lstStyle>
            <a:lvl1pPr algn="l" defTabSz="1828800">
              <a:lnSpc>
                <a:spcPct val="115000"/>
              </a:lnSpc>
              <a:defRPr b="0">
                <a:solidFill>
                  <a:srgbClr val="404040"/>
                </a:solidFill>
                <a:latin typeface="+mj-lt"/>
                <a:ea typeface="+mj-ea"/>
                <a:cs typeface="+mj-cs"/>
                <a:sym typeface="Calibri"/>
              </a:defRPr>
            </a:lvl1pPr>
          </a:lstStyle>
          <a:p>
            <a:r>
              <a:rPr lang="en-US" altLang="zh-CN" dirty="0"/>
              <a:t>Converted</a:t>
            </a:r>
            <a:endParaRPr dirty="0"/>
          </a:p>
        </p:txBody>
      </p:sp>
      <p:sp>
        <p:nvSpPr>
          <p:cNvPr id="12" name="Tacotron"/>
          <p:cNvSpPr txBox="1"/>
          <p:nvPr/>
        </p:nvSpPr>
        <p:spPr>
          <a:xfrm>
            <a:off x="5686630" y="10130481"/>
            <a:ext cx="1772689" cy="717753"/>
          </a:xfrm>
          <a:prstGeom prst="rect">
            <a:avLst/>
          </a:prstGeom>
          <a:ln w="12700">
            <a:miter lim="400000"/>
          </a:ln>
          <a:extLst>
            <a:ext uri="{C572A759-6A51-4108-AA02-DFA0A04FC94B}">
              <ma14:wrappingTextBoxFlag xmlns="" xmlns:ma14="http://schemas.microsoft.com/office/mac/drawingml/2011/main" val="1"/>
            </a:ext>
          </a:extLst>
        </p:spPr>
        <p:txBody>
          <a:bodyPr lIns="91436" tIns="91436" rIns="91436" bIns="91436">
            <a:spAutoFit/>
          </a:bodyPr>
          <a:lstStyle>
            <a:lvl1pPr algn="l" defTabSz="1828800">
              <a:lnSpc>
                <a:spcPct val="115000"/>
              </a:lnSpc>
              <a:defRPr b="0">
                <a:solidFill>
                  <a:srgbClr val="404040"/>
                </a:solidFill>
                <a:latin typeface="+mj-lt"/>
                <a:ea typeface="+mj-ea"/>
                <a:cs typeface="+mj-cs"/>
                <a:sym typeface="Calibri"/>
              </a:defRPr>
            </a:lvl1pPr>
          </a:lstStyle>
          <a:p>
            <a:r>
              <a:rPr lang="en-US" altLang="zh-CN" dirty="0"/>
              <a:t>Anger</a:t>
            </a:r>
            <a:endParaRPr dirty="0"/>
          </a:p>
        </p:txBody>
      </p:sp>
      <p:sp>
        <p:nvSpPr>
          <p:cNvPr id="13" name="Tacotron"/>
          <p:cNvSpPr txBox="1"/>
          <p:nvPr/>
        </p:nvSpPr>
        <p:spPr>
          <a:xfrm>
            <a:off x="3338846" y="10130481"/>
            <a:ext cx="1772689" cy="717753"/>
          </a:xfrm>
          <a:prstGeom prst="rect">
            <a:avLst/>
          </a:prstGeom>
          <a:ln w="12700">
            <a:miter lim="400000"/>
          </a:ln>
          <a:extLst>
            <a:ext uri="{C572A759-6A51-4108-AA02-DFA0A04FC94B}">
              <ma14:wrappingTextBoxFlag xmlns="" xmlns:ma14="http://schemas.microsoft.com/office/mac/drawingml/2011/main" val="1"/>
            </a:ext>
          </a:extLst>
        </p:spPr>
        <p:txBody>
          <a:bodyPr lIns="91436" tIns="91436" rIns="91436" bIns="91436">
            <a:spAutoFit/>
          </a:bodyPr>
          <a:lstStyle>
            <a:lvl1pPr algn="l" defTabSz="1828800">
              <a:lnSpc>
                <a:spcPct val="115000"/>
              </a:lnSpc>
              <a:defRPr b="0">
                <a:solidFill>
                  <a:srgbClr val="404040"/>
                </a:solidFill>
                <a:latin typeface="+mj-lt"/>
                <a:ea typeface="+mj-ea"/>
                <a:cs typeface="+mj-cs"/>
                <a:sym typeface="Calibri"/>
              </a:defRPr>
            </a:lvl1pPr>
          </a:lstStyle>
          <a:p>
            <a:r>
              <a:rPr lang="en-US" altLang="zh-CN" dirty="0"/>
              <a:t>Neutral</a:t>
            </a:r>
            <a:endParaRPr dirty="0"/>
          </a:p>
        </p:txBody>
      </p:sp>
      <p:pic>
        <p:nvPicPr>
          <p:cNvPr id="14" name="2_neutra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630601" y="10820758"/>
            <a:ext cx="812800" cy="812800"/>
          </a:xfrm>
          <a:prstGeom prst="rect">
            <a:avLst/>
          </a:prstGeom>
        </p:spPr>
      </p:pic>
      <p:pic>
        <p:nvPicPr>
          <p:cNvPr id="15" name="2_sad.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6283459" y="10925388"/>
            <a:ext cx="812800" cy="812800"/>
          </a:xfrm>
          <a:prstGeom prst="rect">
            <a:avLst/>
          </a:prstGeom>
        </p:spPr>
      </p:pic>
      <p:pic>
        <p:nvPicPr>
          <p:cNvPr id="16" name="2_converted.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8936317" y="10848234"/>
            <a:ext cx="812800" cy="812800"/>
          </a:xfrm>
          <a:prstGeom prst="rect">
            <a:avLst/>
          </a:prstGeom>
        </p:spPr>
      </p:pic>
      <p:sp>
        <p:nvSpPr>
          <p:cNvPr id="17" name="Tacotron"/>
          <p:cNvSpPr txBox="1"/>
          <p:nvPr/>
        </p:nvSpPr>
        <p:spPr>
          <a:xfrm>
            <a:off x="13485667" y="10176293"/>
            <a:ext cx="1772689" cy="717753"/>
          </a:xfrm>
          <a:prstGeom prst="rect">
            <a:avLst/>
          </a:prstGeom>
          <a:ln w="12700">
            <a:miter lim="400000"/>
          </a:ln>
          <a:extLst>
            <a:ext uri="{C572A759-6A51-4108-AA02-DFA0A04FC94B}">
              <ma14:wrappingTextBoxFlag xmlns="" xmlns:ma14="http://schemas.microsoft.com/office/mac/drawingml/2011/main" val="1"/>
            </a:ext>
          </a:extLst>
        </p:spPr>
        <p:txBody>
          <a:bodyPr lIns="91436" tIns="91436" rIns="91436" bIns="91436">
            <a:spAutoFit/>
          </a:bodyPr>
          <a:lstStyle>
            <a:lvl1pPr algn="l" defTabSz="1828800">
              <a:lnSpc>
                <a:spcPct val="115000"/>
              </a:lnSpc>
              <a:defRPr b="0">
                <a:solidFill>
                  <a:srgbClr val="404040"/>
                </a:solidFill>
                <a:latin typeface="+mj-lt"/>
                <a:ea typeface="+mj-ea"/>
                <a:cs typeface="+mj-cs"/>
                <a:sym typeface="Calibri"/>
              </a:defRPr>
            </a:lvl1pPr>
          </a:lstStyle>
          <a:p>
            <a:r>
              <a:rPr lang="en-US" altLang="zh-CN" dirty="0"/>
              <a:t>Neutral</a:t>
            </a:r>
            <a:endParaRPr dirty="0"/>
          </a:p>
        </p:txBody>
      </p:sp>
      <p:sp>
        <p:nvSpPr>
          <p:cNvPr id="18" name="Tacotron"/>
          <p:cNvSpPr txBox="1"/>
          <p:nvPr/>
        </p:nvSpPr>
        <p:spPr>
          <a:xfrm>
            <a:off x="16193741" y="10176293"/>
            <a:ext cx="1772689" cy="717753"/>
          </a:xfrm>
          <a:prstGeom prst="rect">
            <a:avLst/>
          </a:prstGeom>
          <a:ln w="12700">
            <a:miter lim="400000"/>
          </a:ln>
          <a:extLst>
            <a:ext uri="{C572A759-6A51-4108-AA02-DFA0A04FC94B}">
              <ma14:wrappingTextBoxFlag xmlns="" xmlns:ma14="http://schemas.microsoft.com/office/mac/drawingml/2011/main" val="1"/>
            </a:ext>
          </a:extLst>
        </p:spPr>
        <p:txBody>
          <a:bodyPr lIns="91436" tIns="91436" rIns="91436" bIns="91436">
            <a:spAutoFit/>
          </a:bodyPr>
          <a:lstStyle>
            <a:lvl1pPr algn="l" defTabSz="1828800">
              <a:lnSpc>
                <a:spcPct val="115000"/>
              </a:lnSpc>
              <a:defRPr b="0">
                <a:solidFill>
                  <a:srgbClr val="404040"/>
                </a:solidFill>
                <a:latin typeface="+mj-lt"/>
                <a:ea typeface="+mj-ea"/>
                <a:cs typeface="+mj-cs"/>
                <a:sym typeface="Calibri"/>
              </a:defRPr>
            </a:lvl1pPr>
          </a:lstStyle>
          <a:p>
            <a:r>
              <a:rPr lang="en-US" altLang="zh-CN" dirty="0"/>
              <a:t>Sad</a:t>
            </a:r>
            <a:endParaRPr dirty="0"/>
          </a:p>
        </p:txBody>
      </p:sp>
      <p:sp>
        <p:nvSpPr>
          <p:cNvPr id="19" name="Tacotron"/>
          <p:cNvSpPr txBox="1"/>
          <p:nvPr/>
        </p:nvSpPr>
        <p:spPr>
          <a:xfrm>
            <a:off x="7804074" y="10143079"/>
            <a:ext cx="2052818" cy="750967"/>
          </a:xfrm>
          <a:prstGeom prst="rect">
            <a:avLst/>
          </a:prstGeom>
          <a:ln w="12700">
            <a:miter lim="400000"/>
          </a:ln>
          <a:extLst>
            <a:ext uri="{C572A759-6A51-4108-AA02-DFA0A04FC94B}">
              <ma14:wrappingTextBoxFlag xmlns="" xmlns:ma14="http://schemas.microsoft.com/office/mac/drawingml/2011/main" val="1"/>
            </a:ext>
          </a:extLst>
        </p:spPr>
        <p:txBody>
          <a:bodyPr wrap="square" lIns="91436" tIns="91436" rIns="91436" bIns="91436">
            <a:spAutoFit/>
          </a:bodyPr>
          <a:lstStyle>
            <a:lvl1pPr algn="l" defTabSz="1828800">
              <a:lnSpc>
                <a:spcPct val="115000"/>
              </a:lnSpc>
              <a:defRPr b="0">
                <a:solidFill>
                  <a:srgbClr val="404040"/>
                </a:solidFill>
                <a:latin typeface="+mj-lt"/>
                <a:ea typeface="+mj-ea"/>
                <a:cs typeface="+mj-cs"/>
                <a:sym typeface="Calibri"/>
              </a:defRPr>
            </a:lvl1pPr>
          </a:lstStyle>
          <a:p>
            <a:r>
              <a:rPr lang="en-US" altLang="zh-CN" dirty="0"/>
              <a:t>Converted</a:t>
            </a:r>
            <a:endParaRPr dirty="0"/>
          </a:p>
        </p:txBody>
      </p:sp>
    </p:spTree>
    <p:extLst>
      <p:ext uri="{BB962C8B-B14F-4D97-AF65-F5344CB8AC3E}">
        <p14:creationId xmlns:p14="http://schemas.microsoft.com/office/powerpoint/2010/main" val="11402369"/>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77"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500"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472" fill="hold"/>
                                        <p:tgtEl>
                                          <p:spTgt spid="14"/>
                                        </p:tgtEl>
                                      </p:cBhvr>
                                    </p:cmd>
                                  </p:childTnLst>
                                </p:cTn>
                              </p:par>
                            </p:childTnLst>
                          </p:cTn>
                        </p:par>
                      </p:childTnLst>
                    </p:cTn>
                  </p:par>
                </p:childTnLst>
              </p:cTn>
              <p:nextCondLst>
                <p:cond evt="onClick" delay="0">
                  <p:tgtEl>
                    <p:spTgt spid="14"/>
                  </p:tgtEl>
                </p:cond>
              </p:nextCondLst>
            </p:seq>
            <p:audio>
              <p:cMediaNode vol="80000">
                <p:cTn id="25" fill="hold" display="0">
                  <p:stCondLst>
                    <p:cond delay="indefinite"/>
                  </p:stCondLst>
                  <p:endCondLst>
                    <p:cond evt="onStopAudio" delay="0">
                      <p:tgtEl>
                        <p:sldTgt/>
                      </p:tgtEl>
                    </p:cond>
                  </p:endCondLst>
                </p:cTn>
                <p:tgtEl>
                  <p:spTgt spid="14"/>
                </p:tgtEl>
              </p:cMediaNode>
            </p:audio>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018" fill="hold"/>
                                        <p:tgtEl>
                                          <p:spTgt spid="15"/>
                                        </p:tgtEl>
                                      </p:cBhvr>
                                    </p:cmd>
                                  </p:childTnLst>
                                </p:cTn>
                              </p:par>
                            </p:childTnLst>
                          </p:cTn>
                        </p:par>
                      </p:childTnLst>
                    </p:cTn>
                  </p:par>
                </p:childTnLst>
              </p:cTn>
              <p:nextCondLst>
                <p:cond evt="onClick" delay="0">
                  <p:tgtEl>
                    <p:spTgt spid="15"/>
                  </p:tgtEl>
                </p:cond>
              </p:nextCondLst>
            </p:seq>
            <p:audio>
              <p:cMediaNode vol="80000">
                <p:cTn id="31" fill="hold" display="0">
                  <p:stCondLst>
                    <p:cond delay="indefinite"/>
                  </p:stCondLst>
                  <p:endCondLst>
                    <p:cond evt="onStopAudio" delay="0">
                      <p:tgtEl>
                        <p:sldTgt/>
                      </p:tgtEl>
                    </p:cond>
                  </p:endCondLst>
                </p:cTn>
                <p:tgtEl>
                  <p:spTgt spid="15"/>
                </p:tgtEl>
              </p:cMediaNode>
            </p:audi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500" fill="hold"/>
                                        <p:tgtEl>
                                          <p:spTgt spid="16"/>
                                        </p:tgtEl>
                                      </p:cBhvr>
                                    </p:cmd>
                                  </p:childTnLst>
                                </p:cTn>
                              </p:par>
                            </p:childTnLst>
                          </p:cTn>
                        </p:par>
                      </p:childTnLst>
                    </p:cTn>
                  </p:par>
                </p:childTnLst>
              </p:cTn>
              <p:nextCondLst>
                <p:cond evt="onClick" delay="0">
                  <p:tgtEl>
                    <p:spTgt spid="16"/>
                  </p:tgtEl>
                </p:cond>
              </p:nextCondLst>
            </p:seq>
            <p:audio>
              <p:cMediaNode vol="80000">
                <p:cTn id="37" fill="hold" display="0">
                  <p:stCondLst>
                    <p:cond delay="indefinite"/>
                  </p:stCondLst>
                  <p:endCondLst>
                    <p:cond evt="onStopAudio" delay="0">
                      <p:tgtEl>
                        <p:sldTgt/>
                      </p:tgtEl>
                    </p:cond>
                  </p:endCondLst>
                </p:cTn>
                <p:tgtEl>
                  <p:spTgt spid="1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entiment and Emotion in Text"/>
          <p:cNvSpPr txBox="1">
            <a:spLocks noGrp="1"/>
          </p:cNvSpPr>
          <p:nvPr>
            <p:ph type="title"/>
          </p:nvPr>
        </p:nvSpPr>
        <p:spPr>
          <a:xfrm>
            <a:off x="2194560" y="1517902"/>
            <a:ext cx="20116802" cy="6193312"/>
          </a:xfrm>
          <a:prstGeom prst="rect">
            <a:avLst/>
          </a:prstGeom>
        </p:spPr>
        <p:txBody>
          <a:bodyPr/>
          <a:lstStyle>
            <a:lvl1pPr>
              <a:defRPr sz="9600" spc="-60"/>
            </a:lvl1pPr>
          </a:lstStyle>
          <a:p>
            <a:r>
              <a:t>Sentiment and Emotion in Text</a:t>
            </a:r>
          </a:p>
        </p:txBody>
      </p:sp>
      <p:sp>
        <p:nvSpPr>
          <p:cNvPr id="672" name="Double-click to edit"/>
          <p:cNvSpPr txBox="1">
            <a:spLocks noGrp="1"/>
          </p:cNvSpPr>
          <p:nvPr>
            <p:ph type="body" sz="quarter" idx="1"/>
          </p:nvPr>
        </p:nvSpPr>
        <p:spPr>
          <a:prstGeom prst="rect">
            <a:avLst/>
          </a:prstGeom>
        </p:spPr>
        <p:txBody>
          <a:bodyPr/>
          <a:lstStyle/>
          <a:p>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English Sentiment Lexicon"/>
          <p:cNvSpPr txBox="1">
            <a:spLocks noGrp="1"/>
          </p:cNvSpPr>
          <p:nvPr>
            <p:ph type="title"/>
          </p:nvPr>
        </p:nvSpPr>
        <p:spPr>
          <a:prstGeom prst="rect">
            <a:avLst/>
          </a:prstGeom>
        </p:spPr>
        <p:txBody>
          <a:bodyPr/>
          <a:lstStyle/>
          <a:p>
            <a:r>
              <a:t>English Sentiment Lexicon</a:t>
            </a:r>
          </a:p>
        </p:txBody>
      </p:sp>
      <p:sp>
        <p:nvSpPr>
          <p:cNvPr id="675" name="The General Inquirer (Stone et al. 1966)…"/>
          <p:cNvSpPr txBox="1">
            <a:spLocks noGrp="1"/>
          </p:cNvSpPr>
          <p:nvPr>
            <p:ph type="body" idx="1"/>
          </p:nvPr>
        </p:nvSpPr>
        <p:spPr>
          <a:xfrm>
            <a:off x="2194560" y="3691468"/>
            <a:ext cx="21747772" cy="8046720"/>
          </a:xfrm>
          <a:prstGeom prst="rect">
            <a:avLst/>
          </a:prstGeom>
        </p:spPr>
        <p:txBody>
          <a:bodyPr>
            <a:normAutofit lnSpcReduction="10000"/>
          </a:bodyPr>
          <a:lstStyle/>
          <a:p>
            <a:pPr marL="561883" indent="-561883" defTabSz="1810511">
              <a:buClrTx/>
              <a:buFont typeface="Arial"/>
              <a:buChar char="•"/>
              <a:defRPr sz="4752"/>
            </a:pPr>
            <a:r>
              <a:t>The General Inquirer (Stone et al. 1966)</a:t>
            </a:r>
          </a:p>
          <a:p>
            <a:pPr marL="995781" lvl="1" indent="-543153" defTabSz="1810511">
              <a:buClrTx/>
              <a:buFont typeface="Arial"/>
              <a:buChar char="–"/>
              <a:defRPr sz="4752"/>
            </a:pPr>
            <a:r>
              <a:t>Positive (1915), Negative (2291), Strong vs Weak, Pleasure, Pain, etc.</a:t>
            </a:r>
          </a:p>
          <a:p>
            <a:pPr marL="561883" indent="-561883" defTabSz="1810511">
              <a:buClrTx/>
              <a:buFont typeface="Arial"/>
              <a:buChar char="•"/>
              <a:defRPr sz="4752"/>
            </a:pPr>
            <a:r>
              <a:t>LIWC (Linguistic Inquiry and Word Count) </a:t>
            </a:r>
          </a:p>
          <a:p>
            <a:pPr marL="995781" lvl="1" indent="-543153" defTabSz="1810511">
              <a:buClrTx/>
              <a:buFont typeface="Arial"/>
              <a:buChar char="–"/>
              <a:defRPr sz="4752"/>
            </a:pPr>
            <a:r>
              <a:t>Negative emotion (anxiety, anger, sadness); Positive emotion</a:t>
            </a:r>
          </a:p>
          <a:p>
            <a:pPr marL="561883" indent="-561883" defTabSz="1810511">
              <a:buClrTx/>
              <a:buFont typeface="Arial"/>
              <a:buChar char="•"/>
              <a:defRPr sz="4752"/>
            </a:pPr>
            <a:r>
              <a:t>MPQA Subjectivity Cues Lexicon</a:t>
            </a:r>
          </a:p>
          <a:p>
            <a:pPr marL="995781" lvl="1" indent="-543153" defTabSz="1810511">
              <a:buClrTx/>
              <a:buFont typeface="Arial"/>
              <a:buChar char="–"/>
              <a:defRPr sz="4752"/>
            </a:pPr>
            <a:r>
              <a:t>2718 positive, 4912 negative </a:t>
            </a:r>
          </a:p>
          <a:p>
            <a:pPr marL="561883" indent="-561883" defTabSz="1810511">
              <a:buClrTx/>
              <a:buFont typeface="Arial"/>
              <a:buChar char="•"/>
              <a:defRPr sz="4752"/>
            </a:pPr>
            <a:r>
              <a:t>Bing Liu Opinion Lexicon</a:t>
            </a:r>
          </a:p>
          <a:p>
            <a:pPr marL="995781" lvl="1" indent="-543153" defTabSz="1810511">
              <a:buClrTx/>
              <a:buFont typeface="Arial"/>
              <a:buChar char="–"/>
              <a:defRPr sz="4752"/>
            </a:pPr>
            <a:r>
              <a:t>2006 positive, 4783 negative</a:t>
            </a:r>
          </a:p>
          <a:p>
            <a:pPr marL="561883" indent="-561883" defTabSz="1810511">
              <a:buClrTx/>
              <a:buFont typeface="Arial"/>
              <a:buChar char="•"/>
              <a:defRPr sz="4752"/>
            </a:pPr>
            <a:r>
              <a:t>SentiWordNet</a:t>
            </a:r>
          </a:p>
          <a:p>
            <a:pPr marL="995781" lvl="1" indent="-543153" defTabSz="1810511">
              <a:buClrTx/>
              <a:buFont typeface="Arial"/>
              <a:buChar char="–"/>
              <a:defRPr sz="4752"/>
            </a:pPr>
            <a:r>
              <a:t>WordNet synsets automatically labeled with positivity, negativity, and objectiveness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Polyglot (Multilingual text processing toolkit )"/>
          <p:cNvSpPr txBox="1">
            <a:spLocks noGrp="1"/>
          </p:cNvSpPr>
          <p:nvPr>
            <p:ph type="title"/>
          </p:nvPr>
        </p:nvSpPr>
        <p:spPr>
          <a:prstGeom prst="rect">
            <a:avLst/>
          </a:prstGeom>
        </p:spPr>
        <p:txBody>
          <a:bodyPr/>
          <a:lstStyle/>
          <a:p>
            <a:r>
              <a:t>Polyglot </a:t>
            </a:r>
            <a:r>
              <a:rPr sz="7200" spc="-150"/>
              <a:t>(Multilingual text processing toolkit )</a:t>
            </a:r>
          </a:p>
        </p:txBody>
      </p:sp>
      <p:sp>
        <p:nvSpPr>
          <p:cNvPr id="680" name="Sentiment polarity lexicons for 136 languages…"/>
          <p:cNvSpPr txBox="1">
            <a:spLocks noGrp="1"/>
          </p:cNvSpPr>
          <p:nvPr>
            <p:ph type="body" sz="half" idx="1"/>
          </p:nvPr>
        </p:nvSpPr>
        <p:spPr>
          <a:xfrm>
            <a:off x="2194560" y="3691468"/>
            <a:ext cx="20116802" cy="4554654"/>
          </a:xfrm>
          <a:prstGeom prst="rect">
            <a:avLst/>
          </a:prstGeom>
        </p:spPr>
        <p:txBody>
          <a:bodyPr>
            <a:normAutofit lnSpcReduction="10000"/>
          </a:bodyPr>
          <a:lstStyle/>
          <a:p>
            <a:pPr marL="539180" indent="-539180" defTabSz="1737360">
              <a:buClrTx/>
              <a:buFont typeface="Arial"/>
              <a:buChar char="•"/>
              <a:defRPr sz="4560"/>
            </a:pPr>
            <a:r>
              <a:t>Sentiment polarity lexicons for 136 languages</a:t>
            </a:r>
          </a:p>
          <a:p>
            <a:pPr marL="955547" lvl="1" indent="-521207" defTabSz="1737360">
              <a:buClrTx/>
              <a:buFont typeface="Arial"/>
              <a:buChar char="–"/>
              <a:defRPr sz="4560"/>
            </a:pPr>
            <a:r>
              <a:t>7,741,544 high-frequency words from 136 languages in Wikipedia</a:t>
            </a:r>
          </a:p>
          <a:p>
            <a:pPr marL="955547" lvl="1" indent="-521207" defTabSz="1737360">
              <a:buClrTx/>
              <a:buFont typeface="Arial"/>
              <a:buChar char="–"/>
              <a:defRPr sz="4560"/>
            </a:pPr>
            <a:r>
              <a:t>Use Bing Liu Opinion Lexicon (English) as seed</a:t>
            </a:r>
          </a:p>
          <a:p>
            <a:pPr marL="955547" lvl="1" indent="-521207" defTabSz="1737360">
              <a:buClrTx/>
              <a:buFont typeface="Arial"/>
              <a:buChar char="–"/>
              <a:defRPr sz="4560"/>
            </a:pPr>
            <a:r>
              <a:t>Wiktionary + Google Translation + Transliteration + WordNet to generate edges between words</a:t>
            </a:r>
          </a:p>
          <a:p>
            <a:pPr marL="955547" lvl="1" indent="-521207" defTabSz="1737360">
              <a:buClrTx/>
              <a:buFont typeface="Arial"/>
              <a:buChar char="–"/>
              <a:defRPr sz="4560"/>
            </a:pPr>
            <a:r>
              <a:t>Propagate sentiment labels through the edges</a:t>
            </a:r>
          </a:p>
        </p:txBody>
      </p:sp>
      <p:pic>
        <p:nvPicPr>
          <p:cNvPr id="681" name="Image" descr="Image"/>
          <p:cNvPicPr>
            <a:picLocks noChangeAspect="1"/>
          </p:cNvPicPr>
          <p:nvPr/>
        </p:nvPicPr>
        <p:blipFill>
          <a:blip r:embed="rId2"/>
          <a:stretch>
            <a:fillRect/>
          </a:stretch>
        </p:blipFill>
        <p:spPr>
          <a:xfrm>
            <a:off x="5135562" y="8311287"/>
            <a:ext cx="14112876" cy="4292181"/>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Plutchick’s wheel of emotion"/>
          <p:cNvSpPr txBox="1">
            <a:spLocks noGrp="1"/>
          </p:cNvSpPr>
          <p:nvPr>
            <p:ph type="title"/>
          </p:nvPr>
        </p:nvSpPr>
        <p:spPr>
          <a:prstGeom prst="rect">
            <a:avLst/>
          </a:prstGeom>
        </p:spPr>
        <p:txBody>
          <a:bodyPr/>
          <a:lstStyle/>
          <a:p>
            <a:r>
              <a:t>Plutchick’s wheel of emotion </a:t>
            </a:r>
          </a:p>
        </p:txBody>
      </p:sp>
      <p:sp>
        <p:nvSpPr>
          <p:cNvPr id="684" name="8 basic emotions in four opposing pairs…"/>
          <p:cNvSpPr txBox="1">
            <a:spLocks noGrp="1"/>
          </p:cNvSpPr>
          <p:nvPr>
            <p:ph type="body" idx="1"/>
          </p:nvPr>
        </p:nvSpPr>
        <p:spPr>
          <a:prstGeom prst="rect">
            <a:avLst/>
          </a:prstGeom>
        </p:spPr>
        <p:txBody>
          <a:bodyPr/>
          <a:lstStyle/>
          <a:p>
            <a:pPr marL="567558" indent="-567558">
              <a:buClrTx/>
              <a:buFont typeface="Arial"/>
              <a:buChar char="•"/>
            </a:pPr>
            <a:r>
              <a:t>8 basic emotions in four opposing pairs</a:t>
            </a:r>
            <a:endParaRPr sz="1200">
              <a:latin typeface="Times Roman"/>
              <a:ea typeface="Times Roman"/>
              <a:cs typeface="Times Roman"/>
              <a:sym typeface="Times Roman"/>
            </a:endParaRPr>
          </a:p>
          <a:p>
            <a:pPr marL="1005839" lvl="1" indent="-548639">
              <a:buClrTx/>
              <a:buFont typeface="Arial"/>
              <a:buChar char="–"/>
            </a:pPr>
            <a:r>
              <a:t>joy–sadness</a:t>
            </a:r>
          </a:p>
          <a:p>
            <a:pPr marL="1005839" lvl="1" indent="-548639">
              <a:buClrTx/>
              <a:buFont typeface="Arial"/>
              <a:buChar char="–"/>
            </a:pPr>
            <a:r>
              <a:t>anger–fear</a:t>
            </a:r>
          </a:p>
          <a:p>
            <a:pPr marL="1005839" lvl="1" indent="-548639">
              <a:buClrTx/>
              <a:buFont typeface="Arial"/>
              <a:buChar char="–"/>
            </a:pPr>
            <a:r>
              <a:t>trust–disgust</a:t>
            </a:r>
          </a:p>
          <a:p>
            <a:pPr marL="1005839" lvl="1" indent="-548639">
              <a:buClrTx/>
              <a:buFont typeface="Arial"/>
              <a:buChar char="–"/>
            </a:pPr>
            <a:r>
              <a:t>anticipation–surprise </a:t>
            </a:r>
            <a:endParaRPr sz="1200">
              <a:latin typeface="Times Roman"/>
              <a:ea typeface="Times Roman"/>
              <a:cs typeface="Times Roman"/>
              <a:sym typeface="Times Roman"/>
            </a:endParaRPr>
          </a:p>
        </p:txBody>
      </p:sp>
      <p:pic>
        <p:nvPicPr>
          <p:cNvPr id="685" name="Image" descr="Image"/>
          <p:cNvPicPr>
            <a:picLocks noChangeAspect="1"/>
          </p:cNvPicPr>
          <p:nvPr/>
        </p:nvPicPr>
        <p:blipFill>
          <a:blip r:embed="rId3"/>
          <a:stretch>
            <a:fillRect/>
          </a:stretch>
        </p:blipFill>
        <p:spPr>
          <a:xfrm>
            <a:off x="12067337" y="3123712"/>
            <a:ext cx="10228258" cy="10371453"/>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NRC Word-Emotion Association Lexicon"/>
          <p:cNvSpPr txBox="1">
            <a:spLocks noGrp="1"/>
          </p:cNvSpPr>
          <p:nvPr>
            <p:ph type="title"/>
          </p:nvPr>
        </p:nvSpPr>
        <p:spPr>
          <a:prstGeom prst="rect">
            <a:avLst/>
          </a:prstGeom>
        </p:spPr>
        <p:txBody>
          <a:bodyPr/>
          <a:lstStyle/>
          <a:p>
            <a:r>
              <a:t>NRC Word-Emotion Association Lexicon</a:t>
            </a:r>
          </a:p>
        </p:txBody>
      </p:sp>
      <p:sp>
        <p:nvSpPr>
          <p:cNvPr id="690" name="(Mohammad and Turney 2011)…"/>
          <p:cNvSpPr txBox="1">
            <a:spLocks noGrp="1"/>
          </p:cNvSpPr>
          <p:nvPr>
            <p:ph type="body" sz="half" idx="1"/>
          </p:nvPr>
        </p:nvSpPr>
        <p:spPr>
          <a:xfrm>
            <a:off x="2194560" y="3691468"/>
            <a:ext cx="14356968" cy="8046720"/>
          </a:xfrm>
          <a:prstGeom prst="rect">
            <a:avLst/>
          </a:prstGeom>
        </p:spPr>
        <p:txBody>
          <a:bodyPr/>
          <a:lstStyle/>
          <a:p>
            <a:pPr marL="0" indent="0">
              <a:buClrTx/>
              <a:buSzTx/>
              <a:buFontTx/>
              <a:buNone/>
            </a:pPr>
            <a:r>
              <a:t>(Mohammad and Turney 2011)</a:t>
            </a:r>
          </a:p>
          <a:p>
            <a:pPr marL="567558" indent="-567558">
              <a:buClrTx/>
              <a:buFont typeface="Arial"/>
              <a:buChar char="•"/>
            </a:pPr>
            <a:r>
              <a:t>Categorical approach of emotion</a:t>
            </a:r>
          </a:p>
          <a:p>
            <a:pPr marL="567558" indent="-567558">
              <a:buClrTx/>
              <a:buFont typeface="Arial"/>
              <a:buChar char="•"/>
            </a:pPr>
            <a:r>
              <a:t>10k words chosen mainly from earlier lexicons </a:t>
            </a:r>
          </a:p>
          <a:p>
            <a:pPr marL="567558" indent="-567558">
              <a:buClrTx/>
              <a:buFont typeface="Arial"/>
              <a:buChar char="•"/>
            </a:pPr>
            <a:r>
              <a:t>Labeled by Amazon Mechanical Turk </a:t>
            </a:r>
          </a:p>
          <a:p>
            <a:pPr marL="1005839" lvl="1" indent="-548639">
              <a:buClrTx/>
              <a:buFont typeface="Arial"/>
              <a:buChar char="–"/>
            </a:pPr>
            <a:r>
              <a:t>Joy, sadness, anger, fear, trust, disgust, anticipation, surprise; positive, negative</a:t>
            </a:r>
            <a:endParaRPr sz="1200">
              <a:latin typeface="Times Roman"/>
              <a:ea typeface="Times Roman"/>
              <a:cs typeface="Times Roman"/>
              <a:sym typeface="Times Roman"/>
            </a:endParaRPr>
          </a:p>
        </p:txBody>
      </p:sp>
      <p:pic>
        <p:nvPicPr>
          <p:cNvPr id="691" name="Image" descr="Image"/>
          <p:cNvPicPr>
            <a:picLocks noChangeAspect="1"/>
          </p:cNvPicPr>
          <p:nvPr/>
        </p:nvPicPr>
        <p:blipFill>
          <a:blip r:embed="rId2"/>
          <a:stretch>
            <a:fillRect/>
          </a:stretch>
        </p:blipFill>
        <p:spPr>
          <a:xfrm>
            <a:off x="16913739" y="3595225"/>
            <a:ext cx="6509222" cy="8960223"/>
          </a:xfrm>
          <a:prstGeom prst="rect">
            <a:avLst/>
          </a:prstGeom>
          <a:ln w="12700">
            <a:miter lim="400000"/>
          </a:ln>
        </p:spPr>
      </p:pic>
      <p:pic>
        <p:nvPicPr>
          <p:cNvPr id="692" name="Image" descr="Image"/>
          <p:cNvPicPr>
            <a:picLocks noChangeAspect="1"/>
          </p:cNvPicPr>
          <p:nvPr/>
        </p:nvPicPr>
        <p:blipFill>
          <a:blip r:embed="rId3"/>
          <a:stretch>
            <a:fillRect/>
          </a:stretch>
        </p:blipFill>
        <p:spPr>
          <a:xfrm>
            <a:off x="1500448" y="8836408"/>
            <a:ext cx="15009974" cy="2932317"/>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Lexicon of Valence, Arousal, and Dominance"/>
          <p:cNvSpPr txBox="1">
            <a:spLocks noGrp="1"/>
          </p:cNvSpPr>
          <p:nvPr>
            <p:ph type="title"/>
          </p:nvPr>
        </p:nvSpPr>
        <p:spPr>
          <a:xfrm>
            <a:off x="2194560" y="573206"/>
            <a:ext cx="21515879" cy="2901514"/>
          </a:xfrm>
          <a:prstGeom prst="rect">
            <a:avLst/>
          </a:prstGeom>
        </p:spPr>
        <p:txBody>
          <a:bodyPr/>
          <a:lstStyle/>
          <a:p>
            <a:r>
              <a:t>Lexicon of Valence, Arousal, and Dominance </a:t>
            </a:r>
            <a:endParaRPr sz="1200" spc="-25">
              <a:latin typeface="Times Roman"/>
              <a:ea typeface="Times Roman"/>
              <a:cs typeface="Times Roman"/>
              <a:sym typeface="Times Roman"/>
            </a:endParaRPr>
          </a:p>
        </p:txBody>
      </p:sp>
      <p:sp>
        <p:nvSpPr>
          <p:cNvPr id="695" name="(Warriner at al. 2013)…"/>
          <p:cNvSpPr txBox="1">
            <a:spLocks noGrp="1"/>
          </p:cNvSpPr>
          <p:nvPr>
            <p:ph type="body" idx="1"/>
          </p:nvPr>
        </p:nvSpPr>
        <p:spPr>
          <a:prstGeom prst="rect">
            <a:avLst/>
          </a:prstGeom>
        </p:spPr>
        <p:txBody>
          <a:bodyPr/>
          <a:lstStyle/>
          <a:p>
            <a:pPr marL="0" indent="0">
              <a:buClrTx/>
              <a:buSzTx/>
              <a:buFontTx/>
              <a:buNone/>
            </a:pPr>
            <a:r>
              <a:t>(Warriner at al. 2013)</a:t>
            </a:r>
          </a:p>
          <a:p>
            <a:pPr marL="567558" indent="-567558">
              <a:buClrTx/>
              <a:buFont typeface="Arial"/>
              <a:buChar char="•"/>
            </a:pPr>
            <a:r>
              <a:t>Dimensional approach of emotion</a:t>
            </a:r>
          </a:p>
          <a:p>
            <a:pPr marL="567558" indent="-567558">
              <a:buClrTx/>
              <a:buFont typeface="Arial"/>
              <a:buChar char="•"/>
            </a:pPr>
            <a:r>
              <a:t>AMT Ratings for 14,000 words for emotional dimensions</a:t>
            </a:r>
          </a:p>
          <a:p>
            <a:pPr marL="1005839" lvl="1" indent="-548639">
              <a:buClrTx/>
              <a:buFont typeface="Arial"/>
              <a:buChar char="–"/>
            </a:pPr>
            <a:r>
              <a:t>Valence (the pleasantness of the stimulus) </a:t>
            </a:r>
          </a:p>
          <a:p>
            <a:pPr marL="1005839" lvl="1" indent="-548639">
              <a:buClrTx/>
              <a:buFont typeface="Arial"/>
              <a:buChar char="–"/>
            </a:pPr>
            <a:r>
              <a:t>Arousal (the intensity of emotion provoked by the stimulus) </a:t>
            </a:r>
          </a:p>
          <a:p>
            <a:pPr marL="1005839" lvl="1" indent="-548639">
              <a:buClrTx/>
              <a:buFont typeface="Arial"/>
              <a:buChar char="–"/>
            </a:pPr>
            <a:r>
              <a:t>Dominance (the degree of control exerted by the stimulus)</a:t>
            </a:r>
          </a:p>
          <a:p>
            <a:pPr marL="567558" indent="-567558">
              <a:buClrTx/>
              <a:buFont typeface="Arial"/>
              <a:buChar char="•"/>
            </a:pPr>
            <a:r>
              <a:t>Examples: (range 1-9)</a:t>
            </a:r>
          </a:p>
        </p:txBody>
      </p:sp>
      <p:pic>
        <p:nvPicPr>
          <p:cNvPr id="696" name="Image" descr="Image"/>
          <p:cNvPicPr>
            <a:picLocks noChangeAspect="1"/>
          </p:cNvPicPr>
          <p:nvPr/>
        </p:nvPicPr>
        <p:blipFill>
          <a:blip r:embed="rId2"/>
          <a:stretch>
            <a:fillRect/>
          </a:stretch>
        </p:blipFill>
        <p:spPr>
          <a:xfrm>
            <a:off x="8911570" y="8711672"/>
            <a:ext cx="11649556" cy="3836513"/>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Detecting Sentiment/Emotion in Text"/>
          <p:cNvSpPr txBox="1">
            <a:spLocks noGrp="1"/>
          </p:cNvSpPr>
          <p:nvPr>
            <p:ph type="title"/>
          </p:nvPr>
        </p:nvSpPr>
        <p:spPr>
          <a:prstGeom prst="rect">
            <a:avLst/>
          </a:prstGeom>
        </p:spPr>
        <p:txBody>
          <a:bodyPr/>
          <a:lstStyle/>
          <a:p>
            <a:r>
              <a:t>Detecting Sentiment/Emotion in Text</a:t>
            </a:r>
          </a:p>
        </p:txBody>
      </p:sp>
      <p:sp>
        <p:nvSpPr>
          <p:cNvPr id="699" name="Simplest unsupervised method…"/>
          <p:cNvSpPr txBox="1">
            <a:spLocks noGrp="1"/>
          </p:cNvSpPr>
          <p:nvPr>
            <p:ph type="body" idx="1"/>
          </p:nvPr>
        </p:nvSpPr>
        <p:spPr>
          <a:prstGeom prst="rect">
            <a:avLst/>
          </a:prstGeom>
        </p:spPr>
        <p:txBody>
          <a:bodyPr/>
          <a:lstStyle/>
          <a:p>
            <a:pPr marL="567558" indent="-567558">
              <a:buClrTx/>
              <a:buFont typeface="Arial"/>
              <a:buChar char="•"/>
            </a:pPr>
            <a:r>
              <a:t>Simplest unsupervised method</a:t>
            </a:r>
          </a:p>
          <a:p>
            <a:pPr marL="1005839" lvl="1" indent="-548639">
              <a:buClrTx/>
              <a:buFont typeface="Arial"/>
              <a:buChar char="–"/>
            </a:pPr>
            <a:r>
              <a:t>Sum the weights of each positive word in the document</a:t>
            </a:r>
          </a:p>
          <a:p>
            <a:pPr marL="1005839" lvl="1" indent="-548639">
              <a:buClrTx/>
              <a:buFont typeface="Arial"/>
              <a:buChar char="–"/>
            </a:pPr>
            <a:r>
              <a:t>Sum the weights of each negative word in the document</a:t>
            </a:r>
          </a:p>
          <a:p>
            <a:pPr marL="1005839" lvl="1" indent="-548639">
              <a:buClrTx/>
              <a:buFont typeface="Arial"/>
              <a:buChar char="–"/>
            </a:pPr>
            <a:r>
              <a:t>Choose whichever value (positive or negative) has higher sum</a:t>
            </a:r>
          </a:p>
          <a:p>
            <a:pPr marL="567558" indent="-567558">
              <a:buClrTx/>
              <a:buFont typeface="Arial"/>
              <a:buChar char="•"/>
            </a:pPr>
            <a:r>
              <a:t>Simplest supervised method</a:t>
            </a:r>
          </a:p>
          <a:p>
            <a:pPr marL="1005839" lvl="1" indent="-548639">
              <a:buClrTx/>
              <a:buFont typeface="Arial"/>
              <a:buChar char="–"/>
            </a:pPr>
            <a:r>
              <a:t>Use “counts of lexicon categories” as features (e.g. LIWC)</a:t>
            </a:r>
          </a:p>
          <a:p>
            <a:pPr marL="1005839" lvl="1" indent="-548639">
              <a:buClrTx/>
              <a:buFont typeface="Arial"/>
              <a:buChar char="–"/>
            </a:pPr>
            <a:r>
              <a:t>Baseline: use all unigram/bigram counts + POS tags</a:t>
            </a:r>
          </a:p>
          <a:p>
            <a:pPr marL="1005839" lvl="1" indent="-548639">
              <a:buClrTx/>
              <a:buFont typeface="Arial"/>
              <a:buChar char="–"/>
            </a:pPr>
            <a:r>
              <a:t>Hard to beat, but only works if the training and test sets are very similar </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Sentiment in Twitter :) (Go et al. 2009)"/>
          <p:cNvSpPr txBox="1">
            <a:spLocks noGrp="1"/>
          </p:cNvSpPr>
          <p:nvPr>
            <p:ph type="title"/>
          </p:nvPr>
        </p:nvSpPr>
        <p:spPr>
          <a:prstGeom prst="rect">
            <a:avLst/>
          </a:prstGeom>
        </p:spPr>
        <p:txBody>
          <a:bodyPr/>
          <a:lstStyle/>
          <a:p>
            <a:r>
              <a:t>Sentiment in Twitter :) </a:t>
            </a:r>
            <a:r>
              <a:rPr sz="4800" spc="-100"/>
              <a:t>(Go et al. 2009)</a:t>
            </a:r>
          </a:p>
        </p:txBody>
      </p:sp>
      <p:sp>
        <p:nvSpPr>
          <p:cNvPr id="704" name="Use emoticons to find tweets with sentiment…"/>
          <p:cNvSpPr txBox="1">
            <a:spLocks noGrp="1"/>
          </p:cNvSpPr>
          <p:nvPr>
            <p:ph type="body" idx="1"/>
          </p:nvPr>
        </p:nvSpPr>
        <p:spPr>
          <a:prstGeom prst="rect">
            <a:avLst/>
          </a:prstGeom>
        </p:spPr>
        <p:txBody>
          <a:bodyPr>
            <a:normAutofit lnSpcReduction="10000"/>
          </a:bodyPr>
          <a:lstStyle/>
          <a:p>
            <a:pPr marL="550531" indent="-550531" defTabSz="1773936">
              <a:buClrTx/>
              <a:buFont typeface="Arial"/>
              <a:buChar char="•"/>
              <a:defRPr sz="4656"/>
            </a:pPr>
            <a:r>
              <a:t>Use emoticons to find tweets with sentiment</a:t>
            </a:r>
          </a:p>
          <a:p>
            <a:pPr marL="550531" indent="-550531" defTabSz="1773936">
              <a:buClrTx/>
              <a:buFont typeface="Arial"/>
              <a:buChar char="•"/>
              <a:defRPr sz="4656"/>
            </a:pPr>
            <a:endParaRPr/>
          </a:p>
          <a:p>
            <a:pPr marL="550531" indent="-550531" defTabSz="1773936">
              <a:buClrTx/>
              <a:buFont typeface="Arial"/>
              <a:buChar char="•"/>
              <a:defRPr sz="4656"/>
            </a:pPr>
            <a:endParaRPr/>
          </a:p>
          <a:p>
            <a:pPr marL="550531" indent="-550531" defTabSz="1773936">
              <a:buClrTx/>
              <a:buFont typeface="Arial"/>
              <a:buChar char="•"/>
              <a:defRPr sz="4656"/>
            </a:pPr>
            <a:endParaRPr/>
          </a:p>
          <a:p>
            <a:pPr marL="550531" indent="-550531" defTabSz="1773936">
              <a:buClrTx/>
              <a:buFont typeface="Arial"/>
              <a:buChar char="•"/>
              <a:defRPr sz="4656"/>
            </a:pPr>
            <a:endParaRPr/>
          </a:p>
          <a:p>
            <a:pPr marL="550531" indent="-550531" defTabSz="1773936">
              <a:buClrTx/>
              <a:buFont typeface="Arial"/>
              <a:buChar char="•"/>
              <a:defRPr sz="4656"/>
            </a:pPr>
            <a:r>
              <a:t>Training set:</a:t>
            </a:r>
          </a:p>
          <a:p>
            <a:pPr marL="975664" lvl="1" indent="-532180" defTabSz="1773936">
              <a:buClrTx/>
              <a:buFont typeface="Arial"/>
              <a:buChar char="–"/>
              <a:defRPr sz="4656"/>
            </a:pPr>
            <a:r>
              <a:t>800k tweets with positive emoticons, and 800k tweets with negative emoticons</a:t>
            </a:r>
          </a:p>
          <a:p>
            <a:pPr marL="975664" lvl="1" indent="-532180" defTabSz="1773936">
              <a:buClrTx/>
              <a:buFont typeface="Arial"/>
              <a:buChar char="–"/>
              <a:defRPr sz="4656"/>
            </a:pPr>
            <a:r>
              <a:t>Seed emoticons are stripped off before training</a:t>
            </a:r>
          </a:p>
          <a:p>
            <a:pPr marL="550531" indent="-550531" defTabSz="1773936">
              <a:buClrTx/>
              <a:buFont typeface="Arial"/>
              <a:buChar char="•"/>
              <a:defRPr sz="4656"/>
            </a:pPr>
            <a:r>
              <a:t>Test set: 359 tweets manually annotated</a:t>
            </a:r>
          </a:p>
          <a:p>
            <a:pPr marL="550531" indent="-550531" defTabSz="1773936">
              <a:buClrTx/>
              <a:buFont typeface="Arial"/>
              <a:buChar char="•"/>
              <a:defRPr sz="4656"/>
            </a:pPr>
            <a:r>
              <a:t>Accuracy: ~80%</a:t>
            </a:r>
          </a:p>
        </p:txBody>
      </p:sp>
      <p:pic>
        <p:nvPicPr>
          <p:cNvPr id="705" name="Image" descr="Image"/>
          <p:cNvPicPr>
            <a:picLocks noChangeAspect="1"/>
          </p:cNvPicPr>
          <p:nvPr/>
        </p:nvPicPr>
        <p:blipFill>
          <a:blip r:embed="rId3"/>
          <a:stretch>
            <a:fillRect/>
          </a:stretch>
        </p:blipFill>
        <p:spPr>
          <a:xfrm>
            <a:off x="5971784" y="4452012"/>
            <a:ext cx="11670224" cy="3512398"/>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Emotion"/>
          <p:cNvSpPr txBox="1">
            <a:spLocks noGrp="1"/>
          </p:cNvSpPr>
          <p:nvPr>
            <p:ph type="title"/>
          </p:nvPr>
        </p:nvSpPr>
        <p:spPr>
          <a:xfrm>
            <a:off x="2194560" y="573206"/>
            <a:ext cx="20116802" cy="2901514"/>
          </a:xfrm>
          <a:prstGeom prst="rect">
            <a:avLst/>
          </a:prstGeom>
        </p:spPr>
        <p:txBody>
          <a:bodyPr/>
          <a:lstStyle/>
          <a:p>
            <a:r>
              <a:t>Emotion - </a:t>
            </a:r>
            <a:r>
              <a:rPr>
                <a:solidFill>
                  <a:srgbClr val="000000"/>
                </a:solidFill>
              </a:rPr>
              <a:t>Categorical</a:t>
            </a:r>
            <a:r>
              <a:t> Approach </a:t>
            </a:r>
          </a:p>
        </p:txBody>
      </p:sp>
      <p:sp>
        <p:nvSpPr>
          <p:cNvPr id="222" name="Categorical Approach…"/>
          <p:cNvSpPr txBox="1">
            <a:spLocks noGrp="1"/>
          </p:cNvSpPr>
          <p:nvPr>
            <p:ph type="body" sz="quarter" idx="1"/>
          </p:nvPr>
        </p:nvSpPr>
        <p:spPr>
          <a:xfrm>
            <a:off x="2194557" y="3683000"/>
            <a:ext cx="10219295" cy="2436657"/>
          </a:xfrm>
          <a:prstGeom prst="rect">
            <a:avLst/>
          </a:prstGeom>
        </p:spPr>
        <p:txBody>
          <a:bodyPr>
            <a:normAutofit lnSpcReduction="10000"/>
          </a:bodyPr>
          <a:lstStyle/>
          <a:p>
            <a:pPr marL="182875" indent="-182875"/>
            <a:r>
              <a:t>(Ekman et al., 1987)</a:t>
            </a:r>
          </a:p>
          <a:p>
            <a:pPr marL="481262" indent="-481262">
              <a:buClrTx/>
              <a:buFontTx/>
              <a:buChar char="•"/>
            </a:pPr>
            <a:r>
              <a:t>Discrete ‘basic emotions’</a:t>
            </a:r>
          </a:p>
          <a:p>
            <a:pPr marL="481262" indent="-481262">
              <a:buClrTx/>
              <a:buFontTx/>
              <a:buChar char="•"/>
            </a:pPr>
            <a:r>
              <a:t>Originate from facial expressions</a:t>
            </a:r>
          </a:p>
        </p:txBody>
      </p:sp>
      <p:sp>
        <p:nvSpPr>
          <p:cNvPr id="223" name="?"/>
          <p:cNvSpPr txBox="1"/>
          <p:nvPr/>
        </p:nvSpPr>
        <p:spPr>
          <a:xfrm>
            <a:off x="11862004" y="9579354"/>
            <a:ext cx="971340" cy="170687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91436" tIns="91436" rIns="91436" bIns="91436">
            <a:spAutoFit/>
          </a:bodyPr>
          <a:lstStyle>
            <a:lvl1pPr algn="l" defTabSz="1828800">
              <a:defRPr sz="10000">
                <a:solidFill>
                  <a:srgbClr val="008B00"/>
                </a:solidFill>
                <a:latin typeface="Helvetica"/>
                <a:ea typeface="Helvetica"/>
                <a:cs typeface="Helvetica"/>
                <a:sym typeface="Helvetica"/>
              </a:defRPr>
            </a:lvl1pPr>
          </a:lstStyle>
          <a:p>
            <a:r>
              <a:t>?</a:t>
            </a:r>
          </a:p>
        </p:txBody>
      </p:sp>
      <p:grpSp>
        <p:nvGrpSpPr>
          <p:cNvPr id="226" name="Group"/>
          <p:cNvGrpSpPr/>
          <p:nvPr/>
        </p:nvGrpSpPr>
        <p:grpSpPr>
          <a:xfrm>
            <a:off x="7593096" y="6154717"/>
            <a:ext cx="10219294" cy="6085567"/>
            <a:chOff x="0" y="0"/>
            <a:chExt cx="10219293" cy="6085566"/>
          </a:xfrm>
        </p:grpSpPr>
        <p:pic>
          <p:nvPicPr>
            <p:cNvPr id="224" name="Screen Shot 2018-08-31 at 4.06.28 AM.png" descr="Screen Shot 2018-08-31 at 4.06.28 AM.png"/>
            <p:cNvPicPr>
              <a:picLocks noChangeAspect="1"/>
            </p:cNvPicPr>
            <p:nvPr/>
          </p:nvPicPr>
          <p:blipFill>
            <a:blip r:embed="rId3"/>
            <a:srcRect b="36928"/>
            <a:stretch>
              <a:fillRect/>
            </a:stretch>
          </p:blipFill>
          <p:spPr>
            <a:xfrm>
              <a:off x="0" y="0"/>
              <a:ext cx="10101261" cy="3613168"/>
            </a:xfrm>
            <a:prstGeom prst="rect">
              <a:avLst/>
            </a:prstGeom>
            <a:ln w="12700" cap="flat">
              <a:noFill/>
              <a:miter lim="400000"/>
            </a:ln>
            <a:effectLst/>
          </p:spPr>
        </p:pic>
        <p:sp>
          <p:nvSpPr>
            <p:cNvPr id="225" name="Categorical Approach…"/>
            <p:cNvSpPr txBox="1"/>
            <p:nvPr/>
          </p:nvSpPr>
          <p:spPr>
            <a:xfrm>
              <a:off x="223503" y="5091897"/>
              <a:ext cx="9995791" cy="9936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lvl1pPr algn="l" defTabSz="1828800">
                <a:defRPr sz="4800" b="0">
                  <a:latin typeface="+mj-lt"/>
                  <a:ea typeface="+mj-ea"/>
                  <a:cs typeface="+mj-cs"/>
                  <a:sym typeface="Calibri"/>
                </a:defRPr>
              </a:lvl1pPr>
            </a:lstStyle>
            <a:p>
              <a:r>
                <a:t>Anger     Sadness     Disgust     Happiness</a:t>
              </a:r>
            </a:p>
          </p:txBody>
        </p:sp>
      </p:grpSp>
      <p:sp>
        <p:nvSpPr>
          <p:cNvPr id="227" name="Slide Number"/>
          <p:cNvSpPr txBox="1">
            <a:spLocks noGrp="1"/>
          </p:cNvSpPr>
          <p:nvPr>
            <p:ph type="sldNum" sz="quarter" idx="4294967295"/>
          </p:nvPr>
        </p:nvSpPr>
        <p:spPr>
          <a:xfrm>
            <a:off x="22100659" y="13068890"/>
            <a:ext cx="324309" cy="43161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4" nodeType="clickEffect">
                                  <p:stCondLst>
                                    <p:cond delay="0"/>
                                  </p:stCondLst>
                                  <p:iterate>
                                    <p:tmAbs val="0"/>
                                  </p:iterate>
                                  <p:childTnLst>
                                    <p:set>
                                      <p:cBhvr>
                                        <p:cTn id="18" fill="hold">
                                          <p:stCondLst>
                                            <p:cond delay="0"/>
                                          </p:stCondLst>
                                        </p:cTn>
                                        <p:tgtEl>
                                          <p:spTgt spid="2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1" animBg="1" advAuto="0"/>
      <p:bldP spid="223" grpId="3" animBg="1" advAuto="0"/>
      <p:bldP spid="223" grpId="4" animBg="1" advAuto="0"/>
      <p:bldP spid="226" grpId="2"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Sentiment in Twitter #thingsilike (Kouloumpis et al. 2011)"/>
          <p:cNvSpPr txBox="1">
            <a:spLocks noGrp="1"/>
          </p:cNvSpPr>
          <p:nvPr>
            <p:ph type="title"/>
          </p:nvPr>
        </p:nvSpPr>
        <p:spPr>
          <a:prstGeom prst="rect">
            <a:avLst/>
          </a:prstGeom>
        </p:spPr>
        <p:txBody>
          <a:bodyPr/>
          <a:lstStyle/>
          <a:p>
            <a:r>
              <a:t>Sentiment in Twitter #thingsilike </a:t>
            </a:r>
            <a:r>
              <a:rPr sz="3600" spc="-75"/>
              <a:t>(Kouloumpis et al. 2011)</a:t>
            </a:r>
          </a:p>
        </p:txBody>
      </p:sp>
      <p:sp>
        <p:nvSpPr>
          <p:cNvPr id="710" name="Double-click to edit"/>
          <p:cNvSpPr txBox="1">
            <a:spLocks noGrp="1"/>
          </p:cNvSpPr>
          <p:nvPr>
            <p:ph type="body" idx="1"/>
          </p:nvPr>
        </p:nvSpPr>
        <p:spPr>
          <a:prstGeom prst="rect">
            <a:avLst/>
          </a:prstGeom>
        </p:spPr>
        <p:txBody>
          <a:bodyPr/>
          <a:lstStyle/>
          <a:p>
            <a:endParaRPr/>
          </a:p>
        </p:txBody>
      </p:sp>
      <p:pic>
        <p:nvPicPr>
          <p:cNvPr id="711" name="Image" descr="Image"/>
          <p:cNvPicPr>
            <a:picLocks noChangeAspect="1"/>
          </p:cNvPicPr>
          <p:nvPr/>
        </p:nvPicPr>
        <p:blipFill>
          <a:blip r:embed="rId3"/>
          <a:stretch>
            <a:fillRect/>
          </a:stretch>
        </p:blipFill>
        <p:spPr>
          <a:xfrm>
            <a:off x="1743933" y="5042272"/>
            <a:ext cx="11367773" cy="5345112"/>
          </a:xfrm>
          <a:prstGeom prst="rect">
            <a:avLst/>
          </a:prstGeom>
          <a:ln w="12700">
            <a:miter lim="400000"/>
          </a:ln>
        </p:spPr>
      </p:pic>
      <p:pic>
        <p:nvPicPr>
          <p:cNvPr id="712" name="Image" descr="Image"/>
          <p:cNvPicPr>
            <a:picLocks noChangeAspect="1"/>
          </p:cNvPicPr>
          <p:nvPr/>
        </p:nvPicPr>
        <p:blipFill>
          <a:blip r:embed="rId4"/>
          <a:stretch>
            <a:fillRect/>
          </a:stretch>
        </p:blipFill>
        <p:spPr>
          <a:xfrm>
            <a:off x="13915646" y="4294232"/>
            <a:ext cx="8020074" cy="7403144"/>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Emoji in Twitter 😊 (Felbo et al. 2017)"/>
          <p:cNvSpPr txBox="1">
            <a:spLocks noGrp="1"/>
          </p:cNvSpPr>
          <p:nvPr>
            <p:ph type="title"/>
          </p:nvPr>
        </p:nvSpPr>
        <p:spPr>
          <a:prstGeom prst="rect">
            <a:avLst/>
          </a:prstGeom>
        </p:spPr>
        <p:txBody>
          <a:bodyPr/>
          <a:lstStyle/>
          <a:p>
            <a:r>
              <a:rPr dirty="0"/>
              <a:t>Emoji in Twitter </a:t>
            </a:r>
            <a:r>
              <a:rPr sz="4800" spc="-100" dirty="0"/>
              <a:t>(Felbo et al. 2017)</a:t>
            </a:r>
          </a:p>
        </p:txBody>
      </p:sp>
      <p:sp>
        <p:nvSpPr>
          <p:cNvPr id="717" name="Number of training data (in millions)…"/>
          <p:cNvSpPr txBox="1">
            <a:spLocks noGrp="1"/>
          </p:cNvSpPr>
          <p:nvPr>
            <p:ph type="body" idx="1"/>
          </p:nvPr>
        </p:nvSpPr>
        <p:spPr>
          <a:prstGeom prst="rect">
            <a:avLst/>
          </a:prstGeom>
        </p:spPr>
        <p:txBody>
          <a:bodyPr/>
          <a:lstStyle/>
          <a:p>
            <a:pPr marL="567558" indent="-567558">
              <a:buClrTx/>
              <a:buFont typeface="Arial"/>
              <a:buChar char="•"/>
            </a:pPr>
            <a:r>
              <a:t>Number of training data (in </a:t>
            </a:r>
            <a:r>
              <a:rPr i="1"/>
              <a:t>millions</a:t>
            </a:r>
            <a:r>
              <a:t>)</a:t>
            </a:r>
          </a:p>
          <a:p>
            <a:pPr marL="567558" indent="-567558">
              <a:buClrTx/>
              <a:buFont typeface="Arial"/>
              <a:buChar char="•"/>
            </a:pPr>
            <a:endParaRPr/>
          </a:p>
          <a:p>
            <a:pPr marL="567558" indent="-567558">
              <a:buClrTx/>
              <a:buFont typeface="Arial"/>
              <a:buChar char="•"/>
            </a:pPr>
            <a:endParaRPr/>
          </a:p>
          <a:p>
            <a:pPr marL="567558" indent="-567558">
              <a:buClrTx/>
              <a:buFont typeface="Arial"/>
              <a:buChar char="•"/>
            </a:pPr>
            <a:endParaRPr/>
          </a:p>
          <a:p>
            <a:pPr marL="567558" indent="-567558">
              <a:buClrTx/>
              <a:buFont typeface="Arial"/>
              <a:buChar char="•"/>
            </a:pPr>
            <a:endParaRPr/>
          </a:p>
          <a:p>
            <a:pPr marL="567558" indent="-567558">
              <a:buClrTx/>
              <a:buFont typeface="Arial"/>
              <a:buChar char="•"/>
            </a:pPr>
            <a:endParaRPr/>
          </a:p>
          <a:p>
            <a:pPr marL="567558" indent="-567558">
              <a:buClrTx/>
              <a:buFont typeface="Arial"/>
              <a:buChar char="•"/>
            </a:pPr>
            <a:r>
              <a:t>Output: probability of emoji labels</a:t>
            </a:r>
          </a:p>
        </p:txBody>
      </p:sp>
      <p:pic>
        <p:nvPicPr>
          <p:cNvPr id="718" name="Image" descr="Image"/>
          <p:cNvPicPr>
            <a:picLocks noChangeAspect="1"/>
          </p:cNvPicPr>
          <p:nvPr/>
        </p:nvPicPr>
        <p:blipFill>
          <a:blip r:embed="rId2"/>
          <a:stretch>
            <a:fillRect/>
          </a:stretch>
        </p:blipFill>
        <p:spPr>
          <a:xfrm>
            <a:off x="2435420" y="4399785"/>
            <a:ext cx="12668124" cy="4191773"/>
          </a:xfrm>
          <a:prstGeom prst="rect">
            <a:avLst/>
          </a:prstGeom>
          <a:ln w="12700">
            <a:miter lim="400000"/>
          </a:ln>
        </p:spPr>
      </p:pic>
      <p:pic>
        <p:nvPicPr>
          <p:cNvPr id="719" name="Image" descr="Image"/>
          <p:cNvPicPr>
            <a:picLocks noChangeAspect="1"/>
          </p:cNvPicPr>
          <p:nvPr/>
        </p:nvPicPr>
        <p:blipFill>
          <a:blip r:embed="rId3"/>
          <a:stretch>
            <a:fillRect/>
          </a:stretch>
        </p:blipFill>
        <p:spPr>
          <a:xfrm>
            <a:off x="14715880" y="7302324"/>
            <a:ext cx="8827111" cy="4979396"/>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Emoji in Twitter 😊 (Felbo et al. 2017)"/>
          <p:cNvSpPr txBox="1">
            <a:spLocks noGrp="1"/>
          </p:cNvSpPr>
          <p:nvPr>
            <p:ph type="title"/>
          </p:nvPr>
        </p:nvSpPr>
        <p:spPr>
          <a:prstGeom prst="rect">
            <a:avLst/>
          </a:prstGeom>
        </p:spPr>
        <p:txBody>
          <a:bodyPr/>
          <a:lstStyle/>
          <a:p>
            <a:r>
              <a:rPr dirty="0"/>
              <a:t>Emoji in Twitter </a:t>
            </a:r>
            <a:r>
              <a:rPr sz="4800" spc="-100" dirty="0"/>
              <a:t>(Felbo et al. 2017)</a:t>
            </a:r>
          </a:p>
        </p:txBody>
      </p:sp>
      <p:sp>
        <p:nvSpPr>
          <p:cNvPr id="722" name="DeepMoji model architecture"/>
          <p:cNvSpPr txBox="1">
            <a:spLocks noGrp="1"/>
          </p:cNvSpPr>
          <p:nvPr>
            <p:ph type="body" idx="1"/>
          </p:nvPr>
        </p:nvSpPr>
        <p:spPr>
          <a:prstGeom prst="rect">
            <a:avLst/>
          </a:prstGeom>
        </p:spPr>
        <p:txBody>
          <a:bodyPr/>
          <a:lstStyle>
            <a:lvl1pPr marL="567558" indent="-567558">
              <a:buClrTx/>
              <a:buFont typeface="Arial"/>
              <a:buChar char="•"/>
            </a:lvl1pPr>
          </a:lstStyle>
          <a:p>
            <a:r>
              <a:rPr dirty="0"/>
              <a:t>DeepMoji model architecture</a:t>
            </a:r>
          </a:p>
        </p:txBody>
      </p:sp>
      <p:pic>
        <p:nvPicPr>
          <p:cNvPr id="723" name="Image" descr="Image"/>
          <p:cNvPicPr>
            <a:picLocks noChangeAspect="1"/>
          </p:cNvPicPr>
          <p:nvPr/>
        </p:nvPicPr>
        <p:blipFill>
          <a:blip r:embed="rId3"/>
          <a:stretch>
            <a:fillRect/>
          </a:stretch>
        </p:blipFill>
        <p:spPr>
          <a:xfrm>
            <a:off x="8335533" y="4516622"/>
            <a:ext cx="5837099" cy="7685024"/>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Attention Modeling for Targeted Sentiment…"/>
          <p:cNvSpPr txBox="1">
            <a:spLocks noGrp="1"/>
          </p:cNvSpPr>
          <p:nvPr>
            <p:ph type="title"/>
          </p:nvPr>
        </p:nvSpPr>
        <p:spPr>
          <a:prstGeom prst="rect">
            <a:avLst/>
          </a:prstGeom>
        </p:spPr>
        <p:txBody>
          <a:bodyPr>
            <a:normAutofit fontScale="90000"/>
          </a:bodyPr>
          <a:lstStyle/>
          <a:p>
            <a:pPr defTabSz="1792223">
              <a:defRPr sz="9408" spc="-196"/>
            </a:pPr>
            <a:r>
              <a:t>Attention Modeling for Targeted Sentiment</a:t>
            </a:r>
          </a:p>
          <a:p>
            <a:pPr defTabSz="1792223">
              <a:defRPr sz="3528" spc="-73"/>
            </a:pPr>
            <a:r>
              <a:t>(Liu and Zhang 2017)</a:t>
            </a:r>
          </a:p>
        </p:txBody>
      </p:sp>
      <p:sp>
        <p:nvSpPr>
          <p:cNvPr id="728" name="Targeted Sentiment…"/>
          <p:cNvSpPr txBox="1">
            <a:spLocks noGrp="1"/>
          </p:cNvSpPr>
          <p:nvPr>
            <p:ph type="body" idx="1"/>
          </p:nvPr>
        </p:nvSpPr>
        <p:spPr>
          <a:prstGeom prst="rect">
            <a:avLst/>
          </a:prstGeom>
        </p:spPr>
        <p:txBody>
          <a:bodyPr/>
          <a:lstStyle/>
          <a:p>
            <a:pPr marL="567558" indent="-567558">
              <a:buClrTx/>
              <a:buFont typeface="Arial"/>
              <a:buChar char="•"/>
            </a:pPr>
            <a:r>
              <a:t>Targeted Sentiment</a:t>
            </a:r>
          </a:p>
          <a:p>
            <a:pPr marL="1005839" lvl="1" indent="-548639">
              <a:buClrTx/>
              <a:buFont typeface="Arial"/>
              <a:buChar char="–"/>
            </a:pPr>
            <a:r>
              <a:t>“She began to love </a:t>
            </a:r>
            <a:r>
              <a:rPr b="1"/>
              <a:t>miley ray cyrus</a:t>
            </a:r>
            <a:r>
              <a:t> since 2013 :)”</a:t>
            </a:r>
          </a:p>
          <a:p>
            <a:pPr marL="1005839" lvl="1" indent="-548639">
              <a:buClrTx/>
              <a:buFont typeface="Arial"/>
              <a:buChar char="–"/>
            </a:pPr>
            <a:r>
              <a:t>“#nowplaying </a:t>
            </a:r>
            <a:r>
              <a:rPr b="1"/>
              <a:t>lady gaga </a:t>
            </a:r>
            <a:r>
              <a:t>- let love down” </a:t>
            </a:r>
          </a:p>
        </p:txBody>
      </p:sp>
      <p:sp>
        <p:nvSpPr>
          <p:cNvPr id="729" name="Dingbat X"/>
          <p:cNvSpPr/>
          <p:nvPr/>
        </p:nvSpPr>
        <p:spPr>
          <a:xfrm>
            <a:off x="2679261" y="5579784"/>
            <a:ext cx="389553" cy="460323"/>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730" name="Dingbat Check"/>
          <p:cNvSpPr/>
          <p:nvPr/>
        </p:nvSpPr>
        <p:spPr>
          <a:xfrm>
            <a:off x="2683482" y="4702481"/>
            <a:ext cx="482804" cy="458792"/>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pic>
        <p:nvPicPr>
          <p:cNvPr id="731" name="Image" descr="Image"/>
          <p:cNvPicPr>
            <a:picLocks noChangeAspect="1"/>
          </p:cNvPicPr>
          <p:nvPr/>
        </p:nvPicPr>
        <p:blipFill>
          <a:blip r:embed="rId3"/>
          <a:stretch>
            <a:fillRect/>
          </a:stretch>
        </p:blipFill>
        <p:spPr>
          <a:xfrm>
            <a:off x="1247229" y="6433206"/>
            <a:ext cx="11009174" cy="5991588"/>
          </a:xfrm>
          <a:prstGeom prst="rect">
            <a:avLst/>
          </a:prstGeom>
          <a:ln w="12700">
            <a:miter lim="400000"/>
          </a:ln>
        </p:spPr>
      </p:pic>
      <p:pic>
        <p:nvPicPr>
          <p:cNvPr id="732" name="Image" descr="Image"/>
          <p:cNvPicPr>
            <a:picLocks noChangeAspect="1"/>
          </p:cNvPicPr>
          <p:nvPr/>
        </p:nvPicPr>
        <p:blipFill>
          <a:blip r:embed="rId4"/>
          <a:stretch>
            <a:fillRect/>
          </a:stretch>
        </p:blipFill>
        <p:spPr>
          <a:xfrm>
            <a:off x="13674058" y="5339281"/>
            <a:ext cx="8440941" cy="7249888"/>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BERT in Sentiment Analysis (Google AI Language)"/>
          <p:cNvSpPr txBox="1">
            <a:spLocks noGrp="1"/>
          </p:cNvSpPr>
          <p:nvPr>
            <p:ph type="title"/>
          </p:nvPr>
        </p:nvSpPr>
        <p:spPr>
          <a:prstGeom prst="rect">
            <a:avLst/>
          </a:prstGeom>
        </p:spPr>
        <p:txBody>
          <a:bodyPr/>
          <a:lstStyle/>
          <a:p>
            <a:r>
              <a:t>BERT in Sentiment Analysis </a:t>
            </a:r>
            <a:r>
              <a:rPr sz="4800" spc="-100"/>
              <a:t>(Google AI Language)</a:t>
            </a:r>
          </a:p>
        </p:txBody>
      </p:sp>
      <p:sp>
        <p:nvSpPr>
          <p:cNvPr id="737" name="BERT: Bidirectional Encoder Representations from Transformers…"/>
          <p:cNvSpPr txBox="1">
            <a:spLocks noGrp="1"/>
          </p:cNvSpPr>
          <p:nvPr>
            <p:ph type="body" idx="1"/>
          </p:nvPr>
        </p:nvSpPr>
        <p:spPr>
          <a:xfrm>
            <a:off x="2194560" y="3691468"/>
            <a:ext cx="20637694" cy="8046720"/>
          </a:xfrm>
          <a:prstGeom prst="rect">
            <a:avLst/>
          </a:prstGeom>
        </p:spPr>
        <p:txBody>
          <a:bodyPr/>
          <a:lstStyle/>
          <a:p>
            <a:pPr marL="567558" indent="-567558">
              <a:buClrTx/>
              <a:buFont typeface="Arial"/>
              <a:buChar char="•"/>
            </a:pPr>
            <a:r>
              <a:t>BERT: Bidirectional Encoder Representations from Transformers</a:t>
            </a:r>
          </a:p>
          <a:p>
            <a:pPr marL="1005839" lvl="1" indent="-548639">
              <a:buClrTx/>
              <a:buFont typeface="Arial"/>
              <a:buChar char="–"/>
            </a:pPr>
            <a:r>
              <a:t>Transformer: stacked self-attention blocks</a:t>
            </a:r>
          </a:p>
          <a:p>
            <a:pPr marL="1005839" lvl="1" indent="-548639">
              <a:buClrTx/>
              <a:buFont typeface="Arial"/>
              <a:buChar char="–"/>
            </a:pPr>
            <a:endParaRPr/>
          </a:p>
          <a:p>
            <a:pPr marL="1005839" lvl="1" indent="-548639">
              <a:buClrTx/>
              <a:buFont typeface="Arial"/>
              <a:buChar char="–"/>
            </a:pPr>
            <a:endParaRPr/>
          </a:p>
          <a:p>
            <a:pPr marL="1005839" lvl="1" indent="-548639">
              <a:buClrTx/>
              <a:buFont typeface="Arial"/>
              <a:buChar char="–"/>
            </a:pPr>
            <a:endParaRPr/>
          </a:p>
          <a:p>
            <a:pPr marL="1005839" lvl="1" indent="-548639">
              <a:buClrTx/>
              <a:buFont typeface="Arial"/>
              <a:buChar char="–"/>
            </a:pPr>
            <a:endParaRPr/>
          </a:p>
          <a:p>
            <a:pPr marL="1005839" lvl="1" indent="-548639">
              <a:buClrTx/>
              <a:buFont typeface="Arial"/>
              <a:buChar char="–"/>
            </a:pPr>
            <a:endParaRPr/>
          </a:p>
          <a:p>
            <a:pPr marL="567558" indent="-567558">
              <a:buClrTx/>
              <a:buFont typeface="Arial"/>
              <a:buChar char="•"/>
            </a:pPr>
            <a:r>
              <a:t>Training: mask part of the input tokens at random, then predict those masked tokens</a:t>
            </a:r>
          </a:p>
        </p:txBody>
      </p:sp>
      <p:pic>
        <p:nvPicPr>
          <p:cNvPr id="738" name="Image" descr="Image"/>
          <p:cNvPicPr>
            <a:picLocks noChangeAspect="1"/>
          </p:cNvPicPr>
          <p:nvPr/>
        </p:nvPicPr>
        <p:blipFill>
          <a:blip r:embed="rId3"/>
          <a:stretch>
            <a:fillRect/>
          </a:stretch>
        </p:blipFill>
        <p:spPr>
          <a:xfrm>
            <a:off x="8813355" y="5259886"/>
            <a:ext cx="5415961" cy="4391320"/>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Fine-tuning for single sentence classification task…"/>
          <p:cNvSpPr txBox="1">
            <a:spLocks noGrp="1"/>
          </p:cNvSpPr>
          <p:nvPr>
            <p:ph type="body" idx="1"/>
          </p:nvPr>
        </p:nvSpPr>
        <p:spPr>
          <a:xfrm>
            <a:off x="2194560" y="3691468"/>
            <a:ext cx="20637694" cy="8900706"/>
          </a:xfrm>
          <a:prstGeom prst="rect">
            <a:avLst/>
          </a:prstGeom>
        </p:spPr>
        <p:txBody>
          <a:bodyPr/>
          <a:lstStyle/>
          <a:p>
            <a:pPr marL="567558" indent="-567558">
              <a:buClrTx/>
              <a:buFont typeface="Arial"/>
              <a:buChar char="•"/>
            </a:pPr>
            <a:r>
              <a:t>Fine-tuning for single sentence classification task</a:t>
            </a:r>
          </a:p>
          <a:p>
            <a:pPr marL="1005839" lvl="1" indent="-548639">
              <a:buClrTx/>
              <a:buFont typeface="Arial"/>
              <a:buChar char="–"/>
            </a:pPr>
            <a:r>
              <a:t>Add a classification layer on the output of [CLS] token</a:t>
            </a:r>
          </a:p>
          <a:p>
            <a:pPr marL="1005839" lvl="1" indent="-548639">
              <a:buClrTx/>
              <a:buFont typeface="Arial"/>
              <a:buChar char="–"/>
            </a:pPr>
            <a:endParaRPr/>
          </a:p>
          <a:p>
            <a:pPr marL="1005839" lvl="1" indent="-548639">
              <a:buClrTx/>
              <a:buFont typeface="Arial"/>
              <a:buChar char="–"/>
            </a:pPr>
            <a:endParaRPr/>
          </a:p>
          <a:p>
            <a:pPr marL="1005839" lvl="1" indent="-548639">
              <a:buClrTx/>
              <a:buFont typeface="Arial"/>
              <a:buChar char="–"/>
            </a:pPr>
            <a:endParaRPr/>
          </a:p>
          <a:p>
            <a:pPr marL="1005839" lvl="1" indent="-548639">
              <a:buClrTx/>
              <a:buFont typeface="Arial"/>
              <a:buChar char="–"/>
            </a:pPr>
            <a:endParaRPr/>
          </a:p>
          <a:p>
            <a:pPr marL="1005839" lvl="1" indent="-548639">
              <a:buClrTx/>
              <a:buFont typeface="Arial"/>
              <a:buChar char="–"/>
            </a:pPr>
            <a:endParaRPr/>
          </a:p>
          <a:p>
            <a:pPr marL="1005839" lvl="1" indent="-548639">
              <a:buClrTx/>
              <a:buFont typeface="Arial"/>
              <a:buChar char="–"/>
            </a:pPr>
            <a:endParaRPr/>
          </a:p>
          <a:p>
            <a:pPr marL="1005839" lvl="1" indent="-548639">
              <a:buClrTx/>
              <a:buFont typeface="Arial"/>
              <a:buChar char="–"/>
            </a:pPr>
            <a:endParaRPr/>
          </a:p>
          <a:p>
            <a:pPr marL="567558" indent="-567558">
              <a:buClrTx/>
              <a:buFont typeface="Arial"/>
              <a:buChar char="•"/>
            </a:pPr>
            <a:r>
              <a:t>Accuracy on the Stanford Sentiment Treebank dataset: 94.9%</a:t>
            </a:r>
          </a:p>
        </p:txBody>
      </p:sp>
      <p:pic>
        <p:nvPicPr>
          <p:cNvPr id="743" name="Image" descr="Image"/>
          <p:cNvPicPr>
            <a:picLocks noChangeAspect="1"/>
          </p:cNvPicPr>
          <p:nvPr/>
        </p:nvPicPr>
        <p:blipFill>
          <a:blip r:embed="rId3"/>
          <a:stretch>
            <a:fillRect/>
          </a:stretch>
        </p:blipFill>
        <p:spPr>
          <a:xfrm>
            <a:off x="8238081" y="5394628"/>
            <a:ext cx="7044490" cy="6133564"/>
          </a:xfrm>
          <a:prstGeom prst="rect">
            <a:avLst/>
          </a:prstGeom>
          <a:ln w="12700">
            <a:miter lim="400000"/>
          </a:ln>
        </p:spPr>
      </p:pic>
      <p:sp>
        <p:nvSpPr>
          <p:cNvPr id="744" name="BERT in Sentiment Analysis (Google AI Language)"/>
          <p:cNvSpPr txBox="1">
            <a:spLocks noGrp="1"/>
          </p:cNvSpPr>
          <p:nvPr>
            <p:ph type="title"/>
          </p:nvPr>
        </p:nvSpPr>
        <p:spPr>
          <a:prstGeom prst="rect">
            <a:avLst/>
          </a:prstGeom>
        </p:spPr>
        <p:txBody>
          <a:bodyPr/>
          <a:lstStyle/>
          <a:p>
            <a:r>
              <a:t>BERT in Sentiment Analysis </a:t>
            </a:r>
            <a:r>
              <a:rPr sz="4800" spc="-100"/>
              <a:t>(Google AI Language)</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Text Sentiment Analysis Dataset"/>
          <p:cNvSpPr txBox="1">
            <a:spLocks noGrp="1"/>
          </p:cNvSpPr>
          <p:nvPr>
            <p:ph type="title"/>
          </p:nvPr>
        </p:nvSpPr>
        <p:spPr>
          <a:prstGeom prst="rect">
            <a:avLst/>
          </a:prstGeom>
        </p:spPr>
        <p:txBody>
          <a:bodyPr/>
          <a:lstStyle/>
          <a:p>
            <a:r>
              <a:t>Text Sentiment Analysis Dataset</a:t>
            </a:r>
          </a:p>
        </p:txBody>
      </p:sp>
      <p:sp>
        <p:nvSpPr>
          <p:cNvPr id="749" name="Product reviews on Amazon…"/>
          <p:cNvSpPr txBox="1">
            <a:spLocks noGrp="1"/>
          </p:cNvSpPr>
          <p:nvPr>
            <p:ph type="body" idx="1"/>
          </p:nvPr>
        </p:nvSpPr>
        <p:spPr>
          <a:prstGeom prst="rect">
            <a:avLst/>
          </a:prstGeom>
        </p:spPr>
        <p:txBody>
          <a:bodyPr/>
          <a:lstStyle/>
          <a:p>
            <a:pPr marL="533505" indent="-533505" defTabSz="1719072">
              <a:buClrTx/>
              <a:buFont typeface="Arial"/>
              <a:buChar char="•"/>
              <a:defRPr sz="4512"/>
            </a:pPr>
            <a:r>
              <a:t>Product reviews on Amazon</a:t>
            </a:r>
          </a:p>
          <a:p>
            <a:pPr marL="945489" lvl="1" indent="-515721" defTabSz="1719072">
              <a:buClrTx/>
              <a:buFont typeface="Arial"/>
              <a:buChar char="–"/>
              <a:defRPr sz="4512"/>
            </a:pPr>
            <a:r>
              <a:rPr u="sng">
                <a:hlinkClick r:id="rId2"/>
              </a:rPr>
              <a:t>Multidomain sentiment analysis dataset</a:t>
            </a:r>
          </a:p>
          <a:p>
            <a:pPr marL="945489" lvl="1" indent="-515721" defTabSz="1719072">
              <a:buClrTx/>
              <a:buFont typeface="Arial"/>
              <a:buChar char="–"/>
              <a:defRPr sz="4512"/>
            </a:pPr>
            <a:r>
              <a:rPr u="sng">
                <a:hlinkClick r:id="rId3"/>
              </a:rPr>
              <a:t>Amazon product data</a:t>
            </a:r>
            <a:r>
              <a:t>, 143 million reviews</a:t>
            </a:r>
          </a:p>
          <a:p>
            <a:pPr marL="533505" indent="-533505" defTabSz="1719072">
              <a:buClrTx/>
              <a:buFont typeface="Arial"/>
              <a:buChar char="•"/>
              <a:defRPr sz="4512"/>
            </a:pPr>
            <a:r>
              <a:t>Movie reviews on IMDB</a:t>
            </a:r>
          </a:p>
          <a:p>
            <a:pPr marL="945489" lvl="1" indent="-515721" defTabSz="1719072">
              <a:buClrTx/>
              <a:buFont typeface="Arial"/>
              <a:buChar char="–"/>
              <a:defRPr sz="4512"/>
            </a:pPr>
            <a:r>
              <a:rPr u="sng">
                <a:hlinkClick r:id="rId4"/>
              </a:rPr>
              <a:t>Cornell movie review data</a:t>
            </a:r>
            <a:r>
              <a:t>, labeled with sentiment polarity, scale, and subjectivity</a:t>
            </a:r>
          </a:p>
          <a:p>
            <a:pPr marL="945489" lvl="1" indent="-515721" defTabSz="1719072">
              <a:buClrTx/>
              <a:buFont typeface="Arial"/>
              <a:buChar char="–"/>
              <a:defRPr sz="4512"/>
            </a:pPr>
            <a:r>
              <a:rPr u="sng">
                <a:hlinkClick r:id="rId5"/>
              </a:rPr>
              <a:t>Large Movie Review Dataset v1.0</a:t>
            </a:r>
            <a:r>
              <a:t>, 25k movie reviews</a:t>
            </a:r>
          </a:p>
          <a:p>
            <a:pPr marL="945489" lvl="1" indent="-515721" defTabSz="1719072">
              <a:buClrTx/>
              <a:buFont typeface="Arial"/>
              <a:buChar char="–"/>
              <a:defRPr sz="4512"/>
            </a:pPr>
            <a:r>
              <a:rPr u="sng">
                <a:hlinkClick r:id="rId6"/>
              </a:rPr>
              <a:t>IMDB Movie Reviews Dataset</a:t>
            </a:r>
            <a:r>
              <a:t>, 50k movie reviews</a:t>
            </a:r>
          </a:p>
          <a:p>
            <a:pPr marL="945489" lvl="1" indent="-515721" defTabSz="1719072">
              <a:buClrTx/>
              <a:buFont typeface="Arial"/>
              <a:buChar char="–"/>
              <a:defRPr sz="4512"/>
            </a:pPr>
            <a:r>
              <a:rPr u="sng">
                <a:hlinkClick r:id="rId7"/>
              </a:rPr>
              <a:t>Bag of Words Meets Bags of Popcorn</a:t>
            </a:r>
            <a:r>
              <a:t>, 50k movie reviews</a:t>
            </a:r>
          </a:p>
          <a:p>
            <a:pPr marL="533505" indent="-533505" defTabSz="1719072">
              <a:buClrTx/>
              <a:buFont typeface="Arial"/>
              <a:buChar char="•"/>
              <a:defRPr sz="4512"/>
            </a:pPr>
            <a:r>
              <a:t>Reviews from Rotten Tomatoes</a:t>
            </a:r>
          </a:p>
          <a:p>
            <a:pPr marL="945489" lvl="1" indent="-515721" defTabSz="1719072">
              <a:buClrTx/>
              <a:buFont typeface="Arial"/>
              <a:buChar char="–"/>
              <a:defRPr sz="4512"/>
            </a:pPr>
            <a:r>
              <a:rPr u="sng">
                <a:hlinkClick r:id="rId8"/>
              </a:rPr>
              <a:t>Stanford Sentiment Treebank</a:t>
            </a:r>
            <a:r>
              <a:t>, 11k reviews</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ext Sentiment Analysis Dataset"/>
          <p:cNvSpPr txBox="1">
            <a:spLocks noGrp="1"/>
          </p:cNvSpPr>
          <p:nvPr>
            <p:ph type="title"/>
          </p:nvPr>
        </p:nvSpPr>
        <p:spPr>
          <a:prstGeom prst="rect">
            <a:avLst/>
          </a:prstGeom>
        </p:spPr>
        <p:txBody>
          <a:bodyPr/>
          <a:lstStyle/>
          <a:p>
            <a:r>
              <a:t>Text Sentiment Analysis Dataset</a:t>
            </a:r>
          </a:p>
        </p:txBody>
      </p:sp>
      <p:sp>
        <p:nvSpPr>
          <p:cNvPr id="752" name="Tweets with emoticon…"/>
          <p:cNvSpPr txBox="1">
            <a:spLocks noGrp="1"/>
          </p:cNvSpPr>
          <p:nvPr>
            <p:ph type="body" idx="1"/>
          </p:nvPr>
        </p:nvSpPr>
        <p:spPr>
          <a:prstGeom prst="rect">
            <a:avLst/>
          </a:prstGeom>
        </p:spPr>
        <p:txBody>
          <a:bodyPr/>
          <a:lstStyle/>
          <a:p>
            <a:pPr marL="567558" indent="-567558">
              <a:buClrTx/>
              <a:buFont typeface="Arial"/>
              <a:buChar char="•"/>
            </a:pPr>
            <a:r>
              <a:t>Tweets with emoticon</a:t>
            </a:r>
          </a:p>
          <a:p>
            <a:pPr marL="1005839" lvl="1" indent="-548639">
              <a:buClrTx/>
              <a:buFont typeface="Arial"/>
              <a:buChar char="–"/>
            </a:pPr>
            <a:r>
              <a:rPr u="sng">
                <a:hlinkClick r:id="rId2"/>
              </a:rPr>
              <a:t>Sentiment140</a:t>
            </a:r>
            <a:r>
              <a:t>, 160k tweets</a:t>
            </a:r>
          </a:p>
          <a:p>
            <a:pPr marL="567558" indent="-567558">
              <a:buClrTx/>
              <a:buFont typeface="Arial"/>
              <a:buChar char="•"/>
            </a:pPr>
            <a:r>
              <a:t>Twitter data on US airlines</a:t>
            </a:r>
          </a:p>
          <a:p>
            <a:pPr marL="1005839" lvl="1" indent="-548639">
              <a:buClrTx/>
              <a:buFont typeface="Arial"/>
              <a:buChar char="–"/>
            </a:pPr>
            <a:r>
              <a:rPr u="sng">
                <a:hlinkClick r:id="rId3"/>
              </a:rPr>
              <a:t>Twitter US Airline Sentiment</a:t>
            </a:r>
            <a:r>
              <a:t>, with negative reasons (e.g. “rude service”)</a:t>
            </a:r>
          </a:p>
          <a:p>
            <a:pPr marL="567558" indent="-567558">
              <a:buClrTx/>
              <a:buFont typeface="Arial"/>
              <a:buChar char="•"/>
            </a:pPr>
            <a:r>
              <a:t>Paper reviews</a:t>
            </a:r>
          </a:p>
          <a:p>
            <a:pPr marL="1005839" lvl="1" indent="-548639">
              <a:buClrTx/>
              <a:buFont typeface="Arial"/>
              <a:buChar char="–"/>
            </a:pPr>
            <a:r>
              <a:rPr u="sng">
                <a:hlinkClick r:id="rId4"/>
              </a:rPr>
              <a:t>Paper Reviews</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 name="Title 2"/>
          <p:cNvSpPr txBox="1">
            <a:spLocks noGrp="1"/>
          </p:cNvSpPr>
          <p:nvPr>
            <p:ph type="title"/>
          </p:nvPr>
        </p:nvSpPr>
        <p:spPr>
          <a:prstGeom prst="rect">
            <a:avLst/>
          </a:prstGeom>
        </p:spPr>
        <p:txBody>
          <a:bodyPr/>
          <a:lstStyle/>
          <a:p>
            <a:r>
              <a:rPr lang="en-GB" dirty="0"/>
              <a:t>Next Week</a:t>
            </a:r>
            <a:endParaRPr dirty="0"/>
          </a:p>
        </p:txBody>
      </p:sp>
      <p:sp>
        <p:nvSpPr>
          <p:cNvPr id="2" name="Text Placeholder 1">
            <a:extLst>
              <a:ext uri="{FF2B5EF4-FFF2-40B4-BE49-F238E27FC236}">
                <a16:creationId xmlns:a16="http://schemas.microsoft.com/office/drawing/2014/main" id="{076132D4-7D13-F140-8D5E-35CD2C2E9F83}"/>
              </a:ext>
            </a:extLst>
          </p:cNvPr>
          <p:cNvSpPr>
            <a:spLocks noGrp="1"/>
          </p:cNvSpPr>
          <p:nvPr>
            <p:ph type="body" idx="1"/>
          </p:nvPr>
        </p:nvSpPr>
        <p:spPr/>
        <p:txBody>
          <a:bodyPr/>
          <a:lstStyle/>
          <a:p>
            <a:r>
              <a:rPr lang="en-US" dirty="0"/>
              <a:t>Topic: Speech Analysis: Sarcasm and Humor</a:t>
            </a:r>
          </a:p>
          <a:p>
            <a:r>
              <a:rPr lang="en-US" dirty="0"/>
              <a:t>HW 3 assigned today</a:t>
            </a:r>
          </a:p>
          <a:p>
            <a:r>
              <a:rPr lang="en-US" dirty="0"/>
              <a:t>Questions?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Emotion"/>
          <p:cNvSpPr txBox="1">
            <a:spLocks noGrp="1"/>
          </p:cNvSpPr>
          <p:nvPr>
            <p:ph type="title"/>
          </p:nvPr>
        </p:nvSpPr>
        <p:spPr>
          <a:xfrm>
            <a:off x="2194560" y="573206"/>
            <a:ext cx="20116802" cy="2901514"/>
          </a:xfrm>
          <a:prstGeom prst="rect">
            <a:avLst/>
          </a:prstGeom>
        </p:spPr>
        <p:txBody>
          <a:bodyPr/>
          <a:lstStyle/>
          <a:p>
            <a:r>
              <a:t>Emotion - </a:t>
            </a:r>
            <a:r>
              <a:rPr>
                <a:solidFill>
                  <a:srgbClr val="000000"/>
                </a:solidFill>
              </a:rPr>
              <a:t>Categorical</a:t>
            </a:r>
            <a:r>
              <a:t> Approach </a:t>
            </a:r>
          </a:p>
        </p:txBody>
      </p:sp>
      <p:sp>
        <p:nvSpPr>
          <p:cNvPr id="232" name="Categorical Approach…"/>
          <p:cNvSpPr txBox="1">
            <a:spLocks noGrp="1"/>
          </p:cNvSpPr>
          <p:nvPr>
            <p:ph type="body" sz="quarter" idx="1"/>
          </p:nvPr>
        </p:nvSpPr>
        <p:spPr>
          <a:xfrm>
            <a:off x="2194557" y="3683000"/>
            <a:ext cx="10219295" cy="2436657"/>
          </a:xfrm>
          <a:prstGeom prst="rect">
            <a:avLst/>
          </a:prstGeom>
        </p:spPr>
        <p:txBody>
          <a:bodyPr>
            <a:normAutofit lnSpcReduction="10000"/>
          </a:bodyPr>
          <a:lstStyle/>
          <a:p>
            <a:pPr marL="182875" indent="-182875"/>
            <a:r>
              <a:t>(Ekman et al., 1987)</a:t>
            </a:r>
          </a:p>
          <a:p>
            <a:pPr marL="481262" indent="-481262">
              <a:buClrTx/>
              <a:buFontTx/>
              <a:buChar char="•"/>
            </a:pPr>
            <a:r>
              <a:t>Discrete ‘basic emotions’</a:t>
            </a:r>
          </a:p>
          <a:p>
            <a:pPr marL="481262" indent="-481262">
              <a:buClrTx/>
              <a:buFontTx/>
              <a:buChar char="•"/>
            </a:pPr>
            <a:r>
              <a:t>Originate from facial expressions</a:t>
            </a:r>
          </a:p>
        </p:txBody>
      </p:sp>
      <p:sp>
        <p:nvSpPr>
          <p:cNvPr id="233" name="?"/>
          <p:cNvSpPr txBox="1"/>
          <p:nvPr/>
        </p:nvSpPr>
        <p:spPr>
          <a:xfrm>
            <a:off x="11862004" y="9579354"/>
            <a:ext cx="971340" cy="170687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91436" tIns="91436" rIns="91436" bIns="91436">
            <a:spAutoFit/>
          </a:bodyPr>
          <a:lstStyle>
            <a:lvl1pPr algn="l" defTabSz="1828800">
              <a:defRPr sz="10000">
                <a:solidFill>
                  <a:srgbClr val="008B00"/>
                </a:solidFill>
                <a:latin typeface="Helvetica"/>
                <a:ea typeface="Helvetica"/>
                <a:cs typeface="Helvetica"/>
                <a:sym typeface="Helvetica"/>
              </a:defRPr>
            </a:lvl1pPr>
          </a:lstStyle>
          <a:p>
            <a:r>
              <a:t>?</a:t>
            </a:r>
          </a:p>
        </p:txBody>
      </p:sp>
      <p:grpSp>
        <p:nvGrpSpPr>
          <p:cNvPr id="236" name="Group"/>
          <p:cNvGrpSpPr/>
          <p:nvPr/>
        </p:nvGrpSpPr>
        <p:grpSpPr>
          <a:xfrm>
            <a:off x="7593096" y="6154717"/>
            <a:ext cx="10219294" cy="6085567"/>
            <a:chOff x="0" y="0"/>
            <a:chExt cx="10219293" cy="6085566"/>
          </a:xfrm>
        </p:grpSpPr>
        <p:pic>
          <p:nvPicPr>
            <p:cNvPr id="234" name="Screen Shot 2018-08-31 at 4.06.28 AM.png" descr="Screen Shot 2018-08-31 at 4.06.28 AM.png"/>
            <p:cNvPicPr>
              <a:picLocks noChangeAspect="1"/>
            </p:cNvPicPr>
            <p:nvPr/>
          </p:nvPicPr>
          <p:blipFill>
            <a:blip r:embed="rId3"/>
            <a:srcRect b="36928"/>
            <a:stretch>
              <a:fillRect/>
            </a:stretch>
          </p:blipFill>
          <p:spPr>
            <a:xfrm>
              <a:off x="0" y="0"/>
              <a:ext cx="10101261" cy="3613168"/>
            </a:xfrm>
            <a:prstGeom prst="rect">
              <a:avLst/>
            </a:prstGeom>
            <a:ln w="12700" cap="flat">
              <a:noFill/>
              <a:miter lim="400000"/>
            </a:ln>
            <a:effectLst/>
          </p:spPr>
        </p:pic>
        <p:sp>
          <p:nvSpPr>
            <p:cNvPr id="235" name="Categorical Approach…"/>
            <p:cNvSpPr txBox="1"/>
            <p:nvPr/>
          </p:nvSpPr>
          <p:spPr>
            <a:xfrm>
              <a:off x="223503" y="5091897"/>
              <a:ext cx="9995791" cy="9936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lvl1pPr algn="l" defTabSz="1828800">
                <a:defRPr sz="4800" b="0">
                  <a:latin typeface="+mj-lt"/>
                  <a:ea typeface="+mj-ea"/>
                  <a:cs typeface="+mj-cs"/>
                  <a:sym typeface="Calibri"/>
                </a:defRPr>
              </a:lvl1pPr>
            </a:lstStyle>
            <a:p>
              <a:r>
                <a:t>Anger     Sadness     Disgust     Happiness</a:t>
              </a:r>
            </a:p>
          </p:txBody>
        </p:sp>
      </p:grpSp>
      <p:grpSp>
        <p:nvGrpSpPr>
          <p:cNvPr id="241" name="Group"/>
          <p:cNvGrpSpPr/>
          <p:nvPr/>
        </p:nvGrpSpPr>
        <p:grpSpPr>
          <a:xfrm>
            <a:off x="8618775" y="9845895"/>
            <a:ext cx="7964736" cy="1434588"/>
            <a:chOff x="0" y="118271"/>
            <a:chExt cx="7964735" cy="1434587"/>
          </a:xfrm>
        </p:grpSpPr>
        <p:sp>
          <p:nvSpPr>
            <p:cNvPr id="237" name="Line"/>
            <p:cNvSpPr/>
            <p:nvPr/>
          </p:nvSpPr>
          <p:spPr>
            <a:xfrm flipV="1">
              <a:off x="137086" y="177793"/>
              <a:ext cx="5486668" cy="1375067"/>
            </a:xfrm>
            <a:prstGeom prst="line">
              <a:avLst/>
            </a:prstGeom>
            <a:noFill/>
            <a:ln w="50800" cap="flat">
              <a:solidFill>
                <a:srgbClr val="008B00"/>
              </a:solidFill>
              <a:prstDash val="solid"/>
              <a:round/>
              <a:tailEnd type="triangle" w="med" len="med"/>
            </a:ln>
            <a:effectLst>
              <a:outerShdw blurRad="76200" dist="50800" dir="2700000" rotWithShape="0">
                <a:srgbClr val="000000">
                  <a:alpha val="60000"/>
                </a:srgbClr>
              </a:outerShdw>
            </a:effectLst>
          </p:spPr>
          <p:txBody>
            <a:bodyPr wrap="square" lIns="91437" tIns="91437" rIns="91437" bIns="91437" numCol="1" anchor="t">
              <a:noAutofit/>
            </a:bodyPr>
            <a:lstStyle/>
            <a:p>
              <a:pPr algn="l" defTabSz="1828800">
                <a:defRPr sz="3600" b="0">
                  <a:latin typeface="Helvetica"/>
                  <a:ea typeface="Helvetica"/>
                  <a:cs typeface="Helvetica"/>
                  <a:sym typeface="Helvetica"/>
                </a:defRPr>
              </a:pPr>
              <a:endParaRPr/>
            </a:p>
          </p:txBody>
        </p:sp>
        <p:sp>
          <p:nvSpPr>
            <p:cNvPr id="238" name="Line"/>
            <p:cNvSpPr/>
            <p:nvPr/>
          </p:nvSpPr>
          <p:spPr>
            <a:xfrm flipV="1">
              <a:off x="2262337" y="118271"/>
              <a:ext cx="432155" cy="1406845"/>
            </a:xfrm>
            <a:prstGeom prst="line">
              <a:avLst/>
            </a:prstGeom>
            <a:noFill/>
            <a:ln w="50800" cap="flat">
              <a:solidFill>
                <a:srgbClr val="008B00"/>
              </a:solidFill>
              <a:prstDash val="solid"/>
              <a:round/>
              <a:tailEnd type="triangle" w="med" len="med"/>
            </a:ln>
            <a:effectLst>
              <a:outerShdw blurRad="76200" dist="50800" dir="2700000" rotWithShape="0">
                <a:srgbClr val="000000">
                  <a:alpha val="60000"/>
                </a:srgbClr>
              </a:outerShdw>
            </a:effectLst>
          </p:spPr>
          <p:txBody>
            <a:bodyPr wrap="square" lIns="91437" tIns="91437" rIns="91437" bIns="91437" numCol="1" anchor="t">
              <a:noAutofit/>
            </a:bodyPr>
            <a:lstStyle/>
            <a:p>
              <a:pPr algn="l" defTabSz="1828800">
                <a:defRPr sz="3600" b="0">
                  <a:latin typeface="Helvetica"/>
                  <a:ea typeface="Helvetica"/>
                  <a:cs typeface="Helvetica"/>
                  <a:sym typeface="Helvetica"/>
                </a:defRPr>
              </a:pPr>
              <a:endParaRPr/>
            </a:p>
          </p:txBody>
        </p:sp>
        <p:sp>
          <p:nvSpPr>
            <p:cNvPr id="239" name="Line"/>
            <p:cNvSpPr/>
            <p:nvPr/>
          </p:nvSpPr>
          <p:spPr>
            <a:xfrm flipV="1">
              <a:off x="4869481" y="121062"/>
              <a:ext cx="3095255" cy="1431798"/>
            </a:xfrm>
            <a:prstGeom prst="line">
              <a:avLst/>
            </a:prstGeom>
            <a:noFill/>
            <a:ln w="50800" cap="flat">
              <a:solidFill>
                <a:srgbClr val="008B00"/>
              </a:solidFill>
              <a:prstDash val="solid"/>
              <a:round/>
              <a:tailEnd type="triangle" w="med" len="med"/>
            </a:ln>
            <a:effectLst>
              <a:outerShdw blurRad="76200" dist="50800" dir="2700000" rotWithShape="0">
                <a:srgbClr val="000000">
                  <a:alpha val="60000"/>
                </a:srgbClr>
              </a:outerShdw>
            </a:effectLst>
          </p:spPr>
          <p:txBody>
            <a:bodyPr wrap="square" lIns="91437" tIns="91437" rIns="91437" bIns="91437" numCol="1" anchor="t">
              <a:noAutofit/>
            </a:bodyPr>
            <a:lstStyle/>
            <a:p>
              <a:pPr algn="l" defTabSz="1828800">
                <a:defRPr sz="3600" b="0">
                  <a:latin typeface="Helvetica"/>
                  <a:ea typeface="Helvetica"/>
                  <a:cs typeface="Helvetica"/>
                  <a:sym typeface="Helvetica"/>
                </a:defRPr>
              </a:pPr>
              <a:endParaRPr/>
            </a:p>
          </p:txBody>
        </p:sp>
        <p:sp>
          <p:nvSpPr>
            <p:cNvPr id="240" name="Line"/>
            <p:cNvSpPr/>
            <p:nvPr/>
          </p:nvSpPr>
          <p:spPr>
            <a:xfrm flipH="1" flipV="1">
              <a:off x="-1" y="188346"/>
              <a:ext cx="7760242" cy="1325673"/>
            </a:xfrm>
            <a:prstGeom prst="line">
              <a:avLst/>
            </a:prstGeom>
            <a:noFill/>
            <a:ln w="50800" cap="flat">
              <a:solidFill>
                <a:srgbClr val="008B00"/>
              </a:solidFill>
              <a:prstDash val="solid"/>
              <a:round/>
              <a:tailEnd type="triangle" w="med" len="med"/>
            </a:ln>
            <a:effectLst>
              <a:outerShdw blurRad="76200" dist="50800" dir="2700000" rotWithShape="0">
                <a:srgbClr val="000000">
                  <a:alpha val="60000"/>
                </a:srgbClr>
              </a:outerShdw>
            </a:effectLst>
          </p:spPr>
          <p:txBody>
            <a:bodyPr wrap="square" lIns="91437" tIns="91437" rIns="91437" bIns="91437" numCol="1" anchor="t">
              <a:noAutofit/>
            </a:bodyPr>
            <a:lstStyle/>
            <a:p>
              <a:pPr algn="l" defTabSz="1828800">
                <a:defRPr sz="3600" b="0">
                  <a:latin typeface="Helvetica"/>
                  <a:ea typeface="Helvetica"/>
                  <a:cs typeface="Helvetica"/>
                  <a:sym typeface="Helvetica"/>
                </a:defRPr>
              </a:pPr>
              <a:endParaRPr/>
            </a:p>
          </p:txBody>
        </p:sp>
      </p:grpSp>
      <p:sp>
        <p:nvSpPr>
          <p:cNvPr id="242" name="Slide Number"/>
          <p:cNvSpPr txBox="1">
            <a:spLocks noGrp="1"/>
          </p:cNvSpPr>
          <p:nvPr>
            <p:ph type="sldNum" sz="quarter" idx="4294967295"/>
          </p:nvPr>
        </p:nvSpPr>
        <p:spPr>
          <a:xfrm>
            <a:off x="22100659" y="13068890"/>
            <a:ext cx="324309" cy="43161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4" nodeType="clickEffect">
                                  <p:stCondLst>
                                    <p:cond delay="0"/>
                                  </p:stCondLst>
                                  <p:iterate>
                                    <p:tmAbs val="0"/>
                                  </p:iterate>
                                  <p:childTnLst>
                                    <p:set>
                                      <p:cBhvr>
                                        <p:cTn id="18" fill="hold">
                                          <p:stCondLst>
                                            <p:cond delay="0"/>
                                          </p:stCondLst>
                                        </p:cTn>
                                        <p:tgtEl>
                                          <p:spTgt spid="2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1" animBg="1" advAuto="0"/>
      <p:bldP spid="233" grpId="3" animBg="1" advAuto="0"/>
      <p:bldP spid="233" grpId="4" animBg="1" advAuto="0"/>
      <p:bldP spid="236" grpId="2" animBg="1" advAuto="0"/>
      <p:bldP spid="241" grpId="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Emotion"/>
          <p:cNvSpPr txBox="1">
            <a:spLocks noGrp="1"/>
          </p:cNvSpPr>
          <p:nvPr>
            <p:ph type="title"/>
          </p:nvPr>
        </p:nvSpPr>
        <p:spPr>
          <a:xfrm>
            <a:off x="2194560" y="573206"/>
            <a:ext cx="20116802" cy="2901514"/>
          </a:xfrm>
          <a:prstGeom prst="rect">
            <a:avLst/>
          </a:prstGeom>
        </p:spPr>
        <p:txBody>
          <a:bodyPr/>
          <a:lstStyle/>
          <a:p>
            <a:r>
              <a:t>Emotion - </a:t>
            </a:r>
            <a:r>
              <a:rPr>
                <a:solidFill>
                  <a:srgbClr val="000000"/>
                </a:solidFill>
              </a:rPr>
              <a:t>Dimensional</a:t>
            </a:r>
            <a:r>
              <a:t> Approach </a:t>
            </a:r>
          </a:p>
        </p:txBody>
      </p:sp>
      <p:sp>
        <p:nvSpPr>
          <p:cNvPr id="247" name="Dimensional Approach…"/>
          <p:cNvSpPr txBox="1"/>
          <p:nvPr/>
        </p:nvSpPr>
        <p:spPr>
          <a:xfrm>
            <a:off x="2184400" y="3683000"/>
            <a:ext cx="10010156" cy="243665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lnSpcReduction="10000"/>
          </a:bodyPr>
          <a:lstStyle/>
          <a:p>
            <a:pPr algn="l" defTabSz="1828800">
              <a:lnSpc>
                <a:spcPct val="115000"/>
              </a:lnSpc>
              <a:defRPr sz="4800" b="0">
                <a:solidFill>
                  <a:srgbClr val="404040"/>
                </a:solidFill>
                <a:latin typeface="+mj-lt"/>
                <a:ea typeface="+mj-ea"/>
                <a:cs typeface="+mj-cs"/>
                <a:sym typeface="Calibri"/>
              </a:defRPr>
            </a:pPr>
            <a:r>
              <a:t> (Russell and Barrett, 1999)</a:t>
            </a:r>
          </a:p>
          <a:p>
            <a:pPr marL="481262" indent="-481262" algn="l" defTabSz="1828800">
              <a:lnSpc>
                <a:spcPct val="115000"/>
              </a:lnSpc>
              <a:buSzPct val="100000"/>
              <a:buChar char="•"/>
              <a:defRPr sz="4800" b="0">
                <a:solidFill>
                  <a:srgbClr val="404040"/>
                </a:solidFill>
                <a:latin typeface="+mj-lt"/>
                <a:ea typeface="+mj-ea"/>
                <a:cs typeface="+mj-cs"/>
                <a:sym typeface="Calibri"/>
              </a:defRPr>
            </a:pPr>
            <a:r>
              <a:t>Continuous multi-dimensional space</a:t>
            </a:r>
          </a:p>
          <a:p>
            <a:pPr marL="481262" indent="-481262" algn="l" defTabSz="1828800">
              <a:lnSpc>
                <a:spcPct val="115000"/>
              </a:lnSpc>
              <a:buSzPct val="100000"/>
              <a:buChar char="•"/>
              <a:defRPr sz="4800" b="0">
                <a:solidFill>
                  <a:srgbClr val="404040"/>
                </a:solidFill>
                <a:latin typeface="+mj-lt"/>
                <a:ea typeface="+mj-ea"/>
                <a:cs typeface="+mj-cs"/>
                <a:sym typeface="Calibri"/>
              </a:defRPr>
            </a:pPr>
            <a:r>
              <a:t>Common physiological system</a:t>
            </a:r>
          </a:p>
        </p:txBody>
      </p:sp>
      <p:sp>
        <p:nvSpPr>
          <p:cNvPr id="248" name="Slide Number"/>
          <p:cNvSpPr txBox="1">
            <a:spLocks noGrp="1"/>
          </p:cNvSpPr>
          <p:nvPr>
            <p:ph type="sldNum" sz="quarter" idx="4294967295"/>
          </p:nvPr>
        </p:nvSpPr>
        <p:spPr>
          <a:xfrm>
            <a:off x="22100659" y="13068890"/>
            <a:ext cx="324309" cy="43161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Emotion"/>
          <p:cNvSpPr txBox="1">
            <a:spLocks noGrp="1"/>
          </p:cNvSpPr>
          <p:nvPr>
            <p:ph type="title"/>
          </p:nvPr>
        </p:nvSpPr>
        <p:spPr>
          <a:xfrm>
            <a:off x="2194560" y="573206"/>
            <a:ext cx="20116802" cy="2901514"/>
          </a:xfrm>
          <a:prstGeom prst="rect">
            <a:avLst/>
          </a:prstGeom>
        </p:spPr>
        <p:txBody>
          <a:bodyPr/>
          <a:lstStyle/>
          <a:p>
            <a:r>
              <a:t>Emotion - </a:t>
            </a:r>
            <a:r>
              <a:rPr>
                <a:solidFill>
                  <a:srgbClr val="000000"/>
                </a:solidFill>
              </a:rPr>
              <a:t>Dimensional</a:t>
            </a:r>
            <a:r>
              <a:t> Approach </a:t>
            </a:r>
          </a:p>
        </p:txBody>
      </p:sp>
      <p:sp>
        <p:nvSpPr>
          <p:cNvPr id="253" name="Dimensional Approach…"/>
          <p:cNvSpPr txBox="1"/>
          <p:nvPr/>
        </p:nvSpPr>
        <p:spPr>
          <a:xfrm>
            <a:off x="2184400" y="3683000"/>
            <a:ext cx="10010156" cy="243665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lnSpcReduction="10000"/>
          </a:bodyPr>
          <a:lstStyle/>
          <a:p>
            <a:pPr algn="l" defTabSz="1828800">
              <a:lnSpc>
                <a:spcPct val="115000"/>
              </a:lnSpc>
              <a:defRPr sz="4800" b="0">
                <a:solidFill>
                  <a:srgbClr val="404040"/>
                </a:solidFill>
                <a:latin typeface="+mj-lt"/>
                <a:ea typeface="+mj-ea"/>
                <a:cs typeface="+mj-cs"/>
                <a:sym typeface="Calibri"/>
              </a:defRPr>
            </a:pPr>
            <a:r>
              <a:rPr dirty="0"/>
              <a:t> (Russell and Barrett, 1999)</a:t>
            </a:r>
          </a:p>
          <a:p>
            <a:pPr marL="481262" indent="-481262" algn="l" defTabSz="1828800">
              <a:lnSpc>
                <a:spcPct val="115000"/>
              </a:lnSpc>
              <a:buSzPct val="100000"/>
              <a:buChar char="•"/>
              <a:defRPr sz="4800" b="0">
                <a:solidFill>
                  <a:srgbClr val="404040"/>
                </a:solidFill>
                <a:latin typeface="+mj-lt"/>
                <a:ea typeface="+mj-ea"/>
                <a:cs typeface="+mj-cs"/>
                <a:sym typeface="Calibri"/>
              </a:defRPr>
            </a:pPr>
            <a:r>
              <a:rPr dirty="0"/>
              <a:t>Continuous multi-dimensional space</a:t>
            </a:r>
          </a:p>
          <a:p>
            <a:pPr marL="481262" indent="-481262" algn="l" defTabSz="1828800">
              <a:lnSpc>
                <a:spcPct val="115000"/>
              </a:lnSpc>
              <a:buSzPct val="100000"/>
              <a:buChar char="•"/>
              <a:defRPr sz="4800" b="0">
                <a:solidFill>
                  <a:srgbClr val="404040"/>
                </a:solidFill>
                <a:latin typeface="+mj-lt"/>
                <a:ea typeface="+mj-ea"/>
                <a:cs typeface="+mj-cs"/>
                <a:sym typeface="Calibri"/>
              </a:defRPr>
            </a:pPr>
            <a:r>
              <a:rPr dirty="0"/>
              <a:t>Common physiological system</a:t>
            </a:r>
          </a:p>
        </p:txBody>
      </p:sp>
      <p:sp>
        <p:nvSpPr>
          <p:cNvPr id="254" name="Slide Number"/>
          <p:cNvSpPr txBox="1">
            <a:spLocks noGrp="1"/>
          </p:cNvSpPr>
          <p:nvPr>
            <p:ph type="sldNum" sz="quarter" idx="4294967295"/>
          </p:nvPr>
        </p:nvSpPr>
        <p:spPr>
          <a:xfrm>
            <a:off x="22100659" y="13068890"/>
            <a:ext cx="324309" cy="43161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a:t>
            </a:fld>
            <a:endParaRPr/>
          </a:p>
        </p:txBody>
      </p:sp>
      <p:sp>
        <p:nvSpPr>
          <p:cNvPr id="255" name="Arousal-Valence space"/>
          <p:cNvSpPr txBox="1"/>
          <p:nvPr/>
        </p:nvSpPr>
        <p:spPr>
          <a:xfrm>
            <a:off x="5528850" y="4286958"/>
            <a:ext cx="6942338" cy="797632"/>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91436" tIns="91436" rIns="91436" bIns="91436">
            <a:spAutoFit/>
          </a:bodyPr>
          <a:lstStyle/>
          <a:p>
            <a:pPr algn="l" defTabSz="1828800">
              <a:lnSpc>
                <a:spcPct val="115000"/>
              </a:lnSpc>
              <a:defRPr sz="4800" b="0">
                <a:solidFill>
                  <a:srgbClr val="404040"/>
                </a:solidFill>
                <a:latin typeface="+mj-lt"/>
                <a:ea typeface="+mj-ea"/>
                <a:cs typeface="+mj-cs"/>
                <a:sym typeface="Calibri"/>
              </a:defRPr>
            </a:pPr>
            <a:r>
              <a:rPr b="1"/>
              <a:t>Arousal-Valence</a:t>
            </a:r>
            <a:r>
              <a:t> space</a:t>
            </a:r>
          </a:p>
        </p:txBody>
      </p:sp>
      <p:pic>
        <p:nvPicPr>
          <p:cNvPr id="256" name="Screen Shot 2019-04-20 at 8.33.44 PM.png" descr="Screen Shot 2019-04-20 at 8.33.44 PM.png"/>
          <p:cNvPicPr>
            <a:picLocks noChangeAspect="1"/>
          </p:cNvPicPr>
          <p:nvPr/>
        </p:nvPicPr>
        <p:blipFill>
          <a:blip r:embed="rId3"/>
          <a:stretch>
            <a:fillRect/>
          </a:stretch>
        </p:blipFill>
        <p:spPr>
          <a:xfrm>
            <a:off x="7188200" y="6476127"/>
            <a:ext cx="10007600" cy="5969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1" animBg="1" advAuto="0"/>
      <p:bldP spid="255" grpId="2" animBg="1" advAuto="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Calibri"/>
        <a:ea typeface="Calibri"/>
        <a:cs typeface="Calibri"/>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Calibri"/>
        <a:ea typeface="Calibri"/>
        <a:cs typeface="Calibri"/>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1297</TotalTime>
  <Words>2872</Words>
  <Application>Microsoft Macintosh PowerPoint</Application>
  <PresentationFormat>Custom</PresentationFormat>
  <Paragraphs>557</Paragraphs>
  <Slides>68</Slides>
  <Notes>47</Notes>
  <HiddenSlides>0</HiddenSlides>
  <MMClips>63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68</vt:i4>
      </vt:variant>
    </vt:vector>
  </HeadingPairs>
  <TitlesOfParts>
    <vt:vector size="79" baseType="lpstr">
      <vt:lpstr>Arial</vt:lpstr>
      <vt:lpstr>Calibri</vt:lpstr>
      <vt:lpstr>Helvetica</vt:lpstr>
      <vt:lpstr>Helvetica Light</vt:lpstr>
      <vt:lpstr>Helvetica Neue</vt:lpstr>
      <vt:lpstr>Helvetica Neue Light</vt:lpstr>
      <vt:lpstr>Helvetica Neue Medium</vt:lpstr>
      <vt:lpstr>Helvetica Neue Thin</vt:lpstr>
      <vt:lpstr>Times New Roman</vt:lpstr>
      <vt:lpstr>Times Roman</vt:lpstr>
      <vt:lpstr>White</vt:lpstr>
      <vt:lpstr>Emotion and Sentiment Detection</vt:lpstr>
      <vt:lpstr>Outline</vt:lpstr>
      <vt:lpstr>Emotion in Speech</vt:lpstr>
      <vt:lpstr>Outline</vt:lpstr>
      <vt:lpstr>What is Emotion?</vt:lpstr>
      <vt:lpstr>Emotion - Categorical Approach </vt:lpstr>
      <vt:lpstr>Emotion - Categorical Approach </vt:lpstr>
      <vt:lpstr>Emotion - Dimensional Approach </vt:lpstr>
      <vt:lpstr>Emotion - Dimensional Approach </vt:lpstr>
      <vt:lpstr>Why Study Emotional Speech?</vt:lpstr>
      <vt:lpstr>Outline</vt:lpstr>
      <vt:lpstr>Emotion in Speech</vt:lpstr>
      <vt:lpstr>Emotion in Speech</vt:lpstr>
      <vt:lpstr>Emotion in Speech</vt:lpstr>
      <vt:lpstr>Emotion in Speech</vt:lpstr>
      <vt:lpstr>Emotional Speech Corpora - Acted &amp; Categorical (EmoDB, German)</vt:lpstr>
      <vt:lpstr>Acted &amp; Categorical Speech: Actors vs Students  (Emotional Prosody Speech)  (Mandarin Affective Speech)</vt:lpstr>
      <vt:lpstr>Spontaneous Speech with Dimensional Annotations (SEMAINE database)</vt:lpstr>
      <vt:lpstr>Spontaneous Speech with Dimensional Annotations (RECOLA database)</vt:lpstr>
      <vt:lpstr>Spontaneous Speech with Dimensional Annotations (RECOLA database)</vt:lpstr>
      <vt:lpstr>Partial List of the Existing Emotion Corpora</vt:lpstr>
      <vt:lpstr>MSP-Podcast Corpus</vt:lpstr>
      <vt:lpstr>MSP-Podcast Corpus</vt:lpstr>
      <vt:lpstr>Outline</vt:lpstr>
      <vt:lpstr>Features for Emotional Speech - Pitch</vt:lpstr>
      <vt:lpstr>Features for Emotional Speech - Pitch</vt:lpstr>
      <vt:lpstr>Pitch Contour Differences</vt:lpstr>
      <vt:lpstr>Features for Emotional Speech</vt:lpstr>
      <vt:lpstr>Outline</vt:lpstr>
      <vt:lpstr>Emotion Recognition in Speech</vt:lpstr>
      <vt:lpstr>Emotion Recognition - Categorical </vt:lpstr>
      <vt:lpstr>Emotion Recognition - Categorical </vt:lpstr>
      <vt:lpstr>Emotion Recognition - Categorical </vt:lpstr>
      <vt:lpstr>Emotion Recognition - Categorical </vt:lpstr>
      <vt:lpstr>Emotion Recognition - Categorical </vt:lpstr>
      <vt:lpstr>Emotion Recognition - Categorical </vt:lpstr>
      <vt:lpstr>Emotion Recognition - Categorical </vt:lpstr>
      <vt:lpstr>Emotion Recognition in Speech</vt:lpstr>
      <vt:lpstr>Emotion Recognition - Dimensional </vt:lpstr>
      <vt:lpstr>Emotion Recognition - Dimensional </vt:lpstr>
      <vt:lpstr>Emotion Recognition - Dimensional </vt:lpstr>
      <vt:lpstr>Emotion Recognition - Dimensional </vt:lpstr>
      <vt:lpstr>Emotion Recognition - Dimensional </vt:lpstr>
      <vt:lpstr>Emotion Recognition - Dimensional</vt:lpstr>
      <vt:lpstr>Example Analysis - Dimensional</vt:lpstr>
      <vt:lpstr>Outline</vt:lpstr>
      <vt:lpstr>Expressive Synthetic Speech </vt:lpstr>
      <vt:lpstr>Expressive Synthetic Speech </vt:lpstr>
      <vt:lpstr>Expressive Synthetic Speech </vt:lpstr>
      <vt:lpstr>Expressive Synthetic Speech </vt:lpstr>
      <vt:lpstr>Emotional Voice Conversion</vt:lpstr>
      <vt:lpstr>Sentiment and Emotion in Text</vt:lpstr>
      <vt:lpstr>English Sentiment Lexicon</vt:lpstr>
      <vt:lpstr>Polyglot (Multilingual text processing toolkit )</vt:lpstr>
      <vt:lpstr>Plutchick’s wheel of emotion </vt:lpstr>
      <vt:lpstr>NRC Word-Emotion Association Lexicon</vt:lpstr>
      <vt:lpstr>Lexicon of Valence, Arousal, and Dominance </vt:lpstr>
      <vt:lpstr>Detecting Sentiment/Emotion in Text</vt:lpstr>
      <vt:lpstr>Sentiment in Twitter :) (Go et al. 2009)</vt:lpstr>
      <vt:lpstr>Sentiment in Twitter #thingsilike (Kouloumpis et al. 2011)</vt:lpstr>
      <vt:lpstr>Emoji in Twitter (Felbo et al. 2017)</vt:lpstr>
      <vt:lpstr>Emoji in Twitter (Felbo et al. 2017)</vt:lpstr>
      <vt:lpstr>Attention Modeling for Targeted Sentiment (Liu and Zhang 2017)</vt:lpstr>
      <vt:lpstr>BERT in Sentiment Analysis (Google AI Language)</vt:lpstr>
      <vt:lpstr>BERT in Sentiment Analysis (Google AI Language)</vt:lpstr>
      <vt:lpstr>Text Sentiment Analysis Dataset</vt:lpstr>
      <vt:lpstr>Text Sentiment Analysis Dataset</vt:lpstr>
      <vt:lpstr>Next Week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Emotion and Sentiment Detection</dc:title>
  <cp:lastModifiedBy>Julia H</cp:lastModifiedBy>
  <cp:revision>65</cp:revision>
  <dcterms:modified xsi:type="dcterms:W3CDTF">2022-02-24T22:09:12Z</dcterms:modified>
</cp:coreProperties>
</file>