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wav" ContentType="audio/unknown"/>
  <Override PartName="/ppt/media/media2.wav" ContentType="audio/unknown"/>
  <Override PartName="/ppt/media/media3.wav" ContentType="audio/unknown"/>
  <Override PartName="/ppt/media/media4.wav" ContentType="audio/unknown"/>
  <Override PartName="/ppt/media/media5.wav" ContentType="audio/unknown"/>
  <Override PartName="/ppt/notesSlides/notesSlide2.xml" ContentType="application/vnd.openxmlformats-officedocument.presentationml.notesSlide+xml"/>
  <Override PartName="/ppt/media/media6.wav" ContentType="audio/unknown"/>
  <Override PartName="/ppt/media/media7.wav" ContentType="audio/unknown"/>
  <Override PartName="/ppt/media/media8.wav" ContentType="audio/unknown"/>
  <Override PartName="/ppt/media/media9.wav" ContentType="audio/unknown"/>
  <Override PartName="/ppt/media/media10.wav" ContentType="audio/unknown"/>
  <Override PartName="/ppt/media/media11.wav" ContentType="audio/unknown"/>
  <Override PartName="/ppt/media/media12.wav" ContentType="audio/unknown"/>
  <Override PartName="/ppt/media/media13.wav" ContentType="audio/unknown"/>
  <Override PartName="/ppt/media/media14.wav" ContentType="audio/unknown"/>
  <Override PartName="/ppt/media/media15.wav" ContentType="audio/unknown"/>
  <Override PartName="/ppt/media/media16.wav" ContentType="audio/unknown"/>
  <Override PartName="/ppt/media/media17.wav" ContentType="audio/unknown"/>
  <Override PartName="/ppt/media/media18.wav" ContentType="audio/unknown"/>
  <Override PartName="/ppt/media/media19.wav" ContentType="audio/unknown"/>
  <Override PartName="/ppt/media/media20.wav"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mp4" ContentType="video/unknown"/>
  <Override PartName="/ppt/media/media2.mp4" ContentType="vide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jpeg" ContentType="image/jpeg"/>
  <Override PartName="/ppt/media/media21.wav" ContentType="audio/unknown"/>
  <Override PartName="/ppt/media/media22.wav" ContentType="audio/unknown"/>
  <Override PartName="/ppt/media/image2.jpeg" ContentType="image/jpeg"/>
  <Override PartName="/ppt/media/media23.wav" ContentType="audio/unknown"/>
  <Override PartName="/ppt/media/media24.wav" ContentType="audio/unknown"/>
  <Override PartName="/ppt/media/media25.wav" ContentType="audio/unknown"/>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media26.wav" ContentType="audio/unknown"/>
  <Override PartName="/ppt/media/media1.mp3" ContentType="audio/unknown"/>
  <Override PartName="/ppt/media/media2.mp3" ContentType="audio/unknown"/>
  <Override PartName="/ppt/media/media3.mp3" ContentType="audio/unknown"/>
  <Override PartName="/ppt/media/media4.mp3" ContentType="audio/unknown"/>
  <Override PartName="/ppt/media/media5.mp3" ContentType="audio/unknown"/>
  <Override PartName="/ppt/media/media6.mp3" ContentType="audio/unknown"/>
  <Override PartName="/ppt/media/media7.mp3" ContentType="audio/unknown"/>
  <Override PartName="/ppt/media/media8.mp3" ContentType="audio/unknown"/>
  <Override PartName="/ppt/media/media9.mp3" ContentType="audio/unknown"/>
  <Override PartName="/ppt/media/media10.mp3" ContentType="audio/unknown"/>
  <Override PartName="/ppt/media/media11.mp3" ContentType="audio/unknown"/>
  <Override PartName="/ppt/media/media12.mp3" ContentType="audio/unknown"/>
  <Override PartName="/ppt/media/media13.mp3" ContentType="audio/unknown"/>
  <Override PartName="/ppt/media/media14.mp3" ContentType="audio/unknown"/>
  <Override PartName="/ppt/media/media15.mp3" ContentType="audio/unknown"/>
  <Override PartName="/ppt/media/media27.wav" ContentType="audio/unknown"/>
  <Override PartName="/ppt/media/media28.wav" ContentType="audio/unknown"/>
  <Override PartName="/ppt/media/media29.wav" ContentType="audio/unknown"/>
  <Override PartName="/ppt/media/media30.wav" ContentType="audio/unknown"/>
  <Override PartName="/ppt/media/media31.wav" ContentType="audio/unknown"/>
  <Override PartName="/ppt/media/media32.wav" ContentType="audio/unknown"/>
  <Override PartName="/ppt/media/media33.wav" ContentType="audio/unknown"/>
  <Override PartName="/ppt/media/media34.wav" ContentType="audio/unknown"/>
  <Override PartName="/ppt/media/media35.wav" ContentType="audio/unknown"/>
  <Override PartName="/ppt/media/media36.wav" ContentType="audio/unknown"/>
  <Override PartName="/ppt/media/media37.wav" ContentType="audio/unknown"/>
  <Override PartName="/ppt/media/media38.wav" ContentType="audio/unknown"/>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0098"/>
          <c:y val="0.0580401"/>
          <c:w val="0.531584"/>
          <c:h val="0.747829"/>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Sheet1!$B$2:$D$2</c:f>
              <c:numCache>
                <c:ptCount val="3"/>
                <c:pt idx="0">
                  <c:v>-0.424300</c:v>
                </c:pt>
                <c:pt idx="1">
                  <c:v>0.453700</c:v>
                </c:pt>
                <c:pt idx="2">
                  <c:v>1.843300</c:v>
                </c:pt>
              </c:numCache>
            </c:numRef>
          </c:val>
        </c:ser>
        <c:ser>
          <c:idx val="1"/>
          <c:order val="1"/>
          <c:tx>
            <c:strRef>
              <c:f>Sheet1!$A$3</c:f>
              <c:strCache>
                <c:ptCount val="1"/>
                <c:pt idx="0">
                  <c:v>Mean Energy</c:v>
                </c:pt>
              </c:strCache>
            </c:strRef>
          </c:tx>
          <c:spPr>
            <a:solidFill>
              <a:srgbClr val="5D9648"/>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Sheet1!$B$3:$D$3</c:f>
              <c:numCache>
                <c:ptCount val="3"/>
                <c:pt idx="0">
                  <c:v>-1.259500</c:v>
                </c:pt>
                <c:pt idx="1">
                  <c:v>0.891400</c:v>
                </c:pt>
                <c:pt idx="2">
                  <c:v>1.653900</c:v>
                </c:pt>
              </c:numCache>
            </c:numRef>
          </c:val>
        </c:ser>
        <c:ser>
          <c:idx val="2"/>
          <c:order val="2"/>
          <c:tx>
            <c:strRef>
              <c:f>Sheet1!$A$4</c:f>
              <c:strCache>
                <c:ptCount val="1"/>
                <c:pt idx="0">
                  <c:v>Speaking Rate</c:v>
                </c:pt>
              </c:strCache>
            </c:strRef>
          </c:tx>
          <c:spPr>
            <a:solidFill>
              <a:srgbClr val="E7A13D"/>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Sheet1!$B$4:$D$4</c:f>
              <c:numCache>
                <c:ptCount val="3"/>
                <c:pt idx="0">
                  <c:v>0.079600</c:v>
                </c:pt>
                <c:pt idx="1">
                  <c:v>-0.766100</c:v>
                </c:pt>
                <c:pt idx="2">
                  <c:v>-1.532800</c:v>
                </c:pt>
              </c:numCache>
            </c:numRef>
          </c:val>
        </c:ser>
        <c:gapWidth val="150"/>
        <c:overlap val="0"/>
        <c:axId val="2094734552"/>
        <c:axId val="2094734553"/>
      </c:barChart>
      <c:catAx>
        <c:axId val="2094734552"/>
        <c:scaling>
          <c:orientation val="minMax"/>
        </c:scaling>
        <c:delete val="0"/>
        <c:axPos val="b"/>
        <c:title>
          <c:tx>
            <c:rich>
              <a:bodyPr rot="0"/>
              <a:lstStyle/>
              <a:p>
                <a:pPr>
                  <a:defRPr b="0" i="0" strike="noStrike" sz="4800" u="none">
                    <a:solidFill>
                      <a:srgbClr val="000000"/>
                    </a:solidFill>
                    <a:latin typeface="Calibri"/>
                  </a:defRPr>
                </a:pPr>
                <a:r>
                  <a:rPr b="0" i="0" strike="noStrike" sz="4800" u="none">
                    <a:solidFill>
                      <a:srgbClr val="000000"/>
                    </a:solidFill>
                    <a:latin typeface="Calibri"/>
                  </a:rPr>
                  <a:t>Utterance</a:t>
                </a:r>
              </a:p>
            </c:rich>
          </c:tx>
          <c:layout/>
          <c:overlay val="1"/>
        </c:title>
        <c:numFmt formatCode="General" sourceLinked="0"/>
        <c:majorTickMark val="none"/>
        <c:minorTickMark val="none"/>
        <c:tickLblPos val="low"/>
        <c:spPr>
          <a:ln w="12700" cap="flat">
            <a:noFill/>
            <a:prstDash val="solid"/>
            <a:round/>
          </a:ln>
        </c:spPr>
        <c:txPr>
          <a:bodyPr rot="0"/>
          <a:lstStyle/>
          <a:p>
            <a:pPr>
              <a:defRPr b="0" i="0" strike="noStrike" sz="36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title>
          <c:tx>
            <c:rich>
              <a:bodyPr rot="-5400000"/>
              <a:lstStyle/>
              <a:p>
                <a:pPr>
                  <a:defRPr b="0" i="0" strike="noStrike" sz="4800" u="none">
                    <a:solidFill>
                      <a:srgbClr val="000000"/>
                    </a:solidFill>
                    <a:latin typeface="Calibri"/>
                  </a:defRPr>
                </a:pPr>
                <a:r>
                  <a:rPr b="0" i="0" strike="noStrike" sz="4800" u="none">
                    <a:solidFill>
                      <a:srgbClr val="000000"/>
                    </a:solidFill>
                    <a:latin typeface="Calibri"/>
                  </a:rPr>
                  <a:t>Z score</a:t>
                </a:r>
              </a:p>
            </c:rich>
          </c:tx>
          <c:layout/>
          <c:overlay val="1"/>
        </c:title>
        <c:numFmt formatCode="0.0000" sourceLinked="0"/>
        <c:majorTickMark val="none"/>
        <c:minorTickMark val="none"/>
        <c:tickLblPos val="nextTo"/>
        <c:spPr>
          <a:ln w="12700" cap="flat">
            <a:noFill/>
            <a:prstDash val="solid"/>
            <a:round/>
          </a:ln>
        </c:spPr>
        <c:txPr>
          <a:bodyPr rot="0"/>
          <a:lstStyle/>
          <a:p>
            <a:pPr>
              <a:defRPr b="0" i="0" strike="noStrike" sz="2800" u="none">
                <a:solidFill>
                  <a:srgbClr val="000000"/>
                </a:solidFill>
                <a:latin typeface="Arial"/>
              </a:defRPr>
            </a:pPr>
          </a:p>
        </c:txPr>
        <c:crossAx val="2094734552"/>
        <c:crosses val="autoZero"/>
        <c:crossBetween val="between"/>
        <c:majorUnit val="1"/>
        <c:minorUnit val="0.5"/>
      </c:valAx>
      <c:spPr>
        <a:noFill/>
        <a:ln w="12700" cap="flat">
          <a:noFill/>
          <a:miter lim="400000"/>
        </a:ln>
        <a:effectLst/>
      </c:spPr>
    </c:plotArea>
    <c:legend>
      <c:legendPos val="r"/>
      <c:layout>
        <c:manualLayout>
          <c:xMode val="edge"/>
          <c:yMode val="edge"/>
          <c:x val="0.674015"/>
          <c:y val="0.0396401"/>
          <c:w val="0.325985"/>
          <c:h val="0.128945"/>
        </c:manualLayout>
      </c:layout>
      <c:overlay val="1"/>
      <c:spPr>
        <a:solidFill>
          <a:srgbClr val="FFFFFF"/>
        </a:solidFill>
        <a:ln w="12700" cap="flat">
          <a:solidFill>
            <a:srgbClr val="000000"/>
          </a:solidFill>
          <a:prstDash val="solid"/>
          <a:round/>
        </a:ln>
        <a:effectLst/>
      </c:spPr>
      <c:txPr>
        <a:bodyPr rot="0"/>
        <a:lstStyle/>
        <a:p>
          <a:pPr>
            <a:defRPr b="0" i="0" strike="noStrike" sz="3600" u="none">
              <a:solidFill>
                <a:srgbClr val="000000"/>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ekman proposed: facial -&gt; speech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 valence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more data!</a:t>
            </a:r>
            <a:r>
              <a:t> </a:t>
            </a:r>
            <a:r>
              <a:t>Hundreds</a:t>
            </a:r>
            <a:r>
              <a:t> </a:t>
            </a:r>
            <a:r>
              <a:t>to</a:t>
            </a:r>
            <a:r>
              <a:t> </a:t>
            </a:r>
            <a:r>
              <a:t>thousands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More</a:t>
            </a:r>
            <a:r>
              <a:t> </a:t>
            </a:r>
            <a:r>
              <a:t>data</a:t>
            </a:r>
          </a:p>
          <a:p>
            <a:pPr/>
            <a:r>
              <a:t>add lexical, because the data is improvisation acting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Shape 537"/>
          <p:cNvSpPr/>
          <p:nvPr>
            <p:ph type="sldImg"/>
          </p:nvPr>
        </p:nvSpPr>
        <p:spPr>
          <a:prstGeom prst="rect">
            <a:avLst/>
          </a:prstGeom>
        </p:spPr>
        <p:txBody>
          <a:bodyPr/>
          <a:lstStyle/>
          <a:p>
            <a:pPr/>
          </a:p>
        </p:txBody>
      </p:sp>
      <p:sp>
        <p:nvSpPr>
          <p:cNvPr id="538" name="Shape 538"/>
          <p:cNvSpPr/>
          <p:nvPr>
            <p:ph type="body" sz="quarter" idx="1"/>
          </p:nvPr>
        </p:nvSpPr>
        <p:spPr>
          <a:prstGeom prst="rect">
            <a:avLst/>
          </a:prstGeom>
        </p:spPr>
        <p:txBody>
          <a:bodyPr/>
          <a:lstStyle/>
          <a:p>
            <a:pPr/>
            <a:r>
              <a:t>Do spectrograms and waveforms contain complementary information for emotion recognition in speech?</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Shape 635"/>
          <p:cNvSpPr/>
          <p:nvPr>
            <p:ph type="sldImg"/>
          </p:nvPr>
        </p:nvSpPr>
        <p:spPr>
          <a:prstGeom prst="rect">
            <a:avLst/>
          </a:prstGeom>
        </p:spPr>
        <p:txBody>
          <a:bodyPr/>
          <a:lstStyle/>
          <a:p>
            <a:pPr/>
          </a:p>
        </p:txBody>
      </p:sp>
      <p:sp>
        <p:nvSpPr>
          <p:cNvPr id="636" name="Shape 636"/>
          <p:cNvSpPr/>
          <p:nvPr>
            <p:ph type="body" sz="quarter" idx="1"/>
          </p:nvPr>
        </p:nvSpPr>
        <p:spPr>
          <a:prstGeom prst="rect">
            <a:avLst/>
          </a:prstGeom>
        </p:spPr>
        <p:txBody>
          <a:bodyPr/>
          <a:lstStyle/>
          <a:p>
            <a:pPr/>
            <a:r>
              <a:t>Limited size, limited language supported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Shape 641"/>
          <p:cNvSpPr/>
          <p:nvPr>
            <p:ph type="sldImg"/>
          </p:nvPr>
        </p:nvSpPr>
        <p:spPr>
          <a:prstGeom prst="rect">
            <a:avLst/>
          </a:prstGeom>
        </p:spPr>
        <p:txBody>
          <a:bodyPr/>
          <a:lstStyle/>
          <a:p>
            <a:pPr/>
          </a:p>
        </p:txBody>
      </p:sp>
      <p:sp>
        <p:nvSpPr>
          <p:cNvPr id="642" name="Shape 642"/>
          <p:cNvSpPr/>
          <p:nvPr>
            <p:ph type="body" sz="quarter" idx="1"/>
          </p:nvPr>
        </p:nvSpPr>
        <p:spPr>
          <a:prstGeom prst="rect">
            <a:avLst/>
          </a:prstGeom>
        </p:spPr>
        <p:txBody>
          <a:bodyPr/>
          <a:lstStyle/>
          <a:p>
            <a:pPr/>
            <a:r>
              <a:t>Expand lexicon with cross-lingual transfer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Expand lexicon by crowd-sourcing annotations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r>
              <a:t>Expand lexicon by crowd-sourcing annotations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how actors understand and interpret emotion</a:t>
            </a:r>
          </a:p>
          <a:p>
            <a:pPr/>
            <a:r>
              <a:t>energy from picture</a:t>
            </a:r>
          </a:p>
          <a:p>
            <a:pPr/>
            <a:r>
              <a:t>pitch, sp</a:t>
            </a:r>
            <a:r>
              <a:t>eaking</a:t>
            </a:r>
            <a:r>
              <a:t>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Drag the bar under video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Annotator difference</a:t>
            </a:r>
          </a:p>
          <a:p>
            <a:pPr>
              <a:defRPr b="1"/>
            </a:pPr>
            <a:r>
              <a:t>natural low agreement</a:t>
            </a:r>
          </a:p>
          <a:p>
            <a:pPr>
              <a:defRPr b="1"/>
            </a:pPr>
            <a:r>
              <a:t>yellow</a:t>
            </a:r>
            <a:r>
              <a:rPr b="0"/>
              <a:t> always close to zero</a:t>
            </a:r>
            <a:endParaRPr b="0"/>
          </a:p>
          <a:p>
            <a:pPr>
              <a:defRPr b="1"/>
            </a:pPr>
            <a:r>
              <a:t>red</a:t>
            </a:r>
            <a:r>
              <a:rPr b="0"/>
              <a:t>: extreme score for arousal - high pos and high neg</a:t>
            </a:r>
            <a:endParaRPr b="0"/>
          </a:p>
          <a:p>
            <a:pPr>
              <a:defRPr b="1"/>
            </a:pPr>
            <a:r>
              <a:t>light blue: </a:t>
            </a:r>
            <a:r>
              <a:rPr b="0"/>
              <a:t>skewed towards positive valence - high pos and close-to-zero neg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all collected with different emotion eliciting method, in different noice condition. making them really hard to compare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Best if speaker self-annotate, but if not (e.g. data from YouTube videos), can use LLM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Best if speaker self-annotate, but if not (e.g. data from YouTube videos)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5 people recorded again with different recording settings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Spontaneous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4" name="Title Text"/>
          <p:cNvSpPr txBox="1"/>
          <p:nvPr>
            <p:ph type="title"/>
          </p:nvPr>
        </p:nvSpPr>
        <p:spPr>
          <a:xfrm>
            <a:off x="4833937" y="2303858"/>
            <a:ext cx="14716127" cy="4643439"/>
          </a:xfrm>
          <a:prstGeom prst="rect">
            <a:avLst/>
          </a:prstGeom>
        </p:spPr>
        <p:txBody>
          <a:bodyPr lIns="71436" tIns="71436" rIns="71436" bIns="71436"/>
          <a:lstStyle>
            <a:lvl1pPr defTabSz="690083">
              <a:defRPr spc="-300" sz="8400">
                <a:solidFill>
                  <a:srgbClr val="404040"/>
                </a:solidFill>
              </a:defRPr>
            </a:lvl1pPr>
          </a:lstStyle>
          <a:p>
            <a:pPr/>
            <a:r>
              <a:t>Title Text</a:t>
            </a:r>
          </a:p>
        </p:txBody>
      </p:sp>
      <p:sp>
        <p:nvSpPr>
          <p:cNvPr id="15" name="Body Level One…"/>
          <p:cNvSpPr txBox="1"/>
          <p:nvPr>
            <p:ph type="body" sz="quarter" idx="1"/>
          </p:nvPr>
        </p:nvSpPr>
        <p:spPr>
          <a:xfrm>
            <a:off x="4833937" y="7090171"/>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96" name="Body Level One…"/>
          <p:cNvSpPr txBox="1"/>
          <p:nvPr>
            <p:ph type="body" sz="quarter" idx="1"/>
          </p:nvPr>
        </p:nvSpPr>
        <p:spPr>
          <a:xfrm>
            <a:off x="4833937" y="8947546"/>
            <a:ext cx="14716127" cy="647702"/>
          </a:xfrm>
          <a:prstGeom prst="rect">
            <a:avLst/>
          </a:prstGeom>
        </p:spPr>
        <p:txBody>
          <a:bodyPr lIns="71436" tIns="71436" rIns="71436" bIns="71436"/>
          <a:lstStyle>
            <a:lvl1pPr algn="ctr" defTabSz="821530">
              <a:lnSpc>
                <a:spcPct val="100000"/>
              </a:lnSpc>
              <a:spcBef>
                <a:spcPts val="0"/>
              </a:spcBef>
              <a:defRPr cap="none" i="1" spc="0" sz="3200">
                <a:solidFill>
                  <a:srgbClr val="000000"/>
                </a:solidFill>
                <a:latin typeface="+mn-lt"/>
                <a:ea typeface="+mn-ea"/>
                <a:cs typeface="+mn-cs"/>
                <a:sym typeface="Helvetica Neue"/>
              </a:defRPr>
            </a:lvl1pPr>
            <a:lvl2pPr algn="ctr" defTabSz="821530">
              <a:lnSpc>
                <a:spcPct val="100000"/>
              </a:lnSpc>
              <a:spcBef>
                <a:spcPts val="0"/>
              </a:spcBef>
              <a:defRPr cap="none" i="1" spc="0" sz="3200">
                <a:solidFill>
                  <a:srgbClr val="000000"/>
                </a:solidFill>
                <a:latin typeface="+mn-lt"/>
                <a:ea typeface="+mn-ea"/>
                <a:cs typeface="+mn-cs"/>
                <a:sym typeface="Helvetica Neue"/>
              </a:defRPr>
            </a:lvl2pPr>
            <a:lvl3pPr algn="ctr" defTabSz="821530">
              <a:lnSpc>
                <a:spcPct val="100000"/>
              </a:lnSpc>
              <a:spcBef>
                <a:spcPts val="0"/>
              </a:spcBef>
              <a:defRPr cap="none" i="1" spc="0" sz="3200">
                <a:solidFill>
                  <a:srgbClr val="000000"/>
                </a:solidFill>
                <a:latin typeface="+mn-lt"/>
                <a:ea typeface="+mn-ea"/>
                <a:cs typeface="+mn-cs"/>
                <a:sym typeface="Helvetica Neue"/>
              </a:defRPr>
            </a:lvl3pPr>
            <a:lvl4pPr algn="ctr" defTabSz="821530">
              <a:lnSpc>
                <a:spcPct val="100000"/>
              </a:lnSpc>
              <a:spcBef>
                <a:spcPts val="0"/>
              </a:spcBef>
              <a:defRPr cap="none" i="1" spc="0" sz="3200">
                <a:solidFill>
                  <a:srgbClr val="000000"/>
                </a:solidFill>
                <a:latin typeface="+mn-lt"/>
                <a:ea typeface="+mn-ea"/>
                <a:cs typeface="+mn-cs"/>
                <a:sym typeface="Helvetica Neue"/>
              </a:defRPr>
            </a:lvl4pPr>
            <a:lvl5pPr algn="ctr" defTabSz="821530">
              <a:lnSpc>
                <a:spcPct val="100000"/>
              </a:lnSpc>
              <a:spcBef>
                <a:spcPts val="0"/>
              </a:spcBef>
              <a:defRPr cap="none" i="1" spc="0" sz="3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7" name="“Type a quote here.”"/>
          <p:cNvSpPr txBox="1"/>
          <p:nvPr>
            <p:ph type="body" sz="quarter" idx="21"/>
          </p:nvPr>
        </p:nvSpPr>
        <p:spPr>
          <a:xfrm>
            <a:off x="4833937" y="5997575"/>
            <a:ext cx="14716128" cy="863601"/>
          </a:xfrm>
          <a:prstGeom prst="rect">
            <a:avLst/>
          </a:prstGeom>
        </p:spPr>
        <p:txBody>
          <a:bodyPr lIns="71436" tIns="71436" rIns="71436" bIns="71436" anchor="ctr"/>
          <a:lstStyle/>
          <a:p>
            <a:pPr algn="ctr" defTabSz="821530">
              <a:lnSpc>
                <a:spcPct val="100000"/>
              </a:lnSpc>
              <a:spcBef>
                <a:spcPts val="0"/>
              </a:spcBef>
              <a:defRPr cap="none" spc="0" sz="4600">
                <a:solidFill>
                  <a:srgbClr val="000000"/>
                </a:solidFill>
                <a:latin typeface="Helvetica Neue Medium"/>
                <a:ea typeface="Helvetica Neue Medium"/>
                <a:cs typeface="Helvetica Neue Medium"/>
                <a:sym typeface="Helvetica Neue Medium"/>
              </a:defRPr>
            </a:pPr>
          </a:p>
        </p:txBody>
      </p:sp>
      <p:sp>
        <p:nvSpPr>
          <p:cNvPr id="98"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5" name="Image"/>
          <p:cNvSpPr/>
          <p:nvPr>
            <p:ph type="pic" idx="21"/>
          </p:nvPr>
        </p:nvSpPr>
        <p:spPr>
          <a:xfrm>
            <a:off x="1712268" y="0"/>
            <a:ext cx="20959465" cy="13983891"/>
          </a:xfrm>
          <a:prstGeom prst="rect">
            <a:avLst/>
          </a:prstGeom>
        </p:spPr>
        <p:txBody>
          <a:bodyPr lIns="91439" tIns="45719" rIns="91439" bIns="45719">
            <a:noAutofit/>
          </a:bodyPr>
          <a:lstStyle/>
          <a:p>
            <a:pPr/>
          </a:p>
        </p:txBody>
      </p:sp>
      <p:sp>
        <p:nvSpPr>
          <p:cNvPr id="10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0" name="Title Text"/>
          <p:cNvSpPr txBox="1"/>
          <p:nvPr>
            <p:ph type="title"/>
          </p:nvPr>
        </p:nvSpPr>
        <p:spPr>
          <a:prstGeom prst="rect">
            <a:avLst/>
          </a:prstGeom>
        </p:spPr>
        <p:txBody>
          <a:bodyPr/>
          <a:lstStyle/>
          <a:p>
            <a:pPr/>
            <a:r>
              <a:t>Title Text</a:t>
            </a:r>
          </a:p>
        </p:txBody>
      </p:sp>
      <p:sp>
        <p:nvSpPr>
          <p:cNvPr id="12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0"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1"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32" name="Title Text"/>
          <p:cNvSpPr txBox="1"/>
          <p:nvPr>
            <p:ph type="title"/>
          </p:nvPr>
        </p:nvSpPr>
        <p:spPr>
          <a:xfrm>
            <a:off x="2194560" y="573206"/>
            <a:ext cx="20116802" cy="2901514"/>
          </a:xfrm>
          <a:prstGeom prst="rect">
            <a:avLst/>
          </a:prstGeom>
        </p:spPr>
        <p:txBody>
          <a:bodyPr/>
          <a:lstStyle>
            <a:lvl1pPr defTabSz="690083">
              <a:defRPr spc="-300" sz="8400">
                <a:solidFill>
                  <a:srgbClr val="404040"/>
                </a:solidFill>
              </a:defRPr>
            </a:lvl1pPr>
          </a:lstStyle>
          <a:p>
            <a:pPr/>
            <a:r>
              <a:t>Title Text</a:t>
            </a:r>
          </a:p>
        </p:txBody>
      </p:sp>
      <p:sp>
        <p:nvSpPr>
          <p:cNvPr id="133"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1" name="Title Text"/>
          <p:cNvSpPr txBox="1"/>
          <p:nvPr>
            <p:ph type="title"/>
          </p:nvPr>
        </p:nvSpPr>
        <p:spPr>
          <a:xfrm>
            <a:off x="2194560" y="1517902"/>
            <a:ext cx="20116802" cy="7132326"/>
          </a:xfrm>
          <a:prstGeom prst="rect">
            <a:avLst/>
          </a:prstGeom>
        </p:spPr>
        <p:txBody>
          <a:bodyPr/>
          <a:lstStyle/>
          <a:p>
            <a:pPr/>
            <a:r>
              <a:t>Title Text</a:t>
            </a:r>
          </a:p>
        </p:txBody>
      </p:sp>
      <p:sp>
        <p:nvSpPr>
          <p:cNvPr id="142" name="Body Level One…"/>
          <p:cNvSpPr txBox="1"/>
          <p:nvPr>
            <p:ph type="body" sz="quarter" idx="1"/>
          </p:nvPr>
        </p:nvSpPr>
        <p:spPr>
          <a:xfrm>
            <a:off x="2200100" y="8911242"/>
            <a:ext cx="20116802" cy="228600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50"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1" name="Rectangle 8"/>
          <p:cNvSpPr/>
          <p:nvPr/>
        </p:nvSpPr>
        <p:spPr>
          <a:xfrm>
            <a:off x="22" y="12668632"/>
            <a:ext cx="24377664"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2"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53" name="Title Text"/>
          <p:cNvSpPr txBox="1"/>
          <p:nvPr>
            <p:ph type="title"/>
          </p:nvPr>
        </p:nvSpPr>
        <p:spPr>
          <a:xfrm>
            <a:off x="2194560" y="573206"/>
            <a:ext cx="20116802" cy="2901514"/>
          </a:xfrm>
          <a:prstGeom prst="rect">
            <a:avLst/>
          </a:prstGeom>
        </p:spPr>
        <p:txBody>
          <a:bodyPr/>
          <a:lstStyle>
            <a:lvl1pPr defTabSz="690083">
              <a:defRPr spc="-300" sz="8400">
                <a:solidFill>
                  <a:srgbClr val="404040"/>
                </a:solidFill>
              </a:defRPr>
            </a:lvl1pPr>
          </a:lstStyle>
          <a:p>
            <a:pPr/>
            <a:r>
              <a:t>Title Text</a:t>
            </a:r>
          </a:p>
        </p:txBody>
      </p:sp>
      <p:sp>
        <p:nvSpPr>
          <p:cNvPr id="154"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0" indent="-627012">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62" name="Title Text"/>
          <p:cNvSpPr txBox="1"/>
          <p:nvPr>
            <p:ph type="title"/>
          </p:nvPr>
        </p:nvSpPr>
        <p:spPr>
          <a:xfrm>
            <a:off x="4419600" y="4260850"/>
            <a:ext cx="15544800" cy="2940050"/>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63" name="Body Level One…"/>
          <p:cNvSpPr txBox="1"/>
          <p:nvPr>
            <p:ph type="body" sz="quarter" idx="1"/>
          </p:nvPr>
        </p:nvSpPr>
        <p:spPr>
          <a:xfrm>
            <a:off x="5791200" y="7772400"/>
            <a:ext cx="12801600" cy="3505200"/>
          </a:xfrm>
          <a:prstGeom prst="rect">
            <a:avLst/>
          </a:prstGeom>
        </p:spPr>
        <p:txBody>
          <a:bodyPr lIns="91436" tIns="91436" rIns="91436" bIns="91436"/>
          <a:lstStyle>
            <a:lvl1pPr algn="ctr" defTabSz="914400">
              <a:lnSpc>
                <a:spcPct val="115000"/>
              </a:lnSpc>
              <a:spcBef>
                <a:spcPts val="1400"/>
              </a:spcBef>
              <a:defRPr cap="none" spc="0" sz="6400">
                <a:solidFill>
                  <a:srgbClr val="888888"/>
                </a:solidFill>
              </a:defRPr>
            </a:lvl1pPr>
            <a:lvl2pPr algn="ctr" defTabSz="914400">
              <a:lnSpc>
                <a:spcPct val="115000"/>
              </a:lnSpc>
              <a:spcBef>
                <a:spcPts val="1400"/>
              </a:spcBef>
              <a:defRPr cap="none" spc="0" sz="6400">
                <a:solidFill>
                  <a:srgbClr val="888888"/>
                </a:solidFill>
              </a:defRPr>
            </a:lvl2pPr>
            <a:lvl3pPr algn="ctr" defTabSz="914400">
              <a:lnSpc>
                <a:spcPct val="115000"/>
              </a:lnSpc>
              <a:spcBef>
                <a:spcPts val="1400"/>
              </a:spcBef>
              <a:defRPr cap="none" spc="0" sz="6400">
                <a:solidFill>
                  <a:srgbClr val="888888"/>
                </a:solidFill>
              </a:defRPr>
            </a:lvl3pPr>
            <a:lvl4pPr algn="ctr" defTabSz="914400">
              <a:lnSpc>
                <a:spcPct val="115000"/>
              </a:lnSpc>
              <a:spcBef>
                <a:spcPts val="1400"/>
              </a:spcBef>
              <a:defRPr cap="none" spc="0" sz="6400">
                <a:solidFill>
                  <a:srgbClr val="888888"/>
                </a:solidFill>
              </a:defRPr>
            </a:lvl4pPr>
            <a:lvl5pPr algn="ctr" defTabSz="914400">
              <a:lnSpc>
                <a:spcPct val="115000"/>
              </a:lnSpc>
              <a:spcBef>
                <a:spcPts val="1400"/>
              </a:spcBef>
              <a:defRPr cap="none" spc="0" sz="6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71" name="Body Level One…"/>
          <p:cNvSpPr txBox="1"/>
          <p:nvPr>
            <p:ph type="body" idx="1"/>
          </p:nvPr>
        </p:nvSpPr>
        <p:spPr>
          <a:xfrm>
            <a:off x="3962400" y="3200400"/>
            <a:ext cx="16459200" cy="9051926"/>
          </a:xfrm>
          <a:prstGeom prst="rect">
            <a:avLst/>
          </a:prstGeom>
        </p:spPr>
        <p:txBody>
          <a:bodyPr lIns="91436" tIns="91436" rIns="91436" bIns="91436"/>
          <a:lstStyle>
            <a:lvl1pPr marL="535779" indent="-535779" defTabSz="914400">
              <a:spcBef>
                <a:spcPts val="1200"/>
              </a:spcBef>
              <a:buSzPct val="100000"/>
              <a:buFont typeface="Arial"/>
              <a:buChar char="•"/>
              <a:defRPr cap="none" spc="0" sz="5000">
                <a:solidFill>
                  <a:srgbClr val="404040"/>
                </a:solidFill>
              </a:defRPr>
            </a:lvl1pPr>
            <a:lvl2pPr marL="967466" indent="-510265" defTabSz="914400">
              <a:spcBef>
                <a:spcPts val="1200"/>
              </a:spcBef>
              <a:buSzPct val="100000"/>
              <a:buFont typeface="Arial"/>
              <a:buChar char="–"/>
              <a:defRPr cap="none" spc="0" sz="5000">
                <a:solidFill>
                  <a:srgbClr val="404040"/>
                </a:solidFill>
              </a:defRPr>
            </a:lvl2pPr>
            <a:lvl3pPr marL="1390650" indent="-476250" defTabSz="914400">
              <a:spcBef>
                <a:spcPts val="1200"/>
              </a:spcBef>
              <a:buSzPct val="100000"/>
              <a:buFont typeface="Arial"/>
              <a:buChar char="•"/>
              <a:defRPr cap="none" spc="0" sz="5000">
                <a:solidFill>
                  <a:srgbClr val="404040"/>
                </a:solidFill>
              </a:defRPr>
            </a:lvl3pPr>
            <a:lvl4pPr marL="1943100" indent="-571500" defTabSz="914400">
              <a:spcBef>
                <a:spcPts val="1200"/>
              </a:spcBef>
              <a:buSzPct val="100000"/>
              <a:buFont typeface="Arial"/>
              <a:buChar char="–"/>
              <a:defRPr cap="none" spc="0" sz="5000">
                <a:solidFill>
                  <a:srgbClr val="404040"/>
                </a:solidFill>
              </a:defRPr>
            </a:lvl4pPr>
            <a:lvl5pPr marL="2400300" indent="-571500" defTabSz="914400">
              <a:spcBef>
                <a:spcPts val="1200"/>
              </a:spcBef>
              <a:buSzPct val="100000"/>
              <a:buFont typeface="Arial"/>
              <a:buChar char="»"/>
              <a:defRPr cap="none" spc="0" sz="50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72" name="Title Text"/>
          <p:cNvSpPr txBox="1"/>
          <p:nvPr>
            <p:ph type="title"/>
          </p:nvPr>
        </p:nvSpPr>
        <p:spPr>
          <a:xfrm>
            <a:off x="3962400" y="549276"/>
            <a:ext cx="16459200" cy="2286002"/>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73"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80" name="Body Level One…"/>
          <p:cNvSpPr txBox="1"/>
          <p:nvPr>
            <p:ph type="body" idx="1"/>
          </p:nvPr>
        </p:nvSpPr>
        <p:spPr>
          <a:xfrm>
            <a:off x="3962400" y="3200400"/>
            <a:ext cx="16459200" cy="9051926"/>
          </a:xfrm>
          <a:prstGeom prst="rect">
            <a:avLst/>
          </a:prstGeom>
        </p:spPr>
        <p:txBody>
          <a:bodyPr lIns="91438" tIns="91438" rIns="91438" bIns="91438"/>
          <a:lstStyle>
            <a:lvl1pPr marL="685800" indent="-685800" defTabSz="914400">
              <a:lnSpc>
                <a:spcPct val="100000"/>
              </a:lnSpc>
              <a:spcBef>
                <a:spcPts val="1500"/>
              </a:spcBef>
              <a:buSzPct val="100000"/>
              <a:buFont typeface="Arial"/>
              <a:buChar char="•"/>
              <a:defRPr cap="none" spc="0" sz="6400">
                <a:solidFill>
                  <a:srgbClr val="000000"/>
                </a:solidFill>
              </a:defRPr>
            </a:lvl1pPr>
            <a:lvl2pPr marL="1110342" indent="-653142" defTabSz="914400">
              <a:lnSpc>
                <a:spcPct val="100000"/>
              </a:lnSpc>
              <a:spcBef>
                <a:spcPts val="1500"/>
              </a:spcBef>
              <a:buSzPct val="100000"/>
              <a:buFont typeface="Arial"/>
              <a:buChar char="–"/>
              <a:defRPr cap="none" spc="0" sz="6400">
                <a:solidFill>
                  <a:srgbClr val="000000"/>
                </a:solidFill>
              </a:defRPr>
            </a:lvl2pPr>
            <a:lvl3pPr marL="1524000" indent="-609600" defTabSz="914400">
              <a:lnSpc>
                <a:spcPct val="100000"/>
              </a:lnSpc>
              <a:spcBef>
                <a:spcPts val="1500"/>
              </a:spcBef>
              <a:buSzPct val="100000"/>
              <a:buFont typeface="Arial"/>
              <a:buChar char="•"/>
              <a:defRPr cap="none" spc="0" sz="6400">
                <a:solidFill>
                  <a:srgbClr val="000000"/>
                </a:solidFill>
              </a:defRPr>
            </a:lvl3pPr>
            <a:lvl4pPr marL="2103120" indent="-731519" defTabSz="914400">
              <a:lnSpc>
                <a:spcPct val="100000"/>
              </a:lnSpc>
              <a:spcBef>
                <a:spcPts val="1500"/>
              </a:spcBef>
              <a:buSzPct val="100000"/>
              <a:buFont typeface="Arial"/>
              <a:buChar char="–"/>
              <a:defRPr cap="none" spc="0" sz="6400">
                <a:solidFill>
                  <a:srgbClr val="000000"/>
                </a:solidFill>
              </a:defRPr>
            </a:lvl4pPr>
            <a:lvl5pPr marL="2560320" indent="-731520" defTabSz="914400">
              <a:lnSpc>
                <a:spcPct val="100000"/>
              </a:lnSpc>
              <a:spcBef>
                <a:spcPts val="1500"/>
              </a:spcBef>
              <a:buSzPct val="100000"/>
              <a:buFont typeface="Arial"/>
              <a:buChar char="»"/>
              <a:defRPr cap="none" spc="0" sz="6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81" name="Title Text"/>
          <p:cNvSpPr txBox="1"/>
          <p:nvPr>
            <p:ph type="title"/>
          </p:nvPr>
        </p:nvSpPr>
        <p:spPr>
          <a:xfrm>
            <a:off x="3962400" y="549276"/>
            <a:ext cx="16459200" cy="2286001"/>
          </a:xfrm>
          <a:prstGeom prst="rect">
            <a:avLst/>
          </a:prstGeom>
        </p:spPr>
        <p:txBody>
          <a:bodyPr lIns="91438" tIns="91438" rIns="91438" bIns="91438" anchor="ctr"/>
          <a:lstStyle>
            <a:lvl1pPr algn="ctr" defTabSz="914400">
              <a:lnSpc>
                <a:spcPct val="100000"/>
              </a:lnSpc>
              <a:defRPr spc="0" sz="8800">
                <a:solidFill>
                  <a:srgbClr val="000000"/>
                </a:solidFill>
              </a:defRPr>
            </a:lvl1pPr>
          </a:lstStyle>
          <a:p>
            <a:pPr/>
            <a:r>
              <a:t>Title Text</a:t>
            </a:r>
          </a:p>
        </p:txBody>
      </p:sp>
      <p:sp>
        <p:nvSpPr>
          <p:cNvPr id="182" name="Slide Number"/>
          <p:cNvSpPr txBox="1"/>
          <p:nvPr>
            <p:ph type="sldNum" sz="quarter" idx="2"/>
          </p:nvPr>
        </p:nvSpPr>
        <p:spPr>
          <a:xfrm>
            <a:off x="19917054" y="12835871"/>
            <a:ext cx="504546" cy="483908"/>
          </a:xfrm>
          <a:prstGeom prst="rect">
            <a:avLst/>
          </a:prstGeom>
        </p:spPr>
        <p:txBody>
          <a:bodyPr lIns="91438" tIns="91438" rIns="91438" bIns="91438"/>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3" name="Image"/>
          <p:cNvSpPr/>
          <p:nvPr>
            <p:ph type="pic" sz="half" idx="21"/>
          </p:nvPr>
        </p:nvSpPr>
        <p:spPr>
          <a:xfrm>
            <a:off x="5329061" y="406546"/>
            <a:ext cx="13716005" cy="9148765"/>
          </a:xfrm>
          <a:prstGeom prst="rect">
            <a:avLst/>
          </a:prstGeom>
        </p:spPr>
        <p:txBody>
          <a:bodyPr lIns="91439" tIns="45719" rIns="91439" bIns="45719">
            <a:noAutofit/>
          </a:bodyPr>
          <a:lstStyle/>
          <a:p>
            <a:pPr/>
          </a:p>
        </p:txBody>
      </p:sp>
      <p:sp>
        <p:nvSpPr>
          <p:cNvPr id="24" name="Title Text"/>
          <p:cNvSpPr txBox="1"/>
          <p:nvPr>
            <p:ph type="title"/>
          </p:nvPr>
        </p:nvSpPr>
        <p:spPr>
          <a:xfrm>
            <a:off x="4833937" y="9447609"/>
            <a:ext cx="14716127" cy="2000252"/>
          </a:xfrm>
          <a:prstGeom prst="rect">
            <a:avLst/>
          </a:prstGeom>
        </p:spPr>
        <p:txBody>
          <a:bodyPr lIns="71436" tIns="71436" rIns="71436" bIns="71436"/>
          <a:lstStyle>
            <a:lvl1pPr defTabSz="690083">
              <a:defRPr spc="-300" sz="8400">
                <a:solidFill>
                  <a:srgbClr val="404040"/>
                </a:solidFill>
              </a:defRPr>
            </a:lvl1pPr>
          </a:lstStyle>
          <a:p>
            <a:pPr/>
            <a:r>
              <a:t>Title Text</a:t>
            </a:r>
          </a:p>
        </p:txBody>
      </p:sp>
      <p:sp>
        <p:nvSpPr>
          <p:cNvPr id="25" name="Body Level One…"/>
          <p:cNvSpPr txBox="1"/>
          <p:nvPr>
            <p:ph type="body" sz="quarter" idx="1"/>
          </p:nvPr>
        </p:nvSpPr>
        <p:spPr>
          <a:xfrm>
            <a:off x="4833937" y="11465717"/>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89"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spc="0"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90" name="Body Level One…"/>
          <p:cNvSpPr txBox="1"/>
          <p:nvPr>
            <p:ph type="body" idx="1"/>
          </p:nvPr>
        </p:nvSpPr>
        <p:spPr>
          <a:xfrm>
            <a:off x="4387453" y="3643312"/>
            <a:ext cx="15609094" cy="8840393"/>
          </a:xfrm>
          <a:prstGeom prst="rect">
            <a:avLst/>
          </a:prstGeom>
        </p:spPr>
        <p:txBody>
          <a:bodyPr lIns="71436" tIns="71436" rIns="71436" bIns="71436" anchor="ctr"/>
          <a:lstStyle>
            <a:lvl1pPr marL="611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1pPr>
            <a:lvl2pPr marL="10556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2pPr>
            <a:lvl3pPr marL="1500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3pPr>
            <a:lvl4pPr marL="1944686"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4pPr>
            <a:lvl5pPr marL="2389186" indent="-611186" defTabSz="821530">
              <a:lnSpc>
                <a:spcPct val="100000"/>
              </a:lnSpc>
              <a:spcBef>
                <a:spcPts val="5900"/>
              </a:spcBef>
              <a:buSzPct val="145000"/>
              <a:buChar char="•"/>
              <a:defRPr cap="none" spc="0" sz="44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8"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99"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200"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201" name="Title Text"/>
          <p:cNvSpPr txBox="1"/>
          <p:nvPr>
            <p:ph type="title"/>
          </p:nvPr>
        </p:nvSpPr>
        <p:spPr>
          <a:xfrm>
            <a:off x="2194560" y="573206"/>
            <a:ext cx="20116802" cy="2901514"/>
          </a:xfrm>
          <a:prstGeom prst="rect">
            <a:avLst/>
          </a:prstGeom>
        </p:spPr>
        <p:txBody>
          <a:bodyPr/>
          <a:lstStyle>
            <a:lvl1pPr>
              <a:defRPr spc="-200" sz="9600">
                <a:solidFill>
                  <a:srgbClr val="404040"/>
                </a:solidFill>
              </a:defRPr>
            </a:lvl1pPr>
          </a:lstStyle>
          <a:p>
            <a:pPr/>
            <a:r>
              <a:t>Title Text</a:t>
            </a:r>
          </a:p>
        </p:txBody>
      </p:sp>
      <p:sp>
        <p:nvSpPr>
          <p:cNvPr id="202" name="Body Level One…"/>
          <p:cNvSpPr txBox="1"/>
          <p:nvPr>
            <p:ph type="body" idx="1"/>
          </p:nvPr>
        </p:nvSpPr>
        <p:spPr>
          <a:xfrm>
            <a:off x="2194560" y="3691468"/>
            <a:ext cx="20116802" cy="8046720"/>
          </a:xfrm>
          <a:prstGeom prst="rect">
            <a:avLst/>
          </a:prstGeom>
        </p:spPr>
        <p:txBody>
          <a:bodyPr lIns="0" tIns="0" rIns="0" bIns="0"/>
          <a:lstStyle>
            <a:lvl1pPr marL="192019" indent="-192019" defTabSz="1773935">
              <a:lnSpc>
                <a:spcPct val="115000"/>
              </a:lnSpc>
              <a:spcBef>
                <a:spcPts val="0"/>
              </a:spcBef>
              <a:buClr>
                <a:srgbClr val="1CADE4"/>
              </a:buClr>
              <a:buSzPct val="100000"/>
              <a:buFont typeface="Calibri"/>
              <a:buChar char=" "/>
              <a:defRPr cap="none" spc="0" sz="4200">
                <a:solidFill>
                  <a:srgbClr val="404040"/>
                </a:solidFill>
              </a:defRPr>
            </a:lvl1pPr>
            <a:lvl2pPr marL="627888" indent="-426720" defTabSz="1773935">
              <a:lnSpc>
                <a:spcPct val="115000"/>
              </a:lnSpc>
              <a:spcBef>
                <a:spcPts val="0"/>
              </a:spcBef>
              <a:buClr>
                <a:srgbClr val="1CADE4"/>
              </a:buClr>
              <a:buSzPct val="100000"/>
              <a:buFont typeface="Calibri"/>
              <a:buChar char="◦"/>
              <a:defRPr cap="none" spc="0" sz="4200">
                <a:solidFill>
                  <a:srgbClr val="404040"/>
                </a:solidFill>
              </a:defRPr>
            </a:lvl2pPr>
            <a:lvl3pPr marL="932685" indent="-548637" defTabSz="1773935">
              <a:lnSpc>
                <a:spcPct val="115000"/>
              </a:lnSpc>
              <a:spcBef>
                <a:spcPts val="0"/>
              </a:spcBef>
              <a:buClr>
                <a:srgbClr val="1CADE4"/>
              </a:buClr>
              <a:buSzPct val="100000"/>
              <a:buFont typeface="Calibri"/>
              <a:buChar char="◦"/>
              <a:defRPr cap="none" spc="0" sz="4200">
                <a:solidFill>
                  <a:srgbClr val="404040"/>
                </a:solidFill>
              </a:defRPr>
            </a:lvl3pPr>
            <a:lvl4pPr marL="1115566" indent="-548638" defTabSz="1773935">
              <a:lnSpc>
                <a:spcPct val="115000"/>
              </a:lnSpc>
              <a:spcBef>
                <a:spcPts val="0"/>
              </a:spcBef>
              <a:buClr>
                <a:srgbClr val="1CADE4"/>
              </a:buClr>
              <a:buSzPct val="100000"/>
              <a:buFont typeface="Calibri"/>
              <a:buChar char="◦"/>
              <a:defRPr cap="none" spc="0" sz="4200">
                <a:solidFill>
                  <a:srgbClr val="404040"/>
                </a:solidFill>
              </a:defRPr>
            </a:lvl4pPr>
            <a:lvl5pPr marL="1298447" indent="-548638" defTabSz="1773935">
              <a:lnSpc>
                <a:spcPct val="115000"/>
              </a:lnSpc>
              <a:spcBef>
                <a:spcPts val="0"/>
              </a:spcBef>
              <a:buClr>
                <a:srgbClr val="1CADE4"/>
              </a:buClr>
              <a:buSzPct val="100000"/>
              <a:buFont typeface="Calibri"/>
              <a:buChar char="◦"/>
              <a:defRPr cap="none" spc="0" sz="42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4833937" y="4536280"/>
            <a:ext cx="14716127" cy="4643439"/>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3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1" name="Image"/>
          <p:cNvSpPr/>
          <p:nvPr>
            <p:ph type="pic" idx="21"/>
          </p:nvPr>
        </p:nvSpPr>
        <p:spPr>
          <a:xfrm>
            <a:off x="6231432" y="863203"/>
            <a:ext cx="17439683" cy="11626455"/>
          </a:xfrm>
          <a:prstGeom prst="rect">
            <a:avLst/>
          </a:prstGeom>
        </p:spPr>
        <p:txBody>
          <a:bodyPr lIns="91439" tIns="45719" rIns="91439" bIns="45719">
            <a:noAutofit/>
          </a:bodyPr>
          <a:lstStyle/>
          <a:p>
            <a:pPr/>
          </a:p>
        </p:txBody>
      </p:sp>
      <p:sp>
        <p:nvSpPr>
          <p:cNvPr id="42" name="Title Text"/>
          <p:cNvSpPr txBox="1"/>
          <p:nvPr>
            <p:ph type="title"/>
          </p:nvPr>
        </p:nvSpPr>
        <p:spPr>
          <a:xfrm>
            <a:off x="4387453" y="892967"/>
            <a:ext cx="7500939" cy="5607846"/>
          </a:xfrm>
          <a:prstGeom prst="rect">
            <a:avLst/>
          </a:prstGeom>
        </p:spPr>
        <p:txBody>
          <a:bodyPr lIns="71436" tIns="71436" rIns="71436" bIns="71436"/>
          <a:lstStyle>
            <a:lvl1pPr algn="ctr" defTabSz="821530">
              <a:lnSpc>
                <a:spcPct val="100000"/>
              </a:lnSpc>
              <a:defRPr spc="0" sz="8400">
                <a:solidFill>
                  <a:srgbClr val="000000"/>
                </a:solidFill>
                <a:latin typeface="Helvetica Neue Medium"/>
                <a:ea typeface="Helvetica Neue Medium"/>
                <a:cs typeface="Helvetica Neue Medium"/>
                <a:sym typeface="Helvetica Neue Medium"/>
              </a:defRPr>
            </a:lvl1pPr>
          </a:lstStyle>
          <a:p>
            <a:pPr/>
            <a:r>
              <a:t>Title Text</a:t>
            </a:r>
          </a:p>
        </p:txBody>
      </p:sp>
      <p:sp>
        <p:nvSpPr>
          <p:cNvPr id="43" name="Body Level One…"/>
          <p:cNvSpPr txBox="1"/>
          <p:nvPr>
            <p:ph type="body" sz="quarter" idx="1"/>
          </p:nvPr>
        </p:nvSpPr>
        <p:spPr>
          <a:xfrm>
            <a:off x="4387453" y="6643686"/>
            <a:ext cx="7500939" cy="5786439"/>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1"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52"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59"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60" name="Body Level One…"/>
          <p:cNvSpPr txBox="1"/>
          <p:nvPr>
            <p:ph type="body" idx="1"/>
          </p:nvPr>
        </p:nvSpPr>
        <p:spPr>
          <a:xfrm>
            <a:off x="4387453" y="3643312"/>
            <a:ext cx="15609094" cy="8840393"/>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8" name="Image"/>
          <p:cNvSpPr/>
          <p:nvPr>
            <p:ph type="pic" sz="half" idx="21"/>
          </p:nvPr>
        </p:nvSpPr>
        <p:spPr>
          <a:xfrm>
            <a:off x="8794253" y="3637357"/>
            <a:ext cx="13260588" cy="8840393"/>
          </a:xfrm>
          <a:prstGeom prst="rect">
            <a:avLst/>
          </a:prstGeom>
        </p:spPr>
        <p:txBody>
          <a:bodyPr lIns="91439" tIns="45719" rIns="91439" bIns="45719">
            <a:noAutofit/>
          </a:bodyPr>
          <a:lstStyle/>
          <a:p>
            <a:pPr/>
          </a:p>
        </p:txBody>
      </p:sp>
      <p:sp>
        <p:nvSpPr>
          <p:cNvPr id="69" name="Title Text"/>
          <p:cNvSpPr txBox="1"/>
          <p:nvPr>
            <p:ph type="title"/>
          </p:nvPr>
        </p:nvSpPr>
        <p:spPr>
          <a:xfrm>
            <a:off x="4387453" y="357186"/>
            <a:ext cx="15609094" cy="3036096"/>
          </a:xfrm>
          <a:prstGeom prst="rect">
            <a:avLst/>
          </a:prstGeom>
        </p:spPr>
        <p:txBody>
          <a:bodyPr lIns="71436" tIns="71436" rIns="71436" bIns="71436" anchor="ctr"/>
          <a:lstStyle>
            <a:lvl1pPr defTabSz="690083">
              <a:defRPr spc="-300" sz="8400">
                <a:solidFill>
                  <a:srgbClr val="404040"/>
                </a:solidFill>
              </a:defRPr>
            </a:lvl1pPr>
          </a:lstStyle>
          <a:p>
            <a:pPr/>
            <a:r>
              <a:t>Title Text</a:t>
            </a:r>
          </a:p>
        </p:txBody>
      </p:sp>
      <p:sp>
        <p:nvSpPr>
          <p:cNvPr id="70" name="Body Level One…"/>
          <p:cNvSpPr txBox="1"/>
          <p:nvPr>
            <p:ph type="body" sz="quarter" idx="1"/>
          </p:nvPr>
        </p:nvSpPr>
        <p:spPr>
          <a:xfrm>
            <a:off x="4387453" y="3643312"/>
            <a:ext cx="7500939" cy="8840393"/>
          </a:xfrm>
          <a:prstGeom prst="rect">
            <a:avLst/>
          </a:prstGeom>
        </p:spPr>
        <p:txBody>
          <a:bodyPr lIns="71436" tIns="71436" rIns="71436" bIns="71436" anchor="ctr"/>
          <a:lstStyle>
            <a:lvl1pPr marL="4653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1pPr>
            <a:lvl2pPr marL="8082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2pPr>
            <a:lvl3pPr marL="1151164"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3pPr>
            <a:lvl4pPr marL="14940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4pPr>
            <a:lvl5pPr marL="18369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1954104" y="13073062"/>
            <a:ext cx="466267" cy="473075"/>
          </a:xfrm>
          <a:prstGeom prst="rect">
            <a:avLst/>
          </a:prstGeom>
        </p:spPr>
        <p:txBody>
          <a:bodyPr lIns="71436" tIns="71436" rIns="71436" bIns="71436" anchor="t"/>
          <a:lstStyle>
            <a:lvl1pPr algn="ctr" defTabSz="821530">
              <a:defRPr sz="22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78" name="Body Level One…"/>
          <p:cNvSpPr txBox="1"/>
          <p:nvPr>
            <p:ph type="body" idx="1"/>
          </p:nvPr>
        </p:nvSpPr>
        <p:spPr>
          <a:xfrm>
            <a:off x="4387453" y="1785936"/>
            <a:ext cx="15609094" cy="10144127"/>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6" name="Image"/>
          <p:cNvSpPr/>
          <p:nvPr>
            <p:ph type="pic" sz="quarter" idx="21"/>
          </p:nvPr>
        </p:nvSpPr>
        <p:spPr>
          <a:xfrm>
            <a:off x="12442031" y="7072311"/>
            <a:ext cx="8514490" cy="5679283"/>
          </a:xfrm>
          <a:prstGeom prst="rect">
            <a:avLst/>
          </a:prstGeom>
        </p:spPr>
        <p:txBody>
          <a:bodyPr lIns="91439" tIns="45719" rIns="91439" bIns="45719">
            <a:noAutofit/>
          </a:bodyPr>
          <a:lstStyle/>
          <a:p>
            <a:pPr/>
          </a:p>
        </p:txBody>
      </p:sp>
      <p:sp>
        <p:nvSpPr>
          <p:cNvPr id="87" name="Image"/>
          <p:cNvSpPr/>
          <p:nvPr>
            <p:ph type="pic" sz="quarter" idx="22"/>
          </p:nvPr>
        </p:nvSpPr>
        <p:spPr>
          <a:xfrm>
            <a:off x="12192000" y="1250155"/>
            <a:ext cx="8251033" cy="5500691"/>
          </a:xfrm>
          <a:prstGeom prst="rect">
            <a:avLst/>
          </a:prstGeom>
        </p:spPr>
        <p:txBody>
          <a:bodyPr lIns="91439" tIns="45719" rIns="91439" bIns="45719">
            <a:noAutofit/>
          </a:bodyPr>
          <a:lstStyle/>
          <a:p>
            <a:pPr/>
          </a:p>
        </p:txBody>
      </p:sp>
      <p:sp>
        <p:nvSpPr>
          <p:cNvPr id="88" name="Image"/>
          <p:cNvSpPr/>
          <p:nvPr>
            <p:ph type="pic" idx="23"/>
          </p:nvPr>
        </p:nvSpPr>
        <p:spPr>
          <a:xfrm>
            <a:off x="-291704" y="1250155"/>
            <a:ext cx="16850321" cy="11233549"/>
          </a:xfrm>
          <a:prstGeom prst="rect">
            <a:avLst/>
          </a:prstGeom>
        </p:spPr>
        <p:txBody>
          <a:bodyPr lIns="91439" tIns="45719" rIns="91439" bIns="45719">
            <a:noAutofit/>
          </a:bodyPr>
          <a:lstStyle/>
          <a:p>
            <a:pPr/>
          </a:p>
        </p:txBody>
      </p:sp>
      <p:sp>
        <p:nvSpPr>
          <p:cNvPr id="8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3" name="Rectangle 7"/>
          <p:cNvSpPr/>
          <p:nvPr/>
        </p:nvSpPr>
        <p:spPr>
          <a:xfrm>
            <a:off x="-1" y="12668632"/>
            <a:ext cx="24384008" cy="132974"/>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4" name="Straight Connector 8"/>
          <p:cNvSpPr/>
          <p:nvPr/>
        </p:nvSpPr>
        <p:spPr>
          <a:xfrm>
            <a:off x="2415314" y="8686800"/>
            <a:ext cx="19751046" cy="0"/>
          </a:xfrm>
          <a:prstGeom prst="line">
            <a:avLst/>
          </a:prstGeom>
          <a:ln w="12700">
            <a:solidFill>
              <a:srgbClr val="808080"/>
            </a:solidFill>
          </a:ln>
        </p:spPr>
        <p:txBody>
          <a:bodyPr lIns="45718" tIns="45718" rIns="45718" bIns="45718"/>
          <a:lstStyle/>
          <a:p>
            <a:pPr/>
          </a:p>
        </p:txBody>
      </p:sp>
      <p:sp>
        <p:nvSpPr>
          <p:cNvPr id="5" name="Title Text"/>
          <p:cNvSpPr txBox="1"/>
          <p:nvPr>
            <p:ph type="title"/>
          </p:nvPr>
        </p:nvSpPr>
        <p:spPr>
          <a:xfrm>
            <a:off x="2194560" y="1517902"/>
            <a:ext cx="20116802" cy="713232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b">
            <a:normAutofit fontScale="100000" lnSpcReduction="0"/>
          </a:bodyPr>
          <a:lstStyle/>
          <a:p>
            <a:pPr/>
            <a:r>
              <a:t>Title Text</a:t>
            </a:r>
          </a:p>
        </p:txBody>
      </p:sp>
      <p:sp>
        <p:nvSpPr>
          <p:cNvPr id="6" name="Body Level One…"/>
          <p:cNvSpPr txBox="1"/>
          <p:nvPr>
            <p:ph type="body" idx="1"/>
          </p:nvPr>
        </p:nvSpPr>
        <p:spPr>
          <a:xfrm>
            <a:off x="2200100" y="8911242"/>
            <a:ext cx="20116802" cy="228600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21971924" y="13068890"/>
            <a:ext cx="453046" cy="431615"/>
          </a:xfrm>
          <a:prstGeom prst="rect">
            <a:avLst/>
          </a:prstGeom>
          <a:ln w="12700">
            <a:miter lim="400000"/>
          </a:ln>
        </p:spPr>
        <p:txBody>
          <a:bodyPr wrap="none" lIns="91436" tIns="91436" rIns="91436" bIns="91436" anchor="ctr">
            <a:spAutoFit/>
          </a:bodyPr>
          <a:lstStyle>
            <a:lvl1pPr algn="r" defTabSz="1828800">
              <a:defRPr sz="2000">
                <a:solidFill>
                  <a:srgbClr val="FFFFFF"/>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1pPr>
      <a:lvl2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2pPr>
      <a:lvl3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3pPr>
      <a:lvl4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4pPr>
      <a:lvl5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5pPr>
      <a:lvl6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6pPr>
      <a:lvl7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7pPr>
      <a:lvl8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8pPr>
      <a:lvl9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9pPr>
    </p:titleStyle>
    <p:bodyStyle>
      <a:lvl1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1pPr>
      <a:lvl2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2pPr>
      <a:lvl3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3pPr>
      <a:lvl4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4pPr>
      <a:lvl5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5pPr>
      <a:lvl6pPr marL="16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6pPr>
      <a:lvl7pPr marL="18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7pPr>
      <a:lvl8pPr marL="20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8pPr>
      <a:lvl9pPr marL="2255168" marR="0" indent="-783768"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audio" Target="../media/media6.wav"/><Relationship Id="rId10" Type="http://schemas.microsoft.com/office/2007/relationships/media" Target="../media/media6.wav"/><Relationship Id="rId11" Type="http://schemas.openxmlformats.org/officeDocument/2006/relationships/image" Target="../media/image3.png"/><Relationship Id="rId12" Type="http://schemas.openxmlformats.org/officeDocument/2006/relationships/audio" Target="../media/media7.wav"/><Relationship Id="rId13" Type="http://schemas.microsoft.com/office/2007/relationships/media" Target="../media/media7.wav"/><Relationship Id="rId14" Type="http://schemas.openxmlformats.org/officeDocument/2006/relationships/audio" Target="../media/media8.wav"/><Relationship Id="rId15" Type="http://schemas.microsoft.com/office/2007/relationships/media" Target="../media/media8.wav"/><Relationship Id="rId16" Type="http://schemas.openxmlformats.org/officeDocument/2006/relationships/audio" Target="../media/media9.wav"/><Relationship Id="rId17" Type="http://schemas.microsoft.com/office/2007/relationships/media" Target="../media/media9.wav"/><Relationship Id="rId18" Type="http://schemas.openxmlformats.org/officeDocument/2006/relationships/audio" Target="../media/media10.wav"/><Relationship Id="rId19" Type="http://schemas.microsoft.com/office/2007/relationships/media" Target="../media/media10.wav"/><Relationship Id="rId20" Type="http://schemas.openxmlformats.org/officeDocument/2006/relationships/audio" Target="../media/media11.wav"/><Relationship Id="rId21" Type="http://schemas.microsoft.com/office/2007/relationships/media" Target="../media/media11.wav"/></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 Id="rId11" Type="http://schemas.openxmlformats.org/officeDocument/2006/relationships/audio" Target="../media/media12.wav"/><Relationship Id="rId12" Type="http://schemas.microsoft.com/office/2007/relationships/media" Target="../media/media12.wav"/><Relationship Id="rId13" Type="http://schemas.openxmlformats.org/officeDocument/2006/relationships/audio" Target="../media/media13.wav"/><Relationship Id="rId14" Type="http://schemas.microsoft.com/office/2007/relationships/media" Target="../media/media13.wav"/><Relationship Id="rId15" Type="http://schemas.openxmlformats.org/officeDocument/2006/relationships/audio" Target="../media/media14.wav"/><Relationship Id="rId16" Type="http://schemas.microsoft.com/office/2007/relationships/media" Target="../media/media14.wav"/><Relationship Id="rId17" Type="http://schemas.openxmlformats.org/officeDocument/2006/relationships/audio" Target="../media/media15.wav"/><Relationship Id="rId18" Type="http://schemas.microsoft.com/office/2007/relationships/media" Target="../media/media15.wav"/><Relationship Id="rId19" Type="http://schemas.openxmlformats.org/officeDocument/2006/relationships/audio" Target="../media/media16.wav"/><Relationship Id="rId20" Type="http://schemas.microsoft.com/office/2007/relationships/media" Target="../media/media16.wav"/><Relationship Id="rId21" Type="http://schemas.openxmlformats.org/officeDocument/2006/relationships/audio" Target="../media/media17.wav"/><Relationship Id="rId22" Type="http://schemas.microsoft.com/office/2007/relationships/media" Target="../media/media17.wav"/></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8.wav"/><Relationship Id="rId3" Type="http://schemas.microsoft.com/office/2007/relationships/media" Target="../media/media18.wav"/><Relationship Id="rId4" Type="http://schemas.openxmlformats.org/officeDocument/2006/relationships/image" Target="../media/image3.png"/><Relationship Id="rId5" Type="http://schemas.openxmlformats.org/officeDocument/2006/relationships/audio" Target="../media/media19.wav"/><Relationship Id="rId6" Type="http://schemas.microsoft.com/office/2007/relationships/media" Target="../media/media19.wav"/><Relationship Id="rId7" Type="http://schemas.openxmlformats.org/officeDocument/2006/relationships/audio" Target="../media/media20.wav"/><Relationship Id="rId8" Type="http://schemas.microsoft.com/office/2007/relationships/media" Target="../media/media20.wav"/><Relationship Id="rId9"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2.png"/><Relationship Id="rId6" Type="http://schemas.openxmlformats.org/officeDocument/2006/relationships/video" Target="../media/media2.mp4"/><Relationship Id="rId7" Type="http://schemas.microsoft.com/office/2007/relationships/media" Target="../media/media2.mp4"/><Relationship Id="rId8" Type="http://schemas.openxmlformats.org/officeDocument/2006/relationships/image" Target="../media/image13.png"/><Relationship Id="rId9" Type="http://schemas.openxmlformats.org/officeDocument/2006/relationships/image" Target="../media/image1.tif"/><Relationship Id="rId10" Type="http://schemas.openxmlformats.org/officeDocument/2006/relationships/image" Target="../media/image2.tif"/><Relationship Id="rId11" Type="http://schemas.openxmlformats.org/officeDocument/2006/relationships/image" Target="../media/image3.tif"/><Relationship Id="rId12" Type="http://schemas.openxmlformats.org/officeDocument/2006/relationships/image" Target="../media/image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audio" Target="../media/media21.wav"/><Relationship Id="rId4" Type="http://schemas.microsoft.com/office/2007/relationships/media" Target="../media/media21.wav"/><Relationship Id="rId5" Type="http://schemas.openxmlformats.org/officeDocument/2006/relationships/image" Target="../media/image3.png"/><Relationship Id="rId6" Type="http://schemas.openxmlformats.org/officeDocument/2006/relationships/audio" Target="../media/media22.wav"/><Relationship Id="rId7" Type="http://schemas.microsoft.com/office/2007/relationships/media" Target="../media/media22.wav"/></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 Id="rId3" Type="http://schemas.openxmlformats.org/officeDocument/2006/relationships/audio" Target="../media/media22.wav"/><Relationship Id="rId4" Type="http://schemas.microsoft.com/office/2007/relationships/media" Target="../media/media22.wav"/><Relationship Id="rId5" Type="http://schemas.openxmlformats.org/officeDocument/2006/relationships/image" Target="../media/image3.png"/><Relationship Id="rId6" Type="http://schemas.openxmlformats.org/officeDocument/2006/relationships/audio" Target="../media/media23.wav"/><Relationship Id="rId7" Type="http://schemas.microsoft.com/office/2007/relationships/media" Target="../media/media23.wav"/></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audio" Target="../media/media24.wav"/><Relationship Id="rId4" Type="http://schemas.microsoft.com/office/2007/relationships/media" Target="../media/media24.wav"/><Relationship Id="rId5" Type="http://schemas.openxmlformats.org/officeDocument/2006/relationships/image" Target="../media/image3.png"/><Relationship Id="rId6" Type="http://schemas.openxmlformats.org/officeDocument/2006/relationships/audio" Target="../media/media25.wav"/><Relationship Id="rId7" Type="http://schemas.microsoft.com/office/2007/relationships/media" Target="../media/media25.wav"/></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 Id="rId5" Type="http://schemas.openxmlformats.org/officeDocument/2006/relationships/chart" Target="../charts/char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 Id="rId3" Type="http://schemas.openxmlformats.org/officeDocument/2006/relationships/image" Target="../media/image24.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 Id="rId3" Type="http://schemas.openxmlformats.org/officeDocument/2006/relationships/image" Target="../media/image2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 Id="rId3" Type="http://schemas.openxmlformats.org/officeDocument/2006/relationships/image" Target="../media/image3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26.wav"/><Relationship Id="rId3" Type="http://schemas.microsoft.com/office/2007/relationships/media" Target="../media/media26.wav"/><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7.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mosamples.syntheticspeech.de/" TargetMode="External"/><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3.png"/><Relationship Id="rId6" Type="http://schemas.openxmlformats.org/officeDocument/2006/relationships/audio" Target="../media/media2.mp3"/><Relationship Id="rId7" Type="http://schemas.microsoft.com/office/2007/relationships/media" Target="../media/media2.mp3"/><Relationship Id="rId8" Type="http://schemas.openxmlformats.org/officeDocument/2006/relationships/audio" Target="../media/media3.mp3"/><Relationship Id="rId9" Type="http://schemas.microsoft.com/office/2007/relationships/media" Target="../media/media3.mp3"/><Relationship Id="rId10" Type="http://schemas.openxmlformats.org/officeDocument/2006/relationships/audio" Target="../media/media4.mp3"/><Relationship Id="rId11" Type="http://schemas.microsoft.com/office/2007/relationships/media" Target="../media/media4.mp3"/><Relationship Id="rId12" Type="http://schemas.openxmlformats.org/officeDocument/2006/relationships/audio" Target="../media/media5.mp3"/><Relationship Id="rId13" Type="http://schemas.microsoft.com/office/2007/relationships/media" Target="../media/media5.mp3"/><Relationship Id="rId14" Type="http://schemas.openxmlformats.org/officeDocument/2006/relationships/audio" Target="../media/media6.mp3"/><Relationship Id="rId15" Type="http://schemas.microsoft.com/office/2007/relationships/media" Target="../media/media6.mp3"/><Relationship Id="rId16" Type="http://schemas.openxmlformats.org/officeDocument/2006/relationships/audio" Target="../media/media7.mp3"/><Relationship Id="rId17" Type="http://schemas.microsoft.com/office/2007/relationships/media" Target="../media/media7.mp3"/><Relationship Id="rId18" Type="http://schemas.openxmlformats.org/officeDocument/2006/relationships/audio" Target="../media/media8.mp3"/><Relationship Id="rId19" Type="http://schemas.microsoft.com/office/2007/relationships/media" Target="../media/media8.mp3"/><Relationship Id="rId20" Type="http://schemas.openxmlformats.org/officeDocument/2006/relationships/audio" Target="../media/media9.mp3"/><Relationship Id="rId21" Type="http://schemas.microsoft.com/office/2007/relationships/media" Target="../media/media9.mp3"/><Relationship Id="rId22" Type="http://schemas.openxmlformats.org/officeDocument/2006/relationships/audio" Target="../media/media10.mp3"/><Relationship Id="rId23" Type="http://schemas.microsoft.com/office/2007/relationships/media" Target="../media/media10.mp3"/><Relationship Id="rId24" Type="http://schemas.openxmlformats.org/officeDocument/2006/relationships/audio" Target="../media/media11.mp3"/><Relationship Id="rId25" Type="http://schemas.microsoft.com/office/2007/relationships/media" Target="../media/media11.mp3"/></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audio" Target="../media/media12.mp3"/><Relationship Id="rId5" Type="http://schemas.microsoft.com/office/2007/relationships/media" Target="../media/media12.mp3"/><Relationship Id="rId6" Type="http://schemas.openxmlformats.org/officeDocument/2006/relationships/image" Target="../media/image3.png"/><Relationship Id="rId7" Type="http://schemas.openxmlformats.org/officeDocument/2006/relationships/audio" Target="../media/media13.mp3"/><Relationship Id="rId8" Type="http://schemas.microsoft.com/office/2007/relationships/media" Target="../media/media13.mp3"/><Relationship Id="rId9" Type="http://schemas.openxmlformats.org/officeDocument/2006/relationships/audio" Target="../media/media14.mp3"/><Relationship Id="rId10" Type="http://schemas.microsoft.com/office/2007/relationships/media" Target="../media/media14.mp3"/><Relationship Id="rId11" Type="http://schemas.openxmlformats.org/officeDocument/2006/relationships/audio" Target="../media/media15.mp3"/><Relationship Id="rId12" Type="http://schemas.microsoft.com/office/2007/relationships/media" Target="../media/media15.mp3"/></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audio" Target="../media/media27.wav"/><Relationship Id="rId5" Type="http://schemas.microsoft.com/office/2007/relationships/media" Target="../media/media27.wav"/><Relationship Id="rId6" Type="http://schemas.openxmlformats.org/officeDocument/2006/relationships/image" Target="../media/image3.png"/><Relationship Id="rId7" Type="http://schemas.openxmlformats.org/officeDocument/2006/relationships/audio" Target="../media/media28.wav"/><Relationship Id="rId8" Type="http://schemas.microsoft.com/office/2007/relationships/media" Target="../media/media28.wav"/><Relationship Id="rId9" Type="http://schemas.openxmlformats.org/officeDocument/2006/relationships/audio" Target="../media/media29.wav"/><Relationship Id="rId10" Type="http://schemas.microsoft.com/office/2007/relationships/media" Target="../media/media29.wav"/><Relationship Id="rId11" Type="http://schemas.openxmlformats.org/officeDocument/2006/relationships/audio" Target="../media/media30.wav"/><Relationship Id="rId12" Type="http://schemas.microsoft.com/office/2007/relationships/media" Target="../media/media30.wav"/><Relationship Id="rId13" Type="http://schemas.openxmlformats.org/officeDocument/2006/relationships/audio" Target="../media/media31.wav"/><Relationship Id="rId14" Type="http://schemas.microsoft.com/office/2007/relationships/media" Target="../media/media31.wav"/></Relationships>

</file>

<file path=ppt/slides/_rels/slide5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audio" Target="../media/media30.wav"/><Relationship Id="rId5" Type="http://schemas.microsoft.com/office/2007/relationships/media" Target="../media/media30.wav"/><Relationship Id="rId6" Type="http://schemas.openxmlformats.org/officeDocument/2006/relationships/image" Target="../media/image3.png"/><Relationship Id="rId7" Type="http://schemas.openxmlformats.org/officeDocument/2006/relationships/audio" Target="../media/media31.wav"/><Relationship Id="rId8" Type="http://schemas.microsoft.com/office/2007/relationships/media" Target="../media/media31.wav"/><Relationship Id="rId9" Type="http://schemas.openxmlformats.org/officeDocument/2006/relationships/audio" Target="../media/media28.wav"/><Relationship Id="rId10" Type="http://schemas.microsoft.com/office/2007/relationships/media" Target="../media/media28.wav"/></Relationships>

</file>

<file path=ppt/slides/_rels/slide5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audio" Target="../media/media32.wav"/><Relationship Id="rId5" Type="http://schemas.microsoft.com/office/2007/relationships/media" Target="../media/media32.wav"/><Relationship Id="rId6" Type="http://schemas.openxmlformats.org/officeDocument/2006/relationships/image" Target="../media/image3.png"/><Relationship Id="rId7" Type="http://schemas.openxmlformats.org/officeDocument/2006/relationships/audio" Target="../media/media33.wav"/><Relationship Id="rId8" Type="http://schemas.microsoft.com/office/2007/relationships/media" Target="../media/media33.wav"/></Relationships>

</file>

<file path=ppt/slides/_rels/slide5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audio" Target="../media/media34.wav"/><Relationship Id="rId4" Type="http://schemas.microsoft.com/office/2007/relationships/media" Target="../media/media34.wav"/><Relationship Id="rId5" Type="http://schemas.openxmlformats.org/officeDocument/2006/relationships/image" Target="../media/image42.png"/><Relationship Id="rId6" Type="http://schemas.openxmlformats.org/officeDocument/2006/relationships/audio" Target="../media/media35.wav"/><Relationship Id="rId7" Type="http://schemas.microsoft.com/office/2007/relationships/media" Target="../media/media35.wav"/><Relationship Id="rId8" Type="http://schemas.openxmlformats.org/officeDocument/2006/relationships/audio" Target="../media/media36.wav"/><Relationship Id="rId9" Type="http://schemas.microsoft.com/office/2007/relationships/media" Target="../media/media36.wav"/><Relationship Id="rId10" Type="http://schemas.openxmlformats.org/officeDocument/2006/relationships/audio" Target="../media/media37.wav"/><Relationship Id="rId11" Type="http://schemas.microsoft.com/office/2007/relationships/media" Target="../media/media37.wav"/><Relationship Id="rId12" Type="http://schemas.openxmlformats.org/officeDocument/2006/relationships/audio" Target="../media/media38.wav"/><Relationship Id="rId13" Type="http://schemas.microsoft.com/office/2007/relationships/media" Target="../media/media38.wav"/></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5.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png"/><Relationship Id="rId3" Type="http://schemas.openxmlformats.org/officeDocument/2006/relationships/image" Target="../media/image49.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 Id="rId3" Type="http://schemas.openxmlformats.org/officeDocument/2006/relationships/image" Target="../media/image5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 Id="rId3" Type="http://schemas.openxmlformats.org/officeDocument/2006/relationships/image" Target="../media/image54.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57.png"/><Relationship Id="rId4" Type="http://schemas.openxmlformats.org/officeDocument/2006/relationships/image" Target="../media/image58.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s.jhu.edu/~mdredze/datasets/sentiment/" TargetMode="External"/><Relationship Id="rId3" Type="http://schemas.openxmlformats.org/officeDocument/2006/relationships/hyperlink" Target="http://jmcauley.ucsd.edu/data/amazon/" TargetMode="External"/><Relationship Id="rId4" Type="http://schemas.openxmlformats.org/officeDocument/2006/relationships/hyperlink" Target="http://www.cs.cornell.edu/people/pabo/movie-review-data/" TargetMode="External"/><Relationship Id="rId5" Type="http://schemas.openxmlformats.org/officeDocument/2006/relationships/hyperlink" Target="http://ai.stanford.edu/~amaas/data/sentiment/aclImdb_v1.tar.gz" TargetMode="External"/><Relationship Id="rId6" Type="http://schemas.openxmlformats.org/officeDocument/2006/relationships/hyperlink" Target="https://www.kaggle.com/iarunava/imdb-movie-reviews-dataset" TargetMode="External"/><Relationship Id="rId7" Type="http://schemas.openxmlformats.org/officeDocument/2006/relationships/hyperlink" Target="https://www.kaggle.com/c/word2vec-nlp-tutorial/data" TargetMode="External"/><Relationship Id="rId8" Type="http://schemas.openxmlformats.org/officeDocument/2006/relationships/hyperlink" Target="http://nlp.stanford.edu/sentiment/code.html" TargetMode="Externa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help.sentiment140.com/for-students/" TargetMode="External"/><Relationship Id="rId3" Type="http://schemas.openxmlformats.org/officeDocument/2006/relationships/hyperlink" Target="https://www.kaggle.com/crowdflower/twitter-airline-sentiment" TargetMode="External"/><Relationship Id="rId4" Type="http://schemas.openxmlformats.org/officeDocument/2006/relationships/hyperlink" Target="https://archive.ics.uci.edu/ml/datasets/Paper+Reviews" TargetMode="External"/></Relationships>

</file>

<file path=ppt/slides/_rels/slide7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106"/>
          <p:cNvSpPr txBox="1"/>
          <p:nvPr>
            <p:ph type="title"/>
          </p:nvPr>
        </p:nvSpPr>
        <p:spPr>
          <a:xfrm>
            <a:off x="2194560" y="1517902"/>
            <a:ext cx="20116802" cy="7132327"/>
          </a:xfrm>
          <a:prstGeom prst="rect">
            <a:avLst/>
          </a:prstGeom>
        </p:spPr>
        <p:txBody>
          <a:bodyPr lIns="91398" tIns="91398" rIns="91398" bIns="91398"/>
          <a:lstStyle>
            <a:lvl1pPr defTabSz="1719072">
              <a:defRPr spc="-200" sz="9600"/>
            </a:lvl1pPr>
          </a:lstStyle>
          <a:p>
            <a:pPr/>
            <a:r>
              <a:t>Emotion and Sentiment Detection</a:t>
            </a:r>
          </a:p>
        </p:txBody>
      </p:sp>
      <p:sp>
        <p:nvSpPr>
          <p:cNvPr id="213" name="Shape 107"/>
          <p:cNvSpPr txBox="1"/>
          <p:nvPr>
            <p:ph type="body" sz="quarter" idx="1"/>
          </p:nvPr>
        </p:nvSpPr>
        <p:spPr>
          <a:xfrm>
            <a:off x="2200100" y="8911242"/>
            <a:ext cx="20116802" cy="2286008"/>
          </a:xfrm>
          <a:prstGeom prst="rect">
            <a:avLst/>
          </a:prstGeom>
        </p:spPr>
        <p:txBody>
          <a:bodyPr lIns="91398" tIns="91398" rIns="91398" bIns="91398"/>
          <a:lstStyle/>
          <a:p>
            <a:pPr defTabSz="1737360">
              <a:lnSpc>
                <a:spcPct val="72000"/>
              </a:lnSpc>
              <a:spcBef>
                <a:spcPts val="2200"/>
              </a:spcBef>
              <a:defRPr spc="380" sz="4180"/>
            </a:pPr>
          </a:p>
          <a:p>
            <a:pPr defTabSz="1737360">
              <a:lnSpc>
                <a:spcPct val="72000"/>
              </a:lnSpc>
              <a:spcBef>
                <a:spcPts val="2200"/>
              </a:spcBef>
              <a:defRPr spc="380" sz="4180"/>
            </a:pPr>
            <a:r>
              <a:t>COMS 6998: Advanced Topics in Spoken Language Processing</a:t>
            </a:r>
          </a:p>
          <a:p>
            <a:pPr defTabSz="1737360">
              <a:lnSpc>
                <a:spcPct val="72000"/>
              </a:lnSpc>
              <a:spcBef>
                <a:spcPts val="2200"/>
              </a:spcBef>
              <a:defRPr spc="380" sz="4180"/>
            </a:pPr>
            <a:r>
              <a:t>Spring 2025</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Why Study Emotional Speech?"/>
          <p:cNvSpPr txBox="1"/>
          <p:nvPr>
            <p:ph type="title"/>
          </p:nvPr>
        </p:nvSpPr>
        <p:spPr>
          <a:xfrm>
            <a:off x="2194560" y="573206"/>
            <a:ext cx="20116802" cy="2901514"/>
          </a:xfrm>
          <a:prstGeom prst="rect">
            <a:avLst/>
          </a:prstGeom>
        </p:spPr>
        <p:txBody>
          <a:bodyPr/>
          <a:lstStyle/>
          <a:p>
            <a:pPr/>
            <a:r>
              <a:t>Why Study Emotional Speech?</a:t>
            </a:r>
          </a:p>
        </p:txBody>
      </p:sp>
      <p:sp>
        <p:nvSpPr>
          <p:cNvPr id="262" name="Recognition…"/>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300"/>
            </a:pPr>
            <a:r>
              <a:t>Recogni</a:t>
            </a:r>
            <a:r>
              <a:rPr>
                <a:solidFill>
                  <a:srgbClr val="000000"/>
                </a:solidFill>
              </a:rPr>
              <a:t>tion</a:t>
            </a:r>
          </a:p>
          <a:p>
            <a:pPr lvl="1" marL="995780" indent="-543152" defTabSz="1810511">
              <a:lnSpc>
                <a:spcPct val="103500"/>
              </a:lnSpc>
              <a:buClrTx/>
              <a:buFont typeface="Arial"/>
              <a:buChar char="–"/>
              <a:defRPr sz="4300"/>
            </a:pPr>
            <a:r>
              <a:t>Customizing</a:t>
            </a:r>
            <a:r>
              <a:t> </a:t>
            </a:r>
            <a:r>
              <a:t>virtual</a:t>
            </a:r>
            <a:r>
              <a:t> </a:t>
            </a:r>
            <a:r>
              <a:t>assistants</a:t>
            </a:r>
          </a:p>
          <a:p>
            <a:pPr lvl="1" marL="995780" indent="-543152" defTabSz="1810511">
              <a:lnSpc>
                <a:spcPct val="103500"/>
              </a:lnSpc>
              <a:buClrTx/>
              <a:buFont typeface="Arial"/>
              <a:buChar char="–"/>
              <a:defRPr sz="4300"/>
            </a:pPr>
            <a:r>
              <a:t>Anger/frustration in call centers </a:t>
            </a:r>
          </a:p>
          <a:p>
            <a:pPr lvl="1" marL="995780" indent="-543152" defTabSz="1810511">
              <a:lnSpc>
                <a:spcPct val="103500"/>
              </a:lnSpc>
              <a:buClrTx/>
              <a:buFont typeface="Arial"/>
              <a:buChar char="–"/>
              <a:defRPr sz="4300"/>
            </a:pPr>
            <a:r>
              <a:t>Confidence/uncertainty in online tutoring systems</a:t>
            </a:r>
          </a:p>
          <a:p>
            <a:pPr lvl="1" marL="995780" indent="-543152" defTabSz="1810511">
              <a:lnSpc>
                <a:spcPct val="103500"/>
              </a:lnSpc>
              <a:buClrTx/>
              <a:buFont typeface="Arial"/>
              <a:buChar char="–"/>
              <a:defRPr sz="4300"/>
            </a:pPr>
            <a:r>
              <a:t>“Hot spots” in meetings</a:t>
            </a:r>
            <a:endParaRPr>
              <a:solidFill>
                <a:srgbClr val="FF2600"/>
              </a:solidFill>
            </a:endParaRPr>
          </a:p>
          <a:p>
            <a:pPr marL="561882" indent="-561882" defTabSz="1810511">
              <a:lnSpc>
                <a:spcPct val="103500"/>
              </a:lnSpc>
              <a:buClrTx/>
              <a:buFont typeface="Arial"/>
              <a:buChar char="•"/>
              <a:defRPr sz="4300"/>
            </a:pPr>
            <a:r>
              <a:t>Generation</a:t>
            </a:r>
          </a:p>
          <a:p>
            <a:pPr lvl="1" marL="995780" indent="-543152" defTabSz="1810511">
              <a:lnSpc>
                <a:spcPct val="103500"/>
              </a:lnSpc>
              <a:buClrTx/>
              <a:buFont typeface="Arial"/>
              <a:buChar char="–"/>
              <a:defRPr sz="4300"/>
            </a:pPr>
            <a:r>
              <a:t>TTS for virtual assistants, computer games, etc.</a:t>
            </a:r>
          </a:p>
          <a:p>
            <a:pPr marL="561882" indent="-561882" defTabSz="1810511">
              <a:lnSpc>
                <a:spcPct val="103500"/>
              </a:lnSpc>
              <a:buClrTx/>
              <a:buFont typeface="Arial"/>
              <a:buChar char="•"/>
              <a:defRPr sz="4300"/>
            </a:pPr>
            <a:r>
              <a:t>Other applications:  Speaker </a:t>
            </a:r>
            <a:r>
              <a:t>s</a:t>
            </a:r>
            <a:r>
              <a:t>tate</a:t>
            </a:r>
            <a:r>
              <a:t> </a:t>
            </a:r>
            <a:r>
              <a:t>identification</a:t>
            </a:r>
          </a:p>
          <a:p>
            <a:pPr lvl="1" marL="995780" indent="-543152" defTabSz="1810511">
              <a:lnSpc>
                <a:spcPct val="103500"/>
              </a:lnSpc>
              <a:buClrTx/>
              <a:buFont typeface="Arial"/>
              <a:buChar char="–"/>
              <a:defRPr sz="4300"/>
            </a:pPr>
            <a:r>
              <a:t>Deception, </a:t>
            </a:r>
            <a:r>
              <a:t>c</a:t>
            </a:r>
            <a:r>
              <a:t>harisma, </a:t>
            </a:r>
            <a:r>
              <a:t>s</a:t>
            </a:r>
            <a:r>
              <a:t>leepiness, </a:t>
            </a:r>
            <a:r>
              <a:t>i</a:t>
            </a:r>
            <a:r>
              <a:t>nterest</a:t>
            </a:r>
            <a:r>
              <a:t>,</a:t>
            </a:r>
            <a:r>
              <a:t> </a:t>
            </a:r>
            <a:r>
              <a:t>humor</a:t>
            </a:r>
            <a:r>
              <a:t>…</a:t>
            </a:r>
          </a:p>
          <a:p>
            <a:pPr marL="561882" indent="-561882" defTabSz="1810511">
              <a:lnSpc>
                <a:spcPct val="103500"/>
              </a:lnSpc>
              <a:buClrTx/>
              <a:buFont typeface="Arial"/>
              <a:buChar char="•"/>
              <a:defRPr sz="4300"/>
            </a:pPr>
          </a:p>
          <a:p>
            <a:pPr marL="561882" indent="-561882" defTabSz="1810511">
              <a:lnSpc>
                <a:spcPct val="103500"/>
              </a:lnSpc>
              <a:buClrTx/>
              <a:buFont typeface="Arial"/>
              <a:buChar char="•"/>
              <a:defRPr sz="4300"/>
            </a:pPr>
            <a:r>
              <a:t>Some emotional clues are only in speech</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Outline"/>
          <p:cNvSpPr txBox="1"/>
          <p:nvPr>
            <p:ph type="title"/>
          </p:nvPr>
        </p:nvSpPr>
        <p:spPr>
          <a:xfrm>
            <a:off x="2194560" y="573206"/>
            <a:ext cx="20116802" cy="2901514"/>
          </a:xfrm>
          <a:prstGeom prst="rect">
            <a:avLst/>
          </a:prstGeom>
        </p:spPr>
        <p:txBody>
          <a:bodyPr/>
          <a:lstStyle/>
          <a:p>
            <a:pPr/>
            <a:r>
              <a:t>Outline</a:t>
            </a:r>
          </a:p>
        </p:txBody>
      </p:sp>
      <p:sp>
        <p:nvSpPr>
          <p:cNvPr id="265"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defRPr>
                <a:solidFill>
                  <a:srgbClr val="B51600"/>
                </a:solidFill>
              </a:defRP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Emotion"/>
          <p:cNvSpPr txBox="1"/>
          <p:nvPr>
            <p:ph type="title"/>
          </p:nvPr>
        </p:nvSpPr>
        <p:spPr>
          <a:xfrm>
            <a:off x="2194560" y="573206"/>
            <a:ext cx="20116802" cy="2901514"/>
          </a:xfrm>
          <a:prstGeom prst="rect">
            <a:avLst/>
          </a:prstGeom>
        </p:spPr>
        <p:txBody>
          <a:bodyPr/>
          <a:lstStyle/>
          <a:p>
            <a:pPr/>
            <a:r>
              <a:t>Emotion in Speech</a:t>
            </a:r>
          </a:p>
        </p:txBody>
      </p:sp>
      <p:sp>
        <p:nvSpPr>
          <p:cNvPr id="268"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defRPr i="1"/>
            </a:pPr>
            <a:r>
              <a:t>Which emotion do you hear?</a:t>
            </a:r>
          </a:p>
        </p:txBody>
      </p:sp>
      <p:sp>
        <p:nvSpPr>
          <p:cNvPr id="269"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pic>
        <p:nvPicPr>
          <p:cNvPr id="270"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424322" y="9518885"/>
            <a:ext cx="571501" cy="571501"/>
          </a:xfrm>
          <a:prstGeom prst="rect">
            <a:avLst/>
          </a:prstGeom>
          <a:ln w="12700">
            <a:miter lim="400000"/>
          </a:ln>
        </p:spPr>
      </p:pic>
      <p:pic>
        <p:nvPicPr>
          <p:cNvPr id="271"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2016244" y="9512943"/>
            <a:ext cx="571501" cy="571501"/>
          </a:xfrm>
          <a:prstGeom prst="rect">
            <a:avLst/>
          </a:prstGeom>
          <a:ln w="12700">
            <a:miter lim="400000"/>
          </a:ln>
        </p:spPr>
      </p:pic>
      <p:pic>
        <p:nvPicPr>
          <p:cNvPr id="272"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6865967" y="9556044"/>
            <a:ext cx="571501" cy="571501"/>
          </a:xfrm>
          <a:prstGeom prst="rect">
            <a:avLst/>
          </a:prstGeom>
          <a:ln w="12700">
            <a:miter lim="400000"/>
          </a:ln>
        </p:spPr>
      </p:pic>
      <p:pic>
        <p:nvPicPr>
          <p:cNvPr id="273"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9094706" y="9591133"/>
            <a:ext cx="571501" cy="571501"/>
          </a:xfrm>
          <a:prstGeom prst="rect">
            <a:avLst/>
          </a:prstGeom>
          <a:ln w="12700">
            <a:miter lim="400000"/>
          </a:ln>
        </p:spPr>
      </p:pic>
      <p:sp>
        <p:nvSpPr>
          <p:cNvPr id="274"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5"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6"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8"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40" fill="hold"/>
                                        <p:tgtEl>
                                          <p:spTgt spid="27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270" fill="hold"/>
                                        <p:tgtEl>
                                          <p:spTgt spid="270"/>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272"/>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2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19" fill="hold" display="0">
                  <p:stCondLst>
                    <p:cond delay="indefinite"/>
                  </p:stCondLst>
                </p:cTn>
                <p:tgtEl>
                  <p:spTgt spid="270"/>
                </p:tgtEl>
              </p:cMediaNode>
            </p:audio>
            <p:audio isNarration="0">
              <p:cMediaNode mute="0" showWhenStopped="0" numSld="1" vol="63774">
                <p:cTn id="20" fill="hold" display="0">
                  <p:stCondLst>
                    <p:cond delay="indefinite"/>
                  </p:stCondLst>
                </p:cTn>
                <p:tgtEl>
                  <p:spTgt spid="271"/>
                </p:tgtEl>
              </p:cMediaNode>
            </p:audio>
            <p:audio isNarration="0">
              <p:cMediaNode mute="0" showWhenStopped="0" numSld="1" vol="56190">
                <p:cTn id="21" fill="hold" display="0">
                  <p:stCondLst>
                    <p:cond delay="indefinite"/>
                  </p:stCondLst>
                </p:cTn>
                <p:tgtEl>
                  <p:spTgt spid="272"/>
                </p:tgtEl>
              </p:cMediaNode>
            </p:audio>
            <p:audio isNarration="0">
              <p:cMediaNode mute="0" showWhenStopped="0" numSld="1" vol="54716">
                <p:cTn id="22" fill="hold" display="0">
                  <p:stCondLst>
                    <p:cond delay="indefinite"/>
                  </p:stCondLst>
                </p:cTn>
                <p:tgtEl>
                  <p:spTgt spid="27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Emotion"/>
          <p:cNvSpPr txBox="1"/>
          <p:nvPr>
            <p:ph type="title"/>
          </p:nvPr>
        </p:nvSpPr>
        <p:spPr>
          <a:xfrm>
            <a:off x="2194560" y="573206"/>
            <a:ext cx="20116802" cy="2901514"/>
          </a:xfrm>
          <a:prstGeom prst="rect">
            <a:avLst/>
          </a:prstGeom>
        </p:spPr>
        <p:txBody>
          <a:bodyPr/>
          <a:lstStyle/>
          <a:p>
            <a:pPr/>
            <a:r>
              <a:t>Emotion in Speech</a:t>
            </a:r>
          </a:p>
        </p:txBody>
      </p:sp>
      <p:sp>
        <p:nvSpPr>
          <p:cNvPr id="281"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82"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sp>
        <p:nvSpPr>
          <p:cNvPr id="28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Emotion"/>
          <p:cNvSpPr txBox="1"/>
          <p:nvPr>
            <p:ph type="title"/>
          </p:nvPr>
        </p:nvSpPr>
        <p:spPr>
          <a:xfrm>
            <a:off x="2194560" y="573206"/>
            <a:ext cx="20116802" cy="2901514"/>
          </a:xfrm>
          <a:prstGeom prst="rect">
            <a:avLst/>
          </a:prstGeom>
        </p:spPr>
        <p:txBody>
          <a:bodyPr/>
          <a:lstStyle/>
          <a:p>
            <a:pPr/>
            <a:r>
              <a:t>Emotion in Speech</a:t>
            </a:r>
          </a:p>
        </p:txBody>
      </p:sp>
      <p:sp>
        <p:nvSpPr>
          <p:cNvPr id="290"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9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Categorical emotion(s)?</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and Valence?</a:t>
            </a:r>
          </a:p>
        </p:txBody>
      </p:sp>
      <p:pic>
        <p:nvPicPr>
          <p:cNvPr id="292"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571501" cy="571501"/>
          </a:xfrm>
          <a:prstGeom prst="rect">
            <a:avLst/>
          </a:prstGeom>
          <a:ln w="12700">
            <a:miter lim="400000"/>
          </a:ln>
        </p:spPr>
      </p:pic>
      <p:sp>
        <p:nvSpPr>
          <p:cNvPr id="29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2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29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Emotion"/>
          <p:cNvSpPr txBox="1"/>
          <p:nvPr>
            <p:ph type="title"/>
          </p:nvPr>
        </p:nvSpPr>
        <p:spPr>
          <a:xfrm>
            <a:off x="2194560" y="573206"/>
            <a:ext cx="20116802" cy="2901514"/>
          </a:xfrm>
          <a:prstGeom prst="rect">
            <a:avLst/>
          </a:prstGeom>
        </p:spPr>
        <p:txBody>
          <a:bodyPr/>
          <a:lstStyle/>
          <a:p>
            <a:pPr/>
            <a:r>
              <a:t>Emotion in Speech</a:t>
            </a:r>
          </a:p>
        </p:txBody>
      </p:sp>
      <p:sp>
        <p:nvSpPr>
          <p:cNvPr id="300"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30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Neutral -&gt; frustrated -&gt; angry</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 Valence ↓</a:t>
            </a:r>
          </a:p>
        </p:txBody>
      </p:sp>
      <p:pic>
        <p:nvPicPr>
          <p:cNvPr id="302"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571501" cy="571501"/>
          </a:xfrm>
          <a:prstGeom prst="rect">
            <a:avLst/>
          </a:prstGeom>
          <a:ln w="12700">
            <a:miter lim="400000"/>
          </a:ln>
        </p:spPr>
      </p:pic>
      <p:sp>
        <p:nvSpPr>
          <p:cNvPr id="30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3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30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Emotional Speech Corpora - Acted &amp; Categorical…"/>
          <p:cNvSpPr txBox="1"/>
          <p:nvPr>
            <p:ph type="title"/>
          </p:nvPr>
        </p:nvSpPr>
        <p:spPr>
          <a:xfrm>
            <a:off x="2194560" y="573206"/>
            <a:ext cx="20116802" cy="2901514"/>
          </a:xfrm>
          <a:prstGeom prst="rect">
            <a:avLst/>
          </a:prstGeom>
        </p:spPr>
        <p:txBody>
          <a:bodyPr/>
          <a:lstStyle/>
          <a:p>
            <a:pPr/>
            <a:r>
              <a:t>Emotional Speech Corpora - Acted &amp; Categorical</a:t>
            </a:r>
            <a:endParaRPr spc="-279"/>
          </a:p>
          <a:p>
            <a:pPr>
              <a:defRPr spc="-300" sz="5200"/>
            </a:pPr>
            <a:r>
              <a:t>(EmoDB, German)</a:t>
            </a:r>
          </a:p>
        </p:txBody>
      </p:sp>
      <p:pic>
        <p:nvPicPr>
          <p:cNvPr id="310" name="image5.png" descr="image5.png"/>
          <p:cNvPicPr>
            <a:picLocks noChangeAspect="1"/>
          </p:cNvPicPr>
          <p:nvPr/>
        </p:nvPicPr>
        <p:blipFill>
          <a:blip r:embed="rId3">
            <a:extLst/>
          </a:blip>
          <a:stretch>
            <a:fillRect/>
          </a:stretch>
        </p:blipFill>
        <p:spPr>
          <a:xfrm>
            <a:off x="3616169" y="4347690"/>
            <a:ext cx="4609458" cy="3638284"/>
          </a:xfrm>
          <a:prstGeom prst="rect">
            <a:avLst/>
          </a:prstGeom>
          <a:ln w="12700">
            <a:miter lim="400000"/>
          </a:ln>
        </p:spPr>
      </p:pic>
      <p:pic>
        <p:nvPicPr>
          <p:cNvPr id="311" name="image6.png" descr="image6.png"/>
          <p:cNvPicPr>
            <a:picLocks noChangeAspect="1"/>
          </p:cNvPicPr>
          <p:nvPr/>
        </p:nvPicPr>
        <p:blipFill>
          <a:blip r:embed="rId4">
            <a:extLst/>
          </a:blip>
          <a:stretch>
            <a:fillRect/>
          </a:stretch>
        </p:blipFill>
        <p:spPr>
          <a:xfrm>
            <a:off x="10021416" y="4347690"/>
            <a:ext cx="4665217" cy="3638284"/>
          </a:xfrm>
          <a:prstGeom prst="rect">
            <a:avLst/>
          </a:prstGeom>
          <a:ln w="12700">
            <a:miter lim="400000"/>
          </a:ln>
        </p:spPr>
      </p:pic>
      <p:pic>
        <p:nvPicPr>
          <p:cNvPr id="312" name="image7.png" descr="image7.png"/>
          <p:cNvPicPr>
            <a:picLocks noChangeAspect="1"/>
          </p:cNvPicPr>
          <p:nvPr/>
        </p:nvPicPr>
        <p:blipFill>
          <a:blip r:embed="rId5">
            <a:extLst/>
          </a:blip>
          <a:stretch>
            <a:fillRect/>
          </a:stretch>
        </p:blipFill>
        <p:spPr>
          <a:xfrm>
            <a:off x="16306595" y="4347690"/>
            <a:ext cx="4804989" cy="3638284"/>
          </a:xfrm>
          <a:prstGeom prst="rect">
            <a:avLst/>
          </a:prstGeom>
          <a:ln w="12700">
            <a:miter lim="400000"/>
          </a:ln>
        </p:spPr>
      </p:pic>
      <p:pic>
        <p:nvPicPr>
          <p:cNvPr id="313" name="image8.png" descr="image8.png"/>
          <p:cNvPicPr>
            <a:picLocks noChangeAspect="1"/>
          </p:cNvPicPr>
          <p:nvPr/>
        </p:nvPicPr>
        <p:blipFill>
          <a:blip r:embed="rId6">
            <a:extLst/>
          </a:blip>
          <a:stretch>
            <a:fillRect/>
          </a:stretch>
        </p:blipFill>
        <p:spPr>
          <a:xfrm>
            <a:off x="3619575" y="8882437"/>
            <a:ext cx="4602646" cy="3638282"/>
          </a:xfrm>
          <a:prstGeom prst="rect">
            <a:avLst/>
          </a:prstGeom>
          <a:ln w="12700">
            <a:miter lim="400000"/>
          </a:ln>
        </p:spPr>
      </p:pic>
      <p:pic>
        <p:nvPicPr>
          <p:cNvPr id="314" name="image9.png" descr="image9.png"/>
          <p:cNvPicPr>
            <a:picLocks noChangeAspect="1"/>
          </p:cNvPicPr>
          <p:nvPr/>
        </p:nvPicPr>
        <p:blipFill>
          <a:blip r:embed="rId7">
            <a:extLst/>
          </a:blip>
          <a:stretch>
            <a:fillRect/>
          </a:stretch>
        </p:blipFill>
        <p:spPr>
          <a:xfrm>
            <a:off x="10012759" y="8882437"/>
            <a:ext cx="4631869" cy="3638282"/>
          </a:xfrm>
          <a:prstGeom prst="rect">
            <a:avLst/>
          </a:prstGeom>
          <a:ln w="12700">
            <a:miter lim="400000"/>
          </a:ln>
        </p:spPr>
      </p:pic>
      <p:pic>
        <p:nvPicPr>
          <p:cNvPr id="315" name="image10.png" descr="image10.png"/>
          <p:cNvPicPr>
            <a:picLocks noChangeAspect="1"/>
          </p:cNvPicPr>
          <p:nvPr/>
        </p:nvPicPr>
        <p:blipFill>
          <a:blip r:embed="rId8">
            <a:extLst/>
          </a:blip>
          <a:stretch>
            <a:fillRect/>
          </a:stretch>
        </p:blipFill>
        <p:spPr>
          <a:xfrm>
            <a:off x="16435164" y="8882437"/>
            <a:ext cx="4547852" cy="3638282"/>
          </a:xfrm>
          <a:prstGeom prst="rect">
            <a:avLst/>
          </a:prstGeom>
          <a:ln w="12700">
            <a:miter lim="400000"/>
          </a:ln>
        </p:spPr>
      </p:pic>
      <p:pic>
        <p:nvPicPr>
          <p:cNvPr id="316" name="media1.wav" descr="media1.wav"/>
          <p:cNvPicPr>
            <a:picLocks noChangeAspect="0"/>
          </p:cNvPicPr>
          <p:nvPr>
            <a:audioFile r:link="rId9"/>
            <p:extLst>
              <p:ext uri="{DAA4B4D4-6D71-4841-9C94-3DE7FCFB9230}">
                <p14:media xmlns:p14="http://schemas.microsoft.com/office/powerpoint/2010/main" r:embed="rId10"/>
              </p:ext>
            </p:extLst>
          </p:nvPr>
        </p:nvPicPr>
        <p:blipFill>
          <a:blip r:embed="rId11">
            <a:extLst/>
          </a:blip>
          <a:stretch>
            <a:fillRect/>
          </a:stretch>
        </p:blipFill>
        <p:spPr>
          <a:xfrm>
            <a:off x="15387643" y="3394657"/>
            <a:ext cx="571501" cy="571501"/>
          </a:xfrm>
          <a:prstGeom prst="rect">
            <a:avLst/>
          </a:prstGeom>
          <a:ln w="12700">
            <a:miter lim="400000"/>
          </a:ln>
        </p:spPr>
      </p:pic>
      <p:pic>
        <p:nvPicPr>
          <p:cNvPr id="317" name="media2.wav" descr="media2.wav"/>
          <p:cNvPicPr>
            <a:picLocks noChangeAspect="0"/>
          </p:cNvPicPr>
          <p:nvPr>
            <a:audioFile r:link="rId12"/>
            <p:extLst>
              <p:ext uri="{DAA4B4D4-6D71-4841-9C94-3DE7FCFB9230}">
                <p14:media xmlns:p14="http://schemas.microsoft.com/office/powerpoint/2010/main" r:embed="rId13"/>
              </p:ext>
            </p:extLst>
          </p:nvPr>
        </p:nvPicPr>
        <p:blipFill>
          <a:blip r:embed="rId11">
            <a:extLst/>
          </a:blip>
          <a:stretch>
            <a:fillRect/>
          </a:stretch>
        </p:blipFill>
        <p:spPr>
          <a:xfrm>
            <a:off x="8947943" y="3505201"/>
            <a:ext cx="571501" cy="571501"/>
          </a:xfrm>
          <a:prstGeom prst="rect">
            <a:avLst/>
          </a:prstGeom>
          <a:ln w="12700">
            <a:miter lim="400000"/>
          </a:ln>
        </p:spPr>
      </p:pic>
      <p:pic>
        <p:nvPicPr>
          <p:cNvPr id="318" name="media3.wav" descr="media3.wav"/>
          <p:cNvPicPr>
            <a:picLocks noChangeAspect="0"/>
          </p:cNvPicPr>
          <p:nvPr>
            <a:audioFile r:link="rId14"/>
            <p:extLst>
              <p:ext uri="{DAA4B4D4-6D71-4841-9C94-3DE7FCFB9230}">
                <p14:media xmlns:p14="http://schemas.microsoft.com/office/powerpoint/2010/main" r:embed="rId15"/>
              </p:ext>
            </p:extLst>
          </p:nvPr>
        </p:nvPicPr>
        <p:blipFill>
          <a:blip r:embed="rId11">
            <a:extLst/>
          </a:blip>
          <a:stretch>
            <a:fillRect/>
          </a:stretch>
        </p:blipFill>
        <p:spPr>
          <a:xfrm>
            <a:off x="15270818" y="8231433"/>
            <a:ext cx="571501" cy="571501"/>
          </a:xfrm>
          <a:prstGeom prst="rect">
            <a:avLst/>
          </a:prstGeom>
          <a:ln w="12700">
            <a:miter lim="400000"/>
          </a:ln>
        </p:spPr>
      </p:pic>
      <p:pic>
        <p:nvPicPr>
          <p:cNvPr id="319" name="media4.wav" descr="media4.wav"/>
          <p:cNvPicPr>
            <a:picLocks noChangeAspect="0"/>
          </p:cNvPicPr>
          <p:nvPr>
            <a:audioFile r:link="rId16"/>
            <p:extLst>
              <p:ext uri="{DAA4B4D4-6D71-4841-9C94-3DE7FCFB9230}">
                <p14:media xmlns:p14="http://schemas.microsoft.com/office/powerpoint/2010/main" r:embed="rId17"/>
              </p:ext>
            </p:extLst>
          </p:nvPr>
        </p:nvPicPr>
        <p:blipFill>
          <a:blip r:embed="rId11">
            <a:extLst/>
          </a:blip>
          <a:stretch>
            <a:fillRect/>
          </a:stretch>
        </p:blipFill>
        <p:spPr>
          <a:xfrm>
            <a:off x="2136001" y="8313129"/>
            <a:ext cx="571501" cy="571501"/>
          </a:xfrm>
          <a:prstGeom prst="rect">
            <a:avLst/>
          </a:prstGeom>
          <a:ln w="12700">
            <a:miter lim="400000"/>
          </a:ln>
        </p:spPr>
      </p:pic>
      <p:pic>
        <p:nvPicPr>
          <p:cNvPr id="320" name="media5.wav" descr="media5.wav"/>
          <p:cNvPicPr>
            <a:picLocks noChangeAspect="0"/>
          </p:cNvPicPr>
          <p:nvPr>
            <a:audioFile r:link="rId18"/>
            <p:extLst>
              <p:ext uri="{DAA4B4D4-6D71-4841-9C94-3DE7FCFB9230}">
                <p14:media xmlns:p14="http://schemas.microsoft.com/office/powerpoint/2010/main" r:embed="rId19"/>
              </p:ext>
            </p:extLst>
          </p:nvPr>
        </p:nvPicPr>
        <p:blipFill>
          <a:blip r:embed="rId11">
            <a:extLst/>
          </a:blip>
          <a:stretch>
            <a:fillRect/>
          </a:stretch>
        </p:blipFill>
        <p:spPr>
          <a:xfrm>
            <a:off x="2066664" y="3521657"/>
            <a:ext cx="571501" cy="571501"/>
          </a:xfrm>
          <a:prstGeom prst="rect">
            <a:avLst/>
          </a:prstGeom>
          <a:ln w="12700">
            <a:miter lim="400000"/>
          </a:ln>
        </p:spPr>
      </p:pic>
      <p:pic>
        <p:nvPicPr>
          <p:cNvPr id="321" name="media6.wav" descr="media6.wav"/>
          <p:cNvPicPr>
            <a:picLocks noChangeAspect="0"/>
          </p:cNvPicPr>
          <p:nvPr>
            <a:audioFile r:link="rId20"/>
            <p:extLst>
              <p:ext uri="{DAA4B4D4-6D71-4841-9C94-3DE7FCFB9230}">
                <p14:media xmlns:p14="http://schemas.microsoft.com/office/powerpoint/2010/main" r:embed="rId21"/>
              </p:ext>
            </p:extLst>
          </p:nvPr>
        </p:nvPicPr>
        <p:blipFill>
          <a:blip r:embed="rId11">
            <a:extLst/>
          </a:blip>
          <a:stretch>
            <a:fillRect/>
          </a:stretch>
        </p:blipFill>
        <p:spPr>
          <a:xfrm>
            <a:off x="9029700" y="8079033"/>
            <a:ext cx="571500" cy="571501"/>
          </a:xfrm>
          <a:prstGeom prst="rect">
            <a:avLst/>
          </a:prstGeom>
          <a:ln w="12700">
            <a:miter lim="400000"/>
          </a:ln>
        </p:spPr>
      </p:pic>
      <p:sp>
        <p:nvSpPr>
          <p:cNvPr id="322" name="Frightened"/>
          <p:cNvSpPr txBox="1"/>
          <p:nvPr/>
        </p:nvSpPr>
        <p:spPr>
          <a:xfrm>
            <a:off x="17034873" y="8088485"/>
            <a:ext cx="2874479"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Frightened</a:t>
            </a:r>
          </a:p>
        </p:txBody>
      </p:sp>
      <p:sp>
        <p:nvSpPr>
          <p:cNvPr id="323" name="Sad"/>
          <p:cNvSpPr txBox="1"/>
          <p:nvPr/>
        </p:nvSpPr>
        <p:spPr>
          <a:xfrm>
            <a:off x="11641677" y="8088485"/>
            <a:ext cx="1087946"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Sad</a:t>
            </a:r>
          </a:p>
        </p:txBody>
      </p:sp>
      <p:sp>
        <p:nvSpPr>
          <p:cNvPr id="324" name="Happy"/>
          <p:cNvSpPr txBox="1"/>
          <p:nvPr/>
        </p:nvSpPr>
        <p:spPr>
          <a:xfrm>
            <a:off x="5024103" y="8088485"/>
            <a:ext cx="178089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Happy</a:t>
            </a:r>
          </a:p>
        </p:txBody>
      </p:sp>
      <p:sp>
        <p:nvSpPr>
          <p:cNvPr id="325" name="Angry"/>
          <p:cNvSpPr txBox="1"/>
          <p:nvPr/>
        </p:nvSpPr>
        <p:spPr>
          <a:xfrm>
            <a:off x="17879268" y="3542496"/>
            <a:ext cx="1646945"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Angry</a:t>
            </a:r>
          </a:p>
        </p:txBody>
      </p:sp>
      <p:sp>
        <p:nvSpPr>
          <p:cNvPr id="326" name="Bored"/>
          <p:cNvSpPr txBox="1"/>
          <p:nvPr/>
        </p:nvSpPr>
        <p:spPr>
          <a:xfrm>
            <a:off x="11347294" y="3542496"/>
            <a:ext cx="167671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Bored</a:t>
            </a:r>
          </a:p>
        </p:txBody>
      </p:sp>
      <p:sp>
        <p:nvSpPr>
          <p:cNvPr id="327" name="Neutral"/>
          <p:cNvSpPr txBox="1"/>
          <p:nvPr/>
        </p:nvSpPr>
        <p:spPr>
          <a:xfrm>
            <a:off x="4673879" y="3542496"/>
            <a:ext cx="2048781"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Neutral</a:t>
            </a:r>
          </a:p>
        </p:txBody>
      </p:sp>
      <p:sp>
        <p:nvSpPr>
          <p:cNvPr id="32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44"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829" fill="hold"/>
                                        <p:tgtEl>
                                          <p:spTgt spid="317"/>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3847" fill="hold"/>
                                        <p:tgtEl>
                                          <p:spTgt spid="316"/>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4141" fill="hold"/>
                                        <p:tgtEl>
                                          <p:spTgt spid="319"/>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756" fill="hold"/>
                                        <p:tgtEl>
                                          <p:spTgt spid="321"/>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761" fill="hold"/>
                                        <p:tgtEl>
                                          <p:spTgt spid="3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16"/>
                </p:tgtEl>
              </p:cMediaNode>
            </p:audio>
            <p:audio isNarration="0">
              <p:cMediaNode mute="0" showWhenStopped="0" numSld="1" vol="80000">
                <p:cTn id="28" fill="hold" display="0">
                  <p:stCondLst>
                    <p:cond delay="indefinite"/>
                  </p:stCondLst>
                </p:cTn>
                <p:tgtEl>
                  <p:spTgt spid="317"/>
                </p:tgtEl>
              </p:cMediaNode>
            </p:audio>
            <p:audio isNarration="0">
              <p:cMediaNode mute="0" showWhenStopped="0" numSld="1" vol="80000">
                <p:cTn id="29" fill="hold" display="0">
                  <p:stCondLst>
                    <p:cond delay="indefinite"/>
                  </p:stCondLst>
                </p:cTn>
                <p:tgtEl>
                  <p:spTgt spid="318"/>
                </p:tgtEl>
              </p:cMediaNode>
            </p:audio>
            <p:audio isNarration="0">
              <p:cMediaNode mute="0" showWhenStopped="0" numSld="1" vol="80000">
                <p:cTn id="30" fill="hold" display="0">
                  <p:stCondLst>
                    <p:cond delay="indefinite"/>
                  </p:stCondLst>
                </p:cTn>
                <p:tgtEl>
                  <p:spTgt spid="319"/>
                </p:tgtEl>
              </p:cMediaNode>
            </p:audio>
            <p:audio isNarration="0">
              <p:cMediaNode mute="0" showWhenStopped="0" numSld="1" vol="80000">
                <p:cTn id="31" fill="hold" display="0">
                  <p:stCondLst>
                    <p:cond delay="indefinite"/>
                  </p:stCondLst>
                </p:cTn>
                <p:tgtEl>
                  <p:spTgt spid="320"/>
                </p:tgtEl>
              </p:cMediaNode>
            </p:audio>
            <p:audio isNarration="0">
              <p:cMediaNode mute="0" showWhenStopped="0" numSld="1" vol="80000">
                <p:cTn id="32" fill="hold" display="0">
                  <p:stCondLst>
                    <p:cond delay="indefinite"/>
                  </p:stCondLst>
                </p:cTn>
                <p:tgtEl>
                  <p:spTgt spid="3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Acted Speech:  (Emotional Prosody Speech)  (Mandarin Affective Speech)"/>
          <p:cNvSpPr txBox="1"/>
          <p:nvPr>
            <p:ph type="title"/>
          </p:nvPr>
        </p:nvSpPr>
        <p:spPr>
          <a:xfrm>
            <a:off x="2194560" y="573206"/>
            <a:ext cx="20116802" cy="2901514"/>
          </a:xfrm>
          <a:prstGeom prst="rect">
            <a:avLst/>
          </a:prstGeom>
        </p:spPr>
        <p:txBody>
          <a:bodyPr/>
          <a:lstStyle/>
          <a:p>
            <a:pPr>
              <a:defRPr spc="-500" sz="7200"/>
            </a:pPr>
            <a:r>
              <a:t>Acted &amp; Categorical Speech: Actors vs Students</a:t>
            </a:r>
            <a:br/>
            <a:r>
              <a:rPr spc="-400" sz="6800"/>
              <a:t> </a:t>
            </a:r>
            <a:r>
              <a:rPr spc="-400" sz="4800"/>
              <a:t>(Emotional Prosody Speech)                                                (Mandarin Affective Speech)</a:t>
            </a:r>
          </a:p>
        </p:txBody>
      </p:sp>
      <p:sp>
        <p:nvSpPr>
          <p:cNvPr id="333" name="Happy…"/>
          <p:cNvSpPr txBox="1"/>
          <p:nvPr>
            <p:ph type="body" idx="1"/>
          </p:nvPr>
        </p:nvSpPr>
        <p:spPr>
          <a:xfrm>
            <a:off x="2194560" y="3691468"/>
            <a:ext cx="20116802" cy="8046720"/>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34" name="Rectangle"/>
          <p:cNvSpPr/>
          <p:nvPr/>
        </p:nvSpPr>
        <p:spPr>
          <a:xfrm>
            <a:off x="3047996" y="12191996"/>
            <a:ext cx="18288008" cy="1524006"/>
          </a:xfrm>
          <a:prstGeom prst="rect">
            <a:avLst/>
          </a:prstGeom>
          <a:solidFill>
            <a:srgbClr val="FFFFFF">
              <a:alpha val="20000"/>
            </a:srgbClr>
          </a:solidFill>
          <a:ln w="12700">
            <a:miter lim="400000"/>
          </a:ln>
        </p:spPr>
        <p:txBody>
          <a:bodyPr lIns="71436" tIns="71436" rIns="71436" bIns="71436" anchor="ctr"/>
          <a:lstStyle/>
          <a:p>
            <a:pPr algn="l" defTabSz="1828800">
              <a:defRPr sz="4400">
                <a:uFill>
                  <a:solidFill>
                    <a:srgbClr val="000000"/>
                  </a:solidFill>
                </a:uFill>
                <a:latin typeface="Times New Roman"/>
                <a:ea typeface="Times New Roman"/>
                <a:cs typeface="Times New Roman"/>
                <a:sym typeface="Times New Roman"/>
              </a:defRPr>
            </a:pPr>
          </a:p>
        </p:txBody>
      </p:sp>
      <p:pic>
        <p:nvPicPr>
          <p:cNvPr id="335"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711589" y="3320050"/>
            <a:ext cx="571501" cy="571501"/>
          </a:xfrm>
          <a:prstGeom prst="rect">
            <a:avLst/>
          </a:prstGeom>
          <a:ln w="12700">
            <a:miter lim="400000"/>
          </a:ln>
        </p:spPr>
      </p:pic>
      <p:pic>
        <p:nvPicPr>
          <p:cNvPr id="336"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7711589" y="4371361"/>
            <a:ext cx="571501" cy="571501"/>
          </a:xfrm>
          <a:prstGeom prst="rect">
            <a:avLst/>
          </a:prstGeom>
          <a:ln w="12700">
            <a:miter lim="400000"/>
          </a:ln>
        </p:spPr>
      </p:pic>
      <p:pic>
        <p:nvPicPr>
          <p:cNvPr id="337"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7815302" y="5690267"/>
            <a:ext cx="571501" cy="571501"/>
          </a:xfrm>
          <a:prstGeom prst="rect">
            <a:avLst/>
          </a:prstGeom>
          <a:ln w="12700">
            <a:miter lim="400000"/>
          </a:ln>
        </p:spPr>
      </p:pic>
      <p:pic>
        <p:nvPicPr>
          <p:cNvPr id="338"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7919015" y="6694299"/>
            <a:ext cx="571501" cy="571501"/>
          </a:xfrm>
          <a:prstGeom prst="rect">
            <a:avLst/>
          </a:prstGeom>
          <a:ln w="12700">
            <a:miter lim="400000"/>
          </a:ln>
        </p:spPr>
      </p:pic>
      <p:pic>
        <p:nvPicPr>
          <p:cNvPr id="339" name="media11.wav" descr="media11.wav"/>
          <p:cNvPicPr>
            <a:picLocks noChangeAspect="0"/>
          </p:cNvPicPr>
          <p:nvPr>
            <a:audioFile r:link="rId11"/>
            <p:extLst>
              <p:ext uri="{DAA4B4D4-6D71-4841-9C94-3DE7FCFB9230}">
                <p14:media xmlns:p14="http://schemas.microsoft.com/office/powerpoint/2010/main" r:embed="rId12"/>
              </p:ext>
            </p:extLst>
          </p:nvPr>
        </p:nvPicPr>
        <p:blipFill>
          <a:blip r:embed="rId4">
            <a:extLst/>
          </a:blip>
          <a:stretch>
            <a:fillRect/>
          </a:stretch>
        </p:blipFill>
        <p:spPr>
          <a:xfrm>
            <a:off x="7944942" y="7857707"/>
            <a:ext cx="571501" cy="571501"/>
          </a:xfrm>
          <a:prstGeom prst="rect">
            <a:avLst/>
          </a:prstGeom>
          <a:ln w="12700">
            <a:miter lim="400000"/>
          </a:ln>
        </p:spPr>
      </p:pic>
      <p:sp>
        <p:nvSpPr>
          <p:cNvPr id="340" name="Anger…"/>
          <p:cNvSpPr txBox="1"/>
          <p:nvPr/>
        </p:nvSpPr>
        <p:spPr>
          <a:xfrm>
            <a:off x="12399598" y="3653196"/>
            <a:ext cx="5638806" cy="485485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marL="651509" indent="-651509" algn="l" defTabSz="1737330">
              <a:lnSpc>
                <a:spcPct val="90000"/>
              </a:lnSpc>
              <a:spcBef>
                <a:spcPts val="1300"/>
              </a:spcBef>
              <a:defRPr sz="5700">
                <a:solidFill>
                  <a:srgbClr val="292934"/>
                </a:solidFill>
                <a:latin typeface="Calibri"/>
                <a:ea typeface="Calibri"/>
                <a:cs typeface="Calibri"/>
                <a:sym typeface="Calibri"/>
              </a:defRPr>
            </a:pPr>
            <a:r>
              <a:t>Anger</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Elation</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Neutral</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Panic</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Sadness</a:t>
            </a:r>
          </a:p>
        </p:txBody>
      </p:sp>
      <p:pic>
        <p:nvPicPr>
          <p:cNvPr id="341" name="media12.wav" descr="media12.wav"/>
          <p:cNvPicPr>
            <a:picLocks noChangeAspect="0"/>
          </p:cNvPicPr>
          <p:nvPr>
            <a:audioFile r:link="rId13"/>
            <p:extLst>
              <p:ext uri="{DAA4B4D4-6D71-4841-9C94-3DE7FCFB9230}">
                <p14:media xmlns:p14="http://schemas.microsoft.com/office/powerpoint/2010/main" r:embed="rId14"/>
              </p:ext>
            </p:extLst>
          </p:nvPr>
        </p:nvPicPr>
        <p:blipFill>
          <a:blip r:embed="rId4">
            <a:extLst/>
          </a:blip>
          <a:stretch>
            <a:fillRect/>
          </a:stretch>
        </p:blipFill>
        <p:spPr>
          <a:xfrm>
            <a:off x="15924916" y="3878726"/>
            <a:ext cx="571501" cy="571501"/>
          </a:xfrm>
          <a:prstGeom prst="rect">
            <a:avLst/>
          </a:prstGeom>
          <a:ln w="12700">
            <a:miter lim="400000"/>
          </a:ln>
        </p:spPr>
      </p:pic>
      <p:pic>
        <p:nvPicPr>
          <p:cNvPr id="342" name="media13.wav" descr="media13.wav"/>
          <p:cNvPicPr>
            <a:picLocks noChangeAspect="0"/>
          </p:cNvPicPr>
          <p:nvPr>
            <a:audioFile r:link="rId15"/>
            <p:extLst>
              <p:ext uri="{DAA4B4D4-6D71-4841-9C94-3DE7FCFB9230}">
                <p14:media xmlns:p14="http://schemas.microsoft.com/office/powerpoint/2010/main" r:embed="rId16"/>
              </p:ext>
            </p:extLst>
          </p:nvPr>
        </p:nvPicPr>
        <p:blipFill>
          <a:blip r:embed="rId4">
            <a:extLst/>
          </a:blip>
          <a:stretch>
            <a:fillRect/>
          </a:stretch>
        </p:blipFill>
        <p:spPr>
          <a:xfrm>
            <a:off x="16752864" y="7378672"/>
            <a:ext cx="571501" cy="571501"/>
          </a:xfrm>
          <a:prstGeom prst="rect">
            <a:avLst/>
          </a:prstGeom>
          <a:ln w="12700">
            <a:miter lim="400000"/>
          </a:ln>
        </p:spPr>
      </p:pic>
      <p:pic>
        <p:nvPicPr>
          <p:cNvPr id="343" name="media14.wav" descr="media14.wav"/>
          <p:cNvPicPr>
            <a:picLocks noChangeAspect="0"/>
          </p:cNvPicPr>
          <p:nvPr>
            <a:audioFile r:link="rId17"/>
            <p:extLst>
              <p:ext uri="{DAA4B4D4-6D71-4841-9C94-3DE7FCFB9230}">
                <p14:media xmlns:p14="http://schemas.microsoft.com/office/powerpoint/2010/main" r:embed="rId18"/>
              </p:ext>
            </p:extLst>
          </p:nvPr>
        </p:nvPicPr>
        <p:blipFill>
          <a:blip r:embed="rId4">
            <a:extLst/>
          </a:blip>
          <a:stretch>
            <a:fillRect/>
          </a:stretch>
        </p:blipFill>
        <p:spPr>
          <a:xfrm>
            <a:off x="17110594" y="6472290"/>
            <a:ext cx="571501" cy="571501"/>
          </a:xfrm>
          <a:prstGeom prst="rect">
            <a:avLst/>
          </a:prstGeom>
          <a:ln w="12700">
            <a:miter lim="400000"/>
          </a:ln>
        </p:spPr>
      </p:pic>
      <p:pic>
        <p:nvPicPr>
          <p:cNvPr id="344" name="media15.wav" descr="media15.wav"/>
          <p:cNvPicPr>
            <a:picLocks noChangeAspect="0"/>
          </p:cNvPicPr>
          <p:nvPr>
            <a:audioFile r:link="rId19"/>
            <p:extLst>
              <p:ext uri="{DAA4B4D4-6D71-4841-9C94-3DE7FCFB9230}">
                <p14:media xmlns:p14="http://schemas.microsoft.com/office/powerpoint/2010/main" r:embed="rId20"/>
              </p:ext>
            </p:extLst>
          </p:nvPr>
        </p:nvPicPr>
        <p:blipFill>
          <a:blip r:embed="rId4">
            <a:extLst/>
          </a:blip>
          <a:stretch>
            <a:fillRect/>
          </a:stretch>
        </p:blipFill>
        <p:spPr>
          <a:xfrm>
            <a:off x="16625853" y="5855148"/>
            <a:ext cx="571501" cy="571501"/>
          </a:xfrm>
          <a:prstGeom prst="rect">
            <a:avLst/>
          </a:prstGeom>
          <a:ln w="12700">
            <a:miter lim="400000"/>
          </a:ln>
        </p:spPr>
      </p:pic>
      <p:pic>
        <p:nvPicPr>
          <p:cNvPr id="345" name="media16.wav" descr="media16.wav"/>
          <p:cNvPicPr>
            <a:picLocks noChangeAspect="0"/>
          </p:cNvPicPr>
          <p:nvPr>
            <a:audioFile r:link="rId21"/>
            <p:extLst>
              <p:ext uri="{DAA4B4D4-6D71-4841-9C94-3DE7FCFB9230}">
                <p14:media xmlns:p14="http://schemas.microsoft.com/office/powerpoint/2010/main" r:embed="rId22"/>
              </p:ext>
            </p:extLst>
          </p:nvPr>
        </p:nvPicPr>
        <p:blipFill>
          <a:blip r:embed="rId4">
            <a:extLst/>
          </a:blip>
          <a:stretch>
            <a:fillRect/>
          </a:stretch>
        </p:blipFill>
        <p:spPr>
          <a:xfrm>
            <a:off x="16072051" y="5013325"/>
            <a:ext cx="571501"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33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540" fill="hold"/>
                                        <p:tgtEl>
                                          <p:spTgt spid="336"/>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337"/>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338"/>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750" fill="hold"/>
                                        <p:tgtEl>
                                          <p:spTgt spid="339"/>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296" fill="hold"/>
                                        <p:tgtEl>
                                          <p:spTgt spid="341"/>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216" fill="hold"/>
                                        <p:tgtEl>
                                          <p:spTgt spid="345"/>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630" fill="hold"/>
                                        <p:tgtEl>
                                          <p:spTgt spid="344"/>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036" fill="hold"/>
                                        <p:tgtEl>
                                          <p:spTgt spid="343"/>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1794" fill="hold"/>
                                        <p:tgtEl>
                                          <p:spTgt spid="3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43" fill="hold" display="0">
                  <p:stCondLst>
                    <p:cond delay="indefinite"/>
                  </p:stCondLst>
                </p:cTn>
                <p:tgtEl>
                  <p:spTgt spid="335"/>
                </p:tgtEl>
              </p:cMediaNode>
            </p:audio>
            <p:audio isNarration="0">
              <p:cMediaNode mute="0" showWhenStopped="0" numSld="1" vol="63774">
                <p:cTn id="44" fill="hold" display="0">
                  <p:stCondLst>
                    <p:cond delay="indefinite"/>
                  </p:stCondLst>
                </p:cTn>
                <p:tgtEl>
                  <p:spTgt spid="336"/>
                </p:tgtEl>
              </p:cMediaNode>
            </p:audio>
            <p:audio isNarration="0">
              <p:cMediaNode mute="0" showWhenStopped="0" numSld="1" vol="56189">
                <p:cTn id="45" fill="hold" display="0">
                  <p:stCondLst>
                    <p:cond delay="indefinite"/>
                  </p:stCondLst>
                </p:cTn>
                <p:tgtEl>
                  <p:spTgt spid="337"/>
                </p:tgtEl>
              </p:cMediaNode>
            </p:audio>
            <p:audio isNarration="0">
              <p:cMediaNode mute="0" showWhenStopped="0" numSld="1" vol="54716">
                <p:cTn id="46" fill="hold" display="0">
                  <p:stCondLst>
                    <p:cond delay="indefinite"/>
                  </p:stCondLst>
                </p:cTn>
                <p:tgtEl>
                  <p:spTgt spid="338"/>
                </p:tgtEl>
              </p:cMediaNode>
            </p:audio>
            <p:audio isNarration="0">
              <p:cMediaNode mute="0" showWhenStopped="0" numSld="1" vol="64151">
                <p:cTn id="47" fill="hold" display="0">
                  <p:stCondLst>
                    <p:cond delay="indefinite"/>
                  </p:stCondLst>
                </p:cTn>
                <p:tgtEl>
                  <p:spTgt spid="339"/>
                </p:tgtEl>
              </p:cMediaNode>
            </p:audio>
            <p:audio isNarration="0">
              <p:cMediaNode mute="0" showWhenStopped="0" numSld="1" vol="80000">
                <p:cTn id="48" fill="hold" display="0">
                  <p:stCondLst>
                    <p:cond delay="indefinite"/>
                  </p:stCondLst>
                </p:cTn>
                <p:tgtEl>
                  <p:spTgt spid="341"/>
                </p:tgtEl>
              </p:cMediaNode>
            </p:audio>
            <p:audio isNarration="0">
              <p:cMediaNode mute="0" showWhenStopped="0" numSld="1" vol="80000">
                <p:cTn id="49" fill="hold" display="0">
                  <p:stCondLst>
                    <p:cond delay="indefinite"/>
                  </p:stCondLst>
                </p:cTn>
                <p:tgtEl>
                  <p:spTgt spid="342"/>
                </p:tgtEl>
              </p:cMediaNode>
            </p:audio>
            <p:audio isNarration="0">
              <p:cMediaNode mute="0" showWhenStopped="0" numSld="1" vol="80000">
                <p:cTn id="50" fill="hold" display="0">
                  <p:stCondLst>
                    <p:cond delay="indefinite"/>
                  </p:stCondLst>
                </p:cTn>
                <p:tgtEl>
                  <p:spTgt spid="343"/>
                </p:tgtEl>
              </p:cMediaNode>
            </p:audio>
            <p:audio isNarration="0">
              <p:cMediaNode mute="0" showWhenStopped="0" numSld="1" vol="80000">
                <p:cTn id="51" fill="hold" display="0">
                  <p:stCondLst>
                    <p:cond delay="indefinite"/>
                  </p:stCondLst>
                </p:cTn>
                <p:tgtEl>
                  <p:spTgt spid="344"/>
                </p:tgtEl>
              </p:cMediaNode>
            </p:audio>
            <p:audio isNarration="0">
              <p:cMediaNode mute="0" showWhenStopped="0" numSld="1" vol="80000">
                <p:cTn id="52" fill="hold" display="0">
                  <p:stCondLst>
                    <p:cond delay="indefinite"/>
                  </p:stCondLst>
                </p:cTn>
                <p:tgtEl>
                  <p:spTgt spid="34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(SEMAINE database)</a:t>
            </a:r>
          </a:p>
        </p:txBody>
      </p:sp>
      <p:sp>
        <p:nvSpPr>
          <p:cNvPr id="348" name="The goal of the Sensitive Artificial Listener operator (right) is to engage the user (left) in emotional conversations…"/>
          <p:cNvSpPr txBox="1"/>
          <p:nvPr>
            <p:ph type="body" idx="1"/>
          </p:nvPr>
        </p:nvSpPr>
        <p:spPr>
          <a:xfrm>
            <a:off x="2194560" y="3691468"/>
            <a:ext cx="20116802" cy="8046720"/>
          </a:xfrm>
          <a:prstGeom prst="rect">
            <a:avLst/>
          </a:prstGeom>
        </p:spPr>
        <p:txBody>
          <a:bodyPr lIns="91437" tIns="91437" rIns="91437" bIns="91437"/>
          <a:lstStyle/>
          <a:p>
            <a:pPr marL="567557" indent="-567557">
              <a:buClrTx/>
              <a:buFont typeface="Arial"/>
              <a:buChar char="•"/>
            </a:pPr>
            <a:r>
              <a:t>The goal of the Sensitive Artificial Listener operator (right) is to engage the user (left) in emotional conversations</a:t>
            </a:r>
          </a:p>
          <a:p>
            <a:pPr lvl="2" marL="1413162" indent="-498762">
              <a:buClrTx/>
              <a:buFont typeface="Arial"/>
              <a:buChar char="•"/>
            </a:pPr>
            <a:r>
              <a:t>“Anything nice happened this week?” “It’s all rubbish.”</a:t>
            </a:r>
          </a:p>
          <a:p>
            <a:pPr marL="567557" indent="-567557">
              <a:buClrTx/>
              <a:buFont typeface="Arial"/>
              <a:buChar char="•"/>
            </a:pPr>
            <a:r>
              <a:t>6-8 annotators. Annotations range from -1 to 1 with 20ms intervals.</a:t>
            </a:r>
          </a:p>
          <a:p>
            <a:pPr marL="567557" indent="-567557">
              <a:buClrTx/>
              <a:buFont typeface="Arial"/>
              <a:buChar char="•"/>
            </a:pPr>
          </a:p>
          <a:p>
            <a:pPr marL="567557" indent="-567557">
              <a:buClrTx/>
              <a:buFont typeface="Arial"/>
              <a:buChar char="•"/>
            </a:pPr>
          </a:p>
          <a:p>
            <a:pPr lvl="1" marL="1005838" indent="-548638">
              <a:buClrTx/>
              <a:buFont typeface="Arial"/>
              <a:buChar char="–"/>
            </a:pPr>
            <a:r>
              <a:t>Valence score : -0.88</a:t>
            </a:r>
          </a:p>
          <a:p>
            <a:pPr lvl="1" marL="1005838" indent="-548638">
              <a:buClrTx/>
              <a:buFont typeface="Arial"/>
              <a:buChar char="–"/>
            </a:pPr>
            <a:r>
              <a:t>Valence score : 0.58</a:t>
            </a:r>
          </a:p>
          <a:p>
            <a:pPr lvl="1" marL="1005838" indent="-548638">
              <a:buClrTx/>
              <a:buFont typeface="Arial"/>
              <a:buChar char="–"/>
            </a:pPr>
            <a:r>
              <a:t>Valence score : 0.83</a:t>
            </a:r>
          </a:p>
        </p:txBody>
      </p:sp>
      <p:pic>
        <p:nvPicPr>
          <p:cNvPr id="349" name="media30.wav" descr="media30.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170282" y="7634240"/>
            <a:ext cx="571501" cy="571501"/>
          </a:xfrm>
          <a:prstGeom prst="rect">
            <a:avLst/>
          </a:prstGeom>
          <a:ln w="12700">
            <a:miter lim="400000"/>
          </a:ln>
        </p:spPr>
      </p:pic>
      <p:pic>
        <p:nvPicPr>
          <p:cNvPr id="350" name="media32.wav" descr="media32.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9223767" y="8924173"/>
            <a:ext cx="571501" cy="571501"/>
          </a:xfrm>
          <a:prstGeom prst="rect">
            <a:avLst/>
          </a:prstGeom>
          <a:ln w="12700">
            <a:miter lim="400000"/>
          </a:ln>
        </p:spPr>
      </p:pic>
      <p:pic>
        <p:nvPicPr>
          <p:cNvPr id="351" name="media33.wav" descr="media33.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9204135" y="10365037"/>
            <a:ext cx="571501" cy="571501"/>
          </a:xfrm>
          <a:prstGeom prst="rect">
            <a:avLst/>
          </a:prstGeom>
          <a:ln w="12700">
            <a:miter lim="400000"/>
          </a:ln>
        </p:spPr>
      </p:pic>
      <p:sp>
        <p:nvSpPr>
          <p:cNvPr id="352"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3" name="Image" descr="Image"/>
          <p:cNvPicPr>
            <a:picLocks noChangeAspect="1"/>
          </p:cNvPicPr>
          <p:nvPr/>
        </p:nvPicPr>
        <p:blipFill>
          <a:blip r:embed="rId9">
            <a:extLst/>
          </a:blip>
          <a:stretch>
            <a:fillRect/>
          </a:stretch>
        </p:blipFill>
        <p:spPr>
          <a:xfrm>
            <a:off x="10919452" y="7570027"/>
            <a:ext cx="11464805" cy="4581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39" fill="hold"/>
                                        <p:tgtEl>
                                          <p:spTgt spid="34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9"/>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2" fill="hold">
                                  <p:stCondLst>
                                    <p:cond delay="0"/>
                                  </p:stCondLst>
                                  <p:childTnLst>
                                    <p:cmd type="call" cmd="playFrom(0.0)">
                                      <p:cBhvr>
                                        <p:cTn id="14" dur="14920" fill="hold"/>
                                        <p:tgtEl>
                                          <p:spTgt spid="350"/>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3" grpId="2" fill="hold">
                                  <p:stCondLst>
                                    <p:cond delay="0"/>
                                  </p:stCondLst>
                                  <p:childTnLst>
                                    <p:cmd type="call" cmd="stop">
                                      <p:cBhvr>
                                        <p:cTn id="18" dur="1000" fill="hold"/>
                                        <p:tgtEl>
                                          <p:spTgt spid="350"/>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3" fill="hold">
                                  <p:stCondLst>
                                    <p:cond delay="0"/>
                                  </p:stCondLst>
                                  <p:childTnLst>
                                    <p:cmd type="call" cmd="playFrom(0.0)">
                                      <p:cBhvr>
                                        <p:cTn id="22" dur="5969" fill="hold"/>
                                        <p:tgtEl>
                                          <p:spTgt spid="351"/>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3" grpId="3" fill="hold">
                                  <p:stCondLst>
                                    <p:cond delay="0"/>
                                  </p:stCondLst>
                                  <p:childTnLst>
                                    <p:cmd type="call" cmd="stop">
                                      <p:cBhvr>
                                        <p:cTn id="26" dur="1000" fill="hold"/>
                                        <p:tgtEl>
                                          <p:spTgt spid="3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49"/>
                </p:tgtEl>
              </p:cMediaNode>
            </p:audio>
            <p:audio isNarration="0">
              <p:cMediaNode mute="0" showWhenStopped="0" numSld="1" vol="80000">
                <p:cTn id="28" fill="hold" display="0">
                  <p:stCondLst>
                    <p:cond delay="indefinite"/>
                  </p:stCondLst>
                </p:cTn>
                <p:tgtEl>
                  <p:spTgt spid="350"/>
                </p:tgtEl>
              </p:cMediaNode>
            </p:audio>
            <p:audio isNarration="0">
              <p:cMediaNode mute="0" showWhenStopped="0" numSld="1" vol="80000">
                <p:cTn id="29" fill="hold" display="0">
                  <p:stCondLst>
                    <p:cond delay="indefinite"/>
                  </p:stCondLst>
                </p:cTn>
                <p:tgtEl>
                  <p:spTgt spid="35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(RECOLA database)</a:t>
            </a:r>
          </a:p>
        </p:txBody>
      </p:sp>
      <p:sp>
        <p:nvSpPr>
          <p:cNvPr id="356" name="3 hours of audio, visual, and physiological recordings of between 46 French speaking participants…"/>
          <p:cNvSpPr txBox="1"/>
          <p:nvPr>
            <p:ph type="body" idx="1"/>
          </p:nvPr>
        </p:nvSpPr>
        <p:spPr>
          <a:xfrm>
            <a:off x="2194559" y="3691468"/>
            <a:ext cx="20318930" cy="8046720"/>
          </a:xfrm>
          <a:prstGeom prst="rect">
            <a:avLst/>
          </a:prstGeom>
        </p:spPr>
        <p:txBody>
          <a:bodyPr lIns="91437" tIns="91437" rIns="91437" bIns="91437"/>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SzTx/>
              <a:buNone/>
            </a:pPr>
            <a:r>
              <a:t>    -1 to 1 with 40ms intervals.</a:t>
            </a:r>
          </a:p>
        </p:txBody>
      </p:sp>
      <p:sp>
        <p:nvSpPr>
          <p:cNvPr id="357"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8" name="Image" descr="Image"/>
          <p:cNvPicPr>
            <a:picLocks noChangeAspect="1"/>
          </p:cNvPicPr>
          <p:nvPr/>
        </p:nvPicPr>
        <p:blipFill>
          <a:blip r:embed="rId3">
            <a:extLst/>
          </a:blip>
          <a:stretch>
            <a:fillRect/>
          </a:stretch>
        </p:blipFill>
        <p:spPr>
          <a:xfrm>
            <a:off x="13254057" y="6291333"/>
            <a:ext cx="7699940" cy="61330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Outline"/>
          <p:cNvSpPr txBox="1"/>
          <p:nvPr>
            <p:ph type="title"/>
          </p:nvPr>
        </p:nvSpPr>
        <p:spPr>
          <a:xfrm>
            <a:off x="2194560" y="573206"/>
            <a:ext cx="20116802" cy="2901514"/>
          </a:xfrm>
          <a:prstGeom prst="rect">
            <a:avLst/>
          </a:prstGeom>
        </p:spPr>
        <p:txBody>
          <a:bodyPr/>
          <a:lstStyle/>
          <a:p>
            <a:pPr/>
            <a:r>
              <a:t>Outline</a:t>
            </a:r>
          </a:p>
        </p:txBody>
      </p:sp>
      <p:sp>
        <p:nvSpPr>
          <p:cNvPr id="216"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pc="-200" sz="7800">
                <a:solidFill>
                  <a:srgbClr val="000000"/>
                </a:solidFill>
              </a:defRPr>
            </a:pPr>
            <a:r>
              <a:t>Spontaneous</a:t>
            </a:r>
            <a:r>
              <a:rPr>
                <a:solidFill>
                  <a:srgbClr val="404040"/>
                </a:solidFill>
              </a:rPr>
              <a:t> Speech with Dimensional Annotations</a:t>
            </a:r>
            <a:endParaRPr spc="-186" sz="8900"/>
          </a:p>
          <a:p>
            <a:pPr defTabSz="1700783">
              <a:defRPr spc="-171" sz="4800"/>
            </a:pPr>
            <a:r>
              <a:t>(RECOLA database)</a:t>
            </a:r>
          </a:p>
        </p:txBody>
      </p:sp>
      <p:sp>
        <p:nvSpPr>
          <p:cNvPr id="363"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64" name="recola_1.mp4" descr="recola_1.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828069" y="3774430"/>
            <a:ext cx="8730979" cy="4911178"/>
          </a:xfrm>
          <a:prstGeom prst="rect">
            <a:avLst/>
          </a:prstGeom>
          <a:ln w="12700">
            <a:miter lim="400000"/>
          </a:ln>
        </p:spPr>
      </p:pic>
      <p:pic>
        <p:nvPicPr>
          <p:cNvPr id="365" name="recola_2.mp4" descr="recola_2.mp4"/>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13095110" y="3774430"/>
            <a:ext cx="8730982" cy="4911178"/>
          </a:xfrm>
          <a:prstGeom prst="rect">
            <a:avLst/>
          </a:prstGeom>
          <a:ln w="12700">
            <a:miter lim="400000"/>
          </a:ln>
        </p:spPr>
      </p:pic>
      <p:pic>
        <p:nvPicPr>
          <p:cNvPr id="366" name="Image" descr="Image"/>
          <p:cNvPicPr>
            <a:picLocks noChangeAspect="1"/>
          </p:cNvPicPr>
          <p:nvPr/>
        </p:nvPicPr>
        <p:blipFill>
          <a:blip r:embed="rId9">
            <a:extLst/>
          </a:blip>
          <a:stretch>
            <a:fillRect/>
          </a:stretch>
        </p:blipFill>
        <p:spPr>
          <a:xfrm>
            <a:off x="2467222" y="8843660"/>
            <a:ext cx="4625071" cy="3107660"/>
          </a:xfrm>
          <a:prstGeom prst="rect">
            <a:avLst/>
          </a:prstGeom>
          <a:ln w="12700">
            <a:miter lim="400000"/>
          </a:ln>
        </p:spPr>
      </p:pic>
      <p:pic>
        <p:nvPicPr>
          <p:cNvPr id="367" name="Image" descr="Image"/>
          <p:cNvPicPr>
            <a:picLocks noChangeAspect="1"/>
          </p:cNvPicPr>
          <p:nvPr/>
        </p:nvPicPr>
        <p:blipFill>
          <a:blip r:embed="rId10">
            <a:extLst/>
          </a:blip>
          <a:stretch>
            <a:fillRect/>
          </a:stretch>
        </p:blipFill>
        <p:spPr>
          <a:xfrm>
            <a:off x="7145746" y="8843660"/>
            <a:ext cx="4625071" cy="3107660"/>
          </a:xfrm>
          <a:prstGeom prst="rect">
            <a:avLst/>
          </a:prstGeom>
          <a:ln w="12700">
            <a:miter lim="400000"/>
          </a:ln>
        </p:spPr>
      </p:pic>
      <p:pic>
        <p:nvPicPr>
          <p:cNvPr id="368" name="Image" descr="Image"/>
          <p:cNvPicPr>
            <a:picLocks noChangeAspect="1"/>
          </p:cNvPicPr>
          <p:nvPr/>
        </p:nvPicPr>
        <p:blipFill>
          <a:blip r:embed="rId11">
            <a:extLst/>
          </a:blip>
          <a:stretch>
            <a:fillRect/>
          </a:stretch>
        </p:blipFill>
        <p:spPr>
          <a:xfrm>
            <a:off x="12621479" y="8780160"/>
            <a:ext cx="4625072" cy="3107660"/>
          </a:xfrm>
          <a:prstGeom prst="rect">
            <a:avLst/>
          </a:prstGeom>
          <a:ln w="12700">
            <a:miter lim="400000"/>
          </a:ln>
        </p:spPr>
      </p:pic>
      <p:pic>
        <p:nvPicPr>
          <p:cNvPr id="369" name="Image" descr="Image"/>
          <p:cNvPicPr>
            <a:picLocks noChangeAspect="1"/>
          </p:cNvPicPr>
          <p:nvPr/>
        </p:nvPicPr>
        <p:blipFill>
          <a:blip r:embed="rId12">
            <a:extLst/>
          </a:blip>
          <a:stretch>
            <a:fillRect/>
          </a:stretch>
        </p:blipFill>
        <p:spPr>
          <a:xfrm>
            <a:off x="17459526" y="8780160"/>
            <a:ext cx="4625071" cy="3107660"/>
          </a:xfrm>
          <a:prstGeom prst="rect">
            <a:avLst/>
          </a:prstGeom>
          <a:ln w="12700">
            <a:miter lim="400000"/>
          </a:ln>
        </p:spPr>
      </p:pic>
      <p:sp>
        <p:nvSpPr>
          <p:cNvPr id="370" name="Arousal"/>
          <p:cNvSpPr txBox="1"/>
          <p:nvPr/>
        </p:nvSpPr>
        <p:spPr>
          <a:xfrm>
            <a:off x="3981660" y="11828926"/>
            <a:ext cx="159619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71" name="Valence"/>
          <p:cNvSpPr txBox="1"/>
          <p:nvPr/>
        </p:nvSpPr>
        <p:spPr>
          <a:xfrm>
            <a:off x="8637303"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
        <p:nvSpPr>
          <p:cNvPr id="372" name="Arousal"/>
          <p:cNvSpPr txBox="1"/>
          <p:nvPr/>
        </p:nvSpPr>
        <p:spPr>
          <a:xfrm>
            <a:off x="14135918" y="11828926"/>
            <a:ext cx="1596195"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73" name="Valence"/>
          <p:cNvSpPr txBox="1"/>
          <p:nvPr/>
        </p:nvSpPr>
        <p:spPr>
          <a:xfrm>
            <a:off x="18951082"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8" fill="hold"/>
                                        <p:tgtEl>
                                          <p:spTgt spid="36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0399"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364"/>
                </p:tgtEl>
              </p:cMediaNode>
            </p:video>
            <p:seq concurrent="1" prevAc="none" nextAc="seek">
              <p:cTn id="12" evtFilter="cancelBubble" nodeType="interactiveSeq" restart="whenNotActive" fill="hold">
                <p:stCondLst>
                  <p:cond delay="0" evt="onClick">
                    <p:tgtEl>
                      <p:spTgt spid="36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64"/>
                                        </p:tgtEl>
                                      </p:cBhvr>
                                    </p:cmd>
                                  </p:childTnLst>
                                </p:cTn>
                              </p:par>
                            </p:childTnLst>
                          </p:cTn>
                        </p:par>
                      </p:childTnLst>
                    </p:cTn>
                  </p:par>
                </p:childTnLst>
              </p:cTn>
              <p:nextCondLst>
                <p:cond delay="0" evt="onClick">
                  <p:tgtEl>
                    <p:spTgt spid="364"/>
                  </p:tgtEl>
                </p:cond>
              </p:nextCondLst>
            </p:seq>
            <p:video fullScrn="0">
              <p:cMediaNode mute="0" showWhenStopped="1" numSld="1" vol="100000">
                <p:cTn id="17" fill="hold" display="0">
                  <p:stCondLst>
                    <p:cond delay="indefinite"/>
                  </p:stCondLst>
                </p:cTn>
                <p:tgtEl>
                  <p:spTgt spid="365"/>
                </p:tgtEl>
              </p:cMediaNode>
            </p:video>
            <p:seq concurrent="1" prevAc="none" nextAc="seek">
              <p:cTn id="18" evtFilter="cancelBubble" nodeType="interactiveSeq" restart="whenNotActive" fill="hold">
                <p:stCondLst>
                  <p:cond delay="0" evt="onClick">
                    <p:tgtEl>
                      <p:spTgt spid="365"/>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365"/>
                                        </p:tgtEl>
                                      </p:cBhvr>
                                    </p:cmd>
                                  </p:childTnLst>
                                </p:cTn>
                              </p:par>
                            </p:childTnLst>
                          </p:cTn>
                        </p:par>
                      </p:childTnLst>
                    </p:cTn>
                  </p:par>
                </p:childTnLst>
              </p:cTn>
              <p:nextCondLst>
                <p:cond delay="0" evt="onClick">
                  <p:tgtEl>
                    <p:spTgt spid="36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Partial List of the Existing Emotion Corpora"/>
          <p:cNvSpPr txBox="1"/>
          <p:nvPr>
            <p:ph type="title"/>
          </p:nvPr>
        </p:nvSpPr>
        <p:spPr>
          <a:xfrm>
            <a:off x="2194560" y="573206"/>
            <a:ext cx="20116802" cy="2901514"/>
          </a:xfrm>
          <a:prstGeom prst="rect">
            <a:avLst/>
          </a:prstGeom>
        </p:spPr>
        <p:txBody>
          <a:bodyPr/>
          <a:lstStyle/>
          <a:p>
            <a:pPr/>
            <a:r>
              <a:t>Partial List of Existing Emotion Corpora</a:t>
            </a:r>
          </a:p>
        </p:txBody>
      </p:sp>
      <p:sp>
        <p:nvSpPr>
          <p:cNvPr id="378" name="Lack of naturalness (acted)…"/>
          <p:cNvSpPr txBox="1"/>
          <p:nvPr>
            <p:ph type="body" idx="1"/>
          </p:nvPr>
        </p:nvSpPr>
        <p:spPr>
          <a:xfrm>
            <a:off x="2194560" y="3691468"/>
            <a:ext cx="20116802" cy="8046720"/>
          </a:xfrm>
          <a:prstGeom prst="rect">
            <a:avLst/>
          </a:prstGeom>
        </p:spPr>
        <p:txBody>
          <a:bodyPr/>
          <a:lstStyle/>
          <a:p>
            <a:pPr marL="567557" indent="-567557">
              <a:buClrTx/>
              <a:buFont typeface="Arial"/>
              <a:buChar char="•"/>
            </a:pPr>
            <a:r>
              <a:t>Lack of naturalness (acted)</a:t>
            </a:r>
          </a:p>
          <a:p>
            <a:pPr marL="567557" indent="-567557">
              <a:buClrTx/>
              <a:buFont typeface="Arial"/>
              <a:buChar char="•"/>
            </a:pPr>
            <a:r>
              <a:t>Unbalanced emotional content (spontaneous)</a:t>
            </a:r>
          </a:p>
          <a:p>
            <a:pPr marL="567557" indent="-567557">
              <a:buClrTx/>
              <a:buFont typeface="Arial"/>
              <a:buChar char="•"/>
            </a:pPr>
            <a:r>
              <a:t>Limited in size, limited number of speakers</a:t>
            </a:r>
          </a:p>
        </p:txBody>
      </p:sp>
      <p:pic>
        <p:nvPicPr>
          <p:cNvPr id="379" name="Image" descr="Image"/>
          <p:cNvPicPr>
            <a:picLocks noChangeAspect="1"/>
          </p:cNvPicPr>
          <p:nvPr/>
        </p:nvPicPr>
        <p:blipFill>
          <a:blip r:embed="rId3">
            <a:extLst/>
          </a:blip>
          <a:stretch>
            <a:fillRect/>
          </a:stretch>
        </p:blipFill>
        <p:spPr>
          <a:xfrm>
            <a:off x="2447850" y="6592854"/>
            <a:ext cx="12213199" cy="5409653"/>
          </a:xfrm>
          <a:prstGeom prst="rect">
            <a:avLst/>
          </a:prstGeom>
          <a:ln w="12700">
            <a:miter lim="400000"/>
          </a:ln>
        </p:spPr>
      </p:pic>
      <p:pic>
        <p:nvPicPr>
          <p:cNvPr id="380" name="Image" descr="Image"/>
          <p:cNvPicPr>
            <a:picLocks noChangeAspect="1"/>
          </p:cNvPicPr>
          <p:nvPr/>
        </p:nvPicPr>
        <p:blipFill>
          <a:blip r:embed="rId4">
            <a:extLst/>
          </a:blip>
          <a:stretch>
            <a:fillRect/>
          </a:stretch>
        </p:blipFill>
        <p:spPr>
          <a:xfrm>
            <a:off x="15908353" y="7617344"/>
            <a:ext cx="7823201" cy="2438402"/>
          </a:xfrm>
          <a:prstGeom prst="rect">
            <a:avLst/>
          </a:prstGeom>
          <a:ln w="12700">
            <a:miter lim="400000"/>
          </a:ln>
        </p:spPr>
      </p:pic>
      <p:pic>
        <p:nvPicPr>
          <p:cNvPr id="381" name="Image" descr="Image"/>
          <p:cNvPicPr>
            <a:picLocks noChangeAspect="1"/>
          </p:cNvPicPr>
          <p:nvPr/>
        </p:nvPicPr>
        <p:blipFill>
          <a:blip r:embed="rId5">
            <a:extLst/>
          </a:blip>
          <a:stretch>
            <a:fillRect/>
          </a:stretch>
        </p:blipFill>
        <p:spPr>
          <a:xfrm>
            <a:off x="17318053" y="4349065"/>
            <a:ext cx="5003802" cy="2349502"/>
          </a:xfrm>
          <a:prstGeom prst="rect">
            <a:avLst/>
          </a:prstGeom>
          <a:ln w="12700">
            <a:miter lim="400000"/>
          </a:ln>
        </p:spPr>
      </p:pic>
      <p:sp>
        <p:nvSpPr>
          <p:cNvPr id="382" name="Acted"/>
          <p:cNvSpPr txBox="1"/>
          <p:nvPr/>
        </p:nvSpPr>
        <p:spPr>
          <a:xfrm>
            <a:off x="19375245" y="3769586"/>
            <a:ext cx="1269368" cy="640767"/>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Acted</a:t>
            </a:r>
          </a:p>
        </p:txBody>
      </p:sp>
      <p:sp>
        <p:nvSpPr>
          <p:cNvPr id="383" name="Spontaneous"/>
          <p:cNvSpPr txBox="1"/>
          <p:nvPr/>
        </p:nvSpPr>
        <p:spPr>
          <a:xfrm>
            <a:off x="18701278" y="6933644"/>
            <a:ext cx="261730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Spontaneous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88" name="Use existing podcast recordings, divided into speaker turns…"/>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700"/>
            </a:pPr>
            <a:r>
              <a:t>Use existing podcast recordings, divided into speaker turns</a:t>
            </a:r>
          </a:p>
          <a:p>
            <a:pPr marL="561882" indent="-561882" defTabSz="1810511">
              <a:lnSpc>
                <a:spcPct val="103500"/>
              </a:lnSpc>
              <a:buClrTx/>
              <a:buFont typeface="Arial"/>
              <a:buChar char="•"/>
              <a:defRPr sz="4700"/>
            </a:pPr>
            <a:r>
              <a:t>Emotion retrieval to balance the emotional content</a:t>
            </a:r>
          </a:p>
          <a:p>
            <a:pPr marL="561882" indent="-561882" defTabSz="1810511">
              <a:lnSpc>
                <a:spcPct val="103500"/>
              </a:lnSpc>
              <a:buClrTx/>
              <a:buFont typeface="Arial"/>
              <a:buChar char="•"/>
              <a:defRPr sz="4700"/>
            </a:pPr>
            <a:r>
              <a:t>Annotate using crowdsourcing framework</a:t>
            </a: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lvl="1" marL="995780" indent="-54315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r>
              <a:t>62K speaking turns, </a:t>
            </a:r>
            <a:r>
              <a:t>~100</a:t>
            </a:r>
            <a:r>
              <a:t> hours of speech</a:t>
            </a:r>
          </a:p>
        </p:txBody>
      </p:sp>
      <p:pic>
        <p:nvPicPr>
          <p:cNvPr id="389" name="Image" descr="Image"/>
          <p:cNvPicPr>
            <a:picLocks noChangeAspect="1"/>
          </p:cNvPicPr>
          <p:nvPr/>
        </p:nvPicPr>
        <p:blipFill>
          <a:blip r:embed="rId2">
            <a:extLst/>
          </a:blip>
          <a:stretch>
            <a:fillRect/>
          </a:stretch>
        </p:blipFill>
        <p:spPr>
          <a:xfrm>
            <a:off x="3459053" y="6017302"/>
            <a:ext cx="10743147" cy="2937851"/>
          </a:xfrm>
          <a:prstGeom prst="rect">
            <a:avLst/>
          </a:prstGeom>
          <a:ln w="12700">
            <a:miter lim="400000"/>
          </a:ln>
        </p:spPr>
      </p:pic>
      <p:pic>
        <p:nvPicPr>
          <p:cNvPr id="390" name="Image" descr="Image"/>
          <p:cNvPicPr>
            <a:picLocks noChangeAspect="1"/>
          </p:cNvPicPr>
          <p:nvPr/>
        </p:nvPicPr>
        <p:blipFill>
          <a:blip r:embed="rId3">
            <a:extLst/>
          </a:blip>
          <a:stretch>
            <a:fillRect/>
          </a:stretch>
        </p:blipFill>
        <p:spPr>
          <a:xfrm>
            <a:off x="16093637" y="5536393"/>
            <a:ext cx="4688852" cy="357116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93" name="Annotat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Annotations</a:t>
            </a:r>
          </a:p>
          <a:p>
            <a:pPr lvl="1" marL="1005838" indent="-548638">
              <a:buClrTx/>
              <a:buFont typeface="Arial"/>
              <a:buChar char="–"/>
            </a:pPr>
            <a:r>
              <a:t>Dimensional: activation, valence, dominance</a:t>
            </a:r>
          </a:p>
          <a:p>
            <a:pPr lvl="1" marL="1005838" indent="-548638">
              <a:buClrTx/>
              <a:buFont typeface="Arial"/>
              <a:buChar char="–"/>
            </a:pPr>
            <a:r>
              <a:t>Categorical: anger, happiness, sadness, disgust, surprised, fear, contempt, neutral and other</a:t>
            </a:r>
          </a:p>
        </p:txBody>
      </p:sp>
      <p:pic>
        <p:nvPicPr>
          <p:cNvPr id="394" name="Image" descr="Image"/>
          <p:cNvPicPr>
            <a:picLocks noChangeAspect="1"/>
          </p:cNvPicPr>
          <p:nvPr/>
        </p:nvPicPr>
        <p:blipFill>
          <a:blip r:embed="rId2">
            <a:extLst/>
          </a:blip>
          <a:stretch>
            <a:fillRect/>
          </a:stretch>
        </p:blipFill>
        <p:spPr>
          <a:xfrm>
            <a:off x="13143903" y="6424433"/>
            <a:ext cx="6519089" cy="6210857"/>
          </a:xfrm>
          <a:prstGeom prst="rect">
            <a:avLst/>
          </a:prstGeom>
          <a:ln w="12700">
            <a:miter lim="400000"/>
          </a:ln>
        </p:spPr>
      </p:pic>
      <p:sp>
        <p:nvSpPr>
          <p:cNvPr id="395" name="Rater disagreement per emotion category"/>
          <p:cNvSpPr txBox="1"/>
          <p:nvPr/>
        </p:nvSpPr>
        <p:spPr>
          <a:xfrm>
            <a:off x="3826790" y="11589287"/>
            <a:ext cx="7957480"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Rater disagreement per emotion category</a:t>
            </a:r>
          </a:p>
        </p:txBody>
      </p:sp>
      <p:sp>
        <p:nvSpPr>
          <p:cNvPr id="396" name="Emotion distribution…"/>
          <p:cNvSpPr txBox="1"/>
          <p:nvPr/>
        </p:nvSpPr>
        <p:spPr>
          <a:xfrm>
            <a:off x="19463742" y="8457234"/>
            <a:ext cx="4750160" cy="126825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828800">
              <a:lnSpc>
                <a:spcPct val="115000"/>
              </a:lnSpc>
              <a:defRPr sz="3600">
                <a:solidFill>
                  <a:srgbClr val="404040"/>
                </a:solidFill>
                <a:latin typeface="Calibri"/>
                <a:ea typeface="Calibri"/>
                <a:cs typeface="Calibri"/>
                <a:sym typeface="Calibri"/>
              </a:defRPr>
            </a:pPr>
            <a:r>
              <a:t>Emotion distribution </a:t>
            </a:r>
          </a:p>
          <a:p>
            <a:pPr algn="l" defTabSz="1828800">
              <a:lnSpc>
                <a:spcPct val="115000"/>
              </a:lnSpc>
              <a:defRPr sz="3600">
                <a:solidFill>
                  <a:srgbClr val="404040"/>
                </a:solidFill>
                <a:latin typeface="Calibri"/>
                <a:ea typeface="Calibri"/>
                <a:cs typeface="Calibri"/>
                <a:sym typeface="Calibri"/>
              </a:defRPr>
            </a:pPr>
            <a:r>
              <a:t>in arousal/valence space</a:t>
            </a:r>
          </a:p>
        </p:txBody>
      </p:sp>
      <p:pic>
        <p:nvPicPr>
          <p:cNvPr id="397" name="Image" descr="Image"/>
          <p:cNvPicPr>
            <a:picLocks noChangeAspect="1"/>
          </p:cNvPicPr>
          <p:nvPr/>
        </p:nvPicPr>
        <p:blipFill>
          <a:blip r:embed="rId3">
            <a:extLst/>
          </a:blip>
          <a:stretch>
            <a:fillRect/>
          </a:stretch>
        </p:blipFill>
        <p:spPr>
          <a:xfrm>
            <a:off x="3511579" y="7324814"/>
            <a:ext cx="8946189" cy="441009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Leveraging Emotional Speech Data in the Wild"/>
          <p:cNvSpPr txBox="1"/>
          <p:nvPr>
            <p:ph type="title"/>
          </p:nvPr>
        </p:nvSpPr>
        <p:spPr>
          <a:prstGeom prst="rect">
            <a:avLst/>
          </a:prstGeom>
        </p:spPr>
        <p:txBody>
          <a:bodyPr/>
          <a:lstStyle/>
          <a:p>
            <a:pPr/>
            <a:r>
              <a:t>Leveraging Emotional Speech Data in the Wild</a:t>
            </a:r>
          </a:p>
        </p:txBody>
      </p:sp>
      <p:sp>
        <p:nvSpPr>
          <p:cNvPr id="400" name="MSP-Podcast Corpus…"/>
          <p:cNvSpPr txBox="1"/>
          <p:nvPr>
            <p:ph type="body" idx="1"/>
          </p:nvPr>
        </p:nvSpPr>
        <p:spPr>
          <a:prstGeom prst="rect">
            <a:avLst/>
          </a:prstGeom>
        </p:spPr>
        <p:txBody>
          <a:bodyPr/>
          <a:lstStyle/>
          <a:p>
            <a:pPr marL="561882" indent="-561882" defTabSz="1810511">
              <a:lnSpc>
                <a:spcPct val="103500"/>
              </a:lnSpc>
              <a:buClrTx/>
              <a:buFont typeface="Arial"/>
              <a:buChar char="•"/>
              <a:defRPr sz="4700"/>
            </a:pPr>
            <a:r>
              <a:t>MSP-Podcast Corpus</a:t>
            </a: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r>
              <a:rPr b="1"/>
              <a:t>CMU-MOSEI dataset</a:t>
            </a:r>
            <a:endParaRPr b="1"/>
          </a:p>
          <a:p>
            <a:pPr lvl="1" marL="1014510" indent="-561882" defTabSz="1810511">
              <a:lnSpc>
                <a:spcPct val="103500"/>
              </a:lnSpc>
              <a:buClrTx/>
              <a:buFont typeface="Arial"/>
              <a:buChar char="•"/>
              <a:defRPr sz="4700"/>
            </a:pPr>
            <a:r>
              <a:t>23K sentence utterance videos from more than 1000 online YouTube speakers</a:t>
            </a:r>
          </a:p>
          <a:p>
            <a:pPr lvl="1" marL="1014510" indent="-561882" defTabSz="1810511">
              <a:lnSpc>
                <a:spcPct val="103500"/>
              </a:lnSpc>
              <a:buClrTx/>
              <a:buFont typeface="Arial"/>
              <a:buChar char="•"/>
              <a:defRPr sz="4700"/>
            </a:pPr>
            <a:r>
              <a:t>Categorical: Happiness, sadness, anger, disgust, surprise, fear</a:t>
            </a:r>
          </a:p>
          <a:p>
            <a:pPr lvl="1" marL="1014510" indent="-561882" defTabSz="1810511">
              <a:lnSpc>
                <a:spcPct val="103500"/>
              </a:lnSpc>
              <a:buClrTx/>
              <a:buFont typeface="Arial"/>
              <a:buChar char="•"/>
              <a:defRPr sz="4700"/>
            </a:pPr>
            <a:r>
              <a:t>Dimensional: valence</a:t>
            </a:r>
          </a:p>
          <a:p>
            <a:pPr lvl="1" marL="1014510" indent="-561882" defTabSz="1810511">
              <a:lnSpc>
                <a:spcPct val="103500"/>
              </a:lnSpc>
              <a:buClrTx/>
              <a:buFont typeface="Arial"/>
              <a:buChar char="•"/>
              <a:defRPr sz="4700"/>
            </a:pPr>
          </a:p>
          <a:p>
            <a:pPr marL="561882" indent="-561882" defTabSz="1810511">
              <a:lnSpc>
                <a:spcPct val="103500"/>
              </a:lnSpc>
              <a:buClrTx/>
              <a:buFont typeface="Arial"/>
              <a:buChar char="•"/>
              <a:defRPr b="1" sz="4700"/>
            </a:pPr>
            <a:r>
              <a:t>MELD: Multimodal EmotionLines Dataset</a:t>
            </a:r>
          </a:p>
          <a:p>
            <a:pPr lvl="1" marL="1014510" indent="-561882" defTabSz="1810511">
              <a:lnSpc>
                <a:spcPct val="103500"/>
              </a:lnSpc>
              <a:buClrTx/>
              <a:buFont typeface="Arial"/>
              <a:buChar char="•"/>
              <a:defRPr sz="4700"/>
            </a:pPr>
            <a:r>
              <a:t>1400 dialogues and 13000 utterances from Friends TV series</a:t>
            </a:r>
          </a:p>
          <a:p>
            <a:pPr lvl="1" marL="1014510" indent="-561882" defTabSz="1810511">
              <a:lnSpc>
                <a:spcPct val="103500"/>
              </a:lnSpc>
              <a:buClrTx/>
              <a:buFont typeface="Arial"/>
              <a:buChar char="•"/>
              <a:defRPr sz="4700"/>
            </a:pPr>
            <a:r>
              <a:t>Categorical: Anger, Disgust, Sadness, Joy, Neutral, Surprise, Fear</a:t>
            </a:r>
          </a:p>
          <a:p>
            <a:pPr lvl="1" marL="1014510" indent="-561882" defTabSz="1810511">
              <a:lnSpc>
                <a:spcPct val="103500"/>
              </a:lnSpc>
              <a:buClrTx/>
              <a:buFont typeface="Arial"/>
              <a:buChar char="•"/>
              <a:defRPr sz="4700"/>
            </a:pPr>
            <a:r>
              <a:t>Dimensional: valence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MSP-Podcast Corpus"/>
          <p:cNvSpPr txBox="1"/>
          <p:nvPr>
            <p:ph type="title"/>
          </p:nvPr>
        </p:nvSpPr>
        <p:spPr>
          <a:xfrm>
            <a:off x="2194560" y="573206"/>
            <a:ext cx="20116802" cy="2901514"/>
          </a:xfrm>
          <a:prstGeom prst="rect">
            <a:avLst/>
          </a:prstGeom>
        </p:spPr>
        <p:txBody>
          <a:bodyPr/>
          <a:lstStyle/>
          <a:p>
            <a:pPr/>
            <a:r>
              <a:t>LLM for Data Annotation</a:t>
            </a:r>
          </a:p>
        </p:txBody>
      </p:sp>
      <p:sp>
        <p:nvSpPr>
          <p:cNvPr id="403" name="Annotations…"/>
          <p:cNvSpPr txBox="1"/>
          <p:nvPr>
            <p:ph type="body" idx="1"/>
          </p:nvPr>
        </p:nvSpPr>
        <p:spPr>
          <a:xfrm>
            <a:off x="2194560" y="3691468"/>
            <a:ext cx="20116802" cy="8046720"/>
          </a:xfrm>
          <a:prstGeom prst="rect">
            <a:avLst/>
          </a:prstGeom>
        </p:spPr>
        <p:txBody>
          <a:bodyPr/>
          <a:lstStyle/>
          <a:p>
            <a:pPr marL="0" indent="0">
              <a:buClrTx/>
              <a:buSzTx/>
              <a:buFontTx/>
              <a:buNone/>
              <a:defRPr b="1"/>
            </a:pPr>
            <a:r>
              <a:t>(Santoso et al., 2024)</a:t>
            </a:r>
          </a:p>
          <a:p>
            <a:pPr marL="567557" indent="-567557">
              <a:buClrTx/>
              <a:buFont typeface="Arial"/>
              <a:buChar char="•"/>
            </a:pPr>
            <a:r>
              <a:t>Use LLM to annotate emotional speech</a:t>
            </a:r>
          </a:p>
          <a:p>
            <a:pPr lvl="1" marL="1024757" indent="-567557">
              <a:buClrTx/>
              <a:buFont typeface="Arial"/>
              <a:buChar char="•"/>
            </a:pPr>
            <a:r>
              <a:t>Conversation transcription + textual acoustic feature descriptors</a:t>
            </a:r>
          </a:p>
          <a:p>
            <a:pPr marL="567557" indent="-567557">
              <a:buClrTx/>
              <a:buFont typeface="Arial"/>
              <a:buChar char="•"/>
            </a:pPr>
            <a:r>
              <a:t>IEMOCAP dataset</a:t>
            </a:r>
          </a:p>
          <a:p>
            <a:pPr marL="567557" indent="-567557">
              <a:buClrTx/>
              <a:buFont typeface="Arial"/>
              <a:buChar char="•"/>
            </a:pPr>
            <a:r>
              <a:t>LLMs can outperform human annotation with lower annotation costs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Emotional Synthetic Speech for Data Augmentation"/>
          <p:cNvSpPr txBox="1"/>
          <p:nvPr>
            <p:ph type="title"/>
          </p:nvPr>
        </p:nvSpPr>
        <p:spPr>
          <a:prstGeom prst="rect">
            <a:avLst/>
          </a:prstGeom>
        </p:spPr>
        <p:txBody>
          <a:bodyPr/>
          <a:lstStyle/>
          <a:p>
            <a:pPr/>
            <a:r>
              <a:t>Emotional Synthetic Speech for Data Augmentation</a:t>
            </a:r>
          </a:p>
        </p:txBody>
      </p:sp>
      <p:sp>
        <p:nvSpPr>
          <p:cNvPr id="408" name="(Ma et al., 2024)…"/>
          <p:cNvSpPr txBox="1"/>
          <p:nvPr>
            <p:ph type="body" idx="1"/>
          </p:nvPr>
        </p:nvSpPr>
        <p:spPr>
          <a:prstGeom prst="rect">
            <a:avLst/>
          </a:prstGeom>
        </p:spPr>
        <p:txBody>
          <a:bodyPr/>
          <a:lstStyle/>
          <a:p>
            <a:pPr>
              <a:defRPr b="1"/>
            </a:pPr>
            <a:r>
              <a:t>(Ma et al., 2024)</a:t>
            </a:r>
          </a:p>
          <a:p>
            <a:pPr marL="567557" indent="-567557">
              <a:buClrTx/>
              <a:buFont typeface="Arial"/>
              <a:buChar char="•"/>
            </a:pPr>
            <a:r>
              <a:t>LLM + Emotional TTS to generate </a:t>
            </a:r>
            <a:r>
              <a:rPr b="1"/>
              <a:t>synthetic emotional speech</a:t>
            </a:r>
            <a:endParaRPr b="1"/>
          </a:p>
          <a:p>
            <a:pPr marL="567557" indent="-567557">
              <a:buClrTx/>
              <a:buFont typeface="Arial"/>
              <a:buChar char="•"/>
            </a:pPr>
            <a:r>
              <a:t>+4% accuracy on IEMOCAP dataset</a:t>
            </a:r>
          </a:p>
        </p:txBody>
      </p:sp>
      <p:pic>
        <p:nvPicPr>
          <p:cNvPr id="409" name="Screenshot 2024-03-19 at 12.49.40 PM.png" descr="Screenshot 2024-03-19 at 12.49.40 PM.png"/>
          <p:cNvPicPr>
            <a:picLocks noChangeAspect="1"/>
          </p:cNvPicPr>
          <p:nvPr/>
        </p:nvPicPr>
        <p:blipFill>
          <a:blip r:embed="rId2">
            <a:extLst/>
          </a:blip>
          <a:stretch>
            <a:fillRect/>
          </a:stretch>
        </p:blipFill>
        <p:spPr>
          <a:xfrm>
            <a:off x="3634835" y="6605468"/>
            <a:ext cx="17114330" cy="509142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MSP-Podcast Corpus"/>
          <p:cNvSpPr txBox="1"/>
          <p:nvPr>
            <p:ph type="title"/>
          </p:nvPr>
        </p:nvSpPr>
        <p:spPr>
          <a:xfrm>
            <a:off x="2194560" y="573206"/>
            <a:ext cx="20116802" cy="2901514"/>
          </a:xfrm>
          <a:prstGeom prst="rect">
            <a:avLst/>
          </a:prstGeom>
        </p:spPr>
        <p:txBody>
          <a:bodyPr/>
          <a:lstStyle/>
          <a:p>
            <a:pPr/>
            <a:r>
              <a:t>Foundation Models for</a:t>
            </a:r>
          </a:p>
          <a:p>
            <a:pPr/>
            <a:r>
              <a:t>Transcribing, Annotating, Augmenting</a:t>
            </a:r>
          </a:p>
        </p:txBody>
      </p:sp>
      <p:sp>
        <p:nvSpPr>
          <p:cNvPr id="412" name="Annotations…"/>
          <p:cNvSpPr txBox="1"/>
          <p:nvPr>
            <p:ph type="body" idx="1"/>
          </p:nvPr>
        </p:nvSpPr>
        <p:spPr>
          <a:xfrm>
            <a:off x="2194560" y="3691468"/>
            <a:ext cx="20116802" cy="8046720"/>
          </a:xfrm>
          <a:prstGeom prst="rect">
            <a:avLst/>
          </a:prstGeom>
        </p:spPr>
        <p:txBody>
          <a:bodyPr/>
          <a:lstStyle/>
          <a:p>
            <a:pPr marL="0" indent="0">
              <a:buClrTx/>
              <a:buSzTx/>
              <a:buFontTx/>
              <a:buNone/>
              <a:defRPr b="1"/>
            </a:pPr>
            <a:r>
              <a:t>(Feng and Narayanan, 2024)</a:t>
            </a:r>
          </a:p>
          <a:p>
            <a:pPr marL="567557" indent="-567557">
              <a:buClrTx/>
              <a:buFont typeface="Arial"/>
              <a:buChar char="•"/>
            </a:pPr>
            <a:r>
              <a:t>✅  Foundational models can generate </a:t>
            </a:r>
            <a:r>
              <a:rPr b="1"/>
              <a:t>transcriptions</a:t>
            </a:r>
            <a:r>
              <a:t> to enhance the performance of speech emotion recognition systems</a:t>
            </a:r>
          </a:p>
          <a:p>
            <a:pPr marL="567557" indent="-567557">
              <a:buClrTx/>
              <a:buFont typeface="Arial"/>
              <a:buChar char="•"/>
            </a:pPr>
            <a:r>
              <a:t>❓ </a:t>
            </a:r>
            <a:r>
              <a:rPr b="1"/>
              <a:t>Annotating emotions</a:t>
            </a:r>
            <a:r>
              <a:t> from transcribed speech remains a challenging task</a:t>
            </a:r>
          </a:p>
          <a:p>
            <a:pPr marL="567557" indent="-567557">
              <a:buClrTx/>
              <a:buFont typeface="Arial"/>
              <a:buChar char="•"/>
            </a:pPr>
            <a:r>
              <a:t>✅ </a:t>
            </a:r>
            <a:r>
              <a:rPr b="1"/>
              <a:t>Data augmentation </a:t>
            </a:r>
            <a:r>
              <a:t>by annotating unlabeled speech samples</a:t>
            </a:r>
          </a:p>
        </p:txBody>
      </p:sp>
      <p:pic>
        <p:nvPicPr>
          <p:cNvPr id="413" name="Screenshot 2024-10-29 at 12.33.56 PM.png" descr="Screenshot 2024-10-29 at 12.33.56 PM.png"/>
          <p:cNvPicPr>
            <a:picLocks noChangeAspect="1"/>
          </p:cNvPicPr>
          <p:nvPr/>
        </p:nvPicPr>
        <p:blipFill>
          <a:blip r:embed="rId3">
            <a:extLst/>
          </a:blip>
          <a:stretch>
            <a:fillRect/>
          </a:stretch>
        </p:blipFill>
        <p:spPr>
          <a:xfrm>
            <a:off x="5706726" y="8415949"/>
            <a:ext cx="12970548" cy="4211218"/>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Outline"/>
          <p:cNvSpPr txBox="1"/>
          <p:nvPr>
            <p:ph type="title"/>
          </p:nvPr>
        </p:nvSpPr>
        <p:spPr>
          <a:xfrm>
            <a:off x="2194560" y="573206"/>
            <a:ext cx="20116802" cy="2901514"/>
          </a:xfrm>
          <a:prstGeom prst="rect">
            <a:avLst/>
          </a:prstGeom>
        </p:spPr>
        <p:txBody>
          <a:bodyPr/>
          <a:lstStyle/>
          <a:p>
            <a:pPr/>
            <a:r>
              <a:t>Outline</a:t>
            </a:r>
          </a:p>
        </p:txBody>
      </p:sp>
      <p:sp>
        <p:nvSpPr>
          <p:cNvPr id="418"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defRPr>
                <a:solidFill>
                  <a:srgbClr val="B51600"/>
                </a:solidFill>
              </a:defRP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21" name="Different Valence / Different Arousal"/>
          <p:cNvSpPr txBox="1"/>
          <p:nvPr>
            <p:ph type="body" idx="1"/>
          </p:nvPr>
        </p:nvSpPr>
        <p:spPr>
          <a:xfrm>
            <a:off x="2194560" y="3691468"/>
            <a:ext cx="20116802" cy="8046720"/>
          </a:xfrm>
          <a:prstGeom prst="rect">
            <a:avLst/>
          </a:prstGeom>
        </p:spPr>
        <p:txBody>
          <a:bodyPr/>
          <a:lstStyle>
            <a:lvl1pPr marL="0" indent="0">
              <a:buSzTx/>
              <a:buNone/>
            </a:lvl1pPr>
          </a:lstStyle>
          <a:p>
            <a:pPr/>
            <a:r>
              <a:t>Different Valence / Different Arousal</a:t>
            </a:r>
          </a:p>
        </p:txBody>
      </p:sp>
      <p:pic>
        <p:nvPicPr>
          <p:cNvPr id="422" name="image13.jpeg" descr="image13.jpeg"/>
          <p:cNvPicPr>
            <a:picLocks noChangeAspect="1"/>
          </p:cNvPicPr>
          <p:nvPr/>
        </p:nvPicPr>
        <p:blipFill>
          <a:blip r:embed="rId2">
            <a:extLst/>
          </a:blip>
          <a:stretch>
            <a:fillRect/>
          </a:stretch>
        </p:blipFill>
        <p:spPr>
          <a:xfrm>
            <a:off x="6324210" y="4373834"/>
            <a:ext cx="12059630" cy="8046723"/>
          </a:xfrm>
          <a:prstGeom prst="rect">
            <a:avLst/>
          </a:prstGeom>
          <a:ln w="12700">
            <a:miter lim="400000"/>
          </a:ln>
        </p:spPr>
      </p:pic>
      <p:pic>
        <p:nvPicPr>
          <p:cNvPr id="423" name="media17.wav" descr="media17.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854247" y="10424160"/>
            <a:ext cx="571501" cy="571501"/>
          </a:xfrm>
          <a:prstGeom prst="rect">
            <a:avLst/>
          </a:prstGeom>
          <a:ln w="12700">
            <a:miter lim="400000"/>
          </a:ln>
        </p:spPr>
      </p:pic>
      <p:pic>
        <p:nvPicPr>
          <p:cNvPr id="424" name="media18.wav" descr="media18.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7649919" y="4810402"/>
            <a:ext cx="571501" cy="571501"/>
          </a:xfrm>
          <a:prstGeom prst="rect">
            <a:avLst/>
          </a:prstGeom>
          <a:ln w="12700">
            <a:miter lim="400000"/>
          </a:ln>
        </p:spPr>
      </p:pic>
      <p:sp>
        <p:nvSpPr>
          <p:cNvPr id="42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42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2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7312">
                <p:cTn id="11" fill="hold" display="0">
                  <p:stCondLst>
                    <p:cond delay="indefinite"/>
                  </p:stCondLst>
                </p:cTn>
                <p:tgtEl>
                  <p:spTgt spid="423"/>
                </p:tgtEl>
              </p:cMediaNode>
            </p:audio>
            <p:audio isNarration="0">
              <p:cMediaNode mute="0" showWhenStopped="0" numSld="1" vol="40084">
                <p:cTn id="12" fill="hold" display="0">
                  <p:stCondLst>
                    <p:cond delay="indefinite"/>
                  </p:stCondLst>
                </p:cTn>
                <p:tgtEl>
                  <p:spTgt spid="4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Emotion in Speech"/>
          <p:cNvSpPr txBox="1"/>
          <p:nvPr>
            <p:ph type="title"/>
          </p:nvPr>
        </p:nvSpPr>
        <p:spPr>
          <a:xfrm>
            <a:off x="2194560" y="1517901"/>
            <a:ext cx="20116802" cy="6193314"/>
          </a:xfrm>
          <a:prstGeom prst="rect">
            <a:avLst/>
          </a:prstGeom>
        </p:spPr>
        <p:txBody>
          <a:bodyPr/>
          <a:lstStyle>
            <a:lvl1pPr>
              <a:defRPr sz="9600"/>
            </a:lvl1pPr>
          </a:lstStyle>
          <a:p>
            <a:pPr/>
            <a:r>
              <a:t>Emotion in Speech</a:t>
            </a:r>
          </a:p>
        </p:txBody>
      </p:sp>
      <p:sp>
        <p:nvSpPr>
          <p:cNvPr id="219"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28" name="Different Valence / Same Arousal"/>
          <p:cNvSpPr txBox="1"/>
          <p:nvPr>
            <p:ph type="body" idx="1"/>
          </p:nvPr>
        </p:nvSpPr>
        <p:spPr>
          <a:xfrm>
            <a:off x="2194560" y="3691468"/>
            <a:ext cx="20116802" cy="8046720"/>
          </a:xfrm>
          <a:prstGeom prst="rect">
            <a:avLst/>
          </a:prstGeom>
        </p:spPr>
        <p:txBody>
          <a:bodyPr/>
          <a:lstStyle/>
          <a:p>
            <a:pPr marL="0" indent="0">
              <a:buSzTx/>
              <a:buNone/>
            </a:pPr>
            <a:r>
              <a:t>Different Valence / </a:t>
            </a:r>
            <a:r>
              <a:rPr b="1" i="1"/>
              <a:t>Same</a:t>
            </a:r>
            <a:r>
              <a:t> Arousal</a:t>
            </a:r>
          </a:p>
        </p:txBody>
      </p:sp>
      <p:pic>
        <p:nvPicPr>
          <p:cNvPr id="429" name="image14.jpeg" descr="image14.jpeg"/>
          <p:cNvPicPr>
            <a:picLocks noChangeAspect="1"/>
          </p:cNvPicPr>
          <p:nvPr/>
        </p:nvPicPr>
        <p:blipFill>
          <a:blip r:embed="rId2">
            <a:extLst/>
          </a:blip>
          <a:stretch>
            <a:fillRect/>
          </a:stretch>
        </p:blipFill>
        <p:spPr>
          <a:xfrm>
            <a:off x="6024562" y="4408261"/>
            <a:ext cx="11721600" cy="8046720"/>
          </a:xfrm>
          <a:prstGeom prst="rect">
            <a:avLst/>
          </a:prstGeom>
          <a:ln w="12700">
            <a:miter lim="400000"/>
          </a:ln>
        </p:spPr>
      </p:pic>
      <p:pic>
        <p:nvPicPr>
          <p:cNvPr id="430" name="media18.wav" descr="media18.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7361517" y="3865362"/>
            <a:ext cx="571501" cy="571501"/>
          </a:xfrm>
          <a:prstGeom prst="rect">
            <a:avLst/>
          </a:prstGeom>
          <a:ln w="12700">
            <a:miter lim="400000"/>
          </a:ln>
        </p:spPr>
      </p:pic>
      <p:pic>
        <p:nvPicPr>
          <p:cNvPr id="431" name="media19.wav" descr="media19.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4355786" y="10707922"/>
            <a:ext cx="571501" cy="571501"/>
          </a:xfrm>
          <a:prstGeom prst="rect">
            <a:avLst/>
          </a:prstGeom>
          <a:ln w="12700">
            <a:miter lim="400000"/>
          </a:ln>
        </p:spPr>
      </p:pic>
      <p:sp>
        <p:nvSpPr>
          <p:cNvPr id="432"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5" fill="hold"/>
                                        <p:tgtEl>
                                          <p:spTgt spid="43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3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5190">
                <p:cTn id="11" fill="hold" display="0">
                  <p:stCondLst>
                    <p:cond delay="indefinite"/>
                  </p:stCondLst>
                </p:cTn>
                <p:tgtEl>
                  <p:spTgt spid="430"/>
                </p:tgtEl>
              </p:cMediaNode>
            </p:audio>
            <p:audio isNarration="0">
              <p:cMediaNode mute="0" showWhenStopped="0" numSld="1" vol="45403">
                <p:cTn id="12" fill="hold" display="0">
                  <p:stCondLst>
                    <p:cond delay="indefinite"/>
                  </p:stCondLst>
                </p:cTn>
                <p:tgtEl>
                  <p:spTgt spid="43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4" name="that_amount_is_incorrect" descr="that_amount_is_incorrect"/>
          <p:cNvPicPr>
            <a:picLocks noChangeAspect="1"/>
          </p:cNvPicPr>
          <p:nvPr/>
        </p:nvPicPr>
        <p:blipFill>
          <a:blip r:embed="rId2">
            <a:extLst/>
          </a:blip>
          <a:stretch>
            <a:fillRect/>
          </a:stretch>
        </p:blipFill>
        <p:spPr>
          <a:xfrm>
            <a:off x="4850870" y="2711419"/>
            <a:ext cx="14478002" cy="9648827"/>
          </a:xfrm>
          <a:prstGeom prst="rect">
            <a:avLst/>
          </a:prstGeom>
          <a:ln w="12700">
            <a:miter lim="400000"/>
          </a:ln>
        </p:spPr>
      </p:pic>
      <p:sp>
        <p:nvSpPr>
          <p:cNvPr id="435" name="Pitch Contour Differences"/>
          <p:cNvSpPr txBox="1"/>
          <p:nvPr>
            <p:ph type="title"/>
          </p:nvPr>
        </p:nvSpPr>
        <p:spPr>
          <a:xfrm>
            <a:off x="2194560" y="573206"/>
            <a:ext cx="20116802" cy="2901514"/>
          </a:xfrm>
          <a:prstGeom prst="rect">
            <a:avLst/>
          </a:prstGeom>
        </p:spPr>
        <p:txBody>
          <a:bodyPr/>
          <a:lstStyle>
            <a:lvl1pPr>
              <a:defRPr spc="-350"/>
            </a:lvl1pPr>
          </a:lstStyle>
          <a:p>
            <a:pPr/>
            <a:r>
              <a:t>Pitch Contour Differences</a:t>
            </a:r>
          </a:p>
        </p:txBody>
      </p:sp>
      <p:sp>
        <p:nvSpPr>
          <p:cNvPr id="436" name="Very Frustrated"/>
          <p:cNvSpPr txBox="1"/>
          <p:nvPr/>
        </p:nvSpPr>
        <p:spPr>
          <a:xfrm>
            <a:off x="8975208" y="5717585"/>
            <a:ext cx="2818524" cy="639482"/>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p>
            <a:pPr algn="l" defTabSz="1828800">
              <a:lnSpc>
                <a:spcPct val="110000"/>
              </a:lnSpc>
              <a:defRPr b="1" sz="2800">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37" name="Somewhat Frustrated"/>
          <p:cNvSpPr txBox="1"/>
          <p:nvPr/>
        </p:nvSpPr>
        <p:spPr>
          <a:xfrm>
            <a:off x="8779971" y="9800149"/>
            <a:ext cx="3831275" cy="577644"/>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lnSpc>
                <a:spcPct val="110000"/>
              </a:lnSpc>
              <a:defRPr b="1" sz="2800">
                <a:solidFill>
                  <a:srgbClr val="0000FF"/>
                </a:solidFill>
                <a:uFill>
                  <a:solidFill>
                    <a:srgbClr val="0000FF"/>
                  </a:solidFill>
                </a:uFill>
                <a:latin typeface="Arial"/>
                <a:ea typeface="Arial"/>
                <a:cs typeface="Arial"/>
                <a:sym typeface="Arial"/>
              </a:defRPr>
            </a:lvl1pPr>
          </a:lstStyle>
          <a:p>
            <a:pPr/>
            <a:r>
              <a:t>Somewhat Frustrated</a:t>
            </a:r>
          </a:p>
        </p:txBody>
      </p:sp>
      <p:pic>
        <p:nvPicPr>
          <p:cNvPr id="438" name="media36.wav" descr="media36.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839693" y="10356284"/>
            <a:ext cx="571501" cy="571501"/>
          </a:xfrm>
          <a:prstGeom prst="rect">
            <a:avLst/>
          </a:prstGeom>
          <a:ln w="12700">
            <a:miter lim="400000"/>
          </a:ln>
        </p:spPr>
      </p:pic>
      <p:pic>
        <p:nvPicPr>
          <p:cNvPr id="439" name="media37.wav" descr="media37.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8408420" y="5045043"/>
            <a:ext cx="571501" cy="571501"/>
          </a:xfrm>
          <a:prstGeom prst="rect">
            <a:avLst/>
          </a:prstGeom>
          <a:ln w="12700">
            <a:miter lim="400000"/>
          </a:ln>
        </p:spPr>
      </p:pic>
      <p:sp>
        <p:nvSpPr>
          <p:cNvPr id="440"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39" fill="hold"/>
                                        <p:tgtEl>
                                          <p:spTgt spid="43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000" fill="hold"/>
                                        <p:tgtEl>
                                          <p:spTgt spid="43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279">
                <p:cTn id="11" fill="hold" display="0">
                  <p:stCondLst>
                    <p:cond delay="indefinite"/>
                  </p:stCondLst>
                </p:cTn>
                <p:tgtEl>
                  <p:spTgt spid="438"/>
                </p:tgtEl>
              </p:cMediaNode>
            </p:audio>
            <p:audio isNarration="0">
              <p:cMediaNode mute="0" showWhenStopped="0" numSld="1" vol="86154">
                <p:cTn id="12" fill="hold" display="0">
                  <p:stCondLst>
                    <p:cond delay="indefinite"/>
                  </p:stCondLst>
                </p:cTn>
                <p:tgtEl>
                  <p:spTgt spid="43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Features for Emotional Speech"/>
          <p:cNvSpPr txBox="1"/>
          <p:nvPr>
            <p:ph type="title"/>
          </p:nvPr>
        </p:nvSpPr>
        <p:spPr>
          <a:xfrm>
            <a:off x="2194560" y="573206"/>
            <a:ext cx="20116802" cy="2901514"/>
          </a:xfrm>
          <a:prstGeom prst="rect">
            <a:avLst/>
          </a:prstGeom>
        </p:spPr>
        <p:txBody>
          <a:bodyPr/>
          <a:lstStyle/>
          <a:p>
            <a:pPr/>
            <a:r>
              <a:t>Features for Emotional Speech</a:t>
            </a:r>
          </a:p>
        </p:txBody>
      </p:sp>
      <p:pic>
        <p:nvPicPr>
          <p:cNvPr id="443" name="media1.wav" descr="media1.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8697454" y="8939844"/>
            <a:ext cx="571501" cy="571501"/>
          </a:xfrm>
          <a:prstGeom prst="rect">
            <a:avLst/>
          </a:prstGeom>
          <a:ln w="12700">
            <a:miter lim="400000"/>
          </a:ln>
        </p:spPr>
      </p:pic>
      <p:graphicFrame>
        <p:nvGraphicFramePr>
          <p:cNvPr id="444" name="2D Column Chart"/>
          <p:cNvGraphicFramePr/>
          <p:nvPr/>
        </p:nvGraphicFramePr>
        <p:xfrm>
          <a:off x="1356686" y="3551768"/>
          <a:ext cx="22907797" cy="8932493"/>
        </p:xfrm>
        <a:graphic xmlns:a="http://schemas.openxmlformats.org/drawingml/2006/main">
          <a:graphicData uri="http://schemas.openxmlformats.org/drawingml/2006/chart">
            <c:chart xmlns:c="http://schemas.openxmlformats.org/drawingml/2006/chart" r:id="rId5"/>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44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090">
                <p:cTn id="7" fill="hold" display="0">
                  <p:stCondLst>
                    <p:cond delay="indefinite"/>
                  </p:stCondLst>
                </p:cTn>
                <p:tgtEl>
                  <p:spTgt spid="44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Outline"/>
          <p:cNvSpPr txBox="1"/>
          <p:nvPr>
            <p:ph type="title"/>
          </p:nvPr>
        </p:nvSpPr>
        <p:spPr>
          <a:xfrm>
            <a:off x="2194560" y="573206"/>
            <a:ext cx="20116802" cy="2901514"/>
          </a:xfrm>
          <a:prstGeom prst="rect">
            <a:avLst/>
          </a:prstGeom>
        </p:spPr>
        <p:txBody>
          <a:bodyPr/>
          <a:lstStyle/>
          <a:p>
            <a:pPr/>
            <a:r>
              <a:t>Outline</a:t>
            </a:r>
          </a:p>
        </p:txBody>
      </p:sp>
      <p:sp>
        <p:nvSpPr>
          <p:cNvPr id="447"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defRPr>
                <a:solidFill>
                  <a:srgbClr val="B51600"/>
                </a:solidFill>
              </a:defRP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450"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451"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Arousal - Valence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52"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53" name="Rectangle"/>
          <p:cNvSpPr/>
          <p:nvPr/>
        </p:nvSpPr>
        <p:spPr>
          <a:xfrm>
            <a:off x="1868115" y="3605727"/>
            <a:ext cx="8879235" cy="4345923"/>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Dellaert et al., 1996)…"/>
          <p:cNvSpPr txBox="1"/>
          <p:nvPr>
            <p:ph type="body" idx="1"/>
          </p:nvPr>
        </p:nvSpPr>
        <p:spPr>
          <a:xfrm>
            <a:off x="2194560" y="3691468"/>
            <a:ext cx="20116802" cy="8046720"/>
          </a:xfrm>
          <a:prstGeom prst="rect">
            <a:avLst/>
          </a:prstGeom>
        </p:spPr>
        <p:txBody>
          <a:bodyPr/>
          <a:lstStyle/>
          <a:p>
            <a:pPr>
              <a:defRPr b="1"/>
            </a:pPr>
            <a:r>
              <a:t>(Dellaert et al., 1996)</a:t>
            </a:r>
          </a:p>
          <a:p>
            <a:pPr marL="567557" indent="-567557">
              <a:buClrTx/>
              <a:buFont typeface="Arial"/>
              <a:buChar char="•"/>
            </a:pPr>
            <a:r>
              <a:t>Emotions: happiness, sadness, anger, fear, normal</a:t>
            </a:r>
          </a:p>
          <a:p>
            <a:pPr marL="567557" indent="-567557">
              <a:buClrTx/>
              <a:buFont typeface="Arial"/>
              <a:buChar char="•"/>
            </a:pPr>
            <a:r>
              <a:t>Data: 5 speakers * 5 emotions * 50 utterances = 1250</a:t>
            </a:r>
          </a:p>
          <a:p>
            <a:pPr marL="567557" indent="-567557">
              <a:buClrTx/>
              <a:buFont typeface="Arial"/>
              <a:buChar char="•"/>
            </a:pPr>
            <a:r>
              <a:t>Human performance on 4-way classification: 82% (anger easiest, fear hardest)</a:t>
            </a:r>
          </a:p>
          <a:p>
            <a:pPr marL="567557" indent="-567557">
              <a:buClrTx/>
              <a:buFont typeface="Arial"/>
              <a:buChar char="•"/>
            </a:pPr>
          </a:p>
          <a:p>
            <a:pPr marL="567557" indent="-567557">
              <a:buClrTx/>
              <a:buFont typeface="Arial"/>
              <a:buChar char="•"/>
            </a:pPr>
            <a:r>
              <a:t>Features: rhythm, smoothed pitch, individual voiced parts</a:t>
            </a:r>
          </a:p>
          <a:p>
            <a:pPr marL="567557" indent="-567557">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56"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5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Petrushin, 1999)…"/>
          <p:cNvSpPr txBox="1"/>
          <p:nvPr>
            <p:ph type="body" idx="1"/>
          </p:nvPr>
        </p:nvSpPr>
        <p:spPr>
          <a:xfrm>
            <a:off x="2194560" y="3691468"/>
            <a:ext cx="21051630" cy="8046720"/>
          </a:xfrm>
          <a:prstGeom prst="rect">
            <a:avLst/>
          </a:prstGeom>
        </p:spPr>
        <p:txBody>
          <a:bodyPr/>
          <a:lstStyle/>
          <a:p>
            <a:pPr marL="208477" indent="-208477" defTabSz="1737360">
              <a:defRPr b="1" sz="4500"/>
            </a:pPr>
            <a:r>
              <a:t>(Petrushin, 1999)</a:t>
            </a:r>
          </a:p>
          <a:p>
            <a:pPr marL="539179" indent="-539179" defTabSz="1737360">
              <a:buClrTx/>
              <a:buFont typeface="Arial"/>
              <a:buChar char="•"/>
              <a:defRPr sz="4500"/>
            </a:pPr>
            <a:r>
              <a:t>Dataset 1</a:t>
            </a:r>
          </a:p>
          <a:p>
            <a:pPr lvl="1" marL="955547" indent="-521206" defTabSz="1737360">
              <a:buClrTx/>
              <a:buFont typeface="Arial"/>
              <a:buChar char="–"/>
              <a:defRPr sz="4500"/>
            </a:pPr>
            <a:r>
              <a:t>Emotions: happiness, anger, sadness, fear, and normal </a:t>
            </a:r>
          </a:p>
          <a:p>
            <a:pPr lvl="1" marL="955547" indent="-521206" defTabSz="1737360">
              <a:buClrTx/>
              <a:buFont typeface="Arial"/>
              <a:buChar char="–"/>
              <a:defRPr sz="4500"/>
            </a:pPr>
            <a:r>
              <a:t>Data: </a:t>
            </a:r>
            <a:r>
              <a:rPr b="1"/>
              <a:t>(30+5)</a:t>
            </a:r>
            <a:r>
              <a:t> speakers * 5 emotions * 4 utterances = 700</a:t>
            </a:r>
          </a:p>
          <a:p>
            <a:pPr lvl="1" marL="955547" indent="-521206" defTabSz="1737360">
              <a:buClrTx/>
              <a:buFont typeface="Arial"/>
              <a:buChar char="–"/>
              <a:defRPr sz="4500"/>
            </a:pPr>
            <a:r>
              <a:t>Human performance: 63.5% (anger easiest, fear hardest)</a:t>
            </a:r>
          </a:p>
          <a:p>
            <a:pPr lvl="1" marL="955547" indent="-521206" defTabSz="1737360">
              <a:buClrTx/>
              <a:buFont typeface="Arial"/>
              <a:buChar char="–"/>
              <a:defRPr sz="4500"/>
            </a:pPr>
          </a:p>
          <a:p>
            <a:pPr lvl="1" marL="955547" indent="-521206" defTabSz="1737360">
              <a:buClrTx/>
              <a:buFont typeface="Arial"/>
              <a:buChar char="–"/>
              <a:defRPr sz="4500"/>
            </a:pPr>
            <a:r>
              <a:t>Features: F0, energy, speaking rate, first three formants and their bandwidths</a:t>
            </a:r>
          </a:p>
          <a:p>
            <a:pPr lvl="1" marL="955547" indent="-521206" defTabSz="1737360">
              <a:buClrTx/>
              <a:buFont typeface="Arial"/>
              <a:buChar char="–"/>
              <a:defRPr sz="4500"/>
            </a:pPr>
            <a:r>
              <a:t>Best model: feature selection + ensembles of 15 neural networks</a:t>
            </a:r>
          </a:p>
          <a:p>
            <a:pPr lvl="2" marL="1342504" indent="-473825" defTabSz="1737360">
              <a:buClrTx/>
              <a:buFont typeface="Arial"/>
              <a:buChar char="•"/>
              <a:defRPr sz="4500"/>
            </a:pPr>
            <a:r>
              <a:t>Normal: 60-75%, happiness: 60-70%, anger: 70-80%, sadness: 70-85%, fear: 35-55%</a:t>
            </a:r>
          </a:p>
          <a:p>
            <a:pPr lvl="2" marL="1342504" indent="-473825" defTabSz="1737360">
              <a:buClrTx/>
              <a:buFont typeface="Arial"/>
              <a:buChar char="•"/>
              <a:defRPr sz="4500"/>
            </a:pPr>
            <a:r>
              <a:t>Average: ~70%</a:t>
            </a:r>
          </a:p>
        </p:txBody>
      </p:sp>
      <p:sp>
        <p:nvSpPr>
          <p:cNvPr id="460"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61"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Petrushin, 1999)…"/>
          <p:cNvSpPr txBox="1"/>
          <p:nvPr>
            <p:ph type="body" idx="1"/>
          </p:nvPr>
        </p:nvSpPr>
        <p:spPr>
          <a:xfrm>
            <a:off x="2194560" y="3691468"/>
            <a:ext cx="20116802" cy="8046720"/>
          </a:xfrm>
          <a:prstGeom prst="rect">
            <a:avLst/>
          </a:prstGeom>
        </p:spPr>
        <p:txBody>
          <a:bodyPr/>
          <a:lstStyle/>
          <a:p>
            <a:pPr>
              <a:defRPr b="1"/>
            </a:pPr>
            <a:r>
              <a:t>(Petrushin, 1999)</a:t>
            </a:r>
          </a:p>
          <a:p>
            <a:pPr marL="567557" indent="-567557">
              <a:buClrTx/>
              <a:buFont typeface="Arial"/>
              <a:buChar char="•"/>
            </a:pPr>
            <a:r>
              <a:t>Dataset 2 (call centers)</a:t>
            </a:r>
          </a:p>
          <a:p>
            <a:pPr lvl="1" marL="1005838" indent="-548638">
              <a:buClrTx/>
              <a:buFont typeface="Arial"/>
              <a:buChar char="–"/>
            </a:pPr>
            <a:r>
              <a:t>Distinguish between two states (</a:t>
            </a:r>
            <a:r>
              <a:rPr b="1"/>
              <a:t>arousal</a:t>
            </a:r>
            <a:r>
              <a:t>): </a:t>
            </a:r>
          </a:p>
          <a:p>
            <a:pPr lvl="2" marL="1413162" indent="-498762">
              <a:buClrTx/>
              <a:buFont typeface="Arial"/>
              <a:buChar char="•"/>
            </a:pPr>
            <a:r>
              <a:t>“Agitation”: anger, happiness and fear</a:t>
            </a:r>
          </a:p>
          <a:p>
            <a:pPr lvl="2" marL="1413162" indent="-498762">
              <a:buClrTx/>
              <a:buFont typeface="Arial"/>
              <a:buChar char="•"/>
            </a:pPr>
            <a:r>
              <a:t>“Calm”: normal state and sadness</a:t>
            </a:r>
          </a:p>
          <a:p>
            <a:pPr lvl="1" marL="1005838" indent="-548638">
              <a:buClrTx/>
              <a:buFont typeface="Arial"/>
              <a:buChar char="–"/>
            </a:pPr>
            <a:r>
              <a:t>Data: 56 </a:t>
            </a:r>
            <a:r>
              <a:rPr b="1"/>
              <a:t>telephone messages</a:t>
            </a:r>
            <a:r>
              <a:t> (15~90 seconds)</a:t>
            </a:r>
          </a:p>
          <a:p>
            <a:pPr lvl="2" marL="1413162" indent="-498762">
              <a:buClrTx/>
              <a:buFont typeface="Arial"/>
              <a:buChar char="•"/>
            </a:pPr>
            <a:r>
              <a:t>Automatically split into 1-3 second chunks</a:t>
            </a:r>
          </a:p>
          <a:p>
            <a:pPr lvl="1" marL="1005838" indent="-548638">
              <a:buClrTx/>
              <a:buFont typeface="Arial"/>
              <a:buChar char="–"/>
            </a:pPr>
            <a:r>
              <a:t>Model: feature selection + ensembles of neural networks</a:t>
            </a:r>
          </a:p>
          <a:p>
            <a:pPr lvl="1" marL="1005838" indent="-548638">
              <a:buClrTx/>
              <a:buFont typeface="Arial"/>
              <a:buChar char="–"/>
            </a:pPr>
            <a:r>
              <a:t>Average accuracy: 77%</a:t>
            </a:r>
          </a:p>
        </p:txBody>
      </p:sp>
      <p:sp>
        <p:nvSpPr>
          <p:cNvPr id="466"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6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Liscombe et al., 2003)…"/>
          <p:cNvSpPr txBox="1"/>
          <p:nvPr>
            <p:ph type="body" idx="1"/>
          </p:nvPr>
        </p:nvSpPr>
        <p:spPr>
          <a:xfrm>
            <a:off x="2194560" y="3691468"/>
            <a:ext cx="20116802" cy="8046720"/>
          </a:xfrm>
          <a:prstGeom prst="rect">
            <a:avLst/>
          </a:prstGeom>
        </p:spPr>
        <p:txBody>
          <a:bodyPr/>
          <a:lstStyle/>
          <a:p>
            <a:pPr marL="201895" indent="-201895" defTabSz="1682494">
              <a:lnSpc>
                <a:spcPct val="103500"/>
              </a:lnSpc>
              <a:defRPr b="1" sz="4400"/>
            </a:pPr>
            <a:r>
              <a:t>(Liscombe et al., 2003)</a:t>
            </a:r>
          </a:p>
          <a:p>
            <a:pPr marL="522153" indent="-522153" defTabSz="1682494">
              <a:lnSpc>
                <a:spcPct val="103500"/>
              </a:lnSpc>
              <a:buClrTx/>
              <a:buFont typeface="Arial"/>
              <a:buChar char="•"/>
              <a:defRPr sz="4400"/>
            </a:pPr>
            <a:r>
              <a:t>10 emotions and neutral</a:t>
            </a:r>
          </a:p>
          <a:p>
            <a:pPr lvl="1" marL="925372" indent="-504748" defTabSz="1682494">
              <a:lnSpc>
                <a:spcPct val="103500"/>
              </a:lnSpc>
              <a:buClrTx/>
              <a:buFont typeface="Arial"/>
              <a:buChar char="–"/>
              <a:defRPr sz="4400"/>
            </a:pPr>
            <a:r>
              <a:t>‘Positive’ </a:t>
            </a:r>
            <a:r>
              <a:rPr b="1"/>
              <a:t>valence</a:t>
            </a:r>
            <a:r>
              <a:t>: confident, encouraging, friendly, happy, interested</a:t>
            </a:r>
          </a:p>
          <a:p>
            <a:pPr lvl="1" marL="925372" indent="-504748" defTabSz="1682494">
              <a:lnSpc>
                <a:spcPct val="103500"/>
              </a:lnSpc>
              <a:buClrTx/>
              <a:buFont typeface="Arial"/>
              <a:buChar char="–"/>
              <a:defRPr sz="4400"/>
            </a:pPr>
            <a:r>
              <a:t>‘Negative’ </a:t>
            </a:r>
            <a:r>
              <a:rPr b="1"/>
              <a:t>valence</a:t>
            </a:r>
            <a:r>
              <a:t>: angry, anxious, bored, frustrated, sad</a:t>
            </a:r>
          </a:p>
          <a:p>
            <a:pPr marL="522153" indent="-522153" defTabSz="1682494">
              <a:lnSpc>
                <a:spcPct val="103500"/>
              </a:lnSpc>
              <a:buClrTx/>
              <a:buFont typeface="Arial"/>
              <a:buChar char="•"/>
              <a:defRPr sz="4400"/>
            </a:pPr>
            <a:r>
              <a:t>Subset: 4 speakers * (10+1) emotions = 44</a:t>
            </a:r>
          </a:p>
          <a:p>
            <a:pPr marL="522153" indent="-522153" defTabSz="1682494">
              <a:lnSpc>
                <a:spcPct val="103500"/>
              </a:lnSpc>
              <a:buClrTx/>
              <a:buFont typeface="Arial"/>
              <a:buChar char="•"/>
              <a:defRPr sz="4400"/>
            </a:pPr>
            <a:r>
              <a:t>Human rating: Emotions in the same valence group are positively correlated; vise versa</a:t>
            </a:r>
          </a:p>
          <a:p>
            <a:pPr marL="522153" indent="-522153" defTabSz="1682494">
              <a:lnSpc>
                <a:spcPct val="103500"/>
              </a:lnSpc>
              <a:buClrTx/>
              <a:buFont typeface="Arial"/>
              <a:buChar char="•"/>
              <a:defRPr sz="4400"/>
            </a:pPr>
            <a:r>
              <a:t>Features: Pitch, energy, speaking rate; nuclear accent, pitch contour</a:t>
            </a:r>
          </a:p>
          <a:p>
            <a:pPr marL="522153" indent="-522153" defTabSz="1682494">
              <a:lnSpc>
                <a:spcPct val="103500"/>
              </a:lnSpc>
              <a:buClrTx/>
              <a:buFont typeface="Arial"/>
              <a:buChar char="•"/>
              <a:defRPr sz="4400"/>
            </a:pPr>
            <a:r>
              <a:t>Results:</a:t>
            </a:r>
          </a:p>
          <a:p>
            <a:pPr lvl="1" marL="925372" indent="-504748" defTabSz="1682494">
              <a:lnSpc>
                <a:spcPct val="103500"/>
              </a:lnSpc>
              <a:buClrTx/>
              <a:buFont typeface="Arial"/>
              <a:buChar char="–"/>
              <a:defRPr sz="4400"/>
            </a:pPr>
            <a:r>
              <a:t>Pitch, energy, and speaking rate are correlated with arousal</a:t>
            </a:r>
          </a:p>
          <a:p>
            <a:pPr lvl="1" marL="925372" indent="-504748" defTabSz="1682494">
              <a:lnSpc>
                <a:spcPct val="103500"/>
              </a:lnSpc>
              <a:buClrTx/>
              <a:buFont typeface="Arial"/>
              <a:buChar char="–"/>
              <a:defRPr sz="4400"/>
            </a:pPr>
            <a:r>
              <a:t>Spectral tilt and pitch contour are correlated with valence</a:t>
            </a:r>
          </a:p>
        </p:txBody>
      </p:sp>
      <p:sp>
        <p:nvSpPr>
          <p:cNvPr id="472"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7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Liscombe et al., 2003)…"/>
          <p:cNvSpPr txBox="1"/>
          <p:nvPr>
            <p:ph type="body" idx="1"/>
          </p:nvPr>
        </p:nvSpPr>
        <p:spPr>
          <a:xfrm>
            <a:off x="2194560" y="3691468"/>
            <a:ext cx="20116802" cy="8046720"/>
          </a:xfrm>
          <a:prstGeom prst="rect">
            <a:avLst/>
          </a:prstGeom>
        </p:spPr>
        <p:txBody>
          <a:bodyPr/>
          <a:lstStyle/>
          <a:p>
            <a:pPr>
              <a:defRPr b="1"/>
            </a:pPr>
            <a:r>
              <a:t>(Liscombe et al., 2003)</a:t>
            </a:r>
          </a:p>
          <a:p>
            <a:pPr marL="567557" indent="-567557">
              <a:buClrTx/>
              <a:buFont typeface="Arial"/>
              <a:buChar char="•"/>
            </a:pPr>
            <a:r>
              <a:t>Full dataset (EPSaT): </a:t>
            </a:r>
            <a:r>
              <a:rPr b="1"/>
              <a:t>1760</a:t>
            </a:r>
            <a:r>
              <a:t> utterances</a:t>
            </a:r>
          </a:p>
          <a:p>
            <a:pPr marL="567557" indent="-567557">
              <a:buClrTx/>
              <a:buFont typeface="Arial"/>
              <a:buChar char="•"/>
            </a:pPr>
            <a:r>
              <a:t>Acoustic-prosodic features:</a:t>
            </a:r>
          </a:p>
          <a:p>
            <a:pPr lvl="1" marL="1005838" indent="-548638">
              <a:buClrTx/>
              <a:buFont typeface="Arial"/>
              <a:buChar char="–"/>
            </a:pPr>
            <a:r>
              <a:t>Pitch, energy, speaking rate; nuclear accent, pitch contour</a:t>
            </a:r>
          </a:p>
          <a:p>
            <a:pPr marL="567557" indent="-567557">
              <a:buClrTx/>
              <a:buFont typeface="Arial"/>
              <a:buChar char="•"/>
            </a:pPr>
            <a:r>
              <a:t>Accuracy: ~75%</a:t>
            </a:r>
          </a:p>
          <a:p>
            <a:pPr marL="567557" indent="-567557">
              <a:buClrTx/>
              <a:buFont typeface="Arial"/>
              <a:buChar char="•"/>
            </a:pPr>
            <a:r>
              <a:t>Feature selection: </a:t>
            </a:r>
          </a:p>
          <a:p>
            <a:pPr lvl="1" marL="1005838" indent="-548638">
              <a:buClrTx/>
              <a:buFont typeface="Arial"/>
              <a:buChar char="–"/>
            </a:pPr>
            <a:r>
              <a:t>Some single features performed as well or better than the entire feature set</a:t>
            </a:r>
          </a:p>
        </p:txBody>
      </p:sp>
      <p:sp>
        <p:nvSpPr>
          <p:cNvPr id="478"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7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Outline"/>
          <p:cNvSpPr txBox="1"/>
          <p:nvPr>
            <p:ph type="title"/>
          </p:nvPr>
        </p:nvSpPr>
        <p:spPr>
          <a:xfrm>
            <a:off x="2194560" y="573206"/>
            <a:ext cx="20116802" cy="2901514"/>
          </a:xfrm>
          <a:prstGeom prst="rect">
            <a:avLst/>
          </a:prstGeom>
        </p:spPr>
        <p:txBody>
          <a:bodyPr/>
          <a:lstStyle/>
          <a:p>
            <a:pPr/>
            <a:r>
              <a:t>Outline</a:t>
            </a:r>
          </a:p>
        </p:txBody>
      </p:sp>
      <p:sp>
        <p:nvSpPr>
          <p:cNvPr id="222"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defRPr>
                <a:solidFill>
                  <a:srgbClr val="B51600"/>
                </a:solidFill>
              </a:defRP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 name="(Jin et al., 2015)…"/>
          <p:cNvSpPr txBox="1"/>
          <p:nvPr>
            <p:ph type="body" idx="1"/>
          </p:nvPr>
        </p:nvSpPr>
        <p:spPr>
          <a:xfrm>
            <a:off x="2194560" y="3691468"/>
            <a:ext cx="20116802" cy="8046720"/>
          </a:xfrm>
          <a:prstGeom prst="rect">
            <a:avLst/>
          </a:prstGeom>
        </p:spPr>
        <p:txBody>
          <a:bodyPr/>
          <a:lstStyle/>
          <a:p>
            <a:pPr>
              <a:defRPr b="1"/>
            </a:pPr>
            <a:r>
              <a:t>(Jin et al., 2015)</a:t>
            </a:r>
          </a:p>
          <a:p>
            <a:pPr marL="567557" indent="-567557">
              <a:buClrTx/>
              <a:buFont typeface="Arial"/>
              <a:buChar char="•"/>
            </a:pPr>
            <a:r>
              <a:t>Emotions: happy, angry, sad, and neutral</a:t>
            </a:r>
          </a:p>
          <a:p>
            <a:pPr marL="567557" indent="-567557">
              <a:buClrTx/>
              <a:buFont typeface="Arial"/>
              <a:buChar char="•"/>
            </a:pPr>
            <a:r>
              <a:t>Data (</a:t>
            </a:r>
            <a:r>
              <a:rPr b="1"/>
              <a:t>USC-IEMOCAP</a:t>
            </a:r>
            <a:r>
              <a:t>): </a:t>
            </a:r>
            <a:r>
              <a:rPr b="1"/>
              <a:t>5531</a:t>
            </a:r>
            <a:r>
              <a:t> utterances</a:t>
            </a:r>
          </a:p>
          <a:p>
            <a:pPr marL="567557" indent="-567557">
              <a:buClrTx/>
              <a:buFont typeface="Arial"/>
              <a:buChar char="•"/>
            </a:pPr>
            <a:r>
              <a:t>Features:</a:t>
            </a:r>
          </a:p>
          <a:p>
            <a:pPr lvl="1" marL="1005838" indent="-548638">
              <a:buClrTx/>
              <a:buFont typeface="Arial"/>
              <a:buChar char="–"/>
            </a:pPr>
            <a:r>
              <a:t>Acoustic: openSMILE (intensity, F0, jitter, shimmer and MFCCs)</a:t>
            </a:r>
          </a:p>
          <a:p>
            <a:pPr lvl="1" marL="1005838" indent="-548638">
              <a:buClrTx/>
              <a:buFont typeface="Arial"/>
              <a:buChar char="–"/>
            </a:pPr>
            <a:r>
              <a:rPr b="1"/>
              <a:t>Lexical</a:t>
            </a:r>
            <a:r>
              <a:t>: emotion vector (eVector), Bag-of-Words (BoW)</a:t>
            </a:r>
          </a:p>
          <a:p>
            <a:pPr marL="567557" indent="-567557">
              <a:buClrTx/>
              <a:buFont typeface="Arial"/>
              <a:buChar char="•"/>
            </a:pPr>
            <a:r>
              <a:t>Best model: SVM, late fusion of acoustic and lexical features</a:t>
            </a:r>
          </a:p>
          <a:p>
            <a:pPr marL="567557" indent="-567557">
              <a:buClrTx/>
              <a:buFont typeface="Arial"/>
              <a:buChar char="•"/>
            </a:pPr>
            <a:r>
              <a:t>Accuracy: 69.2%</a:t>
            </a:r>
          </a:p>
        </p:txBody>
      </p:sp>
      <p:sp>
        <p:nvSpPr>
          <p:cNvPr id="484"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8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Mao et al. 2014)…"/>
          <p:cNvSpPr txBox="1"/>
          <p:nvPr>
            <p:ph type="body" sz="half" idx="1"/>
          </p:nvPr>
        </p:nvSpPr>
        <p:spPr>
          <a:xfrm>
            <a:off x="2194560" y="3691468"/>
            <a:ext cx="10715512" cy="8046720"/>
          </a:xfrm>
          <a:prstGeom prst="rect">
            <a:avLst/>
          </a:prstGeom>
        </p:spPr>
        <p:txBody>
          <a:bodyPr/>
          <a:lstStyle/>
          <a:p>
            <a:pPr marL="212866" indent="-212866" defTabSz="1773935">
              <a:defRPr b="1" sz="4200"/>
            </a:pPr>
            <a:r>
              <a:t>(Mao et al., 2014)</a:t>
            </a:r>
          </a:p>
          <a:p>
            <a:pPr marL="550530" indent="-550530" defTabSz="1773935">
              <a:buClrTx/>
              <a:buFont typeface="Arial"/>
              <a:buChar char="•"/>
              <a:defRPr b="1" sz="4200"/>
            </a:pPr>
            <a:r>
              <a:t>Using neural networks on spectrograms</a:t>
            </a:r>
          </a:p>
          <a:p>
            <a:pPr marL="550530" indent="-550530" defTabSz="1773935">
              <a:buClrTx/>
              <a:buFont typeface="Arial"/>
              <a:buChar char="•"/>
              <a:defRPr sz="4200"/>
            </a:pPr>
            <a:r>
              <a:t>Evaluation on 4 datasets:</a:t>
            </a:r>
          </a:p>
          <a:p>
            <a:pPr lvl="1" marL="975663" indent="-532180" defTabSz="1773935">
              <a:buClrTx/>
              <a:buFont typeface="Arial"/>
              <a:buChar char="–"/>
              <a:defRPr sz="4200"/>
            </a:pPr>
            <a:r>
              <a:t>anger, disgust, fear, happiness, sadness, surprise, and neutral</a:t>
            </a:r>
          </a:p>
          <a:p>
            <a:pPr lvl="1" marL="975663" indent="-532180" defTabSz="1773935">
              <a:buClrTx/>
              <a:buFont typeface="Arial"/>
              <a:buChar char="–"/>
              <a:defRPr sz="4200"/>
            </a:pPr>
            <a:r>
              <a:t>anger, disgust, fear, joy, sadness, boredom, and neutral</a:t>
            </a:r>
          </a:p>
          <a:p>
            <a:pPr lvl="1" marL="975663" indent="-532180" defTabSz="1773935">
              <a:buClrTx/>
              <a:buFont typeface="Arial"/>
              <a:buChar char="–"/>
              <a:defRPr sz="4200"/>
            </a:pPr>
            <a:r>
              <a:t>anger, joy, surprise, sadness, and neutral</a:t>
            </a:r>
          </a:p>
          <a:p>
            <a:pPr lvl="1" marL="975663" indent="-532180" defTabSz="1773935">
              <a:buClrTx/>
              <a:buFont typeface="Arial"/>
              <a:buChar char="–"/>
              <a:defRPr sz="4200"/>
            </a:pPr>
            <a:r>
              <a:t>anger, joy, surprise, sadness, and disgust </a:t>
            </a:r>
          </a:p>
        </p:txBody>
      </p:sp>
      <p:sp>
        <p:nvSpPr>
          <p:cNvPr id="490"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pic>
        <p:nvPicPr>
          <p:cNvPr id="491" name="Image" descr="Image"/>
          <p:cNvPicPr>
            <a:picLocks noChangeAspect="1"/>
          </p:cNvPicPr>
          <p:nvPr/>
        </p:nvPicPr>
        <p:blipFill>
          <a:blip r:embed="rId2">
            <a:extLst/>
          </a:blip>
          <a:stretch>
            <a:fillRect/>
          </a:stretch>
        </p:blipFill>
        <p:spPr>
          <a:xfrm>
            <a:off x="13073273" y="3594872"/>
            <a:ext cx="10496037" cy="4350071"/>
          </a:xfrm>
          <a:prstGeom prst="rect">
            <a:avLst/>
          </a:prstGeom>
          <a:ln w="12700">
            <a:miter lim="400000"/>
          </a:ln>
        </p:spPr>
      </p:pic>
      <p:pic>
        <p:nvPicPr>
          <p:cNvPr id="492" name="Image" descr="Image"/>
          <p:cNvPicPr>
            <a:picLocks noChangeAspect="1"/>
          </p:cNvPicPr>
          <p:nvPr/>
        </p:nvPicPr>
        <p:blipFill>
          <a:blip r:embed="rId3">
            <a:extLst/>
          </a:blip>
          <a:stretch>
            <a:fillRect/>
          </a:stretch>
        </p:blipFill>
        <p:spPr>
          <a:xfrm>
            <a:off x="13604076" y="7777126"/>
            <a:ext cx="7092466" cy="485373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Mao et al. 2014)…"/>
          <p:cNvSpPr txBox="1"/>
          <p:nvPr>
            <p:ph type="body" idx="1"/>
          </p:nvPr>
        </p:nvSpPr>
        <p:spPr>
          <a:xfrm>
            <a:off x="2194560" y="3691468"/>
            <a:ext cx="19828404" cy="8046720"/>
          </a:xfrm>
          <a:prstGeom prst="rect">
            <a:avLst/>
          </a:prstGeom>
        </p:spPr>
        <p:txBody>
          <a:bodyPr/>
          <a:lstStyle/>
          <a:p>
            <a:pPr marL="212866" indent="-212866">
              <a:defRPr b="1"/>
            </a:pPr>
            <a:r>
              <a:t>(Delbrouck et al., 2020)</a:t>
            </a:r>
          </a:p>
          <a:p>
            <a:pPr marL="496613" indent="-496613">
              <a:buClrTx/>
              <a:buFont typeface="Arial"/>
              <a:buChar char="•"/>
            </a:pPr>
            <a:r>
              <a:rPr b="1"/>
              <a:t>Transformer-based multimodal </a:t>
            </a:r>
            <a:r>
              <a:t>joint-encoding</a:t>
            </a:r>
          </a:p>
          <a:p>
            <a:pPr marL="496613" indent="-496613">
              <a:buClrTx/>
              <a:buFont typeface="Arial"/>
              <a:buChar char="•"/>
            </a:pPr>
            <a:r>
              <a:t>Dataset: CMU-MOSEI (Youtube video segments)</a:t>
            </a:r>
          </a:p>
          <a:p>
            <a:pPr marL="496613" indent="-496613">
              <a:buClrTx/>
              <a:buFont typeface="Arial"/>
              <a:buChar char="•"/>
            </a:pPr>
            <a:r>
              <a:t>Modalities:</a:t>
            </a:r>
          </a:p>
          <a:p>
            <a:pPr lvl="1" marL="937259" indent="-480059">
              <a:buClrTx/>
              <a:buFont typeface="Arial"/>
              <a:buChar char="–"/>
            </a:pPr>
            <a:r>
              <a:t>Linguistic: GloVe word vector</a:t>
            </a:r>
          </a:p>
          <a:p>
            <a:pPr lvl="1" marL="937259" indent="-480059">
              <a:buClrTx/>
              <a:buFont typeface="Arial"/>
              <a:buChar char="–"/>
            </a:pPr>
            <a:r>
              <a:t>Acoustic: mel-spectrograms</a:t>
            </a:r>
          </a:p>
          <a:p>
            <a:pPr lvl="1" marL="937259" indent="-480059">
              <a:buClrTx/>
              <a:buFont typeface="Arial"/>
              <a:buChar char="–"/>
            </a:pPr>
            <a:r>
              <a:t>Visual: a pre-trained CNN</a:t>
            </a:r>
          </a:p>
        </p:txBody>
      </p:sp>
      <p:sp>
        <p:nvSpPr>
          <p:cNvPr id="495"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sp>
        <p:nvSpPr>
          <p:cNvPr id="496" name="Slide Number Placeholder 1"/>
          <p:cNvSpPr txBox="1"/>
          <p:nvPr>
            <p:ph type="sldNum" sz="quarter" idx="2"/>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7" name="Screen Shot 2021-05-24 at 1.14.42 PM.png" descr="Screen Shot 2021-05-24 at 1.14.42 PM.png"/>
          <p:cNvPicPr>
            <a:picLocks noChangeAspect="1"/>
          </p:cNvPicPr>
          <p:nvPr/>
        </p:nvPicPr>
        <p:blipFill>
          <a:blip r:embed="rId2">
            <a:extLst/>
          </a:blip>
          <a:stretch>
            <a:fillRect/>
          </a:stretch>
        </p:blipFill>
        <p:spPr>
          <a:xfrm>
            <a:off x="15099555" y="4029612"/>
            <a:ext cx="8057963" cy="8249818"/>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500"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501"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t>
            </a:r>
            <a:r>
              <a:rPr b="1"/>
              <a:t>Arousal - Valence</a:t>
            </a:r>
            <a:r>
              <a:t>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502"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3" name="Rectangle"/>
          <p:cNvSpPr/>
          <p:nvPr/>
        </p:nvSpPr>
        <p:spPr>
          <a:xfrm>
            <a:off x="12291238" y="3631655"/>
            <a:ext cx="10470171" cy="4464394"/>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 name="(Karadogan and Larsen, 2012)…"/>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(Karadogan and Larsen, 2012)</a:t>
            </a:r>
          </a:p>
          <a:p>
            <a:pPr marL="561882" indent="-561882" defTabSz="1810511">
              <a:lnSpc>
                <a:spcPct val="103500"/>
              </a:lnSpc>
              <a:buClrTx/>
              <a:buFont typeface="Arial"/>
              <a:buChar char="•"/>
              <a:defRPr sz="4700"/>
            </a:pPr>
            <a:r>
              <a:t>Emotion: arousal, valence (discrete value 1~9 for each dimension)</a:t>
            </a:r>
          </a:p>
          <a:p>
            <a:pPr marL="561882" indent="-561882" defTabSz="1810511">
              <a:lnSpc>
                <a:spcPct val="103500"/>
              </a:lnSpc>
              <a:buClrTx/>
              <a:buFont typeface="Arial"/>
              <a:buChar char="•"/>
              <a:defRPr sz="4700"/>
            </a:pPr>
            <a:r>
              <a:t>Data: 59 short movie clips (5~25 seconds)</a:t>
            </a:r>
          </a:p>
          <a:p>
            <a:pPr marL="561882" indent="-561882" defTabSz="1810511">
              <a:lnSpc>
                <a:spcPct val="103500"/>
              </a:lnSpc>
              <a:buClrTx/>
              <a:buFont typeface="Arial"/>
              <a:buChar char="•"/>
              <a:defRPr sz="4700"/>
            </a:pPr>
            <a:r>
              <a:t>Features and models:</a:t>
            </a:r>
          </a:p>
          <a:p>
            <a:pPr lvl="1" marL="995780" indent="-543152" defTabSz="1810511">
              <a:lnSpc>
                <a:spcPct val="103500"/>
              </a:lnSpc>
              <a:buClrTx/>
              <a:buFont typeface="Arial"/>
              <a:buChar char="–"/>
              <a:defRPr sz="4700"/>
            </a:pPr>
            <a:r>
              <a:t>Acoustic: openSMILE, feature selection, support vector regression</a:t>
            </a:r>
          </a:p>
          <a:p>
            <a:pPr lvl="1" marL="995780" indent="-543152" defTabSz="1810511">
              <a:lnSpc>
                <a:spcPct val="103500"/>
              </a:lnSpc>
              <a:buClrTx/>
              <a:buFont typeface="Arial"/>
              <a:buChar char="–"/>
              <a:defRPr sz="4700"/>
            </a:pPr>
            <a:r>
              <a:t>Lexical: affective norms for English words (ANEW) for keywords with arousal &amp; valence scores + latent semantics analysis (LSA)  to generate emotion scores for other words</a:t>
            </a:r>
          </a:p>
          <a:p>
            <a:pPr marL="561882" indent="-561882" defTabSz="1810511">
              <a:lnSpc>
                <a:spcPct val="103500"/>
              </a:lnSpc>
              <a:buClrTx/>
              <a:buFont typeface="Arial"/>
              <a:buChar char="•"/>
              <a:defRPr sz="4700"/>
            </a:pPr>
            <a:r>
              <a:t>Results (mean absolute error): arousal: 1.28, valence: 1.40 </a:t>
            </a:r>
          </a:p>
          <a:p>
            <a:pPr marL="561882" indent="-561882" defTabSz="1810511">
              <a:lnSpc>
                <a:spcPct val="103500"/>
              </a:lnSpc>
              <a:buClrTx/>
              <a:buFont typeface="Arial"/>
              <a:buChar char="•"/>
              <a:defRPr b="1" sz="4700"/>
            </a:pPr>
            <a:r>
              <a:t>Semantic features-&gt; valence, acoustic features -&gt; arousal</a:t>
            </a:r>
          </a:p>
        </p:txBody>
      </p:sp>
      <p:sp>
        <p:nvSpPr>
          <p:cNvPr id="506"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sp>
        <p:nvSpPr>
          <p:cNvPr id="50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Xia and Liu, 2015)…"/>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(Xia and Liu, 2015)</a:t>
            </a:r>
          </a:p>
          <a:p>
            <a:pPr marL="561882" indent="-561882" defTabSz="1810511">
              <a:lnSpc>
                <a:spcPct val="103500"/>
              </a:lnSpc>
              <a:buClrTx/>
              <a:buFont typeface="Arial"/>
              <a:buChar char="•"/>
              <a:defRPr b="1" sz="4700"/>
            </a:pPr>
            <a:r>
              <a:t>Major task: angry, happy, sad, and neutral</a:t>
            </a:r>
          </a:p>
          <a:p>
            <a:pPr marL="561882" indent="-561882" defTabSz="1810511">
              <a:lnSpc>
                <a:spcPct val="103500"/>
              </a:lnSpc>
              <a:buClrTx/>
              <a:buFont typeface="Arial"/>
              <a:buChar char="•"/>
              <a:defRPr b="1" sz="4700"/>
            </a:pPr>
            <a:r>
              <a:t>Secondary task: valence, activation</a:t>
            </a:r>
          </a:p>
          <a:p>
            <a:pPr lvl="1" marL="995780" indent="-543152" defTabSz="1810511">
              <a:lnSpc>
                <a:spcPct val="103500"/>
              </a:lnSpc>
              <a:buClrTx/>
              <a:buFont typeface="Arial"/>
              <a:buChar char="–"/>
              <a:defRPr sz="4700"/>
            </a:pPr>
            <a:r>
              <a:t>Classification</a:t>
            </a:r>
          </a:p>
          <a:p>
            <a:pPr lvl="2" marL="1399032" indent="-493776" defTabSz="1810511">
              <a:lnSpc>
                <a:spcPct val="103500"/>
              </a:lnSpc>
              <a:buClrTx/>
              <a:buFont typeface="Arial"/>
              <a:buChar char="•"/>
              <a:defRPr sz="4700"/>
            </a:pPr>
            <a:r>
              <a:t>map the continuous labels into low, medium, high</a:t>
            </a:r>
          </a:p>
          <a:p>
            <a:pPr lvl="1" marL="995780" indent="-543152" defTabSz="1810511">
              <a:lnSpc>
                <a:spcPct val="103500"/>
              </a:lnSpc>
              <a:buClrTx/>
              <a:buFont typeface="Arial"/>
              <a:buChar char="–"/>
              <a:defRPr sz="4700"/>
            </a:pPr>
            <a:r>
              <a:t>Regression</a:t>
            </a:r>
          </a:p>
          <a:p>
            <a:pPr lvl="2" marL="1399032" indent="-493776" defTabSz="1810511">
              <a:lnSpc>
                <a:spcPct val="103500"/>
              </a:lnSpc>
              <a:buClrTx/>
              <a:buFont typeface="Arial"/>
              <a:buChar char="•"/>
              <a:defRPr sz="4700"/>
            </a:pPr>
            <a:r>
              <a:t>project the continuous labels into [-1,1] range</a:t>
            </a:r>
          </a:p>
          <a:p>
            <a:pPr marL="561882" indent="-561882" defTabSz="1810511">
              <a:lnSpc>
                <a:spcPct val="103500"/>
              </a:lnSpc>
              <a:buClrTx/>
              <a:buFont typeface="Arial"/>
              <a:buChar char="•"/>
              <a:defRPr sz="4700"/>
            </a:pPr>
            <a:r>
              <a:t>Data (USC-IEMOCAP): 5531 utterances</a:t>
            </a:r>
          </a:p>
          <a:p>
            <a:pPr marL="561882" indent="-561882" defTabSz="1810511">
              <a:lnSpc>
                <a:spcPct val="103500"/>
              </a:lnSpc>
              <a:buClrTx/>
              <a:buFont typeface="Arial"/>
              <a:buChar char="•"/>
              <a:defRPr sz="4700"/>
            </a:pPr>
            <a:r>
              <a:t>Features: openSMILE</a:t>
            </a:r>
          </a:p>
          <a:p>
            <a:pPr marL="561882" indent="-561882" defTabSz="1810511">
              <a:lnSpc>
                <a:spcPct val="103500"/>
              </a:lnSpc>
              <a:buClrTx/>
              <a:buFont typeface="Arial"/>
              <a:buChar char="•"/>
              <a:defRPr sz="4700"/>
            </a:pPr>
            <a:r>
              <a:t>Model: Deep Belief Network (DBN) + SVM</a:t>
            </a:r>
          </a:p>
        </p:txBody>
      </p:sp>
      <p:sp>
        <p:nvSpPr>
          <p:cNvPr id="510"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511" name="Image" descr="Image"/>
          <p:cNvPicPr>
            <a:picLocks noChangeAspect="1"/>
          </p:cNvPicPr>
          <p:nvPr/>
        </p:nvPicPr>
        <p:blipFill>
          <a:blip r:embed="rId2">
            <a:extLst/>
          </a:blip>
          <a:stretch>
            <a:fillRect/>
          </a:stretch>
        </p:blipFill>
        <p:spPr>
          <a:xfrm>
            <a:off x="15268497" y="3664294"/>
            <a:ext cx="8281130" cy="5211238"/>
          </a:xfrm>
          <a:prstGeom prst="rect">
            <a:avLst/>
          </a:prstGeom>
          <a:ln w="12700">
            <a:miter lim="400000"/>
          </a:ln>
        </p:spPr>
      </p:pic>
      <p:pic>
        <p:nvPicPr>
          <p:cNvPr id="512" name="Image" descr="Image"/>
          <p:cNvPicPr>
            <a:picLocks noChangeAspect="1"/>
          </p:cNvPicPr>
          <p:nvPr/>
        </p:nvPicPr>
        <p:blipFill>
          <a:blip r:embed="rId3">
            <a:extLst/>
          </a:blip>
          <a:stretch>
            <a:fillRect/>
          </a:stretch>
        </p:blipFill>
        <p:spPr>
          <a:xfrm>
            <a:off x="15726308" y="9306200"/>
            <a:ext cx="6856686" cy="3064732"/>
          </a:xfrm>
          <a:prstGeom prst="rect">
            <a:avLst/>
          </a:prstGeom>
          <a:ln w="12700">
            <a:miter lim="400000"/>
          </a:ln>
        </p:spPr>
      </p:pic>
      <p:sp>
        <p:nvSpPr>
          <p:cNvPr id="51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Parthasarathy and Busso, 2017)…"/>
          <p:cNvSpPr txBox="1"/>
          <p:nvPr>
            <p:ph type="body" idx="1"/>
          </p:nvPr>
        </p:nvSpPr>
        <p:spPr>
          <a:xfrm>
            <a:off x="2194560" y="3691468"/>
            <a:ext cx="20116802" cy="8046720"/>
          </a:xfrm>
          <a:prstGeom prst="rect">
            <a:avLst/>
          </a:prstGeom>
        </p:spPr>
        <p:txBody>
          <a:bodyPr/>
          <a:lstStyle/>
          <a:p>
            <a:pPr>
              <a:defRPr b="1"/>
            </a:pPr>
            <a:r>
              <a:t>(Parthasarathy and Busso, 2017)</a:t>
            </a:r>
          </a:p>
          <a:p>
            <a:pPr marL="567557" indent="-567557">
              <a:buClrTx/>
              <a:buFont typeface="Arial"/>
              <a:buChar char="•"/>
            </a:pPr>
            <a:r>
              <a:t>Emotion: arousal, valence, </a:t>
            </a:r>
            <a:r>
              <a:rPr b="1"/>
              <a:t>dominance</a:t>
            </a:r>
            <a:r>
              <a:t>  (discrete value 1~7 scaled to [-1,1])</a:t>
            </a:r>
          </a:p>
          <a:p>
            <a:pPr marL="567557" indent="-567557">
              <a:buClrTx/>
              <a:buFont typeface="Arial"/>
              <a:buChar char="•"/>
            </a:pPr>
            <a:r>
              <a:t>Data (MSP-PODCAST): 12,621 speech segments (2~11 seconds)</a:t>
            </a:r>
          </a:p>
          <a:p>
            <a:pPr marL="567557" indent="-567557">
              <a:buClrTx/>
              <a:buFont typeface="Arial"/>
              <a:buChar char="•"/>
            </a:pPr>
            <a:r>
              <a:t>Features: openSMILE</a:t>
            </a:r>
          </a:p>
          <a:p>
            <a:pPr marL="567557" indent="-567557">
              <a:buClrTx/>
              <a:buFont typeface="Arial"/>
              <a:buChar char="•"/>
            </a:pPr>
            <a:r>
              <a:t>Best multi-task learning model: shared first layer, individual second layer</a:t>
            </a:r>
          </a:p>
          <a:p>
            <a:pPr marL="567557" indent="-567557">
              <a:buClrTx/>
              <a:buFont typeface="Arial"/>
              <a:buChar char="•"/>
            </a:pPr>
            <a:r>
              <a:t>Results: A: 0.7635, V: 0.2894, D: 0.7130</a:t>
            </a:r>
          </a:p>
          <a:p>
            <a:pPr marL="567557" indent="-567557">
              <a:buClrTx/>
              <a:buFont typeface="Arial"/>
              <a:buChar char="•"/>
              <a:defRPr b="1"/>
            </a:pPr>
            <a:r>
              <a:t>Multi-task learning helps</a:t>
            </a:r>
          </a:p>
          <a:p>
            <a:pPr lvl="1" marL="1005838" indent="-548638">
              <a:buClrTx/>
              <a:buFont typeface="Arial"/>
              <a:buChar char="–"/>
              <a:defRPr b="1"/>
            </a:pPr>
            <a:r>
              <a:t>Dominance &gt; valence &gt; arousal</a:t>
            </a:r>
          </a:p>
          <a:p>
            <a:pPr lvl="1" marL="1005838" indent="-548638">
              <a:buClrTx/>
              <a:buFont typeface="Arial"/>
              <a:buChar char="–"/>
            </a:pPr>
            <a:r>
              <a:t>Learn better representations</a:t>
            </a:r>
          </a:p>
        </p:txBody>
      </p:sp>
      <p:sp>
        <p:nvSpPr>
          <p:cNvPr id="516"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517" name="Image" descr="Image"/>
          <p:cNvPicPr>
            <a:picLocks noChangeAspect="1"/>
          </p:cNvPicPr>
          <p:nvPr/>
        </p:nvPicPr>
        <p:blipFill>
          <a:blip r:embed="rId2">
            <a:extLst/>
          </a:blip>
          <a:stretch>
            <a:fillRect/>
          </a:stretch>
        </p:blipFill>
        <p:spPr>
          <a:xfrm>
            <a:off x="13265559" y="8046525"/>
            <a:ext cx="10308137" cy="3980599"/>
          </a:xfrm>
          <a:prstGeom prst="rect">
            <a:avLst/>
          </a:prstGeom>
          <a:ln w="12700">
            <a:miter lim="400000"/>
          </a:ln>
        </p:spPr>
      </p:pic>
      <p:sp>
        <p:nvSpPr>
          <p:cNvPr id="51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Trigeorgis et al., 2016)…"/>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(Trigeorgis et al., 2016)</a:t>
            </a:r>
          </a:p>
          <a:p>
            <a:pPr marL="561882" indent="-561882" defTabSz="1810511">
              <a:lnSpc>
                <a:spcPct val="103500"/>
              </a:lnSpc>
              <a:buClrTx/>
              <a:buFont typeface="Arial"/>
              <a:buChar char="•"/>
              <a:defRPr sz="4700"/>
            </a:pPr>
            <a:r>
              <a:t>Emotion: arousal, valence (continuous value [-1,1])</a:t>
            </a:r>
          </a:p>
          <a:p>
            <a:pPr marL="561882" indent="-561882" defTabSz="1810511">
              <a:lnSpc>
                <a:spcPct val="103500"/>
              </a:lnSpc>
              <a:buClrTx/>
              <a:buFont typeface="Arial"/>
              <a:buChar char="•"/>
              <a:defRPr sz="4700"/>
            </a:pPr>
            <a:r>
              <a:t>Data (RECOLA): 46 French conversations, 5 min each</a:t>
            </a:r>
          </a:p>
          <a:p>
            <a:pPr marL="561882" indent="-561882" defTabSz="1810511">
              <a:lnSpc>
                <a:spcPct val="103500"/>
              </a:lnSpc>
              <a:buClrTx/>
              <a:buFont typeface="Arial"/>
              <a:buChar char="•"/>
              <a:defRPr sz="4700"/>
            </a:pPr>
            <a:r>
              <a:t>Feature: </a:t>
            </a:r>
            <a:r>
              <a:rPr b="1"/>
              <a:t>raw waveforms</a:t>
            </a:r>
          </a:p>
          <a:p>
            <a:pPr marL="561882" indent="-561882" defTabSz="1810511">
              <a:lnSpc>
                <a:spcPct val="103500"/>
              </a:lnSpc>
              <a:buClrTx/>
              <a:buFont typeface="Arial"/>
              <a:buChar char="•"/>
              <a:defRPr sz="4700"/>
            </a:pPr>
            <a:r>
              <a:t>Model: convolutional recurrent neural networks</a:t>
            </a:r>
          </a:p>
          <a:p>
            <a:pPr marL="561882" indent="-561882" defTabSz="1810511">
              <a:lnSpc>
                <a:spcPct val="103500"/>
              </a:lnSpc>
              <a:buClrTx/>
              <a:buFont typeface="Arial"/>
              <a:buChar char="•"/>
              <a:defRPr sz="4700"/>
            </a:pPr>
            <a:r>
              <a:t>Results (Concordance correlation coefficient): arousal: 0.686, valence: 0.261</a:t>
            </a:r>
          </a:p>
          <a:p>
            <a:pPr marL="561882" indent="-561882" defTabSz="1810511">
              <a:lnSpc>
                <a:spcPct val="103500"/>
              </a:lnSpc>
              <a:buClrTx/>
              <a:buFont typeface="Arial"/>
              <a:buChar char="•"/>
              <a:defRPr b="1" sz="4700"/>
            </a:pPr>
            <a:r>
              <a:t>Some cells learn acoustic features automatically</a:t>
            </a:r>
          </a:p>
          <a:p>
            <a:pPr lvl="1" marL="995780" indent="-543152" defTabSz="1810511">
              <a:lnSpc>
                <a:spcPct val="103500"/>
              </a:lnSpc>
              <a:buClrTx/>
              <a:buFont typeface="Arial"/>
              <a:buChar char="–"/>
              <a:defRPr sz="4700"/>
            </a:pPr>
            <a:r>
              <a:t>Range of RMS energy (ρ = 0.81)</a:t>
            </a:r>
          </a:p>
          <a:p>
            <a:pPr lvl="1" marL="995780" indent="-543152" defTabSz="1810511">
              <a:lnSpc>
                <a:spcPct val="103500"/>
              </a:lnSpc>
              <a:buClrTx/>
              <a:buFont typeface="Arial"/>
              <a:buChar char="–"/>
              <a:defRPr sz="4700"/>
            </a:pPr>
            <a:r>
              <a:t>Loudness (ρ = 0.73)</a:t>
            </a:r>
          </a:p>
          <a:p>
            <a:pPr lvl="1" marL="995780" indent="-543152" defTabSz="1810511">
              <a:lnSpc>
                <a:spcPct val="103500"/>
              </a:lnSpc>
              <a:buClrTx/>
              <a:buFont typeface="Arial"/>
              <a:buChar char="–"/>
              <a:defRPr sz="4700"/>
            </a:pPr>
            <a:r>
              <a:t>Mean of fundamental frequency (ρ = 0.72)</a:t>
            </a:r>
          </a:p>
        </p:txBody>
      </p:sp>
      <p:sp>
        <p:nvSpPr>
          <p:cNvPr id="521"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522" name="Image" descr="Image"/>
          <p:cNvPicPr>
            <a:picLocks noChangeAspect="1"/>
          </p:cNvPicPr>
          <p:nvPr/>
        </p:nvPicPr>
        <p:blipFill>
          <a:blip r:embed="rId2">
            <a:extLst/>
          </a:blip>
          <a:stretch>
            <a:fillRect/>
          </a:stretch>
        </p:blipFill>
        <p:spPr>
          <a:xfrm>
            <a:off x="14457404" y="8842743"/>
            <a:ext cx="9637224" cy="3755899"/>
          </a:xfrm>
          <a:prstGeom prst="rect">
            <a:avLst/>
          </a:prstGeom>
          <a:ln w="12700">
            <a:miter lim="400000"/>
          </a:ln>
        </p:spPr>
      </p:pic>
      <p:sp>
        <p:nvSpPr>
          <p:cNvPr id="52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25" name="Emotion Recognition in Speech"/>
          <p:cNvSpPr txBox="1"/>
          <p:nvPr>
            <p:ph type="title"/>
          </p:nvPr>
        </p:nvSpPr>
        <p:spPr>
          <a:xfrm>
            <a:off x="2194560" y="573206"/>
            <a:ext cx="20116802" cy="2901514"/>
          </a:xfrm>
          <a:prstGeom prst="rect">
            <a:avLst/>
          </a:prstGeom>
        </p:spPr>
        <p:txBody>
          <a:bodyPr/>
          <a:lstStyle/>
          <a:p>
            <a:pPr/>
            <a:r>
              <a:t>Emotion Recognition - Dimensional </a:t>
            </a:r>
          </a:p>
        </p:txBody>
      </p:sp>
      <p:sp>
        <p:nvSpPr>
          <p:cNvPr id="526" name="Spectrogram"/>
          <p:cNvSpPr txBox="1"/>
          <p:nvPr>
            <p:ph type="body" sz="quarter" idx="1"/>
          </p:nvPr>
        </p:nvSpPr>
        <p:spPr>
          <a:xfrm>
            <a:off x="2177399" y="4069600"/>
            <a:ext cx="10142147" cy="1800380"/>
          </a:xfrm>
          <a:prstGeom prst="rect">
            <a:avLst/>
          </a:prstGeom>
        </p:spPr>
        <p:txBody>
          <a:bodyPr/>
          <a:lstStyle>
            <a:lvl1pPr marL="182872" indent="-182872">
              <a:defRPr b="1"/>
            </a:lvl1pPr>
          </a:lstStyle>
          <a:p>
            <a:pPr/>
            <a:r>
              <a:t>Spectrogram</a:t>
            </a:r>
          </a:p>
        </p:txBody>
      </p:sp>
      <p:sp>
        <p:nvSpPr>
          <p:cNvPr id="527" name="Waveform"/>
          <p:cNvSpPr txBox="1"/>
          <p:nvPr/>
        </p:nvSpPr>
        <p:spPr>
          <a:xfrm>
            <a:off x="12641056" y="4069600"/>
            <a:ext cx="10142146" cy="180038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2" indent="-182872" algn="l"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Waveform</a:t>
            </a:r>
          </a:p>
        </p:txBody>
      </p:sp>
      <p:pic>
        <p:nvPicPr>
          <p:cNvPr id="528" name="16_spectrogram.png" descr="16_spectrogram.png"/>
          <p:cNvPicPr>
            <a:picLocks noChangeAspect="1"/>
          </p:cNvPicPr>
          <p:nvPr/>
        </p:nvPicPr>
        <p:blipFill>
          <a:blip r:embed="rId2">
            <a:extLst/>
          </a:blip>
          <a:stretch>
            <a:fillRect/>
          </a:stretch>
        </p:blipFill>
        <p:spPr>
          <a:xfrm>
            <a:off x="1600804" y="4927974"/>
            <a:ext cx="7599344" cy="3799676"/>
          </a:xfrm>
          <a:prstGeom prst="rect">
            <a:avLst/>
          </a:prstGeom>
          <a:ln w="12700">
            <a:miter lim="400000"/>
          </a:ln>
        </p:spPr>
      </p:pic>
      <p:pic>
        <p:nvPicPr>
          <p:cNvPr id="529" name="16_waveform.png" descr="16_waveform.png"/>
          <p:cNvPicPr>
            <a:picLocks noChangeAspect="1"/>
          </p:cNvPicPr>
          <p:nvPr/>
        </p:nvPicPr>
        <p:blipFill>
          <a:blip r:embed="rId3">
            <a:extLst/>
          </a:blip>
          <a:stretch>
            <a:fillRect/>
          </a:stretch>
        </p:blipFill>
        <p:spPr>
          <a:xfrm>
            <a:off x="12088220" y="4927974"/>
            <a:ext cx="7599345" cy="3799676"/>
          </a:xfrm>
          <a:prstGeom prst="rect">
            <a:avLst/>
          </a:prstGeom>
          <a:ln w="12700">
            <a:miter lim="400000"/>
          </a:ln>
        </p:spPr>
      </p:pic>
      <p:sp>
        <p:nvSpPr>
          <p:cNvPr id="530" name="Do spectrograms and waveforms contain complementary information for emotion recognition in speech?"/>
          <p:cNvSpPr txBox="1"/>
          <p:nvPr/>
        </p:nvSpPr>
        <p:spPr>
          <a:xfrm>
            <a:off x="3766418" y="8365100"/>
            <a:ext cx="16851164" cy="339417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71906" indent="-171906" algn="l" defTabSz="1719072">
              <a:lnSpc>
                <a:spcPct val="90000"/>
              </a:lnSpc>
              <a:spcBef>
                <a:spcPts val="2200"/>
              </a:spcBef>
              <a:buClr>
                <a:srgbClr val="1CADE4"/>
              </a:buClr>
              <a:buSzPct val="100000"/>
              <a:buFont typeface="Calibri"/>
              <a:buChar char=" "/>
              <a:defRPr sz="5600">
                <a:solidFill>
                  <a:srgbClr val="404040"/>
                </a:solidFill>
                <a:latin typeface="Calibri"/>
                <a:ea typeface="Calibri"/>
                <a:cs typeface="Calibri"/>
                <a:sym typeface="Calibri"/>
              </a:defRPr>
            </a:pPr>
          </a:p>
          <a:p>
            <a:pPr marL="171906" indent="-171906" algn="l" defTabSz="1719072">
              <a:lnSpc>
                <a:spcPct val="90000"/>
              </a:lnSpc>
              <a:spcBef>
                <a:spcPts val="2200"/>
              </a:spcBef>
              <a:buClr>
                <a:srgbClr val="1CADE4"/>
              </a:buClr>
              <a:buSzPct val="100000"/>
              <a:buFont typeface="Calibri"/>
              <a:buChar char=" "/>
              <a:defRPr sz="5600">
                <a:solidFill>
                  <a:srgbClr val="404040"/>
                </a:solidFill>
                <a:latin typeface="Calibri"/>
                <a:ea typeface="Calibri"/>
                <a:cs typeface="Calibri"/>
                <a:sym typeface="Calibri"/>
              </a:defRPr>
            </a:pPr>
            <a:r>
              <a:t>Do spectrograms and waveforms contain complementary information for emotion recognition in speech?</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Experiment Models"/>
          <p:cNvSpPr txBox="1"/>
          <p:nvPr>
            <p:ph type="title"/>
          </p:nvPr>
        </p:nvSpPr>
        <p:spPr>
          <a:xfrm>
            <a:off x="2295623" y="916964"/>
            <a:ext cx="20116802" cy="2605561"/>
          </a:xfrm>
          <a:prstGeom prst="rect">
            <a:avLst/>
          </a:prstGeom>
        </p:spPr>
        <p:txBody>
          <a:bodyPr/>
          <a:lstStyle/>
          <a:p>
            <a:pPr/>
            <a:r>
              <a:t>Emotion Recognition - </a:t>
            </a:r>
            <a:r>
              <a:rPr>
                <a:solidFill>
                  <a:srgbClr val="000000"/>
                </a:solidFill>
              </a:rPr>
              <a:t>Dimensional</a:t>
            </a:r>
          </a:p>
        </p:txBody>
      </p:sp>
      <p:sp>
        <p:nvSpPr>
          <p:cNvPr id="533" name="Baseline - hand-engineered features…"/>
          <p:cNvSpPr txBox="1"/>
          <p:nvPr>
            <p:ph type="body" sz="half" idx="1"/>
          </p:nvPr>
        </p:nvSpPr>
        <p:spPr>
          <a:xfrm>
            <a:off x="2194560" y="3691468"/>
            <a:ext cx="13375728" cy="8046720"/>
          </a:xfrm>
          <a:prstGeom prst="rect">
            <a:avLst/>
          </a:prstGeom>
        </p:spPr>
        <p:txBody>
          <a:bodyPr/>
          <a:lstStyle/>
          <a:p>
            <a:pPr>
              <a:defRPr b="1"/>
            </a:pPr>
            <a:r>
              <a:t>(Yang and Hirschberg, 2018)</a:t>
            </a:r>
          </a:p>
          <a:p>
            <a:pPr marL="481262" indent="-481262">
              <a:buClrTx/>
              <a:buFontTx/>
              <a:buChar char="•"/>
            </a:pPr>
            <a:r>
              <a:t>Input: </a:t>
            </a:r>
            <a:r>
              <a:rPr b="1"/>
              <a:t>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lvl="1" marL="682430" indent="-481262">
              <a:buClrTx/>
              <a:buFontTx/>
              <a:buChar char="•"/>
            </a:pPr>
            <a:r>
              <a:t>Continuous in both time and value</a:t>
            </a:r>
          </a:p>
          <a:p>
            <a:pPr marL="481262" indent="-481262">
              <a:buClrTx/>
              <a:buFontTx/>
              <a:buChar char="•"/>
            </a:pPr>
            <a:r>
              <a:t>Results:</a:t>
            </a:r>
          </a:p>
        </p:txBody>
      </p:sp>
      <p:pic>
        <p:nvPicPr>
          <p:cNvPr id="534" name="architecture2.png" descr="architecture2.png"/>
          <p:cNvPicPr>
            <a:picLocks noChangeAspect="1"/>
          </p:cNvPicPr>
          <p:nvPr/>
        </p:nvPicPr>
        <p:blipFill>
          <a:blip r:embed="rId3">
            <a:extLst/>
          </a:blip>
          <a:stretch>
            <a:fillRect/>
          </a:stretch>
        </p:blipFill>
        <p:spPr>
          <a:xfrm>
            <a:off x="15733867" y="3502161"/>
            <a:ext cx="7368578" cy="9146354"/>
          </a:xfrm>
          <a:prstGeom prst="rect">
            <a:avLst/>
          </a:prstGeom>
          <a:ln w="12700">
            <a:miter lim="400000"/>
          </a:ln>
        </p:spPr>
      </p:pic>
      <p:sp>
        <p:nvSpPr>
          <p:cNvPr id="53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6" name="Image" descr="Image"/>
          <p:cNvPicPr>
            <a:picLocks noChangeAspect="1"/>
          </p:cNvPicPr>
          <p:nvPr/>
        </p:nvPicPr>
        <p:blipFill>
          <a:blip r:embed="rId4">
            <a:extLst/>
          </a:blip>
          <a:stretch>
            <a:fillRect/>
          </a:stretch>
        </p:blipFill>
        <p:spPr>
          <a:xfrm>
            <a:off x="4868917" y="7935055"/>
            <a:ext cx="7429900" cy="448936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Emotion"/>
          <p:cNvSpPr txBox="1"/>
          <p:nvPr>
            <p:ph type="title"/>
          </p:nvPr>
        </p:nvSpPr>
        <p:spPr>
          <a:xfrm>
            <a:off x="2194560" y="573206"/>
            <a:ext cx="20116802" cy="2901514"/>
          </a:xfrm>
          <a:prstGeom prst="rect">
            <a:avLst/>
          </a:prstGeom>
        </p:spPr>
        <p:txBody>
          <a:bodyPr/>
          <a:lstStyle/>
          <a:p>
            <a:pPr/>
            <a:r>
              <a:t>What is Emotion?</a:t>
            </a:r>
          </a:p>
        </p:txBody>
      </p:sp>
      <p:sp>
        <p:nvSpPr>
          <p:cNvPr id="225"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Categorical Approach…"/>
          <p:cNvSpPr txBox="1"/>
          <p:nvPr>
            <p:ph type="body" idx="1"/>
          </p:nvPr>
        </p:nvSpPr>
        <p:spPr>
          <a:xfrm>
            <a:off x="2194559" y="3691468"/>
            <a:ext cx="19817474" cy="7928868"/>
          </a:xfrm>
          <a:prstGeom prst="rect">
            <a:avLst/>
          </a:prstGeom>
        </p:spPr>
        <p:txBody>
          <a:bodyPr/>
          <a:lstStyle/>
          <a:p>
            <a:pPr marL="567557" indent="-567557">
              <a:buClrTx/>
              <a:buFont typeface="Arial"/>
              <a:buChar char="•"/>
            </a:pPr>
            <a:r>
              <a:t>Two families of theories of emotion</a:t>
            </a:r>
          </a:p>
          <a:p>
            <a:pPr lvl="1" marL="1005838" indent="-548638">
              <a:buClrTx/>
              <a:buFont typeface="Arial"/>
              <a:buChar char="–"/>
              <a:defRPr b="1"/>
            </a:pPr>
            <a:r>
              <a:t>Categorical</a:t>
            </a:r>
            <a:r>
              <a:rPr b="0"/>
              <a:t> approach</a:t>
            </a:r>
            <a:endParaRPr b="0"/>
          </a:p>
          <a:p>
            <a:pPr lvl="2" marL="1413162" indent="-498762">
              <a:buClrTx/>
              <a:buFont typeface="Arial"/>
              <a:buChar char="•"/>
            </a:pPr>
            <a:r>
              <a:t>Emotions are categories</a:t>
            </a:r>
          </a:p>
          <a:p>
            <a:pPr lvl="2" marL="1413162" indent="-498762">
              <a:buClrTx/>
              <a:buFont typeface="Arial"/>
              <a:buChar char="•"/>
            </a:pPr>
            <a:r>
              <a:t>Limited number of basic emotions</a:t>
            </a:r>
          </a:p>
          <a:p>
            <a:pPr lvl="1" marL="1005838" indent="-548638">
              <a:buClrTx/>
              <a:buFont typeface="Arial"/>
              <a:buChar char="–"/>
              <a:defRPr b="1"/>
            </a:pPr>
            <a:r>
              <a:t>Dimensional</a:t>
            </a:r>
            <a:r>
              <a:rPr b="0"/>
              <a:t> approach</a:t>
            </a:r>
            <a:endParaRPr b="0"/>
          </a:p>
          <a:p>
            <a:pPr lvl="2" marL="1413162" indent="-498762">
              <a:buClrTx/>
              <a:buFont typeface="Arial"/>
              <a:buChar char="•"/>
            </a:pPr>
            <a:r>
              <a:t>Emotions are dimensions</a:t>
            </a:r>
          </a:p>
          <a:p>
            <a:pPr lvl="2" marL="1413162" indent="-498762">
              <a:buClrTx/>
              <a:buFont typeface="Arial"/>
              <a:buChar char="•"/>
            </a:pPr>
            <a:r>
              <a:t>Limited number of labels but unlimited number of emotions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Example Analysis"/>
          <p:cNvSpPr txBox="1"/>
          <p:nvPr>
            <p:ph type="title"/>
          </p:nvPr>
        </p:nvSpPr>
        <p:spPr>
          <a:xfrm>
            <a:off x="2194560" y="573206"/>
            <a:ext cx="20116802" cy="2901514"/>
          </a:xfrm>
          <a:prstGeom prst="rect">
            <a:avLst/>
          </a:prstGeom>
        </p:spPr>
        <p:txBody>
          <a:bodyPr/>
          <a:lstStyle>
            <a:lvl1pPr>
              <a:defRPr>
                <a:solidFill>
                  <a:srgbClr val="000000"/>
                </a:solidFill>
              </a:defRPr>
            </a:lvl1pPr>
          </a:lstStyle>
          <a:p>
            <a:pPr/>
            <a:r>
              <a:t>Example Analysis - Dimensional</a:t>
            </a:r>
          </a:p>
        </p:txBody>
      </p:sp>
      <p:sp>
        <p:nvSpPr>
          <p:cNvPr id="541" name="Local…"/>
          <p:cNvSpPr txBox="1"/>
          <p:nvPr>
            <p:ph type="body" sz="quarter" idx="1"/>
          </p:nvPr>
        </p:nvSpPr>
        <p:spPr>
          <a:xfrm>
            <a:off x="20102185" y="8850201"/>
            <a:ext cx="3967277" cy="4215720"/>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542" name="negative.wav" descr="negative.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6214478" y="10194070"/>
            <a:ext cx="571501" cy="571501"/>
          </a:xfrm>
          <a:prstGeom prst="rect">
            <a:avLst/>
          </a:prstGeom>
          <a:ln w="12700">
            <a:miter lim="400000"/>
          </a:ln>
        </p:spPr>
      </p:pic>
      <p:pic>
        <p:nvPicPr>
          <p:cNvPr id="543" name="arousal_slide.pdf" descr="arousal_slide.pdf"/>
          <p:cNvPicPr>
            <a:picLocks noChangeAspect="1"/>
          </p:cNvPicPr>
          <p:nvPr/>
        </p:nvPicPr>
        <p:blipFill>
          <a:blip r:embed="rId5">
            <a:extLst/>
          </a:blip>
          <a:stretch>
            <a:fillRect/>
          </a:stretch>
        </p:blipFill>
        <p:spPr>
          <a:xfrm>
            <a:off x="3119496" y="4005453"/>
            <a:ext cx="7855145" cy="5891360"/>
          </a:xfrm>
          <a:prstGeom prst="rect">
            <a:avLst/>
          </a:prstGeom>
          <a:ln w="12700">
            <a:miter lim="400000"/>
          </a:ln>
        </p:spPr>
      </p:pic>
      <p:pic>
        <p:nvPicPr>
          <p:cNvPr id="544" name="valence_slide.pdf" descr="valence_slide.pdf"/>
          <p:cNvPicPr>
            <a:picLocks noChangeAspect="1"/>
          </p:cNvPicPr>
          <p:nvPr/>
        </p:nvPicPr>
        <p:blipFill>
          <a:blip r:embed="rId6">
            <a:extLst/>
          </a:blip>
          <a:stretch>
            <a:fillRect/>
          </a:stretch>
        </p:blipFill>
        <p:spPr>
          <a:xfrm>
            <a:off x="11610840" y="4005453"/>
            <a:ext cx="7855144" cy="5891360"/>
          </a:xfrm>
          <a:prstGeom prst="rect">
            <a:avLst/>
          </a:prstGeom>
          <a:ln w="12700">
            <a:miter lim="400000"/>
          </a:ln>
        </p:spPr>
      </p:pic>
      <p:pic>
        <p:nvPicPr>
          <p:cNvPr id="545" name="lime.pdf" descr="lime.pdf"/>
          <p:cNvPicPr>
            <a:picLocks noChangeAspect="1"/>
          </p:cNvPicPr>
          <p:nvPr/>
        </p:nvPicPr>
        <p:blipFill>
          <a:blip r:embed="rId7">
            <a:extLst/>
          </a:blip>
          <a:stretch>
            <a:fillRect/>
          </a:stretch>
        </p:blipFill>
        <p:spPr>
          <a:xfrm>
            <a:off x="11610840" y="10300827"/>
            <a:ext cx="7855144" cy="1963790"/>
          </a:xfrm>
          <a:prstGeom prst="rect">
            <a:avLst/>
          </a:prstGeom>
          <a:ln w="12700">
            <a:miter lim="400000"/>
          </a:ln>
        </p:spPr>
      </p:pic>
      <p:sp>
        <p:nvSpPr>
          <p:cNvPr id="546" name="Local…"/>
          <p:cNvSpPr txBox="1"/>
          <p:nvPr/>
        </p:nvSpPr>
        <p:spPr>
          <a:xfrm>
            <a:off x="14791331" y="9615198"/>
            <a:ext cx="5529944"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755644">
              <a:lnSpc>
                <a:spcPts val="5000"/>
              </a:lnSpc>
              <a:defRPr b="1" sz="2800">
                <a:solidFill>
                  <a:srgbClr val="404040"/>
                </a:solidFill>
                <a:latin typeface="Calibri"/>
                <a:ea typeface="Calibri"/>
                <a:cs typeface="Calibri"/>
                <a:sym typeface="Calibri"/>
              </a:defRPr>
            </a:lvl1pPr>
          </a:lstStyle>
          <a:p>
            <a:pPr/>
            <a:r>
              <a:t>“…cos she’s so frigging superior"</a:t>
            </a:r>
          </a:p>
        </p:txBody>
      </p:sp>
      <p:sp>
        <p:nvSpPr>
          <p:cNvPr id="547" name="Spectrogram"/>
          <p:cNvSpPr txBox="1"/>
          <p:nvPr/>
        </p:nvSpPr>
        <p:spPr>
          <a:xfrm>
            <a:off x="14044020" y="3655016"/>
            <a:ext cx="2768656"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Valence</a:t>
            </a:r>
          </a:p>
        </p:txBody>
      </p:sp>
      <p:sp>
        <p:nvSpPr>
          <p:cNvPr id="548" name="Spectrogram"/>
          <p:cNvSpPr txBox="1"/>
          <p:nvPr/>
        </p:nvSpPr>
        <p:spPr>
          <a:xfrm>
            <a:off x="5611941" y="3655016"/>
            <a:ext cx="2768655"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Arousal</a:t>
            </a:r>
          </a:p>
        </p:txBody>
      </p:sp>
      <p:sp>
        <p:nvSpPr>
          <p:cNvPr id="54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0" fill="hold"/>
                                        <p:tgtEl>
                                          <p:spTgt spid="5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54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Karadogan and Larsen, 2012)…"/>
          <p:cNvSpPr txBox="1"/>
          <p:nvPr>
            <p:ph type="body" idx="1"/>
          </p:nvPr>
        </p:nvSpPr>
        <p:spPr>
          <a:xfrm>
            <a:off x="2194560" y="3691468"/>
            <a:ext cx="19473525" cy="8046720"/>
          </a:xfrm>
          <a:prstGeom prst="rect">
            <a:avLst/>
          </a:prstGeom>
        </p:spPr>
        <p:txBody>
          <a:bodyPr/>
          <a:lstStyle/>
          <a:p>
            <a:pPr marL="217255" indent="-217255" defTabSz="1810511">
              <a:lnSpc>
                <a:spcPct val="103500"/>
              </a:lnSpc>
              <a:defRPr b="1" sz="4700"/>
            </a:pPr>
            <a:r>
              <a:t>(Liu et al,. 2024)</a:t>
            </a:r>
          </a:p>
          <a:p>
            <a:pPr marL="561882" indent="-561882" defTabSz="1810511">
              <a:lnSpc>
                <a:spcPct val="103500"/>
              </a:lnSpc>
              <a:buClrTx/>
              <a:buFont typeface="Arial"/>
              <a:buChar char="•"/>
              <a:defRPr sz="4700"/>
            </a:pPr>
            <a:r>
              <a:t>Multi-task affective analysis instruction dataset (AAID)</a:t>
            </a:r>
          </a:p>
          <a:p>
            <a:pPr lvl="1" marL="1014510" indent="-561882" defTabSz="1810511">
              <a:lnSpc>
                <a:spcPct val="103500"/>
              </a:lnSpc>
              <a:buClrTx/>
              <a:buFont typeface="Arial"/>
              <a:buChar char="•"/>
              <a:defRPr sz="4700"/>
            </a:pPr>
            <a:r>
              <a:t>234K data samples based on various classification and regression tasks</a:t>
            </a:r>
          </a:p>
          <a:p>
            <a:pPr marL="561882" indent="-561882" defTabSz="1810511">
              <a:lnSpc>
                <a:spcPct val="103500"/>
              </a:lnSpc>
              <a:buClrTx/>
              <a:buFont typeface="Arial"/>
              <a:buChar char="•"/>
              <a:defRPr sz="4700"/>
            </a:pPr>
            <a:r>
              <a:t>Instruction fine-tune LLMs on AAID</a:t>
            </a:r>
          </a:p>
        </p:txBody>
      </p:sp>
      <p:sp>
        <p:nvSpPr>
          <p:cNvPr id="552" name="Emotion Recognition - Dimensional"/>
          <p:cNvSpPr txBox="1"/>
          <p:nvPr>
            <p:ph type="title"/>
          </p:nvPr>
        </p:nvSpPr>
        <p:spPr>
          <a:xfrm>
            <a:off x="2194560" y="573206"/>
            <a:ext cx="20116802" cy="2901514"/>
          </a:xfrm>
          <a:prstGeom prst="rect">
            <a:avLst/>
          </a:prstGeom>
        </p:spPr>
        <p:txBody>
          <a:bodyPr/>
          <a:lstStyle/>
          <a:p>
            <a:pPr/>
            <a:r>
              <a:t>LLM for </a:t>
            </a:r>
            <a:r>
              <a:rPr strike="sngStrike"/>
              <a:t>Speech</a:t>
            </a:r>
            <a:r>
              <a:t> Emotion Recognition</a:t>
            </a:r>
          </a:p>
        </p:txBody>
      </p:sp>
      <p:sp>
        <p:nvSpPr>
          <p:cNvPr id="55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Karadogan and Larsen, 2012)…"/>
          <p:cNvSpPr txBox="1"/>
          <p:nvPr>
            <p:ph type="body" sz="half" idx="1"/>
          </p:nvPr>
        </p:nvSpPr>
        <p:spPr>
          <a:xfrm>
            <a:off x="2194560" y="3691468"/>
            <a:ext cx="13941046" cy="8046720"/>
          </a:xfrm>
          <a:prstGeom prst="rect">
            <a:avLst/>
          </a:prstGeom>
        </p:spPr>
        <p:txBody>
          <a:bodyPr/>
          <a:lstStyle/>
          <a:p>
            <a:pPr marL="217255" indent="-217255" defTabSz="1810511">
              <a:lnSpc>
                <a:spcPct val="103500"/>
              </a:lnSpc>
              <a:defRPr b="1" sz="4700"/>
            </a:pPr>
            <a:r>
              <a:t>(Wu et al,. 2024)</a:t>
            </a:r>
          </a:p>
          <a:p>
            <a:pPr marL="561882" indent="-561882" defTabSz="1810511">
              <a:lnSpc>
                <a:spcPct val="103500"/>
              </a:lnSpc>
              <a:buClrTx/>
              <a:buFont typeface="Arial"/>
              <a:buChar char="•"/>
              <a:defRPr sz="4700"/>
            </a:pPr>
            <a:r>
              <a:t>Translates speech characteristics into text descriptions</a:t>
            </a:r>
          </a:p>
          <a:p>
            <a:pPr marL="561882" indent="-561882" defTabSz="1810511">
              <a:lnSpc>
                <a:spcPct val="103500"/>
              </a:lnSpc>
              <a:buClrTx/>
              <a:buFont typeface="Arial"/>
              <a:buChar char="•"/>
              <a:defRPr sz="4700"/>
            </a:pPr>
            <a:r>
              <a:t>Fine-tune LLMs directly on inputs that combine textual data with speech descriptions</a:t>
            </a:r>
            <a:endParaRPr b="1"/>
          </a:p>
          <a:p>
            <a:pPr marL="561882" indent="-561882" defTabSz="1810511">
              <a:lnSpc>
                <a:spcPct val="103500"/>
              </a:lnSpc>
              <a:buClrTx/>
              <a:buFont typeface="Arial"/>
              <a:buChar char="•"/>
              <a:defRPr sz="4700"/>
            </a:pPr>
            <a:r>
              <a:t>Data: IEMOCAP and MELD</a:t>
            </a:r>
          </a:p>
          <a:p>
            <a:pPr marL="561882" indent="-561882" defTabSz="1810511">
              <a:lnSpc>
                <a:spcPct val="103500"/>
              </a:lnSpc>
              <a:buClrTx/>
              <a:buFont typeface="Arial"/>
              <a:buChar char="•"/>
              <a:defRPr sz="4700"/>
            </a:pPr>
            <a:r>
              <a:t>+2% F1 on IEMOCAP</a:t>
            </a:r>
          </a:p>
        </p:txBody>
      </p:sp>
      <p:sp>
        <p:nvSpPr>
          <p:cNvPr id="556" name="Emotion Recognition - Dimensional"/>
          <p:cNvSpPr txBox="1"/>
          <p:nvPr>
            <p:ph type="title"/>
          </p:nvPr>
        </p:nvSpPr>
        <p:spPr>
          <a:xfrm>
            <a:off x="2194560" y="573206"/>
            <a:ext cx="20116802" cy="2901514"/>
          </a:xfrm>
          <a:prstGeom prst="rect">
            <a:avLst/>
          </a:prstGeom>
        </p:spPr>
        <p:txBody>
          <a:bodyPr/>
          <a:lstStyle/>
          <a:p>
            <a:pPr/>
            <a:r>
              <a:t>LLM for Speech Emotion Recognition</a:t>
            </a:r>
          </a:p>
        </p:txBody>
      </p:sp>
      <p:sp>
        <p:nvSpPr>
          <p:cNvPr id="55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8" name="Screenshot 2024-10-29 at 12.45.39 PM.png" descr="Screenshot 2024-10-29 at 12.45.39 PM.png"/>
          <p:cNvPicPr>
            <a:picLocks noChangeAspect="1"/>
          </p:cNvPicPr>
          <p:nvPr/>
        </p:nvPicPr>
        <p:blipFill>
          <a:blip r:embed="rId2">
            <a:extLst/>
          </a:blip>
          <a:stretch>
            <a:fillRect/>
          </a:stretch>
        </p:blipFill>
        <p:spPr>
          <a:xfrm>
            <a:off x="16152796" y="3505959"/>
            <a:ext cx="7151582" cy="9138756"/>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Outline"/>
          <p:cNvSpPr txBox="1"/>
          <p:nvPr>
            <p:ph type="title"/>
          </p:nvPr>
        </p:nvSpPr>
        <p:spPr>
          <a:xfrm>
            <a:off x="2194560" y="573206"/>
            <a:ext cx="20116802" cy="2901514"/>
          </a:xfrm>
          <a:prstGeom prst="rect">
            <a:avLst/>
          </a:prstGeom>
        </p:spPr>
        <p:txBody>
          <a:bodyPr/>
          <a:lstStyle/>
          <a:p>
            <a:pPr/>
            <a:r>
              <a:t>Outline</a:t>
            </a:r>
          </a:p>
        </p:txBody>
      </p:sp>
      <p:sp>
        <p:nvSpPr>
          <p:cNvPr id="561"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defRPr>
                <a:solidFill>
                  <a:srgbClr val="B51600"/>
                </a:solidFill>
              </a:defRP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3" name="http://emosamples.syntheticspeech.de/…"/>
          <p:cNvSpPr txBox="1"/>
          <p:nvPr/>
        </p:nvSpPr>
        <p:spPr>
          <a:xfrm>
            <a:off x="2202560" y="3671342"/>
            <a:ext cx="16459202" cy="9753601"/>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normAutofit fontScale="100000" lnSpcReduction="0"/>
          </a:bodyPr>
          <a:lstStyle/>
          <a:p>
            <a:pPr marL="567557" indent="-567557" algn="l" defTabSz="1828800">
              <a:lnSpc>
                <a:spcPct val="115000"/>
              </a:lnSpc>
              <a:buSzPct val="100000"/>
              <a:buFont typeface="Arial"/>
              <a:buChar char="•"/>
              <a:defRPr sz="4800" u="sng">
                <a:solidFill>
                  <a:srgbClr val="0000FF"/>
                </a:solidFill>
                <a:uFill>
                  <a:solidFill>
                    <a:srgbClr val="0000FF"/>
                  </a:solidFill>
                </a:uFill>
                <a:latin typeface="Calibri"/>
                <a:ea typeface="Calibri"/>
                <a:cs typeface="Calibri"/>
                <a:sym typeface="Calibri"/>
              </a:defRPr>
            </a:pPr>
            <a:r>
              <a:rPr>
                <a:hlinkClick r:id="rId2" invalidUrl="" action="" tgtFrame="" tooltip="" history="1" highlightClick="0" endSnd="0"/>
              </a:rPr>
              <a:t>http://emosamples.syntheticspeech.de/</a:t>
            </a:r>
            <a:endParaRPr>
              <a:solidFill>
                <a:srgbClr val="404040"/>
              </a:solidFill>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Murtaza Bulut (2005): neutral              anger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Greg Beller (2005): neutral            sad</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Acapela (2013): neutral            happy           sad</a:t>
            </a:r>
          </a:p>
          <a:p>
            <a:pPr algn="l" defTabSz="1828800">
              <a:lnSpc>
                <a:spcPct val="115000"/>
              </a:lnSpc>
              <a:defRPr sz="4800">
                <a:solidFill>
                  <a:srgbClr val="404040"/>
                </a:solidFill>
                <a:latin typeface="Calibri"/>
                <a:ea typeface="Calibri"/>
                <a:cs typeface="Calibri"/>
                <a:sym typeface="Calibri"/>
              </a:defRPr>
            </a:pPr>
            <a:r>
              <a:t>                             bad guy                 from afar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Laughters: Greg Beller(2009)</a:t>
            </a:r>
          </a:p>
          <a:p>
            <a:pPr lvl="8" algn="l" defTabSz="1828800">
              <a:lnSpc>
                <a:spcPct val="115000"/>
              </a:lnSpc>
              <a:defRPr sz="4800">
                <a:solidFill>
                  <a:srgbClr val="404040"/>
                </a:solidFill>
                <a:latin typeface="Calibri"/>
                <a:ea typeface="Calibri"/>
                <a:cs typeface="Calibri"/>
                <a:sym typeface="Calibri"/>
              </a:defRPr>
            </a:pPr>
            <a:r>
              <a:t>                        Shiva Sundaram(2007)</a:t>
            </a:r>
          </a:p>
        </p:txBody>
      </p:sp>
      <p:sp>
        <p:nvSpPr>
          <p:cNvPr id="564"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65" name="bulut_voiceconversion_angry.mp3" descr="bulut_voiceconversion_angry.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476600" y="4223467"/>
            <a:ext cx="571501" cy="571501"/>
          </a:xfrm>
          <a:prstGeom prst="rect">
            <a:avLst/>
          </a:prstGeom>
          <a:ln w="12700">
            <a:miter lim="400000"/>
          </a:ln>
        </p:spPr>
      </p:pic>
      <p:pic>
        <p:nvPicPr>
          <p:cNvPr id="566" name="bulut_voiceconversion_neutral.mp3" descr="bulut_voiceconversion_neutral.mp3"/>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0437162" y="4386900"/>
            <a:ext cx="571501" cy="571501"/>
          </a:xfrm>
          <a:prstGeom prst="rect">
            <a:avLst/>
          </a:prstGeom>
          <a:ln w="12700">
            <a:miter lim="400000"/>
          </a:ln>
        </p:spPr>
      </p:pic>
      <p:pic>
        <p:nvPicPr>
          <p:cNvPr id="567" name="beller_sad.mp3" descr="beller_sad.mp3"/>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12208217" y="5380580"/>
            <a:ext cx="571501" cy="571501"/>
          </a:xfrm>
          <a:prstGeom prst="rect">
            <a:avLst/>
          </a:prstGeom>
          <a:ln w="12700">
            <a:miter lim="400000"/>
          </a:ln>
        </p:spPr>
      </p:pic>
      <p:pic>
        <p:nvPicPr>
          <p:cNvPr id="568" name="beller_neutral.mp3" descr="beller_neutral.mp3"/>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9498228" y="5441675"/>
            <a:ext cx="571501" cy="571501"/>
          </a:xfrm>
          <a:prstGeom prst="rect">
            <a:avLst/>
          </a:prstGeom>
          <a:ln w="12700">
            <a:miter lim="400000"/>
          </a:ln>
        </p:spPr>
      </p:pic>
      <p:pic>
        <p:nvPicPr>
          <p:cNvPr id="569" name="acapela_will_neutral.mp3" descr="acapela_will_neutral.mp3"/>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8666960" y="6858430"/>
            <a:ext cx="571501" cy="571501"/>
          </a:xfrm>
          <a:prstGeom prst="rect">
            <a:avLst/>
          </a:prstGeom>
          <a:ln w="12700">
            <a:miter lim="400000"/>
          </a:ln>
        </p:spPr>
      </p:pic>
      <p:pic>
        <p:nvPicPr>
          <p:cNvPr id="570" name="acapela_will_happy.mp3" descr="acapela_will_happy.mp3"/>
          <p:cNvPicPr>
            <a:picLocks noChangeAspect="0"/>
          </p:cNvPicPr>
          <p:nvPr>
            <a:audioFile r:link="rId14"/>
            <p:extLst>
              <p:ext uri="{DAA4B4D4-6D71-4841-9C94-3DE7FCFB9230}">
                <p14:media xmlns:p14="http://schemas.microsoft.com/office/powerpoint/2010/main" r:embed="rId15"/>
              </p:ext>
            </p:extLst>
          </p:nvPr>
        </p:nvPicPr>
        <p:blipFill>
          <a:blip r:embed="rId5">
            <a:extLst/>
          </a:blip>
          <a:stretch>
            <a:fillRect/>
          </a:stretch>
        </p:blipFill>
        <p:spPr>
          <a:xfrm>
            <a:off x="11784345" y="6888277"/>
            <a:ext cx="571501" cy="571501"/>
          </a:xfrm>
          <a:prstGeom prst="rect">
            <a:avLst/>
          </a:prstGeom>
          <a:ln w="12700">
            <a:miter lim="400000"/>
          </a:ln>
        </p:spPr>
      </p:pic>
      <p:pic>
        <p:nvPicPr>
          <p:cNvPr id="571" name="acapela_will_sad.mp3" descr="acapela_will_sad.mp3"/>
          <p:cNvPicPr>
            <a:picLocks noChangeAspect="0"/>
          </p:cNvPicPr>
          <p:nvPr>
            <a:audioFile r:link="rId16"/>
            <p:extLst>
              <p:ext uri="{DAA4B4D4-6D71-4841-9C94-3DE7FCFB9230}">
                <p14:media xmlns:p14="http://schemas.microsoft.com/office/powerpoint/2010/main" r:embed="rId17"/>
              </p:ext>
            </p:extLst>
          </p:nvPr>
        </p:nvPicPr>
        <p:blipFill>
          <a:blip r:embed="rId5">
            <a:extLst/>
          </a:blip>
          <a:stretch>
            <a:fillRect/>
          </a:stretch>
        </p:blipFill>
        <p:spPr>
          <a:xfrm>
            <a:off x="14244577" y="6961606"/>
            <a:ext cx="571501" cy="571501"/>
          </a:xfrm>
          <a:prstGeom prst="rect">
            <a:avLst/>
          </a:prstGeom>
          <a:ln w="12700">
            <a:miter lim="400000"/>
          </a:ln>
        </p:spPr>
      </p:pic>
      <p:pic>
        <p:nvPicPr>
          <p:cNvPr id="572" name="acapela_will_badGuy.mp3" descr="acapela_will_badGuy.mp3"/>
          <p:cNvPicPr>
            <a:picLocks noChangeAspect="0"/>
          </p:cNvPicPr>
          <p:nvPr>
            <a:audioFile r:link="rId18"/>
            <p:extLst>
              <p:ext uri="{DAA4B4D4-6D71-4841-9C94-3DE7FCFB9230}">
                <p14:media xmlns:p14="http://schemas.microsoft.com/office/powerpoint/2010/main" r:embed="rId19"/>
              </p:ext>
            </p:extLst>
          </p:nvPr>
        </p:nvPicPr>
        <p:blipFill>
          <a:blip r:embed="rId5">
            <a:extLst/>
          </a:blip>
          <a:stretch>
            <a:fillRect/>
          </a:stretch>
        </p:blipFill>
        <p:spPr>
          <a:xfrm>
            <a:off x="8724538" y="8150245"/>
            <a:ext cx="571501" cy="571501"/>
          </a:xfrm>
          <a:prstGeom prst="rect">
            <a:avLst/>
          </a:prstGeom>
          <a:ln w="12700">
            <a:miter lim="400000"/>
          </a:ln>
        </p:spPr>
      </p:pic>
      <p:pic>
        <p:nvPicPr>
          <p:cNvPr id="573" name="acapela_will_fromAfar.mp3" descr="acapela_will_fromAfar.mp3"/>
          <p:cNvPicPr>
            <a:picLocks noChangeAspect="0"/>
          </p:cNvPicPr>
          <p:nvPr>
            <a:audioFile r:link="rId20"/>
            <p:extLst>
              <p:ext uri="{DAA4B4D4-6D71-4841-9C94-3DE7FCFB9230}">
                <p14:media xmlns:p14="http://schemas.microsoft.com/office/powerpoint/2010/main" r:embed="rId21"/>
              </p:ext>
            </p:extLst>
          </p:nvPr>
        </p:nvPicPr>
        <p:blipFill>
          <a:blip r:embed="rId5">
            <a:extLst/>
          </a:blip>
          <a:stretch>
            <a:fillRect/>
          </a:stretch>
        </p:blipFill>
        <p:spPr>
          <a:xfrm>
            <a:off x="13266556" y="8032925"/>
            <a:ext cx="571501" cy="571501"/>
          </a:xfrm>
          <a:prstGeom prst="rect">
            <a:avLst/>
          </a:prstGeom>
          <a:ln w="12700">
            <a:miter lim="400000"/>
          </a:ln>
        </p:spPr>
      </p:pic>
      <p:pic>
        <p:nvPicPr>
          <p:cNvPr id="574" name="beller_laughter.mp3" descr="beller_laughter.mp3"/>
          <p:cNvPicPr>
            <a:picLocks noChangeAspect="0"/>
          </p:cNvPicPr>
          <p:nvPr>
            <a:audioFile r:link="rId22"/>
            <p:extLst>
              <p:ext uri="{DAA4B4D4-6D71-4841-9C94-3DE7FCFB9230}">
                <p14:media xmlns:p14="http://schemas.microsoft.com/office/powerpoint/2010/main" r:embed="rId23"/>
              </p:ext>
            </p:extLst>
          </p:nvPr>
        </p:nvPicPr>
        <p:blipFill>
          <a:blip r:embed="rId5">
            <a:extLst/>
          </a:blip>
          <a:stretch>
            <a:fillRect/>
          </a:stretch>
        </p:blipFill>
        <p:spPr>
          <a:xfrm>
            <a:off x="10277678" y="10154955"/>
            <a:ext cx="571501" cy="571501"/>
          </a:xfrm>
          <a:prstGeom prst="rect">
            <a:avLst/>
          </a:prstGeom>
          <a:ln w="12700">
            <a:miter lim="400000"/>
          </a:ln>
        </p:spPr>
      </p:pic>
      <p:pic>
        <p:nvPicPr>
          <p:cNvPr id="575" name="shiva_laughter.mp3" descr="shiva_laughter.mp3"/>
          <p:cNvPicPr>
            <a:picLocks noChangeAspect="0"/>
          </p:cNvPicPr>
          <p:nvPr>
            <a:audioFile r:link="rId24"/>
            <p:extLst>
              <p:ext uri="{DAA4B4D4-6D71-4841-9C94-3DE7FCFB9230}">
                <p14:media xmlns:p14="http://schemas.microsoft.com/office/powerpoint/2010/main" r:embed="rId25"/>
              </p:ext>
            </p:extLst>
          </p:nvPr>
        </p:nvPicPr>
        <p:blipFill>
          <a:blip r:embed="rId5">
            <a:extLst/>
          </a:blip>
          <a:stretch>
            <a:fillRect/>
          </a:stretch>
        </p:blipFill>
        <p:spPr>
          <a:xfrm>
            <a:off x="11315572" y="11326593"/>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32" fill="hold"/>
                                        <p:tgtEl>
                                          <p:spTgt spid="56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483" fill="hold"/>
                                        <p:tgtEl>
                                          <p:spTgt spid="56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899" fill="hold"/>
                                        <p:tgtEl>
                                          <p:spTgt spid="568"/>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8568" fill="hold"/>
                                        <p:tgtEl>
                                          <p:spTgt spid="567"/>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2355" fill="hold"/>
                                        <p:tgtEl>
                                          <p:spTgt spid="569"/>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3322" fill="hold"/>
                                        <p:tgtEl>
                                          <p:spTgt spid="570"/>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7815" fill="hold"/>
                                        <p:tgtEl>
                                          <p:spTgt spid="571"/>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5359" fill="hold"/>
                                        <p:tgtEl>
                                          <p:spTgt spid="572"/>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5464" fill="hold"/>
                                        <p:tgtEl>
                                          <p:spTgt spid="573"/>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3599" fill="hold"/>
                                        <p:tgtEl>
                                          <p:spTgt spid="574"/>
                                        </p:tgtEl>
                                      </p:cBhvr>
                                    </p:cmd>
                                  </p:childTnLst>
                                </p:cTn>
                              </p:par>
                            </p:childTnLst>
                          </p:cTn>
                        </p:par>
                      </p:childTnLst>
                    </p:cTn>
                  </p:par>
                  <p:par>
                    <p:cTn id="43" fill="hold">
                      <p:stCondLst>
                        <p:cond delay="indefinite"/>
                      </p:stCondLst>
                      <p:childTnLst>
                        <p:par>
                          <p:cTn id="44" fill="hold">
                            <p:stCondLst>
                              <p:cond delay="0"/>
                            </p:stCondLst>
                            <p:childTnLst>
                              <p:par>
                                <p:cTn id="45" presetClass="mediacall" nodeType="clickEffect" presetSubtype="0" presetID="1" grpId="11" fill="hold">
                                  <p:stCondLst>
                                    <p:cond delay="0"/>
                                  </p:stCondLst>
                                  <p:childTnLst>
                                    <p:cmd type="call" cmd="playFrom(0.0)">
                                      <p:cBhvr>
                                        <p:cTn id="46" dur="19440" fill="hold"/>
                                        <p:tgtEl>
                                          <p:spTgt spid="5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47" fill="hold" display="0">
                  <p:stCondLst>
                    <p:cond delay="indefinite"/>
                  </p:stCondLst>
                </p:cTn>
                <p:tgtEl>
                  <p:spTgt spid="565"/>
                </p:tgtEl>
              </p:cMediaNode>
            </p:audio>
            <p:audio isNarration="0">
              <p:cMediaNode mute="0" showWhenStopped="0" numSld="1" vol="100000">
                <p:cTn id="48" fill="hold" display="0">
                  <p:stCondLst>
                    <p:cond delay="indefinite"/>
                  </p:stCondLst>
                </p:cTn>
                <p:tgtEl>
                  <p:spTgt spid="566"/>
                </p:tgtEl>
              </p:cMediaNode>
            </p:audio>
            <p:audio isNarration="0">
              <p:cMediaNode mute="0" showWhenStopped="0" numSld="1" vol="100000">
                <p:cTn id="49" fill="hold" display="0">
                  <p:stCondLst>
                    <p:cond delay="indefinite"/>
                  </p:stCondLst>
                </p:cTn>
                <p:tgtEl>
                  <p:spTgt spid="567"/>
                </p:tgtEl>
              </p:cMediaNode>
            </p:audio>
            <p:audio isNarration="0">
              <p:cMediaNode mute="0" showWhenStopped="0" numSld="1" vol="100000">
                <p:cTn id="50" fill="hold" display="0">
                  <p:stCondLst>
                    <p:cond delay="indefinite"/>
                  </p:stCondLst>
                </p:cTn>
                <p:tgtEl>
                  <p:spTgt spid="568"/>
                </p:tgtEl>
              </p:cMediaNode>
            </p:audio>
            <p:audio isNarration="0">
              <p:cMediaNode mute="0" showWhenStopped="0" numSld="1" vol="100000">
                <p:cTn id="51" fill="hold" display="0">
                  <p:stCondLst>
                    <p:cond delay="indefinite"/>
                  </p:stCondLst>
                </p:cTn>
                <p:tgtEl>
                  <p:spTgt spid="569"/>
                </p:tgtEl>
              </p:cMediaNode>
            </p:audio>
            <p:audio isNarration="0">
              <p:cMediaNode mute="0" showWhenStopped="0" numSld="1" vol="100000">
                <p:cTn id="52" fill="hold" display="0">
                  <p:stCondLst>
                    <p:cond delay="indefinite"/>
                  </p:stCondLst>
                </p:cTn>
                <p:tgtEl>
                  <p:spTgt spid="570"/>
                </p:tgtEl>
              </p:cMediaNode>
            </p:audio>
            <p:audio isNarration="0">
              <p:cMediaNode mute="0" showWhenStopped="0" numSld="1" vol="100000">
                <p:cTn id="53" fill="hold" display="0">
                  <p:stCondLst>
                    <p:cond delay="indefinite"/>
                  </p:stCondLst>
                </p:cTn>
                <p:tgtEl>
                  <p:spTgt spid="571"/>
                </p:tgtEl>
              </p:cMediaNode>
            </p:audio>
            <p:audio isNarration="0">
              <p:cMediaNode mute="0" showWhenStopped="0" numSld="1" vol="100000">
                <p:cTn id="54" fill="hold" display="0">
                  <p:stCondLst>
                    <p:cond delay="indefinite"/>
                  </p:stCondLst>
                </p:cTn>
                <p:tgtEl>
                  <p:spTgt spid="572"/>
                </p:tgtEl>
              </p:cMediaNode>
            </p:audio>
            <p:audio isNarration="0">
              <p:cMediaNode mute="0" showWhenStopped="0" numSld="1" vol="100000">
                <p:cTn id="55" fill="hold" display="0">
                  <p:stCondLst>
                    <p:cond delay="indefinite"/>
                  </p:stCondLst>
                </p:cTn>
                <p:tgtEl>
                  <p:spTgt spid="573"/>
                </p:tgtEl>
              </p:cMediaNode>
            </p:audio>
            <p:audio isNarration="0">
              <p:cMediaNode mute="0" showWhenStopped="0" numSld="1" vol="100000">
                <p:cTn id="56" fill="hold" display="0">
                  <p:stCondLst>
                    <p:cond delay="indefinite"/>
                  </p:stCondLst>
                </p:cTn>
                <p:tgtEl>
                  <p:spTgt spid="574"/>
                </p:tgtEl>
              </p:cMediaNode>
            </p:audio>
            <p:audio isNarration="0">
              <p:cMediaNode mute="0" showWhenStopped="0" numSld="1" vol="100000">
                <p:cTn id="57" fill="hold" display="0">
                  <p:stCondLst>
                    <p:cond delay="indefinite"/>
                  </p:stCondLst>
                </p:cTn>
                <p:tgtEl>
                  <p:spTgt spid="57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77" name="Image" descr="Image"/>
          <p:cNvPicPr>
            <a:picLocks noChangeAspect="1"/>
          </p:cNvPicPr>
          <p:nvPr/>
        </p:nvPicPr>
        <p:blipFill>
          <a:blip r:embed="rId2">
            <a:extLst/>
          </a:blip>
          <a:stretch>
            <a:fillRect/>
          </a:stretch>
        </p:blipFill>
        <p:spPr>
          <a:xfrm>
            <a:off x="3350783" y="5073120"/>
            <a:ext cx="18006482" cy="5283416"/>
          </a:xfrm>
          <a:prstGeom prst="rect">
            <a:avLst/>
          </a:prstGeom>
          <a:ln w="12700">
            <a:miter lim="400000"/>
          </a:ln>
        </p:spPr>
      </p:pic>
      <p:sp>
        <p:nvSpPr>
          <p:cNvPr id="578" name="Tacotron (/täkōˌträn/): An end-to-end speech synthesis system by Google…"/>
          <p:cNvSpPr txBox="1"/>
          <p:nvPr>
            <p:ph type="body" idx="1"/>
          </p:nvPr>
        </p:nvSpPr>
        <p:spPr>
          <a:xfrm>
            <a:off x="2194560" y="3691468"/>
            <a:ext cx="20116802" cy="8046720"/>
          </a:xfrm>
          <a:prstGeom prst="rect">
            <a:avLst/>
          </a:prstGeom>
        </p:spPr>
        <p:txBody>
          <a:bodyPr/>
          <a:lstStyle/>
          <a:p>
            <a:pPr marL="567557" indent="-567557">
              <a:lnSpc>
                <a:spcPct val="103500"/>
              </a:lnSpc>
              <a:buClrTx/>
              <a:buFont typeface="Arial"/>
              <a:buChar char="•"/>
            </a:pPr>
            <a:r>
              <a:t>Tacotron (/täkōˌträn/): An end-to-end speech synthesis system by Google</a:t>
            </a:r>
          </a:p>
          <a:p>
            <a:pPr marL="567557" indent="-567557">
              <a:lnSpc>
                <a:spcPct val="103500"/>
              </a:lnSpc>
              <a:buClrTx/>
              <a:buFont typeface="Arial"/>
              <a:buChar char="•"/>
            </a:pPr>
            <a:r>
              <a:t>Tacotron + Style Tokens (Wang et al. 2018)</a:t>
            </a:r>
          </a:p>
          <a:p>
            <a:pPr>
              <a:lnSpc>
                <a:spcPct val="103500"/>
              </a:lnSpc>
            </a:pPr>
          </a:p>
          <a:p>
            <a:pPr>
              <a:lnSpc>
                <a:spcPct val="103500"/>
              </a:lnSpc>
            </a:pPr>
          </a:p>
          <a:p>
            <a:pPr>
              <a:lnSpc>
                <a:spcPct val="103500"/>
              </a:lnSpc>
            </a:pPr>
          </a:p>
          <a:p>
            <a:pPr>
              <a:lnSpc>
                <a:spcPct val="103500"/>
              </a:lnSpc>
            </a:pPr>
          </a:p>
          <a:p>
            <a:pPr>
              <a:lnSpc>
                <a:spcPct val="103500"/>
              </a:lnSpc>
            </a:pPr>
          </a:p>
          <a:p>
            <a:pPr>
              <a:lnSpc>
                <a:spcPct val="103500"/>
              </a:lnSpc>
            </a:pPr>
          </a:p>
          <a:p>
            <a:pPr marL="567557" indent="-567557">
              <a:lnSpc>
                <a:spcPct val="103500"/>
              </a:lnSpc>
              <a:buClrTx/>
              <a:buFont typeface="Arial"/>
              <a:buChar char="•"/>
              <a:defRPr i="1" sz="4000"/>
            </a:pPr>
          </a:p>
          <a:p>
            <a:pPr marL="567557" indent="-567557">
              <a:lnSpc>
                <a:spcPct val="103500"/>
              </a:lnSpc>
              <a:buClrTx/>
              <a:buFont typeface="Arial"/>
              <a:buChar char="•"/>
              <a:defRPr i="1" sz="4000"/>
            </a:pPr>
            <a:r>
              <a:t>“Here you go, a link for Biondo Racing Products and other related pages.”</a:t>
            </a:r>
          </a:p>
          <a:p>
            <a:pPr lvl="1" marL="1024757" indent="-567557">
              <a:lnSpc>
                <a:spcPct val="103500"/>
              </a:lnSpc>
              <a:buClrTx/>
              <a:buFont typeface="Arial"/>
              <a:buChar char="–"/>
              <a:defRPr i="1" sz="4000"/>
            </a:pPr>
            <a:r>
              <a:t>Style token A (-0.3/0.1/0.3/0.5):</a:t>
            </a:r>
          </a:p>
        </p:txBody>
      </p:sp>
      <p:sp>
        <p:nvSpPr>
          <p:cNvPr id="579"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80"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581" name="speed_-0.3.mp3" descr="speed_-0.3.mp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248348" y="11118328"/>
            <a:ext cx="571501" cy="571501"/>
          </a:xfrm>
          <a:prstGeom prst="rect">
            <a:avLst/>
          </a:prstGeom>
          <a:ln w="12700">
            <a:miter lim="400000"/>
          </a:ln>
        </p:spPr>
      </p:pic>
      <p:pic>
        <p:nvPicPr>
          <p:cNvPr id="582" name="speed_0.5.mp3" descr="speed_0.5.mp3"/>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15813647" y="11009734"/>
            <a:ext cx="571501" cy="571501"/>
          </a:xfrm>
          <a:prstGeom prst="rect">
            <a:avLst/>
          </a:prstGeom>
          <a:ln w="12700">
            <a:miter lim="400000"/>
          </a:ln>
        </p:spPr>
      </p:pic>
      <p:pic>
        <p:nvPicPr>
          <p:cNvPr id="583" name="speed_0.3.mp3" descr="speed_0.3.mp3"/>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4134425" y="11097468"/>
            <a:ext cx="571501" cy="571501"/>
          </a:xfrm>
          <a:prstGeom prst="rect">
            <a:avLst/>
          </a:prstGeom>
          <a:ln w="12700">
            <a:miter lim="400000"/>
          </a:ln>
        </p:spPr>
      </p:pic>
      <p:pic>
        <p:nvPicPr>
          <p:cNvPr id="584" name="speed_0.1.mp3" descr="speed_0.1.mp3"/>
          <p:cNvPicPr>
            <a:picLocks noChangeAspect="0"/>
          </p:cNvPicPr>
          <p:nvPr>
            <a:audioFile r:link="rId11"/>
            <p:extLst>
              <p:ext uri="{DAA4B4D4-6D71-4841-9C94-3DE7FCFB9230}">
                <p14:media xmlns:p14="http://schemas.microsoft.com/office/powerpoint/2010/main" r:embed="rId12"/>
              </p:ext>
            </p:extLst>
          </p:nvPr>
        </p:nvPicPr>
        <p:blipFill>
          <a:blip r:embed="rId6">
            <a:extLst/>
          </a:blip>
          <a:stretch>
            <a:fillRect/>
          </a:stretch>
        </p:blipFill>
        <p:spPr>
          <a:xfrm>
            <a:off x="12396303" y="1118520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15" fill="hold"/>
                                        <p:tgtEl>
                                          <p:spTgt spid="58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671" fill="hold"/>
                                        <p:tgtEl>
                                          <p:spTgt spid="584"/>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3288" fill="hold"/>
                                        <p:tgtEl>
                                          <p:spTgt spid="583"/>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2783" fill="hold"/>
                                        <p:tgtEl>
                                          <p:spTgt spid="58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9" fill="hold" display="0">
                  <p:stCondLst>
                    <p:cond delay="indefinite"/>
                  </p:stCondLst>
                </p:cTn>
                <p:tgtEl>
                  <p:spTgt spid="581"/>
                </p:tgtEl>
              </p:cMediaNode>
            </p:audio>
            <p:audio isNarration="0">
              <p:cMediaNode mute="0" showWhenStopped="0" numSld="1" vol="100000">
                <p:cTn id="20" fill="hold" display="0">
                  <p:stCondLst>
                    <p:cond delay="indefinite"/>
                  </p:stCondLst>
                </p:cTn>
                <p:tgtEl>
                  <p:spTgt spid="582"/>
                </p:tgtEl>
              </p:cMediaNode>
            </p:audio>
            <p:audio isNarration="0">
              <p:cMediaNode mute="0" showWhenStopped="0" numSld="1" vol="100000">
                <p:cTn id="21" fill="hold" display="0">
                  <p:stCondLst>
                    <p:cond delay="indefinite"/>
                  </p:stCondLst>
                </p:cTn>
                <p:tgtEl>
                  <p:spTgt spid="583"/>
                </p:tgtEl>
              </p:cMediaNode>
            </p:audio>
            <p:audio isNarration="0">
              <p:cMediaNode mute="0" showWhenStopped="0" numSld="1" vol="100000">
                <p:cTn id="22" fill="hold" display="0">
                  <p:stCondLst>
                    <p:cond delay="indefinite"/>
                  </p:stCondLst>
                </p:cTn>
                <p:tgtEl>
                  <p:spTgt spid="58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586" name="Image" descr="Image"/>
          <p:cNvPicPr>
            <a:picLocks noChangeAspect="1"/>
          </p:cNvPicPr>
          <p:nvPr/>
        </p:nvPicPr>
        <p:blipFill>
          <a:blip r:embed="rId2">
            <a:extLst/>
          </a:blip>
          <a:stretch>
            <a:fillRect/>
          </a:stretch>
        </p:blipFill>
        <p:spPr>
          <a:xfrm>
            <a:off x="3350783" y="4850693"/>
            <a:ext cx="18006482" cy="5283416"/>
          </a:xfrm>
          <a:prstGeom prst="rect">
            <a:avLst/>
          </a:prstGeom>
          <a:ln w="12700">
            <a:miter lim="400000"/>
          </a:ln>
        </p:spPr>
      </p:pic>
      <p:sp>
        <p:nvSpPr>
          <p:cNvPr id="587" name="Tacotron (/täkōˌträn/): An end-to-end speech synthesis system by Google…"/>
          <p:cNvSpPr txBox="1"/>
          <p:nvPr>
            <p:ph type="body" idx="1"/>
          </p:nvPr>
        </p:nvSpPr>
        <p:spPr>
          <a:xfrm>
            <a:off x="2194560" y="3691468"/>
            <a:ext cx="17798672" cy="8046720"/>
          </a:xfrm>
          <a:prstGeom prst="rect">
            <a:avLst/>
          </a:prstGeom>
        </p:spPr>
        <p:txBody>
          <a:bodyPr/>
          <a:lstStyle/>
          <a:p>
            <a:pPr marL="567557" indent="-567557">
              <a:buClrTx/>
              <a:buFont typeface="Arial"/>
              <a:buChar char="•"/>
              <a:defRPr sz="4400"/>
            </a:pPr>
            <a:r>
              <a:t>Tacotron (/täkōˌträn/): An end-to-end speech synthesis system by Google</a:t>
            </a:r>
          </a:p>
          <a:p>
            <a:pPr marL="567557" indent="-567557">
              <a:buClrTx/>
              <a:buFont typeface="Arial"/>
              <a:buChar char="•"/>
              <a:defRPr sz="4400"/>
            </a:pPr>
            <a:r>
              <a:t>Tacotron + Style Tokens (Wang et al. 2018)</a:t>
            </a:r>
          </a:p>
          <a:p>
            <a:pPr>
              <a:defRPr sz="4400"/>
            </a:pPr>
          </a:p>
          <a:p>
            <a:pPr>
              <a:defRPr sz="4400"/>
            </a:pPr>
          </a:p>
          <a:p>
            <a:pPr>
              <a:defRPr sz="4400"/>
            </a:pPr>
          </a:p>
          <a:p>
            <a:pPr>
              <a:defRPr sz="4400"/>
            </a:pPr>
          </a:p>
          <a:p>
            <a:pPr>
              <a:defRPr sz="4400"/>
            </a:pPr>
          </a:p>
          <a:p>
            <a:pPr>
              <a:defRPr sz="4400"/>
            </a:pPr>
          </a:p>
          <a:p>
            <a:pPr marL="567557" indent="-567557">
              <a:buClrTx/>
              <a:buFont typeface="Arial"/>
              <a:buChar char="•"/>
              <a:defRPr i="1" sz="3700"/>
            </a:pPr>
            <a:r>
              <a:t>“United Airlines five six three from Los Angeles to New Orleans has Landed.”</a:t>
            </a:r>
          </a:p>
          <a:p>
            <a:pPr lvl="1" marL="1024757" indent="-567557">
              <a:buClrTx/>
              <a:buFont typeface="Arial"/>
              <a:buChar char="–"/>
              <a:defRPr i="1" sz="3700"/>
            </a:pPr>
            <a:r>
              <a:t>5 different “styles”:</a:t>
            </a:r>
          </a:p>
        </p:txBody>
      </p:sp>
      <p:sp>
        <p:nvSpPr>
          <p:cNvPr id="588"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89"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590" name="gstwn_vs_g_5.wav" descr="gstwn_vs_g_5.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4096386" y="11373555"/>
            <a:ext cx="571501" cy="571501"/>
          </a:xfrm>
          <a:prstGeom prst="rect">
            <a:avLst/>
          </a:prstGeom>
          <a:ln w="12700">
            <a:miter lim="400000"/>
          </a:ln>
        </p:spPr>
      </p:pic>
      <p:pic>
        <p:nvPicPr>
          <p:cNvPr id="591" name="gstwn_vs_g_4.wav" descr="gstwn_vs_g_4.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12554594" y="11363125"/>
            <a:ext cx="571501" cy="571501"/>
          </a:xfrm>
          <a:prstGeom prst="rect">
            <a:avLst/>
          </a:prstGeom>
          <a:ln w="12700">
            <a:miter lim="400000"/>
          </a:ln>
        </p:spPr>
      </p:pic>
      <p:pic>
        <p:nvPicPr>
          <p:cNvPr id="592" name="gstwn_vs_g_3.wav" descr="gstwn_vs_g_3.wav"/>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0757574" y="11352694"/>
            <a:ext cx="571501" cy="571501"/>
          </a:xfrm>
          <a:prstGeom prst="rect">
            <a:avLst/>
          </a:prstGeom>
          <a:ln w="12700">
            <a:miter lim="400000"/>
          </a:ln>
        </p:spPr>
      </p:pic>
      <p:pic>
        <p:nvPicPr>
          <p:cNvPr id="593" name="gstwn_vs_g_2.wav" descr="gstwn_vs_g_2.wav"/>
          <p:cNvPicPr>
            <a:picLocks noChangeAspect="0"/>
          </p:cNvPicPr>
          <p:nvPr>
            <a:audioFile r:link="rId11"/>
            <p:extLst>
              <p:ext uri="{DAA4B4D4-6D71-4841-9C94-3DE7FCFB9230}">
                <p14:media xmlns:p14="http://schemas.microsoft.com/office/powerpoint/2010/main" r:embed="rId12"/>
              </p:ext>
            </p:extLst>
          </p:nvPr>
        </p:nvPicPr>
        <p:blipFill>
          <a:blip r:embed="rId6">
            <a:extLst/>
          </a:blip>
          <a:stretch>
            <a:fillRect/>
          </a:stretch>
        </p:blipFill>
        <p:spPr>
          <a:xfrm>
            <a:off x="9137250" y="11361897"/>
            <a:ext cx="571501" cy="571501"/>
          </a:xfrm>
          <a:prstGeom prst="rect">
            <a:avLst/>
          </a:prstGeom>
          <a:ln w="12700">
            <a:miter lim="400000"/>
          </a:ln>
        </p:spPr>
      </p:pic>
      <p:pic>
        <p:nvPicPr>
          <p:cNvPr id="594" name="gstwn_vs_g.wav" descr="gstwn_vs_g.wav"/>
          <p:cNvPicPr>
            <a:picLocks noChangeAspect="0"/>
          </p:cNvPicPr>
          <p:nvPr>
            <a:audioFile r:link="rId13"/>
            <p:extLst>
              <p:ext uri="{DAA4B4D4-6D71-4841-9C94-3DE7FCFB9230}">
                <p14:media xmlns:p14="http://schemas.microsoft.com/office/powerpoint/2010/main" r:embed="rId14"/>
              </p:ext>
            </p:extLst>
          </p:nvPr>
        </p:nvPicPr>
        <p:blipFill>
          <a:blip r:embed="rId6">
            <a:extLst/>
          </a:blip>
          <a:stretch>
            <a:fillRect/>
          </a:stretch>
        </p:blipFill>
        <p:spPr>
          <a:xfrm>
            <a:off x="7438396" y="1133183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02" fill="hold"/>
                                        <p:tgtEl>
                                          <p:spTgt spid="59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6955" fill="hold"/>
                                        <p:tgtEl>
                                          <p:spTgt spid="593"/>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5443" fill="hold"/>
                                        <p:tgtEl>
                                          <p:spTgt spid="592"/>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5546" fill="hold"/>
                                        <p:tgtEl>
                                          <p:spTgt spid="591"/>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5681" fill="hold"/>
                                        <p:tgtEl>
                                          <p:spTgt spid="59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3" fill="hold" display="0">
                  <p:stCondLst>
                    <p:cond delay="indefinite"/>
                  </p:stCondLst>
                </p:cTn>
                <p:tgtEl>
                  <p:spTgt spid="590"/>
                </p:tgtEl>
              </p:cMediaNode>
            </p:audio>
            <p:audio isNarration="0">
              <p:cMediaNode mute="0" showWhenStopped="0" numSld="1" vol="100000">
                <p:cTn id="24" fill="hold" display="0">
                  <p:stCondLst>
                    <p:cond delay="indefinite"/>
                  </p:stCondLst>
                </p:cTn>
                <p:tgtEl>
                  <p:spTgt spid="591"/>
                </p:tgtEl>
              </p:cMediaNode>
            </p:audio>
            <p:audio isNarration="0">
              <p:cMediaNode mute="0" showWhenStopped="0" numSld="1" vol="100000">
                <p:cTn id="25" fill="hold" display="0">
                  <p:stCondLst>
                    <p:cond delay="indefinite"/>
                  </p:stCondLst>
                </p:cTn>
                <p:tgtEl>
                  <p:spTgt spid="592"/>
                </p:tgtEl>
              </p:cMediaNode>
            </p:audio>
            <p:audio isNarration="0">
              <p:cMediaNode mute="0" showWhenStopped="0" numSld="1" vol="100000">
                <p:cTn id="26" fill="hold" display="0">
                  <p:stCondLst>
                    <p:cond delay="indefinite"/>
                  </p:stCondLst>
                </p:cTn>
                <p:tgtEl>
                  <p:spTgt spid="593"/>
                </p:tgtEl>
              </p:cMediaNode>
            </p:audio>
            <p:audio isNarration="0">
              <p:cMediaNode mute="0" showWhenStopped="0" numSld="1" vol="100000">
                <p:cTn id="27" fill="hold" display="0">
                  <p:stCondLst>
                    <p:cond delay="indefinite"/>
                  </p:stCondLst>
                </p:cTn>
                <p:tgtEl>
                  <p:spTgt spid="59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Image" descr="Image"/>
          <p:cNvPicPr>
            <a:picLocks noChangeAspect="1"/>
          </p:cNvPicPr>
          <p:nvPr/>
        </p:nvPicPr>
        <p:blipFill>
          <a:blip r:embed="rId2">
            <a:extLst/>
          </a:blip>
          <a:stretch>
            <a:fillRect/>
          </a:stretch>
        </p:blipFill>
        <p:spPr>
          <a:xfrm>
            <a:off x="3350783" y="4850693"/>
            <a:ext cx="18006482" cy="5283416"/>
          </a:xfrm>
          <a:prstGeom prst="rect">
            <a:avLst/>
          </a:prstGeom>
          <a:ln w="12700">
            <a:miter lim="400000"/>
          </a:ln>
        </p:spPr>
      </p:pic>
      <p:sp>
        <p:nvSpPr>
          <p:cNvPr id="597" name="Tacotron (/täkōˌträn/): An end-to-end speech synthesis system by Google…"/>
          <p:cNvSpPr txBox="1"/>
          <p:nvPr>
            <p:ph type="body" idx="1"/>
          </p:nvPr>
        </p:nvSpPr>
        <p:spPr>
          <a:xfrm>
            <a:off x="2194560" y="3691468"/>
            <a:ext cx="17798672" cy="8046720"/>
          </a:xfrm>
          <a:prstGeom prst="rect">
            <a:avLst/>
          </a:prstGeom>
        </p:spPr>
        <p:txBody>
          <a:bodyPr/>
          <a:lstStyle/>
          <a:p>
            <a:pPr marL="567557" indent="-567557">
              <a:buClrTx/>
              <a:buFont typeface="Arial"/>
              <a:buChar char="•"/>
              <a:defRPr sz="4400"/>
            </a:pPr>
            <a:r>
              <a:t>Tacotron (/täkōˌträn/): An end-to-end speech synthesis system by Google</a:t>
            </a:r>
          </a:p>
          <a:p>
            <a:pPr marL="567557" indent="-567557">
              <a:buClrTx/>
              <a:buFont typeface="Arial"/>
              <a:buChar char="•"/>
              <a:defRPr sz="4400"/>
            </a:pPr>
            <a:r>
              <a:t>Tacotron + Style Tokens (Wang et al. 2018)</a:t>
            </a:r>
          </a:p>
          <a:p>
            <a:pPr>
              <a:defRPr sz="4400"/>
            </a:pPr>
          </a:p>
          <a:p>
            <a:pPr>
              <a:defRPr sz="4400"/>
            </a:pPr>
          </a:p>
          <a:p>
            <a:pPr>
              <a:defRPr sz="4400"/>
            </a:pPr>
          </a:p>
          <a:p>
            <a:pPr>
              <a:defRPr sz="4400"/>
            </a:pPr>
          </a:p>
          <a:p>
            <a:pPr>
              <a:defRPr sz="4400"/>
            </a:pPr>
          </a:p>
          <a:p>
            <a:pPr>
              <a:defRPr sz="4400"/>
            </a:pPr>
          </a:p>
          <a:p>
            <a:pPr marL="567557" indent="-567557">
              <a:buClrTx/>
              <a:buFont typeface="Arial"/>
              <a:buChar char="•"/>
              <a:defRPr i="1" sz="3700"/>
            </a:pPr>
            <a:r>
              <a:t>“United Airlines five six three from Los Angeles to New Orleans has Landed.”</a:t>
            </a:r>
          </a:p>
          <a:p>
            <a:pPr lvl="1" marL="1024757" indent="-567557">
              <a:buClrTx/>
              <a:buFont typeface="Arial"/>
              <a:buChar char="–"/>
              <a:defRPr i="1" sz="3700"/>
            </a:pPr>
            <a:r>
              <a:t>D</a:t>
            </a:r>
            <a:r>
              <a:t>ifferent “styles”:</a:t>
            </a:r>
          </a:p>
        </p:txBody>
      </p:sp>
      <p:sp>
        <p:nvSpPr>
          <p:cNvPr id="598"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99"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600" name="gstwn_vs_g_2.wav" descr="gstwn_vs_g_2.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579087" y="11319491"/>
            <a:ext cx="571501" cy="571501"/>
          </a:xfrm>
          <a:prstGeom prst="rect">
            <a:avLst/>
          </a:prstGeom>
          <a:ln w="12700">
            <a:miter lim="400000"/>
          </a:ln>
        </p:spPr>
      </p:pic>
      <p:pic>
        <p:nvPicPr>
          <p:cNvPr id="601" name="gstwn_vs_g.wav" descr="gstwn_vs_g.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7438396" y="11331836"/>
            <a:ext cx="571501" cy="571501"/>
          </a:xfrm>
          <a:prstGeom prst="rect">
            <a:avLst/>
          </a:prstGeom>
          <a:ln w="12700">
            <a:miter lim="400000"/>
          </a:ln>
        </p:spPr>
      </p:pic>
      <p:pic>
        <p:nvPicPr>
          <p:cNvPr id="602" name="gstwn_vs_g_4.wav" descr="gstwn_vs_g_4.wav"/>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3869209" y="11320718"/>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02" fill="hold"/>
                                        <p:tgtEl>
                                          <p:spTgt spid="60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6955" fill="hold"/>
                                        <p:tgtEl>
                                          <p:spTgt spid="600"/>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5546" fill="hold"/>
                                        <p:tgtEl>
                                          <p:spTgt spid="6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5" fill="hold" display="0">
                  <p:stCondLst>
                    <p:cond delay="indefinite"/>
                  </p:stCondLst>
                </p:cTn>
                <p:tgtEl>
                  <p:spTgt spid="600"/>
                </p:tgtEl>
              </p:cMediaNode>
            </p:audio>
            <p:audio isNarration="0">
              <p:cMediaNode mute="0" showWhenStopped="0" numSld="1" vol="100000">
                <p:cTn id="16" fill="hold" display="0">
                  <p:stCondLst>
                    <p:cond delay="indefinite"/>
                  </p:stCondLst>
                </p:cTn>
                <p:tgtEl>
                  <p:spTgt spid="601"/>
                </p:tgtEl>
              </p:cMediaNode>
            </p:audio>
            <p:audio isNarration="0">
              <p:cMediaNode mute="0" showWhenStopped="0" numSld="1" vol="100000">
                <p:cTn id="17" fill="hold" display="0">
                  <p:stCondLst>
                    <p:cond delay="indefinite"/>
                  </p:stCondLst>
                </p:cTn>
                <p:tgtEl>
                  <p:spTgt spid="60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Tacotron (/täkōˌträn/): An end-to-end speech synthesis system by Google…"/>
          <p:cNvSpPr txBox="1"/>
          <p:nvPr>
            <p:ph type="body" sz="half" idx="1"/>
          </p:nvPr>
        </p:nvSpPr>
        <p:spPr>
          <a:xfrm>
            <a:off x="2194560" y="3691468"/>
            <a:ext cx="20116802" cy="3586153"/>
          </a:xfrm>
          <a:prstGeom prst="rect">
            <a:avLst/>
          </a:prstGeom>
        </p:spPr>
        <p:txBody>
          <a:bodyPr/>
          <a:lstStyle/>
          <a:p>
            <a:pPr marL="567557" indent="-567557">
              <a:buClrTx/>
              <a:buFont typeface="Arial"/>
              <a:buChar char="•"/>
            </a:pPr>
            <a:r>
              <a:t>Tacotron (/täkōˌträn/): An end-to-end speech synthesis system by Google</a:t>
            </a:r>
          </a:p>
          <a:p>
            <a:pPr marL="567557" indent="-567557">
              <a:buClrTx/>
              <a:buFont typeface="Arial"/>
              <a:buChar char="•"/>
            </a:pPr>
            <a:r>
              <a:t>Tacotron + </a:t>
            </a:r>
            <a:r>
              <a:rPr b="1"/>
              <a:t>predicting Style Tokens from text </a:t>
            </a:r>
            <a:r>
              <a:t>(Stanton et al. 2018)</a:t>
            </a:r>
          </a:p>
        </p:txBody>
      </p:sp>
      <p:sp>
        <p:nvSpPr>
          <p:cNvPr id="605"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606" name="Image" descr="Image"/>
          <p:cNvPicPr>
            <a:picLocks noChangeAspect="1"/>
          </p:cNvPicPr>
          <p:nvPr/>
        </p:nvPicPr>
        <p:blipFill>
          <a:blip r:embed="rId2">
            <a:extLst/>
          </a:blip>
          <a:stretch>
            <a:fillRect/>
          </a:stretch>
        </p:blipFill>
        <p:spPr>
          <a:xfrm>
            <a:off x="17265282" y="1748614"/>
            <a:ext cx="3517902" cy="1511301"/>
          </a:xfrm>
          <a:prstGeom prst="rect">
            <a:avLst/>
          </a:prstGeom>
          <a:ln w="12700">
            <a:miter lim="400000"/>
          </a:ln>
        </p:spPr>
      </p:pic>
      <p:pic>
        <p:nvPicPr>
          <p:cNvPr id="607" name="Image" descr="Image"/>
          <p:cNvPicPr>
            <a:picLocks noChangeAspect="1"/>
          </p:cNvPicPr>
          <p:nvPr/>
        </p:nvPicPr>
        <p:blipFill>
          <a:blip r:embed="rId3">
            <a:extLst/>
          </a:blip>
          <a:stretch>
            <a:fillRect/>
          </a:stretch>
        </p:blipFill>
        <p:spPr>
          <a:xfrm>
            <a:off x="13556408" y="5710235"/>
            <a:ext cx="8908778" cy="6667694"/>
          </a:xfrm>
          <a:prstGeom prst="rect">
            <a:avLst/>
          </a:prstGeom>
          <a:ln w="12700">
            <a:miter lim="400000"/>
          </a:ln>
        </p:spPr>
      </p:pic>
      <p:sp>
        <p:nvSpPr>
          <p:cNvPr id="608" name="&quot;Thirty-six,&quot; he said, looking up at his mother and father. &quot;That's two less than last year.&quot; &quot;Darling, you haven't counted Auntie Marge's present, see, it's here under this big one from Mommy and Daddy.”"/>
          <p:cNvSpPr txBox="1"/>
          <p:nvPr/>
        </p:nvSpPr>
        <p:spPr>
          <a:xfrm>
            <a:off x="2710594" y="6881858"/>
            <a:ext cx="9932441" cy="2256902"/>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i="1">
                <a:solidFill>
                  <a:srgbClr val="404040"/>
                </a:solidFill>
                <a:latin typeface="Calibri"/>
                <a:ea typeface="Calibri"/>
                <a:cs typeface="Calibri"/>
                <a:sym typeface="Calibri"/>
              </a:defRPr>
            </a:lvl1pPr>
          </a:lstStyle>
          <a:p>
            <a:pPr/>
            <a:r>
              <a:t>"Thirty-six," he said, looking up at his mother and father. "That's two less than last year." "Darling, you haven't counted Auntie Marge's present, see, it's here under this big one from Mommy and Daddy.”</a:t>
            </a:r>
          </a:p>
        </p:txBody>
      </p:sp>
      <p:pic>
        <p:nvPicPr>
          <p:cNvPr id="609" name="gst_tpse_00000019.wav" descr="gst_tpse_00000019.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63594" y="11000530"/>
            <a:ext cx="571501" cy="571501"/>
          </a:xfrm>
          <a:prstGeom prst="rect">
            <a:avLst/>
          </a:prstGeom>
          <a:ln w="12700">
            <a:miter lim="400000"/>
          </a:ln>
        </p:spPr>
      </p:pic>
      <p:pic>
        <p:nvPicPr>
          <p:cNvPr id="610" name="tacobase_00000019.wav" descr="tacobase_00000019.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3641280" y="11009734"/>
            <a:ext cx="571501" cy="571501"/>
          </a:xfrm>
          <a:prstGeom prst="rect">
            <a:avLst/>
          </a:prstGeom>
          <a:ln w="12700">
            <a:miter lim="400000"/>
          </a:ln>
        </p:spPr>
      </p:pic>
      <p:sp>
        <p:nvSpPr>
          <p:cNvPr id="611"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a:t>
            </a:r>
          </a:p>
        </p:txBody>
      </p:sp>
      <p:sp>
        <p:nvSpPr>
          <p:cNvPr id="612" name="Tacotron + predicted style token"/>
          <p:cNvSpPr txBox="1"/>
          <p:nvPr/>
        </p:nvSpPr>
        <p:spPr>
          <a:xfrm>
            <a:off x="6528571" y="10130480"/>
            <a:ext cx="5610802"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 + predicted style token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500" fill="hold"/>
                                        <p:tgtEl>
                                          <p:spTgt spid="61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024" fill="hold"/>
                                        <p:tgtEl>
                                          <p:spTgt spid="60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609"/>
                </p:tgtEl>
              </p:cMediaNode>
            </p:audio>
            <p:audio isNarration="0">
              <p:cMediaNode mute="0" showWhenStopped="0" numSld="1" vol="100000">
                <p:cTn id="12" fill="hold" display="0">
                  <p:stCondLst>
                    <p:cond delay="indefinite"/>
                  </p:stCondLst>
                </p:cTn>
                <p:tgtEl>
                  <p:spTgt spid="6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Title 1"/>
          <p:cNvSpPr txBox="1"/>
          <p:nvPr>
            <p:ph type="title"/>
          </p:nvPr>
        </p:nvSpPr>
        <p:spPr>
          <a:xfrm>
            <a:off x="2194560" y="573206"/>
            <a:ext cx="20116802" cy="2901514"/>
          </a:xfrm>
          <a:prstGeom prst="rect">
            <a:avLst/>
          </a:prstGeom>
        </p:spPr>
        <p:txBody>
          <a:bodyPr/>
          <a:lstStyle/>
          <a:p>
            <a:pPr/>
            <a:r>
              <a:t>Emotional</a:t>
            </a:r>
            <a:r>
              <a:t> </a:t>
            </a:r>
            <a:r>
              <a:t>Voice</a:t>
            </a:r>
            <a:r>
              <a:t> </a:t>
            </a:r>
            <a:r>
              <a:t>Conversion</a:t>
            </a:r>
          </a:p>
        </p:txBody>
      </p:sp>
      <p:sp>
        <p:nvSpPr>
          <p:cNvPr id="615" name="Text Placeholder 2"/>
          <p:cNvSpPr txBox="1"/>
          <p:nvPr>
            <p:ph type="body" idx="1"/>
          </p:nvPr>
        </p:nvSpPr>
        <p:spPr>
          <a:xfrm>
            <a:off x="2194560" y="3691468"/>
            <a:ext cx="20116802" cy="8046720"/>
          </a:xfrm>
          <a:prstGeom prst="rect">
            <a:avLst/>
          </a:prstGeom>
        </p:spPr>
        <p:txBody>
          <a:bodyPr/>
          <a:lstStyle/>
          <a:p>
            <a:pPr>
              <a:defRPr b="1"/>
            </a:pPr>
            <a:r>
              <a:t>(Zhou</a:t>
            </a:r>
            <a:r>
              <a:t> </a:t>
            </a:r>
            <a:r>
              <a:t>et</a:t>
            </a:r>
            <a:r>
              <a:t> </a:t>
            </a:r>
            <a:r>
              <a:t>al.,</a:t>
            </a:r>
            <a:r>
              <a:t> </a:t>
            </a:r>
            <a:r>
              <a:t>2020)</a:t>
            </a:r>
          </a:p>
        </p:txBody>
      </p:sp>
      <p:pic>
        <p:nvPicPr>
          <p:cNvPr id="616" name="Picture 4" descr="Picture 4"/>
          <p:cNvPicPr>
            <a:picLocks noChangeAspect="1"/>
          </p:cNvPicPr>
          <p:nvPr/>
        </p:nvPicPr>
        <p:blipFill>
          <a:blip r:embed="rId2">
            <a:extLst/>
          </a:blip>
          <a:stretch>
            <a:fillRect/>
          </a:stretch>
        </p:blipFill>
        <p:spPr>
          <a:xfrm>
            <a:off x="7087286" y="3620922"/>
            <a:ext cx="14433671" cy="6476346"/>
          </a:xfrm>
          <a:prstGeom prst="rect">
            <a:avLst/>
          </a:prstGeom>
          <a:ln w="12700">
            <a:miter lim="400000"/>
          </a:ln>
        </p:spPr>
      </p:pic>
      <p:pic>
        <p:nvPicPr>
          <p:cNvPr id="617" name="1_neutral.wav" descr="1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3471150" y="10963964"/>
            <a:ext cx="571501" cy="571501"/>
          </a:xfrm>
          <a:prstGeom prst="rect">
            <a:avLst/>
          </a:prstGeom>
          <a:ln w="12700">
            <a:miter lim="400000"/>
          </a:ln>
        </p:spPr>
      </p:pic>
      <p:pic>
        <p:nvPicPr>
          <p:cNvPr id="618" name="1_angry.wav" descr="1_angry.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5903783" y="10881448"/>
            <a:ext cx="571501" cy="571501"/>
          </a:xfrm>
          <a:prstGeom prst="rect">
            <a:avLst/>
          </a:prstGeom>
          <a:ln w="12700">
            <a:miter lim="400000"/>
          </a:ln>
        </p:spPr>
      </p:pic>
      <p:pic>
        <p:nvPicPr>
          <p:cNvPr id="619" name="1_converted.wav" descr="1_converted.wav"/>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7979719" y="10925388"/>
            <a:ext cx="571501" cy="571501"/>
          </a:xfrm>
          <a:prstGeom prst="rect">
            <a:avLst/>
          </a:prstGeom>
          <a:ln w="12700">
            <a:miter lim="400000"/>
          </a:ln>
        </p:spPr>
      </p:pic>
      <p:sp>
        <p:nvSpPr>
          <p:cNvPr id="620" name="Tacotron"/>
          <p:cNvSpPr txBox="1"/>
          <p:nvPr/>
        </p:nvSpPr>
        <p:spPr>
          <a:xfrm>
            <a:off x="18307440" y="10138856"/>
            <a:ext cx="2331395"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
        <p:nvSpPr>
          <p:cNvPr id="621" name="Tacotron"/>
          <p:cNvSpPr txBox="1"/>
          <p:nvPr/>
        </p:nvSpPr>
        <p:spPr>
          <a:xfrm>
            <a:off x="5686630"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Anger</a:t>
            </a:r>
          </a:p>
        </p:txBody>
      </p:sp>
      <p:sp>
        <p:nvSpPr>
          <p:cNvPr id="622"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pic>
        <p:nvPicPr>
          <p:cNvPr id="623" name="2_neutral.wav" descr="2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630600" y="10820758"/>
            <a:ext cx="571501" cy="571501"/>
          </a:xfrm>
          <a:prstGeom prst="rect">
            <a:avLst/>
          </a:prstGeom>
          <a:ln w="12700">
            <a:miter lim="400000"/>
          </a:ln>
        </p:spPr>
      </p:pic>
      <p:pic>
        <p:nvPicPr>
          <p:cNvPr id="624" name="2_sad.wav" descr="2_sad.wav"/>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16283458" y="10925388"/>
            <a:ext cx="571501" cy="571501"/>
          </a:xfrm>
          <a:prstGeom prst="rect">
            <a:avLst/>
          </a:prstGeom>
          <a:ln w="12700">
            <a:miter lim="400000"/>
          </a:ln>
        </p:spPr>
      </p:pic>
      <p:pic>
        <p:nvPicPr>
          <p:cNvPr id="625" name="2_converted.wav" descr="2_converted.wav"/>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18936317" y="10848233"/>
            <a:ext cx="571501" cy="571501"/>
          </a:xfrm>
          <a:prstGeom prst="rect">
            <a:avLst/>
          </a:prstGeom>
          <a:ln w="12700">
            <a:miter lim="400000"/>
          </a:ln>
        </p:spPr>
      </p:pic>
      <p:sp>
        <p:nvSpPr>
          <p:cNvPr id="626" name="Tacotron"/>
          <p:cNvSpPr txBox="1"/>
          <p:nvPr/>
        </p:nvSpPr>
        <p:spPr>
          <a:xfrm>
            <a:off x="13485666"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sp>
        <p:nvSpPr>
          <p:cNvPr id="627" name="Tacotron"/>
          <p:cNvSpPr txBox="1"/>
          <p:nvPr/>
        </p:nvSpPr>
        <p:spPr>
          <a:xfrm>
            <a:off x="16193740"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Sad</a:t>
            </a:r>
          </a:p>
        </p:txBody>
      </p:sp>
      <p:sp>
        <p:nvSpPr>
          <p:cNvPr id="628" name="Tacotron"/>
          <p:cNvSpPr txBox="1"/>
          <p:nvPr/>
        </p:nvSpPr>
        <p:spPr>
          <a:xfrm>
            <a:off x="7804074" y="10143079"/>
            <a:ext cx="2052817"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72" fill="hold"/>
                                        <p:tgtEl>
                                          <p:spTgt spid="61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777" fill="hold"/>
                                        <p:tgtEl>
                                          <p:spTgt spid="618"/>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500" fill="hold"/>
                                        <p:tgtEl>
                                          <p:spTgt spid="619"/>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2472" fill="hold"/>
                                        <p:tgtEl>
                                          <p:spTgt spid="623"/>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018" fill="hold"/>
                                        <p:tgtEl>
                                          <p:spTgt spid="624"/>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500" fill="hold"/>
                                        <p:tgtEl>
                                          <p:spTgt spid="6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617"/>
                </p:tgtEl>
              </p:cMediaNode>
            </p:audio>
            <p:audio isNarration="0">
              <p:cMediaNode mute="0" showWhenStopped="0" numSld="1" vol="80000">
                <p:cTn id="28" fill="hold" display="0">
                  <p:stCondLst>
                    <p:cond delay="indefinite"/>
                  </p:stCondLst>
                </p:cTn>
                <p:tgtEl>
                  <p:spTgt spid="618"/>
                </p:tgtEl>
              </p:cMediaNode>
            </p:audio>
            <p:audio isNarration="0">
              <p:cMediaNode mute="0" showWhenStopped="0" numSld="1" vol="80000">
                <p:cTn id="29" fill="hold" display="0">
                  <p:stCondLst>
                    <p:cond delay="indefinite"/>
                  </p:stCondLst>
                </p:cTn>
                <p:tgtEl>
                  <p:spTgt spid="619"/>
                </p:tgtEl>
              </p:cMediaNode>
            </p:audio>
            <p:audio isNarration="0">
              <p:cMediaNode mute="0" showWhenStopped="0" numSld="1" vol="80000">
                <p:cTn id="30" fill="hold" display="0">
                  <p:stCondLst>
                    <p:cond delay="indefinite"/>
                  </p:stCondLst>
                </p:cTn>
                <p:tgtEl>
                  <p:spTgt spid="623"/>
                </p:tgtEl>
              </p:cMediaNode>
            </p:audio>
            <p:audio isNarration="0">
              <p:cMediaNode mute="0" showWhenStopped="0" numSld="1" vol="80000">
                <p:cTn id="31" fill="hold" display="0">
                  <p:stCondLst>
                    <p:cond delay="indefinite"/>
                  </p:stCondLst>
                </p:cTn>
                <p:tgtEl>
                  <p:spTgt spid="624"/>
                </p:tgtEl>
              </p:cMediaNode>
            </p:audio>
            <p:audio isNarration="0">
              <p:cMediaNode mute="0" showWhenStopped="0" numSld="1" vol="80000">
                <p:cTn id="32" fill="hold" display="0">
                  <p:stCondLst>
                    <p:cond delay="indefinite"/>
                  </p:stCondLst>
                </p:cTn>
                <p:tgtEl>
                  <p:spTgt spid="6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29"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0"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33" name="Group"/>
          <p:cNvGrpSpPr/>
          <p:nvPr/>
        </p:nvGrpSpPr>
        <p:grpSpPr>
          <a:xfrm>
            <a:off x="7593096" y="6154717"/>
            <a:ext cx="10219296" cy="6085568"/>
            <a:chOff x="0" y="0"/>
            <a:chExt cx="10219294" cy="6085567"/>
          </a:xfrm>
        </p:grpSpPr>
        <p:pic>
          <p:nvPicPr>
            <p:cNvPr id="231" name="Screen Shot 2018-08-31 at 4.06.28 AM.png" descr="Screen Shot 2018-08-31 at 4.06.28 AM.png"/>
            <p:cNvPicPr>
              <a:picLocks noChangeAspect="1"/>
            </p:cNvPicPr>
            <p:nvPr/>
          </p:nvPicPr>
          <p:blipFill>
            <a:blip r:embed="rId2">
              <a:extLst/>
            </a:blip>
            <a:srcRect l="0" t="0" r="0" b="36928"/>
            <a:stretch>
              <a:fillRect/>
            </a:stretch>
          </p:blipFill>
          <p:spPr>
            <a:xfrm>
              <a:off x="0" y="0"/>
              <a:ext cx="10101262" cy="3613169"/>
            </a:xfrm>
            <a:prstGeom prst="rect">
              <a:avLst/>
            </a:prstGeom>
            <a:ln w="12700" cap="flat">
              <a:noFill/>
              <a:miter lim="400000"/>
            </a:ln>
            <a:effectLst/>
          </p:spPr>
        </p:pic>
        <p:sp>
          <p:nvSpPr>
            <p:cNvPr id="232"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sp>
        <p:nvSpPr>
          <p:cNvPr id="234"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1"/>
      <p:bldP build="whole" bldLvl="1" animBg="1" rev="0" advAuto="0" spid="233" grpId="2"/>
      <p:bldP build="whole" bldLvl="1" animBg="1" rev="0" advAuto="0" spid="230" grpId="3"/>
      <p:bldP build="whole" bldLvl="1" animBg="1" rev="0" advAuto="0" spid="230" grpId="4"/>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Sentiment and Emotion in Text"/>
          <p:cNvSpPr txBox="1"/>
          <p:nvPr>
            <p:ph type="title"/>
          </p:nvPr>
        </p:nvSpPr>
        <p:spPr>
          <a:xfrm>
            <a:off x="2194560" y="1517901"/>
            <a:ext cx="20116802" cy="6193314"/>
          </a:xfrm>
          <a:prstGeom prst="rect">
            <a:avLst/>
          </a:prstGeom>
        </p:spPr>
        <p:txBody>
          <a:bodyPr/>
          <a:lstStyle>
            <a:lvl1pPr>
              <a:defRPr sz="9600"/>
            </a:lvl1pPr>
          </a:lstStyle>
          <a:p>
            <a:pPr/>
            <a:r>
              <a:t>Sentiment and Emotion in Text</a:t>
            </a:r>
          </a:p>
        </p:txBody>
      </p:sp>
      <p:sp>
        <p:nvSpPr>
          <p:cNvPr id="631"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3" name="English Sentiment Lexicon"/>
          <p:cNvSpPr txBox="1"/>
          <p:nvPr>
            <p:ph type="title"/>
          </p:nvPr>
        </p:nvSpPr>
        <p:spPr>
          <a:xfrm>
            <a:off x="2194560" y="573206"/>
            <a:ext cx="20116802" cy="2901514"/>
          </a:xfrm>
          <a:prstGeom prst="rect">
            <a:avLst/>
          </a:prstGeom>
        </p:spPr>
        <p:txBody>
          <a:bodyPr/>
          <a:lstStyle/>
          <a:p>
            <a:pPr/>
            <a:r>
              <a:t>English Sentiment Lexicon</a:t>
            </a:r>
          </a:p>
        </p:txBody>
      </p:sp>
      <p:sp>
        <p:nvSpPr>
          <p:cNvPr id="634" name="The General Inquirer (Stone et al. 1966)…"/>
          <p:cNvSpPr txBox="1"/>
          <p:nvPr>
            <p:ph type="body" idx="1"/>
          </p:nvPr>
        </p:nvSpPr>
        <p:spPr>
          <a:xfrm>
            <a:off x="2194560" y="3691468"/>
            <a:ext cx="21747772" cy="8046720"/>
          </a:xfrm>
          <a:prstGeom prst="rect">
            <a:avLst/>
          </a:prstGeom>
        </p:spPr>
        <p:txBody>
          <a:bodyPr/>
          <a:lstStyle/>
          <a:p>
            <a:pPr marL="561882" indent="-561882" defTabSz="1810511">
              <a:lnSpc>
                <a:spcPct val="103500"/>
              </a:lnSpc>
              <a:buClrTx/>
              <a:buFont typeface="Arial"/>
              <a:buChar char="•"/>
              <a:defRPr sz="4700"/>
            </a:pPr>
            <a:r>
              <a:t>The General Inquirer (Stone et al. 1966)</a:t>
            </a:r>
          </a:p>
          <a:p>
            <a:pPr lvl="1" marL="995780" indent="-543152" defTabSz="1810511">
              <a:lnSpc>
                <a:spcPct val="103500"/>
              </a:lnSpc>
              <a:buClrTx/>
              <a:buFont typeface="Arial"/>
              <a:buChar char="–"/>
              <a:defRPr sz="4700"/>
            </a:pPr>
            <a:r>
              <a:t>Positive (1915), Negative (2291), Strong vs Weak, Pleasure, Pain, etc.</a:t>
            </a:r>
          </a:p>
          <a:p>
            <a:pPr marL="561882" indent="-561882" defTabSz="1810511">
              <a:lnSpc>
                <a:spcPct val="103500"/>
              </a:lnSpc>
              <a:buClrTx/>
              <a:buFont typeface="Arial"/>
              <a:buChar char="•"/>
              <a:defRPr sz="4700"/>
            </a:pPr>
            <a:r>
              <a:t>LIWC (Linguistic Inquiry and Word Count) </a:t>
            </a:r>
          </a:p>
          <a:p>
            <a:pPr lvl="1" marL="995780" indent="-543152" defTabSz="1810511">
              <a:lnSpc>
                <a:spcPct val="103500"/>
              </a:lnSpc>
              <a:buClrTx/>
              <a:buFont typeface="Arial"/>
              <a:buChar char="–"/>
              <a:defRPr sz="4700"/>
            </a:pPr>
            <a:r>
              <a:t>Negative emotion (anxiety, anger, sadness); Positive emotion</a:t>
            </a:r>
          </a:p>
          <a:p>
            <a:pPr marL="561882" indent="-561882" defTabSz="1810511">
              <a:lnSpc>
                <a:spcPct val="103500"/>
              </a:lnSpc>
              <a:buClrTx/>
              <a:buFont typeface="Arial"/>
              <a:buChar char="•"/>
              <a:defRPr sz="4700"/>
            </a:pPr>
            <a:r>
              <a:t>MPQA Subjectivity Cues Lexicon</a:t>
            </a:r>
          </a:p>
          <a:p>
            <a:pPr lvl="1" marL="995780" indent="-543152" defTabSz="1810511">
              <a:lnSpc>
                <a:spcPct val="103500"/>
              </a:lnSpc>
              <a:buClrTx/>
              <a:buFont typeface="Arial"/>
              <a:buChar char="–"/>
              <a:defRPr sz="4700"/>
            </a:pPr>
            <a:r>
              <a:t>2718 positive, 4912 negative </a:t>
            </a:r>
          </a:p>
          <a:p>
            <a:pPr marL="561882" indent="-561882" defTabSz="1810511">
              <a:lnSpc>
                <a:spcPct val="103500"/>
              </a:lnSpc>
              <a:buClrTx/>
              <a:buFont typeface="Arial"/>
              <a:buChar char="•"/>
              <a:defRPr sz="4700"/>
            </a:pPr>
            <a:r>
              <a:t>Bing Liu Opinion Lexicon</a:t>
            </a:r>
          </a:p>
          <a:p>
            <a:pPr lvl="1" marL="995780" indent="-543152" defTabSz="1810511">
              <a:lnSpc>
                <a:spcPct val="103500"/>
              </a:lnSpc>
              <a:buClrTx/>
              <a:buFont typeface="Arial"/>
              <a:buChar char="–"/>
              <a:defRPr sz="4700"/>
            </a:pPr>
            <a:r>
              <a:t>2006 positive, 4783 negative</a:t>
            </a:r>
          </a:p>
          <a:p>
            <a:pPr marL="561882" indent="-561882" defTabSz="1810511">
              <a:lnSpc>
                <a:spcPct val="103500"/>
              </a:lnSpc>
              <a:buClrTx/>
              <a:buFont typeface="Arial"/>
              <a:buChar char="•"/>
              <a:defRPr sz="4700"/>
            </a:pPr>
            <a:r>
              <a:t>SentiWordNet</a:t>
            </a:r>
          </a:p>
          <a:p>
            <a:pPr lvl="1" marL="995780" indent="-543152" defTabSz="1810511">
              <a:lnSpc>
                <a:spcPct val="103500"/>
              </a:lnSpc>
              <a:buClrTx/>
              <a:buFont typeface="Arial"/>
              <a:buChar char="–"/>
              <a:defRPr sz="4700"/>
            </a:pPr>
            <a:r>
              <a:t>WordNet synsets automatically labeled with positivity, negativity, and objectiveness</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Polyglot (Multilingual text processing toolkit )"/>
          <p:cNvSpPr txBox="1"/>
          <p:nvPr>
            <p:ph type="title"/>
          </p:nvPr>
        </p:nvSpPr>
        <p:spPr>
          <a:xfrm>
            <a:off x="2194560" y="573206"/>
            <a:ext cx="20116802" cy="2901514"/>
          </a:xfrm>
          <a:prstGeom prst="rect">
            <a:avLst/>
          </a:prstGeom>
        </p:spPr>
        <p:txBody>
          <a:bodyPr/>
          <a:lstStyle/>
          <a:p>
            <a:pPr/>
            <a:r>
              <a:t>Polyglot </a:t>
            </a:r>
            <a:r>
              <a:rPr spc="-200" sz="7200"/>
              <a:t>(Multilingual text processing toolkit )</a:t>
            </a:r>
          </a:p>
        </p:txBody>
      </p:sp>
      <p:sp>
        <p:nvSpPr>
          <p:cNvPr id="639" name="Sentiment polarity lexicons for 136 languages…"/>
          <p:cNvSpPr txBox="1"/>
          <p:nvPr>
            <p:ph type="body" sz="half" idx="1"/>
          </p:nvPr>
        </p:nvSpPr>
        <p:spPr>
          <a:xfrm>
            <a:off x="2194560" y="3691468"/>
            <a:ext cx="20116802" cy="4554655"/>
          </a:xfrm>
          <a:prstGeom prst="rect">
            <a:avLst/>
          </a:prstGeom>
        </p:spPr>
        <p:txBody>
          <a:bodyPr/>
          <a:lstStyle/>
          <a:p>
            <a:pPr marL="539179" indent="-539179" defTabSz="1737360">
              <a:lnSpc>
                <a:spcPct val="103500"/>
              </a:lnSpc>
              <a:buClrTx/>
              <a:buFont typeface="Arial"/>
              <a:buChar char="•"/>
              <a:defRPr sz="4500"/>
            </a:pPr>
            <a:r>
              <a:t>Sentiment polarity lexicons for </a:t>
            </a:r>
            <a:r>
              <a:rPr b="1"/>
              <a:t>136 languages</a:t>
            </a:r>
            <a:endParaRPr b="1"/>
          </a:p>
          <a:p>
            <a:pPr lvl="1" marL="955547" indent="-521206" defTabSz="1737360">
              <a:lnSpc>
                <a:spcPct val="103500"/>
              </a:lnSpc>
              <a:buClrTx/>
              <a:buFont typeface="Arial"/>
              <a:buChar char="–"/>
              <a:defRPr sz="4500"/>
            </a:pPr>
            <a:r>
              <a:t>7,741,544 high-frequency words from </a:t>
            </a:r>
            <a:r>
              <a:rPr b="1"/>
              <a:t>136 languages </a:t>
            </a:r>
            <a:r>
              <a:t>in Wikipedia</a:t>
            </a:r>
          </a:p>
          <a:p>
            <a:pPr lvl="1" marL="955547" indent="-521206" defTabSz="1737360">
              <a:lnSpc>
                <a:spcPct val="103500"/>
              </a:lnSpc>
              <a:buClrTx/>
              <a:buFont typeface="Arial"/>
              <a:buChar char="–"/>
              <a:defRPr sz="4500"/>
            </a:pPr>
            <a:r>
              <a:t>Use Bing Liu Opinion Lexicon (English) as seed</a:t>
            </a:r>
          </a:p>
          <a:p>
            <a:pPr lvl="1" marL="955547" indent="-521206" defTabSz="1737360">
              <a:lnSpc>
                <a:spcPct val="103500"/>
              </a:lnSpc>
              <a:buClrTx/>
              <a:buFont typeface="Arial"/>
              <a:buChar char="–"/>
              <a:defRPr sz="4500"/>
            </a:pPr>
            <a:r>
              <a:t>Wiktionary + Google Translation + Transliteration + WordNet to generate edges between words</a:t>
            </a:r>
          </a:p>
          <a:p>
            <a:pPr lvl="1" marL="955547" indent="-521206" defTabSz="1737360">
              <a:lnSpc>
                <a:spcPct val="103500"/>
              </a:lnSpc>
              <a:buClrTx/>
              <a:buFont typeface="Arial"/>
              <a:buChar char="–"/>
              <a:defRPr sz="4500"/>
            </a:pPr>
            <a:r>
              <a:t>Propagate sentiment labels through the edges</a:t>
            </a:r>
          </a:p>
        </p:txBody>
      </p:sp>
      <p:pic>
        <p:nvPicPr>
          <p:cNvPr id="640" name="Image" descr="Image"/>
          <p:cNvPicPr>
            <a:picLocks noChangeAspect="1"/>
          </p:cNvPicPr>
          <p:nvPr/>
        </p:nvPicPr>
        <p:blipFill>
          <a:blip r:embed="rId3">
            <a:extLst/>
          </a:blip>
          <a:stretch>
            <a:fillRect/>
          </a:stretch>
        </p:blipFill>
        <p:spPr>
          <a:xfrm>
            <a:off x="5135562" y="8311287"/>
            <a:ext cx="14112877" cy="429218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Plutchick’s wheel of emotion"/>
          <p:cNvSpPr txBox="1"/>
          <p:nvPr>
            <p:ph type="title"/>
          </p:nvPr>
        </p:nvSpPr>
        <p:spPr>
          <a:xfrm>
            <a:off x="2194560" y="573206"/>
            <a:ext cx="20116802" cy="2901514"/>
          </a:xfrm>
          <a:prstGeom prst="rect">
            <a:avLst/>
          </a:prstGeom>
        </p:spPr>
        <p:txBody>
          <a:bodyPr/>
          <a:lstStyle/>
          <a:p>
            <a:pPr/>
            <a:r>
              <a:t>Emotion Theory:</a:t>
            </a:r>
          </a:p>
          <a:p>
            <a:pPr/>
            <a:r>
              <a:t>Plutchik’s wheel of emotion </a:t>
            </a:r>
          </a:p>
        </p:txBody>
      </p:sp>
      <p:sp>
        <p:nvSpPr>
          <p:cNvPr id="645" name="8 basic emotions in four opposing pairs…"/>
          <p:cNvSpPr txBox="1"/>
          <p:nvPr>
            <p:ph type="body" idx="1"/>
          </p:nvPr>
        </p:nvSpPr>
        <p:spPr>
          <a:xfrm>
            <a:off x="2194560" y="3691468"/>
            <a:ext cx="20116802" cy="8046720"/>
          </a:xfrm>
          <a:prstGeom prst="rect">
            <a:avLst/>
          </a:prstGeom>
        </p:spPr>
        <p:txBody>
          <a:bodyPr/>
          <a:lstStyle/>
          <a:p>
            <a:pPr marL="567557" indent="-567557">
              <a:buClrTx/>
              <a:buFont typeface="Arial"/>
              <a:buChar char="•"/>
            </a:pPr>
            <a:r>
              <a:t>8 basic emotions in four opposing pairs</a:t>
            </a:r>
            <a:endParaRPr sz="1200">
              <a:latin typeface="Times Roman"/>
              <a:ea typeface="Times Roman"/>
              <a:cs typeface="Times Roman"/>
              <a:sym typeface="Times Roman"/>
            </a:endParaRPr>
          </a:p>
          <a:p>
            <a:pPr lvl="1" marL="1005838" indent="-548638">
              <a:buClrTx/>
              <a:buFont typeface="Arial"/>
              <a:buChar char="–"/>
            </a:pPr>
            <a:r>
              <a:t>joy–sadness</a:t>
            </a:r>
          </a:p>
          <a:p>
            <a:pPr lvl="1" marL="1005838" indent="-548638">
              <a:buClrTx/>
              <a:buFont typeface="Arial"/>
              <a:buChar char="–"/>
            </a:pPr>
            <a:r>
              <a:t>anger–fear</a:t>
            </a:r>
          </a:p>
          <a:p>
            <a:pPr lvl="1" marL="1005838" indent="-548638">
              <a:buClrTx/>
              <a:buFont typeface="Arial"/>
              <a:buChar char="–"/>
            </a:pPr>
            <a:r>
              <a:t>trust–disgust</a:t>
            </a:r>
          </a:p>
          <a:p>
            <a:pPr lvl="1" marL="1005838" indent="-548638">
              <a:buClrTx/>
              <a:buFont typeface="Arial"/>
              <a:buChar char="–"/>
            </a:pPr>
            <a:r>
              <a:t>anticipation–surprise </a:t>
            </a:r>
          </a:p>
        </p:txBody>
      </p:sp>
      <p:pic>
        <p:nvPicPr>
          <p:cNvPr id="646" name="Image" descr="Image"/>
          <p:cNvPicPr>
            <a:picLocks noChangeAspect="1"/>
          </p:cNvPicPr>
          <p:nvPr/>
        </p:nvPicPr>
        <p:blipFill>
          <a:blip r:embed="rId2">
            <a:extLst/>
          </a:blip>
          <a:stretch>
            <a:fillRect/>
          </a:stretch>
        </p:blipFill>
        <p:spPr>
          <a:xfrm>
            <a:off x="12067337" y="3123712"/>
            <a:ext cx="10228258" cy="10371454"/>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NRC Word-Emotion Association Lexicon"/>
          <p:cNvSpPr txBox="1"/>
          <p:nvPr>
            <p:ph type="title"/>
          </p:nvPr>
        </p:nvSpPr>
        <p:spPr>
          <a:xfrm>
            <a:off x="2194560" y="573206"/>
            <a:ext cx="20116802" cy="2901514"/>
          </a:xfrm>
          <a:prstGeom prst="rect">
            <a:avLst/>
          </a:prstGeom>
        </p:spPr>
        <p:txBody>
          <a:bodyPr/>
          <a:lstStyle/>
          <a:p>
            <a:pPr/>
            <a:r>
              <a:t>NRC Word-Emotion Association Lexicon</a:t>
            </a:r>
          </a:p>
        </p:txBody>
      </p:sp>
      <p:sp>
        <p:nvSpPr>
          <p:cNvPr id="649" name="(Mohammad and Turney 2011)…"/>
          <p:cNvSpPr txBox="1"/>
          <p:nvPr>
            <p:ph type="body" sz="half" idx="1"/>
          </p:nvPr>
        </p:nvSpPr>
        <p:spPr>
          <a:xfrm>
            <a:off x="2194560" y="3691468"/>
            <a:ext cx="14356969" cy="8046720"/>
          </a:xfrm>
          <a:prstGeom prst="rect">
            <a:avLst/>
          </a:prstGeom>
        </p:spPr>
        <p:txBody>
          <a:bodyPr/>
          <a:lstStyle/>
          <a:p>
            <a:pPr marL="0" indent="0">
              <a:buSzTx/>
              <a:buNone/>
            </a:pPr>
            <a:r>
              <a:t>(Mohammad and Turney 2011)</a:t>
            </a:r>
          </a:p>
          <a:p>
            <a:pPr marL="567557" indent="-567557">
              <a:buClrTx/>
              <a:buFont typeface="Arial"/>
              <a:buChar char="•"/>
            </a:pPr>
            <a:r>
              <a:t>Categorical approach of emotion</a:t>
            </a:r>
          </a:p>
          <a:p>
            <a:pPr marL="567557" indent="-567557">
              <a:buClrTx/>
              <a:buFont typeface="Arial"/>
              <a:buChar char="•"/>
            </a:pPr>
            <a:r>
              <a:t>10k words chosen mainly from earlier lexicons </a:t>
            </a:r>
          </a:p>
          <a:p>
            <a:pPr marL="567557" indent="-567557">
              <a:buClrTx/>
              <a:buFont typeface="Arial"/>
              <a:buChar char="•"/>
            </a:pPr>
            <a:r>
              <a:t>Labeled by Amazon Mechanical Turk </a:t>
            </a:r>
          </a:p>
          <a:p>
            <a:pPr lvl="1" marL="1005838" indent="-548638">
              <a:buClrTx/>
              <a:buFont typeface="Arial"/>
              <a:buChar char="–"/>
            </a:pPr>
            <a:r>
              <a:t>Joy, sadness, anger, fear, trust, disgust, anticipation, surprise; positive, negative</a:t>
            </a:r>
          </a:p>
        </p:txBody>
      </p:sp>
      <p:pic>
        <p:nvPicPr>
          <p:cNvPr id="650" name="Image" descr="Image"/>
          <p:cNvPicPr>
            <a:picLocks noChangeAspect="1"/>
          </p:cNvPicPr>
          <p:nvPr/>
        </p:nvPicPr>
        <p:blipFill>
          <a:blip r:embed="rId3">
            <a:extLst/>
          </a:blip>
          <a:stretch>
            <a:fillRect/>
          </a:stretch>
        </p:blipFill>
        <p:spPr>
          <a:xfrm>
            <a:off x="16913739" y="3595225"/>
            <a:ext cx="6509223" cy="8960223"/>
          </a:xfrm>
          <a:prstGeom prst="rect">
            <a:avLst/>
          </a:prstGeom>
          <a:ln w="12700">
            <a:miter lim="400000"/>
          </a:ln>
        </p:spPr>
      </p:pic>
      <p:pic>
        <p:nvPicPr>
          <p:cNvPr id="651" name="Image" descr="Image"/>
          <p:cNvPicPr>
            <a:picLocks noChangeAspect="1"/>
          </p:cNvPicPr>
          <p:nvPr/>
        </p:nvPicPr>
        <p:blipFill>
          <a:blip r:embed="rId4">
            <a:extLst/>
          </a:blip>
          <a:stretch>
            <a:fillRect/>
          </a:stretch>
        </p:blipFill>
        <p:spPr>
          <a:xfrm>
            <a:off x="1500448" y="8836407"/>
            <a:ext cx="15009974" cy="293231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Lexicon of Valence, Arousal, and Dominance"/>
          <p:cNvSpPr txBox="1"/>
          <p:nvPr>
            <p:ph type="title"/>
          </p:nvPr>
        </p:nvSpPr>
        <p:spPr>
          <a:xfrm>
            <a:off x="2194559" y="573206"/>
            <a:ext cx="21515880" cy="2901514"/>
          </a:xfrm>
          <a:prstGeom prst="rect">
            <a:avLst/>
          </a:prstGeom>
        </p:spPr>
        <p:txBody>
          <a:bodyPr/>
          <a:lstStyle/>
          <a:p>
            <a:pPr/>
            <a:r>
              <a:t>Lexicon of Valence, Arousal, and Dominance </a:t>
            </a:r>
          </a:p>
        </p:txBody>
      </p:sp>
      <p:sp>
        <p:nvSpPr>
          <p:cNvPr id="656" name="(Warriner at al. 2013)…"/>
          <p:cNvSpPr txBox="1"/>
          <p:nvPr>
            <p:ph type="body" idx="1"/>
          </p:nvPr>
        </p:nvSpPr>
        <p:spPr>
          <a:xfrm>
            <a:off x="2194560" y="3691468"/>
            <a:ext cx="20116802" cy="8046720"/>
          </a:xfrm>
          <a:prstGeom prst="rect">
            <a:avLst/>
          </a:prstGeom>
        </p:spPr>
        <p:txBody>
          <a:bodyPr/>
          <a:lstStyle/>
          <a:p>
            <a:pPr marL="0" indent="0">
              <a:buSzTx/>
              <a:buNone/>
            </a:pPr>
            <a:r>
              <a:t>(Warriner at al. 2013)</a:t>
            </a:r>
          </a:p>
          <a:p>
            <a:pPr marL="567557" indent="-567557">
              <a:buClrTx/>
              <a:buFont typeface="Arial"/>
              <a:buChar char="•"/>
            </a:pPr>
            <a:r>
              <a:t>Dimensional approach of emotion</a:t>
            </a:r>
          </a:p>
          <a:p>
            <a:pPr marL="567557" indent="-567557">
              <a:buClrTx/>
              <a:buFont typeface="Arial"/>
              <a:buChar char="•"/>
            </a:pPr>
            <a:r>
              <a:t>AMT Ratings for 14,000 words for emotional dimensions</a:t>
            </a:r>
          </a:p>
          <a:p>
            <a:pPr lvl="1" marL="1005838" indent="-548638">
              <a:buClrTx/>
              <a:buFont typeface="Arial"/>
              <a:buChar char="–"/>
            </a:pPr>
            <a:r>
              <a:t>Valence (the pleasantness of the stimulus) </a:t>
            </a:r>
          </a:p>
          <a:p>
            <a:pPr lvl="1" marL="1005838" indent="-548638">
              <a:buClrTx/>
              <a:buFont typeface="Arial"/>
              <a:buChar char="–"/>
            </a:pPr>
            <a:r>
              <a:t>Arousal (the intensity of emotion provoked by the stimulus) </a:t>
            </a:r>
          </a:p>
          <a:p>
            <a:pPr lvl="1" marL="1005838" indent="-548638">
              <a:buClrTx/>
              <a:buFont typeface="Arial"/>
              <a:buChar char="–"/>
            </a:pPr>
            <a:r>
              <a:t>Dominance (the degree of control exerted by the stimulus)</a:t>
            </a:r>
          </a:p>
          <a:p>
            <a:pPr marL="567557" indent="-567557">
              <a:buClrTx/>
              <a:buFont typeface="Arial"/>
              <a:buChar char="•"/>
            </a:pPr>
            <a:r>
              <a:t>Examples: (range 1-9)</a:t>
            </a:r>
          </a:p>
        </p:txBody>
      </p:sp>
      <p:pic>
        <p:nvPicPr>
          <p:cNvPr id="657" name="Image" descr="Image"/>
          <p:cNvPicPr>
            <a:picLocks noChangeAspect="1"/>
          </p:cNvPicPr>
          <p:nvPr/>
        </p:nvPicPr>
        <p:blipFill>
          <a:blip r:embed="rId3">
            <a:extLst/>
          </a:blip>
          <a:stretch>
            <a:fillRect/>
          </a:stretch>
        </p:blipFill>
        <p:spPr>
          <a:xfrm>
            <a:off x="8911570" y="8711672"/>
            <a:ext cx="11649557" cy="3836514"/>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etecting Sentiment/Emotion in Text"/>
          <p:cNvSpPr txBox="1"/>
          <p:nvPr>
            <p:ph type="title"/>
          </p:nvPr>
        </p:nvSpPr>
        <p:spPr>
          <a:xfrm>
            <a:off x="2194560" y="573206"/>
            <a:ext cx="20116802" cy="2901514"/>
          </a:xfrm>
          <a:prstGeom prst="rect">
            <a:avLst/>
          </a:prstGeom>
        </p:spPr>
        <p:txBody>
          <a:bodyPr/>
          <a:lstStyle/>
          <a:p>
            <a:pPr/>
            <a:r>
              <a:t>Detecting Sentiment/Emotion in Text</a:t>
            </a:r>
          </a:p>
        </p:txBody>
      </p:sp>
      <p:sp>
        <p:nvSpPr>
          <p:cNvPr id="662" name="Simplest unsupervised method…"/>
          <p:cNvSpPr txBox="1"/>
          <p:nvPr>
            <p:ph type="body" idx="1"/>
          </p:nvPr>
        </p:nvSpPr>
        <p:spPr>
          <a:xfrm>
            <a:off x="2194560" y="3691468"/>
            <a:ext cx="20116802" cy="8046720"/>
          </a:xfrm>
          <a:prstGeom prst="rect">
            <a:avLst/>
          </a:prstGeom>
        </p:spPr>
        <p:txBody>
          <a:bodyPr/>
          <a:lstStyle/>
          <a:p>
            <a:pPr marL="567557" indent="-567557">
              <a:buClrTx/>
              <a:buFont typeface="Arial"/>
              <a:buChar char="•"/>
            </a:pPr>
            <a:r>
              <a:t>Simplest unsupervised method</a:t>
            </a:r>
          </a:p>
          <a:p>
            <a:pPr lvl="1" marL="1005838" indent="-548638">
              <a:buClrTx/>
              <a:buFont typeface="Arial"/>
              <a:buChar char="–"/>
            </a:pPr>
            <a:r>
              <a:t>Sum the weights of each positive word in the document</a:t>
            </a:r>
          </a:p>
          <a:p>
            <a:pPr lvl="1" marL="1005838" indent="-548638">
              <a:buClrTx/>
              <a:buFont typeface="Arial"/>
              <a:buChar char="–"/>
            </a:pPr>
            <a:r>
              <a:t>Sum the weights of each negative word in the document</a:t>
            </a:r>
          </a:p>
          <a:p>
            <a:pPr lvl="1" marL="1005838" indent="-548638">
              <a:buClrTx/>
              <a:buFont typeface="Arial"/>
              <a:buChar char="–"/>
            </a:pPr>
            <a:r>
              <a:t>Choose whichever value (positive or negative) has higher sum</a:t>
            </a:r>
          </a:p>
          <a:p>
            <a:pPr marL="567557" indent="-567557">
              <a:buClrTx/>
              <a:buFont typeface="Arial"/>
              <a:buChar char="•"/>
            </a:pPr>
            <a:r>
              <a:t>Simplest supervised method</a:t>
            </a:r>
          </a:p>
          <a:p>
            <a:pPr lvl="1" marL="1005838" indent="-548638">
              <a:buClrTx/>
              <a:buFont typeface="Arial"/>
              <a:buChar char="–"/>
            </a:pPr>
            <a:r>
              <a:t>Use “counts of lexicon categories” as features (e.g. LIWC)</a:t>
            </a:r>
          </a:p>
          <a:p>
            <a:pPr lvl="1" marL="1005838" indent="-548638">
              <a:buClrTx/>
              <a:buFont typeface="Arial"/>
              <a:buChar char="–"/>
            </a:pPr>
            <a:r>
              <a:t>Baseline: use all unigram/bigram counts + POS tags</a:t>
            </a:r>
          </a:p>
          <a:p>
            <a:pPr lvl="1" marL="1005838" indent="-548638">
              <a:buClrTx/>
              <a:buFont typeface="Arial"/>
              <a:buChar char="–"/>
            </a:pPr>
            <a:r>
              <a:t>Hard to beat, but only works if the training and test sets are very similar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entiment in Twitter :) (Go et al. 2009)"/>
          <p:cNvSpPr txBox="1"/>
          <p:nvPr>
            <p:ph type="title"/>
          </p:nvPr>
        </p:nvSpPr>
        <p:spPr>
          <a:xfrm>
            <a:off x="2194560" y="573206"/>
            <a:ext cx="20116802" cy="2901514"/>
          </a:xfrm>
          <a:prstGeom prst="rect">
            <a:avLst/>
          </a:prstGeom>
        </p:spPr>
        <p:txBody>
          <a:bodyPr/>
          <a:lstStyle/>
          <a:p>
            <a:pPr/>
            <a:r>
              <a:t>Sentiment in Twitter :) </a:t>
            </a:r>
            <a:r>
              <a:rPr spc="-171" sz="4800"/>
              <a:t>(Go et al. 2009)</a:t>
            </a:r>
          </a:p>
        </p:txBody>
      </p:sp>
      <p:sp>
        <p:nvSpPr>
          <p:cNvPr id="665" name="Use emoticons to find tweets with sentiment…"/>
          <p:cNvSpPr txBox="1"/>
          <p:nvPr>
            <p:ph type="body" idx="1"/>
          </p:nvPr>
        </p:nvSpPr>
        <p:spPr>
          <a:xfrm>
            <a:off x="2194560" y="3691468"/>
            <a:ext cx="20116802" cy="8046720"/>
          </a:xfrm>
          <a:prstGeom prst="rect">
            <a:avLst/>
          </a:prstGeom>
        </p:spPr>
        <p:txBody>
          <a:bodyPr/>
          <a:lstStyle/>
          <a:p>
            <a:pPr marL="550530" indent="-550530" defTabSz="1773935">
              <a:lnSpc>
                <a:spcPct val="103500"/>
              </a:lnSpc>
              <a:buClrTx/>
              <a:buFont typeface="Arial"/>
              <a:buChar char="•"/>
              <a:defRPr sz="4600"/>
            </a:pPr>
            <a:r>
              <a:t>Use emoticons to find tweets with sentiment</a:t>
            </a: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r>
              <a:t>Training set:</a:t>
            </a:r>
          </a:p>
          <a:p>
            <a:pPr lvl="1" marL="975663" indent="-532180" defTabSz="1773935">
              <a:lnSpc>
                <a:spcPct val="103500"/>
              </a:lnSpc>
              <a:buClrTx/>
              <a:buFont typeface="Arial"/>
              <a:buChar char="–"/>
              <a:defRPr sz="4600"/>
            </a:pPr>
            <a:r>
              <a:t>800k tweets with positive emoticons, and 800k tweets with negative emoticons</a:t>
            </a:r>
          </a:p>
          <a:p>
            <a:pPr lvl="1" marL="975663" indent="-532180" defTabSz="1773935">
              <a:lnSpc>
                <a:spcPct val="103500"/>
              </a:lnSpc>
              <a:buClrTx/>
              <a:buFont typeface="Arial"/>
              <a:buChar char="–"/>
              <a:defRPr sz="4600"/>
            </a:pPr>
            <a:r>
              <a:t>Seed emoticons are stripped off before training</a:t>
            </a:r>
          </a:p>
          <a:p>
            <a:pPr marL="550530" indent="-550530" defTabSz="1773935">
              <a:lnSpc>
                <a:spcPct val="103500"/>
              </a:lnSpc>
              <a:buClrTx/>
              <a:buFont typeface="Arial"/>
              <a:buChar char="•"/>
              <a:defRPr sz="4600"/>
            </a:pPr>
            <a:r>
              <a:t>Test set: 359 tweets manually annotated</a:t>
            </a:r>
          </a:p>
          <a:p>
            <a:pPr marL="550530" indent="-550530" defTabSz="1773935">
              <a:lnSpc>
                <a:spcPct val="103500"/>
              </a:lnSpc>
              <a:buClrTx/>
              <a:buFont typeface="Arial"/>
              <a:buChar char="•"/>
              <a:defRPr sz="4600"/>
            </a:pPr>
            <a:r>
              <a:t>Accuracy: ~80%</a:t>
            </a:r>
          </a:p>
        </p:txBody>
      </p:sp>
      <p:pic>
        <p:nvPicPr>
          <p:cNvPr id="666" name="Image" descr="Image"/>
          <p:cNvPicPr>
            <a:picLocks noChangeAspect="1"/>
          </p:cNvPicPr>
          <p:nvPr/>
        </p:nvPicPr>
        <p:blipFill>
          <a:blip r:embed="rId2">
            <a:extLst/>
          </a:blip>
          <a:stretch>
            <a:fillRect/>
          </a:stretch>
        </p:blipFill>
        <p:spPr>
          <a:xfrm>
            <a:off x="5971783" y="4452011"/>
            <a:ext cx="11670226" cy="3512399"/>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Sentiment in Twitter #thingsilike (Kouloumpis et al. 2011)"/>
          <p:cNvSpPr txBox="1"/>
          <p:nvPr>
            <p:ph type="title"/>
          </p:nvPr>
        </p:nvSpPr>
        <p:spPr>
          <a:xfrm>
            <a:off x="2194560" y="573206"/>
            <a:ext cx="20116802" cy="2901514"/>
          </a:xfrm>
          <a:prstGeom prst="rect">
            <a:avLst/>
          </a:prstGeom>
        </p:spPr>
        <p:txBody>
          <a:bodyPr/>
          <a:lstStyle/>
          <a:p>
            <a:pPr/>
            <a:r>
              <a:t>Sentiment in Twitter #thingsilike </a:t>
            </a:r>
            <a:r>
              <a:rPr spc="-100" sz="3600"/>
              <a:t>(Kouloumpis et al. 2011)</a:t>
            </a:r>
          </a:p>
        </p:txBody>
      </p:sp>
      <p:sp>
        <p:nvSpPr>
          <p:cNvPr id="669" name="Double-click to edit"/>
          <p:cNvSpPr txBox="1"/>
          <p:nvPr>
            <p:ph type="body" idx="1"/>
          </p:nvPr>
        </p:nvSpPr>
        <p:spPr>
          <a:xfrm>
            <a:off x="2194560" y="3691468"/>
            <a:ext cx="20116802" cy="8046720"/>
          </a:xfrm>
          <a:prstGeom prst="rect">
            <a:avLst/>
          </a:prstGeom>
        </p:spPr>
        <p:txBody>
          <a:bodyPr/>
          <a:lstStyle/>
          <a:p>
            <a:pPr/>
          </a:p>
        </p:txBody>
      </p:sp>
      <p:pic>
        <p:nvPicPr>
          <p:cNvPr id="670" name="Image" descr="Image"/>
          <p:cNvPicPr>
            <a:picLocks noChangeAspect="1"/>
          </p:cNvPicPr>
          <p:nvPr/>
        </p:nvPicPr>
        <p:blipFill>
          <a:blip r:embed="rId2">
            <a:extLst/>
          </a:blip>
          <a:stretch>
            <a:fillRect/>
          </a:stretch>
        </p:blipFill>
        <p:spPr>
          <a:xfrm>
            <a:off x="1743933" y="5042272"/>
            <a:ext cx="11367773" cy="5345113"/>
          </a:xfrm>
          <a:prstGeom prst="rect">
            <a:avLst/>
          </a:prstGeom>
          <a:ln w="12700">
            <a:miter lim="400000"/>
          </a:ln>
        </p:spPr>
      </p:pic>
      <p:pic>
        <p:nvPicPr>
          <p:cNvPr id="671" name="Image" descr="Image"/>
          <p:cNvPicPr>
            <a:picLocks noChangeAspect="1"/>
          </p:cNvPicPr>
          <p:nvPr/>
        </p:nvPicPr>
        <p:blipFill>
          <a:blip r:embed="rId3">
            <a:extLst/>
          </a:blip>
          <a:stretch>
            <a:fillRect/>
          </a:stretch>
        </p:blipFill>
        <p:spPr>
          <a:xfrm>
            <a:off x="13915646" y="4294232"/>
            <a:ext cx="8020075" cy="7403145"/>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Emoji in Twitter 😊 (Felbo et al. 2017)"/>
          <p:cNvSpPr txBox="1"/>
          <p:nvPr>
            <p:ph type="title"/>
          </p:nvPr>
        </p:nvSpPr>
        <p:spPr>
          <a:xfrm>
            <a:off x="2194560" y="573206"/>
            <a:ext cx="20116802" cy="2901514"/>
          </a:xfrm>
          <a:prstGeom prst="rect">
            <a:avLst/>
          </a:prstGeom>
        </p:spPr>
        <p:txBody>
          <a:bodyPr/>
          <a:lstStyle/>
          <a:p>
            <a:pPr/>
            <a:r>
              <a:t>Emoji in Twitter </a:t>
            </a:r>
            <a:r>
              <a:rPr spc="-171" sz="4800"/>
              <a:t>(Felbo et al. 2017)</a:t>
            </a:r>
          </a:p>
        </p:txBody>
      </p:sp>
      <p:sp>
        <p:nvSpPr>
          <p:cNvPr id="674" name="Number of training data (in mill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Number of training data (in </a:t>
            </a:r>
            <a:r>
              <a:rPr i="1"/>
              <a:t>millions</a:t>
            </a:r>
            <a:r>
              <a:t>)</a:t>
            </a: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r>
              <a:t>Output: probability of emoji labels</a:t>
            </a:r>
          </a:p>
        </p:txBody>
      </p:sp>
      <p:pic>
        <p:nvPicPr>
          <p:cNvPr id="675" name="Image" descr="Image"/>
          <p:cNvPicPr>
            <a:picLocks noChangeAspect="1"/>
          </p:cNvPicPr>
          <p:nvPr/>
        </p:nvPicPr>
        <p:blipFill>
          <a:blip r:embed="rId2">
            <a:extLst/>
          </a:blip>
          <a:stretch>
            <a:fillRect/>
          </a:stretch>
        </p:blipFill>
        <p:spPr>
          <a:xfrm>
            <a:off x="2435419" y="4399784"/>
            <a:ext cx="12668125" cy="4191774"/>
          </a:xfrm>
          <a:prstGeom prst="rect">
            <a:avLst/>
          </a:prstGeom>
          <a:ln w="12700">
            <a:miter lim="400000"/>
          </a:ln>
        </p:spPr>
      </p:pic>
      <p:pic>
        <p:nvPicPr>
          <p:cNvPr id="676" name="Image" descr="Image"/>
          <p:cNvPicPr>
            <a:picLocks noChangeAspect="1"/>
          </p:cNvPicPr>
          <p:nvPr/>
        </p:nvPicPr>
        <p:blipFill>
          <a:blip r:embed="rId3">
            <a:extLst/>
          </a:blip>
          <a:stretch>
            <a:fillRect/>
          </a:stretch>
        </p:blipFill>
        <p:spPr>
          <a:xfrm>
            <a:off x="14715880" y="7302324"/>
            <a:ext cx="8827111" cy="497939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37"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8"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41" name="Group"/>
          <p:cNvGrpSpPr/>
          <p:nvPr/>
        </p:nvGrpSpPr>
        <p:grpSpPr>
          <a:xfrm>
            <a:off x="7593096" y="6154717"/>
            <a:ext cx="10219296" cy="6085568"/>
            <a:chOff x="0" y="0"/>
            <a:chExt cx="10219294" cy="6085567"/>
          </a:xfrm>
        </p:grpSpPr>
        <p:pic>
          <p:nvPicPr>
            <p:cNvPr id="239" name="Screen Shot 2018-08-31 at 4.06.28 AM.png" descr="Screen Shot 2018-08-31 at 4.06.28 AM.png"/>
            <p:cNvPicPr>
              <a:picLocks noChangeAspect="1"/>
            </p:cNvPicPr>
            <p:nvPr/>
          </p:nvPicPr>
          <p:blipFill>
            <a:blip r:embed="rId3">
              <a:extLst/>
            </a:blip>
            <a:srcRect l="0" t="0" r="0" b="36928"/>
            <a:stretch>
              <a:fillRect/>
            </a:stretch>
          </p:blipFill>
          <p:spPr>
            <a:xfrm>
              <a:off x="0" y="0"/>
              <a:ext cx="10101262" cy="3613169"/>
            </a:xfrm>
            <a:prstGeom prst="rect">
              <a:avLst/>
            </a:prstGeom>
            <a:ln w="12700" cap="flat">
              <a:noFill/>
              <a:miter lim="400000"/>
            </a:ln>
            <a:effectLst/>
          </p:spPr>
        </p:pic>
        <p:sp>
          <p:nvSpPr>
            <p:cNvPr id="240"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grpSp>
        <p:nvGrpSpPr>
          <p:cNvPr id="246" name="Group"/>
          <p:cNvGrpSpPr/>
          <p:nvPr/>
        </p:nvGrpSpPr>
        <p:grpSpPr>
          <a:xfrm>
            <a:off x="8618773" y="9845895"/>
            <a:ext cx="7964739" cy="1434591"/>
            <a:chOff x="0" y="0"/>
            <a:chExt cx="7964737" cy="1434590"/>
          </a:xfrm>
        </p:grpSpPr>
        <p:sp>
          <p:nvSpPr>
            <p:cNvPr id="242" name="Line"/>
            <p:cNvSpPr/>
            <p:nvPr/>
          </p:nvSpPr>
          <p:spPr>
            <a:xfrm flipV="1">
              <a:off x="137085" y="59522"/>
              <a:ext cx="5486670" cy="1375069"/>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3" name="Line"/>
            <p:cNvSpPr/>
            <p:nvPr/>
          </p:nvSpPr>
          <p:spPr>
            <a:xfrm flipV="1">
              <a:off x="2262337" y="0"/>
              <a:ext cx="432156" cy="1406847"/>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4" name="Line"/>
            <p:cNvSpPr/>
            <p:nvPr/>
          </p:nvSpPr>
          <p:spPr>
            <a:xfrm flipV="1">
              <a:off x="4869482" y="2791"/>
              <a:ext cx="3095255" cy="1431800"/>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5" name="Line"/>
            <p:cNvSpPr/>
            <p:nvPr/>
          </p:nvSpPr>
          <p:spPr>
            <a:xfrm flipH="1" flipV="1">
              <a:off x="-1" y="70075"/>
              <a:ext cx="7760244" cy="1325675"/>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grpSp>
      <p:sp>
        <p:nvSpPr>
          <p:cNvPr id="247"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5"/>
      <p:bldP build="whole" bldLvl="1" animBg="1" rev="0" advAuto="0" spid="238" grpId="3"/>
      <p:bldP build="whole" bldLvl="1" animBg="1" rev="0" advAuto="0" spid="238" grpId="4"/>
      <p:bldP build="whole" bldLvl="1" animBg="1" rev="0" advAuto="0" spid="241" grpId="2"/>
      <p:bldP build="whole" bldLvl="1" animBg="1" rev="0" advAuto="0" spid="237" grpId="1"/>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78" name="Emoji in Twitter 😊 (Felbo et al. 2017)"/>
          <p:cNvSpPr txBox="1"/>
          <p:nvPr>
            <p:ph type="title"/>
          </p:nvPr>
        </p:nvSpPr>
        <p:spPr>
          <a:xfrm>
            <a:off x="2194560" y="573206"/>
            <a:ext cx="20116802" cy="2901514"/>
          </a:xfrm>
          <a:prstGeom prst="rect">
            <a:avLst/>
          </a:prstGeom>
        </p:spPr>
        <p:txBody>
          <a:bodyPr/>
          <a:lstStyle/>
          <a:p>
            <a:pPr/>
            <a:r>
              <a:t>Emoji in Twitter </a:t>
            </a:r>
            <a:r>
              <a:rPr spc="-171" sz="4800"/>
              <a:t>(Felbo et al. 2017)</a:t>
            </a:r>
          </a:p>
        </p:txBody>
      </p:sp>
      <p:sp>
        <p:nvSpPr>
          <p:cNvPr id="679" name="DeepMoji model architecture"/>
          <p:cNvSpPr txBox="1"/>
          <p:nvPr>
            <p:ph type="body" idx="1"/>
          </p:nvPr>
        </p:nvSpPr>
        <p:spPr>
          <a:xfrm>
            <a:off x="2194560" y="3691468"/>
            <a:ext cx="20116802" cy="8046720"/>
          </a:xfrm>
          <a:prstGeom prst="rect">
            <a:avLst/>
          </a:prstGeom>
        </p:spPr>
        <p:txBody>
          <a:bodyPr/>
          <a:lstStyle>
            <a:lvl1pPr marL="567557" indent="-567557">
              <a:buClrTx/>
              <a:buFont typeface="Arial"/>
              <a:buChar char="•"/>
            </a:lvl1pPr>
          </a:lstStyle>
          <a:p>
            <a:pPr/>
            <a:r>
              <a:t>DeepMoji model architecture</a:t>
            </a:r>
          </a:p>
        </p:txBody>
      </p:sp>
      <p:pic>
        <p:nvPicPr>
          <p:cNvPr id="680" name="Image" descr="Image"/>
          <p:cNvPicPr>
            <a:picLocks noChangeAspect="1"/>
          </p:cNvPicPr>
          <p:nvPr/>
        </p:nvPicPr>
        <p:blipFill>
          <a:blip r:embed="rId2">
            <a:extLst/>
          </a:blip>
          <a:stretch>
            <a:fillRect/>
          </a:stretch>
        </p:blipFill>
        <p:spPr>
          <a:xfrm>
            <a:off x="8335533" y="4516621"/>
            <a:ext cx="5837100" cy="7685025"/>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Attention Modeling for Targeted Sentiment…"/>
          <p:cNvSpPr txBox="1"/>
          <p:nvPr>
            <p:ph type="title"/>
          </p:nvPr>
        </p:nvSpPr>
        <p:spPr>
          <a:xfrm>
            <a:off x="2194560" y="573206"/>
            <a:ext cx="20116802" cy="2901514"/>
          </a:xfrm>
          <a:prstGeom prst="rect">
            <a:avLst/>
          </a:prstGeom>
        </p:spPr>
        <p:txBody>
          <a:bodyPr/>
          <a:lstStyle/>
          <a:p>
            <a:pPr defTabSz="1792222">
              <a:defRPr spc="-200"/>
            </a:pPr>
            <a:r>
              <a:t>Attention Modeling for Targeted Sentiment</a:t>
            </a:r>
            <a:endParaRPr spc="-196"/>
          </a:p>
          <a:p>
            <a:pPr defTabSz="1792222">
              <a:defRPr spc="-100" sz="3100"/>
            </a:pPr>
            <a:r>
              <a:t>(Liu and Zhang 2017)</a:t>
            </a:r>
          </a:p>
        </p:txBody>
      </p:sp>
      <p:sp>
        <p:nvSpPr>
          <p:cNvPr id="683" name="Targeted Sentiment…"/>
          <p:cNvSpPr txBox="1"/>
          <p:nvPr>
            <p:ph type="body" idx="1"/>
          </p:nvPr>
        </p:nvSpPr>
        <p:spPr>
          <a:xfrm>
            <a:off x="2194560" y="3691468"/>
            <a:ext cx="20116802" cy="8046720"/>
          </a:xfrm>
          <a:prstGeom prst="rect">
            <a:avLst/>
          </a:prstGeom>
        </p:spPr>
        <p:txBody>
          <a:bodyPr/>
          <a:lstStyle/>
          <a:p>
            <a:pPr marL="567557" indent="-567557">
              <a:buClrTx/>
              <a:buFont typeface="Arial"/>
              <a:buChar char="•"/>
            </a:pPr>
            <a:r>
              <a:t>Targeted Sentiment</a:t>
            </a:r>
          </a:p>
          <a:p>
            <a:pPr lvl="1" marL="1005838" indent="-548638">
              <a:buClrTx/>
              <a:buFont typeface="Arial"/>
              <a:buChar char="–"/>
            </a:pPr>
            <a:r>
              <a:t>“She began to love </a:t>
            </a:r>
            <a:r>
              <a:rPr b="1"/>
              <a:t>miley ray cyrus</a:t>
            </a:r>
            <a:r>
              <a:t> since 2013 :)”</a:t>
            </a:r>
          </a:p>
          <a:p>
            <a:pPr lvl="1" marL="1005838" indent="-548638">
              <a:buClrTx/>
              <a:buFont typeface="Arial"/>
              <a:buChar char="–"/>
            </a:pPr>
            <a:r>
              <a:t>“#nowplaying </a:t>
            </a:r>
            <a:r>
              <a:rPr b="1"/>
              <a:t>lady gaga </a:t>
            </a:r>
            <a:r>
              <a:t>- let love down” </a:t>
            </a:r>
          </a:p>
        </p:txBody>
      </p:sp>
      <p:sp>
        <p:nvSpPr>
          <p:cNvPr id="684" name="Dingbat X"/>
          <p:cNvSpPr/>
          <p:nvPr/>
        </p:nvSpPr>
        <p:spPr>
          <a:xfrm>
            <a:off x="2679261" y="5579781"/>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685" name="Dingbat Check"/>
          <p:cNvSpPr/>
          <p:nvPr/>
        </p:nvSpPr>
        <p:spPr>
          <a:xfrm>
            <a:off x="2683485" y="4702479"/>
            <a:ext cx="482794" cy="458806"/>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pic>
        <p:nvPicPr>
          <p:cNvPr id="686" name="Image" descr="Image"/>
          <p:cNvPicPr>
            <a:picLocks noChangeAspect="1"/>
          </p:cNvPicPr>
          <p:nvPr/>
        </p:nvPicPr>
        <p:blipFill>
          <a:blip r:embed="rId2">
            <a:extLst/>
          </a:blip>
          <a:stretch>
            <a:fillRect/>
          </a:stretch>
        </p:blipFill>
        <p:spPr>
          <a:xfrm>
            <a:off x="1247229" y="6433206"/>
            <a:ext cx="11009174" cy="5991589"/>
          </a:xfrm>
          <a:prstGeom prst="rect">
            <a:avLst/>
          </a:prstGeom>
          <a:ln w="12700">
            <a:miter lim="400000"/>
          </a:ln>
        </p:spPr>
      </p:pic>
      <p:pic>
        <p:nvPicPr>
          <p:cNvPr id="687" name="Image" descr="Image"/>
          <p:cNvPicPr>
            <a:picLocks noChangeAspect="1"/>
          </p:cNvPicPr>
          <p:nvPr/>
        </p:nvPicPr>
        <p:blipFill>
          <a:blip r:embed="rId3">
            <a:extLst/>
          </a:blip>
          <a:stretch>
            <a:fillRect/>
          </a:stretch>
        </p:blipFill>
        <p:spPr>
          <a:xfrm>
            <a:off x="13674058" y="5339281"/>
            <a:ext cx="8440942" cy="7249888"/>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89" name="BERT in Sentiment Analysis (Google AI Language)"/>
          <p:cNvSpPr txBox="1"/>
          <p:nvPr>
            <p:ph type="title"/>
          </p:nvPr>
        </p:nvSpPr>
        <p:spPr>
          <a:xfrm>
            <a:off x="2194560" y="573206"/>
            <a:ext cx="20116802" cy="2901514"/>
          </a:xfrm>
          <a:prstGeom prst="rect">
            <a:avLst/>
          </a:prstGeom>
        </p:spPr>
        <p:txBody>
          <a:bodyPr/>
          <a:lstStyle/>
          <a:p>
            <a:pPr/>
            <a:r>
              <a:t>BERT in Sentiment Analysis </a:t>
            </a:r>
            <a:r>
              <a:rPr spc="-171" sz="4800"/>
              <a:t>(Google AI Language)</a:t>
            </a:r>
          </a:p>
        </p:txBody>
      </p:sp>
      <p:sp>
        <p:nvSpPr>
          <p:cNvPr id="690" name="BERT: Bidirectional Encoder Representations from Transformers…"/>
          <p:cNvSpPr txBox="1"/>
          <p:nvPr>
            <p:ph type="body" idx="1"/>
          </p:nvPr>
        </p:nvSpPr>
        <p:spPr>
          <a:xfrm>
            <a:off x="2194560" y="3691468"/>
            <a:ext cx="20637695" cy="8046720"/>
          </a:xfrm>
          <a:prstGeom prst="rect">
            <a:avLst/>
          </a:prstGeom>
        </p:spPr>
        <p:txBody>
          <a:bodyPr/>
          <a:lstStyle/>
          <a:p>
            <a:pPr marL="567557" indent="-567557">
              <a:buClrTx/>
              <a:buFont typeface="Arial"/>
              <a:buChar char="•"/>
            </a:pPr>
            <a:r>
              <a:t>BERT: Bidirectional Encoder Representations from Transformers</a:t>
            </a:r>
          </a:p>
          <a:p>
            <a:pPr lvl="1" marL="1005838" indent="-548638">
              <a:buClrTx/>
              <a:buFont typeface="Arial"/>
              <a:buChar char="–"/>
            </a:pPr>
            <a:r>
              <a:t>Transformer: stacked self-attention blocks</a:t>
            </a: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marL="567557" indent="-567557">
              <a:buClrTx/>
              <a:buFont typeface="Arial"/>
              <a:buChar char="•"/>
            </a:pPr>
            <a:r>
              <a:t>Training: mask part of the input tokens at random, then predict those masked tokens</a:t>
            </a:r>
          </a:p>
        </p:txBody>
      </p:sp>
      <p:pic>
        <p:nvPicPr>
          <p:cNvPr id="691" name="Image" descr="Image"/>
          <p:cNvPicPr>
            <a:picLocks noChangeAspect="1"/>
          </p:cNvPicPr>
          <p:nvPr/>
        </p:nvPicPr>
        <p:blipFill>
          <a:blip r:embed="rId2">
            <a:extLst/>
          </a:blip>
          <a:stretch>
            <a:fillRect/>
          </a:stretch>
        </p:blipFill>
        <p:spPr>
          <a:xfrm>
            <a:off x="8813355" y="5259885"/>
            <a:ext cx="5415961" cy="4391321"/>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Fine-tuning for single sentence classification task…"/>
          <p:cNvSpPr txBox="1"/>
          <p:nvPr>
            <p:ph type="body" idx="1"/>
          </p:nvPr>
        </p:nvSpPr>
        <p:spPr>
          <a:xfrm>
            <a:off x="2194560" y="3691468"/>
            <a:ext cx="20637695" cy="8900707"/>
          </a:xfrm>
          <a:prstGeom prst="rect">
            <a:avLst/>
          </a:prstGeom>
        </p:spPr>
        <p:txBody>
          <a:bodyPr/>
          <a:lstStyle/>
          <a:p>
            <a:pPr marL="561882" indent="-561882" defTabSz="1810511">
              <a:buClrTx/>
              <a:buFont typeface="Arial"/>
              <a:buChar char="•"/>
              <a:defRPr sz="4752"/>
            </a:pPr>
            <a:r>
              <a:t>BERT: Bidirectional Encoder Representations from Transformers</a:t>
            </a:r>
          </a:p>
          <a:p>
            <a:pPr marL="561882" indent="-561882" defTabSz="1810511">
              <a:buClrTx/>
              <a:buFont typeface="Arial"/>
              <a:buChar char="•"/>
              <a:defRPr sz="4752"/>
            </a:pPr>
            <a:r>
              <a:t>Fine-tuning for single sentence classification task</a:t>
            </a:r>
          </a:p>
          <a:p>
            <a:pPr lvl="1" marL="995780" indent="-543152" defTabSz="1810511">
              <a:buClrTx/>
              <a:buFont typeface="Arial"/>
              <a:buChar char="–"/>
              <a:defRPr sz="4752"/>
            </a:pPr>
            <a:r>
              <a:t>Add a classification layer on the output of [CLS] token</a:t>
            </a: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lvl="1" marL="995780" indent="-543152" defTabSz="1810511">
              <a:buClrTx/>
              <a:buFont typeface="Arial"/>
              <a:buChar char="–"/>
              <a:defRPr sz="4752"/>
            </a:pPr>
          </a:p>
          <a:p>
            <a:pPr marL="561882" indent="-561882" defTabSz="1810511">
              <a:buClrTx/>
              <a:buFont typeface="Arial"/>
              <a:buChar char="•"/>
              <a:defRPr sz="4752"/>
            </a:pPr>
            <a:r>
              <a:t>Accuracy on the Stanford Sentiment Treebank dataset: 94.9%</a:t>
            </a:r>
          </a:p>
        </p:txBody>
      </p:sp>
      <p:pic>
        <p:nvPicPr>
          <p:cNvPr id="694" name="Image" descr="Image"/>
          <p:cNvPicPr>
            <a:picLocks noChangeAspect="1"/>
          </p:cNvPicPr>
          <p:nvPr/>
        </p:nvPicPr>
        <p:blipFill>
          <a:blip r:embed="rId2">
            <a:extLst/>
          </a:blip>
          <a:stretch>
            <a:fillRect/>
          </a:stretch>
        </p:blipFill>
        <p:spPr>
          <a:xfrm>
            <a:off x="8779040" y="5933729"/>
            <a:ext cx="6825920" cy="5943257"/>
          </a:xfrm>
          <a:prstGeom prst="rect">
            <a:avLst/>
          </a:prstGeom>
          <a:ln w="12700">
            <a:miter lim="400000"/>
          </a:ln>
        </p:spPr>
      </p:pic>
      <p:sp>
        <p:nvSpPr>
          <p:cNvPr id="695" name="BERT in Sentiment Analysis (Google AI Language)"/>
          <p:cNvSpPr txBox="1"/>
          <p:nvPr>
            <p:ph type="title"/>
          </p:nvPr>
        </p:nvSpPr>
        <p:spPr>
          <a:xfrm>
            <a:off x="2194560" y="573206"/>
            <a:ext cx="20116802" cy="2901514"/>
          </a:xfrm>
          <a:prstGeom prst="rect">
            <a:avLst/>
          </a:prstGeom>
        </p:spPr>
        <p:txBody>
          <a:bodyPr/>
          <a:lstStyle/>
          <a:p>
            <a:pPr/>
            <a:r>
              <a:t>BERT in Sentiment Analysis</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LLM for Sentiment Analysis"/>
          <p:cNvSpPr txBox="1"/>
          <p:nvPr>
            <p:ph type="title"/>
          </p:nvPr>
        </p:nvSpPr>
        <p:spPr>
          <a:prstGeom prst="rect">
            <a:avLst/>
          </a:prstGeom>
        </p:spPr>
        <p:txBody>
          <a:bodyPr/>
          <a:lstStyle/>
          <a:p>
            <a:pPr/>
            <a:r>
              <a:t>LLM for Sentiment Analysis</a:t>
            </a:r>
          </a:p>
        </p:txBody>
      </p:sp>
      <p:sp>
        <p:nvSpPr>
          <p:cNvPr id="698" name="Few-shot / zero-shot sentiment prediction…"/>
          <p:cNvSpPr txBox="1"/>
          <p:nvPr>
            <p:ph type="body" idx="1"/>
          </p:nvPr>
        </p:nvSpPr>
        <p:spPr>
          <a:prstGeom prst="rect">
            <a:avLst/>
          </a:prstGeom>
        </p:spPr>
        <p:txBody>
          <a:bodyPr/>
          <a:lstStyle/>
          <a:p>
            <a:pPr marL="481263" indent="-481263">
              <a:buClrTx/>
              <a:buFontTx/>
              <a:buChar char="•"/>
            </a:pPr>
            <a:r>
              <a:t>Few-shot / zero-shot sentiment prediction</a:t>
            </a:r>
          </a:p>
          <a:p>
            <a:pPr marL="481263" indent="-481263">
              <a:buClrTx/>
              <a:buFontTx/>
              <a:buChar char="•"/>
            </a:pPr>
            <a:r>
              <a:t>Low-cost data annotation</a:t>
            </a:r>
          </a:p>
        </p:txBody>
      </p:sp>
      <p:pic>
        <p:nvPicPr>
          <p:cNvPr id="699" name="Image" descr="Image"/>
          <p:cNvPicPr>
            <a:picLocks noChangeAspect="1"/>
          </p:cNvPicPr>
          <p:nvPr/>
        </p:nvPicPr>
        <p:blipFill>
          <a:blip r:embed="rId2">
            <a:extLst/>
          </a:blip>
          <a:stretch>
            <a:fillRect/>
          </a:stretch>
        </p:blipFill>
        <p:spPr>
          <a:xfrm>
            <a:off x="3555474" y="5920676"/>
            <a:ext cx="5889085" cy="6617931"/>
          </a:xfrm>
          <a:prstGeom prst="rect">
            <a:avLst/>
          </a:prstGeom>
          <a:ln w="12700">
            <a:miter lim="400000"/>
          </a:ln>
        </p:spPr>
      </p:pic>
      <p:pic>
        <p:nvPicPr>
          <p:cNvPr id="700" name="Screenshot 2023-03-21 at 12.46.22 PM.png" descr="Screenshot 2023-03-21 at 12.46.22 PM.png"/>
          <p:cNvPicPr>
            <a:picLocks noChangeAspect="1"/>
          </p:cNvPicPr>
          <p:nvPr/>
        </p:nvPicPr>
        <p:blipFill>
          <a:blip r:embed="rId3">
            <a:extLst/>
          </a:blip>
          <a:stretch>
            <a:fillRect/>
          </a:stretch>
        </p:blipFill>
        <p:spPr>
          <a:xfrm>
            <a:off x="11743479" y="7848149"/>
            <a:ext cx="10098842" cy="4690458"/>
          </a:xfrm>
          <a:prstGeom prst="rect">
            <a:avLst/>
          </a:prstGeom>
          <a:ln w="12700">
            <a:miter lim="400000"/>
          </a:ln>
        </p:spPr>
      </p:pic>
      <p:pic>
        <p:nvPicPr>
          <p:cNvPr id="701" name="Screenshot 2023-03-21 at 12.47.35 PM.png" descr="Screenshot 2023-03-21 at 12.47.35 PM.png"/>
          <p:cNvPicPr>
            <a:picLocks noChangeAspect="1"/>
          </p:cNvPicPr>
          <p:nvPr/>
        </p:nvPicPr>
        <p:blipFill>
          <a:blip r:embed="rId4">
            <a:extLst/>
          </a:blip>
          <a:stretch>
            <a:fillRect/>
          </a:stretch>
        </p:blipFill>
        <p:spPr>
          <a:xfrm>
            <a:off x="13776650" y="3971624"/>
            <a:ext cx="6032501" cy="3746501"/>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704" name="Product reviews on Amazon…"/>
          <p:cNvSpPr txBox="1"/>
          <p:nvPr>
            <p:ph type="body" idx="1"/>
          </p:nvPr>
        </p:nvSpPr>
        <p:spPr>
          <a:xfrm>
            <a:off x="2194560" y="3691468"/>
            <a:ext cx="20116802" cy="8046720"/>
          </a:xfrm>
          <a:prstGeom prst="rect">
            <a:avLst/>
          </a:prstGeom>
        </p:spPr>
        <p:txBody>
          <a:bodyPr/>
          <a:lstStyle/>
          <a:p>
            <a:pPr marL="533504" indent="-533504" defTabSz="1719072">
              <a:buClrTx/>
              <a:buFont typeface="Arial"/>
              <a:buChar char="•"/>
              <a:defRPr sz="4500"/>
            </a:pPr>
            <a:r>
              <a:t>Product reviews on Amazon</a:t>
            </a:r>
          </a:p>
          <a:p>
            <a:pPr lvl="1" marL="945488" indent="-515720" defTabSz="1719072">
              <a:buClrTx/>
              <a:buFont typeface="Arial"/>
              <a:buChar char="–"/>
              <a:defRPr sz="4500" u="sng"/>
            </a:pPr>
            <a:r>
              <a:rPr>
                <a:solidFill>
                  <a:srgbClr val="0000FF"/>
                </a:solidFill>
                <a:uFill>
                  <a:solidFill>
                    <a:srgbClr val="0000FF"/>
                  </a:solidFill>
                </a:uFill>
                <a:hlinkClick r:id="rId2" invalidUrl="" action="" tgtFrame="" tooltip="" history="1" highlightClick="0" endSnd="0"/>
              </a:rPr>
              <a:t>Multidomain sentiment analysis dataset</a:t>
            </a:r>
          </a:p>
          <a:p>
            <a:pPr lvl="1" marL="945488" indent="-515720" defTabSz="1719072">
              <a:buClrTx/>
              <a:buFont typeface="Arial"/>
              <a:buChar char="–"/>
              <a:defRPr sz="4500" u="sng"/>
            </a:pPr>
            <a:r>
              <a:rPr>
                <a:solidFill>
                  <a:srgbClr val="0000FF"/>
                </a:solidFill>
                <a:uFill>
                  <a:solidFill>
                    <a:srgbClr val="0000FF"/>
                  </a:solidFill>
                </a:uFill>
                <a:hlinkClick r:id="rId3" invalidUrl="" action="" tgtFrame="" tooltip="" history="1" highlightClick="0" endSnd="0"/>
              </a:rPr>
              <a:t>Amazon product data</a:t>
            </a:r>
            <a:r>
              <a:rPr u="none"/>
              <a:t>, 143 million reviews</a:t>
            </a:r>
          </a:p>
          <a:p>
            <a:pPr marL="533504" indent="-533504" defTabSz="1719072">
              <a:buClrTx/>
              <a:buFont typeface="Arial"/>
              <a:buChar char="•"/>
              <a:defRPr sz="4500"/>
            </a:pPr>
            <a:r>
              <a:t>Movie reviews on IMDB</a:t>
            </a:r>
          </a:p>
          <a:p>
            <a:pPr lvl="1" marL="945488" indent="-515720" defTabSz="1719072">
              <a:buClrTx/>
              <a:buFont typeface="Arial"/>
              <a:buChar char="–"/>
              <a:defRPr sz="4500" u="sng"/>
            </a:pPr>
            <a:r>
              <a:rPr>
                <a:solidFill>
                  <a:srgbClr val="0000FF"/>
                </a:solidFill>
                <a:uFill>
                  <a:solidFill>
                    <a:srgbClr val="0000FF"/>
                  </a:solidFill>
                </a:uFill>
                <a:hlinkClick r:id="rId4" invalidUrl="" action="" tgtFrame="" tooltip="" history="1" highlightClick="0" endSnd="0"/>
              </a:rPr>
              <a:t>Cornell movie review data</a:t>
            </a:r>
            <a:r>
              <a:rPr u="none"/>
              <a:t>, labeled with sentiment polarity, scale, and subjectivity</a:t>
            </a:r>
          </a:p>
          <a:p>
            <a:pPr lvl="1" marL="945488" indent="-515720" defTabSz="1719072">
              <a:buClrTx/>
              <a:buFont typeface="Arial"/>
              <a:buChar char="–"/>
              <a:defRPr sz="4500" u="sng"/>
            </a:pPr>
            <a:r>
              <a:rPr>
                <a:solidFill>
                  <a:srgbClr val="0000FF"/>
                </a:solidFill>
                <a:uFill>
                  <a:solidFill>
                    <a:srgbClr val="0000FF"/>
                  </a:solidFill>
                </a:uFill>
                <a:hlinkClick r:id="rId5" invalidUrl="" action="" tgtFrame="" tooltip="" history="1" highlightClick="0" endSnd="0"/>
              </a:rPr>
              <a:t>Large Movie Review Dataset v1.0</a:t>
            </a:r>
            <a:r>
              <a:rPr u="none"/>
              <a:t>, 25k movie reviews</a:t>
            </a:r>
          </a:p>
          <a:p>
            <a:pPr lvl="1" marL="945488" indent="-515720" defTabSz="1719072">
              <a:buClrTx/>
              <a:buFont typeface="Arial"/>
              <a:buChar char="–"/>
              <a:defRPr sz="4500" u="sng"/>
            </a:pPr>
            <a:r>
              <a:rPr>
                <a:solidFill>
                  <a:srgbClr val="0000FF"/>
                </a:solidFill>
                <a:uFill>
                  <a:solidFill>
                    <a:srgbClr val="0000FF"/>
                  </a:solidFill>
                </a:uFill>
                <a:hlinkClick r:id="rId6" invalidUrl="" action="" tgtFrame="" tooltip="" history="1" highlightClick="0" endSnd="0"/>
              </a:rPr>
              <a:t>IMDB Movie Reviews Dataset</a:t>
            </a:r>
            <a:r>
              <a:rPr u="none"/>
              <a:t>, 50k movie reviews</a:t>
            </a:r>
          </a:p>
          <a:p>
            <a:pPr lvl="1" marL="945488" indent="-515720" defTabSz="1719072">
              <a:buClrTx/>
              <a:buFont typeface="Arial"/>
              <a:buChar char="–"/>
              <a:defRPr sz="4500" u="sng"/>
            </a:pPr>
            <a:r>
              <a:rPr>
                <a:solidFill>
                  <a:srgbClr val="0000FF"/>
                </a:solidFill>
                <a:uFill>
                  <a:solidFill>
                    <a:srgbClr val="0000FF"/>
                  </a:solidFill>
                </a:uFill>
                <a:hlinkClick r:id="rId7" invalidUrl="" action="" tgtFrame="" tooltip="" history="1" highlightClick="0" endSnd="0"/>
              </a:rPr>
              <a:t>Bag of Words Meets Bags of Popcorn</a:t>
            </a:r>
            <a:r>
              <a:rPr u="none"/>
              <a:t>, 50k movie reviews</a:t>
            </a:r>
          </a:p>
          <a:p>
            <a:pPr marL="533504" indent="-533504" defTabSz="1719072">
              <a:buClrTx/>
              <a:buFont typeface="Arial"/>
              <a:buChar char="•"/>
              <a:defRPr sz="4500"/>
            </a:pPr>
            <a:r>
              <a:t>Reviews from Rotten Tomatoes</a:t>
            </a:r>
          </a:p>
          <a:p>
            <a:pPr lvl="1" marL="945488" indent="-515720" defTabSz="1719072">
              <a:buClrTx/>
              <a:buFont typeface="Arial"/>
              <a:buChar char="–"/>
              <a:defRPr sz="4500" u="sng"/>
            </a:pPr>
            <a:r>
              <a:rPr>
                <a:solidFill>
                  <a:srgbClr val="0000FF"/>
                </a:solidFill>
                <a:uFill>
                  <a:solidFill>
                    <a:srgbClr val="0000FF"/>
                  </a:solidFill>
                </a:uFill>
                <a:hlinkClick r:id="rId8" invalidUrl="" action="" tgtFrame="" tooltip="" history="1" highlightClick="0" endSnd="0"/>
              </a:rPr>
              <a:t>Stanford Sentiment Treebank</a:t>
            </a:r>
            <a:r>
              <a:rPr u="none"/>
              <a:t>, 11k reviews</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707" name="Tweets with emoticon…"/>
          <p:cNvSpPr txBox="1"/>
          <p:nvPr>
            <p:ph type="body" idx="1"/>
          </p:nvPr>
        </p:nvSpPr>
        <p:spPr>
          <a:xfrm>
            <a:off x="2194560" y="3691468"/>
            <a:ext cx="20116802" cy="8046720"/>
          </a:xfrm>
          <a:prstGeom prst="rect">
            <a:avLst/>
          </a:prstGeom>
        </p:spPr>
        <p:txBody>
          <a:bodyPr/>
          <a:lstStyle/>
          <a:p>
            <a:pPr marL="567557" indent="-567557">
              <a:buClrTx/>
              <a:buFont typeface="Arial"/>
              <a:buChar char="•"/>
            </a:pPr>
            <a:r>
              <a:t>Tweets with emoticon</a:t>
            </a:r>
          </a:p>
          <a:p>
            <a:pPr lvl="1" marL="1005838" indent="-548638">
              <a:buClrTx/>
              <a:buFont typeface="Arial"/>
              <a:buChar char="–"/>
              <a:defRPr u="sng"/>
            </a:pPr>
            <a:r>
              <a:rPr>
                <a:solidFill>
                  <a:srgbClr val="0000FF"/>
                </a:solidFill>
                <a:uFill>
                  <a:solidFill>
                    <a:srgbClr val="0000FF"/>
                  </a:solidFill>
                </a:uFill>
                <a:hlinkClick r:id="rId2" invalidUrl="" action="" tgtFrame="" tooltip="" history="1" highlightClick="0" endSnd="0"/>
              </a:rPr>
              <a:t>Sentiment140</a:t>
            </a:r>
            <a:r>
              <a:rPr u="none"/>
              <a:t>, 160k tweets</a:t>
            </a:r>
            <a:endParaRPr u="none"/>
          </a:p>
          <a:p>
            <a:pPr marL="567557" indent="-567557">
              <a:buClrTx/>
              <a:buFont typeface="Arial"/>
              <a:buChar char="•"/>
            </a:pPr>
            <a:r>
              <a:t>Twitter data on US airlines</a:t>
            </a:r>
          </a:p>
          <a:p>
            <a:pPr lvl="1" marL="1005838" indent="-548638">
              <a:buClrTx/>
              <a:buFont typeface="Arial"/>
              <a:buChar char="–"/>
              <a:defRPr u="sng"/>
            </a:pPr>
            <a:r>
              <a:rPr>
                <a:solidFill>
                  <a:srgbClr val="0000FF"/>
                </a:solidFill>
                <a:uFill>
                  <a:solidFill>
                    <a:srgbClr val="0000FF"/>
                  </a:solidFill>
                </a:uFill>
                <a:hlinkClick r:id="rId3" invalidUrl="" action="" tgtFrame="" tooltip="" history="1" highlightClick="0" endSnd="0"/>
              </a:rPr>
              <a:t>Twitter US Airline Sentiment</a:t>
            </a:r>
            <a:r>
              <a:rPr u="none"/>
              <a:t>, with negative reasons (e.g. “rude service”)</a:t>
            </a:r>
            <a:endParaRPr u="none"/>
          </a:p>
          <a:p>
            <a:pPr marL="567557" indent="-567557">
              <a:buClrTx/>
              <a:buFont typeface="Arial"/>
              <a:buChar char="•"/>
            </a:pPr>
            <a:r>
              <a:t>Paper reviews</a:t>
            </a:r>
          </a:p>
          <a:p>
            <a:pPr lvl="1" marL="1005838" indent="-548638">
              <a:buClrTx/>
              <a:buFont typeface="Arial"/>
              <a:buChar char="–"/>
              <a:defRPr u="sng"/>
            </a:pPr>
            <a:r>
              <a:rPr>
                <a:solidFill>
                  <a:srgbClr val="0000FF"/>
                </a:solidFill>
                <a:uFill>
                  <a:solidFill>
                    <a:srgbClr val="0000FF"/>
                  </a:solidFill>
                </a:uFill>
                <a:hlinkClick r:id="rId4" invalidUrl="" action="" tgtFrame="" tooltip="" history="1" highlightClick="0" endSnd="0"/>
              </a:rPr>
              <a:t>Paper Reviews</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Title 2"/>
          <p:cNvSpPr txBox="1"/>
          <p:nvPr>
            <p:ph type="title"/>
          </p:nvPr>
        </p:nvSpPr>
        <p:spPr>
          <a:prstGeom prst="rect">
            <a:avLst/>
          </a:prstGeom>
        </p:spPr>
        <p:txBody>
          <a:bodyPr/>
          <a:lstStyle/>
          <a:p>
            <a:pPr/>
            <a:r>
              <a:t>Thank you!</a:t>
            </a:r>
          </a:p>
          <a:p>
            <a:pPr/>
          </a:p>
          <a:p>
            <a:pPr>
              <a:defRPr spc="-214" sz="6000"/>
            </a:pPr>
            <a:r>
              <a:t>Questions?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2"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3"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6"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7"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Arousal-Valence space"/>
          <p:cNvSpPr txBox="1"/>
          <p:nvPr/>
        </p:nvSpPr>
        <p:spPr>
          <a:xfrm>
            <a:off x="5554250" y="4363158"/>
            <a:ext cx="6942338" cy="79763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6" tIns="91436" rIns="91436" bIns="91436">
            <a:spAutoFit/>
          </a:bodyPr>
          <a:lstStyle/>
          <a:p>
            <a:pPr algn="l" defTabSz="1828800">
              <a:lnSpc>
                <a:spcPct val="115000"/>
              </a:lnSpc>
              <a:defRPr b="1" sz="4800">
                <a:solidFill>
                  <a:srgbClr val="404040"/>
                </a:solidFill>
                <a:latin typeface="Calibri"/>
                <a:ea typeface="Calibri"/>
                <a:cs typeface="Calibri"/>
                <a:sym typeface="Calibri"/>
              </a:defRPr>
            </a:pPr>
            <a:r>
              <a:t>Arousal-Valence</a:t>
            </a:r>
            <a:r>
              <a:rPr b="0"/>
              <a:t> space</a:t>
            </a:r>
          </a:p>
        </p:txBody>
      </p:sp>
      <p:pic>
        <p:nvPicPr>
          <p:cNvPr id="259" name="Screen Shot 2019-04-20 at 8.33.44 PM.png" descr="Screen Shot 2019-04-20 at 8.33.44 PM.png"/>
          <p:cNvPicPr>
            <a:picLocks noChangeAspect="1"/>
          </p:cNvPicPr>
          <p:nvPr/>
        </p:nvPicPr>
        <p:blipFill>
          <a:blip r:embed="rId2">
            <a:extLst/>
          </a:blip>
          <a:stretch>
            <a:fillRect/>
          </a:stretch>
        </p:blipFill>
        <p:spPr>
          <a:xfrm>
            <a:off x="7188200" y="6476127"/>
            <a:ext cx="10007600" cy="59690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P build="whole" bldLvl="1" animBg="1" rev="0" advAuto="0" spid="258" grpId="2"/>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