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 ContentType="image/tif"/>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4" r:id="rId49"/>
    <p:sldId id="305" r:id="rId50"/>
    <p:sldId id="306" r:id="rId51"/>
    <p:sldId id="307" r:id="rId52"/>
    <p:sldId id="308"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5" r:id="rId67"/>
    <p:sldId id="327" r:id="rId68"/>
    <p:sldId id="328" r:id="rId69"/>
    <p:sldId id="329" r:id="rId70"/>
    <p:sldId id="330" r:id="rId71"/>
    <p:sldId id="331" r:id="rId7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009800000000001"/>
          <c:y val="5.8040099999999997E-2"/>
          <c:w val="0.53158399999999995"/>
          <c:h val="0.74782899999999997"/>
        </c:manualLayout>
      </c:layout>
      <c:barChart>
        <c:barDir val="col"/>
        <c:grouping val="clustered"/>
        <c:varyColors val="0"/>
        <c:ser>
          <c:idx val="0"/>
          <c:order val="0"/>
          <c:tx>
            <c:strRef>
              <c:f>Sheet1!$A$2</c:f>
              <c:strCache>
                <c:ptCount val="1"/>
                <c:pt idx="0">
                  <c:v>Median Pitch</c:v>
                </c:pt>
              </c:strCache>
            </c:strRef>
          </c:tx>
          <c:spPr>
            <a:solidFill>
              <a:srgbClr val="2E578C"/>
            </a:solidFill>
            <a:ln w="12700" cap="flat">
              <a:noFill/>
              <a:miter lim="400000"/>
            </a:ln>
            <a:effectLst/>
          </c:spPr>
          <c:invertIfNegative val="0"/>
          <c:cat>
            <c:strRef>
              <c:f>Sheet1!$B$1:$D$1</c:f>
              <c:strCache>
                <c:ptCount val="3"/>
                <c:pt idx="0">
                  <c:v>Neutral</c:v>
                </c:pt>
                <c:pt idx="1">
                  <c:v>Frustrated</c:v>
                </c:pt>
                <c:pt idx="2">
                  <c:v>Angry</c:v>
                </c:pt>
              </c:strCache>
            </c:strRef>
          </c:cat>
          <c:val>
            <c:numRef>
              <c:f>Sheet1!$B$2:$D$2</c:f>
              <c:numCache>
                <c:formatCode>General</c:formatCode>
                <c:ptCount val="3"/>
                <c:pt idx="0">
                  <c:v>-0.42430000000000001</c:v>
                </c:pt>
                <c:pt idx="1">
                  <c:v>0.45369999999999999</c:v>
                </c:pt>
                <c:pt idx="2">
                  <c:v>1.8432999999999999</c:v>
                </c:pt>
              </c:numCache>
            </c:numRef>
          </c:val>
          <c:extLst>
            <c:ext xmlns:c16="http://schemas.microsoft.com/office/drawing/2014/chart" uri="{C3380CC4-5D6E-409C-BE32-E72D297353CC}">
              <c16:uniqueId val="{00000000-0EB2-6C4B-9410-324DF49E4E5F}"/>
            </c:ext>
          </c:extLst>
        </c:ser>
        <c:ser>
          <c:idx val="1"/>
          <c:order val="1"/>
          <c:tx>
            <c:strRef>
              <c:f>Sheet1!$A$3</c:f>
              <c:strCache>
                <c:ptCount val="1"/>
                <c:pt idx="0">
                  <c:v>Mean Energy</c:v>
                </c:pt>
              </c:strCache>
            </c:strRef>
          </c:tx>
          <c:spPr>
            <a:solidFill>
              <a:srgbClr val="5D9648"/>
            </a:solidFill>
            <a:ln w="12700" cap="flat">
              <a:noFill/>
              <a:miter lim="400000"/>
            </a:ln>
            <a:effectLst/>
          </c:spPr>
          <c:invertIfNegative val="0"/>
          <c:cat>
            <c:strRef>
              <c:f>Sheet1!$B$1:$D$1</c:f>
              <c:strCache>
                <c:ptCount val="3"/>
                <c:pt idx="0">
                  <c:v>Neutral</c:v>
                </c:pt>
                <c:pt idx="1">
                  <c:v>Frustrated</c:v>
                </c:pt>
                <c:pt idx="2">
                  <c:v>Angry</c:v>
                </c:pt>
              </c:strCache>
            </c:strRef>
          </c:cat>
          <c:val>
            <c:numRef>
              <c:f>Sheet1!$B$3:$D$3</c:f>
              <c:numCache>
                <c:formatCode>General</c:formatCode>
                <c:ptCount val="3"/>
                <c:pt idx="0">
                  <c:v>-1.2595000000000001</c:v>
                </c:pt>
                <c:pt idx="1">
                  <c:v>0.89139999999999997</c:v>
                </c:pt>
                <c:pt idx="2">
                  <c:v>1.6538999999999999</c:v>
                </c:pt>
              </c:numCache>
            </c:numRef>
          </c:val>
          <c:extLst>
            <c:ext xmlns:c16="http://schemas.microsoft.com/office/drawing/2014/chart" uri="{C3380CC4-5D6E-409C-BE32-E72D297353CC}">
              <c16:uniqueId val="{00000001-0EB2-6C4B-9410-324DF49E4E5F}"/>
            </c:ext>
          </c:extLst>
        </c:ser>
        <c:ser>
          <c:idx val="2"/>
          <c:order val="2"/>
          <c:tx>
            <c:strRef>
              <c:f>Sheet1!$A$4</c:f>
              <c:strCache>
                <c:ptCount val="1"/>
                <c:pt idx="0">
                  <c:v>Speaking Rate</c:v>
                </c:pt>
              </c:strCache>
            </c:strRef>
          </c:tx>
          <c:spPr>
            <a:solidFill>
              <a:srgbClr val="E7A13D"/>
            </a:solidFill>
            <a:ln w="12700" cap="flat">
              <a:noFill/>
              <a:miter lim="400000"/>
            </a:ln>
            <a:effectLst/>
          </c:spPr>
          <c:invertIfNegative val="0"/>
          <c:cat>
            <c:strRef>
              <c:f>Sheet1!$B$1:$D$1</c:f>
              <c:strCache>
                <c:ptCount val="3"/>
                <c:pt idx="0">
                  <c:v>Neutral</c:v>
                </c:pt>
                <c:pt idx="1">
                  <c:v>Frustrated</c:v>
                </c:pt>
                <c:pt idx="2">
                  <c:v>Angry</c:v>
                </c:pt>
              </c:strCache>
            </c:strRef>
          </c:cat>
          <c:val>
            <c:numRef>
              <c:f>Sheet1!$B$4:$D$4</c:f>
              <c:numCache>
                <c:formatCode>General</c:formatCode>
                <c:ptCount val="3"/>
                <c:pt idx="0">
                  <c:v>7.9600000000000004E-2</c:v>
                </c:pt>
                <c:pt idx="1">
                  <c:v>-0.7661</c:v>
                </c:pt>
                <c:pt idx="2">
                  <c:v>-1.5327999999999999</c:v>
                </c:pt>
              </c:numCache>
            </c:numRef>
          </c:val>
          <c:extLst>
            <c:ext xmlns:c16="http://schemas.microsoft.com/office/drawing/2014/chart" uri="{C3380CC4-5D6E-409C-BE32-E72D297353CC}">
              <c16:uniqueId val="{00000002-0EB2-6C4B-9410-324DF49E4E5F}"/>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title>
          <c:tx>
            <c:rich>
              <a:bodyPr rot="0"/>
              <a:lstStyle/>
              <a:p>
                <a:pPr>
                  <a:defRPr sz="4800" b="0" i="0" u="none" strike="noStrike">
                    <a:solidFill>
                      <a:srgbClr val="000000"/>
                    </a:solidFill>
                    <a:latin typeface="Calibri"/>
                  </a:defRPr>
                </a:pPr>
                <a:r>
                  <a:rPr lang="en-US" sz="4800" b="0" i="0" u="none" strike="noStrike">
                    <a:solidFill>
                      <a:srgbClr val="000000"/>
                    </a:solidFill>
                    <a:latin typeface="Calibri"/>
                  </a:rPr>
                  <a:t>Utterance</a:t>
                </a:r>
              </a:p>
            </c:rich>
          </c:tx>
          <c:overlay val="1"/>
        </c:title>
        <c:numFmt formatCode="General" sourceLinked="0"/>
        <c:majorTickMark val="none"/>
        <c:minorTickMark val="none"/>
        <c:tickLblPos val="low"/>
        <c:spPr>
          <a:ln w="12700" cap="flat">
            <a:noFill/>
            <a:prstDash val="solid"/>
            <a:round/>
          </a:ln>
        </c:spPr>
        <c:txPr>
          <a:bodyPr rot="0"/>
          <a:lstStyle/>
          <a:p>
            <a:pPr>
              <a:defRPr sz="3600" b="0" i="0" u="none" strike="noStrike">
                <a:solidFill>
                  <a:srgbClr val="000000"/>
                </a:solidFill>
                <a:latin typeface="Arial"/>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000000"/>
              </a:solidFill>
              <a:prstDash val="solid"/>
              <a:round/>
            </a:ln>
          </c:spPr>
        </c:majorGridlines>
        <c:title>
          <c:tx>
            <c:rich>
              <a:bodyPr rot="-5400000"/>
              <a:lstStyle/>
              <a:p>
                <a:pPr>
                  <a:defRPr sz="4800" b="0" i="0" u="none" strike="noStrike">
                    <a:solidFill>
                      <a:srgbClr val="000000"/>
                    </a:solidFill>
                    <a:latin typeface="Calibri"/>
                  </a:defRPr>
                </a:pPr>
                <a:r>
                  <a:rPr lang="en-US" sz="4800" b="0" i="0" u="none" strike="noStrike">
                    <a:solidFill>
                      <a:srgbClr val="000000"/>
                    </a:solidFill>
                    <a:latin typeface="Calibri"/>
                  </a:rPr>
                  <a:t>Z score</a:t>
                </a:r>
              </a:p>
            </c:rich>
          </c:tx>
          <c:overlay val="1"/>
        </c:title>
        <c:numFmt formatCode="0.0000" sourceLinked="0"/>
        <c:majorTickMark val="none"/>
        <c:minorTickMark val="none"/>
        <c:tickLblPos val="nextTo"/>
        <c:spPr>
          <a:ln w="12700" cap="flat">
            <a:noFill/>
            <a:prstDash val="solid"/>
            <a:round/>
          </a:ln>
        </c:spPr>
        <c:txPr>
          <a:bodyPr rot="0"/>
          <a:lstStyle/>
          <a:p>
            <a:pPr>
              <a:defRPr sz="2800" b="0" i="0" u="none" strike="noStrike">
                <a:solidFill>
                  <a:srgbClr val="000000"/>
                </a:solidFill>
                <a:latin typeface="Arial"/>
              </a:defRPr>
            </a:pPr>
            <a:endParaRPr lang="en-US"/>
          </a:p>
        </c:txPr>
        <c:crossAx val="2094734552"/>
        <c:crosses val="autoZero"/>
        <c:crossBetween val="between"/>
        <c:majorUnit val="1"/>
        <c:minorUnit val="0.5"/>
      </c:valAx>
      <c:spPr>
        <a:noFill/>
        <a:ln w="12700" cap="flat">
          <a:noFill/>
          <a:miter lim="400000"/>
        </a:ln>
        <a:effectLst/>
      </c:spPr>
    </c:plotArea>
    <c:legend>
      <c:legendPos val="r"/>
      <c:layout>
        <c:manualLayout>
          <c:xMode val="edge"/>
          <c:yMode val="edge"/>
          <c:x val="0.67401500000000003"/>
          <c:y val="3.9640099999999998E-2"/>
          <c:w val="0.32598500000000002"/>
          <c:h val="0.128945"/>
        </c:manualLayout>
      </c:layout>
      <c:overlay val="1"/>
      <c:spPr>
        <a:solidFill>
          <a:srgbClr val="FFFFFF"/>
        </a:solidFill>
        <a:ln w="12700" cap="flat">
          <a:solidFill>
            <a:srgbClr val="000000"/>
          </a:solidFill>
          <a:prstDash val="solid"/>
          <a:round/>
        </a:ln>
        <a:effectLst/>
      </c:spPr>
      <c:txPr>
        <a:bodyPr rot="0"/>
        <a:lstStyle/>
        <a:p>
          <a:pPr>
            <a:defRPr sz="36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1143000" y="685800"/>
            <a:ext cx="4572000" cy="3429000"/>
          </a:xfrm>
          <a:prstGeom prst="rect">
            <a:avLst/>
          </a:prstGeom>
        </p:spPr>
        <p:txBody>
          <a:bodyPr/>
          <a:lstStyle/>
          <a:p>
            <a:endParaRPr/>
          </a:p>
        </p:txBody>
      </p:sp>
      <p:sp>
        <p:nvSpPr>
          <p:cNvPr id="210" name="Shape 2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381000" y="685800"/>
            <a:ext cx="60960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xfrm>
            <a:off x="381000" y="685800"/>
            <a:ext cx="6096000" cy="3429000"/>
          </a:xfrm>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381000" y="685800"/>
            <a:ext cx="6096000" cy="3429000"/>
          </a:xfrm>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xfrm>
            <a:off x="381000" y="685800"/>
            <a:ext cx="6096000" cy="3429000"/>
          </a:xfrm>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xfrm>
            <a:off x="381000" y="685800"/>
            <a:ext cx="6096000" cy="3429000"/>
          </a:xfrm>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xfrm>
            <a:off x="381000" y="685800"/>
            <a:ext cx="6096000" cy="3429000"/>
          </a:xfrm>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noRot="1" noChangeAspect="1"/>
          </p:cNvSpPr>
          <p:nvPr>
            <p:ph type="sldImg"/>
          </p:nvPr>
        </p:nvSpPr>
        <p:spPr>
          <a:xfrm>
            <a:off x="381000" y="685800"/>
            <a:ext cx="6096000" cy="3429000"/>
          </a:xfrm>
          <a:prstGeom prst="rect">
            <a:avLst/>
          </a:prstGeom>
        </p:spPr>
        <p:txBody>
          <a:bodyPr/>
          <a:lstStyle/>
          <a:p>
            <a:endParaRPr/>
          </a:p>
        </p:txBody>
      </p:sp>
      <p:sp>
        <p:nvSpPr>
          <p:cNvPr id="656" name="Shape 65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xfrm>
            <a:off x="381000" y="685800"/>
            <a:ext cx="6096000" cy="3429000"/>
          </a:xfrm>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381000" y="685800"/>
            <a:ext cx="6096000" cy="3429000"/>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endParaRPr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81000" y="685800"/>
            <a:ext cx="6096000" cy="3429000"/>
          </a:xfrm>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xfrm>
            <a:off x="381000" y="685800"/>
            <a:ext cx="6096000" cy="3429000"/>
          </a:xfrm>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381000" y="685800"/>
            <a:ext cx="6096000" cy="3429000"/>
          </a:xfrm>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381000" y="685800"/>
            <a:ext cx="6096000" cy="3429000"/>
          </a:xfrm>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pPr algn="l" defTabSz="457200" rtl="0" latinLnBrk="0">
              <a:lnSpc>
                <a:spcPct val="117999"/>
              </a:lnSpc>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4833937" y="2303858"/>
            <a:ext cx="14716127" cy="4643439"/>
          </a:xfrm>
          <a:prstGeom prst="rect">
            <a:avLst/>
          </a:prstGeom>
        </p:spPr>
        <p:txBody>
          <a:bodyPr lIns="71436" tIns="71436" rIns="71436" bIns="71436"/>
          <a:lstStyle>
            <a:lvl1pPr defTabSz="690083">
              <a:defRPr sz="8400" spc="-300">
                <a:solidFill>
                  <a:srgbClr val="404040"/>
                </a:solidFill>
              </a:defRPr>
            </a:lvl1pPr>
          </a:lstStyle>
          <a:p>
            <a:r>
              <a:t>Title Text</a:t>
            </a:r>
          </a:p>
        </p:txBody>
      </p:sp>
      <p:sp>
        <p:nvSpPr>
          <p:cNvPr id="15" name="Body Level One…"/>
          <p:cNvSpPr txBox="1">
            <a:spLocks noGrp="1"/>
          </p:cNvSpPr>
          <p:nvPr>
            <p:ph type="body" sz="quarter" idx="1"/>
          </p:nvPr>
        </p:nvSpPr>
        <p:spPr>
          <a:xfrm>
            <a:off x="4833937" y="7090171"/>
            <a:ext cx="14716127" cy="1589487"/>
          </a:xfrm>
          <a:prstGeom prst="rect">
            <a:avLst/>
          </a:prstGeom>
        </p:spPr>
        <p:txBody>
          <a:bodyPr lIns="71436" tIns="71436" rIns="71436" bIns="71436"/>
          <a:lstStyle>
            <a:lvl1pPr algn="ctr" defTabSz="821530">
              <a:lnSpc>
                <a:spcPct val="100000"/>
              </a:lnSpc>
              <a:spcBef>
                <a:spcPts val="0"/>
              </a:spcBef>
              <a:defRPr sz="5200" cap="none" spc="0">
                <a:solidFill>
                  <a:srgbClr val="000000"/>
                </a:solidFill>
                <a:latin typeface="+mn-lt"/>
                <a:ea typeface="+mn-ea"/>
                <a:cs typeface="+mn-cs"/>
                <a:sym typeface="Helvetica Neue"/>
              </a:defRPr>
            </a:lvl1pPr>
            <a:lvl2pPr algn="ctr" defTabSz="821530">
              <a:lnSpc>
                <a:spcPct val="100000"/>
              </a:lnSpc>
              <a:spcBef>
                <a:spcPts val="0"/>
              </a:spcBef>
              <a:defRPr sz="5200" cap="none" spc="0">
                <a:solidFill>
                  <a:srgbClr val="000000"/>
                </a:solidFill>
                <a:latin typeface="+mn-lt"/>
                <a:ea typeface="+mn-ea"/>
                <a:cs typeface="+mn-cs"/>
                <a:sym typeface="Helvetica Neue"/>
              </a:defRPr>
            </a:lvl2pPr>
            <a:lvl3pPr algn="ctr" defTabSz="821530">
              <a:lnSpc>
                <a:spcPct val="100000"/>
              </a:lnSpc>
              <a:spcBef>
                <a:spcPts val="0"/>
              </a:spcBef>
              <a:defRPr sz="5200" cap="none" spc="0">
                <a:solidFill>
                  <a:srgbClr val="000000"/>
                </a:solidFill>
                <a:latin typeface="+mn-lt"/>
                <a:ea typeface="+mn-ea"/>
                <a:cs typeface="+mn-cs"/>
                <a:sym typeface="Helvetica Neue"/>
              </a:defRPr>
            </a:lvl3pPr>
            <a:lvl4pPr algn="ctr" defTabSz="821530">
              <a:lnSpc>
                <a:spcPct val="100000"/>
              </a:lnSpc>
              <a:spcBef>
                <a:spcPts val="0"/>
              </a:spcBef>
              <a:defRPr sz="5200" cap="none" spc="0">
                <a:solidFill>
                  <a:srgbClr val="000000"/>
                </a:solidFill>
                <a:latin typeface="+mn-lt"/>
                <a:ea typeface="+mn-ea"/>
                <a:cs typeface="+mn-cs"/>
                <a:sym typeface="Helvetica Neue"/>
              </a:defRPr>
            </a:lvl4pPr>
            <a:lvl5pPr algn="ctr" defTabSz="821530">
              <a:lnSpc>
                <a:spcPct val="100000"/>
              </a:lnSpc>
              <a:spcBef>
                <a:spcPts val="0"/>
              </a:spcBef>
              <a:defRPr sz="52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4833937" y="8947546"/>
            <a:ext cx="14716127" cy="647702"/>
          </a:xfrm>
          <a:prstGeom prst="rect">
            <a:avLst/>
          </a:prstGeom>
        </p:spPr>
        <p:txBody>
          <a:bodyPr lIns="71436" tIns="71436" rIns="71436" bIns="71436"/>
          <a:lstStyle>
            <a:lvl1pPr algn="ctr" defTabSz="821530">
              <a:lnSpc>
                <a:spcPct val="100000"/>
              </a:lnSpc>
              <a:spcBef>
                <a:spcPts val="0"/>
              </a:spcBef>
              <a:defRPr sz="3200" i="1" cap="none" spc="0">
                <a:solidFill>
                  <a:srgbClr val="000000"/>
                </a:solidFill>
                <a:latin typeface="+mn-lt"/>
                <a:ea typeface="+mn-ea"/>
                <a:cs typeface="+mn-cs"/>
                <a:sym typeface="Helvetica Neue"/>
              </a:defRPr>
            </a:lvl1pPr>
            <a:lvl2pPr algn="ctr" defTabSz="821530">
              <a:lnSpc>
                <a:spcPct val="100000"/>
              </a:lnSpc>
              <a:spcBef>
                <a:spcPts val="0"/>
              </a:spcBef>
              <a:defRPr sz="3200" i="1" cap="none" spc="0">
                <a:solidFill>
                  <a:srgbClr val="000000"/>
                </a:solidFill>
                <a:latin typeface="+mn-lt"/>
                <a:ea typeface="+mn-ea"/>
                <a:cs typeface="+mn-cs"/>
                <a:sym typeface="Helvetica Neue"/>
              </a:defRPr>
            </a:lvl2pPr>
            <a:lvl3pPr algn="ctr" defTabSz="821530">
              <a:lnSpc>
                <a:spcPct val="100000"/>
              </a:lnSpc>
              <a:spcBef>
                <a:spcPts val="0"/>
              </a:spcBef>
              <a:defRPr sz="3200" i="1" cap="none" spc="0">
                <a:solidFill>
                  <a:srgbClr val="000000"/>
                </a:solidFill>
                <a:latin typeface="+mn-lt"/>
                <a:ea typeface="+mn-ea"/>
                <a:cs typeface="+mn-cs"/>
                <a:sym typeface="Helvetica Neue"/>
              </a:defRPr>
            </a:lvl3pPr>
            <a:lvl4pPr algn="ctr" defTabSz="821530">
              <a:lnSpc>
                <a:spcPct val="100000"/>
              </a:lnSpc>
              <a:spcBef>
                <a:spcPts val="0"/>
              </a:spcBef>
              <a:defRPr sz="3200" i="1" cap="none" spc="0">
                <a:solidFill>
                  <a:srgbClr val="000000"/>
                </a:solidFill>
                <a:latin typeface="+mn-lt"/>
                <a:ea typeface="+mn-ea"/>
                <a:cs typeface="+mn-cs"/>
                <a:sym typeface="Helvetica Neue"/>
              </a:defRPr>
            </a:lvl4pPr>
            <a:lvl5pPr algn="ctr" defTabSz="821530">
              <a:lnSpc>
                <a:spcPct val="100000"/>
              </a:lnSpc>
              <a:spcBef>
                <a:spcPts val="0"/>
              </a:spcBef>
              <a:defRPr sz="3200" i="1"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21"/>
          </p:nvPr>
        </p:nvSpPr>
        <p:spPr>
          <a:xfrm>
            <a:off x="4833937" y="5997575"/>
            <a:ext cx="14716128" cy="863601"/>
          </a:xfrm>
          <a:prstGeom prst="rect">
            <a:avLst/>
          </a:prstGeom>
        </p:spPr>
        <p:txBody>
          <a:bodyPr lIns="71436" tIns="71436" rIns="71436" bIns="71436" anchor="ctr"/>
          <a:lstStyle/>
          <a:p>
            <a:pPr algn="ctr" defTabSz="821530">
              <a:lnSpc>
                <a:spcPct val="100000"/>
              </a:lnSpc>
              <a:spcBef>
                <a:spcPts val="0"/>
              </a:spcBef>
              <a:defRPr sz="4600" cap="none" spc="0">
                <a:solidFill>
                  <a:srgbClr val="000000"/>
                </a:solidFill>
                <a:latin typeface="Helvetica Neue Medium"/>
                <a:ea typeface="Helvetica Neue Medium"/>
                <a:cs typeface="Helvetica Neue Medium"/>
                <a:sym typeface="Helvetica Neue Medium"/>
              </a:defRPr>
            </a:pPr>
            <a:endParaRPr/>
          </a:p>
        </p:txBody>
      </p:sp>
      <p:sp>
        <p:nvSpPr>
          <p:cNvPr id="98"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Image"/>
          <p:cNvSpPr>
            <a:spLocks noGrp="1"/>
          </p:cNvSpPr>
          <p:nvPr>
            <p:ph type="pic" idx="21"/>
          </p:nvPr>
        </p:nvSpPr>
        <p:spPr>
          <a:xfrm>
            <a:off x="1712268" y="0"/>
            <a:ext cx="20959465" cy="13983891"/>
          </a:xfrm>
          <a:prstGeom prst="rect">
            <a:avLst/>
          </a:prstGeom>
        </p:spPr>
        <p:txBody>
          <a:bodyPr lIns="91439" tIns="45719" rIns="91439" bIns="45719">
            <a:noAutofit/>
          </a:bodyPr>
          <a:lstStyle/>
          <a:p>
            <a:endParaRPr/>
          </a:p>
        </p:txBody>
      </p:sp>
      <p:sp>
        <p:nvSpPr>
          <p:cNvPr id="106"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0" name="Title Text"/>
          <p:cNvSpPr txBox="1">
            <a:spLocks noGrp="1"/>
          </p:cNvSpPr>
          <p:nvPr>
            <p:ph type="title"/>
          </p:nvPr>
        </p:nvSpPr>
        <p:spPr>
          <a:prstGeom prst="rect">
            <a:avLst/>
          </a:prstGeom>
        </p:spPr>
        <p:txBody>
          <a:bodyPr/>
          <a:lstStyle/>
          <a:p>
            <a:r>
              <a:t>Title Text</a:t>
            </a:r>
          </a:p>
        </p:txBody>
      </p:sp>
      <p:sp>
        <p:nvSpPr>
          <p:cNvPr id="121"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29"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130"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131" name="Straight Connector 9"/>
          <p:cNvSpPr/>
          <p:nvPr/>
        </p:nvSpPr>
        <p:spPr>
          <a:xfrm>
            <a:off x="2387064" y="3475691"/>
            <a:ext cx="19933920" cy="1"/>
          </a:xfrm>
          <a:prstGeom prst="line">
            <a:avLst/>
          </a:prstGeom>
          <a:ln w="12700">
            <a:solidFill>
              <a:srgbClr val="808080"/>
            </a:solidFill>
          </a:ln>
        </p:spPr>
        <p:txBody>
          <a:bodyPr lIns="45718" tIns="45718" rIns="45718" bIns="45718"/>
          <a:lstStyle/>
          <a:p>
            <a:endParaRPr/>
          </a:p>
        </p:txBody>
      </p:sp>
      <p:sp>
        <p:nvSpPr>
          <p:cNvPr id="132" name="Title Text"/>
          <p:cNvSpPr txBox="1">
            <a:spLocks noGrp="1"/>
          </p:cNvSpPr>
          <p:nvPr>
            <p:ph type="title"/>
          </p:nvPr>
        </p:nvSpPr>
        <p:spPr>
          <a:xfrm>
            <a:off x="2194560" y="573206"/>
            <a:ext cx="20116802" cy="2901514"/>
          </a:xfrm>
          <a:prstGeom prst="rect">
            <a:avLst/>
          </a:prstGeom>
        </p:spPr>
        <p:txBody>
          <a:bodyPr/>
          <a:lstStyle>
            <a:lvl1pPr defTabSz="690083">
              <a:defRPr sz="8400" spc="-300">
                <a:solidFill>
                  <a:srgbClr val="404040"/>
                </a:solidFill>
              </a:defRPr>
            </a:lvl1pPr>
          </a:lstStyle>
          <a:p>
            <a:r>
              <a:t>Title Text</a:t>
            </a:r>
          </a:p>
        </p:txBody>
      </p:sp>
      <p:sp>
        <p:nvSpPr>
          <p:cNvPr id="133" name="Body Level One…"/>
          <p:cNvSpPr txBox="1">
            <a:spLocks noGrp="1"/>
          </p:cNvSpPr>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1" indent="-627013">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2194560" y="1517902"/>
            <a:ext cx="20116802" cy="7132326"/>
          </a:xfrm>
          <a:prstGeom prst="rect">
            <a:avLst/>
          </a:prstGeom>
        </p:spPr>
        <p:txBody>
          <a:bodyPr/>
          <a:lstStyle/>
          <a:p>
            <a:r>
              <a:t>Title Text</a:t>
            </a:r>
          </a:p>
        </p:txBody>
      </p:sp>
      <p:sp>
        <p:nvSpPr>
          <p:cNvPr id="142" name="Body Level One…"/>
          <p:cNvSpPr txBox="1">
            <a:spLocks noGrp="1"/>
          </p:cNvSpPr>
          <p:nvPr>
            <p:ph type="body" sz="quarter" idx="1"/>
          </p:nvPr>
        </p:nvSpPr>
        <p:spPr>
          <a:xfrm>
            <a:off x="2200100" y="8911242"/>
            <a:ext cx="20116802" cy="22860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21971924" y="13068889"/>
            <a:ext cx="453046" cy="43161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50"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151" name="Rectangle 8"/>
          <p:cNvSpPr/>
          <p:nvPr/>
        </p:nvSpPr>
        <p:spPr>
          <a:xfrm>
            <a:off x="22" y="12668632"/>
            <a:ext cx="24377664"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152" name="Straight Connector 9"/>
          <p:cNvSpPr/>
          <p:nvPr/>
        </p:nvSpPr>
        <p:spPr>
          <a:xfrm>
            <a:off x="2387064" y="3475691"/>
            <a:ext cx="19933920" cy="1"/>
          </a:xfrm>
          <a:prstGeom prst="line">
            <a:avLst/>
          </a:prstGeom>
          <a:ln w="12700">
            <a:solidFill>
              <a:srgbClr val="808080"/>
            </a:solidFill>
          </a:ln>
        </p:spPr>
        <p:txBody>
          <a:bodyPr lIns="45718" tIns="45718" rIns="45718" bIns="45718"/>
          <a:lstStyle/>
          <a:p>
            <a:endParaRPr/>
          </a:p>
        </p:txBody>
      </p:sp>
      <p:sp>
        <p:nvSpPr>
          <p:cNvPr id="153" name="Title Text"/>
          <p:cNvSpPr txBox="1">
            <a:spLocks noGrp="1"/>
          </p:cNvSpPr>
          <p:nvPr>
            <p:ph type="title"/>
          </p:nvPr>
        </p:nvSpPr>
        <p:spPr>
          <a:xfrm>
            <a:off x="2194560" y="573206"/>
            <a:ext cx="20116802" cy="2901514"/>
          </a:xfrm>
          <a:prstGeom prst="rect">
            <a:avLst/>
          </a:prstGeom>
        </p:spPr>
        <p:txBody>
          <a:bodyPr/>
          <a:lstStyle>
            <a:lvl1pPr defTabSz="690083">
              <a:defRPr sz="8400" spc="-300">
                <a:solidFill>
                  <a:srgbClr val="404040"/>
                </a:solidFill>
              </a:defRPr>
            </a:lvl1pPr>
          </a:lstStyle>
          <a:p>
            <a:r>
              <a:t>Title Text</a:t>
            </a:r>
          </a:p>
        </p:txBody>
      </p:sp>
      <p:sp>
        <p:nvSpPr>
          <p:cNvPr id="154" name="Body Level One…"/>
          <p:cNvSpPr txBox="1">
            <a:spLocks noGrp="1"/>
          </p:cNvSpPr>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0" indent="-627012">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21971924" y="13068889"/>
            <a:ext cx="453046" cy="43161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419600" y="4260850"/>
            <a:ext cx="15544800" cy="2940050"/>
          </a:xfrm>
          <a:prstGeom prst="rect">
            <a:avLst/>
          </a:prstGeom>
        </p:spPr>
        <p:txBody>
          <a:bodyPr lIns="91436" tIns="91436" rIns="91436" bIns="91436" anchor="ctr"/>
          <a:lstStyle>
            <a:lvl1pPr defTabSz="914400">
              <a:defRPr sz="8800" spc="-183">
                <a:solidFill>
                  <a:srgbClr val="404040"/>
                </a:solidFill>
              </a:defRPr>
            </a:lvl1pPr>
          </a:lstStyle>
          <a:p>
            <a:r>
              <a:t>Title Text</a:t>
            </a:r>
          </a:p>
        </p:txBody>
      </p:sp>
      <p:sp>
        <p:nvSpPr>
          <p:cNvPr id="163" name="Body Level One…"/>
          <p:cNvSpPr txBox="1">
            <a:spLocks noGrp="1"/>
          </p:cNvSpPr>
          <p:nvPr>
            <p:ph type="body" sz="quarter" idx="1"/>
          </p:nvPr>
        </p:nvSpPr>
        <p:spPr>
          <a:xfrm>
            <a:off x="5791200" y="7772400"/>
            <a:ext cx="12801600" cy="3505200"/>
          </a:xfrm>
          <a:prstGeom prst="rect">
            <a:avLst/>
          </a:prstGeom>
        </p:spPr>
        <p:txBody>
          <a:bodyPr lIns="91436" tIns="91436" rIns="91436" bIns="91436"/>
          <a:lstStyle>
            <a:lvl1pPr algn="ctr" defTabSz="914400">
              <a:lnSpc>
                <a:spcPct val="115000"/>
              </a:lnSpc>
              <a:spcBef>
                <a:spcPts val="1400"/>
              </a:spcBef>
              <a:defRPr sz="6400" cap="none" spc="0">
                <a:solidFill>
                  <a:srgbClr val="888888"/>
                </a:solidFill>
              </a:defRPr>
            </a:lvl1pPr>
            <a:lvl2pPr algn="ctr" defTabSz="914400">
              <a:lnSpc>
                <a:spcPct val="115000"/>
              </a:lnSpc>
              <a:spcBef>
                <a:spcPts val="1400"/>
              </a:spcBef>
              <a:defRPr sz="6400" cap="none" spc="0">
                <a:solidFill>
                  <a:srgbClr val="888888"/>
                </a:solidFill>
              </a:defRPr>
            </a:lvl2pPr>
            <a:lvl3pPr algn="ctr" defTabSz="914400">
              <a:lnSpc>
                <a:spcPct val="115000"/>
              </a:lnSpc>
              <a:spcBef>
                <a:spcPts val="1400"/>
              </a:spcBef>
              <a:defRPr sz="6400" cap="none" spc="0">
                <a:solidFill>
                  <a:srgbClr val="888888"/>
                </a:solidFill>
              </a:defRPr>
            </a:lvl3pPr>
            <a:lvl4pPr algn="ctr" defTabSz="914400">
              <a:lnSpc>
                <a:spcPct val="115000"/>
              </a:lnSpc>
              <a:spcBef>
                <a:spcPts val="1400"/>
              </a:spcBef>
              <a:defRPr sz="6400" cap="none" spc="0">
                <a:solidFill>
                  <a:srgbClr val="888888"/>
                </a:solidFill>
              </a:defRPr>
            </a:lvl4pPr>
            <a:lvl5pPr algn="ctr" defTabSz="914400">
              <a:lnSpc>
                <a:spcPct val="115000"/>
              </a:lnSpc>
              <a:spcBef>
                <a:spcPts val="1400"/>
              </a:spcBef>
              <a:defRPr sz="6400" cap="none" spc="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71" name="Body Level One…"/>
          <p:cNvSpPr txBox="1">
            <a:spLocks noGrp="1"/>
          </p:cNvSpPr>
          <p:nvPr>
            <p:ph type="body" idx="1"/>
          </p:nvPr>
        </p:nvSpPr>
        <p:spPr>
          <a:xfrm>
            <a:off x="3962400" y="3200400"/>
            <a:ext cx="16459200" cy="9051926"/>
          </a:xfrm>
          <a:prstGeom prst="rect">
            <a:avLst/>
          </a:prstGeom>
        </p:spPr>
        <p:txBody>
          <a:bodyPr lIns="91436" tIns="91436" rIns="91436" bIns="91436"/>
          <a:lstStyle>
            <a:lvl1pPr marL="535779" indent="-535779" defTabSz="914400">
              <a:spcBef>
                <a:spcPts val="1200"/>
              </a:spcBef>
              <a:buSzPct val="100000"/>
              <a:buFont typeface="Arial"/>
              <a:buChar char="•"/>
              <a:defRPr sz="5000" cap="none" spc="0">
                <a:solidFill>
                  <a:srgbClr val="404040"/>
                </a:solidFill>
              </a:defRPr>
            </a:lvl1pPr>
            <a:lvl2pPr marL="967466" indent="-510265" defTabSz="914400">
              <a:spcBef>
                <a:spcPts val="1200"/>
              </a:spcBef>
              <a:buSzPct val="100000"/>
              <a:buFont typeface="Arial"/>
              <a:buChar char="–"/>
              <a:defRPr sz="5000" cap="none" spc="0">
                <a:solidFill>
                  <a:srgbClr val="404040"/>
                </a:solidFill>
              </a:defRPr>
            </a:lvl2pPr>
            <a:lvl3pPr marL="1390650" indent="-476250" defTabSz="914400">
              <a:spcBef>
                <a:spcPts val="1200"/>
              </a:spcBef>
              <a:buSzPct val="100000"/>
              <a:buFont typeface="Arial"/>
              <a:buChar char="•"/>
              <a:defRPr sz="5000" cap="none" spc="0">
                <a:solidFill>
                  <a:srgbClr val="404040"/>
                </a:solidFill>
              </a:defRPr>
            </a:lvl3pPr>
            <a:lvl4pPr marL="1943100" indent="-571500" defTabSz="914400">
              <a:spcBef>
                <a:spcPts val="1200"/>
              </a:spcBef>
              <a:buSzPct val="100000"/>
              <a:buFont typeface="Arial"/>
              <a:buChar char="–"/>
              <a:defRPr sz="5000" cap="none" spc="0">
                <a:solidFill>
                  <a:srgbClr val="404040"/>
                </a:solidFill>
              </a:defRPr>
            </a:lvl4pPr>
            <a:lvl5pPr marL="2400300" indent="-571500" defTabSz="914400">
              <a:spcBef>
                <a:spcPts val="1200"/>
              </a:spcBef>
              <a:buSzPct val="100000"/>
              <a:buFont typeface="Arial"/>
              <a:buChar char="»"/>
              <a:defRPr sz="5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itle Text"/>
          <p:cNvSpPr txBox="1">
            <a:spLocks noGrp="1"/>
          </p:cNvSpPr>
          <p:nvPr>
            <p:ph type="title"/>
          </p:nvPr>
        </p:nvSpPr>
        <p:spPr>
          <a:xfrm>
            <a:off x="3962400" y="549276"/>
            <a:ext cx="16459200" cy="2286002"/>
          </a:xfrm>
          <a:prstGeom prst="rect">
            <a:avLst/>
          </a:prstGeom>
        </p:spPr>
        <p:txBody>
          <a:bodyPr lIns="91436" tIns="91436" rIns="91436" bIns="91436" anchor="ctr"/>
          <a:lstStyle>
            <a:lvl1pPr defTabSz="914400">
              <a:defRPr sz="8800" spc="-183">
                <a:solidFill>
                  <a:srgbClr val="404040"/>
                </a:solidFill>
              </a:defRPr>
            </a:lvl1pPr>
          </a:lstStyle>
          <a:p>
            <a:r>
              <a:t>Title Text</a:t>
            </a:r>
          </a:p>
        </p:txBody>
      </p:sp>
      <p:sp>
        <p:nvSpPr>
          <p:cNvPr id="173" name="Slide Number"/>
          <p:cNvSpPr txBox="1">
            <a:spLocks noGrp="1"/>
          </p:cNvSpPr>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0" name="Body Level One…"/>
          <p:cNvSpPr txBox="1">
            <a:spLocks noGrp="1"/>
          </p:cNvSpPr>
          <p:nvPr>
            <p:ph type="body" idx="1"/>
          </p:nvPr>
        </p:nvSpPr>
        <p:spPr>
          <a:xfrm>
            <a:off x="3962400" y="3200400"/>
            <a:ext cx="16459200" cy="9051926"/>
          </a:xfrm>
          <a:prstGeom prst="rect">
            <a:avLst/>
          </a:prstGeom>
        </p:spPr>
        <p:txBody>
          <a:bodyPr lIns="91438" tIns="91438" rIns="91438" bIns="91438"/>
          <a:lstStyle>
            <a:lvl1pPr marL="685800" indent="-685800" defTabSz="914400">
              <a:lnSpc>
                <a:spcPct val="100000"/>
              </a:lnSpc>
              <a:spcBef>
                <a:spcPts val="1500"/>
              </a:spcBef>
              <a:buSzPct val="100000"/>
              <a:buFont typeface="Arial"/>
              <a:buChar char="•"/>
              <a:defRPr sz="6400" cap="none" spc="0">
                <a:solidFill>
                  <a:srgbClr val="000000"/>
                </a:solidFill>
              </a:defRPr>
            </a:lvl1pPr>
            <a:lvl2pPr marL="1110342" indent="-653142" defTabSz="914400">
              <a:lnSpc>
                <a:spcPct val="100000"/>
              </a:lnSpc>
              <a:spcBef>
                <a:spcPts val="1500"/>
              </a:spcBef>
              <a:buSzPct val="100000"/>
              <a:buFont typeface="Arial"/>
              <a:buChar char="–"/>
              <a:defRPr sz="6400" cap="none" spc="0">
                <a:solidFill>
                  <a:srgbClr val="000000"/>
                </a:solidFill>
              </a:defRPr>
            </a:lvl2pPr>
            <a:lvl3pPr marL="1524000" indent="-609600" defTabSz="914400">
              <a:lnSpc>
                <a:spcPct val="100000"/>
              </a:lnSpc>
              <a:spcBef>
                <a:spcPts val="1500"/>
              </a:spcBef>
              <a:buSzPct val="100000"/>
              <a:buFont typeface="Arial"/>
              <a:buChar char="•"/>
              <a:defRPr sz="6400" cap="none" spc="0">
                <a:solidFill>
                  <a:srgbClr val="000000"/>
                </a:solidFill>
              </a:defRPr>
            </a:lvl3pPr>
            <a:lvl4pPr marL="2103120" indent="-731519" defTabSz="914400">
              <a:lnSpc>
                <a:spcPct val="100000"/>
              </a:lnSpc>
              <a:spcBef>
                <a:spcPts val="1500"/>
              </a:spcBef>
              <a:buSzPct val="100000"/>
              <a:buFont typeface="Arial"/>
              <a:buChar char="–"/>
              <a:defRPr sz="6400" cap="none" spc="0">
                <a:solidFill>
                  <a:srgbClr val="000000"/>
                </a:solidFill>
              </a:defRPr>
            </a:lvl4pPr>
            <a:lvl5pPr marL="2560320" indent="-731520" defTabSz="914400">
              <a:lnSpc>
                <a:spcPct val="100000"/>
              </a:lnSpc>
              <a:spcBef>
                <a:spcPts val="1500"/>
              </a:spcBef>
              <a:buSzPct val="100000"/>
              <a:buFont typeface="Arial"/>
              <a:buChar char="»"/>
              <a:defRPr sz="6400" cap="none" spc="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 name="Title Text"/>
          <p:cNvSpPr txBox="1">
            <a:spLocks noGrp="1"/>
          </p:cNvSpPr>
          <p:nvPr>
            <p:ph type="title"/>
          </p:nvPr>
        </p:nvSpPr>
        <p:spPr>
          <a:xfrm>
            <a:off x="3962400" y="549276"/>
            <a:ext cx="16459200" cy="2286001"/>
          </a:xfrm>
          <a:prstGeom prst="rect">
            <a:avLst/>
          </a:prstGeom>
        </p:spPr>
        <p:txBody>
          <a:bodyPr lIns="91438" tIns="91438" rIns="91438" bIns="91438" anchor="ctr"/>
          <a:lstStyle>
            <a:lvl1pPr algn="ctr" defTabSz="914400">
              <a:lnSpc>
                <a:spcPct val="100000"/>
              </a:lnSpc>
              <a:defRPr sz="8800" spc="0">
                <a:solidFill>
                  <a:srgbClr val="000000"/>
                </a:solidFill>
              </a:defRPr>
            </a:lvl1pPr>
          </a:lstStyle>
          <a:p>
            <a:r>
              <a:t>Title Text</a:t>
            </a:r>
          </a:p>
        </p:txBody>
      </p:sp>
      <p:sp>
        <p:nvSpPr>
          <p:cNvPr id="182" name="Slide Number"/>
          <p:cNvSpPr txBox="1">
            <a:spLocks noGrp="1"/>
          </p:cNvSpPr>
          <p:nvPr>
            <p:ph type="sldNum" sz="quarter" idx="2"/>
          </p:nvPr>
        </p:nvSpPr>
        <p:spPr>
          <a:xfrm>
            <a:off x="19917054" y="12835871"/>
            <a:ext cx="504546" cy="483908"/>
          </a:xfrm>
          <a:prstGeom prst="rect">
            <a:avLst/>
          </a:prstGeom>
        </p:spPr>
        <p:txBody>
          <a:bodyPr lIns="91438" tIns="91438" rIns="91438" bIns="91438"/>
          <a:lstStyle>
            <a:lvl1pPr defTabSz="9144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Image"/>
          <p:cNvSpPr>
            <a:spLocks noGrp="1"/>
          </p:cNvSpPr>
          <p:nvPr>
            <p:ph type="pic" sz="half" idx="21"/>
          </p:nvPr>
        </p:nvSpPr>
        <p:spPr>
          <a:xfrm>
            <a:off x="5329061" y="406546"/>
            <a:ext cx="13716005" cy="9148765"/>
          </a:xfrm>
          <a:prstGeom prst="rect">
            <a:avLst/>
          </a:prstGeom>
        </p:spPr>
        <p:txBody>
          <a:bodyPr lIns="91439" tIns="45719" rIns="91439" bIns="45719">
            <a:noAutofit/>
          </a:bodyPr>
          <a:lstStyle/>
          <a:p>
            <a:endParaRPr/>
          </a:p>
        </p:txBody>
      </p:sp>
      <p:sp>
        <p:nvSpPr>
          <p:cNvPr id="24" name="Title Text"/>
          <p:cNvSpPr txBox="1">
            <a:spLocks noGrp="1"/>
          </p:cNvSpPr>
          <p:nvPr>
            <p:ph type="title"/>
          </p:nvPr>
        </p:nvSpPr>
        <p:spPr>
          <a:xfrm>
            <a:off x="4833937" y="9447609"/>
            <a:ext cx="14716127" cy="2000252"/>
          </a:xfrm>
          <a:prstGeom prst="rect">
            <a:avLst/>
          </a:prstGeom>
        </p:spPr>
        <p:txBody>
          <a:bodyPr lIns="71436" tIns="71436" rIns="71436" bIns="71436"/>
          <a:lstStyle>
            <a:lvl1pPr defTabSz="690083">
              <a:defRPr sz="8400" spc="-300">
                <a:solidFill>
                  <a:srgbClr val="404040"/>
                </a:solidFill>
              </a:defRPr>
            </a:lvl1pPr>
          </a:lstStyle>
          <a:p>
            <a:r>
              <a:t>Title Text</a:t>
            </a:r>
          </a:p>
        </p:txBody>
      </p:sp>
      <p:sp>
        <p:nvSpPr>
          <p:cNvPr id="25" name="Body Level One…"/>
          <p:cNvSpPr txBox="1">
            <a:spLocks noGrp="1"/>
          </p:cNvSpPr>
          <p:nvPr>
            <p:ph type="body" sz="quarter" idx="1"/>
          </p:nvPr>
        </p:nvSpPr>
        <p:spPr>
          <a:xfrm>
            <a:off x="4833937" y="11465717"/>
            <a:ext cx="14716127" cy="1589487"/>
          </a:xfrm>
          <a:prstGeom prst="rect">
            <a:avLst/>
          </a:prstGeom>
        </p:spPr>
        <p:txBody>
          <a:bodyPr lIns="71436" tIns="71436" rIns="71436" bIns="71436"/>
          <a:lstStyle>
            <a:lvl1pPr algn="ctr" defTabSz="821530">
              <a:lnSpc>
                <a:spcPct val="100000"/>
              </a:lnSpc>
              <a:spcBef>
                <a:spcPts val="0"/>
              </a:spcBef>
              <a:defRPr sz="5200" cap="none" spc="0">
                <a:solidFill>
                  <a:srgbClr val="000000"/>
                </a:solidFill>
                <a:latin typeface="+mn-lt"/>
                <a:ea typeface="+mn-ea"/>
                <a:cs typeface="+mn-cs"/>
                <a:sym typeface="Helvetica Neue"/>
              </a:defRPr>
            </a:lvl1pPr>
            <a:lvl2pPr algn="ctr" defTabSz="821530">
              <a:lnSpc>
                <a:spcPct val="100000"/>
              </a:lnSpc>
              <a:spcBef>
                <a:spcPts val="0"/>
              </a:spcBef>
              <a:defRPr sz="5200" cap="none" spc="0">
                <a:solidFill>
                  <a:srgbClr val="000000"/>
                </a:solidFill>
                <a:latin typeface="+mn-lt"/>
                <a:ea typeface="+mn-ea"/>
                <a:cs typeface="+mn-cs"/>
                <a:sym typeface="Helvetica Neue"/>
              </a:defRPr>
            </a:lvl2pPr>
            <a:lvl3pPr algn="ctr" defTabSz="821530">
              <a:lnSpc>
                <a:spcPct val="100000"/>
              </a:lnSpc>
              <a:spcBef>
                <a:spcPts val="0"/>
              </a:spcBef>
              <a:defRPr sz="5200" cap="none" spc="0">
                <a:solidFill>
                  <a:srgbClr val="000000"/>
                </a:solidFill>
                <a:latin typeface="+mn-lt"/>
                <a:ea typeface="+mn-ea"/>
                <a:cs typeface="+mn-cs"/>
                <a:sym typeface="Helvetica Neue"/>
              </a:defRPr>
            </a:lvl3pPr>
            <a:lvl4pPr algn="ctr" defTabSz="821530">
              <a:lnSpc>
                <a:spcPct val="100000"/>
              </a:lnSpc>
              <a:spcBef>
                <a:spcPts val="0"/>
              </a:spcBef>
              <a:defRPr sz="5200" cap="none" spc="0">
                <a:solidFill>
                  <a:srgbClr val="000000"/>
                </a:solidFill>
                <a:latin typeface="+mn-lt"/>
                <a:ea typeface="+mn-ea"/>
                <a:cs typeface="+mn-cs"/>
                <a:sym typeface="Helvetica Neue"/>
              </a:defRPr>
            </a:lvl4pPr>
            <a:lvl5pPr algn="ctr" defTabSz="821530">
              <a:lnSpc>
                <a:spcPct val="100000"/>
              </a:lnSpc>
              <a:spcBef>
                <a:spcPts val="0"/>
              </a:spcBef>
              <a:defRPr sz="52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sz="11200" spc="0">
                <a:solidFill>
                  <a:srgbClr val="000000"/>
                </a:solidFill>
                <a:latin typeface="Helvetica Neue Medium"/>
                <a:ea typeface="Helvetica Neue Medium"/>
                <a:cs typeface="Helvetica Neue Medium"/>
                <a:sym typeface="Helvetica Neue Medium"/>
              </a:defRPr>
            </a:lvl1pPr>
          </a:lstStyle>
          <a:p>
            <a:r>
              <a:t>Title Text</a:t>
            </a:r>
          </a:p>
        </p:txBody>
      </p:sp>
      <p:sp>
        <p:nvSpPr>
          <p:cNvPr id="190" name="Body Level One…"/>
          <p:cNvSpPr txBox="1">
            <a:spLocks noGrp="1"/>
          </p:cNvSpPr>
          <p:nvPr>
            <p:ph type="body" idx="1"/>
          </p:nvPr>
        </p:nvSpPr>
        <p:spPr>
          <a:xfrm>
            <a:off x="4387453" y="3643312"/>
            <a:ext cx="15609094" cy="8840393"/>
          </a:xfrm>
          <a:prstGeom prst="rect">
            <a:avLst/>
          </a:prstGeom>
        </p:spPr>
        <p:txBody>
          <a:bodyPr lIns="71436" tIns="71436" rIns="71436" bIns="71436" anchor="ctr"/>
          <a:lstStyle>
            <a:lvl1pPr marL="611187" indent="-611187" defTabSz="821530">
              <a:lnSpc>
                <a:spcPct val="100000"/>
              </a:lnSpc>
              <a:spcBef>
                <a:spcPts val="5900"/>
              </a:spcBef>
              <a:buSzPct val="145000"/>
              <a:buChar char="•"/>
              <a:defRPr sz="4400" cap="none" spc="0">
                <a:solidFill>
                  <a:srgbClr val="000000"/>
                </a:solidFill>
                <a:latin typeface="+mn-lt"/>
                <a:ea typeface="+mn-ea"/>
                <a:cs typeface="+mn-cs"/>
                <a:sym typeface="Helvetica Neue"/>
              </a:defRPr>
            </a:lvl1pPr>
            <a:lvl2pPr marL="1055687" indent="-611187" defTabSz="821530">
              <a:lnSpc>
                <a:spcPct val="100000"/>
              </a:lnSpc>
              <a:spcBef>
                <a:spcPts val="5900"/>
              </a:spcBef>
              <a:buSzPct val="145000"/>
              <a:buChar char="•"/>
              <a:defRPr sz="4400" cap="none" spc="0">
                <a:solidFill>
                  <a:srgbClr val="000000"/>
                </a:solidFill>
                <a:latin typeface="+mn-lt"/>
                <a:ea typeface="+mn-ea"/>
                <a:cs typeface="+mn-cs"/>
                <a:sym typeface="Helvetica Neue"/>
              </a:defRPr>
            </a:lvl2pPr>
            <a:lvl3pPr marL="1500187" indent="-611187" defTabSz="821530">
              <a:lnSpc>
                <a:spcPct val="100000"/>
              </a:lnSpc>
              <a:spcBef>
                <a:spcPts val="5900"/>
              </a:spcBef>
              <a:buSzPct val="145000"/>
              <a:buChar char="•"/>
              <a:defRPr sz="4400" cap="none" spc="0">
                <a:solidFill>
                  <a:srgbClr val="000000"/>
                </a:solidFill>
                <a:latin typeface="+mn-lt"/>
                <a:ea typeface="+mn-ea"/>
                <a:cs typeface="+mn-cs"/>
                <a:sym typeface="Helvetica Neue"/>
              </a:defRPr>
            </a:lvl3pPr>
            <a:lvl4pPr marL="1944686" indent="-611187" defTabSz="821530">
              <a:lnSpc>
                <a:spcPct val="100000"/>
              </a:lnSpc>
              <a:spcBef>
                <a:spcPts val="5900"/>
              </a:spcBef>
              <a:buSzPct val="145000"/>
              <a:buChar char="•"/>
              <a:defRPr sz="4400" cap="none" spc="0">
                <a:solidFill>
                  <a:srgbClr val="000000"/>
                </a:solidFill>
                <a:latin typeface="+mn-lt"/>
                <a:ea typeface="+mn-ea"/>
                <a:cs typeface="+mn-cs"/>
                <a:sym typeface="Helvetica Neue"/>
              </a:defRPr>
            </a:lvl4pPr>
            <a:lvl5pPr marL="2389186" indent="-611186" defTabSz="821530">
              <a:lnSpc>
                <a:spcPct val="100000"/>
              </a:lnSpc>
              <a:spcBef>
                <a:spcPts val="5900"/>
              </a:spcBef>
              <a:buSzPct val="145000"/>
              <a:buChar char="•"/>
              <a:defRPr sz="44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98"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199"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200" name="Straight Connector 9"/>
          <p:cNvSpPr/>
          <p:nvPr/>
        </p:nvSpPr>
        <p:spPr>
          <a:xfrm>
            <a:off x="2387064" y="3475691"/>
            <a:ext cx="19933920" cy="1"/>
          </a:xfrm>
          <a:prstGeom prst="line">
            <a:avLst/>
          </a:prstGeom>
          <a:ln w="12700">
            <a:solidFill>
              <a:srgbClr val="808080"/>
            </a:solidFill>
          </a:ln>
        </p:spPr>
        <p:txBody>
          <a:bodyPr lIns="45718" tIns="45718" rIns="45718" bIns="45718"/>
          <a:lstStyle/>
          <a:p>
            <a:endParaRPr/>
          </a:p>
        </p:txBody>
      </p:sp>
      <p:sp>
        <p:nvSpPr>
          <p:cNvPr id="201" name="Title Text"/>
          <p:cNvSpPr txBox="1">
            <a:spLocks noGrp="1"/>
          </p:cNvSpPr>
          <p:nvPr>
            <p:ph type="title"/>
          </p:nvPr>
        </p:nvSpPr>
        <p:spPr>
          <a:xfrm>
            <a:off x="2194560" y="573206"/>
            <a:ext cx="20116802" cy="2901514"/>
          </a:xfrm>
          <a:prstGeom prst="rect">
            <a:avLst/>
          </a:prstGeom>
        </p:spPr>
        <p:txBody>
          <a:bodyPr/>
          <a:lstStyle>
            <a:lvl1pPr>
              <a:defRPr sz="9600" spc="-200">
                <a:solidFill>
                  <a:srgbClr val="404040"/>
                </a:solidFill>
              </a:defRPr>
            </a:lvl1pPr>
          </a:lstStyle>
          <a:p>
            <a:r>
              <a:t>Title Text</a:t>
            </a:r>
          </a:p>
        </p:txBody>
      </p:sp>
      <p:sp>
        <p:nvSpPr>
          <p:cNvPr id="202" name="Body Level One…"/>
          <p:cNvSpPr txBox="1">
            <a:spLocks noGrp="1"/>
          </p:cNvSpPr>
          <p:nvPr>
            <p:ph type="body" idx="1"/>
          </p:nvPr>
        </p:nvSpPr>
        <p:spPr>
          <a:xfrm>
            <a:off x="2194560" y="3691468"/>
            <a:ext cx="20116802" cy="8046720"/>
          </a:xfrm>
          <a:prstGeom prst="rect">
            <a:avLst/>
          </a:prstGeom>
        </p:spPr>
        <p:txBody>
          <a:bodyPr lIns="0" tIns="0" rIns="0" bIns="0"/>
          <a:lstStyle>
            <a:lvl1pPr marL="192019" indent="-192019" defTabSz="1773935">
              <a:lnSpc>
                <a:spcPct val="115000"/>
              </a:lnSpc>
              <a:spcBef>
                <a:spcPts val="0"/>
              </a:spcBef>
              <a:buClr>
                <a:srgbClr val="1CADE4"/>
              </a:buClr>
              <a:buSzPct val="100000"/>
              <a:buFont typeface="Calibri"/>
              <a:buChar char=" "/>
              <a:defRPr sz="4200" cap="none" spc="0">
                <a:solidFill>
                  <a:srgbClr val="404040"/>
                </a:solidFill>
              </a:defRPr>
            </a:lvl1pPr>
            <a:lvl2pPr marL="627888" indent="-426720" defTabSz="1773935">
              <a:lnSpc>
                <a:spcPct val="115000"/>
              </a:lnSpc>
              <a:spcBef>
                <a:spcPts val="0"/>
              </a:spcBef>
              <a:buClr>
                <a:srgbClr val="1CADE4"/>
              </a:buClr>
              <a:buSzPct val="100000"/>
              <a:buFont typeface="Calibri"/>
              <a:buChar char="◦"/>
              <a:defRPr sz="4200" cap="none" spc="0">
                <a:solidFill>
                  <a:srgbClr val="404040"/>
                </a:solidFill>
              </a:defRPr>
            </a:lvl2pPr>
            <a:lvl3pPr marL="932685" indent="-548637" defTabSz="1773935">
              <a:lnSpc>
                <a:spcPct val="115000"/>
              </a:lnSpc>
              <a:spcBef>
                <a:spcPts val="0"/>
              </a:spcBef>
              <a:buClr>
                <a:srgbClr val="1CADE4"/>
              </a:buClr>
              <a:buSzPct val="100000"/>
              <a:buFont typeface="Calibri"/>
              <a:buChar char="◦"/>
              <a:defRPr sz="4200" cap="none" spc="0">
                <a:solidFill>
                  <a:srgbClr val="404040"/>
                </a:solidFill>
              </a:defRPr>
            </a:lvl3pPr>
            <a:lvl4pPr marL="1115566" indent="-548638" defTabSz="1773935">
              <a:lnSpc>
                <a:spcPct val="115000"/>
              </a:lnSpc>
              <a:spcBef>
                <a:spcPts val="0"/>
              </a:spcBef>
              <a:buClr>
                <a:srgbClr val="1CADE4"/>
              </a:buClr>
              <a:buSzPct val="100000"/>
              <a:buFont typeface="Calibri"/>
              <a:buChar char="◦"/>
              <a:defRPr sz="4200" cap="none" spc="0">
                <a:solidFill>
                  <a:srgbClr val="404040"/>
                </a:solidFill>
              </a:defRPr>
            </a:lvl4pPr>
            <a:lvl5pPr marL="1298447" indent="-548638" defTabSz="1773935">
              <a:lnSpc>
                <a:spcPct val="115000"/>
              </a:lnSpc>
              <a:spcBef>
                <a:spcPts val="0"/>
              </a:spcBef>
              <a:buClr>
                <a:srgbClr val="1CADE4"/>
              </a:buClr>
              <a:buSzPct val="100000"/>
              <a:buFont typeface="Calibri"/>
              <a:buChar char="◦"/>
              <a:defRPr sz="42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4833937" y="4536280"/>
            <a:ext cx="14716127" cy="4643439"/>
          </a:xfrm>
          <a:prstGeom prst="rect">
            <a:avLst/>
          </a:prstGeom>
        </p:spPr>
        <p:txBody>
          <a:bodyPr lIns="71436" tIns="71436" rIns="71436" bIns="71436" anchor="ctr"/>
          <a:lstStyle>
            <a:lvl1pPr defTabSz="690083">
              <a:defRPr sz="8400" spc="-300">
                <a:solidFill>
                  <a:srgbClr val="404040"/>
                </a:solidFill>
              </a:defRPr>
            </a:lvl1pPr>
          </a:lstStyle>
          <a:p>
            <a:r>
              <a:t>Title Text</a:t>
            </a:r>
          </a:p>
        </p:txBody>
      </p:sp>
      <p:sp>
        <p:nvSpPr>
          <p:cNvPr id="34"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Image"/>
          <p:cNvSpPr>
            <a:spLocks noGrp="1"/>
          </p:cNvSpPr>
          <p:nvPr>
            <p:ph type="pic" idx="21"/>
          </p:nvPr>
        </p:nvSpPr>
        <p:spPr>
          <a:xfrm>
            <a:off x="6231432" y="863203"/>
            <a:ext cx="17439683" cy="11626455"/>
          </a:xfrm>
          <a:prstGeom prst="rect">
            <a:avLst/>
          </a:prstGeom>
        </p:spPr>
        <p:txBody>
          <a:bodyPr lIns="91439" tIns="45719" rIns="91439" bIns="45719">
            <a:noAutofit/>
          </a:bodyPr>
          <a:lstStyle/>
          <a:p>
            <a:endParaRPr/>
          </a:p>
        </p:txBody>
      </p:sp>
      <p:sp>
        <p:nvSpPr>
          <p:cNvPr id="42" name="Title Text"/>
          <p:cNvSpPr txBox="1">
            <a:spLocks noGrp="1"/>
          </p:cNvSpPr>
          <p:nvPr>
            <p:ph type="title"/>
          </p:nvPr>
        </p:nvSpPr>
        <p:spPr>
          <a:xfrm>
            <a:off x="4387453" y="892967"/>
            <a:ext cx="7500939" cy="5607846"/>
          </a:xfrm>
          <a:prstGeom prst="rect">
            <a:avLst/>
          </a:prstGeom>
        </p:spPr>
        <p:txBody>
          <a:bodyPr lIns="71436" tIns="71436" rIns="71436" bIns="71436"/>
          <a:lstStyle>
            <a:lvl1pPr algn="ctr" defTabSz="821530">
              <a:lnSpc>
                <a:spcPct val="100000"/>
              </a:lnSpc>
              <a:defRPr sz="8400" spc="0">
                <a:solidFill>
                  <a:srgbClr val="000000"/>
                </a:solidFill>
                <a:latin typeface="Helvetica Neue Medium"/>
                <a:ea typeface="Helvetica Neue Medium"/>
                <a:cs typeface="Helvetica Neue Medium"/>
                <a:sym typeface="Helvetica Neue Medium"/>
              </a:defRPr>
            </a:lvl1pPr>
          </a:lstStyle>
          <a:p>
            <a:r>
              <a:t>Title Text</a:t>
            </a:r>
          </a:p>
        </p:txBody>
      </p:sp>
      <p:sp>
        <p:nvSpPr>
          <p:cNvPr id="43" name="Body Level One…"/>
          <p:cNvSpPr txBox="1">
            <a:spLocks noGrp="1"/>
          </p:cNvSpPr>
          <p:nvPr>
            <p:ph type="body" sz="quarter" idx="1"/>
          </p:nvPr>
        </p:nvSpPr>
        <p:spPr>
          <a:xfrm>
            <a:off x="4387453" y="6643686"/>
            <a:ext cx="7500939" cy="5786439"/>
          </a:xfrm>
          <a:prstGeom prst="rect">
            <a:avLst/>
          </a:prstGeom>
        </p:spPr>
        <p:txBody>
          <a:bodyPr lIns="71436" tIns="71436" rIns="71436" bIns="71436"/>
          <a:lstStyle>
            <a:lvl1pPr algn="ctr" defTabSz="821530">
              <a:lnSpc>
                <a:spcPct val="100000"/>
              </a:lnSpc>
              <a:spcBef>
                <a:spcPts val="0"/>
              </a:spcBef>
              <a:defRPr sz="5200" cap="none" spc="0">
                <a:solidFill>
                  <a:srgbClr val="000000"/>
                </a:solidFill>
                <a:latin typeface="+mn-lt"/>
                <a:ea typeface="+mn-ea"/>
                <a:cs typeface="+mn-cs"/>
                <a:sym typeface="Helvetica Neue"/>
              </a:defRPr>
            </a:lvl1pPr>
            <a:lvl2pPr algn="ctr" defTabSz="821530">
              <a:lnSpc>
                <a:spcPct val="100000"/>
              </a:lnSpc>
              <a:spcBef>
                <a:spcPts val="0"/>
              </a:spcBef>
              <a:defRPr sz="5200" cap="none" spc="0">
                <a:solidFill>
                  <a:srgbClr val="000000"/>
                </a:solidFill>
                <a:latin typeface="+mn-lt"/>
                <a:ea typeface="+mn-ea"/>
                <a:cs typeface="+mn-cs"/>
                <a:sym typeface="Helvetica Neue"/>
              </a:defRPr>
            </a:lvl2pPr>
            <a:lvl3pPr algn="ctr" defTabSz="821530">
              <a:lnSpc>
                <a:spcPct val="100000"/>
              </a:lnSpc>
              <a:spcBef>
                <a:spcPts val="0"/>
              </a:spcBef>
              <a:defRPr sz="5200" cap="none" spc="0">
                <a:solidFill>
                  <a:srgbClr val="000000"/>
                </a:solidFill>
                <a:latin typeface="+mn-lt"/>
                <a:ea typeface="+mn-ea"/>
                <a:cs typeface="+mn-cs"/>
                <a:sym typeface="Helvetica Neue"/>
              </a:defRPr>
            </a:lvl3pPr>
            <a:lvl4pPr algn="ctr" defTabSz="821530">
              <a:lnSpc>
                <a:spcPct val="100000"/>
              </a:lnSpc>
              <a:spcBef>
                <a:spcPts val="0"/>
              </a:spcBef>
              <a:defRPr sz="5200" cap="none" spc="0">
                <a:solidFill>
                  <a:srgbClr val="000000"/>
                </a:solidFill>
                <a:latin typeface="+mn-lt"/>
                <a:ea typeface="+mn-ea"/>
                <a:cs typeface="+mn-cs"/>
                <a:sym typeface="Helvetica Neue"/>
              </a:defRPr>
            </a:lvl4pPr>
            <a:lvl5pPr algn="ctr" defTabSz="821530">
              <a:lnSpc>
                <a:spcPct val="100000"/>
              </a:lnSpc>
              <a:spcBef>
                <a:spcPts val="0"/>
              </a:spcBef>
              <a:defRPr sz="52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51" name="Title Text"/>
          <p:cNvSpPr txBox="1">
            <a:spLocks noGrp="1"/>
          </p:cNvSpPr>
          <p:nvPr>
            <p:ph type="title"/>
          </p:nvPr>
        </p:nvSpPr>
        <p:spPr>
          <a:xfrm>
            <a:off x="4387453" y="357186"/>
            <a:ext cx="15609094" cy="3036096"/>
          </a:xfrm>
          <a:prstGeom prst="rect">
            <a:avLst/>
          </a:prstGeom>
        </p:spPr>
        <p:txBody>
          <a:bodyPr lIns="71436" tIns="71436" rIns="71436" bIns="71436" anchor="ctr"/>
          <a:lstStyle>
            <a:lvl1pPr defTabSz="690083">
              <a:defRPr sz="8400" spc="-300">
                <a:solidFill>
                  <a:srgbClr val="404040"/>
                </a:solidFill>
              </a:defRPr>
            </a:lvl1pPr>
          </a:lstStyle>
          <a:p>
            <a:r>
              <a:t>Title Text</a:t>
            </a:r>
          </a:p>
        </p:txBody>
      </p:sp>
      <p:sp>
        <p:nvSpPr>
          <p:cNvPr id="52"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387453" y="357186"/>
            <a:ext cx="15609094" cy="3036096"/>
          </a:xfrm>
          <a:prstGeom prst="rect">
            <a:avLst/>
          </a:prstGeom>
        </p:spPr>
        <p:txBody>
          <a:bodyPr lIns="71436" tIns="71436" rIns="71436" bIns="71436" anchor="ctr"/>
          <a:lstStyle>
            <a:lvl1pPr defTabSz="690083">
              <a:defRPr sz="8400" spc="-300">
                <a:solidFill>
                  <a:srgbClr val="404040"/>
                </a:solidFill>
              </a:defRPr>
            </a:lvl1pPr>
          </a:lstStyle>
          <a:p>
            <a:r>
              <a:t>Title Text</a:t>
            </a:r>
          </a:p>
        </p:txBody>
      </p:sp>
      <p:sp>
        <p:nvSpPr>
          <p:cNvPr id="60" name="Body Level One…"/>
          <p:cNvSpPr txBox="1">
            <a:spLocks noGrp="1"/>
          </p:cNvSpPr>
          <p:nvPr>
            <p:ph type="body" idx="1"/>
          </p:nvPr>
        </p:nvSpPr>
        <p:spPr>
          <a:xfrm>
            <a:off x="4387453" y="3643312"/>
            <a:ext cx="15609094" cy="8840393"/>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8" name="Image"/>
          <p:cNvSpPr>
            <a:spLocks noGrp="1"/>
          </p:cNvSpPr>
          <p:nvPr>
            <p:ph type="pic" sz="half" idx="21"/>
          </p:nvPr>
        </p:nvSpPr>
        <p:spPr>
          <a:xfrm>
            <a:off x="8794253" y="3637357"/>
            <a:ext cx="13260588" cy="8840393"/>
          </a:xfrm>
          <a:prstGeom prst="rect">
            <a:avLst/>
          </a:prstGeom>
        </p:spPr>
        <p:txBody>
          <a:bodyPr lIns="91439" tIns="45719" rIns="91439" bIns="45719">
            <a:noAutofit/>
          </a:bodyPr>
          <a:lstStyle/>
          <a:p>
            <a:endParaRPr/>
          </a:p>
        </p:txBody>
      </p:sp>
      <p:sp>
        <p:nvSpPr>
          <p:cNvPr id="69" name="Title Text"/>
          <p:cNvSpPr txBox="1">
            <a:spLocks noGrp="1"/>
          </p:cNvSpPr>
          <p:nvPr>
            <p:ph type="title"/>
          </p:nvPr>
        </p:nvSpPr>
        <p:spPr>
          <a:xfrm>
            <a:off x="4387453" y="357186"/>
            <a:ext cx="15609094" cy="3036096"/>
          </a:xfrm>
          <a:prstGeom prst="rect">
            <a:avLst/>
          </a:prstGeom>
        </p:spPr>
        <p:txBody>
          <a:bodyPr lIns="71436" tIns="71436" rIns="71436" bIns="71436" anchor="ctr"/>
          <a:lstStyle>
            <a:lvl1pPr defTabSz="690083">
              <a:defRPr sz="8400" spc="-300">
                <a:solidFill>
                  <a:srgbClr val="404040"/>
                </a:solidFill>
              </a:defRPr>
            </a:lvl1pPr>
          </a:lstStyle>
          <a:p>
            <a:r>
              <a:t>Title Text</a:t>
            </a:r>
          </a:p>
        </p:txBody>
      </p:sp>
      <p:sp>
        <p:nvSpPr>
          <p:cNvPr id="70" name="Body Level One…"/>
          <p:cNvSpPr txBox="1">
            <a:spLocks noGrp="1"/>
          </p:cNvSpPr>
          <p:nvPr>
            <p:ph type="body" sz="quarter" idx="1"/>
          </p:nvPr>
        </p:nvSpPr>
        <p:spPr>
          <a:xfrm>
            <a:off x="4387453" y="3643312"/>
            <a:ext cx="7500939" cy="8840393"/>
          </a:xfrm>
          <a:prstGeom prst="rect">
            <a:avLst/>
          </a:prstGeom>
        </p:spPr>
        <p:txBody>
          <a:bodyPr lIns="71436" tIns="71436" rIns="71436" bIns="71436" anchor="ctr"/>
          <a:lstStyle>
            <a:lvl1pPr marL="465363" indent="-465363" defTabSz="821530">
              <a:lnSpc>
                <a:spcPct val="100000"/>
              </a:lnSpc>
              <a:spcBef>
                <a:spcPts val="4500"/>
              </a:spcBef>
              <a:buSzPct val="100000"/>
              <a:buChar char="•"/>
              <a:defRPr sz="3800" cap="none" spc="0">
                <a:solidFill>
                  <a:srgbClr val="000000"/>
                </a:solidFill>
                <a:latin typeface="+mn-lt"/>
                <a:ea typeface="+mn-ea"/>
                <a:cs typeface="+mn-cs"/>
                <a:sym typeface="Helvetica Neue"/>
              </a:defRPr>
            </a:lvl1pPr>
            <a:lvl2pPr marL="808263" indent="-465363" defTabSz="821530">
              <a:lnSpc>
                <a:spcPct val="100000"/>
              </a:lnSpc>
              <a:spcBef>
                <a:spcPts val="4500"/>
              </a:spcBef>
              <a:buSzPct val="100000"/>
              <a:buChar char="•"/>
              <a:defRPr sz="3800" cap="none" spc="0">
                <a:solidFill>
                  <a:srgbClr val="000000"/>
                </a:solidFill>
                <a:latin typeface="+mn-lt"/>
                <a:ea typeface="+mn-ea"/>
                <a:cs typeface="+mn-cs"/>
                <a:sym typeface="Helvetica Neue"/>
              </a:defRPr>
            </a:lvl2pPr>
            <a:lvl3pPr marL="1151164" indent="-465363" defTabSz="821530">
              <a:lnSpc>
                <a:spcPct val="100000"/>
              </a:lnSpc>
              <a:spcBef>
                <a:spcPts val="4500"/>
              </a:spcBef>
              <a:buSzPct val="100000"/>
              <a:buChar char="◦"/>
              <a:defRPr sz="3800" cap="none" spc="0">
                <a:solidFill>
                  <a:srgbClr val="000000"/>
                </a:solidFill>
                <a:latin typeface="+mn-lt"/>
                <a:ea typeface="+mn-ea"/>
                <a:cs typeface="+mn-cs"/>
                <a:sym typeface="Helvetica Neue"/>
              </a:defRPr>
            </a:lvl3pPr>
            <a:lvl4pPr marL="1494064" indent="-465364" defTabSz="821530">
              <a:lnSpc>
                <a:spcPct val="100000"/>
              </a:lnSpc>
              <a:spcBef>
                <a:spcPts val="4500"/>
              </a:spcBef>
              <a:buSzPct val="100000"/>
              <a:buChar char="◦"/>
              <a:defRPr sz="3800" cap="none" spc="0">
                <a:solidFill>
                  <a:srgbClr val="000000"/>
                </a:solidFill>
                <a:latin typeface="+mn-lt"/>
                <a:ea typeface="+mn-ea"/>
                <a:cs typeface="+mn-cs"/>
                <a:sym typeface="Helvetica Neue"/>
              </a:defRPr>
            </a:lvl4pPr>
            <a:lvl5pPr marL="1836964" indent="-465364" defTabSz="821530">
              <a:lnSpc>
                <a:spcPct val="100000"/>
              </a:lnSpc>
              <a:spcBef>
                <a:spcPts val="4500"/>
              </a:spcBef>
              <a:buSzPct val="100000"/>
              <a:buChar char="◦"/>
              <a:defRPr sz="3800" cap="none" spc="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11954104" y="13073062"/>
            <a:ext cx="466267" cy="473075"/>
          </a:xfrm>
          <a:prstGeom prst="rect">
            <a:avLst/>
          </a:prstGeom>
        </p:spPr>
        <p:txBody>
          <a:bodyPr lIns="71436" tIns="71436" rIns="71436" bIns="71436" anchor="t"/>
          <a:lstStyle>
            <a:lvl1pPr algn="ctr" defTabSz="821530">
              <a:defRPr sz="2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78" name="Body Level One…"/>
          <p:cNvSpPr txBox="1">
            <a:spLocks noGrp="1"/>
          </p:cNvSpPr>
          <p:nvPr>
            <p:ph type="body" idx="1"/>
          </p:nvPr>
        </p:nvSpPr>
        <p:spPr>
          <a:xfrm>
            <a:off x="4387453" y="1785936"/>
            <a:ext cx="15609094" cy="10144127"/>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6" name="Image"/>
          <p:cNvSpPr>
            <a:spLocks noGrp="1"/>
          </p:cNvSpPr>
          <p:nvPr>
            <p:ph type="pic" sz="quarter" idx="21"/>
          </p:nvPr>
        </p:nvSpPr>
        <p:spPr>
          <a:xfrm>
            <a:off x="12442031" y="7072311"/>
            <a:ext cx="8514490" cy="5679283"/>
          </a:xfrm>
          <a:prstGeom prst="rect">
            <a:avLst/>
          </a:prstGeom>
        </p:spPr>
        <p:txBody>
          <a:bodyPr lIns="91439" tIns="45719" rIns="91439" bIns="45719">
            <a:noAutofit/>
          </a:bodyPr>
          <a:lstStyle/>
          <a:p>
            <a:endParaRPr/>
          </a:p>
        </p:txBody>
      </p:sp>
      <p:sp>
        <p:nvSpPr>
          <p:cNvPr id="87" name="Image"/>
          <p:cNvSpPr>
            <a:spLocks noGrp="1"/>
          </p:cNvSpPr>
          <p:nvPr>
            <p:ph type="pic" sz="quarter" idx="22"/>
          </p:nvPr>
        </p:nvSpPr>
        <p:spPr>
          <a:xfrm>
            <a:off x="12192000" y="1250155"/>
            <a:ext cx="8251033" cy="5500691"/>
          </a:xfrm>
          <a:prstGeom prst="rect">
            <a:avLst/>
          </a:prstGeom>
        </p:spPr>
        <p:txBody>
          <a:bodyPr lIns="91439" tIns="45719" rIns="91439" bIns="45719">
            <a:noAutofit/>
          </a:bodyPr>
          <a:lstStyle/>
          <a:p>
            <a:endParaRPr/>
          </a:p>
        </p:txBody>
      </p:sp>
      <p:sp>
        <p:nvSpPr>
          <p:cNvPr id="88" name="Image"/>
          <p:cNvSpPr>
            <a:spLocks noGrp="1"/>
          </p:cNvSpPr>
          <p:nvPr>
            <p:ph type="pic" idx="23"/>
          </p:nvPr>
        </p:nvSpPr>
        <p:spPr>
          <a:xfrm>
            <a:off x="-291704" y="1250155"/>
            <a:ext cx="16850321" cy="11233549"/>
          </a:xfrm>
          <a:prstGeom prst="rect">
            <a:avLst/>
          </a:prstGeom>
        </p:spPr>
        <p:txBody>
          <a:bodyPr lIns="91439" tIns="45719" rIns="91439" bIns="45719">
            <a:noAutofit/>
          </a:bodyPr>
          <a:lstStyle/>
          <a:p>
            <a:endParaRPr/>
          </a:p>
        </p:txBody>
      </p:sp>
      <p:sp>
        <p:nvSpPr>
          <p:cNvPr id="89" name="Slide Number"/>
          <p:cNvSpPr txBox="1">
            <a:spLocks noGrp="1"/>
          </p:cNvSpPr>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1" y="12801600"/>
            <a:ext cx="24384008"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3" name="Rectangle 7"/>
          <p:cNvSpPr/>
          <p:nvPr/>
        </p:nvSpPr>
        <p:spPr>
          <a:xfrm>
            <a:off x="-1" y="12668632"/>
            <a:ext cx="24384008" cy="132974"/>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endParaRPr/>
          </a:p>
        </p:txBody>
      </p:sp>
      <p:sp>
        <p:nvSpPr>
          <p:cNvPr id="4" name="Straight Connector 8"/>
          <p:cNvSpPr/>
          <p:nvPr/>
        </p:nvSpPr>
        <p:spPr>
          <a:xfrm>
            <a:off x="2415314" y="8686800"/>
            <a:ext cx="19751046" cy="0"/>
          </a:xfrm>
          <a:prstGeom prst="line">
            <a:avLst/>
          </a:prstGeom>
          <a:ln w="12700">
            <a:solidFill>
              <a:srgbClr val="808080"/>
            </a:solidFill>
          </a:ln>
        </p:spPr>
        <p:txBody>
          <a:bodyPr lIns="45718" tIns="45718" rIns="45718" bIns="45718"/>
          <a:lstStyle/>
          <a:p>
            <a:endParaRPr/>
          </a:p>
        </p:txBody>
      </p:sp>
      <p:sp>
        <p:nvSpPr>
          <p:cNvPr id="5" name="Title Text"/>
          <p:cNvSpPr txBox="1">
            <a:spLocks noGrp="1"/>
          </p:cNvSpPr>
          <p:nvPr>
            <p:ph type="title"/>
          </p:nvPr>
        </p:nvSpPr>
        <p:spPr>
          <a:xfrm>
            <a:off x="2194560" y="1517902"/>
            <a:ext cx="20116802" cy="7132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chor="b">
            <a:normAutofit/>
          </a:bodyPr>
          <a:lstStyle/>
          <a:p>
            <a:r>
              <a:t>Title Text</a:t>
            </a:r>
          </a:p>
        </p:txBody>
      </p:sp>
      <p:sp>
        <p:nvSpPr>
          <p:cNvPr id="6" name="Body Level One…"/>
          <p:cNvSpPr txBox="1">
            <a:spLocks noGrp="1"/>
          </p:cNvSpPr>
          <p:nvPr>
            <p:ph type="body" idx="1"/>
          </p:nvPr>
        </p:nvSpPr>
        <p:spPr>
          <a:xfrm>
            <a:off x="2200100" y="8911242"/>
            <a:ext cx="20116802" cy="2286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21971924" y="13068890"/>
            <a:ext cx="453046" cy="431615"/>
          </a:xfrm>
          <a:prstGeom prst="rect">
            <a:avLst/>
          </a:prstGeom>
          <a:ln w="12700">
            <a:miter lim="400000"/>
          </a:ln>
        </p:spPr>
        <p:txBody>
          <a:bodyPr wrap="none" lIns="91436" tIns="91436" rIns="91436" bIns="91436" anchor="ctr">
            <a:spAutoFit/>
          </a:bodyPr>
          <a:lstStyle>
            <a:lvl1pPr algn="r" defTabSz="1828800">
              <a:defRPr sz="2000">
                <a:solidFill>
                  <a:srgbClr val="FFFFFF"/>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1pPr>
      <a:lvl2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2pPr>
      <a:lvl3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3pPr>
      <a:lvl4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4pPr>
      <a:lvl5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5pPr>
      <a:lvl6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6pPr>
      <a:lvl7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7pPr>
      <a:lvl8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8pPr>
      <a:lvl9pPr marL="0" marR="0" indent="0" algn="l" defTabSz="1828800" rtl="0" latinLnBrk="0">
        <a:lnSpc>
          <a:spcPct val="85000"/>
        </a:lnSpc>
        <a:spcBef>
          <a:spcPts val="0"/>
        </a:spcBef>
        <a:spcAft>
          <a:spcPts val="0"/>
        </a:spcAft>
        <a:buClrTx/>
        <a:buSzTx/>
        <a:buFontTx/>
        <a:buNone/>
        <a:tabLst/>
        <a:defRPr sz="16000" b="0" i="0" u="none" strike="noStrike" cap="none" spc="-100" baseline="0">
          <a:solidFill>
            <a:srgbClr val="262626"/>
          </a:solidFill>
          <a:uFillTx/>
          <a:latin typeface="Calibri"/>
          <a:ea typeface="Calibri"/>
          <a:cs typeface="Calibri"/>
          <a:sym typeface="Calibri"/>
        </a:defRPr>
      </a:lvl9pPr>
    </p:titleStyle>
    <p:bodyStyle>
      <a:lvl1pPr marL="0" marR="0" indent="0" algn="l" defTabSz="1828800" rtl="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Calibri"/>
          <a:ea typeface="Calibri"/>
          <a:cs typeface="Calibri"/>
          <a:sym typeface="Calibri"/>
        </a:defRPr>
      </a:lvl1pPr>
      <a:lvl2pPr marL="0" marR="0" indent="0" algn="l" defTabSz="1828800" rtl="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Calibri"/>
          <a:ea typeface="Calibri"/>
          <a:cs typeface="Calibri"/>
          <a:sym typeface="Calibri"/>
        </a:defRPr>
      </a:lvl2pPr>
      <a:lvl3pPr marL="0" marR="0" indent="0" algn="l" defTabSz="1828800" rtl="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Calibri"/>
          <a:ea typeface="Calibri"/>
          <a:cs typeface="Calibri"/>
          <a:sym typeface="Calibri"/>
        </a:defRPr>
      </a:lvl3pPr>
      <a:lvl4pPr marL="0" marR="0" indent="0" algn="l" defTabSz="1828800" rtl="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Calibri"/>
          <a:ea typeface="Calibri"/>
          <a:cs typeface="Calibri"/>
          <a:sym typeface="Calibri"/>
        </a:defRPr>
      </a:lvl4pPr>
      <a:lvl5pPr marL="0" marR="0" indent="0" algn="l" defTabSz="1828800" rtl="0" latinLnBrk="0">
        <a:lnSpc>
          <a:spcPct val="90000"/>
        </a:lnSpc>
        <a:spcBef>
          <a:spcPts val="2400"/>
        </a:spcBef>
        <a:spcAft>
          <a:spcPts val="0"/>
        </a:spcAft>
        <a:buClrTx/>
        <a:buSzTx/>
        <a:buFontTx/>
        <a:buNone/>
        <a:tabLst/>
        <a:defRPr sz="4800" b="0" i="0" u="none" strike="noStrike" cap="all" spc="400" baseline="0">
          <a:solidFill>
            <a:srgbClr val="344068"/>
          </a:solidFill>
          <a:uFillTx/>
          <a:latin typeface="Calibri"/>
          <a:ea typeface="Calibri"/>
          <a:cs typeface="Calibri"/>
          <a:sym typeface="Calibri"/>
        </a:defRPr>
      </a:lvl5pPr>
      <a:lvl6pPr marL="1655168" marR="0" indent="-783769" algn="l" defTabSz="1828800" rtl="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Calibri"/>
          <a:ea typeface="Calibri"/>
          <a:cs typeface="Calibri"/>
          <a:sym typeface="Calibri"/>
        </a:defRPr>
      </a:lvl6pPr>
      <a:lvl7pPr marL="1855168" marR="0" indent="-783769" algn="l" defTabSz="1828800" rtl="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Calibri"/>
          <a:ea typeface="Calibri"/>
          <a:cs typeface="Calibri"/>
          <a:sym typeface="Calibri"/>
        </a:defRPr>
      </a:lvl7pPr>
      <a:lvl8pPr marL="2055168" marR="0" indent="-783769" algn="l" defTabSz="1828800" rtl="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Calibri"/>
          <a:ea typeface="Calibri"/>
          <a:cs typeface="Calibri"/>
          <a:sym typeface="Calibri"/>
        </a:defRPr>
      </a:lvl8pPr>
      <a:lvl9pPr marL="2255168" marR="0" indent="-783768" algn="l" defTabSz="1828800" rtl="0" latinLnBrk="0">
        <a:lnSpc>
          <a:spcPct val="90000"/>
        </a:lnSpc>
        <a:spcBef>
          <a:spcPts val="2400"/>
        </a:spcBef>
        <a:spcAft>
          <a:spcPts val="0"/>
        </a:spcAft>
        <a:buClrTx/>
        <a:buSzPct val="100000"/>
        <a:buFontTx/>
        <a:buChar char="◦"/>
        <a:tabLst/>
        <a:defRPr sz="4800" b="0" i="0" u="none" strike="noStrike" cap="all" spc="400" baseline="0">
          <a:solidFill>
            <a:srgbClr val="344068"/>
          </a:solidFill>
          <a:uFillTx/>
          <a:latin typeface="Calibri"/>
          <a:ea typeface="Calibri"/>
          <a:cs typeface="Calibri"/>
          <a:sym typeface="Calibri"/>
        </a:defRPr>
      </a:lvl9pPr>
    </p:bodyStyle>
    <p:otherStyle>
      <a:lvl1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5" Type="http://schemas.microsoft.com/office/2007/relationships/media" Target="../media/media3.wav"/><Relationship Id="rId10" Type="http://schemas.openxmlformats.org/officeDocument/2006/relationships/image" Target="../media/image3.png"/><Relationship Id="rId4" Type="http://schemas.openxmlformats.org/officeDocument/2006/relationships/audio" Target="../media/media2.wav"/><Relationship Id="rId9"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slideLayout" Target="../slideLayouts/slideLayout14.xml"/><Relationship Id="rId18" Type="http://schemas.openxmlformats.org/officeDocument/2006/relationships/image" Target="../media/image7.png"/><Relationship Id="rId3" Type="http://schemas.microsoft.com/office/2007/relationships/media" Target="../media/media7.wav"/><Relationship Id="rId21" Type="http://schemas.openxmlformats.org/officeDocument/2006/relationships/image" Target="../media/image3.png"/><Relationship Id="rId7" Type="http://schemas.microsoft.com/office/2007/relationships/media" Target="../media/media9.wav"/><Relationship Id="rId12" Type="http://schemas.openxmlformats.org/officeDocument/2006/relationships/audio" Target="../media/media11.wav"/><Relationship Id="rId17" Type="http://schemas.openxmlformats.org/officeDocument/2006/relationships/image" Target="../media/image6.png"/><Relationship Id="rId2" Type="http://schemas.openxmlformats.org/officeDocument/2006/relationships/audio" Target="../media/media6.wav"/><Relationship Id="rId16" Type="http://schemas.openxmlformats.org/officeDocument/2006/relationships/image" Target="../media/image5.png"/><Relationship Id="rId20" Type="http://schemas.openxmlformats.org/officeDocument/2006/relationships/image" Target="../media/image9.png"/><Relationship Id="rId1" Type="http://schemas.microsoft.com/office/2007/relationships/media" Target="../media/media6.wav"/><Relationship Id="rId6" Type="http://schemas.openxmlformats.org/officeDocument/2006/relationships/audio" Target="../media/media8.wav"/><Relationship Id="rId11" Type="http://schemas.microsoft.com/office/2007/relationships/media" Target="../media/media11.wav"/><Relationship Id="rId5" Type="http://schemas.microsoft.com/office/2007/relationships/media" Target="../media/media8.wav"/><Relationship Id="rId15" Type="http://schemas.openxmlformats.org/officeDocument/2006/relationships/image" Target="../media/image4.png"/><Relationship Id="rId10" Type="http://schemas.openxmlformats.org/officeDocument/2006/relationships/audio" Target="../media/media10.wav"/><Relationship Id="rId19" Type="http://schemas.openxmlformats.org/officeDocument/2006/relationships/image" Target="../media/image8.png"/><Relationship Id="rId4" Type="http://schemas.openxmlformats.org/officeDocument/2006/relationships/audio" Target="../media/media7.wav"/><Relationship Id="rId9" Type="http://schemas.microsoft.com/office/2007/relationships/media" Target="../media/media10.wav"/><Relationship Id="rId1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14.wav"/><Relationship Id="rId18" Type="http://schemas.openxmlformats.org/officeDocument/2006/relationships/audio" Target="../media/media16.wav"/><Relationship Id="rId3" Type="http://schemas.microsoft.com/office/2007/relationships/media" Target="../media/media2.wav"/><Relationship Id="rId21" Type="http://schemas.openxmlformats.org/officeDocument/2006/relationships/slideLayout" Target="../slideLayouts/slideLayout16.xml"/><Relationship Id="rId7" Type="http://schemas.microsoft.com/office/2007/relationships/media" Target="../media/media4.wav"/><Relationship Id="rId12" Type="http://schemas.openxmlformats.org/officeDocument/2006/relationships/audio" Target="../media/media13.wav"/><Relationship Id="rId17" Type="http://schemas.microsoft.com/office/2007/relationships/media" Target="../media/media16.wav"/><Relationship Id="rId2" Type="http://schemas.openxmlformats.org/officeDocument/2006/relationships/audio" Target="../media/media1.wav"/><Relationship Id="rId16" Type="http://schemas.openxmlformats.org/officeDocument/2006/relationships/audio" Target="../media/media15.wav"/><Relationship Id="rId20" Type="http://schemas.openxmlformats.org/officeDocument/2006/relationships/audio" Target="../media/media17.wav"/><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13.wav"/><Relationship Id="rId5" Type="http://schemas.microsoft.com/office/2007/relationships/media" Target="../media/media3.wav"/><Relationship Id="rId15" Type="http://schemas.microsoft.com/office/2007/relationships/media" Target="../media/media15.wav"/><Relationship Id="rId10" Type="http://schemas.openxmlformats.org/officeDocument/2006/relationships/audio" Target="../media/media12.wav"/><Relationship Id="rId19" Type="http://schemas.microsoft.com/office/2007/relationships/media" Target="../media/media17.wav"/><Relationship Id="rId4" Type="http://schemas.openxmlformats.org/officeDocument/2006/relationships/audio" Target="../media/media2.wav"/><Relationship Id="rId9" Type="http://schemas.microsoft.com/office/2007/relationships/media" Target="../media/media12.wav"/><Relationship Id="rId14" Type="http://schemas.openxmlformats.org/officeDocument/2006/relationships/audio" Target="../media/media14.wav"/><Relationship Id="rId22"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9.wav"/><Relationship Id="rId7" Type="http://schemas.openxmlformats.org/officeDocument/2006/relationships/slideLayout" Target="../slideLayouts/slideLayout14.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audio" Target="../media/media20.wav"/><Relationship Id="rId5" Type="http://schemas.microsoft.com/office/2007/relationships/media" Target="../media/media20.wav"/><Relationship Id="rId4" Type="http://schemas.openxmlformats.org/officeDocument/2006/relationships/audio" Target="../media/media19.wav"/><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2.mp4"/><Relationship Id="rId7" Type="http://schemas.openxmlformats.org/officeDocument/2006/relationships/image" Target="../media/image12.png"/><Relationship Id="rId12" Type="http://schemas.openxmlformats.org/officeDocument/2006/relationships/image" Target="../media/image17.tif"/><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notesSlide" Target="../notesSlides/notesSlide4.xml"/><Relationship Id="rId11" Type="http://schemas.openxmlformats.org/officeDocument/2006/relationships/image" Target="../media/image16.tif"/><Relationship Id="rId5" Type="http://schemas.openxmlformats.org/officeDocument/2006/relationships/slideLayout" Target="../slideLayouts/slideLayout14.xml"/><Relationship Id="rId10" Type="http://schemas.openxmlformats.org/officeDocument/2006/relationships/image" Target="../media/image15.tif"/><Relationship Id="rId4" Type="http://schemas.openxmlformats.org/officeDocument/2006/relationships/video" Target="../media/media22.mp4"/><Relationship Id="rId9" Type="http://schemas.openxmlformats.org/officeDocument/2006/relationships/image" Target="../media/image14.ti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media" Target="../media/media24.wav"/><Relationship Id="rId7" Type="http://schemas.openxmlformats.org/officeDocument/2006/relationships/image" Target="../media/image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7.jpeg"/><Relationship Id="rId5" Type="http://schemas.openxmlformats.org/officeDocument/2006/relationships/slideLayout" Target="../slideLayouts/slideLayout14.xml"/><Relationship Id="rId4" Type="http://schemas.openxmlformats.org/officeDocument/2006/relationships/audio" Target="../media/media24.wav"/></Relationships>
</file>

<file path=ppt/slides/_rels/slide29.xml.rels><?xml version="1.0" encoding="UTF-8" standalone="yes"?>
<Relationships xmlns="http://schemas.openxmlformats.org/package/2006/relationships"><Relationship Id="rId3" Type="http://schemas.microsoft.com/office/2007/relationships/media" Target="../media/media25.wav"/><Relationship Id="rId7" Type="http://schemas.openxmlformats.org/officeDocument/2006/relationships/image" Target="../media/image3.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8.jpeg"/><Relationship Id="rId5" Type="http://schemas.openxmlformats.org/officeDocument/2006/relationships/slideLayout" Target="../slideLayouts/slideLayout14.xml"/><Relationship Id="rId4" Type="http://schemas.openxmlformats.org/officeDocument/2006/relationships/audio" Target="../media/media25.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media" Target="../media/media27.wav"/><Relationship Id="rId7" Type="http://schemas.openxmlformats.org/officeDocument/2006/relationships/image" Target="../media/image3.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9.png"/><Relationship Id="rId5" Type="http://schemas.openxmlformats.org/officeDocument/2006/relationships/slideLayout" Target="../slideLayouts/slideLayout14.xml"/><Relationship Id="rId4" Type="http://schemas.openxmlformats.org/officeDocument/2006/relationships/audio" Target="../media/media27.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chart" Target="../charts/char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1.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audio" Target="../media/media32.mp3"/><Relationship Id="rId13" Type="http://schemas.microsoft.com/office/2007/relationships/media" Target="../media/media35.mp3"/><Relationship Id="rId18" Type="http://schemas.openxmlformats.org/officeDocument/2006/relationships/audio" Target="../media/media37.mp3"/><Relationship Id="rId3" Type="http://schemas.microsoft.com/office/2007/relationships/media" Target="../media/media30.mp3"/><Relationship Id="rId21" Type="http://schemas.microsoft.com/office/2007/relationships/media" Target="../media/media39.mp3"/><Relationship Id="rId7" Type="http://schemas.microsoft.com/office/2007/relationships/media" Target="../media/media32.mp3"/><Relationship Id="rId12" Type="http://schemas.openxmlformats.org/officeDocument/2006/relationships/audio" Target="../media/media34.mp3"/><Relationship Id="rId17" Type="http://schemas.microsoft.com/office/2007/relationships/media" Target="../media/media37.mp3"/><Relationship Id="rId25" Type="http://schemas.openxmlformats.org/officeDocument/2006/relationships/image" Target="../media/image3.png"/><Relationship Id="rId2" Type="http://schemas.openxmlformats.org/officeDocument/2006/relationships/audio" Target="../media/media29.mp3"/><Relationship Id="rId16" Type="http://schemas.openxmlformats.org/officeDocument/2006/relationships/audio" Target="../media/media36.mp3"/><Relationship Id="rId20" Type="http://schemas.openxmlformats.org/officeDocument/2006/relationships/audio" Target="../media/media38.mp3"/><Relationship Id="rId1" Type="http://schemas.microsoft.com/office/2007/relationships/media" Target="../media/media29.mp3"/><Relationship Id="rId6" Type="http://schemas.openxmlformats.org/officeDocument/2006/relationships/audio" Target="../media/media31.mp3"/><Relationship Id="rId11" Type="http://schemas.microsoft.com/office/2007/relationships/media" Target="../media/media34.mp3"/><Relationship Id="rId24" Type="http://schemas.openxmlformats.org/officeDocument/2006/relationships/hyperlink" Target="http://emosamples.syntheticspeech.de/" TargetMode="External"/><Relationship Id="rId5" Type="http://schemas.microsoft.com/office/2007/relationships/media" Target="../media/media31.mp3"/><Relationship Id="rId15" Type="http://schemas.microsoft.com/office/2007/relationships/media" Target="../media/media36.mp3"/><Relationship Id="rId23" Type="http://schemas.openxmlformats.org/officeDocument/2006/relationships/slideLayout" Target="../slideLayouts/slideLayout14.xml"/><Relationship Id="rId10" Type="http://schemas.openxmlformats.org/officeDocument/2006/relationships/audio" Target="../media/media33.mp3"/><Relationship Id="rId19" Type="http://schemas.microsoft.com/office/2007/relationships/media" Target="../media/media38.mp3"/><Relationship Id="rId4" Type="http://schemas.openxmlformats.org/officeDocument/2006/relationships/audio" Target="../media/media30.mp3"/><Relationship Id="rId9" Type="http://schemas.microsoft.com/office/2007/relationships/media" Target="../media/media33.mp3"/><Relationship Id="rId14" Type="http://schemas.openxmlformats.org/officeDocument/2006/relationships/audio" Target="../media/media35.mp3"/><Relationship Id="rId22" Type="http://schemas.openxmlformats.org/officeDocument/2006/relationships/audio" Target="../media/media39.mp3"/></Relationships>
</file>

<file path=ppt/slides/_rels/slide5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41.wav"/><Relationship Id="rId7" Type="http://schemas.openxmlformats.org/officeDocument/2006/relationships/slideLayout" Target="../slideLayouts/slideLayout14.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audio" Target="../media/media42.wav"/><Relationship Id="rId5" Type="http://schemas.microsoft.com/office/2007/relationships/media" Target="../media/media42.wav"/><Relationship Id="rId10" Type="http://schemas.openxmlformats.org/officeDocument/2006/relationships/image" Target="../media/image3.png"/><Relationship Id="rId4" Type="http://schemas.openxmlformats.org/officeDocument/2006/relationships/audio" Target="../media/media41.wav"/><Relationship Id="rId9" Type="http://schemas.openxmlformats.org/officeDocument/2006/relationships/image" Target="../media/image44.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4.wav"/><Relationship Id="rId7" Type="http://schemas.openxmlformats.org/officeDocument/2006/relationships/image" Target="../media/image45.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44.png"/><Relationship Id="rId5" Type="http://schemas.openxmlformats.org/officeDocument/2006/relationships/slideLayout" Target="../slideLayouts/slideLayout14.xml"/><Relationship Id="rId4" Type="http://schemas.openxmlformats.org/officeDocument/2006/relationships/audio" Target="../media/media44.wav"/></Relationships>
</file>

<file path=ppt/slides/_rels/slide55.xml.rels><?xml version="1.0" encoding="UTF-8" standalone="yes"?>
<Relationships xmlns="http://schemas.openxmlformats.org/package/2006/relationships"><Relationship Id="rId8" Type="http://schemas.openxmlformats.org/officeDocument/2006/relationships/audio" Target="../media/media48.wav"/><Relationship Id="rId13" Type="http://schemas.openxmlformats.org/officeDocument/2006/relationships/image" Target="../media/image47.png"/><Relationship Id="rId3" Type="http://schemas.microsoft.com/office/2007/relationships/media" Target="../media/media46.wav"/><Relationship Id="rId7" Type="http://schemas.microsoft.com/office/2007/relationships/media" Target="../media/media48.wav"/><Relationship Id="rId12" Type="http://schemas.openxmlformats.org/officeDocument/2006/relationships/image" Target="../media/image46.png"/><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audio" Target="../media/media47.wav"/><Relationship Id="rId11" Type="http://schemas.openxmlformats.org/officeDocument/2006/relationships/slideLayout" Target="../slideLayouts/slideLayout14.xml"/><Relationship Id="rId5" Type="http://schemas.microsoft.com/office/2007/relationships/media" Target="../media/media47.wav"/><Relationship Id="rId10" Type="http://schemas.openxmlformats.org/officeDocument/2006/relationships/audio" Target="../media/media49.wav"/><Relationship Id="rId4" Type="http://schemas.openxmlformats.org/officeDocument/2006/relationships/audio" Target="../media/media46.wav"/><Relationship Id="rId9" Type="http://schemas.microsoft.com/office/2007/relationships/media" Target="../media/media49.wav"/></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8" Type="http://schemas.openxmlformats.org/officeDocument/2006/relationships/hyperlink" Target="http://nlp.stanford.edu/sentiment/code.html" TargetMode="External"/><Relationship Id="rId3" Type="http://schemas.openxmlformats.org/officeDocument/2006/relationships/hyperlink" Target="http://jmcauley.ucsd.edu/data/amazon/" TargetMode="External"/><Relationship Id="rId7" Type="http://schemas.openxmlformats.org/officeDocument/2006/relationships/hyperlink" Target="https://www.kaggle.com/c/word2vec-nlp-tutorial/data" TargetMode="External"/><Relationship Id="rId2" Type="http://schemas.openxmlformats.org/officeDocument/2006/relationships/hyperlink" Target="http://www.cs.jhu.edu/~mdredze/datasets/sentiment/" TargetMode="External"/><Relationship Id="rId1" Type="http://schemas.openxmlformats.org/officeDocument/2006/relationships/slideLayout" Target="../slideLayouts/slideLayout14.xml"/><Relationship Id="rId6" Type="http://schemas.openxmlformats.org/officeDocument/2006/relationships/hyperlink" Target="https://www.kaggle.com/iarunava/imdb-movie-reviews-dataset" TargetMode="External"/><Relationship Id="rId5" Type="http://schemas.openxmlformats.org/officeDocument/2006/relationships/hyperlink" Target="http://ai.stanford.edu/~amaas/data/sentiment/aclImdb_v1.tar.gz" TargetMode="External"/><Relationship Id="rId4" Type="http://schemas.openxmlformats.org/officeDocument/2006/relationships/hyperlink" Target="http://www.cs.cornell.edu/people/pabo/movie-review-dat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hyperlink" Target="https://www.kaggle.com/crowdflower/twitter-airline-sentiment" TargetMode="External"/><Relationship Id="rId2" Type="http://schemas.openxmlformats.org/officeDocument/2006/relationships/hyperlink" Target="http://help.sentiment140.com/for-students/" TargetMode="External"/><Relationship Id="rId1" Type="http://schemas.openxmlformats.org/officeDocument/2006/relationships/slideLayout" Target="../slideLayouts/slideLayout14.xml"/><Relationship Id="rId4" Type="http://schemas.openxmlformats.org/officeDocument/2006/relationships/hyperlink" Target="https://archive.ics.uci.edu/ml/datasets/Paper+Review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106"/>
          <p:cNvSpPr txBox="1">
            <a:spLocks noGrp="1"/>
          </p:cNvSpPr>
          <p:nvPr>
            <p:ph type="title"/>
          </p:nvPr>
        </p:nvSpPr>
        <p:spPr>
          <a:xfrm>
            <a:off x="2194560" y="1517902"/>
            <a:ext cx="20116802" cy="7132327"/>
          </a:xfrm>
          <a:prstGeom prst="rect">
            <a:avLst/>
          </a:prstGeom>
        </p:spPr>
        <p:txBody>
          <a:bodyPr lIns="91398" tIns="91398" rIns="91398" bIns="91398"/>
          <a:lstStyle>
            <a:lvl1pPr defTabSz="1719072">
              <a:defRPr sz="9600" spc="-200"/>
            </a:lvl1pPr>
          </a:lstStyle>
          <a:p>
            <a:r>
              <a:t>Emotion and Sentiment Detection</a:t>
            </a:r>
          </a:p>
        </p:txBody>
      </p:sp>
      <p:sp>
        <p:nvSpPr>
          <p:cNvPr id="213" name="Shape 107"/>
          <p:cNvSpPr txBox="1">
            <a:spLocks noGrp="1"/>
          </p:cNvSpPr>
          <p:nvPr>
            <p:ph type="body" sz="quarter" idx="1"/>
          </p:nvPr>
        </p:nvSpPr>
        <p:spPr>
          <a:xfrm>
            <a:off x="2200100" y="8911242"/>
            <a:ext cx="20116802" cy="2286008"/>
          </a:xfrm>
          <a:prstGeom prst="rect">
            <a:avLst/>
          </a:prstGeom>
        </p:spPr>
        <p:txBody>
          <a:bodyPr lIns="91398" tIns="91398" rIns="91398" bIns="91398"/>
          <a:lstStyle/>
          <a:p>
            <a:pPr defTabSz="1737360">
              <a:lnSpc>
                <a:spcPct val="72000"/>
              </a:lnSpc>
              <a:spcBef>
                <a:spcPts val="2200"/>
              </a:spcBef>
              <a:defRPr sz="4180" spc="380"/>
            </a:pPr>
            <a:endParaRPr/>
          </a:p>
          <a:p>
            <a:pPr defTabSz="1737360">
              <a:lnSpc>
                <a:spcPct val="72000"/>
              </a:lnSpc>
              <a:spcBef>
                <a:spcPts val="2200"/>
              </a:spcBef>
              <a:defRPr sz="4180" spc="380"/>
            </a:pPr>
            <a:r>
              <a:t>COMS 6998: Advanced Topics in Spoken Language Processing</a:t>
            </a:r>
          </a:p>
          <a:p>
            <a:pPr defTabSz="1737360">
              <a:lnSpc>
                <a:spcPct val="72000"/>
              </a:lnSpc>
              <a:spcBef>
                <a:spcPts val="2200"/>
              </a:spcBef>
              <a:defRPr sz="4180" spc="380"/>
            </a:pPr>
            <a:r>
              <a:t>Fall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Why Study Emotional Speech?"/>
          <p:cNvSpPr txBox="1">
            <a:spLocks noGrp="1"/>
          </p:cNvSpPr>
          <p:nvPr>
            <p:ph type="title"/>
          </p:nvPr>
        </p:nvSpPr>
        <p:spPr>
          <a:xfrm>
            <a:off x="2194560" y="573206"/>
            <a:ext cx="20116802" cy="2901514"/>
          </a:xfrm>
          <a:prstGeom prst="rect">
            <a:avLst/>
          </a:prstGeom>
        </p:spPr>
        <p:txBody>
          <a:bodyPr/>
          <a:lstStyle/>
          <a:p>
            <a:r>
              <a:t>Why Study Emotional Speech?</a:t>
            </a:r>
          </a:p>
        </p:txBody>
      </p:sp>
      <p:sp>
        <p:nvSpPr>
          <p:cNvPr id="262" name="Recognition…"/>
          <p:cNvSpPr txBox="1">
            <a:spLocks noGrp="1"/>
          </p:cNvSpPr>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300"/>
            </a:pPr>
            <a:r>
              <a:t>Recogni</a:t>
            </a:r>
            <a:r>
              <a:rPr>
                <a:solidFill>
                  <a:srgbClr val="000000"/>
                </a:solidFill>
              </a:rPr>
              <a:t>tion</a:t>
            </a:r>
          </a:p>
          <a:p>
            <a:pPr marL="995780" lvl="1" indent="-543152" defTabSz="1810511">
              <a:lnSpc>
                <a:spcPct val="103500"/>
              </a:lnSpc>
              <a:buClrTx/>
              <a:buFont typeface="Arial"/>
              <a:buChar char="–"/>
              <a:defRPr sz="4300"/>
            </a:pPr>
            <a:r>
              <a:t>Customizing virtual assistants</a:t>
            </a:r>
          </a:p>
          <a:p>
            <a:pPr marL="995780" lvl="1" indent="-543152" defTabSz="1810511">
              <a:lnSpc>
                <a:spcPct val="103500"/>
              </a:lnSpc>
              <a:buClrTx/>
              <a:buFont typeface="Arial"/>
              <a:buChar char="–"/>
              <a:defRPr sz="4300"/>
            </a:pPr>
            <a:r>
              <a:t>Anger/frustration in call centers </a:t>
            </a:r>
          </a:p>
          <a:p>
            <a:pPr marL="995780" lvl="1" indent="-543152" defTabSz="1810511">
              <a:lnSpc>
                <a:spcPct val="103500"/>
              </a:lnSpc>
              <a:buClrTx/>
              <a:buFont typeface="Arial"/>
              <a:buChar char="–"/>
              <a:defRPr sz="4300"/>
            </a:pPr>
            <a:r>
              <a:t>Confidence/uncertainty in online tutoring systems</a:t>
            </a:r>
          </a:p>
          <a:p>
            <a:pPr marL="995780" lvl="1" indent="-543152" defTabSz="1810511">
              <a:lnSpc>
                <a:spcPct val="103500"/>
              </a:lnSpc>
              <a:buClrTx/>
              <a:buFont typeface="Arial"/>
              <a:buChar char="–"/>
              <a:defRPr sz="4300"/>
            </a:pPr>
            <a:r>
              <a:t>“Hot spots” in meetings</a:t>
            </a:r>
            <a:endParaRPr>
              <a:solidFill>
                <a:srgbClr val="FF2600"/>
              </a:solidFill>
            </a:endParaRPr>
          </a:p>
          <a:p>
            <a:pPr marL="561882" indent="-561882" defTabSz="1810511">
              <a:lnSpc>
                <a:spcPct val="103500"/>
              </a:lnSpc>
              <a:buClrTx/>
              <a:buFont typeface="Arial"/>
              <a:buChar char="•"/>
              <a:defRPr sz="4300"/>
            </a:pPr>
            <a:r>
              <a:t>Generation</a:t>
            </a:r>
          </a:p>
          <a:p>
            <a:pPr marL="995780" lvl="1" indent="-543152" defTabSz="1810511">
              <a:lnSpc>
                <a:spcPct val="103500"/>
              </a:lnSpc>
              <a:buClrTx/>
              <a:buFont typeface="Arial"/>
              <a:buChar char="–"/>
              <a:defRPr sz="4300"/>
            </a:pPr>
            <a:r>
              <a:t>TTS for virtual assistants, computer games, etc.</a:t>
            </a:r>
          </a:p>
          <a:p>
            <a:pPr marL="561882" indent="-561882" defTabSz="1810511">
              <a:lnSpc>
                <a:spcPct val="103500"/>
              </a:lnSpc>
              <a:buClrTx/>
              <a:buFont typeface="Arial"/>
              <a:buChar char="•"/>
              <a:defRPr sz="4300"/>
            </a:pPr>
            <a:r>
              <a:t>Other applications:  Speaker state identification</a:t>
            </a:r>
          </a:p>
          <a:p>
            <a:pPr marL="995780" lvl="1" indent="-543152" defTabSz="1810511">
              <a:lnSpc>
                <a:spcPct val="103500"/>
              </a:lnSpc>
              <a:buClrTx/>
              <a:buFont typeface="Arial"/>
              <a:buChar char="–"/>
              <a:defRPr sz="4300"/>
            </a:pPr>
            <a:r>
              <a:t>Deception, charisma, sleepiness, interest, humor…</a:t>
            </a:r>
          </a:p>
          <a:p>
            <a:pPr marL="561882" indent="-561882" defTabSz="1810511">
              <a:lnSpc>
                <a:spcPct val="103500"/>
              </a:lnSpc>
              <a:buClrTx/>
              <a:buFont typeface="Arial"/>
              <a:buChar char="•"/>
              <a:defRPr sz="4300"/>
            </a:pPr>
            <a:endParaRPr/>
          </a:p>
          <a:p>
            <a:pPr marL="561882" indent="-561882" defTabSz="1810511">
              <a:lnSpc>
                <a:spcPct val="103500"/>
              </a:lnSpc>
              <a:buClrTx/>
              <a:buFont typeface="Arial"/>
              <a:buChar char="•"/>
              <a:defRPr sz="4300"/>
            </a:pPr>
            <a:r>
              <a:t>Some emotional clues are only in speech</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Outline"/>
          <p:cNvSpPr txBox="1">
            <a:spLocks noGrp="1"/>
          </p:cNvSpPr>
          <p:nvPr>
            <p:ph type="title"/>
          </p:nvPr>
        </p:nvSpPr>
        <p:spPr>
          <a:xfrm>
            <a:off x="2194560" y="573206"/>
            <a:ext cx="20116802" cy="2901514"/>
          </a:xfrm>
          <a:prstGeom prst="rect">
            <a:avLst/>
          </a:prstGeom>
        </p:spPr>
        <p:txBody>
          <a:bodyPr/>
          <a:lstStyle/>
          <a:p>
            <a:r>
              <a:t>Outline</a:t>
            </a:r>
          </a:p>
        </p:txBody>
      </p:sp>
      <p:sp>
        <p:nvSpPr>
          <p:cNvPr id="265" name="Emotion in speech…"/>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marL="1005838" lvl="1" indent="-548638">
              <a:buClrTx/>
              <a:buFont typeface="Arial"/>
              <a:buChar char="–"/>
            </a:pPr>
            <a:r>
              <a:t>Emotion theory</a:t>
            </a:r>
          </a:p>
          <a:p>
            <a:pPr marL="1005838" lvl="1" indent="-548638">
              <a:buClrTx/>
              <a:buFont typeface="Arial"/>
              <a:buChar char="–"/>
              <a:defRPr>
                <a:solidFill>
                  <a:srgbClr val="B51600"/>
                </a:solidFill>
              </a:defRPr>
            </a:pPr>
            <a:r>
              <a:t>Emotional speech corpora</a:t>
            </a:r>
          </a:p>
          <a:p>
            <a:pPr marL="1005838" lvl="1" indent="-548638">
              <a:buClrTx/>
              <a:buFont typeface="Arial"/>
              <a:buChar char="–"/>
            </a:pPr>
            <a:r>
              <a:t>Features for emotional speech</a:t>
            </a:r>
          </a:p>
          <a:p>
            <a:pPr marL="1005838" lvl="1" indent="-548638">
              <a:buClrTx/>
              <a:buFont typeface="Arial"/>
              <a:buChar char="–"/>
            </a:pPr>
            <a:r>
              <a:t>Models for emotion recognition</a:t>
            </a:r>
          </a:p>
          <a:p>
            <a:pPr marL="1005838" lvl="1"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68" name="Categorical Approach…"/>
          <p:cNvSpPr txBox="1">
            <a:spLocks noGrp="1"/>
          </p:cNvSpPr>
          <p:nvPr>
            <p:ph type="body" sz="half" idx="1"/>
          </p:nvPr>
        </p:nvSpPr>
        <p:spPr>
          <a:xfrm>
            <a:off x="2174923" y="3691468"/>
            <a:ext cx="11569208" cy="8137173"/>
          </a:xfrm>
          <a:prstGeom prst="rect">
            <a:avLst/>
          </a:prstGeom>
        </p:spPr>
        <p:txBody>
          <a:bodyPr/>
          <a:lstStyle/>
          <a:p>
            <a:pPr marL="0" indent="0">
              <a:buSzTx/>
              <a:buNone/>
              <a:defRPr b="1"/>
            </a:pPr>
            <a:r>
              <a:t>Acted speech</a:t>
            </a:r>
          </a:p>
          <a:p>
            <a:pPr marL="0" lvl="1" indent="228600">
              <a:buSzTx/>
              <a:buNone/>
            </a:pPr>
            <a:r>
              <a:t>   Easier to collect &amp; control</a:t>
            </a:r>
          </a:p>
          <a:p>
            <a:pPr marL="0" lvl="1"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defRPr i="1"/>
            </a:pPr>
            <a:r>
              <a:t>Which emotion do you hear?</a:t>
            </a:r>
          </a:p>
        </p:txBody>
      </p:sp>
      <p:sp>
        <p:nvSpPr>
          <p:cNvPr id="269"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l" defTabSz="1828800">
              <a:lnSpc>
                <a:spcPct val="115000"/>
              </a:lnSpc>
              <a:defRPr sz="4800" b="1">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pic>
        <p:nvPicPr>
          <p:cNvPr id="270" name="media7.wav" descr="media7.wav"/>
          <p:cNvPicPr>
            <a:picLocks/>
          </p:cNvPicPr>
          <p:nvPr>
            <a:audioFile r:link="rId2"/>
            <p:extLst>
              <p:ext uri="{DAA4B4D4-6D71-4841-9C94-3DE7FCFB9230}">
                <p14:media xmlns:p14="http://schemas.microsoft.com/office/powerpoint/2010/main" r:embed="rId1"/>
              </p:ext>
            </p:extLst>
          </p:nvPr>
        </p:nvPicPr>
        <p:blipFill>
          <a:blip r:embed="rId10"/>
          <a:stretch>
            <a:fillRect/>
          </a:stretch>
        </p:blipFill>
        <p:spPr>
          <a:xfrm>
            <a:off x="4424322" y="9518885"/>
            <a:ext cx="571501" cy="571501"/>
          </a:xfrm>
          <a:prstGeom prst="rect">
            <a:avLst/>
          </a:prstGeom>
          <a:ln w="12700">
            <a:miter lim="400000"/>
          </a:ln>
        </p:spPr>
      </p:pic>
      <p:pic>
        <p:nvPicPr>
          <p:cNvPr id="271" name="media8.wav" descr="media8.wav"/>
          <p:cNvPicPr>
            <a:picLocks/>
          </p:cNvPicPr>
          <p:nvPr>
            <a:audioFile r:link="rId4"/>
            <p:extLst>
              <p:ext uri="{DAA4B4D4-6D71-4841-9C94-3DE7FCFB9230}">
                <p14:media xmlns:p14="http://schemas.microsoft.com/office/powerpoint/2010/main" r:embed="rId3"/>
              </p:ext>
            </p:extLst>
          </p:nvPr>
        </p:nvPicPr>
        <p:blipFill>
          <a:blip r:embed="rId10"/>
          <a:stretch>
            <a:fillRect/>
          </a:stretch>
        </p:blipFill>
        <p:spPr>
          <a:xfrm>
            <a:off x="2016244" y="9512943"/>
            <a:ext cx="571501" cy="571501"/>
          </a:xfrm>
          <a:prstGeom prst="rect">
            <a:avLst/>
          </a:prstGeom>
          <a:ln w="12700">
            <a:miter lim="400000"/>
          </a:ln>
        </p:spPr>
      </p:pic>
      <p:pic>
        <p:nvPicPr>
          <p:cNvPr id="272" name="media9.wav" descr="media9.wav"/>
          <p:cNvPicPr>
            <a:picLocks/>
          </p:cNvPicPr>
          <p:nvPr>
            <a:audioFile r:link="rId6"/>
            <p:extLst>
              <p:ext uri="{DAA4B4D4-6D71-4841-9C94-3DE7FCFB9230}">
                <p14:media xmlns:p14="http://schemas.microsoft.com/office/powerpoint/2010/main" r:embed="rId5"/>
              </p:ext>
            </p:extLst>
          </p:nvPr>
        </p:nvPicPr>
        <p:blipFill>
          <a:blip r:embed="rId10"/>
          <a:stretch>
            <a:fillRect/>
          </a:stretch>
        </p:blipFill>
        <p:spPr>
          <a:xfrm>
            <a:off x="6865967" y="9556044"/>
            <a:ext cx="571501" cy="571501"/>
          </a:xfrm>
          <a:prstGeom prst="rect">
            <a:avLst/>
          </a:prstGeom>
          <a:ln w="12700">
            <a:miter lim="400000"/>
          </a:ln>
        </p:spPr>
      </p:pic>
      <p:pic>
        <p:nvPicPr>
          <p:cNvPr id="273" name="media10.wav" descr="media10.wav"/>
          <p:cNvPicPr>
            <a:picLocks/>
          </p:cNvPicPr>
          <p:nvPr>
            <a:audioFile r:link="rId8"/>
            <p:extLst>
              <p:ext uri="{DAA4B4D4-6D71-4841-9C94-3DE7FCFB9230}">
                <p14:media xmlns:p14="http://schemas.microsoft.com/office/powerpoint/2010/main" r:embed="rId7"/>
              </p:ext>
            </p:extLst>
          </p:nvPr>
        </p:nvPicPr>
        <p:blipFill>
          <a:blip r:embed="rId10"/>
          <a:stretch>
            <a:fillRect/>
          </a:stretch>
        </p:blipFill>
        <p:spPr>
          <a:xfrm>
            <a:off x="9094706" y="9591133"/>
            <a:ext cx="571501" cy="571501"/>
          </a:xfrm>
          <a:prstGeom prst="rect">
            <a:avLst/>
          </a:prstGeom>
          <a:ln w="12700">
            <a:miter lim="400000"/>
          </a:ln>
        </p:spPr>
      </p:pic>
      <p:sp>
        <p:nvSpPr>
          <p:cNvPr id="274"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75"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76"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77"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78"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0" fill="hold"/>
                                        <p:tgtEl>
                                          <p:spTgt spid="27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0" fill="hold"/>
                                        <p:tgtEl>
                                          <p:spTgt spid="27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80" fill="hold"/>
                                        <p:tgtEl>
                                          <p:spTgt spid="27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 fill="hold"/>
                                        <p:tgtEl>
                                          <p:spTgt spid="2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039" showWhenStopped="0">
                <p:cTn id="19" fill="hold" display="0">
                  <p:stCondLst>
                    <p:cond delay="indefinite"/>
                  </p:stCondLst>
                </p:cTn>
                <p:tgtEl>
                  <p:spTgt spid="270"/>
                </p:tgtEl>
              </p:cMediaNode>
            </p:audio>
            <p:audio>
              <p:cMediaNode vol="63774" showWhenStopped="0">
                <p:cTn id="20" fill="hold" display="0">
                  <p:stCondLst>
                    <p:cond delay="indefinite"/>
                  </p:stCondLst>
                </p:cTn>
                <p:tgtEl>
                  <p:spTgt spid="271"/>
                </p:tgtEl>
              </p:cMediaNode>
            </p:audio>
            <p:audio>
              <p:cMediaNode vol="56190" showWhenStopped="0">
                <p:cTn id="21" fill="hold" display="0">
                  <p:stCondLst>
                    <p:cond delay="indefinite"/>
                  </p:stCondLst>
                </p:cTn>
                <p:tgtEl>
                  <p:spTgt spid="272"/>
                </p:tgtEl>
              </p:cMediaNode>
            </p:audio>
            <p:audio>
              <p:cMediaNode vol="54716" showWhenStopped="0">
                <p:cTn id="22" fill="hold" display="0">
                  <p:stCondLst>
                    <p:cond delay="indefinite"/>
                  </p:stCondLst>
                </p:cTn>
                <p:tgtEl>
                  <p:spTgt spid="27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81" name="Categorical Approach…"/>
          <p:cNvSpPr txBox="1">
            <a:spLocks noGrp="1"/>
          </p:cNvSpPr>
          <p:nvPr>
            <p:ph type="body" sz="half" idx="1"/>
          </p:nvPr>
        </p:nvSpPr>
        <p:spPr>
          <a:xfrm>
            <a:off x="2174923" y="3691468"/>
            <a:ext cx="11569208" cy="8137173"/>
          </a:xfrm>
          <a:prstGeom prst="rect">
            <a:avLst/>
          </a:prstGeom>
        </p:spPr>
        <p:txBody>
          <a:bodyPr/>
          <a:lstStyle/>
          <a:p>
            <a:pPr marL="0" indent="0">
              <a:buSzTx/>
              <a:buNone/>
              <a:defRPr b="1"/>
            </a:pPr>
            <a:r>
              <a:t>Acted speech</a:t>
            </a:r>
          </a:p>
          <a:p>
            <a:pPr marL="0" lvl="1" indent="228600">
              <a:buSzTx/>
              <a:buNone/>
            </a:pPr>
            <a:r>
              <a:t>   Easier to collect &amp; control</a:t>
            </a:r>
          </a:p>
          <a:p>
            <a:pPr marL="0" lvl="1"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282"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l" defTabSz="1828800">
              <a:lnSpc>
                <a:spcPct val="115000"/>
              </a:lnSpc>
              <a:defRPr sz="4800" b="1">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sp>
        <p:nvSpPr>
          <p:cNvPr id="28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8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85"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8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290" name="Categorical Approach…"/>
          <p:cNvSpPr txBox="1">
            <a:spLocks noGrp="1"/>
          </p:cNvSpPr>
          <p:nvPr>
            <p:ph type="body" sz="half" idx="1"/>
          </p:nvPr>
        </p:nvSpPr>
        <p:spPr>
          <a:xfrm>
            <a:off x="2174923" y="3691468"/>
            <a:ext cx="11569208" cy="8137173"/>
          </a:xfrm>
          <a:prstGeom prst="rect">
            <a:avLst/>
          </a:prstGeom>
        </p:spPr>
        <p:txBody>
          <a:bodyPr/>
          <a:lstStyle/>
          <a:p>
            <a:pPr marL="0" indent="0">
              <a:buSzTx/>
              <a:buNone/>
              <a:defRPr b="1"/>
            </a:pPr>
            <a:r>
              <a:t>Acted speech</a:t>
            </a:r>
          </a:p>
          <a:p>
            <a:pPr marL="0" lvl="1" indent="228600">
              <a:buSzTx/>
              <a:buNone/>
            </a:pPr>
            <a:r>
              <a:t>   Easier to collect &amp; control</a:t>
            </a:r>
          </a:p>
          <a:p>
            <a:pPr marL="0" lvl="1"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291"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l" defTabSz="1828800">
              <a:lnSpc>
                <a:spcPct val="115000"/>
              </a:lnSpc>
              <a:defRPr sz="4800" b="1">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marL="1005838" lvl="1"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Categorical emotion(s)?</a:t>
            </a:r>
            <a:endParaRPr sz="3600"/>
          </a:p>
          <a:p>
            <a:pPr marL="1005838" lvl="1"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and Valence?</a:t>
            </a:r>
          </a:p>
        </p:txBody>
      </p:sp>
      <p:pic>
        <p:nvPicPr>
          <p:cNvPr id="292" name="14266867.WAV" descr="14266867.WAV"/>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7447583" y="9825745"/>
            <a:ext cx="571501" cy="571501"/>
          </a:xfrm>
          <a:prstGeom prst="rect">
            <a:avLst/>
          </a:prstGeom>
          <a:ln w="12700">
            <a:miter lim="400000"/>
          </a:ln>
        </p:spPr>
      </p:pic>
      <p:sp>
        <p:nvSpPr>
          <p:cNvPr id="29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9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95"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9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29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 fill="hold"/>
                                        <p:tgtEl>
                                          <p:spTgt spid="2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cTn>
                <p:tgtEl>
                  <p:spTgt spid="29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Emotion"/>
          <p:cNvSpPr txBox="1">
            <a:spLocks noGrp="1"/>
          </p:cNvSpPr>
          <p:nvPr>
            <p:ph type="title"/>
          </p:nvPr>
        </p:nvSpPr>
        <p:spPr>
          <a:xfrm>
            <a:off x="2194560" y="573206"/>
            <a:ext cx="20116802" cy="2901514"/>
          </a:xfrm>
          <a:prstGeom prst="rect">
            <a:avLst/>
          </a:prstGeom>
        </p:spPr>
        <p:txBody>
          <a:bodyPr/>
          <a:lstStyle/>
          <a:p>
            <a:r>
              <a:t>Emotion in Speech</a:t>
            </a:r>
          </a:p>
        </p:txBody>
      </p:sp>
      <p:sp>
        <p:nvSpPr>
          <p:cNvPr id="300" name="Categorical Approach…"/>
          <p:cNvSpPr txBox="1">
            <a:spLocks noGrp="1"/>
          </p:cNvSpPr>
          <p:nvPr>
            <p:ph type="body" sz="half" idx="1"/>
          </p:nvPr>
        </p:nvSpPr>
        <p:spPr>
          <a:xfrm>
            <a:off x="2174923" y="3691468"/>
            <a:ext cx="11569208" cy="8137173"/>
          </a:xfrm>
          <a:prstGeom prst="rect">
            <a:avLst/>
          </a:prstGeom>
        </p:spPr>
        <p:txBody>
          <a:bodyPr/>
          <a:lstStyle/>
          <a:p>
            <a:pPr marL="0" indent="0">
              <a:buSzTx/>
              <a:buNone/>
              <a:defRPr b="1"/>
            </a:pPr>
            <a:r>
              <a:t>Acted speech</a:t>
            </a:r>
          </a:p>
          <a:p>
            <a:pPr marL="0" lvl="1" indent="228600">
              <a:buSzTx/>
              <a:buNone/>
            </a:pPr>
            <a:r>
              <a:t>   Easier to collect &amp; control</a:t>
            </a:r>
          </a:p>
          <a:p>
            <a:pPr marL="0" lvl="1"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p>
          <a:p>
            <a:pPr marL="682430" lvl="1" indent="-481262">
              <a:buClrTx/>
              <a:buFontTx/>
              <a:buChar char="•"/>
            </a:pPr>
            <a:r>
              <a:t>Happy, Sad, Angry, Bored</a:t>
            </a:r>
          </a:p>
        </p:txBody>
      </p:sp>
      <p:sp>
        <p:nvSpPr>
          <p:cNvPr id="301"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l" defTabSz="1828800">
              <a:lnSpc>
                <a:spcPct val="115000"/>
              </a:lnSpc>
              <a:defRPr sz="4800" b="1">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marL="1005838" lvl="1"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Neutral -&gt; frustrated -&gt; angry</a:t>
            </a:r>
            <a:endParaRPr sz="3600"/>
          </a:p>
          <a:p>
            <a:pPr marL="1005838" lvl="1"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 Valence ↓</a:t>
            </a:r>
          </a:p>
        </p:txBody>
      </p:sp>
      <p:pic>
        <p:nvPicPr>
          <p:cNvPr id="302" name="14266867.WAV" descr="14266867.WAV"/>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7447583" y="9825745"/>
            <a:ext cx="571501" cy="571501"/>
          </a:xfrm>
          <a:prstGeom prst="rect">
            <a:avLst/>
          </a:prstGeom>
          <a:ln w="12700">
            <a:miter lim="400000"/>
          </a:ln>
        </p:spPr>
      </p:pic>
      <p:sp>
        <p:nvSpPr>
          <p:cNvPr id="30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30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305"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0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30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 fill="hold"/>
                                        <p:tgtEl>
                                          <p:spTgt spid="3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cTn>
                <p:tgtEl>
                  <p:spTgt spid="30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Emotional Speech Corpora - Acted &amp; Categorical…"/>
          <p:cNvSpPr txBox="1">
            <a:spLocks noGrp="1"/>
          </p:cNvSpPr>
          <p:nvPr>
            <p:ph type="title"/>
          </p:nvPr>
        </p:nvSpPr>
        <p:spPr>
          <a:xfrm>
            <a:off x="2194560" y="573206"/>
            <a:ext cx="20116802" cy="2901514"/>
          </a:xfrm>
          <a:prstGeom prst="rect">
            <a:avLst/>
          </a:prstGeom>
        </p:spPr>
        <p:txBody>
          <a:bodyPr/>
          <a:lstStyle/>
          <a:p>
            <a:r>
              <a:t>Emotional Speech Corpora - Acted &amp; Categorical</a:t>
            </a:r>
            <a:endParaRPr spc="-279"/>
          </a:p>
          <a:p>
            <a:pPr>
              <a:defRPr sz="5200" spc="-300"/>
            </a:pPr>
            <a:r>
              <a:t>(EmoDB, German)</a:t>
            </a:r>
          </a:p>
        </p:txBody>
      </p:sp>
      <p:pic>
        <p:nvPicPr>
          <p:cNvPr id="310" name="image5.png" descr="image5.png"/>
          <p:cNvPicPr>
            <a:picLocks noChangeAspect="1"/>
          </p:cNvPicPr>
          <p:nvPr/>
        </p:nvPicPr>
        <p:blipFill>
          <a:blip r:embed="rId15"/>
          <a:stretch>
            <a:fillRect/>
          </a:stretch>
        </p:blipFill>
        <p:spPr>
          <a:xfrm>
            <a:off x="3616169" y="4347690"/>
            <a:ext cx="4609458" cy="3638284"/>
          </a:xfrm>
          <a:prstGeom prst="rect">
            <a:avLst/>
          </a:prstGeom>
          <a:ln w="12700">
            <a:miter lim="400000"/>
          </a:ln>
        </p:spPr>
      </p:pic>
      <p:pic>
        <p:nvPicPr>
          <p:cNvPr id="311" name="image6.png" descr="image6.png"/>
          <p:cNvPicPr>
            <a:picLocks noChangeAspect="1"/>
          </p:cNvPicPr>
          <p:nvPr/>
        </p:nvPicPr>
        <p:blipFill>
          <a:blip r:embed="rId16"/>
          <a:stretch>
            <a:fillRect/>
          </a:stretch>
        </p:blipFill>
        <p:spPr>
          <a:xfrm>
            <a:off x="10021416" y="4347690"/>
            <a:ext cx="4665217" cy="3638284"/>
          </a:xfrm>
          <a:prstGeom prst="rect">
            <a:avLst/>
          </a:prstGeom>
          <a:ln w="12700">
            <a:miter lim="400000"/>
          </a:ln>
        </p:spPr>
      </p:pic>
      <p:pic>
        <p:nvPicPr>
          <p:cNvPr id="312" name="image7.png" descr="image7.png"/>
          <p:cNvPicPr>
            <a:picLocks noChangeAspect="1"/>
          </p:cNvPicPr>
          <p:nvPr/>
        </p:nvPicPr>
        <p:blipFill>
          <a:blip r:embed="rId17"/>
          <a:stretch>
            <a:fillRect/>
          </a:stretch>
        </p:blipFill>
        <p:spPr>
          <a:xfrm>
            <a:off x="16306595" y="4347690"/>
            <a:ext cx="4804989" cy="3638284"/>
          </a:xfrm>
          <a:prstGeom prst="rect">
            <a:avLst/>
          </a:prstGeom>
          <a:ln w="12700">
            <a:miter lim="400000"/>
          </a:ln>
        </p:spPr>
      </p:pic>
      <p:pic>
        <p:nvPicPr>
          <p:cNvPr id="313" name="image8.png" descr="image8.png"/>
          <p:cNvPicPr>
            <a:picLocks noChangeAspect="1"/>
          </p:cNvPicPr>
          <p:nvPr/>
        </p:nvPicPr>
        <p:blipFill>
          <a:blip r:embed="rId18"/>
          <a:stretch>
            <a:fillRect/>
          </a:stretch>
        </p:blipFill>
        <p:spPr>
          <a:xfrm>
            <a:off x="3619575" y="8882437"/>
            <a:ext cx="4602646" cy="3638282"/>
          </a:xfrm>
          <a:prstGeom prst="rect">
            <a:avLst/>
          </a:prstGeom>
          <a:ln w="12700">
            <a:miter lim="400000"/>
          </a:ln>
        </p:spPr>
      </p:pic>
      <p:pic>
        <p:nvPicPr>
          <p:cNvPr id="314" name="image9.png" descr="image9.png"/>
          <p:cNvPicPr>
            <a:picLocks noChangeAspect="1"/>
          </p:cNvPicPr>
          <p:nvPr/>
        </p:nvPicPr>
        <p:blipFill>
          <a:blip r:embed="rId19"/>
          <a:stretch>
            <a:fillRect/>
          </a:stretch>
        </p:blipFill>
        <p:spPr>
          <a:xfrm>
            <a:off x="10012759" y="8882437"/>
            <a:ext cx="4631869" cy="3638282"/>
          </a:xfrm>
          <a:prstGeom prst="rect">
            <a:avLst/>
          </a:prstGeom>
          <a:ln w="12700">
            <a:miter lim="400000"/>
          </a:ln>
        </p:spPr>
      </p:pic>
      <p:pic>
        <p:nvPicPr>
          <p:cNvPr id="315" name="image10.png" descr="image10.png"/>
          <p:cNvPicPr>
            <a:picLocks noChangeAspect="1"/>
          </p:cNvPicPr>
          <p:nvPr/>
        </p:nvPicPr>
        <p:blipFill>
          <a:blip r:embed="rId20"/>
          <a:stretch>
            <a:fillRect/>
          </a:stretch>
        </p:blipFill>
        <p:spPr>
          <a:xfrm>
            <a:off x="16435164" y="8882437"/>
            <a:ext cx="4547852" cy="3638282"/>
          </a:xfrm>
          <a:prstGeom prst="rect">
            <a:avLst/>
          </a:prstGeom>
          <a:ln w="12700">
            <a:miter lim="400000"/>
          </a:ln>
        </p:spPr>
      </p:pic>
      <p:pic>
        <p:nvPicPr>
          <p:cNvPr id="316" name="media1.wav" descr="media1.wav"/>
          <p:cNvPicPr>
            <a:picLocks/>
          </p:cNvPicPr>
          <p:nvPr>
            <a:audioFile r:link="rId2"/>
            <p:extLst>
              <p:ext uri="{DAA4B4D4-6D71-4841-9C94-3DE7FCFB9230}">
                <p14:media xmlns:p14="http://schemas.microsoft.com/office/powerpoint/2010/main" r:embed="rId1"/>
              </p:ext>
            </p:extLst>
          </p:nvPr>
        </p:nvPicPr>
        <p:blipFill>
          <a:blip r:embed="rId21"/>
          <a:stretch>
            <a:fillRect/>
          </a:stretch>
        </p:blipFill>
        <p:spPr>
          <a:xfrm>
            <a:off x="15387643" y="3394657"/>
            <a:ext cx="571501" cy="571501"/>
          </a:xfrm>
          <a:prstGeom prst="rect">
            <a:avLst/>
          </a:prstGeom>
          <a:ln w="12700">
            <a:miter lim="400000"/>
          </a:ln>
        </p:spPr>
      </p:pic>
      <p:pic>
        <p:nvPicPr>
          <p:cNvPr id="317" name="media2.wav" descr="media2.wav"/>
          <p:cNvPicPr>
            <a:picLocks/>
          </p:cNvPicPr>
          <p:nvPr>
            <a:audioFile r:link="rId4"/>
            <p:extLst>
              <p:ext uri="{DAA4B4D4-6D71-4841-9C94-3DE7FCFB9230}">
                <p14:media xmlns:p14="http://schemas.microsoft.com/office/powerpoint/2010/main" r:embed="rId3"/>
              </p:ext>
            </p:extLst>
          </p:nvPr>
        </p:nvPicPr>
        <p:blipFill>
          <a:blip r:embed="rId21"/>
          <a:stretch>
            <a:fillRect/>
          </a:stretch>
        </p:blipFill>
        <p:spPr>
          <a:xfrm>
            <a:off x="8947943" y="3505201"/>
            <a:ext cx="571501" cy="571501"/>
          </a:xfrm>
          <a:prstGeom prst="rect">
            <a:avLst/>
          </a:prstGeom>
          <a:ln w="12700">
            <a:miter lim="400000"/>
          </a:ln>
        </p:spPr>
      </p:pic>
      <p:pic>
        <p:nvPicPr>
          <p:cNvPr id="318" name="media3.wav" descr="media3.wav"/>
          <p:cNvPicPr>
            <a:picLocks/>
          </p:cNvPicPr>
          <p:nvPr>
            <a:audioFile r:link="rId6"/>
            <p:extLst>
              <p:ext uri="{DAA4B4D4-6D71-4841-9C94-3DE7FCFB9230}">
                <p14:media xmlns:p14="http://schemas.microsoft.com/office/powerpoint/2010/main" r:embed="rId5"/>
              </p:ext>
            </p:extLst>
          </p:nvPr>
        </p:nvPicPr>
        <p:blipFill>
          <a:blip r:embed="rId21"/>
          <a:stretch>
            <a:fillRect/>
          </a:stretch>
        </p:blipFill>
        <p:spPr>
          <a:xfrm>
            <a:off x="15270818" y="8231433"/>
            <a:ext cx="571501" cy="571501"/>
          </a:xfrm>
          <a:prstGeom prst="rect">
            <a:avLst/>
          </a:prstGeom>
          <a:ln w="12700">
            <a:miter lim="400000"/>
          </a:ln>
        </p:spPr>
      </p:pic>
      <p:pic>
        <p:nvPicPr>
          <p:cNvPr id="319" name="media4.wav" descr="media4.wav"/>
          <p:cNvPicPr>
            <a:picLocks/>
          </p:cNvPicPr>
          <p:nvPr>
            <a:audioFile r:link="rId8"/>
            <p:extLst>
              <p:ext uri="{DAA4B4D4-6D71-4841-9C94-3DE7FCFB9230}">
                <p14:media xmlns:p14="http://schemas.microsoft.com/office/powerpoint/2010/main" r:embed="rId7"/>
              </p:ext>
            </p:extLst>
          </p:nvPr>
        </p:nvPicPr>
        <p:blipFill>
          <a:blip r:embed="rId21"/>
          <a:stretch>
            <a:fillRect/>
          </a:stretch>
        </p:blipFill>
        <p:spPr>
          <a:xfrm>
            <a:off x="2136001" y="8313129"/>
            <a:ext cx="571501" cy="571501"/>
          </a:xfrm>
          <a:prstGeom prst="rect">
            <a:avLst/>
          </a:prstGeom>
          <a:ln w="12700">
            <a:miter lim="400000"/>
          </a:ln>
        </p:spPr>
      </p:pic>
      <p:pic>
        <p:nvPicPr>
          <p:cNvPr id="320" name="media5.wav" descr="media5.wav"/>
          <p:cNvPicPr>
            <a:picLocks/>
          </p:cNvPicPr>
          <p:nvPr>
            <a:audioFile r:link="rId10"/>
            <p:extLst>
              <p:ext uri="{DAA4B4D4-6D71-4841-9C94-3DE7FCFB9230}">
                <p14:media xmlns:p14="http://schemas.microsoft.com/office/powerpoint/2010/main" r:embed="rId9"/>
              </p:ext>
            </p:extLst>
          </p:nvPr>
        </p:nvPicPr>
        <p:blipFill>
          <a:blip r:embed="rId21"/>
          <a:stretch>
            <a:fillRect/>
          </a:stretch>
        </p:blipFill>
        <p:spPr>
          <a:xfrm>
            <a:off x="2066664" y="3521657"/>
            <a:ext cx="571501" cy="571501"/>
          </a:xfrm>
          <a:prstGeom prst="rect">
            <a:avLst/>
          </a:prstGeom>
          <a:ln w="12700">
            <a:miter lim="400000"/>
          </a:ln>
        </p:spPr>
      </p:pic>
      <p:pic>
        <p:nvPicPr>
          <p:cNvPr id="321" name="media6.wav" descr="media6.wav"/>
          <p:cNvPicPr>
            <a:picLocks/>
          </p:cNvPicPr>
          <p:nvPr>
            <a:audioFile r:link="rId12"/>
            <p:extLst>
              <p:ext uri="{DAA4B4D4-6D71-4841-9C94-3DE7FCFB9230}">
                <p14:media xmlns:p14="http://schemas.microsoft.com/office/powerpoint/2010/main" r:embed="rId11"/>
              </p:ext>
            </p:extLst>
          </p:nvPr>
        </p:nvPicPr>
        <p:blipFill>
          <a:blip r:embed="rId21"/>
          <a:stretch>
            <a:fillRect/>
          </a:stretch>
        </p:blipFill>
        <p:spPr>
          <a:xfrm>
            <a:off x="9029700" y="8079033"/>
            <a:ext cx="571500" cy="571501"/>
          </a:xfrm>
          <a:prstGeom prst="rect">
            <a:avLst/>
          </a:prstGeom>
          <a:ln w="12700">
            <a:miter lim="400000"/>
          </a:ln>
        </p:spPr>
      </p:pic>
      <p:sp>
        <p:nvSpPr>
          <p:cNvPr id="322" name="Frightened"/>
          <p:cNvSpPr txBox="1"/>
          <p:nvPr/>
        </p:nvSpPr>
        <p:spPr>
          <a:xfrm>
            <a:off x="17034873" y="8088485"/>
            <a:ext cx="2874479"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r>
              <a:t>Frightened</a:t>
            </a:r>
          </a:p>
        </p:txBody>
      </p:sp>
      <p:sp>
        <p:nvSpPr>
          <p:cNvPr id="323" name="Sad"/>
          <p:cNvSpPr txBox="1"/>
          <p:nvPr/>
        </p:nvSpPr>
        <p:spPr>
          <a:xfrm>
            <a:off x="11641677" y="8088485"/>
            <a:ext cx="1087946"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r>
              <a:t>Sad</a:t>
            </a:r>
          </a:p>
        </p:txBody>
      </p:sp>
      <p:sp>
        <p:nvSpPr>
          <p:cNvPr id="324" name="Happy"/>
          <p:cNvSpPr txBox="1"/>
          <p:nvPr/>
        </p:nvSpPr>
        <p:spPr>
          <a:xfrm>
            <a:off x="5024103" y="8088485"/>
            <a:ext cx="1780890"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r>
              <a:t>Happy</a:t>
            </a:r>
          </a:p>
        </p:txBody>
      </p:sp>
      <p:sp>
        <p:nvSpPr>
          <p:cNvPr id="325" name="Angry"/>
          <p:cNvSpPr txBox="1"/>
          <p:nvPr/>
        </p:nvSpPr>
        <p:spPr>
          <a:xfrm>
            <a:off x="17879268" y="3542496"/>
            <a:ext cx="1646945"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r>
              <a:t>Angry</a:t>
            </a:r>
          </a:p>
        </p:txBody>
      </p:sp>
      <p:sp>
        <p:nvSpPr>
          <p:cNvPr id="326" name="Bored"/>
          <p:cNvSpPr txBox="1"/>
          <p:nvPr/>
        </p:nvSpPr>
        <p:spPr>
          <a:xfrm>
            <a:off x="11347294" y="3542496"/>
            <a:ext cx="1676710"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r>
              <a:t>Bored</a:t>
            </a:r>
          </a:p>
        </p:txBody>
      </p:sp>
      <p:sp>
        <p:nvSpPr>
          <p:cNvPr id="327" name="Neutral"/>
          <p:cNvSpPr txBox="1"/>
          <p:nvPr/>
        </p:nvSpPr>
        <p:spPr>
          <a:xfrm>
            <a:off x="4673879" y="3542496"/>
            <a:ext cx="2048781"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r>
              <a:t>Neutral</a:t>
            </a:r>
          </a:p>
        </p:txBody>
      </p:sp>
      <p:sp>
        <p:nvSpPr>
          <p:cNvPr id="328"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29" fill="hold"/>
                                        <p:tgtEl>
                                          <p:spTgt spid="3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47" fill="hold"/>
                                        <p:tgtEl>
                                          <p:spTgt spid="31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41" fill="hold"/>
                                        <p:tgtEl>
                                          <p:spTgt spid="31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56" fill="hold"/>
                                        <p:tgtEl>
                                          <p:spTgt spid="32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761" fill="hold"/>
                                        <p:tgtEl>
                                          <p:spTgt spid="3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316"/>
                </p:tgtEl>
              </p:cMediaNode>
            </p:audio>
            <p:audio>
              <p:cMediaNode vol="80000" showWhenStopped="0">
                <p:cTn id="28" fill="hold" display="0">
                  <p:stCondLst>
                    <p:cond delay="indefinite"/>
                  </p:stCondLst>
                </p:cTn>
                <p:tgtEl>
                  <p:spTgt spid="317"/>
                </p:tgtEl>
              </p:cMediaNode>
            </p:audio>
            <p:audio>
              <p:cMediaNode vol="80000" showWhenStopped="0">
                <p:cTn id="29" fill="hold" display="0">
                  <p:stCondLst>
                    <p:cond delay="indefinite"/>
                  </p:stCondLst>
                </p:cTn>
                <p:tgtEl>
                  <p:spTgt spid="318"/>
                </p:tgtEl>
              </p:cMediaNode>
            </p:audio>
            <p:audio>
              <p:cMediaNode vol="80000" showWhenStopped="0">
                <p:cTn id="30" fill="hold" display="0">
                  <p:stCondLst>
                    <p:cond delay="indefinite"/>
                  </p:stCondLst>
                </p:cTn>
                <p:tgtEl>
                  <p:spTgt spid="319"/>
                </p:tgtEl>
              </p:cMediaNode>
            </p:audio>
            <p:audio>
              <p:cMediaNode vol="80000" showWhenStopped="0">
                <p:cTn id="31" fill="hold" display="0">
                  <p:stCondLst>
                    <p:cond delay="indefinite"/>
                  </p:stCondLst>
                </p:cTn>
                <p:tgtEl>
                  <p:spTgt spid="320"/>
                </p:tgtEl>
              </p:cMediaNode>
            </p:audio>
            <p:audio>
              <p:cMediaNode vol="80000" showWhenStopped="0">
                <p:cTn id="32" fill="hold" display="0">
                  <p:stCondLst>
                    <p:cond delay="indefinite"/>
                  </p:stCondLst>
                </p:cTn>
                <p:tgtEl>
                  <p:spTgt spid="3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Acted Speech:  (Emotional Prosody Speech)  (Mandarin Affective Speech)"/>
          <p:cNvSpPr txBox="1">
            <a:spLocks noGrp="1"/>
          </p:cNvSpPr>
          <p:nvPr>
            <p:ph type="title"/>
          </p:nvPr>
        </p:nvSpPr>
        <p:spPr>
          <a:xfrm>
            <a:off x="2194560" y="573206"/>
            <a:ext cx="20116802" cy="2901514"/>
          </a:xfrm>
          <a:prstGeom prst="rect">
            <a:avLst/>
          </a:prstGeom>
        </p:spPr>
        <p:txBody>
          <a:bodyPr/>
          <a:lstStyle/>
          <a:p>
            <a:pPr>
              <a:defRPr sz="7200" spc="-500"/>
            </a:pPr>
            <a:r>
              <a:t>Acted &amp; Categorical Speech: Actors vs Students</a:t>
            </a:r>
            <a:br/>
            <a:r>
              <a:rPr sz="6800" spc="-400"/>
              <a:t> </a:t>
            </a:r>
            <a:r>
              <a:rPr sz="4800" spc="-400"/>
              <a:t>(Emotional Prosody Speech)                                                (Mandarin Affective Speech)</a:t>
            </a:r>
          </a:p>
        </p:txBody>
      </p:sp>
      <p:sp>
        <p:nvSpPr>
          <p:cNvPr id="333" name="Happy…"/>
          <p:cNvSpPr txBox="1">
            <a:spLocks noGrp="1"/>
          </p:cNvSpPr>
          <p:nvPr>
            <p:ph type="body" idx="1"/>
          </p:nvPr>
        </p:nvSpPr>
        <p:spPr>
          <a:xfrm>
            <a:off x="2194560" y="3691468"/>
            <a:ext cx="20116802" cy="8046720"/>
          </a:xfrm>
          <a:prstGeom prst="rect">
            <a:avLst/>
          </a:prstGeom>
        </p:spPr>
        <p:txBody>
          <a:bodyPr/>
          <a:lstStyle/>
          <a:p>
            <a:pPr marL="685800" indent="-685800">
              <a:lnSpc>
                <a:spcPct val="90000"/>
              </a:lnSpc>
              <a:spcBef>
                <a:spcPts val="1400"/>
              </a:spcBef>
              <a:buSzTx/>
              <a:buNone/>
              <a:defRPr sz="6000"/>
            </a:pPr>
            <a:r>
              <a:t>Sad</a:t>
            </a:r>
          </a:p>
          <a:p>
            <a:pPr marL="685800" indent="-685800">
              <a:lnSpc>
                <a:spcPct val="90000"/>
              </a:lnSpc>
              <a:spcBef>
                <a:spcPts val="1400"/>
              </a:spcBef>
              <a:buSzTx/>
              <a:buNone/>
              <a:defRPr sz="6000"/>
            </a:pPr>
            <a:r>
              <a:t>Happy</a:t>
            </a:r>
          </a:p>
          <a:p>
            <a:pPr marL="685800" indent="-685800">
              <a:lnSpc>
                <a:spcPct val="90000"/>
              </a:lnSpc>
              <a:spcBef>
                <a:spcPts val="1400"/>
              </a:spcBef>
              <a:buSzTx/>
              <a:buNone/>
              <a:defRPr sz="6000"/>
            </a:pPr>
            <a:r>
              <a:t>Angry</a:t>
            </a:r>
          </a:p>
          <a:p>
            <a:pPr marL="685800" indent="-685800">
              <a:lnSpc>
                <a:spcPct val="90000"/>
              </a:lnSpc>
              <a:spcBef>
                <a:spcPts val="1400"/>
              </a:spcBef>
              <a:buSzTx/>
              <a:buNone/>
              <a:defRPr sz="6000"/>
            </a:pPr>
            <a:r>
              <a:t>Bored</a:t>
            </a:r>
          </a:p>
          <a:p>
            <a:pPr marL="685800" indent="-685800">
              <a:lnSpc>
                <a:spcPct val="90000"/>
              </a:lnSpc>
              <a:spcBef>
                <a:spcPts val="1400"/>
              </a:spcBef>
              <a:buSzTx/>
              <a:buNone/>
              <a:defRPr sz="6000"/>
            </a:pPr>
            <a:r>
              <a:t>Interested</a:t>
            </a:r>
          </a:p>
        </p:txBody>
      </p:sp>
      <p:sp>
        <p:nvSpPr>
          <p:cNvPr id="334" name="Rectangle"/>
          <p:cNvSpPr/>
          <p:nvPr/>
        </p:nvSpPr>
        <p:spPr>
          <a:xfrm>
            <a:off x="3047996" y="12191996"/>
            <a:ext cx="18288008" cy="1524006"/>
          </a:xfrm>
          <a:prstGeom prst="rect">
            <a:avLst/>
          </a:prstGeom>
          <a:solidFill>
            <a:srgbClr val="FFFFFF">
              <a:alpha val="20000"/>
            </a:srgbClr>
          </a:solidFill>
          <a:ln w="12700">
            <a:miter lim="400000"/>
          </a:ln>
        </p:spPr>
        <p:txBody>
          <a:bodyPr lIns="71436" tIns="71436" rIns="71436" bIns="71436" anchor="ctr"/>
          <a:lstStyle/>
          <a:p>
            <a:pPr algn="l" defTabSz="1828800">
              <a:defRPr sz="4400">
                <a:uFill>
                  <a:solidFill>
                    <a:srgbClr val="000000"/>
                  </a:solidFill>
                </a:uFill>
                <a:latin typeface="Times New Roman"/>
                <a:ea typeface="Times New Roman"/>
                <a:cs typeface="Times New Roman"/>
                <a:sym typeface="Times New Roman"/>
              </a:defRPr>
            </a:pPr>
            <a:endParaRPr/>
          </a:p>
        </p:txBody>
      </p:sp>
      <p:pic>
        <p:nvPicPr>
          <p:cNvPr id="335" name="media7.wav" descr="media7.wav"/>
          <p:cNvPicPr>
            <a:picLocks/>
          </p:cNvPicPr>
          <p:nvPr>
            <a:audioFile r:link="rId2"/>
            <p:extLst>
              <p:ext uri="{DAA4B4D4-6D71-4841-9C94-3DE7FCFB9230}">
                <p14:media xmlns:p14="http://schemas.microsoft.com/office/powerpoint/2010/main" r:embed="rId1"/>
              </p:ext>
            </p:extLst>
          </p:nvPr>
        </p:nvPicPr>
        <p:blipFill>
          <a:blip r:embed="rId22"/>
          <a:stretch>
            <a:fillRect/>
          </a:stretch>
        </p:blipFill>
        <p:spPr>
          <a:xfrm>
            <a:off x="7711589" y="3320050"/>
            <a:ext cx="571501" cy="571501"/>
          </a:xfrm>
          <a:prstGeom prst="rect">
            <a:avLst/>
          </a:prstGeom>
          <a:ln w="12700">
            <a:miter lim="400000"/>
          </a:ln>
        </p:spPr>
      </p:pic>
      <p:pic>
        <p:nvPicPr>
          <p:cNvPr id="336" name="media8.wav" descr="media8.wav"/>
          <p:cNvPicPr>
            <a:picLocks/>
          </p:cNvPicPr>
          <p:nvPr>
            <a:audioFile r:link="rId4"/>
            <p:extLst>
              <p:ext uri="{DAA4B4D4-6D71-4841-9C94-3DE7FCFB9230}">
                <p14:media xmlns:p14="http://schemas.microsoft.com/office/powerpoint/2010/main" r:embed="rId3"/>
              </p:ext>
            </p:extLst>
          </p:nvPr>
        </p:nvPicPr>
        <p:blipFill>
          <a:blip r:embed="rId22"/>
          <a:stretch>
            <a:fillRect/>
          </a:stretch>
        </p:blipFill>
        <p:spPr>
          <a:xfrm>
            <a:off x="7711589" y="4371361"/>
            <a:ext cx="571501" cy="571501"/>
          </a:xfrm>
          <a:prstGeom prst="rect">
            <a:avLst/>
          </a:prstGeom>
          <a:ln w="12700">
            <a:miter lim="400000"/>
          </a:ln>
        </p:spPr>
      </p:pic>
      <p:pic>
        <p:nvPicPr>
          <p:cNvPr id="337" name="media9.wav" descr="media9.wav"/>
          <p:cNvPicPr>
            <a:picLocks/>
          </p:cNvPicPr>
          <p:nvPr>
            <a:audioFile r:link="rId6"/>
            <p:extLst>
              <p:ext uri="{DAA4B4D4-6D71-4841-9C94-3DE7FCFB9230}">
                <p14:media xmlns:p14="http://schemas.microsoft.com/office/powerpoint/2010/main" r:embed="rId5"/>
              </p:ext>
            </p:extLst>
          </p:nvPr>
        </p:nvPicPr>
        <p:blipFill>
          <a:blip r:embed="rId22"/>
          <a:stretch>
            <a:fillRect/>
          </a:stretch>
        </p:blipFill>
        <p:spPr>
          <a:xfrm>
            <a:off x="7815302" y="5690267"/>
            <a:ext cx="571501" cy="571501"/>
          </a:xfrm>
          <a:prstGeom prst="rect">
            <a:avLst/>
          </a:prstGeom>
          <a:ln w="12700">
            <a:miter lim="400000"/>
          </a:ln>
        </p:spPr>
      </p:pic>
      <p:pic>
        <p:nvPicPr>
          <p:cNvPr id="338" name="media10.wav" descr="media10.wav"/>
          <p:cNvPicPr>
            <a:picLocks/>
          </p:cNvPicPr>
          <p:nvPr>
            <a:audioFile r:link="rId8"/>
            <p:extLst>
              <p:ext uri="{DAA4B4D4-6D71-4841-9C94-3DE7FCFB9230}">
                <p14:media xmlns:p14="http://schemas.microsoft.com/office/powerpoint/2010/main" r:embed="rId7"/>
              </p:ext>
            </p:extLst>
          </p:nvPr>
        </p:nvPicPr>
        <p:blipFill>
          <a:blip r:embed="rId22"/>
          <a:stretch>
            <a:fillRect/>
          </a:stretch>
        </p:blipFill>
        <p:spPr>
          <a:xfrm>
            <a:off x="7919015" y="6694299"/>
            <a:ext cx="571501" cy="571501"/>
          </a:xfrm>
          <a:prstGeom prst="rect">
            <a:avLst/>
          </a:prstGeom>
          <a:ln w="12700">
            <a:miter lim="400000"/>
          </a:ln>
        </p:spPr>
      </p:pic>
      <p:pic>
        <p:nvPicPr>
          <p:cNvPr id="339" name="media11.wav" descr="media11.wav"/>
          <p:cNvPicPr>
            <a:picLocks/>
          </p:cNvPicPr>
          <p:nvPr>
            <a:audioFile r:link="rId10"/>
            <p:extLst>
              <p:ext uri="{DAA4B4D4-6D71-4841-9C94-3DE7FCFB9230}">
                <p14:media xmlns:p14="http://schemas.microsoft.com/office/powerpoint/2010/main" r:embed="rId9"/>
              </p:ext>
            </p:extLst>
          </p:nvPr>
        </p:nvPicPr>
        <p:blipFill>
          <a:blip r:embed="rId22"/>
          <a:stretch>
            <a:fillRect/>
          </a:stretch>
        </p:blipFill>
        <p:spPr>
          <a:xfrm>
            <a:off x="7944942" y="7857707"/>
            <a:ext cx="571501" cy="571501"/>
          </a:xfrm>
          <a:prstGeom prst="rect">
            <a:avLst/>
          </a:prstGeom>
          <a:ln w="12700">
            <a:miter lim="400000"/>
          </a:ln>
        </p:spPr>
      </p:pic>
      <p:sp>
        <p:nvSpPr>
          <p:cNvPr id="340" name="Anger…"/>
          <p:cNvSpPr txBox="1"/>
          <p:nvPr/>
        </p:nvSpPr>
        <p:spPr>
          <a:xfrm>
            <a:off x="12399598" y="3653196"/>
            <a:ext cx="5638806" cy="4854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normAutofit/>
          </a:bodyPr>
          <a:lstStyle/>
          <a:p>
            <a:pPr marL="651509" indent="-651509" algn="l" defTabSz="1737330">
              <a:lnSpc>
                <a:spcPct val="90000"/>
              </a:lnSpc>
              <a:spcBef>
                <a:spcPts val="1300"/>
              </a:spcBef>
              <a:defRPr sz="5700">
                <a:solidFill>
                  <a:srgbClr val="292934"/>
                </a:solidFill>
                <a:latin typeface="Calibri"/>
                <a:ea typeface="Calibri"/>
                <a:cs typeface="Calibri"/>
                <a:sym typeface="Calibri"/>
              </a:defRPr>
            </a:pPr>
            <a:r>
              <a:t>Anger</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Elation</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Neutral</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Panic</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Sadness</a:t>
            </a:r>
          </a:p>
        </p:txBody>
      </p:sp>
      <p:pic>
        <p:nvPicPr>
          <p:cNvPr id="341" name="media12.wav" descr="media12.wav"/>
          <p:cNvPicPr>
            <a:picLocks/>
          </p:cNvPicPr>
          <p:nvPr>
            <a:audioFile r:link="rId12"/>
            <p:extLst>
              <p:ext uri="{DAA4B4D4-6D71-4841-9C94-3DE7FCFB9230}">
                <p14:media xmlns:p14="http://schemas.microsoft.com/office/powerpoint/2010/main" r:embed="rId11"/>
              </p:ext>
            </p:extLst>
          </p:nvPr>
        </p:nvPicPr>
        <p:blipFill>
          <a:blip r:embed="rId22"/>
          <a:stretch>
            <a:fillRect/>
          </a:stretch>
        </p:blipFill>
        <p:spPr>
          <a:xfrm>
            <a:off x="15924916" y="3878726"/>
            <a:ext cx="571501" cy="571501"/>
          </a:xfrm>
          <a:prstGeom prst="rect">
            <a:avLst/>
          </a:prstGeom>
          <a:ln w="12700">
            <a:miter lim="400000"/>
          </a:ln>
        </p:spPr>
      </p:pic>
      <p:pic>
        <p:nvPicPr>
          <p:cNvPr id="342" name="media13.wav" descr="media13.wav"/>
          <p:cNvPicPr>
            <a:picLocks/>
          </p:cNvPicPr>
          <p:nvPr>
            <a:audioFile r:link="rId14"/>
            <p:extLst>
              <p:ext uri="{DAA4B4D4-6D71-4841-9C94-3DE7FCFB9230}">
                <p14:media xmlns:p14="http://schemas.microsoft.com/office/powerpoint/2010/main" r:embed="rId13"/>
              </p:ext>
            </p:extLst>
          </p:nvPr>
        </p:nvPicPr>
        <p:blipFill>
          <a:blip r:embed="rId22"/>
          <a:stretch>
            <a:fillRect/>
          </a:stretch>
        </p:blipFill>
        <p:spPr>
          <a:xfrm>
            <a:off x="16752864" y="7378672"/>
            <a:ext cx="571501" cy="571501"/>
          </a:xfrm>
          <a:prstGeom prst="rect">
            <a:avLst/>
          </a:prstGeom>
          <a:ln w="12700">
            <a:miter lim="400000"/>
          </a:ln>
        </p:spPr>
      </p:pic>
      <p:pic>
        <p:nvPicPr>
          <p:cNvPr id="343" name="media14.wav" descr="media14.wav"/>
          <p:cNvPicPr>
            <a:picLocks/>
          </p:cNvPicPr>
          <p:nvPr>
            <a:audioFile r:link="rId16"/>
            <p:extLst>
              <p:ext uri="{DAA4B4D4-6D71-4841-9C94-3DE7FCFB9230}">
                <p14:media xmlns:p14="http://schemas.microsoft.com/office/powerpoint/2010/main" r:embed="rId15"/>
              </p:ext>
            </p:extLst>
          </p:nvPr>
        </p:nvPicPr>
        <p:blipFill>
          <a:blip r:embed="rId22"/>
          <a:stretch>
            <a:fillRect/>
          </a:stretch>
        </p:blipFill>
        <p:spPr>
          <a:xfrm>
            <a:off x="17110594" y="6472290"/>
            <a:ext cx="571501" cy="571501"/>
          </a:xfrm>
          <a:prstGeom prst="rect">
            <a:avLst/>
          </a:prstGeom>
          <a:ln w="12700">
            <a:miter lim="400000"/>
          </a:ln>
        </p:spPr>
      </p:pic>
      <p:pic>
        <p:nvPicPr>
          <p:cNvPr id="344" name="media15.wav" descr="media15.wav"/>
          <p:cNvPicPr>
            <a:picLocks/>
          </p:cNvPicPr>
          <p:nvPr>
            <a:audioFile r:link="rId18"/>
            <p:extLst>
              <p:ext uri="{DAA4B4D4-6D71-4841-9C94-3DE7FCFB9230}">
                <p14:media xmlns:p14="http://schemas.microsoft.com/office/powerpoint/2010/main" r:embed="rId17"/>
              </p:ext>
            </p:extLst>
          </p:nvPr>
        </p:nvPicPr>
        <p:blipFill>
          <a:blip r:embed="rId22"/>
          <a:stretch>
            <a:fillRect/>
          </a:stretch>
        </p:blipFill>
        <p:spPr>
          <a:xfrm>
            <a:off x="16625853" y="5855148"/>
            <a:ext cx="571501" cy="571501"/>
          </a:xfrm>
          <a:prstGeom prst="rect">
            <a:avLst/>
          </a:prstGeom>
          <a:ln w="12700">
            <a:miter lim="400000"/>
          </a:ln>
        </p:spPr>
      </p:pic>
      <p:pic>
        <p:nvPicPr>
          <p:cNvPr id="345" name="media16.wav" descr="media16.wav"/>
          <p:cNvPicPr>
            <a:picLocks/>
          </p:cNvPicPr>
          <p:nvPr>
            <a:audioFile r:link="rId20"/>
            <p:extLst>
              <p:ext uri="{DAA4B4D4-6D71-4841-9C94-3DE7FCFB9230}">
                <p14:media xmlns:p14="http://schemas.microsoft.com/office/powerpoint/2010/main" r:embed="rId19"/>
              </p:ext>
            </p:extLst>
          </p:nvPr>
        </p:nvPicPr>
        <p:blipFill>
          <a:blip r:embed="rId22"/>
          <a:stretch>
            <a:fillRect/>
          </a:stretch>
        </p:blipFill>
        <p:spPr>
          <a:xfrm>
            <a:off x="16072051" y="5013325"/>
            <a:ext cx="571501"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 fill="hold"/>
                                        <p:tgtEl>
                                          <p:spTgt spid="33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0" fill="hold"/>
                                        <p:tgtEl>
                                          <p:spTgt spid="33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80" fill="hold"/>
                                        <p:tgtEl>
                                          <p:spTgt spid="33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0" fill="hold"/>
                                        <p:tgtEl>
                                          <p:spTgt spid="33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0" fill="hold"/>
                                        <p:tgtEl>
                                          <p:spTgt spid="339"/>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96" fill="hold"/>
                                        <p:tgtEl>
                                          <p:spTgt spid="34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6" fill="hold"/>
                                        <p:tgtEl>
                                          <p:spTgt spid="34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30" fill="hold"/>
                                        <p:tgtEl>
                                          <p:spTgt spid="34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036" fill="hold"/>
                                        <p:tgtEl>
                                          <p:spTgt spid="343"/>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94" fill="hold"/>
                                        <p:tgtEl>
                                          <p:spTgt spid="3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039" showWhenStopped="0">
                <p:cTn id="43" fill="hold" display="0">
                  <p:stCondLst>
                    <p:cond delay="indefinite"/>
                  </p:stCondLst>
                </p:cTn>
                <p:tgtEl>
                  <p:spTgt spid="335"/>
                </p:tgtEl>
              </p:cMediaNode>
            </p:audio>
            <p:audio>
              <p:cMediaNode vol="63774" showWhenStopped="0">
                <p:cTn id="44" fill="hold" display="0">
                  <p:stCondLst>
                    <p:cond delay="indefinite"/>
                  </p:stCondLst>
                </p:cTn>
                <p:tgtEl>
                  <p:spTgt spid="336"/>
                </p:tgtEl>
              </p:cMediaNode>
            </p:audio>
            <p:audio>
              <p:cMediaNode vol="56189" showWhenStopped="0">
                <p:cTn id="45" fill="hold" display="0">
                  <p:stCondLst>
                    <p:cond delay="indefinite"/>
                  </p:stCondLst>
                </p:cTn>
                <p:tgtEl>
                  <p:spTgt spid="337"/>
                </p:tgtEl>
              </p:cMediaNode>
            </p:audio>
            <p:audio>
              <p:cMediaNode vol="54716" showWhenStopped="0">
                <p:cTn id="46" fill="hold" display="0">
                  <p:stCondLst>
                    <p:cond delay="indefinite"/>
                  </p:stCondLst>
                </p:cTn>
                <p:tgtEl>
                  <p:spTgt spid="338"/>
                </p:tgtEl>
              </p:cMediaNode>
            </p:audio>
            <p:audio>
              <p:cMediaNode vol="64151" showWhenStopped="0">
                <p:cTn id="47" fill="hold" display="0">
                  <p:stCondLst>
                    <p:cond delay="indefinite"/>
                  </p:stCondLst>
                </p:cTn>
                <p:tgtEl>
                  <p:spTgt spid="339"/>
                </p:tgtEl>
              </p:cMediaNode>
            </p:audio>
            <p:audio>
              <p:cMediaNode vol="80000" showWhenStopped="0">
                <p:cTn id="48" fill="hold" display="0">
                  <p:stCondLst>
                    <p:cond delay="indefinite"/>
                  </p:stCondLst>
                </p:cTn>
                <p:tgtEl>
                  <p:spTgt spid="341"/>
                </p:tgtEl>
              </p:cMediaNode>
            </p:audio>
            <p:audio>
              <p:cMediaNode vol="80000" showWhenStopped="0">
                <p:cTn id="49" fill="hold" display="0">
                  <p:stCondLst>
                    <p:cond delay="indefinite"/>
                  </p:stCondLst>
                </p:cTn>
                <p:tgtEl>
                  <p:spTgt spid="342"/>
                </p:tgtEl>
              </p:cMediaNode>
            </p:audio>
            <p:audio>
              <p:cMediaNode vol="80000" showWhenStopped="0">
                <p:cTn id="50" fill="hold" display="0">
                  <p:stCondLst>
                    <p:cond delay="indefinite"/>
                  </p:stCondLst>
                </p:cTn>
                <p:tgtEl>
                  <p:spTgt spid="343"/>
                </p:tgtEl>
              </p:cMediaNode>
            </p:audio>
            <p:audio>
              <p:cMediaNode vol="80000" showWhenStopped="0">
                <p:cTn id="51" fill="hold" display="0">
                  <p:stCondLst>
                    <p:cond delay="indefinite"/>
                  </p:stCondLst>
                </p:cTn>
                <p:tgtEl>
                  <p:spTgt spid="344"/>
                </p:tgtEl>
              </p:cMediaNode>
            </p:audio>
            <p:audio>
              <p:cMediaNode vol="80000" showWhenStopped="0">
                <p:cTn id="52" fill="hold" display="0">
                  <p:stCondLst>
                    <p:cond delay="indefinite"/>
                  </p:stCondLst>
                </p:cTn>
                <p:tgtEl>
                  <p:spTgt spid="34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pontaneous Speech with Dimensional Annotations…"/>
          <p:cNvSpPr txBox="1">
            <a:spLocks noGrp="1"/>
          </p:cNvSpPr>
          <p:nvPr>
            <p:ph type="title"/>
          </p:nvPr>
        </p:nvSpPr>
        <p:spPr>
          <a:xfrm>
            <a:off x="2194560" y="573206"/>
            <a:ext cx="20116802" cy="2901514"/>
          </a:xfrm>
          <a:prstGeom prst="rect">
            <a:avLst/>
          </a:prstGeom>
        </p:spPr>
        <p:txBody>
          <a:bodyPr lIns="91437" tIns="91437" rIns="91437" bIns="91437"/>
          <a:lstStyle/>
          <a:p>
            <a:pPr defTabSz="1700783">
              <a:defRPr sz="7800" spc="-200">
                <a:solidFill>
                  <a:srgbClr val="000000"/>
                </a:solidFill>
              </a:defRPr>
            </a:pPr>
            <a:r>
              <a:t>Spontaneous</a:t>
            </a:r>
            <a:r>
              <a:rPr>
                <a:solidFill>
                  <a:srgbClr val="404040"/>
                </a:solidFill>
              </a:rPr>
              <a:t> Speech with Dimensional Annotations</a:t>
            </a:r>
            <a:endParaRPr sz="8900" spc="-186"/>
          </a:p>
          <a:p>
            <a:pPr defTabSz="1700783">
              <a:defRPr sz="4800" spc="-171"/>
            </a:pPr>
            <a:r>
              <a:t>(SEMAINE database)</a:t>
            </a:r>
          </a:p>
        </p:txBody>
      </p:sp>
      <p:sp>
        <p:nvSpPr>
          <p:cNvPr id="348" name="The goal of the Sensitive Artificial Listener operator (right) is to engage the user (left) in emotional conversations…"/>
          <p:cNvSpPr txBox="1">
            <a:spLocks noGrp="1"/>
          </p:cNvSpPr>
          <p:nvPr>
            <p:ph type="body" idx="1"/>
          </p:nvPr>
        </p:nvSpPr>
        <p:spPr>
          <a:xfrm>
            <a:off x="2194560" y="3691468"/>
            <a:ext cx="20116802" cy="8046720"/>
          </a:xfrm>
          <a:prstGeom prst="rect">
            <a:avLst/>
          </a:prstGeom>
        </p:spPr>
        <p:txBody>
          <a:bodyPr lIns="91437" tIns="91437" rIns="91437" bIns="91437"/>
          <a:lstStyle/>
          <a:p>
            <a:pPr marL="567557" indent="-567557">
              <a:buClrTx/>
              <a:buFont typeface="Arial"/>
              <a:buChar char="•"/>
            </a:pPr>
            <a:r>
              <a:t>The goal of the Sensitive Artificial Listener operator (right) is to engage the user (left) in emotional conversations</a:t>
            </a:r>
          </a:p>
          <a:p>
            <a:pPr marL="1413162" lvl="2" indent="-498762">
              <a:buClrTx/>
              <a:buFont typeface="Arial"/>
              <a:buChar char="•"/>
            </a:pPr>
            <a:r>
              <a:t>“Anything nice happened this week?” “It’s all rubbish.”</a:t>
            </a:r>
          </a:p>
          <a:p>
            <a:pPr marL="567557" indent="-567557">
              <a:buClrTx/>
              <a:buFont typeface="Arial"/>
              <a:buChar char="•"/>
            </a:pPr>
            <a:r>
              <a:t>6-8 annotators. Annotations range from -1 to 1 with 20ms intervals.</a:t>
            </a:r>
          </a:p>
          <a:p>
            <a:pPr marL="567557" indent="-567557">
              <a:buClrTx/>
              <a:buFont typeface="Arial"/>
              <a:buChar char="•"/>
            </a:pPr>
            <a:endParaRPr/>
          </a:p>
          <a:p>
            <a:pPr marL="567557" indent="-567557">
              <a:buClrTx/>
              <a:buFont typeface="Arial"/>
              <a:buChar char="•"/>
            </a:pPr>
            <a:endParaRPr/>
          </a:p>
          <a:p>
            <a:pPr marL="1005838" lvl="1" indent="-548638">
              <a:buClrTx/>
              <a:buFont typeface="Arial"/>
              <a:buChar char="–"/>
            </a:pPr>
            <a:r>
              <a:t>Valence score : -0.88</a:t>
            </a:r>
          </a:p>
          <a:p>
            <a:pPr marL="1005838" lvl="1" indent="-548638">
              <a:buClrTx/>
              <a:buFont typeface="Arial"/>
              <a:buChar char="–"/>
            </a:pPr>
            <a:r>
              <a:t>Valence score : 0.58</a:t>
            </a:r>
          </a:p>
          <a:p>
            <a:pPr marL="1005838" lvl="1" indent="-548638">
              <a:buClrTx/>
              <a:buFont typeface="Arial"/>
              <a:buChar char="–"/>
            </a:pPr>
            <a:r>
              <a:t>Valence score : 0.83</a:t>
            </a:r>
          </a:p>
        </p:txBody>
      </p:sp>
      <p:pic>
        <p:nvPicPr>
          <p:cNvPr id="349" name="media30.wav" descr="media30.wav"/>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9170282" y="7634240"/>
            <a:ext cx="571501" cy="571501"/>
          </a:xfrm>
          <a:prstGeom prst="rect">
            <a:avLst/>
          </a:prstGeom>
          <a:ln w="12700">
            <a:miter lim="400000"/>
          </a:ln>
        </p:spPr>
      </p:pic>
      <p:pic>
        <p:nvPicPr>
          <p:cNvPr id="350" name="media32.wav" descr="media32.wav"/>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9223767" y="8924173"/>
            <a:ext cx="571501" cy="571501"/>
          </a:xfrm>
          <a:prstGeom prst="rect">
            <a:avLst/>
          </a:prstGeom>
          <a:ln w="12700">
            <a:miter lim="400000"/>
          </a:ln>
        </p:spPr>
      </p:pic>
      <p:pic>
        <p:nvPicPr>
          <p:cNvPr id="351" name="media33.wav" descr="media33.wav"/>
          <p:cNvPicPr>
            <a:picLocks/>
          </p:cNvPicPr>
          <p:nvPr>
            <a:audioFile r:link="rId6"/>
            <p:extLst>
              <p:ext uri="{DAA4B4D4-6D71-4841-9C94-3DE7FCFB9230}">
                <p14:media xmlns:p14="http://schemas.microsoft.com/office/powerpoint/2010/main" r:embed="rId5"/>
              </p:ext>
            </p:extLst>
          </p:nvPr>
        </p:nvPicPr>
        <p:blipFill>
          <a:blip r:embed="rId8"/>
          <a:stretch>
            <a:fillRect/>
          </a:stretch>
        </p:blipFill>
        <p:spPr>
          <a:xfrm>
            <a:off x="9204135" y="10365037"/>
            <a:ext cx="571501" cy="571501"/>
          </a:xfrm>
          <a:prstGeom prst="rect">
            <a:avLst/>
          </a:prstGeom>
          <a:ln w="12700">
            <a:miter lim="400000"/>
          </a:ln>
        </p:spPr>
      </p:pic>
      <p:sp>
        <p:nvSpPr>
          <p:cNvPr id="352" name="Slide Number"/>
          <p:cNvSpPr txBox="1">
            <a:spLocks noGrp="1"/>
          </p:cNvSpPr>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lstStyle/>
          <a:p>
            <a:fld id="{86CB4B4D-7CA3-9044-876B-883B54F8677D}" type="slidenum">
              <a:rPr/>
              <a:t>18</a:t>
            </a:fld>
            <a:endParaRPr/>
          </a:p>
        </p:txBody>
      </p:sp>
      <p:pic>
        <p:nvPicPr>
          <p:cNvPr id="353" name="Image" descr="Image"/>
          <p:cNvPicPr>
            <a:picLocks noChangeAspect="1"/>
          </p:cNvPicPr>
          <p:nvPr/>
        </p:nvPicPr>
        <p:blipFill>
          <a:blip r:embed="rId9"/>
          <a:stretch>
            <a:fillRect/>
          </a:stretch>
        </p:blipFill>
        <p:spPr>
          <a:xfrm>
            <a:off x="10919452" y="7570027"/>
            <a:ext cx="11464805" cy="45818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9" fill="hold"/>
                                        <p:tgtEl>
                                          <p:spTgt spid="34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4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20" fill="hold"/>
                                        <p:tgtEl>
                                          <p:spTgt spid="350"/>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000" fill="hold"/>
                                        <p:tgtEl>
                                          <p:spTgt spid="35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969" fill="hold"/>
                                        <p:tgtEl>
                                          <p:spTgt spid="351"/>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000" fill="hold"/>
                                        <p:tgtEl>
                                          <p:spTgt spid="3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349"/>
                </p:tgtEl>
              </p:cMediaNode>
            </p:audio>
            <p:audio>
              <p:cMediaNode vol="80000" showWhenStopped="0">
                <p:cTn id="28" fill="hold" display="0">
                  <p:stCondLst>
                    <p:cond delay="indefinite"/>
                  </p:stCondLst>
                </p:cTn>
                <p:tgtEl>
                  <p:spTgt spid="350"/>
                </p:tgtEl>
              </p:cMediaNode>
            </p:audio>
            <p:audio>
              <p:cMediaNode vol="80000" showWhenStopped="0">
                <p:cTn id="29" fill="hold" display="0">
                  <p:stCondLst>
                    <p:cond delay="indefinite"/>
                  </p:stCondLst>
                </p:cTn>
                <p:tgtEl>
                  <p:spTgt spid="35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pontaneous Speech with Dimensional Annotations…"/>
          <p:cNvSpPr txBox="1">
            <a:spLocks noGrp="1"/>
          </p:cNvSpPr>
          <p:nvPr>
            <p:ph type="title"/>
          </p:nvPr>
        </p:nvSpPr>
        <p:spPr>
          <a:xfrm>
            <a:off x="2194560" y="573206"/>
            <a:ext cx="20116802" cy="2901514"/>
          </a:xfrm>
          <a:prstGeom prst="rect">
            <a:avLst/>
          </a:prstGeom>
        </p:spPr>
        <p:txBody>
          <a:bodyPr lIns="91437" tIns="91437" rIns="91437" bIns="91437"/>
          <a:lstStyle/>
          <a:p>
            <a:pPr defTabSz="1700783">
              <a:defRPr sz="7800" spc="-200">
                <a:solidFill>
                  <a:srgbClr val="000000"/>
                </a:solidFill>
              </a:defRPr>
            </a:pPr>
            <a:r>
              <a:t>Spontaneous</a:t>
            </a:r>
            <a:r>
              <a:rPr>
                <a:solidFill>
                  <a:srgbClr val="404040"/>
                </a:solidFill>
              </a:rPr>
              <a:t> Speech with Dimensional Annotations</a:t>
            </a:r>
            <a:endParaRPr sz="8900" spc="-186"/>
          </a:p>
          <a:p>
            <a:pPr defTabSz="1700783">
              <a:defRPr sz="4800" spc="-171"/>
            </a:pPr>
            <a:r>
              <a:t>(RECOLA database)</a:t>
            </a:r>
          </a:p>
        </p:txBody>
      </p:sp>
      <p:sp>
        <p:nvSpPr>
          <p:cNvPr id="356" name="3 hours of audio, visual, and physiological recordings of between 46 French speaking participants…"/>
          <p:cNvSpPr txBox="1">
            <a:spLocks noGrp="1"/>
          </p:cNvSpPr>
          <p:nvPr>
            <p:ph type="body" idx="1"/>
          </p:nvPr>
        </p:nvSpPr>
        <p:spPr>
          <a:xfrm>
            <a:off x="2194559" y="3691468"/>
            <a:ext cx="20318930" cy="8046720"/>
          </a:xfrm>
          <a:prstGeom prst="rect">
            <a:avLst/>
          </a:prstGeom>
        </p:spPr>
        <p:txBody>
          <a:bodyPr lIns="91437" tIns="91437" rIns="91437" bIns="91437"/>
          <a:lstStyle/>
          <a:p>
            <a:pPr marL="471634" indent="-471634">
              <a:buClrTx/>
              <a:buFontTx/>
              <a:buChar char="•"/>
            </a:pPr>
            <a:r>
              <a:t>3 hours of audio, visual, and physiological recordings of between 46 French speaking participants</a:t>
            </a:r>
          </a:p>
          <a:p>
            <a:pPr marL="471634" indent="-471634">
              <a:buClrTx/>
              <a:buFontTx/>
              <a:buChar char="•"/>
            </a:pPr>
            <a:r>
              <a:t>Participants were asked to reach consensus on how to survive in a disaster scenario</a:t>
            </a:r>
          </a:p>
          <a:p>
            <a:pPr marL="471634" indent="-471634">
              <a:buClrTx/>
              <a:buFontTx/>
              <a:buChar char="•"/>
            </a:pPr>
            <a:r>
              <a:t>6 annotators. Annotations range from </a:t>
            </a:r>
          </a:p>
          <a:p>
            <a:pPr marL="0" indent="0">
              <a:buSzTx/>
              <a:buNone/>
            </a:pPr>
            <a:r>
              <a:t>    -1 to 1 with 40ms intervals.</a:t>
            </a:r>
          </a:p>
        </p:txBody>
      </p:sp>
      <p:sp>
        <p:nvSpPr>
          <p:cNvPr id="357" name="Slide Number"/>
          <p:cNvSpPr txBox="1">
            <a:spLocks noGrp="1"/>
          </p:cNvSpPr>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lstStyle/>
          <a:p>
            <a:fld id="{86CB4B4D-7CA3-9044-876B-883B54F8677D}" type="slidenum">
              <a:rPr/>
              <a:t>19</a:t>
            </a:fld>
            <a:endParaRPr/>
          </a:p>
        </p:txBody>
      </p:sp>
      <p:pic>
        <p:nvPicPr>
          <p:cNvPr id="358" name="Image" descr="Image"/>
          <p:cNvPicPr>
            <a:picLocks noChangeAspect="1"/>
          </p:cNvPicPr>
          <p:nvPr/>
        </p:nvPicPr>
        <p:blipFill>
          <a:blip r:embed="rId3"/>
          <a:stretch>
            <a:fillRect/>
          </a:stretch>
        </p:blipFill>
        <p:spPr>
          <a:xfrm>
            <a:off x="13254057" y="6291333"/>
            <a:ext cx="7699940" cy="613309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Outline"/>
          <p:cNvSpPr txBox="1">
            <a:spLocks noGrp="1"/>
          </p:cNvSpPr>
          <p:nvPr>
            <p:ph type="title"/>
          </p:nvPr>
        </p:nvSpPr>
        <p:spPr>
          <a:xfrm>
            <a:off x="2194560" y="573206"/>
            <a:ext cx="20116802" cy="2901514"/>
          </a:xfrm>
          <a:prstGeom prst="rect">
            <a:avLst/>
          </a:prstGeom>
        </p:spPr>
        <p:txBody>
          <a:bodyPr/>
          <a:lstStyle/>
          <a:p>
            <a:r>
              <a:t>Outline</a:t>
            </a:r>
          </a:p>
        </p:txBody>
      </p:sp>
      <p:sp>
        <p:nvSpPr>
          <p:cNvPr id="216" name="Emotion in speech…"/>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marL="1005838" lvl="1" indent="-548638">
              <a:buClrTx/>
              <a:buFont typeface="Arial"/>
              <a:buChar char="–"/>
            </a:pPr>
            <a:r>
              <a:t>Emotion theory</a:t>
            </a:r>
          </a:p>
          <a:p>
            <a:pPr marL="1005838" lvl="1" indent="-548638">
              <a:buClrTx/>
              <a:buFont typeface="Arial"/>
              <a:buChar char="–"/>
            </a:pPr>
            <a:r>
              <a:t>Emotional speech corpora</a:t>
            </a:r>
          </a:p>
          <a:p>
            <a:pPr marL="1005838" lvl="1" indent="-548638">
              <a:buClrTx/>
              <a:buFont typeface="Arial"/>
              <a:buChar char="–"/>
            </a:pPr>
            <a:r>
              <a:t>Features for emotional speech</a:t>
            </a:r>
          </a:p>
          <a:p>
            <a:pPr marL="1005838" lvl="1" indent="-548638">
              <a:buClrTx/>
              <a:buFont typeface="Arial"/>
              <a:buChar char="–"/>
            </a:pPr>
            <a:r>
              <a:t>Models for emotion recognition</a:t>
            </a:r>
          </a:p>
          <a:p>
            <a:pPr marL="1005838" lvl="1"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pontaneous Speech with Dimensional Annotations…"/>
          <p:cNvSpPr txBox="1">
            <a:spLocks noGrp="1"/>
          </p:cNvSpPr>
          <p:nvPr>
            <p:ph type="title"/>
          </p:nvPr>
        </p:nvSpPr>
        <p:spPr>
          <a:xfrm>
            <a:off x="2194560" y="573206"/>
            <a:ext cx="20116802" cy="2901514"/>
          </a:xfrm>
          <a:prstGeom prst="rect">
            <a:avLst/>
          </a:prstGeom>
        </p:spPr>
        <p:txBody>
          <a:bodyPr lIns="91437" tIns="91437" rIns="91437" bIns="91437"/>
          <a:lstStyle/>
          <a:p>
            <a:pPr defTabSz="1700783">
              <a:defRPr sz="7800" spc="-200">
                <a:solidFill>
                  <a:srgbClr val="000000"/>
                </a:solidFill>
              </a:defRPr>
            </a:pPr>
            <a:r>
              <a:t>Spontaneous</a:t>
            </a:r>
            <a:r>
              <a:rPr>
                <a:solidFill>
                  <a:srgbClr val="404040"/>
                </a:solidFill>
              </a:rPr>
              <a:t> Speech with Dimensional Annotations</a:t>
            </a:r>
            <a:endParaRPr sz="8900" spc="-186"/>
          </a:p>
          <a:p>
            <a:pPr defTabSz="1700783">
              <a:defRPr sz="4800" spc="-171"/>
            </a:pPr>
            <a:r>
              <a:t>(RECOLA database)</a:t>
            </a:r>
          </a:p>
        </p:txBody>
      </p:sp>
      <p:sp>
        <p:nvSpPr>
          <p:cNvPr id="363" name="Slide Number"/>
          <p:cNvSpPr txBox="1">
            <a:spLocks noGrp="1"/>
          </p:cNvSpPr>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lstStyle/>
          <a:p>
            <a:fld id="{86CB4B4D-7CA3-9044-876B-883B54F8677D}" type="slidenum">
              <a:rPr/>
              <a:t>20</a:t>
            </a:fld>
            <a:endParaRPr/>
          </a:p>
        </p:txBody>
      </p:sp>
      <p:pic>
        <p:nvPicPr>
          <p:cNvPr id="364" name="recola_1.mp4" descr="recola_1.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828069" y="3774430"/>
            <a:ext cx="8730979" cy="4911178"/>
          </a:xfrm>
          <a:prstGeom prst="rect">
            <a:avLst/>
          </a:prstGeom>
          <a:ln w="12700">
            <a:miter lim="400000"/>
          </a:ln>
        </p:spPr>
      </p:pic>
      <p:pic>
        <p:nvPicPr>
          <p:cNvPr id="365" name="recola_2.mp4" descr="recola_2.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13095110" y="3774430"/>
            <a:ext cx="8730982" cy="4911178"/>
          </a:xfrm>
          <a:prstGeom prst="rect">
            <a:avLst/>
          </a:prstGeom>
          <a:ln w="12700">
            <a:miter lim="400000"/>
          </a:ln>
        </p:spPr>
      </p:pic>
      <p:pic>
        <p:nvPicPr>
          <p:cNvPr id="366" name="Image" descr="Image"/>
          <p:cNvPicPr>
            <a:picLocks noChangeAspect="1"/>
          </p:cNvPicPr>
          <p:nvPr/>
        </p:nvPicPr>
        <p:blipFill>
          <a:blip r:embed="rId9"/>
          <a:stretch>
            <a:fillRect/>
          </a:stretch>
        </p:blipFill>
        <p:spPr>
          <a:xfrm>
            <a:off x="2467222" y="8843660"/>
            <a:ext cx="4625071" cy="3107660"/>
          </a:xfrm>
          <a:prstGeom prst="rect">
            <a:avLst/>
          </a:prstGeom>
          <a:ln w="12700">
            <a:miter lim="400000"/>
          </a:ln>
        </p:spPr>
      </p:pic>
      <p:pic>
        <p:nvPicPr>
          <p:cNvPr id="367" name="Image" descr="Image"/>
          <p:cNvPicPr>
            <a:picLocks noChangeAspect="1"/>
          </p:cNvPicPr>
          <p:nvPr/>
        </p:nvPicPr>
        <p:blipFill>
          <a:blip r:embed="rId10"/>
          <a:stretch>
            <a:fillRect/>
          </a:stretch>
        </p:blipFill>
        <p:spPr>
          <a:xfrm>
            <a:off x="7145746" y="8843660"/>
            <a:ext cx="4625071" cy="3107660"/>
          </a:xfrm>
          <a:prstGeom prst="rect">
            <a:avLst/>
          </a:prstGeom>
          <a:ln w="12700">
            <a:miter lim="400000"/>
          </a:ln>
        </p:spPr>
      </p:pic>
      <p:pic>
        <p:nvPicPr>
          <p:cNvPr id="368" name="Image" descr="Image"/>
          <p:cNvPicPr>
            <a:picLocks noChangeAspect="1"/>
          </p:cNvPicPr>
          <p:nvPr/>
        </p:nvPicPr>
        <p:blipFill>
          <a:blip r:embed="rId11"/>
          <a:stretch>
            <a:fillRect/>
          </a:stretch>
        </p:blipFill>
        <p:spPr>
          <a:xfrm>
            <a:off x="12621479" y="8780160"/>
            <a:ext cx="4625072" cy="3107660"/>
          </a:xfrm>
          <a:prstGeom prst="rect">
            <a:avLst/>
          </a:prstGeom>
          <a:ln w="12700">
            <a:miter lim="400000"/>
          </a:ln>
        </p:spPr>
      </p:pic>
      <p:pic>
        <p:nvPicPr>
          <p:cNvPr id="369" name="Image" descr="Image"/>
          <p:cNvPicPr>
            <a:picLocks noChangeAspect="1"/>
          </p:cNvPicPr>
          <p:nvPr/>
        </p:nvPicPr>
        <p:blipFill>
          <a:blip r:embed="rId12"/>
          <a:stretch>
            <a:fillRect/>
          </a:stretch>
        </p:blipFill>
        <p:spPr>
          <a:xfrm>
            <a:off x="17459526" y="8780160"/>
            <a:ext cx="4625071" cy="3107660"/>
          </a:xfrm>
          <a:prstGeom prst="rect">
            <a:avLst/>
          </a:prstGeom>
          <a:ln w="12700">
            <a:miter lim="400000"/>
          </a:ln>
        </p:spPr>
      </p:pic>
      <p:sp>
        <p:nvSpPr>
          <p:cNvPr id="370" name="Arousal"/>
          <p:cNvSpPr txBox="1"/>
          <p:nvPr/>
        </p:nvSpPr>
        <p:spPr>
          <a:xfrm>
            <a:off x="3981660" y="11828926"/>
            <a:ext cx="1596194" cy="64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Arousal</a:t>
            </a:r>
          </a:p>
        </p:txBody>
      </p:sp>
      <p:sp>
        <p:nvSpPr>
          <p:cNvPr id="371" name="Valence"/>
          <p:cNvSpPr txBox="1"/>
          <p:nvPr/>
        </p:nvSpPr>
        <p:spPr>
          <a:xfrm>
            <a:off x="8637303" y="11828926"/>
            <a:ext cx="1641959" cy="64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Valence</a:t>
            </a:r>
          </a:p>
        </p:txBody>
      </p:sp>
      <p:sp>
        <p:nvSpPr>
          <p:cNvPr id="372" name="Arousal"/>
          <p:cNvSpPr txBox="1"/>
          <p:nvPr/>
        </p:nvSpPr>
        <p:spPr>
          <a:xfrm>
            <a:off x="14135918" y="11828926"/>
            <a:ext cx="1596195" cy="64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Arousal</a:t>
            </a:r>
          </a:p>
        </p:txBody>
      </p:sp>
      <p:sp>
        <p:nvSpPr>
          <p:cNvPr id="373" name="Valence"/>
          <p:cNvSpPr txBox="1"/>
          <p:nvPr/>
        </p:nvSpPr>
        <p:spPr>
          <a:xfrm>
            <a:off x="18951082" y="11828926"/>
            <a:ext cx="1641959" cy="64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Valence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8" fill="hold"/>
                                        <p:tgtEl>
                                          <p:spTgt spid="36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99" fill="hold"/>
                                        <p:tgtEl>
                                          <p:spTgt spid="3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64"/>
                </p:tgtEl>
              </p:cMediaNode>
            </p:video>
            <p:seq concurrent="1" prevAc="none" nextAc="seek">
              <p:cTn id="12" restart="whenNotActive" fill="hold" evtFilter="cancelBubble" nodeType="interactiveSeq">
                <p:stCondLst>
                  <p:cond evt="onClick" delay="0">
                    <p:tgtEl>
                      <p:spTgt spid="36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64"/>
                                        </p:tgtEl>
                                      </p:cBhvr>
                                    </p:cmd>
                                  </p:childTnLst>
                                </p:cTn>
                              </p:par>
                            </p:childTnLst>
                          </p:cTn>
                        </p:par>
                      </p:childTnLst>
                    </p:cTn>
                  </p:par>
                </p:childTnLst>
              </p:cTn>
              <p:nextCondLst>
                <p:cond evt="onClick" delay="0">
                  <p:tgtEl>
                    <p:spTgt spid="364"/>
                  </p:tgtEl>
                </p:cond>
              </p:nextCondLst>
            </p:seq>
            <p:video>
              <p:cMediaNode vol="100000">
                <p:cTn id="17" fill="hold" display="0">
                  <p:stCondLst>
                    <p:cond delay="indefinite"/>
                  </p:stCondLst>
                </p:cTn>
                <p:tgtEl>
                  <p:spTgt spid="365"/>
                </p:tgtEl>
              </p:cMediaNode>
            </p:video>
            <p:seq concurrent="1" prevAc="none" nextAc="seek">
              <p:cTn id="18" restart="whenNotActive" fill="hold" evtFilter="cancelBubble" nodeType="interactiveSeq">
                <p:stCondLst>
                  <p:cond evt="onClick" delay="0">
                    <p:tgtEl>
                      <p:spTgt spid="36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65"/>
                                        </p:tgtEl>
                                      </p:cBhvr>
                                    </p:cmd>
                                  </p:childTnLst>
                                </p:cTn>
                              </p:par>
                            </p:childTnLst>
                          </p:cTn>
                        </p:par>
                      </p:childTnLst>
                    </p:cTn>
                  </p:par>
                </p:childTnLst>
              </p:cTn>
              <p:nextCondLst>
                <p:cond evt="onClick" delay="0">
                  <p:tgtEl>
                    <p:spTgt spid="36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artial List of the Existing Emotion Corpora"/>
          <p:cNvSpPr txBox="1">
            <a:spLocks noGrp="1"/>
          </p:cNvSpPr>
          <p:nvPr>
            <p:ph type="title"/>
          </p:nvPr>
        </p:nvSpPr>
        <p:spPr>
          <a:xfrm>
            <a:off x="2194560" y="573206"/>
            <a:ext cx="20116802" cy="2901514"/>
          </a:xfrm>
          <a:prstGeom prst="rect">
            <a:avLst/>
          </a:prstGeom>
        </p:spPr>
        <p:txBody>
          <a:bodyPr/>
          <a:lstStyle/>
          <a:p>
            <a:r>
              <a:t>Partial List of Existing Emotion Corpora</a:t>
            </a:r>
          </a:p>
        </p:txBody>
      </p:sp>
      <p:sp>
        <p:nvSpPr>
          <p:cNvPr id="378" name="Lack of naturalness (acted)…"/>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Lack of naturalness (acted)</a:t>
            </a:r>
          </a:p>
          <a:p>
            <a:pPr marL="567557" indent="-567557">
              <a:buClrTx/>
              <a:buFont typeface="Arial"/>
              <a:buChar char="•"/>
            </a:pPr>
            <a:r>
              <a:t>Unbalanced emotional content (spontaneous)</a:t>
            </a:r>
          </a:p>
          <a:p>
            <a:pPr marL="567557" indent="-567557">
              <a:buClrTx/>
              <a:buFont typeface="Arial"/>
              <a:buChar char="•"/>
            </a:pPr>
            <a:r>
              <a:t>Limited in size, limited number of speakers</a:t>
            </a:r>
          </a:p>
        </p:txBody>
      </p:sp>
      <p:pic>
        <p:nvPicPr>
          <p:cNvPr id="379" name="Image" descr="Image"/>
          <p:cNvPicPr>
            <a:picLocks noChangeAspect="1"/>
          </p:cNvPicPr>
          <p:nvPr/>
        </p:nvPicPr>
        <p:blipFill>
          <a:blip r:embed="rId3"/>
          <a:stretch>
            <a:fillRect/>
          </a:stretch>
        </p:blipFill>
        <p:spPr>
          <a:xfrm>
            <a:off x="2447850" y="6592854"/>
            <a:ext cx="12213199" cy="5409653"/>
          </a:xfrm>
          <a:prstGeom prst="rect">
            <a:avLst/>
          </a:prstGeom>
          <a:ln w="12700">
            <a:miter lim="400000"/>
          </a:ln>
        </p:spPr>
      </p:pic>
      <p:pic>
        <p:nvPicPr>
          <p:cNvPr id="380" name="Image" descr="Image"/>
          <p:cNvPicPr>
            <a:picLocks noChangeAspect="1"/>
          </p:cNvPicPr>
          <p:nvPr/>
        </p:nvPicPr>
        <p:blipFill>
          <a:blip r:embed="rId4"/>
          <a:stretch>
            <a:fillRect/>
          </a:stretch>
        </p:blipFill>
        <p:spPr>
          <a:xfrm>
            <a:off x="15908353" y="7617344"/>
            <a:ext cx="7823201" cy="2438402"/>
          </a:xfrm>
          <a:prstGeom prst="rect">
            <a:avLst/>
          </a:prstGeom>
          <a:ln w="12700">
            <a:miter lim="400000"/>
          </a:ln>
        </p:spPr>
      </p:pic>
      <p:pic>
        <p:nvPicPr>
          <p:cNvPr id="381" name="Image" descr="Image"/>
          <p:cNvPicPr>
            <a:picLocks noChangeAspect="1"/>
          </p:cNvPicPr>
          <p:nvPr/>
        </p:nvPicPr>
        <p:blipFill>
          <a:blip r:embed="rId5"/>
          <a:stretch>
            <a:fillRect/>
          </a:stretch>
        </p:blipFill>
        <p:spPr>
          <a:xfrm>
            <a:off x="17318053" y="4349065"/>
            <a:ext cx="5003802" cy="2349502"/>
          </a:xfrm>
          <a:prstGeom prst="rect">
            <a:avLst/>
          </a:prstGeom>
          <a:ln w="12700">
            <a:miter lim="400000"/>
          </a:ln>
        </p:spPr>
      </p:pic>
      <p:sp>
        <p:nvSpPr>
          <p:cNvPr id="382" name="Acted"/>
          <p:cNvSpPr txBox="1"/>
          <p:nvPr/>
        </p:nvSpPr>
        <p:spPr>
          <a:xfrm>
            <a:off x="19375245" y="3769586"/>
            <a:ext cx="1269368" cy="640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Acted</a:t>
            </a:r>
          </a:p>
        </p:txBody>
      </p:sp>
      <p:sp>
        <p:nvSpPr>
          <p:cNvPr id="383" name="Spontaneous"/>
          <p:cNvSpPr txBox="1"/>
          <p:nvPr/>
        </p:nvSpPr>
        <p:spPr>
          <a:xfrm>
            <a:off x="18701278" y="6933644"/>
            <a:ext cx="2617304" cy="64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Spontaneous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MSP-Podcast Corpus"/>
          <p:cNvSpPr txBox="1">
            <a:spLocks noGrp="1"/>
          </p:cNvSpPr>
          <p:nvPr>
            <p:ph type="title"/>
          </p:nvPr>
        </p:nvSpPr>
        <p:spPr>
          <a:xfrm>
            <a:off x="2194560" y="573206"/>
            <a:ext cx="20116802" cy="2901514"/>
          </a:xfrm>
          <a:prstGeom prst="rect">
            <a:avLst/>
          </a:prstGeom>
        </p:spPr>
        <p:txBody>
          <a:bodyPr/>
          <a:lstStyle/>
          <a:p>
            <a:r>
              <a:t>MSP-Podcast Corpus</a:t>
            </a:r>
          </a:p>
        </p:txBody>
      </p:sp>
      <p:sp>
        <p:nvSpPr>
          <p:cNvPr id="388" name="Use existing podcast recordings, divided into speaker turns…"/>
          <p:cNvSpPr txBox="1">
            <a:spLocks noGrp="1"/>
          </p:cNvSpPr>
          <p:nvPr>
            <p:ph type="body" idx="1"/>
          </p:nvPr>
        </p:nvSpPr>
        <p:spPr>
          <a:xfrm>
            <a:off x="2194560" y="3691468"/>
            <a:ext cx="20116802" cy="8046720"/>
          </a:xfrm>
          <a:prstGeom prst="rect">
            <a:avLst/>
          </a:prstGeom>
        </p:spPr>
        <p:txBody>
          <a:bodyPr/>
          <a:lstStyle/>
          <a:p>
            <a:pPr marL="511313" indent="-511313" defTabSz="1647565">
              <a:lnSpc>
                <a:spcPct val="103500"/>
              </a:lnSpc>
              <a:buClrTx/>
              <a:buFont typeface="Arial"/>
              <a:buChar char="•"/>
              <a:defRPr sz="4277"/>
            </a:pPr>
            <a:r>
              <a:t>Use existing podcast recordings, divided into speaker turns</a:t>
            </a:r>
          </a:p>
          <a:p>
            <a:pPr marL="511313" indent="-511313" defTabSz="1647565">
              <a:lnSpc>
                <a:spcPct val="103500"/>
              </a:lnSpc>
              <a:buClrTx/>
              <a:buFont typeface="Arial"/>
              <a:buChar char="•"/>
              <a:defRPr sz="4277"/>
            </a:pPr>
            <a:r>
              <a:t>Emotion retrieval to balance the emotional content</a:t>
            </a:r>
          </a:p>
          <a:p>
            <a:pPr marL="511313" indent="-511313" defTabSz="1647565">
              <a:lnSpc>
                <a:spcPct val="103500"/>
              </a:lnSpc>
              <a:buClrTx/>
              <a:buFont typeface="Arial"/>
              <a:buChar char="•"/>
              <a:defRPr sz="4277"/>
            </a:pPr>
            <a:r>
              <a:t>Annotate using crowdsourcing framework</a:t>
            </a:r>
          </a:p>
          <a:p>
            <a:pPr marL="511313" indent="-511313" defTabSz="1647565">
              <a:lnSpc>
                <a:spcPct val="103500"/>
              </a:lnSpc>
              <a:buClrTx/>
              <a:buFont typeface="Arial"/>
              <a:buChar char="•"/>
              <a:defRPr sz="4277"/>
            </a:pPr>
            <a:endParaRPr/>
          </a:p>
          <a:p>
            <a:pPr marL="511313" indent="-511313" defTabSz="1647565">
              <a:lnSpc>
                <a:spcPct val="103500"/>
              </a:lnSpc>
              <a:buClrTx/>
              <a:buFont typeface="Arial"/>
              <a:buChar char="•"/>
              <a:defRPr sz="4277"/>
            </a:pPr>
            <a:endParaRPr/>
          </a:p>
          <a:p>
            <a:pPr marL="906160" lvl="1" indent="-494269" defTabSz="1647565">
              <a:lnSpc>
                <a:spcPct val="103500"/>
              </a:lnSpc>
              <a:buClrTx/>
              <a:buFont typeface="Arial"/>
              <a:buChar char="–"/>
              <a:defRPr sz="4277"/>
            </a:pPr>
            <a:endParaRPr/>
          </a:p>
          <a:p>
            <a:pPr marL="511313" indent="-511313" defTabSz="1647565">
              <a:lnSpc>
                <a:spcPct val="103500"/>
              </a:lnSpc>
              <a:buClrTx/>
              <a:buFont typeface="Arial"/>
              <a:buChar char="•"/>
              <a:defRPr sz="4277"/>
            </a:pPr>
            <a:endParaRPr/>
          </a:p>
          <a:p>
            <a:pPr marL="511313" indent="-511313" defTabSz="1647565">
              <a:lnSpc>
                <a:spcPct val="103500"/>
              </a:lnSpc>
              <a:buClrTx/>
              <a:buFont typeface="Arial"/>
              <a:buChar char="•"/>
              <a:defRPr sz="4277"/>
            </a:pPr>
            <a:endParaRPr/>
          </a:p>
          <a:p>
            <a:pPr marL="511313" indent="-511313" defTabSz="1647565">
              <a:lnSpc>
                <a:spcPct val="103500"/>
              </a:lnSpc>
              <a:buClrTx/>
              <a:buFont typeface="Arial"/>
              <a:buChar char="•"/>
              <a:defRPr sz="4277"/>
            </a:pPr>
            <a:r>
              <a:t>62K speaking turns, ~100 hours of speech</a:t>
            </a:r>
          </a:p>
          <a:p>
            <a:pPr marL="511313" indent="-511313" defTabSz="1647565">
              <a:lnSpc>
                <a:spcPct val="103500"/>
              </a:lnSpc>
              <a:buClrTx/>
              <a:buFont typeface="Arial"/>
              <a:buChar char="•"/>
              <a:defRPr sz="4277"/>
            </a:pPr>
            <a:endParaRPr/>
          </a:p>
          <a:p>
            <a:pPr marL="511313" indent="-511313" defTabSz="1647565">
              <a:lnSpc>
                <a:spcPct val="103500"/>
              </a:lnSpc>
              <a:buClrTx/>
              <a:buFont typeface="Arial"/>
              <a:buChar char="•"/>
              <a:defRPr sz="4277"/>
            </a:pPr>
            <a:r>
              <a:t>Similar approach: CMU-MOSEI dataset</a:t>
            </a:r>
          </a:p>
          <a:p>
            <a:pPr marL="923204" lvl="1" indent="-511313" defTabSz="1647565">
              <a:lnSpc>
                <a:spcPct val="103500"/>
              </a:lnSpc>
              <a:buClrTx/>
              <a:buFont typeface="Arial"/>
              <a:buChar char="•"/>
              <a:defRPr sz="4277"/>
            </a:pPr>
            <a:r>
              <a:t>23K sentence utterance videos from more than 1000 online YouTube speakers</a:t>
            </a:r>
          </a:p>
        </p:txBody>
      </p:sp>
      <p:pic>
        <p:nvPicPr>
          <p:cNvPr id="389" name="Image" descr="Image"/>
          <p:cNvPicPr>
            <a:picLocks noChangeAspect="1"/>
          </p:cNvPicPr>
          <p:nvPr/>
        </p:nvPicPr>
        <p:blipFill>
          <a:blip r:embed="rId2"/>
          <a:stretch>
            <a:fillRect/>
          </a:stretch>
        </p:blipFill>
        <p:spPr>
          <a:xfrm>
            <a:off x="3459053" y="6017302"/>
            <a:ext cx="10743147" cy="2937851"/>
          </a:xfrm>
          <a:prstGeom prst="rect">
            <a:avLst/>
          </a:prstGeom>
          <a:ln w="12700">
            <a:miter lim="400000"/>
          </a:ln>
        </p:spPr>
      </p:pic>
      <p:pic>
        <p:nvPicPr>
          <p:cNvPr id="390" name="Image" descr="Image"/>
          <p:cNvPicPr>
            <a:picLocks noChangeAspect="1"/>
          </p:cNvPicPr>
          <p:nvPr/>
        </p:nvPicPr>
        <p:blipFill>
          <a:blip r:embed="rId3"/>
          <a:stretch>
            <a:fillRect/>
          </a:stretch>
        </p:blipFill>
        <p:spPr>
          <a:xfrm>
            <a:off x="16093637" y="5536393"/>
            <a:ext cx="4688852" cy="357116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MSP-Podcast Corpus"/>
          <p:cNvSpPr txBox="1">
            <a:spLocks noGrp="1"/>
          </p:cNvSpPr>
          <p:nvPr>
            <p:ph type="title"/>
          </p:nvPr>
        </p:nvSpPr>
        <p:spPr>
          <a:xfrm>
            <a:off x="2194560" y="573206"/>
            <a:ext cx="20116802" cy="2901514"/>
          </a:xfrm>
          <a:prstGeom prst="rect">
            <a:avLst/>
          </a:prstGeom>
        </p:spPr>
        <p:txBody>
          <a:bodyPr/>
          <a:lstStyle/>
          <a:p>
            <a:r>
              <a:t>MSP-Podcast Corpus</a:t>
            </a:r>
          </a:p>
        </p:txBody>
      </p:sp>
      <p:sp>
        <p:nvSpPr>
          <p:cNvPr id="393" name="Annotations…"/>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Annotations</a:t>
            </a:r>
          </a:p>
          <a:p>
            <a:pPr marL="1005838" lvl="1" indent="-548638">
              <a:buClrTx/>
              <a:buFont typeface="Arial"/>
              <a:buChar char="–"/>
            </a:pPr>
            <a:r>
              <a:t>Dimensional: activation, valence, dominance</a:t>
            </a:r>
          </a:p>
          <a:p>
            <a:pPr marL="1005838" lvl="1" indent="-548638">
              <a:buClrTx/>
              <a:buFont typeface="Arial"/>
              <a:buChar char="–"/>
            </a:pPr>
            <a:r>
              <a:t>Categorical: anger, happiness, sadness, disgust, surprised, fear, contempt, neutral and other</a:t>
            </a:r>
          </a:p>
        </p:txBody>
      </p:sp>
      <p:pic>
        <p:nvPicPr>
          <p:cNvPr id="394" name="Image" descr="Image"/>
          <p:cNvPicPr>
            <a:picLocks noChangeAspect="1"/>
          </p:cNvPicPr>
          <p:nvPr/>
        </p:nvPicPr>
        <p:blipFill>
          <a:blip r:embed="rId2"/>
          <a:stretch>
            <a:fillRect/>
          </a:stretch>
        </p:blipFill>
        <p:spPr>
          <a:xfrm>
            <a:off x="13143903" y="6424433"/>
            <a:ext cx="6519089" cy="6210857"/>
          </a:xfrm>
          <a:prstGeom prst="rect">
            <a:avLst/>
          </a:prstGeom>
          <a:ln w="12700">
            <a:miter lim="400000"/>
          </a:ln>
        </p:spPr>
      </p:pic>
      <p:sp>
        <p:nvSpPr>
          <p:cNvPr id="395" name="Rater disagreement per emotion category"/>
          <p:cNvSpPr txBox="1"/>
          <p:nvPr/>
        </p:nvSpPr>
        <p:spPr>
          <a:xfrm>
            <a:off x="3826790" y="11589287"/>
            <a:ext cx="7957480" cy="640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r>
              <a:t>Rater disagreement per emotion category</a:t>
            </a:r>
          </a:p>
        </p:txBody>
      </p:sp>
      <p:sp>
        <p:nvSpPr>
          <p:cNvPr id="396" name="Emotion distribution…"/>
          <p:cNvSpPr txBox="1"/>
          <p:nvPr/>
        </p:nvSpPr>
        <p:spPr>
          <a:xfrm>
            <a:off x="19463742" y="8457234"/>
            <a:ext cx="4750160" cy="1268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p>
            <a:pPr algn="l" defTabSz="1828800">
              <a:lnSpc>
                <a:spcPct val="115000"/>
              </a:lnSpc>
              <a:defRPr sz="3600">
                <a:solidFill>
                  <a:srgbClr val="404040"/>
                </a:solidFill>
                <a:latin typeface="Calibri"/>
                <a:ea typeface="Calibri"/>
                <a:cs typeface="Calibri"/>
                <a:sym typeface="Calibri"/>
              </a:defRPr>
            </a:pPr>
            <a:r>
              <a:t>Emotion distribution </a:t>
            </a:r>
          </a:p>
          <a:p>
            <a:pPr algn="l" defTabSz="1828800">
              <a:lnSpc>
                <a:spcPct val="115000"/>
              </a:lnSpc>
              <a:defRPr sz="3600">
                <a:solidFill>
                  <a:srgbClr val="404040"/>
                </a:solidFill>
                <a:latin typeface="Calibri"/>
                <a:ea typeface="Calibri"/>
                <a:cs typeface="Calibri"/>
                <a:sym typeface="Calibri"/>
              </a:defRPr>
            </a:pPr>
            <a:r>
              <a:t>in arousal/valence space</a:t>
            </a:r>
          </a:p>
        </p:txBody>
      </p:sp>
      <p:pic>
        <p:nvPicPr>
          <p:cNvPr id="397" name="Image" descr="Image"/>
          <p:cNvPicPr>
            <a:picLocks noChangeAspect="1"/>
          </p:cNvPicPr>
          <p:nvPr/>
        </p:nvPicPr>
        <p:blipFill>
          <a:blip r:embed="rId3"/>
          <a:stretch>
            <a:fillRect/>
          </a:stretch>
        </p:blipFill>
        <p:spPr>
          <a:xfrm>
            <a:off x="3511579" y="7324814"/>
            <a:ext cx="8946189" cy="441009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MSP-Podcast Corpus"/>
          <p:cNvSpPr txBox="1">
            <a:spLocks noGrp="1"/>
          </p:cNvSpPr>
          <p:nvPr>
            <p:ph type="title"/>
          </p:nvPr>
        </p:nvSpPr>
        <p:spPr>
          <a:xfrm>
            <a:off x="2194560" y="573206"/>
            <a:ext cx="20116802" cy="2901514"/>
          </a:xfrm>
          <a:prstGeom prst="rect">
            <a:avLst/>
          </a:prstGeom>
        </p:spPr>
        <p:txBody>
          <a:bodyPr/>
          <a:lstStyle/>
          <a:p>
            <a:r>
              <a:t>LLM for Data Annotation</a:t>
            </a:r>
          </a:p>
        </p:txBody>
      </p:sp>
      <p:sp>
        <p:nvSpPr>
          <p:cNvPr id="400" name="Annotations…"/>
          <p:cNvSpPr txBox="1">
            <a:spLocks noGrp="1"/>
          </p:cNvSpPr>
          <p:nvPr>
            <p:ph type="body" idx="1"/>
          </p:nvPr>
        </p:nvSpPr>
        <p:spPr>
          <a:xfrm>
            <a:off x="2194560" y="3691468"/>
            <a:ext cx="20116802" cy="8046720"/>
          </a:xfrm>
          <a:prstGeom prst="rect">
            <a:avLst/>
          </a:prstGeom>
        </p:spPr>
        <p:txBody>
          <a:bodyPr/>
          <a:lstStyle/>
          <a:p>
            <a:pPr marL="0" indent="0">
              <a:buClrTx/>
              <a:buSzTx/>
              <a:buFontTx/>
              <a:buNone/>
            </a:pPr>
            <a:r>
              <a:t>(Santoso et al., 2024)</a:t>
            </a:r>
          </a:p>
          <a:p>
            <a:pPr marL="567557" indent="-567557">
              <a:buClrTx/>
              <a:buFont typeface="Arial"/>
              <a:buChar char="•"/>
            </a:pPr>
            <a:r>
              <a:t>Use LLM to annotate emotional speech</a:t>
            </a:r>
          </a:p>
          <a:p>
            <a:pPr marL="1024757" lvl="1" indent="-567557">
              <a:buClrTx/>
              <a:buFont typeface="Arial"/>
              <a:buChar char="•"/>
            </a:pPr>
            <a:r>
              <a:t>Conversation transcription + textual acoustic feature descriptors</a:t>
            </a:r>
          </a:p>
          <a:p>
            <a:pPr marL="567557" indent="-567557">
              <a:buClrTx/>
              <a:buFont typeface="Arial"/>
              <a:buChar char="•"/>
            </a:pPr>
            <a:r>
              <a:t>IEMOCAP dataset</a:t>
            </a:r>
          </a:p>
          <a:p>
            <a:pPr marL="567557" indent="-567557">
              <a:buClrTx/>
              <a:buFont typeface="Arial"/>
              <a:buChar char="•"/>
            </a:pPr>
            <a:r>
              <a:t>LLMs can outperform human annotation with lower annotation costs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Emotional Synthetic Speech for Data Augmentation"/>
          <p:cNvSpPr txBox="1">
            <a:spLocks noGrp="1"/>
          </p:cNvSpPr>
          <p:nvPr>
            <p:ph type="title"/>
          </p:nvPr>
        </p:nvSpPr>
        <p:spPr>
          <a:prstGeom prst="rect">
            <a:avLst/>
          </a:prstGeom>
        </p:spPr>
        <p:txBody>
          <a:bodyPr/>
          <a:lstStyle/>
          <a:p>
            <a:r>
              <a:t>Emotional Synthetic Speech for Data Augmentation</a:t>
            </a:r>
          </a:p>
        </p:txBody>
      </p:sp>
      <p:sp>
        <p:nvSpPr>
          <p:cNvPr id="405" name="(Ma et al., 2024)…"/>
          <p:cNvSpPr txBox="1">
            <a:spLocks noGrp="1"/>
          </p:cNvSpPr>
          <p:nvPr>
            <p:ph type="body" idx="1"/>
          </p:nvPr>
        </p:nvSpPr>
        <p:spPr>
          <a:prstGeom prst="rect">
            <a:avLst/>
          </a:prstGeom>
        </p:spPr>
        <p:txBody>
          <a:bodyPr/>
          <a:lstStyle/>
          <a:p>
            <a:r>
              <a:t>(Ma et al., 2024)</a:t>
            </a:r>
          </a:p>
          <a:p>
            <a:pPr marL="567557" indent="-567557">
              <a:buClrTx/>
              <a:buFont typeface="Arial"/>
              <a:buChar char="•"/>
            </a:pPr>
            <a:r>
              <a:t>LLM + Emotional TTS to generate synthetic emotional speech</a:t>
            </a:r>
          </a:p>
          <a:p>
            <a:pPr marL="567557" indent="-567557">
              <a:buClrTx/>
              <a:buFont typeface="Arial"/>
              <a:buChar char="•"/>
            </a:pPr>
            <a:r>
              <a:t>+4% accuracy on IEMOCAP dataset</a:t>
            </a:r>
          </a:p>
        </p:txBody>
      </p:sp>
      <p:pic>
        <p:nvPicPr>
          <p:cNvPr id="406" name="Screenshot 2024-03-19 at 12.49.40 PM.png" descr="Screenshot 2024-03-19 at 12.49.40 PM.png"/>
          <p:cNvPicPr>
            <a:picLocks noChangeAspect="1"/>
          </p:cNvPicPr>
          <p:nvPr/>
        </p:nvPicPr>
        <p:blipFill>
          <a:blip r:embed="rId2"/>
          <a:stretch>
            <a:fillRect/>
          </a:stretch>
        </p:blipFill>
        <p:spPr>
          <a:xfrm>
            <a:off x="3634835" y="6605468"/>
            <a:ext cx="17114330" cy="509142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MSP-Podcast Corpus"/>
          <p:cNvSpPr txBox="1">
            <a:spLocks noGrp="1"/>
          </p:cNvSpPr>
          <p:nvPr>
            <p:ph type="title"/>
          </p:nvPr>
        </p:nvSpPr>
        <p:spPr>
          <a:xfrm>
            <a:off x="2194560" y="573206"/>
            <a:ext cx="20116802" cy="2901514"/>
          </a:xfrm>
          <a:prstGeom prst="rect">
            <a:avLst/>
          </a:prstGeom>
        </p:spPr>
        <p:txBody>
          <a:bodyPr/>
          <a:lstStyle/>
          <a:p>
            <a:r>
              <a:t>Foundation Models for</a:t>
            </a:r>
          </a:p>
          <a:p>
            <a:r>
              <a:t>Transcribing, Annotating, Augmenting</a:t>
            </a:r>
          </a:p>
        </p:txBody>
      </p:sp>
      <p:sp>
        <p:nvSpPr>
          <p:cNvPr id="409" name="Annotations…"/>
          <p:cNvSpPr txBox="1">
            <a:spLocks noGrp="1"/>
          </p:cNvSpPr>
          <p:nvPr>
            <p:ph type="body" idx="1"/>
          </p:nvPr>
        </p:nvSpPr>
        <p:spPr>
          <a:xfrm>
            <a:off x="2194560" y="3691468"/>
            <a:ext cx="20116802" cy="8046720"/>
          </a:xfrm>
          <a:prstGeom prst="rect">
            <a:avLst/>
          </a:prstGeom>
        </p:spPr>
        <p:txBody>
          <a:bodyPr/>
          <a:lstStyle/>
          <a:p>
            <a:pPr marL="0" indent="0">
              <a:buClrTx/>
              <a:buSzTx/>
              <a:buFontTx/>
              <a:buNone/>
            </a:pPr>
            <a:r>
              <a:t>(Feng and Narayanan, 2024)</a:t>
            </a:r>
          </a:p>
          <a:p>
            <a:pPr marL="567557" indent="-567557">
              <a:buClrTx/>
              <a:buFont typeface="Arial"/>
              <a:buChar char="•"/>
            </a:pPr>
            <a:r>
              <a:t>✅  Foundational models can generate transcriptions to enhance the performance of speech emotion recognition systems</a:t>
            </a:r>
          </a:p>
          <a:p>
            <a:pPr marL="567557" indent="-567557">
              <a:buClrTx/>
              <a:buFont typeface="Arial"/>
              <a:buChar char="•"/>
            </a:pPr>
            <a:r>
              <a:t>❓ Annotating emotions from transcribed speech remains a challenging task</a:t>
            </a:r>
          </a:p>
          <a:p>
            <a:pPr marL="567557" indent="-567557">
              <a:buClrTx/>
              <a:buFont typeface="Arial"/>
              <a:buChar char="•"/>
            </a:pPr>
            <a:r>
              <a:t>✅ Data augmentation by annotating unlabeled speech samples</a:t>
            </a:r>
          </a:p>
        </p:txBody>
      </p:sp>
      <p:pic>
        <p:nvPicPr>
          <p:cNvPr id="410" name="Screenshot 2024-10-29 at 12.33.56 PM.png" descr="Screenshot 2024-10-29 at 12.33.56 PM.png"/>
          <p:cNvPicPr>
            <a:picLocks noChangeAspect="1"/>
          </p:cNvPicPr>
          <p:nvPr/>
        </p:nvPicPr>
        <p:blipFill>
          <a:blip r:embed="rId3"/>
          <a:stretch>
            <a:fillRect/>
          </a:stretch>
        </p:blipFill>
        <p:spPr>
          <a:xfrm>
            <a:off x="5706726" y="8415950"/>
            <a:ext cx="12970548" cy="421121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Outline"/>
          <p:cNvSpPr txBox="1">
            <a:spLocks noGrp="1"/>
          </p:cNvSpPr>
          <p:nvPr>
            <p:ph type="title"/>
          </p:nvPr>
        </p:nvSpPr>
        <p:spPr>
          <a:xfrm>
            <a:off x="2194560" y="573206"/>
            <a:ext cx="20116802" cy="2901514"/>
          </a:xfrm>
          <a:prstGeom prst="rect">
            <a:avLst/>
          </a:prstGeom>
        </p:spPr>
        <p:txBody>
          <a:bodyPr/>
          <a:lstStyle/>
          <a:p>
            <a:r>
              <a:t>Outline</a:t>
            </a:r>
          </a:p>
        </p:txBody>
      </p:sp>
      <p:sp>
        <p:nvSpPr>
          <p:cNvPr id="415" name="Emotion in speech…"/>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marL="1005838" lvl="1" indent="-548638">
              <a:buClrTx/>
              <a:buFont typeface="Arial"/>
              <a:buChar char="–"/>
            </a:pPr>
            <a:r>
              <a:t>Emotion theory</a:t>
            </a:r>
          </a:p>
          <a:p>
            <a:pPr marL="1005838" lvl="1" indent="-548638">
              <a:buClrTx/>
              <a:buFont typeface="Arial"/>
              <a:buChar char="–"/>
            </a:pPr>
            <a:r>
              <a:t>Emotional speech corpora</a:t>
            </a:r>
          </a:p>
          <a:p>
            <a:pPr marL="1005838" lvl="1" indent="-548638">
              <a:buClrTx/>
              <a:buFont typeface="Arial"/>
              <a:buChar char="–"/>
              <a:defRPr>
                <a:solidFill>
                  <a:srgbClr val="B51600"/>
                </a:solidFill>
              </a:defRPr>
            </a:pPr>
            <a:r>
              <a:t>Features for emotional speech</a:t>
            </a:r>
          </a:p>
          <a:p>
            <a:pPr marL="1005838" lvl="1" indent="-548638">
              <a:buClrTx/>
              <a:buFont typeface="Arial"/>
              <a:buChar char="–"/>
            </a:pPr>
            <a:r>
              <a:t>Models for emotion recognition</a:t>
            </a:r>
          </a:p>
          <a:p>
            <a:pPr marL="1005838" lvl="1"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Features for Emotional Speech - Pitch"/>
          <p:cNvSpPr txBox="1">
            <a:spLocks noGrp="1"/>
          </p:cNvSpPr>
          <p:nvPr>
            <p:ph type="title"/>
          </p:nvPr>
        </p:nvSpPr>
        <p:spPr>
          <a:xfrm>
            <a:off x="2194560" y="573206"/>
            <a:ext cx="20116802" cy="2901514"/>
          </a:xfrm>
          <a:prstGeom prst="rect">
            <a:avLst/>
          </a:prstGeom>
        </p:spPr>
        <p:txBody>
          <a:bodyPr/>
          <a:lstStyle/>
          <a:p>
            <a:r>
              <a:t>Features for Emotional Speech - Pitch</a:t>
            </a:r>
          </a:p>
        </p:txBody>
      </p:sp>
      <p:sp>
        <p:nvSpPr>
          <p:cNvPr id="418" name="Different Valence / Different Arousal"/>
          <p:cNvSpPr txBox="1">
            <a:spLocks noGrp="1"/>
          </p:cNvSpPr>
          <p:nvPr>
            <p:ph type="body" idx="1"/>
          </p:nvPr>
        </p:nvSpPr>
        <p:spPr>
          <a:xfrm>
            <a:off x="2194560" y="3691468"/>
            <a:ext cx="20116802" cy="8046720"/>
          </a:xfrm>
          <a:prstGeom prst="rect">
            <a:avLst/>
          </a:prstGeom>
        </p:spPr>
        <p:txBody>
          <a:bodyPr/>
          <a:lstStyle>
            <a:lvl1pPr marL="0" indent="0">
              <a:buSzTx/>
              <a:buNone/>
            </a:lvl1pPr>
          </a:lstStyle>
          <a:p>
            <a:r>
              <a:t>Different Valence / Different Arousal</a:t>
            </a:r>
          </a:p>
        </p:txBody>
      </p:sp>
      <p:pic>
        <p:nvPicPr>
          <p:cNvPr id="419" name="image13.jpeg" descr="image13.jpeg"/>
          <p:cNvPicPr>
            <a:picLocks noChangeAspect="1"/>
          </p:cNvPicPr>
          <p:nvPr/>
        </p:nvPicPr>
        <p:blipFill>
          <a:blip r:embed="rId6"/>
          <a:stretch>
            <a:fillRect/>
          </a:stretch>
        </p:blipFill>
        <p:spPr>
          <a:xfrm>
            <a:off x="6324210" y="4373834"/>
            <a:ext cx="12059630" cy="8046723"/>
          </a:xfrm>
          <a:prstGeom prst="rect">
            <a:avLst/>
          </a:prstGeom>
          <a:ln w="12700">
            <a:miter lim="400000"/>
          </a:ln>
        </p:spPr>
      </p:pic>
      <p:pic>
        <p:nvPicPr>
          <p:cNvPr id="420" name="media17.wav" descr="media17.wav"/>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4854247" y="10424160"/>
            <a:ext cx="571501" cy="571501"/>
          </a:xfrm>
          <a:prstGeom prst="rect">
            <a:avLst/>
          </a:prstGeom>
          <a:ln w="12700">
            <a:miter lim="400000"/>
          </a:ln>
        </p:spPr>
      </p:pic>
      <p:pic>
        <p:nvPicPr>
          <p:cNvPr id="421" name="media18.wav" descr="media18.wav"/>
          <p:cNvPicPr>
            <a:picLocks/>
          </p:cNvPicPr>
          <p:nvPr>
            <a:audioFile r:link="rId4"/>
            <p:extLst>
              <p:ext uri="{DAA4B4D4-6D71-4841-9C94-3DE7FCFB9230}">
                <p14:media xmlns:p14="http://schemas.microsoft.com/office/powerpoint/2010/main" r:embed="rId3"/>
              </p:ext>
            </p:extLst>
          </p:nvPr>
        </p:nvPicPr>
        <p:blipFill>
          <a:blip r:embed="rId7"/>
          <a:stretch>
            <a:fillRect/>
          </a:stretch>
        </p:blipFill>
        <p:spPr>
          <a:xfrm>
            <a:off x="17649919" y="4810402"/>
            <a:ext cx="571501" cy="571501"/>
          </a:xfrm>
          <a:prstGeom prst="rect">
            <a:avLst/>
          </a:prstGeom>
          <a:ln w="12700">
            <a:miter lim="400000"/>
          </a:ln>
        </p:spPr>
      </p:pic>
      <p:sp>
        <p:nvSpPr>
          <p:cNvPr id="422"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 fill="hold"/>
                                        <p:tgtEl>
                                          <p:spTgt spid="4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 fill="hold"/>
                                        <p:tgtEl>
                                          <p:spTgt spid="4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312" showWhenStopped="0">
                <p:cTn id="11" fill="hold" display="0">
                  <p:stCondLst>
                    <p:cond delay="indefinite"/>
                  </p:stCondLst>
                </p:cTn>
                <p:tgtEl>
                  <p:spTgt spid="420"/>
                </p:tgtEl>
              </p:cMediaNode>
            </p:audio>
            <p:audio>
              <p:cMediaNode vol="40084" showWhenStopped="0">
                <p:cTn id="12" fill="hold" display="0">
                  <p:stCondLst>
                    <p:cond delay="indefinite"/>
                  </p:stCondLst>
                </p:cTn>
                <p:tgtEl>
                  <p:spTgt spid="42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Features for Emotional Speech - Pitch"/>
          <p:cNvSpPr txBox="1">
            <a:spLocks noGrp="1"/>
          </p:cNvSpPr>
          <p:nvPr>
            <p:ph type="title"/>
          </p:nvPr>
        </p:nvSpPr>
        <p:spPr>
          <a:xfrm>
            <a:off x="2194560" y="573206"/>
            <a:ext cx="20116802" cy="2901514"/>
          </a:xfrm>
          <a:prstGeom prst="rect">
            <a:avLst/>
          </a:prstGeom>
        </p:spPr>
        <p:txBody>
          <a:bodyPr/>
          <a:lstStyle/>
          <a:p>
            <a:r>
              <a:t>Features for Emotional Speech - Pitch</a:t>
            </a:r>
          </a:p>
        </p:txBody>
      </p:sp>
      <p:sp>
        <p:nvSpPr>
          <p:cNvPr id="425" name="Different Valence / Same Arousal"/>
          <p:cNvSpPr txBox="1">
            <a:spLocks noGrp="1"/>
          </p:cNvSpPr>
          <p:nvPr>
            <p:ph type="body" idx="1"/>
          </p:nvPr>
        </p:nvSpPr>
        <p:spPr>
          <a:xfrm>
            <a:off x="2194560" y="3691468"/>
            <a:ext cx="20116802" cy="8046720"/>
          </a:xfrm>
          <a:prstGeom prst="rect">
            <a:avLst/>
          </a:prstGeom>
        </p:spPr>
        <p:txBody>
          <a:bodyPr/>
          <a:lstStyle/>
          <a:p>
            <a:pPr marL="0" indent="0">
              <a:buSzTx/>
              <a:buNone/>
            </a:pPr>
            <a:r>
              <a:t>Different Valence / </a:t>
            </a:r>
            <a:r>
              <a:rPr i="1"/>
              <a:t>Same</a:t>
            </a:r>
            <a:r>
              <a:t> Arousal</a:t>
            </a:r>
          </a:p>
        </p:txBody>
      </p:sp>
      <p:pic>
        <p:nvPicPr>
          <p:cNvPr id="426" name="image14.jpeg" descr="image14.jpeg"/>
          <p:cNvPicPr>
            <a:picLocks noChangeAspect="1"/>
          </p:cNvPicPr>
          <p:nvPr/>
        </p:nvPicPr>
        <p:blipFill>
          <a:blip r:embed="rId6"/>
          <a:stretch>
            <a:fillRect/>
          </a:stretch>
        </p:blipFill>
        <p:spPr>
          <a:xfrm>
            <a:off x="6024562" y="4408261"/>
            <a:ext cx="11721600" cy="8046720"/>
          </a:xfrm>
          <a:prstGeom prst="rect">
            <a:avLst/>
          </a:prstGeom>
          <a:ln w="12700">
            <a:miter lim="400000"/>
          </a:ln>
        </p:spPr>
      </p:pic>
      <p:pic>
        <p:nvPicPr>
          <p:cNvPr id="427" name="media18.wav" descr="media18.wav"/>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17361517" y="3865362"/>
            <a:ext cx="571501" cy="571501"/>
          </a:xfrm>
          <a:prstGeom prst="rect">
            <a:avLst/>
          </a:prstGeom>
          <a:ln w="12700">
            <a:miter lim="400000"/>
          </a:ln>
        </p:spPr>
      </p:pic>
      <p:pic>
        <p:nvPicPr>
          <p:cNvPr id="428" name="media19.wav" descr="media19.wav"/>
          <p:cNvPicPr>
            <a:picLocks/>
          </p:cNvPicPr>
          <p:nvPr>
            <a:audioFile r:link="rId4"/>
            <p:extLst>
              <p:ext uri="{DAA4B4D4-6D71-4841-9C94-3DE7FCFB9230}">
                <p14:media xmlns:p14="http://schemas.microsoft.com/office/powerpoint/2010/main" r:embed="rId3"/>
              </p:ext>
            </p:extLst>
          </p:nvPr>
        </p:nvPicPr>
        <p:blipFill>
          <a:blip r:embed="rId7"/>
          <a:stretch>
            <a:fillRect/>
          </a:stretch>
        </p:blipFill>
        <p:spPr>
          <a:xfrm>
            <a:off x="4355786" y="10707922"/>
            <a:ext cx="571501" cy="571501"/>
          </a:xfrm>
          <a:prstGeom prst="rect">
            <a:avLst/>
          </a:prstGeom>
          <a:ln w="12700">
            <a:miter lim="400000"/>
          </a:ln>
        </p:spPr>
      </p:pic>
      <p:sp>
        <p:nvSpPr>
          <p:cNvPr id="429"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 fill="hold"/>
                                        <p:tgtEl>
                                          <p:spTgt spid="42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 fill="hold"/>
                                        <p:tgtEl>
                                          <p:spTgt spid="4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190" showWhenStopped="0">
                <p:cTn id="11" fill="hold" display="0">
                  <p:stCondLst>
                    <p:cond delay="indefinite"/>
                  </p:stCondLst>
                </p:cTn>
                <p:tgtEl>
                  <p:spTgt spid="427"/>
                </p:tgtEl>
              </p:cMediaNode>
            </p:audio>
            <p:audio>
              <p:cMediaNode vol="45403" showWhenStopped="0">
                <p:cTn id="12" fill="hold" display="0">
                  <p:stCondLst>
                    <p:cond delay="indefinite"/>
                  </p:stCondLst>
                </p:cTn>
                <p:tgtEl>
                  <p:spTgt spid="4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Emotion in Speech"/>
          <p:cNvSpPr txBox="1">
            <a:spLocks noGrp="1"/>
          </p:cNvSpPr>
          <p:nvPr>
            <p:ph type="title"/>
          </p:nvPr>
        </p:nvSpPr>
        <p:spPr>
          <a:xfrm>
            <a:off x="2194560" y="1517901"/>
            <a:ext cx="20116802" cy="6193314"/>
          </a:xfrm>
          <a:prstGeom prst="rect">
            <a:avLst/>
          </a:prstGeom>
        </p:spPr>
        <p:txBody>
          <a:bodyPr/>
          <a:lstStyle>
            <a:lvl1pPr>
              <a:defRPr sz="9600"/>
            </a:lvl1pPr>
          </a:lstStyle>
          <a:p>
            <a:r>
              <a:t>Emotion in Speech</a:t>
            </a:r>
          </a:p>
        </p:txBody>
      </p:sp>
      <p:sp>
        <p:nvSpPr>
          <p:cNvPr id="219" name="Double-click to edit"/>
          <p:cNvSpPr txBox="1">
            <a:spLocks noGrp="1"/>
          </p:cNvSpPr>
          <p:nvPr>
            <p:ph type="body" sz="quarter" idx="1"/>
          </p:nvPr>
        </p:nvSpPr>
        <p:spPr>
          <a:xfrm>
            <a:off x="2200100" y="8911242"/>
            <a:ext cx="20116802" cy="2286006"/>
          </a:xfrm>
          <a:prstGeom prst="rect">
            <a:avLst/>
          </a:prstGeom>
        </p:spPr>
        <p:txBody>
          <a:bodyPr/>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that_amount_is_incorrect" descr="that_amount_is_incorrect"/>
          <p:cNvPicPr>
            <a:picLocks noChangeAspect="1"/>
          </p:cNvPicPr>
          <p:nvPr/>
        </p:nvPicPr>
        <p:blipFill>
          <a:blip r:embed="rId6"/>
          <a:stretch>
            <a:fillRect/>
          </a:stretch>
        </p:blipFill>
        <p:spPr>
          <a:xfrm>
            <a:off x="4850870" y="2711419"/>
            <a:ext cx="14478002" cy="9648827"/>
          </a:xfrm>
          <a:prstGeom prst="rect">
            <a:avLst/>
          </a:prstGeom>
          <a:ln w="12700">
            <a:miter lim="400000"/>
          </a:ln>
        </p:spPr>
      </p:pic>
      <p:sp>
        <p:nvSpPr>
          <p:cNvPr id="432" name="Pitch Contour Differences"/>
          <p:cNvSpPr txBox="1">
            <a:spLocks noGrp="1"/>
          </p:cNvSpPr>
          <p:nvPr>
            <p:ph type="title"/>
          </p:nvPr>
        </p:nvSpPr>
        <p:spPr>
          <a:xfrm>
            <a:off x="2194560" y="573206"/>
            <a:ext cx="20116802" cy="2901514"/>
          </a:xfrm>
          <a:prstGeom prst="rect">
            <a:avLst/>
          </a:prstGeom>
        </p:spPr>
        <p:txBody>
          <a:bodyPr/>
          <a:lstStyle>
            <a:lvl1pPr>
              <a:defRPr spc="-350"/>
            </a:lvl1pPr>
          </a:lstStyle>
          <a:p>
            <a:r>
              <a:t>Pitch Contour Differences</a:t>
            </a:r>
          </a:p>
        </p:txBody>
      </p:sp>
      <p:sp>
        <p:nvSpPr>
          <p:cNvPr id="433" name="Very Frustrated"/>
          <p:cNvSpPr txBox="1"/>
          <p:nvPr/>
        </p:nvSpPr>
        <p:spPr>
          <a:xfrm>
            <a:off x="8975208" y="5717585"/>
            <a:ext cx="2818524" cy="63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p>
            <a:pPr algn="l" defTabSz="1828800">
              <a:lnSpc>
                <a:spcPct val="110000"/>
              </a:lnSpc>
              <a:defRPr sz="2800" b="1">
                <a:solidFill>
                  <a:srgbClr val="FF0000"/>
                </a:solidFill>
                <a:uFill>
                  <a:solidFill>
                    <a:srgbClr val="FF0000"/>
                  </a:solidFill>
                </a:uFill>
                <a:latin typeface="Arial"/>
                <a:ea typeface="Arial"/>
                <a:cs typeface="Arial"/>
                <a:sym typeface="Arial"/>
              </a:defRPr>
            </a:pPr>
            <a:r>
              <a:t>Very</a:t>
            </a:r>
            <a:r>
              <a:rPr sz="3200"/>
              <a:t> </a:t>
            </a:r>
            <a:r>
              <a:t>Frustrated</a:t>
            </a:r>
          </a:p>
        </p:txBody>
      </p:sp>
      <p:sp>
        <p:nvSpPr>
          <p:cNvPr id="434" name="Somewhat Frustrated"/>
          <p:cNvSpPr txBox="1"/>
          <p:nvPr/>
        </p:nvSpPr>
        <p:spPr>
          <a:xfrm>
            <a:off x="8779971" y="9800149"/>
            <a:ext cx="3831275" cy="577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7" tIns="91437" rIns="91437" bIns="91437">
            <a:spAutoFit/>
          </a:bodyPr>
          <a:lstStyle>
            <a:lvl1pPr algn="l" defTabSz="1828800">
              <a:lnSpc>
                <a:spcPct val="110000"/>
              </a:lnSpc>
              <a:defRPr sz="2800" b="1">
                <a:solidFill>
                  <a:srgbClr val="0000FF"/>
                </a:solidFill>
                <a:uFill>
                  <a:solidFill>
                    <a:srgbClr val="0000FF"/>
                  </a:solidFill>
                </a:uFill>
                <a:latin typeface="Arial"/>
                <a:ea typeface="Arial"/>
                <a:cs typeface="Arial"/>
                <a:sym typeface="Arial"/>
              </a:defRPr>
            </a:lvl1pPr>
          </a:lstStyle>
          <a:p>
            <a:r>
              <a:t>Somewhat Frustrated</a:t>
            </a:r>
          </a:p>
        </p:txBody>
      </p:sp>
      <p:pic>
        <p:nvPicPr>
          <p:cNvPr id="435" name="media36.wav" descr="media36.wav"/>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18839693" y="10356284"/>
            <a:ext cx="571501" cy="571501"/>
          </a:xfrm>
          <a:prstGeom prst="rect">
            <a:avLst/>
          </a:prstGeom>
          <a:ln w="12700">
            <a:miter lim="400000"/>
          </a:ln>
        </p:spPr>
      </p:pic>
      <p:pic>
        <p:nvPicPr>
          <p:cNvPr id="436" name="media37.wav" descr="media37.wav"/>
          <p:cNvPicPr>
            <a:picLocks/>
          </p:cNvPicPr>
          <p:nvPr>
            <a:audioFile r:link="rId4"/>
            <p:extLst>
              <p:ext uri="{DAA4B4D4-6D71-4841-9C94-3DE7FCFB9230}">
                <p14:media xmlns:p14="http://schemas.microsoft.com/office/powerpoint/2010/main" r:embed="rId3"/>
              </p:ext>
            </p:extLst>
          </p:nvPr>
        </p:nvPicPr>
        <p:blipFill>
          <a:blip r:embed="rId7"/>
          <a:stretch>
            <a:fillRect/>
          </a:stretch>
        </p:blipFill>
        <p:spPr>
          <a:xfrm>
            <a:off x="18408420" y="5045043"/>
            <a:ext cx="571501" cy="571501"/>
          </a:xfrm>
          <a:prstGeom prst="rect">
            <a:avLst/>
          </a:prstGeom>
          <a:ln w="12700">
            <a:miter lim="400000"/>
          </a:ln>
        </p:spPr>
      </p:pic>
      <p:sp>
        <p:nvSpPr>
          <p:cNvPr id="437"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9" fill="hold"/>
                                        <p:tgtEl>
                                          <p:spTgt spid="43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 fill="hold"/>
                                        <p:tgtEl>
                                          <p:spTgt spid="4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279" showWhenStopped="0">
                <p:cTn id="11" fill="hold" display="0">
                  <p:stCondLst>
                    <p:cond delay="indefinite"/>
                  </p:stCondLst>
                </p:cTn>
                <p:tgtEl>
                  <p:spTgt spid="435"/>
                </p:tgtEl>
              </p:cMediaNode>
            </p:audio>
            <p:audio>
              <p:cMediaNode vol="86154" showWhenStopped="0">
                <p:cTn id="12" fill="hold" display="0">
                  <p:stCondLst>
                    <p:cond delay="indefinite"/>
                  </p:stCondLst>
                </p:cTn>
                <p:tgtEl>
                  <p:spTgt spid="43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Features for Emotional Speech"/>
          <p:cNvSpPr txBox="1">
            <a:spLocks noGrp="1"/>
          </p:cNvSpPr>
          <p:nvPr>
            <p:ph type="title"/>
          </p:nvPr>
        </p:nvSpPr>
        <p:spPr>
          <a:xfrm>
            <a:off x="2194560" y="573206"/>
            <a:ext cx="20116802" cy="2901514"/>
          </a:xfrm>
          <a:prstGeom prst="rect">
            <a:avLst/>
          </a:prstGeom>
        </p:spPr>
        <p:txBody>
          <a:bodyPr/>
          <a:lstStyle/>
          <a:p>
            <a:r>
              <a:t>Features for Emotional Speech</a:t>
            </a:r>
          </a:p>
        </p:txBody>
      </p:sp>
      <p:pic>
        <p:nvPicPr>
          <p:cNvPr id="440" name="media1.wav" descr="media1.wav"/>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8697454" y="8939844"/>
            <a:ext cx="571501" cy="571501"/>
          </a:xfrm>
          <a:prstGeom prst="rect">
            <a:avLst/>
          </a:prstGeom>
          <a:ln w="12700">
            <a:miter lim="400000"/>
          </a:ln>
        </p:spPr>
      </p:pic>
      <p:graphicFrame>
        <p:nvGraphicFramePr>
          <p:cNvPr id="441" name="2D Column Chart"/>
          <p:cNvGraphicFramePr/>
          <p:nvPr/>
        </p:nvGraphicFramePr>
        <p:xfrm>
          <a:off x="1356686" y="3551768"/>
          <a:ext cx="22907797" cy="893249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6" fill="hold"/>
                                        <p:tgtEl>
                                          <p:spTgt spid="4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90" showWhenStopped="0">
                <p:cTn id="7" fill="hold" display="0">
                  <p:stCondLst>
                    <p:cond delay="indefinite"/>
                  </p:stCondLst>
                </p:cTn>
                <p:tgtEl>
                  <p:spTgt spid="44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Outline"/>
          <p:cNvSpPr txBox="1">
            <a:spLocks noGrp="1"/>
          </p:cNvSpPr>
          <p:nvPr>
            <p:ph type="title"/>
          </p:nvPr>
        </p:nvSpPr>
        <p:spPr>
          <a:xfrm>
            <a:off x="2194560" y="573206"/>
            <a:ext cx="20116802" cy="2901514"/>
          </a:xfrm>
          <a:prstGeom prst="rect">
            <a:avLst/>
          </a:prstGeom>
        </p:spPr>
        <p:txBody>
          <a:bodyPr/>
          <a:lstStyle/>
          <a:p>
            <a:r>
              <a:t>Outline</a:t>
            </a:r>
          </a:p>
        </p:txBody>
      </p:sp>
      <p:sp>
        <p:nvSpPr>
          <p:cNvPr id="444" name="Emotion in speech…"/>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marL="1005838" lvl="1" indent="-548638">
              <a:buClrTx/>
              <a:buFont typeface="Arial"/>
              <a:buChar char="–"/>
            </a:pPr>
            <a:r>
              <a:t>Emotion theory</a:t>
            </a:r>
          </a:p>
          <a:p>
            <a:pPr marL="1005838" lvl="1" indent="-548638">
              <a:buClrTx/>
              <a:buFont typeface="Arial"/>
              <a:buChar char="–"/>
            </a:pPr>
            <a:r>
              <a:t>Emotional speech corpora</a:t>
            </a:r>
          </a:p>
          <a:p>
            <a:pPr marL="1005838" lvl="1" indent="-548638">
              <a:buClrTx/>
              <a:buFont typeface="Arial"/>
              <a:buChar char="–"/>
            </a:pPr>
            <a:r>
              <a:t>Features for emotional speech</a:t>
            </a:r>
          </a:p>
          <a:p>
            <a:pPr marL="1005838" lvl="1" indent="-548638">
              <a:buClrTx/>
              <a:buFont typeface="Arial"/>
              <a:buChar char="–"/>
              <a:defRPr>
                <a:solidFill>
                  <a:srgbClr val="B51600"/>
                </a:solidFill>
              </a:defRPr>
            </a:pPr>
            <a:r>
              <a:t>Models for emotion recognition</a:t>
            </a:r>
          </a:p>
          <a:p>
            <a:pPr marL="1005838" lvl="1"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Emotion"/>
          <p:cNvSpPr txBox="1">
            <a:spLocks noGrp="1"/>
          </p:cNvSpPr>
          <p:nvPr>
            <p:ph type="title"/>
          </p:nvPr>
        </p:nvSpPr>
        <p:spPr>
          <a:xfrm>
            <a:off x="2194560" y="573206"/>
            <a:ext cx="20116802" cy="2901514"/>
          </a:xfrm>
          <a:prstGeom prst="rect">
            <a:avLst/>
          </a:prstGeom>
        </p:spPr>
        <p:txBody>
          <a:bodyPr/>
          <a:lstStyle/>
          <a:p>
            <a:r>
              <a:t>Emotion Recognition in Speech</a:t>
            </a:r>
          </a:p>
        </p:txBody>
      </p:sp>
      <p:sp>
        <p:nvSpPr>
          <p:cNvPr id="447" name="Categorical Approach…"/>
          <p:cNvSpPr txBox="1">
            <a:spLocks noGrp="1"/>
          </p:cNvSpPr>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endParaRPr/>
          </a:p>
          <a:p>
            <a:pPr marL="481262" indent="-481262">
              <a:buClrTx/>
              <a:buFontTx/>
              <a:buChar char="•"/>
            </a:pPr>
            <a:r>
              <a:t>Classification problem</a:t>
            </a:r>
          </a:p>
        </p:txBody>
      </p:sp>
      <p:sp>
        <p:nvSpPr>
          <p:cNvPr id="448"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182875" indent="-182875" algn="l" defTabSz="1828800">
              <a:lnSpc>
                <a:spcPct val="90000"/>
              </a:lnSpc>
              <a:spcBef>
                <a:spcPts val="2400"/>
              </a:spcBef>
              <a:buClr>
                <a:srgbClr val="1CADE4"/>
              </a:buClr>
              <a:buSzPct val="100000"/>
              <a:buFont typeface="Calibri"/>
              <a:buChar char=" "/>
              <a:defRPr sz="4800" b="1">
                <a:latin typeface="Calibri"/>
                <a:ea typeface="Calibri"/>
                <a:cs typeface="Calibri"/>
                <a:sym typeface="Calibri"/>
              </a:defRPr>
            </a:pPr>
            <a:r>
              <a:t>Dimensional</a:t>
            </a:r>
            <a:r>
              <a:rPr>
                <a:solidFill>
                  <a:srgbClr val="404040"/>
                </a:solidFill>
              </a:rPr>
              <a:t> Approach</a:t>
            </a: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Arousal - Valence space</a:t>
            </a:r>
          </a:p>
          <a:p>
            <a:pPr marL="481262" indent="-481262" algn="l" defTabSz="1828800">
              <a:lnSpc>
                <a:spcPct val="90000"/>
              </a:lnSpc>
              <a:spcBef>
                <a:spcPts val="2400"/>
              </a:spcBef>
              <a:buSzPct val="100000"/>
              <a:buChar char="•"/>
              <a:defRPr sz="4800" b="1">
                <a:solidFill>
                  <a:srgbClr val="404040"/>
                </a:solidFill>
                <a:latin typeface="Calibri"/>
                <a:ea typeface="Calibri"/>
                <a:cs typeface="Calibri"/>
                <a:sym typeface="Calibri"/>
              </a:defRPr>
            </a:pPr>
            <a:endParaR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49"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50" name="Rectangle"/>
          <p:cNvSpPr/>
          <p:nvPr/>
        </p:nvSpPr>
        <p:spPr>
          <a:xfrm>
            <a:off x="1868115" y="3605727"/>
            <a:ext cx="8879235" cy="4345923"/>
          </a:xfrm>
          <a:prstGeom prst="rect">
            <a:avLst/>
          </a:prstGeom>
          <a:ln w="50800">
            <a:solidFill>
              <a:srgbClr val="1CADE4"/>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Dellaert et al., 1996)…"/>
          <p:cNvSpPr txBox="1">
            <a:spLocks noGrp="1"/>
          </p:cNvSpPr>
          <p:nvPr>
            <p:ph type="body" idx="1"/>
          </p:nvPr>
        </p:nvSpPr>
        <p:spPr>
          <a:xfrm>
            <a:off x="2194560" y="3691468"/>
            <a:ext cx="20116802" cy="8046720"/>
          </a:xfrm>
          <a:prstGeom prst="rect">
            <a:avLst/>
          </a:prstGeom>
        </p:spPr>
        <p:txBody>
          <a:bodyPr/>
          <a:lstStyle/>
          <a:p>
            <a:pPr>
              <a:defRPr b="1"/>
            </a:pPr>
            <a:r>
              <a:t>(Dellaert et al., 1996)</a:t>
            </a:r>
          </a:p>
          <a:p>
            <a:pPr marL="567557" indent="-567557">
              <a:buClrTx/>
              <a:buFont typeface="Arial"/>
              <a:buChar char="•"/>
            </a:pPr>
            <a:r>
              <a:t>Emotions: happiness, sadness, anger, fear, normal</a:t>
            </a:r>
          </a:p>
          <a:p>
            <a:pPr marL="567557" indent="-567557">
              <a:buClrTx/>
              <a:buFont typeface="Arial"/>
              <a:buChar char="•"/>
            </a:pPr>
            <a:r>
              <a:t>Data: 5 speakers * 5 emotions * 50 utterances = 1250</a:t>
            </a:r>
          </a:p>
          <a:p>
            <a:pPr marL="567557" indent="-567557">
              <a:buClrTx/>
              <a:buFont typeface="Arial"/>
              <a:buChar char="•"/>
            </a:pPr>
            <a:r>
              <a:t>Human performance on 4-way classification: 82% (anger easiest, fear hardest)</a:t>
            </a:r>
          </a:p>
          <a:p>
            <a:pPr marL="567557" indent="-567557">
              <a:buClrTx/>
              <a:buFont typeface="Arial"/>
              <a:buChar char="•"/>
            </a:pPr>
            <a:endParaRPr/>
          </a:p>
          <a:p>
            <a:pPr marL="567557" indent="-567557">
              <a:buClrTx/>
              <a:buFont typeface="Arial"/>
              <a:buChar char="•"/>
            </a:pPr>
            <a:r>
              <a:t>Features: rhythm, smoothed pitch, individual voiced parts</a:t>
            </a:r>
          </a:p>
          <a:p>
            <a:pPr marL="567557" indent="-567557">
              <a:buClrTx/>
              <a:buFont typeface="Arial"/>
              <a:buChar char="•"/>
            </a:pPr>
            <a:r>
              <a:t>Best model (KNN with majority voting of specialists)</a:t>
            </a:r>
            <a:r>
              <a:rPr>
                <a:latin typeface="Times Roman"/>
                <a:ea typeface="Times Roman"/>
                <a:cs typeface="Times Roman"/>
                <a:sym typeface="Times Roman"/>
              </a:rPr>
              <a:t>: </a:t>
            </a:r>
            <a:r>
              <a:t>79.5%</a:t>
            </a:r>
          </a:p>
        </p:txBody>
      </p:sp>
      <p:sp>
        <p:nvSpPr>
          <p:cNvPr id="453" name="Emotion Recognition - Categorical"/>
          <p:cNvSpPr txBox="1">
            <a:spLocks noGrp="1"/>
          </p:cNvSpPr>
          <p:nvPr>
            <p:ph type="title"/>
          </p:nvPr>
        </p:nvSpPr>
        <p:spPr>
          <a:xfrm>
            <a:off x="2194560" y="573206"/>
            <a:ext cx="20116802" cy="2901514"/>
          </a:xfrm>
          <a:prstGeom prst="rect">
            <a:avLst/>
          </a:prstGeom>
        </p:spPr>
        <p:txBody>
          <a:bodyPr/>
          <a:lstStyle/>
          <a:p>
            <a:r>
              <a:t>Emotion Recognition - </a:t>
            </a:r>
            <a:r>
              <a:rPr>
                <a:solidFill>
                  <a:srgbClr val="004D80"/>
                </a:solidFill>
              </a:rPr>
              <a:t>Categorical</a:t>
            </a:r>
            <a:r>
              <a:t> </a:t>
            </a:r>
          </a:p>
        </p:txBody>
      </p:sp>
      <p:sp>
        <p:nvSpPr>
          <p:cNvPr id="454"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etrushin, 1999)…"/>
          <p:cNvSpPr txBox="1">
            <a:spLocks noGrp="1"/>
          </p:cNvSpPr>
          <p:nvPr>
            <p:ph type="body" idx="1"/>
          </p:nvPr>
        </p:nvSpPr>
        <p:spPr>
          <a:xfrm>
            <a:off x="2194560" y="3691468"/>
            <a:ext cx="21051630" cy="8046720"/>
          </a:xfrm>
          <a:prstGeom prst="rect">
            <a:avLst/>
          </a:prstGeom>
        </p:spPr>
        <p:txBody>
          <a:bodyPr/>
          <a:lstStyle/>
          <a:p>
            <a:pPr marL="208477" indent="-208477" defTabSz="1737360">
              <a:defRPr sz="4500" b="1"/>
            </a:pPr>
            <a:r>
              <a:t>(Petrushin, 1999)</a:t>
            </a:r>
          </a:p>
          <a:p>
            <a:pPr marL="539179" indent="-539179" defTabSz="1737360">
              <a:buClrTx/>
              <a:buFont typeface="Arial"/>
              <a:buChar char="•"/>
              <a:defRPr sz="4500"/>
            </a:pPr>
            <a:r>
              <a:t>Dataset 1</a:t>
            </a:r>
          </a:p>
          <a:p>
            <a:pPr marL="955547" lvl="1" indent="-521206" defTabSz="1737360">
              <a:buClrTx/>
              <a:buFont typeface="Arial"/>
              <a:buChar char="–"/>
              <a:defRPr sz="4500"/>
            </a:pPr>
            <a:r>
              <a:t>Emotions: happiness, anger, sadness, fear, and normal </a:t>
            </a:r>
          </a:p>
          <a:p>
            <a:pPr marL="955547" lvl="1" indent="-521206" defTabSz="1737360">
              <a:buClrTx/>
              <a:buFont typeface="Arial"/>
              <a:buChar char="–"/>
              <a:defRPr sz="4500"/>
            </a:pPr>
            <a:r>
              <a:t>Data: (30+5) speakers * 5 emotions * 4 utterances = 700</a:t>
            </a:r>
          </a:p>
          <a:p>
            <a:pPr marL="955547" lvl="1" indent="-521206" defTabSz="1737360">
              <a:buClrTx/>
              <a:buFont typeface="Arial"/>
              <a:buChar char="–"/>
              <a:defRPr sz="4500"/>
            </a:pPr>
            <a:r>
              <a:t>Human performance: 63.5% (anger easiest, fear hardest)</a:t>
            </a:r>
          </a:p>
          <a:p>
            <a:pPr marL="955547" lvl="1" indent="-521206" defTabSz="1737360">
              <a:buClrTx/>
              <a:buFont typeface="Arial"/>
              <a:buChar char="–"/>
              <a:defRPr sz="4500"/>
            </a:pPr>
            <a:endParaRPr/>
          </a:p>
          <a:p>
            <a:pPr marL="955547" lvl="1" indent="-521206" defTabSz="1737360">
              <a:buClrTx/>
              <a:buFont typeface="Arial"/>
              <a:buChar char="–"/>
              <a:defRPr sz="4500"/>
            </a:pPr>
            <a:r>
              <a:t>Features: F0, energy, speaking rate, first three formants and their bandwidths</a:t>
            </a:r>
          </a:p>
          <a:p>
            <a:pPr marL="955547" lvl="1" indent="-521206" defTabSz="1737360">
              <a:buClrTx/>
              <a:buFont typeface="Arial"/>
              <a:buChar char="–"/>
              <a:defRPr sz="4500"/>
            </a:pPr>
            <a:r>
              <a:t>Best model: feature selection + ensembles of 15 neural networks</a:t>
            </a:r>
          </a:p>
          <a:p>
            <a:pPr marL="1342504" lvl="2" indent="-473825" defTabSz="1737360">
              <a:buClrTx/>
              <a:buFont typeface="Arial"/>
              <a:buChar char="•"/>
              <a:defRPr sz="4500"/>
            </a:pPr>
            <a:r>
              <a:t>Normal: 60-75%, happiness: 60-70%, anger: 70-80%, sadness: 70-85%, fear: 35-55%</a:t>
            </a:r>
          </a:p>
          <a:p>
            <a:pPr marL="1342504" lvl="2" indent="-473825" defTabSz="1737360">
              <a:buClrTx/>
              <a:buFont typeface="Arial"/>
              <a:buChar char="•"/>
              <a:defRPr sz="4500"/>
            </a:pPr>
            <a:r>
              <a:t>Average: ~70%</a:t>
            </a:r>
          </a:p>
        </p:txBody>
      </p:sp>
      <p:sp>
        <p:nvSpPr>
          <p:cNvPr id="457" name="Emotion Recognition - Categorical"/>
          <p:cNvSpPr txBox="1">
            <a:spLocks noGrp="1"/>
          </p:cNvSpPr>
          <p:nvPr>
            <p:ph type="title"/>
          </p:nvPr>
        </p:nvSpPr>
        <p:spPr>
          <a:xfrm>
            <a:off x="2194560" y="573206"/>
            <a:ext cx="20116802" cy="2901514"/>
          </a:xfrm>
          <a:prstGeom prst="rect">
            <a:avLst/>
          </a:prstGeom>
        </p:spPr>
        <p:txBody>
          <a:bodyPr/>
          <a:lstStyle/>
          <a:p>
            <a:r>
              <a:t>Emotion Recognition - </a:t>
            </a:r>
            <a:r>
              <a:rPr>
                <a:solidFill>
                  <a:srgbClr val="004D80"/>
                </a:solidFill>
              </a:rPr>
              <a:t>Categorical</a:t>
            </a:r>
            <a:r>
              <a:t> </a:t>
            </a:r>
          </a:p>
        </p:txBody>
      </p:sp>
      <p:sp>
        <p:nvSpPr>
          <p:cNvPr id="458"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etrushin, 1999)…"/>
          <p:cNvSpPr txBox="1">
            <a:spLocks noGrp="1"/>
          </p:cNvSpPr>
          <p:nvPr>
            <p:ph type="body" idx="1"/>
          </p:nvPr>
        </p:nvSpPr>
        <p:spPr>
          <a:xfrm>
            <a:off x="2194560" y="3691468"/>
            <a:ext cx="20116802" cy="8046720"/>
          </a:xfrm>
          <a:prstGeom prst="rect">
            <a:avLst/>
          </a:prstGeom>
        </p:spPr>
        <p:txBody>
          <a:bodyPr/>
          <a:lstStyle/>
          <a:p>
            <a:pPr>
              <a:defRPr b="1"/>
            </a:pPr>
            <a:r>
              <a:t>(Petrushin, 1999)</a:t>
            </a:r>
          </a:p>
          <a:p>
            <a:pPr marL="567557" indent="-567557">
              <a:buClrTx/>
              <a:buFont typeface="Arial"/>
              <a:buChar char="•"/>
            </a:pPr>
            <a:r>
              <a:t>Dataset 2 (call centers)</a:t>
            </a:r>
          </a:p>
          <a:p>
            <a:pPr marL="1005838" lvl="1" indent="-548638">
              <a:buClrTx/>
              <a:buFont typeface="Arial"/>
              <a:buChar char="–"/>
            </a:pPr>
            <a:r>
              <a:t>Distinguish between two states (arousal): </a:t>
            </a:r>
          </a:p>
          <a:p>
            <a:pPr marL="1413162" lvl="2" indent="-498762">
              <a:buClrTx/>
              <a:buFont typeface="Arial"/>
              <a:buChar char="•"/>
            </a:pPr>
            <a:r>
              <a:t>“Agitation”: anger, happiness and fear</a:t>
            </a:r>
          </a:p>
          <a:p>
            <a:pPr marL="1413162" lvl="2" indent="-498762">
              <a:buClrTx/>
              <a:buFont typeface="Arial"/>
              <a:buChar char="•"/>
            </a:pPr>
            <a:r>
              <a:t>“Calm”: normal state and sadness</a:t>
            </a:r>
          </a:p>
          <a:p>
            <a:pPr marL="1005838" lvl="1" indent="-548638">
              <a:buClrTx/>
              <a:buFont typeface="Arial"/>
              <a:buChar char="–"/>
            </a:pPr>
            <a:r>
              <a:t>Data: 56 telephone messages (15~90 seconds)</a:t>
            </a:r>
          </a:p>
          <a:p>
            <a:pPr marL="1413162" lvl="2" indent="-498762">
              <a:buClrTx/>
              <a:buFont typeface="Arial"/>
              <a:buChar char="•"/>
            </a:pPr>
            <a:r>
              <a:t>Automatically split into 1-3 second chunks</a:t>
            </a:r>
          </a:p>
          <a:p>
            <a:pPr marL="1005838" lvl="1" indent="-548638">
              <a:buClrTx/>
              <a:buFont typeface="Arial"/>
              <a:buChar char="–"/>
            </a:pPr>
            <a:r>
              <a:t>Model: feature selection + ensembles of neural networks</a:t>
            </a:r>
          </a:p>
          <a:p>
            <a:pPr marL="1005838" lvl="1" indent="-548638">
              <a:buClrTx/>
              <a:buFont typeface="Arial"/>
              <a:buChar char="–"/>
            </a:pPr>
            <a:r>
              <a:t>Average accuracy: 77%</a:t>
            </a:r>
          </a:p>
        </p:txBody>
      </p:sp>
      <p:sp>
        <p:nvSpPr>
          <p:cNvPr id="463" name="Emotion Recognition - Categorical"/>
          <p:cNvSpPr txBox="1">
            <a:spLocks noGrp="1"/>
          </p:cNvSpPr>
          <p:nvPr>
            <p:ph type="title"/>
          </p:nvPr>
        </p:nvSpPr>
        <p:spPr>
          <a:xfrm>
            <a:off x="2194560" y="573206"/>
            <a:ext cx="20116802" cy="2901514"/>
          </a:xfrm>
          <a:prstGeom prst="rect">
            <a:avLst/>
          </a:prstGeom>
        </p:spPr>
        <p:txBody>
          <a:bodyPr/>
          <a:lstStyle/>
          <a:p>
            <a:r>
              <a:t>Emotion Recognition - </a:t>
            </a:r>
            <a:r>
              <a:rPr>
                <a:solidFill>
                  <a:srgbClr val="004D80"/>
                </a:solidFill>
              </a:rPr>
              <a:t>Categorical</a:t>
            </a:r>
            <a:r>
              <a:t> </a:t>
            </a:r>
          </a:p>
        </p:txBody>
      </p:sp>
      <p:sp>
        <p:nvSpPr>
          <p:cNvPr id="464"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Liscombe et al., 2003)…"/>
          <p:cNvSpPr txBox="1">
            <a:spLocks noGrp="1"/>
          </p:cNvSpPr>
          <p:nvPr>
            <p:ph type="body" idx="1"/>
          </p:nvPr>
        </p:nvSpPr>
        <p:spPr>
          <a:xfrm>
            <a:off x="2194560" y="3691468"/>
            <a:ext cx="20116802" cy="8046720"/>
          </a:xfrm>
          <a:prstGeom prst="rect">
            <a:avLst/>
          </a:prstGeom>
        </p:spPr>
        <p:txBody>
          <a:bodyPr/>
          <a:lstStyle/>
          <a:p>
            <a:pPr marL="201895" indent="-201895" defTabSz="1682494">
              <a:lnSpc>
                <a:spcPct val="103500"/>
              </a:lnSpc>
              <a:defRPr sz="4400" b="1"/>
            </a:pPr>
            <a:r>
              <a:t>(Liscombe et al., 2003)</a:t>
            </a:r>
          </a:p>
          <a:p>
            <a:pPr marL="522153" indent="-522153" defTabSz="1682494">
              <a:lnSpc>
                <a:spcPct val="103500"/>
              </a:lnSpc>
              <a:buClrTx/>
              <a:buFont typeface="Arial"/>
              <a:buChar char="•"/>
              <a:defRPr sz="4400"/>
            </a:pPr>
            <a:r>
              <a:t>10 emotions and neutral</a:t>
            </a:r>
          </a:p>
          <a:p>
            <a:pPr marL="925372" lvl="1" indent="-504748" defTabSz="1682494">
              <a:lnSpc>
                <a:spcPct val="103500"/>
              </a:lnSpc>
              <a:buClrTx/>
              <a:buFont typeface="Arial"/>
              <a:buChar char="–"/>
              <a:defRPr sz="4400"/>
            </a:pPr>
            <a:r>
              <a:t>‘Positive’ valence: confident, encouraging, friendly, happy, interested</a:t>
            </a:r>
          </a:p>
          <a:p>
            <a:pPr marL="925372" lvl="1" indent="-504748" defTabSz="1682494">
              <a:lnSpc>
                <a:spcPct val="103500"/>
              </a:lnSpc>
              <a:buClrTx/>
              <a:buFont typeface="Arial"/>
              <a:buChar char="–"/>
              <a:defRPr sz="4400"/>
            </a:pPr>
            <a:r>
              <a:t>‘Negative’ valence: angry, anxious, bored, frustrated, sad</a:t>
            </a:r>
          </a:p>
          <a:p>
            <a:pPr marL="522153" indent="-522153" defTabSz="1682494">
              <a:lnSpc>
                <a:spcPct val="103500"/>
              </a:lnSpc>
              <a:buClrTx/>
              <a:buFont typeface="Arial"/>
              <a:buChar char="•"/>
              <a:defRPr sz="4400"/>
            </a:pPr>
            <a:r>
              <a:t>Subset: 4 speakers * (10+1) emotions = 44</a:t>
            </a:r>
          </a:p>
          <a:p>
            <a:pPr marL="522153" indent="-522153" defTabSz="1682494">
              <a:lnSpc>
                <a:spcPct val="103500"/>
              </a:lnSpc>
              <a:buClrTx/>
              <a:buFont typeface="Arial"/>
              <a:buChar char="•"/>
              <a:defRPr sz="4400"/>
            </a:pPr>
            <a:r>
              <a:t>Human rating: Emotions in the same valence group are positively correlated; vise versa</a:t>
            </a:r>
          </a:p>
          <a:p>
            <a:pPr marL="522153" indent="-522153" defTabSz="1682494">
              <a:lnSpc>
                <a:spcPct val="103500"/>
              </a:lnSpc>
              <a:buClrTx/>
              <a:buFont typeface="Arial"/>
              <a:buChar char="•"/>
              <a:defRPr sz="4400"/>
            </a:pPr>
            <a:r>
              <a:t>Features: Pitch, energy, speaking rate; nuclear accent, pitch contour</a:t>
            </a:r>
          </a:p>
          <a:p>
            <a:pPr marL="522153" indent="-522153" defTabSz="1682494">
              <a:lnSpc>
                <a:spcPct val="103500"/>
              </a:lnSpc>
              <a:buClrTx/>
              <a:buFont typeface="Arial"/>
              <a:buChar char="•"/>
              <a:defRPr sz="4400"/>
            </a:pPr>
            <a:r>
              <a:t>Results:</a:t>
            </a:r>
          </a:p>
          <a:p>
            <a:pPr marL="925372" lvl="1" indent="-504748" defTabSz="1682494">
              <a:lnSpc>
                <a:spcPct val="103500"/>
              </a:lnSpc>
              <a:buClrTx/>
              <a:buFont typeface="Arial"/>
              <a:buChar char="–"/>
              <a:defRPr sz="4400"/>
            </a:pPr>
            <a:r>
              <a:t>Pitch, energy, and speaking rate are correlated with arousal</a:t>
            </a:r>
          </a:p>
          <a:p>
            <a:pPr marL="925372" lvl="1" indent="-504748" defTabSz="1682494">
              <a:lnSpc>
                <a:spcPct val="103500"/>
              </a:lnSpc>
              <a:buClrTx/>
              <a:buFont typeface="Arial"/>
              <a:buChar char="–"/>
              <a:defRPr sz="4400"/>
            </a:pPr>
            <a:r>
              <a:t>Spectral tilt and pitch contour are correlated with valence</a:t>
            </a:r>
          </a:p>
        </p:txBody>
      </p:sp>
      <p:sp>
        <p:nvSpPr>
          <p:cNvPr id="469" name="Emotion Recognition - Categorical"/>
          <p:cNvSpPr txBox="1">
            <a:spLocks noGrp="1"/>
          </p:cNvSpPr>
          <p:nvPr>
            <p:ph type="title"/>
          </p:nvPr>
        </p:nvSpPr>
        <p:spPr>
          <a:xfrm>
            <a:off x="2194560" y="573206"/>
            <a:ext cx="20116802" cy="2901514"/>
          </a:xfrm>
          <a:prstGeom prst="rect">
            <a:avLst/>
          </a:prstGeom>
        </p:spPr>
        <p:txBody>
          <a:bodyPr/>
          <a:lstStyle/>
          <a:p>
            <a:r>
              <a:t>Emotion Recognition - </a:t>
            </a:r>
            <a:r>
              <a:rPr>
                <a:solidFill>
                  <a:srgbClr val="004D80"/>
                </a:solidFill>
              </a:rPr>
              <a:t>Categorical</a:t>
            </a:r>
            <a:r>
              <a:t> </a:t>
            </a:r>
          </a:p>
        </p:txBody>
      </p:sp>
      <p:sp>
        <p:nvSpPr>
          <p:cNvPr id="470"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Liscombe et al., 2003)…"/>
          <p:cNvSpPr txBox="1">
            <a:spLocks noGrp="1"/>
          </p:cNvSpPr>
          <p:nvPr>
            <p:ph type="body" idx="1"/>
          </p:nvPr>
        </p:nvSpPr>
        <p:spPr>
          <a:xfrm>
            <a:off x="2194560" y="3691468"/>
            <a:ext cx="20116802" cy="8046720"/>
          </a:xfrm>
          <a:prstGeom prst="rect">
            <a:avLst/>
          </a:prstGeom>
        </p:spPr>
        <p:txBody>
          <a:bodyPr/>
          <a:lstStyle/>
          <a:p>
            <a:pPr>
              <a:defRPr b="1"/>
            </a:pPr>
            <a:r>
              <a:t>(Liscombe et al., 2003)</a:t>
            </a:r>
          </a:p>
          <a:p>
            <a:pPr marL="567557" indent="-567557">
              <a:buClrTx/>
              <a:buFont typeface="Arial"/>
              <a:buChar char="•"/>
            </a:pPr>
            <a:r>
              <a:t>Full dataset (EPSaT): 1760 utterances</a:t>
            </a:r>
          </a:p>
          <a:p>
            <a:pPr marL="567557" indent="-567557">
              <a:buClrTx/>
              <a:buFont typeface="Arial"/>
              <a:buChar char="•"/>
            </a:pPr>
            <a:r>
              <a:t>Acoustic-prosodic features:</a:t>
            </a:r>
          </a:p>
          <a:p>
            <a:pPr marL="1005838" lvl="1" indent="-548638">
              <a:buClrTx/>
              <a:buFont typeface="Arial"/>
              <a:buChar char="–"/>
            </a:pPr>
            <a:r>
              <a:t>Pitch, energy, speaking rate; nuclear accent, pitch contour</a:t>
            </a:r>
          </a:p>
          <a:p>
            <a:pPr marL="567557" indent="-567557">
              <a:buClrTx/>
              <a:buFont typeface="Arial"/>
              <a:buChar char="•"/>
            </a:pPr>
            <a:r>
              <a:t>Accuracy: ~75%</a:t>
            </a:r>
          </a:p>
          <a:p>
            <a:pPr marL="567557" indent="-567557">
              <a:buClrTx/>
              <a:buFont typeface="Arial"/>
              <a:buChar char="•"/>
            </a:pPr>
            <a:r>
              <a:t>Feature selection: </a:t>
            </a:r>
          </a:p>
          <a:p>
            <a:pPr marL="1005838" lvl="1" indent="-548638">
              <a:buClrTx/>
              <a:buFont typeface="Arial"/>
              <a:buChar char="–"/>
            </a:pPr>
            <a:r>
              <a:t>Some single features performed as well or better than the entire feature set</a:t>
            </a:r>
          </a:p>
        </p:txBody>
      </p:sp>
      <p:sp>
        <p:nvSpPr>
          <p:cNvPr id="475" name="Emotion Recognition - Categorical"/>
          <p:cNvSpPr txBox="1">
            <a:spLocks noGrp="1"/>
          </p:cNvSpPr>
          <p:nvPr>
            <p:ph type="title"/>
          </p:nvPr>
        </p:nvSpPr>
        <p:spPr>
          <a:xfrm>
            <a:off x="2194560" y="573206"/>
            <a:ext cx="20116802" cy="2901514"/>
          </a:xfrm>
          <a:prstGeom prst="rect">
            <a:avLst/>
          </a:prstGeom>
        </p:spPr>
        <p:txBody>
          <a:bodyPr/>
          <a:lstStyle/>
          <a:p>
            <a:r>
              <a:t>Emotion Recognition - </a:t>
            </a:r>
            <a:r>
              <a:rPr>
                <a:solidFill>
                  <a:srgbClr val="004D80"/>
                </a:solidFill>
              </a:rPr>
              <a:t>Categorical</a:t>
            </a:r>
            <a:r>
              <a:t> </a:t>
            </a:r>
          </a:p>
        </p:txBody>
      </p:sp>
      <p:sp>
        <p:nvSpPr>
          <p:cNvPr id="476"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Jin et al., 2015)…"/>
          <p:cNvSpPr txBox="1">
            <a:spLocks noGrp="1"/>
          </p:cNvSpPr>
          <p:nvPr>
            <p:ph type="body" idx="1"/>
          </p:nvPr>
        </p:nvSpPr>
        <p:spPr>
          <a:xfrm>
            <a:off x="2194560" y="3691468"/>
            <a:ext cx="20116802" cy="8046720"/>
          </a:xfrm>
          <a:prstGeom prst="rect">
            <a:avLst/>
          </a:prstGeom>
        </p:spPr>
        <p:txBody>
          <a:bodyPr/>
          <a:lstStyle/>
          <a:p>
            <a:pPr>
              <a:defRPr b="1"/>
            </a:pPr>
            <a:r>
              <a:t>(Jin et al., 2015)</a:t>
            </a:r>
          </a:p>
          <a:p>
            <a:pPr marL="567557" indent="-567557">
              <a:buClrTx/>
              <a:buFont typeface="Arial"/>
              <a:buChar char="•"/>
            </a:pPr>
            <a:r>
              <a:t>Emotions: happy, angry, sad, and neutral</a:t>
            </a:r>
          </a:p>
          <a:p>
            <a:pPr marL="567557" indent="-567557">
              <a:buClrTx/>
              <a:buFont typeface="Arial"/>
              <a:buChar char="•"/>
            </a:pPr>
            <a:r>
              <a:t>Data (USC-IEMOCAP): 5531 utterances</a:t>
            </a:r>
          </a:p>
          <a:p>
            <a:pPr marL="567557" indent="-567557">
              <a:buClrTx/>
              <a:buFont typeface="Arial"/>
              <a:buChar char="•"/>
            </a:pPr>
            <a:r>
              <a:t>Features:</a:t>
            </a:r>
          </a:p>
          <a:p>
            <a:pPr marL="1005838" lvl="1" indent="-548638">
              <a:buClrTx/>
              <a:buFont typeface="Arial"/>
              <a:buChar char="–"/>
            </a:pPr>
            <a:r>
              <a:t>Acoustic: openSMILE (intensity, F0, jitter, shimmer and MFCCs)</a:t>
            </a:r>
          </a:p>
          <a:p>
            <a:pPr marL="1005838" lvl="1" indent="-548638">
              <a:buClrTx/>
              <a:buFont typeface="Arial"/>
              <a:buChar char="–"/>
            </a:pPr>
            <a:r>
              <a:t>Lexical: emotion vector (eVector), Bag-of-Words (BoW)</a:t>
            </a:r>
          </a:p>
          <a:p>
            <a:pPr marL="567557" indent="-567557">
              <a:buClrTx/>
              <a:buFont typeface="Arial"/>
              <a:buChar char="•"/>
            </a:pPr>
            <a:r>
              <a:t>Best model: SVM, late fusion of acoustic and lexical features</a:t>
            </a:r>
          </a:p>
          <a:p>
            <a:pPr marL="567557" indent="-567557">
              <a:buClrTx/>
              <a:buFont typeface="Arial"/>
              <a:buChar char="•"/>
            </a:pPr>
            <a:r>
              <a:t>Accuracy: 69.2%</a:t>
            </a:r>
          </a:p>
        </p:txBody>
      </p:sp>
      <p:sp>
        <p:nvSpPr>
          <p:cNvPr id="481" name="Emotion Recognition - Categorical"/>
          <p:cNvSpPr txBox="1">
            <a:spLocks noGrp="1"/>
          </p:cNvSpPr>
          <p:nvPr>
            <p:ph type="title"/>
          </p:nvPr>
        </p:nvSpPr>
        <p:spPr>
          <a:xfrm>
            <a:off x="2194560" y="573206"/>
            <a:ext cx="20116802" cy="2901514"/>
          </a:xfrm>
          <a:prstGeom prst="rect">
            <a:avLst/>
          </a:prstGeom>
        </p:spPr>
        <p:txBody>
          <a:bodyPr/>
          <a:lstStyle/>
          <a:p>
            <a:r>
              <a:t>Emotion Recognition - </a:t>
            </a:r>
            <a:r>
              <a:rPr>
                <a:solidFill>
                  <a:srgbClr val="004D80"/>
                </a:solidFill>
              </a:rPr>
              <a:t>Categorical</a:t>
            </a:r>
            <a:r>
              <a:t> </a:t>
            </a:r>
          </a:p>
        </p:txBody>
      </p:sp>
      <p:sp>
        <p:nvSpPr>
          <p:cNvPr id="482"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Outline"/>
          <p:cNvSpPr txBox="1">
            <a:spLocks noGrp="1"/>
          </p:cNvSpPr>
          <p:nvPr>
            <p:ph type="title"/>
          </p:nvPr>
        </p:nvSpPr>
        <p:spPr>
          <a:xfrm>
            <a:off x="2194560" y="573206"/>
            <a:ext cx="20116802" cy="2901514"/>
          </a:xfrm>
          <a:prstGeom prst="rect">
            <a:avLst/>
          </a:prstGeom>
        </p:spPr>
        <p:txBody>
          <a:bodyPr/>
          <a:lstStyle/>
          <a:p>
            <a:r>
              <a:t>Outline</a:t>
            </a:r>
          </a:p>
        </p:txBody>
      </p:sp>
      <p:sp>
        <p:nvSpPr>
          <p:cNvPr id="222" name="Emotion in speech…"/>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marL="1005838" lvl="1" indent="-548638">
              <a:buClrTx/>
              <a:buFont typeface="Arial"/>
              <a:buChar char="–"/>
              <a:defRPr>
                <a:solidFill>
                  <a:srgbClr val="B51600"/>
                </a:solidFill>
              </a:defRPr>
            </a:pPr>
            <a:r>
              <a:t>Emotion theory</a:t>
            </a:r>
          </a:p>
          <a:p>
            <a:pPr marL="1005838" lvl="1" indent="-548638">
              <a:buClrTx/>
              <a:buFont typeface="Arial"/>
              <a:buChar char="–"/>
            </a:pPr>
            <a:r>
              <a:t>Emotional speech corpora</a:t>
            </a:r>
          </a:p>
          <a:p>
            <a:pPr marL="1005838" lvl="1" indent="-548638">
              <a:buClrTx/>
              <a:buFont typeface="Arial"/>
              <a:buChar char="–"/>
            </a:pPr>
            <a:r>
              <a:t>Features for emotional speech</a:t>
            </a:r>
          </a:p>
          <a:p>
            <a:pPr marL="1005838" lvl="1" indent="-548638">
              <a:buClrTx/>
              <a:buFont typeface="Arial"/>
              <a:buChar char="–"/>
            </a:pPr>
            <a:r>
              <a:t>Models for emotion recognition</a:t>
            </a:r>
          </a:p>
          <a:p>
            <a:pPr marL="1005838" lvl="1"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Mao et al. 2014)…"/>
          <p:cNvSpPr txBox="1">
            <a:spLocks noGrp="1"/>
          </p:cNvSpPr>
          <p:nvPr>
            <p:ph type="body" sz="half" idx="1"/>
          </p:nvPr>
        </p:nvSpPr>
        <p:spPr>
          <a:xfrm>
            <a:off x="2194560" y="3691468"/>
            <a:ext cx="10715512" cy="8046720"/>
          </a:xfrm>
          <a:prstGeom prst="rect">
            <a:avLst/>
          </a:prstGeom>
        </p:spPr>
        <p:txBody>
          <a:bodyPr/>
          <a:lstStyle/>
          <a:p>
            <a:pPr marL="212866" indent="-212866" defTabSz="1773935">
              <a:defRPr sz="4200" b="1"/>
            </a:pPr>
            <a:r>
              <a:t>(Mao et al., 2014)</a:t>
            </a:r>
          </a:p>
          <a:p>
            <a:pPr marL="550530" indent="-550530" defTabSz="1773935">
              <a:buClrTx/>
              <a:buFont typeface="Arial"/>
              <a:buChar char="•"/>
              <a:defRPr sz="4200"/>
            </a:pPr>
            <a:r>
              <a:t>Using neural networks on spectrograms</a:t>
            </a:r>
          </a:p>
          <a:p>
            <a:pPr marL="550530" indent="-550530" defTabSz="1773935">
              <a:buClrTx/>
              <a:buFont typeface="Arial"/>
              <a:buChar char="•"/>
              <a:defRPr sz="4200"/>
            </a:pPr>
            <a:r>
              <a:t>Evaluation on 4 datasets:</a:t>
            </a:r>
          </a:p>
          <a:p>
            <a:pPr marL="975663" lvl="1" indent="-532180" defTabSz="1773935">
              <a:buClrTx/>
              <a:buFont typeface="Arial"/>
              <a:buChar char="–"/>
              <a:defRPr sz="4200"/>
            </a:pPr>
            <a:r>
              <a:t>anger, disgust, fear, happiness, sadness, surprise, and neutral</a:t>
            </a:r>
          </a:p>
          <a:p>
            <a:pPr marL="975663" lvl="1" indent="-532180" defTabSz="1773935">
              <a:buClrTx/>
              <a:buFont typeface="Arial"/>
              <a:buChar char="–"/>
              <a:defRPr sz="4200"/>
            </a:pPr>
            <a:r>
              <a:t>anger, disgust, fear, joy, sadness, boredom, and neutral</a:t>
            </a:r>
          </a:p>
          <a:p>
            <a:pPr marL="975663" lvl="1" indent="-532180" defTabSz="1773935">
              <a:buClrTx/>
              <a:buFont typeface="Arial"/>
              <a:buChar char="–"/>
              <a:defRPr sz="4200"/>
            </a:pPr>
            <a:r>
              <a:t>anger, joy, surprise, sadness, and neutral</a:t>
            </a:r>
          </a:p>
          <a:p>
            <a:pPr marL="975663" lvl="1" indent="-532180" defTabSz="1773935">
              <a:buClrTx/>
              <a:buFont typeface="Arial"/>
              <a:buChar char="–"/>
              <a:defRPr sz="4200"/>
            </a:pPr>
            <a:r>
              <a:t>anger, joy, surprise, sadness, and disgust </a:t>
            </a:r>
          </a:p>
        </p:txBody>
      </p:sp>
      <p:sp>
        <p:nvSpPr>
          <p:cNvPr id="487" name="Emotion Recognition - Categorical"/>
          <p:cNvSpPr txBox="1">
            <a:spLocks noGrp="1"/>
          </p:cNvSpPr>
          <p:nvPr>
            <p:ph type="title"/>
          </p:nvPr>
        </p:nvSpPr>
        <p:spPr>
          <a:xfrm>
            <a:off x="2194560" y="573206"/>
            <a:ext cx="20116802" cy="2901514"/>
          </a:xfrm>
          <a:prstGeom prst="rect">
            <a:avLst/>
          </a:prstGeom>
        </p:spPr>
        <p:txBody>
          <a:bodyPr/>
          <a:lstStyle/>
          <a:p>
            <a:r>
              <a:t>Emotion Recognition - Categorical </a:t>
            </a:r>
          </a:p>
        </p:txBody>
      </p:sp>
      <p:pic>
        <p:nvPicPr>
          <p:cNvPr id="488" name="Image" descr="Image"/>
          <p:cNvPicPr>
            <a:picLocks noChangeAspect="1"/>
          </p:cNvPicPr>
          <p:nvPr/>
        </p:nvPicPr>
        <p:blipFill>
          <a:blip r:embed="rId2"/>
          <a:stretch>
            <a:fillRect/>
          </a:stretch>
        </p:blipFill>
        <p:spPr>
          <a:xfrm>
            <a:off x="13073273" y="3594872"/>
            <a:ext cx="10496037" cy="4350071"/>
          </a:xfrm>
          <a:prstGeom prst="rect">
            <a:avLst/>
          </a:prstGeom>
          <a:ln w="12700">
            <a:miter lim="400000"/>
          </a:ln>
        </p:spPr>
      </p:pic>
      <p:pic>
        <p:nvPicPr>
          <p:cNvPr id="489" name="Image" descr="Image"/>
          <p:cNvPicPr>
            <a:picLocks noChangeAspect="1"/>
          </p:cNvPicPr>
          <p:nvPr/>
        </p:nvPicPr>
        <p:blipFill>
          <a:blip r:embed="rId3"/>
          <a:stretch>
            <a:fillRect/>
          </a:stretch>
        </p:blipFill>
        <p:spPr>
          <a:xfrm>
            <a:off x="13604076" y="7777126"/>
            <a:ext cx="7092466" cy="485373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Mao et al. 2014)…"/>
          <p:cNvSpPr txBox="1">
            <a:spLocks noGrp="1"/>
          </p:cNvSpPr>
          <p:nvPr>
            <p:ph type="body" idx="1"/>
          </p:nvPr>
        </p:nvSpPr>
        <p:spPr>
          <a:xfrm>
            <a:off x="2194560" y="3691468"/>
            <a:ext cx="19828404" cy="8046720"/>
          </a:xfrm>
          <a:prstGeom prst="rect">
            <a:avLst/>
          </a:prstGeom>
        </p:spPr>
        <p:txBody>
          <a:bodyPr/>
          <a:lstStyle/>
          <a:p>
            <a:pPr marL="212866" indent="-212866">
              <a:defRPr b="1"/>
            </a:pPr>
            <a:r>
              <a:t>(Delbrouck et al., 2020)</a:t>
            </a:r>
          </a:p>
          <a:p>
            <a:pPr marL="496613" indent="-496613">
              <a:buClrTx/>
              <a:buFont typeface="Arial"/>
              <a:buChar char="•"/>
            </a:pPr>
            <a:r>
              <a:t>Transformer-based multimodal joint-encoding</a:t>
            </a:r>
          </a:p>
          <a:p>
            <a:pPr marL="496613" indent="-496613">
              <a:buClrTx/>
              <a:buFont typeface="Arial"/>
              <a:buChar char="•"/>
            </a:pPr>
            <a:r>
              <a:t>Dataset: CMU-MOSEI (Youtube video segments)</a:t>
            </a:r>
          </a:p>
          <a:p>
            <a:pPr marL="496613" indent="-496613">
              <a:buClrTx/>
              <a:buFont typeface="Arial"/>
              <a:buChar char="•"/>
            </a:pPr>
            <a:r>
              <a:t>Modalities:</a:t>
            </a:r>
          </a:p>
          <a:p>
            <a:pPr marL="937259" lvl="1" indent="-480059">
              <a:buClrTx/>
              <a:buFont typeface="Arial"/>
              <a:buChar char="–"/>
            </a:pPr>
            <a:r>
              <a:t>Linguistic: GloVe word vector</a:t>
            </a:r>
          </a:p>
          <a:p>
            <a:pPr marL="937259" lvl="1" indent="-480059">
              <a:buClrTx/>
              <a:buFont typeface="Arial"/>
              <a:buChar char="–"/>
            </a:pPr>
            <a:r>
              <a:t>Acoustic: mel-spectrograms</a:t>
            </a:r>
          </a:p>
          <a:p>
            <a:pPr marL="937259" lvl="1" indent="-480059">
              <a:buClrTx/>
              <a:buFont typeface="Arial"/>
              <a:buChar char="–"/>
            </a:pPr>
            <a:r>
              <a:t>Visual: a pre-trained CNN</a:t>
            </a:r>
          </a:p>
        </p:txBody>
      </p:sp>
      <p:sp>
        <p:nvSpPr>
          <p:cNvPr id="492" name="Emotion Recognition - Categorical"/>
          <p:cNvSpPr txBox="1">
            <a:spLocks noGrp="1"/>
          </p:cNvSpPr>
          <p:nvPr>
            <p:ph type="title"/>
          </p:nvPr>
        </p:nvSpPr>
        <p:spPr>
          <a:xfrm>
            <a:off x="2194560" y="573206"/>
            <a:ext cx="20116802" cy="2901514"/>
          </a:xfrm>
          <a:prstGeom prst="rect">
            <a:avLst/>
          </a:prstGeom>
        </p:spPr>
        <p:txBody>
          <a:bodyPr/>
          <a:lstStyle/>
          <a:p>
            <a:r>
              <a:t>Emotion Recognition - Categorical </a:t>
            </a:r>
          </a:p>
        </p:txBody>
      </p:sp>
      <p:sp>
        <p:nvSpPr>
          <p:cNvPr id="493" name="Slide Number Placeholder 1"/>
          <p:cNvSpPr txBox="1">
            <a:spLocks noGrp="1"/>
          </p:cNvSpPr>
          <p:nvPr>
            <p:ph type="sldNum" sz="quarter" idx="2"/>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pic>
        <p:nvPicPr>
          <p:cNvPr id="494" name="Screen Shot 2021-05-24 at 1.14.42 PM.png" descr="Screen Shot 2021-05-24 at 1.14.42 PM.png"/>
          <p:cNvPicPr>
            <a:picLocks noChangeAspect="1"/>
          </p:cNvPicPr>
          <p:nvPr/>
        </p:nvPicPr>
        <p:blipFill>
          <a:blip r:embed="rId2"/>
          <a:stretch>
            <a:fillRect/>
          </a:stretch>
        </p:blipFill>
        <p:spPr>
          <a:xfrm>
            <a:off x="15099555" y="4029612"/>
            <a:ext cx="8057963" cy="8249818"/>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Emotion"/>
          <p:cNvSpPr txBox="1">
            <a:spLocks noGrp="1"/>
          </p:cNvSpPr>
          <p:nvPr>
            <p:ph type="title"/>
          </p:nvPr>
        </p:nvSpPr>
        <p:spPr>
          <a:xfrm>
            <a:off x="2194560" y="573206"/>
            <a:ext cx="20116802" cy="2901514"/>
          </a:xfrm>
          <a:prstGeom prst="rect">
            <a:avLst/>
          </a:prstGeom>
        </p:spPr>
        <p:txBody>
          <a:bodyPr/>
          <a:lstStyle/>
          <a:p>
            <a:r>
              <a:t>Emotion Recognition in Speech</a:t>
            </a:r>
          </a:p>
        </p:txBody>
      </p:sp>
      <p:sp>
        <p:nvSpPr>
          <p:cNvPr id="497" name="Categorical Approach…"/>
          <p:cNvSpPr txBox="1">
            <a:spLocks noGrp="1"/>
          </p:cNvSpPr>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endParaRPr/>
          </a:p>
          <a:p>
            <a:pPr marL="481262" indent="-481262">
              <a:buClrTx/>
              <a:buFontTx/>
              <a:buChar char="•"/>
            </a:pPr>
            <a:r>
              <a:t>Classification problem</a:t>
            </a:r>
          </a:p>
        </p:txBody>
      </p:sp>
      <p:sp>
        <p:nvSpPr>
          <p:cNvPr id="498"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182875" indent="-182875" algn="l" defTabSz="1828800">
              <a:lnSpc>
                <a:spcPct val="90000"/>
              </a:lnSpc>
              <a:spcBef>
                <a:spcPts val="2400"/>
              </a:spcBef>
              <a:buClr>
                <a:srgbClr val="1CADE4"/>
              </a:buClr>
              <a:buSzPct val="100000"/>
              <a:buFont typeface="Calibri"/>
              <a:buChar char=" "/>
              <a:defRPr sz="4800" b="1">
                <a:latin typeface="Calibri"/>
                <a:ea typeface="Calibri"/>
                <a:cs typeface="Calibri"/>
                <a:sym typeface="Calibri"/>
              </a:defRPr>
            </a:pPr>
            <a:r>
              <a:t>Dimensional</a:t>
            </a:r>
            <a:r>
              <a:rPr>
                <a:solidFill>
                  <a:srgbClr val="404040"/>
                </a:solidFill>
              </a:rPr>
              <a:t> Approach</a:t>
            </a: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t>
            </a:r>
            <a:r>
              <a:rPr b="1"/>
              <a:t>Arousal - Valence</a:t>
            </a:r>
            <a:r>
              <a:t> space</a:t>
            </a:r>
          </a:p>
          <a:p>
            <a:pPr marL="481262" indent="-481262" algn="l" defTabSz="1828800">
              <a:lnSpc>
                <a:spcPct val="90000"/>
              </a:lnSpc>
              <a:spcBef>
                <a:spcPts val="2400"/>
              </a:spcBef>
              <a:buSzPct val="100000"/>
              <a:buChar char="•"/>
              <a:defRPr sz="4800" b="1">
                <a:solidFill>
                  <a:srgbClr val="404040"/>
                </a:solidFill>
                <a:latin typeface="Calibri"/>
                <a:ea typeface="Calibri"/>
                <a:cs typeface="Calibri"/>
                <a:sym typeface="Calibri"/>
              </a:defRPr>
            </a:pPr>
            <a:endParaR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99"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500" name="Rectangle"/>
          <p:cNvSpPr/>
          <p:nvPr/>
        </p:nvSpPr>
        <p:spPr>
          <a:xfrm>
            <a:off x="12291238" y="3631655"/>
            <a:ext cx="10470171" cy="4464394"/>
          </a:xfrm>
          <a:prstGeom prst="rect">
            <a:avLst/>
          </a:prstGeom>
          <a:ln w="50800">
            <a:solidFill>
              <a:srgbClr val="1CADE4"/>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Karadogan and Larsen, 2012)…"/>
          <p:cNvSpPr txBox="1">
            <a:spLocks noGrp="1"/>
          </p:cNvSpPr>
          <p:nvPr>
            <p:ph type="body" idx="1"/>
          </p:nvPr>
        </p:nvSpPr>
        <p:spPr>
          <a:xfrm>
            <a:off x="2194560" y="3691468"/>
            <a:ext cx="20116802" cy="8046720"/>
          </a:xfrm>
          <a:prstGeom prst="rect">
            <a:avLst/>
          </a:prstGeom>
        </p:spPr>
        <p:txBody>
          <a:bodyPr/>
          <a:lstStyle/>
          <a:p>
            <a:pPr marL="217255" indent="-217255" defTabSz="1810511">
              <a:lnSpc>
                <a:spcPct val="103500"/>
              </a:lnSpc>
              <a:defRPr sz="4700" b="1"/>
            </a:pPr>
            <a:r>
              <a:t>(Karadogan and Larsen, 2012)</a:t>
            </a:r>
          </a:p>
          <a:p>
            <a:pPr marL="561882" indent="-561882" defTabSz="1810511">
              <a:lnSpc>
                <a:spcPct val="103500"/>
              </a:lnSpc>
              <a:buClrTx/>
              <a:buFont typeface="Arial"/>
              <a:buChar char="•"/>
              <a:defRPr sz="4700"/>
            </a:pPr>
            <a:r>
              <a:t>Emotion: arousal, valence (discrete value 1~9 for each dimension)</a:t>
            </a:r>
          </a:p>
          <a:p>
            <a:pPr marL="561882" indent="-561882" defTabSz="1810511">
              <a:lnSpc>
                <a:spcPct val="103500"/>
              </a:lnSpc>
              <a:buClrTx/>
              <a:buFont typeface="Arial"/>
              <a:buChar char="•"/>
              <a:defRPr sz="4700"/>
            </a:pPr>
            <a:r>
              <a:t>Data: 59 short movie clips (5~25 seconds)</a:t>
            </a:r>
          </a:p>
          <a:p>
            <a:pPr marL="561882" indent="-561882" defTabSz="1810511">
              <a:lnSpc>
                <a:spcPct val="103500"/>
              </a:lnSpc>
              <a:buClrTx/>
              <a:buFont typeface="Arial"/>
              <a:buChar char="•"/>
              <a:defRPr sz="4700"/>
            </a:pPr>
            <a:r>
              <a:t>Features and models:</a:t>
            </a:r>
          </a:p>
          <a:p>
            <a:pPr marL="995780" lvl="1" indent="-543152" defTabSz="1810511">
              <a:lnSpc>
                <a:spcPct val="103500"/>
              </a:lnSpc>
              <a:buClrTx/>
              <a:buFont typeface="Arial"/>
              <a:buChar char="–"/>
              <a:defRPr sz="4700"/>
            </a:pPr>
            <a:r>
              <a:t>Acoustic: openSMILE, feature selection, support vector regression</a:t>
            </a:r>
          </a:p>
          <a:p>
            <a:pPr marL="995780" lvl="1" indent="-543152" defTabSz="1810511">
              <a:lnSpc>
                <a:spcPct val="103500"/>
              </a:lnSpc>
              <a:buClrTx/>
              <a:buFont typeface="Arial"/>
              <a:buChar char="–"/>
              <a:defRPr sz="4700"/>
            </a:pPr>
            <a:r>
              <a:t>Lexical: affective norms for English words (ANEW) for keywords with arousal &amp; valence scores + latent semantics analysis (LSA)  to generate emotion scores for other words</a:t>
            </a:r>
          </a:p>
          <a:p>
            <a:pPr marL="561882" indent="-561882" defTabSz="1810511">
              <a:lnSpc>
                <a:spcPct val="103500"/>
              </a:lnSpc>
              <a:buClrTx/>
              <a:buFont typeface="Arial"/>
              <a:buChar char="•"/>
              <a:defRPr sz="4700"/>
            </a:pPr>
            <a:r>
              <a:t>Results (mean absolute error): arousal: 1.28, valence: 1.40 </a:t>
            </a:r>
          </a:p>
          <a:p>
            <a:pPr marL="561882" indent="-561882" defTabSz="1810511">
              <a:lnSpc>
                <a:spcPct val="103500"/>
              </a:lnSpc>
              <a:buClrTx/>
              <a:buFont typeface="Arial"/>
              <a:buChar char="•"/>
              <a:defRPr sz="4700"/>
            </a:pPr>
            <a:r>
              <a:t>Semantic features-&gt; valence, acoustic features -&gt; arousal</a:t>
            </a:r>
          </a:p>
        </p:txBody>
      </p:sp>
      <p:sp>
        <p:nvSpPr>
          <p:cNvPr id="503" name="Emotion Recognition - Dimensional"/>
          <p:cNvSpPr txBox="1">
            <a:spLocks noGrp="1"/>
          </p:cNvSpPr>
          <p:nvPr>
            <p:ph type="title"/>
          </p:nvPr>
        </p:nvSpPr>
        <p:spPr>
          <a:xfrm>
            <a:off x="2194560" y="573206"/>
            <a:ext cx="20116802" cy="2901514"/>
          </a:xfrm>
          <a:prstGeom prst="rect">
            <a:avLst/>
          </a:prstGeom>
        </p:spPr>
        <p:txBody>
          <a:bodyPr/>
          <a:lstStyle/>
          <a:p>
            <a:r>
              <a:t>Emotion Recognition - </a:t>
            </a:r>
            <a:r>
              <a:rPr>
                <a:solidFill>
                  <a:srgbClr val="027001"/>
                </a:solidFill>
              </a:rPr>
              <a:t>Dimensional</a:t>
            </a:r>
            <a:r>
              <a:t> </a:t>
            </a:r>
          </a:p>
        </p:txBody>
      </p:sp>
      <p:sp>
        <p:nvSpPr>
          <p:cNvPr id="504"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Xia and Liu, 2015)…"/>
          <p:cNvSpPr txBox="1">
            <a:spLocks noGrp="1"/>
          </p:cNvSpPr>
          <p:nvPr>
            <p:ph type="body" idx="1"/>
          </p:nvPr>
        </p:nvSpPr>
        <p:spPr>
          <a:xfrm>
            <a:off x="2194560" y="3691468"/>
            <a:ext cx="20116802" cy="8046720"/>
          </a:xfrm>
          <a:prstGeom prst="rect">
            <a:avLst/>
          </a:prstGeom>
        </p:spPr>
        <p:txBody>
          <a:bodyPr/>
          <a:lstStyle/>
          <a:p>
            <a:pPr marL="217255" indent="-217255" defTabSz="1810511">
              <a:lnSpc>
                <a:spcPct val="103500"/>
              </a:lnSpc>
              <a:defRPr sz="4700" b="1"/>
            </a:pPr>
            <a:r>
              <a:t>(Xia and Liu, 2015)</a:t>
            </a:r>
          </a:p>
          <a:p>
            <a:pPr marL="561882" indent="-561882" defTabSz="1810511">
              <a:lnSpc>
                <a:spcPct val="103500"/>
              </a:lnSpc>
              <a:buClrTx/>
              <a:buFont typeface="Arial"/>
              <a:buChar char="•"/>
              <a:defRPr sz="4700"/>
            </a:pPr>
            <a:r>
              <a:t>Major task: angry, happy, sad, and neutral</a:t>
            </a:r>
          </a:p>
          <a:p>
            <a:pPr marL="561882" indent="-561882" defTabSz="1810511">
              <a:lnSpc>
                <a:spcPct val="103500"/>
              </a:lnSpc>
              <a:buClrTx/>
              <a:buFont typeface="Arial"/>
              <a:buChar char="•"/>
              <a:defRPr sz="4700"/>
            </a:pPr>
            <a:r>
              <a:t>Secondary task: valence, activation</a:t>
            </a:r>
          </a:p>
          <a:p>
            <a:pPr marL="995780" lvl="1" indent="-543152" defTabSz="1810511">
              <a:lnSpc>
                <a:spcPct val="103500"/>
              </a:lnSpc>
              <a:buClrTx/>
              <a:buFont typeface="Arial"/>
              <a:buChar char="–"/>
              <a:defRPr sz="4700"/>
            </a:pPr>
            <a:r>
              <a:t>Classification</a:t>
            </a:r>
          </a:p>
          <a:p>
            <a:pPr marL="1399032" lvl="2" indent="-493776" defTabSz="1810511">
              <a:lnSpc>
                <a:spcPct val="103500"/>
              </a:lnSpc>
              <a:buClrTx/>
              <a:buFont typeface="Arial"/>
              <a:buChar char="•"/>
              <a:defRPr sz="4700"/>
            </a:pPr>
            <a:r>
              <a:t>map the continuous labels into low, medium, high</a:t>
            </a:r>
          </a:p>
          <a:p>
            <a:pPr marL="995780" lvl="1" indent="-543152" defTabSz="1810511">
              <a:lnSpc>
                <a:spcPct val="103500"/>
              </a:lnSpc>
              <a:buClrTx/>
              <a:buFont typeface="Arial"/>
              <a:buChar char="–"/>
              <a:defRPr sz="4700"/>
            </a:pPr>
            <a:r>
              <a:t>Regression</a:t>
            </a:r>
          </a:p>
          <a:p>
            <a:pPr marL="1399032" lvl="2" indent="-493776" defTabSz="1810511">
              <a:lnSpc>
                <a:spcPct val="103500"/>
              </a:lnSpc>
              <a:buClrTx/>
              <a:buFont typeface="Arial"/>
              <a:buChar char="•"/>
              <a:defRPr sz="4700"/>
            </a:pPr>
            <a:r>
              <a:t>project the continuous labels into [-1,1] range</a:t>
            </a:r>
          </a:p>
          <a:p>
            <a:pPr marL="561882" indent="-561882" defTabSz="1810511">
              <a:lnSpc>
                <a:spcPct val="103500"/>
              </a:lnSpc>
              <a:buClrTx/>
              <a:buFont typeface="Arial"/>
              <a:buChar char="•"/>
              <a:defRPr sz="4700"/>
            </a:pPr>
            <a:r>
              <a:t>Data (USC-IEMOCAP): 5531 utterances</a:t>
            </a:r>
          </a:p>
          <a:p>
            <a:pPr marL="561882" indent="-561882" defTabSz="1810511">
              <a:lnSpc>
                <a:spcPct val="103500"/>
              </a:lnSpc>
              <a:buClrTx/>
              <a:buFont typeface="Arial"/>
              <a:buChar char="•"/>
              <a:defRPr sz="4700"/>
            </a:pPr>
            <a:r>
              <a:t>Features: openSMILE</a:t>
            </a:r>
          </a:p>
          <a:p>
            <a:pPr marL="561882" indent="-561882" defTabSz="1810511">
              <a:lnSpc>
                <a:spcPct val="103500"/>
              </a:lnSpc>
              <a:buClrTx/>
              <a:buFont typeface="Arial"/>
              <a:buChar char="•"/>
              <a:defRPr sz="4700"/>
            </a:pPr>
            <a:r>
              <a:t>Model: Deep Belief Network (DBN) + SVM</a:t>
            </a:r>
          </a:p>
        </p:txBody>
      </p:sp>
      <p:sp>
        <p:nvSpPr>
          <p:cNvPr id="507" name="Emotion Recognition - Dimensional"/>
          <p:cNvSpPr txBox="1">
            <a:spLocks noGrp="1"/>
          </p:cNvSpPr>
          <p:nvPr>
            <p:ph type="title"/>
          </p:nvPr>
        </p:nvSpPr>
        <p:spPr>
          <a:xfrm>
            <a:off x="2194560" y="573206"/>
            <a:ext cx="20116802" cy="2901514"/>
          </a:xfrm>
          <a:prstGeom prst="rect">
            <a:avLst/>
          </a:prstGeom>
        </p:spPr>
        <p:txBody>
          <a:bodyPr/>
          <a:lstStyle/>
          <a:p>
            <a:r>
              <a:t>Emotion Recognition - </a:t>
            </a:r>
            <a:r>
              <a:rPr>
                <a:solidFill>
                  <a:srgbClr val="027001"/>
                </a:solidFill>
              </a:rPr>
              <a:t>Dimensional</a:t>
            </a:r>
            <a:r>
              <a:t> </a:t>
            </a:r>
          </a:p>
        </p:txBody>
      </p:sp>
      <p:pic>
        <p:nvPicPr>
          <p:cNvPr id="508" name="Image" descr="Image"/>
          <p:cNvPicPr>
            <a:picLocks noChangeAspect="1"/>
          </p:cNvPicPr>
          <p:nvPr/>
        </p:nvPicPr>
        <p:blipFill>
          <a:blip r:embed="rId2"/>
          <a:stretch>
            <a:fillRect/>
          </a:stretch>
        </p:blipFill>
        <p:spPr>
          <a:xfrm>
            <a:off x="15268497" y="3664294"/>
            <a:ext cx="8281130" cy="5211238"/>
          </a:xfrm>
          <a:prstGeom prst="rect">
            <a:avLst/>
          </a:prstGeom>
          <a:ln w="12700">
            <a:miter lim="400000"/>
          </a:ln>
        </p:spPr>
      </p:pic>
      <p:pic>
        <p:nvPicPr>
          <p:cNvPr id="509" name="Image" descr="Image"/>
          <p:cNvPicPr>
            <a:picLocks noChangeAspect="1"/>
          </p:cNvPicPr>
          <p:nvPr/>
        </p:nvPicPr>
        <p:blipFill>
          <a:blip r:embed="rId3"/>
          <a:stretch>
            <a:fillRect/>
          </a:stretch>
        </p:blipFill>
        <p:spPr>
          <a:xfrm>
            <a:off x="15726308" y="9306200"/>
            <a:ext cx="6856686" cy="3064732"/>
          </a:xfrm>
          <a:prstGeom prst="rect">
            <a:avLst/>
          </a:prstGeom>
          <a:ln w="12700">
            <a:miter lim="400000"/>
          </a:ln>
        </p:spPr>
      </p:pic>
      <p:sp>
        <p:nvSpPr>
          <p:cNvPr id="510"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arthasarathy and Busso, 2017)…"/>
          <p:cNvSpPr txBox="1">
            <a:spLocks noGrp="1"/>
          </p:cNvSpPr>
          <p:nvPr>
            <p:ph type="body" idx="1"/>
          </p:nvPr>
        </p:nvSpPr>
        <p:spPr>
          <a:xfrm>
            <a:off x="2194560" y="3691468"/>
            <a:ext cx="20116802" cy="8046720"/>
          </a:xfrm>
          <a:prstGeom prst="rect">
            <a:avLst/>
          </a:prstGeom>
        </p:spPr>
        <p:txBody>
          <a:bodyPr/>
          <a:lstStyle/>
          <a:p>
            <a:pPr>
              <a:defRPr b="1"/>
            </a:pPr>
            <a:r>
              <a:t>(Parthasarathy and Busso, 2017)</a:t>
            </a:r>
          </a:p>
          <a:p>
            <a:pPr marL="567557" indent="-567557">
              <a:buClrTx/>
              <a:buFont typeface="Arial"/>
              <a:buChar char="•"/>
            </a:pPr>
            <a:r>
              <a:t>Emotion: arousal, valence, dominance  (discrete value 1~7 scaled to [-1,1])</a:t>
            </a:r>
          </a:p>
          <a:p>
            <a:pPr marL="567557" indent="-567557">
              <a:buClrTx/>
              <a:buFont typeface="Arial"/>
              <a:buChar char="•"/>
            </a:pPr>
            <a:r>
              <a:t>Data (MSP-PODCAST): 12,621 speech segments (2~11 seconds)</a:t>
            </a:r>
          </a:p>
          <a:p>
            <a:pPr marL="567557" indent="-567557">
              <a:buClrTx/>
              <a:buFont typeface="Arial"/>
              <a:buChar char="•"/>
            </a:pPr>
            <a:r>
              <a:t>Features: openSMILE</a:t>
            </a:r>
          </a:p>
          <a:p>
            <a:pPr marL="567557" indent="-567557">
              <a:buClrTx/>
              <a:buFont typeface="Arial"/>
              <a:buChar char="•"/>
            </a:pPr>
            <a:r>
              <a:t>Best multi-task learning model: shared first layer, individual second layer</a:t>
            </a:r>
          </a:p>
          <a:p>
            <a:pPr marL="567557" indent="-567557">
              <a:buClrTx/>
              <a:buFont typeface="Arial"/>
              <a:buChar char="•"/>
            </a:pPr>
            <a:r>
              <a:t>Results: A: 0.7635, V: 0.2894, D: 0.7130</a:t>
            </a:r>
          </a:p>
          <a:p>
            <a:pPr marL="567557" indent="-567557">
              <a:buClrTx/>
              <a:buFont typeface="Arial"/>
              <a:buChar char="•"/>
            </a:pPr>
            <a:r>
              <a:t>Multi-task learning helps</a:t>
            </a:r>
          </a:p>
          <a:p>
            <a:pPr marL="1005838" lvl="1" indent="-548638">
              <a:buClrTx/>
              <a:buFont typeface="Arial"/>
              <a:buChar char="–"/>
            </a:pPr>
            <a:r>
              <a:t>Dominance &gt; valence &gt; arousal</a:t>
            </a:r>
          </a:p>
          <a:p>
            <a:pPr marL="1005838" lvl="1" indent="-548638">
              <a:buClrTx/>
              <a:buFont typeface="Arial"/>
              <a:buChar char="–"/>
            </a:pPr>
            <a:r>
              <a:t>Learn better representations</a:t>
            </a:r>
          </a:p>
        </p:txBody>
      </p:sp>
      <p:sp>
        <p:nvSpPr>
          <p:cNvPr id="513" name="Emotion Recognition - Dimensional"/>
          <p:cNvSpPr txBox="1">
            <a:spLocks noGrp="1"/>
          </p:cNvSpPr>
          <p:nvPr>
            <p:ph type="title"/>
          </p:nvPr>
        </p:nvSpPr>
        <p:spPr>
          <a:xfrm>
            <a:off x="2194560" y="573206"/>
            <a:ext cx="20116802" cy="2901514"/>
          </a:xfrm>
          <a:prstGeom prst="rect">
            <a:avLst/>
          </a:prstGeom>
        </p:spPr>
        <p:txBody>
          <a:bodyPr/>
          <a:lstStyle/>
          <a:p>
            <a:r>
              <a:t>Emotion Recognition - </a:t>
            </a:r>
            <a:r>
              <a:rPr>
                <a:solidFill>
                  <a:srgbClr val="027001"/>
                </a:solidFill>
              </a:rPr>
              <a:t>Dimensional</a:t>
            </a:r>
            <a:r>
              <a:t> </a:t>
            </a:r>
          </a:p>
        </p:txBody>
      </p:sp>
      <p:pic>
        <p:nvPicPr>
          <p:cNvPr id="514" name="Image" descr="Image"/>
          <p:cNvPicPr>
            <a:picLocks noChangeAspect="1"/>
          </p:cNvPicPr>
          <p:nvPr/>
        </p:nvPicPr>
        <p:blipFill>
          <a:blip r:embed="rId2"/>
          <a:stretch>
            <a:fillRect/>
          </a:stretch>
        </p:blipFill>
        <p:spPr>
          <a:xfrm>
            <a:off x="13265559" y="8046525"/>
            <a:ext cx="10308137" cy="3980599"/>
          </a:xfrm>
          <a:prstGeom prst="rect">
            <a:avLst/>
          </a:prstGeom>
          <a:ln w="12700">
            <a:miter lim="400000"/>
          </a:ln>
        </p:spPr>
      </p:pic>
      <p:sp>
        <p:nvSpPr>
          <p:cNvPr id="515"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Trigeorgis et al., 2016)…"/>
          <p:cNvSpPr txBox="1">
            <a:spLocks noGrp="1"/>
          </p:cNvSpPr>
          <p:nvPr>
            <p:ph type="body" idx="1"/>
          </p:nvPr>
        </p:nvSpPr>
        <p:spPr>
          <a:xfrm>
            <a:off x="2194560" y="3691468"/>
            <a:ext cx="20116802" cy="8046720"/>
          </a:xfrm>
          <a:prstGeom prst="rect">
            <a:avLst/>
          </a:prstGeom>
        </p:spPr>
        <p:txBody>
          <a:bodyPr/>
          <a:lstStyle/>
          <a:p>
            <a:pPr marL="217255" indent="-217255" defTabSz="1810511">
              <a:lnSpc>
                <a:spcPct val="103500"/>
              </a:lnSpc>
              <a:defRPr sz="4700" b="1"/>
            </a:pPr>
            <a:r>
              <a:t>(Trigeorgis et al., 2016)</a:t>
            </a:r>
          </a:p>
          <a:p>
            <a:pPr marL="561882" indent="-561882" defTabSz="1810511">
              <a:lnSpc>
                <a:spcPct val="103500"/>
              </a:lnSpc>
              <a:buClrTx/>
              <a:buFont typeface="Arial"/>
              <a:buChar char="•"/>
              <a:defRPr sz="4700"/>
            </a:pPr>
            <a:r>
              <a:t>Emotion: arousal, valence (continuous value [-1,1])</a:t>
            </a:r>
          </a:p>
          <a:p>
            <a:pPr marL="561882" indent="-561882" defTabSz="1810511">
              <a:lnSpc>
                <a:spcPct val="103500"/>
              </a:lnSpc>
              <a:buClrTx/>
              <a:buFont typeface="Arial"/>
              <a:buChar char="•"/>
              <a:defRPr sz="4700"/>
            </a:pPr>
            <a:r>
              <a:t>Data (RECOLA): 46 French conversations, 5 min each</a:t>
            </a:r>
          </a:p>
          <a:p>
            <a:pPr marL="561882" indent="-561882" defTabSz="1810511">
              <a:lnSpc>
                <a:spcPct val="103500"/>
              </a:lnSpc>
              <a:buClrTx/>
              <a:buFont typeface="Arial"/>
              <a:buChar char="•"/>
              <a:defRPr sz="4700"/>
            </a:pPr>
            <a:r>
              <a:t>Feature: raw waveforms</a:t>
            </a:r>
          </a:p>
          <a:p>
            <a:pPr marL="561882" indent="-561882" defTabSz="1810511">
              <a:lnSpc>
                <a:spcPct val="103500"/>
              </a:lnSpc>
              <a:buClrTx/>
              <a:buFont typeface="Arial"/>
              <a:buChar char="•"/>
              <a:defRPr sz="4700"/>
            </a:pPr>
            <a:r>
              <a:t>Model: convolutional recurrent neural networks</a:t>
            </a:r>
          </a:p>
          <a:p>
            <a:pPr marL="561882" indent="-561882" defTabSz="1810511">
              <a:lnSpc>
                <a:spcPct val="103500"/>
              </a:lnSpc>
              <a:buClrTx/>
              <a:buFont typeface="Arial"/>
              <a:buChar char="•"/>
              <a:defRPr sz="4700"/>
            </a:pPr>
            <a:r>
              <a:t>Results (Concordance correlation coefficient): arousal: 0.686, valence: 0.261</a:t>
            </a:r>
          </a:p>
          <a:p>
            <a:pPr marL="561882" indent="-561882" defTabSz="1810511">
              <a:lnSpc>
                <a:spcPct val="103500"/>
              </a:lnSpc>
              <a:buClrTx/>
              <a:buFont typeface="Arial"/>
              <a:buChar char="•"/>
              <a:defRPr sz="4700"/>
            </a:pPr>
            <a:r>
              <a:t>Some cells learn acoustic features automatically</a:t>
            </a:r>
          </a:p>
          <a:p>
            <a:pPr marL="995780" lvl="1" indent="-543152" defTabSz="1810511">
              <a:lnSpc>
                <a:spcPct val="103500"/>
              </a:lnSpc>
              <a:buClrTx/>
              <a:buFont typeface="Arial"/>
              <a:buChar char="–"/>
              <a:defRPr sz="4700"/>
            </a:pPr>
            <a:r>
              <a:t>Range of RMS energy (ρ = 0.81)</a:t>
            </a:r>
          </a:p>
          <a:p>
            <a:pPr marL="995780" lvl="1" indent="-543152" defTabSz="1810511">
              <a:lnSpc>
                <a:spcPct val="103500"/>
              </a:lnSpc>
              <a:buClrTx/>
              <a:buFont typeface="Arial"/>
              <a:buChar char="–"/>
              <a:defRPr sz="4700"/>
            </a:pPr>
            <a:r>
              <a:t>Loudness (ρ = 0.73)</a:t>
            </a:r>
          </a:p>
          <a:p>
            <a:pPr marL="995780" lvl="1" indent="-543152" defTabSz="1810511">
              <a:lnSpc>
                <a:spcPct val="103500"/>
              </a:lnSpc>
              <a:buClrTx/>
              <a:buFont typeface="Arial"/>
              <a:buChar char="–"/>
              <a:defRPr sz="4700"/>
            </a:pPr>
            <a:r>
              <a:t>Mean of fundamental frequency (ρ = 0.72)</a:t>
            </a:r>
          </a:p>
        </p:txBody>
      </p:sp>
      <p:sp>
        <p:nvSpPr>
          <p:cNvPr id="518" name="Emotion Recognition - Dimensional"/>
          <p:cNvSpPr txBox="1">
            <a:spLocks noGrp="1"/>
          </p:cNvSpPr>
          <p:nvPr>
            <p:ph type="title"/>
          </p:nvPr>
        </p:nvSpPr>
        <p:spPr>
          <a:xfrm>
            <a:off x="2194560" y="573206"/>
            <a:ext cx="20116802" cy="2901514"/>
          </a:xfrm>
          <a:prstGeom prst="rect">
            <a:avLst/>
          </a:prstGeom>
        </p:spPr>
        <p:txBody>
          <a:bodyPr/>
          <a:lstStyle/>
          <a:p>
            <a:r>
              <a:t>Emotion Recognition - </a:t>
            </a:r>
            <a:r>
              <a:rPr>
                <a:solidFill>
                  <a:srgbClr val="027001"/>
                </a:solidFill>
              </a:rPr>
              <a:t>Dimensional</a:t>
            </a:r>
            <a:r>
              <a:t> </a:t>
            </a:r>
          </a:p>
        </p:txBody>
      </p:sp>
      <p:pic>
        <p:nvPicPr>
          <p:cNvPr id="519" name="Image" descr="Image"/>
          <p:cNvPicPr>
            <a:picLocks noChangeAspect="1"/>
          </p:cNvPicPr>
          <p:nvPr/>
        </p:nvPicPr>
        <p:blipFill>
          <a:blip r:embed="rId2"/>
          <a:stretch>
            <a:fillRect/>
          </a:stretch>
        </p:blipFill>
        <p:spPr>
          <a:xfrm>
            <a:off x="14457404" y="8842743"/>
            <a:ext cx="9637224" cy="3755899"/>
          </a:xfrm>
          <a:prstGeom prst="rect">
            <a:avLst/>
          </a:prstGeom>
          <a:ln w="12700">
            <a:miter lim="400000"/>
          </a:ln>
        </p:spPr>
      </p:pic>
      <p:sp>
        <p:nvSpPr>
          <p:cNvPr id="520"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Experiment Models"/>
          <p:cNvSpPr txBox="1">
            <a:spLocks noGrp="1"/>
          </p:cNvSpPr>
          <p:nvPr>
            <p:ph type="title"/>
          </p:nvPr>
        </p:nvSpPr>
        <p:spPr>
          <a:xfrm>
            <a:off x="2295623" y="916964"/>
            <a:ext cx="20116802" cy="2605561"/>
          </a:xfrm>
          <a:prstGeom prst="rect">
            <a:avLst/>
          </a:prstGeom>
        </p:spPr>
        <p:txBody>
          <a:bodyPr/>
          <a:lstStyle/>
          <a:p>
            <a:r>
              <a:t>Emotion Recognition - </a:t>
            </a:r>
            <a:r>
              <a:rPr>
                <a:solidFill>
                  <a:srgbClr val="000000"/>
                </a:solidFill>
              </a:rPr>
              <a:t>Dimensional</a:t>
            </a:r>
          </a:p>
        </p:txBody>
      </p:sp>
      <p:sp>
        <p:nvSpPr>
          <p:cNvPr id="530" name="Baseline - hand-engineered features…"/>
          <p:cNvSpPr txBox="1">
            <a:spLocks noGrp="1"/>
          </p:cNvSpPr>
          <p:nvPr>
            <p:ph type="body" sz="half" idx="1"/>
          </p:nvPr>
        </p:nvSpPr>
        <p:spPr>
          <a:xfrm>
            <a:off x="2194560" y="3691468"/>
            <a:ext cx="13375728" cy="8046720"/>
          </a:xfrm>
          <a:prstGeom prst="rect">
            <a:avLst/>
          </a:prstGeom>
        </p:spPr>
        <p:txBody>
          <a:bodyPr/>
          <a:lstStyle/>
          <a:p>
            <a:pPr>
              <a:defRPr b="1"/>
            </a:pPr>
            <a:r>
              <a:t>(Yang and Hirschberg, 2018)</a:t>
            </a:r>
          </a:p>
          <a:p>
            <a:pPr marL="481262" indent="-481262">
              <a:buClrTx/>
              <a:buFontTx/>
              <a:buChar char="•"/>
            </a:pPr>
            <a:r>
              <a:t>Input: raw waveform and spectrogram</a:t>
            </a:r>
          </a:p>
          <a:p>
            <a:pPr marL="481262" indent="-481262">
              <a:buClrTx/>
              <a:buFontTx/>
              <a:buChar char="•"/>
            </a:pPr>
            <a:r>
              <a:t>Model: convolutional recurrent neural networks</a:t>
            </a:r>
          </a:p>
          <a:p>
            <a:pPr marL="481262" indent="-481262">
              <a:buClrTx/>
              <a:buFontTx/>
              <a:buChar char="•"/>
            </a:pPr>
            <a:r>
              <a:t>Task: Predict arousal and valence</a:t>
            </a:r>
          </a:p>
          <a:p>
            <a:pPr marL="682430" lvl="1" indent="-481262">
              <a:buClrTx/>
              <a:buFontTx/>
              <a:buChar char="•"/>
            </a:pPr>
            <a:r>
              <a:t>Continuous in both time and value</a:t>
            </a:r>
          </a:p>
          <a:p>
            <a:pPr marL="481262" indent="-481262">
              <a:buClrTx/>
              <a:buFontTx/>
              <a:buChar char="•"/>
            </a:pPr>
            <a:r>
              <a:t>Results:</a:t>
            </a:r>
          </a:p>
        </p:txBody>
      </p:sp>
      <p:pic>
        <p:nvPicPr>
          <p:cNvPr id="531" name="architecture2.png" descr="architecture2.png"/>
          <p:cNvPicPr>
            <a:picLocks noChangeAspect="1"/>
          </p:cNvPicPr>
          <p:nvPr/>
        </p:nvPicPr>
        <p:blipFill>
          <a:blip r:embed="rId3"/>
          <a:stretch>
            <a:fillRect/>
          </a:stretch>
        </p:blipFill>
        <p:spPr>
          <a:xfrm>
            <a:off x="15733867" y="3502161"/>
            <a:ext cx="7368578" cy="9146354"/>
          </a:xfrm>
          <a:prstGeom prst="rect">
            <a:avLst/>
          </a:prstGeom>
          <a:ln w="12700">
            <a:miter lim="400000"/>
          </a:ln>
        </p:spPr>
      </p:pic>
      <p:sp>
        <p:nvSpPr>
          <p:cNvPr id="532"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47</a:t>
            </a:fld>
            <a:endParaRPr/>
          </a:p>
        </p:txBody>
      </p:sp>
      <p:pic>
        <p:nvPicPr>
          <p:cNvPr id="533" name="Image" descr="Image"/>
          <p:cNvPicPr>
            <a:picLocks noChangeAspect="1"/>
          </p:cNvPicPr>
          <p:nvPr/>
        </p:nvPicPr>
        <p:blipFill>
          <a:blip r:embed="rId4"/>
          <a:stretch>
            <a:fillRect/>
          </a:stretch>
        </p:blipFill>
        <p:spPr>
          <a:xfrm>
            <a:off x="4868917" y="7935055"/>
            <a:ext cx="7429900" cy="4489367"/>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Example Analysis"/>
          <p:cNvSpPr txBox="1">
            <a:spLocks noGrp="1"/>
          </p:cNvSpPr>
          <p:nvPr>
            <p:ph type="title"/>
          </p:nvPr>
        </p:nvSpPr>
        <p:spPr>
          <a:xfrm>
            <a:off x="2194560" y="573206"/>
            <a:ext cx="20116802" cy="2901514"/>
          </a:xfrm>
          <a:prstGeom prst="rect">
            <a:avLst/>
          </a:prstGeom>
        </p:spPr>
        <p:txBody>
          <a:bodyPr/>
          <a:lstStyle>
            <a:lvl1pPr>
              <a:defRPr>
                <a:solidFill>
                  <a:srgbClr val="000000"/>
                </a:solidFill>
              </a:defRPr>
            </a:lvl1pPr>
          </a:lstStyle>
          <a:p>
            <a:r>
              <a:t>Example Analysis - Dimensional</a:t>
            </a:r>
          </a:p>
        </p:txBody>
      </p:sp>
      <p:sp>
        <p:nvSpPr>
          <p:cNvPr id="538" name="Local…"/>
          <p:cNvSpPr txBox="1">
            <a:spLocks noGrp="1"/>
          </p:cNvSpPr>
          <p:nvPr>
            <p:ph type="body" sz="quarter" idx="1"/>
          </p:nvPr>
        </p:nvSpPr>
        <p:spPr>
          <a:xfrm>
            <a:off x="20102185" y="8850201"/>
            <a:ext cx="3967277" cy="4215720"/>
          </a:xfrm>
          <a:prstGeom prst="rect">
            <a:avLst/>
          </a:prstGeom>
        </p:spPr>
        <p:txBody>
          <a:bodyPr/>
          <a:lstStyle/>
          <a:p>
            <a:pPr marL="0" indent="0">
              <a:lnSpc>
                <a:spcPts val="5400"/>
              </a:lnSpc>
              <a:buSzTx/>
              <a:buNone/>
            </a:pPr>
            <a:r>
              <a:t>Local </a:t>
            </a:r>
          </a:p>
          <a:p>
            <a:pPr marL="0" indent="0">
              <a:lnSpc>
                <a:spcPts val="5400"/>
              </a:lnSpc>
              <a:buSzTx/>
              <a:buNone/>
            </a:pPr>
            <a:r>
              <a:t>Interpretable </a:t>
            </a:r>
          </a:p>
          <a:p>
            <a:pPr marL="0" indent="0">
              <a:lnSpc>
                <a:spcPts val="5400"/>
              </a:lnSpc>
              <a:buSzTx/>
              <a:buNone/>
            </a:pPr>
            <a:r>
              <a:t>Modelagnostic</a:t>
            </a:r>
          </a:p>
          <a:p>
            <a:pPr marL="0" indent="0">
              <a:lnSpc>
                <a:spcPts val="5400"/>
              </a:lnSpc>
              <a:buSzTx/>
              <a:buNone/>
            </a:pPr>
            <a:r>
              <a:t>Explanations</a:t>
            </a:r>
          </a:p>
          <a:p>
            <a:pPr marL="0" indent="0">
              <a:lnSpc>
                <a:spcPts val="5400"/>
              </a:lnSpc>
              <a:buSzTx/>
              <a:buNone/>
            </a:pPr>
            <a:r>
              <a:t> (LIME) </a:t>
            </a:r>
          </a:p>
        </p:txBody>
      </p:sp>
      <p:pic>
        <p:nvPicPr>
          <p:cNvPr id="539" name="negative.wav" descr="negative.wav"/>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6214478" y="10194070"/>
            <a:ext cx="571501" cy="571501"/>
          </a:xfrm>
          <a:prstGeom prst="rect">
            <a:avLst/>
          </a:prstGeom>
          <a:ln w="12700">
            <a:miter lim="400000"/>
          </a:ln>
        </p:spPr>
      </p:pic>
      <p:pic>
        <p:nvPicPr>
          <p:cNvPr id="540" name="arousal_slide.pdf" descr="arousal_slide.pdf"/>
          <p:cNvPicPr>
            <a:picLocks noChangeAspect="1"/>
          </p:cNvPicPr>
          <p:nvPr/>
        </p:nvPicPr>
        <p:blipFill>
          <a:blip r:embed="rId5"/>
          <a:stretch>
            <a:fillRect/>
          </a:stretch>
        </p:blipFill>
        <p:spPr>
          <a:xfrm>
            <a:off x="3119496" y="4005453"/>
            <a:ext cx="7855145" cy="5891360"/>
          </a:xfrm>
          <a:prstGeom prst="rect">
            <a:avLst/>
          </a:prstGeom>
          <a:ln w="12700">
            <a:miter lim="400000"/>
          </a:ln>
        </p:spPr>
      </p:pic>
      <p:pic>
        <p:nvPicPr>
          <p:cNvPr id="541" name="valence_slide.pdf" descr="valence_slide.pdf"/>
          <p:cNvPicPr>
            <a:picLocks noChangeAspect="1"/>
          </p:cNvPicPr>
          <p:nvPr/>
        </p:nvPicPr>
        <p:blipFill>
          <a:blip r:embed="rId6"/>
          <a:stretch>
            <a:fillRect/>
          </a:stretch>
        </p:blipFill>
        <p:spPr>
          <a:xfrm>
            <a:off x="11610840" y="4005453"/>
            <a:ext cx="7855144" cy="5891360"/>
          </a:xfrm>
          <a:prstGeom prst="rect">
            <a:avLst/>
          </a:prstGeom>
          <a:ln w="12700">
            <a:miter lim="400000"/>
          </a:ln>
        </p:spPr>
      </p:pic>
      <p:pic>
        <p:nvPicPr>
          <p:cNvPr id="542" name="lime.pdf" descr="lime.pdf"/>
          <p:cNvPicPr>
            <a:picLocks noChangeAspect="1"/>
          </p:cNvPicPr>
          <p:nvPr/>
        </p:nvPicPr>
        <p:blipFill>
          <a:blip r:embed="rId7"/>
          <a:stretch>
            <a:fillRect/>
          </a:stretch>
        </p:blipFill>
        <p:spPr>
          <a:xfrm>
            <a:off x="11610840" y="10300827"/>
            <a:ext cx="7855144" cy="1963790"/>
          </a:xfrm>
          <a:prstGeom prst="rect">
            <a:avLst/>
          </a:prstGeom>
          <a:ln w="12700">
            <a:miter lim="400000"/>
          </a:ln>
        </p:spPr>
      </p:pic>
      <p:sp>
        <p:nvSpPr>
          <p:cNvPr id="543" name="Local…"/>
          <p:cNvSpPr txBox="1"/>
          <p:nvPr/>
        </p:nvSpPr>
        <p:spPr>
          <a:xfrm>
            <a:off x="14791331" y="9615198"/>
            <a:ext cx="5529944" cy="91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1755644">
              <a:lnSpc>
                <a:spcPts val="5000"/>
              </a:lnSpc>
              <a:defRPr sz="2800" b="1">
                <a:solidFill>
                  <a:srgbClr val="404040"/>
                </a:solidFill>
                <a:latin typeface="Calibri"/>
                <a:ea typeface="Calibri"/>
                <a:cs typeface="Calibri"/>
                <a:sym typeface="Calibri"/>
              </a:defRPr>
            </a:lvl1pPr>
          </a:lstStyle>
          <a:p>
            <a:r>
              <a:t>“…cos she’s so frigging superior"</a:t>
            </a:r>
          </a:p>
        </p:txBody>
      </p:sp>
      <p:sp>
        <p:nvSpPr>
          <p:cNvPr id="544" name="Spectrogram"/>
          <p:cNvSpPr txBox="1"/>
          <p:nvPr/>
        </p:nvSpPr>
        <p:spPr>
          <a:xfrm>
            <a:off x="14044020" y="3655016"/>
            <a:ext cx="2768656" cy="91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182875" indent="-182875" defTabSz="1828800">
              <a:lnSpc>
                <a:spcPct val="90000"/>
              </a:lnSpc>
              <a:spcBef>
                <a:spcPts val="2400"/>
              </a:spcBef>
              <a:buClr>
                <a:srgbClr val="1CADE4"/>
              </a:buClr>
              <a:buSzPct val="100000"/>
              <a:buFont typeface="Calibri"/>
              <a:buChar char=" "/>
              <a:defRPr sz="4800" b="1">
                <a:solidFill>
                  <a:srgbClr val="404040"/>
                </a:solidFill>
                <a:latin typeface="Calibri"/>
                <a:ea typeface="Calibri"/>
                <a:cs typeface="Calibri"/>
                <a:sym typeface="Calibri"/>
              </a:defRPr>
            </a:lvl1pPr>
          </a:lstStyle>
          <a:p>
            <a:r>
              <a:t>Valence</a:t>
            </a:r>
          </a:p>
        </p:txBody>
      </p:sp>
      <p:sp>
        <p:nvSpPr>
          <p:cNvPr id="545" name="Spectrogram"/>
          <p:cNvSpPr txBox="1"/>
          <p:nvPr/>
        </p:nvSpPr>
        <p:spPr>
          <a:xfrm>
            <a:off x="5611941" y="3655016"/>
            <a:ext cx="2768655" cy="914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182875" indent="-182875" defTabSz="1828800">
              <a:lnSpc>
                <a:spcPct val="90000"/>
              </a:lnSpc>
              <a:spcBef>
                <a:spcPts val="2400"/>
              </a:spcBef>
              <a:buClr>
                <a:srgbClr val="1CADE4"/>
              </a:buClr>
              <a:buSzPct val="100000"/>
              <a:buFont typeface="Calibri"/>
              <a:buChar char=" "/>
              <a:defRPr sz="4800" b="1">
                <a:solidFill>
                  <a:srgbClr val="404040"/>
                </a:solidFill>
                <a:latin typeface="Calibri"/>
                <a:ea typeface="Calibri"/>
                <a:cs typeface="Calibri"/>
                <a:sym typeface="Calibri"/>
              </a:defRPr>
            </a:lvl1pPr>
          </a:lstStyle>
          <a:p>
            <a:r>
              <a:t>Arousal</a:t>
            </a:r>
          </a:p>
        </p:txBody>
      </p:sp>
      <p:sp>
        <p:nvSpPr>
          <p:cNvPr id="546"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5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3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Karadogan and Larsen, 2012)…"/>
          <p:cNvSpPr txBox="1">
            <a:spLocks noGrp="1"/>
          </p:cNvSpPr>
          <p:nvPr>
            <p:ph type="body" idx="1"/>
          </p:nvPr>
        </p:nvSpPr>
        <p:spPr>
          <a:xfrm>
            <a:off x="2194560" y="3691468"/>
            <a:ext cx="19473525" cy="8046720"/>
          </a:xfrm>
          <a:prstGeom prst="rect">
            <a:avLst/>
          </a:prstGeom>
        </p:spPr>
        <p:txBody>
          <a:bodyPr/>
          <a:lstStyle/>
          <a:p>
            <a:pPr marL="217255" indent="-217255" defTabSz="1810511">
              <a:lnSpc>
                <a:spcPct val="103500"/>
              </a:lnSpc>
              <a:defRPr sz="4700" b="1"/>
            </a:pPr>
            <a:r>
              <a:t>(Liu et al,. 2024)</a:t>
            </a:r>
          </a:p>
          <a:p>
            <a:pPr marL="561882" indent="-561882" defTabSz="1810511">
              <a:lnSpc>
                <a:spcPct val="103500"/>
              </a:lnSpc>
              <a:buClrTx/>
              <a:buFont typeface="Arial"/>
              <a:buChar char="•"/>
              <a:defRPr sz="4700"/>
            </a:pPr>
            <a:r>
              <a:t>Multi-task affective analysis instruction dataset (AAID)</a:t>
            </a:r>
          </a:p>
          <a:p>
            <a:pPr marL="1014510" lvl="1" indent="-561882" defTabSz="1810511">
              <a:lnSpc>
                <a:spcPct val="103500"/>
              </a:lnSpc>
              <a:buClrTx/>
              <a:buFont typeface="Arial"/>
              <a:buChar char="•"/>
              <a:defRPr sz="4700"/>
            </a:pPr>
            <a:r>
              <a:t>234K data samples based on various classification and regression tasks</a:t>
            </a:r>
          </a:p>
          <a:p>
            <a:pPr marL="561882" indent="-561882" defTabSz="1810511">
              <a:lnSpc>
                <a:spcPct val="103500"/>
              </a:lnSpc>
              <a:buClrTx/>
              <a:buFont typeface="Arial"/>
              <a:buChar char="•"/>
              <a:defRPr sz="4700"/>
            </a:pPr>
            <a:r>
              <a:t>Instruction fine-tune LLMs on AAID</a:t>
            </a:r>
          </a:p>
        </p:txBody>
      </p:sp>
      <p:sp>
        <p:nvSpPr>
          <p:cNvPr id="549" name="Emotion Recognition - Dimensional"/>
          <p:cNvSpPr txBox="1">
            <a:spLocks noGrp="1"/>
          </p:cNvSpPr>
          <p:nvPr>
            <p:ph type="title"/>
          </p:nvPr>
        </p:nvSpPr>
        <p:spPr>
          <a:xfrm>
            <a:off x="2194560" y="573206"/>
            <a:ext cx="20116802" cy="2901514"/>
          </a:xfrm>
          <a:prstGeom prst="rect">
            <a:avLst/>
          </a:prstGeom>
        </p:spPr>
        <p:txBody>
          <a:bodyPr/>
          <a:lstStyle/>
          <a:p>
            <a:r>
              <a:t>LLM for </a:t>
            </a:r>
            <a:r>
              <a:rPr strike="sngStrike"/>
              <a:t>Speech</a:t>
            </a:r>
            <a:r>
              <a:t> Emotion Recognition</a:t>
            </a:r>
          </a:p>
        </p:txBody>
      </p:sp>
      <p:sp>
        <p:nvSpPr>
          <p:cNvPr id="550"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Emotion"/>
          <p:cNvSpPr txBox="1">
            <a:spLocks noGrp="1"/>
          </p:cNvSpPr>
          <p:nvPr>
            <p:ph type="title"/>
          </p:nvPr>
        </p:nvSpPr>
        <p:spPr>
          <a:xfrm>
            <a:off x="2194560" y="573206"/>
            <a:ext cx="20116802" cy="2901514"/>
          </a:xfrm>
          <a:prstGeom prst="rect">
            <a:avLst/>
          </a:prstGeom>
        </p:spPr>
        <p:txBody>
          <a:bodyPr/>
          <a:lstStyle/>
          <a:p>
            <a:r>
              <a:t>What is Emotion?</a:t>
            </a:r>
          </a:p>
        </p:txBody>
      </p:sp>
      <p:sp>
        <p:nvSpPr>
          <p:cNvPr id="225" name="Slide Number"/>
          <p:cNvSpPr txBox="1">
            <a:spLocks noGrp="1"/>
          </p:cNvSpPr>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26" name="Categorical Approach…"/>
          <p:cNvSpPr txBox="1">
            <a:spLocks noGrp="1"/>
          </p:cNvSpPr>
          <p:nvPr>
            <p:ph type="body" idx="1"/>
          </p:nvPr>
        </p:nvSpPr>
        <p:spPr>
          <a:xfrm>
            <a:off x="2194559" y="3691468"/>
            <a:ext cx="19817474" cy="7928868"/>
          </a:xfrm>
          <a:prstGeom prst="rect">
            <a:avLst/>
          </a:prstGeom>
        </p:spPr>
        <p:txBody>
          <a:bodyPr/>
          <a:lstStyle/>
          <a:p>
            <a:pPr marL="567557" indent="-567557">
              <a:buClrTx/>
              <a:buFont typeface="Arial"/>
              <a:buChar char="•"/>
            </a:pPr>
            <a:r>
              <a:t>Two families of theories of emotion</a:t>
            </a:r>
          </a:p>
          <a:p>
            <a:pPr marL="1005838" lvl="1" indent="-548638">
              <a:buClrTx/>
              <a:buFont typeface="Arial"/>
              <a:buChar char="–"/>
              <a:defRPr b="1"/>
            </a:pPr>
            <a:r>
              <a:t>Categorical</a:t>
            </a:r>
            <a:r>
              <a:rPr b="0"/>
              <a:t> approach</a:t>
            </a:r>
          </a:p>
          <a:p>
            <a:pPr marL="1413162" lvl="2" indent="-498762">
              <a:buClrTx/>
              <a:buFont typeface="Arial"/>
              <a:buChar char="•"/>
            </a:pPr>
            <a:r>
              <a:t>Emotions are categories</a:t>
            </a:r>
          </a:p>
          <a:p>
            <a:pPr marL="1413162" lvl="2" indent="-498762">
              <a:buClrTx/>
              <a:buFont typeface="Arial"/>
              <a:buChar char="•"/>
            </a:pPr>
            <a:r>
              <a:t>Limited number of basic emotions</a:t>
            </a:r>
          </a:p>
          <a:p>
            <a:pPr marL="1005838" lvl="1" indent="-548638">
              <a:buClrTx/>
              <a:buFont typeface="Arial"/>
              <a:buChar char="–"/>
              <a:defRPr b="1"/>
            </a:pPr>
            <a:r>
              <a:t>Dimensional</a:t>
            </a:r>
            <a:r>
              <a:rPr b="0"/>
              <a:t> approach</a:t>
            </a:r>
          </a:p>
          <a:p>
            <a:pPr marL="1413162" lvl="2" indent="-498762">
              <a:buClrTx/>
              <a:buFont typeface="Arial"/>
              <a:buChar char="•"/>
            </a:pPr>
            <a:r>
              <a:t>Emotions are dimensions</a:t>
            </a:r>
          </a:p>
          <a:p>
            <a:pPr marL="1413162" lvl="2" indent="-498762">
              <a:buClrTx/>
              <a:buFont typeface="Arial"/>
              <a:buChar char="•"/>
            </a:pPr>
            <a:r>
              <a:t>Limited number of labels but unlimited number of emotions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Karadogan and Larsen, 2012)…"/>
          <p:cNvSpPr txBox="1">
            <a:spLocks noGrp="1"/>
          </p:cNvSpPr>
          <p:nvPr>
            <p:ph type="body" sz="half" idx="1"/>
          </p:nvPr>
        </p:nvSpPr>
        <p:spPr>
          <a:xfrm>
            <a:off x="2194560" y="3691468"/>
            <a:ext cx="13941046" cy="8046720"/>
          </a:xfrm>
          <a:prstGeom prst="rect">
            <a:avLst/>
          </a:prstGeom>
        </p:spPr>
        <p:txBody>
          <a:bodyPr/>
          <a:lstStyle/>
          <a:p>
            <a:pPr marL="217255" indent="-217255" defTabSz="1810511">
              <a:lnSpc>
                <a:spcPct val="103500"/>
              </a:lnSpc>
              <a:defRPr sz="4700" b="1"/>
            </a:pPr>
            <a:r>
              <a:t>(Wu et al,. 2024)</a:t>
            </a:r>
          </a:p>
          <a:p>
            <a:pPr marL="561882" indent="-561882" defTabSz="1810511">
              <a:lnSpc>
                <a:spcPct val="103500"/>
              </a:lnSpc>
              <a:buClrTx/>
              <a:buFont typeface="Arial"/>
              <a:buChar char="•"/>
              <a:defRPr sz="4700"/>
            </a:pPr>
            <a:r>
              <a:t>Translates speech characteristics into text descriptions</a:t>
            </a:r>
          </a:p>
          <a:p>
            <a:pPr marL="561882" indent="-561882" defTabSz="1810511">
              <a:lnSpc>
                <a:spcPct val="103500"/>
              </a:lnSpc>
              <a:buClrTx/>
              <a:buFont typeface="Arial"/>
              <a:buChar char="•"/>
              <a:defRPr sz="4700"/>
            </a:pPr>
            <a:r>
              <a:t>Fine-tune LLMs directly on inputs that combine textual data with speech descriptions</a:t>
            </a:r>
            <a:endParaRPr b="1"/>
          </a:p>
          <a:p>
            <a:pPr marL="561882" indent="-561882" defTabSz="1810511">
              <a:lnSpc>
                <a:spcPct val="103500"/>
              </a:lnSpc>
              <a:buClrTx/>
              <a:buFont typeface="Arial"/>
              <a:buChar char="•"/>
              <a:defRPr sz="4700"/>
            </a:pPr>
            <a:r>
              <a:t>Data: IEMOCAP and MELD</a:t>
            </a:r>
          </a:p>
          <a:p>
            <a:pPr marL="561882" indent="-561882" defTabSz="1810511">
              <a:lnSpc>
                <a:spcPct val="103500"/>
              </a:lnSpc>
              <a:buClrTx/>
              <a:buFont typeface="Arial"/>
              <a:buChar char="•"/>
              <a:defRPr sz="4700"/>
            </a:pPr>
            <a:r>
              <a:t>+2% F1 on IEMOCAP</a:t>
            </a:r>
          </a:p>
        </p:txBody>
      </p:sp>
      <p:sp>
        <p:nvSpPr>
          <p:cNvPr id="553" name="Emotion Recognition - Dimensional"/>
          <p:cNvSpPr txBox="1">
            <a:spLocks noGrp="1"/>
          </p:cNvSpPr>
          <p:nvPr>
            <p:ph type="title"/>
          </p:nvPr>
        </p:nvSpPr>
        <p:spPr>
          <a:xfrm>
            <a:off x="2194560" y="573206"/>
            <a:ext cx="20116802" cy="2901514"/>
          </a:xfrm>
          <a:prstGeom prst="rect">
            <a:avLst/>
          </a:prstGeom>
        </p:spPr>
        <p:txBody>
          <a:bodyPr/>
          <a:lstStyle/>
          <a:p>
            <a:r>
              <a:t>LLM for Speech Emotion Recognition</a:t>
            </a:r>
          </a:p>
        </p:txBody>
      </p:sp>
      <p:sp>
        <p:nvSpPr>
          <p:cNvPr id="554" name="Slide Number"/>
          <p:cNvSpPr txBox="1">
            <a:spLocks noGrp="1"/>
          </p:cNvSpPr>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555" name="Screenshot 2024-10-29 at 12.45.39 PM.png" descr="Screenshot 2024-10-29 at 12.45.39 PM.png"/>
          <p:cNvPicPr>
            <a:picLocks noChangeAspect="1"/>
          </p:cNvPicPr>
          <p:nvPr/>
        </p:nvPicPr>
        <p:blipFill>
          <a:blip r:embed="rId2"/>
          <a:stretch>
            <a:fillRect/>
          </a:stretch>
        </p:blipFill>
        <p:spPr>
          <a:xfrm>
            <a:off x="16152796" y="3505959"/>
            <a:ext cx="7151582" cy="9138756"/>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Outline"/>
          <p:cNvSpPr txBox="1">
            <a:spLocks noGrp="1"/>
          </p:cNvSpPr>
          <p:nvPr>
            <p:ph type="title"/>
          </p:nvPr>
        </p:nvSpPr>
        <p:spPr>
          <a:xfrm>
            <a:off x="2194560" y="573206"/>
            <a:ext cx="20116802" cy="2901514"/>
          </a:xfrm>
          <a:prstGeom prst="rect">
            <a:avLst/>
          </a:prstGeom>
        </p:spPr>
        <p:txBody>
          <a:bodyPr/>
          <a:lstStyle/>
          <a:p>
            <a:r>
              <a:t>Outline</a:t>
            </a:r>
          </a:p>
        </p:txBody>
      </p:sp>
      <p:sp>
        <p:nvSpPr>
          <p:cNvPr id="558" name="Emotion in speech…"/>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marL="1005838" lvl="1" indent="-548638">
              <a:buClrTx/>
              <a:buFont typeface="Arial"/>
              <a:buChar char="–"/>
            </a:pPr>
            <a:r>
              <a:t>Emotion theory</a:t>
            </a:r>
          </a:p>
          <a:p>
            <a:pPr marL="1005838" lvl="1" indent="-548638">
              <a:buClrTx/>
              <a:buFont typeface="Arial"/>
              <a:buChar char="–"/>
            </a:pPr>
            <a:r>
              <a:t>Emotional speech corpora</a:t>
            </a:r>
          </a:p>
          <a:p>
            <a:pPr marL="1005838" lvl="1" indent="-548638">
              <a:buClrTx/>
              <a:buFont typeface="Arial"/>
              <a:buChar char="–"/>
            </a:pPr>
            <a:r>
              <a:t>Features for emotional speech</a:t>
            </a:r>
          </a:p>
          <a:p>
            <a:pPr marL="1005838" lvl="1" indent="-548638">
              <a:buClrTx/>
              <a:buFont typeface="Arial"/>
              <a:buChar char="–"/>
            </a:pPr>
            <a:r>
              <a:t>Models for emotion recognition</a:t>
            </a:r>
          </a:p>
          <a:p>
            <a:pPr marL="1005838" lvl="1" indent="-548638">
              <a:buClrTx/>
              <a:buFont typeface="Arial"/>
              <a:buChar char="–"/>
              <a:defRPr>
                <a:solidFill>
                  <a:srgbClr val="B51600"/>
                </a:solidFill>
              </a:defRPr>
            </a:pPr>
            <a:r>
              <a:t>Expressive synthetic speech</a:t>
            </a:r>
          </a:p>
          <a:p>
            <a:pPr marL="567557" indent="-567557">
              <a:buClrTx/>
              <a:buFont typeface="Arial"/>
              <a:buChar char="•"/>
            </a:pPr>
            <a:r>
              <a:t>Sentiment and emotion in text</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http://emosamples.syntheticspeech.de/…"/>
          <p:cNvSpPr txBox="1"/>
          <p:nvPr/>
        </p:nvSpPr>
        <p:spPr>
          <a:xfrm>
            <a:off x="2202560" y="3671342"/>
            <a:ext cx="16459202" cy="975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normAutofit/>
          </a:bodyPr>
          <a:lstStyle/>
          <a:p>
            <a:pPr marL="567557" indent="-567557" algn="l" defTabSz="1828800">
              <a:lnSpc>
                <a:spcPct val="115000"/>
              </a:lnSpc>
              <a:buSzPct val="100000"/>
              <a:buFont typeface="Arial"/>
              <a:buChar char="•"/>
              <a:defRPr sz="4800" u="sng">
                <a:solidFill>
                  <a:srgbClr val="0000FF"/>
                </a:solidFill>
                <a:uFill>
                  <a:solidFill>
                    <a:srgbClr val="0000FF"/>
                  </a:solidFill>
                </a:uFill>
                <a:latin typeface="Calibri"/>
                <a:ea typeface="Calibri"/>
                <a:cs typeface="Calibri"/>
                <a:sym typeface="Calibri"/>
              </a:defRPr>
            </a:pPr>
            <a:r>
              <a:rPr>
                <a:hlinkClick r:id="rId24"/>
              </a:rPr>
              <a:t>http://emosamples.syntheticspeech.de/</a:t>
            </a:r>
            <a:endParaRPr>
              <a:solidFill>
                <a:srgbClr val="404040"/>
              </a:solidFill>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Murtaza Bulut (2005): neutral              anger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Greg Beller (2005): neutral            sad</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Acapela (2013): neutral            happy           sad</a:t>
            </a:r>
          </a:p>
          <a:p>
            <a:pPr algn="l" defTabSz="1828800">
              <a:lnSpc>
                <a:spcPct val="115000"/>
              </a:lnSpc>
              <a:defRPr sz="4800">
                <a:solidFill>
                  <a:srgbClr val="404040"/>
                </a:solidFill>
                <a:latin typeface="Calibri"/>
                <a:ea typeface="Calibri"/>
                <a:cs typeface="Calibri"/>
                <a:sym typeface="Calibri"/>
              </a:defRPr>
            </a:pPr>
            <a:r>
              <a:t>                             bad guy                 from afar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Laughters: Greg Beller(2009)</a:t>
            </a:r>
          </a:p>
          <a:p>
            <a:pPr lvl="8" algn="l" defTabSz="1828800">
              <a:lnSpc>
                <a:spcPct val="115000"/>
              </a:lnSpc>
              <a:defRPr sz="4800">
                <a:solidFill>
                  <a:srgbClr val="404040"/>
                </a:solidFill>
                <a:latin typeface="Calibri"/>
                <a:ea typeface="Calibri"/>
                <a:cs typeface="Calibri"/>
                <a:sym typeface="Calibri"/>
              </a:defRPr>
            </a:pPr>
            <a:r>
              <a:t>                        Shiva Sundaram(2007)</a:t>
            </a:r>
          </a:p>
        </p:txBody>
      </p:sp>
      <p:sp>
        <p:nvSpPr>
          <p:cNvPr id="561" name="Expressive Synthetic Speech"/>
          <p:cNvSpPr txBox="1">
            <a:spLocks noGrp="1"/>
          </p:cNvSpPr>
          <p:nvPr>
            <p:ph type="title"/>
          </p:nvPr>
        </p:nvSpPr>
        <p:spPr>
          <a:xfrm>
            <a:off x="2194560" y="573206"/>
            <a:ext cx="20116802" cy="2901514"/>
          </a:xfrm>
          <a:prstGeom prst="rect">
            <a:avLst/>
          </a:prstGeom>
        </p:spPr>
        <p:txBody>
          <a:bodyPr/>
          <a:lstStyle/>
          <a:p>
            <a:r>
              <a:t>Expressive Synthetic Speech </a:t>
            </a:r>
          </a:p>
        </p:txBody>
      </p:sp>
      <p:pic>
        <p:nvPicPr>
          <p:cNvPr id="562" name="bulut_voiceconversion_angry.mp3" descr="bulut_voiceconversion_angry.mp3"/>
          <p:cNvPicPr>
            <a:picLocks/>
          </p:cNvPicPr>
          <p:nvPr>
            <a:audioFile r:link="rId2"/>
            <p:extLst>
              <p:ext uri="{DAA4B4D4-6D71-4841-9C94-3DE7FCFB9230}">
                <p14:media xmlns:p14="http://schemas.microsoft.com/office/powerpoint/2010/main" r:embed="rId1"/>
              </p:ext>
            </p:extLst>
          </p:nvPr>
        </p:nvPicPr>
        <p:blipFill>
          <a:blip r:embed="rId25"/>
          <a:stretch>
            <a:fillRect/>
          </a:stretch>
        </p:blipFill>
        <p:spPr>
          <a:xfrm>
            <a:off x="13476600" y="4223467"/>
            <a:ext cx="571501" cy="571501"/>
          </a:xfrm>
          <a:prstGeom prst="rect">
            <a:avLst/>
          </a:prstGeom>
          <a:ln w="12700">
            <a:miter lim="400000"/>
          </a:ln>
        </p:spPr>
      </p:pic>
      <p:pic>
        <p:nvPicPr>
          <p:cNvPr id="563" name="bulut_voiceconversion_neutral.mp3" descr="bulut_voiceconversion_neutral.mp3"/>
          <p:cNvPicPr>
            <a:picLocks/>
          </p:cNvPicPr>
          <p:nvPr>
            <a:audioFile r:link="rId4"/>
            <p:extLst>
              <p:ext uri="{DAA4B4D4-6D71-4841-9C94-3DE7FCFB9230}">
                <p14:media xmlns:p14="http://schemas.microsoft.com/office/powerpoint/2010/main" r:embed="rId3"/>
              </p:ext>
            </p:extLst>
          </p:nvPr>
        </p:nvPicPr>
        <p:blipFill>
          <a:blip r:embed="rId25"/>
          <a:stretch>
            <a:fillRect/>
          </a:stretch>
        </p:blipFill>
        <p:spPr>
          <a:xfrm>
            <a:off x="10437162" y="4386900"/>
            <a:ext cx="571501" cy="571501"/>
          </a:xfrm>
          <a:prstGeom prst="rect">
            <a:avLst/>
          </a:prstGeom>
          <a:ln w="12700">
            <a:miter lim="400000"/>
          </a:ln>
        </p:spPr>
      </p:pic>
      <p:pic>
        <p:nvPicPr>
          <p:cNvPr id="564" name="beller_sad.mp3" descr="beller_sad.mp3"/>
          <p:cNvPicPr>
            <a:picLocks/>
          </p:cNvPicPr>
          <p:nvPr>
            <a:audioFile r:link="rId6"/>
            <p:extLst>
              <p:ext uri="{DAA4B4D4-6D71-4841-9C94-3DE7FCFB9230}">
                <p14:media xmlns:p14="http://schemas.microsoft.com/office/powerpoint/2010/main" r:embed="rId5"/>
              </p:ext>
            </p:extLst>
          </p:nvPr>
        </p:nvPicPr>
        <p:blipFill>
          <a:blip r:embed="rId25"/>
          <a:stretch>
            <a:fillRect/>
          </a:stretch>
        </p:blipFill>
        <p:spPr>
          <a:xfrm>
            <a:off x="12208217" y="5380580"/>
            <a:ext cx="571501" cy="571501"/>
          </a:xfrm>
          <a:prstGeom prst="rect">
            <a:avLst/>
          </a:prstGeom>
          <a:ln w="12700">
            <a:miter lim="400000"/>
          </a:ln>
        </p:spPr>
      </p:pic>
      <p:pic>
        <p:nvPicPr>
          <p:cNvPr id="565" name="beller_neutral.mp3" descr="beller_neutral.mp3"/>
          <p:cNvPicPr>
            <a:picLocks/>
          </p:cNvPicPr>
          <p:nvPr>
            <a:audioFile r:link="rId8"/>
            <p:extLst>
              <p:ext uri="{DAA4B4D4-6D71-4841-9C94-3DE7FCFB9230}">
                <p14:media xmlns:p14="http://schemas.microsoft.com/office/powerpoint/2010/main" r:embed="rId7"/>
              </p:ext>
            </p:extLst>
          </p:nvPr>
        </p:nvPicPr>
        <p:blipFill>
          <a:blip r:embed="rId25"/>
          <a:stretch>
            <a:fillRect/>
          </a:stretch>
        </p:blipFill>
        <p:spPr>
          <a:xfrm>
            <a:off x="9498228" y="5441675"/>
            <a:ext cx="571501" cy="571501"/>
          </a:xfrm>
          <a:prstGeom prst="rect">
            <a:avLst/>
          </a:prstGeom>
          <a:ln w="12700">
            <a:miter lim="400000"/>
          </a:ln>
        </p:spPr>
      </p:pic>
      <p:pic>
        <p:nvPicPr>
          <p:cNvPr id="566" name="acapela_will_neutral.mp3" descr="acapela_will_neutral.mp3"/>
          <p:cNvPicPr>
            <a:picLocks/>
          </p:cNvPicPr>
          <p:nvPr>
            <a:audioFile r:link="rId10"/>
            <p:extLst>
              <p:ext uri="{DAA4B4D4-6D71-4841-9C94-3DE7FCFB9230}">
                <p14:media xmlns:p14="http://schemas.microsoft.com/office/powerpoint/2010/main" r:embed="rId9"/>
              </p:ext>
            </p:extLst>
          </p:nvPr>
        </p:nvPicPr>
        <p:blipFill>
          <a:blip r:embed="rId25"/>
          <a:stretch>
            <a:fillRect/>
          </a:stretch>
        </p:blipFill>
        <p:spPr>
          <a:xfrm>
            <a:off x="8666960" y="6858430"/>
            <a:ext cx="571501" cy="571501"/>
          </a:xfrm>
          <a:prstGeom prst="rect">
            <a:avLst/>
          </a:prstGeom>
          <a:ln w="12700">
            <a:miter lim="400000"/>
          </a:ln>
        </p:spPr>
      </p:pic>
      <p:pic>
        <p:nvPicPr>
          <p:cNvPr id="567" name="acapela_will_happy.mp3" descr="acapela_will_happy.mp3"/>
          <p:cNvPicPr>
            <a:picLocks/>
          </p:cNvPicPr>
          <p:nvPr>
            <a:audioFile r:link="rId12"/>
            <p:extLst>
              <p:ext uri="{DAA4B4D4-6D71-4841-9C94-3DE7FCFB9230}">
                <p14:media xmlns:p14="http://schemas.microsoft.com/office/powerpoint/2010/main" r:embed="rId11"/>
              </p:ext>
            </p:extLst>
          </p:nvPr>
        </p:nvPicPr>
        <p:blipFill>
          <a:blip r:embed="rId25"/>
          <a:stretch>
            <a:fillRect/>
          </a:stretch>
        </p:blipFill>
        <p:spPr>
          <a:xfrm>
            <a:off x="11784345" y="6888277"/>
            <a:ext cx="571501" cy="571501"/>
          </a:xfrm>
          <a:prstGeom prst="rect">
            <a:avLst/>
          </a:prstGeom>
          <a:ln w="12700">
            <a:miter lim="400000"/>
          </a:ln>
        </p:spPr>
      </p:pic>
      <p:pic>
        <p:nvPicPr>
          <p:cNvPr id="568" name="acapela_will_sad.mp3" descr="acapela_will_sad.mp3"/>
          <p:cNvPicPr>
            <a:picLocks/>
          </p:cNvPicPr>
          <p:nvPr>
            <a:audioFile r:link="rId14"/>
            <p:extLst>
              <p:ext uri="{DAA4B4D4-6D71-4841-9C94-3DE7FCFB9230}">
                <p14:media xmlns:p14="http://schemas.microsoft.com/office/powerpoint/2010/main" r:embed="rId13"/>
              </p:ext>
            </p:extLst>
          </p:nvPr>
        </p:nvPicPr>
        <p:blipFill>
          <a:blip r:embed="rId25"/>
          <a:stretch>
            <a:fillRect/>
          </a:stretch>
        </p:blipFill>
        <p:spPr>
          <a:xfrm>
            <a:off x="14244577" y="6961606"/>
            <a:ext cx="571501" cy="571501"/>
          </a:xfrm>
          <a:prstGeom prst="rect">
            <a:avLst/>
          </a:prstGeom>
          <a:ln w="12700">
            <a:miter lim="400000"/>
          </a:ln>
        </p:spPr>
      </p:pic>
      <p:pic>
        <p:nvPicPr>
          <p:cNvPr id="569" name="acapela_will_badGuy.mp3" descr="acapela_will_badGuy.mp3"/>
          <p:cNvPicPr>
            <a:picLocks/>
          </p:cNvPicPr>
          <p:nvPr>
            <a:audioFile r:link="rId16"/>
            <p:extLst>
              <p:ext uri="{DAA4B4D4-6D71-4841-9C94-3DE7FCFB9230}">
                <p14:media xmlns:p14="http://schemas.microsoft.com/office/powerpoint/2010/main" r:embed="rId15"/>
              </p:ext>
            </p:extLst>
          </p:nvPr>
        </p:nvPicPr>
        <p:blipFill>
          <a:blip r:embed="rId25"/>
          <a:stretch>
            <a:fillRect/>
          </a:stretch>
        </p:blipFill>
        <p:spPr>
          <a:xfrm>
            <a:off x="8724538" y="8150245"/>
            <a:ext cx="571501" cy="571501"/>
          </a:xfrm>
          <a:prstGeom prst="rect">
            <a:avLst/>
          </a:prstGeom>
          <a:ln w="12700">
            <a:miter lim="400000"/>
          </a:ln>
        </p:spPr>
      </p:pic>
      <p:pic>
        <p:nvPicPr>
          <p:cNvPr id="570" name="acapela_will_fromAfar.mp3" descr="acapela_will_fromAfar.mp3"/>
          <p:cNvPicPr>
            <a:picLocks/>
          </p:cNvPicPr>
          <p:nvPr>
            <a:audioFile r:link="rId18"/>
            <p:extLst>
              <p:ext uri="{DAA4B4D4-6D71-4841-9C94-3DE7FCFB9230}">
                <p14:media xmlns:p14="http://schemas.microsoft.com/office/powerpoint/2010/main" r:embed="rId17"/>
              </p:ext>
            </p:extLst>
          </p:nvPr>
        </p:nvPicPr>
        <p:blipFill>
          <a:blip r:embed="rId25"/>
          <a:stretch>
            <a:fillRect/>
          </a:stretch>
        </p:blipFill>
        <p:spPr>
          <a:xfrm>
            <a:off x="13266556" y="8032925"/>
            <a:ext cx="571501" cy="571501"/>
          </a:xfrm>
          <a:prstGeom prst="rect">
            <a:avLst/>
          </a:prstGeom>
          <a:ln w="12700">
            <a:miter lim="400000"/>
          </a:ln>
        </p:spPr>
      </p:pic>
      <p:pic>
        <p:nvPicPr>
          <p:cNvPr id="571" name="beller_laughter.mp3" descr="beller_laughter.mp3"/>
          <p:cNvPicPr>
            <a:picLocks/>
          </p:cNvPicPr>
          <p:nvPr>
            <a:audioFile r:link="rId20"/>
            <p:extLst>
              <p:ext uri="{DAA4B4D4-6D71-4841-9C94-3DE7FCFB9230}">
                <p14:media xmlns:p14="http://schemas.microsoft.com/office/powerpoint/2010/main" r:embed="rId19"/>
              </p:ext>
            </p:extLst>
          </p:nvPr>
        </p:nvPicPr>
        <p:blipFill>
          <a:blip r:embed="rId25"/>
          <a:stretch>
            <a:fillRect/>
          </a:stretch>
        </p:blipFill>
        <p:spPr>
          <a:xfrm>
            <a:off x="10277678" y="10154955"/>
            <a:ext cx="571501" cy="571501"/>
          </a:xfrm>
          <a:prstGeom prst="rect">
            <a:avLst/>
          </a:prstGeom>
          <a:ln w="12700">
            <a:miter lim="400000"/>
          </a:ln>
        </p:spPr>
      </p:pic>
      <p:pic>
        <p:nvPicPr>
          <p:cNvPr id="572" name="shiva_laughter.mp3" descr="shiva_laughter.mp3"/>
          <p:cNvPicPr>
            <a:picLocks/>
          </p:cNvPicPr>
          <p:nvPr>
            <a:audioFile r:link="rId22"/>
            <p:extLst>
              <p:ext uri="{DAA4B4D4-6D71-4841-9C94-3DE7FCFB9230}">
                <p14:media xmlns:p14="http://schemas.microsoft.com/office/powerpoint/2010/main" r:embed="rId21"/>
              </p:ext>
            </p:extLst>
          </p:nvPr>
        </p:nvPicPr>
        <p:blipFill>
          <a:blip r:embed="rId25"/>
          <a:stretch>
            <a:fillRect/>
          </a:stretch>
        </p:blipFill>
        <p:spPr>
          <a:xfrm>
            <a:off x="11315572" y="1132659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 fill="hold"/>
                                        <p:tgtEl>
                                          <p:spTgt spid="56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83" fill="hold"/>
                                        <p:tgtEl>
                                          <p:spTgt spid="56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99" fill="hold"/>
                                        <p:tgtEl>
                                          <p:spTgt spid="56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568" fill="hold"/>
                                        <p:tgtEl>
                                          <p:spTgt spid="56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355" fill="hold"/>
                                        <p:tgtEl>
                                          <p:spTgt spid="56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322" fill="hold"/>
                                        <p:tgtEl>
                                          <p:spTgt spid="56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15" fill="hold"/>
                                        <p:tgtEl>
                                          <p:spTgt spid="56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59" fill="hold"/>
                                        <p:tgtEl>
                                          <p:spTgt spid="569"/>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5464" fill="hold"/>
                                        <p:tgtEl>
                                          <p:spTgt spid="57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99" fill="hold"/>
                                        <p:tgtEl>
                                          <p:spTgt spid="571"/>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440" fill="hold"/>
                                        <p:tgtEl>
                                          <p:spTgt spid="5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7" fill="hold" display="0">
                  <p:stCondLst>
                    <p:cond delay="indefinite"/>
                  </p:stCondLst>
                </p:cTn>
                <p:tgtEl>
                  <p:spTgt spid="562"/>
                </p:tgtEl>
              </p:cMediaNode>
            </p:audio>
            <p:audio>
              <p:cMediaNode vol="100000" showWhenStopped="0">
                <p:cTn id="48" fill="hold" display="0">
                  <p:stCondLst>
                    <p:cond delay="indefinite"/>
                  </p:stCondLst>
                </p:cTn>
                <p:tgtEl>
                  <p:spTgt spid="563"/>
                </p:tgtEl>
              </p:cMediaNode>
            </p:audio>
            <p:audio>
              <p:cMediaNode vol="100000" showWhenStopped="0">
                <p:cTn id="49" fill="hold" display="0">
                  <p:stCondLst>
                    <p:cond delay="indefinite"/>
                  </p:stCondLst>
                </p:cTn>
                <p:tgtEl>
                  <p:spTgt spid="564"/>
                </p:tgtEl>
              </p:cMediaNode>
            </p:audio>
            <p:audio>
              <p:cMediaNode vol="100000" showWhenStopped="0">
                <p:cTn id="50" fill="hold" display="0">
                  <p:stCondLst>
                    <p:cond delay="indefinite"/>
                  </p:stCondLst>
                </p:cTn>
                <p:tgtEl>
                  <p:spTgt spid="565"/>
                </p:tgtEl>
              </p:cMediaNode>
            </p:audio>
            <p:audio>
              <p:cMediaNode vol="100000" showWhenStopped="0">
                <p:cTn id="51" fill="hold" display="0">
                  <p:stCondLst>
                    <p:cond delay="indefinite"/>
                  </p:stCondLst>
                </p:cTn>
                <p:tgtEl>
                  <p:spTgt spid="566"/>
                </p:tgtEl>
              </p:cMediaNode>
            </p:audio>
            <p:audio>
              <p:cMediaNode vol="100000" showWhenStopped="0">
                <p:cTn id="52" fill="hold" display="0">
                  <p:stCondLst>
                    <p:cond delay="indefinite"/>
                  </p:stCondLst>
                </p:cTn>
                <p:tgtEl>
                  <p:spTgt spid="567"/>
                </p:tgtEl>
              </p:cMediaNode>
            </p:audio>
            <p:audio>
              <p:cMediaNode vol="100000" showWhenStopped="0">
                <p:cTn id="53" fill="hold" display="0">
                  <p:stCondLst>
                    <p:cond delay="indefinite"/>
                  </p:stCondLst>
                </p:cTn>
                <p:tgtEl>
                  <p:spTgt spid="568"/>
                </p:tgtEl>
              </p:cMediaNode>
            </p:audio>
            <p:audio>
              <p:cMediaNode vol="100000" showWhenStopped="0">
                <p:cTn id="54" fill="hold" display="0">
                  <p:stCondLst>
                    <p:cond delay="indefinite"/>
                  </p:stCondLst>
                </p:cTn>
                <p:tgtEl>
                  <p:spTgt spid="569"/>
                </p:tgtEl>
              </p:cMediaNode>
            </p:audio>
            <p:audio>
              <p:cMediaNode vol="100000" showWhenStopped="0">
                <p:cTn id="55" fill="hold" display="0">
                  <p:stCondLst>
                    <p:cond delay="indefinite"/>
                  </p:stCondLst>
                </p:cTn>
                <p:tgtEl>
                  <p:spTgt spid="570"/>
                </p:tgtEl>
              </p:cMediaNode>
            </p:audio>
            <p:audio>
              <p:cMediaNode vol="100000" showWhenStopped="0">
                <p:cTn id="56" fill="hold" display="0">
                  <p:stCondLst>
                    <p:cond delay="indefinite"/>
                  </p:stCondLst>
                </p:cTn>
                <p:tgtEl>
                  <p:spTgt spid="571"/>
                </p:tgtEl>
              </p:cMediaNode>
            </p:audio>
            <p:audio>
              <p:cMediaNode vol="100000" showWhenStopped="0">
                <p:cTn id="57" fill="hold" display="0">
                  <p:stCondLst>
                    <p:cond delay="indefinite"/>
                  </p:stCondLst>
                </p:cTn>
                <p:tgtEl>
                  <p:spTgt spid="57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Image" descr="Image"/>
          <p:cNvPicPr>
            <a:picLocks noChangeAspect="1"/>
          </p:cNvPicPr>
          <p:nvPr/>
        </p:nvPicPr>
        <p:blipFill>
          <a:blip r:embed="rId8"/>
          <a:stretch>
            <a:fillRect/>
          </a:stretch>
        </p:blipFill>
        <p:spPr>
          <a:xfrm>
            <a:off x="3350783" y="4850693"/>
            <a:ext cx="18006482" cy="5283416"/>
          </a:xfrm>
          <a:prstGeom prst="rect">
            <a:avLst/>
          </a:prstGeom>
          <a:ln w="12700">
            <a:miter lim="400000"/>
          </a:ln>
        </p:spPr>
      </p:pic>
      <p:sp>
        <p:nvSpPr>
          <p:cNvPr id="594" name="Tacotron (/täkōˌträn/): An end-to-end speech synthesis system by Google…"/>
          <p:cNvSpPr txBox="1">
            <a:spLocks noGrp="1"/>
          </p:cNvSpPr>
          <p:nvPr>
            <p:ph type="body" idx="1"/>
          </p:nvPr>
        </p:nvSpPr>
        <p:spPr>
          <a:xfrm>
            <a:off x="2194560" y="3691468"/>
            <a:ext cx="17798672" cy="8046720"/>
          </a:xfrm>
          <a:prstGeom prst="rect">
            <a:avLst/>
          </a:prstGeom>
        </p:spPr>
        <p:txBody>
          <a:bodyPr/>
          <a:lstStyle/>
          <a:p>
            <a:pPr marL="567557" indent="-567557">
              <a:buClrTx/>
              <a:buFont typeface="Arial"/>
              <a:buChar char="•"/>
              <a:defRPr sz="4400"/>
            </a:pPr>
            <a:r>
              <a:t>Tacotron (/täkōˌträn/): An end-to-end speech synthesis system by Google</a:t>
            </a:r>
          </a:p>
          <a:p>
            <a:pPr marL="567557" indent="-567557">
              <a:buClrTx/>
              <a:buFont typeface="Arial"/>
              <a:buChar char="•"/>
              <a:defRPr sz="4400"/>
            </a:pPr>
            <a:r>
              <a:t>Tacotron + Style Tokens (Wang et al. 2018)</a:t>
            </a:r>
          </a:p>
          <a:p>
            <a:pPr>
              <a:defRPr sz="4400"/>
            </a:pPr>
            <a:endParaRPr/>
          </a:p>
          <a:p>
            <a:pPr>
              <a:defRPr sz="4400"/>
            </a:pPr>
            <a:endParaRPr/>
          </a:p>
          <a:p>
            <a:pPr>
              <a:defRPr sz="4400"/>
            </a:pPr>
            <a:endParaRPr/>
          </a:p>
          <a:p>
            <a:pPr>
              <a:defRPr sz="4400"/>
            </a:pPr>
            <a:endParaRPr/>
          </a:p>
          <a:p>
            <a:pPr>
              <a:defRPr sz="4400"/>
            </a:pPr>
            <a:endParaRPr/>
          </a:p>
          <a:p>
            <a:pPr>
              <a:defRPr sz="4400"/>
            </a:pPr>
            <a:endParaRPr/>
          </a:p>
          <a:p>
            <a:pPr marL="567557" indent="-567557">
              <a:buClrTx/>
              <a:buFont typeface="Arial"/>
              <a:buChar char="•"/>
              <a:defRPr sz="3700" i="1"/>
            </a:pPr>
            <a:r>
              <a:t>“United Airlines five six three from Los Angeles to New Orleans has Landed.”</a:t>
            </a:r>
          </a:p>
          <a:p>
            <a:pPr marL="1024757" lvl="1" indent="-567557">
              <a:buClrTx/>
              <a:buFont typeface="Arial"/>
              <a:buChar char="–"/>
              <a:defRPr sz="3700" i="1"/>
            </a:pPr>
            <a:r>
              <a:t>Different “styles”:</a:t>
            </a:r>
          </a:p>
        </p:txBody>
      </p:sp>
      <p:sp>
        <p:nvSpPr>
          <p:cNvPr id="595" name="Expressive Synthetic Speech"/>
          <p:cNvSpPr txBox="1">
            <a:spLocks noGrp="1"/>
          </p:cNvSpPr>
          <p:nvPr>
            <p:ph type="title"/>
          </p:nvPr>
        </p:nvSpPr>
        <p:spPr>
          <a:xfrm>
            <a:off x="2194560" y="573206"/>
            <a:ext cx="20116802" cy="2901514"/>
          </a:xfrm>
          <a:prstGeom prst="rect">
            <a:avLst/>
          </a:prstGeom>
        </p:spPr>
        <p:txBody>
          <a:bodyPr/>
          <a:lstStyle/>
          <a:p>
            <a:r>
              <a:t>Expressive Synthetic Speech </a:t>
            </a:r>
          </a:p>
        </p:txBody>
      </p:sp>
      <p:pic>
        <p:nvPicPr>
          <p:cNvPr id="596" name="Image" descr="Image"/>
          <p:cNvPicPr>
            <a:picLocks noChangeAspect="1"/>
          </p:cNvPicPr>
          <p:nvPr/>
        </p:nvPicPr>
        <p:blipFill>
          <a:blip r:embed="rId9"/>
          <a:stretch>
            <a:fillRect/>
          </a:stretch>
        </p:blipFill>
        <p:spPr>
          <a:xfrm>
            <a:off x="17265282" y="1748614"/>
            <a:ext cx="3517902" cy="1511301"/>
          </a:xfrm>
          <a:prstGeom prst="rect">
            <a:avLst/>
          </a:prstGeom>
          <a:ln w="12700">
            <a:miter lim="400000"/>
          </a:ln>
        </p:spPr>
      </p:pic>
      <p:pic>
        <p:nvPicPr>
          <p:cNvPr id="597" name="gstwn_vs_g_2.wav" descr="gstwn_vs_g_2.wav"/>
          <p:cNvPicPr>
            <a:picLocks/>
          </p:cNvPicPr>
          <p:nvPr>
            <a:audioFile r:link="rId2"/>
            <p:extLst>
              <p:ext uri="{DAA4B4D4-6D71-4841-9C94-3DE7FCFB9230}">
                <p14:media xmlns:p14="http://schemas.microsoft.com/office/powerpoint/2010/main" r:embed="rId1"/>
              </p:ext>
            </p:extLst>
          </p:nvPr>
        </p:nvPicPr>
        <p:blipFill>
          <a:blip r:embed="rId10"/>
          <a:stretch>
            <a:fillRect/>
          </a:stretch>
        </p:blipFill>
        <p:spPr>
          <a:xfrm>
            <a:off x="10579087" y="11319490"/>
            <a:ext cx="571501" cy="571501"/>
          </a:xfrm>
          <a:prstGeom prst="rect">
            <a:avLst/>
          </a:prstGeom>
          <a:ln w="12700">
            <a:miter lim="400000"/>
          </a:ln>
        </p:spPr>
      </p:pic>
      <p:pic>
        <p:nvPicPr>
          <p:cNvPr id="598" name="gstwn_vs_g.wav" descr="gstwn_vs_g.wav"/>
          <p:cNvPicPr>
            <a:picLocks/>
          </p:cNvPicPr>
          <p:nvPr>
            <a:audioFile r:link="rId4"/>
            <p:extLst>
              <p:ext uri="{DAA4B4D4-6D71-4841-9C94-3DE7FCFB9230}">
                <p14:media xmlns:p14="http://schemas.microsoft.com/office/powerpoint/2010/main" r:embed="rId3"/>
              </p:ext>
            </p:extLst>
          </p:nvPr>
        </p:nvPicPr>
        <p:blipFill>
          <a:blip r:embed="rId10"/>
          <a:stretch>
            <a:fillRect/>
          </a:stretch>
        </p:blipFill>
        <p:spPr>
          <a:xfrm>
            <a:off x="7438396" y="11331836"/>
            <a:ext cx="571501" cy="571501"/>
          </a:xfrm>
          <a:prstGeom prst="rect">
            <a:avLst/>
          </a:prstGeom>
          <a:ln w="12700">
            <a:miter lim="400000"/>
          </a:ln>
        </p:spPr>
      </p:pic>
      <p:pic>
        <p:nvPicPr>
          <p:cNvPr id="599" name="gstwn_vs_g_4.wav" descr="gstwn_vs_g_4.wav"/>
          <p:cNvPicPr>
            <a:picLocks/>
          </p:cNvPicPr>
          <p:nvPr>
            <a:audioFile r:link="rId6"/>
            <p:extLst>
              <p:ext uri="{DAA4B4D4-6D71-4841-9C94-3DE7FCFB9230}">
                <p14:media xmlns:p14="http://schemas.microsoft.com/office/powerpoint/2010/main" r:embed="rId5"/>
              </p:ext>
            </p:extLst>
          </p:nvPr>
        </p:nvPicPr>
        <p:blipFill>
          <a:blip r:embed="rId10"/>
          <a:stretch>
            <a:fillRect/>
          </a:stretch>
        </p:blipFill>
        <p:spPr>
          <a:xfrm>
            <a:off x="13869209" y="1132071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2" fill="hold"/>
                                        <p:tgtEl>
                                          <p:spTgt spid="59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55" fill="hold"/>
                                        <p:tgtEl>
                                          <p:spTgt spid="59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46" fill="hold"/>
                                        <p:tgtEl>
                                          <p:spTgt spid="5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5" fill="hold" display="0">
                  <p:stCondLst>
                    <p:cond delay="indefinite"/>
                  </p:stCondLst>
                </p:cTn>
                <p:tgtEl>
                  <p:spTgt spid="597"/>
                </p:tgtEl>
              </p:cMediaNode>
            </p:audio>
            <p:audio>
              <p:cMediaNode vol="100000" showWhenStopped="0">
                <p:cTn id="16" fill="hold" display="0">
                  <p:stCondLst>
                    <p:cond delay="indefinite"/>
                  </p:stCondLst>
                </p:cTn>
                <p:tgtEl>
                  <p:spTgt spid="598"/>
                </p:tgtEl>
              </p:cMediaNode>
            </p:audio>
            <p:audio>
              <p:cMediaNode vol="100000" showWhenStopped="0">
                <p:cTn id="17" fill="hold" display="0">
                  <p:stCondLst>
                    <p:cond delay="indefinite"/>
                  </p:stCondLst>
                </p:cTn>
                <p:tgtEl>
                  <p:spTgt spid="59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Tacotron (/täkōˌträn/): An end-to-end speech synthesis system by Google…"/>
          <p:cNvSpPr txBox="1">
            <a:spLocks noGrp="1"/>
          </p:cNvSpPr>
          <p:nvPr>
            <p:ph type="body" sz="half" idx="1"/>
          </p:nvPr>
        </p:nvSpPr>
        <p:spPr>
          <a:xfrm>
            <a:off x="2194560" y="3691468"/>
            <a:ext cx="20116802" cy="3586153"/>
          </a:xfrm>
          <a:prstGeom prst="rect">
            <a:avLst/>
          </a:prstGeom>
        </p:spPr>
        <p:txBody>
          <a:bodyPr/>
          <a:lstStyle/>
          <a:p>
            <a:pPr marL="567557" indent="-567557">
              <a:buClrTx/>
              <a:buFont typeface="Arial"/>
              <a:buChar char="•"/>
            </a:pPr>
            <a:r>
              <a:t>Tacotron (/täkōˌträn/): An end-to-end speech synthesis system by Google</a:t>
            </a:r>
          </a:p>
          <a:p>
            <a:pPr marL="567557" indent="-567557">
              <a:buClrTx/>
              <a:buFont typeface="Arial"/>
              <a:buChar char="•"/>
            </a:pPr>
            <a:r>
              <a:t>Tacotron + predicting Style Tokens from text (Stanton et al. 2018)</a:t>
            </a:r>
          </a:p>
        </p:txBody>
      </p:sp>
      <p:sp>
        <p:nvSpPr>
          <p:cNvPr id="602" name="Expressive Synthetic Speech"/>
          <p:cNvSpPr txBox="1">
            <a:spLocks noGrp="1"/>
          </p:cNvSpPr>
          <p:nvPr>
            <p:ph type="title"/>
          </p:nvPr>
        </p:nvSpPr>
        <p:spPr>
          <a:xfrm>
            <a:off x="2194560" y="573206"/>
            <a:ext cx="20116802" cy="2901514"/>
          </a:xfrm>
          <a:prstGeom prst="rect">
            <a:avLst/>
          </a:prstGeom>
        </p:spPr>
        <p:txBody>
          <a:bodyPr/>
          <a:lstStyle/>
          <a:p>
            <a:r>
              <a:t>Expressive Synthetic Speech </a:t>
            </a:r>
          </a:p>
        </p:txBody>
      </p:sp>
      <p:pic>
        <p:nvPicPr>
          <p:cNvPr id="603" name="Image" descr="Image"/>
          <p:cNvPicPr>
            <a:picLocks noChangeAspect="1"/>
          </p:cNvPicPr>
          <p:nvPr/>
        </p:nvPicPr>
        <p:blipFill>
          <a:blip r:embed="rId6"/>
          <a:stretch>
            <a:fillRect/>
          </a:stretch>
        </p:blipFill>
        <p:spPr>
          <a:xfrm>
            <a:off x="17265282" y="1748614"/>
            <a:ext cx="3517902" cy="1511301"/>
          </a:xfrm>
          <a:prstGeom prst="rect">
            <a:avLst/>
          </a:prstGeom>
          <a:ln w="12700">
            <a:miter lim="400000"/>
          </a:ln>
        </p:spPr>
      </p:pic>
      <p:pic>
        <p:nvPicPr>
          <p:cNvPr id="604" name="Image" descr="Image"/>
          <p:cNvPicPr>
            <a:picLocks noChangeAspect="1"/>
          </p:cNvPicPr>
          <p:nvPr/>
        </p:nvPicPr>
        <p:blipFill>
          <a:blip r:embed="rId7"/>
          <a:stretch>
            <a:fillRect/>
          </a:stretch>
        </p:blipFill>
        <p:spPr>
          <a:xfrm>
            <a:off x="13556408" y="5710235"/>
            <a:ext cx="8908778" cy="6667694"/>
          </a:xfrm>
          <a:prstGeom prst="rect">
            <a:avLst/>
          </a:prstGeom>
          <a:ln w="12700">
            <a:miter lim="400000"/>
          </a:ln>
        </p:spPr>
      </p:pic>
      <p:sp>
        <p:nvSpPr>
          <p:cNvPr id="605" name="&quot;Thirty-six,&quot; he said, looking up at his mother and father. &quot;That's two less than last year.&quot; &quot;Darling, you haven't counted Auntie Marge's present, see, it's here under this big one from Mommy and Daddy.”"/>
          <p:cNvSpPr txBox="1"/>
          <p:nvPr/>
        </p:nvSpPr>
        <p:spPr>
          <a:xfrm>
            <a:off x="2710594" y="6881858"/>
            <a:ext cx="9932441" cy="2256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i="1">
                <a:solidFill>
                  <a:srgbClr val="404040"/>
                </a:solidFill>
                <a:latin typeface="Calibri"/>
                <a:ea typeface="Calibri"/>
                <a:cs typeface="Calibri"/>
                <a:sym typeface="Calibri"/>
              </a:defRPr>
            </a:lvl1pPr>
          </a:lstStyle>
          <a:p>
            <a:r>
              <a:t>"Thirty-six," he said, looking up at his mother and father. "That's two less than last year." "Darling, you haven't counted Auntie Marge's present, see, it's here under this big one from Mommy and Daddy.”</a:t>
            </a:r>
          </a:p>
        </p:txBody>
      </p:sp>
      <p:pic>
        <p:nvPicPr>
          <p:cNvPr id="606" name="gst_tpse_00000019.wav" descr="gst_tpse_00000019.wav"/>
          <p:cNvPicPr>
            <a:picLocks/>
          </p:cNvPicPr>
          <p:nvPr>
            <a:audioFile r:link="rId2"/>
            <p:extLst>
              <p:ext uri="{DAA4B4D4-6D71-4841-9C94-3DE7FCFB9230}">
                <p14:media xmlns:p14="http://schemas.microsoft.com/office/powerpoint/2010/main" r:embed="rId1"/>
              </p:ext>
            </p:extLst>
          </p:nvPr>
        </p:nvPicPr>
        <p:blipFill>
          <a:blip r:embed="rId8"/>
          <a:stretch>
            <a:fillRect/>
          </a:stretch>
        </p:blipFill>
        <p:spPr>
          <a:xfrm>
            <a:off x="8363594" y="11000530"/>
            <a:ext cx="571501" cy="571501"/>
          </a:xfrm>
          <a:prstGeom prst="rect">
            <a:avLst/>
          </a:prstGeom>
          <a:ln w="12700">
            <a:miter lim="400000"/>
          </a:ln>
        </p:spPr>
      </p:pic>
      <p:pic>
        <p:nvPicPr>
          <p:cNvPr id="607" name="tacobase_00000019.wav" descr="tacobase_00000019.wav"/>
          <p:cNvPicPr>
            <a:picLocks/>
          </p:cNvPicPr>
          <p:nvPr>
            <a:audioFile r:link="rId4"/>
            <p:extLst>
              <p:ext uri="{DAA4B4D4-6D71-4841-9C94-3DE7FCFB9230}">
                <p14:media xmlns:p14="http://schemas.microsoft.com/office/powerpoint/2010/main" r:embed="rId3"/>
              </p:ext>
            </p:extLst>
          </p:nvPr>
        </p:nvPicPr>
        <p:blipFill>
          <a:blip r:embed="rId8"/>
          <a:stretch>
            <a:fillRect/>
          </a:stretch>
        </p:blipFill>
        <p:spPr>
          <a:xfrm>
            <a:off x="3641280" y="11009734"/>
            <a:ext cx="571501" cy="571501"/>
          </a:xfrm>
          <a:prstGeom prst="rect">
            <a:avLst/>
          </a:prstGeom>
          <a:ln w="12700">
            <a:miter lim="400000"/>
          </a:ln>
        </p:spPr>
      </p:pic>
      <p:sp>
        <p:nvSpPr>
          <p:cNvPr id="608"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Tacotron</a:t>
            </a:r>
          </a:p>
        </p:txBody>
      </p:sp>
      <p:sp>
        <p:nvSpPr>
          <p:cNvPr id="609" name="Tacotron + predicted style token"/>
          <p:cNvSpPr txBox="1"/>
          <p:nvPr/>
        </p:nvSpPr>
        <p:spPr>
          <a:xfrm>
            <a:off x="6528571" y="10130480"/>
            <a:ext cx="5610802" cy="58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Tacotron + predicted style token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 fill="hold"/>
                                        <p:tgtEl>
                                          <p:spTgt spid="60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24" fill="hold"/>
                                        <p:tgtEl>
                                          <p:spTgt spid="6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606"/>
                </p:tgtEl>
              </p:cMediaNode>
            </p:audio>
            <p:audio>
              <p:cMediaNode vol="100000" showWhenStopped="0">
                <p:cTn id="12" fill="hold" display="0">
                  <p:stCondLst>
                    <p:cond delay="indefinite"/>
                  </p:stCondLst>
                </p:cTn>
                <p:tgtEl>
                  <p:spTgt spid="60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Title 1"/>
          <p:cNvSpPr txBox="1">
            <a:spLocks noGrp="1"/>
          </p:cNvSpPr>
          <p:nvPr>
            <p:ph type="title"/>
          </p:nvPr>
        </p:nvSpPr>
        <p:spPr>
          <a:xfrm>
            <a:off x="2194560" y="573206"/>
            <a:ext cx="20116802" cy="2901514"/>
          </a:xfrm>
          <a:prstGeom prst="rect">
            <a:avLst/>
          </a:prstGeom>
        </p:spPr>
        <p:txBody>
          <a:bodyPr/>
          <a:lstStyle/>
          <a:p>
            <a:r>
              <a:t>Emotional Voice Conversion</a:t>
            </a:r>
          </a:p>
        </p:txBody>
      </p:sp>
      <p:sp>
        <p:nvSpPr>
          <p:cNvPr id="612" name="Text Placeholder 2"/>
          <p:cNvSpPr txBox="1">
            <a:spLocks noGrp="1"/>
          </p:cNvSpPr>
          <p:nvPr>
            <p:ph type="body" idx="1"/>
          </p:nvPr>
        </p:nvSpPr>
        <p:spPr>
          <a:xfrm>
            <a:off x="2194560" y="3691468"/>
            <a:ext cx="20116802" cy="8046720"/>
          </a:xfrm>
          <a:prstGeom prst="rect">
            <a:avLst/>
          </a:prstGeom>
        </p:spPr>
        <p:txBody>
          <a:bodyPr/>
          <a:lstStyle/>
          <a:p>
            <a:pPr>
              <a:defRPr b="1"/>
            </a:pPr>
            <a:r>
              <a:t>(Zhou et al., 2020)</a:t>
            </a:r>
          </a:p>
        </p:txBody>
      </p:sp>
      <p:pic>
        <p:nvPicPr>
          <p:cNvPr id="613" name="Picture 4" descr="Picture 4"/>
          <p:cNvPicPr>
            <a:picLocks noChangeAspect="1"/>
          </p:cNvPicPr>
          <p:nvPr/>
        </p:nvPicPr>
        <p:blipFill>
          <a:blip r:embed="rId12"/>
          <a:stretch>
            <a:fillRect/>
          </a:stretch>
        </p:blipFill>
        <p:spPr>
          <a:xfrm>
            <a:off x="7087286" y="3620922"/>
            <a:ext cx="14433671" cy="6476346"/>
          </a:xfrm>
          <a:prstGeom prst="rect">
            <a:avLst/>
          </a:prstGeom>
          <a:ln w="12700">
            <a:miter lim="400000"/>
          </a:ln>
        </p:spPr>
      </p:pic>
      <p:pic>
        <p:nvPicPr>
          <p:cNvPr id="614" name="1_neutral.wav" descr="1_neutral.wav"/>
          <p:cNvPicPr>
            <a:picLocks/>
          </p:cNvPicPr>
          <p:nvPr>
            <a:audioFile r:link="rId2"/>
            <p:extLst>
              <p:ext uri="{DAA4B4D4-6D71-4841-9C94-3DE7FCFB9230}">
                <p14:media xmlns:p14="http://schemas.microsoft.com/office/powerpoint/2010/main" r:embed="rId1"/>
              </p:ext>
            </p:extLst>
          </p:nvPr>
        </p:nvPicPr>
        <p:blipFill>
          <a:blip r:embed="rId13"/>
          <a:stretch>
            <a:fillRect/>
          </a:stretch>
        </p:blipFill>
        <p:spPr>
          <a:xfrm>
            <a:off x="3471150" y="10963964"/>
            <a:ext cx="571501" cy="571501"/>
          </a:xfrm>
          <a:prstGeom prst="rect">
            <a:avLst/>
          </a:prstGeom>
          <a:ln w="12700">
            <a:miter lim="400000"/>
          </a:ln>
        </p:spPr>
      </p:pic>
      <p:pic>
        <p:nvPicPr>
          <p:cNvPr id="615" name="1_angry.wav" descr="1_angry.wav"/>
          <p:cNvPicPr>
            <a:picLocks/>
          </p:cNvPicPr>
          <p:nvPr>
            <a:audioFile r:link="rId4"/>
            <p:extLst>
              <p:ext uri="{DAA4B4D4-6D71-4841-9C94-3DE7FCFB9230}">
                <p14:media xmlns:p14="http://schemas.microsoft.com/office/powerpoint/2010/main" r:embed="rId3"/>
              </p:ext>
            </p:extLst>
          </p:nvPr>
        </p:nvPicPr>
        <p:blipFill>
          <a:blip r:embed="rId13"/>
          <a:stretch>
            <a:fillRect/>
          </a:stretch>
        </p:blipFill>
        <p:spPr>
          <a:xfrm>
            <a:off x="5903783" y="10881448"/>
            <a:ext cx="571501" cy="571501"/>
          </a:xfrm>
          <a:prstGeom prst="rect">
            <a:avLst/>
          </a:prstGeom>
          <a:ln w="12700">
            <a:miter lim="400000"/>
          </a:ln>
        </p:spPr>
      </p:pic>
      <p:pic>
        <p:nvPicPr>
          <p:cNvPr id="616" name="1_converted.wav" descr="1_converted.wav"/>
          <p:cNvPicPr>
            <a:picLocks/>
          </p:cNvPicPr>
          <p:nvPr>
            <a:audioFile r:link="rId6"/>
            <p:extLst>
              <p:ext uri="{DAA4B4D4-6D71-4841-9C94-3DE7FCFB9230}">
                <p14:media xmlns:p14="http://schemas.microsoft.com/office/powerpoint/2010/main" r:embed="rId5"/>
              </p:ext>
            </p:extLst>
          </p:nvPr>
        </p:nvPicPr>
        <p:blipFill>
          <a:blip r:embed="rId13"/>
          <a:stretch>
            <a:fillRect/>
          </a:stretch>
        </p:blipFill>
        <p:spPr>
          <a:xfrm>
            <a:off x="7979719" y="10925388"/>
            <a:ext cx="571501" cy="571501"/>
          </a:xfrm>
          <a:prstGeom prst="rect">
            <a:avLst/>
          </a:prstGeom>
          <a:ln w="12700">
            <a:miter lim="400000"/>
          </a:ln>
        </p:spPr>
      </p:pic>
      <p:sp>
        <p:nvSpPr>
          <p:cNvPr id="617" name="Tacotron"/>
          <p:cNvSpPr txBox="1"/>
          <p:nvPr/>
        </p:nvSpPr>
        <p:spPr>
          <a:xfrm>
            <a:off x="18307440" y="10138856"/>
            <a:ext cx="2331395" cy="588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Converted</a:t>
            </a:r>
          </a:p>
        </p:txBody>
      </p:sp>
      <p:sp>
        <p:nvSpPr>
          <p:cNvPr id="618" name="Tacotron"/>
          <p:cNvSpPr txBox="1"/>
          <p:nvPr/>
        </p:nvSpPr>
        <p:spPr>
          <a:xfrm>
            <a:off x="5686630" y="10130480"/>
            <a:ext cx="1772690" cy="58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Anger</a:t>
            </a:r>
          </a:p>
        </p:txBody>
      </p:sp>
      <p:sp>
        <p:nvSpPr>
          <p:cNvPr id="619"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Neutral</a:t>
            </a:r>
          </a:p>
        </p:txBody>
      </p:sp>
      <p:pic>
        <p:nvPicPr>
          <p:cNvPr id="620" name="2_neutral.wav" descr="2_neutral.wav"/>
          <p:cNvPicPr>
            <a:picLocks/>
          </p:cNvPicPr>
          <p:nvPr>
            <a:audioFile r:link="rId2"/>
            <p:extLst>
              <p:ext uri="{DAA4B4D4-6D71-4841-9C94-3DE7FCFB9230}">
                <p14:media xmlns:p14="http://schemas.microsoft.com/office/powerpoint/2010/main" r:embed="rId1"/>
              </p:ext>
            </p:extLst>
          </p:nvPr>
        </p:nvPicPr>
        <p:blipFill>
          <a:blip r:embed="rId13"/>
          <a:stretch>
            <a:fillRect/>
          </a:stretch>
        </p:blipFill>
        <p:spPr>
          <a:xfrm>
            <a:off x="13630600" y="10820758"/>
            <a:ext cx="571501" cy="571501"/>
          </a:xfrm>
          <a:prstGeom prst="rect">
            <a:avLst/>
          </a:prstGeom>
          <a:ln w="12700">
            <a:miter lim="400000"/>
          </a:ln>
        </p:spPr>
      </p:pic>
      <p:pic>
        <p:nvPicPr>
          <p:cNvPr id="621" name="2_sad.wav" descr="2_sad.wav"/>
          <p:cNvPicPr>
            <a:picLocks/>
          </p:cNvPicPr>
          <p:nvPr>
            <a:audioFile r:link="rId8"/>
            <p:extLst>
              <p:ext uri="{DAA4B4D4-6D71-4841-9C94-3DE7FCFB9230}">
                <p14:media xmlns:p14="http://schemas.microsoft.com/office/powerpoint/2010/main" r:embed="rId7"/>
              </p:ext>
            </p:extLst>
          </p:nvPr>
        </p:nvPicPr>
        <p:blipFill>
          <a:blip r:embed="rId13"/>
          <a:stretch>
            <a:fillRect/>
          </a:stretch>
        </p:blipFill>
        <p:spPr>
          <a:xfrm>
            <a:off x="16283458" y="10925388"/>
            <a:ext cx="571501" cy="571501"/>
          </a:xfrm>
          <a:prstGeom prst="rect">
            <a:avLst/>
          </a:prstGeom>
          <a:ln w="12700">
            <a:miter lim="400000"/>
          </a:ln>
        </p:spPr>
      </p:pic>
      <p:pic>
        <p:nvPicPr>
          <p:cNvPr id="622" name="2_converted.wav" descr="2_converted.wav"/>
          <p:cNvPicPr>
            <a:picLocks/>
          </p:cNvPicPr>
          <p:nvPr>
            <a:audioFile r:link="rId10"/>
            <p:extLst>
              <p:ext uri="{DAA4B4D4-6D71-4841-9C94-3DE7FCFB9230}">
                <p14:media xmlns:p14="http://schemas.microsoft.com/office/powerpoint/2010/main" r:embed="rId9"/>
              </p:ext>
            </p:extLst>
          </p:nvPr>
        </p:nvPicPr>
        <p:blipFill>
          <a:blip r:embed="rId13"/>
          <a:stretch>
            <a:fillRect/>
          </a:stretch>
        </p:blipFill>
        <p:spPr>
          <a:xfrm>
            <a:off x="18936317" y="10848233"/>
            <a:ext cx="571501" cy="571501"/>
          </a:xfrm>
          <a:prstGeom prst="rect">
            <a:avLst/>
          </a:prstGeom>
          <a:ln w="12700">
            <a:miter lim="400000"/>
          </a:ln>
        </p:spPr>
      </p:pic>
      <p:sp>
        <p:nvSpPr>
          <p:cNvPr id="623" name="Tacotron"/>
          <p:cNvSpPr txBox="1"/>
          <p:nvPr/>
        </p:nvSpPr>
        <p:spPr>
          <a:xfrm>
            <a:off x="13485666" y="10176292"/>
            <a:ext cx="1772690" cy="58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Neutral</a:t>
            </a:r>
          </a:p>
        </p:txBody>
      </p:sp>
      <p:sp>
        <p:nvSpPr>
          <p:cNvPr id="624" name="Tacotron"/>
          <p:cNvSpPr txBox="1"/>
          <p:nvPr/>
        </p:nvSpPr>
        <p:spPr>
          <a:xfrm>
            <a:off x="16193740" y="10176292"/>
            <a:ext cx="1772690" cy="588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Sad</a:t>
            </a:r>
          </a:p>
        </p:txBody>
      </p:sp>
      <p:sp>
        <p:nvSpPr>
          <p:cNvPr id="625" name="Tacotron"/>
          <p:cNvSpPr txBox="1"/>
          <p:nvPr/>
        </p:nvSpPr>
        <p:spPr>
          <a:xfrm>
            <a:off x="7804074" y="10143079"/>
            <a:ext cx="2052817" cy="588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r>
              <a:t>Converted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 fill="hold"/>
                                        <p:tgtEl>
                                          <p:spTgt spid="6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77" fill="hold"/>
                                        <p:tgtEl>
                                          <p:spTgt spid="6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00" fill="hold"/>
                                        <p:tgtEl>
                                          <p:spTgt spid="61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72" fill="hold"/>
                                        <p:tgtEl>
                                          <p:spTgt spid="62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018" fill="hold"/>
                                        <p:tgtEl>
                                          <p:spTgt spid="62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00" fill="hold"/>
                                        <p:tgtEl>
                                          <p:spTgt spid="6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cTn>
                <p:tgtEl>
                  <p:spTgt spid="614"/>
                </p:tgtEl>
              </p:cMediaNode>
            </p:audio>
            <p:audio>
              <p:cMediaNode vol="80000" showWhenStopped="0">
                <p:cTn id="28" fill="hold" display="0">
                  <p:stCondLst>
                    <p:cond delay="indefinite"/>
                  </p:stCondLst>
                </p:cTn>
                <p:tgtEl>
                  <p:spTgt spid="615"/>
                </p:tgtEl>
              </p:cMediaNode>
            </p:audio>
            <p:audio>
              <p:cMediaNode vol="80000" showWhenStopped="0">
                <p:cTn id="29" fill="hold" display="0">
                  <p:stCondLst>
                    <p:cond delay="indefinite"/>
                  </p:stCondLst>
                </p:cTn>
                <p:tgtEl>
                  <p:spTgt spid="616"/>
                </p:tgtEl>
              </p:cMediaNode>
            </p:audio>
            <p:audio>
              <p:cMediaNode vol="80000" showWhenStopped="0">
                <p:cTn id="30" fill="hold" display="0">
                  <p:stCondLst>
                    <p:cond delay="indefinite"/>
                  </p:stCondLst>
                </p:cTn>
                <p:tgtEl>
                  <p:spTgt spid="620"/>
                </p:tgtEl>
              </p:cMediaNode>
            </p:audio>
            <p:audio>
              <p:cMediaNode vol="80000" showWhenStopped="0">
                <p:cTn id="31" fill="hold" display="0">
                  <p:stCondLst>
                    <p:cond delay="indefinite"/>
                  </p:stCondLst>
                </p:cTn>
                <p:tgtEl>
                  <p:spTgt spid="621"/>
                </p:tgtEl>
              </p:cMediaNode>
            </p:audio>
            <p:audio>
              <p:cMediaNode vol="80000" showWhenStopped="0">
                <p:cTn id="32" fill="hold" display="0">
                  <p:stCondLst>
                    <p:cond delay="indefinite"/>
                  </p:stCondLst>
                </p:cTn>
                <p:tgtEl>
                  <p:spTgt spid="62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entiment and Emotion in Text"/>
          <p:cNvSpPr txBox="1">
            <a:spLocks noGrp="1"/>
          </p:cNvSpPr>
          <p:nvPr>
            <p:ph type="title"/>
          </p:nvPr>
        </p:nvSpPr>
        <p:spPr>
          <a:xfrm>
            <a:off x="2194560" y="1517901"/>
            <a:ext cx="20116802" cy="6193314"/>
          </a:xfrm>
          <a:prstGeom prst="rect">
            <a:avLst/>
          </a:prstGeom>
        </p:spPr>
        <p:txBody>
          <a:bodyPr/>
          <a:lstStyle>
            <a:lvl1pPr>
              <a:defRPr sz="9600"/>
            </a:lvl1pPr>
          </a:lstStyle>
          <a:p>
            <a:r>
              <a:t>Sentiment and Emotion in Text</a:t>
            </a:r>
          </a:p>
        </p:txBody>
      </p:sp>
      <p:sp>
        <p:nvSpPr>
          <p:cNvPr id="628" name="Double-click to edit"/>
          <p:cNvSpPr txBox="1">
            <a:spLocks noGrp="1"/>
          </p:cNvSpPr>
          <p:nvPr>
            <p:ph type="body" sz="quarter" idx="1"/>
          </p:nvPr>
        </p:nvSpPr>
        <p:spPr>
          <a:xfrm>
            <a:off x="2200100" y="8911242"/>
            <a:ext cx="20116802" cy="2286006"/>
          </a:xfrm>
          <a:prstGeom prst="rect">
            <a:avLst/>
          </a:prstGeom>
        </p:spPr>
        <p:txBody>
          <a:bodyPr/>
          <a:lstStyle/>
          <a:p>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English Sentiment Lexicon"/>
          <p:cNvSpPr txBox="1">
            <a:spLocks noGrp="1"/>
          </p:cNvSpPr>
          <p:nvPr>
            <p:ph type="title"/>
          </p:nvPr>
        </p:nvSpPr>
        <p:spPr>
          <a:xfrm>
            <a:off x="2194560" y="573206"/>
            <a:ext cx="20116802" cy="2901514"/>
          </a:xfrm>
          <a:prstGeom prst="rect">
            <a:avLst/>
          </a:prstGeom>
        </p:spPr>
        <p:txBody>
          <a:bodyPr/>
          <a:lstStyle/>
          <a:p>
            <a:r>
              <a:t>English Sentiment Lexicon</a:t>
            </a:r>
          </a:p>
        </p:txBody>
      </p:sp>
      <p:sp>
        <p:nvSpPr>
          <p:cNvPr id="631" name="The General Inquirer (Stone et al. 1966)…"/>
          <p:cNvSpPr txBox="1">
            <a:spLocks noGrp="1"/>
          </p:cNvSpPr>
          <p:nvPr>
            <p:ph type="body" idx="1"/>
          </p:nvPr>
        </p:nvSpPr>
        <p:spPr>
          <a:xfrm>
            <a:off x="2194560" y="3691468"/>
            <a:ext cx="21747772" cy="8046720"/>
          </a:xfrm>
          <a:prstGeom prst="rect">
            <a:avLst/>
          </a:prstGeom>
        </p:spPr>
        <p:txBody>
          <a:bodyPr/>
          <a:lstStyle/>
          <a:p>
            <a:pPr marL="561882" indent="-561882" defTabSz="1810511">
              <a:lnSpc>
                <a:spcPct val="103500"/>
              </a:lnSpc>
              <a:buClrTx/>
              <a:buFont typeface="Arial"/>
              <a:buChar char="•"/>
              <a:defRPr sz="4700"/>
            </a:pPr>
            <a:r>
              <a:t>The General Inquirer (Stone et al. 1966)</a:t>
            </a:r>
          </a:p>
          <a:p>
            <a:pPr marL="995780" lvl="1" indent="-543152" defTabSz="1810511">
              <a:lnSpc>
                <a:spcPct val="103500"/>
              </a:lnSpc>
              <a:buClrTx/>
              <a:buFont typeface="Arial"/>
              <a:buChar char="–"/>
              <a:defRPr sz="4700"/>
            </a:pPr>
            <a:r>
              <a:t>Positive (1915), Negative (2291), Strong vs Weak, Pleasure, Pain, etc.</a:t>
            </a:r>
          </a:p>
          <a:p>
            <a:pPr marL="561882" indent="-561882" defTabSz="1810511">
              <a:lnSpc>
                <a:spcPct val="103500"/>
              </a:lnSpc>
              <a:buClrTx/>
              <a:buFont typeface="Arial"/>
              <a:buChar char="•"/>
              <a:defRPr sz="4700"/>
            </a:pPr>
            <a:r>
              <a:t>LIWC (Linguistic Inquiry and Word Count) </a:t>
            </a:r>
          </a:p>
          <a:p>
            <a:pPr marL="995780" lvl="1" indent="-543152" defTabSz="1810511">
              <a:lnSpc>
                <a:spcPct val="103500"/>
              </a:lnSpc>
              <a:buClrTx/>
              <a:buFont typeface="Arial"/>
              <a:buChar char="–"/>
              <a:defRPr sz="4700"/>
            </a:pPr>
            <a:r>
              <a:t>Negative emotion (anxiety, anger, sadness); Positive emotion</a:t>
            </a:r>
          </a:p>
          <a:p>
            <a:pPr marL="561882" indent="-561882" defTabSz="1810511">
              <a:lnSpc>
                <a:spcPct val="103500"/>
              </a:lnSpc>
              <a:buClrTx/>
              <a:buFont typeface="Arial"/>
              <a:buChar char="•"/>
              <a:defRPr sz="4700"/>
            </a:pPr>
            <a:r>
              <a:t>MPQA Subjectivity Cues Lexicon</a:t>
            </a:r>
          </a:p>
          <a:p>
            <a:pPr marL="995780" lvl="1" indent="-543152" defTabSz="1810511">
              <a:lnSpc>
                <a:spcPct val="103500"/>
              </a:lnSpc>
              <a:buClrTx/>
              <a:buFont typeface="Arial"/>
              <a:buChar char="–"/>
              <a:defRPr sz="4700"/>
            </a:pPr>
            <a:r>
              <a:t>2718 positive, 4912 negative </a:t>
            </a:r>
          </a:p>
          <a:p>
            <a:pPr marL="561882" indent="-561882" defTabSz="1810511">
              <a:lnSpc>
                <a:spcPct val="103500"/>
              </a:lnSpc>
              <a:buClrTx/>
              <a:buFont typeface="Arial"/>
              <a:buChar char="•"/>
              <a:defRPr sz="4700"/>
            </a:pPr>
            <a:r>
              <a:t>Bing Liu Opinion Lexicon</a:t>
            </a:r>
          </a:p>
          <a:p>
            <a:pPr marL="995780" lvl="1" indent="-543152" defTabSz="1810511">
              <a:lnSpc>
                <a:spcPct val="103500"/>
              </a:lnSpc>
              <a:buClrTx/>
              <a:buFont typeface="Arial"/>
              <a:buChar char="–"/>
              <a:defRPr sz="4700"/>
            </a:pPr>
            <a:r>
              <a:t>2006 positive, 4783 negative</a:t>
            </a:r>
          </a:p>
          <a:p>
            <a:pPr marL="561882" indent="-561882" defTabSz="1810511">
              <a:lnSpc>
                <a:spcPct val="103500"/>
              </a:lnSpc>
              <a:buClrTx/>
              <a:buFont typeface="Arial"/>
              <a:buChar char="•"/>
              <a:defRPr sz="4700"/>
            </a:pPr>
            <a:r>
              <a:t>SentiWordNet</a:t>
            </a:r>
          </a:p>
          <a:p>
            <a:pPr marL="995780" lvl="1" indent="-543152" defTabSz="1810511">
              <a:lnSpc>
                <a:spcPct val="103500"/>
              </a:lnSpc>
              <a:buClrTx/>
              <a:buFont typeface="Arial"/>
              <a:buChar char="–"/>
              <a:defRPr sz="4700"/>
            </a:pPr>
            <a:r>
              <a:t>WordNet synsets automatically labeled with positivity, negativity, and objectiveness</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olyglot (Multilingual text processing toolkit )"/>
          <p:cNvSpPr txBox="1">
            <a:spLocks noGrp="1"/>
          </p:cNvSpPr>
          <p:nvPr>
            <p:ph type="title"/>
          </p:nvPr>
        </p:nvSpPr>
        <p:spPr>
          <a:xfrm>
            <a:off x="2194560" y="573206"/>
            <a:ext cx="20116802" cy="2901514"/>
          </a:xfrm>
          <a:prstGeom prst="rect">
            <a:avLst/>
          </a:prstGeom>
        </p:spPr>
        <p:txBody>
          <a:bodyPr/>
          <a:lstStyle/>
          <a:p>
            <a:r>
              <a:t>Polyglot </a:t>
            </a:r>
            <a:r>
              <a:rPr sz="7200" spc="-200"/>
              <a:t>(Multilingual text processing toolkit )</a:t>
            </a:r>
          </a:p>
        </p:txBody>
      </p:sp>
      <p:sp>
        <p:nvSpPr>
          <p:cNvPr id="636" name="Sentiment polarity lexicons for 136 languages…"/>
          <p:cNvSpPr txBox="1">
            <a:spLocks noGrp="1"/>
          </p:cNvSpPr>
          <p:nvPr>
            <p:ph type="body" sz="half" idx="1"/>
          </p:nvPr>
        </p:nvSpPr>
        <p:spPr>
          <a:xfrm>
            <a:off x="2194560" y="3691468"/>
            <a:ext cx="20116802" cy="4554655"/>
          </a:xfrm>
          <a:prstGeom prst="rect">
            <a:avLst/>
          </a:prstGeom>
        </p:spPr>
        <p:txBody>
          <a:bodyPr/>
          <a:lstStyle/>
          <a:p>
            <a:pPr marL="539179" indent="-539179" defTabSz="1737360">
              <a:lnSpc>
                <a:spcPct val="103500"/>
              </a:lnSpc>
              <a:buClrTx/>
              <a:buFont typeface="Arial"/>
              <a:buChar char="•"/>
              <a:defRPr sz="4500"/>
            </a:pPr>
            <a:r>
              <a:t>Sentiment polarity lexicons for 136 languages</a:t>
            </a:r>
          </a:p>
          <a:p>
            <a:pPr marL="955547" lvl="1" indent="-521206" defTabSz="1737360">
              <a:lnSpc>
                <a:spcPct val="103500"/>
              </a:lnSpc>
              <a:buClrTx/>
              <a:buFont typeface="Arial"/>
              <a:buChar char="–"/>
              <a:defRPr sz="4500"/>
            </a:pPr>
            <a:r>
              <a:t>7,741,544 high-frequency words from 136 languages in Wikipedia</a:t>
            </a:r>
          </a:p>
          <a:p>
            <a:pPr marL="955547" lvl="1" indent="-521206" defTabSz="1737360">
              <a:lnSpc>
                <a:spcPct val="103500"/>
              </a:lnSpc>
              <a:buClrTx/>
              <a:buFont typeface="Arial"/>
              <a:buChar char="–"/>
              <a:defRPr sz="4500"/>
            </a:pPr>
            <a:r>
              <a:t>Use Bing Liu Opinion Lexicon (English) as seed</a:t>
            </a:r>
          </a:p>
          <a:p>
            <a:pPr marL="955547" lvl="1" indent="-521206" defTabSz="1737360">
              <a:lnSpc>
                <a:spcPct val="103500"/>
              </a:lnSpc>
              <a:buClrTx/>
              <a:buFont typeface="Arial"/>
              <a:buChar char="–"/>
              <a:defRPr sz="4500"/>
            </a:pPr>
            <a:r>
              <a:t>Wiktionary + Google Translation + Transliteration + WordNet to generate edges between words</a:t>
            </a:r>
          </a:p>
          <a:p>
            <a:pPr marL="955547" lvl="1" indent="-521206" defTabSz="1737360">
              <a:lnSpc>
                <a:spcPct val="103500"/>
              </a:lnSpc>
              <a:buClrTx/>
              <a:buFont typeface="Arial"/>
              <a:buChar char="–"/>
              <a:defRPr sz="4500"/>
            </a:pPr>
            <a:r>
              <a:t>Propagate sentiment labels through the edges</a:t>
            </a:r>
          </a:p>
        </p:txBody>
      </p:sp>
      <p:pic>
        <p:nvPicPr>
          <p:cNvPr id="637" name="Image" descr="Image"/>
          <p:cNvPicPr>
            <a:picLocks noChangeAspect="1"/>
          </p:cNvPicPr>
          <p:nvPr/>
        </p:nvPicPr>
        <p:blipFill>
          <a:blip r:embed="rId3"/>
          <a:stretch>
            <a:fillRect/>
          </a:stretch>
        </p:blipFill>
        <p:spPr>
          <a:xfrm>
            <a:off x="5135562" y="8311287"/>
            <a:ext cx="14112877" cy="4292182"/>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utchick’s wheel of emotion"/>
          <p:cNvSpPr txBox="1">
            <a:spLocks noGrp="1"/>
          </p:cNvSpPr>
          <p:nvPr>
            <p:ph type="title"/>
          </p:nvPr>
        </p:nvSpPr>
        <p:spPr>
          <a:xfrm>
            <a:off x="2194560" y="573206"/>
            <a:ext cx="20116802" cy="2901514"/>
          </a:xfrm>
          <a:prstGeom prst="rect">
            <a:avLst/>
          </a:prstGeom>
        </p:spPr>
        <p:txBody>
          <a:bodyPr/>
          <a:lstStyle/>
          <a:p>
            <a:r>
              <a:t>Emotion Theory:</a:t>
            </a:r>
          </a:p>
          <a:p>
            <a:r>
              <a:t>Plutchik’s wheel of emotion </a:t>
            </a:r>
          </a:p>
        </p:txBody>
      </p:sp>
      <p:sp>
        <p:nvSpPr>
          <p:cNvPr id="642" name="8 basic emotions in four opposing pairs…"/>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8 basic emotions in four opposing pairs</a:t>
            </a:r>
            <a:endParaRPr sz="1200">
              <a:latin typeface="Times Roman"/>
              <a:ea typeface="Times Roman"/>
              <a:cs typeface="Times Roman"/>
              <a:sym typeface="Times Roman"/>
            </a:endParaRPr>
          </a:p>
          <a:p>
            <a:pPr marL="1005838" lvl="1" indent="-548638">
              <a:buClrTx/>
              <a:buFont typeface="Arial"/>
              <a:buChar char="–"/>
            </a:pPr>
            <a:r>
              <a:t>joy–sadness</a:t>
            </a:r>
          </a:p>
          <a:p>
            <a:pPr marL="1005838" lvl="1" indent="-548638">
              <a:buClrTx/>
              <a:buFont typeface="Arial"/>
              <a:buChar char="–"/>
            </a:pPr>
            <a:r>
              <a:t>anger–fear</a:t>
            </a:r>
          </a:p>
          <a:p>
            <a:pPr marL="1005838" lvl="1" indent="-548638">
              <a:buClrTx/>
              <a:buFont typeface="Arial"/>
              <a:buChar char="–"/>
            </a:pPr>
            <a:r>
              <a:t>trust–disgust</a:t>
            </a:r>
          </a:p>
          <a:p>
            <a:pPr marL="1005838" lvl="1" indent="-548638">
              <a:buClrTx/>
              <a:buFont typeface="Arial"/>
              <a:buChar char="–"/>
            </a:pPr>
            <a:r>
              <a:t>anticipation–surprise </a:t>
            </a:r>
          </a:p>
        </p:txBody>
      </p:sp>
      <p:pic>
        <p:nvPicPr>
          <p:cNvPr id="643" name="Image" descr="Image"/>
          <p:cNvPicPr>
            <a:picLocks noChangeAspect="1"/>
          </p:cNvPicPr>
          <p:nvPr/>
        </p:nvPicPr>
        <p:blipFill>
          <a:blip r:embed="rId2"/>
          <a:stretch>
            <a:fillRect/>
          </a:stretch>
        </p:blipFill>
        <p:spPr>
          <a:xfrm>
            <a:off x="12067337" y="3123712"/>
            <a:ext cx="10228258" cy="1037145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Categorical</a:t>
            </a:r>
            <a:r>
              <a:t> Approach </a:t>
            </a:r>
          </a:p>
        </p:txBody>
      </p:sp>
      <p:sp>
        <p:nvSpPr>
          <p:cNvPr id="229" name="Categorical Approach…"/>
          <p:cNvSpPr txBox="1">
            <a:spLocks noGrp="1"/>
          </p:cNvSpPr>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0"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defRPr sz="10000" b="1">
                <a:solidFill>
                  <a:srgbClr val="008B00"/>
                </a:solidFill>
                <a:latin typeface="+mj-lt"/>
                <a:ea typeface="+mj-ea"/>
                <a:cs typeface="+mj-cs"/>
                <a:sym typeface="Helvetica"/>
              </a:defRPr>
            </a:lvl1pPr>
          </a:lstStyle>
          <a:p>
            <a:r>
              <a:t>?</a:t>
            </a:r>
          </a:p>
        </p:txBody>
      </p:sp>
      <p:grpSp>
        <p:nvGrpSpPr>
          <p:cNvPr id="233" name="Group"/>
          <p:cNvGrpSpPr/>
          <p:nvPr/>
        </p:nvGrpSpPr>
        <p:grpSpPr>
          <a:xfrm>
            <a:off x="7593096" y="6154717"/>
            <a:ext cx="10219296" cy="6085568"/>
            <a:chOff x="0" y="0"/>
            <a:chExt cx="10219294" cy="6085567"/>
          </a:xfrm>
        </p:grpSpPr>
        <p:pic>
          <p:nvPicPr>
            <p:cNvPr id="231" name="Screen Shot 2018-08-31 at 4.06.28 AM.png" descr="Screen Shot 2018-08-31 at 4.06.28 AM.png"/>
            <p:cNvPicPr>
              <a:picLocks noChangeAspect="1"/>
            </p:cNvPicPr>
            <p:nvPr/>
          </p:nvPicPr>
          <p:blipFill>
            <a:blip r:embed="rId2"/>
            <a:srcRect b="36928"/>
            <a:stretch>
              <a:fillRect/>
            </a:stretch>
          </p:blipFill>
          <p:spPr>
            <a:xfrm>
              <a:off x="0" y="0"/>
              <a:ext cx="10101262" cy="3613169"/>
            </a:xfrm>
            <a:prstGeom prst="rect">
              <a:avLst/>
            </a:prstGeom>
            <a:ln w="12700" cap="flat">
              <a:noFill/>
              <a:miter lim="400000"/>
            </a:ln>
            <a:effectLst/>
          </p:spPr>
        </p:pic>
        <p:sp>
          <p:nvSpPr>
            <p:cNvPr id="232"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l" defTabSz="1828800">
                <a:defRPr sz="4800">
                  <a:latin typeface="Calibri"/>
                  <a:ea typeface="Calibri"/>
                  <a:cs typeface="Calibri"/>
                  <a:sym typeface="Calibri"/>
                </a:defRPr>
              </a:lvl1pPr>
            </a:lstStyle>
            <a:p>
              <a:r>
                <a:t>Anger     Sadness     Disgust     Happiness</a:t>
              </a:r>
            </a:p>
          </p:txBody>
        </p:sp>
      </p:grpSp>
      <p:sp>
        <p:nvSpPr>
          <p:cNvPr id="234" name="Slide Number"/>
          <p:cNvSpPr txBox="1">
            <a:spLocks noGrp="1"/>
          </p:cNvSpPr>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30" grpId="3" animBg="1" advAuto="0"/>
      <p:bldP spid="230" grpId="4" animBg="1" advAuto="0"/>
      <p:bldP spid="233"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NRC Word-Emotion Association Lexicon"/>
          <p:cNvSpPr txBox="1">
            <a:spLocks noGrp="1"/>
          </p:cNvSpPr>
          <p:nvPr>
            <p:ph type="title"/>
          </p:nvPr>
        </p:nvSpPr>
        <p:spPr>
          <a:xfrm>
            <a:off x="2194560" y="573206"/>
            <a:ext cx="20116802" cy="2901514"/>
          </a:xfrm>
          <a:prstGeom prst="rect">
            <a:avLst/>
          </a:prstGeom>
        </p:spPr>
        <p:txBody>
          <a:bodyPr/>
          <a:lstStyle/>
          <a:p>
            <a:r>
              <a:t>NRC Word-Emotion Association Lexicon</a:t>
            </a:r>
          </a:p>
        </p:txBody>
      </p:sp>
      <p:sp>
        <p:nvSpPr>
          <p:cNvPr id="646" name="(Mohammad and Turney 2011)…"/>
          <p:cNvSpPr txBox="1">
            <a:spLocks noGrp="1"/>
          </p:cNvSpPr>
          <p:nvPr>
            <p:ph type="body" sz="half" idx="1"/>
          </p:nvPr>
        </p:nvSpPr>
        <p:spPr>
          <a:xfrm>
            <a:off x="2194560" y="3691468"/>
            <a:ext cx="14356969" cy="8046720"/>
          </a:xfrm>
          <a:prstGeom prst="rect">
            <a:avLst/>
          </a:prstGeom>
        </p:spPr>
        <p:txBody>
          <a:bodyPr/>
          <a:lstStyle/>
          <a:p>
            <a:pPr marL="0" indent="0">
              <a:buSzTx/>
              <a:buNone/>
            </a:pPr>
            <a:r>
              <a:t>(Mohammad and Turney 2011)</a:t>
            </a:r>
          </a:p>
          <a:p>
            <a:pPr marL="567557" indent="-567557">
              <a:buClrTx/>
              <a:buFont typeface="Arial"/>
              <a:buChar char="•"/>
            </a:pPr>
            <a:r>
              <a:t>Categorical approach of emotion</a:t>
            </a:r>
          </a:p>
          <a:p>
            <a:pPr marL="567557" indent="-567557">
              <a:buClrTx/>
              <a:buFont typeface="Arial"/>
              <a:buChar char="•"/>
            </a:pPr>
            <a:r>
              <a:t>10k words chosen mainly from earlier lexicons </a:t>
            </a:r>
          </a:p>
          <a:p>
            <a:pPr marL="567557" indent="-567557">
              <a:buClrTx/>
              <a:buFont typeface="Arial"/>
              <a:buChar char="•"/>
            </a:pPr>
            <a:r>
              <a:t>Labeled by Amazon Mechanical Turk </a:t>
            </a:r>
          </a:p>
          <a:p>
            <a:pPr marL="1005838" lvl="1" indent="-548638">
              <a:buClrTx/>
              <a:buFont typeface="Arial"/>
              <a:buChar char="–"/>
            </a:pPr>
            <a:r>
              <a:t>Joy, sadness, anger, fear, trust, disgust, anticipation, surprise; positive, negative</a:t>
            </a:r>
          </a:p>
        </p:txBody>
      </p:sp>
      <p:pic>
        <p:nvPicPr>
          <p:cNvPr id="647" name="Image" descr="Image"/>
          <p:cNvPicPr>
            <a:picLocks noChangeAspect="1"/>
          </p:cNvPicPr>
          <p:nvPr/>
        </p:nvPicPr>
        <p:blipFill>
          <a:blip r:embed="rId3"/>
          <a:stretch>
            <a:fillRect/>
          </a:stretch>
        </p:blipFill>
        <p:spPr>
          <a:xfrm>
            <a:off x="16913739" y="3595225"/>
            <a:ext cx="6509223" cy="8960223"/>
          </a:xfrm>
          <a:prstGeom prst="rect">
            <a:avLst/>
          </a:prstGeom>
          <a:ln w="12700">
            <a:miter lim="400000"/>
          </a:ln>
        </p:spPr>
      </p:pic>
      <p:pic>
        <p:nvPicPr>
          <p:cNvPr id="648" name="Image" descr="Image"/>
          <p:cNvPicPr>
            <a:picLocks noChangeAspect="1"/>
          </p:cNvPicPr>
          <p:nvPr/>
        </p:nvPicPr>
        <p:blipFill>
          <a:blip r:embed="rId4"/>
          <a:stretch>
            <a:fillRect/>
          </a:stretch>
        </p:blipFill>
        <p:spPr>
          <a:xfrm>
            <a:off x="1500448" y="8836407"/>
            <a:ext cx="15009974" cy="2932318"/>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Lexicon of Valence, Arousal, and Dominance"/>
          <p:cNvSpPr txBox="1">
            <a:spLocks noGrp="1"/>
          </p:cNvSpPr>
          <p:nvPr>
            <p:ph type="title"/>
          </p:nvPr>
        </p:nvSpPr>
        <p:spPr>
          <a:xfrm>
            <a:off x="2194559" y="573206"/>
            <a:ext cx="21515880" cy="2901514"/>
          </a:xfrm>
          <a:prstGeom prst="rect">
            <a:avLst/>
          </a:prstGeom>
        </p:spPr>
        <p:txBody>
          <a:bodyPr/>
          <a:lstStyle/>
          <a:p>
            <a:r>
              <a:t>Lexicon of Valence, Arousal, and Dominance </a:t>
            </a:r>
          </a:p>
        </p:txBody>
      </p:sp>
      <p:sp>
        <p:nvSpPr>
          <p:cNvPr id="653" name="(Warriner at al. 2013)…"/>
          <p:cNvSpPr txBox="1">
            <a:spLocks noGrp="1"/>
          </p:cNvSpPr>
          <p:nvPr>
            <p:ph type="body" idx="1"/>
          </p:nvPr>
        </p:nvSpPr>
        <p:spPr>
          <a:xfrm>
            <a:off x="2194560" y="3691468"/>
            <a:ext cx="20116802" cy="8046720"/>
          </a:xfrm>
          <a:prstGeom prst="rect">
            <a:avLst/>
          </a:prstGeom>
        </p:spPr>
        <p:txBody>
          <a:bodyPr/>
          <a:lstStyle/>
          <a:p>
            <a:pPr marL="0" indent="0">
              <a:buSzTx/>
              <a:buNone/>
            </a:pPr>
            <a:r>
              <a:t>(Warriner at al. 2013)</a:t>
            </a:r>
          </a:p>
          <a:p>
            <a:pPr marL="567557" indent="-567557">
              <a:buClrTx/>
              <a:buFont typeface="Arial"/>
              <a:buChar char="•"/>
            </a:pPr>
            <a:r>
              <a:t>Dimensional approach of emotion</a:t>
            </a:r>
          </a:p>
          <a:p>
            <a:pPr marL="567557" indent="-567557">
              <a:buClrTx/>
              <a:buFont typeface="Arial"/>
              <a:buChar char="•"/>
            </a:pPr>
            <a:r>
              <a:t>AMT Ratings for 14,000 words for emotional dimensions</a:t>
            </a:r>
          </a:p>
          <a:p>
            <a:pPr marL="1005838" lvl="1" indent="-548638">
              <a:buClrTx/>
              <a:buFont typeface="Arial"/>
              <a:buChar char="–"/>
            </a:pPr>
            <a:r>
              <a:t>Valence (the pleasantness of the stimulus) </a:t>
            </a:r>
          </a:p>
          <a:p>
            <a:pPr marL="1005838" lvl="1" indent="-548638">
              <a:buClrTx/>
              <a:buFont typeface="Arial"/>
              <a:buChar char="–"/>
            </a:pPr>
            <a:r>
              <a:t>Arousal (the intensity of emotion provoked by the stimulus) </a:t>
            </a:r>
          </a:p>
          <a:p>
            <a:pPr marL="1005838" lvl="1" indent="-548638">
              <a:buClrTx/>
              <a:buFont typeface="Arial"/>
              <a:buChar char="–"/>
            </a:pPr>
            <a:r>
              <a:t>Dominance (the degree of control exerted by the stimulus)</a:t>
            </a:r>
          </a:p>
          <a:p>
            <a:pPr marL="567557" indent="-567557">
              <a:buClrTx/>
              <a:buFont typeface="Arial"/>
              <a:buChar char="•"/>
            </a:pPr>
            <a:r>
              <a:t>Examples: (range 1-9)</a:t>
            </a:r>
          </a:p>
        </p:txBody>
      </p:sp>
      <p:pic>
        <p:nvPicPr>
          <p:cNvPr id="654" name="Image" descr="Image"/>
          <p:cNvPicPr>
            <a:picLocks noChangeAspect="1"/>
          </p:cNvPicPr>
          <p:nvPr/>
        </p:nvPicPr>
        <p:blipFill>
          <a:blip r:embed="rId3"/>
          <a:stretch>
            <a:fillRect/>
          </a:stretch>
        </p:blipFill>
        <p:spPr>
          <a:xfrm>
            <a:off x="8911570" y="8711672"/>
            <a:ext cx="11649557" cy="3836514"/>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Detecting Sentiment/Emotion in Text"/>
          <p:cNvSpPr txBox="1">
            <a:spLocks noGrp="1"/>
          </p:cNvSpPr>
          <p:nvPr>
            <p:ph type="title"/>
          </p:nvPr>
        </p:nvSpPr>
        <p:spPr>
          <a:xfrm>
            <a:off x="2194560" y="573206"/>
            <a:ext cx="20116802" cy="2901514"/>
          </a:xfrm>
          <a:prstGeom prst="rect">
            <a:avLst/>
          </a:prstGeom>
        </p:spPr>
        <p:txBody>
          <a:bodyPr/>
          <a:lstStyle/>
          <a:p>
            <a:r>
              <a:t>Detecting Sentiment/Emotion in Text</a:t>
            </a:r>
          </a:p>
        </p:txBody>
      </p:sp>
      <p:sp>
        <p:nvSpPr>
          <p:cNvPr id="659" name="Simplest unsupervised method…"/>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Simplest unsupervised method</a:t>
            </a:r>
          </a:p>
          <a:p>
            <a:pPr marL="1005838" lvl="1" indent="-548638">
              <a:buClrTx/>
              <a:buFont typeface="Arial"/>
              <a:buChar char="–"/>
            </a:pPr>
            <a:r>
              <a:t>Sum the weights of each positive word in the document</a:t>
            </a:r>
          </a:p>
          <a:p>
            <a:pPr marL="1005838" lvl="1" indent="-548638">
              <a:buClrTx/>
              <a:buFont typeface="Arial"/>
              <a:buChar char="–"/>
            </a:pPr>
            <a:r>
              <a:t>Sum the weights of each negative word in the document</a:t>
            </a:r>
          </a:p>
          <a:p>
            <a:pPr marL="1005838" lvl="1" indent="-548638">
              <a:buClrTx/>
              <a:buFont typeface="Arial"/>
              <a:buChar char="–"/>
            </a:pPr>
            <a:r>
              <a:t>Choose whichever value (positive or negative) has higher sum</a:t>
            </a:r>
          </a:p>
          <a:p>
            <a:pPr marL="567557" indent="-567557">
              <a:buClrTx/>
              <a:buFont typeface="Arial"/>
              <a:buChar char="•"/>
            </a:pPr>
            <a:r>
              <a:t>Simplest supervised method</a:t>
            </a:r>
          </a:p>
          <a:p>
            <a:pPr marL="1005838" lvl="1" indent="-548638">
              <a:buClrTx/>
              <a:buFont typeface="Arial"/>
              <a:buChar char="–"/>
            </a:pPr>
            <a:r>
              <a:t>Use “counts of lexicon categories” as features (e.g. LIWC)</a:t>
            </a:r>
          </a:p>
          <a:p>
            <a:pPr marL="1005838" lvl="1" indent="-548638">
              <a:buClrTx/>
              <a:buFont typeface="Arial"/>
              <a:buChar char="–"/>
            </a:pPr>
            <a:r>
              <a:t>Baseline: use all unigram/bigram counts + POS tags</a:t>
            </a:r>
          </a:p>
          <a:p>
            <a:pPr marL="1005838" lvl="1" indent="-548638">
              <a:buClrTx/>
              <a:buFont typeface="Arial"/>
              <a:buChar char="–"/>
            </a:pPr>
            <a:r>
              <a:t>Hard to beat, but only works if the training and test sets are very similar </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entiment in Twitter :) (Go et al. 2009)"/>
          <p:cNvSpPr txBox="1">
            <a:spLocks noGrp="1"/>
          </p:cNvSpPr>
          <p:nvPr>
            <p:ph type="title"/>
          </p:nvPr>
        </p:nvSpPr>
        <p:spPr>
          <a:xfrm>
            <a:off x="2194560" y="573206"/>
            <a:ext cx="20116802" cy="2901514"/>
          </a:xfrm>
          <a:prstGeom prst="rect">
            <a:avLst/>
          </a:prstGeom>
        </p:spPr>
        <p:txBody>
          <a:bodyPr/>
          <a:lstStyle/>
          <a:p>
            <a:r>
              <a:t>Sentiment in Twitter :) </a:t>
            </a:r>
            <a:r>
              <a:rPr sz="4800" spc="-171"/>
              <a:t>(Go et al. 2009)</a:t>
            </a:r>
          </a:p>
        </p:txBody>
      </p:sp>
      <p:sp>
        <p:nvSpPr>
          <p:cNvPr id="662" name="Use emoticons to find tweets with sentiment…"/>
          <p:cNvSpPr txBox="1">
            <a:spLocks noGrp="1"/>
          </p:cNvSpPr>
          <p:nvPr>
            <p:ph type="body" idx="1"/>
          </p:nvPr>
        </p:nvSpPr>
        <p:spPr>
          <a:xfrm>
            <a:off x="2194560" y="3691468"/>
            <a:ext cx="20116802" cy="8046720"/>
          </a:xfrm>
          <a:prstGeom prst="rect">
            <a:avLst/>
          </a:prstGeom>
        </p:spPr>
        <p:txBody>
          <a:bodyPr/>
          <a:lstStyle/>
          <a:p>
            <a:pPr marL="550530" indent="-550530" defTabSz="1773935">
              <a:lnSpc>
                <a:spcPct val="103500"/>
              </a:lnSpc>
              <a:buClrTx/>
              <a:buFont typeface="Arial"/>
              <a:buChar char="•"/>
              <a:defRPr sz="4600"/>
            </a:pPr>
            <a:r>
              <a:t>Use emoticons to find tweets with sentiment</a:t>
            </a:r>
          </a:p>
          <a:p>
            <a:pPr marL="550530" indent="-550530" defTabSz="1773935">
              <a:lnSpc>
                <a:spcPct val="103500"/>
              </a:lnSpc>
              <a:buClrTx/>
              <a:buFont typeface="Arial"/>
              <a:buChar char="•"/>
              <a:defRPr sz="4600"/>
            </a:pPr>
            <a:endParaRPr/>
          </a:p>
          <a:p>
            <a:pPr marL="550530" indent="-550530" defTabSz="1773935">
              <a:lnSpc>
                <a:spcPct val="103500"/>
              </a:lnSpc>
              <a:buClrTx/>
              <a:buFont typeface="Arial"/>
              <a:buChar char="•"/>
              <a:defRPr sz="4600"/>
            </a:pPr>
            <a:endParaRPr/>
          </a:p>
          <a:p>
            <a:pPr marL="550530" indent="-550530" defTabSz="1773935">
              <a:lnSpc>
                <a:spcPct val="103500"/>
              </a:lnSpc>
              <a:buClrTx/>
              <a:buFont typeface="Arial"/>
              <a:buChar char="•"/>
              <a:defRPr sz="4600"/>
            </a:pPr>
            <a:endParaRPr/>
          </a:p>
          <a:p>
            <a:pPr marL="550530" indent="-550530" defTabSz="1773935">
              <a:lnSpc>
                <a:spcPct val="103500"/>
              </a:lnSpc>
              <a:buClrTx/>
              <a:buFont typeface="Arial"/>
              <a:buChar char="•"/>
              <a:defRPr sz="4600"/>
            </a:pPr>
            <a:endParaRPr/>
          </a:p>
          <a:p>
            <a:pPr marL="550530" indent="-550530" defTabSz="1773935">
              <a:lnSpc>
                <a:spcPct val="103500"/>
              </a:lnSpc>
              <a:buClrTx/>
              <a:buFont typeface="Arial"/>
              <a:buChar char="•"/>
              <a:defRPr sz="4600"/>
            </a:pPr>
            <a:r>
              <a:t>Training set:</a:t>
            </a:r>
          </a:p>
          <a:p>
            <a:pPr marL="975663" lvl="1" indent="-532180" defTabSz="1773935">
              <a:lnSpc>
                <a:spcPct val="103500"/>
              </a:lnSpc>
              <a:buClrTx/>
              <a:buFont typeface="Arial"/>
              <a:buChar char="–"/>
              <a:defRPr sz="4600"/>
            </a:pPr>
            <a:r>
              <a:t>800k tweets with positive emoticons, and 800k tweets with negative emoticons</a:t>
            </a:r>
          </a:p>
          <a:p>
            <a:pPr marL="975663" lvl="1" indent="-532180" defTabSz="1773935">
              <a:lnSpc>
                <a:spcPct val="103500"/>
              </a:lnSpc>
              <a:buClrTx/>
              <a:buFont typeface="Arial"/>
              <a:buChar char="–"/>
              <a:defRPr sz="4600"/>
            </a:pPr>
            <a:r>
              <a:t>Seed emoticons are stripped off before training</a:t>
            </a:r>
          </a:p>
          <a:p>
            <a:pPr marL="550530" indent="-550530" defTabSz="1773935">
              <a:lnSpc>
                <a:spcPct val="103500"/>
              </a:lnSpc>
              <a:buClrTx/>
              <a:buFont typeface="Arial"/>
              <a:buChar char="•"/>
              <a:defRPr sz="4600"/>
            </a:pPr>
            <a:r>
              <a:t>Test set: 359 tweets manually annotated</a:t>
            </a:r>
          </a:p>
          <a:p>
            <a:pPr marL="550530" indent="-550530" defTabSz="1773935">
              <a:lnSpc>
                <a:spcPct val="103500"/>
              </a:lnSpc>
              <a:buClrTx/>
              <a:buFont typeface="Arial"/>
              <a:buChar char="•"/>
              <a:defRPr sz="4600"/>
            </a:pPr>
            <a:r>
              <a:t>Accuracy: ~80%</a:t>
            </a:r>
          </a:p>
        </p:txBody>
      </p:sp>
      <p:pic>
        <p:nvPicPr>
          <p:cNvPr id="663" name="Image" descr="Image"/>
          <p:cNvPicPr>
            <a:picLocks noChangeAspect="1"/>
          </p:cNvPicPr>
          <p:nvPr/>
        </p:nvPicPr>
        <p:blipFill>
          <a:blip r:embed="rId2"/>
          <a:stretch>
            <a:fillRect/>
          </a:stretch>
        </p:blipFill>
        <p:spPr>
          <a:xfrm>
            <a:off x="5971783" y="4452011"/>
            <a:ext cx="11670226" cy="3512399"/>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entiment in Twitter #thingsilike (Kouloumpis et al. 2011)"/>
          <p:cNvSpPr txBox="1">
            <a:spLocks noGrp="1"/>
          </p:cNvSpPr>
          <p:nvPr>
            <p:ph type="title"/>
          </p:nvPr>
        </p:nvSpPr>
        <p:spPr>
          <a:xfrm>
            <a:off x="2194560" y="573206"/>
            <a:ext cx="20116802" cy="2901514"/>
          </a:xfrm>
          <a:prstGeom prst="rect">
            <a:avLst/>
          </a:prstGeom>
        </p:spPr>
        <p:txBody>
          <a:bodyPr/>
          <a:lstStyle/>
          <a:p>
            <a:r>
              <a:t>Sentiment in Twitter #thingsilike </a:t>
            </a:r>
            <a:r>
              <a:rPr sz="3600" spc="-100"/>
              <a:t>(Kouloumpis et al. 2011)</a:t>
            </a:r>
          </a:p>
        </p:txBody>
      </p:sp>
      <p:sp>
        <p:nvSpPr>
          <p:cNvPr id="666" name="Double-click to edit"/>
          <p:cNvSpPr txBox="1">
            <a:spLocks noGrp="1"/>
          </p:cNvSpPr>
          <p:nvPr>
            <p:ph type="body" idx="1"/>
          </p:nvPr>
        </p:nvSpPr>
        <p:spPr>
          <a:xfrm>
            <a:off x="2194560" y="3691468"/>
            <a:ext cx="20116802" cy="8046720"/>
          </a:xfrm>
          <a:prstGeom prst="rect">
            <a:avLst/>
          </a:prstGeom>
        </p:spPr>
        <p:txBody>
          <a:bodyPr/>
          <a:lstStyle/>
          <a:p>
            <a:endParaRPr/>
          </a:p>
        </p:txBody>
      </p:sp>
      <p:pic>
        <p:nvPicPr>
          <p:cNvPr id="667" name="Image" descr="Image"/>
          <p:cNvPicPr>
            <a:picLocks noChangeAspect="1"/>
          </p:cNvPicPr>
          <p:nvPr/>
        </p:nvPicPr>
        <p:blipFill>
          <a:blip r:embed="rId2"/>
          <a:stretch>
            <a:fillRect/>
          </a:stretch>
        </p:blipFill>
        <p:spPr>
          <a:xfrm>
            <a:off x="1743933" y="5042272"/>
            <a:ext cx="11367773" cy="5345113"/>
          </a:xfrm>
          <a:prstGeom prst="rect">
            <a:avLst/>
          </a:prstGeom>
          <a:ln w="12700">
            <a:miter lim="400000"/>
          </a:ln>
        </p:spPr>
      </p:pic>
      <p:pic>
        <p:nvPicPr>
          <p:cNvPr id="668" name="Image" descr="Image"/>
          <p:cNvPicPr>
            <a:picLocks noChangeAspect="1"/>
          </p:cNvPicPr>
          <p:nvPr/>
        </p:nvPicPr>
        <p:blipFill>
          <a:blip r:embed="rId3"/>
          <a:stretch>
            <a:fillRect/>
          </a:stretch>
        </p:blipFill>
        <p:spPr>
          <a:xfrm>
            <a:off x="13915646" y="4294232"/>
            <a:ext cx="8020075" cy="7403145"/>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Emoji in Twitter 😊 (Felbo et al. 2017)"/>
          <p:cNvSpPr txBox="1">
            <a:spLocks noGrp="1"/>
          </p:cNvSpPr>
          <p:nvPr>
            <p:ph type="title"/>
          </p:nvPr>
        </p:nvSpPr>
        <p:spPr>
          <a:xfrm>
            <a:off x="2194560" y="573206"/>
            <a:ext cx="20116802" cy="2901514"/>
          </a:xfrm>
          <a:prstGeom prst="rect">
            <a:avLst/>
          </a:prstGeom>
        </p:spPr>
        <p:txBody>
          <a:bodyPr/>
          <a:lstStyle/>
          <a:p>
            <a:r>
              <a:t>Emoji in Twitter </a:t>
            </a:r>
            <a:r>
              <a:rPr sz="4800" spc="-171"/>
              <a:t>(Felbo et al. 2017)</a:t>
            </a:r>
          </a:p>
        </p:txBody>
      </p:sp>
      <p:sp>
        <p:nvSpPr>
          <p:cNvPr id="671" name="Number of training data (in millions)…"/>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Number of training data (in </a:t>
            </a:r>
            <a:r>
              <a:rPr i="1"/>
              <a:t>millions</a:t>
            </a:r>
            <a:r>
              <a:t>)</a:t>
            </a:r>
          </a:p>
          <a:p>
            <a:pPr marL="567557" indent="-567557">
              <a:buClrTx/>
              <a:buFont typeface="Arial"/>
              <a:buChar char="•"/>
            </a:pPr>
            <a:endParaRPr/>
          </a:p>
          <a:p>
            <a:pPr marL="567557" indent="-567557">
              <a:buClrTx/>
              <a:buFont typeface="Arial"/>
              <a:buChar char="•"/>
            </a:pPr>
            <a:endParaRPr/>
          </a:p>
          <a:p>
            <a:pPr marL="567557" indent="-567557">
              <a:buClrTx/>
              <a:buFont typeface="Arial"/>
              <a:buChar char="•"/>
            </a:pPr>
            <a:endParaRPr/>
          </a:p>
          <a:p>
            <a:pPr marL="567557" indent="-567557">
              <a:buClrTx/>
              <a:buFont typeface="Arial"/>
              <a:buChar char="•"/>
            </a:pPr>
            <a:endParaRPr/>
          </a:p>
          <a:p>
            <a:pPr marL="567557" indent="-567557">
              <a:buClrTx/>
              <a:buFont typeface="Arial"/>
              <a:buChar char="•"/>
            </a:pPr>
            <a:endParaRPr/>
          </a:p>
          <a:p>
            <a:pPr marL="567557" indent="-567557">
              <a:buClrTx/>
              <a:buFont typeface="Arial"/>
              <a:buChar char="•"/>
            </a:pPr>
            <a:r>
              <a:t>Output: probability of emoji labels</a:t>
            </a:r>
          </a:p>
        </p:txBody>
      </p:sp>
      <p:pic>
        <p:nvPicPr>
          <p:cNvPr id="672" name="Image" descr="Image"/>
          <p:cNvPicPr>
            <a:picLocks noChangeAspect="1"/>
          </p:cNvPicPr>
          <p:nvPr/>
        </p:nvPicPr>
        <p:blipFill>
          <a:blip r:embed="rId2"/>
          <a:stretch>
            <a:fillRect/>
          </a:stretch>
        </p:blipFill>
        <p:spPr>
          <a:xfrm>
            <a:off x="2435419" y="4399784"/>
            <a:ext cx="12668125" cy="4191774"/>
          </a:xfrm>
          <a:prstGeom prst="rect">
            <a:avLst/>
          </a:prstGeom>
          <a:ln w="12700">
            <a:miter lim="400000"/>
          </a:ln>
        </p:spPr>
      </p:pic>
      <p:pic>
        <p:nvPicPr>
          <p:cNvPr id="673" name="Image" descr="Image"/>
          <p:cNvPicPr>
            <a:picLocks noChangeAspect="1"/>
          </p:cNvPicPr>
          <p:nvPr/>
        </p:nvPicPr>
        <p:blipFill>
          <a:blip r:embed="rId3"/>
          <a:stretch>
            <a:fillRect/>
          </a:stretch>
        </p:blipFill>
        <p:spPr>
          <a:xfrm>
            <a:off x="14715880" y="7302324"/>
            <a:ext cx="8827111" cy="4979397"/>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Attention Modeling for Targeted Sentiment…"/>
          <p:cNvSpPr txBox="1">
            <a:spLocks noGrp="1"/>
          </p:cNvSpPr>
          <p:nvPr>
            <p:ph type="title"/>
          </p:nvPr>
        </p:nvSpPr>
        <p:spPr>
          <a:xfrm>
            <a:off x="2194560" y="573206"/>
            <a:ext cx="20116802" cy="2901514"/>
          </a:xfrm>
          <a:prstGeom prst="rect">
            <a:avLst/>
          </a:prstGeom>
        </p:spPr>
        <p:txBody>
          <a:bodyPr/>
          <a:lstStyle/>
          <a:p>
            <a:pPr defTabSz="1792222">
              <a:defRPr spc="-200"/>
            </a:pPr>
            <a:r>
              <a:t>Attention Modeling for Targeted Sentiment</a:t>
            </a:r>
            <a:endParaRPr spc="-196"/>
          </a:p>
          <a:p>
            <a:pPr defTabSz="1792222">
              <a:defRPr sz="3100" spc="-100"/>
            </a:pPr>
            <a:r>
              <a:t>(Liu and Zhang 2017)</a:t>
            </a:r>
          </a:p>
        </p:txBody>
      </p:sp>
      <p:sp>
        <p:nvSpPr>
          <p:cNvPr id="680" name="Targeted Sentiment…"/>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Targeted Sentiment</a:t>
            </a:r>
          </a:p>
          <a:p>
            <a:pPr marL="1005838" lvl="1" indent="-548638">
              <a:buClrTx/>
              <a:buFont typeface="Arial"/>
              <a:buChar char="–"/>
            </a:pPr>
            <a:r>
              <a:t>“She began to love </a:t>
            </a:r>
            <a:r>
              <a:rPr b="1"/>
              <a:t>miley ray cyrus</a:t>
            </a:r>
            <a:r>
              <a:t> since 2013 :)”</a:t>
            </a:r>
          </a:p>
          <a:p>
            <a:pPr marL="1005838" lvl="1" indent="-548638">
              <a:buClrTx/>
              <a:buFont typeface="Arial"/>
              <a:buChar char="–"/>
            </a:pPr>
            <a:r>
              <a:t>“#nowplaying </a:t>
            </a:r>
            <a:r>
              <a:rPr b="1"/>
              <a:t>lady gaga </a:t>
            </a:r>
            <a:r>
              <a:t>- let love down” </a:t>
            </a:r>
          </a:p>
        </p:txBody>
      </p:sp>
      <p:sp>
        <p:nvSpPr>
          <p:cNvPr id="681" name="Dingbat X"/>
          <p:cNvSpPr/>
          <p:nvPr/>
        </p:nvSpPr>
        <p:spPr>
          <a:xfrm>
            <a:off x="2679261" y="5579781"/>
            <a:ext cx="389562" cy="460326"/>
          </a:xfrm>
          <a:custGeom>
            <a:avLst/>
            <a:gdLst/>
            <a:ahLst/>
            <a:cxnLst>
              <a:cxn ang="0">
                <a:pos x="wd2" y="hd2"/>
              </a:cxn>
              <a:cxn ang="5400000">
                <a:pos x="wd2" y="hd2"/>
              </a:cxn>
              <a:cxn ang="10800000">
                <a:pos x="wd2" y="hd2"/>
              </a:cxn>
              <a:cxn ang="16200000">
                <a:pos x="wd2" y="hd2"/>
              </a:cxn>
            </a:cxnLst>
            <a:rect l="0" t="0" r="r" b="b"/>
            <a:pathLst>
              <a:path w="21484" h="21548"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sp>
        <p:nvSpPr>
          <p:cNvPr id="682" name="Dingbat Check"/>
          <p:cNvSpPr/>
          <p:nvPr/>
        </p:nvSpPr>
        <p:spPr>
          <a:xfrm>
            <a:off x="2683485" y="4702479"/>
            <a:ext cx="482794" cy="458806"/>
          </a:xfrm>
          <a:custGeom>
            <a:avLst/>
            <a:gdLst/>
            <a:ahLst/>
            <a:cxnLst>
              <a:cxn ang="0">
                <a:pos x="wd2" y="hd2"/>
              </a:cxn>
              <a:cxn ang="5400000">
                <a:pos x="wd2" y="hd2"/>
              </a:cxn>
              <a:cxn ang="10800000">
                <a:pos x="wd2" y="hd2"/>
              </a:cxn>
              <a:cxn ang="16200000">
                <a:pos x="wd2" y="hd2"/>
              </a:cxn>
            </a:cxnLst>
            <a:rect l="0" t="0" r="r" b="b"/>
            <a:pathLst>
              <a:path w="21452" h="20405"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blurRad="76200" dist="50800" dir="2700000" rotWithShape="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endParaRPr/>
          </a:p>
        </p:txBody>
      </p:sp>
      <p:pic>
        <p:nvPicPr>
          <p:cNvPr id="683" name="Image" descr="Image"/>
          <p:cNvPicPr>
            <a:picLocks noChangeAspect="1"/>
          </p:cNvPicPr>
          <p:nvPr/>
        </p:nvPicPr>
        <p:blipFill>
          <a:blip r:embed="rId2"/>
          <a:stretch>
            <a:fillRect/>
          </a:stretch>
        </p:blipFill>
        <p:spPr>
          <a:xfrm>
            <a:off x="1247229" y="6433206"/>
            <a:ext cx="11009174" cy="5991589"/>
          </a:xfrm>
          <a:prstGeom prst="rect">
            <a:avLst/>
          </a:prstGeom>
          <a:ln w="12700">
            <a:miter lim="400000"/>
          </a:ln>
        </p:spPr>
      </p:pic>
      <p:pic>
        <p:nvPicPr>
          <p:cNvPr id="684" name="Image" descr="Image"/>
          <p:cNvPicPr>
            <a:picLocks noChangeAspect="1"/>
          </p:cNvPicPr>
          <p:nvPr/>
        </p:nvPicPr>
        <p:blipFill>
          <a:blip r:embed="rId3"/>
          <a:stretch>
            <a:fillRect/>
          </a:stretch>
        </p:blipFill>
        <p:spPr>
          <a:xfrm>
            <a:off x="13674058" y="5339281"/>
            <a:ext cx="8440942" cy="7249888"/>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Fine-tuning for single sentence classification task…"/>
          <p:cNvSpPr txBox="1">
            <a:spLocks noGrp="1"/>
          </p:cNvSpPr>
          <p:nvPr>
            <p:ph type="body" idx="1"/>
          </p:nvPr>
        </p:nvSpPr>
        <p:spPr>
          <a:xfrm>
            <a:off x="2194560" y="3691468"/>
            <a:ext cx="20637695" cy="8900707"/>
          </a:xfrm>
          <a:prstGeom prst="rect">
            <a:avLst/>
          </a:prstGeom>
        </p:spPr>
        <p:txBody>
          <a:bodyPr/>
          <a:lstStyle/>
          <a:p>
            <a:pPr marL="561882" indent="-561882" defTabSz="1810511">
              <a:buClrTx/>
              <a:buFont typeface="Arial"/>
              <a:buChar char="•"/>
              <a:defRPr sz="4752"/>
            </a:pPr>
            <a:r>
              <a:t>BERT: Bidirectional Encoder Representations from Transformers</a:t>
            </a:r>
          </a:p>
          <a:p>
            <a:pPr marL="561882" indent="-561882" defTabSz="1810511">
              <a:buClrTx/>
              <a:buFont typeface="Arial"/>
              <a:buChar char="•"/>
              <a:defRPr sz="4752"/>
            </a:pPr>
            <a:r>
              <a:t>Fine-tuning for single sentence classification task</a:t>
            </a:r>
          </a:p>
          <a:p>
            <a:pPr marL="995780" lvl="1" indent="-543152" defTabSz="1810511">
              <a:buClrTx/>
              <a:buFont typeface="Arial"/>
              <a:buChar char="–"/>
              <a:defRPr sz="4752"/>
            </a:pPr>
            <a:r>
              <a:t>Add a classification layer on the output of [CLS] token</a:t>
            </a:r>
          </a:p>
          <a:p>
            <a:pPr marL="995780" lvl="1" indent="-543152" defTabSz="1810511">
              <a:buClrTx/>
              <a:buFont typeface="Arial"/>
              <a:buChar char="–"/>
              <a:defRPr sz="4752"/>
            </a:pPr>
            <a:endParaRPr/>
          </a:p>
          <a:p>
            <a:pPr marL="995780" lvl="1" indent="-543152" defTabSz="1810511">
              <a:buClrTx/>
              <a:buFont typeface="Arial"/>
              <a:buChar char="–"/>
              <a:defRPr sz="4752"/>
            </a:pPr>
            <a:endParaRPr/>
          </a:p>
          <a:p>
            <a:pPr marL="995780" lvl="1" indent="-543152" defTabSz="1810511">
              <a:buClrTx/>
              <a:buFont typeface="Arial"/>
              <a:buChar char="–"/>
              <a:defRPr sz="4752"/>
            </a:pPr>
            <a:endParaRPr/>
          </a:p>
          <a:p>
            <a:pPr marL="995780" lvl="1" indent="-543152" defTabSz="1810511">
              <a:buClrTx/>
              <a:buFont typeface="Arial"/>
              <a:buChar char="–"/>
              <a:defRPr sz="4752"/>
            </a:pPr>
            <a:endParaRPr/>
          </a:p>
          <a:p>
            <a:pPr marL="995780" lvl="1" indent="-543152" defTabSz="1810511">
              <a:buClrTx/>
              <a:buFont typeface="Arial"/>
              <a:buChar char="–"/>
              <a:defRPr sz="4752"/>
            </a:pPr>
            <a:endParaRPr/>
          </a:p>
          <a:p>
            <a:pPr marL="995780" lvl="1" indent="-543152" defTabSz="1810511">
              <a:buClrTx/>
              <a:buFont typeface="Arial"/>
              <a:buChar char="–"/>
              <a:defRPr sz="4752"/>
            </a:pPr>
            <a:endParaRPr/>
          </a:p>
          <a:p>
            <a:pPr marL="995780" lvl="1" indent="-543152" defTabSz="1810511">
              <a:buClrTx/>
              <a:buFont typeface="Arial"/>
              <a:buChar char="–"/>
              <a:defRPr sz="4752"/>
            </a:pPr>
            <a:endParaRPr/>
          </a:p>
          <a:p>
            <a:pPr marL="561882" indent="-561882" defTabSz="1810511">
              <a:buClrTx/>
              <a:buFont typeface="Arial"/>
              <a:buChar char="•"/>
              <a:defRPr sz="4752"/>
            </a:pPr>
            <a:r>
              <a:t>Accuracy on the Stanford Sentiment Treebank dataset: 94.9%</a:t>
            </a:r>
          </a:p>
        </p:txBody>
      </p:sp>
      <p:pic>
        <p:nvPicPr>
          <p:cNvPr id="691" name="Image" descr="Image"/>
          <p:cNvPicPr>
            <a:picLocks noChangeAspect="1"/>
          </p:cNvPicPr>
          <p:nvPr/>
        </p:nvPicPr>
        <p:blipFill>
          <a:blip r:embed="rId2"/>
          <a:stretch>
            <a:fillRect/>
          </a:stretch>
        </p:blipFill>
        <p:spPr>
          <a:xfrm>
            <a:off x="8779040" y="5933729"/>
            <a:ext cx="6825920" cy="5943257"/>
          </a:xfrm>
          <a:prstGeom prst="rect">
            <a:avLst/>
          </a:prstGeom>
          <a:ln w="12700">
            <a:miter lim="400000"/>
          </a:ln>
        </p:spPr>
      </p:pic>
      <p:sp>
        <p:nvSpPr>
          <p:cNvPr id="692" name="BERT in Sentiment Analysis (Google AI Language)"/>
          <p:cNvSpPr txBox="1">
            <a:spLocks noGrp="1"/>
          </p:cNvSpPr>
          <p:nvPr>
            <p:ph type="title"/>
          </p:nvPr>
        </p:nvSpPr>
        <p:spPr>
          <a:xfrm>
            <a:off x="2194560" y="573206"/>
            <a:ext cx="20116802" cy="2901514"/>
          </a:xfrm>
          <a:prstGeom prst="rect">
            <a:avLst/>
          </a:prstGeom>
        </p:spPr>
        <p:txBody>
          <a:bodyPr/>
          <a:lstStyle/>
          <a:p>
            <a:r>
              <a:t>BERT in Sentiment Analysis </a:t>
            </a:r>
            <a:r>
              <a:rPr sz="4800" spc="-171"/>
              <a:t>(Google AI Language)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GPT for Sentiment Analysis"/>
          <p:cNvSpPr txBox="1">
            <a:spLocks noGrp="1"/>
          </p:cNvSpPr>
          <p:nvPr>
            <p:ph type="title"/>
          </p:nvPr>
        </p:nvSpPr>
        <p:spPr>
          <a:prstGeom prst="rect">
            <a:avLst/>
          </a:prstGeom>
        </p:spPr>
        <p:txBody>
          <a:bodyPr/>
          <a:lstStyle/>
          <a:p>
            <a:r>
              <a:rPr lang="en-US" dirty="0"/>
              <a:t>LLM</a:t>
            </a:r>
            <a:r>
              <a:rPr dirty="0"/>
              <a:t> for Sentiment Analysis</a:t>
            </a:r>
          </a:p>
        </p:txBody>
      </p:sp>
      <p:sp>
        <p:nvSpPr>
          <p:cNvPr id="695" name="Few-shot / zero-shot sentiment prediction…"/>
          <p:cNvSpPr txBox="1">
            <a:spLocks noGrp="1"/>
          </p:cNvSpPr>
          <p:nvPr>
            <p:ph type="body" idx="1"/>
          </p:nvPr>
        </p:nvSpPr>
        <p:spPr>
          <a:prstGeom prst="rect">
            <a:avLst/>
          </a:prstGeom>
        </p:spPr>
        <p:txBody>
          <a:bodyPr/>
          <a:lstStyle/>
          <a:p>
            <a:pPr marL="481263" indent="-481263">
              <a:buClrTx/>
              <a:buFontTx/>
              <a:buChar char="•"/>
            </a:pPr>
            <a:r>
              <a:t>Few-shot / zero-shot sentiment prediction</a:t>
            </a:r>
          </a:p>
          <a:p>
            <a:pPr marL="481263" indent="-481263">
              <a:buClrTx/>
              <a:buFontTx/>
              <a:buChar char="•"/>
            </a:pPr>
            <a:r>
              <a:t>Low-cost data annotation</a:t>
            </a:r>
          </a:p>
        </p:txBody>
      </p:sp>
      <p:pic>
        <p:nvPicPr>
          <p:cNvPr id="696" name="Image" descr="Image"/>
          <p:cNvPicPr>
            <a:picLocks noChangeAspect="1"/>
          </p:cNvPicPr>
          <p:nvPr/>
        </p:nvPicPr>
        <p:blipFill>
          <a:blip r:embed="rId2"/>
          <a:stretch>
            <a:fillRect/>
          </a:stretch>
        </p:blipFill>
        <p:spPr>
          <a:xfrm>
            <a:off x="3555474" y="5920676"/>
            <a:ext cx="5889085" cy="6617931"/>
          </a:xfrm>
          <a:prstGeom prst="rect">
            <a:avLst/>
          </a:prstGeom>
          <a:ln w="12700">
            <a:miter lim="400000"/>
          </a:ln>
        </p:spPr>
      </p:pic>
      <p:pic>
        <p:nvPicPr>
          <p:cNvPr id="697" name="Screenshot 2023-03-21 at 12.46.22 PM.png" descr="Screenshot 2023-03-21 at 12.46.22 PM.png"/>
          <p:cNvPicPr>
            <a:picLocks noChangeAspect="1"/>
          </p:cNvPicPr>
          <p:nvPr/>
        </p:nvPicPr>
        <p:blipFill>
          <a:blip r:embed="rId3"/>
          <a:stretch>
            <a:fillRect/>
          </a:stretch>
        </p:blipFill>
        <p:spPr>
          <a:xfrm>
            <a:off x="11743479" y="7848149"/>
            <a:ext cx="10098842" cy="4690458"/>
          </a:xfrm>
          <a:prstGeom prst="rect">
            <a:avLst/>
          </a:prstGeom>
          <a:ln w="12700">
            <a:miter lim="400000"/>
          </a:ln>
        </p:spPr>
      </p:pic>
      <p:pic>
        <p:nvPicPr>
          <p:cNvPr id="698" name="Screenshot 2023-03-21 at 12.47.35 PM.png" descr="Screenshot 2023-03-21 at 12.47.35 PM.png"/>
          <p:cNvPicPr>
            <a:picLocks noChangeAspect="1"/>
          </p:cNvPicPr>
          <p:nvPr/>
        </p:nvPicPr>
        <p:blipFill>
          <a:blip r:embed="rId4"/>
          <a:stretch>
            <a:fillRect/>
          </a:stretch>
        </p:blipFill>
        <p:spPr>
          <a:xfrm>
            <a:off x="13776650" y="3971624"/>
            <a:ext cx="6032501" cy="3746501"/>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Text Sentiment Analysis Dataset"/>
          <p:cNvSpPr txBox="1">
            <a:spLocks noGrp="1"/>
          </p:cNvSpPr>
          <p:nvPr>
            <p:ph type="title"/>
          </p:nvPr>
        </p:nvSpPr>
        <p:spPr>
          <a:xfrm>
            <a:off x="2194560" y="573206"/>
            <a:ext cx="20116802" cy="2901514"/>
          </a:xfrm>
          <a:prstGeom prst="rect">
            <a:avLst/>
          </a:prstGeom>
        </p:spPr>
        <p:txBody>
          <a:bodyPr/>
          <a:lstStyle/>
          <a:p>
            <a:r>
              <a:t>Text Sentiment Analysis Dataset</a:t>
            </a:r>
          </a:p>
        </p:txBody>
      </p:sp>
      <p:sp>
        <p:nvSpPr>
          <p:cNvPr id="701" name="Product reviews on Amazon…"/>
          <p:cNvSpPr txBox="1">
            <a:spLocks noGrp="1"/>
          </p:cNvSpPr>
          <p:nvPr>
            <p:ph type="body" idx="1"/>
          </p:nvPr>
        </p:nvSpPr>
        <p:spPr>
          <a:xfrm>
            <a:off x="2194560" y="3691468"/>
            <a:ext cx="20116802" cy="8046720"/>
          </a:xfrm>
          <a:prstGeom prst="rect">
            <a:avLst/>
          </a:prstGeom>
        </p:spPr>
        <p:txBody>
          <a:bodyPr/>
          <a:lstStyle/>
          <a:p>
            <a:pPr marL="533504" indent="-533504" defTabSz="1719072">
              <a:buClrTx/>
              <a:buFont typeface="Arial"/>
              <a:buChar char="•"/>
              <a:defRPr sz="4500"/>
            </a:pPr>
            <a:r>
              <a:t>Product reviews on Amazon</a:t>
            </a:r>
          </a:p>
          <a:p>
            <a:pPr marL="945488" lvl="1" indent="-515720" defTabSz="1719072">
              <a:buClrTx/>
              <a:buFont typeface="Arial"/>
              <a:buChar char="–"/>
              <a:defRPr sz="4500" u="sng"/>
            </a:pPr>
            <a:r>
              <a:rPr>
                <a:solidFill>
                  <a:srgbClr val="0000FF"/>
                </a:solidFill>
                <a:uFill>
                  <a:solidFill>
                    <a:srgbClr val="0000FF"/>
                  </a:solidFill>
                </a:uFill>
                <a:hlinkClick r:id="rId2"/>
              </a:rPr>
              <a:t>Multidomain sentiment analysis dataset</a:t>
            </a:r>
          </a:p>
          <a:p>
            <a:pPr marL="945488" lvl="1" indent="-515720" defTabSz="1719072">
              <a:buClrTx/>
              <a:buFont typeface="Arial"/>
              <a:buChar char="–"/>
              <a:defRPr sz="4500" u="sng"/>
            </a:pPr>
            <a:r>
              <a:rPr>
                <a:solidFill>
                  <a:srgbClr val="0000FF"/>
                </a:solidFill>
                <a:uFill>
                  <a:solidFill>
                    <a:srgbClr val="0000FF"/>
                  </a:solidFill>
                </a:uFill>
                <a:hlinkClick r:id="rId3"/>
              </a:rPr>
              <a:t>Amazon product data</a:t>
            </a:r>
            <a:r>
              <a:rPr u="none"/>
              <a:t>, 143 million reviews</a:t>
            </a:r>
          </a:p>
          <a:p>
            <a:pPr marL="533504" indent="-533504" defTabSz="1719072">
              <a:buClrTx/>
              <a:buFont typeface="Arial"/>
              <a:buChar char="•"/>
              <a:defRPr sz="4500"/>
            </a:pPr>
            <a:r>
              <a:t>Movie reviews on IMDB</a:t>
            </a:r>
          </a:p>
          <a:p>
            <a:pPr marL="945488" lvl="1" indent="-515720" defTabSz="1719072">
              <a:buClrTx/>
              <a:buFont typeface="Arial"/>
              <a:buChar char="–"/>
              <a:defRPr sz="4500" u="sng"/>
            </a:pPr>
            <a:r>
              <a:rPr>
                <a:solidFill>
                  <a:srgbClr val="0000FF"/>
                </a:solidFill>
                <a:uFill>
                  <a:solidFill>
                    <a:srgbClr val="0000FF"/>
                  </a:solidFill>
                </a:uFill>
                <a:hlinkClick r:id="rId4"/>
              </a:rPr>
              <a:t>Cornell movie review data</a:t>
            </a:r>
            <a:r>
              <a:rPr u="none"/>
              <a:t>, labeled with sentiment polarity, scale, and subjectivity</a:t>
            </a:r>
          </a:p>
          <a:p>
            <a:pPr marL="945488" lvl="1" indent="-515720" defTabSz="1719072">
              <a:buClrTx/>
              <a:buFont typeface="Arial"/>
              <a:buChar char="–"/>
              <a:defRPr sz="4500" u="sng"/>
            </a:pPr>
            <a:r>
              <a:rPr>
                <a:solidFill>
                  <a:srgbClr val="0000FF"/>
                </a:solidFill>
                <a:uFill>
                  <a:solidFill>
                    <a:srgbClr val="0000FF"/>
                  </a:solidFill>
                </a:uFill>
                <a:hlinkClick r:id="rId5"/>
              </a:rPr>
              <a:t>Large Movie Review Dataset v1.0</a:t>
            </a:r>
            <a:r>
              <a:rPr u="none"/>
              <a:t>, 25k movie reviews</a:t>
            </a:r>
          </a:p>
          <a:p>
            <a:pPr marL="945488" lvl="1" indent="-515720" defTabSz="1719072">
              <a:buClrTx/>
              <a:buFont typeface="Arial"/>
              <a:buChar char="–"/>
              <a:defRPr sz="4500" u="sng"/>
            </a:pPr>
            <a:r>
              <a:rPr>
                <a:solidFill>
                  <a:srgbClr val="0000FF"/>
                </a:solidFill>
                <a:uFill>
                  <a:solidFill>
                    <a:srgbClr val="0000FF"/>
                  </a:solidFill>
                </a:uFill>
                <a:hlinkClick r:id="rId6"/>
              </a:rPr>
              <a:t>IMDB Movie Reviews Dataset</a:t>
            </a:r>
            <a:r>
              <a:rPr u="none"/>
              <a:t>, 50k movie reviews</a:t>
            </a:r>
          </a:p>
          <a:p>
            <a:pPr marL="945488" lvl="1" indent="-515720" defTabSz="1719072">
              <a:buClrTx/>
              <a:buFont typeface="Arial"/>
              <a:buChar char="–"/>
              <a:defRPr sz="4500" u="sng"/>
            </a:pPr>
            <a:r>
              <a:rPr>
                <a:solidFill>
                  <a:srgbClr val="0000FF"/>
                </a:solidFill>
                <a:uFill>
                  <a:solidFill>
                    <a:srgbClr val="0000FF"/>
                  </a:solidFill>
                </a:uFill>
                <a:hlinkClick r:id="rId7"/>
              </a:rPr>
              <a:t>Bag of Words Meets Bags of Popcorn</a:t>
            </a:r>
            <a:r>
              <a:rPr u="none"/>
              <a:t>, 50k movie reviews</a:t>
            </a:r>
          </a:p>
          <a:p>
            <a:pPr marL="533504" indent="-533504" defTabSz="1719072">
              <a:buClrTx/>
              <a:buFont typeface="Arial"/>
              <a:buChar char="•"/>
              <a:defRPr sz="4500"/>
            </a:pPr>
            <a:r>
              <a:t>Reviews from Rotten Tomatoes</a:t>
            </a:r>
          </a:p>
          <a:p>
            <a:pPr marL="945488" lvl="1" indent="-515720" defTabSz="1719072">
              <a:buClrTx/>
              <a:buFont typeface="Arial"/>
              <a:buChar char="–"/>
              <a:defRPr sz="4500" u="sng"/>
            </a:pPr>
            <a:r>
              <a:rPr>
                <a:solidFill>
                  <a:srgbClr val="0000FF"/>
                </a:solidFill>
                <a:uFill>
                  <a:solidFill>
                    <a:srgbClr val="0000FF"/>
                  </a:solidFill>
                </a:uFill>
                <a:hlinkClick r:id="rId8"/>
              </a:rPr>
              <a:t>Stanford Sentiment Treebank</a:t>
            </a:r>
            <a:r>
              <a:rPr u="none"/>
              <a:t>, 11k reviews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Categorical</a:t>
            </a:r>
            <a:r>
              <a:t> Approach </a:t>
            </a:r>
          </a:p>
        </p:txBody>
      </p:sp>
      <p:sp>
        <p:nvSpPr>
          <p:cNvPr id="237" name="Categorical Approach…"/>
          <p:cNvSpPr txBox="1">
            <a:spLocks noGrp="1"/>
          </p:cNvSpPr>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8"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defRPr sz="10000" b="1">
                <a:solidFill>
                  <a:srgbClr val="008B00"/>
                </a:solidFill>
                <a:latin typeface="+mj-lt"/>
                <a:ea typeface="+mj-ea"/>
                <a:cs typeface="+mj-cs"/>
                <a:sym typeface="Helvetica"/>
              </a:defRPr>
            </a:lvl1pPr>
          </a:lstStyle>
          <a:p>
            <a:r>
              <a:t>?</a:t>
            </a:r>
          </a:p>
        </p:txBody>
      </p:sp>
      <p:grpSp>
        <p:nvGrpSpPr>
          <p:cNvPr id="241" name="Group"/>
          <p:cNvGrpSpPr/>
          <p:nvPr/>
        </p:nvGrpSpPr>
        <p:grpSpPr>
          <a:xfrm>
            <a:off x="7593096" y="6154717"/>
            <a:ext cx="10219296" cy="6085568"/>
            <a:chOff x="0" y="0"/>
            <a:chExt cx="10219294" cy="6085567"/>
          </a:xfrm>
        </p:grpSpPr>
        <p:pic>
          <p:nvPicPr>
            <p:cNvPr id="239" name="Screen Shot 2018-08-31 at 4.06.28 AM.png" descr="Screen Shot 2018-08-31 at 4.06.28 AM.png"/>
            <p:cNvPicPr>
              <a:picLocks noChangeAspect="1"/>
            </p:cNvPicPr>
            <p:nvPr/>
          </p:nvPicPr>
          <p:blipFill>
            <a:blip r:embed="rId3"/>
            <a:srcRect b="36928"/>
            <a:stretch>
              <a:fillRect/>
            </a:stretch>
          </p:blipFill>
          <p:spPr>
            <a:xfrm>
              <a:off x="0" y="0"/>
              <a:ext cx="10101262" cy="3613169"/>
            </a:xfrm>
            <a:prstGeom prst="rect">
              <a:avLst/>
            </a:prstGeom>
            <a:ln w="12700" cap="flat">
              <a:noFill/>
              <a:miter lim="400000"/>
            </a:ln>
            <a:effectLst/>
          </p:spPr>
        </p:pic>
        <p:sp>
          <p:nvSpPr>
            <p:cNvPr id="240"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rmAutofit/>
            </a:bodyPr>
            <a:lstStyle>
              <a:lvl1pPr algn="l" defTabSz="1828800">
                <a:defRPr sz="4800">
                  <a:latin typeface="Calibri"/>
                  <a:ea typeface="Calibri"/>
                  <a:cs typeface="Calibri"/>
                  <a:sym typeface="Calibri"/>
                </a:defRPr>
              </a:lvl1pPr>
            </a:lstStyle>
            <a:p>
              <a:r>
                <a:t>Anger     Sadness     Disgust     Happiness</a:t>
              </a:r>
            </a:p>
          </p:txBody>
        </p:sp>
      </p:grpSp>
      <p:grpSp>
        <p:nvGrpSpPr>
          <p:cNvPr id="246" name="Group"/>
          <p:cNvGrpSpPr/>
          <p:nvPr/>
        </p:nvGrpSpPr>
        <p:grpSpPr>
          <a:xfrm>
            <a:off x="8618773" y="9845895"/>
            <a:ext cx="7964739" cy="1434591"/>
            <a:chOff x="0" y="0"/>
            <a:chExt cx="7964737" cy="1434590"/>
          </a:xfrm>
        </p:grpSpPr>
        <p:sp>
          <p:nvSpPr>
            <p:cNvPr id="242" name="Line"/>
            <p:cNvSpPr/>
            <p:nvPr/>
          </p:nvSpPr>
          <p:spPr>
            <a:xfrm flipV="1">
              <a:off x="137085" y="59522"/>
              <a:ext cx="5486670" cy="1375069"/>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45718" tIns="45718" rIns="45718" bIns="45718" numCol="1" anchor="t">
              <a:noAutofit/>
            </a:bodyPr>
            <a:lstStyle/>
            <a:p>
              <a:endParaRPr/>
            </a:p>
          </p:txBody>
        </p:sp>
        <p:sp>
          <p:nvSpPr>
            <p:cNvPr id="243" name="Line"/>
            <p:cNvSpPr/>
            <p:nvPr/>
          </p:nvSpPr>
          <p:spPr>
            <a:xfrm flipV="1">
              <a:off x="2262337" y="0"/>
              <a:ext cx="432156" cy="1406847"/>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45718" tIns="45718" rIns="45718" bIns="45718" numCol="1" anchor="t">
              <a:noAutofit/>
            </a:bodyPr>
            <a:lstStyle/>
            <a:p>
              <a:endParaRPr/>
            </a:p>
          </p:txBody>
        </p:sp>
        <p:sp>
          <p:nvSpPr>
            <p:cNvPr id="244" name="Line"/>
            <p:cNvSpPr/>
            <p:nvPr/>
          </p:nvSpPr>
          <p:spPr>
            <a:xfrm flipV="1">
              <a:off x="4869482" y="2791"/>
              <a:ext cx="3095255" cy="1431800"/>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45718" tIns="45718" rIns="45718" bIns="45718" numCol="1" anchor="t">
              <a:noAutofit/>
            </a:bodyPr>
            <a:lstStyle/>
            <a:p>
              <a:endParaRPr/>
            </a:p>
          </p:txBody>
        </p:sp>
        <p:sp>
          <p:nvSpPr>
            <p:cNvPr id="245" name="Line"/>
            <p:cNvSpPr/>
            <p:nvPr/>
          </p:nvSpPr>
          <p:spPr>
            <a:xfrm flipH="1" flipV="1">
              <a:off x="-1" y="70075"/>
              <a:ext cx="7760244" cy="1325675"/>
            </a:xfrm>
            <a:prstGeom prst="line">
              <a:avLst/>
            </a:prstGeom>
            <a:noFill/>
            <a:ln w="50800" cap="flat">
              <a:solidFill>
                <a:srgbClr val="008B00"/>
              </a:solidFill>
              <a:prstDash val="solid"/>
              <a:round/>
              <a:tailEnd type="triangle" w="med" len="med"/>
            </a:ln>
            <a:effectLst>
              <a:outerShdw blurRad="76200" dist="50800" dir="2700000" rotWithShape="0">
                <a:srgbClr val="000000">
                  <a:alpha val="60000"/>
                </a:srgbClr>
              </a:outerShdw>
            </a:effectLst>
          </p:spPr>
          <p:txBody>
            <a:bodyPr wrap="square" lIns="45718" tIns="45718" rIns="45718" bIns="45718" numCol="1" anchor="t">
              <a:noAutofit/>
            </a:bodyPr>
            <a:lstStyle/>
            <a:p>
              <a:endParaRPr/>
            </a:p>
          </p:txBody>
        </p:sp>
      </p:grpSp>
      <p:sp>
        <p:nvSpPr>
          <p:cNvPr id="247" name="Slide Number"/>
          <p:cNvSpPr txBox="1">
            <a:spLocks noGrp="1"/>
          </p:cNvSpPr>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1" animBg="1" advAuto="0"/>
      <p:bldP spid="238" grpId="3" animBg="1" advAuto="0"/>
      <p:bldP spid="238" grpId="4" animBg="1" advAuto="0"/>
      <p:bldP spid="241" grpId="2" animBg="1" advAuto="0"/>
      <p:bldP spid="246" grpId="5"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Text Sentiment Analysis Dataset"/>
          <p:cNvSpPr txBox="1">
            <a:spLocks noGrp="1"/>
          </p:cNvSpPr>
          <p:nvPr>
            <p:ph type="title"/>
          </p:nvPr>
        </p:nvSpPr>
        <p:spPr>
          <a:xfrm>
            <a:off x="2194560" y="573206"/>
            <a:ext cx="20116802" cy="2901514"/>
          </a:xfrm>
          <a:prstGeom prst="rect">
            <a:avLst/>
          </a:prstGeom>
        </p:spPr>
        <p:txBody>
          <a:bodyPr/>
          <a:lstStyle/>
          <a:p>
            <a:r>
              <a:t>Text Sentiment Analysis Dataset</a:t>
            </a:r>
          </a:p>
        </p:txBody>
      </p:sp>
      <p:sp>
        <p:nvSpPr>
          <p:cNvPr id="704" name="Tweets with emoticon…"/>
          <p:cNvSpPr txBox="1">
            <a:spLocks noGrp="1"/>
          </p:cNvSpPr>
          <p:nvPr>
            <p:ph type="body" idx="1"/>
          </p:nvPr>
        </p:nvSpPr>
        <p:spPr>
          <a:xfrm>
            <a:off x="2194560" y="3691468"/>
            <a:ext cx="20116802" cy="8046720"/>
          </a:xfrm>
          <a:prstGeom prst="rect">
            <a:avLst/>
          </a:prstGeom>
        </p:spPr>
        <p:txBody>
          <a:bodyPr/>
          <a:lstStyle/>
          <a:p>
            <a:pPr marL="567557" indent="-567557">
              <a:buClrTx/>
              <a:buFont typeface="Arial"/>
              <a:buChar char="•"/>
            </a:pPr>
            <a:r>
              <a:t>Tweets with emoticon</a:t>
            </a:r>
          </a:p>
          <a:p>
            <a:pPr marL="1005838" lvl="1" indent="-548638">
              <a:buClrTx/>
              <a:buFont typeface="Arial"/>
              <a:buChar char="–"/>
              <a:defRPr u="sng"/>
            </a:pPr>
            <a:r>
              <a:rPr>
                <a:solidFill>
                  <a:srgbClr val="0000FF"/>
                </a:solidFill>
                <a:uFill>
                  <a:solidFill>
                    <a:srgbClr val="0000FF"/>
                  </a:solidFill>
                </a:uFill>
                <a:hlinkClick r:id="rId2"/>
              </a:rPr>
              <a:t>Sentiment140</a:t>
            </a:r>
            <a:r>
              <a:rPr u="none"/>
              <a:t>, 160k tweets</a:t>
            </a:r>
          </a:p>
          <a:p>
            <a:pPr marL="567557" indent="-567557">
              <a:buClrTx/>
              <a:buFont typeface="Arial"/>
              <a:buChar char="•"/>
            </a:pPr>
            <a:r>
              <a:t>Twitter data on US airlines</a:t>
            </a:r>
          </a:p>
          <a:p>
            <a:pPr marL="1005838" lvl="1" indent="-548638">
              <a:buClrTx/>
              <a:buFont typeface="Arial"/>
              <a:buChar char="–"/>
              <a:defRPr u="sng"/>
            </a:pPr>
            <a:r>
              <a:rPr>
                <a:solidFill>
                  <a:srgbClr val="0000FF"/>
                </a:solidFill>
                <a:uFill>
                  <a:solidFill>
                    <a:srgbClr val="0000FF"/>
                  </a:solidFill>
                </a:uFill>
                <a:hlinkClick r:id="rId3"/>
              </a:rPr>
              <a:t>Twitter US Airline Sentiment</a:t>
            </a:r>
            <a:r>
              <a:rPr u="none"/>
              <a:t>, with negative reasons (e.g. “rude service”)</a:t>
            </a:r>
          </a:p>
          <a:p>
            <a:pPr marL="567557" indent="-567557">
              <a:buClrTx/>
              <a:buFont typeface="Arial"/>
              <a:buChar char="•"/>
            </a:pPr>
            <a:r>
              <a:t>Paper reviews</a:t>
            </a:r>
          </a:p>
          <a:p>
            <a:pPr marL="1005838" lvl="1" indent="-548638">
              <a:buClrTx/>
              <a:buFont typeface="Arial"/>
              <a:buChar char="–"/>
              <a:defRPr u="sng"/>
            </a:pPr>
            <a:r>
              <a:rPr>
                <a:solidFill>
                  <a:srgbClr val="0000FF"/>
                </a:solidFill>
                <a:uFill>
                  <a:solidFill>
                    <a:srgbClr val="0000FF"/>
                  </a:solidFill>
                </a:uFill>
                <a:hlinkClick r:id="rId4"/>
              </a:rPr>
              <a:t>Paper Reviews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Title 2"/>
          <p:cNvSpPr txBox="1">
            <a:spLocks noGrp="1"/>
          </p:cNvSpPr>
          <p:nvPr>
            <p:ph type="title"/>
          </p:nvPr>
        </p:nvSpPr>
        <p:spPr>
          <a:prstGeom prst="rect">
            <a:avLst/>
          </a:prstGeom>
        </p:spPr>
        <p:txBody>
          <a:bodyPr/>
          <a:lstStyle/>
          <a:p>
            <a:r>
              <a:t>Thank you!</a:t>
            </a:r>
          </a:p>
          <a:p>
            <a:endParaRPr/>
          </a:p>
          <a:p>
            <a:pPr>
              <a:defRPr sz="6000" spc="-214"/>
            </a:pPr>
            <a:r>
              <a:t>Questions?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Dimensional</a:t>
            </a:r>
            <a:r>
              <a:t> Approach </a:t>
            </a:r>
          </a:p>
        </p:txBody>
      </p:sp>
      <p:sp>
        <p:nvSpPr>
          <p:cNvPr id="252"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3" name="Slide Number"/>
          <p:cNvSpPr txBox="1">
            <a:spLocks noGrp="1"/>
          </p:cNvSpPr>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Emotion"/>
          <p:cNvSpPr txBox="1">
            <a:spLocks noGrp="1"/>
          </p:cNvSpPr>
          <p:nvPr>
            <p:ph type="title"/>
          </p:nvPr>
        </p:nvSpPr>
        <p:spPr>
          <a:xfrm>
            <a:off x="2194560" y="573206"/>
            <a:ext cx="20116802" cy="2901514"/>
          </a:xfrm>
          <a:prstGeom prst="rect">
            <a:avLst/>
          </a:prstGeom>
        </p:spPr>
        <p:txBody>
          <a:bodyPr/>
          <a:lstStyle/>
          <a:p>
            <a:r>
              <a:t>Emotion - </a:t>
            </a:r>
            <a:r>
              <a:rPr>
                <a:solidFill>
                  <a:srgbClr val="000000"/>
                </a:solidFill>
              </a:rPr>
              <a:t>Dimensional</a:t>
            </a:r>
            <a:r>
              <a:t> Approach </a:t>
            </a:r>
          </a:p>
        </p:txBody>
      </p:sp>
      <p:sp>
        <p:nvSpPr>
          <p:cNvPr id="256"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7" name="Slide Number"/>
          <p:cNvSpPr txBox="1">
            <a:spLocks noGrp="1"/>
          </p:cNvSpPr>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58" name="Arousal-Valence space"/>
          <p:cNvSpPr txBox="1"/>
          <p:nvPr/>
        </p:nvSpPr>
        <p:spPr>
          <a:xfrm>
            <a:off x="5554250" y="4363158"/>
            <a:ext cx="6942338" cy="7976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algn="l" defTabSz="1828800">
              <a:lnSpc>
                <a:spcPct val="115000"/>
              </a:lnSpc>
              <a:defRPr sz="4800" b="1">
                <a:solidFill>
                  <a:srgbClr val="404040"/>
                </a:solidFill>
                <a:latin typeface="Calibri"/>
                <a:ea typeface="Calibri"/>
                <a:cs typeface="Calibri"/>
                <a:sym typeface="Calibri"/>
              </a:defRPr>
            </a:pPr>
            <a:r>
              <a:t>Arousal-Valence</a:t>
            </a:r>
            <a:r>
              <a:rPr b="0"/>
              <a:t> space</a:t>
            </a:r>
          </a:p>
        </p:txBody>
      </p:sp>
      <p:pic>
        <p:nvPicPr>
          <p:cNvPr id="259" name="Screen Shot 2019-04-20 at 8.33.44 PM.png" descr="Screen Shot 2019-04-20 at 8.33.44 PM.png"/>
          <p:cNvPicPr>
            <a:picLocks noChangeAspect="1"/>
          </p:cNvPicPr>
          <p:nvPr/>
        </p:nvPicPr>
        <p:blipFill>
          <a:blip r:embed="rId2"/>
          <a:stretch>
            <a:fillRect/>
          </a:stretch>
        </p:blipFill>
        <p:spPr>
          <a:xfrm>
            <a:off x="7188200" y="6476127"/>
            <a:ext cx="10007600" cy="59690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P spid="258"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TotalTime>
  <Words>3002</Words>
  <Application>Microsoft Macintosh PowerPoint</Application>
  <PresentationFormat>Custom</PresentationFormat>
  <Paragraphs>574</Paragraphs>
  <Slides>71</Slides>
  <Notes>17</Notes>
  <HiddenSlides>0</HiddenSlides>
  <MMClips>57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Times Roman</vt:lpstr>
      <vt:lpstr>Arial</vt:lpstr>
      <vt:lpstr>Calibri</vt:lpstr>
      <vt:lpstr>Helvetica Light</vt:lpstr>
      <vt:lpstr>Helvetica Neue</vt:lpstr>
      <vt:lpstr>Helvetica Neue Light</vt:lpstr>
      <vt:lpstr>Helvetica Neue Medium</vt:lpstr>
      <vt:lpstr>Helvetica Neue Thin</vt:lpstr>
      <vt:lpstr>White</vt:lpstr>
      <vt:lpstr>Emotion and Sentiment Detection</vt:lpstr>
      <vt:lpstr>Outline</vt:lpstr>
      <vt:lpstr>Emotion in Speech</vt:lpstr>
      <vt:lpstr>Outline</vt:lpstr>
      <vt:lpstr>What is Emotion?</vt:lpstr>
      <vt:lpstr>Emotion - Categorical Approach </vt:lpstr>
      <vt:lpstr>Emotion - Categorical Approach </vt:lpstr>
      <vt:lpstr>Emotion - Dimensional Approach </vt:lpstr>
      <vt:lpstr>Emotion - Dimensional Approach </vt:lpstr>
      <vt:lpstr>Why Study Emotional Speech?</vt:lpstr>
      <vt:lpstr>Outline</vt:lpstr>
      <vt:lpstr>Emotion in Speech</vt:lpstr>
      <vt:lpstr>Emotion in Speech</vt:lpstr>
      <vt:lpstr>Emotion in Speech</vt:lpstr>
      <vt:lpstr>Emotion in Speech</vt:lpstr>
      <vt:lpstr>Emotional Speech Corpora - Acted &amp; Categorical (EmoDB, German)</vt:lpstr>
      <vt:lpstr>Acted &amp; Categorical Speech: Actors vs Students  (Emotional Prosody Speech)                                                (Mandarin Affective Speech)</vt:lpstr>
      <vt:lpstr>Spontaneous Speech with Dimensional Annotations (SEMAINE database)</vt:lpstr>
      <vt:lpstr>Spontaneous Speech with Dimensional Annotations (RECOLA database)</vt:lpstr>
      <vt:lpstr>Spontaneous Speech with Dimensional Annotations (RECOLA database)</vt:lpstr>
      <vt:lpstr>Partial List of Existing Emotion Corpora</vt:lpstr>
      <vt:lpstr>MSP-Podcast Corpus</vt:lpstr>
      <vt:lpstr>MSP-Podcast Corpus</vt:lpstr>
      <vt:lpstr>LLM for Data Annotation</vt:lpstr>
      <vt:lpstr>Emotional Synthetic Speech for Data Augmentation</vt:lpstr>
      <vt:lpstr>Foundation Models for Transcribing, Annotating, Augmenting</vt:lpstr>
      <vt:lpstr>Outline</vt:lpstr>
      <vt:lpstr>Features for Emotional Speech - Pitch</vt:lpstr>
      <vt:lpstr>Features for Emotional Speech - Pitch</vt:lpstr>
      <vt:lpstr>Pitch Contour Differences</vt:lpstr>
      <vt:lpstr>Features for Emotional Speech</vt:lpstr>
      <vt:lpstr>Outline</vt:lpstr>
      <vt:lpstr>Emotion Recognition in Speech</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 Categorical </vt:lpstr>
      <vt:lpstr>Emotion Recognition in Speech</vt:lpstr>
      <vt:lpstr>Emotion Recognition - Dimensional </vt:lpstr>
      <vt:lpstr>Emotion Recognition - Dimensional </vt:lpstr>
      <vt:lpstr>Emotion Recognition - Dimensional </vt:lpstr>
      <vt:lpstr>Emotion Recognition - Dimensional </vt:lpstr>
      <vt:lpstr>Emotion Recognition - Dimensional</vt:lpstr>
      <vt:lpstr>Example Analysis - Dimensional</vt:lpstr>
      <vt:lpstr>LLM for Speech Emotion Recognition</vt:lpstr>
      <vt:lpstr>LLM for Speech Emotion Recognition</vt:lpstr>
      <vt:lpstr>Outline</vt:lpstr>
      <vt:lpstr>Expressive Synthetic Speech </vt:lpstr>
      <vt:lpstr>Expressive Synthetic Speech </vt:lpstr>
      <vt:lpstr>Expressive Synthetic Speech </vt:lpstr>
      <vt:lpstr>Emotional Voice Conversion</vt:lpstr>
      <vt:lpstr>Sentiment and Emotion in Text</vt:lpstr>
      <vt:lpstr>English Sentiment Lexicon</vt:lpstr>
      <vt:lpstr>Polyglot (Multilingual text processing toolkit )</vt:lpstr>
      <vt:lpstr>Emotion Theory: Plutchik’s wheel of emotion </vt:lpstr>
      <vt:lpstr>NRC Word-Emotion Association Lexicon</vt:lpstr>
      <vt:lpstr>Lexicon of Valence, Arousal, and Dominance </vt:lpstr>
      <vt:lpstr>Detecting Sentiment/Emotion in Text</vt:lpstr>
      <vt:lpstr>Sentiment in Twitter :) (Go et al. 2009)</vt:lpstr>
      <vt:lpstr>Sentiment in Twitter #thingsilike (Kouloumpis et al. 2011)</vt:lpstr>
      <vt:lpstr>Emoji in Twitter (Felbo et al. 2017)</vt:lpstr>
      <vt:lpstr>Attention Modeling for Targeted Sentiment (Liu and Zhang 2017)</vt:lpstr>
      <vt:lpstr>BERT in Sentiment Analysis (Google AI Language)</vt:lpstr>
      <vt:lpstr>LLM for Sentiment Analysis</vt:lpstr>
      <vt:lpstr>Text Sentiment Analysis Dataset</vt:lpstr>
      <vt:lpstr>Text Sentiment Analysis Dataset</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Brenda (Zixiaofan) Yang</cp:lastModifiedBy>
  <cp:revision>4</cp:revision>
  <dcterms:modified xsi:type="dcterms:W3CDTF">2024-10-29T23:12:40Z</dcterms:modified>
</cp:coreProperties>
</file>