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72"/>
  </p:notesMasterIdLst>
  <p:handoutMasterIdLst>
    <p:handoutMasterId r:id="rId73"/>
  </p:handoutMasterIdLst>
  <p:sldIdLst>
    <p:sldId id="550" r:id="rId5"/>
    <p:sldId id="551" r:id="rId6"/>
    <p:sldId id="552" r:id="rId7"/>
    <p:sldId id="599" r:id="rId8"/>
    <p:sldId id="553" r:id="rId9"/>
    <p:sldId id="598" r:id="rId10"/>
    <p:sldId id="597"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 id="612" r:id="rId65"/>
    <p:sldId id="614" r:id="rId66"/>
    <p:sldId id="615" r:id="rId67"/>
    <p:sldId id="616" r:id="rId68"/>
    <p:sldId id="617" r:id="rId69"/>
    <p:sldId id="618" r:id="rId70"/>
    <p:sldId id="619"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64378" autoAdjust="0"/>
  </p:normalViewPr>
  <p:slideViewPr>
    <p:cSldViewPr snapToGrid="0" snapToObjects="1">
      <p:cViewPr varScale="1">
        <p:scale>
          <a:sx n="71" d="100"/>
          <a:sy n="71" d="100"/>
        </p:scale>
        <p:origin x="1720" y="176"/>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01" d="100"/>
          <a:sy n="101" d="100"/>
        </p:scale>
        <p:origin x="251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11/15/25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11/15/25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Similarity: 1) how different is speaker 1 from speaker 2; how diff is speaker 1 from others they’re not speaking with now; how different is speaker 1 from themselves when they speak with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Basically we are looking to compare partner similarity to non-partner similarity and to self similarity in the partner’s similarity to themselves when talking to another person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 If, for a given feature, turn final</a:t>
            </a:r>
          </a:p>
          <a:p>
            <a:r>
              <a:rPr lang="en-US" sz="1400" b="1" kern="1200" dirty="0">
                <a:solidFill>
                  <a:schemeClr val="tx1"/>
                </a:solidFill>
                <a:effectLst/>
                <a:latin typeface="+mn-lt"/>
                <a:ea typeface="+mn-ea"/>
                <a:cs typeface="+mn-cs"/>
              </a:rPr>
              <a:t>IPUs are more similar to the subsequent turn-initial IPUs than to ten other turn initial</a:t>
            </a:r>
          </a:p>
          <a:p>
            <a:r>
              <a:rPr lang="en-US" sz="1400" b="1" kern="1200" dirty="0">
                <a:solidFill>
                  <a:schemeClr val="tx1"/>
                </a:solidFill>
                <a:effectLst/>
                <a:latin typeface="+mn-lt"/>
                <a:ea typeface="+mn-ea"/>
                <a:cs typeface="+mn-cs"/>
              </a:rPr>
              <a:t>IPUs chosen randomly from the same session, </a:t>
            </a:r>
            <a:r>
              <a:rPr lang="en-US" sz="1200" kern="1200" dirty="0">
                <a:solidFill>
                  <a:schemeClr val="tx1"/>
                </a:solidFill>
                <a:effectLst/>
                <a:latin typeface="+mn-lt"/>
                <a:ea typeface="+mn-ea"/>
                <a:cs typeface="+mn-cs"/>
              </a:rPr>
              <a:t>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a:defRPr/>
            </a:pPr>
            <a:endParaRPr lang="en-US" i="1" dirty="0">
              <a:latin typeface="Times New Roman" charset="0"/>
              <a:cs typeface="+mn-cs"/>
            </a:endParaRPr>
          </a:p>
          <a:p>
            <a:pPr>
              <a:defRPr/>
            </a:pPr>
            <a:r>
              <a:rPr lang="en-US" i="1" dirty="0">
                <a:latin typeface="Times New Roman" charset="0"/>
                <a:cs typeface="+mn-cs"/>
              </a:rPr>
              <a:t>Communication mode:  entrainment and social desirability:  measured vocalizations, pauses, switching pauses</a:t>
            </a:r>
          </a:p>
          <a:p>
            <a:pPr>
              <a:defRPr/>
            </a:pPr>
            <a:endParaRPr lang="en-US" b="1" i="1" dirty="0">
              <a:latin typeface="Times New Roman" charset="0"/>
              <a:cs typeface="+mn-cs"/>
            </a:endParaRPr>
          </a:p>
          <a:p>
            <a:pPr>
              <a:defRPr/>
            </a:pPr>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a:t>
            </a:r>
          </a:p>
          <a:p>
            <a:pPr>
              <a:defRPr/>
            </a:pPr>
            <a:endParaRPr lang="en-US" sz="1600" b="1" i="1" dirty="0"/>
          </a:p>
          <a:p>
            <a:pPr>
              <a:defRPr/>
            </a:pPr>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Lakin, 2005)</a:t>
            </a:r>
            <a:endParaRPr lang="zh-CN" altLang="en-US" sz="160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4</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 – these pictures have been ordered correctly by A and B at the end of their conversations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 like food, people, animals, etc.</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American English compared with Mandarin Chinese</a:t>
            </a:r>
          </a:p>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p>
          <a:p>
            <a:r>
              <a:rPr lang="en-US" baseline="0" dirty="0"/>
              <a:t>NHR:  amt of </a:t>
            </a:r>
            <a:r>
              <a:rPr lang="en-US" baseline="0" dirty="0" err="1"/>
              <a:t>noice</a:t>
            </a:r>
            <a:r>
              <a:rPr lang="en-US" baseline="0" dirty="0"/>
              <a:t> in the voice signal</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Blank: no entrainment</a:t>
            </a:r>
          </a:p>
          <a:p>
            <a:r>
              <a:rPr lang="en-US" baseline="0" dirty="0"/>
              <a:t>-: features not tested</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28</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sz="1400" b="1"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5</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FM: 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MM: 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37</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44</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a:t>
            </a:fld>
            <a:endParaRPr lang="en-US"/>
          </a:p>
        </p:txBody>
      </p:sp>
    </p:spTree>
    <p:extLst>
      <p:ext uri="{BB962C8B-B14F-4D97-AF65-F5344CB8AC3E}">
        <p14:creationId xmlns:p14="http://schemas.microsoft.com/office/powerpoint/2010/main" val="2988547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Entrainment in pitch contours show many positive things about the conversations</a:t>
            </a:r>
          </a:p>
          <a:p>
            <a:r>
              <a:rPr lang="en-US" dirty="0"/>
              <a:t>Pos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Map task:  2 people are talking with each other to try to draw the same routes on their maps without seeing the other person’s map (and sometimes there are differences)</a:t>
            </a:r>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Goal:  identify whether given items tend to be de-accented and new ones accented</a:t>
            </a:r>
          </a:p>
          <a:p>
            <a:pPr eaLnBrk="1" hangingPunct="1">
              <a:defRPr/>
            </a:pPr>
            <a:r>
              <a:rPr lang="en-US" dirty="0">
                <a:latin typeface="Times New Roman" charset="0"/>
                <a:cs typeface="+mn-cs"/>
              </a:rPr>
              <a:t>In the booth with a blanket between their faces</a:t>
            </a:r>
          </a:p>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and were asked to describe their cards to each other: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11</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11/15/25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11/15/25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11/15/25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s://www.cs.columbia.edu/speech/PaperFiles/2018/levitan_speech_prosody18.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s.columbia.edu/speech/PaperFiles/2018/entrainment_2018.pdf"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https://www.sciencedirect.com/science/article/pii/S016763932300095X" TargetMode="External"/><Relationship Id="rId5" Type="http://schemas.openxmlformats.org/officeDocument/2006/relationships/hyperlink" Target="https://www.cs.columbia.edu/speech/PaperFiles/2021/2021.eacl-main.23.pdf" TargetMode="External"/><Relationship Id="rId4" Type="http://schemas.openxmlformats.org/officeDocument/2006/relationships/hyperlink" Target="https://www.cs.columbia.edu/speech/PaperFiles/2020/Galvez_speech_communication_2020.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s.columbia.edu/speech/PaperFiles/2018/soto_is18.pdf" TargetMode="External"/><Relationship Id="rId2" Type="http://schemas.openxmlformats.org/officeDocument/2006/relationships/hyperlink" Target="https://www.cs.columbia.edu/speech/PaperFiles/2023/icassp23_entrain.pdf" TargetMode="External"/><Relationship Id="rId1" Type="http://schemas.openxmlformats.org/officeDocument/2006/relationships/slideLayout" Target="../slideLayouts/slideLayout14.xml"/><Relationship Id="rId4" Type="http://schemas.openxmlformats.org/officeDocument/2006/relationships/hyperlink" Target="https://www.cs.columbia.edu/speech/PaperFiles/2024/naacl24_csw_paper.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sciencedirect.com/science/article/pii/S016763932300095X" TargetMode="External"/><Relationship Id="rId2" Type="http://schemas.openxmlformats.org/officeDocument/2006/relationships/hyperlink" Target="https://www.cs.columbia.edu/speech/PaperFiles/2024/naacl24_csw_paper.pdf" TargetMode="External"/><Relationship Id="rId1" Type="http://schemas.openxmlformats.org/officeDocument/2006/relationships/slideLayout" Target="../slideLayouts/slideLayout14.xml"/><Relationship Id="rId5" Type="http://schemas.openxmlformats.org/officeDocument/2006/relationships/hyperlink" Target="https://www.cs.columbia.edu/speech/PaperFiles/2021/2021.eacl-main.23.pdf" TargetMode="External"/><Relationship Id="rId4" Type="http://schemas.openxmlformats.org/officeDocument/2006/relationships/hyperlink" Target="https://www.cs.columbia.edu/speech/PaperFiles/2023/icassp23_entrain.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cs.columbia.edu/speech/PaperFiles/2019/entrainment_2019.pdf" TargetMode="External"/><Relationship Id="rId2" Type="http://schemas.openxmlformats.org/officeDocument/2006/relationships/hyperlink" Target="https://www.cs.columbia.edu/speech/PaperFiles/2020/Galvez_speech_communication_2020.pdf" TargetMode="External"/><Relationship Id="rId1" Type="http://schemas.openxmlformats.org/officeDocument/2006/relationships/slideLayout" Target="../slideLayouts/slideLayout14.xml"/><Relationship Id="rId5" Type="http://schemas.openxmlformats.org/officeDocument/2006/relationships/hyperlink" Target="Prosodic%20entrainment%20and%20trust%20in%20human-computer%20interaction&#8221;%20Stefan%20Benus,%20Marian%20Trnka,%20Eduard%20Kuric,%20Lukas%20Martak,%20Agustin%20Gravano,%20Julia%20Hirschberg%20and%20Rivka%20Levitan.%20Speech%20Prosody,%20June%202018,%20Poznan,%20Poland." TargetMode="External"/><Relationship Id="rId4" Type="http://schemas.openxmlformats.org/officeDocument/2006/relationships/hyperlink" Target="https://www.cs.columbia.edu/speech/PaperFiles/2018/soto_is18.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s.columbia.edu/speech/PaperFiles/2016/rivka_interspeech_16.pdf" TargetMode="External"/><Relationship Id="rId2" Type="http://schemas.openxmlformats.org/officeDocument/2006/relationships/hyperlink" Target="&#8220;Acoustic-Prosodic%20and%20Lexical%20Entrainment%20in%20Deceptive%20Dialogue,&#8221;%20Sarah%20Ita%20Levitan,%20Jessica%20Xiang%20and%20Julia%20Hirschberg.%20Speech%20Prosody%202018,%20June.%20Poznan,%20Poland." TargetMode="External"/><Relationship Id="rId1" Type="http://schemas.openxmlformats.org/officeDocument/2006/relationships/slideLayout" Target="../slideLayouts/slideLayout14.xml"/><Relationship Id="rId4" Type="http://schemas.openxmlformats.org/officeDocument/2006/relationships/hyperlink" Target="https://www.cs.columbia.edu/speech/PaperFiles/2015/entrainment_turn_2015.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cs.columbia.edu/speech/PaperFiles/2014/entrain-final-submission.pdf" TargetMode="External"/><Relationship Id="rId2" Type="http://schemas.openxmlformats.org/officeDocument/2006/relationships/hyperlink" Target="https://www.cs.columbia.edu/speech/PaperFiles/2015/sigdial_crosslinguistic_camera_ready.pdf" TargetMode="External"/><Relationship Id="rId1" Type="http://schemas.openxmlformats.org/officeDocument/2006/relationships/slideLayout" Target="../slideLayouts/slideLayout26.xml"/><Relationship Id="rId5" Type="http://schemas.openxmlformats.org/officeDocument/2006/relationships/hyperlink" Target="http://www.sciencedirect.com/science/article/pii/S0950705114002184" TargetMode="External"/><Relationship Id="rId4" Type="http://schemas.openxmlformats.org/officeDocument/2006/relationships/hyperlink" Target="https://www.cs.columbia.edu/speech/PaperFiles/2014/Benus_etal_Entrainment_SK_Coginfocom14_final.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cs.columbia.edu/speech/PaperFiles/2013/N13-2012.pdf" TargetMode="External"/><Relationship Id="rId2" Type="http://schemas.openxmlformats.org/officeDocument/2006/relationships/hyperlink" Target="https://www.isca-archive.org/speechprosody_2014/xia14_speechprosody.pdf" TargetMode="External"/><Relationship Id="rId1" Type="http://schemas.openxmlformats.org/officeDocument/2006/relationships/slideLayout" Target="../slideLayouts/slideLayout26.xml"/><Relationship Id="rId6" Type="http://schemas.openxmlformats.org/officeDocument/2006/relationships/hyperlink" Target="https://www.cs.columbia.edu/speech/PaperFiles/2011/p70791.pdf" TargetMode="External"/><Relationship Id="rId5" Type="http://schemas.openxmlformats.org/officeDocument/2006/relationships/hyperlink" Target="https://www.cs.columbia.edu/speech/PaperFiles/2012/06421959.pdf" TargetMode="External"/><Relationship Id="rId4" Type="http://schemas.openxmlformats.org/officeDocument/2006/relationships/hyperlink" Target="https://www.cs.columbia.edu/speech/PaperFiles/2012/N12-1002.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cs.columbia.edu/nlp/papers/2008/nenkova_al_08.pdf" TargetMode="External"/><Relationship Id="rId2" Type="http://schemas.openxmlformats.org/officeDocument/2006/relationships/hyperlink" Target="https://www.cs.columbia.edu/speech/PaperFiles/2011/acl-hlt2011.pdf" TargetMode="Externa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6706</a:t>
            </a:r>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fontScale="925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in the Speech Lab booth (9h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11/15/25</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11/15/25</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11/15/25</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positive)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05449158"/>
              </p:ext>
            </p:extLst>
          </p:nvPr>
        </p:nvGraphicFramePr>
        <p:xfrm>
          <a:off x="333788" y="1738100"/>
          <a:ext cx="8476424" cy="424688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 (voice quality)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a:t>
            </a:r>
            <a:r>
              <a:rPr lang="en-US" b="1" dirty="0"/>
              <a:t>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a:xfrm>
            <a:off x="685800" y="1122744"/>
            <a:ext cx="7772400" cy="4973256"/>
          </a:xfrm>
        </p:spPr>
        <p:txBody>
          <a:bodyPr/>
          <a:lstStyle/>
          <a:p>
            <a:r>
              <a:rPr lang="en-US" dirty="0">
                <a:solidFill>
                  <a:srgbClr val="FF0000"/>
                </a:solidFill>
              </a:rPr>
              <a:t>Dominance</a:t>
            </a:r>
          </a:p>
          <a:p>
            <a:pPr lvl="1"/>
            <a:r>
              <a:rPr lang="en-US" sz="2400" dirty="0"/>
              <a:t>Male Dominance Hypothesis: Differences in speech between men and women occur because men are dominant in society</a:t>
            </a:r>
          </a:p>
          <a:p>
            <a:pPr lvl="1"/>
            <a:r>
              <a:rPr lang="en-US" sz="2400" dirty="0"/>
              <a:t>Communication Accommodation Theory: when there is an imbalance of power between speakers the less dominant speaker will entrain more</a:t>
            </a:r>
          </a:p>
          <a:p>
            <a:r>
              <a:rPr lang="en-US" dirty="0">
                <a:solidFill>
                  <a:srgbClr val="FF0000"/>
                </a:solidFill>
              </a:rPr>
              <a:t>Perception</a:t>
            </a:r>
          </a:p>
          <a:p>
            <a:pPr lvl="1"/>
            <a:r>
              <a:rPr lang="en-US" sz="2400" dirty="0"/>
              <a:t>Perception-Behavior Link: perceiving something makes people more likely to mimic it</a:t>
            </a:r>
          </a:p>
          <a:p>
            <a:pPr lvl="1"/>
            <a:r>
              <a:rPr lang="en-US" sz="2400" dirty="0"/>
              <a:t>Female perceptual sensitivity: females more likely to be sensitive to perceived differences in speech</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11/15/25</a:t>
            </a:fld>
            <a:endParaRPr lang="en-US"/>
          </a:p>
        </p:txBody>
      </p:sp>
      <p:sp>
        <p:nvSpPr>
          <p:cNvPr id="5123"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r>
              <a:rPr lang="en-US" sz="2000" dirty="0"/>
              <a:t>much as lizards adapt their color to their environment</a:t>
            </a:r>
            <a:endParaRPr lang="en-US" altLang="zh-CN" sz="2000"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 </a:t>
            </a:r>
            <a:r>
              <a:rPr lang="en-US" dirty="0"/>
              <a:t>if these are true</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 </a:t>
            </a:r>
            <a:r>
              <a:rPr lang="en-US" dirty="0"/>
              <a:t>finds support and counter evidence for all these theories</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Partner vs. Non-Partner Differences</a:t>
            </a:r>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11/15/25</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the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11/15/25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11/15/25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4</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11/15/25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Perceived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11/15/25</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2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 and how does this correlate with annotators ratings of conversations in speech?</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 to identify correlation in pitch contours used by speakers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Intonational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features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features</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79614"/>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a:t>
            </a:r>
            <a:r>
              <a:rPr lang="en-US" sz="2400" dirty="0">
                <a:hlinkClick r:id="rId3"/>
              </a:rPr>
              <a:t>Levitan et al 2018</a:t>
            </a:r>
            <a:r>
              <a:rPr lang="en-US" sz="2400" dirty="0"/>
              <a:t>)</a:t>
            </a:r>
            <a:endParaRPr lang="en-US" dirty="0"/>
          </a:p>
        </p:txBody>
      </p:sp>
      <p:sp>
        <p:nvSpPr>
          <p:cNvPr id="3" name="Content Placeholder 2"/>
          <p:cNvSpPr>
            <a:spLocks noGrp="1"/>
          </p:cNvSpPr>
          <p:nvPr>
            <p:ph idx="1"/>
          </p:nvPr>
        </p:nvSpPr>
        <p:spPr>
          <a:xfrm>
            <a:off x="685800" y="1473200"/>
            <a:ext cx="7772400" cy="4850108"/>
          </a:xfrm>
        </p:spPr>
        <p:txBody>
          <a:bodyPr>
            <a:normAutofit fontScale="70000" lnSpcReduction="20000"/>
          </a:bodyPr>
          <a:lstStyle/>
          <a:p>
            <a:r>
              <a:rPr lang="en-US" sz="3100" dirty="0" err="1"/>
              <a:t>CxC</a:t>
            </a:r>
            <a:r>
              <a:rPr lang="en-US" sz="3100" dirty="0"/>
              <a:t> Corpus</a:t>
            </a:r>
          </a:p>
          <a:p>
            <a:pPr lvl="1"/>
            <a:r>
              <a:rPr lang="en-US" dirty="0"/>
              <a:t>340 native speakers of English and Chinese, balanced by gender and native language (more on this in our deceptive speech talk later)</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 and interviewers were more likely to entrain than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Want to Know about Entrainment</a:t>
            </a:r>
            <a:r>
              <a:rPr lang="mr-IN" dirty="0"/>
              <a:t>…</a:t>
            </a:r>
            <a:endParaRPr lang="en-US" dirty="0"/>
          </a:p>
        </p:txBody>
      </p:sp>
      <p:sp>
        <p:nvSpPr>
          <p:cNvPr id="3" name="Content Placeholder 2"/>
          <p:cNvSpPr>
            <a:spLocks noGrp="1"/>
          </p:cNvSpPr>
          <p:nvPr>
            <p:ph idx="1"/>
          </p:nvPr>
        </p:nvSpPr>
        <p:spPr/>
        <p:txBody>
          <a:bodyPr/>
          <a:lstStyle/>
          <a:p>
            <a:r>
              <a:rPr lang="en-US" dirty="0"/>
              <a:t>How much does it occur it different types of conversations? (effect size)</a:t>
            </a:r>
          </a:p>
          <a:p>
            <a:r>
              <a:rPr lang="en-US" dirty="0"/>
              <a:t>How significant are different types of entrainment (feature, measure) for different conversations, different speakers?</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changes on visits to countryside to match listeners’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a:t>
            </a:r>
            <a:r>
              <a:rPr lang="en-US" dirty="0">
                <a:hlinkClick r:id="rId3"/>
              </a:rPr>
              <a:t>Slovak</a:t>
            </a:r>
            <a:r>
              <a:rPr lang="en-US" dirty="0"/>
              <a:t> and </a:t>
            </a:r>
            <a:r>
              <a:rPr lang="en-US" dirty="0">
                <a:hlinkClick r:id="rId4"/>
              </a:rPr>
              <a:t>Spanish</a:t>
            </a:r>
            <a:endParaRPr lang="en-US" dirty="0"/>
          </a:p>
          <a:p>
            <a:r>
              <a:rPr lang="en-US" b="1" dirty="0"/>
              <a:t>Research on individual differences:</a:t>
            </a:r>
          </a:p>
          <a:p>
            <a:pPr lvl="1"/>
            <a:r>
              <a:rPr lang="en-US" dirty="0"/>
              <a:t>Differences in gender, native language (e.g. Spanish, Slovak, </a:t>
            </a:r>
            <a:r>
              <a:rPr lang="en-US" dirty="0">
                <a:hlinkClick r:id="rId5"/>
              </a:rPr>
              <a:t>Hebrew</a:t>
            </a:r>
            <a:r>
              <a:rPr lang="en-US" dirty="0"/>
              <a:t>), culture, and personality may explain entrainment differences</a:t>
            </a:r>
          </a:p>
          <a:p>
            <a:r>
              <a:rPr lang="en-US" dirty="0"/>
              <a:t>More work on </a:t>
            </a:r>
            <a:r>
              <a:rPr lang="en-US" dirty="0">
                <a:hlinkClick r:id="rId6"/>
              </a:rPr>
              <a:t>entrainment in Mandarin</a:t>
            </a:r>
            <a:endParaRPr lang="en-US" dirty="0"/>
          </a:p>
        </p:txBody>
      </p:sp>
    </p:spTree>
    <p:extLst>
      <p:ext uri="{BB962C8B-B14F-4D97-AF65-F5344CB8AC3E}">
        <p14:creationId xmlns:p14="http://schemas.microsoft.com/office/powerpoint/2010/main" val="21468305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4B41-565D-7190-DA44-B319891EE6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B70D4E-47B4-E38D-D00C-4940C922908F}"/>
              </a:ext>
            </a:extLst>
          </p:cNvPr>
          <p:cNvSpPr>
            <a:spLocks noGrp="1"/>
          </p:cNvSpPr>
          <p:nvPr>
            <p:ph idx="1"/>
          </p:nvPr>
        </p:nvSpPr>
        <p:spPr/>
        <p:txBody>
          <a:bodyPr/>
          <a:lstStyle/>
          <a:p>
            <a:r>
              <a:rPr lang="en-US" b="1" dirty="0"/>
              <a:t>Entrainment in </a:t>
            </a:r>
            <a:r>
              <a:rPr lang="en-US" b="1" dirty="0">
                <a:hlinkClick r:id="rId2"/>
              </a:rPr>
              <a:t>Task-Oriented</a:t>
            </a:r>
            <a:r>
              <a:rPr lang="en-US" b="1" dirty="0"/>
              <a:t> conversations (</a:t>
            </a:r>
            <a:r>
              <a:rPr lang="en-US" b="1" dirty="0">
                <a:solidFill>
                  <a:srgbClr val="FF0000"/>
                </a:solidFill>
                <a:hlinkClick r:id="rId2">
                  <a:extLst>
                    <a:ext uri="{A12FA001-AC4F-418D-AE19-62706E023703}">
                      <ahyp:hlinkClr xmlns:ahyp="http://schemas.microsoft.com/office/drawing/2018/hyperlinkcolor" val="tx"/>
                    </a:ext>
                  </a:extLst>
                </a:hlinkClick>
              </a:rPr>
              <a:t>2023</a:t>
            </a:r>
            <a:r>
              <a:rPr lang="en-US" b="1" dirty="0"/>
              <a:t>)</a:t>
            </a:r>
          </a:p>
          <a:p>
            <a:r>
              <a:rPr lang="en-US" b="1" dirty="0"/>
              <a:t>Entrainment in </a:t>
            </a:r>
            <a:r>
              <a:rPr lang="en-US" b="1" i="1" dirty="0"/>
              <a:t>code-switching </a:t>
            </a:r>
            <a:r>
              <a:rPr lang="en-US" b="1" dirty="0"/>
              <a:t>(</a:t>
            </a:r>
            <a:r>
              <a:rPr lang="en-US" b="1" dirty="0">
                <a:solidFill>
                  <a:srgbClr val="FF0000"/>
                </a:solidFill>
                <a:hlinkClick r:id="rId3">
                  <a:extLst>
                    <a:ext uri="{A12FA001-AC4F-418D-AE19-62706E023703}">
                      <ahyp:hlinkClr xmlns:ahyp="http://schemas.microsoft.com/office/drawing/2018/hyperlinkcolor" val="tx"/>
                    </a:ext>
                  </a:extLst>
                </a:hlinkClick>
              </a:rPr>
              <a:t>2018</a:t>
            </a:r>
            <a:r>
              <a:rPr lang="en-US" b="1" dirty="0"/>
              <a:t>, </a:t>
            </a:r>
            <a:r>
              <a:rPr lang="en-US" b="1" dirty="0">
                <a:solidFill>
                  <a:srgbClr val="FF0000"/>
                </a:solidFill>
                <a:hlinkClick r:id="rId4">
                  <a:extLst>
                    <a:ext uri="{A12FA001-AC4F-418D-AE19-62706E023703}">
                      <ahyp:hlinkClr xmlns:ahyp="http://schemas.microsoft.com/office/drawing/2018/hyperlinkcolor" val="tx"/>
                    </a:ext>
                  </a:extLst>
                </a:hlinkClick>
              </a:rPr>
              <a:t>2024</a:t>
            </a:r>
            <a:r>
              <a:rPr lang="en-US" b="1" dirty="0"/>
              <a:t>):</a:t>
            </a:r>
            <a:endParaRPr lang="en-US" i="1" dirty="0"/>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p:txBody>
      </p:sp>
      <p:sp>
        <p:nvSpPr>
          <p:cNvPr id="4" name="Slide Number Placeholder 3">
            <a:extLst>
              <a:ext uri="{FF2B5EF4-FFF2-40B4-BE49-F238E27FC236}">
                <a16:creationId xmlns:a16="http://schemas.microsoft.com/office/drawing/2014/main" id="{4D2AAE8A-1A7F-B051-501F-2A0193A9293F}"/>
              </a:ext>
            </a:extLst>
          </p:cNvPr>
          <p:cNvSpPr>
            <a:spLocks noGrp="1"/>
          </p:cNvSpPr>
          <p:nvPr>
            <p:ph type="sldNum" sz="quarter" idx="12"/>
          </p:nvPr>
        </p:nvSpPr>
        <p:spPr/>
        <p:txBody>
          <a:bodyPr/>
          <a:lstStyle/>
          <a:p>
            <a:fld id="{C596511B-2857-694D-871F-422885452280}" type="slidenum">
              <a:rPr lang="en-US" smtClean="0"/>
              <a:pPr/>
              <a:t>61</a:t>
            </a:fld>
            <a:endParaRPr lang="en-US"/>
          </a:p>
        </p:txBody>
      </p:sp>
    </p:spTree>
    <p:extLst>
      <p:ext uri="{BB962C8B-B14F-4D97-AF65-F5344CB8AC3E}">
        <p14:creationId xmlns:p14="http://schemas.microsoft.com/office/powerpoint/2010/main" val="30591285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AF57-A9A4-8D96-D7B1-E5F00E8151C7}"/>
              </a:ext>
            </a:extLst>
          </p:cNvPr>
          <p:cNvSpPr>
            <a:spLocks noGrp="1"/>
          </p:cNvSpPr>
          <p:nvPr>
            <p:ph type="title"/>
          </p:nvPr>
        </p:nvSpPr>
        <p:spPr/>
        <p:txBody>
          <a:bodyPr/>
          <a:lstStyle/>
          <a:p>
            <a:r>
              <a:rPr lang="en-US" dirty="0"/>
              <a:t>Papers Published</a:t>
            </a:r>
          </a:p>
        </p:txBody>
      </p:sp>
      <p:sp>
        <p:nvSpPr>
          <p:cNvPr id="3" name="Content Placeholder 2">
            <a:extLst>
              <a:ext uri="{FF2B5EF4-FFF2-40B4-BE49-F238E27FC236}">
                <a16:creationId xmlns:a16="http://schemas.microsoft.com/office/drawing/2014/main" id="{F5F434B8-4865-8609-514E-62DE68B2F4F6}"/>
              </a:ext>
            </a:extLst>
          </p:cNvPr>
          <p:cNvSpPr>
            <a:spLocks noGrp="1"/>
          </p:cNvSpPr>
          <p:nvPr>
            <p:ph idx="1"/>
          </p:nvPr>
        </p:nvSpPr>
        <p:spPr>
          <a:xfrm>
            <a:off x="685800" y="1282700"/>
            <a:ext cx="7772400" cy="4813300"/>
          </a:xfrm>
        </p:spPr>
        <p:txBody>
          <a:bodyPr/>
          <a:lstStyle/>
          <a:p>
            <a:pPr marL="0" indent="0">
              <a:buNone/>
            </a:pPr>
            <a:r>
              <a:rPr lang="en-US" altLang="en-US"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2"/>
              </a:rPr>
              <a:t>Measuring Entrainment in Spontaneous Code-switched Speech</a:t>
            </a:r>
            <a:r>
              <a:rPr lang="en-US" altLang="en-US" sz="2200" dirty="0">
                <a:solidFill>
                  <a:srgbClr val="000000"/>
                </a:solidFill>
                <a:latin typeface="Times New Roman" panose="02020603050405020304" pitchFamily="18" charset="0"/>
                <a:cs typeface="Times New Roman" panose="02020603050405020304" pitchFamily="18" charset="0"/>
              </a:rPr>
              <a:t>,” Debasmita Bhattacharya, </a:t>
            </a:r>
            <a:r>
              <a:rPr lang="en-US" altLang="en-US" sz="2200" dirty="0" err="1">
                <a:solidFill>
                  <a:srgbClr val="000000"/>
                </a:solidFill>
                <a:latin typeface="Times New Roman" panose="02020603050405020304" pitchFamily="18" charset="0"/>
                <a:cs typeface="Times New Roman" panose="02020603050405020304" pitchFamily="18" charset="0"/>
              </a:rPr>
              <a:t>Siying</a:t>
            </a:r>
            <a:r>
              <a:rPr lang="en-US" altLang="en-US" sz="2200" dirty="0">
                <a:solidFill>
                  <a:srgbClr val="000000"/>
                </a:solidFill>
                <a:latin typeface="Times New Roman" panose="02020603050405020304" pitchFamily="18" charset="0"/>
                <a:cs typeface="Times New Roman" panose="02020603050405020304" pitchFamily="18" charset="0"/>
              </a:rPr>
              <a:t> Ding, Alayna Nguyen, Julia Hirschberg. NAACL 2024, Mexico City, Mexico.</a:t>
            </a:r>
          </a:p>
          <a:p>
            <a:pPr marL="0" indent="0">
              <a:buNone/>
            </a:pPr>
            <a:r>
              <a:rPr lang="en-US" altLang="en-US" sz="2200" dirty="0">
                <a:solidFill>
                  <a:srgbClr val="000000"/>
                </a:solidFill>
                <a:latin typeface="Times New Roman" panose="02020603050405020304" pitchFamily="18" charset="0"/>
                <a:cs typeface="Times New Roman" panose="02020603050405020304" pitchFamily="18" charset="0"/>
                <a:hlinkClick r:id="rId3"/>
              </a:rPr>
              <a:t>“Investigating prosodic entrainment from global conversations to local turns and tones in Mandarin conversations</a:t>
            </a:r>
            <a:r>
              <a:rPr lang="en-US" altLang="en-US" sz="2200" dirty="0">
                <a:solidFill>
                  <a:srgbClr val="000000"/>
                </a:solidFill>
                <a:latin typeface="Times New Roman" panose="02020603050405020304" pitchFamily="18" charset="0"/>
                <a:cs typeface="Times New Roman" panose="02020603050405020304" pitchFamily="18" charset="0"/>
              </a:rPr>
              <a:t>,” Zhihua Xia, Julia Hirschberg, Rivka Levitan. Speech Communication, Vol 153 (September 2023), 102961.</a:t>
            </a:r>
          </a:p>
          <a:p>
            <a:pPr marL="0" indent="0">
              <a:buNone/>
            </a:pPr>
            <a:r>
              <a:rPr lang="en-US" altLang="en-US" sz="2200" dirty="0">
                <a:solidFill>
                  <a:srgbClr val="000000"/>
                </a:solidFill>
                <a:latin typeface="Times New Roman" panose="02020603050405020304" pitchFamily="18" charset="0"/>
                <a:cs typeface="Times New Roman" panose="02020603050405020304" pitchFamily="18" charset="0"/>
                <a:hlinkClick r:id="rId4"/>
              </a:rPr>
              <a:t>Identifying Entrainment in Task-oriented Conversations</a:t>
            </a:r>
            <a:r>
              <a:rPr lang="en-US" altLang="en-US" sz="2200" dirty="0">
                <a:solidFill>
                  <a:srgbClr val="000000"/>
                </a:solidFill>
                <a:latin typeface="Times New Roman" panose="02020603050405020304" pitchFamily="18" charset="0"/>
                <a:cs typeface="Times New Roman" panose="02020603050405020304" pitchFamily="18" charset="0"/>
              </a:rPr>
              <a:t>,” Run Chen, </a:t>
            </a:r>
            <a:r>
              <a:rPr lang="en-US" altLang="en-US" sz="2200" dirty="0" err="1">
                <a:solidFill>
                  <a:srgbClr val="000000"/>
                </a:solidFill>
                <a:latin typeface="Times New Roman" panose="02020603050405020304" pitchFamily="18" charset="0"/>
                <a:cs typeface="Times New Roman" panose="02020603050405020304" pitchFamily="18" charset="0"/>
              </a:rPr>
              <a:t>Seokhwan</a:t>
            </a:r>
            <a:r>
              <a:rPr lang="en-US" altLang="en-US" sz="2200" dirty="0">
                <a:solidFill>
                  <a:srgbClr val="000000"/>
                </a:solidFill>
                <a:latin typeface="Times New Roman" panose="02020603050405020304" pitchFamily="18" charset="0"/>
                <a:cs typeface="Times New Roman" panose="02020603050405020304" pitchFamily="18" charset="0"/>
              </a:rPr>
              <a:t> Kim, Alexandros </a:t>
            </a:r>
            <a:r>
              <a:rPr lang="en-US" altLang="en-US" sz="2200" dirty="0" err="1">
                <a:solidFill>
                  <a:srgbClr val="000000"/>
                </a:solidFill>
                <a:latin typeface="Times New Roman" panose="02020603050405020304" pitchFamily="18" charset="0"/>
                <a:cs typeface="Times New Roman" panose="02020603050405020304" pitchFamily="18" charset="0"/>
              </a:rPr>
              <a:t>Papangelis</a:t>
            </a:r>
            <a:r>
              <a:rPr lang="en-US" altLang="en-US" sz="2200" dirty="0">
                <a:solidFill>
                  <a:srgbClr val="000000"/>
                </a:solidFill>
                <a:latin typeface="Times New Roman" panose="02020603050405020304" pitchFamily="18" charset="0"/>
                <a:cs typeface="Times New Roman" panose="02020603050405020304" pitchFamily="18" charset="0"/>
              </a:rPr>
              <a:t>, Julia Hirschberg, Yang Liu, Dilek </a:t>
            </a:r>
            <a:r>
              <a:rPr lang="en-US" altLang="en-US" sz="2200" dirty="0" err="1">
                <a:solidFill>
                  <a:srgbClr val="000000"/>
                </a:solidFill>
                <a:latin typeface="Times New Roman" panose="02020603050405020304" pitchFamily="18" charset="0"/>
                <a:cs typeface="Times New Roman" panose="02020603050405020304" pitchFamily="18" charset="0"/>
              </a:rPr>
              <a:t>Hakkani</a:t>
            </a:r>
            <a:r>
              <a:rPr lang="en-US" altLang="en-US" sz="2200" dirty="0">
                <a:solidFill>
                  <a:srgbClr val="000000"/>
                </a:solidFill>
                <a:latin typeface="Times New Roman" panose="02020603050405020304" pitchFamily="18" charset="0"/>
                <a:cs typeface="Times New Roman" panose="02020603050405020304" pitchFamily="18" charset="0"/>
              </a:rPr>
              <a:t>-Tür. ICASSP 2023, Rhodes Island, Greece.</a:t>
            </a:r>
          </a:p>
          <a:p>
            <a:pPr marL="0" indent="0">
              <a:buNone/>
            </a:pPr>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5"/>
              </a:rPr>
              <a:t>Talk to me with left, right, and angles": Lexical entrainment in spoken Hebrew dialogue</a:t>
            </a:r>
            <a:r>
              <a:rPr lang="en-US" altLang="en-US" sz="2200" dirty="0">
                <a:solidFill>
                  <a:srgbClr val="000000"/>
                </a:solidFill>
                <a:latin typeface="Times New Roman" panose="02020603050405020304" pitchFamily="18" charset="0"/>
                <a:cs typeface="Times New Roman" panose="02020603050405020304" pitchFamily="18" charset="0"/>
              </a:rPr>
              <a:t>,” Andreas Weise, Vered Silber-</a:t>
            </a:r>
            <a:r>
              <a:rPr lang="en-US" altLang="en-US" sz="2200" dirty="0" err="1">
                <a:solidFill>
                  <a:srgbClr val="000000"/>
                </a:solidFill>
                <a:latin typeface="Times New Roman" panose="02020603050405020304" pitchFamily="18" charset="0"/>
                <a:cs typeface="Times New Roman" panose="02020603050405020304" pitchFamily="18" charset="0"/>
              </a:rPr>
              <a:t>Varod</a:t>
            </a:r>
            <a:r>
              <a:rPr lang="en-US" altLang="en-US" sz="2200" dirty="0">
                <a:solidFill>
                  <a:srgbClr val="000000"/>
                </a:solidFill>
                <a:latin typeface="Times New Roman" panose="02020603050405020304" pitchFamily="18" charset="0"/>
                <a:cs typeface="Times New Roman" panose="02020603050405020304" pitchFamily="18" charset="0"/>
              </a:rPr>
              <a:t>, Anat Lerner, Julia Hirschberg, Rivka Levitan. EACL 2021</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73BE202-ABD3-A7F0-E205-C0447792287E}"/>
              </a:ext>
            </a:extLst>
          </p:cNvPr>
          <p:cNvSpPr>
            <a:spLocks noGrp="1"/>
          </p:cNvSpPr>
          <p:nvPr>
            <p:ph type="sldNum" sz="quarter" idx="12"/>
          </p:nvPr>
        </p:nvSpPr>
        <p:spPr/>
        <p:txBody>
          <a:bodyPr/>
          <a:lstStyle/>
          <a:p>
            <a:fld id="{C596511B-2857-694D-871F-422885452280}" type="slidenum">
              <a:rPr lang="en-US" smtClean="0"/>
              <a:pPr/>
              <a:t>62</a:t>
            </a:fld>
            <a:endParaRPr lang="en-US"/>
          </a:p>
        </p:txBody>
      </p:sp>
    </p:spTree>
    <p:extLst>
      <p:ext uri="{BB962C8B-B14F-4D97-AF65-F5344CB8AC3E}">
        <p14:creationId xmlns:p14="http://schemas.microsoft.com/office/powerpoint/2010/main" val="1609524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97A185-7773-AC2B-0823-A532A4E7D31B}"/>
              </a:ext>
            </a:extLst>
          </p:cNvPr>
          <p:cNvSpPr>
            <a:spLocks noGrp="1"/>
          </p:cNvSpPr>
          <p:nvPr>
            <p:ph type="sldNum" sz="quarter" idx="12"/>
          </p:nvPr>
        </p:nvSpPr>
        <p:spPr/>
        <p:txBody>
          <a:bodyPr/>
          <a:lstStyle/>
          <a:p>
            <a:fld id="{C596511B-2857-694D-871F-422885452280}" type="slidenum">
              <a:rPr lang="en-US" smtClean="0"/>
              <a:pPr/>
              <a:t>63</a:t>
            </a:fld>
            <a:endParaRPr lang="en-US"/>
          </a:p>
        </p:txBody>
      </p:sp>
      <p:sp>
        <p:nvSpPr>
          <p:cNvPr id="5" name="Rectangle 1">
            <a:extLst>
              <a:ext uri="{FF2B5EF4-FFF2-40B4-BE49-F238E27FC236}">
                <a16:creationId xmlns:a16="http://schemas.microsoft.com/office/drawing/2014/main" id="{9DA66B37-245C-2E02-BED1-1E6E83D1CF98}"/>
              </a:ext>
            </a:extLst>
          </p:cNvPr>
          <p:cNvSpPr>
            <a:spLocks noGrp="1" noChangeArrowheads="1"/>
          </p:cNvSpPr>
          <p:nvPr>
            <p:ph idx="1"/>
          </p:nvPr>
        </p:nvSpPr>
        <p:spPr bwMode="auto">
          <a:xfrm>
            <a:off x="685800" y="3203739"/>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0DD2753-5E8F-6F6A-C137-E952EC1355C5}"/>
              </a:ext>
            </a:extLst>
          </p:cNvPr>
          <p:cNvSpPr txBox="1"/>
          <p:nvPr/>
        </p:nvSpPr>
        <p:spPr>
          <a:xfrm>
            <a:off x="932984" y="681319"/>
            <a:ext cx="7525216" cy="6740307"/>
          </a:xfrm>
          <a:prstGeom prst="rect">
            <a:avLst/>
          </a:prstGeom>
          <a:noFill/>
        </p:spPr>
        <p:txBody>
          <a:bodyPr wrap="square" rtlCol="0">
            <a:spAutoFit/>
          </a:bodyPr>
          <a:lstStyle/>
          <a:p>
            <a:r>
              <a:rPr lang="en-US" altLang="en-US" sz="2200" dirty="0">
                <a:solidFill>
                  <a:srgbClr val="000000"/>
                </a:solidFill>
                <a:latin typeface="Times New Roman" panose="02020603050405020304" pitchFamily="18" charset="0"/>
                <a:cs typeface="Times New Roman" panose="02020603050405020304" pitchFamily="18" charset="0"/>
                <a:hlinkClick r:id="rId2"/>
              </a:rPr>
              <a:t>“An empirical study of the effect of acoustic-prosodic entrainment on the perceived trustworthiness of conversational avatars</a:t>
            </a:r>
            <a:r>
              <a:rPr lang="en-US" altLang="en-US" sz="2200" dirty="0">
                <a:solidFill>
                  <a:srgbClr val="000000"/>
                </a:solidFill>
                <a:latin typeface="Times New Roman" panose="02020603050405020304" pitchFamily="18" charset="0"/>
                <a:cs typeface="Times New Roman" panose="02020603050405020304" pitchFamily="18" charset="0"/>
              </a:rPr>
              <a:t>,” Ramiro Galvez, Agustin Gravano, Stefan Benus, Marian Trnka, Julia Hirschberg. Speech Communication Vol. 124, November 2020.</a:t>
            </a:r>
          </a:p>
          <a:p>
            <a:r>
              <a:rPr lang="en-US" altLang="en-US" sz="2400" dirty="0">
                <a:solidFill>
                  <a:srgbClr val="000000"/>
                </a:solidFill>
                <a:latin typeface="Garamond" panose="02020404030301010803" pitchFamily="18" charset="0"/>
              </a:rPr>
              <a:t>“</a:t>
            </a:r>
            <a:r>
              <a:rPr lang="en-US" altLang="en-US" sz="2400" dirty="0">
                <a:solidFill>
                  <a:srgbClr val="000000"/>
                </a:solidFill>
                <a:latin typeface="Garamond" panose="02020404030301010803" pitchFamily="18" charset="0"/>
                <a:hlinkClick r:id="rId3"/>
              </a:rPr>
              <a:t>Individual Differences in Acoustic-Prosodic Entrainment in Spoken Dialogue</a:t>
            </a:r>
            <a:r>
              <a:rPr lang="en-US" altLang="en-US" sz="2400" dirty="0">
                <a:solidFill>
                  <a:srgbClr val="000000"/>
                </a:solidFill>
                <a:latin typeface="Garamond" panose="02020404030301010803" pitchFamily="18" charset="0"/>
              </a:rPr>
              <a:t>,” Andreas Weise, Sarah Ita Levitan, Julia Hirschberg, Rivka Levitan. Speech Communication 115 (2019).</a:t>
            </a:r>
            <a:endParaRPr lang="en-US" altLang="en-US" sz="2200" dirty="0">
              <a:solidFill>
                <a:srgbClr val="000000"/>
              </a:solidFill>
              <a:latin typeface="Times New Roman" panose="02020603050405020304" pitchFamily="18" charset="0"/>
              <a:cs typeface="Times New Roman" panose="02020603050405020304" pitchFamily="18" charset="0"/>
            </a:endParaRPr>
          </a:p>
          <a:p>
            <a:r>
              <a:rPr lang="en-US" altLang="en-US" sz="2400" dirty="0">
                <a:solidFill>
                  <a:srgbClr val="000000"/>
                </a:solidFill>
                <a:latin typeface="Garamond" panose="02020404030301010803" pitchFamily="18" charset="0"/>
                <a:hlinkClick r:id="rId4"/>
              </a:rPr>
              <a:t>“The Role of Cognate Words, POS Tags, and Entrainment in Code-Switching</a:t>
            </a:r>
            <a:r>
              <a:rPr lang="en-US" altLang="en-US" sz="2400" dirty="0">
                <a:solidFill>
                  <a:srgbClr val="000000"/>
                </a:solidFill>
                <a:latin typeface="Garamond" panose="02020404030301010803" pitchFamily="18" charset="0"/>
              </a:rPr>
              <a:t>,” Victor Soto, </a:t>
            </a:r>
            <a:r>
              <a:rPr lang="en-US" altLang="en-US" sz="2400" dirty="0" err="1">
                <a:solidFill>
                  <a:srgbClr val="000000"/>
                </a:solidFill>
                <a:latin typeface="Garamond" panose="02020404030301010803" pitchFamily="18" charset="0"/>
              </a:rPr>
              <a:t>Nishmar</a:t>
            </a:r>
            <a:r>
              <a:rPr lang="en-US" altLang="en-US" sz="2400" dirty="0">
                <a:solidFill>
                  <a:srgbClr val="000000"/>
                </a:solidFill>
                <a:latin typeface="Garamond" panose="02020404030301010803" pitchFamily="18" charset="0"/>
              </a:rPr>
              <a:t> Cestero and Julia Hirschberg. </a:t>
            </a:r>
            <a:r>
              <a:rPr lang="en-US" altLang="en-US" sz="2400" dirty="0" err="1">
                <a:solidFill>
                  <a:srgbClr val="000000"/>
                </a:solidFill>
                <a:latin typeface="Garamond" panose="02020404030301010803" pitchFamily="18" charset="0"/>
              </a:rPr>
              <a:t>Interspeech</a:t>
            </a:r>
            <a:r>
              <a:rPr lang="en-US" altLang="en-US" sz="2400" dirty="0">
                <a:solidFill>
                  <a:srgbClr val="000000"/>
                </a:solidFill>
                <a:latin typeface="Garamond" panose="02020404030301010803" pitchFamily="18" charset="0"/>
              </a:rPr>
              <a:t>, September 2018, Hyderabad, India</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5"/>
              </a:rPr>
              <a:t>Prosodic entrainment and trust in human-computer interaction</a:t>
            </a:r>
            <a:r>
              <a:rPr lang="en-US" altLang="en-US" sz="2200" dirty="0">
                <a:solidFill>
                  <a:srgbClr val="000000"/>
                </a:solidFill>
                <a:latin typeface="Times New Roman" panose="02020603050405020304" pitchFamily="18" charset="0"/>
                <a:cs typeface="Times New Roman" panose="02020603050405020304" pitchFamily="18" charset="0"/>
              </a:rPr>
              <a:t>,”</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Stefan Benus, Marian Trnka, Eduard Kuric, Lukas Martak, Agustin Gravano, Julia Hirschberg and Rivka Levitan. Speech Prosody, June 2018, Poznan, Poland.</a:t>
            </a:r>
          </a:p>
          <a:p>
            <a:endParaRPr lang="en-US" altLang="en-US" sz="2200" dirty="0">
              <a:latin typeface="Times New Roman" panose="02020603050405020304" pitchFamily="18" charset="0"/>
              <a:cs typeface="Times New Roman" panose="02020603050405020304" pitchFamily="18" charset="0"/>
            </a:endParaRPr>
          </a:p>
          <a:p>
            <a:endParaRPr lang="en-US" alt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F2D04B3E-569D-74E6-AF77-8C49AA742417}"/>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75D341AD-0861-02EB-2A81-7B8124747674}"/>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189225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4E008-F693-56F5-9C72-828E3CA419E7}"/>
              </a:ext>
            </a:extLst>
          </p:cNvPr>
          <p:cNvSpPr>
            <a:spLocks noGrp="1"/>
          </p:cNvSpPr>
          <p:nvPr>
            <p:ph idx="1"/>
          </p:nvPr>
        </p:nvSpPr>
        <p:spPr>
          <a:xfrm>
            <a:off x="685800" y="699247"/>
            <a:ext cx="7772400" cy="5396753"/>
          </a:xfrm>
        </p:spPr>
        <p:txBody>
          <a:bodyPr/>
          <a:lstStyle/>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2"/>
              </a:rPr>
              <a:t>Acoustic-Prosodic and Lexical Entrainment in Deceptive Dialogue</a:t>
            </a:r>
            <a:r>
              <a:rPr lang="en-US" altLang="en-US" sz="2200" dirty="0">
                <a:solidFill>
                  <a:srgbClr val="000000"/>
                </a:solidFill>
                <a:latin typeface="Times New Roman" panose="02020603050405020304" pitchFamily="18" charset="0"/>
                <a:cs typeface="Times New Roman" panose="02020603050405020304" pitchFamily="18" charset="0"/>
              </a:rPr>
              <a:t>,” Sarah Ita Levitan, Jessica Xiang and Julia Hirschberg. Speech Prosody 2018, June. Poznan, Poland.</a:t>
            </a:r>
          </a:p>
          <a:p>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hlinkClick r:id="rId3"/>
              </a:rPr>
              <a:t>Implementing acoustic-prosodic entrainment in a conversational avatar</a:t>
            </a:r>
            <a:r>
              <a:rPr lang="en-US" altLang="en-US" sz="2400" dirty="0">
                <a:solidFill>
                  <a:srgbClr val="000000"/>
                </a:solidFill>
                <a:latin typeface="Times New Roman" panose="02020603050405020304" pitchFamily="18" charset="0"/>
                <a:cs typeface="Times New Roman" panose="02020603050405020304" pitchFamily="18" charset="0"/>
              </a:rPr>
              <a:t>,” Rivka Levitan, Stefan Benus, Ramiro H. Galvez, Agustin Gravano, Florencia </a:t>
            </a:r>
            <a:r>
              <a:rPr lang="en-US" altLang="en-US" sz="2400" dirty="0" err="1">
                <a:solidFill>
                  <a:srgbClr val="000000"/>
                </a:solidFill>
                <a:latin typeface="Times New Roman" panose="02020603050405020304" pitchFamily="18" charset="0"/>
                <a:cs typeface="Times New Roman" panose="02020603050405020304" pitchFamily="18" charset="0"/>
              </a:rPr>
              <a:t>Savoretti</a:t>
            </a:r>
            <a:r>
              <a:rPr lang="en-US" altLang="en-US" sz="2400" dirty="0">
                <a:solidFill>
                  <a:srgbClr val="000000"/>
                </a:solidFill>
                <a:latin typeface="Times New Roman" panose="02020603050405020304" pitchFamily="18" charset="0"/>
                <a:cs typeface="Times New Roman" panose="02020603050405020304" pitchFamily="18" charset="0"/>
              </a:rPr>
              <a:t>, Marian Trnka, Andreas Weise and Julia Hirschberg. </a:t>
            </a:r>
            <a:r>
              <a:rPr lang="en-US" altLang="en-US" sz="2400" dirty="0" err="1">
                <a:solidFill>
                  <a:srgbClr val="000000"/>
                </a:solidFill>
                <a:latin typeface="Times New Roman" panose="02020603050405020304" pitchFamily="18" charset="0"/>
                <a:cs typeface="Times New Roman" panose="02020603050405020304" pitchFamily="18" charset="0"/>
              </a:rPr>
              <a:t>Interspeech</a:t>
            </a:r>
            <a:r>
              <a:rPr lang="en-US" altLang="en-US" sz="2400" dirty="0">
                <a:solidFill>
                  <a:srgbClr val="000000"/>
                </a:solidFill>
                <a:latin typeface="Times New Roman" panose="02020603050405020304" pitchFamily="18" charset="0"/>
                <a:cs typeface="Times New Roman" panose="02020603050405020304" pitchFamily="18" charset="0"/>
              </a:rPr>
              <a:t> 2016, September. San Francisco, CA.</a:t>
            </a:r>
          </a:p>
          <a:p>
            <a:r>
              <a:rPr lang="en-US" altLang="en-US" sz="2400" dirty="0">
                <a:solidFill>
                  <a:srgbClr val="000000"/>
                </a:solidFill>
                <a:latin typeface="Garamond" panose="02020404030301010803" pitchFamily="18" charset="0"/>
              </a:rPr>
              <a:t>“</a:t>
            </a:r>
            <a:r>
              <a:rPr lang="en-US" altLang="en-US" sz="2400" dirty="0">
                <a:solidFill>
                  <a:srgbClr val="000000"/>
                </a:solidFill>
                <a:latin typeface="Garamond" panose="02020404030301010803" pitchFamily="18" charset="0"/>
                <a:hlinkClick r:id="rId4"/>
              </a:rPr>
              <a:t>Entrainment and Turn-Taking in Human-Human Dialogue</a:t>
            </a:r>
            <a:r>
              <a:rPr lang="en-US" altLang="en-US" sz="2400" dirty="0">
                <a:solidFill>
                  <a:srgbClr val="000000"/>
                </a:solidFill>
                <a:latin typeface="Garamond" panose="02020404030301010803" pitchFamily="18" charset="0"/>
              </a:rPr>
              <a:t>,” Rivka Levitan, Stefan Benus, Agustin Gravano and Julia Hirschberg. AAAI Spring Symposium on Turn-Taking and Coordination in Human-Machine Interaction 2015, March. Stanford, CA.</a:t>
            </a:r>
            <a:endParaRPr lang="en-US" altLang="en-US" sz="4000" dirty="0">
              <a:latin typeface="Arial" panose="020B0604020202020204" pitchFamily="34" charset="0"/>
            </a:endParaRPr>
          </a:p>
          <a:p>
            <a:endParaRPr lang="en-US" altLang="en-US" sz="2400" dirty="0">
              <a:solidFill>
                <a:srgbClr val="000000"/>
              </a:solidFill>
              <a:latin typeface="Times New Roman" panose="02020603050405020304" pitchFamily="18" charset="0"/>
              <a:cs typeface="Times New Roman" panose="02020603050405020304" pitchFamily="18" charset="0"/>
            </a:endParaRPr>
          </a:p>
          <a:p>
            <a:endParaRPr lang="en-US" altLang="en-US" sz="2400" dirty="0">
              <a:solidFill>
                <a:srgbClr val="000000"/>
              </a:solidFill>
              <a:latin typeface="Times New Roman" panose="02020603050405020304" pitchFamily="18" charset="0"/>
              <a:cs typeface="Times New Roman" panose="02020603050405020304" pitchFamily="18" charset="0"/>
            </a:endParaRPr>
          </a:p>
          <a:p>
            <a:endParaRPr lang="en-US" altLang="en-US" sz="4000" dirty="0">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1FFB0E6-1811-3262-5522-1610B0B81133}"/>
              </a:ext>
            </a:extLst>
          </p:cNvPr>
          <p:cNvSpPr>
            <a:spLocks noGrp="1"/>
          </p:cNvSpPr>
          <p:nvPr>
            <p:ph type="sldNum" sz="quarter" idx="12"/>
          </p:nvPr>
        </p:nvSpPr>
        <p:spPr/>
        <p:txBody>
          <a:bodyPr/>
          <a:lstStyle/>
          <a:p>
            <a:fld id="{C596511B-2857-694D-871F-422885452280}" type="slidenum">
              <a:rPr lang="en-US" smtClean="0"/>
              <a:pPr/>
              <a:t>64</a:t>
            </a:fld>
            <a:endParaRPr lang="en-US"/>
          </a:p>
        </p:txBody>
      </p:sp>
    </p:spTree>
    <p:extLst>
      <p:ext uri="{BB962C8B-B14F-4D97-AF65-F5344CB8AC3E}">
        <p14:creationId xmlns:p14="http://schemas.microsoft.com/office/powerpoint/2010/main" val="68431827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B0D2285F-3BCD-34A8-3600-09E44A76D020}"/>
              </a:ext>
            </a:extLst>
          </p:cNvPr>
          <p:cNvSpPr>
            <a:spLocks noGrp="1"/>
          </p:cNvSpPr>
          <p:nvPr>
            <p:ph type="tbl" idx="1"/>
          </p:nvPr>
        </p:nvSpPr>
        <p:spPr>
          <a:xfrm>
            <a:off x="685800" y="555822"/>
            <a:ext cx="7772400" cy="5540178"/>
          </a:xfrm>
        </p:spPr>
        <p:txBody>
          <a:bodyPr/>
          <a:lstStyle/>
          <a:p>
            <a:r>
              <a:rPr lang="en-US" altLang="en-US" dirty="0">
                <a:solidFill>
                  <a:srgbClr val="000000"/>
                </a:solidFill>
                <a:latin typeface="Garamond" panose="02020404030301010803"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2"/>
              </a:rPr>
              <a:t>Acoustic-Prosodic Entrainment in Slovak, Spanish, English and Chinese: A Cross-Linguistic Comparison</a:t>
            </a:r>
            <a:r>
              <a:rPr lang="en-US" altLang="en-US" sz="2200" dirty="0">
                <a:solidFill>
                  <a:srgbClr val="000000"/>
                </a:solidFill>
                <a:latin typeface="Times New Roman" panose="02020603050405020304" pitchFamily="18" charset="0"/>
                <a:cs typeface="Times New Roman" panose="02020603050405020304" pitchFamily="18" charset="0"/>
              </a:rPr>
              <a:t>,” Rivka Levitan, Stefan Benus, Agustin Gravano and Julia Hirschberg. SIGDIAL 2015, September. Prague, Czech Republic.</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3"/>
              </a:rPr>
              <a:t>Three </a:t>
            </a:r>
            <a:r>
              <a:rPr lang="en-US" altLang="en-US" sz="2200" dirty="0" err="1">
                <a:solidFill>
                  <a:srgbClr val="000000"/>
                </a:solidFill>
                <a:latin typeface="Times New Roman" panose="02020603050405020304" pitchFamily="18" charset="0"/>
                <a:cs typeface="Times New Roman" panose="02020603050405020304" pitchFamily="18" charset="0"/>
                <a:hlinkClick r:id="rId3"/>
              </a:rPr>
              <a:t>ToBI</a:t>
            </a:r>
            <a:r>
              <a:rPr lang="en-US" altLang="en-US" sz="2200" dirty="0">
                <a:solidFill>
                  <a:srgbClr val="000000"/>
                </a:solidFill>
                <a:latin typeface="Times New Roman" panose="02020603050405020304" pitchFamily="18" charset="0"/>
                <a:cs typeface="Times New Roman" panose="02020603050405020304" pitchFamily="18" charset="0"/>
                <a:hlinkClick r:id="rId3"/>
              </a:rPr>
              <a:t>-based measures of prosodic entrainment and their correlations with speaker engagement</a:t>
            </a:r>
            <a:r>
              <a:rPr lang="en-US" altLang="en-US" sz="2200" dirty="0">
                <a:solidFill>
                  <a:srgbClr val="000000"/>
                </a:solidFill>
                <a:latin typeface="Times New Roman" panose="02020603050405020304" pitchFamily="18" charset="0"/>
                <a:cs typeface="Times New Roman" panose="02020603050405020304" pitchFamily="18" charset="0"/>
              </a:rPr>
              <a:t>,” Gravano, Agustin; Benus, Stefan; Levitan, Rivka; Hirschberg, Julia.</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SLT 2014, December. South Lake Tahoe, NV.</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4"/>
              </a:rPr>
              <a:t>Entrainment in Slovak Collaborative Dialogues</a:t>
            </a:r>
            <a:r>
              <a:rPr lang="en-US" altLang="en-US" sz="2200" dirty="0">
                <a:solidFill>
                  <a:srgbClr val="000000"/>
                </a:solidFill>
                <a:latin typeface="Times New Roman" panose="02020603050405020304" pitchFamily="18" charset="0"/>
                <a:cs typeface="Times New Roman" panose="02020603050405020304" pitchFamily="18" charset="0"/>
              </a:rPr>
              <a:t>,” S. Benus, R. Levitan, J. Hirschberg, A. Gravano, S. </a:t>
            </a:r>
            <a:r>
              <a:rPr lang="en-US" altLang="en-US" sz="2200" dirty="0" err="1">
                <a:solidFill>
                  <a:srgbClr val="000000"/>
                </a:solidFill>
                <a:latin typeface="Times New Roman" panose="02020603050405020304" pitchFamily="18" charset="0"/>
                <a:cs typeface="Times New Roman" panose="02020603050405020304" pitchFamily="18" charset="0"/>
              </a:rPr>
              <a:t>Darjaa</a:t>
            </a:r>
            <a:r>
              <a:rPr lang="en-US" altLang="en-US" sz="2200" dirty="0">
                <a:solidFill>
                  <a:srgbClr val="000000"/>
                </a:solidFill>
                <a:latin typeface="Times New Roman" panose="02020603050405020304" pitchFamily="18" charset="0"/>
                <a:cs typeface="Times New Roman" panose="02020603050405020304" pitchFamily="18" charset="0"/>
              </a:rPr>
              <a:t>. 5th IEEE International Conference on Cognitive </a:t>
            </a:r>
            <a:r>
              <a:rPr lang="en-US" altLang="en-US" sz="2200" dirty="0" err="1">
                <a:solidFill>
                  <a:srgbClr val="000000"/>
                </a:solidFill>
                <a:latin typeface="Times New Roman" panose="02020603050405020304" pitchFamily="18" charset="0"/>
                <a:cs typeface="Times New Roman" panose="02020603050405020304" pitchFamily="18" charset="0"/>
              </a:rPr>
              <a:t>Infocommunications</a:t>
            </a:r>
            <a:r>
              <a:rPr lang="en-US" altLang="en-US" sz="2200" dirty="0">
                <a:solidFill>
                  <a:srgbClr val="000000"/>
                </a:solidFill>
                <a:latin typeface="Times New Roman" panose="02020603050405020304" pitchFamily="18" charset="0"/>
                <a:cs typeface="Times New Roman" panose="02020603050405020304" pitchFamily="18" charset="0"/>
              </a:rPr>
              <a:t> 2014, November. Vietri </a:t>
            </a:r>
            <a:r>
              <a:rPr lang="en-US" altLang="en-US" sz="2200" dirty="0" err="1">
                <a:solidFill>
                  <a:srgbClr val="000000"/>
                </a:solidFill>
                <a:latin typeface="Times New Roman" panose="02020603050405020304" pitchFamily="18" charset="0"/>
                <a:cs typeface="Times New Roman" panose="02020603050405020304" pitchFamily="18" charset="0"/>
              </a:rPr>
              <a:t>sul</a:t>
            </a:r>
            <a:r>
              <a:rPr lang="en-US" altLang="en-US" sz="2200" dirty="0">
                <a:solidFill>
                  <a:srgbClr val="000000"/>
                </a:solidFill>
                <a:latin typeface="Times New Roman" panose="02020603050405020304" pitchFamily="18" charset="0"/>
                <a:cs typeface="Times New Roman" panose="02020603050405020304" pitchFamily="18" charset="0"/>
              </a:rPr>
              <a:t> Mare, Italy.</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5"/>
              </a:rPr>
              <a:t>Entrainment, Dominance and Alliance in Supreme Court Hearings</a:t>
            </a:r>
            <a:r>
              <a:rPr lang="en-US" altLang="en-US" sz="2200" dirty="0">
                <a:solidFill>
                  <a:srgbClr val="000000"/>
                </a:solidFill>
                <a:latin typeface="Times New Roman" panose="02020603050405020304" pitchFamily="18" charset="0"/>
                <a:cs typeface="Times New Roman" panose="02020603050405020304" pitchFamily="18" charset="0"/>
              </a:rPr>
              <a:t>,” Stefan Benus, Agustin Gravano, Rivka Levitan, Sarah Ita Levitan, Laura Willson, and Julia Hirschberg.</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Journal of Knowledge-Based Systems 2014.</a:t>
            </a:r>
            <a:endParaRPr lang="en-US" altLang="en-US" sz="2200" dirty="0">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A5A8EA8-DDD2-943C-274B-B646B09D6EA0}"/>
              </a:ext>
            </a:extLst>
          </p:cNvPr>
          <p:cNvSpPr>
            <a:spLocks noGrp="1"/>
          </p:cNvSpPr>
          <p:nvPr>
            <p:ph type="sldNum" sz="quarter" idx="12"/>
          </p:nvPr>
        </p:nvSpPr>
        <p:spPr/>
        <p:txBody>
          <a:bodyPr/>
          <a:lstStyle/>
          <a:p>
            <a:fld id="{C596511B-2857-694D-871F-422885452280}" type="slidenum">
              <a:rPr lang="en-US" smtClean="0"/>
              <a:pPr/>
              <a:t>65</a:t>
            </a:fld>
            <a:endParaRPr lang="en-US"/>
          </a:p>
        </p:txBody>
      </p:sp>
      <p:sp>
        <p:nvSpPr>
          <p:cNvPr id="8" name="Rectangle 2">
            <a:extLst>
              <a:ext uri="{FF2B5EF4-FFF2-40B4-BE49-F238E27FC236}">
                <a16:creationId xmlns:a16="http://schemas.microsoft.com/office/drawing/2014/main" id="{7D0357AE-58E0-FEE8-ED7D-F6C76C0782D4}"/>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574405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E062BADC-37D3-B33F-8163-AB50E8C8FF9B}"/>
              </a:ext>
            </a:extLst>
          </p:cNvPr>
          <p:cNvSpPr>
            <a:spLocks noGrp="1"/>
          </p:cNvSpPr>
          <p:nvPr>
            <p:ph type="tbl" idx="1"/>
          </p:nvPr>
        </p:nvSpPr>
        <p:spPr>
          <a:xfrm>
            <a:off x="685800" y="484095"/>
            <a:ext cx="7772400" cy="5611906"/>
          </a:xfrm>
        </p:spPr>
        <p:txBody>
          <a:bodyPr/>
          <a:lstStyle/>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2"/>
              </a:rPr>
              <a:t>Prosodic Entrainment in Mandarin and English: A Cross-Linguistic Comparison</a:t>
            </a:r>
            <a:r>
              <a:rPr lang="en-US" altLang="en-US" sz="2200" dirty="0">
                <a:solidFill>
                  <a:srgbClr val="000000"/>
                </a:solidFill>
                <a:latin typeface="Times New Roman" panose="02020603050405020304" pitchFamily="18" charset="0"/>
                <a:cs typeface="Times New Roman" panose="02020603050405020304" pitchFamily="18" charset="0"/>
              </a:rPr>
              <a:t>,” Z. Xia, R. Levitan, J. Hirschberg. in Proceedings of Speech Prosody 2014, May. Dublin, Ireland.</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3"/>
              </a:rPr>
              <a:t>Entrainment in Spoken Dialogue Systems: Adopting, Predicting and Influencing User Behavior</a:t>
            </a:r>
            <a:r>
              <a:rPr lang="en-US" altLang="en-US" sz="2200" dirty="0">
                <a:solidFill>
                  <a:srgbClr val="000000"/>
                </a:solidFill>
                <a:latin typeface="Times New Roman" panose="02020603050405020304" pitchFamily="18" charset="0"/>
                <a:cs typeface="Times New Roman" panose="02020603050405020304" pitchFamily="18" charset="0"/>
              </a:rPr>
              <a:t>,” Rivka Levitan.</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NAACL HLT SRW 2013, Atlanta, GA.</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4"/>
              </a:rPr>
              <a:t>Acoustic-Prosodic Entrainment and Social Behavior,”</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Rivka Levitan, Agustin Gravano, Laura Willson, Stefan Benus, Julia Hirschberg, Ani </a:t>
            </a:r>
            <a:r>
              <a:rPr lang="en-US" altLang="en-US" sz="2200" dirty="0" err="1">
                <a:solidFill>
                  <a:srgbClr val="000000"/>
                </a:solidFill>
                <a:latin typeface="Times New Roman" panose="02020603050405020304" pitchFamily="18" charset="0"/>
                <a:cs typeface="Times New Roman" panose="02020603050405020304" pitchFamily="18" charset="0"/>
              </a:rPr>
              <a:t>Nenkova</a:t>
            </a:r>
            <a:r>
              <a:rPr lang="en-US" altLang="en-US" sz="2200" dirty="0">
                <a:solidFill>
                  <a:srgbClr val="000000"/>
                </a:solidFill>
                <a:latin typeface="Times New Roman" panose="02020603050405020304" pitchFamily="18" charset="0"/>
                <a:cs typeface="Times New Roman" panose="02020603050405020304" pitchFamily="18" charset="0"/>
              </a:rPr>
              <a:t>. NAACL HLT 2012, Montreal, Canada</a:t>
            </a:r>
            <a:r>
              <a:rPr lang="en-US" altLang="en-US" sz="2400" dirty="0">
                <a:solidFill>
                  <a:srgbClr val="000000"/>
                </a:solidFill>
                <a:latin typeface="Garamond" panose="02020404030301010803" pitchFamily="18" charset="0"/>
              </a:rPr>
              <a:t>.</a:t>
            </a:r>
          </a:p>
          <a:p>
            <a:r>
              <a:rPr lang="en-US" altLang="en-US" sz="2400" dirty="0">
                <a:solidFill>
                  <a:srgbClr val="000000"/>
                </a:solidFill>
                <a:latin typeface="Garamond" panose="02020404030301010803"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5"/>
              </a:rPr>
              <a:t>Entrainment in spontaneous speech: The case of filled pauses in Supreme Court hearings</a:t>
            </a:r>
            <a:r>
              <a:rPr lang="en-US" altLang="en-US" sz="2200" dirty="0">
                <a:solidFill>
                  <a:srgbClr val="000000"/>
                </a:solidFill>
                <a:latin typeface="Times New Roman" panose="02020603050405020304" pitchFamily="18" charset="0"/>
                <a:cs typeface="Times New Roman" panose="02020603050405020304" pitchFamily="18" charset="0"/>
              </a:rPr>
              <a:t>,” Stefan Benus, Rivka Levitan, Julia Hirschberg. </a:t>
            </a:r>
            <a:r>
              <a:rPr lang="en-US" altLang="en-US" sz="2200" dirty="0" err="1">
                <a:solidFill>
                  <a:srgbClr val="000000"/>
                </a:solidFill>
                <a:latin typeface="Times New Roman" panose="02020603050405020304" pitchFamily="18" charset="0"/>
                <a:cs typeface="Times New Roman" panose="02020603050405020304" pitchFamily="18" charset="0"/>
              </a:rPr>
              <a:t>CogInfoCom</a:t>
            </a:r>
            <a:r>
              <a:rPr lang="en-US" altLang="en-US" sz="2200" dirty="0">
                <a:solidFill>
                  <a:srgbClr val="000000"/>
                </a:solidFill>
                <a:latin typeface="Times New Roman" panose="02020603050405020304" pitchFamily="18" charset="0"/>
                <a:cs typeface="Times New Roman" panose="02020603050405020304" pitchFamily="18" charset="0"/>
              </a:rPr>
              <a:t> 2012, Kosice, Slovakia.</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6"/>
              </a:rPr>
              <a:t>Measuring acoustic-prosodic entrainment with respect to multiple levels and dimensions</a:t>
            </a:r>
            <a:r>
              <a:rPr lang="en-US" altLang="en-US" sz="2200" dirty="0">
                <a:solidFill>
                  <a:srgbClr val="000000"/>
                </a:solidFill>
                <a:latin typeface="Times New Roman" panose="02020603050405020304" pitchFamily="18" charset="0"/>
                <a:cs typeface="Times New Roman" panose="02020603050405020304" pitchFamily="18" charset="0"/>
              </a:rPr>
              <a:t>,” R. Levitan, J. Hirschberg.</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Proceedings of </a:t>
            </a:r>
            <a:r>
              <a:rPr lang="en-US" altLang="en-US" sz="2200" dirty="0" err="1">
                <a:solidFill>
                  <a:srgbClr val="000000"/>
                </a:solidFill>
                <a:latin typeface="Times New Roman" panose="02020603050405020304" pitchFamily="18" charset="0"/>
                <a:cs typeface="Times New Roman" panose="02020603050405020304" pitchFamily="18" charset="0"/>
              </a:rPr>
              <a:t>Interspeech</a:t>
            </a:r>
            <a:r>
              <a:rPr lang="en-US" altLang="en-US" sz="2200" dirty="0">
                <a:solidFill>
                  <a:srgbClr val="000000"/>
                </a:solidFill>
                <a:latin typeface="Times New Roman" panose="02020603050405020304" pitchFamily="18" charset="0"/>
                <a:cs typeface="Times New Roman" panose="02020603050405020304" pitchFamily="18" charset="0"/>
              </a:rPr>
              <a:t> 2011.</a:t>
            </a:r>
          </a:p>
          <a:p>
            <a:endParaRPr lang="en-US" altLang="en-US" sz="2200" dirty="0">
              <a:latin typeface="Times New Roman" panose="02020603050405020304" pitchFamily="18" charset="0"/>
              <a:cs typeface="Times New Roman" panose="02020603050405020304" pitchFamily="18" charset="0"/>
            </a:endParaRPr>
          </a:p>
          <a:p>
            <a:endParaRPr lang="en-US" altLang="en-US" sz="2400" dirty="0">
              <a:solidFill>
                <a:srgbClr val="000000"/>
              </a:solidFill>
              <a:latin typeface="Garamond" panose="02020404030301010803"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altLang="en-US" sz="2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7190F89-5F2B-51F7-3133-E9648922A533}"/>
              </a:ext>
            </a:extLst>
          </p:cNvPr>
          <p:cNvSpPr>
            <a:spLocks noGrp="1"/>
          </p:cNvSpPr>
          <p:nvPr>
            <p:ph type="sldNum" sz="quarter" idx="12"/>
          </p:nvPr>
        </p:nvSpPr>
        <p:spPr/>
        <p:txBody>
          <a:bodyPr/>
          <a:lstStyle/>
          <a:p>
            <a:fld id="{367060C1-CD7E-2840-B5A1-488EBD1FEE97}" type="slidenum">
              <a:rPr lang="en-US" smtClean="0"/>
              <a:pPr/>
              <a:t>66</a:t>
            </a:fld>
            <a:endParaRPr lang="en-US" dirty="0"/>
          </a:p>
        </p:txBody>
      </p:sp>
      <p:sp>
        <p:nvSpPr>
          <p:cNvPr id="6" name="Rectangle 2">
            <a:extLst>
              <a:ext uri="{FF2B5EF4-FFF2-40B4-BE49-F238E27FC236}">
                <a16:creationId xmlns:a16="http://schemas.microsoft.com/office/drawing/2014/main" id="{C1C621D8-BCAD-466A-F959-824383796D68}"/>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A88302B-3D97-7357-E899-692E1A3733A4}"/>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B96FB2FC-729B-FEB7-7384-6908F679AB6C}"/>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53412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623FB94-E77D-DD97-F578-7E1382B3B3EA}"/>
              </a:ext>
            </a:extLst>
          </p:cNvPr>
          <p:cNvSpPr>
            <a:spLocks noGrp="1"/>
          </p:cNvSpPr>
          <p:nvPr>
            <p:ph type="tbl" idx="1"/>
          </p:nvPr>
        </p:nvSpPr>
        <p:spPr>
          <a:xfrm>
            <a:off x="685800" y="591671"/>
            <a:ext cx="7772400" cy="5504329"/>
          </a:xfrm>
        </p:spPr>
        <p:txBody>
          <a:bodyPr/>
          <a:lstStyle/>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2"/>
              </a:rPr>
              <a:t>Entrainment in speech preceding backchannels</a:t>
            </a:r>
            <a:r>
              <a:rPr lang="en-US" altLang="en-US" sz="2200" dirty="0">
                <a:solidFill>
                  <a:srgbClr val="000000"/>
                </a:solidFill>
                <a:latin typeface="Times New Roman" panose="02020603050405020304" pitchFamily="18" charset="0"/>
                <a:cs typeface="Times New Roman" panose="02020603050405020304" pitchFamily="18" charset="0"/>
              </a:rPr>
              <a:t>,” R. Levitan, A. Gravano, J. Hirschberg. Proceedings of ACL/HLT 2011.</a:t>
            </a:r>
          </a:p>
          <a:p>
            <a:r>
              <a:rPr lang="en-US" altLang="en-US" sz="2200" dirty="0">
                <a:solidFill>
                  <a:srgbClr val="000000"/>
                </a:solidFill>
                <a:latin typeface="Times New Roman" panose="02020603050405020304" pitchFamily="18" charset="0"/>
                <a:cs typeface="Times New Roman" panose="02020603050405020304" pitchFamily="18" charset="0"/>
              </a:rPr>
              <a:t>“</a:t>
            </a:r>
            <a:r>
              <a:rPr lang="en-US" altLang="en-US" sz="2200" dirty="0">
                <a:solidFill>
                  <a:srgbClr val="000000"/>
                </a:solidFill>
                <a:latin typeface="Times New Roman" panose="02020603050405020304" pitchFamily="18" charset="0"/>
                <a:cs typeface="Times New Roman" panose="02020603050405020304" pitchFamily="18" charset="0"/>
                <a:hlinkClick r:id="rId3"/>
              </a:rPr>
              <a:t>High frequency word entrainment in spoken dialogue</a:t>
            </a:r>
            <a:r>
              <a:rPr lang="en-US" altLang="en-US" sz="2200" dirty="0">
                <a:solidFill>
                  <a:srgbClr val="000000"/>
                </a:solidFill>
                <a:latin typeface="Times New Roman" panose="02020603050405020304" pitchFamily="18" charset="0"/>
                <a:cs typeface="Times New Roman" panose="02020603050405020304" pitchFamily="18" charset="0"/>
              </a:rPr>
              <a:t>,”</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Ani </a:t>
            </a:r>
            <a:r>
              <a:rPr lang="en-US" altLang="en-US" sz="2200" dirty="0" err="1">
                <a:solidFill>
                  <a:srgbClr val="000000"/>
                </a:solidFill>
                <a:latin typeface="Times New Roman" panose="02020603050405020304" pitchFamily="18" charset="0"/>
                <a:cs typeface="Times New Roman" panose="02020603050405020304" pitchFamily="18" charset="0"/>
              </a:rPr>
              <a:t>Nenkova</a:t>
            </a:r>
            <a:r>
              <a:rPr lang="en-US" altLang="en-US" sz="2200" dirty="0">
                <a:solidFill>
                  <a:srgbClr val="000000"/>
                </a:solidFill>
                <a:latin typeface="Times New Roman" panose="02020603050405020304" pitchFamily="18" charset="0"/>
                <a:cs typeface="Times New Roman" panose="02020603050405020304" pitchFamily="18" charset="0"/>
              </a:rPr>
              <a:t>, Agustín Gravano, Julia Hirschberg.</a:t>
            </a:r>
            <a:br>
              <a:rPr lang="en-US" altLang="en-US" sz="2200" dirty="0">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ACL/HTL 2008, Columbus, OH.</a:t>
            </a:r>
            <a:endParaRPr lang="en-US" altLang="en-US" sz="2200" dirty="0">
              <a:latin typeface="Times New Roman" panose="02020603050405020304" pitchFamily="18" charset="0"/>
              <a:cs typeface="Times New Roman" panose="02020603050405020304" pitchFamily="18" charset="0"/>
            </a:endParaRPr>
          </a:p>
          <a:p>
            <a:endParaRPr lang="en-US" altLang="en-US" sz="2200" dirty="0">
              <a:solidFill>
                <a:srgbClr val="000000"/>
              </a:solidFill>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F07A67A-6BF6-A6A4-043D-701B94788D50}"/>
              </a:ext>
            </a:extLst>
          </p:cNvPr>
          <p:cNvSpPr>
            <a:spLocks noGrp="1"/>
          </p:cNvSpPr>
          <p:nvPr>
            <p:ph type="sldNum" sz="quarter" idx="12"/>
          </p:nvPr>
        </p:nvSpPr>
        <p:spPr/>
        <p:txBody>
          <a:bodyPr/>
          <a:lstStyle/>
          <a:p>
            <a:fld id="{367060C1-CD7E-2840-B5A1-488EBD1FEE97}" type="slidenum">
              <a:rPr lang="en-US" smtClean="0"/>
              <a:pPr/>
              <a:t>67</a:t>
            </a:fld>
            <a:endParaRPr lang="en-US" dirty="0"/>
          </a:p>
        </p:txBody>
      </p:sp>
      <p:sp>
        <p:nvSpPr>
          <p:cNvPr id="5" name="Rectangle 1">
            <a:extLst>
              <a:ext uri="{FF2B5EF4-FFF2-40B4-BE49-F238E27FC236}">
                <a16:creationId xmlns:a16="http://schemas.microsoft.com/office/drawing/2014/main" id="{0E859975-A20F-0795-3770-38A77C9BEC46}"/>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44067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solidFill>
                  <a:srgbClr val="FF0000"/>
                </a:solidFill>
              </a:rPr>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4590</TotalTime>
  <Words>7080</Words>
  <Application>Microsoft Macintosh PowerPoint</Application>
  <PresentationFormat>On-screen Show (4:3)</PresentationFormat>
  <Paragraphs>1043</Paragraphs>
  <Slides>67</Slides>
  <Notes>51</Notes>
  <HiddenSlides>4</HiddenSlides>
  <MMClips>2</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67</vt:i4>
      </vt:variant>
    </vt:vector>
  </HeadingPairs>
  <TitlesOfParts>
    <vt:vector size="85" baseType="lpstr">
      <vt:lpstr>Hiragino Sans GB W3</vt:lpstr>
      <vt:lpstr>微软雅黑</vt:lpstr>
      <vt:lpstr>MS Gothic</vt:lpstr>
      <vt:lpstr>Arial</vt:lpstr>
      <vt:lpstr>Arial</vt:lpstr>
      <vt:lpstr>Calibri</vt:lpstr>
      <vt:lpstr>Calibri Light</vt:lpstr>
      <vt:lpstr>Courier New</vt:lpstr>
      <vt:lpstr>Garamond</vt:lpstr>
      <vt:lpstr>Helvetica Neue</vt:lpstr>
      <vt:lpstr>Helvetica Neue Light</vt:lpstr>
      <vt:lpstr>Times New Roman</vt:lpstr>
      <vt:lpstr>Wingdings</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theory</vt:lpstr>
      <vt:lpstr>Entrainment in Multiple Dimensions</vt:lpstr>
      <vt:lpstr>PowerPoint Presentation</vt:lpstr>
      <vt:lpstr>PowerPoint Presentation</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Again, 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Intonational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Want to Know about Entrainment…</vt:lpstr>
      <vt:lpstr>Later Research</vt:lpstr>
      <vt:lpstr>PowerPoint Presentation</vt:lpstr>
      <vt:lpstr>Papers Published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cp:lastModifiedBy>
  <cp:revision>136</cp:revision>
  <cp:lastPrinted>2011-01-19T13:45:15Z</cp:lastPrinted>
  <dcterms:created xsi:type="dcterms:W3CDTF">2020-03-16T21:15:11Z</dcterms:created>
  <dcterms:modified xsi:type="dcterms:W3CDTF">2025-11-15T22:40:21Z</dcterms:modified>
</cp:coreProperties>
</file>