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7"/>
  </p:notesMasterIdLst>
  <p:sldIdLst>
    <p:sldId id="286" r:id="rId2"/>
    <p:sldId id="256" r:id="rId3"/>
    <p:sldId id="273" r:id="rId4"/>
    <p:sldId id="274" r:id="rId5"/>
    <p:sldId id="275" r:id="rId6"/>
    <p:sldId id="277" r:id="rId7"/>
    <p:sldId id="279" r:id="rId8"/>
    <p:sldId id="281" r:id="rId9"/>
    <p:sldId id="321" r:id="rId10"/>
    <p:sldId id="288" r:id="rId11"/>
    <p:sldId id="355" r:id="rId12"/>
    <p:sldId id="377" r:id="rId13"/>
    <p:sldId id="378" r:id="rId14"/>
    <p:sldId id="379" r:id="rId15"/>
    <p:sldId id="322" r:id="rId16"/>
    <p:sldId id="357" r:id="rId17"/>
    <p:sldId id="323" r:id="rId18"/>
    <p:sldId id="324" r:id="rId19"/>
    <p:sldId id="325" r:id="rId20"/>
    <p:sldId id="326" r:id="rId21"/>
    <p:sldId id="327" r:id="rId22"/>
    <p:sldId id="411" r:id="rId23"/>
    <p:sldId id="412" r:id="rId24"/>
    <p:sldId id="413" r:id="rId25"/>
    <p:sldId id="414" r:id="rId26"/>
    <p:sldId id="415" r:id="rId27"/>
    <p:sldId id="416" r:id="rId28"/>
    <p:sldId id="417" r:id="rId29"/>
    <p:sldId id="418" r:id="rId30"/>
    <p:sldId id="419" r:id="rId31"/>
    <p:sldId id="420" r:id="rId32"/>
    <p:sldId id="421" r:id="rId33"/>
    <p:sldId id="423" r:id="rId34"/>
    <p:sldId id="424" r:id="rId35"/>
    <p:sldId id="425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0099CC"/>
    <a:srgbClr val="0099FF"/>
    <a:srgbClr val="C313A1"/>
    <a:srgbClr val="CC4A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43" autoAdjust="0"/>
  </p:normalViewPr>
  <p:slideViewPr>
    <p:cSldViewPr>
      <p:cViewPr varScale="1">
        <p:scale>
          <a:sx n="91" d="100"/>
          <a:sy n="91" d="100"/>
        </p:scale>
        <p:origin x="-141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6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6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7D66423-C5D8-4B75-B1D9-E7D00319A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018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5FBF47-80A8-47B5-9D00-D9D065002C0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A08BF0-A7D2-4C38-B91C-ECD1D3A18112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B6AF8A-D391-4FA2-A75F-487AFAC8FA8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67392E-AD1D-4365-8849-1C4F5080209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94D13C-C3D8-4719-A108-BBAA55FE5A9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F76106-115B-4188-BF66-DFF1076BD8AF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6C6F9C-E1C1-44AB-A5AC-DF5F7D01A5E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578242-81F3-4DE8-8755-87794DCD2272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6B2AC3-0726-45FC-A2DB-5B708A544A72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4C32D-60B8-4B3F-A1E4-3A6EFBA0A27D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317ADA-B020-4011-865B-48B85D7B89E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11735C-D036-4844-8253-3E5EF39B633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7A3377-AEBA-40F9-ACF8-865F671415F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DFB442-93B8-4B23-A400-64CFD51F6ED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need to modify our grammar?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D66423-C5D8-4B75-B1D9-E7D00319AD0B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816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D66423-C5D8-4B75-B1D9-E7D00319AD0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00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8E6096-B2E3-4C90-A96A-8F3E2C61A8D9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6F26CA-C198-42B6-96DE-1FF8178C92CD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8BED35-3274-43F5-B0A3-E364F25AFB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2CC17E-5F24-4DE5-86F6-1BD0C62AB9C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F4AF1F-F5E3-4DC5-855B-45C0F0447694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3FC8F2-67B7-43CE-80CD-6FF9CF9563AB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1DC95A-102C-4D65-8124-AD13EB94CB7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76CE-56ED-4B44-B327-BBB3AC45C59A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3047F6-0144-4CF4-84E9-458F1A8A1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F9F21-84C5-4F9F-9CBF-8247F4225437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1918C-AA70-41A7-B8E8-54D229EE0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31BA5-9E39-45E0-AC92-DC95686E6C0D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2B866-6250-4B1A-9C2E-229B82422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F84E5-FB83-41C6-91A0-F349AB6972AB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2CB85-2506-48FD-BBE2-01D8BF185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7D1CE-10B7-42CC-8949-5AABAC3799F9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032B1-9C33-4653-B722-0A9DE1E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CCB1D-65B0-451B-9AD2-7C5604AA9422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5467C-0FA5-4FE0-B8B7-0D09595515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01755-5158-44FF-8FEF-B4998EA7DE19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04091-1847-4BA4-B85B-161C35741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6EED2-9AD2-4373-8F04-0988F52F54E2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A4A3-03BC-4DA8-8272-6C6BD03B6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B9BFC-78DB-4480-8C2B-144778161DF2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A4064-9DCB-470D-B601-15A7BA423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BF226-F142-4C83-B40B-37FAB1678EBC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387D2-9B61-4BFB-8A23-79E78B9FB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3C645-6039-4895-92DE-69A5C0F62A44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4E4F6-34AD-4962-AEC2-E319EF1CF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3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6001F803-4BE7-4640-8F40-D862B2FF2DF2}" type="datetimeFigureOut">
              <a:rPr lang="en-US"/>
              <a:pPr>
                <a:defRPr/>
              </a:pPr>
              <a:t>3/22/12</a:t>
            </a:fld>
            <a:endParaRPr lang="en-US"/>
          </a:p>
        </p:txBody>
      </p:sp>
      <p:sp>
        <p:nvSpPr>
          <p:cNvPr id="193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81F85F-4D5D-4A40-AE0B-8A756143F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752600"/>
          </a:xfrm>
        </p:spPr>
        <p:txBody>
          <a:bodyPr/>
          <a:lstStyle/>
          <a:p>
            <a:pPr eaLnBrk="1" hangingPunct="1"/>
            <a:r>
              <a:rPr lang="en-US" sz="4400" b="1" dirty="0" smtClean="0"/>
              <a:t>Parsing with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Context-Free </a:t>
            </a:r>
            <a:r>
              <a:rPr lang="en-US" sz="4400" b="1" dirty="0" smtClean="0"/>
              <a:t>Grammars for ASR</a:t>
            </a:r>
            <a:endParaRPr lang="en-US" sz="4400" dirty="0" smtClean="0"/>
          </a:p>
        </p:txBody>
      </p:sp>
      <p:sp>
        <p:nvSpPr>
          <p:cNvPr id="1433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2590800"/>
          </a:xfrm>
        </p:spPr>
        <p:txBody>
          <a:bodyPr/>
          <a:lstStyle/>
          <a:p>
            <a:pPr eaLnBrk="1" hangingPunct="1"/>
            <a:r>
              <a:rPr lang="en-US" sz="3200" b="1" dirty="0" smtClean="0"/>
              <a:t>Julia Hirschberg</a:t>
            </a:r>
          </a:p>
          <a:p>
            <a:pPr eaLnBrk="1" hangingPunct="1"/>
            <a:r>
              <a:rPr lang="en-US" sz="3200" b="1" i="1" dirty="0" smtClean="0"/>
              <a:t>CS </a:t>
            </a:r>
            <a:r>
              <a:rPr lang="en-US" sz="3200" b="1" i="1" dirty="0" smtClean="0"/>
              <a:t>4706</a:t>
            </a:r>
            <a:endParaRPr lang="en-US" sz="3200" b="1" i="1" dirty="0" smtClean="0"/>
          </a:p>
          <a:p>
            <a:pPr eaLnBrk="1" hangingPunct="1"/>
            <a:endParaRPr lang="en-US" sz="3200" b="1" i="1" dirty="0" smtClean="0"/>
          </a:p>
          <a:p>
            <a:pPr eaLnBrk="1" hangingPunct="1"/>
            <a:r>
              <a:rPr lang="en-US" sz="2400" dirty="0" smtClean="0"/>
              <a:t>Slides with contributions from Owen </a:t>
            </a:r>
            <a:r>
              <a:rPr lang="en-US" sz="2400" dirty="0" err="1" smtClean="0"/>
              <a:t>Rambow</a:t>
            </a:r>
            <a:r>
              <a:rPr lang="en-US" sz="2400" dirty="0" smtClean="0"/>
              <a:t>, Kathy </a:t>
            </a:r>
            <a:r>
              <a:rPr lang="en-US" sz="2400" dirty="0" err="1" smtClean="0"/>
              <a:t>McKeown</a:t>
            </a:r>
            <a:r>
              <a:rPr lang="en-US" sz="2400" dirty="0" smtClean="0"/>
              <a:t>, Dan </a:t>
            </a:r>
            <a:r>
              <a:rPr lang="en-US" sz="2400" dirty="0" err="1" smtClean="0"/>
              <a:t>Jurafsky</a:t>
            </a:r>
            <a:r>
              <a:rPr lang="en-US" sz="2400" dirty="0" smtClean="0"/>
              <a:t> and James Martin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Determining Part-of-Speech                                                                                                                              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676400"/>
            <a:ext cx="8686800" cy="4267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i="1" smtClean="0">
                <a:solidFill>
                  <a:srgbClr val="FF0000"/>
                </a:solidFill>
              </a:rPr>
              <a:t>A </a:t>
            </a:r>
            <a:r>
              <a:rPr lang="en-US" b="1" i="1" smtClean="0">
                <a:solidFill>
                  <a:srgbClr val="FF0000"/>
                </a:solidFill>
              </a:rPr>
              <a:t>blue</a:t>
            </a:r>
            <a:r>
              <a:rPr lang="en-US" i="1" smtClean="0">
                <a:solidFill>
                  <a:srgbClr val="FF0000"/>
                </a:solidFill>
              </a:rPr>
              <a:t> seat/a </a:t>
            </a:r>
            <a:r>
              <a:rPr lang="en-US" b="1" i="1" smtClean="0">
                <a:solidFill>
                  <a:srgbClr val="FF0000"/>
                </a:solidFill>
              </a:rPr>
              <a:t>child</a:t>
            </a:r>
            <a:r>
              <a:rPr lang="en-US" i="1" smtClean="0">
                <a:solidFill>
                  <a:srgbClr val="FF0000"/>
                </a:solidFill>
              </a:rPr>
              <a:t> seat</a:t>
            </a:r>
            <a:r>
              <a:rPr lang="en-US" i="1" smtClean="0"/>
              <a:t>:</a:t>
            </a:r>
            <a:r>
              <a:rPr lang="en-US" smtClean="0"/>
              <a:t> noun or adjective?	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Syntax: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0000"/>
                </a:solidFill>
              </a:rPr>
              <a:t>a </a:t>
            </a:r>
            <a:r>
              <a:rPr lang="en-US" sz="2800" b="1" smtClean="0">
                <a:solidFill>
                  <a:srgbClr val="FF0000"/>
                </a:solidFill>
              </a:rPr>
              <a:t>blue</a:t>
            </a:r>
            <a:r>
              <a:rPr lang="en-US" sz="2800" smtClean="0">
                <a:solidFill>
                  <a:srgbClr val="FF0000"/>
                </a:solidFill>
              </a:rPr>
              <a:t> seat               a </a:t>
            </a:r>
            <a:r>
              <a:rPr lang="en-US" sz="2800" b="1" smtClean="0">
                <a:solidFill>
                  <a:srgbClr val="FF0000"/>
                </a:solidFill>
              </a:rPr>
              <a:t>child</a:t>
            </a:r>
            <a:r>
              <a:rPr lang="en-US" sz="2800" smtClean="0">
                <a:solidFill>
                  <a:srgbClr val="FF0000"/>
                </a:solidFill>
              </a:rPr>
              <a:t> seat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0000"/>
                </a:solidFill>
              </a:rPr>
              <a:t>a very </a:t>
            </a:r>
            <a:r>
              <a:rPr lang="en-US" sz="2800" b="1" smtClean="0">
                <a:solidFill>
                  <a:srgbClr val="FF0000"/>
                </a:solidFill>
              </a:rPr>
              <a:t>blue</a:t>
            </a:r>
            <a:r>
              <a:rPr lang="en-US" sz="2800" smtClean="0">
                <a:solidFill>
                  <a:srgbClr val="FF0000"/>
                </a:solidFill>
              </a:rPr>
              <a:t> seat      *a very </a:t>
            </a:r>
            <a:r>
              <a:rPr lang="en-US" sz="2800" b="1" smtClean="0">
                <a:solidFill>
                  <a:srgbClr val="FF0000"/>
                </a:solidFill>
              </a:rPr>
              <a:t>child</a:t>
            </a:r>
            <a:r>
              <a:rPr lang="en-US" sz="2800" smtClean="0">
                <a:solidFill>
                  <a:srgbClr val="FF0000"/>
                </a:solidFill>
              </a:rPr>
              <a:t> seat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0000"/>
                </a:solidFill>
              </a:rPr>
              <a:t>this seat is </a:t>
            </a:r>
            <a:r>
              <a:rPr lang="en-US" sz="2800" b="1" smtClean="0">
                <a:solidFill>
                  <a:srgbClr val="FF0000"/>
                </a:solidFill>
              </a:rPr>
              <a:t>blue</a:t>
            </a:r>
            <a:r>
              <a:rPr lang="en-US" sz="2800" smtClean="0">
                <a:solidFill>
                  <a:srgbClr val="FF0000"/>
                </a:solidFill>
              </a:rPr>
              <a:t>       *this seat is </a:t>
            </a:r>
            <a:r>
              <a:rPr lang="en-US" sz="2800" b="1" smtClean="0">
                <a:solidFill>
                  <a:srgbClr val="FF0000"/>
                </a:solidFill>
              </a:rPr>
              <a:t>child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mtClean="0"/>
              <a:t>Morphology: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800" smtClean="0">
                <a:solidFill>
                  <a:srgbClr val="FF0000"/>
                </a:solidFill>
              </a:rPr>
              <a:t>bluer                        *childer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FF0000"/>
                </a:solidFill>
              </a:rPr>
              <a:t>blue</a:t>
            </a:r>
            <a:r>
              <a:rPr lang="en-US" smtClean="0"/>
              <a:t> and </a:t>
            </a:r>
            <a:r>
              <a:rPr lang="en-US" b="1" smtClean="0">
                <a:solidFill>
                  <a:srgbClr val="FF0000"/>
                </a:solidFill>
              </a:rPr>
              <a:t>child</a:t>
            </a:r>
            <a:r>
              <a:rPr lang="en-US" smtClean="0"/>
              <a:t> are not the same POS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b="1" smtClean="0">
                <a:solidFill>
                  <a:srgbClr val="FF0000"/>
                </a:solidFill>
              </a:rPr>
              <a:t>blue</a:t>
            </a:r>
            <a:r>
              <a:rPr lang="en-US" i="1" smtClean="0"/>
              <a:t> </a:t>
            </a:r>
            <a:r>
              <a:rPr lang="en-US" smtClean="0"/>
              <a:t>is Adj, </a:t>
            </a:r>
            <a:r>
              <a:rPr lang="en-US" b="1" smtClean="0">
                <a:solidFill>
                  <a:srgbClr val="FF0000"/>
                </a:solidFill>
              </a:rPr>
              <a:t>child</a:t>
            </a:r>
            <a:r>
              <a:rPr lang="en-US" smtClean="0"/>
              <a:t> is Noun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mtClean="0"/>
          </a:p>
          <a:p>
            <a:pPr lvl="2" eaLnBrk="1" hangingPunct="1"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Determining Part-of-Speech </a:t>
            </a:r>
          </a:p>
        </p:txBody>
      </p:sp>
      <p:sp>
        <p:nvSpPr>
          <p:cNvPr id="4915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Preposition or particle?</a:t>
            </a:r>
          </a:p>
          <a:p>
            <a:pPr lvl="2" eaLnBrk="1" hangingPunct="1"/>
            <a:r>
              <a:rPr lang="en-US" smtClean="0"/>
              <a:t>A   </a:t>
            </a:r>
            <a:r>
              <a:rPr lang="en-US" smtClean="0">
                <a:solidFill>
                  <a:srgbClr val="FF0000"/>
                </a:solidFill>
              </a:rPr>
              <a:t>he threw out the garbage</a:t>
            </a:r>
          </a:p>
          <a:p>
            <a:pPr lvl="2" eaLnBrk="1" hangingPunct="1"/>
            <a:r>
              <a:rPr lang="en-US" smtClean="0"/>
              <a:t>B   </a:t>
            </a:r>
            <a:r>
              <a:rPr lang="en-US" smtClean="0">
                <a:solidFill>
                  <a:srgbClr val="FF0000"/>
                </a:solidFill>
              </a:rPr>
              <a:t>he threw the garbage out the door</a:t>
            </a:r>
          </a:p>
          <a:p>
            <a:pPr lvl="2" eaLnBrk="1" hangingPunct="1"/>
            <a:r>
              <a:rPr lang="en-US" smtClean="0"/>
              <a:t>A   </a:t>
            </a:r>
            <a:r>
              <a:rPr lang="en-US" smtClean="0">
                <a:solidFill>
                  <a:srgbClr val="FF0000"/>
                </a:solidFill>
              </a:rPr>
              <a:t>he threw the garbage out </a:t>
            </a:r>
          </a:p>
          <a:p>
            <a:pPr lvl="2" eaLnBrk="1" hangingPunct="1"/>
            <a:r>
              <a:rPr lang="en-US" smtClean="0"/>
              <a:t>B  *</a:t>
            </a:r>
            <a:r>
              <a:rPr lang="en-US" smtClean="0">
                <a:solidFill>
                  <a:srgbClr val="FF0000"/>
                </a:solidFill>
              </a:rPr>
              <a:t>he threw the garbage the door out</a:t>
            </a:r>
          </a:p>
          <a:p>
            <a:pPr lvl="1" eaLnBrk="1" hangingPunct="1"/>
            <a:r>
              <a:rPr lang="en-US" smtClean="0"/>
              <a:t>The two out are not same POS</a:t>
            </a:r>
          </a:p>
          <a:p>
            <a:pPr lvl="2" eaLnBrk="1" hangingPunct="1"/>
            <a:r>
              <a:rPr lang="en-US" smtClean="0"/>
              <a:t>A is particle, B is Preposition</a:t>
            </a:r>
          </a:p>
          <a:p>
            <a:pPr lvl="2" eaLnBrk="1" hangingPunct="1"/>
            <a:endParaRPr lang="en-US" smtClean="0"/>
          </a:p>
          <a:p>
            <a:pPr lvl="2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Constituency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Some Noun phrases (NPs)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A red dog on a blue tree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A blue dog on a red tree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Some big dogs and some little dogs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A dog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I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</a:rPr>
              <a:t>Big dogs, little dogs, red dogs, blue dogs, yellow dogs, green dogs, black dogs, and white dogs</a:t>
            </a:r>
            <a:endParaRPr lang="en-US" sz="360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How do we know these form a constituent?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NP Constituency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685800" y="1447800"/>
            <a:ext cx="7693025" cy="4953000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mtClean="0"/>
              <a:t>NPs can all appear before a verb: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>
                <a:solidFill>
                  <a:srgbClr val="FF0000"/>
                </a:solidFill>
              </a:rPr>
              <a:t>Some big dogs and some little dogs</a:t>
            </a:r>
            <a:r>
              <a:rPr lang="en-US" smtClean="0"/>
              <a:t> are going around in cars…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>
                <a:solidFill>
                  <a:srgbClr val="FF0000"/>
                </a:solidFill>
              </a:rPr>
              <a:t>Big dogs, little dogs, red dogs, blue dogs, yellow dogs, green dogs, black dogs, and white dogs</a:t>
            </a:r>
            <a:r>
              <a:rPr lang="en-US" smtClean="0"/>
              <a:t> are all at a dog party!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>
                <a:solidFill>
                  <a:srgbClr val="FF0000"/>
                </a:solidFill>
              </a:rPr>
              <a:t>I</a:t>
            </a:r>
            <a:r>
              <a:rPr lang="en-US" smtClean="0"/>
              <a:t> do not</a:t>
            </a:r>
          </a:p>
          <a:p>
            <a:pPr eaLnBrk="1" hangingPunct="1">
              <a:lnSpc>
                <a:spcPct val="70000"/>
              </a:lnSpc>
            </a:pPr>
            <a:r>
              <a:rPr lang="en-US" smtClean="0"/>
              <a:t>But individual words can’t always appear before verbs: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/>
              <a:t>*</a:t>
            </a:r>
            <a:r>
              <a:rPr lang="en-US" smtClean="0">
                <a:solidFill>
                  <a:srgbClr val="FF0000"/>
                </a:solidFill>
              </a:rPr>
              <a:t>little</a:t>
            </a:r>
            <a:r>
              <a:rPr lang="en-US" smtClean="0"/>
              <a:t> are going…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/>
              <a:t>*</a:t>
            </a:r>
            <a:r>
              <a:rPr lang="en-US" smtClean="0">
                <a:solidFill>
                  <a:srgbClr val="FF0000"/>
                </a:solidFill>
              </a:rPr>
              <a:t>blue</a:t>
            </a:r>
            <a:r>
              <a:rPr lang="en-US" smtClean="0"/>
              <a:t> are…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/>
              <a:t>*</a:t>
            </a:r>
            <a:r>
              <a:rPr lang="en-US" smtClean="0">
                <a:solidFill>
                  <a:srgbClr val="FF0000"/>
                </a:solidFill>
              </a:rPr>
              <a:t>and</a:t>
            </a:r>
            <a:r>
              <a:rPr lang="en-US" smtClean="0"/>
              <a:t> are</a:t>
            </a:r>
          </a:p>
          <a:p>
            <a:pPr eaLnBrk="1" hangingPunct="1">
              <a:lnSpc>
                <a:spcPct val="70000"/>
              </a:lnSpc>
            </a:pPr>
            <a:r>
              <a:rPr lang="en-US" smtClean="0"/>
              <a:t>Must be able to state generalizations like:</a:t>
            </a:r>
          </a:p>
          <a:p>
            <a:pPr lvl="1" eaLnBrk="1" hangingPunct="1">
              <a:lnSpc>
                <a:spcPct val="70000"/>
              </a:lnSpc>
            </a:pPr>
            <a:r>
              <a:rPr lang="en-US" smtClean="0">
                <a:solidFill>
                  <a:schemeClr val="accent2"/>
                </a:solidFill>
              </a:rPr>
              <a:t>Noun phrases occur before verbs</a:t>
            </a:r>
            <a:endParaRPr lang="en-US" sz="320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PP Constituency</a:t>
            </a:r>
          </a:p>
        </p:txBody>
      </p:sp>
      <p:sp>
        <p:nvSpPr>
          <p:cNvPr id="6144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Preposing</a:t>
            </a:r>
            <a:r>
              <a:rPr lang="en-US" smtClean="0"/>
              <a:t> and </a:t>
            </a:r>
            <a:r>
              <a:rPr lang="en-US" smtClean="0">
                <a:solidFill>
                  <a:schemeClr val="accent2"/>
                </a:solidFill>
              </a:rPr>
              <a:t>postposing</a:t>
            </a:r>
            <a:r>
              <a:rPr lang="en-US" smtClean="0"/>
              <a:t>: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Under a tree</a:t>
            </a:r>
            <a:r>
              <a:rPr lang="en-US" smtClean="0"/>
              <a:t> is a yellow dog. </a:t>
            </a:r>
          </a:p>
          <a:p>
            <a:pPr lvl="1" eaLnBrk="1" hangingPunct="1"/>
            <a:r>
              <a:rPr lang="en-US" smtClean="0"/>
              <a:t>A yellow dog is </a:t>
            </a:r>
            <a:r>
              <a:rPr lang="en-US" smtClean="0">
                <a:solidFill>
                  <a:srgbClr val="FF0000"/>
                </a:solidFill>
              </a:rPr>
              <a:t>under a tree</a:t>
            </a:r>
            <a:r>
              <a:rPr lang="en-US" smtClean="0"/>
              <a:t>.</a:t>
            </a:r>
          </a:p>
          <a:p>
            <a:pPr eaLnBrk="1" hangingPunct="1"/>
            <a:r>
              <a:rPr lang="en-US" smtClean="0"/>
              <a:t>But not: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FF0000"/>
                </a:solidFill>
              </a:rPr>
              <a:t>Under</a:t>
            </a:r>
            <a:r>
              <a:rPr lang="en-US" smtClean="0"/>
              <a:t>, is a yellow dog a tree. 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FF0000"/>
                </a:solidFill>
              </a:rPr>
              <a:t>Under a</a:t>
            </a:r>
            <a:r>
              <a:rPr lang="en-US" smtClean="0"/>
              <a:t> is a yellow dog tree.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Prepositional phrases notable for ambiguity in attachment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I saw a man on a hill with a telescope.</a:t>
            </a:r>
          </a:p>
          <a:p>
            <a:pPr lvl="1" eaLnBrk="1" hangingPunct="1"/>
            <a:endParaRPr lang="en-US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Phrase Structure and Dependency Structure</a:t>
            </a:r>
          </a:p>
        </p:txBody>
      </p:sp>
      <p:sp>
        <p:nvSpPr>
          <p:cNvPr id="65538" name="Text Box 40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>
                <a:schemeClr val="bg1"/>
              </a:buClr>
              <a:buFont typeface="Wingdings" pitchFamily="2" charset="2"/>
              <a:buNone/>
            </a:pPr>
            <a:endParaRPr lang="en-US" sz="1800" smtClean="0"/>
          </a:p>
          <a:p>
            <a:pPr algn="ctr" eaLnBrk="1" hangingPunct="1">
              <a:spcBef>
                <a:spcPct val="0"/>
              </a:spcBef>
              <a:buClr>
                <a:schemeClr val="bg1"/>
              </a:buClr>
              <a:buFont typeface="Wingdings" pitchFamily="2" charset="2"/>
              <a:buNone/>
            </a:pPr>
            <a:endParaRPr lang="en-US" sz="1800" smtClean="0"/>
          </a:p>
        </p:txBody>
      </p:sp>
      <p:grpSp>
        <p:nvGrpSpPr>
          <p:cNvPr id="65539" name="Group 4"/>
          <p:cNvGrpSpPr>
            <a:grpSpLocks/>
          </p:cNvGrpSpPr>
          <p:nvPr/>
        </p:nvGrpSpPr>
        <p:grpSpPr bwMode="auto">
          <a:xfrm>
            <a:off x="5099050" y="2590800"/>
            <a:ext cx="3309938" cy="2438400"/>
            <a:chOff x="1148" y="2784"/>
            <a:chExt cx="2085" cy="1536"/>
          </a:xfrm>
        </p:grpSpPr>
        <p:sp>
          <p:nvSpPr>
            <p:cNvPr id="65563" name="Text Box 5"/>
            <p:cNvSpPr txBox="1">
              <a:spLocks noChangeArrowheads="1"/>
            </p:cNvSpPr>
            <p:nvPr/>
          </p:nvSpPr>
          <p:spPr bwMode="auto">
            <a:xfrm>
              <a:off x="1922" y="2784"/>
              <a:ext cx="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likes/</a:t>
              </a:r>
              <a:r>
                <a:rPr lang="en-US" sz="2400">
                  <a:latin typeface="Tahoma" pitchFamily="34" charset="0"/>
                </a:rPr>
                <a:t>V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5564" name="Line 6"/>
            <p:cNvSpPr>
              <a:spLocks noChangeShapeType="1"/>
            </p:cNvSpPr>
            <p:nvPr/>
          </p:nvSpPr>
          <p:spPr bwMode="auto">
            <a:xfrm flipH="1">
              <a:off x="2028" y="3120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5" name="Text Box 7"/>
            <p:cNvSpPr txBox="1">
              <a:spLocks noChangeArrowheads="1"/>
            </p:cNvSpPr>
            <p:nvPr/>
          </p:nvSpPr>
          <p:spPr bwMode="auto">
            <a:xfrm>
              <a:off x="1627" y="3360"/>
              <a:ext cx="75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boy/</a:t>
              </a:r>
              <a:r>
                <a:rPr lang="en-US" sz="2400">
                  <a:solidFill>
                    <a:srgbClr val="CC4A75"/>
                  </a:solidFill>
                  <a:latin typeface="Tahoma" pitchFamily="34" charset="0"/>
                </a:rPr>
                <a:t>N</a:t>
              </a:r>
              <a:endParaRPr lang="en-US" sz="3200">
                <a:solidFill>
                  <a:srgbClr val="CC4A75"/>
                </a:solidFill>
                <a:latin typeface="Tahoma" pitchFamily="34" charset="0"/>
              </a:endParaRPr>
            </a:p>
          </p:txBody>
        </p:sp>
        <p:sp>
          <p:nvSpPr>
            <p:cNvPr id="65566" name="Text Box 8"/>
            <p:cNvSpPr txBox="1">
              <a:spLocks noChangeArrowheads="1"/>
            </p:cNvSpPr>
            <p:nvPr/>
          </p:nvSpPr>
          <p:spPr bwMode="auto">
            <a:xfrm>
              <a:off x="2539" y="3360"/>
              <a:ext cx="6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girl/</a:t>
              </a:r>
              <a:r>
                <a:rPr lang="en-US" sz="2400">
                  <a:solidFill>
                    <a:schemeClr val="hlink"/>
                  </a:solidFill>
                  <a:latin typeface="Tahoma" pitchFamily="34" charset="0"/>
                </a:rPr>
                <a:t>N</a:t>
              </a:r>
              <a:endParaRPr lang="en-US" sz="3200">
                <a:solidFill>
                  <a:schemeClr val="hlink"/>
                </a:solidFill>
                <a:latin typeface="Tahoma" pitchFamily="34" charset="0"/>
              </a:endParaRPr>
            </a:p>
          </p:txBody>
        </p:sp>
        <p:sp>
          <p:nvSpPr>
            <p:cNvPr id="65567" name="Text Box 9"/>
            <p:cNvSpPr txBox="1">
              <a:spLocks noChangeArrowheads="1"/>
            </p:cNvSpPr>
            <p:nvPr/>
          </p:nvSpPr>
          <p:spPr bwMode="auto">
            <a:xfrm>
              <a:off x="1148" y="3955"/>
              <a:ext cx="8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the/</a:t>
              </a:r>
              <a:r>
                <a:rPr lang="en-US" sz="2400">
                  <a:solidFill>
                    <a:srgbClr val="CC4A75"/>
                  </a:solidFill>
                  <a:latin typeface="Tahoma" pitchFamily="34" charset="0"/>
                </a:rPr>
                <a:t>Det</a:t>
              </a:r>
              <a:endParaRPr lang="en-US" sz="3200">
                <a:solidFill>
                  <a:srgbClr val="CC4A75"/>
                </a:solidFill>
                <a:latin typeface="Tahoma" pitchFamily="34" charset="0"/>
              </a:endParaRPr>
            </a:p>
          </p:txBody>
        </p:sp>
        <p:sp>
          <p:nvSpPr>
            <p:cNvPr id="65568" name="Line 10"/>
            <p:cNvSpPr>
              <a:spLocks noChangeShapeType="1"/>
            </p:cNvSpPr>
            <p:nvPr/>
          </p:nvSpPr>
          <p:spPr bwMode="auto">
            <a:xfrm flipH="1">
              <a:off x="1680" y="3696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69" name="Line 11"/>
            <p:cNvSpPr>
              <a:spLocks noChangeShapeType="1"/>
            </p:cNvSpPr>
            <p:nvPr/>
          </p:nvSpPr>
          <p:spPr bwMode="auto">
            <a:xfrm>
              <a:off x="2304" y="3120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0" name="Line 12"/>
            <p:cNvSpPr>
              <a:spLocks noChangeShapeType="1"/>
            </p:cNvSpPr>
            <p:nvPr/>
          </p:nvSpPr>
          <p:spPr bwMode="auto">
            <a:xfrm flipH="1">
              <a:off x="2592" y="3696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71" name="Text Box 13"/>
            <p:cNvSpPr txBox="1">
              <a:spLocks noChangeArrowheads="1"/>
            </p:cNvSpPr>
            <p:nvPr/>
          </p:nvSpPr>
          <p:spPr bwMode="auto">
            <a:xfrm>
              <a:off x="2290" y="3955"/>
              <a:ext cx="6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a/</a:t>
              </a:r>
              <a:r>
                <a:rPr lang="en-US" sz="2400">
                  <a:solidFill>
                    <a:schemeClr val="hlink"/>
                  </a:solidFill>
                  <a:latin typeface="Tahoma" pitchFamily="34" charset="0"/>
                </a:rPr>
                <a:t>Det</a:t>
              </a:r>
              <a:endParaRPr lang="en-US" sz="3200">
                <a:solidFill>
                  <a:schemeClr val="hlink"/>
                </a:solidFill>
                <a:latin typeface="Tahoma" pitchFamily="34" charset="0"/>
              </a:endParaRPr>
            </a:p>
          </p:txBody>
        </p:sp>
      </p:grpSp>
      <p:grpSp>
        <p:nvGrpSpPr>
          <p:cNvPr id="65540" name="Group 14"/>
          <p:cNvGrpSpPr>
            <a:grpSpLocks/>
          </p:cNvGrpSpPr>
          <p:nvPr/>
        </p:nvGrpSpPr>
        <p:grpSpPr bwMode="auto">
          <a:xfrm>
            <a:off x="228600" y="2341563"/>
            <a:ext cx="4368800" cy="3525837"/>
            <a:chOff x="896" y="1701"/>
            <a:chExt cx="2752" cy="2221"/>
          </a:xfrm>
        </p:grpSpPr>
        <p:sp>
          <p:nvSpPr>
            <p:cNvPr id="65543" name="Line 15"/>
            <p:cNvSpPr>
              <a:spLocks noChangeShapeType="1"/>
            </p:cNvSpPr>
            <p:nvPr/>
          </p:nvSpPr>
          <p:spPr bwMode="auto">
            <a:xfrm>
              <a:off x="144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4" name="Line 16"/>
            <p:cNvSpPr>
              <a:spLocks noChangeShapeType="1"/>
            </p:cNvSpPr>
            <p:nvPr/>
          </p:nvSpPr>
          <p:spPr bwMode="auto">
            <a:xfrm flipV="1">
              <a:off x="1152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5" name="Text Box 17"/>
            <p:cNvSpPr txBox="1">
              <a:spLocks noChangeArrowheads="1"/>
            </p:cNvSpPr>
            <p:nvPr/>
          </p:nvSpPr>
          <p:spPr bwMode="auto">
            <a:xfrm>
              <a:off x="1466" y="2851"/>
              <a:ext cx="52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grpSp>
          <p:nvGrpSpPr>
            <p:cNvPr id="65546" name="Group 18"/>
            <p:cNvGrpSpPr>
              <a:grpSpLocks/>
            </p:cNvGrpSpPr>
            <p:nvPr/>
          </p:nvGrpSpPr>
          <p:grpSpPr bwMode="auto">
            <a:xfrm>
              <a:off x="912" y="3312"/>
              <a:ext cx="480" cy="610"/>
              <a:chOff x="912" y="2942"/>
              <a:chExt cx="480" cy="610"/>
            </a:xfrm>
          </p:grpSpPr>
          <p:sp>
            <p:nvSpPr>
              <p:cNvPr id="65561" name="Line 19"/>
              <p:cNvSpPr>
                <a:spLocks noChangeShapeType="1"/>
              </p:cNvSpPr>
              <p:nvPr/>
            </p:nvSpPr>
            <p:spPr bwMode="auto">
              <a:xfrm>
                <a:off x="1152" y="294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62" name="Text Box 20"/>
              <p:cNvSpPr txBox="1">
                <a:spLocks noChangeArrowheads="1"/>
              </p:cNvSpPr>
              <p:nvPr/>
            </p:nvSpPr>
            <p:spPr bwMode="auto">
              <a:xfrm>
                <a:off x="912" y="3187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rgbClr val="CC4A75"/>
                    </a:solidFill>
                    <a:latin typeface="Tahoma" pitchFamily="34" charset="0"/>
                  </a:rPr>
                  <a:t>the</a:t>
                </a:r>
              </a:p>
            </p:txBody>
          </p:sp>
        </p:grpSp>
        <p:sp>
          <p:nvSpPr>
            <p:cNvPr id="65547" name="Text Box 21"/>
            <p:cNvSpPr txBox="1">
              <a:spLocks noChangeArrowheads="1"/>
            </p:cNvSpPr>
            <p:nvPr/>
          </p:nvSpPr>
          <p:spPr bwMode="auto">
            <a:xfrm>
              <a:off x="1968" y="2352"/>
              <a:ext cx="61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65548" name="Line 22"/>
            <p:cNvSpPr>
              <a:spLocks noChangeShapeType="1"/>
            </p:cNvSpPr>
            <p:nvPr/>
          </p:nvSpPr>
          <p:spPr bwMode="auto">
            <a:xfrm flipH="1">
              <a:off x="1392" y="2064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49" name="Line 23"/>
            <p:cNvSpPr>
              <a:spLocks noChangeShapeType="1"/>
            </p:cNvSpPr>
            <p:nvPr/>
          </p:nvSpPr>
          <p:spPr bwMode="auto">
            <a:xfrm>
              <a:off x="225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0" name="Line 24"/>
            <p:cNvSpPr>
              <a:spLocks noChangeShapeType="1"/>
            </p:cNvSpPr>
            <p:nvPr/>
          </p:nvSpPr>
          <p:spPr bwMode="auto">
            <a:xfrm>
              <a:off x="2256" y="2064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1" name="Line 25"/>
            <p:cNvSpPr>
              <a:spLocks noChangeShapeType="1"/>
            </p:cNvSpPr>
            <p:nvPr/>
          </p:nvSpPr>
          <p:spPr bwMode="auto">
            <a:xfrm>
              <a:off x="3168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2" name="Line 26"/>
            <p:cNvSpPr>
              <a:spLocks noChangeShapeType="1"/>
            </p:cNvSpPr>
            <p:nvPr/>
          </p:nvSpPr>
          <p:spPr bwMode="auto">
            <a:xfrm flipH="1">
              <a:off x="288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3" name="Text Box 27"/>
            <p:cNvSpPr txBox="1">
              <a:spLocks noChangeArrowheads="1"/>
            </p:cNvSpPr>
            <p:nvPr/>
          </p:nvSpPr>
          <p:spPr bwMode="auto">
            <a:xfrm>
              <a:off x="3180" y="2942"/>
              <a:ext cx="4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</a:t>
              </a:r>
            </a:p>
          </p:txBody>
        </p:sp>
        <p:sp>
          <p:nvSpPr>
            <p:cNvPr id="65554" name="Line 28"/>
            <p:cNvSpPr>
              <a:spLocks noChangeShapeType="1"/>
            </p:cNvSpPr>
            <p:nvPr/>
          </p:nvSpPr>
          <p:spPr bwMode="auto">
            <a:xfrm>
              <a:off x="2880" y="33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555" name="Text Box 29"/>
            <p:cNvSpPr txBox="1">
              <a:spLocks noChangeArrowheads="1"/>
            </p:cNvSpPr>
            <p:nvPr/>
          </p:nvSpPr>
          <p:spPr bwMode="auto">
            <a:xfrm>
              <a:off x="2755" y="3523"/>
              <a:ext cx="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</a:t>
              </a:r>
            </a:p>
          </p:txBody>
        </p:sp>
        <p:sp>
          <p:nvSpPr>
            <p:cNvPr id="65556" name="Text Box 30"/>
            <p:cNvSpPr txBox="1">
              <a:spLocks noChangeArrowheads="1"/>
            </p:cNvSpPr>
            <p:nvPr/>
          </p:nvSpPr>
          <p:spPr bwMode="auto">
            <a:xfrm>
              <a:off x="896" y="2949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65557" name="Text Box 31"/>
            <p:cNvSpPr txBox="1">
              <a:spLocks noChangeArrowheads="1"/>
            </p:cNvSpPr>
            <p:nvPr/>
          </p:nvSpPr>
          <p:spPr bwMode="auto">
            <a:xfrm>
              <a:off x="1282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65558" name="Text Box 32"/>
            <p:cNvSpPr txBox="1">
              <a:spLocks noChangeArrowheads="1"/>
            </p:cNvSpPr>
            <p:nvPr/>
          </p:nvSpPr>
          <p:spPr bwMode="auto">
            <a:xfrm>
              <a:off x="2976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65559" name="Text Box 33"/>
            <p:cNvSpPr txBox="1">
              <a:spLocks noChangeArrowheads="1"/>
            </p:cNvSpPr>
            <p:nvPr/>
          </p:nvSpPr>
          <p:spPr bwMode="auto">
            <a:xfrm>
              <a:off x="2621" y="2976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65560" name="Text Box 34"/>
            <p:cNvSpPr txBox="1">
              <a:spLocks noChangeArrowheads="1"/>
            </p:cNvSpPr>
            <p:nvPr/>
          </p:nvSpPr>
          <p:spPr bwMode="auto">
            <a:xfrm>
              <a:off x="2145" y="1701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S</a:t>
              </a:r>
            </a:p>
          </p:txBody>
        </p:sp>
      </p:grpSp>
      <p:sp>
        <p:nvSpPr>
          <p:cNvPr id="65541" name="Text Box 41"/>
          <p:cNvSpPr txBox="1">
            <a:spLocks noChangeArrowheads="1"/>
          </p:cNvSpPr>
          <p:nvPr/>
        </p:nvSpPr>
        <p:spPr bwMode="auto">
          <a:xfrm>
            <a:off x="5486400" y="5334000"/>
            <a:ext cx="3074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Tahoma" pitchFamily="34" charset="0"/>
              </a:rPr>
              <a:t>All nodes are labeled </a:t>
            </a:r>
          </a:p>
          <a:p>
            <a:pPr algn="ctr"/>
            <a:r>
              <a:rPr lang="en-US" sz="2400">
                <a:latin typeface="Tahoma" pitchFamily="34" charset="0"/>
              </a:rPr>
              <a:t>with words!</a:t>
            </a:r>
          </a:p>
        </p:txBody>
      </p:sp>
      <p:sp>
        <p:nvSpPr>
          <p:cNvPr id="65542" name="Text Box 42"/>
          <p:cNvSpPr txBox="1">
            <a:spLocks noChangeArrowheads="1"/>
          </p:cNvSpPr>
          <p:nvPr/>
        </p:nvSpPr>
        <p:spPr bwMode="auto">
          <a:xfrm>
            <a:off x="381000" y="5867400"/>
            <a:ext cx="4989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latin typeface="Tahoma" pitchFamily="34" charset="0"/>
              </a:rPr>
              <a:t>Only leaf nodes labeled with words!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Phrase Structure and Dependency Structure</a:t>
            </a:r>
          </a:p>
        </p:txBody>
      </p:sp>
      <p:sp>
        <p:nvSpPr>
          <p:cNvPr id="67586" name="Text Box 34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Clr>
                <a:schemeClr val="bg1"/>
              </a:buClr>
              <a:buFont typeface="Wingdings" pitchFamily="2" charset="2"/>
              <a:buNone/>
            </a:pPr>
            <a:endParaRPr lang="en-US" sz="1800" smtClean="0"/>
          </a:p>
          <a:p>
            <a:pPr algn="ctr" eaLnBrk="1" hangingPunct="1">
              <a:spcBef>
                <a:spcPct val="0"/>
              </a:spcBef>
              <a:buClr>
                <a:schemeClr val="bg1"/>
              </a:buClr>
              <a:buFont typeface="Wingdings" pitchFamily="2" charset="2"/>
              <a:buNone/>
            </a:pPr>
            <a:endParaRPr lang="en-US" sz="1800" smtClean="0"/>
          </a:p>
        </p:txBody>
      </p:sp>
      <p:grpSp>
        <p:nvGrpSpPr>
          <p:cNvPr id="67587" name="Group 3"/>
          <p:cNvGrpSpPr>
            <a:grpSpLocks/>
          </p:cNvGrpSpPr>
          <p:nvPr/>
        </p:nvGrpSpPr>
        <p:grpSpPr bwMode="auto">
          <a:xfrm>
            <a:off x="5099050" y="2286000"/>
            <a:ext cx="3309938" cy="2438400"/>
            <a:chOff x="1148" y="2784"/>
            <a:chExt cx="2085" cy="1536"/>
          </a:xfrm>
        </p:grpSpPr>
        <p:sp>
          <p:nvSpPr>
            <p:cNvPr id="67610" name="Text Box 4"/>
            <p:cNvSpPr txBox="1">
              <a:spLocks noChangeArrowheads="1"/>
            </p:cNvSpPr>
            <p:nvPr/>
          </p:nvSpPr>
          <p:spPr bwMode="auto">
            <a:xfrm>
              <a:off x="1922" y="2784"/>
              <a:ext cx="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likes/</a:t>
              </a:r>
              <a:r>
                <a:rPr lang="en-US" sz="2400">
                  <a:latin typeface="Tahoma" pitchFamily="34" charset="0"/>
                </a:rPr>
                <a:t>V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7611" name="Line 5"/>
            <p:cNvSpPr>
              <a:spLocks noChangeShapeType="1"/>
            </p:cNvSpPr>
            <p:nvPr/>
          </p:nvSpPr>
          <p:spPr bwMode="auto">
            <a:xfrm flipH="1">
              <a:off x="2028" y="3120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2" name="Text Box 6"/>
            <p:cNvSpPr txBox="1">
              <a:spLocks noChangeArrowheads="1"/>
            </p:cNvSpPr>
            <p:nvPr/>
          </p:nvSpPr>
          <p:spPr bwMode="auto">
            <a:xfrm>
              <a:off x="1627" y="3360"/>
              <a:ext cx="75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boy/</a:t>
              </a:r>
              <a:r>
                <a:rPr lang="en-US" sz="2400">
                  <a:solidFill>
                    <a:srgbClr val="CC4A75"/>
                  </a:solidFill>
                  <a:latin typeface="Tahoma" pitchFamily="34" charset="0"/>
                </a:rPr>
                <a:t>N</a:t>
              </a:r>
              <a:endParaRPr lang="en-US" sz="3200">
                <a:solidFill>
                  <a:srgbClr val="CC4A75"/>
                </a:solidFill>
                <a:latin typeface="Tahoma" pitchFamily="34" charset="0"/>
              </a:endParaRPr>
            </a:p>
          </p:txBody>
        </p:sp>
        <p:sp>
          <p:nvSpPr>
            <p:cNvPr id="67613" name="Text Box 7"/>
            <p:cNvSpPr txBox="1">
              <a:spLocks noChangeArrowheads="1"/>
            </p:cNvSpPr>
            <p:nvPr/>
          </p:nvSpPr>
          <p:spPr bwMode="auto">
            <a:xfrm>
              <a:off x="2539" y="3360"/>
              <a:ext cx="6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girl/</a:t>
              </a:r>
              <a:r>
                <a:rPr lang="en-US" sz="2400">
                  <a:solidFill>
                    <a:schemeClr val="hlink"/>
                  </a:solidFill>
                  <a:latin typeface="Tahoma" pitchFamily="34" charset="0"/>
                </a:rPr>
                <a:t>N</a:t>
              </a:r>
              <a:endParaRPr lang="en-US" sz="3200">
                <a:solidFill>
                  <a:schemeClr val="hlink"/>
                </a:solidFill>
                <a:latin typeface="Tahoma" pitchFamily="34" charset="0"/>
              </a:endParaRPr>
            </a:p>
          </p:txBody>
        </p:sp>
        <p:sp>
          <p:nvSpPr>
            <p:cNvPr id="67614" name="Text Box 8"/>
            <p:cNvSpPr txBox="1">
              <a:spLocks noChangeArrowheads="1"/>
            </p:cNvSpPr>
            <p:nvPr/>
          </p:nvSpPr>
          <p:spPr bwMode="auto">
            <a:xfrm>
              <a:off x="1148" y="3955"/>
              <a:ext cx="8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the/</a:t>
              </a:r>
              <a:r>
                <a:rPr lang="en-US" sz="2400">
                  <a:solidFill>
                    <a:srgbClr val="CC4A75"/>
                  </a:solidFill>
                  <a:latin typeface="Tahoma" pitchFamily="34" charset="0"/>
                </a:rPr>
                <a:t>Det</a:t>
              </a:r>
              <a:endParaRPr lang="en-US" sz="3200">
                <a:solidFill>
                  <a:srgbClr val="CC4A75"/>
                </a:solidFill>
                <a:latin typeface="Tahoma" pitchFamily="34" charset="0"/>
              </a:endParaRPr>
            </a:p>
          </p:txBody>
        </p:sp>
        <p:sp>
          <p:nvSpPr>
            <p:cNvPr id="67615" name="Line 9"/>
            <p:cNvSpPr>
              <a:spLocks noChangeShapeType="1"/>
            </p:cNvSpPr>
            <p:nvPr/>
          </p:nvSpPr>
          <p:spPr bwMode="auto">
            <a:xfrm flipH="1">
              <a:off x="1680" y="3696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6" name="Line 10"/>
            <p:cNvSpPr>
              <a:spLocks noChangeShapeType="1"/>
            </p:cNvSpPr>
            <p:nvPr/>
          </p:nvSpPr>
          <p:spPr bwMode="auto">
            <a:xfrm>
              <a:off x="2304" y="3120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7" name="Line 11"/>
            <p:cNvSpPr>
              <a:spLocks noChangeShapeType="1"/>
            </p:cNvSpPr>
            <p:nvPr/>
          </p:nvSpPr>
          <p:spPr bwMode="auto">
            <a:xfrm flipH="1">
              <a:off x="2592" y="3696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18" name="Text Box 12"/>
            <p:cNvSpPr txBox="1">
              <a:spLocks noChangeArrowheads="1"/>
            </p:cNvSpPr>
            <p:nvPr/>
          </p:nvSpPr>
          <p:spPr bwMode="auto">
            <a:xfrm>
              <a:off x="2290" y="3955"/>
              <a:ext cx="6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a/</a:t>
              </a:r>
              <a:r>
                <a:rPr lang="en-US" sz="2400">
                  <a:solidFill>
                    <a:schemeClr val="hlink"/>
                  </a:solidFill>
                  <a:latin typeface="Tahoma" pitchFamily="34" charset="0"/>
                </a:rPr>
                <a:t>Det</a:t>
              </a:r>
              <a:endParaRPr lang="en-US" sz="3200">
                <a:solidFill>
                  <a:schemeClr val="hlink"/>
                </a:solidFill>
                <a:latin typeface="Tahoma" pitchFamily="34" charset="0"/>
              </a:endParaRPr>
            </a:p>
          </p:txBody>
        </p:sp>
      </p:grpSp>
      <p:grpSp>
        <p:nvGrpSpPr>
          <p:cNvPr id="67588" name="Group 13"/>
          <p:cNvGrpSpPr>
            <a:grpSpLocks/>
          </p:cNvGrpSpPr>
          <p:nvPr/>
        </p:nvGrpSpPr>
        <p:grpSpPr bwMode="auto">
          <a:xfrm>
            <a:off x="228600" y="2438400"/>
            <a:ext cx="4368800" cy="3525838"/>
            <a:chOff x="896" y="1701"/>
            <a:chExt cx="2752" cy="2221"/>
          </a:xfrm>
        </p:grpSpPr>
        <p:sp>
          <p:nvSpPr>
            <p:cNvPr id="67590" name="Line 14"/>
            <p:cNvSpPr>
              <a:spLocks noChangeShapeType="1"/>
            </p:cNvSpPr>
            <p:nvPr/>
          </p:nvSpPr>
          <p:spPr bwMode="auto">
            <a:xfrm>
              <a:off x="144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1" name="Line 15"/>
            <p:cNvSpPr>
              <a:spLocks noChangeShapeType="1"/>
            </p:cNvSpPr>
            <p:nvPr/>
          </p:nvSpPr>
          <p:spPr bwMode="auto">
            <a:xfrm flipV="1">
              <a:off x="1152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2" name="Text Box 16"/>
            <p:cNvSpPr txBox="1">
              <a:spLocks noChangeArrowheads="1"/>
            </p:cNvSpPr>
            <p:nvPr/>
          </p:nvSpPr>
          <p:spPr bwMode="auto">
            <a:xfrm>
              <a:off x="1466" y="2851"/>
              <a:ext cx="52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grpSp>
          <p:nvGrpSpPr>
            <p:cNvPr id="67593" name="Group 17"/>
            <p:cNvGrpSpPr>
              <a:grpSpLocks/>
            </p:cNvGrpSpPr>
            <p:nvPr/>
          </p:nvGrpSpPr>
          <p:grpSpPr bwMode="auto">
            <a:xfrm>
              <a:off x="912" y="3312"/>
              <a:ext cx="480" cy="610"/>
              <a:chOff x="912" y="2942"/>
              <a:chExt cx="480" cy="610"/>
            </a:xfrm>
          </p:grpSpPr>
          <p:sp>
            <p:nvSpPr>
              <p:cNvPr id="67608" name="Line 18"/>
              <p:cNvSpPr>
                <a:spLocks noChangeShapeType="1"/>
              </p:cNvSpPr>
              <p:nvPr/>
            </p:nvSpPr>
            <p:spPr bwMode="auto">
              <a:xfrm>
                <a:off x="1152" y="294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609" name="Text Box 19"/>
              <p:cNvSpPr txBox="1">
                <a:spLocks noChangeArrowheads="1"/>
              </p:cNvSpPr>
              <p:nvPr/>
            </p:nvSpPr>
            <p:spPr bwMode="auto">
              <a:xfrm>
                <a:off x="912" y="3187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rgbClr val="CC4A75"/>
                    </a:solidFill>
                    <a:latin typeface="Tahoma" pitchFamily="34" charset="0"/>
                  </a:rPr>
                  <a:t>the</a:t>
                </a:r>
              </a:p>
            </p:txBody>
          </p:sp>
        </p:grpSp>
        <p:sp>
          <p:nvSpPr>
            <p:cNvPr id="67594" name="Text Box 20"/>
            <p:cNvSpPr txBox="1">
              <a:spLocks noChangeArrowheads="1"/>
            </p:cNvSpPr>
            <p:nvPr/>
          </p:nvSpPr>
          <p:spPr bwMode="auto">
            <a:xfrm>
              <a:off x="1968" y="2352"/>
              <a:ext cx="61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67595" name="Line 21"/>
            <p:cNvSpPr>
              <a:spLocks noChangeShapeType="1"/>
            </p:cNvSpPr>
            <p:nvPr/>
          </p:nvSpPr>
          <p:spPr bwMode="auto">
            <a:xfrm flipH="1">
              <a:off x="1392" y="2064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6" name="Line 22"/>
            <p:cNvSpPr>
              <a:spLocks noChangeShapeType="1"/>
            </p:cNvSpPr>
            <p:nvPr/>
          </p:nvSpPr>
          <p:spPr bwMode="auto">
            <a:xfrm>
              <a:off x="225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7" name="Line 23"/>
            <p:cNvSpPr>
              <a:spLocks noChangeShapeType="1"/>
            </p:cNvSpPr>
            <p:nvPr/>
          </p:nvSpPr>
          <p:spPr bwMode="auto">
            <a:xfrm>
              <a:off x="2256" y="2064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8" name="Line 24"/>
            <p:cNvSpPr>
              <a:spLocks noChangeShapeType="1"/>
            </p:cNvSpPr>
            <p:nvPr/>
          </p:nvSpPr>
          <p:spPr bwMode="auto">
            <a:xfrm>
              <a:off x="3168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599" name="Line 25"/>
            <p:cNvSpPr>
              <a:spLocks noChangeShapeType="1"/>
            </p:cNvSpPr>
            <p:nvPr/>
          </p:nvSpPr>
          <p:spPr bwMode="auto">
            <a:xfrm flipH="1">
              <a:off x="288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00" name="Text Box 26"/>
            <p:cNvSpPr txBox="1">
              <a:spLocks noChangeArrowheads="1"/>
            </p:cNvSpPr>
            <p:nvPr/>
          </p:nvSpPr>
          <p:spPr bwMode="auto">
            <a:xfrm>
              <a:off x="3180" y="2942"/>
              <a:ext cx="4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</a:t>
              </a:r>
            </a:p>
          </p:txBody>
        </p:sp>
        <p:sp>
          <p:nvSpPr>
            <p:cNvPr id="67601" name="Line 27"/>
            <p:cNvSpPr>
              <a:spLocks noChangeShapeType="1"/>
            </p:cNvSpPr>
            <p:nvPr/>
          </p:nvSpPr>
          <p:spPr bwMode="auto">
            <a:xfrm>
              <a:off x="2880" y="33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602" name="Text Box 28"/>
            <p:cNvSpPr txBox="1">
              <a:spLocks noChangeArrowheads="1"/>
            </p:cNvSpPr>
            <p:nvPr/>
          </p:nvSpPr>
          <p:spPr bwMode="auto">
            <a:xfrm>
              <a:off x="2755" y="3523"/>
              <a:ext cx="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</a:t>
              </a:r>
            </a:p>
          </p:txBody>
        </p:sp>
        <p:sp>
          <p:nvSpPr>
            <p:cNvPr id="67603" name="Text Box 29"/>
            <p:cNvSpPr txBox="1">
              <a:spLocks noChangeArrowheads="1"/>
            </p:cNvSpPr>
            <p:nvPr/>
          </p:nvSpPr>
          <p:spPr bwMode="auto">
            <a:xfrm>
              <a:off x="896" y="2949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67604" name="Text Box 30"/>
            <p:cNvSpPr txBox="1">
              <a:spLocks noChangeArrowheads="1"/>
            </p:cNvSpPr>
            <p:nvPr/>
          </p:nvSpPr>
          <p:spPr bwMode="auto">
            <a:xfrm>
              <a:off x="1282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67605" name="Text Box 31"/>
            <p:cNvSpPr txBox="1">
              <a:spLocks noChangeArrowheads="1"/>
            </p:cNvSpPr>
            <p:nvPr/>
          </p:nvSpPr>
          <p:spPr bwMode="auto">
            <a:xfrm>
              <a:off x="2976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67606" name="Text Box 32"/>
            <p:cNvSpPr txBox="1">
              <a:spLocks noChangeArrowheads="1"/>
            </p:cNvSpPr>
            <p:nvPr/>
          </p:nvSpPr>
          <p:spPr bwMode="auto">
            <a:xfrm>
              <a:off x="2621" y="2976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67607" name="Text Box 33"/>
            <p:cNvSpPr txBox="1">
              <a:spLocks noChangeArrowheads="1"/>
            </p:cNvSpPr>
            <p:nvPr/>
          </p:nvSpPr>
          <p:spPr bwMode="auto">
            <a:xfrm>
              <a:off x="2145" y="1701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S</a:t>
              </a:r>
            </a:p>
          </p:txBody>
        </p:sp>
      </p:grpSp>
      <p:sp>
        <p:nvSpPr>
          <p:cNvPr id="67589" name="Text Box 37"/>
          <p:cNvSpPr txBox="1">
            <a:spLocks noChangeArrowheads="1"/>
          </p:cNvSpPr>
          <p:nvPr/>
        </p:nvSpPr>
        <p:spPr bwMode="auto">
          <a:xfrm>
            <a:off x="538163" y="5715000"/>
            <a:ext cx="83851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Tahoma" pitchFamily="34" charset="0"/>
              </a:rPr>
              <a:t>Representationally equivalent </a:t>
            </a:r>
            <a:r>
              <a:rPr lang="en-US" sz="2800" b="1" i="1">
                <a:latin typeface="Tahoma" pitchFamily="34" charset="0"/>
              </a:rPr>
              <a:t>if each nonterminal</a:t>
            </a:r>
          </a:p>
          <a:p>
            <a:pPr algn="ctr"/>
            <a:r>
              <a:rPr lang="en-US" sz="2800" b="1" i="1">
                <a:latin typeface="Tahoma" pitchFamily="34" charset="0"/>
              </a:rPr>
              <a:t> node has one lexical daughter (its head)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Types of Dependency </a:t>
            </a:r>
          </a:p>
        </p:txBody>
      </p:sp>
      <p:sp>
        <p:nvSpPr>
          <p:cNvPr id="69634" name="Rectangle 26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grpSp>
        <p:nvGrpSpPr>
          <p:cNvPr id="69635" name="Group 3"/>
          <p:cNvGrpSpPr>
            <a:grpSpLocks/>
          </p:cNvGrpSpPr>
          <p:nvPr/>
        </p:nvGrpSpPr>
        <p:grpSpPr bwMode="auto">
          <a:xfrm>
            <a:off x="227013" y="2819400"/>
            <a:ext cx="7164387" cy="3322638"/>
            <a:chOff x="143" y="1776"/>
            <a:chExt cx="4513" cy="2093"/>
          </a:xfrm>
        </p:grpSpPr>
        <p:sp>
          <p:nvSpPr>
            <p:cNvPr id="69643" name="Text Box 4"/>
            <p:cNvSpPr txBox="1">
              <a:spLocks noChangeArrowheads="1"/>
            </p:cNvSpPr>
            <p:nvPr/>
          </p:nvSpPr>
          <p:spPr bwMode="auto">
            <a:xfrm>
              <a:off x="3345" y="1776"/>
              <a:ext cx="82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likes/</a:t>
              </a:r>
              <a:r>
                <a:rPr lang="en-US" sz="2400">
                  <a:latin typeface="Tahoma" pitchFamily="34" charset="0"/>
                </a:rPr>
                <a:t>V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44" name="Line 5"/>
            <p:cNvSpPr>
              <a:spLocks noChangeShapeType="1"/>
            </p:cNvSpPr>
            <p:nvPr/>
          </p:nvSpPr>
          <p:spPr bwMode="auto">
            <a:xfrm flipH="1">
              <a:off x="3451" y="2112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5" name="Text Box 6"/>
            <p:cNvSpPr txBox="1">
              <a:spLocks noChangeArrowheads="1"/>
            </p:cNvSpPr>
            <p:nvPr/>
          </p:nvSpPr>
          <p:spPr bwMode="auto">
            <a:xfrm>
              <a:off x="3050" y="2352"/>
              <a:ext cx="75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boy/</a:t>
              </a:r>
              <a:r>
                <a:rPr lang="en-US" sz="2400">
                  <a:latin typeface="Tahoma" pitchFamily="34" charset="0"/>
                </a:rPr>
                <a:t>N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46" name="Text Box 7"/>
            <p:cNvSpPr txBox="1">
              <a:spLocks noChangeArrowheads="1"/>
            </p:cNvSpPr>
            <p:nvPr/>
          </p:nvSpPr>
          <p:spPr bwMode="auto">
            <a:xfrm>
              <a:off x="3962" y="2352"/>
              <a:ext cx="69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girl/</a:t>
              </a:r>
              <a:r>
                <a:rPr lang="en-US" sz="2400">
                  <a:latin typeface="Tahoma" pitchFamily="34" charset="0"/>
                </a:rPr>
                <a:t>N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47" name="Line 8"/>
            <p:cNvSpPr>
              <a:spLocks noChangeShapeType="1"/>
            </p:cNvSpPr>
            <p:nvPr/>
          </p:nvSpPr>
          <p:spPr bwMode="auto">
            <a:xfrm flipH="1">
              <a:off x="3103" y="2688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8" name="Line 9"/>
            <p:cNvSpPr>
              <a:spLocks noChangeShapeType="1"/>
            </p:cNvSpPr>
            <p:nvPr/>
          </p:nvSpPr>
          <p:spPr bwMode="auto">
            <a:xfrm>
              <a:off x="3727" y="2112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49" name="Line 10"/>
            <p:cNvSpPr>
              <a:spLocks noChangeShapeType="1"/>
            </p:cNvSpPr>
            <p:nvPr/>
          </p:nvSpPr>
          <p:spPr bwMode="auto">
            <a:xfrm flipH="1">
              <a:off x="4015" y="2688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0" name="Text Box 11"/>
            <p:cNvSpPr txBox="1">
              <a:spLocks noChangeArrowheads="1"/>
            </p:cNvSpPr>
            <p:nvPr/>
          </p:nvSpPr>
          <p:spPr bwMode="auto">
            <a:xfrm>
              <a:off x="3713" y="2947"/>
              <a:ext cx="6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a/</a:t>
              </a:r>
              <a:r>
                <a:rPr lang="en-US" sz="2400">
                  <a:latin typeface="Tahoma" pitchFamily="34" charset="0"/>
                </a:rPr>
                <a:t>Det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51" name="Text Box 12"/>
            <p:cNvSpPr txBox="1">
              <a:spLocks noChangeArrowheads="1"/>
            </p:cNvSpPr>
            <p:nvPr/>
          </p:nvSpPr>
          <p:spPr bwMode="auto">
            <a:xfrm>
              <a:off x="2494" y="2928"/>
              <a:ext cx="107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small/</a:t>
              </a:r>
              <a:r>
                <a:rPr lang="en-US" sz="2400">
                  <a:latin typeface="Tahoma" pitchFamily="34" charset="0"/>
                </a:rPr>
                <a:t>Adj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52" name="Text Box 13"/>
            <p:cNvSpPr txBox="1">
              <a:spLocks noChangeArrowheads="1"/>
            </p:cNvSpPr>
            <p:nvPr/>
          </p:nvSpPr>
          <p:spPr bwMode="auto">
            <a:xfrm>
              <a:off x="1440" y="2928"/>
              <a:ext cx="87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the/</a:t>
              </a:r>
              <a:r>
                <a:rPr lang="en-US" sz="2400">
                  <a:latin typeface="Tahoma" pitchFamily="34" charset="0"/>
                </a:rPr>
                <a:t>Det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53" name="Text Box 14"/>
            <p:cNvSpPr txBox="1">
              <a:spLocks noChangeArrowheads="1"/>
            </p:cNvSpPr>
            <p:nvPr/>
          </p:nvSpPr>
          <p:spPr bwMode="auto">
            <a:xfrm>
              <a:off x="1801" y="3504"/>
              <a:ext cx="101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very/</a:t>
              </a:r>
              <a:r>
                <a:rPr lang="en-US" sz="2400">
                  <a:latin typeface="Tahoma" pitchFamily="34" charset="0"/>
                </a:rPr>
                <a:t>Adv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54" name="Text Box 15"/>
            <p:cNvSpPr txBox="1">
              <a:spLocks noChangeArrowheads="1"/>
            </p:cNvSpPr>
            <p:nvPr/>
          </p:nvSpPr>
          <p:spPr bwMode="auto">
            <a:xfrm>
              <a:off x="143" y="2352"/>
              <a:ext cx="174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sometimes/</a:t>
              </a:r>
              <a:r>
                <a:rPr lang="en-US" sz="2400">
                  <a:latin typeface="Tahoma" pitchFamily="34" charset="0"/>
                </a:rPr>
                <a:t>Adv</a:t>
              </a:r>
              <a:endParaRPr lang="en-US" sz="3200">
                <a:latin typeface="Tahoma" pitchFamily="34" charset="0"/>
              </a:endParaRPr>
            </a:p>
          </p:txBody>
        </p:sp>
        <p:sp>
          <p:nvSpPr>
            <p:cNvPr id="69655" name="Line 16"/>
            <p:cNvSpPr>
              <a:spLocks noChangeShapeType="1"/>
            </p:cNvSpPr>
            <p:nvPr/>
          </p:nvSpPr>
          <p:spPr bwMode="auto">
            <a:xfrm flipV="1">
              <a:off x="1296" y="2160"/>
              <a:ext cx="240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6" name="Line 17"/>
            <p:cNvSpPr>
              <a:spLocks noChangeShapeType="1"/>
            </p:cNvSpPr>
            <p:nvPr/>
          </p:nvSpPr>
          <p:spPr bwMode="auto">
            <a:xfrm flipV="1">
              <a:off x="2304" y="3264"/>
              <a:ext cx="48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657" name="Line 18"/>
            <p:cNvSpPr>
              <a:spLocks noChangeShapeType="1"/>
            </p:cNvSpPr>
            <p:nvPr/>
          </p:nvSpPr>
          <p:spPr bwMode="auto">
            <a:xfrm flipV="1">
              <a:off x="1824" y="2688"/>
              <a:ext cx="15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39" name="Text Box 19"/>
          <p:cNvSpPr txBox="1">
            <a:spLocks noChangeArrowheads="1"/>
          </p:cNvSpPr>
          <p:nvPr/>
        </p:nvSpPr>
        <p:spPr bwMode="auto">
          <a:xfrm>
            <a:off x="6454775" y="3233738"/>
            <a:ext cx="654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Obj</a:t>
            </a:r>
          </a:p>
        </p:txBody>
      </p: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4800600" y="3386138"/>
            <a:ext cx="777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Subj</a:t>
            </a:r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2484438" y="3081338"/>
            <a:ext cx="1438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Adj(unct)</a:t>
            </a:r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6689725" y="4300538"/>
            <a:ext cx="569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Fw</a:t>
            </a:r>
          </a:p>
        </p:txBody>
      </p:sp>
      <p:sp>
        <p:nvSpPr>
          <p:cNvPr id="81943" name="Text Box 23"/>
          <p:cNvSpPr txBox="1">
            <a:spLocks noChangeArrowheads="1"/>
          </p:cNvSpPr>
          <p:nvPr/>
        </p:nvSpPr>
        <p:spPr bwMode="auto">
          <a:xfrm>
            <a:off x="3581400" y="4114800"/>
            <a:ext cx="5699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Fw</a:t>
            </a:r>
          </a:p>
        </p:txBody>
      </p:sp>
      <p:sp>
        <p:nvSpPr>
          <p:cNvPr id="81944" name="Text Box 24"/>
          <p:cNvSpPr txBox="1">
            <a:spLocks noChangeArrowheads="1"/>
          </p:cNvSpPr>
          <p:nvPr/>
        </p:nvSpPr>
        <p:spPr bwMode="auto">
          <a:xfrm>
            <a:off x="5170488" y="4300538"/>
            <a:ext cx="6207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Adj</a:t>
            </a:r>
          </a:p>
        </p:txBody>
      </p:sp>
      <p:sp>
        <p:nvSpPr>
          <p:cNvPr id="81945" name="Text Box 25"/>
          <p:cNvSpPr txBox="1">
            <a:spLocks noChangeArrowheads="1"/>
          </p:cNvSpPr>
          <p:nvPr/>
        </p:nvSpPr>
        <p:spPr bwMode="auto">
          <a:xfrm>
            <a:off x="4260850" y="5181600"/>
            <a:ext cx="620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400">
                <a:solidFill>
                  <a:srgbClr val="CC4A75"/>
                </a:solidFill>
                <a:latin typeface="Tahoma" pitchFamily="34" charset="0"/>
              </a:rPr>
              <a:t>Adj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9" grpId="0" autoUpdateAnimBg="0"/>
      <p:bldP spid="81940" grpId="0" autoUpdateAnimBg="0"/>
      <p:bldP spid="81941" grpId="0" autoUpdateAnimBg="0"/>
      <p:bldP spid="81942" grpId="0" autoUpdateAnimBg="0"/>
      <p:bldP spid="81943" grpId="0" autoUpdateAnimBg="0"/>
      <p:bldP spid="81944" grpId="0" autoUpdateAnimBg="0"/>
      <p:bldP spid="81945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Grammatical Relations</a:t>
            </a:r>
          </a:p>
        </p:txBody>
      </p:sp>
      <p:sp>
        <p:nvSpPr>
          <p:cNvPr id="716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relations between words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Arguments</a:t>
            </a:r>
            <a:r>
              <a:rPr lang="en-US" smtClean="0"/>
              <a:t>: subject, object, indirect object, prepositional object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Adjuncts</a:t>
            </a:r>
            <a:r>
              <a:rPr lang="en-US" smtClean="0"/>
              <a:t>: temporal, locative, causal, manner, …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Function Words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Subcategorization</a:t>
            </a:r>
          </a:p>
        </p:txBody>
      </p:sp>
      <p:sp>
        <p:nvSpPr>
          <p:cNvPr id="73730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List of arguments of a word (typically, a verb), with features about realization (POS, perhaps case, verb form etc)</a:t>
            </a:r>
          </a:p>
          <a:p>
            <a:pPr eaLnBrk="1" hangingPunct="1"/>
            <a:r>
              <a:rPr lang="en-US" smtClean="0"/>
              <a:t>In canonical order Subject-Object-IndObj</a:t>
            </a:r>
          </a:p>
          <a:p>
            <a:pPr eaLnBrk="1" hangingPunct="1"/>
            <a:r>
              <a:rPr lang="en-US" smtClean="0"/>
              <a:t>Example: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like</a:t>
            </a:r>
            <a:r>
              <a:rPr lang="en-US" smtClean="0"/>
              <a:t>: N-N, N-V(to-inf)</a:t>
            </a:r>
          </a:p>
          <a:p>
            <a:pPr lvl="1" eaLnBrk="1" hangingPunct="1"/>
            <a:r>
              <a:rPr lang="en-US" smtClean="0">
                <a:solidFill>
                  <a:srgbClr val="FF0000"/>
                </a:solidFill>
              </a:rPr>
              <a:t>see</a:t>
            </a:r>
            <a:r>
              <a:rPr lang="en-US" smtClean="0"/>
              <a:t>: N, N-N, N-N-V(inf) </a:t>
            </a:r>
          </a:p>
          <a:p>
            <a:pPr eaLnBrk="1" hangingPunct="1"/>
            <a:r>
              <a:rPr lang="en-US" smtClean="0"/>
              <a:t>NB: J&amp;M talk about subcategorization only within VP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Syntax?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of language</a:t>
            </a:r>
          </a:p>
          <a:p>
            <a:pPr eaLnBrk="1" hangingPunct="1"/>
            <a:r>
              <a:rPr lang="en-US" smtClean="0"/>
              <a:t>How words are arranged together and related to one another</a:t>
            </a:r>
          </a:p>
          <a:p>
            <a:pPr eaLnBrk="1" hangingPunct="1"/>
            <a:r>
              <a:rPr lang="en-US" smtClean="0"/>
              <a:t>Goal of syntactic analysis: relate surface form (what someone says or writes) to underlying structure, to support semantic analysis (what the utterance or text means)</a:t>
            </a:r>
          </a:p>
          <a:p>
            <a:pPr eaLnBrk="1" hangingPunct="1"/>
            <a:r>
              <a:rPr lang="en-US" smtClean="0"/>
              <a:t>Syntactic representation:  typically a </a:t>
            </a:r>
            <a:r>
              <a:rPr lang="en-US" smtClean="0">
                <a:solidFill>
                  <a:schemeClr val="accent2"/>
                </a:solidFill>
              </a:rPr>
              <a:t>tree structure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VP Constituency</a:t>
            </a:r>
          </a:p>
        </p:txBody>
      </p:sp>
      <p:grpSp>
        <p:nvGrpSpPr>
          <p:cNvPr id="75778" name="Group 3"/>
          <p:cNvGrpSpPr>
            <a:grpSpLocks/>
          </p:cNvGrpSpPr>
          <p:nvPr/>
        </p:nvGrpSpPr>
        <p:grpSpPr bwMode="auto">
          <a:xfrm>
            <a:off x="127000" y="2341563"/>
            <a:ext cx="3475038" cy="2795587"/>
            <a:chOff x="811" y="1701"/>
            <a:chExt cx="2914" cy="2342"/>
          </a:xfrm>
        </p:grpSpPr>
        <p:sp>
          <p:nvSpPr>
            <p:cNvPr id="75803" name="Line 4"/>
            <p:cNvSpPr>
              <a:spLocks noChangeShapeType="1"/>
            </p:cNvSpPr>
            <p:nvPr/>
          </p:nvSpPr>
          <p:spPr bwMode="auto">
            <a:xfrm>
              <a:off x="144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4" name="Line 5"/>
            <p:cNvSpPr>
              <a:spLocks noChangeShapeType="1"/>
            </p:cNvSpPr>
            <p:nvPr/>
          </p:nvSpPr>
          <p:spPr bwMode="auto">
            <a:xfrm flipV="1">
              <a:off x="1152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5" name="Text Box 6"/>
            <p:cNvSpPr txBox="1">
              <a:spLocks noChangeArrowheads="1"/>
            </p:cNvSpPr>
            <p:nvPr/>
          </p:nvSpPr>
          <p:spPr bwMode="auto">
            <a:xfrm>
              <a:off x="1379" y="2851"/>
              <a:ext cx="699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grpSp>
          <p:nvGrpSpPr>
            <p:cNvPr id="75806" name="Group 7"/>
            <p:cNvGrpSpPr>
              <a:grpSpLocks/>
            </p:cNvGrpSpPr>
            <p:nvPr/>
          </p:nvGrpSpPr>
          <p:grpSpPr bwMode="auto">
            <a:xfrm>
              <a:off x="832" y="3312"/>
              <a:ext cx="639" cy="731"/>
              <a:chOff x="832" y="2942"/>
              <a:chExt cx="639" cy="731"/>
            </a:xfrm>
          </p:grpSpPr>
          <p:sp>
            <p:nvSpPr>
              <p:cNvPr id="75821" name="Line 8"/>
              <p:cNvSpPr>
                <a:spLocks noChangeShapeType="1"/>
              </p:cNvSpPr>
              <p:nvPr/>
            </p:nvSpPr>
            <p:spPr bwMode="auto">
              <a:xfrm>
                <a:off x="1152" y="294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822" name="Text Box 9"/>
              <p:cNvSpPr txBox="1">
                <a:spLocks noChangeArrowheads="1"/>
              </p:cNvSpPr>
              <p:nvPr/>
            </p:nvSpPr>
            <p:spPr bwMode="auto">
              <a:xfrm>
                <a:off x="832" y="3187"/>
                <a:ext cx="639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rgbClr val="CC4A75"/>
                    </a:solidFill>
                    <a:latin typeface="Tahoma" pitchFamily="34" charset="0"/>
                  </a:rPr>
                  <a:t>the</a:t>
                </a:r>
              </a:p>
            </p:txBody>
          </p:sp>
        </p:grpSp>
        <p:sp>
          <p:nvSpPr>
            <p:cNvPr id="75807" name="Text Box 10"/>
            <p:cNvSpPr txBox="1">
              <a:spLocks noChangeArrowheads="1"/>
            </p:cNvSpPr>
            <p:nvPr/>
          </p:nvSpPr>
          <p:spPr bwMode="auto">
            <a:xfrm>
              <a:off x="1867" y="2353"/>
              <a:ext cx="813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75808" name="Line 11"/>
            <p:cNvSpPr>
              <a:spLocks noChangeShapeType="1"/>
            </p:cNvSpPr>
            <p:nvPr/>
          </p:nvSpPr>
          <p:spPr bwMode="auto">
            <a:xfrm flipH="1">
              <a:off x="1392" y="2064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9" name="Line 12"/>
            <p:cNvSpPr>
              <a:spLocks noChangeShapeType="1"/>
            </p:cNvSpPr>
            <p:nvPr/>
          </p:nvSpPr>
          <p:spPr bwMode="auto">
            <a:xfrm>
              <a:off x="225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0" name="Line 13"/>
            <p:cNvSpPr>
              <a:spLocks noChangeShapeType="1"/>
            </p:cNvSpPr>
            <p:nvPr/>
          </p:nvSpPr>
          <p:spPr bwMode="auto">
            <a:xfrm>
              <a:off x="2256" y="2064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1" name="Line 14"/>
            <p:cNvSpPr>
              <a:spLocks noChangeShapeType="1"/>
            </p:cNvSpPr>
            <p:nvPr/>
          </p:nvSpPr>
          <p:spPr bwMode="auto">
            <a:xfrm>
              <a:off x="3168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2" name="Line 15"/>
            <p:cNvSpPr>
              <a:spLocks noChangeShapeType="1"/>
            </p:cNvSpPr>
            <p:nvPr/>
          </p:nvSpPr>
          <p:spPr bwMode="auto">
            <a:xfrm flipH="1">
              <a:off x="288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3" name="Text Box 16"/>
            <p:cNvSpPr txBox="1">
              <a:spLocks noChangeArrowheads="1"/>
            </p:cNvSpPr>
            <p:nvPr/>
          </p:nvSpPr>
          <p:spPr bwMode="auto">
            <a:xfrm>
              <a:off x="3102" y="2942"/>
              <a:ext cx="623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</a:t>
              </a:r>
            </a:p>
          </p:txBody>
        </p:sp>
        <p:sp>
          <p:nvSpPr>
            <p:cNvPr id="75814" name="Line 17"/>
            <p:cNvSpPr>
              <a:spLocks noChangeShapeType="1"/>
            </p:cNvSpPr>
            <p:nvPr/>
          </p:nvSpPr>
          <p:spPr bwMode="auto">
            <a:xfrm>
              <a:off x="2880" y="33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5" name="Text Box 18"/>
            <p:cNvSpPr txBox="1">
              <a:spLocks noChangeArrowheads="1"/>
            </p:cNvSpPr>
            <p:nvPr/>
          </p:nvSpPr>
          <p:spPr bwMode="auto">
            <a:xfrm>
              <a:off x="2713" y="3523"/>
              <a:ext cx="333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</a:t>
              </a:r>
            </a:p>
          </p:txBody>
        </p:sp>
        <p:sp>
          <p:nvSpPr>
            <p:cNvPr id="75816" name="Text Box 19"/>
            <p:cNvSpPr txBox="1">
              <a:spLocks noChangeArrowheads="1"/>
            </p:cNvSpPr>
            <p:nvPr/>
          </p:nvSpPr>
          <p:spPr bwMode="auto">
            <a:xfrm>
              <a:off x="811" y="2948"/>
              <a:ext cx="68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75817" name="Text Box 20"/>
            <p:cNvSpPr txBox="1">
              <a:spLocks noChangeArrowheads="1"/>
            </p:cNvSpPr>
            <p:nvPr/>
          </p:nvSpPr>
          <p:spPr bwMode="auto">
            <a:xfrm>
              <a:off x="1225" y="2351"/>
              <a:ext cx="466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75818" name="Text Box 21"/>
            <p:cNvSpPr txBox="1">
              <a:spLocks noChangeArrowheads="1"/>
            </p:cNvSpPr>
            <p:nvPr/>
          </p:nvSpPr>
          <p:spPr bwMode="auto">
            <a:xfrm>
              <a:off x="2918" y="2351"/>
              <a:ext cx="466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75819" name="Text Box 22"/>
            <p:cNvSpPr txBox="1">
              <a:spLocks noChangeArrowheads="1"/>
            </p:cNvSpPr>
            <p:nvPr/>
          </p:nvSpPr>
          <p:spPr bwMode="auto">
            <a:xfrm>
              <a:off x="2536" y="2976"/>
              <a:ext cx="689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75820" name="Text Box 23"/>
            <p:cNvSpPr txBox="1">
              <a:spLocks noChangeArrowheads="1"/>
            </p:cNvSpPr>
            <p:nvPr/>
          </p:nvSpPr>
          <p:spPr bwMode="auto">
            <a:xfrm>
              <a:off x="2109" y="1701"/>
              <a:ext cx="297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S</a:t>
              </a:r>
            </a:p>
          </p:txBody>
        </p:sp>
      </p:grpSp>
      <p:grpSp>
        <p:nvGrpSpPr>
          <p:cNvPr id="75779" name="Group 24"/>
          <p:cNvGrpSpPr>
            <a:grpSpLocks/>
          </p:cNvGrpSpPr>
          <p:nvPr/>
        </p:nvGrpSpPr>
        <p:grpSpPr bwMode="auto">
          <a:xfrm>
            <a:off x="4394200" y="1828800"/>
            <a:ext cx="4368800" cy="4572000"/>
            <a:chOff x="2352" y="1488"/>
            <a:chExt cx="2752" cy="2880"/>
          </a:xfrm>
        </p:grpSpPr>
        <p:sp>
          <p:nvSpPr>
            <p:cNvPr id="75780" name="Line 25"/>
            <p:cNvSpPr>
              <a:spLocks noChangeShapeType="1"/>
            </p:cNvSpPr>
            <p:nvPr/>
          </p:nvSpPr>
          <p:spPr bwMode="auto">
            <a:xfrm>
              <a:off x="2896" y="2441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1" name="Line 26"/>
            <p:cNvSpPr>
              <a:spLocks noChangeShapeType="1"/>
            </p:cNvSpPr>
            <p:nvPr/>
          </p:nvSpPr>
          <p:spPr bwMode="auto">
            <a:xfrm flipV="1">
              <a:off x="2608" y="2441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2" name="Text Box 27"/>
            <p:cNvSpPr txBox="1">
              <a:spLocks noChangeArrowheads="1"/>
            </p:cNvSpPr>
            <p:nvPr/>
          </p:nvSpPr>
          <p:spPr bwMode="auto">
            <a:xfrm>
              <a:off x="2922" y="2638"/>
              <a:ext cx="52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grpSp>
          <p:nvGrpSpPr>
            <p:cNvPr id="75783" name="Group 28"/>
            <p:cNvGrpSpPr>
              <a:grpSpLocks/>
            </p:cNvGrpSpPr>
            <p:nvPr/>
          </p:nvGrpSpPr>
          <p:grpSpPr bwMode="auto">
            <a:xfrm>
              <a:off x="2368" y="3099"/>
              <a:ext cx="480" cy="610"/>
              <a:chOff x="912" y="2942"/>
              <a:chExt cx="480" cy="610"/>
            </a:xfrm>
          </p:grpSpPr>
          <p:sp>
            <p:nvSpPr>
              <p:cNvPr id="75801" name="Line 29"/>
              <p:cNvSpPr>
                <a:spLocks noChangeShapeType="1"/>
              </p:cNvSpPr>
              <p:nvPr/>
            </p:nvSpPr>
            <p:spPr bwMode="auto">
              <a:xfrm>
                <a:off x="1152" y="294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802" name="Text Box 30"/>
              <p:cNvSpPr txBox="1">
                <a:spLocks noChangeArrowheads="1"/>
              </p:cNvSpPr>
              <p:nvPr/>
            </p:nvSpPr>
            <p:spPr bwMode="auto">
              <a:xfrm>
                <a:off x="912" y="3187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rgbClr val="CC4A75"/>
                    </a:solidFill>
                    <a:latin typeface="Tahoma" pitchFamily="34" charset="0"/>
                  </a:rPr>
                  <a:t>the</a:t>
                </a:r>
              </a:p>
            </p:txBody>
          </p:sp>
        </p:grpSp>
        <p:sp>
          <p:nvSpPr>
            <p:cNvPr id="75784" name="Text Box 31"/>
            <p:cNvSpPr txBox="1">
              <a:spLocks noChangeArrowheads="1"/>
            </p:cNvSpPr>
            <p:nvPr/>
          </p:nvSpPr>
          <p:spPr bwMode="auto">
            <a:xfrm>
              <a:off x="3456" y="2832"/>
              <a:ext cx="61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75785" name="Line 32"/>
            <p:cNvSpPr>
              <a:spLocks noChangeShapeType="1"/>
            </p:cNvSpPr>
            <p:nvPr/>
          </p:nvSpPr>
          <p:spPr bwMode="auto">
            <a:xfrm flipH="1">
              <a:off x="2848" y="1824"/>
              <a:ext cx="704" cy="3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6" name="Line 33"/>
            <p:cNvSpPr>
              <a:spLocks noChangeShapeType="1"/>
            </p:cNvSpPr>
            <p:nvPr/>
          </p:nvSpPr>
          <p:spPr bwMode="auto">
            <a:xfrm>
              <a:off x="3552" y="1824"/>
              <a:ext cx="62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87" name="Text Box 34"/>
            <p:cNvSpPr txBox="1">
              <a:spLocks noChangeArrowheads="1"/>
            </p:cNvSpPr>
            <p:nvPr/>
          </p:nvSpPr>
          <p:spPr bwMode="auto">
            <a:xfrm>
              <a:off x="2352" y="2736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75788" name="Text Box 35"/>
            <p:cNvSpPr txBox="1">
              <a:spLocks noChangeArrowheads="1"/>
            </p:cNvSpPr>
            <p:nvPr/>
          </p:nvSpPr>
          <p:spPr bwMode="auto">
            <a:xfrm>
              <a:off x="2738" y="2139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grpSp>
          <p:nvGrpSpPr>
            <p:cNvPr id="75789" name="Group 36"/>
            <p:cNvGrpSpPr>
              <a:grpSpLocks/>
            </p:cNvGrpSpPr>
            <p:nvPr/>
          </p:nvGrpSpPr>
          <p:grpSpPr bwMode="auto">
            <a:xfrm>
              <a:off x="4077" y="2832"/>
              <a:ext cx="1027" cy="1536"/>
              <a:chOff x="4077" y="2139"/>
              <a:chExt cx="1027" cy="1536"/>
            </a:xfrm>
          </p:grpSpPr>
          <p:sp>
            <p:nvSpPr>
              <p:cNvPr id="75794" name="Line 37"/>
              <p:cNvSpPr>
                <a:spLocks noChangeShapeType="1"/>
              </p:cNvSpPr>
              <p:nvPr/>
            </p:nvSpPr>
            <p:spPr bwMode="auto">
              <a:xfrm>
                <a:off x="4624" y="2441"/>
                <a:ext cx="28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5" name="Line 38"/>
              <p:cNvSpPr>
                <a:spLocks noChangeShapeType="1"/>
              </p:cNvSpPr>
              <p:nvPr/>
            </p:nvSpPr>
            <p:spPr bwMode="auto">
              <a:xfrm flipH="1">
                <a:off x="4336" y="2441"/>
                <a:ext cx="28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6" name="Text Box 39"/>
              <p:cNvSpPr txBox="1">
                <a:spLocks noChangeArrowheads="1"/>
              </p:cNvSpPr>
              <p:nvPr/>
            </p:nvSpPr>
            <p:spPr bwMode="auto">
              <a:xfrm>
                <a:off x="4636" y="2729"/>
                <a:ext cx="46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chemeClr val="hlink"/>
                    </a:solidFill>
                    <a:latin typeface="Tahoma" pitchFamily="34" charset="0"/>
                  </a:rPr>
                  <a:t>girl</a:t>
                </a:r>
              </a:p>
            </p:txBody>
          </p:sp>
          <p:sp>
            <p:nvSpPr>
              <p:cNvPr id="75797" name="Line 40"/>
              <p:cNvSpPr>
                <a:spLocks noChangeShapeType="1"/>
              </p:cNvSpPr>
              <p:nvPr/>
            </p:nvSpPr>
            <p:spPr bwMode="auto">
              <a:xfrm>
                <a:off x="4336" y="3099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98" name="Text Box 41"/>
              <p:cNvSpPr txBox="1">
                <a:spLocks noChangeArrowheads="1"/>
              </p:cNvSpPr>
              <p:nvPr/>
            </p:nvSpPr>
            <p:spPr bwMode="auto">
              <a:xfrm>
                <a:off x="4211" y="3310"/>
                <a:ext cx="25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chemeClr val="hlink"/>
                    </a:solidFill>
                    <a:latin typeface="Tahoma" pitchFamily="34" charset="0"/>
                  </a:rPr>
                  <a:t>a</a:t>
                </a:r>
              </a:p>
            </p:txBody>
          </p:sp>
          <p:sp>
            <p:nvSpPr>
              <p:cNvPr id="75799" name="Text Box 42"/>
              <p:cNvSpPr txBox="1">
                <a:spLocks noChangeArrowheads="1"/>
              </p:cNvSpPr>
              <p:nvPr/>
            </p:nvSpPr>
            <p:spPr bwMode="auto">
              <a:xfrm>
                <a:off x="4432" y="2139"/>
                <a:ext cx="35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latin typeface="Tahoma" pitchFamily="34" charset="0"/>
                  </a:rPr>
                  <a:t>NP</a:t>
                </a:r>
              </a:p>
            </p:txBody>
          </p:sp>
          <p:sp>
            <p:nvSpPr>
              <p:cNvPr id="75800" name="Text Box 43"/>
              <p:cNvSpPr txBox="1">
                <a:spLocks noChangeArrowheads="1"/>
              </p:cNvSpPr>
              <p:nvPr/>
            </p:nvSpPr>
            <p:spPr bwMode="auto">
              <a:xfrm>
                <a:off x="4077" y="2763"/>
                <a:ext cx="5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400">
                    <a:latin typeface="Tahoma" pitchFamily="34" charset="0"/>
                  </a:rPr>
                  <a:t>DetP</a:t>
                </a:r>
              </a:p>
            </p:txBody>
          </p:sp>
        </p:grpSp>
        <p:sp>
          <p:nvSpPr>
            <p:cNvPr id="75790" name="Text Box 44"/>
            <p:cNvSpPr txBox="1">
              <a:spLocks noChangeArrowheads="1"/>
            </p:cNvSpPr>
            <p:nvPr/>
          </p:nvSpPr>
          <p:spPr bwMode="auto">
            <a:xfrm>
              <a:off x="3408" y="1488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S</a:t>
              </a:r>
            </a:p>
          </p:txBody>
        </p:sp>
        <p:sp>
          <p:nvSpPr>
            <p:cNvPr id="75791" name="Text Box 45"/>
            <p:cNvSpPr txBox="1">
              <a:spLocks noChangeArrowheads="1"/>
            </p:cNvSpPr>
            <p:nvPr/>
          </p:nvSpPr>
          <p:spPr bwMode="auto">
            <a:xfrm>
              <a:off x="3984" y="2160"/>
              <a:ext cx="33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VP</a:t>
              </a:r>
            </a:p>
          </p:txBody>
        </p:sp>
        <p:sp>
          <p:nvSpPr>
            <p:cNvPr id="75792" name="Line 46"/>
            <p:cNvSpPr>
              <a:spLocks noChangeShapeType="1"/>
            </p:cNvSpPr>
            <p:nvPr/>
          </p:nvSpPr>
          <p:spPr bwMode="auto">
            <a:xfrm flipH="1">
              <a:off x="3744" y="2448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793" name="Line 47"/>
            <p:cNvSpPr>
              <a:spLocks noChangeShapeType="1"/>
            </p:cNvSpPr>
            <p:nvPr/>
          </p:nvSpPr>
          <p:spPr bwMode="auto">
            <a:xfrm>
              <a:off x="4176" y="2448"/>
              <a:ext cx="38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VP Constituency</a:t>
            </a:r>
          </a:p>
        </p:txBody>
      </p:sp>
      <p:sp>
        <p:nvSpPr>
          <p:cNvPr id="7782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Existence of VP is a linguistic (i.e., empirical) claim, not a methodological claim</a:t>
            </a:r>
          </a:p>
          <a:p>
            <a:pPr eaLnBrk="1" hangingPunct="1"/>
            <a:r>
              <a:rPr lang="en-US" smtClean="0"/>
              <a:t>Syntactic evidence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VP-fronting</a:t>
            </a:r>
            <a:r>
              <a:rPr lang="en-US" smtClean="0"/>
              <a:t> (</a:t>
            </a:r>
            <a:r>
              <a:rPr lang="en-US" smtClean="0">
                <a:solidFill>
                  <a:srgbClr val="FF0000"/>
                </a:solidFill>
              </a:rPr>
              <a:t>and quickly clean the carpet he did!</a:t>
            </a:r>
            <a:r>
              <a:rPr lang="en-US" smtClean="0"/>
              <a:t> )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VP-ellipsis</a:t>
            </a:r>
            <a:r>
              <a:rPr lang="en-US" smtClean="0"/>
              <a:t> (</a:t>
            </a:r>
            <a:r>
              <a:rPr lang="en-US" smtClean="0">
                <a:solidFill>
                  <a:srgbClr val="FF0000"/>
                </a:solidFill>
              </a:rPr>
              <a:t>He cleaned the carpet quickly, and so did she</a:t>
            </a:r>
            <a:r>
              <a:rPr lang="en-US" smtClean="0"/>
              <a:t> )</a:t>
            </a:r>
          </a:p>
          <a:p>
            <a:pPr lvl="1" eaLnBrk="1" hangingPunct="1"/>
            <a:r>
              <a:rPr lang="en-US" smtClean="0">
                <a:solidFill>
                  <a:schemeClr val="accent2"/>
                </a:solidFill>
              </a:rPr>
              <a:t>Adjuncts</a:t>
            </a:r>
            <a:r>
              <a:rPr lang="en-US" smtClean="0"/>
              <a:t> can occur before and after VP, but not </a:t>
            </a:r>
            <a:r>
              <a:rPr lang="en-US" b="1" i="1" smtClean="0"/>
              <a:t>in</a:t>
            </a:r>
            <a:r>
              <a:rPr lang="en-US" smtClean="0"/>
              <a:t> VP (</a:t>
            </a:r>
            <a:r>
              <a:rPr lang="en-US" smtClean="0">
                <a:solidFill>
                  <a:srgbClr val="FF0000"/>
                </a:solidFill>
              </a:rPr>
              <a:t>He often eats beans, *he eats often beans</a:t>
            </a:r>
            <a:r>
              <a:rPr lang="en-US" smtClean="0"/>
              <a:t> )</a:t>
            </a:r>
          </a:p>
          <a:p>
            <a:pPr eaLnBrk="1" hangingPunct="1"/>
            <a:r>
              <a:rPr lang="en-US" smtClean="0"/>
              <a:t>NB: VP cannot be represented in a dependency representation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Context-Free Grammars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Defined in formal language theory</a:t>
            </a:r>
          </a:p>
          <a:p>
            <a:pPr lvl="1"/>
            <a:r>
              <a:rPr lang="en-US"/>
              <a:t>Terminals: e.g. </a:t>
            </a:r>
            <a:r>
              <a:rPr lang="en-US">
                <a:solidFill>
                  <a:schemeClr val="hlink"/>
                </a:solidFill>
              </a:rPr>
              <a:t>cat</a:t>
            </a:r>
            <a:r>
              <a:rPr lang="en-US"/>
              <a:t> </a:t>
            </a:r>
          </a:p>
          <a:p>
            <a:pPr lvl="1"/>
            <a:r>
              <a:rPr lang="en-US"/>
              <a:t>Non-terminal symbols: e.g. NP, VP</a:t>
            </a:r>
          </a:p>
          <a:p>
            <a:pPr lvl="1"/>
            <a:r>
              <a:rPr lang="en-US"/>
              <a:t>Start symbol: e.g. S</a:t>
            </a:r>
          </a:p>
          <a:p>
            <a:pPr lvl="1"/>
            <a:r>
              <a:rPr lang="en-US"/>
              <a:t>Rewriting rules: e.g. S </a:t>
            </a:r>
            <a:r>
              <a:rPr lang="en-US">
                <a:sym typeface="Wingdings" charset="0"/>
              </a:rPr>
              <a:t> NP VP</a:t>
            </a:r>
            <a:endParaRPr lang="en-US"/>
          </a:p>
          <a:p>
            <a:r>
              <a:rPr lang="en-US"/>
              <a:t>Start with start symbol, rewrite using rules, done when only terminals left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Fragment of English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52625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52640" name="Text Box 32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/>
              <a:t>S </a:t>
            </a:r>
            <a:r>
              <a:rPr lang="en-US" b="1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52644" name="Text Box 36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52654" name="Text Box 46"/>
          <p:cNvSpPr txBox="1">
            <a:spLocks noChangeArrowheads="1"/>
          </p:cNvSpPr>
          <p:nvPr/>
        </p:nvSpPr>
        <p:spPr bwMode="auto">
          <a:xfrm>
            <a:off x="3455988" y="5105400"/>
            <a:ext cx="39131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Input: </a:t>
            </a:r>
            <a:r>
              <a:rPr lang="en-US">
                <a:solidFill>
                  <a:schemeClr val="hlink"/>
                </a:solidFill>
                <a:latin typeface="Tahoma" charset="0"/>
              </a:rPr>
              <a:t>the cat is on the mat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70020" name="Text Box 4"/>
          <p:cNvSpPr txBox="1">
            <a:spLocks noChangeArrowheads="1"/>
          </p:cNvSpPr>
          <p:nvPr/>
        </p:nvSpPr>
        <p:spPr bwMode="auto">
          <a:xfrm>
            <a:off x="4391025" y="1733550"/>
            <a:ext cx="382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S</a:t>
            </a:r>
          </a:p>
        </p:txBody>
      </p:sp>
      <p:sp>
        <p:nvSpPr>
          <p:cNvPr id="470024" name="Text Box 8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70025" name="Text Box 9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70027" name="Text Box 11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/>
              <a:t>S </a:t>
            </a:r>
            <a:r>
              <a:rPr lang="en-US" b="1">
                <a:sym typeface="Symbol" charset="0"/>
              </a:rPr>
              <a:t> </a:t>
            </a:r>
            <a:r>
              <a:rPr lang="en-US">
                <a:sym typeface="Symbol" charset="0"/>
              </a:rPr>
              <a:t>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70028" name="Text Box 12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70029" name="Text Box 13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0804" name="Text Box 4"/>
          <p:cNvSpPr txBox="1">
            <a:spLocks noChangeArrowheads="1"/>
          </p:cNvSpPr>
          <p:nvPr/>
        </p:nvSpPr>
        <p:spPr bwMode="auto">
          <a:xfrm>
            <a:off x="4014788" y="1733550"/>
            <a:ext cx="1136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NP VP</a:t>
            </a:r>
          </a:p>
        </p:txBody>
      </p:sp>
      <p:sp>
        <p:nvSpPr>
          <p:cNvPr id="460811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12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14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0817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60822" name="Text Box 22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0823" name="Text Box 23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0831" name="Text Box 31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/>
              <a:t>S </a:t>
            </a:r>
            <a:r>
              <a:rPr lang="en-US" b="1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60834" name="Text Box 34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0836" name="Text Box 36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1828" name="Text Box 4"/>
          <p:cNvSpPr txBox="1">
            <a:spLocks noChangeArrowheads="1"/>
          </p:cNvSpPr>
          <p:nvPr/>
        </p:nvSpPr>
        <p:spPr bwMode="auto">
          <a:xfrm>
            <a:off x="3686175" y="1733550"/>
            <a:ext cx="1795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DetP N VP</a:t>
            </a:r>
          </a:p>
        </p:txBody>
      </p:sp>
      <p:sp>
        <p:nvSpPr>
          <p:cNvPr id="461830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1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5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6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1837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1838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1841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61846" name="Text Box 22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1847" name="Text Box 23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1851" name="Text Box 27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1855" name="Text Box 31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 b="1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61858" name="Text Box 34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1860" name="Text Box 36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2852" name="Text Box 4"/>
          <p:cNvSpPr txBox="1">
            <a:spLocks noChangeArrowheads="1"/>
          </p:cNvSpPr>
          <p:nvPr/>
        </p:nvSpPr>
        <p:spPr bwMode="auto">
          <a:xfrm>
            <a:off x="3687763" y="1733550"/>
            <a:ext cx="17891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the cat VP</a:t>
            </a:r>
          </a:p>
        </p:txBody>
      </p:sp>
      <p:sp>
        <p:nvSpPr>
          <p:cNvPr id="462853" name="Line 5"/>
          <p:cNvSpPr>
            <a:spLocks noChangeShapeType="1"/>
          </p:cNvSpPr>
          <p:nvPr/>
        </p:nvSpPr>
        <p:spPr bwMode="auto">
          <a:xfrm>
            <a:off x="4800600" y="4876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54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55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56" name="Text Box 8"/>
          <p:cNvSpPr txBox="1">
            <a:spLocks noChangeArrowheads="1"/>
          </p:cNvSpPr>
          <p:nvPr/>
        </p:nvSpPr>
        <p:spPr bwMode="auto">
          <a:xfrm>
            <a:off x="4332288" y="4783138"/>
            <a:ext cx="596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cat</a:t>
            </a:r>
          </a:p>
        </p:txBody>
      </p:sp>
      <p:sp>
        <p:nvSpPr>
          <p:cNvPr id="462857" name="Text Box 9"/>
          <p:cNvSpPr txBox="1">
            <a:spLocks noChangeArrowheads="1"/>
          </p:cNvSpPr>
          <p:nvPr/>
        </p:nvSpPr>
        <p:spPr bwMode="auto">
          <a:xfrm>
            <a:off x="3373438" y="4783138"/>
            <a:ext cx="617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the</a:t>
            </a:r>
          </a:p>
        </p:txBody>
      </p:sp>
      <p:sp>
        <p:nvSpPr>
          <p:cNvPr id="462859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60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61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2862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2865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62870" name="Text Box 22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2871" name="Text Box 23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2874" name="Line 26"/>
          <p:cNvSpPr>
            <a:spLocks noChangeShapeType="1"/>
          </p:cNvSpPr>
          <p:nvPr/>
        </p:nvSpPr>
        <p:spPr bwMode="auto">
          <a:xfrm>
            <a:off x="4673600" y="4495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2875" name="Text Box 27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2882" name="Text Box 34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2884" name="Text Box 36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2890" name="Line 42"/>
          <p:cNvSpPr>
            <a:spLocks noChangeShapeType="1"/>
          </p:cNvSpPr>
          <p:nvPr/>
        </p:nvSpPr>
        <p:spPr bwMode="auto">
          <a:xfrm>
            <a:off x="3657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2891" name="Text Box 43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 b="1">
                <a:sym typeface="Symbol" charset="0"/>
              </a:rPr>
              <a:t>N   cat</a:t>
            </a:r>
            <a:r>
              <a:rPr lang="en-US">
                <a:sym typeface="Symbol" charset="0"/>
              </a:rPr>
              <a:t>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 b="1">
                <a:sym typeface="Symbol" charset="0"/>
              </a:rPr>
              <a:t>DetP   the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3876" name="Text Box 4"/>
          <p:cNvSpPr txBox="1">
            <a:spLocks noChangeArrowheads="1"/>
          </p:cNvSpPr>
          <p:nvPr/>
        </p:nvSpPr>
        <p:spPr bwMode="auto">
          <a:xfrm>
            <a:off x="3533775" y="1733550"/>
            <a:ext cx="2095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the cat V PP</a:t>
            </a:r>
          </a:p>
        </p:txBody>
      </p:sp>
      <p:sp>
        <p:nvSpPr>
          <p:cNvPr id="463877" name="Line 5"/>
          <p:cNvSpPr>
            <a:spLocks noChangeShapeType="1"/>
          </p:cNvSpPr>
          <p:nvPr/>
        </p:nvSpPr>
        <p:spPr bwMode="auto">
          <a:xfrm>
            <a:off x="4800600" y="4876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8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79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80" name="Text Box 8"/>
          <p:cNvSpPr txBox="1">
            <a:spLocks noChangeArrowheads="1"/>
          </p:cNvSpPr>
          <p:nvPr/>
        </p:nvSpPr>
        <p:spPr bwMode="auto">
          <a:xfrm>
            <a:off x="4332288" y="4783138"/>
            <a:ext cx="596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cat</a:t>
            </a:r>
          </a:p>
        </p:txBody>
      </p:sp>
      <p:sp>
        <p:nvSpPr>
          <p:cNvPr id="463881" name="Text Box 9"/>
          <p:cNvSpPr txBox="1">
            <a:spLocks noChangeArrowheads="1"/>
          </p:cNvSpPr>
          <p:nvPr/>
        </p:nvSpPr>
        <p:spPr bwMode="auto">
          <a:xfrm>
            <a:off x="3373438" y="4783138"/>
            <a:ext cx="617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the</a:t>
            </a:r>
          </a:p>
        </p:txBody>
      </p:sp>
      <p:sp>
        <p:nvSpPr>
          <p:cNvPr id="463883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84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85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3886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3889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63892" name="Text Box 20"/>
          <p:cNvSpPr txBox="1">
            <a:spLocks noChangeArrowheads="1"/>
          </p:cNvSpPr>
          <p:nvPr/>
        </p:nvSpPr>
        <p:spPr bwMode="auto">
          <a:xfrm>
            <a:off x="6672263" y="4149725"/>
            <a:ext cx="52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PP</a:t>
            </a:r>
          </a:p>
        </p:txBody>
      </p:sp>
      <p:sp>
        <p:nvSpPr>
          <p:cNvPr id="463894" name="Text Box 22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3895" name="Text Box 23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3896" name="Line 24"/>
          <p:cNvSpPr>
            <a:spLocks noChangeShapeType="1"/>
          </p:cNvSpPr>
          <p:nvPr/>
        </p:nvSpPr>
        <p:spPr bwMode="auto">
          <a:xfrm flipH="1">
            <a:off x="55626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97" name="Line 25"/>
          <p:cNvSpPr>
            <a:spLocks noChangeShapeType="1"/>
          </p:cNvSpPr>
          <p:nvPr/>
        </p:nvSpPr>
        <p:spPr bwMode="auto">
          <a:xfrm>
            <a:off x="62484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98" name="Line 26"/>
          <p:cNvSpPr>
            <a:spLocks noChangeShapeType="1"/>
          </p:cNvSpPr>
          <p:nvPr/>
        </p:nvSpPr>
        <p:spPr bwMode="auto">
          <a:xfrm>
            <a:off x="4673600" y="4495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3899" name="Text Box 27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3901" name="Text Box 29"/>
          <p:cNvSpPr txBox="1">
            <a:spLocks noChangeArrowheads="1"/>
          </p:cNvSpPr>
          <p:nvPr/>
        </p:nvSpPr>
        <p:spPr bwMode="auto">
          <a:xfrm>
            <a:off x="5257800" y="40386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</a:t>
            </a:r>
          </a:p>
        </p:txBody>
      </p:sp>
      <p:sp>
        <p:nvSpPr>
          <p:cNvPr id="463906" name="Text Box 34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3908" name="Text Box 36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3914" name="Line 42"/>
          <p:cNvSpPr>
            <a:spLocks noChangeShapeType="1"/>
          </p:cNvSpPr>
          <p:nvPr/>
        </p:nvSpPr>
        <p:spPr bwMode="auto">
          <a:xfrm>
            <a:off x="3657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3915" name="Text Box 43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 b="1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 b="1">
                <a:sym typeface="Symbol" charset="0"/>
              </a:rPr>
              <a:t>N   cat | mat</a:t>
            </a:r>
          </a:p>
          <a:p>
            <a:r>
              <a:rPr lang="en-US" b="1">
                <a:sym typeface="Symbol" charset="0"/>
              </a:rPr>
              <a:t>V   is</a:t>
            </a:r>
          </a:p>
          <a:p>
            <a:r>
              <a:rPr lang="en-US" b="1">
                <a:sym typeface="Symbol" charset="0"/>
              </a:rPr>
              <a:t>PP </a:t>
            </a:r>
            <a:r>
              <a:rPr lang="en-US" b="1">
                <a:sym typeface="Wingdings" charset="0"/>
              </a:rPr>
              <a:t></a:t>
            </a:r>
            <a:r>
              <a:rPr lang="en-US" b="1">
                <a:sym typeface="Symbol" charset="0"/>
              </a:rPr>
              <a:t> Prep NP</a:t>
            </a:r>
          </a:p>
          <a:p>
            <a:r>
              <a:rPr lang="en-US" b="1">
                <a:sym typeface="Symbol" charset="0"/>
              </a:rPr>
              <a:t>Prep </a:t>
            </a:r>
            <a:r>
              <a:rPr lang="en-US" b="1">
                <a:sym typeface="Wingdings" charset="0"/>
              </a:rPr>
              <a:t> on</a:t>
            </a:r>
            <a:endParaRPr lang="en-US" b="1">
              <a:sym typeface="Symbol" charset="0"/>
            </a:endParaRPr>
          </a:p>
          <a:p>
            <a:r>
              <a:rPr lang="en-US" b="1">
                <a:sym typeface="Symbol" charset="0"/>
              </a:rPr>
              <a:t>DetP   the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4900" name="Text Box 4"/>
          <p:cNvSpPr txBox="1">
            <a:spLocks noChangeArrowheads="1"/>
          </p:cNvSpPr>
          <p:nvPr/>
        </p:nvSpPr>
        <p:spPr bwMode="auto">
          <a:xfrm>
            <a:off x="3090863" y="1733550"/>
            <a:ext cx="2984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the cat is Prep NP</a:t>
            </a:r>
          </a:p>
        </p:txBody>
      </p:sp>
      <p:sp>
        <p:nvSpPr>
          <p:cNvPr id="464901" name="Line 5"/>
          <p:cNvSpPr>
            <a:spLocks noChangeShapeType="1"/>
          </p:cNvSpPr>
          <p:nvPr/>
        </p:nvSpPr>
        <p:spPr bwMode="auto">
          <a:xfrm>
            <a:off x="4800600" y="4876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02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03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04" name="Text Box 8"/>
          <p:cNvSpPr txBox="1">
            <a:spLocks noChangeArrowheads="1"/>
          </p:cNvSpPr>
          <p:nvPr/>
        </p:nvSpPr>
        <p:spPr bwMode="auto">
          <a:xfrm>
            <a:off x="4332288" y="4783138"/>
            <a:ext cx="596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cat</a:t>
            </a:r>
          </a:p>
        </p:txBody>
      </p:sp>
      <p:sp>
        <p:nvSpPr>
          <p:cNvPr id="464905" name="Text Box 9"/>
          <p:cNvSpPr txBox="1">
            <a:spLocks noChangeArrowheads="1"/>
          </p:cNvSpPr>
          <p:nvPr/>
        </p:nvSpPr>
        <p:spPr bwMode="auto">
          <a:xfrm>
            <a:off x="3373438" y="4783138"/>
            <a:ext cx="617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the</a:t>
            </a:r>
          </a:p>
        </p:txBody>
      </p:sp>
      <p:sp>
        <p:nvSpPr>
          <p:cNvPr id="464906" name="Text Box 10"/>
          <p:cNvSpPr txBox="1">
            <a:spLocks noChangeArrowheads="1"/>
          </p:cNvSpPr>
          <p:nvPr/>
        </p:nvSpPr>
        <p:spPr bwMode="auto">
          <a:xfrm>
            <a:off x="5218113" y="478313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is</a:t>
            </a:r>
          </a:p>
        </p:txBody>
      </p:sp>
      <p:sp>
        <p:nvSpPr>
          <p:cNvPr id="464907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08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09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4910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4911" name="Line 15"/>
          <p:cNvSpPr>
            <a:spLocks noChangeShapeType="1"/>
          </p:cNvSpPr>
          <p:nvPr/>
        </p:nvSpPr>
        <p:spPr bwMode="auto">
          <a:xfrm>
            <a:off x="69596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12" name="Line 16"/>
          <p:cNvSpPr>
            <a:spLocks noChangeShapeType="1"/>
          </p:cNvSpPr>
          <p:nvPr/>
        </p:nvSpPr>
        <p:spPr bwMode="auto">
          <a:xfrm flipH="1">
            <a:off x="65024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13" name="Text Box 17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64916" name="Text Box 20"/>
          <p:cNvSpPr txBox="1">
            <a:spLocks noChangeArrowheads="1"/>
          </p:cNvSpPr>
          <p:nvPr/>
        </p:nvSpPr>
        <p:spPr bwMode="auto">
          <a:xfrm>
            <a:off x="6672263" y="4149725"/>
            <a:ext cx="52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PP</a:t>
            </a:r>
          </a:p>
        </p:txBody>
      </p:sp>
      <p:sp>
        <p:nvSpPr>
          <p:cNvPr id="464917" name="Text Box 21"/>
          <p:cNvSpPr txBox="1">
            <a:spLocks noChangeArrowheads="1"/>
          </p:cNvSpPr>
          <p:nvPr/>
        </p:nvSpPr>
        <p:spPr bwMode="auto">
          <a:xfrm>
            <a:off x="6107113" y="4800600"/>
            <a:ext cx="79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Prep</a:t>
            </a:r>
          </a:p>
        </p:txBody>
      </p:sp>
      <p:sp>
        <p:nvSpPr>
          <p:cNvPr id="464918" name="Text Box 22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4919" name="Text Box 23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4920" name="Line 24"/>
          <p:cNvSpPr>
            <a:spLocks noChangeShapeType="1"/>
          </p:cNvSpPr>
          <p:nvPr/>
        </p:nvSpPr>
        <p:spPr bwMode="auto">
          <a:xfrm flipH="1">
            <a:off x="55626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21" name="Line 25"/>
          <p:cNvSpPr>
            <a:spLocks noChangeShapeType="1"/>
          </p:cNvSpPr>
          <p:nvPr/>
        </p:nvSpPr>
        <p:spPr bwMode="auto">
          <a:xfrm>
            <a:off x="62484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22" name="Line 26"/>
          <p:cNvSpPr>
            <a:spLocks noChangeShapeType="1"/>
          </p:cNvSpPr>
          <p:nvPr/>
        </p:nvSpPr>
        <p:spPr bwMode="auto">
          <a:xfrm>
            <a:off x="4673600" y="4495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23" name="Text Box 27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4924" name="Text Box 28"/>
          <p:cNvSpPr txBox="1">
            <a:spLocks noChangeArrowheads="1"/>
          </p:cNvSpPr>
          <p:nvPr/>
        </p:nvSpPr>
        <p:spPr bwMode="auto">
          <a:xfrm>
            <a:off x="7216775" y="48006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4925" name="Text Box 29"/>
          <p:cNvSpPr txBox="1">
            <a:spLocks noChangeArrowheads="1"/>
          </p:cNvSpPr>
          <p:nvPr/>
        </p:nvSpPr>
        <p:spPr bwMode="auto">
          <a:xfrm>
            <a:off x="5257800" y="40386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</a:t>
            </a:r>
          </a:p>
        </p:txBody>
      </p:sp>
      <p:sp>
        <p:nvSpPr>
          <p:cNvPr id="464926" name="Line 30"/>
          <p:cNvSpPr>
            <a:spLocks noChangeShapeType="1"/>
          </p:cNvSpPr>
          <p:nvPr/>
        </p:nvSpPr>
        <p:spPr bwMode="auto">
          <a:xfrm>
            <a:off x="5410200" y="44704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4927" name="Text Box 31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 b="1">
                <a:sym typeface="Symbol" charset="0"/>
              </a:rPr>
              <a:t>V   is</a:t>
            </a:r>
          </a:p>
          <a:p>
            <a:r>
              <a:rPr lang="en-US" b="1">
                <a:sym typeface="Symbol" charset="0"/>
              </a:rPr>
              <a:t>PP </a:t>
            </a:r>
            <a:r>
              <a:rPr lang="en-US" b="1">
                <a:sym typeface="Wingdings" charset="0"/>
              </a:rPr>
              <a:t></a:t>
            </a:r>
            <a:r>
              <a:rPr lang="en-US" b="1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64930" name="Text Box 34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4932" name="Text Box 36"/>
          <p:cNvSpPr txBox="1">
            <a:spLocks noChangeArrowheads="1"/>
          </p:cNvSpPr>
          <p:nvPr/>
        </p:nvSpPr>
        <p:spPr bwMode="auto">
          <a:xfrm>
            <a:off x="6858000" y="57150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4938" name="Line 42"/>
          <p:cNvSpPr>
            <a:spLocks noChangeShapeType="1"/>
          </p:cNvSpPr>
          <p:nvPr/>
        </p:nvSpPr>
        <p:spPr bwMode="auto">
          <a:xfrm>
            <a:off x="3657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Structure in Strings</a:t>
            </a:r>
          </a:p>
        </p:txBody>
      </p:sp>
      <p:sp>
        <p:nvSpPr>
          <p:cNvPr id="307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A set of words, or, a </a:t>
            </a:r>
            <a:r>
              <a:rPr lang="en-US" sz="2400" smtClean="0">
                <a:solidFill>
                  <a:schemeClr val="accent2"/>
                </a:solidFill>
              </a:rPr>
              <a:t>lexicon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FF0000"/>
                </a:solidFill>
              </a:rPr>
              <a:t>the a small nice big very boy girl sees likes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Some `good’ (</a:t>
            </a:r>
            <a:r>
              <a:rPr lang="en-US" sz="2400" smtClean="0">
                <a:solidFill>
                  <a:schemeClr val="accent2"/>
                </a:solidFill>
              </a:rPr>
              <a:t>grammatical</a:t>
            </a:r>
            <a:r>
              <a:rPr lang="en-US" sz="2400" smtClean="0"/>
              <a:t>) sentences: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the boy likes a girl</a:t>
            </a:r>
            <a:r>
              <a:rPr lang="en-US" sz="240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the small girl likes the big girl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</a:rPr>
              <a:t>a very small nice boy sees a very nice boy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Some bad (</a:t>
            </a:r>
            <a:r>
              <a:rPr lang="en-US" sz="2400" smtClean="0">
                <a:solidFill>
                  <a:schemeClr val="accent2"/>
                </a:solidFill>
              </a:rPr>
              <a:t>ungrammatical</a:t>
            </a:r>
            <a:r>
              <a:rPr lang="en-US" sz="2400" smtClean="0"/>
              <a:t>) sentences: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*</a:t>
            </a:r>
            <a:r>
              <a:rPr lang="en-US" sz="2400" smtClean="0">
                <a:solidFill>
                  <a:srgbClr val="FF0000"/>
                </a:solidFill>
              </a:rPr>
              <a:t>the boy the girl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*</a:t>
            </a:r>
            <a:r>
              <a:rPr lang="en-US" sz="2400" smtClean="0">
                <a:solidFill>
                  <a:srgbClr val="FF0000"/>
                </a:solidFill>
              </a:rPr>
              <a:t>small boy likes nice girl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Can we find a way of distinguishing between the two kinds of sequences?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Can we identify similarities among grammatical subsequences?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6948" name="Text Box 4"/>
          <p:cNvSpPr txBox="1">
            <a:spLocks noChangeArrowheads="1"/>
          </p:cNvSpPr>
          <p:nvPr/>
        </p:nvSpPr>
        <p:spPr bwMode="auto">
          <a:xfrm>
            <a:off x="3017838" y="1733550"/>
            <a:ext cx="31321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the cat is on Det N</a:t>
            </a:r>
          </a:p>
        </p:txBody>
      </p:sp>
      <p:sp>
        <p:nvSpPr>
          <p:cNvPr id="466949" name="Line 5"/>
          <p:cNvSpPr>
            <a:spLocks noChangeShapeType="1"/>
          </p:cNvSpPr>
          <p:nvPr/>
        </p:nvSpPr>
        <p:spPr bwMode="auto">
          <a:xfrm>
            <a:off x="4800600" y="4876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50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51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52" name="Text Box 8"/>
          <p:cNvSpPr txBox="1">
            <a:spLocks noChangeArrowheads="1"/>
          </p:cNvSpPr>
          <p:nvPr/>
        </p:nvSpPr>
        <p:spPr bwMode="auto">
          <a:xfrm>
            <a:off x="4332288" y="4783138"/>
            <a:ext cx="596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cat</a:t>
            </a:r>
          </a:p>
        </p:txBody>
      </p:sp>
      <p:sp>
        <p:nvSpPr>
          <p:cNvPr id="466953" name="Text Box 9"/>
          <p:cNvSpPr txBox="1">
            <a:spLocks noChangeArrowheads="1"/>
          </p:cNvSpPr>
          <p:nvPr/>
        </p:nvSpPr>
        <p:spPr bwMode="auto">
          <a:xfrm>
            <a:off x="3373438" y="4783138"/>
            <a:ext cx="617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the</a:t>
            </a:r>
          </a:p>
        </p:txBody>
      </p:sp>
      <p:sp>
        <p:nvSpPr>
          <p:cNvPr id="466954" name="Text Box 10"/>
          <p:cNvSpPr txBox="1">
            <a:spLocks noChangeArrowheads="1"/>
          </p:cNvSpPr>
          <p:nvPr/>
        </p:nvSpPr>
        <p:spPr bwMode="auto">
          <a:xfrm>
            <a:off x="5218113" y="478313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is</a:t>
            </a:r>
          </a:p>
        </p:txBody>
      </p:sp>
      <p:sp>
        <p:nvSpPr>
          <p:cNvPr id="466955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56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57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6958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6959" name="Line 15"/>
          <p:cNvSpPr>
            <a:spLocks noChangeShapeType="1"/>
          </p:cNvSpPr>
          <p:nvPr/>
        </p:nvSpPr>
        <p:spPr bwMode="auto">
          <a:xfrm>
            <a:off x="69596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60" name="Line 16"/>
          <p:cNvSpPr>
            <a:spLocks noChangeShapeType="1"/>
          </p:cNvSpPr>
          <p:nvPr/>
        </p:nvSpPr>
        <p:spPr bwMode="auto">
          <a:xfrm flipH="1">
            <a:off x="65024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61" name="Text Box 17"/>
          <p:cNvSpPr txBox="1">
            <a:spLocks noChangeArrowheads="1"/>
          </p:cNvSpPr>
          <p:nvPr/>
        </p:nvSpPr>
        <p:spPr bwMode="auto">
          <a:xfrm>
            <a:off x="6781800" y="5410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800"/>
              <a:t>DetP</a:t>
            </a:r>
          </a:p>
        </p:txBody>
      </p:sp>
      <p:sp>
        <p:nvSpPr>
          <p:cNvPr id="466962" name="Text Box 18"/>
          <p:cNvSpPr txBox="1">
            <a:spLocks noChangeArrowheads="1"/>
          </p:cNvSpPr>
          <p:nvPr/>
        </p:nvSpPr>
        <p:spPr bwMode="auto">
          <a:xfrm>
            <a:off x="6672263" y="4149725"/>
            <a:ext cx="52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PP</a:t>
            </a:r>
          </a:p>
        </p:txBody>
      </p:sp>
      <p:sp>
        <p:nvSpPr>
          <p:cNvPr id="466963" name="Text Box 19"/>
          <p:cNvSpPr txBox="1">
            <a:spLocks noChangeArrowheads="1"/>
          </p:cNvSpPr>
          <p:nvPr/>
        </p:nvSpPr>
        <p:spPr bwMode="auto">
          <a:xfrm>
            <a:off x="6107113" y="4800600"/>
            <a:ext cx="79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Prep</a:t>
            </a:r>
          </a:p>
        </p:txBody>
      </p:sp>
      <p:sp>
        <p:nvSpPr>
          <p:cNvPr id="466964" name="Text Box 20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6965" name="Text Box 21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6966" name="Line 22"/>
          <p:cNvSpPr>
            <a:spLocks noChangeShapeType="1"/>
          </p:cNvSpPr>
          <p:nvPr/>
        </p:nvSpPr>
        <p:spPr bwMode="auto">
          <a:xfrm flipH="1">
            <a:off x="55626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67" name="Line 23"/>
          <p:cNvSpPr>
            <a:spLocks noChangeShapeType="1"/>
          </p:cNvSpPr>
          <p:nvPr/>
        </p:nvSpPr>
        <p:spPr bwMode="auto">
          <a:xfrm>
            <a:off x="62484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68" name="Line 24"/>
          <p:cNvSpPr>
            <a:spLocks noChangeShapeType="1"/>
          </p:cNvSpPr>
          <p:nvPr/>
        </p:nvSpPr>
        <p:spPr bwMode="auto">
          <a:xfrm>
            <a:off x="4673600" y="4495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69" name="Text Box 25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6970" name="Text Box 26"/>
          <p:cNvSpPr txBox="1">
            <a:spLocks noChangeArrowheads="1"/>
          </p:cNvSpPr>
          <p:nvPr/>
        </p:nvSpPr>
        <p:spPr bwMode="auto">
          <a:xfrm>
            <a:off x="7216775" y="48006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6971" name="Text Box 27"/>
          <p:cNvSpPr txBox="1">
            <a:spLocks noChangeArrowheads="1"/>
          </p:cNvSpPr>
          <p:nvPr/>
        </p:nvSpPr>
        <p:spPr bwMode="auto">
          <a:xfrm>
            <a:off x="5257800" y="40386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</a:t>
            </a:r>
          </a:p>
        </p:txBody>
      </p:sp>
      <p:sp>
        <p:nvSpPr>
          <p:cNvPr id="466972" name="Line 28"/>
          <p:cNvSpPr>
            <a:spLocks noChangeShapeType="1"/>
          </p:cNvSpPr>
          <p:nvPr/>
        </p:nvSpPr>
        <p:spPr bwMode="auto">
          <a:xfrm>
            <a:off x="5410200" y="44704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73" name="Text Box 29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 b="1">
                <a:sym typeface="Symbol" charset="0"/>
              </a:rPr>
              <a:t>NP  DetP N</a:t>
            </a:r>
          </a:p>
          <a:p>
            <a:r>
              <a:rPr lang="en-US">
                <a:sym typeface="Symbol" charset="0"/>
              </a:rPr>
              <a:t>N   cat | 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 b="1">
                <a:sym typeface="Symbol" charset="0"/>
              </a:rPr>
              <a:t>Prep </a:t>
            </a:r>
            <a:r>
              <a:rPr lang="en-US" b="1">
                <a:sym typeface="Wingdings" charset="0"/>
              </a:rPr>
              <a:t> on</a:t>
            </a:r>
            <a:endParaRPr lang="en-US" b="1">
              <a:sym typeface="Symbol" charset="0"/>
            </a:endParaRPr>
          </a:p>
          <a:p>
            <a:r>
              <a:rPr lang="en-US">
                <a:sym typeface="Symbol" charset="0"/>
              </a:rPr>
              <a:t>DetP   the</a:t>
            </a:r>
          </a:p>
        </p:txBody>
      </p:sp>
      <p:sp>
        <p:nvSpPr>
          <p:cNvPr id="466976" name="Line 32"/>
          <p:cNvSpPr>
            <a:spLocks noChangeShapeType="1"/>
          </p:cNvSpPr>
          <p:nvPr/>
        </p:nvSpPr>
        <p:spPr bwMode="auto">
          <a:xfrm>
            <a:off x="3657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6977" name="Line 33"/>
          <p:cNvSpPr>
            <a:spLocks noChangeShapeType="1"/>
          </p:cNvSpPr>
          <p:nvPr/>
        </p:nvSpPr>
        <p:spPr bwMode="auto">
          <a:xfrm>
            <a:off x="6477000" y="5181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6979" name="Text Box 35"/>
          <p:cNvSpPr txBox="1">
            <a:spLocks noChangeArrowheads="1"/>
          </p:cNvSpPr>
          <p:nvPr/>
        </p:nvSpPr>
        <p:spPr bwMode="auto">
          <a:xfrm>
            <a:off x="6248400" y="54102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on</a:t>
            </a:r>
          </a:p>
        </p:txBody>
      </p:sp>
      <p:sp>
        <p:nvSpPr>
          <p:cNvPr id="466980" name="Text Box 36"/>
          <p:cNvSpPr txBox="1">
            <a:spLocks noChangeArrowheads="1"/>
          </p:cNvSpPr>
          <p:nvPr/>
        </p:nvSpPr>
        <p:spPr bwMode="auto">
          <a:xfrm>
            <a:off x="7772400" y="54864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N</a:t>
            </a:r>
          </a:p>
        </p:txBody>
      </p:sp>
      <p:sp>
        <p:nvSpPr>
          <p:cNvPr id="466981" name="Line 37"/>
          <p:cNvSpPr>
            <a:spLocks noChangeShapeType="1"/>
          </p:cNvSpPr>
          <p:nvPr/>
        </p:nvSpPr>
        <p:spPr bwMode="auto">
          <a:xfrm flipH="1">
            <a:off x="7239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6982" name="Line 38"/>
          <p:cNvSpPr>
            <a:spLocks noChangeShapeType="1"/>
          </p:cNvSpPr>
          <p:nvPr/>
        </p:nvSpPr>
        <p:spPr bwMode="auto">
          <a:xfrm>
            <a:off x="7543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Derivations in a CFG</a:t>
            </a:r>
          </a:p>
        </p:txBody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895600"/>
            <a:ext cx="3962400" cy="37338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en-US">
                <a:sym typeface="Symbol" charset="0"/>
              </a:rPr>
              <a:t/>
            </a:r>
            <a:br>
              <a:rPr lang="en-US">
                <a:sym typeface="Symbol" charset="0"/>
              </a:rPr>
            </a:br>
            <a:r>
              <a:rPr lang="en-US" sz="3200">
                <a:sym typeface="Symbol" charset="0"/>
              </a:rPr>
              <a:t/>
            </a:r>
            <a:br>
              <a:rPr lang="en-US" sz="3200">
                <a:sym typeface="Symbol" charset="0"/>
              </a:rPr>
            </a:br>
            <a:endParaRPr lang="en-US" sz="3200"/>
          </a:p>
        </p:txBody>
      </p:sp>
      <p:sp>
        <p:nvSpPr>
          <p:cNvPr id="467972" name="Text Box 4"/>
          <p:cNvSpPr txBox="1">
            <a:spLocks noChangeArrowheads="1"/>
          </p:cNvSpPr>
          <p:nvPr/>
        </p:nvSpPr>
        <p:spPr bwMode="auto">
          <a:xfrm>
            <a:off x="2857500" y="1733550"/>
            <a:ext cx="3455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>
                <a:latin typeface="Tahoma" charset="0"/>
              </a:rPr>
              <a:t>the cat is on the mat</a:t>
            </a:r>
          </a:p>
        </p:txBody>
      </p:sp>
      <p:sp>
        <p:nvSpPr>
          <p:cNvPr id="467973" name="Line 5"/>
          <p:cNvSpPr>
            <a:spLocks noChangeShapeType="1"/>
          </p:cNvSpPr>
          <p:nvPr/>
        </p:nvSpPr>
        <p:spPr bwMode="auto">
          <a:xfrm>
            <a:off x="4800600" y="4876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74" name="Line 6"/>
          <p:cNvSpPr>
            <a:spLocks noChangeShapeType="1"/>
          </p:cNvSpPr>
          <p:nvPr/>
        </p:nvSpPr>
        <p:spPr bwMode="auto">
          <a:xfrm>
            <a:off x="42164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75" name="Line 7"/>
          <p:cNvSpPr>
            <a:spLocks noChangeShapeType="1"/>
          </p:cNvSpPr>
          <p:nvPr/>
        </p:nvSpPr>
        <p:spPr bwMode="auto">
          <a:xfrm flipV="1">
            <a:off x="3759200" y="3675063"/>
            <a:ext cx="457200" cy="349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76" name="Text Box 8"/>
          <p:cNvSpPr txBox="1">
            <a:spLocks noChangeArrowheads="1"/>
          </p:cNvSpPr>
          <p:nvPr/>
        </p:nvSpPr>
        <p:spPr bwMode="auto">
          <a:xfrm>
            <a:off x="4332288" y="4783138"/>
            <a:ext cx="596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cat</a:t>
            </a:r>
          </a:p>
        </p:txBody>
      </p:sp>
      <p:sp>
        <p:nvSpPr>
          <p:cNvPr id="467977" name="Text Box 9"/>
          <p:cNvSpPr txBox="1">
            <a:spLocks noChangeArrowheads="1"/>
          </p:cNvSpPr>
          <p:nvPr/>
        </p:nvSpPr>
        <p:spPr bwMode="auto">
          <a:xfrm>
            <a:off x="3373438" y="4783138"/>
            <a:ext cx="6175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the</a:t>
            </a:r>
          </a:p>
        </p:txBody>
      </p:sp>
      <p:sp>
        <p:nvSpPr>
          <p:cNvPr id="467978" name="Text Box 10"/>
          <p:cNvSpPr txBox="1">
            <a:spLocks noChangeArrowheads="1"/>
          </p:cNvSpPr>
          <p:nvPr/>
        </p:nvSpPr>
        <p:spPr bwMode="auto">
          <a:xfrm>
            <a:off x="5218113" y="4783138"/>
            <a:ext cx="420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/>
              <a:t>is</a:t>
            </a:r>
          </a:p>
        </p:txBody>
      </p:sp>
      <p:sp>
        <p:nvSpPr>
          <p:cNvPr id="467979" name="Line 11"/>
          <p:cNvSpPr>
            <a:spLocks noChangeShapeType="1"/>
          </p:cNvSpPr>
          <p:nvPr/>
        </p:nvSpPr>
        <p:spPr bwMode="auto">
          <a:xfrm flipH="1">
            <a:off x="4140200" y="2924175"/>
            <a:ext cx="111760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80" name="Line 12"/>
          <p:cNvSpPr>
            <a:spLocks noChangeShapeType="1"/>
          </p:cNvSpPr>
          <p:nvPr/>
        </p:nvSpPr>
        <p:spPr bwMode="auto">
          <a:xfrm>
            <a:off x="5257800" y="2924175"/>
            <a:ext cx="990600" cy="407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81" name="Text Box 13"/>
          <p:cNvSpPr txBox="1">
            <a:spLocks noChangeArrowheads="1"/>
          </p:cNvSpPr>
          <p:nvPr/>
        </p:nvSpPr>
        <p:spPr bwMode="auto">
          <a:xfrm>
            <a:off x="3302000" y="3962400"/>
            <a:ext cx="820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DetP</a:t>
            </a:r>
          </a:p>
        </p:txBody>
      </p:sp>
      <p:sp>
        <p:nvSpPr>
          <p:cNvPr id="467982" name="Text Box 14"/>
          <p:cNvSpPr txBox="1">
            <a:spLocks noChangeArrowheads="1"/>
          </p:cNvSpPr>
          <p:nvPr/>
        </p:nvSpPr>
        <p:spPr bwMode="auto">
          <a:xfrm>
            <a:off x="3965575" y="3306763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7983" name="Line 15"/>
          <p:cNvSpPr>
            <a:spLocks noChangeShapeType="1"/>
          </p:cNvSpPr>
          <p:nvPr/>
        </p:nvSpPr>
        <p:spPr bwMode="auto">
          <a:xfrm>
            <a:off x="69596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84" name="Line 16"/>
          <p:cNvSpPr>
            <a:spLocks noChangeShapeType="1"/>
          </p:cNvSpPr>
          <p:nvPr/>
        </p:nvSpPr>
        <p:spPr bwMode="auto">
          <a:xfrm flipH="1">
            <a:off x="6502400" y="4518025"/>
            <a:ext cx="457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85" name="Text Box 17"/>
          <p:cNvSpPr txBox="1">
            <a:spLocks noChangeArrowheads="1"/>
          </p:cNvSpPr>
          <p:nvPr/>
        </p:nvSpPr>
        <p:spPr bwMode="auto">
          <a:xfrm>
            <a:off x="6781800" y="54102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2800"/>
              <a:t>DetP</a:t>
            </a:r>
          </a:p>
        </p:txBody>
      </p:sp>
      <p:sp>
        <p:nvSpPr>
          <p:cNvPr id="467986" name="Text Box 18"/>
          <p:cNvSpPr txBox="1">
            <a:spLocks noChangeArrowheads="1"/>
          </p:cNvSpPr>
          <p:nvPr/>
        </p:nvSpPr>
        <p:spPr bwMode="auto">
          <a:xfrm>
            <a:off x="6672263" y="4149725"/>
            <a:ext cx="52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PP</a:t>
            </a:r>
          </a:p>
        </p:txBody>
      </p:sp>
      <p:sp>
        <p:nvSpPr>
          <p:cNvPr id="467987" name="Text Box 19"/>
          <p:cNvSpPr txBox="1">
            <a:spLocks noChangeArrowheads="1"/>
          </p:cNvSpPr>
          <p:nvPr/>
        </p:nvSpPr>
        <p:spPr bwMode="auto">
          <a:xfrm>
            <a:off x="6107113" y="4800600"/>
            <a:ext cx="79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Prep</a:t>
            </a:r>
          </a:p>
        </p:txBody>
      </p:sp>
      <p:sp>
        <p:nvSpPr>
          <p:cNvPr id="467988" name="Text Box 20"/>
          <p:cNvSpPr txBox="1">
            <a:spLocks noChangeArrowheads="1"/>
          </p:cNvSpPr>
          <p:nvPr/>
        </p:nvSpPr>
        <p:spPr bwMode="auto">
          <a:xfrm>
            <a:off x="5029200" y="25146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S</a:t>
            </a:r>
          </a:p>
        </p:txBody>
      </p:sp>
      <p:sp>
        <p:nvSpPr>
          <p:cNvPr id="467989" name="Text Box 21"/>
          <p:cNvSpPr txBox="1">
            <a:spLocks noChangeArrowheads="1"/>
          </p:cNvSpPr>
          <p:nvPr/>
        </p:nvSpPr>
        <p:spPr bwMode="auto">
          <a:xfrm>
            <a:off x="5943600" y="3332163"/>
            <a:ext cx="534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VP</a:t>
            </a:r>
          </a:p>
        </p:txBody>
      </p:sp>
      <p:sp>
        <p:nvSpPr>
          <p:cNvPr id="467990" name="Line 22"/>
          <p:cNvSpPr>
            <a:spLocks noChangeShapeType="1"/>
          </p:cNvSpPr>
          <p:nvPr/>
        </p:nvSpPr>
        <p:spPr bwMode="auto">
          <a:xfrm flipH="1">
            <a:off x="55626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91" name="Line 23"/>
          <p:cNvSpPr>
            <a:spLocks noChangeShapeType="1"/>
          </p:cNvSpPr>
          <p:nvPr/>
        </p:nvSpPr>
        <p:spPr bwMode="auto">
          <a:xfrm>
            <a:off x="6248400" y="3683000"/>
            <a:ext cx="609600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92" name="Line 24"/>
          <p:cNvSpPr>
            <a:spLocks noChangeShapeType="1"/>
          </p:cNvSpPr>
          <p:nvPr/>
        </p:nvSpPr>
        <p:spPr bwMode="auto">
          <a:xfrm>
            <a:off x="4673600" y="44958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93" name="Text Box 25"/>
          <p:cNvSpPr txBox="1">
            <a:spLocks noChangeArrowheads="1"/>
          </p:cNvSpPr>
          <p:nvPr/>
        </p:nvSpPr>
        <p:spPr bwMode="auto">
          <a:xfrm>
            <a:off x="4445000" y="403860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</a:t>
            </a:r>
          </a:p>
        </p:txBody>
      </p:sp>
      <p:sp>
        <p:nvSpPr>
          <p:cNvPr id="467994" name="Text Box 26"/>
          <p:cNvSpPr txBox="1">
            <a:spLocks noChangeArrowheads="1"/>
          </p:cNvSpPr>
          <p:nvPr/>
        </p:nvSpPr>
        <p:spPr bwMode="auto">
          <a:xfrm>
            <a:off x="7216775" y="4800600"/>
            <a:ext cx="555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NP</a:t>
            </a:r>
          </a:p>
        </p:txBody>
      </p:sp>
      <p:sp>
        <p:nvSpPr>
          <p:cNvPr id="467995" name="Text Box 27"/>
          <p:cNvSpPr txBox="1">
            <a:spLocks noChangeArrowheads="1"/>
          </p:cNvSpPr>
          <p:nvPr/>
        </p:nvSpPr>
        <p:spPr bwMode="auto">
          <a:xfrm>
            <a:off x="5257800" y="40386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>
                <a:latin typeface="Tahoma" charset="0"/>
              </a:rPr>
              <a:t>V</a:t>
            </a:r>
          </a:p>
        </p:txBody>
      </p:sp>
      <p:sp>
        <p:nvSpPr>
          <p:cNvPr id="467996" name="Line 28"/>
          <p:cNvSpPr>
            <a:spLocks noChangeShapeType="1"/>
          </p:cNvSpPr>
          <p:nvPr/>
        </p:nvSpPr>
        <p:spPr bwMode="auto">
          <a:xfrm>
            <a:off x="5410200" y="4470400"/>
            <a:ext cx="0" cy="33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7997" name="Text Box 29"/>
          <p:cNvSpPr txBox="1">
            <a:spLocks noChangeArrowheads="1"/>
          </p:cNvSpPr>
          <p:nvPr/>
        </p:nvSpPr>
        <p:spPr bwMode="auto">
          <a:xfrm>
            <a:off x="533400" y="1939925"/>
            <a:ext cx="22860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/>
              <a:t>S </a:t>
            </a:r>
            <a:r>
              <a:rPr lang="en-US">
                <a:sym typeface="Symbol" charset="0"/>
              </a:rPr>
              <a:t> NP VP</a:t>
            </a:r>
          </a:p>
          <a:p>
            <a:r>
              <a:rPr lang="en-US">
                <a:sym typeface="Symbol" charset="0"/>
              </a:rPr>
              <a:t>VP   V PP</a:t>
            </a:r>
          </a:p>
          <a:p>
            <a:r>
              <a:rPr lang="en-US">
                <a:sym typeface="Symbol" charset="0"/>
              </a:rPr>
              <a:t>NP  DetP N</a:t>
            </a:r>
          </a:p>
          <a:p>
            <a:r>
              <a:rPr lang="en-US" b="1">
                <a:sym typeface="Symbol" charset="0"/>
              </a:rPr>
              <a:t>N</a:t>
            </a:r>
            <a:r>
              <a:rPr lang="en-US">
                <a:sym typeface="Symbol" charset="0"/>
              </a:rPr>
              <a:t>   cat | </a:t>
            </a:r>
            <a:r>
              <a:rPr lang="en-US" b="1">
                <a:sym typeface="Symbol" charset="0"/>
              </a:rPr>
              <a:t>mat</a:t>
            </a:r>
          </a:p>
          <a:p>
            <a:r>
              <a:rPr lang="en-US">
                <a:sym typeface="Symbol" charset="0"/>
              </a:rPr>
              <a:t>V   is</a:t>
            </a:r>
          </a:p>
          <a:p>
            <a:r>
              <a:rPr lang="en-US">
                <a:sym typeface="Symbol" charset="0"/>
              </a:rPr>
              <a:t>PP </a:t>
            </a:r>
            <a:r>
              <a:rPr lang="en-US">
                <a:sym typeface="Wingdings" charset="0"/>
              </a:rPr>
              <a:t></a:t>
            </a:r>
            <a:r>
              <a:rPr lang="en-US">
                <a:sym typeface="Symbol" charset="0"/>
              </a:rPr>
              <a:t> Prep NP</a:t>
            </a:r>
          </a:p>
          <a:p>
            <a:r>
              <a:rPr lang="en-US">
                <a:sym typeface="Symbol" charset="0"/>
              </a:rPr>
              <a:t>Prep </a:t>
            </a:r>
            <a:r>
              <a:rPr lang="en-US">
                <a:sym typeface="Wingdings" charset="0"/>
              </a:rPr>
              <a:t> on</a:t>
            </a:r>
            <a:endParaRPr lang="en-US">
              <a:sym typeface="Symbol" charset="0"/>
            </a:endParaRPr>
          </a:p>
          <a:p>
            <a:r>
              <a:rPr lang="en-US" b="1">
                <a:sym typeface="Symbol" charset="0"/>
              </a:rPr>
              <a:t>DetP   the</a:t>
            </a:r>
          </a:p>
        </p:txBody>
      </p:sp>
      <p:sp>
        <p:nvSpPr>
          <p:cNvPr id="467998" name="Line 30"/>
          <p:cNvSpPr>
            <a:spLocks noChangeShapeType="1"/>
          </p:cNvSpPr>
          <p:nvPr/>
        </p:nvSpPr>
        <p:spPr bwMode="auto">
          <a:xfrm>
            <a:off x="36576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7999" name="Line 31"/>
          <p:cNvSpPr>
            <a:spLocks noChangeShapeType="1"/>
          </p:cNvSpPr>
          <p:nvPr/>
        </p:nvSpPr>
        <p:spPr bwMode="auto">
          <a:xfrm>
            <a:off x="6477000" y="5181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000" name="Text Box 32"/>
          <p:cNvSpPr txBox="1">
            <a:spLocks noChangeArrowheads="1"/>
          </p:cNvSpPr>
          <p:nvPr/>
        </p:nvSpPr>
        <p:spPr bwMode="auto">
          <a:xfrm>
            <a:off x="6248400" y="5410200"/>
            <a:ext cx="685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on</a:t>
            </a:r>
          </a:p>
        </p:txBody>
      </p:sp>
      <p:sp>
        <p:nvSpPr>
          <p:cNvPr id="468001" name="Text Box 33"/>
          <p:cNvSpPr txBox="1">
            <a:spLocks noChangeArrowheads="1"/>
          </p:cNvSpPr>
          <p:nvPr/>
        </p:nvSpPr>
        <p:spPr bwMode="auto">
          <a:xfrm>
            <a:off x="7772400" y="5486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</a:t>
            </a:r>
          </a:p>
        </p:txBody>
      </p:sp>
      <p:sp>
        <p:nvSpPr>
          <p:cNvPr id="468002" name="Line 34"/>
          <p:cNvSpPr>
            <a:spLocks noChangeShapeType="1"/>
          </p:cNvSpPr>
          <p:nvPr/>
        </p:nvSpPr>
        <p:spPr bwMode="auto">
          <a:xfrm flipH="1">
            <a:off x="7239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003" name="Line 35"/>
          <p:cNvSpPr>
            <a:spLocks noChangeShapeType="1"/>
          </p:cNvSpPr>
          <p:nvPr/>
        </p:nvSpPr>
        <p:spPr bwMode="auto">
          <a:xfrm>
            <a:off x="7543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004" name="Line 36"/>
          <p:cNvSpPr>
            <a:spLocks noChangeShapeType="1"/>
          </p:cNvSpPr>
          <p:nvPr/>
        </p:nvSpPr>
        <p:spPr bwMode="auto">
          <a:xfrm>
            <a:off x="7086600" y="579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005" name="Line 37"/>
          <p:cNvSpPr>
            <a:spLocks noChangeShapeType="1"/>
          </p:cNvSpPr>
          <p:nvPr/>
        </p:nvSpPr>
        <p:spPr bwMode="auto">
          <a:xfrm>
            <a:off x="8001000" y="5867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8006" name="Text Box 38"/>
          <p:cNvSpPr txBox="1">
            <a:spLocks noChangeArrowheads="1"/>
          </p:cNvSpPr>
          <p:nvPr/>
        </p:nvSpPr>
        <p:spPr bwMode="auto">
          <a:xfrm>
            <a:off x="6781800" y="6019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the</a:t>
            </a:r>
          </a:p>
        </p:txBody>
      </p:sp>
      <p:sp>
        <p:nvSpPr>
          <p:cNvPr id="468007" name="Text Box 39"/>
          <p:cNvSpPr txBox="1">
            <a:spLocks noChangeArrowheads="1"/>
          </p:cNvSpPr>
          <p:nvPr/>
        </p:nvSpPr>
        <p:spPr bwMode="auto">
          <a:xfrm>
            <a:off x="7772400" y="6019800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mat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More Complicated Fragment of English</a:t>
            </a:r>
          </a:p>
        </p:txBody>
      </p:sp>
      <p:sp>
        <p:nvSpPr>
          <p:cNvPr id="471050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S </a:t>
            </a:r>
            <a:r>
              <a:rPr lang="en-US" sz="2400">
                <a:sym typeface="Symbol" charset="0"/>
              </a:rPr>
              <a:t> NP VP</a:t>
            </a:r>
          </a:p>
          <a:p>
            <a:pPr>
              <a:lnSpc>
                <a:spcPct val="90000"/>
              </a:lnSpc>
            </a:pPr>
            <a:r>
              <a:rPr lang="en-US" sz="2400" b="1">
                <a:sym typeface="Symbol" charset="0"/>
              </a:rPr>
              <a:t>S </a:t>
            </a:r>
            <a:r>
              <a:rPr lang="en-US" sz="2400" b="1">
                <a:sym typeface="Wingdings" charset="0"/>
              </a:rPr>
              <a:t> VP</a:t>
            </a:r>
            <a:endParaRPr lang="en-US" sz="2400" b="1">
              <a:sym typeface="Symbol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VP   V PP</a:t>
            </a:r>
          </a:p>
          <a:p>
            <a:pPr>
              <a:lnSpc>
                <a:spcPct val="90000"/>
              </a:lnSpc>
            </a:pPr>
            <a:r>
              <a:rPr lang="en-US" sz="2400" b="1">
                <a:sym typeface="Symbol" charset="0"/>
              </a:rPr>
              <a:t>VP </a:t>
            </a:r>
            <a:r>
              <a:rPr lang="en-US" sz="2400" b="1">
                <a:sym typeface="Wingdings" charset="0"/>
              </a:rPr>
              <a:t> V NP</a:t>
            </a:r>
          </a:p>
          <a:p>
            <a:pPr>
              <a:lnSpc>
                <a:spcPct val="90000"/>
              </a:lnSpc>
            </a:pPr>
            <a:r>
              <a:rPr lang="en-US" sz="2400" b="1">
                <a:sym typeface="Wingdings" charset="0"/>
              </a:rPr>
              <a:t>VP  V</a:t>
            </a:r>
            <a:endParaRPr lang="en-US" sz="2400" b="1">
              <a:sym typeface="Symbol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NP  DetP NP</a:t>
            </a:r>
          </a:p>
          <a:p>
            <a:pPr>
              <a:lnSpc>
                <a:spcPct val="90000"/>
              </a:lnSpc>
            </a:pPr>
            <a:r>
              <a:rPr lang="en-US" sz="2400" b="1">
                <a:sym typeface="Symbol" charset="0"/>
              </a:rPr>
              <a:t>NP </a:t>
            </a:r>
            <a:r>
              <a:rPr lang="en-US" sz="2400" b="1">
                <a:sym typeface="Wingdings" charset="0"/>
              </a:rPr>
              <a:t> N NP</a:t>
            </a:r>
          </a:p>
          <a:p>
            <a:pPr>
              <a:lnSpc>
                <a:spcPct val="90000"/>
              </a:lnSpc>
            </a:pPr>
            <a:r>
              <a:rPr lang="en-US" sz="2400" b="1">
                <a:sym typeface="Symbol" charset="0"/>
              </a:rPr>
              <a:t>NP </a:t>
            </a:r>
            <a:r>
              <a:rPr lang="en-US" sz="2400" b="1">
                <a:sym typeface="Wingdings" charset="0"/>
              </a:rPr>
              <a:t> N</a:t>
            </a:r>
            <a:endParaRPr lang="en-US" sz="2400" b="1">
              <a:sym typeface="Symbol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PP </a:t>
            </a:r>
            <a:r>
              <a:rPr lang="en-US" sz="2400">
                <a:sym typeface="Wingdings" charset="0"/>
              </a:rPr>
              <a:t></a:t>
            </a:r>
            <a:r>
              <a:rPr lang="en-US" sz="2400">
                <a:sym typeface="Symbol" charset="0"/>
              </a:rPr>
              <a:t> Prep NP</a:t>
            </a:r>
            <a:br>
              <a:rPr lang="en-US" sz="2400">
                <a:sym typeface="Symbol" charset="0"/>
              </a:rPr>
            </a:br>
            <a:r>
              <a:rPr lang="en-US" sz="2400">
                <a:sym typeface="Symbol" charset="0"/>
              </a:rPr>
              <a:t/>
            </a:r>
            <a:br>
              <a:rPr lang="en-US" sz="2400">
                <a:sym typeface="Symbol" charset="0"/>
              </a:rPr>
            </a:br>
            <a:endParaRPr lang="en-US" sz="2400">
              <a:sym typeface="Symbol" charset="0"/>
            </a:endParaRPr>
          </a:p>
        </p:txBody>
      </p:sp>
      <p:sp>
        <p:nvSpPr>
          <p:cNvPr id="471051" name="Rectangle 1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N   cat | mat | </a:t>
            </a:r>
            <a:r>
              <a:rPr lang="en-US" sz="2400" b="1">
                <a:sym typeface="Symbol" charset="0"/>
              </a:rPr>
              <a:t>food | bowl | Mary</a:t>
            </a: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V   is | </a:t>
            </a:r>
            <a:r>
              <a:rPr lang="en-US" sz="2400" b="1">
                <a:sym typeface="Symbol" charset="0"/>
              </a:rPr>
              <a:t>likes | sits</a:t>
            </a: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Prep </a:t>
            </a:r>
            <a:r>
              <a:rPr lang="en-US" sz="2400">
                <a:sym typeface="Wingdings" charset="0"/>
              </a:rPr>
              <a:t> on | </a:t>
            </a:r>
            <a:r>
              <a:rPr lang="en-US" sz="2400" b="1">
                <a:sym typeface="Wingdings" charset="0"/>
              </a:rPr>
              <a:t>in | under</a:t>
            </a:r>
            <a:endParaRPr lang="en-US" sz="2400" b="1">
              <a:sym typeface="Symbol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sym typeface="Symbol" charset="0"/>
              </a:rPr>
              <a:t>DetP   the | a</a:t>
            </a:r>
          </a:p>
          <a:p>
            <a:pPr>
              <a:lnSpc>
                <a:spcPct val="90000"/>
              </a:lnSpc>
            </a:pPr>
            <a:endParaRPr lang="en-US" sz="2400">
              <a:sym typeface="Symbol" charset="0"/>
            </a:endParaRP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71044" name="Text Box 4"/>
          <p:cNvSpPr txBox="1">
            <a:spLocks noChangeArrowheads="1"/>
          </p:cNvSpPr>
          <p:nvPr/>
        </p:nvSpPr>
        <p:spPr bwMode="auto">
          <a:xfrm>
            <a:off x="7315200" y="55626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endParaRPr lang="en-US" sz="3200">
              <a:latin typeface="Tahoma" charset="0"/>
            </a:endParaRPr>
          </a:p>
        </p:txBody>
      </p:sp>
      <p:sp>
        <p:nvSpPr>
          <p:cNvPr id="471046" name="Text Box 6"/>
          <p:cNvSpPr txBox="1">
            <a:spLocks noChangeArrowheads="1"/>
          </p:cNvSpPr>
          <p:nvPr/>
        </p:nvSpPr>
        <p:spPr bwMode="auto">
          <a:xfrm>
            <a:off x="6858000" y="57912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71052" name="Text Box 12"/>
          <p:cNvSpPr txBox="1">
            <a:spLocks noChangeArrowheads="1"/>
          </p:cNvSpPr>
          <p:nvPr/>
        </p:nvSpPr>
        <p:spPr bwMode="auto">
          <a:xfrm>
            <a:off x="1905000" y="5105400"/>
            <a:ext cx="5638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Mary likes the cat bowl</a:t>
            </a:r>
            <a:r>
              <a:rPr lang="en-US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The cat ate the tasty food.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Hello.  Nice talking to you.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5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Pocket Sphinx Grammar </a:t>
            </a:r>
            <a:r>
              <a:rPr lang="en-US" dirty="0"/>
              <a:t>Format</a:t>
            </a:r>
          </a:p>
        </p:txBody>
      </p:sp>
      <p:sp>
        <p:nvSpPr>
          <p:cNvPr id="457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r>
              <a:rPr lang="en-US" dirty="0"/>
              <a:t>Variables go in angle brackets, e.g. &lt;city</a:t>
            </a:r>
            <a:r>
              <a:rPr lang="en-US" dirty="0" smtClean="0"/>
              <a:t>&gt;</a:t>
            </a:r>
            <a:endParaRPr lang="en-US" dirty="0"/>
          </a:p>
          <a:p>
            <a:r>
              <a:rPr lang="en-US" dirty="0" smtClean="0"/>
              <a:t>Terminals </a:t>
            </a:r>
            <a:r>
              <a:rPr lang="en-US" dirty="0"/>
              <a:t>must appear in your pronunciation dictionary (case sensitive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X </a:t>
            </a:r>
            <a:r>
              <a:rPr lang="en-US" dirty="0"/>
              <a:t>Y is concatenation </a:t>
            </a:r>
            <a:r>
              <a:rPr lang="en-US" dirty="0" smtClean="0"/>
              <a:t>-- e.g</a:t>
            </a:r>
            <a:r>
              <a:rPr lang="en-US" dirty="0"/>
              <a:t>., I </a:t>
            </a:r>
            <a:r>
              <a:rPr lang="en-US" dirty="0" smtClean="0"/>
              <a:t>WANT</a:t>
            </a:r>
            <a:endParaRPr lang="en-US" dirty="0"/>
          </a:p>
          <a:p>
            <a:r>
              <a:rPr lang="en-US" dirty="0" smtClean="0"/>
              <a:t>(</a:t>
            </a:r>
            <a:r>
              <a:rPr lang="en-US" dirty="0"/>
              <a:t>X | Y) means X or Y </a:t>
            </a:r>
            <a:r>
              <a:rPr lang="en-US" dirty="0" smtClean="0"/>
              <a:t>-- </a:t>
            </a:r>
            <a:r>
              <a:rPr lang="en-US" dirty="0"/>
              <a:t>e.g., (WANT|</a:t>
            </a:r>
            <a:r>
              <a:rPr lang="en-US" dirty="0" smtClean="0"/>
              <a:t>NEED)</a:t>
            </a:r>
          </a:p>
          <a:p>
            <a:r>
              <a:rPr lang="en-US" dirty="0" smtClean="0"/>
              <a:t>Square </a:t>
            </a:r>
            <a:r>
              <a:rPr lang="en-US" dirty="0"/>
              <a:t>brackets mean </a:t>
            </a:r>
            <a:r>
              <a:rPr lang="en-US" dirty="0" smtClean="0"/>
              <a:t>optional -- e.g</a:t>
            </a:r>
            <a:r>
              <a:rPr lang="en-US" dirty="0"/>
              <a:t>., [ON] </a:t>
            </a:r>
            <a:r>
              <a:rPr lang="en-US" dirty="0" smtClean="0"/>
              <a:t>FRIDAY</a:t>
            </a:r>
            <a:endParaRPr lang="en-US" dirty="0"/>
          </a:p>
          <a:p>
            <a:r>
              <a:rPr lang="en-US" dirty="0" smtClean="0"/>
              <a:t>* means </a:t>
            </a:r>
            <a:r>
              <a:rPr lang="en-US" dirty="0"/>
              <a:t>that the expansion may be spoken zero or more </a:t>
            </a:r>
            <a:r>
              <a:rPr lang="en-US" dirty="0" smtClean="0"/>
              <a:t>times</a:t>
            </a:r>
            <a:r>
              <a:rPr lang="en-US" dirty="0"/>
              <a:t> </a:t>
            </a:r>
            <a:r>
              <a:rPr lang="en-US" dirty="0" smtClean="0"/>
              <a:t>-- e.g</a:t>
            </a:r>
            <a:r>
              <a:rPr lang="en-US" dirty="0"/>
              <a:t>. &lt;digit&gt;</a:t>
            </a:r>
            <a:r>
              <a:rPr lang="en-US" dirty="0" smtClean="0"/>
              <a:t>*</a:t>
            </a:r>
          </a:p>
          <a:p>
            <a:r>
              <a:rPr lang="en-US" dirty="0" smtClean="0"/>
              <a:t>+ means one </a:t>
            </a:r>
            <a:r>
              <a:rPr lang="en-US" dirty="0"/>
              <a:t>or more </a:t>
            </a:r>
            <a:r>
              <a:rPr lang="en-US" dirty="0" smtClean="0"/>
              <a:t>times</a:t>
            </a:r>
            <a:r>
              <a:rPr lang="en-US" dirty="0"/>
              <a:t> </a:t>
            </a:r>
            <a:r>
              <a:rPr lang="en-US" dirty="0" smtClean="0"/>
              <a:t>-- e.g</a:t>
            </a:r>
            <a:r>
              <a:rPr lang="en-US" dirty="0"/>
              <a:t>. &lt;digit&gt;+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&lt;city&gt; = BOSTON | NEWYORK | WASHINGTON | BALTIMORE; 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/>
              <a:t>time&gt; = MORNING | EVENING; 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/>
              <a:t>day&gt; = FRIDAY | MONDAY; </a:t>
            </a:r>
            <a:endParaRPr lang="en-US" dirty="0" smtClean="0"/>
          </a:p>
          <a:p>
            <a:r>
              <a:rPr lang="en-US" dirty="0" smtClean="0"/>
              <a:t>public </a:t>
            </a:r>
            <a:r>
              <a:rPr lang="en-US" dirty="0"/>
              <a:t>&lt;query&gt; = (((WHAT TRAINS LEAVE) | (WHAT TIME CAN I TRAVEL) | (IS THERE A TRAIN)) (FROM|TO) &lt;city&gt; [(FROM|TO) &lt;city&gt;] ON &lt;day&gt; [&lt;time&gt;]);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Hello.  No.  I want to go on Tuesday.  When does the train leave?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modeling for large vocabulary applications:  </a:t>
            </a:r>
            <a:r>
              <a:rPr lang="en-US" smtClean="0"/>
              <a:t>Ngrams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28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One Version of Constituent Structure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eaLnBrk="1" hangingPunct="1"/>
            <a:r>
              <a:rPr lang="en-US" smtClean="0"/>
              <a:t>Lexicon: </a:t>
            </a:r>
            <a:r>
              <a:rPr lang="en-US" i="1" smtClean="0">
                <a:solidFill>
                  <a:srgbClr val="FF0000"/>
                </a:solidFill>
              </a:rPr>
              <a:t>the a small nice big very boy girl sees likes</a:t>
            </a:r>
          </a:p>
          <a:p>
            <a:pPr eaLnBrk="1" hangingPunct="1"/>
            <a:r>
              <a:rPr lang="en-US" smtClean="0"/>
              <a:t>Grammatical sentences: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(the)</a:t>
            </a:r>
            <a:r>
              <a:rPr lang="en-US" smtClean="0"/>
              <a:t> boy </a:t>
            </a:r>
            <a:r>
              <a:rPr lang="en-US" smtClean="0">
                <a:solidFill>
                  <a:srgbClr val="0099CC"/>
                </a:solidFill>
              </a:rPr>
              <a:t>(likes a girl) 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(the small)</a:t>
            </a:r>
            <a:r>
              <a:rPr lang="en-US" smtClean="0"/>
              <a:t> girl </a:t>
            </a:r>
            <a:r>
              <a:rPr lang="en-US" smtClean="0">
                <a:solidFill>
                  <a:srgbClr val="0099CC"/>
                </a:solidFill>
              </a:rPr>
              <a:t>(likes the big girl)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(a very small nice)</a:t>
            </a:r>
            <a:r>
              <a:rPr lang="en-US" smtClean="0"/>
              <a:t> boy </a:t>
            </a:r>
            <a:r>
              <a:rPr lang="en-US" smtClean="0">
                <a:solidFill>
                  <a:srgbClr val="0099CC"/>
                </a:solidFill>
              </a:rPr>
              <a:t>(sees a very nice boy)</a:t>
            </a:r>
          </a:p>
          <a:p>
            <a:pPr eaLnBrk="1" hangingPunct="1"/>
            <a:r>
              <a:rPr lang="en-US" smtClean="0"/>
              <a:t>Ungrammatical sentences: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CC4A75"/>
                </a:solidFill>
              </a:rPr>
              <a:t>(the)</a:t>
            </a:r>
            <a:r>
              <a:rPr lang="en-US" smtClean="0"/>
              <a:t> boy </a:t>
            </a:r>
            <a:r>
              <a:rPr lang="en-US" smtClean="0">
                <a:solidFill>
                  <a:srgbClr val="0099CC"/>
                </a:solidFill>
              </a:rPr>
              <a:t>(the girl)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CC4A75"/>
                </a:solidFill>
              </a:rPr>
              <a:t>(small)</a:t>
            </a:r>
            <a:r>
              <a:rPr lang="en-US" smtClean="0"/>
              <a:t> boy </a:t>
            </a:r>
            <a:r>
              <a:rPr lang="en-US" smtClean="0">
                <a:solidFill>
                  <a:srgbClr val="0099CC"/>
                </a:solidFill>
              </a:rPr>
              <a:t>(likes the nice girl)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Another Constituency Hypothesis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524000"/>
            <a:ext cx="8534400" cy="5029200"/>
          </a:xfrm>
        </p:spPr>
        <p:txBody>
          <a:bodyPr/>
          <a:lstStyle/>
          <a:p>
            <a:pPr eaLnBrk="1" hangingPunct="1"/>
            <a:r>
              <a:rPr lang="en-US" smtClean="0"/>
              <a:t>Lexicon: </a:t>
            </a:r>
            <a:r>
              <a:rPr lang="en-US" i="1" smtClean="0">
                <a:solidFill>
                  <a:srgbClr val="FF0000"/>
                </a:solidFill>
              </a:rPr>
              <a:t>the a small nice big very boy girl sees likes</a:t>
            </a:r>
          </a:p>
          <a:p>
            <a:pPr eaLnBrk="1" hangingPunct="1"/>
            <a:r>
              <a:rPr lang="en-US" smtClean="0"/>
              <a:t>Grammatical sentences:</a:t>
            </a:r>
          </a:p>
          <a:p>
            <a:pPr lvl="1" eaLnBrk="1" hangingPunct="1"/>
            <a:r>
              <a:rPr lang="en-US" sz="2400" smtClean="0">
                <a:solidFill>
                  <a:srgbClr val="CC4A75"/>
                </a:solidFill>
              </a:rPr>
              <a:t>(the boy)</a:t>
            </a:r>
            <a:r>
              <a:rPr lang="en-US" sz="2400" smtClean="0"/>
              <a:t> likes </a:t>
            </a:r>
            <a:r>
              <a:rPr lang="en-US" sz="2400" smtClean="0">
                <a:solidFill>
                  <a:srgbClr val="0099CC"/>
                </a:solidFill>
              </a:rPr>
              <a:t>(a girl) </a:t>
            </a:r>
          </a:p>
          <a:p>
            <a:pPr lvl="1" eaLnBrk="1" hangingPunct="1"/>
            <a:r>
              <a:rPr lang="en-US" sz="2400" smtClean="0">
                <a:solidFill>
                  <a:srgbClr val="CC4A75"/>
                </a:solidFill>
              </a:rPr>
              <a:t>(the small girl)</a:t>
            </a:r>
            <a:r>
              <a:rPr lang="en-US" sz="2400" smtClean="0"/>
              <a:t> likes </a:t>
            </a:r>
            <a:r>
              <a:rPr lang="en-US" sz="2400" smtClean="0">
                <a:solidFill>
                  <a:srgbClr val="0099CC"/>
                </a:solidFill>
              </a:rPr>
              <a:t>(the big girl)</a:t>
            </a:r>
          </a:p>
          <a:p>
            <a:pPr lvl="1" eaLnBrk="1" hangingPunct="1"/>
            <a:r>
              <a:rPr lang="en-US" sz="2400" smtClean="0">
                <a:solidFill>
                  <a:srgbClr val="CC4A75"/>
                </a:solidFill>
              </a:rPr>
              <a:t>(a very small nice boy)</a:t>
            </a:r>
            <a:r>
              <a:rPr lang="en-US" sz="2400" smtClean="0"/>
              <a:t> sees </a:t>
            </a:r>
            <a:r>
              <a:rPr lang="en-US" sz="2400" smtClean="0">
                <a:solidFill>
                  <a:srgbClr val="0099CC"/>
                </a:solidFill>
              </a:rPr>
              <a:t>(a very nice boy)</a:t>
            </a:r>
          </a:p>
          <a:p>
            <a:pPr eaLnBrk="1" hangingPunct="1"/>
            <a:r>
              <a:rPr lang="en-US" smtClean="0"/>
              <a:t>Ungrammatical sentences:</a:t>
            </a:r>
          </a:p>
          <a:p>
            <a:pPr lvl="1" eaLnBrk="1" hangingPunct="1"/>
            <a:r>
              <a:rPr lang="en-US" sz="2400" smtClean="0"/>
              <a:t>*</a:t>
            </a:r>
            <a:r>
              <a:rPr lang="en-US" sz="2400" smtClean="0">
                <a:solidFill>
                  <a:srgbClr val="CC4A75"/>
                </a:solidFill>
              </a:rPr>
              <a:t>(the boy)</a:t>
            </a:r>
            <a:r>
              <a:rPr lang="en-US" sz="2400" smtClean="0"/>
              <a:t> </a:t>
            </a:r>
            <a:r>
              <a:rPr lang="en-US" sz="2400" smtClean="0">
                <a:solidFill>
                  <a:srgbClr val="0099CC"/>
                </a:solidFill>
              </a:rPr>
              <a:t>(the girl)</a:t>
            </a:r>
          </a:p>
          <a:p>
            <a:pPr lvl="1" eaLnBrk="1" hangingPunct="1"/>
            <a:r>
              <a:rPr lang="en-US" sz="2400" smtClean="0"/>
              <a:t>*</a:t>
            </a:r>
            <a:r>
              <a:rPr lang="en-US" sz="2400" smtClean="0">
                <a:solidFill>
                  <a:srgbClr val="CC4A75"/>
                </a:solidFill>
              </a:rPr>
              <a:t>(small boy)</a:t>
            </a:r>
            <a:r>
              <a:rPr lang="en-US" sz="2400" smtClean="0"/>
              <a:t> likes </a:t>
            </a:r>
            <a:r>
              <a:rPr lang="en-US" sz="2400" smtClean="0">
                <a:solidFill>
                  <a:srgbClr val="0099CC"/>
                </a:solidFill>
              </a:rPr>
              <a:t>(the nice girl)</a:t>
            </a:r>
          </a:p>
          <a:p>
            <a:pPr eaLnBrk="1" hangingPunct="1"/>
            <a:r>
              <a:rPr lang="en-US" smtClean="0"/>
              <a:t>Better: fewer </a:t>
            </a:r>
            <a:r>
              <a:rPr lang="en-US" i="1" smtClean="0"/>
              <a:t>types</a:t>
            </a:r>
            <a:r>
              <a:rPr lang="en-US" smtClean="0"/>
              <a:t> of constituents (blue and red are of same type)</a:t>
            </a:r>
            <a:endParaRPr lang="en-US" sz="2400" smtClean="0">
              <a:solidFill>
                <a:srgbClr val="0099CC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Even More Structures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600200"/>
            <a:ext cx="8458200" cy="4572000"/>
          </a:xfrm>
        </p:spPr>
        <p:txBody>
          <a:bodyPr/>
          <a:lstStyle/>
          <a:p>
            <a:pPr eaLnBrk="1" hangingPunct="1"/>
            <a:r>
              <a:rPr lang="en-US" smtClean="0"/>
              <a:t>Lexicon: </a:t>
            </a:r>
            <a:r>
              <a:rPr lang="en-US" i="1" smtClean="0">
                <a:solidFill>
                  <a:srgbClr val="FF0000"/>
                </a:solidFill>
              </a:rPr>
              <a:t>the a small nice big very boy girl sees likes</a:t>
            </a:r>
          </a:p>
          <a:p>
            <a:pPr eaLnBrk="1" hangingPunct="1"/>
            <a:r>
              <a:rPr lang="en-US" smtClean="0"/>
              <a:t>Grammatical sentences: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((the) boy)</a:t>
            </a:r>
            <a:r>
              <a:rPr lang="en-US" smtClean="0"/>
              <a:t> likes </a:t>
            </a:r>
            <a:r>
              <a:rPr lang="en-US" smtClean="0">
                <a:solidFill>
                  <a:srgbClr val="0099CC"/>
                </a:solidFill>
              </a:rPr>
              <a:t>((a) girl)</a:t>
            </a:r>
            <a:r>
              <a:rPr lang="en-US" smtClean="0"/>
              <a:t> 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((the) (small) girl)</a:t>
            </a:r>
            <a:r>
              <a:rPr lang="en-US" smtClean="0"/>
              <a:t> likes </a:t>
            </a:r>
            <a:r>
              <a:rPr lang="en-US" smtClean="0">
                <a:solidFill>
                  <a:srgbClr val="0099CC"/>
                </a:solidFill>
              </a:rPr>
              <a:t>((the) (big) girl)</a:t>
            </a:r>
          </a:p>
          <a:p>
            <a:pPr lvl="1" eaLnBrk="1" hangingPunct="1"/>
            <a:r>
              <a:rPr lang="en-US" smtClean="0">
                <a:solidFill>
                  <a:srgbClr val="CC4A75"/>
                </a:solidFill>
              </a:rPr>
              <a:t>((a) ((very) small) (nice) boy)</a:t>
            </a:r>
            <a:r>
              <a:rPr lang="en-US" smtClean="0"/>
              <a:t> sees </a:t>
            </a:r>
            <a:r>
              <a:rPr lang="en-US" smtClean="0">
                <a:solidFill>
                  <a:srgbClr val="0099CC"/>
                </a:solidFill>
              </a:rPr>
              <a:t>((a) ((very) nice) girl)</a:t>
            </a:r>
          </a:p>
          <a:p>
            <a:pPr eaLnBrk="1" hangingPunct="1"/>
            <a:r>
              <a:rPr lang="en-US" smtClean="0"/>
              <a:t>Ungrammatical sentences: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CC4A75"/>
                </a:solidFill>
              </a:rPr>
              <a:t>((the) boy)</a:t>
            </a:r>
            <a:r>
              <a:rPr lang="en-US" smtClean="0"/>
              <a:t> </a:t>
            </a:r>
            <a:r>
              <a:rPr lang="en-US" smtClean="0">
                <a:solidFill>
                  <a:srgbClr val="0099CC"/>
                </a:solidFill>
              </a:rPr>
              <a:t>((the) girl)</a:t>
            </a:r>
          </a:p>
          <a:p>
            <a:pPr lvl="1" eaLnBrk="1" hangingPunct="1"/>
            <a:r>
              <a:rPr lang="en-US" smtClean="0"/>
              <a:t>*</a:t>
            </a:r>
            <a:r>
              <a:rPr lang="en-US" smtClean="0">
                <a:solidFill>
                  <a:srgbClr val="CC4A75"/>
                </a:solidFill>
              </a:rPr>
              <a:t>((small) boy)</a:t>
            </a:r>
            <a:r>
              <a:rPr lang="en-US" smtClean="0"/>
              <a:t> likes </a:t>
            </a:r>
            <a:r>
              <a:rPr lang="en-US" smtClean="0">
                <a:solidFill>
                  <a:srgbClr val="0099CC"/>
                </a:solidFill>
              </a:rPr>
              <a:t>((the) (nice) girl)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From Substrings to Trees</a:t>
            </a:r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smtClean="0">
                <a:solidFill>
                  <a:srgbClr val="CC4A75"/>
                </a:solidFill>
              </a:rPr>
              <a:t>((the) boy)</a:t>
            </a:r>
            <a:r>
              <a:rPr lang="en-US" smtClean="0"/>
              <a:t> likes </a:t>
            </a:r>
            <a:r>
              <a:rPr lang="en-US" smtClean="0">
                <a:solidFill>
                  <a:srgbClr val="0099CC"/>
                </a:solidFill>
              </a:rPr>
              <a:t>((a) girl))</a:t>
            </a:r>
          </a:p>
          <a:p>
            <a:pPr eaLnBrk="1" hangingPunct="1"/>
            <a:endParaRPr lang="en-US" smtClean="0">
              <a:solidFill>
                <a:srgbClr val="0099CC"/>
              </a:solidFill>
            </a:endParaRPr>
          </a:p>
          <a:p>
            <a:pPr eaLnBrk="1" hangingPunct="1"/>
            <a:endParaRPr lang="en-US" smtClean="0">
              <a:solidFill>
                <a:srgbClr val="0099CC"/>
              </a:solidFill>
            </a:endParaRPr>
          </a:p>
        </p:txBody>
      </p:sp>
      <p:grpSp>
        <p:nvGrpSpPr>
          <p:cNvPr id="38915" name="Group 98"/>
          <p:cNvGrpSpPr>
            <a:grpSpLocks/>
          </p:cNvGrpSpPr>
          <p:nvPr/>
        </p:nvGrpSpPr>
        <p:grpSpPr bwMode="auto">
          <a:xfrm>
            <a:off x="1447800" y="3679825"/>
            <a:ext cx="4324350" cy="1958975"/>
            <a:chOff x="912" y="1728"/>
            <a:chExt cx="2724" cy="1234"/>
          </a:xfrm>
        </p:grpSpPr>
        <p:sp>
          <p:nvSpPr>
            <p:cNvPr id="38916" name="Oval 4"/>
            <p:cNvSpPr>
              <a:spLocks noChangeArrowheads="1"/>
            </p:cNvSpPr>
            <p:nvPr/>
          </p:nvSpPr>
          <p:spPr bwMode="auto">
            <a:xfrm>
              <a:off x="2208" y="172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8917" name="Line 7"/>
            <p:cNvSpPr>
              <a:spLocks noChangeShapeType="1"/>
            </p:cNvSpPr>
            <p:nvPr/>
          </p:nvSpPr>
          <p:spPr bwMode="auto">
            <a:xfrm flipH="1">
              <a:off x="1392" y="1776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Oval 8"/>
            <p:cNvSpPr>
              <a:spLocks noChangeArrowheads="1"/>
            </p:cNvSpPr>
            <p:nvPr/>
          </p:nvSpPr>
          <p:spPr bwMode="auto">
            <a:xfrm>
              <a:off x="1392" y="201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8919" name="Oval 9"/>
            <p:cNvSpPr>
              <a:spLocks noChangeArrowheads="1"/>
            </p:cNvSpPr>
            <p:nvPr/>
          </p:nvSpPr>
          <p:spPr bwMode="auto">
            <a:xfrm>
              <a:off x="1104" y="230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8920" name="Oval 10"/>
            <p:cNvSpPr>
              <a:spLocks noChangeArrowheads="1"/>
            </p:cNvSpPr>
            <p:nvPr/>
          </p:nvSpPr>
          <p:spPr bwMode="auto">
            <a:xfrm>
              <a:off x="2832" y="230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8921" name="Oval 11"/>
            <p:cNvSpPr>
              <a:spLocks noChangeArrowheads="1"/>
            </p:cNvSpPr>
            <p:nvPr/>
          </p:nvSpPr>
          <p:spPr bwMode="auto">
            <a:xfrm>
              <a:off x="3120" y="2016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/>
            </a:p>
          </p:txBody>
        </p:sp>
        <p:sp>
          <p:nvSpPr>
            <p:cNvPr id="38922" name="Line 13"/>
            <p:cNvSpPr>
              <a:spLocks noChangeShapeType="1"/>
            </p:cNvSpPr>
            <p:nvPr/>
          </p:nvSpPr>
          <p:spPr bwMode="auto">
            <a:xfrm>
              <a:off x="1440" y="206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3" name="Line 14"/>
            <p:cNvSpPr>
              <a:spLocks noChangeShapeType="1"/>
            </p:cNvSpPr>
            <p:nvPr/>
          </p:nvSpPr>
          <p:spPr bwMode="auto">
            <a:xfrm flipV="1">
              <a:off x="1152" y="206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4" name="Text Box 16"/>
            <p:cNvSpPr txBox="1">
              <a:spLocks noChangeArrowheads="1"/>
            </p:cNvSpPr>
            <p:nvPr/>
          </p:nvSpPr>
          <p:spPr bwMode="auto">
            <a:xfrm>
              <a:off x="1466" y="2261"/>
              <a:ext cx="52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sp>
          <p:nvSpPr>
            <p:cNvPr id="38925" name="Line 17"/>
            <p:cNvSpPr>
              <a:spLocks noChangeShapeType="1"/>
            </p:cNvSpPr>
            <p:nvPr/>
          </p:nvSpPr>
          <p:spPr bwMode="auto">
            <a:xfrm>
              <a:off x="1152" y="235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6" name="Text Box 18"/>
            <p:cNvSpPr txBox="1">
              <a:spLocks noChangeArrowheads="1"/>
            </p:cNvSpPr>
            <p:nvPr/>
          </p:nvSpPr>
          <p:spPr bwMode="auto">
            <a:xfrm>
              <a:off x="912" y="2597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the</a:t>
              </a:r>
            </a:p>
          </p:txBody>
        </p:sp>
        <p:sp>
          <p:nvSpPr>
            <p:cNvPr id="38927" name="Line 19"/>
            <p:cNvSpPr>
              <a:spLocks noChangeShapeType="1"/>
            </p:cNvSpPr>
            <p:nvPr/>
          </p:nvSpPr>
          <p:spPr bwMode="auto">
            <a:xfrm>
              <a:off x="2256" y="18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8" name="Text Box 20"/>
            <p:cNvSpPr txBox="1">
              <a:spLocks noChangeArrowheads="1"/>
            </p:cNvSpPr>
            <p:nvPr/>
          </p:nvSpPr>
          <p:spPr bwMode="auto">
            <a:xfrm>
              <a:off x="1968" y="2064"/>
              <a:ext cx="61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38929" name="Line 21"/>
            <p:cNvSpPr>
              <a:spLocks noChangeShapeType="1"/>
            </p:cNvSpPr>
            <p:nvPr/>
          </p:nvSpPr>
          <p:spPr bwMode="auto">
            <a:xfrm>
              <a:off x="2256" y="1776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Line 22"/>
            <p:cNvSpPr>
              <a:spLocks noChangeShapeType="1"/>
            </p:cNvSpPr>
            <p:nvPr/>
          </p:nvSpPr>
          <p:spPr bwMode="auto">
            <a:xfrm>
              <a:off x="3120" y="206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1" name="Line 23"/>
            <p:cNvSpPr>
              <a:spLocks noChangeShapeType="1"/>
            </p:cNvSpPr>
            <p:nvPr/>
          </p:nvSpPr>
          <p:spPr bwMode="auto">
            <a:xfrm flipH="1">
              <a:off x="2880" y="206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2" name="Text Box 24"/>
            <p:cNvSpPr txBox="1">
              <a:spLocks noChangeArrowheads="1"/>
            </p:cNvSpPr>
            <p:nvPr/>
          </p:nvSpPr>
          <p:spPr bwMode="auto">
            <a:xfrm>
              <a:off x="3168" y="2352"/>
              <a:ext cx="4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0099CC"/>
                  </a:solidFill>
                  <a:latin typeface="Tahoma" pitchFamily="34" charset="0"/>
                </a:rPr>
                <a:t>girl</a:t>
              </a:r>
            </a:p>
          </p:txBody>
        </p:sp>
        <p:sp>
          <p:nvSpPr>
            <p:cNvPr id="38933" name="Line 25"/>
            <p:cNvSpPr>
              <a:spLocks noChangeShapeType="1"/>
            </p:cNvSpPr>
            <p:nvPr/>
          </p:nvSpPr>
          <p:spPr bwMode="auto">
            <a:xfrm>
              <a:off x="2880" y="2400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4" name="Text Box 27"/>
            <p:cNvSpPr txBox="1">
              <a:spLocks noChangeArrowheads="1"/>
            </p:cNvSpPr>
            <p:nvPr/>
          </p:nvSpPr>
          <p:spPr bwMode="auto">
            <a:xfrm>
              <a:off x="2755" y="2597"/>
              <a:ext cx="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0099CC"/>
                  </a:solidFill>
                  <a:latin typeface="Tahoma" pitchFamily="34" charset="0"/>
                </a:rPr>
                <a:t>a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AutoShap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How do we Label the Nodes?</a:t>
            </a:r>
          </a:p>
        </p:txBody>
      </p:sp>
      <p:sp>
        <p:nvSpPr>
          <p:cNvPr id="40962" name="Rectangle 1027"/>
          <p:cNvSpPr>
            <a:spLocks noGrp="1" noChangeArrowheads="1"/>
          </p:cNvSpPr>
          <p:nvPr>
            <p:ph idx="4294967295"/>
          </p:nvPr>
        </p:nvSpPr>
        <p:spPr>
          <a:xfrm>
            <a:off x="304800" y="1676400"/>
            <a:ext cx="84582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( </a:t>
            </a:r>
            <a:r>
              <a:rPr lang="en-US" smtClean="0">
                <a:solidFill>
                  <a:srgbClr val="CC4A75"/>
                </a:solidFill>
              </a:rPr>
              <a:t>((the) boy)</a:t>
            </a:r>
            <a:r>
              <a:rPr lang="en-US" smtClean="0"/>
              <a:t> likes </a:t>
            </a:r>
            <a:r>
              <a:rPr lang="en-US" smtClean="0">
                <a:solidFill>
                  <a:srgbClr val="0099CC"/>
                </a:solidFill>
              </a:rPr>
              <a:t>((a) girl) 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Choose </a:t>
            </a:r>
            <a:r>
              <a:rPr lang="en-US" smtClean="0">
                <a:solidFill>
                  <a:schemeClr val="accent2"/>
                </a:solidFill>
              </a:rPr>
              <a:t>constituents</a:t>
            </a:r>
            <a:r>
              <a:rPr lang="en-US" smtClean="0"/>
              <a:t> so each one has one </a:t>
            </a:r>
            <a:r>
              <a:rPr lang="en-US" smtClean="0">
                <a:solidFill>
                  <a:schemeClr val="accent2"/>
                </a:solidFill>
              </a:rPr>
              <a:t>non-bracketed </a:t>
            </a:r>
            <a:r>
              <a:rPr lang="en-US" smtClean="0"/>
              <a:t>word: the </a:t>
            </a:r>
            <a:r>
              <a:rPr lang="en-US" b="1" smtClean="0">
                <a:solidFill>
                  <a:schemeClr val="accent2"/>
                </a:solidFill>
              </a:rPr>
              <a:t>head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Group words by </a:t>
            </a:r>
            <a:r>
              <a:rPr lang="en-US" smtClean="0">
                <a:solidFill>
                  <a:schemeClr val="accent2"/>
                </a:solidFill>
              </a:rPr>
              <a:t>distribution of constituents they head</a:t>
            </a:r>
            <a:r>
              <a:rPr lang="en-US" smtClean="0"/>
              <a:t> (POS)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Noun (N), verb (V), adjective (Adj), adverb (Adv), determiner (Det)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chemeClr val="accent2"/>
                </a:solidFill>
              </a:rPr>
              <a:t>Category</a:t>
            </a:r>
            <a:r>
              <a:rPr lang="en-US" smtClean="0"/>
              <a:t> of constituent: </a:t>
            </a:r>
            <a:r>
              <a:rPr lang="en-US" smtClean="0">
                <a:solidFill>
                  <a:schemeClr val="accent2"/>
                </a:solidFill>
              </a:rPr>
              <a:t>XP</a:t>
            </a:r>
            <a:r>
              <a:rPr lang="en-US" smtClean="0"/>
              <a:t>, where X is POS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NP, S, AdjP, AdvP, DetP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Types of Nodes</a:t>
            </a:r>
          </a:p>
        </p:txBody>
      </p:sp>
      <p:sp>
        <p:nvSpPr>
          <p:cNvPr id="450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229600" cy="4876800"/>
          </a:xfrm>
        </p:spPr>
        <p:txBody>
          <a:bodyPr/>
          <a:lstStyle/>
          <a:p>
            <a:pPr eaLnBrk="1" hangingPunct="1"/>
            <a:r>
              <a:rPr lang="en-US" smtClean="0"/>
              <a:t>(</a:t>
            </a:r>
            <a:r>
              <a:rPr lang="en-US" smtClean="0">
                <a:solidFill>
                  <a:srgbClr val="CC4A75"/>
                </a:solidFill>
              </a:rPr>
              <a:t>((the/Det) boy/N)</a:t>
            </a:r>
            <a:r>
              <a:rPr lang="en-US" smtClean="0"/>
              <a:t> likes/V </a:t>
            </a:r>
            <a:r>
              <a:rPr lang="en-US" smtClean="0">
                <a:solidFill>
                  <a:schemeClr val="hlink"/>
                </a:solidFill>
              </a:rPr>
              <a:t>((a/Det) girl/N)</a:t>
            </a:r>
            <a:r>
              <a:rPr lang="en-US" smtClean="0"/>
              <a:t>)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grpSp>
        <p:nvGrpSpPr>
          <p:cNvPr id="45059" name="Group 4"/>
          <p:cNvGrpSpPr>
            <a:grpSpLocks/>
          </p:cNvGrpSpPr>
          <p:nvPr/>
        </p:nvGrpSpPr>
        <p:grpSpPr bwMode="auto">
          <a:xfrm>
            <a:off x="1651000" y="2700338"/>
            <a:ext cx="4368800" cy="3525837"/>
            <a:chOff x="896" y="1701"/>
            <a:chExt cx="2752" cy="2221"/>
          </a:xfrm>
        </p:grpSpPr>
        <p:sp>
          <p:nvSpPr>
            <p:cNvPr id="45069" name="Line 5"/>
            <p:cNvSpPr>
              <a:spLocks noChangeShapeType="1"/>
            </p:cNvSpPr>
            <p:nvPr/>
          </p:nvSpPr>
          <p:spPr bwMode="auto">
            <a:xfrm>
              <a:off x="144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0" name="Line 6"/>
            <p:cNvSpPr>
              <a:spLocks noChangeShapeType="1"/>
            </p:cNvSpPr>
            <p:nvPr/>
          </p:nvSpPr>
          <p:spPr bwMode="auto">
            <a:xfrm flipV="1">
              <a:off x="1152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1" name="Text Box 7"/>
            <p:cNvSpPr txBox="1">
              <a:spLocks noChangeArrowheads="1"/>
            </p:cNvSpPr>
            <p:nvPr/>
          </p:nvSpPr>
          <p:spPr bwMode="auto">
            <a:xfrm>
              <a:off x="1466" y="2851"/>
              <a:ext cx="52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rgbClr val="CC4A75"/>
                  </a:solidFill>
                  <a:latin typeface="Tahoma" pitchFamily="34" charset="0"/>
                </a:rPr>
                <a:t>boy</a:t>
              </a:r>
            </a:p>
          </p:txBody>
        </p:sp>
        <p:grpSp>
          <p:nvGrpSpPr>
            <p:cNvPr id="45072" name="Group 8"/>
            <p:cNvGrpSpPr>
              <a:grpSpLocks/>
            </p:cNvGrpSpPr>
            <p:nvPr/>
          </p:nvGrpSpPr>
          <p:grpSpPr bwMode="auto">
            <a:xfrm>
              <a:off x="912" y="3312"/>
              <a:ext cx="480" cy="610"/>
              <a:chOff x="912" y="2942"/>
              <a:chExt cx="480" cy="610"/>
            </a:xfrm>
          </p:grpSpPr>
          <p:sp>
            <p:nvSpPr>
              <p:cNvPr id="45087" name="Line 9"/>
              <p:cNvSpPr>
                <a:spLocks noChangeShapeType="1"/>
              </p:cNvSpPr>
              <p:nvPr/>
            </p:nvSpPr>
            <p:spPr bwMode="auto">
              <a:xfrm>
                <a:off x="1152" y="294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88" name="Text Box 10"/>
              <p:cNvSpPr txBox="1">
                <a:spLocks noChangeArrowheads="1"/>
              </p:cNvSpPr>
              <p:nvPr/>
            </p:nvSpPr>
            <p:spPr bwMode="auto">
              <a:xfrm>
                <a:off x="912" y="3187"/>
                <a:ext cx="480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3200">
                    <a:solidFill>
                      <a:srgbClr val="CC4A75"/>
                    </a:solidFill>
                    <a:latin typeface="Tahoma" pitchFamily="34" charset="0"/>
                  </a:rPr>
                  <a:t>the</a:t>
                </a:r>
              </a:p>
            </p:txBody>
          </p:sp>
        </p:grpSp>
        <p:sp>
          <p:nvSpPr>
            <p:cNvPr id="45073" name="Text Box 11"/>
            <p:cNvSpPr txBox="1">
              <a:spLocks noChangeArrowheads="1"/>
            </p:cNvSpPr>
            <p:nvPr/>
          </p:nvSpPr>
          <p:spPr bwMode="auto">
            <a:xfrm>
              <a:off x="1968" y="2352"/>
              <a:ext cx="61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latin typeface="Tahoma" pitchFamily="34" charset="0"/>
                </a:rPr>
                <a:t>likes</a:t>
              </a:r>
            </a:p>
          </p:txBody>
        </p:sp>
        <p:sp>
          <p:nvSpPr>
            <p:cNvPr id="45074" name="Line 12"/>
            <p:cNvSpPr>
              <a:spLocks noChangeShapeType="1"/>
            </p:cNvSpPr>
            <p:nvPr/>
          </p:nvSpPr>
          <p:spPr bwMode="auto">
            <a:xfrm flipH="1">
              <a:off x="1392" y="2064"/>
              <a:ext cx="864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5" name="Line 13"/>
            <p:cNvSpPr>
              <a:spLocks noChangeShapeType="1"/>
            </p:cNvSpPr>
            <p:nvPr/>
          </p:nvSpPr>
          <p:spPr bwMode="auto">
            <a:xfrm>
              <a:off x="2256" y="21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6" name="Line 14"/>
            <p:cNvSpPr>
              <a:spLocks noChangeShapeType="1"/>
            </p:cNvSpPr>
            <p:nvPr/>
          </p:nvSpPr>
          <p:spPr bwMode="auto">
            <a:xfrm>
              <a:off x="2256" y="2064"/>
              <a:ext cx="91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Line 15"/>
            <p:cNvSpPr>
              <a:spLocks noChangeShapeType="1"/>
            </p:cNvSpPr>
            <p:nvPr/>
          </p:nvSpPr>
          <p:spPr bwMode="auto">
            <a:xfrm>
              <a:off x="3168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8" name="Line 16"/>
            <p:cNvSpPr>
              <a:spLocks noChangeShapeType="1"/>
            </p:cNvSpPr>
            <p:nvPr/>
          </p:nvSpPr>
          <p:spPr bwMode="auto">
            <a:xfrm flipH="1">
              <a:off x="2880" y="2654"/>
              <a:ext cx="288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Text Box 17"/>
            <p:cNvSpPr txBox="1">
              <a:spLocks noChangeArrowheads="1"/>
            </p:cNvSpPr>
            <p:nvPr/>
          </p:nvSpPr>
          <p:spPr bwMode="auto">
            <a:xfrm>
              <a:off x="3180" y="2942"/>
              <a:ext cx="46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girl</a:t>
              </a:r>
            </a:p>
          </p:txBody>
        </p:sp>
        <p:sp>
          <p:nvSpPr>
            <p:cNvPr id="45080" name="Line 18"/>
            <p:cNvSpPr>
              <a:spLocks noChangeShapeType="1"/>
            </p:cNvSpPr>
            <p:nvPr/>
          </p:nvSpPr>
          <p:spPr bwMode="auto">
            <a:xfrm>
              <a:off x="2880" y="3312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Text Box 19"/>
            <p:cNvSpPr txBox="1">
              <a:spLocks noChangeArrowheads="1"/>
            </p:cNvSpPr>
            <p:nvPr/>
          </p:nvSpPr>
          <p:spPr bwMode="auto">
            <a:xfrm>
              <a:off x="2755" y="3523"/>
              <a:ext cx="25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3200">
                  <a:solidFill>
                    <a:schemeClr val="hlink"/>
                  </a:solidFill>
                  <a:latin typeface="Tahoma" pitchFamily="34" charset="0"/>
                </a:rPr>
                <a:t>a</a:t>
              </a:r>
            </a:p>
          </p:txBody>
        </p:sp>
        <p:sp>
          <p:nvSpPr>
            <p:cNvPr id="45082" name="Text Box 20"/>
            <p:cNvSpPr txBox="1">
              <a:spLocks noChangeArrowheads="1"/>
            </p:cNvSpPr>
            <p:nvPr/>
          </p:nvSpPr>
          <p:spPr bwMode="auto">
            <a:xfrm>
              <a:off x="896" y="2949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45083" name="Text Box 21"/>
            <p:cNvSpPr txBox="1">
              <a:spLocks noChangeArrowheads="1"/>
            </p:cNvSpPr>
            <p:nvPr/>
          </p:nvSpPr>
          <p:spPr bwMode="auto">
            <a:xfrm>
              <a:off x="1282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45084" name="Text Box 22"/>
            <p:cNvSpPr txBox="1">
              <a:spLocks noChangeArrowheads="1"/>
            </p:cNvSpPr>
            <p:nvPr/>
          </p:nvSpPr>
          <p:spPr bwMode="auto">
            <a:xfrm>
              <a:off x="2976" y="2352"/>
              <a:ext cx="3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NP</a:t>
              </a:r>
            </a:p>
          </p:txBody>
        </p:sp>
        <p:sp>
          <p:nvSpPr>
            <p:cNvPr id="45085" name="Text Box 23"/>
            <p:cNvSpPr txBox="1">
              <a:spLocks noChangeArrowheads="1"/>
            </p:cNvSpPr>
            <p:nvPr/>
          </p:nvSpPr>
          <p:spPr bwMode="auto">
            <a:xfrm>
              <a:off x="2621" y="2976"/>
              <a:ext cx="5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DetP</a:t>
              </a:r>
            </a:p>
          </p:txBody>
        </p:sp>
        <p:sp>
          <p:nvSpPr>
            <p:cNvPr id="45086" name="Text Box 24"/>
            <p:cNvSpPr txBox="1">
              <a:spLocks noChangeArrowheads="1"/>
            </p:cNvSpPr>
            <p:nvPr/>
          </p:nvSpPr>
          <p:spPr bwMode="auto">
            <a:xfrm>
              <a:off x="2145" y="1701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400">
                  <a:latin typeface="Tahoma" pitchFamily="34" charset="0"/>
                </a:rPr>
                <a:t>S</a:t>
              </a:r>
            </a:p>
          </p:txBody>
        </p:sp>
      </p:grp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6134100" y="3429000"/>
            <a:ext cx="24003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ahoma" pitchFamily="34" charset="0"/>
              </a:rPr>
              <a:t>Phrase-structure</a:t>
            </a:r>
          </a:p>
          <a:p>
            <a:r>
              <a:rPr lang="en-US" sz="2400">
                <a:latin typeface="Tahoma" pitchFamily="34" charset="0"/>
              </a:rPr>
              <a:t>tree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0" y="2895600"/>
            <a:ext cx="3505200" cy="1339850"/>
            <a:chOff x="0" y="1824"/>
            <a:chExt cx="2208" cy="844"/>
          </a:xfrm>
        </p:grpSpPr>
        <p:sp>
          <p:nvSpPr>
            <p:cNvPr id="45066" name="Text Box 27"/>
            <p:cNvSpPr txBox="1">
              <a:spLocks noChangeArrowheads="1"/>
            </p:cNvSpPr>
            <p:nvPr/>
          </p:nvSpPr>
          <p:spPr bwMode="auto">
            <a:xfrm>
              <a:off x="0" y="1920"/>
              <a:ext cx="1339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ahoma" pitchFamily="34" charset="0"/>
                </a:rPr>
                <a:t>nonterminal</a:t>
              </a:r>
            </a:p>
            <a:p>
              <a:r>
                <a:rPr lang="en-US" sz="2400">
                  <a:latin typeface="Tahoma" pitchFamily="34" charset="0"/>
                </a:rPr>
                <a:t>symbols</a:t>
              </a:r>
            </a:p>
            <a:p>
              <a:r>
                <a:rPr lang="en-US" sz="2400">
                  <a:latin typeface="Tahoma" pitchFamily="34" charset="0"/>
                </a:rPr>
                <a:t>= constituents</a:t>
              </a:r>
            </a:p>
          </p:txBody>
        </p:sp>
        <p:sp>
          <p:nvSpPr>
            <p:cNvPr id="45067" name="Line 28"/>
            <p:cNvSpPr>
              <a:spLocks noChangeShapeType="1"/>
            </p:cNvSpPr>
            <p:nvPr/>
          </p:nvSpPr>
          <p:spPr bwMode="auto">
            <a:xfrm flipV="1">
              <a:off x="1248" y="1824"/>
              <a:ext cx="960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Line 29"/>
            <p:cNvSpPr>
              <a:spLocks noChangeShapeType="1"/>
            </p:cNvSpPr>
            <p:nvPr/>
          </p:nvSpPr>
          <p:spPr bwMode="auto">
            <a:xfrm>
              <a:off x="1152" y="2160"/>
              <a:ext cx="288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2590800" y="5257800"/>
            <a:ext cx="5356225" cy="1371600"/>
            <a:chOff x="1632" y="3312"/>
            <a:chExt cx="3374" cy="864"/>
          </a:xfrm>
        </p:grpSpPr>
        <p:sp>
          <p:nvSpPr>
            <p:cNvPr id="45063" name="Text Box 31"/>
            <p:cNvSpPr txBox="1">
              <a:spLocks noChangeArrowheads="1"/>
            </p:cNvSpPr>
            <p:nvPr/>
          </p:nvSpPr>
          <p:spPr bwMode="auto">
            <a:xfrm>
              <a:off x="2688" y="3888"/>
              <a:ext cx="23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ahoma" pitchFamily="34" charset="0"/>
                </a:rPr>
                <a:t>terminal symbols = words</a:t>
              </a:r>
            </a:p>
          </p:txBody>
        </p:sp>
        <p:sp>
          <p:nvSpPr>
            <p:cNvPr id="45064" name="Line 32"/>
            <p:cNvSpPr>
              <a:spLocks noChangeShapeType="1"/>
            </p:cNvSpPr>
            <p:nvPr/>
          </p:nvSpPr>
          <p:spPr bwMode="auto">
            <a:xfrm flipV="1">
              <a:off x="3600" y="3312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Line 33"/>
            <p:cNvSpPr>
              <a:spLocks noChangeShapeType="1"/>
            </p:cNvSpPr>
            <p:nvPr/>
          </p:nvSpPr>
          <p:spPr bwMode="auto">
            <a:xfrm flipH="1" flipV="1">
              <a:off x="1632" y="3792"/>
              <a:ext cx="1008" cy="19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1752600" y="3505200"/>
            <a:ext cx="76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97" grpId="0" autoUpdateAnimBg="0"/>
      <p:bldP spid="4509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4693</TotalTime>
  <Words>2046</Words>
  <Application>Microsoft Macintosh PowerPoint</Application>
  <PresentationFormat>On-screen Show (4:3)</PresentationFormat>
  <Paragraphs>454</Paragraphs>
  <Slides>35</Slides>
  <Notes>23</Notes>
  <HiddenSlides>7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Default Design</vt:lpstr>
      <vt:lpstr>Parsing with Context-Free Grammars for ASR</vt:lpstr>
      <vt:lpstr>What is Syntax?</vt:lpstr>
      <vt:lpstr>Structure in Strings</vt:lpstr>
      <vt:lpstr>One Version of Constituent Structure</vt:lpstr>
      <vt:lpstr>Another Constituency Hypothesis</vt:lpstr>
      <vt:lpstr>Even More Structures</vt:lpstr>
      <vt:lpstr>From Substrings to Trees</vt:lpstr>
      <vt:lpstr>How do we Label the Nodes?</vt:lpstr>
      <vt:lpstr>Types of Nodes</vt:lpstr>
      <vt:lpstr>Determining Part-of-Speech                                                                                                                              </vt:lpstr>
      <vt:lpstr>Determining Part-of-Speech </vt:lpstr>
      <vt:lpstr>Constituency</vt:lpstr>
      <vt:lpstr>NP Constituency</vt:lpstr>
      <vt:lpstr>PP Constituency</vt:lpstr>
      <vt:lpstr>Phrase Structure and Dependency Structure</vt:lpstr>
      <vt:lpstr>Phrase Structure and Dependency Structure</vt:lpstr>
      <vt:lpstr>Types of Dependency </vt:lpstr>
      <vt:lpstr>Grammatical Relations</vt:lpstr>
      <vt:lpstr>Subcategorization</vt:lpstr>
      <vt:lpstr>VP Constituency</vt:lpstr>
      <vt:lpstr>VP Constituency</vt:lpstr>
      <vt:lpstr>Context-Free Grammars</vt:lpstr>
      <vt:lpstr>A Fragment of English</vt:lpstr>
      <vt:lpstr>Derivations in a CFG</vt:lpstr>
      <vt:lpstr>Derivations in a CFG</vt:lpstr>
      <vt:lpstr>Derivations in a CFG</vt:lpstr>
      <vt:lpstr>Derivations in a CFG</vt:lpstr>
      <vt:lpstr>Derivations in a CFG</vt:lpstr>
      <vt:lpstr>Derivations in a CFG</vt:lpstr>
      <vt:lpstr>Derivations in a CFG</vt:lpstr>
      <vt:lpstr>Derivations in a CFG</vt:lpstr>
      <vt:lpstr>A More Complicated Fragment of English</vt:lpstr>
      <vt:lpstr>Pocket Sphinx Grammar Format</vt:lpstr>
      <vt:lpstr>Example</vt:lpstr>
      <vt:lpstr>Next Class</vt:lpstr>
    </vt:vector>
  </TitlesOfParts>
  <Company>AT&amp;T Labs Research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Syntax?</dc:title>
  <dc:creator>Owen Rambow</dc:creator>
  <cp:lastModifiedBy>Julia Hirschberg</cp:lastModifiedBy>
  <cp:revision>223</cp:revision>
  <dcterms:created xsi:type="dcterms:W3CDTF">2002-09-16T04:32:48Z</dcterms:created>
  <dcterms:modified xsi:type="dcterms:W3CDTF">2012-03-22T22:16:41Z</dcterms:modified>
</cp:coreProperties>
</file>