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98" r:id="rId2"/>
  </p:sldMasterIdLst>
  <p:notesMasterIdLst>
    <p:notesMasterId r:id="rId72"/>
  </p:notesMasterIdLst>
  <p:handoutMasterIdLst>
    <p:handoutMasterId r:id="rId73"/>
  </p:handoutMasterIdLst>
  <p:sldIdLst>
    <p:sldId id="256" r:id="rId3"/>
    <p:sldId id="411" r:id="rId4"/>
    <p:sldId id="313" r:id="rId5"/>
    <p:sldId id="314" r:id="rId6"/>
    <p:sldId id="353" r:id="rId7"/>
    <p:sldId id="315" r:id="rId8"/>
    <p:sldId id="316" r:id="rId9"/>
    <p:sldId id="319" r:id="rId10"/>
    <p:sldId id="318" r:id="rId11"/>
    <p:sldId id="354" r:id="rId12"/>
    <p:sldId id="320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2" r:id="rId32"/>
    <p:sldId id="433" r:id="rId33"/>
    <p:sldId id="434" r:id="rId34"/>
    <p:sldId id="435" r:id="rId35"/>
    <p:sldId id="436" r:id="rId36"/>
    <p:sldId id="438" r:id="rId37"/>
    <p:sldId id="439" r:id="rId38"/>
    <p:sldId id="440" r:id="rId39"/>
    <p:sldId id="441" r:id="rId40"/>
    <p:sldId id="442" r:id="rId41"/>
    <p:sldId id="444" r:id="rId42"/>
    <p:sldId id="445" r:id="rId43"/>
    <p:sldId id="446" r:id="rId44"/>
    <p:sldId id="447" r:id="rId45"/>
    <p:sldId id="448" r:id="rId46"/>
    <p:sldId id="449" r:id="rId47"/>
    <p:sldId id="450" r:id="rId48"/>
    <p:sldId id="451" r:id="rId49"/>
    <p:sldId id="452" r:id="rId50"/>
    <p:sldId id="453" r:id="rId51"/>
    <p:sldId id="454" r:id="rId52"/>
    <p:sldId id="455" r:id="rId53"/>
    <p:sldId id="456" r:id="rId54"/>
    <p:sldId id="457" r:id="rId55"/>
    <p:sldId id="458" r:id="rId56"/>
    <p:sldId id="459" r:id="rId57"/>
    <p:sldId id="460" r:id="rId58"/>
    <p:sldId id="461" r:id="rId59"/>
    <p:sldId id="462" r:id="rId60"/>
    <p:sldId id="463" r:id="rId61"/>
    <p:sldId id="464" r:id="rId62"/>
    <p:sldId id="465" r:id="rId63"/>
    <p:sldId id="466" r:id="rId64"/>
    <p:sldId id="467" r:id="rId65"/>
    <p:sldId id="468" r:id="rId66"/>
    <p:sldId id="469" r:id="rId67"/>
    <p:sldId id="470" r:id="rId68"/>
    <p:sldId id="471" r:id="rId69"/>
    <p:sldId id="472" r:id="rId70"/>
    <p:sldId id="473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1974" autoAdjust="0"/>
    <p:restoredTop sz="87207" autoAdjust="0"/>
  </p:normalViewPr>
  <p:slideViewPr>
    <p:cSldViewPr>
      <p:cViewPr>
        <p:scale>
          <a:sx n="75" d="100"/>
          <a:sy n="75" d="100"/>
        </p:scale>
        <p:origin x="-846" y="-7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8E5EE1-25EB-4AED-86FA-3576B85B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5099D5-3B97-4EB4-83D2-9003C0E8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963F3-1DDF-4FDF-ABFD-0697919A923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BEE5C-E03B-4D7C-9F68-F21A849A4AE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ED3D2-9607-41B2-9464-1D8C4650692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55725-BECE-4D6C-B4D1-52F4B7F0261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BD681-3BC8-46CA-9BD8-6B47BD02874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438C7-0C23-4DFD-BB96-3EAB2AD0EE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60CD4-41CE-419F-ABE9-D153FF93F98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DF3BE-D21A-4F18-B1F0-0AE4670E27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68530-9F54-4C86-9BF4-61B9E03355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F5147-6292-441D-A719-A8B1388458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9775F-80AC-467E-A7F6-EB809B79B60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41DD6-9DF2-4DD8-B1CF-A429F9C2FE3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A5929-28F1-4CE4-80F8-B944345B388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35B49-5EFA-45B2-BC1A-77D1FE55870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58BAF-3CBD-4531-9167-DD6A314AD2F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2253F-46C2-4B09-91E5-3A3CE49736B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A2CED-EDF0-4EA1-B281-0EBA8C93F91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09408-0560-4438-9167-2A5B05A30BC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F1516-AEFB-4735-A9C9-649FD53A022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8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5E338-91BD-4571-98B7-38C83E19AD0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EF60D-1B96-4104-891E-47B53891C18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373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26544-3B9B-482E-BAC9-5A797683153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5778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2E4CE-50D2-4795-83F9-566AC939AC6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57D84-2A0D-4601-AC9E-A3461AC107F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0D65D-591E-4D54-9E38-9D021C32717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Line of people, chalk line; hard as difficult or solid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49F77-45D5-459C-AD87-CE7E60D9BC9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B7110-C405-4D9E-8921-547B9365213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32DB2-5078-41CF-90B3-B8A7B70FA68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 here.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3F3D7-0506-4331-A0B4-A916DAE4BAA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B2005-C2AB-4F22-A665-27FFD4D3B66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40920-A185-45CC-95F1-61343816ACC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E3833-04F0-42A8-8477-BBEDC33CA71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86DF3-6C3E-4E07-B03E-42D3AB63E35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36710-1DB0-4718-97BF-478D3D0AA8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9E13-A359-474D-A627-2C51DE3EDCC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78C79-E177-44C7-87E6-B69F9028672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342E0-33E9-4CA6-A99A-DE7FC557703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30C8-C2C5-409F-B7F3-BBCF3D708DC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311E1-D4F8-4669-8039-45A7878015A8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4DA3F-04B6-487A-A491-A4BBB2833303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3FD3B-931E-4311-AAFF-9511DAC841A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6DCC2-BB3C-44C1-B988-B0C29782E47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288C5-E0B0-41EE-B598-A79E74647CC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B24F7-6734-4207-828A-8A67B791B34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76410-86E3-4C20-91F5-38DCBB38A96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D4EED-0A4B-44CA-8126-584B84D5AF02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999C6-09EA-4811-9FB1-5E960DA12A6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1E98E-7C86-417D-91E5-C406DD280C2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DF4D0-BD0C-4437-B565-821F696E7155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80AB6-6A5E-40B0-B796-FE0A0A0EF12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A8B39-63F6-4EDA-AFF4-8464E1353F9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36075-4581-4823-91E4-9431E34F5E1A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4D13B-61D9-44D7-AA78-E4F1EE0CDF58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7754-2A71-4761-99F4-EACDE4D5814C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CE467-5246-4130-A697-F3A36095903F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91312-3BD5-49CD-A5BB-0F1F954CEBA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8E222-085B-419B-95C7-5C3179C154D6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7AF56-0F2C-4773-9246-3B44F9C7FE2F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38990-D6A8-4223-973F-425B20DE2DA6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3B308-E7F1-4AA1-9CAC-D3AB2AC1B72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4A0EE-043C-42D9-BB1C-B543F2046B92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A50-8CBF-4A55-B204-6CA7BBD89EC7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CF89C-993A-475A-8EAC-EE158F9FF23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FD229-4B3C-436B-8E1F-DF4796C2ECB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0900A-80B4-4689-A9C4-E04B84B343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63499-C65A-4725-8596-F7F7106702A4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8556-FE4A-4830-AF3B-B7ECD8AD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CFD3-9111-4C71-AE8B-CD7ECA7E421B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6C03C-2B47-43F7-A2DF-40D43D71B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4D06-ACD4-4EF2-8D27-788BDE2C114A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8972-2533-43F8-BAF6-304A50FAE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08627-0230-43E2-8E16-5828013465BA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CB4-E7A5-4DDB-83E3-B39FE6A1F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E336-E8EC-4140-A460-8CA24004C2E3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EA9E3-7720-4A46-894F-56CF0D8D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0BD1-80EB-4986-B314-3144BD2549A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C816D-F7DB-43D4-A601-0EA4EE6E0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13F7-85AC-4A43-BD8A-81F31A5E116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3C8F-577C-4855-95CE-801A908ED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60433-22B0-41A0-846F-45D90680A1D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0FB3-8CBA-4D62-B89A-D402F536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E3B2F-38C2-4765-B61E-DB6B5A08A0B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2602-0780-41E6-B84C-6590D63A3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092E8-1310-494F-9A9C-1472EB84C21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A379-C9DC-4DDA-A64D-75E17C4BD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0E99-AEA0-48BA-82C7-4E5FC86D0D69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BED24-A11A-4D47-9984-01C7C2BC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fld id="{4E103049-A557-4CB4-9065-41DA38E4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07ED1A9F-A820-41AD-AADF-AFCD446CB289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10D8AEC-3FD2-4896-ABF8-21650343B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ordnetweb.princeton.edu/perl/webw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i.berkeley.edu/~framenet/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gsci.princeton.edu/cgi-bin/webwn2.0?stage=2&amp;word=dish&amp;posnumber=1&amp;searchtypenumber=3&amp;senses=&amp;showglosses=1" TargetMode="External"/><Relationship Id="rId4" Type="http://schemas.openxmlformats.org/officeDocument/2006/relationships/hyperlink" Target="http://www.cogsci.princeton.edu/~wn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Word Relations and Word Sense Disambiguation</a:t>
            </a:r>
          </a:p>
        </p:txBody>
      </p:sp>
      <p:sp>
        <p:nvSpPr>
          <p:cNvPr id="16386" name="Rectangle 6"/>
          <p:cNvSpPr>
            <a:spLocks noGrp="1"/>
          </p:cNvSpPr>
          <p:nvPr>
            <p:ph type="subTitle" idx="4294967295"/>
          </p:nvPr>
        </p:nvSpPr>
        <p:spPr>
          <a:xfrm>
            <a:off x="1371600" y="4005263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/>
              <a:t>Julia Hirschberg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/>
              <a:t>CS 4705</a:t>
            </a: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981200" y="5715000"/>
            <a:ext cx="707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adapted from Kathy McKeown, Dan Jurafsky, Jim Martin and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Metaphor vs. Metonymy</a:t>
            </a:r>
          </a:p>
        </p:txBody>
      </p:sp>
      <p:sp>
        <p:nvSpPr>
          <p:cNvPr id="34818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Specific types of polysemy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Metaphor</a:t>
            </a:r>
            <a:r>
              <a:rPr lang="en-US" smtClean="0"/>
              <a:t>: two different meaning domains are related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3300"/>
                </a:solidFill>
              </a:rPr>
              <a:t>.Citibank claimed it was misrepresented.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Corporation as person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Metonymy: use of one aspect of a concept to refer to other aspects of entity or to entity itself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3300"/>
                </a:solidFill>
              </a:rPr>
              <a:t>The Citibank is on the corner of Main and State.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Building stands for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ATIS examples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0000"/>
                </a:solidFill>
              </a:rPr>
              <a:t>Which flights </a:t>
            </a:r>
            <a:r>
              <a:rPr lang="en-US" i="1" smtClean="0">
                <a:solidFill>
                  <a:srgbClr val="FF0000"/>
                </a:solidFill>
              </a:rPr>
              <a:t>serve</a:t>
            </a:r>
            <a:r>
              <a:rPr lang="en-US" smtClean="0">
                <a:solidFill>
                  <a:srgbClr val="FF0000"/>
                </a:solidFill>
              </a:rPr>
              <a:t> breakfast?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0000"/>
                </a:solidFill>
              </a:rPr>
              <a:t>Does America West </a:t>
            </a:r>
            <a:r>
              <a:rPr lang="en-US" i="1" smtClean="0">
                <a:solidFill>
                  <a:srgbClr val="FF0000"/>
                </a:solidFill>
              </a:rPr>
              <a:t>serve</a:t>
            </a:r>
            <a:r>
              <a:rPr lang="en-US" smtClean="0">
                <a:solidFill>
                  <a:srgbClr val="FF0000"/>
                </a:solidFill>
              </a:rPr>
              <a:t> Philadelphia?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“zeugma” test: conjoin two potentially similar/dissimilar senses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A50021"/>
                </a:solidFill>
              </a:rPr>
              <a:t>?Does United serve breakfast and San Jose?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A50021"/>
                </a:solidFill>
              </a:rPr>
              <a:t>Does United serve breakfast and lunch?</a:t>
            </a:r>
          </a:p>
        </p:txBody>
      </p:sp>
      <p:sp>
        <p:nvSpPr>
          <p:cNvPr id="3686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Identify Words with Multiple Senses?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Synonymy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Word that have the same meaning in some or all contexts.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filbert / hazelnut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couch / sofa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big / large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automobile / car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vomit / throw up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0000"/>
                </a:solidFill>
              </a:rPr>
              <a:t>Water / H</a:t>
            </a:r>
            <a:r>
              <a:rPr lang="en-US" sz="2400" baseline="-25000" smtClean="0">
                <a:solidFill>
                  <a:srgbClr val="FF0000"/>
                </a:solidFill>
              </a:rPr>
              <a:t>2</a:t>
            </a:r>
            <a:r>
              <a:rPr lang="en-US" sz="2400" smtClean="0">
                <a:solidFill>
                  <a:srgbClr val="FF0000"/>
                </a:solidFill>
              </a:rPr>
              <a:t>0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Two lexemes are synonyms if they can be successfully substituted for each other in all situations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/>
              <a:t>If so they have the same </a:t>
            </a:r>
            <a:r>
              <a:rPr lang="en-US" sz="2400" b="1" smtClean="0"/>
              <a:t>propositional meaning</a:t>
            </a:r>
            <a:endParaRPr lang="en-US" sz="2400" smtClean="0"/>
          </a:p>
          <a:p>
            <a:pPr eaLnBrk="1" hangingPunct="1">
              <a:buFont typeface="Wingdings" pitchFamily="2" charset="2"/>
              <a:buChar char="§"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Few Examples of Perfect Synonymy</a:t>
            </a:r>
            <a:br>
              <a:rPr lang="en-US" smtClean="0"/>
            </a:br>
            <a:endParaRPr lang="en-US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Even if many aspects of meaning are identical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Still may not preserve the acceptability based on notions of politeness, slang, register, genre, etc.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E.g, </a:t>
            </a:r>
            <a:r>
              <a:rPr lang="en-US" smtClean="0">
                <a:solidFill>
                  <a:srgbClr val="FF3300"/>
                </a:solidFill>
              </a:rPr>
              <a:t>water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H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0, coffee </a:t>
            </a:r>
            <a:r>
              <a:rPr lang="en-US" smtClean="0"/>
              <a:t>and</a:t>
            </a:r>
            <a:r>
              <a:rPr lang="en-US" smtClean="0">
                <a:solidFill>
                  <a:srgbClr val="FF0000"/>
                </a:solidFill>
              </a:rPr>
              <a:t> java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1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430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33CC"/>
                </a:solidFill>
              </a:rPr>
              <a:t>Lemmas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33CC"/>
                </a:solidFill>
              </a:rPr>
              <a:t>wordforms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0033CC"/>
                </a:solidFill>
              </a:rPr>
              <a:t>lexeme</a:t>
            </a:r>
            <a:r>
              <a:rPr lang="en-US" sz="2400" smtClean="0"/>
              <a:t> is an abstract pairing of meaning and form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0033CC"/>
                </a:solidFill>
              </a:rPr>
              <a:t>lemma</a:t>
            </a:r>
            <a:r>
              <a:rPr lang="en-US" sz="2400" smtClean="0"/>
              <a:t> or citation form is the grammatical form that is used to represent a lexeme.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3300"/>
                </a:solidFill>
              </a:rPr>
              <a:t>Carpet</a:t>
            </a:r>
            <a:r>
              <a:rPr lang="en-US" sz="2000" smtClean="0"/>
              <a:t> is the lemma for </a:t>
            </a:r>
            <a:r>
              <a:rPr lang="en-US" sz="2000" smtClean="0">
                <a:solidFill>
                  <a:srgbClr val="FF3300"/>
                </a:solidFill>
              </a:rPr>
              <a:t>carpets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FF3300"/>
                </a:solidFill>
              </a:rPr>
              <a:t>Dormir</a:t>
            </a:r>
            <a:r>
              <a:rPr lang="en-US" sz="2000" smtClean="0"/>
              <a:t> is the lemma for </a:t>
            </a:r>
            <a:r>
              <a:rPr lang="en-US" sz="2000" smtClean="0">
                <a:solidFill>
                  <a:srgbClr val="FF3300"/>
                </a:solidFill>
              </a:rPr>
              <a:t>duermes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Specific surface forms </a:t>
            </a:r>
            <a:r>
              <a:rPr lang="en-US" sz="2400" smtClean="0">
                <a:solidFill>
                  <a:srgbClr val="FF3300"/>
                </a:solidFill>
              </a:rPr>
              <a:t>carpets, sung, duermes</a:t>
            </a:r>
            <a:r>
              <a:rPr lang="en-US" sz="2400" smtClean="0"/>
              <a:t> are called wordforms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lemma </a:t>
            </a:r>
            <a:r>
              <a:rPr lang="en-US" sz="2400" smtClean="0">
                <a:solidFill>
                  <a:srgbClr val="FF3300"/>
                </a:solidFill>
              </a:rPr>
              <a:t>bank</a:t>
            </a:r>
            <a:r>
              <a:rPr lang="en-US" sz="2400" smtClean="0"/>
              <a:t> has two senses: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3300"/>
                </a:solidFill>
              </a:rPr>
              <a:t>Instead, a bank can hold the investments in a custodial account in the client’s name.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3300"/>
                </a:solidFill>
              </a:rPr>
              <a:t>But as agriculture burgeons on the east bank, the river will shrink even more.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sense is a discrete representation of one aspect of the meaning of a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Synonymy Relates Senses not Words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Consider </a:t>
            </a:r>
            <a:r>
              <a:rPr lang="en-US" sz="2500" i="1" smtClean="0">
                <a:solidFill>
                  <a:schemeClr val="accent2"/>
                </a:solidFill>
              </a:rPr>
              <a:t>big</a:t>
            </a:r>
            <a:r>
              <a:rPr lang="en-US" sz="2500" smtClean="0"/>
              <a:t> and </a:t>
            </a:r>
            <a:r>
              <a:rPr lang="en-US" sz="2500" i="1" smtClean="0">
                <a:solidFill>
                  <a:schemeClr val="accent2"/>
                </a:solidFill>
              </a:rPr>
              <a:t>large</a:t>
            </a:r>
            <a:endParaRPr lang="en-US" sz="25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Are they synonyms?</a:t>
            </a:r>
            <a:endParaRPr lang="en-US" sz="2500" smtClean="0">
              <a:solidFill>
                <a:srgbClr val="A50021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smtClean="0">
                <a:solidFill>
                  <a:srgbClr val="FF0000"/>
                </a:solidFill>
              </a:rPr>
              <a:t>How </a:t>
            </a:r>
            <a:r>
              <a:rPr lang="en-US" sz="2100" b="1" smtClean="0">
                <a:solidFill>
                  <a:srgbClr val="FF0000"/>
                </a:solidFill>
              </a:rPr>
              <a:t>big</a:t>
            </a:r>
            <a:r>
              <a:rPr lang="en-US" sz="2100" smtClean="0">
                <a:solidFill>
                  <a:srgbClr val="FF0000"/>
                </a:solidFill>
              </a:rPr>
              <a:t> is that plane?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smtClean="0">
                <a:solidFill>
                  <a:srgbClr val="FF0000"/>
                </a:solidFill>
              </a:rPr>
              <a:t>Would I be flying on a </a:t>
            </a:r>
            <a:r>
              <a:rPr lang="en-US" sz="2100" b="1" smtClean="0">
                <a:solidFill>
                  <a:srgbClr val="FF0000"/>
                </a:solidFill>
              </a:rPr>
              <a:t>large</a:t>
            </a:r>
            <a:r>
              <a:rPr lang="en-US" sz="2100" smtClean="0">
                <a:solidFill>
                  <a:srgbClr val="FF0000"/>
                </a:solidFill>
              </a:rPr>
              <a:t> or a small plane?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How about: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smtClean="0">
                <a:solidFill>
                  <a:srgbClr val="FF0000"/>
                </a:solidFill>
              </a:rPr>
              <a:t>Miss Nelson, for instance, became a kind of </a:t>
            </a:r>
            <a:r>
              <a:rPr lang="en-US" sz="2100" b="1" smtClean="0">
                <a:solidFill>
                  <a:srgbClr val="FF0000"/>
                </a:solidFill>
              </a:rPr>
              <a:t>big </a:t>
            </a:r>
            <a:r>
              <a:rPr lang="en-US" sz="2100" smtClean="0">
                <a:solidFill>
                  <a:srgbClr val="FF0000"/>
                </a:solidFill>
              </a:rPr>
              <a:t>sister to Benjamin.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smtClean="0">
                <a:solidFill>
                  <a:srgbClr val="FF0000"/>
                </a:solidFill>
              </a:rPr>
              <a:t>?Miss Nelson, for instance, became a kind of </a:t>
            </a:r>
            <a:r>
              <a:rPr lang="en-US" sz="2100" b="1" smtClean="0">
                <a:solidFill>
                  <a:srgbClr val="FF0000"/>
                </a:solidFill>
              </a:rPr>
              <a:t>large</a:t>
            </a:r>
            <a:r>
              <a:rPr lang="en-US" sz="2100" smtClean="0">
                <a:solidFill>
                  <a:srgbClr val="FF0000"/>
                </a:solidFill>
              </a:rPr>
              <a:t> sister to Benjamin.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500" smtClean="0"/>
              <a:t>Why?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i="1" smtClean="0">
                <a:solidFill>
                  <a:srgbClr val="FF0000"/>
                </a:solidFill>
              </a:rPr>
              <a:t>big</a:t>
            </a:r>
            <a:r>
              <a:rPr lang="en-US" sz="2100" smtClean="0"/>
              <a:t> has a sense that means being older, or grown up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100" i="1" smtClean="0">
                <a:solidFill>
                  <a:schemeClr val="accent2"/>
                </a:solidFill>
              </a:rPr>
              <a:t>large</a:t>
            </a:r>
            <a:r>
              <a:rPr lang="en-US" sz="2100" smtClean="0"/>
              <a:t> lacks this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Antonyms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smtClean="0"/>
              <a:t>Senses that are </a:t>
            </a:r>
            <a:r>
              <a:rPr lang="en-US" sz="2500" b="1" i="1" smtClean="0"/>
              <a:t>opposites</a:t>
            </a:r>
            <a:r>
              <a:rPr lang="en-US" sz="2500" smtClean="0"/>
              <a:t> with respect to one feature of their meaning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smtClean="0"/>
              <a:t>Otherwise, they are very similar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3300"/>
                </a:solidFill>
              </a:rPr>
              <a:t>dark / light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3300"/>
                </a:solidFill>
              </a:rPr>
              <a:t>short / long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3300"/>
                </a:solidFill>
              </a:rPr>
              <a:t>hot / cold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3300"/>
                </a:solidFill>
              </a:rPr>
              <a:t>up / down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3300"/>
                </a:solidFill>
              </a:rPr>
              <a:t>in / out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500" smtClean="0"/>
              <a:t>More formally: antonyms can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Define a binary opposition or an attribute at opposite ends of a scale (</a:t>
            </a:r>
            <a:r>
              <a:rPr lang="en-US" sz="2400" i="1" smtClean="0">
                <a:solidFill>
                  <a:srgbClr val="FF3300"/>
                </a:solidFill>
              </a:rPr>
              <a:t>long/short, fast/slow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Be </a:t>
            </a:r>
            <a:r>
              <a:rPr lang="en-US" sz="2400" b="1" smtClean="0"/>
              <a:t>reversives</a:t>
            </a:r>
            <a:r>
              <a:rPr lang="en-US" sz="2400" smtClean="0"/>
              <a:t>: </a:t>
            </a:r>
            <a:r>
              <a:rPr lang="en-US" sz="2400" i="1" smtClean="0">
                <a:solidFill>
                  <a:srgbClr val="FF3300"/>
                </a:solidFill>
              </a:rPr>
              <a:t>rise/fall, up/down</a:t>
            </a:r>
            <a:endParaRPr lang="en-US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Hyponyms</a:t>
            </a:r>
          </a:p>
        </p:txBody>
      </p:sp>
      <p:sp>
        <p:nvSpPr>
          <p:cNvPr id="4915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smtClean="0"/>
              <a:t>A sense is a </a:t>
            </a:r>
            <a:r>
              <a:rPr lang="en-US" sz="3000" b="1" smtClean="0"/>
              <a:t>hyponym</a:t>
            </a:r>
            <a:r>
              <a:rPr lang="en-US" sz="3000" smtClean="0"/>
              <a:t> of another if the first sense is more specific, denoting a subclass of the other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car</a:t>
            </a:r>
            <a:r>
              <a:rPr lang="en-US" sz="3000" smtClean="0"/>
              <a:t> is a hyponym of </a:t>
            </a:r>
            <a:r>
              <a:rPr lang="en-US" sz="3000" i="1" smtClean="0">
                <a:solidFill>
                  <a:srgbClr val="FF3300"/>
                </a:solidFill>
              </a:rPr>
              <a:t>vehicle</a:t>
            </a:r>
            <a:endParaRPr lang="en-US" sz="300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dog</a:t>
            </a:r>
            <a:r>
              <a:rPr lang="en-US" sz="3000" smtClean="0"/>
              <a:t> is a hyponym of </a:t>
            </a:r>
            <a:r>
              <a:rPr lang="en-US" sz="3000" i="1" smtClean="0">
                <a:solidFill>
                  <a:srgbClr val="FF3300"/>
                </a:solidFill>
              </a:rPr>
              <a:t>animal</a:t>
            </a:r>
            <a:endParaRPr lang="en-US" sz="300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mango</a:t>
            </a:r>
            <a:r>
              <a:rPr lang="en-US" sz="3000" smtClean="0"/>
              <a:t> is a hyponym of </a:t>
            </a:r>
            <a:r>
              <a:rPr lang="en-US" sz="3000" i="1" smtClean="0">
                <a:solidFill>
                  <a:srgbClr val="FF3300"/>
                </a:solidFill>
              </a:rPr>
              <a:t>fruit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smtClean="0"/>
              <a:t>Conversely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vehicle</a:t>
            </a:r>
            <a:r>
              <a:rPr lang="en-US" sz="3000" smtClean="0"/>
              <a:t> is a hypernym/superordinate of </a:t>
            </a:r>
            <a:r>
              <a:rPr lang="en-US" sz="3000" i="1" smtClean="0">
                <a:solidFill>
                  <a:srgbClr val="FF3300"/>
                </a:solidFill>
              </a:rPr>
              <a:t>car</a:t>
            </a:r>
            <a:endParaRPr lang="en-US" sz="300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animal</a:t>
            </a:r>
            <a:r>
              <a:rPr lang="en-US" sz="3000" smtClean="0"/>
              <a:t> is a hypernym of </a:t>
            </a:r>
            <a:r>
              <a:rPr lang="en-US" sz="3000" i="1" smtClean="0">
                <a:solidFill>
                  <a:srgbClr val="FF3300"/>
                </a:solidFill>
              </a:rPr>
              <a:t>dog</a:t>
            </a:r>
            <a:endParaRPr lang="en-US" sz="300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i="1" smtClean="0">
                <a:solidFill>
                  <a:srgbClr val="FF3300"/>
                </a:solidFill>
              </a:rPr>
              <a:t>fruit</a:t>
            </a:r>
            <a:r>
              <a:rPr lang="en-US" sz="3000" smtClean="0"/>
              <a:t> is a hypernym of </a:t>
            </a:r>
            <a:r>
              <a:rPr lang="en-US" sz="3000" i="1" smtClean="0">
                <a:solidFill>
                  <a:srgbClr val="FF3300"/>
                </a:solidFill>
              </a:rPr>
              <a:t>mango</a:t>
            </a:r>
            <a:endParaRPr lang="en-US" sz="30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3000" smtClean="0">
              <a:solidFill>
                <a:srgbClr val="008000"/>
              </a:solidFill>
            </a:endParaRPr>
          </a:p>
        </p:txBody>
      </p:sp>
      <p:graphicFrame>
        <p:nvGraphicFramePr>
          <p:cNvPr id="37915" name="Group 27"/>
          <p:cNvGraphicFramePr>
            <a:graphicFrameLocks noGrp="1"/>
          </p:cNvGraphicFramePr>
          <p:nvPr/>
        </p:nvGraphicFramePr>
        <p:xfrm>
          <a:off x="304800" y="5775325"/>
          <a:ext cx="8458200" cy="930275"/>
        </p:xfrm>
        <a:graphic>
          <a:graphicData uri="http://schemas.openxmlformats.org/drawingml/2006/table">
            <a:tbl>
              <a:tblPr/>
              <a:tblGrid>
                <a:gridCol w="2154238"/>
                <a:gridCol w="1196975"/>
                <a:gridCol w="1676400"/>
                <a:gridCol w="1674812"/>
                <a:gridCol w="17557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superordinate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vehicle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fruit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furniture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mammal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hyponym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mango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chair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Hypernymy Defined</a:t>
            </a:r>
          </a:p>
        </p:txBody>
      </p:sp>
      <p:sp>
        <p:nvSpPr>
          <p:cNvPr id="512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Extensional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The class denoted by the </a:t>
            </a:r>
            <a:r>
              <a:rPr lang="en-US" smtClean="0">
                <a:solidFill>
                  <a:srgbClr val="0033CC"/>
                </a:solidFill>
              </a:rPr>
              <a:t>superordinate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Extensionally includes class denoted by the </a:t>
            </a:r>
            <a:r>
              <a:rPr lang="en-US" smtClean="0">
                <a:solidFill>
                  <a:srgbClr val="0033CC"/>
                </a:solidFill>
              </a:rPr>
              <a:t>hyponym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Entailment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b="1" i="1" smtClean="0"/>
              <a:t>A sense A is a hyponym of sense B if being an A entails being a B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Hyponymy is usually </a:t>
            </a:r>
            <a:r>
              <a:rPr lang="en-US" b="1" i="1" smtClean="0"/>
              <a:t>transitive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(A hypo B and B hypo C entails A hypo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</a:t>
            </a:r>
          </a:p>
        </p:txBody>
      </p:sp>
      <p:sp>
        <p:nvSpPr>
          <p:cNvPr id="53250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 hierarchically organized lexical database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On-line thesaurus + aspects of a dictionary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Versions for other languages are under development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  <p:graphicFrame>
        <p:nvGraphicFramePr>
          <p:cNvPr id="42009" name="Group 25"/>
          <p:cNvGraphicFramePr>
            <a:graphicFrameLocks noGrp="1"/>
          </p:cNvGraphicFramePr>
          <p:nvPr/>
        </p:nvGraphicFramePr>
        <p:xfrm>
          <a:off x="1752600" y="3048000"/>
          <a:ext cx="4470400" cy="2744788"/>
        </p:xfrm>
        <a:graphic>
          <a:graphicData uri="http://schemas.openxmlformats.org/drawingml/2006/table">
            <a:tbl>
              <a:tblPr/>
              <a:tblGrid>
                <a:gridCol w="2235200"/>
                <a:gridCol w="22352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Unique 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117,097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11,488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A50021"/>
              </a:buClr>
              <a:buFontTx/>
              <a:buAutoNum type="arabicPeriod"/>
            </a:pPr>
            <a:r>
              <a:rPr lang="en-US" sz="2500" b="1" smtClean="0">
                <a:solidFill>
                  <a:srgbClr val="A50021"/>
                </a:solidFill>
              </a:rPr>
              <a:t>Lexical Semantics</a:t>
            </a:r>
            <a:endParaRPr lang="en-US" sz="25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/>
              <a:t>The meanings of </a:t>
            </a:r>
            <a:r>
              <a:rPr lang="en-US" sz="2400" smtClean="0">
                <a:solidFill>
                  <a:srgbClr val="6D1014"/>
                </a:solidFill>
              </a:rPr>
              <a:t>individual words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A50021"/>
              </a:buClr>
              <a:buFontTx/>
              <a:buAutoNum type="arabicPeriod"/>
            </a:pPr>
            <a:r>
              <a:rPr lang="en-US" sz="2500" b="1" smtClean="0">
                <a:solidFill>
                  <a:srgbClr val="A50021"/>
                </a:solidFill>
              </a:rPr>
              <a:t>Formal Semantics</a:t>
            </a:r>
            <a:r>
              <a:rPr lang="en-US" sz="2500" smtClean="0">
                <a:solidFill>
                  <a:srgbClr val="A50021"/>
                </a:solidFill>
              </a:rPr>
              <a:t> (or Compositional Semantics or Sentential Semantics)</a:t>
            </a:r>
            <a:endParaRPr lang="en-US" sz="25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/>
              <a:t>How those meanings combine to make meanings for  </a:t>
            </a:r>
            <a:r>
              <a:rPr lang="en-US" sz="2400" smtClean="0">
                <a:solidFill>
                  <a:srgbClr val="6D1014"/>
                </a:solidFill>
              </a:rPr>
              <a:t>individual sentences or utterances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A50021"/>
              </a:buClr>
              <a:buFontTx/>
              <a:buAutoNum type="arabicPeriod"/>
            </a:pPr>
            <a:r>
              <a:rPr lang="en-US" sz="2500" b="1" smtClean="0">
                <a:solidFill>
                  <a:srgbClr val="A50021"/>
                </a:solidFill>
              </a:rPr>
              <a:t>Discourse or Pragmatics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/>
              <a:t>How those meanings combine with each other and with other facts about various kinds of context to make meanings for a </a:t>
            </a:r>
            <a:r>
              <a:rPr lang="en-US" sz="2400" smtClean="0">
                <a:solidFill>
                  <a:srgbClr val="A50021"/>
                </a:solidFill>
              </a:rPr>
              <a:t>text or discourse</a:t>
            </a:r>
            <a:endParaRPr lang="en-US" sz="2400" b="1" smtClean="0">
              <a:solidFill>
                <a:srgbClr val="A50021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A50021"/>
                </a:solidFill>
              </a:rPr>
              <a:t>Dialog or Conversation</a:t>
            </a:r>
            <a:r>
              <a:rPr lang="en-US" sz="2400" smtClean="0">
                <a:solidFill>
                  <a:srgbClr val="A50021"/>
                </a:solidFill>
              </a:rPr>
              <a:t> is often lumped together with Discourse</a:t>
            </a:r>
            <a:endParaRPr lang="en-US" sz="2400" smtClean="0"/>
          </a:p>
        </p:txBody>
      </p:sp>
      <p:sp>
        <p:nvSpPr>
          <p:cNvPr id="1843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Perspectives on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Find WordNet</a:t>
            </a:r>
          </a:p>
        </p:txBody>
      </p:sp>
      <p:sp>
        <p:nvSpPr>
          <p:cNvPr id="55298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hlinkClick r:id="rId3"/>
              </a:rPr>
              <a:t>http://wordnetweb.princeton.edu/perl/webwn</a:t>
            </a:r>
            <a:endParaRPr lang="en-US" smtClean="0"/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027" descr="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28800"/>
            <a:ext cx="77724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Entries</a:t>
            </a:r>
          </a:p>
        </p:txBody>
      </p:sp>
      <p:sp>
        <p:nvSpPr>
          <p:cNvPr id="57347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027" descr="w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90800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Noun Relations</a:t>
            </a:r>
          </a:p>
        </p:txBody>
      </p:sp>
      <p:sp>
        <p:nvSpPr>
          <p:cNvPr id="5939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Verb Relations</a:t>
            </a:r>
          </a:p>
        </p:txBody>
      </p:sp>
      <p:sp>
        <p:nvSpPr>
          <p:cNvPr id="6144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61443" name="Picture 1027" descr="wn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578100"/>
            <a:ext cx="9144000" cy="139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3" descr="wn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19200"/>
            <a:ext cx="4564063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WordNet Hierarchies</a:t>
            </a:r>
          </a:p>
        </p:txBody>
      </p:sp>
      <p:sp>
        <p:nvSpPr>
          <p:cNvPr id="6349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‘Sense’ Defined in WordNet?</a:t>
            </a:r>
          </a:p>
        </p:txBody>
      </p:sp>
      <p:sp>
        <p:nvSpPr>
          <p:cNvPr id="65538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set of near-synonyms for a WordNet sense is called a </a:t>
            </a:r>
            <a:r>
              <a:rPr lang="en-US" smtClean="0">
                <a:solidFill>
                  <a:srgbClr val="0033CC"/>
                </a:solidFill>
              </a:rPr>
              <a:t>synset</a:t>
            </a:r>
            <a:r>
              <a:rPr lang="en-US" smtClean="0"/>
              <a:t> (synonym set); their version of a sense or a concept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Example: </a:t>
            </a:r>
            <a:r>
              <a:rPr lang="en-US" smtClean="0">
                <a:solidFill>
                  <a:schemeClr val="accent2"/>
                </a:solidFill>
              </a:rPr>
              <a:t>chump</a:t>
            </a:r>
            <a:r>
              <a:rPr lang="en-US" smtClean="0"/>
              <a:t> as a noun to mean ‘a person who is gullible and easy to take advantage of’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Each of these senses share this same gloss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For WordNet, the meaning of this sense of </a:t>
            </a:r>
            <a:r>
              <a:rPr lang="en-US" smtClean="0">
                <a:solidFill>
                  <a:schemeClr val="accent2"/>
                </a:solidFill>
              </a:rPr>
              <a:t>chump</a:t>
            </a:r>
            <a:r>
              <a:rPr lang="en-US" smtClean="0"/>
              <a:t> is this list.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65539" name="Picture 4" descr="wn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441700"/>
            <a:ext cx="7213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 Sense Disambiguation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Given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 word in context,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 fixed inventory of potential word senses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Decide which sense of the word this 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English-to-Spanish MT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Inventory is set of Spanish translations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Speech Synthesis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Inventory is homographs with different pronunciations like </a:t>
            </a:r>
            <a:r>
              <a:rPr lang="en-US" i="1" smtClean="0"/>
              <a:t>bass</a:t>
            </a:r>
            <a:r>
              <a:rPr lang="en-US" smtClean="0"/>
              <a:t> and </a:t>
            </a:r>
            <a:r>
              <a:rPr lang="en-US" i="1" smtClean="0"/>
              <a:t>bow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Automatic indexing of medical articles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MeSH (Medical Subject Headings) thesaurus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Variants of WSD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Lexical Sample task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Small pre-selected set of target words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And inventory of senses for each word</a:t>
            </a:r>
          </a:p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All-words task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Every word in an entire text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A lexicon with senses for each word</a:t>
            </a:r>
          </a:p>
          <a:p>
            <a:pPr lvl="1" eaLnBrk="1" hangingPunct="1">
              <a:buFontTx/>
              <a:buChar char="•"/>
            </a:pPr>
            <a:r>
              <a:rPr lang="en-US" smtClean="0"/>
              <a:t>~Like part-of-speech tagging</a:t>
            </a:r>
          </a:p>
          <a:p>
            <a:pPr lvl="2" eaLnBrk="1" hangingPunct="1"/>
            <a:r>
              <a:rPr lang="en-US" smtClean="0"/>
              <a:t>Except each lemma has its own tagset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Approaches</a:t>
            </a:r>
          </a:p>
        </p:txBody>
      </p:sp>
      <p:sp>
        <p:nvSpPr>
          <p:cNvPr id="71682" name="Rectangle 8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Supervised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Semi-supervised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Unsupervised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Dictionary-based techniques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Selectional Association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Lightly supervised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Bootstrapping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Preferred Selectional Association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Supervised Machine Learning Approaches</a:t>
            </a:r>
          </a:p>
        </p:txBody>
      </p:sp>
      <p:sp>
        <p:nvSpPr>
          <p:cNvPr id="72706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Supervised machine learning approach: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Training corpus of depends on task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Train a classifier that can tag words in new text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Just as we saw for part-of-speech tagging, statistical  ML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What do we need?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Tag set (“sense inventory”)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Training corpus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Set of features extracted from the training corpus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 classifier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Introduction to Lexical Semantics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Homonymy, Polysemy, Synonymy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Review: Online resources: WordNet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Computational Lexical Semantics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Word Sense Disambiguation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Supervised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Semi-supervised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Word Similarity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Thesaurus-based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Distributional</a:t>
            </a:r>
          </a:p>
        </p:txBody>
      </p:sp>
      <p:sp>
        <p:nvSpPr>
          <p:cNvPr id="2048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Bass in WordNet</a:t>
            </a:r>
          </a:p>
        </p:txBody>
      </p:sp>
      <p:sp>
        <p:nvSpPr>
          <p:cNvPr id="74754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5072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/>
              <a:t>The noun </a:t>
            </a:r>
            <a:r>
              <a:rPr lang="en-US" sz="2400" smtClean="0">
                <a:solidFill>
                  <a:srgbClr val="FF3300"/>
                </a:solidFill>
              </a:rPr>
              <a:t>bass</a:t>
            </a:r>
            <a:r>
              <a:rPr lang="en-US" sz="2400" smtClean="0"/>
              <a:t> has 8 senses in WordNet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 (the lowest part of the musical range)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 part - (the lowest part in polyphonic  music)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basso - (an adult male singer with the lowest voice)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sea bass, bass - (flesh of lean-fleshed saltwater fish of the family Serranidae)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freshwater bass, bass - (any of various North American lean-fleshed freshwater fishes especially of the genus Micropterus)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 voice, basso - (the lowest adult male singing voice)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 (the member with the lowest range of a family of musical instruments)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-(nontechnical name for any of numerous edible  marine and freshwater spiny-finned fishes)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Sense Tags for </a:t>
            </a:r>
            <a:r>
              <a:rPr lang="en-US" smtClean="0">
                <a:solidFill>
                  <a:schemeClr val="accent2"/>
                </a:solidFill>
              </a:rPr>
              <a:t>Bass</a:t>
            </a:r>
          </a:p>
        </p:txBody>
      </p:sp>
      <p:sp>
        <p:nvSpPr>
          <p:cNvPr id="768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76803" name="Picture 4" descr="w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49450"/>
            <a:ext cx="9144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 of Corpora?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Lexical sample task: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smtClean="0"/>
              <a:t>Line-hard-serve </a:t>
            </a:r>
            <a:r>
              <a:rPr lang="en-US" smtClean="0"/>
              <a:t>corpus - 4000 examples of each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smtClean="0"/>
              <a:t>Interest</a:t>
            </a:r>
            <a:r>
              <a:rPr lang="en-US" smtClean="0"/>
              <a:t> corpus - 2369 sense-tagged examples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All words: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smtClean="0">
                <a:solidFill>
                  <a:srgbClr val="0033CC"/>
                </a:solidFill>
              </a:rPr>
              <a:t>Semantic concordance</a:t>
            </a:r>
            <a:r>
              <a:rPr lang="en-US" smtClean="0"/>
              <a:t>: a corpus in which each open-class word is labeled with a sense from a specific dictionary/thesaurus.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SemCor</a:t>
            </a:r>
            <a:r>
              <a:rPr lang="en-US" smtClean="0"/>
              <a:t>: 234,000 words from Brown Corpus, manually tagged with WordNet senses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SENSEVAL-3</a:t>
            </a:r>
            <a:r>
              <a:rPr lang="en-US" smtClean="0"/>
              <a:t> competition corpora - 2081 tagged word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 of Features?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Weaver (1955) “If one examines the words in a book, one at a time as through an opaque mask with a hole in it one word wide, then it is obviously impossible to determine, one at a time, the meaning of the words. […] But if one lengthens the slit in the opaque mask, until one can see not only the central word in question but also say N words on either side, then if N is large enough one can unambiguously decide the meaning of the central word. […] The practical question is : `What minimum value of N will, at least in a tolerable fraction of cases, lead to the correct choice of meaning for the central word?’”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1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dishes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600" smtClean="0"/>
              <a:t>washing </a:t>
            </a:r>
            <a:r>
              <a:rPr lang="en-US" sz="2600" i="1" smtClean="0"/>
              <a:t>dishes</a:t>
            </a:r>
            <a:r>
              <a:rPr lang="en-US" sz="260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simple </a:t>
            </a:r>
            <a:r>
              <a:rPr lang="en-US" sz="2600" i="1" smtClean="0"/>
              <a:t>dishes</a:t>
            </a:r>
            <a:r>
              <a:rPr lang="en-US" sz="2600" smtClean="0"/>
              <a:t> including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convenient </a:t>
            </a:r>
            <a:r>
              <a:rPr lang="en-US" sz="2600" i="1" smtClean="0"/>
              <a:t>dishes</a:t>
            </a:r>
            <a:r>
              <a:rPr lang="en-US" sz="2600" smtClean="0"/>
              <a:t> to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of </a:t>
            </a:r>
            <a:r>
              <a:rPr lang="en-US" sz="2600" i="1" smtClean="0"/>
              <a:t>dishes </a:t>
            </a:r>
            <a:r>
              <a:rPr lang="en-US" sz="2600" smtClean="0"/>
              <a:t>and </a:t>
            </a: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bass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free </a:t>
            </a:r>
            <a:r>
              <a:rPr lang="en-US" sz="2600" i="1" smtClean="0"/>
              <a:t>bass</a:t>
            </a:r>
            <a:r>
              <a:rPr lang="en-US" sz="2600" smtClean="0"/>
              <a:t> with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pound </a:t>
            </a:r>
            <a:r>
              <a:rPr lang="en-US" sz="2600" i="1" smtClean="0"/>
              <a:t>bass</a:t>
            </a:r>
            <a:r>
              <a:rPr lang="en-US" sz="2600" smtClean="0"/>
              <a:t> of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and </a:t>
            </a:r>
            <a:r>
              <a:rPr lang="en-US" sz="2600" i="1" smtClean="0"/>
              <a:t>bass </a:t>
            </a:r>
            <a:r>
              <a:rPr lang="en-US" sz="2600" smtClean="0"/>
              <a:t>player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his </a:t>
            </a:r>
            <a:r>
              <a:rPr lang="en-US" sz="2600" i="1" smtClean="0"/>
              <a:t>bass </a:t>
            </a:r>
            <a:r>
              <a:rPr lang="en-US" sz="2600" smtClean="0"/>
              <a:t>while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“In our house, everybody has a career and none of them </a:t>
            </a:r>
            <a:r>
              <a:rPr lang="en-US" smtClean="0">
                <a:solidFill>
                  <a:srgbClr val="FF0000"/>
                </a:solidFill>
              </a:rPr>
              <a:t>includes washing </a:t>
            </a:r>
            <a:r>
              <a:rPr lang="en-US" i="1" smtClean="0"/>
              <a:t>dishes</a:t>
            </a:r>
            <a:r>
              <a:rPr lang="en-US" smtClean="0"/>
              <a:t>,” </a:t>
            </a:r>
            <a:r>
              <a:rPr lang="en-US" smtClean="0">
                <a:solidFill>
                  <a:srgbClr val="FF0000"/>
                </a:solidFill>
              </a:rPr>
              <a:t>he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In her tiny kitchen at home, Ms. Chen works efficiently, stir-frying </a:t>
            </a:r>
            <a:r>
              <a:rPr lang="en-US" smtClean="0">
                <a:solidFill>
                  <a:srgbClr val="FF0000"/>
                </a:solidFill>
              </a:rPr>
              <a:t>several simple</a:t>
            </a:r>
            <a:r>
              <a:rPr lang="en-US" smtClean="0"/>
              <a:t> </a:t>
            </a:r>
            <a:r>
              <a:rPr lang="en-US" i="1" smtClean="0"/>
              <a:t>dishes,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including braised </a:t>
            </a:r>
            <a:r>
              <a:rPr lang="en-US" smtClean="0"/>
              <a:t>pig’s ears and chcken livers with green peppers.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Post quick </a:t>
            </a:r>
            <a:r>
              <a:rPr lang="en-US" smtClean="0">
                <a:solidFill>
                  <a:srgbClr val="FF0000"/>
                </a:solidFill>
              </a:rPr>
              <a:t>and convenient </a:t>
            </a:r>
            <a:r>
              <a:rPr lang="en-US" i="1" smtClean="0"/>
              <a:t>dishes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to fix </a:t>
            </a:r>
            <a:r>
              <a:rPr lang="en-US" smtClean="0"/>
              <a:t>when your in a hurry.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Japanese cuisine offers a great </a:t>
            </a:r>
            <a:r>
              <a:rPr lang="en-US" smtClean="0">
                <a:solidFill>
                  <a:srgbClr val="FF0000"/>
                </a:solidFill>
              </a:rPr>
              <a:t>variety of </a:t>
            </a:r>
            <a:r>
              <a:rPr lang="en-US" i="1" smtClean="0"/>
              <a:t>dishes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and regional </a:t>
            </a:r>
            <a:r>
              <a:rPr lang="en-US" smtClean="0"/>
              <a:t>specialties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We need more good teachers – right now, there are only a half a dozen who can play </a:t>
            </a:r>
            <a:r>
              <a:rPr lang="en-US" sz="2600" smtClean="0">
                <a:solidFill>
                  <a:srgbClr val="FF0000"/>
                </a:solidFill>
              </a:rPr>
              <a:t>the free </a:t>
            </a:r>
            <a:r>
              <a:rPr lang="en-US" sz="2600" i="1" smtClean="0"/>
              <a:t>bass </a:t>
            </a:r>
            <a:r>
              <a:rPr lang="en-US" sz="2600" smtClean="0"/>
              <a:t>with ease.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Though still a far cry from the lake’s record</a:t>
            </a:r>
            <a:r>
              <a:rPr lang="en-US" sz="2600" smtClean="0">
                <a:solidFill>
                  <a:srgbClr val="FF0000"/>
                </a:solidFill>
              </a:rPr>
              <a:t> 52-pound</a:t>
            </a:r>
            <a:r>
              <a:rPr lang="en-US" sz="2600" smtClean="0"/>
              <a:t> </a:t>
            </a:r>
            <a:r>
              <a:rPr lang="en-US" sz="2600" i="1" smtClean="0"/>
              <a:t>bass </a:t>
            </a:r>
            <a:r>
              <a:rPr lang="en-US" sz="2600" smtClean="0">
                <a:solidFill>
                  <a:srgbClr val="FF0000"/>
                </a:solidFill>
              </a:rPr>
              <a:t>of  a </a:t>
            </a:r>
            <a:r>
              <a:rPr lang="en-US" sz="2600" smtClean="0"/>
              <a:t>decade ago, “you could fillet these fish again, and that made people very, very happy.” Mr. Paulson says.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An electric </a:t>
            </a:r>
            <a:r>
              <a:rPr lang="en-US" sz="2600" smtClean="0">
                <a:solidFill>
                  <a:srgbClr val="FF0000"/>
                </a:solidFill>
              </a:rPr>
              <a:t>guitar and </a:t>
            </a:r>
            <a:r>
              <a:rPr lang="en-US" sz="2600" i="1" smtClean="0"/>
              <a:t>bass </a:t>
            </a:r>
            <a:r>
              <a:rPr lang="en-US" sz="2600" smtClean="0">
                <a:solidFill>
                  <a:srgbClr val="FF0000"/>
                </a:solidFill>
              </a:rPr>
              <a:t>player stand </a:t>
            </a:r>
            <a:r>
              <a:rPr lang="en-US" sz="2600" smtClean="0"/>
              <a:t>off to one side, not really part of the scene, just as a sort of nod to gringo expectations again.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smtClean="0"/>
              <a:t>Lowe </a:t>
            </a:r>
            <a:r>
              <a:rPr lang="en-US" sz="2600" smtClean="0">
                <a:solidFill>
                  <a:srgbClr val="FF0000"/>
                </a:solidFill>
              </a:rPr>
              <a:t>caught his </a:t>
            </a:r>
            <a:r>
              <a:rPr lang="en-US" sz="2600" i="1" smtClean="0"/>
              <a:t>bass </a:t>
            </a:r>
            <a:r>
              <a:rPr lang="en-US" sz="2600" smtClean="0">
                <a:solidFill>
                  <a:srgbClr val="FF0000"/>
                </a:solidFill>
              </a:rPr>
              <a:t>while fishing </a:t>
            </a:r>
            <a:r>
              <a:rPr lang="en-US" sz="2600" smtClean="0"/>
              <a:t>with pro Bill Lee of Killeen, Texas, who is currently in 144th place with two bass weighing 2-09.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 simple representation for each observation (each instance of a target word)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Vectors of sets of feature/value pairs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smtClean="0"/>
              <a:t>I.e. files of comma-separated values</a:t>
            </a:r>
            <a:endParaRPr lang="en-US" sz="2300" smtClean="0">
              <a:solidFill>
                <a:srgbClr val="A5002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These vectors should represent the window of words around the target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i="1" smtClean="0">
                <a:solidFill>
                  <a:srgbClr val="FF0000"/>
                </a:solidFill>
              </a:rPr>
              <a:t>How big should that window be?</a:t>
            </a:r>
          </a:p>
        </p:txBody>
      </p:sp>
      <p:sp>
        <p:nvSpPr>
          <p:cNvPr id="8601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sort of Features?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smtClean="0"/>
              <a:t>Collocational</a:t>
            </a:r>
            <a:r>
              <a:rPr lang="en-US" smtClean="0"/>
              <a:t> features and </a:t>
            </a:r>
            <a:r>
              <a:rPr lang="en-US" b="1" smtClean="0"/>
              <a:t>bag-of-words </a:t>
            </a:r>
            <a:r>
              <a:rPr lang="en-US" smtClean="0"/>
              <a:t>features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b="1" smtClean="0">
                <a:solidFill>
                  <a:srgbClr val="A50021"/>
                </a:solidFill>
              </a:rPr>
              <a:t>Collocational</a:t>
            </a:r>
            <a:endParaRPr lang="en-US" smtClean="0">
              <a:solidFill>
                <a:srgbClr val="A50021"/>
              </a:solidFill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300" smtClean="0"/>
              <a:t>Features about words at </a:t>
            </a:r>
            <a:r>
              <a:rPr lang="en-US" sz="2300" b="1" smtClean="0"/>
              <a:t>specific</a:t>
            </a:r>
            <a:r>
              <a:rPr lang="en-US" sz="2300" smtClean="0"/>
              <a:t> positions near target word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2300" smtClean="0">
                <a:solidFill>
                  <a:srgbClr val="008000"/>
                </a:solidFill>
              </a:rPr>
              <a:t>Often limited to just word identity and POS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b="1" smtClean="0">
                <a:solidFill>
                  <a:srgbClr val="A50021"/>
                </a:solidFill>
              </a:rPr>
              <a:t>Bag-of-words</a:t>
            </a:r>
            <a:endParaRPr lang="en-US" smtClean="0">
              <a:solidFill>
                <a:srgbClr val="A50021"/>
              </a:solidFill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300" smtClean="0"/>
              <a:t>Features about words that occur anywhere in the window (regardless of position)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2300" smtClean="0">
                <a:solidFill>
                  <a:srgbClr val="008000"/>
                </a:solidFill>
              </a:rPr>
              <a:t>Typically limited to frequency counts</a:t>
            </a:r>
            <a:endParaRPr lang="en-US" smtClean="0">
              <a:solidFill>
                <a:srgbClr val="008000"/>
              </a:solidFill>
            </a:endParaRPr>
          </a:p>
          <a:p>
            <a:pPr lvl="1" eaLnBrk="1" hangingPunct="1">
              <a:buFontTx/>
              <a:buNone/>
            </a:pPr>
            <a:endParaRPr lang="en-US" sz="21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Example text (WSJ)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100" smtClean="0"/>
              <a:t>An electric guitar and </a:t>
            </a:r>
            <a:r>
              <a:rPr lang="en-US" sz="3100" b="1" smtClean="0">
                <a:solidFill>
                  <a:srgbClr val="A50021"/>
                </a:solidFill>
              </a:rPr>
              <a:t>bass</a:t>
            </a:r>
            <a:r>
              <a:rPr lang="en-US" sz="3100" smtClean="0"/>
              <a:t> player stand off to one side not really part of the scene, just as a sort of nod to gringo expectations perhaps</a:t>
            </a:r>
            <a:endParaRPr lang="en-US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Assume a window of +/- 2 from the target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What’s a word?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Definitions so far: Types, tokens, stems, roots, inflected forms, etc...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8000"/>
                </a:solidFill>
              </a:rPr>
              <a:t>Lexeme</a:t>
            </a:r>
            <a:r>
              <a:rPr lang="en-US" smtClean="0"/>
              <a:t>: An entry in a lexicon consisting of a pairing of a form with a single meaning representation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8000"/>
                </a:solidFill>
              </a:rPr>
              <a:t>Lexicon</a:t>
            </a:r>
            <a:r>
              <a:rPr lang="en-US" smtClean="0"/>
              <a:t>: A collection of lexemes</a:t>
            </a:r>
          </a:p>
        </p:txBody>
      </p:sp>
      <p:sp>
        <p:nvSpPr>
          <p:cNvPr id="2253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Collocations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Position-specific information about the words in the window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8000"/>
                </a:solidFill>
              </a:rPr>
              <a:t>guitar and </a:t>
            </a:r>
            <a:r>
              <a:rPr lang="en-US" smtClean="0">
                <a:solidFill>
                  <a:srgbClr val="A50021"/>
                </a:solidFill>
              </a:rPr>
              <a:t>bass</a:t>
            </a: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</a:rPr>
              <a:t>player stand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[guitar, NN, and, CC, player, NN, stand, VB]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Word</a:t>
            </a:r>
            <a:r>
              <a:rPr lang="en-US" baseline="-25000" smtClean="0"/>
              <a:t>n-2,</a:t>
            </a:r>
            <a:r>
              <a:rPr lang="en-US" smtClean="0"/>
              <a:t> POS</a:t>
            </a:r>
            <a:r>
              <a:rPr lang="en-US" baseline="-25000" smtClean="0"/>
              <a:t>n-2,</a:t>
            </a:r>
            <a:r>
              <a:rPr lang="en-US" smtClean="0"/>
              <a:t> word</a:t>
            </a:r>
            <a:r>
              <a:rPr lang="en-US" baseline="-25000" smtClean="0"/>
              <a:t>n-1,</a:t>
            </a:r>
            <a:r>
              <a:rPr lang="en-US" smtClean="0"/>
              <a:t> POS</a:t>
            </a:r>
            <a:r>
              <a:rPr lang="en-US" baseline="-25000" smtClean="0"/>
              <a:t>n-1,</a:t>
            </a:r>
            <a:r>
              <a:rPr lang="en-US" smtClean="0"/>
              <a:t> Word</a:t>
            </a:r>
            <a:r>
              <a:rPr lang="en-US" baseline="-25000" smtClean="0"/>
              <a:t>n+1</a:t>
            </a:r>
            <a:r>
              <a:rPr lang="en-US" smtClean="0"/>
              <a:t> POS</a:t>
            </a:r>
            <a:r>
              <a:rPr lang="en-US" baseline="-25000" smtClean="0"/>
              <a:t>n+1</a:t>
            </a:r>
            <a:r>
              <a:rPr lang="en-US" smtClean="0"/>
              <a:t>…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In other words, a vector consisting of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[position n word, position n part-of-speech…]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Bag of Words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Information about what words occur within the window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First derive a set of terms to place in the vector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Then note how often each of those terms occurs in a given window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Co-Occurrence Example</a:t>
            </a:r>
          </a:p>
        </p:txBody>
      </p:sp>
      <p:sp>
        <p:nvSpPr>
          <p:cNvPr id="96258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Assume we’ve settled on a possible vocabulary of 12 words that includes guitar and player but not </a:t>
            </a:r>
            <a:r>
              <a:rPr lang="en-US" smtClean="0">
                <a:solidFill>
                  <a:srgbClr val="FF3300"/>
                </a:solidFill>
              </a:rPr>
              <a:t>and</a:t>
            </a:r>
            <a:r>
              <a:rPr lang="en-US" smtClean="0"/>
              <a:t> and </a:t>
            </a:r>
            <a:r>
              <a:rPr lang="en-US" smtClean="0">
                <a:solidFill>
                  <a:srgbClr val="FF3300"/>
                </a:solidFill>
              </a:rPr>
              <a:t>stand</a:t>
            </a:r>
            <a:r>
              <a:rPr lang="en-US" smtClean="0"/>
              <a:t>, and </a:t>
            </a:r>
            <a:r>
              <a:rPr lang="en-US" smtClean="0">
                <a:solidFill>
                  <a:srgbClr val="FF3300"/>
                </a:solidFill>
              </a:rPr>
              <a:t>you see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chemeClr val="accent2"/>
                </a:solidFill>
              </a:rPr>
              <a:t>“…guitar and bass player stand…”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[0,0,0,1,0,0,0,0,0,1,0,0]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Counts of words pre-identified as e.g.,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chemeClr val="accent2"/>
                </a:solidFill>
              </a:rPr>
              <a:t>[fish, fishing, viol, guitar, double, cello…]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Classifiers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Once we cast the WSD problem as a classification problem, many techniques possible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Naïve Bayes (the easiest thing to try first)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Decision lists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Decision trees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Neural nets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Support vector machines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Nearest neighbor methods…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Classifiers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Choice of technique, in part, depends on the set of features that have been used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Some techniques work better/worse with features with numerical values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Some techniques work better/worse with features that have large numbers of possible values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For example, the feature </a:t>
            </a:r>
            <a:r>
              <a:rPr lang="en-US" b="1" smtClean="0">
                <a:solidFill>
                  <a:srgbClr val="A50021"/>
                </a:solidFill>
              </a:rPr>
              <a:t>the word to the left</a:t>
            </a:r>
            <a:r>
              <a:rPr lang="en-US" smtClean="0"/>
              <a:t> has a fairly large number of possible values</a:t>
            </a:r>
            <a:endParaRPr lang="en-US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cs typeface="Times New Roman" pitchFamily="18" charset="0"/>
                <a:sym typeface="Bookshelf Symbol 2"/>
              </a:rPr>
              <a:t>ŝ</a:t>
            </a:r>
            <a:r>
              <a:rPr lang="en-US" smtClean="0"/>
              <a:t> =             p(s|V),</a:t>
            </a:r>
            <a:r>
              <a:rPr lang="en-US" smtClean="0">
                <a:sym typeface="Symbol" pitchFamily="18" charset="2"/>
              </a:rPr>
              <a:t> or </a:t>
            </a: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Where s is one of the senses S  possible  for a word w and V the input vector of feature values for 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Assume features </a:t>
            </a:r>
            <a:r>
              <a:rPr lang="en-US" b="1" i="1" smtClean="0">
                <a:solidFill>
                  <a:schemeClr val="accent2"/>
                </a:solidFill>
              </a:rPr>
              <a:t>independent</a:t>
            </a:r>
            <a:r>
              <a:rPr lang="en-US" smtClean="0"/>
              <a:t>, so probability of V is the product of probabilities of each feature, given s, so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p(V) same for any </a:t>
            </a:r>
            <a:r>
              <a:rPr lang="en-US" smtClean="0">
                <a:cs typeface="Times New Roman" pitchFamily="18" charset="0"/>
                <a:sym typeface="Bookshelf Symbol 2"/>
              </a:rPr>
              <a:t>ŝ</a:t>
            </a: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Then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1600" y="3810000"/>
          <a:ext cx="1905000" cy="760413"/>
        </p:xfrm>
        <a:graphic>
          <a:graphicData uri="http://schemas.openxmlformats.org/presentationml/2006/ole">
            <p:oleObj spid="_x0000_s1026" name="Equation" r:id="rId4" imgW="1904760" imgH="7617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82800" y="5334000"/>
          <a:ext cx="2489200" cy="762000"/>
        </p:xfrm>
        <a:graphic>
          <a:graphicData uri="http://schemas.openxmlformats.org/presentationml/2006/ole">
            <p:oleObj spid="_x0000_s1027" name="Equation" r:id="rId5" imgW="2489040" imgH="7617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62400" y="1447800"/>
          <a:ext cx="1778000" cy="990600"/>
        </p:xfrm>
        <a:graphic>
          <a:graphicData uri="http://schemas.openxmlformats.org/presentationml/2006/ole">
            <p:oleObj spid="_x0000_s1028" name="Equation" r:id="rId6" imgW="1777680" imgH="939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14850" y="3213100"/>
          <a:ext cx="112713" cy="430213"/>
        </p:xfrm>
        <a:graphic>
          <a:graphicData uri="http://schemas.openxmlformats.org/presentationml/2006/ole">
            <p:oleObj spid="_x0000_s1029" name="Equation" r:id="rId7" imgW="114120" imgH="431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905000" y="1524000"/>
          <a:ext cx="762000" cy="520700"/>
        </p:xfrm>
        <a:graphic>
          <a:graphicData uri="http://schemas.openxmlformats.org/presentationml/2006/ole">
            <p:oleObj spid="_x0000_s1030" name="Equation" r:id="rId8" imgW="7617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How do we estimate p(s) and p(v</a:t>
            </a:r>
            <a:r>
              <a:rPr lang="en-US" baseline="-25000" smtClean="0"/>
              <a:t>j</a:t>
            </a:r>
            <a:r>
              <a:rPr lang="en-US" smtClean="0"/>
              <a:t>|s)?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p(s</a:t>
            </a:r>
            <a:r>
              <a:rPr lang="en-US" baseline="-25000" smtClean="0"/>
              <a:t>i</a:t>
            </a:r>
            <a:r>
              <a:rPr lang="en-US" smtClean="0"/>
              <a:t>) is max. likelihood estimate from a sense-tagged corpus (count(s</a:t>
            </a:r>
            <a:r>
              <a:rPr lang="en-US" baseline="-25000" smtClean="0"/>
              <a:t>i</a:t>
            </a:r>
            <a:r>
              <a:rPr lang="en-US" smtClean="0"/>
              <a:t>,w</a:t>
            </a:r>
            <a:r>
              <a:rPr lang="en-US" baseline="-25000" smtClean="0"/>
              <a:t>j</a:t>
            </a:r>
            <a:r>
              <a:rPr lang="en-US" smtClean="0"/>
              <a:t>)/count(w</a:t>
            </a:r>
            <a:r>
              <a:rPr lang="en-US" baseline="-25000" smtClean="0"/>
              <a:t>j</a:t>
            </a:r>
            <a:r>
              <a:rPr lang="en-US" smtClean="0"/>
              <a:t>)) – how likely is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 to mean ‘financial institution’ over all instances of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P(v</a:t>
            </a:r>
            <a:r>
              <a:rPr lang="en-US" baseline="-25000" smtClean="0"/>
              <a:t>j</a:t>
            </a:r>
            <a:r>
              <a:rPr lang="en-US" smtClean="0"/>
              <a:t>|s) is max. likelihood of each feature given a candidate sense (count(v</a:t>
            </a:r>
            <a:r>
              <a:rPr lang="en-US" baseline="-25000" smtClean="0"/>
              <a:t>j</a:t>
            </a:r>
            <a:r>
              <a:rPr lang="en-US" smtClean="0"/>
              <a:t>,s)/count(s)) – how likely is the previous word to be ‘</a:t>
            </a:r>
            <a:r>
              <a:rPr lang="en-US" smtClean="0">
                <a:solidFill>
                  <a:schemeClr val="hlink"/>
                </a:solidFill>
              </a:rPr>
              <a:t>river</a:t>
            </a:r>
            <a:r>
              <a:rPr lang="en-US" smtClean="0"/>
              <a:t>’ when the sense of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 is ‘financial institution’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Calculate                                 for each possible sense and                                 take the highest scoring sense as the most likely choice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67000" y="4800600"/>
          <a:ext cx="2489200" cy="762000"/>
        </p:xfrm>
        <a:graphic>
          <a:graphicData uri="http://schemas.openxmlformats.org/presentationml/2006/ole">
            <p:oleObj spid="_x0000_s2050" name="Equation" r:id="rId4" imgW="248904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Evaluation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On a corpus of examples of uses of the word </a:t>
            </a:r>
            <a:r>
              <a:rPr lang="en-US" smtClean="0">
                <a:solidFill>
                  <a:srgbClr val="A50021"/>
                </a:solidFill>
              </a:rPr>
              <a:t>line</a:t>
            </a:r>
            <a:r>
              <a:rPr lang="en-US" smtClean="0"/>
              <a:t>, naïve Bayes achieved about 73% correct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Is this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Lists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Can be treated as a case statement….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</p:txBody>
      </p:sp>
      <p:pic>
        <p:nvPicPr>
          <p:cNvPr id="110595" name="Picture 6" descr="d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905000"/>
            <a:ext cx="8534400" cy="431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Decision Lists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Restrict lists to rules that test a single feature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Evaluate each possible test and rank them based on how well they work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Order the top-N tests as the decision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Word Relations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Homonymy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Polysemy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Synonymy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Antonymy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Hypernomy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Hyponomy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Meronomy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Yarowsky’s Metric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On a binary (homonymy) distinction used the following metric to rank the tests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This gives about 95% on this test…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971800" y="2784475"/>
          <a:ext cx="3573463" cy="1100138"/>
        </p:xfrm>
        <a:graphic>
          <a:graphicData uri="http://schemas.openxmlformats.org/presentationml/2006/ole">
            <p:oleObj spid="_x0000_s3074" name="Equation" r:id="rId4" imgW="16509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 Evaluations and Baselines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i="1" smtClean="0"/>
              <a:t>In vivo</a:t>
            </a:r>
            <a:r>
              <a:rPr lang="en-US" smtClean="0"/>
              <a:t> (intrinsic) versus </a:t>
            </a:r>
            <a:r>
              <a:rPr lang="en-US" i="1" smtClean="0"/>
              <a:t>in vitro</a:t>
            </a:r>
            <a:r>
              <a:rPr lang="en-US" smtClean="0"/>
              <a:t> (extrinsic) evaluation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 vitro evaluation most common now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Exact match </a:t>
            </a:r>
            <a:r>
              <a:rPr lang="en-US" b="1" smtClean="0"/>
              <a:t>accuracy</a:t>
            </a:r>
            <a:endParaRPr lang="en-US" smtClean="0"/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% of words tagged identically with manual sense tags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Usually evaluate using held-out data from same labeled corpus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Problems?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Why do we do it anyhow?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Baselines:  most frequent sense,  Lesk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Frequent Sense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Wordnet senses are ordered in frequency order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So “most frequent sense” in WordNet = “take the first sense”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Sense frequencies come from SemCor</a:t>
            </a:r>
          </a:p>
        </p:txBody>
      </p:sp>
      <p:pic>
        <p:nvPicPr>
          <p:cNvPr id="119811" name="Picture 4" descr="pl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9144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Ceiling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Human inter-annotator agreement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Compare annotations of two humans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On same data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Given same tagging guidelines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Human agreements on all-words corpora with WordNet style senses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75%-80%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Unsupervised Methods:  Dictionary/Thesaurus Methods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Lesk Algorithm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Selectional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Simplified Lesk</a:t>
            </a:r>
          </a:p>
        </p:txBody>
      </p:sp>
      <p:sp>
        <p:nvSpPr>
          <p:cNvPr id="125954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Match dictionary entry of sense that best matches context</a:t>
            </a:r>
          </a:p>
        </p:txBody>
      </p:sp>
      <p:pic>
        <p:nvPicPr>
          <p:cNvPr id="125955" name="Picture 4" descr="b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25663"/>
            <a:ext cx="9372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Lesk:  </a:t>
            </a:r>
            <a:r>
              <a:rPr lang="en-US" smtClean="0">
                <a:solidFill>
                  <a:schemeClr val="accent2"/>
                </a:solidFill>
              </a:rPr>
              <a:t>pine cone</a:t>
            </a:r>
          </a:p>
        </p:txBody>
      </p:sp>
      <p:sp>
        <p:nvSpPr>
          <p:cNvPr id="1280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Compare entries for each context word for overlap</a:t>
            </a:r>
          </a:p>
        </p:txBody>
      </p:sp>
      <p:pic>
        <p:nvPicPr>
          <p:cNvPr id="128003" name="Picture 4" descr="p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2152650"/>
            <a:ext cx="9448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Corpus Lesk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Add corpus examples to glosses and examples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best performing 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Disambiguation via Selectional Restrictions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“Verbs are known by the company they keep”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Different verbs </a:t>
            </a:r>
            <a:r>
              <a:rPr lang="en-US" smtClean="0">
                <a:solidFill>
                  <a:schemeClr val="accent2"/>
                </a:solidFill>
              </a:rPr>
              <a:t>select for </a:t>
            </a:r>
            <a:r>
              <a:rPr lang="en-US" smtClean="0"/>
              <a:t>different</a:t>
            </a:r>
            <a:r>
              <a:rPr lang="en-US" smtClean="0">
                <a:solidFill>
                  <a:schemeClr val="accent2"/>
                </a:solidFill>
              </a:rPr>
              <a:t> thematic roles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wash the </a:t>
            </a:r>
            <a:r>
              <a:rPr lang="en-US" b="1" i="1" smtClean="0">
                <a:solidFill>
                  <a:schemeClr val="hlink"/>
                </a:solidFill>
              </a:rPr>
              <a:t>dishes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(takes washable-thing as patient)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serve delicious </a:t>
            </a:r>
            <a:r>
              <a:rPr lang="en-US" b="1" i="1" smtClean="0">
                <a:solidFill>
                  <a:schemeClr val="hlink"/>
                </a:solidFill>
              </a:rPr>
              <a:t>dishes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(takes food-type as patient)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Method: another semantic attachment in grammar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Semantic attachment rules are applied as sentences are syntactically parsed, e.g.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VP --&gt; V NP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V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 serve &lt;theme&gt; {theme:food-type}</a:t>
            </a: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Selectional restriction violation: no parse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But this means we must: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Write selectional restrictions for each sense of each predicate – or use </a:t>
            </a:r>
            <a:r>
              <a:rPr lang="en-US" smtClean="0">
                <a:hlinkClick r:id="rId3"/>
              </a:rPr>
              <a:t>FrameNet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Serve alone has 15 verb senses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Obtain hierarchical type information about each argument (using </a:t>
            </a:r>
            <a:r>
              <a:rPr lang="en-US" smtClean="0">
                <a:hlinkClick r:id="rId4"/>
              </a:rPr>
              <a:t>WordNet</a:t>
            </a:r>
            <a:r>
              <a:rPr lang="en-US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How many hypernyms does dish have?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How many words are </a:t>
            </a:r>
            <a:r>
              <a:rPr lang="en-US" smtClean="0">
                <a:hlinkClick r:id="rId5"/>
              </a:rPr>
              <a:t>hyponyms </a:t>
            </a:r>
            <a:r>
              <a:rPr lang="en-US" smtClean="0"/>
              <a:t>of dish?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But also: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Sometimes selectional restrictions don’t restrict enough (</a:t>
            </a:r>
            <a:r>
              <a:rPr lang="en-US" smtClean="0">
                <a:solidFill>
                  <a:schemeClr val="hlink"/>
                </a:solidFill>
              </a:rPr>
              <a:t>Which dishes do you like?)</a:t>
            </a: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Sometimes they restrict too much (</a:t>
            </a:r>
            <a:r>
              <a:rPr lang="en-US" smtClean="0">
                <a:solidFill>
                  <a:schemeClr val="hlink"/>
                </a:solidFill>
              </a:rPr>
              <a:t>Eat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dirt, worm! I’ll eat my hat!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Can we take a statistical approach?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Homonymy</a:t>
            </a:r>
          </a:p>
        </p:txBody>
      </p:sp>
      <p:sp>
        <p:nvSpPr>
          <p:cNvPr id="26626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Lexemes share a form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Phonological, orthographic or both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smtClean="0"/>
              <a:t>But have unrelated, distinct meanings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Clear examples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FF3300"/>
                </a:solidFill>
              </a:rPr>
              <a:t>Bat</a:t>
            </a:r>
            <a:r>
              <a:rPr lang="en-US" sz="2000" smtClean="0"/>
              <a:t> (wooden stick-like thing) vs.  </a:t>
            </a:r>
            <a:r>
              <a:rPr lang="en-US" sz="2000" smtClean="0">
                <a:solidFill>
                  <a:srgbClr val="FF3300"/>
                </a:solidFill>
              </a:rPr>
              <a:t>bat</a:t>
            </a:r>
            <a:r>
              <a:rPr lang="en-US" sz="2000" smtClean="0"/>
              <a:t> (flying scary mammal thing)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>
                <a:solidFill>
                  <a:srgbClr val="FF3300"/>
                </a:solidFill>
              </a:rPr>
              <a:t>Bank</a:t>
            </a:r>
            <a:r>
              <a:rPr lang="en-US" sz="2000" smtClean="0"/>
              <a:t> (financial institution) versus </a:t>
            </a:r>
            <a:r>
              <a:rPr lang="en-US" sz="2000" smtClean="0">
                <a:solidFill>
                  <a:srgbClr val="FF3300"/>
                </a:solidFill>
              </a:rPr>
              <a:t>bank</a:t>
            </a:r>
            <a:r>
              <a:rPr lang="en-US" sz="2000" smtClean="0"/>
              <a:t> (riverside)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Can be homophones, homographs: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Homophones: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FF3300"/>
                </a:solidFill>
              </a:rPr>
              <a:t>Write/right, piece/peace, to/too/two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smtClean="0"/>
              <a:t>Homographs: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FF3300"/>
                </a:solidFill>
              </a:rPr>
              <a:t>Desert/desert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FF3300"/>
                </a:solidFill>
              </a:rPr>
              <a:t>Bass/bass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Semi-Supervised Bootstrapping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What if you don’t have enough data to train a system…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Bootstrap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Pick a word that you as an analyst think will co-occur with your target word in particular sense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i="1" smtClean="0"/>
              <a:t>Grep</a:t>
            </a:r>
            <a:r>
              <a:rPr lang="en-US" smtClean="0"/>
              <a:t> through your corpus for your target word and the hypothesized word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Assume that the target tag is the right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Bootstrapping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For </a:t>
            </a:r>
            <a:r>
              <a:rPr lang="en-US" smtClean="0">
                <a:solidFill>
                  <a:srgbClr val="A50021"/>
                </a:solidFill>
              </a:rPr>
              <a:t>bass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Assume </a:t>
            </a:r>
            <a:r>
              <a:rPr lang="en-US" smtClean="0">
                <a:solidFill>
                  <a:srgbClr val="A50021"/>
                </a:solidFill>
              </a:rPr>
              <a:t>play</a:t>
            </a:r>
            <a:r>
              <a:rPr lang="en-US" smtClean="0"/>
              <a:t> occurs with the music sense and </a:t>
            </a:r>
            <a:r>
              <a:rPr lang="en-US" smtClean="0">
                <a:solidFill>
                  <a:srgbClr val="A50021"/>
                </a:solidFill>
              </a:rPr>
              <a:t>fish</a:t>
            </a:r>
            <a:r>
              <a:rPr lang="en-US" smtClean="0"/>
              <a:t> occurs with the fish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Sentences Extracts for </a:t>
            </a:r>
            <a:r>
              <a:rPr lang="en-US" smtClean="0">
                <a:solidFill>
                  <a:schemeClr val="accent2"/>
                </a:solidFill>
              </a:rPr>
              <a:t>bass</a:t>
            </a:r>
            <a:r>
              <a:rPr lang="en-US" smtClean="0"/>
              <a:t> and </a:t>
            </a:r>
            <a:r>
              <a:rPr lang="en-US" smtClean="0">
                <a:solidFill>
                  <a:schemeClr val="accent2"/>
                </a:solidFill>
              </a:rPr>
              <a:t>player</a:t>
            </a:r>
          </a:p>
        </p:txBody>
      </p:sp>
      <p:pic>
        <p:nvPicPr>
          <p:cNvPr id="140290" name="Picture 4" descr="bas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860550"/>
            <a:ext cx="8229600" cy="3767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the seeds come from?</a:t>
            </a:r>
          </a:p>
        </p:txBody>
      </p:sp>
      <p:sp>
        <p:nvSpPr>
          <p:cNvPr id="14233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Hand labeling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“One sense per discourse”: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The sense of a word is highly consistent within a document  - Yarowsky (1995)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True for topic-dependent words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Not so true for other POS like adjectives and verbs, e.g. </a:t>
            </a:r>
            <a:r>
              <a:rPr lang="en-US" smtClean="0">
                <a:solidFill>
                  <a:srgbClr val="FF3300"/>
                </a:solidFill>
              </a:rPr>
              <a:t>make, take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Krovetz (1998) “More than one sense per discourse” not true at all once you move to fine-grained senses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One sense per </a:t>
            </a:r>
            <a:r>
              <a:rPr lang="en-US" smtClean="0">
                <a:solidFill>
                  <a:srgbClr val="0033CC"/>
                </a:solidFill>
              </a:rPr>
              <a:t>collocation</a:t>
            </a:r>
            <a:r>
              <a:rPr lang="en-US" smtClean="0"/>
              <a:t>: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A word recurring in collocation with the same word will almost surely have the same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144386" name="Picture 147" descr="yarowsky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440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Stages in Yarowsky Bootstrapping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12431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Given these general ML approaches, how many classifiers do I need to perform WSD robustly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One for each ambiguous word in the language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How do you decide what set of tags/labels/senses to use for a given word?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Depends on the application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‘</a:t>
            </a:r>
            <a:r>
              <a:rPr lang="en-US" smtClean="0">
                <a:solidFill>
                  <a:srgbClr val="FF3300"/>
                </a:solidFill>
              </a:rPr>
              <a:t>bass</a:t>
            </a:r>
            <a:r>
              <a:rPr lang="en-US" smtClean="0"/>
              <a:t>’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Tagging with this set of senses is an impossibly hard task that’s probably overkill for any realistic application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bass, bass part - (the lowest part in polyphonic  music)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bass, basso - (an adult male singer with the lowest voice)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sea bass, bass - (flesh of lean-fleshed saltwater fish of the family Serranidae)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freshwater bass, bass - (any of various North American lean-fleshed freshwater fishes especially of the genus Micropterus)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bass, bass voice, basso - (the lowest adult male singing voice)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 - (the member with the lowest range of a family of musical instruments)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 -(nontechnical name for any of numerous edible  marine and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bass - (the lowest part of the musical range)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freshwater spiny-finned fishes)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Senseval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smtClean="0"/>
              <a:t>ACL</a:t>
            </a:r>
            <a:r>
              <a:rPr lang="it-IT" smtClean="0"/>
              <a:t>-</a:t>
            </a:r>
            <a:r>
              <a:rPr lang="en-GB" smtClean="0"/>
              <a:t>SIGLEX workshop (</a:t>
            </a:r>
            <a:r>
              <a:rPr lang="it-IT" smtClean="0"/>
              <a:t>1997)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Yarowsky and Resnik </a:t>
            </a:r>
            <a:r>
              <a:rPr lang="it-IT" smtClean="0"/>
              <a:t>paper</a:t>
            </a:r>
            <a:endParaRPr lang="en-GB" smtClean="0"/>
          </a:p>
          <a:p>
            <a:pPr eaLnBrk="1" hangingPunct="1">
              <a:buFont typeface="Wingdings" pitchFamily="2" charset="2"/>
              <a:buChar char="§"/>
            </a:pPr>
            <a:r>
              <a:rPr lang="it-IT" smtClean="0"/>
              <a:t>SENSEVAL</a:t>
            </a:r>
            <a:r>
              <a:rPr lang="en-GB" smtClean="0"/>
              <a:t>-I (</a:t>
            </a:r>
            <a:r>
              <a:rPr lang="it-IT" smtClean="0"/>
              <a:t>1998)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it-IT" smtClean="0"/>
              <a:t>Lexical</a:t>
            </a:r>
            <a:r>
              <a:rPr lang="en-GB" smtClean="0"/>
              <a:t> Sample for English, French, and Italian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smtClean="0"/>
              <a:t>SENSEVAL-II (Toulouse, 2001)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it-IT" smtClean="0"/>
              <a:t>Lexical Sample and All Words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it-IT" smtClean="0"/>
              <a:t>Organization: Kilkgarriff (Brighton)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smtClean="0"/>
              <a:t>SENSEVAL-III (2004)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smtClean="0"/>
              <a:t>SENSEVAL-IV -&gt; SEMEVAL (2007)</a:t>
            </a:r>
            <a:endParaRPr lang="en-US" smtClean="0"/>
          </a:p>
        </p:txBody>
      </p:sp>
      <p:sp>
        <p:nvSpPr>
          <p:cNvPr id="150531" name="Rectangle 4"/>
          <p:cNvSpPr>
            <a:spLocks noChangeArrowheads="1"/>
          </p:cNvSpPr>
          <p:nvPr/>
        </p:nvSpPr>
        <p:spPr bwMode="auto">
          <a:xfrm>
            <a:off x="838200" y="6521450"/>
            <a:ext cx="3068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 FROM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 Performance</a:t>
            </a:r>
          </a:p>
        </p:txBody>
      </p:sp>
      <p:sp>
        <p:nvSpPr>
          <p:cNvPr id="152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Varies widely depending on how difficult the disambiguation task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Accuracies of over 90% are commonly reported on some of the classic, often fairly easy, WSD tasks (</a:t>
            </a:r>
            <a:r>
              <a:rPr lang="en-US" smtClean="0">
                <a:solidFill>
                  <a:srgbClr val="FF3300"/>
                </a:solidFill>
              </a:rPr>
              <a:t>pike, star, interest</a:t>
            </a:r>
            <a:r>
              <a:rPr lang="en-US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Senseval brought careful evaluation of difficult WSD (many senses, different POS)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Senseval 1: more fine grained senses, wider range of types: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Overall: about 75% accuracy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Nouns: about 80% accuracy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Verbs: about 70%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Lexical Semantics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Homonymy, Polysemy, Synonymy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Thematic roles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Computational resource for lexical semantics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WordNet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Task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8000"/>
                </a:solidFill>
              </a:rPr>
              <a:t>Word sense disambiguation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for NLP Applications</a:t>
            </a:r>
          </a:p>
        </p:txBody>
      </p:sp>
      <p:sp>
        <p:nvSpPr>
          <p:cNvPr id="28674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Text-to-Speech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Same orthographic form but different phonological form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3300"/>
                </a:solidFill>
              </a:rPr>
              <a:t>bass</a:t>
            </a:r>
            <a:r>
              <a:rPr lang="en-US" smtClean="0"/>
              <a:t> vs. </a:t>
            </a:r>
            <a:r>
              <a:rPr lang="en-US" smtClean="0">
                <a:solidFill>
                  <a:srgbClr val="FF3300"/>
                </a:solidFill>
              </a:rPr>
              <a:t>bass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Information retrieval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Different meanings same orthographic form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QUERY: </a:t>
            </a:r>
            <a:r>
              <a:rPr lang="en-US" smtClean="0">
                <a:solidFill>
                  <a:srgbClr val="FF3300"/>
                </a:solidFill>
              </a:rPr>
              <a:t>bat care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Machine Translation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Speech 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bank</a:t>
            </a:r>
            <a:r>
              <a:rPr lang="en-US" b="1" smtClean="0"/>
              <a:t> </a:t>
            </a:r>
            <a:r>
              <a:rPr lang="en-US" smtClean="0"/>
              <a:t>is constructed from red brick</a:t>
            </a:r>
            <a:br>
              <a:rPr lang="en-US" smtClean="0"/>
            </a:br>
            <a:r>
              <a:rPr lang="en-US" smtClean="0"/>
              <a:t>I withdrew the money from the </a:t>
            </a:r>
            <a:r>
              <a:rPr lang="en-US" b="1" smtClean="0">
                <a:solidFill>
                  <a:srgbClr val="FF0000"/>
                </a:solidFill>
              </a:rPr>
              <a:t>bank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Are these the same sense?  Different?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Or consider the following WSJ example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FF3300"/>
                </a:solidFill>
              </a:rPr>
              <a:t>While some banks furnish sperm only to married women, others are less restrictive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Which sense of bank is this?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Is it distinct from the river bank sense?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The savings bank sense?</a:t>
            </a:r>
            <a:endParaRPr lang="en-US" sz="1700" smtClean="0"/>
          </a:p>
        </p:txBody>
      </p:sp>
      <p:sp>
        <p:nvSpPr>
          <p:cNvPr id="307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Polysemy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Polysemy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 single lexeme with multiple </a:t>
            </a:r>
            <a:r>
              <a:rPr lang="en-US" smtClean="0">
                <a:solidFill>
                  <a:srgbClr val="6D1014"/>
                </a:solidFill>
              </a:rPr>
              <a:t>related </a:t>
            </a:r>
            <a:r>
              <a:rPr lang="en-US" smtClean="0"/>
              <a:t>meanings (</a:t>
            </a:r>
            <a:r>
              <a:rPr lang="en-US" smtClean="0">
                <a:solidFill>
                  <a:srgbClr val="FF3300"/>
                </a:solidFill>
              </a:rPr>
              <a:t>bank</a:t>
            </a:r>
            <a:r>
              <a:rPr lang="en-US" smtClean="0"/>
              <a:t> the building, </a:t>
            </a:r>
            <a:r>
              <a:rPr lang="en-US" smtClean="0">
                <a:solidFill>
                  <a:srgbClr val="FF3300"/>
                </a:solidFill>
              </a:rPr>
              <a:t>bank</a:t>
            </a:r>
            <a:r>
              <a:rPr lang="en-US" smtClean="0"/>
              <a:t> the financial institution)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Most non-rare words have multiple meanings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Number of meanings related to word frequency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Verbs tend more to polysemy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Distinguishing polysemy from homonymy isn’t always easy (or necessary)</a:t>
            </a:r>
            <a:endParaRPr lang="en-US" sz="2100" smtClean="0"/>
          </a:p>
          <a:p>
            <a:pPr eaLnBrk="1" hangingPunct="1">
              <a:buFont typeface="Wingdings" pitchFamily="2" charset="2"/>
              <a:buChar char="§"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9864</TotalTime>
  <Words>2956</Words>
  <Application>Microsoft Office PowerPoint</Application>
  <PresentationFormat>On-screen Show (4:3)</PresentationFormat>
  <Paragraphs>521</Paragraphs>
  <Slides>69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1" baseType="lpstr">
      <vt:lpstr>Times New Roman</vt:lpstr>
      <vt:lpstr>Arial</vt:lpstr>
      <vt:lpstr>Wingdings 3</vt:lpstr>
      <vt:lpstr>Verdana</vt:lpstr>
      <vt:lpstr>Wingdings 2</vt:lpstr>
      <vt:lpstr>Wingdings</vt:lpstr>
      <vt:lpstr>Tahoma</vt:lpstr>
      <vt:lpstr>Bookshelf Symbol 2</vt:lpstr>
      <vt:lpstr>Symbol</vt:lpstr>
      <vt:lpstr>Concourse</vt:lpstr>
      <vt:lpstr>Default Design</vt:lpstr>
      <vt:lpstr>Equation</vt:lpstr>
      <vt:lpstr>Word Relations and Word Sense Disambiguation</vt:lpstr>
      <vt:lpstr>Three Perspectives on Meaning</vt:lpstr>
      <vt:lpstr>Today</vt:lpstr>
      <vt:lpstr>Word Definitions</vt:lpstr>
      <vt:lpstr>Possible Word Relations</vt:lpstr>
      <vt:lpstr>Homonymy</vt:lpstr>
      <vt:lpstr>Issues for NLP Applications</vt:lpstr>
      <vt:lpstr>Polysemy</vt:lpstr>
      <vt:lpstr>Polysemy</vt:lpstr>
      <vt:lpstr>Metaphor vs. Metonymy</vt:lpstr>
      <vt:lpstr>How Do We Identify Words with Multiple Senses?</vt:lpstr>
      <vt:lpstr>Synonymy</vt:lpstr>
      <vt:lpstr>Few Examples of Perfect Synonymy </vt:lpstr>
      <vt:lpstr>Terminology</vt:lpstr>
      <vt:lpstr>Synonymy Relates Senses not Words</vt:lpstr>
      <vt:lpstr>Antonyms</vt:lpstr>
      <vt:lpstr>Hyponyms</vt:lpstr>
      <vt:lpstr>Hypernymy Defined</vt:lpstr>
      <vt:lpstr>WordNet</vt:lpstr>
      <vt:lpstr>Where to Find WordNet</vt:lpstr>
      <vt:lpstr>WordNet Entries</vt:lpstr>
      <vt:lpstr>WordNet Noun Relations</vt:lpstr>
      <vt:lpstr>WordNet Verb Relations</vt:lpstr>
      <vt:lpstr>WordNet Hierarchies</vt:lpstr>
      <vt:lpstr>How is ‘Sense’ Defined in WordNet?</vt:lpstr>
      <vt:lpstr>Word Sense Disambiguation</vt:lpstr>
      <vt:lpstr>Two Variants of WSD</vt:lpstr>
      <vt:lpstr>Approaches</vt:lpstr>
      <vt:lpstr>Supervised Machine Learning Approaches</vt:lpstr>
      <vt:lpstr>Bass in WordNet</vt:lpstr>
      <vt:lpstr>Sense Tags for Bass</vt:lpstr>
      <vt:lpstr>What kind of Corpora?</vt:lpstr>
      <vt:lpstr>What Kind of Features?</vt:lpstr>
      <vt:lpstr>Slide 34</vt:lpstr>
      <vt:lpstr>Slide 35</vt:lpstr>
      <vt:lpstr>Slide 36</vt:lpstr>
      <vt:lpstr>Feature Vectors</vt:lpstr>
      <vt:lpstr>What sort of Features?</vt:lpstr>
      <vt:lpstr>Example</vt:lpstr>
      <vt:lpstr>Collocations</vt:lpstr>
      <vt:lpstr>Bag of Words</vt:lpstr>
      <vt:lpstr>Co-Occurrence Example</vt:lpstr>
      <vt:lpstr>Classifiers</vt:lpstr>
      <vt:lpstr>Classifiers</vt:lpstr>
      <vt:lpstr>Naïve Bayes</vt:lpstr>
      <vt:lpstr>Slide 46</vt:lpstr>
      <vt:lpstr>Naïve Bayes Evaluation</vt:lpstr>
      <vt:lpstr>Decision Lists</vt:lpstr>
      <vt:lpstr>Learning Decision Lists</vt:lpstr>
      <vt:lpstr>Yarowsky’s Metric</vt:lpstr>
      <vt:lpstr>WSD Evaluations and Baselines</vt:lpstr>
      <vt:lpstr>Most Frequent Sense</vt:lpstr>
      <vt:lpstr>Ceiling</vt:lpstr>
      <vt:lpstr>Unsupervised Methods:  Dictionary/Thesaurus Methods</vt:lpstr>
      <vt:lpstr>Simplified Lesk</vt:lpstr>
      <vt:lpstr>Original Lesk:  pine cone</vt:lpstr>
      <vt:lpstr>Corpus Lesk</vt:lpstr>
      <vt:lpstr>Disambiguation via Selectional Restrictions</vt:lpstr>
      <vt:lpstr>Slide 59</vt:lpstr>
      <vt:lpstr>Semi-Supervised Bootstrapping</vt:lpstr>
      <vt:lpstr>Bootstrapping</vt:lpstr>
      <vt:lpstr>Sentences Extracts for bass and player</vt:lpstr>
      <vt:lpstr>Where do the seeds come from?</vt:lpstr>
      <vt:lpstr>Stages in Yarowsky Bootstrapping Algorithm</vt:lpstr>
      <vt:lpstr>Issues</vt:lpstr>
      <vt:lpstr>WordNet ‘bass’</vt:lpstr>
      <vt:lpstr>History of Senseval</vt:lpstr>
      <vt:lpstr>WSD Performance</vt:lpstr>
      <vt:lpstr>Summary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Julia Hirschberg</cp:lastModifiedBy>
  <cp:revision>531</cp:revision>
  <dcterms:created xsi:type="dcterms:W3CDTF">2003-01-18T03:56:53Z</dcterms:created>
  <dcterms:modified xsi:type="dcterms:W3CDTF">2010-11-09T12:36:25Z</dcterms:modified>
  <cp:category/>
</cp:coreProperties>
</file>