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9" r:id="rId14"/>
    <p:sldId id="270" r:id="rId15"/>
    <p:sldId id="267"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5" r:id="rId29"/>
    <p:sldId id="287" r:id="rId30"/>
    <p:sldId id="286" r:id="rId31"/>
    <p:sldId id="284" r:id="rId32"/>
    <p:sldId id="288" r:id="rId33"/>
    <p:sldId id="289" r:id="rId34"/>
    <p:sldId id="291" r:id="rId35"/>
    <p:sldId id="292" r:id="rId36"/>
    <p:sldId id="293" r:id="rId37"/>
    <p:sldId id="294" r:id="rId38"/>
    <p:sldId id="290" r:id="rId39"/>
    <p:sldId id="28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66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3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12/8/2009</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12/8/2009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12/8/2009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12/8/2009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12/8/2009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4213AF-26F6-41FA-8D85-E2C5388D6E58}" type="datetimeFigureOut">
              <a:rPr lang="en-US" smtClean="0"/>
              <a:pPr/>
              <a:t>12/8/2009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4213AF-26F6-41FA-8D85-E2C5388D6E58}" type="datetimeFigureOut">
              <a:rPr lang="en-US" smtClean="0"/>
              <a:pPr/>
              <a:t>12/8/2009</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44213AF-26F6-41FA-8D85-E2C5388D6E58}" type="datetimeFigureOut">
              <a:rPr lang="en-US" smtClean="0"/>
              <a:pPr/>
              <a:t>12/8/2009</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44213AF-26F6-41FA-8D85-E2C5388D6E58}" type="datetimeFigureOut">
              <a:rPr lang="en-US" smtClean="0"/>
              <a:pPr/>
              <a:t>12/8/2009</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44213AF-26F6-41FA-8D85-E2C5388D6E58}" type="datetimeFigureOut">
              <a:rPr lang="en-US" smtClean="0"/>
              <a:pPr/>
              <a:t>12/8/2009</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44213AF-26F6-41FA-8D85-E2C5388D6E58}" type="datetimeFigureOut">
              <a:rPr lang="en-US" smtClean="0"/>
              <a:pPr/>
              <a:t>12/8/2009</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12/8/2009</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Discourse Applications</a:t>
            </a:r>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3810000" y="5943600"/>
            <a:ext cx="2895600" cy="646331"/>
          </a:xfrm>
          <a:prstGeom prst="rect">
            <a:avLst/>
          </a:prstGeom>
          <a:noFill/>
        </p:spPr>
        <p:txBody>
          <a:bodyPr wrap="square" rtlCol="0">
            <a:spAutoFit/>
          </a:bodyPr>
          <a:lstStyle/>
          <a:p>
            <a:r>
              <a:rPr lang="en-US" dirty="0" smtClean="0"/>
              <a:t>Slides were adapted from Regina </a:t>
            </a:r>
            <a:r>
              <a:rPr lang="en-US" smtClean="0"/>
              <a:t>Barzilay</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Rhetorical Model:</a:t>
            </a:r>
          </a:p>
          <a:p>
            <a:pPr lvl="1"/>
            <a:r>
              <a:rPr lang="en-US" b="1" dirty="0" smtClean="0"/>
              <a:t>Argumentative Zoning of </a:t>
            </a:r>
            <a:r>
              <a:rPr lang="en-US" b="1" dirty="0" err="1" smtClean="0"/>
              <a:t>Scientic</a:t>
            </a:r>
            <a:r>
              <a:rPr lang="en-US" b="1" dirty="0" smtClean="0"/>
              <a:t> Articles </a:t>
            </a:r>
            <a:r>
              <a:rPr lang="en-US" dirty="0" smtClean="0"/>
              <a:t>(</a:t>
            </a:r>
            <a:r>
              <a:rPr lang="en-US" dirty="0" err="1" smtClean="0"/>
              <a:t>Teufel</a:t>
            </a:r>
            <a:r>
              <a:rPr lang="en-US" dirty="0" smtClean="0"/>
              <a:t>, 1999)</a:t>
            </a:r>
            <a:br>
              <a:rPr lang="en-US" dirty="0" smtClean="0"/>
            </a:br>
            <a:endParaRPr lang="en-US" dirty="0" smtClean="0"/>
          </a:p>
          <a:p>
            <a:r>
              <a:rPr lang="en-US" dirty="0" smtClean="0"/>
              <a:t> Content-based Model:</a:t>
            </a:r>
          </a:p>
          <a:p>
            <a:pPr lvl="1"/>
            <a:r>
              <a:rPr lang="en-US" b="1" dirty="0" smtClean="0"/>
              <a:t>Unsupervised (</a:t>
            </a:r>
            <a:r>
              <a:rPr lang="en-US" b="1" dirty="0" err="1" smtClean="0"/>
              <a:t>Barzilay&amp;Lee</a:t>
            </a:r>
            <a:r>
              <a:rPr lang="en-US" b="1" dirty="0" smtClean="0"/>
              <a:t>, 2004)</a:t>
            </a:r>
            <a:endParaRPr lang="en-US" dirty="0"/>
          </a:p>
        </p:txBody>
      </p:sp>
      <p:sp>
        <p:nvSpPr>
          <p:cNvPr id="3" name="Title 2"/>
          <p:cNvSpPr>
            <a:spLocks noGrp="1"/>
          </p:cNvSpPr>
          <p:nvPr>
            <p:ph type="title"/>
          </p:nvPr>
        </p:nvSpPr>
        <p:spPr/>
        <p:txBody>
          <a:bodyPr/>
          <a:lstStyle/>
          <a:p>
            <a:r>
              <a:rPr lang="en-US" dirty="0" smtClean="0"/>
              <a:t>Domain Specific Models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dirty="0" smtClean="0"/>
              <a:t>Many of the recent advances in Question Answering have followed from the insight that systems can benefit from by exploiting the redundancy in large corpora. Brill et al. (2001) describe using the vast amount of data available on the WWW to achieve impressive performance …The Web, while nearly infinite in content, is not a </a:t>
            </a:r>
            <a:r>
              <a:rPr lang="en-US" dirty="0" err="1" smtClean="0"/>
              <a:t>completerepository</a:t>
            </a:r>
            <a:r>
              <a:rPr lang="en-US" dirty="0" smtClean="0"/>
              <a:t> of useful information … In order to combat these inadequacies, we propose a strategy in which in information is extracted from …</a:t>
            </a:r>
            <a:endParaRPr lang="en-US" dirty="0"/>
          </a:p>
        </p:txBody>
      </p:sp>
      <p:sp>
        <p:nvSpPr>
          <p:cNvPr id="3" name="Title 2"/>
          <p:cNvSpPr>
            <a:spLocks noGrp="1"/>
          </p:cNvSpPr>
          <p:nvPr>
            <p:ph type="title"/>
          </p:nvPr>
        </p:nvSpPr>
        <p:spPr/>
        <p:txBody>
          <a:bodyPr/>
          <a:lstStyle/>
          <a:p>
            <a:r>
              <a:rPr lang="en-US" dirty="0" smtClean="0"/>
              <a:t>Argumentative Zoning</a:t>
            </a:r>
            <a:endParaRPr lang="en-US" dirty="0"/>
          </a:p>
        </p:txBody>
      </p:sp>
      <p:sp>
        <p:nvSpPr>
          <p:cNvPr id="5" name="Rounded Rectangle 4"/>
          <p:cNvSpPr/>
          <p:nvPr/>
        </p:nvSpPr>
        <p:spPr>
          <a:xfrm>
            <a:off x="304800" y="1295400"/>
            <a:ext cx="8382000" cy="4800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solidFill>
                  <a:srgbClr val="FF0000"/>
                </a:solidFill>
              </a:rPr>
              <a:t>BACKGROUND</a:t>
            </a:r>
            <a:r>
              <a:rPr lang="en-US" dirty="0" smtClean="0"/>
              <a:t/>
            </a:r>
            <a:br>
              <a:rPr lang="en-US" dirty="0" smtClean="0"/>
            </a:br>
            <a:r>
              <a:rPr lang="en-US" dirty="0" smtClean="0"/>
              <a:t>Many of the recent advances in Question Answering have followed from the insight that systems can benefit from by exploiting the redundancy …</a:t>
            </a:r>
            <a:br>
              <a:rPr lang="en-US" dirty="0" smtClean="0"/>
            </a:br>
            <a:endParaRPr lang="en-US" dirty="0" smtClean="0"/>
          </a:p>
          <a:p>
            <a:r>
              <a:rPr lang="en-US" dirty="0" smtClean="0">
                <a:solidFill>
                  <a:srgbClr val="FF0000"/>
                </a:solidFill>
              </a:rPr>
              <a:t>OTHER WORK</a:t>
            </a:r>
            <a:r>
              <a:rPr lang="en-US" dirty="0" smtClean="0"/>
              <a:t/>
            </a:r>
            <a:br>
              <a:rPr lang="en-US" dirty="0" smtClean="0"/>
            </a:br>
            <a:r>
              <a:rPr lang="en-US" dirty="0" smtClean="0"/>
              <a:t>Brill et al. (2001) describe using the vast amount of data available on the WWW to achieve impressive performance …</a:t>
            </a:r>
            <a:br>
              <a:rPr lang="en-US" dirty="0" smtClean="0"/>
            </a:br>
            <a:endParaRPr lang="en-US" dirty="0" smtClean="0"/>
          </a:p>
          <a:p>
            <a:r>
              <a:rPr lang="en-US" dirty="0" smtClean="0">
                <a:solidFill>
                  <a:srgbClr val="FF0000"/>
                </a:solidFill>
              </a:rPr>
              <a:t>WEAKNESS</a:t>
            </a:r>
            <a:r>
              <a:rPr lang="en-US" dirty="0" smtClean="0"/>
              <a:t/>
            </a:r>
            <a:br>
              <a:rPr lang="en-US" dirty="0" smtClean="0"/>
            </a:br>
            <a:r>
              <a:rPr lang="en-US" dirty="0" smtClean="0"/>
              <a:t>The Web, while nearly infinite in content, is not a complete repository of useful information …</a:t>
            </a:r>
            <a:br>
              <a:rPr lang="en-US" dirty="0" smtClean="0"/>
            </a:br>
            <a:endParaRPr lang="en-US" dirty="0" smtClean="0"/>
          </a:p>
          <a:p>
            <a:r>
              <a:rPr lang="en-US" dirty="0" smtClean="0">
                <a:solidFill>
                  <a:srgbClr val="FF0000"/>
                </a:solidFill>
              </a:rPr>
              <a:t>OWN CONTRIBUTION</a:t>
            </a:r>
            <a:r>
              <a:rPr lang="en-US" dirty="0" smtClean="0"/>
              <a:t/>
            </a:r>
            <a:br>
              <a:rPr lang="en-US" dirty="0" smtClean="0"/>
            </a:br>
            <a:r>
              <a:rPr lang="en-US" dirty="0" smtClean="0"/>
              <a:t>In order to combat these inadequacies, we propose a strategy in which in information is extracted from : :</a:t>
            </a:r>
            <a:endParaRPr lang="en-US" dirty="0"/>
          </a:p>
        </p:txBody>
      </p:sp>
      <p:sp>
        <p:nvSpPr>
          <p:cNvPr id="3" name="Title 2"/>
          <p:cNvSpPr>
            <a:spLocks noGrp="1"/>
          </p:cNvSpPr>
          <p:nvPr>
            <p:ph type="title"/>
          </p:nvPr>
        </p:nvSpPr>
        <p:spPr/>
        <p:txBody>
          <a:bodyPr/>
          <a:lstStyle/>
          <a:p>
            <a:r>
              <a:rPr lang="en-US" dirty="0" smtClean="0"/>
              <a:t>Argumentative Zoning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Scientic</a:t>
            </a:r>
            <a:r>
              <a:rPr lang="en-US" dirty="0" smtClean="0"/>
              <a:t> articles exhibit (consistent across domains) similarity in structure</a:t>
            </a:r>
          </a:p>
          <a:p>
            <a:pPr lvl="1"/>
            <a:r>
              <a:rPr lang="en-US" b="1" dirty="0" smtClean="0"/>
              <a:t>BACKGROUND</a:t>
            </a:r>
          </a:p>
          <a:p>
            <a:pPr lvl="1"/>
            <a:r>
              <a:rPr lang="en-US" b="1" dirty="0" smtClean="0"/>
              <a:t>OWN CONTRIBUTION</a:t>
            </a:r>
          </a:p>
          <a:p>
            <a:pPr lvl="1"/>
            <a:r>
              <a:rPr lang="en-US" b="1" dirty="0" smtClean="0"/>
              <a:t>RELATION TO OTHER WORK</a:t>
            </a:r>
            <a:br>
              <a:rPr lang="en-US" b="1" dirty="0" smtClean="0"/>
            </a:br>
            <a:endParaRPr lang="en-US" b="1" dirty="0" smtClean="0"/>
          </a:p>
          <a:p>
            <a:r>
              <a:rPr lang="en-US" dirty="0" smtClean="0"/>
              <a:t> Automatic structure analysis can benefit:</a:t>
            </a:r>
          </a:p>
          <a:p>
            <a:pPr lvl="1"/>
            <a:r>
              <a:rPr lang="en-US" b="1" dirty="0" smtClean="0"/>
              <a:t>Q&amp;A</a:t>
            </a:r>
          </a:p>
          <a:p>
            <a:pPr lvl="1"/>
            <a:r>
              <a:rPr lang="en-US" b="1" dirty="0" smtClean="0"/>
              <a:t>Summarization</a:t>
            </a:r>
          </a:p>
          <a:p>
            <a:pPr lvl="1"/>
            <a:r>
              <a:rPr lang="en-US" b="1" dirty="0" smtClean="0"/>
              <a:t>citation analysis</a:t>
            </a:r>
            <a:endParaRPr lang="en-US" dirty="0"/>
          </a:p>
        </p:txBody>
      </p:sp>
      <p:sp>
        <p:nvSpPr>
          <p:cNvPr id="3" name="Title 2"/>
          <p:cNvSpPr>
            <a:spLocks noGrp="1"/>
          </p:cNvSpPr>
          <p:nvPr>
            <p:ph type="title"/>
          </p:nvPr>
        </p:nvSpPr>
        <p:spPr/>
        <p:txBody>
          <a:bodyPr/>
          <a:lstStyle/>
          <a:p>
            <a:r>
              <a:rPr lang="en-US" dirty="0" smtClean="0"/>
              <a:t>Motivation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Goal: Rhetorical segmentation with labeling</a:t>
            </a:r>
            <a:br>
              <a:rPr lang="en-US" dirty="0" smtClean="0"/>
            </a:br>
            <a:endParaRPr lang="en-US" dirty="0" smtClean="0"/>
          </a:p>
          <a:p>
            <a:r>
              <a:rPr lang="en-US" dirty="0" smtClean="0"/>
              <a:t> Annotation Scheme:</a:t>
            </a:r>
          </a:p>
          <a:p>
            <a:pPr lvl="1"/>
            <a:r>
              <a:rPr lang="en-US" b="1" dirty="0" smtClean="0"/>
              <a:t>Own work: aim, own, textual</a:t>
            </a:r>
          </a:p>
          <a:p>
            <a:pPr lvl="1"/>
            <a:r>
              <a:rPr lang="en-US" b="1" dirty="0" smtClean="0"/>
              <a:t>Background</a:t>
            </a:r>
          </a:p>
          <a:p>
            <a:pPr lvl="1"/>
            <a:r>
              <a:rPr lang="en-US" b="1" dirty="0" smtClean="0"/>
              <a:t> Other Work: contrast, basis, other</a:t>
            </a:r>
            <a:br>
              <a:rPr lang="en-US" b="1" dirty="0" smtClean="0"/>
            </a:br>
            <a:endParaRPr lang="en-US" b="1" dirty="0" smtClean="0"/>
          </a:p>
          <a:p>
            <a:r>
              <a:rPr lang="en-US" dirty="0" smtClean="0"/>
              <a:t> Implementation: Classification</a:t>
            </a:r>
            <a:endParaRPr lang="en-US" dirty="0"/>
          </a:p>
        </p:txBody>
      </p:sp>
      <p:sp>
        <p:nvSpPr>
          <p:cNvPr id="3" name="Title 2"/>
          <p:cNvSpPr>
            <a:spLocks noGrp="1"/>
          </p:cNvSpPr>
          <p:nvPr>
            <p:ph type="title"/>
          </p:nvPr>
        </p:nvSpPr>
        <p:spPr/>
        <p:txBody>
          <a:bodyPr/>
          <a:lstStyle/>
          <a:p>
            <a:r>
              <a:rPr lang="en-US" dirty="0" smtClean="0"/>
              <a:t>Approach</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971800"/>
          <a:ext cx="8229600" cy="2296160"/>
        </p:xfrm>
        <a:graphic>
          <a:graphicData uri="http://schemas.openxmlformats.org/drawingml/2006/table">
            <a:tbl>
              <a:tblPr firstRow="1" bandRow="1">
                <a:tableStyleId>{3B4B98B0-60AC-42C2-AFA5-B58CD77FA1E5}</a:tableStyleId>
              </a:tblPr>
              <a:tblGrid>
                <a:gridCol w="1752600"/>
                <a:gridCol w="6477000"/>
              </a:tblGrid>
              <a:tr h="370840">
                <a:tc>
                  <a:txBody>
                    <a:bodyPr/>
                    <a:lstStyle/>
                    <a:p>
                      <a:r>
                        <a:rPr lang="en-US" dirty="0" smtClean="0"/>
                        <a:t>Category</a:t>
                      </a:r>
                      <a:endParaRPr lang="en-US" dirty="0"/>
                    </a:p>
                  </a:txBody>
                  <a:tcPr/>
                </a:tc>
                <a:tc>
                  <a:txBody>
                    <a:bodyPr/>
                    <a:lstStyle/>
                    <a:p>
                      <a:r>
                        <a:rPr lang="en-US" dirty="0" smtClean="0"/>
                        <a:t>Realization</a:t>
                      </a:r>
                      <a:endParaRPr lang="en-US" dirty="0"/>
                    </a:p>
                  </a:txBody>
                  <a:tcPr/>
                </a:tc>
              </a:tr>
              <a:tr h="370840">
                <a:tc>
                  <a:txBody>
                    <a:bodyPr/>
                    <a:lstStyle/>
                    <a:p>
                      <a:r>
                        <a:rPr lang="en-US" dirty="0" smtClean="0"/>
                        <a:t>Aim</a:t>
                      </a:r>
                      <a:endParaRPr lang="en-US" dirty="0"/>
                    </a:p>
                  </a:txBody>
                  <a:tcPr/>
                </a:tc>
                <a:tc>
                  <a:txBody>
                    <a:bodyPr/>
                    <a:lstStyle/>
                    <a:p>
                      <a:r>
                        <a:rPr kumimoji="0" lang="en-US" sz="1800" kern="1200" baseline="0" dirty="0" smtClean="0">
                          <a:solidFill>
                            <a:schemeClr val="tx1"/>
                          </a:solidFill>
                          <a:latin typeface="+mn-lt"/>
                          <a:ea typeface="+mn-ea"/>
                          <a:cs typeface="+mn-cs"/>
                        </a:rPr>
                        <a:t>We have proposed a method of clustering words based on large corpus data</a:t>
                      </a:r>
                      <a:endParaRPr lang="en-US" dirty="0"/>
                    </a:p>
                  </a:txBody>
                  <a:tcPr/>
                </a:tc>
              </a:tr>
              <a:tr h="370840">
                <a:tc>
                  <a:txBody>
                    <a:bodyPr/>
                    <a:lstStyle/>
                    <a:p>
                      <a:r>
                        <a:rPr lang="en-US" dirty="0" smtClean="0"/>
                        <a:t>Textual</a:t>
                      </a:r>
                      <a:endParaRPr lang="en-US" dirty="0"/>
                    </a:p>
                  </a:txBody>
                  <a:tcPr/>
                </a:tc>
                <a:tc>
                  <a:txBody>
                    <a:bodyPr/>
                    <a:lstStyle/>
                    <a:p>
                      <a:r>
                        <a:rPr kumimoji="0" lang="en-US" sz="1800" kern="1200" baseline="0" dirty="0" smtClean="0">
                          <a:solidFill>
                            <a:schemeClr val="tx1"/>
                          </a:solidFill>
                          <a:latin typeface="+mn-lt"/>
                          <a:ea typeface="+mn-ea"/>
                          <a:cs typeface="+mn-cs"/>
                        </a:rPr>
                        <a:t>Section 2 describes three parsers which are …</a:t>
                      </a:r>
                      <a:endParaRPr lang="en-US" dirty="0"/>
                    </a:p>
                  </a:txBody>
                  <a:tcPr/>
                </a:tc>
              </a:tr>
              <a:tr h="370840">
                <a:tc>
                  <a:txBody>
                    <a:bodyPr/>
                    <a:lstStyle/>
                    <a:p>
                      <a:r>
                        <a:rPr lang="en-US" dirty="0" smtClean="0"/>
                        <a:t>Contrast</a:t>
                      </a:r>
                      <a:endParaRPr lang="en-US" dirty="0"/>
                    </a:p>
                  </a:txBody>
                  <a:tcPr/>
                </a:tc>
                <a:tc>
                  <a:txBody>
                    <a:bodyPr/>
                    <a:lstStyle/>
                    <a:p>
                      <a:r>
                        <a:rPr kumimoji="0" lang="en-US" sz="1800" kern="1200" baseline="0" dirty="0" smtClean="0">
                          <a:solidFill>
                            <a:schemeClr val="tx1"/>
                          </a:solidFill>
                          <a:latin typeface="+mn-lt"/>
                          <a:ea typeface="+mn-ea"/>
                          <a:cs typeface="+mn-cs"/>
                        </a:rPr>
                        <a:t>However, no method for extracting the relationship</a:t>
                      </a:r>
                    </a:p>
                    <a:p>
                      <a:r>
                        <a:rPr kumimoji="0" lang="en-US" sz="1800" kern="1200" baseline="0" dirty="0" smtClean="0">
                          <a:solidFill>
                            <a:schemeClr val="tx1"/>
                          </a:solidFill>
                          <a:latin typeface="+mn-lt"/>
                          <a:ea typeface="+mn-ea"/>
                          <a:cs typeface="+mn-cs"/>
                        </a:rPr>
                        <a:t>from </a:t>
                      </a:r>
                      <a:r>
                        <a:rPr kumimoji="0" lang="en-US" sz="1800" kern="1200" baseline="0" dirty="0" err="1" smtClean="0">
                          <a:solidFill>
                            <a:schemeClr val="tx1"/>
                          </a:solidFill>
                          <a:latin typeface="+mn-lt"/>
                          <a:ea typeface="+mn-ea"/>
                          <a:cs typeface="+mn-cs"/>
                        </a:rPr>
                        <a:t>supercial</a:t>
                      </a:r>
                      <a:r>
                        <a:rPr kumimoji="0" lang="en-US" sz="1800" kern="1200" baseline="0" dirty="0" smtClean="0">
                          <a:solidFill>
                            <a:schemeClr val="tx1"/>
                          </a:solidFill>
                          <a:latin typeface="+mn-lt"/>
                          <a:ea typeface="+mn-ea"/>
                          <a:cs typeface="+mn-cs"/>
                        </a:rPr>
                        <a:t> linguistic expressions was described in their paper.</a:t>
                      </a:r>
                      <a:endParaRPr lang="en-US" dirty="0"/>
                    </a:p>
                  </a:txBody>
                  <a:tcPr/>
                </a:tc>
              </a:tr>
            </a:tbl>
          </a:graphicData>
        </a:graphic>
      </p:graphicFrame>
      <p:sp>
        <p:nvSpPr>
          <p:cNvPr id="3" name="Title 2"/>
          <p:cNvSpPr>
            <a:spLocks noGrp="1"/>
          </p:cNvSpPr>
          <p:nvPr>
            <p:ph type="title"/>
          </p:nvPr>
        </p:nvSpPr>
        <p:spPr/>
        <p:txBody>
          <a:bodyPr/>
          <a:lstStyle/>
          <a:p>
            <a:r>
              <a:rPr lang="en-US" dirty="0" smtClean="0"/>
              <a:t>Examples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r>
            <a:r>
              <a:rPr lang="en-US" dirty="0" err="1" smtClean="0"/>
              <a:t>Siegal&amp;Castellan</a:t>
            </a:r>
            <a:r>
              <a:rPr lang="en-US" dirty="0" smtClean="0"/>
              <a:t>, 1998; </a:t>
            </a:r>
            <a:r>
              <a:rPr lang="en-US" dirty="0" err="1" smtClean="0"/>
              <a:t>Carletta</a:t>
            </a:r>
            <a:r>
              <a:rPr lang="en-US" dirty="0" smtClean="0"/>
              <a:t>, 1999)</a:t>
            </a:r>
          </a:p>
          <a:p>
            <a:r>
              <a:rPr lang="en-US" dirty="0" smtClean="0"/>
              <a:t>Kappa controls agreement P(A) for chance agreement P(E)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Kappa from Argumentative Zoning:</a:t>
            </a:r>
          </a:p>
          <a:p>
            <a:pPr lvl="2"/>
            <a:r>
              <a:rPr lang="en-US" dirty="0" smtClean="0"/>
              <a:t>Stability: 0.83</a:t>
            </a:r>
          </a:p>
          <a:p>
            <a:pPr lvl="2"/>
            <a:r>
              <a:rPr lang="en-US" dirty="0" smtClean="0"/>
              <a:t>Reproducibility: 0.79</a:t>
            </a:r>
            <a:endParaRPr lang="en-US" dirty="0"/>
          </a:p>
        </p:txBody>
      </p:sp>
      <p:sp>
        <p:nvSpPr>
          <p:cNvPr id="3" name="Title 2"/>
          <p:cNvSpPr>
            <a:spLocks noGrp="1"/>
          </p:cNvSpPr>
          <p:nvPr>
            <p:ph type="title"/>
          </p:nvPr>
        </p:nvSpPr>
        <p:spPr/>
        <p:txBody>
          <a:bodyPr/>
          <a:lstStyle/>
          <a:p>
            <a:r>
              <a:rPr lang="en-US" dirty="0" smtClean="0"/>
              <a:t>Kappa Statistics</a:t>
            </a:r>
            <a:endParaRPr lang="en-US" dirty="0"/>
          </a:p>
        </p:txBody>
      </p:sp>
      <p:pic>
        <p:nvPicPr>
          <p:cNvPr id="2050" name="Picture 2"/>
          <p:cNvPicPr>
            <a:picLocks noChangeAspect="1" noChangeArrowheads="1"/>
          </p:cNvPicPr>
          <p:nvPr/>
        </p:nvPicPr>
        <p:blipFill>
          <a:blip r:embed="rId2" cstate="print"/>
          <a:srcRect l="16667" t="48000" r="62222" b="39556"/>
          <a:stretch>
            <a:fillRect/>
          </a:stretch>
        </p:blipFill>
        <p:spPr bwMode="auto">
          <a:xfrm>
            <a:off x="2514600" y="2819400"/>
            <a:ext cx="2895600" cy="1066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Position</a:t>
            </a:r>
            <a:br>
              <a:rPr lang="en-US" dirty="0" smtClean="0"/>
            </a:br>
            <a:endParaRPr lang="en-US" dirty="0" smtClean="0"/>
          </a:p>
          <a:p>
            <a:r>
              <a:rPr lang="en-US" dirty="0" smtClean="0"/>
              <a:t> Verb Tense and Voice</a:t>
            </a:r>
            <a:br>
              <a:rPr lang="en-US" dirty="0" smtClean="0"/>
            </a:br>
            <a:endParaRPr lang="en-US" dirty="0" smtClean="0"/>
          </a:p>
          <a:p>
            <a:r>
              <a:rPr lang="en-US" dirty="0" smtClean="0"/>
              <a:t> History</a:t>
            </a:r>
            <a:br>
              <a:rPr lang="en-US" dirty="0" smtClean="0"/>
            </a:br>
            <a:endParaRPr lang="en-US" dirty="0" smtClean="0"/>
          </a:p>
          <a:p>
            <a:r>
              <a:rPr lang="en-US" dirty="0" smtClean="0"/>
              <a:t> Lexical Features (“other researchers claim that”)</a:t>
            </a:r>
            <a:endParaRPr lang="en-US" dirty="0"/>
          </a:p>
        </p:txBody>
      </p:sp>
      <p:sp>
        <p:nvSpPr>
          <p:cNvPr id="3" name="Title 2"/>
          <p:cNvSpPr>
            <a:spLocks noGrp="1"/>
          </p:cNvSpPr>
          <p:nvPr>
            <p:ph type="title"/>
          </p:nvPr>
        </p:nvSpPr>
        <p:spPr/>
        <p:txBody>
          <a:bodyPr/>
          <a:lstStyle/>
          <a:p>
            <a:r>
              <a:rPr lang="en-US" dirty="0" smtClean="0"/>
              <a:t>Features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Classification accuracy is above 70%</a:t>
            </a:r>
            <a:br>
              <a:rPr lang="en-US" dirty="0" smtClean="0"/>
            </a:br>
            <a:endParaRPr lang="en-US" dirty="0" smtClean="0"/>
          </a:p>
          <a:p>
            <a:r>
              <a:rPr lang="en-US" dirty="0" smtClean="0"/>
              <a:t> Zoning improves classification</a:t>
            </a:r>
            <a:endParaRPr lang="en-US" dirty="0"/>
          </a:p>
        </p:txBody>
      </p:sp>
      <p:sp>
        <p:nvSpPr>
          <p:cNvPr id="3" name="Title 2"/>
          <p:cNvSpPr>
            <a:spLocks noGrp="1"/>
          </p:cNvSpPr>
          <p:nvPr>
            <p:ph type="title"/>
          </p:nvPr>
        </p:nvSpPr>
        <p:spPr/>
        <p:txBody>
          <a:bodyPr/>
          <a:lstStyle/>
          <a:p>
            <a:r>
              <a:rPr lang="en-US" dirty="0" smtClean="0"/>
              <a:t>Results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dirty="0" smtClean="0"/>
              <a:t>(</a:t>
            </a:r>
            <a:r>
              <a:rPr lang="en-US" dirty="0" err="1" smtClean="0"/>
              <a:t>Barzilay&amp;Lee</a:t>
            </a:r>
            <a:r>
              <a:rPr lang="en-US" dirty="0" smtClean="0"/>
              <a:t>, 2004)</a:t>
            </a:r>
          </a:p>
          <a:p>
            <a:r>
              <a:rPr lang="en-US" dirty="0" smtClean="0"/>
              <a:t> Content models represent topics and their ordering in text.</a:t>
            </a:r>
            <a:br>
              <a:rPr lang="en-US" dirty="0" smtClean="0"/>
            </a:br>
            <a:endParaRPr lang="en-US" dirty="0" smtClean="0"/>
          </a:p>
          <a:p>
            <a:pPr>
              <a:buNone/>
            </a:pPr>
            <a:r>
              <a:rPr lang="en-US" dirty="0" smtClean="0"/>
              <a:t>		Domain: newspaper articles on earthquake</a:t>
            </a:r>
          </a:p>
          <a:p>
            <a:pPr>
              <a:buNone/>
            </a:pPr>
            <a:r>
              <a:rPr lang="en-US" dirty="0" smtClean="0"/>
              <a:t>		Topics: “strength”, “location”, “casualties”, . . .</a:t>
            </a:r>
            <a:br>
              <a:rPr lang="en-US" dirty="0" smtClean="0"/>
            </a:br>
            <a:r>
              <a:rPr lang="en-US" dirty="0" smtClean="0"/>
              <a:t>	Order: “casualties” prior to “rescue efforts”.</a:t>
            </a:r>
            <a:br>
              <a:rPr lang="en-US" dirty="0" smtClean="0"/>
            </a:br>
            <a:endParaRPr lang="en-US" dirty="0" smtClean="0"/>
          </a:p>
          <a:p>
            <a:r>
              <a:rPr lang="en-US" dirty="0" smtClean="0"/>
              <a:t> Assumption: Patterns in content organization are recurrent</a:t>
            </a:r>
          </a:p>
        </p:txBody>
      </p:sp>
      <p:sp>
        <p:nvSpPr>
          <p:cNvPr id="3" name="Title 2"/>
          <p:cNvSpPr>
            <a:spLocks noGrp="1"/>
          </p:cNvSpPr>
          <p:nvPr>
            <p:ph type="title"/>
          </p:nvPr>
        </p:nvSpPr>
        <p:spPr/>
        <p:txBody>
          <a:bodyPr/>
          <a:lstStyle/>
          <a:p>
            <a:r>
              <a:rPr lang="en-US" dirty="0" smtClean="0"/>
              <a:t>Content Models</a:t>
            </a:r>
            <a:endParaRPr lang="en-US" dirty="0"/>
          </a:p>
        </p:txBody>
      </p:sp>
      <p:sp>
        <p:nvSpPr>
          <p:cNvPr id="4" name="Rounded Rectangle 3"/>
          <p:cNvSpPr/>
          <p:nvPr/>
        </p:nvSpPr>
        <p:spPr>
          <a:xfrm>
            <a:off x="914400" y="2971800"/>
            <a:ext cx="77724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Testing an hypothesis</a:t>
            </a:r>
            <a:br>
              <a:rPr lang="en-US" dirty="0" smtClean="0"/>
            </a:br>
            <a:endParaRPr lang="en-US" dirty="0" smtClean="0"/>
          </a:p>
          <a:p>
            <a:r>
              <a:rPr lang="en-US" dirty="0" smtClean="0"/>
              <a:t>Pyramid: use one document set from the training data that you had</a:t>
            </a:r>
            <a:br>
              <a:rPr lang="en-US" dirty="0" smtClean="0"/>
            </a:br>
            <a:endParaRPr lang="en-US" dirty="0" smtClean="0"/>
          </a:p>
          <a:p>
            <a:r>
              <a:rPr lang="en-US" dirty="0" smtClean="0"/>
              <a:t>Can you use your late days?</a:t>
            </a:r>
          </a:p>
          <a:p>
            <a:pPr lvl="1"/>
            <a:r>
              <a:rPr lang="en-US" dirty="0" smtClean="0"/>
              <a:t>Yes</a:t>
            </a:r>
            <a:br>
              <a:rPr lang="en-US" dirty="0" smtClean="0"/>
            </a:br>
            <a:endParaRPr lang="en-US" dirty="0" smtClean="0"/>
          </a:p>
          <a:p>
            <a:r>
              <a:rPr lang="en-US" dirty="0" smtClean="0"/>
              <a:t>HW 2: If you think you were penalized for </a:t>
            </a:r>
            <a:r>
              <a:rPr lang="en-US" smtClean="0"/>
              <a:t>sentences that run, see me.</a:t>
            </a:r>
            <a:r>
              <a:rPr lang="en-US" dirty="0" smtClean="0"/>
              <a:t/>
            </a:r>
            <a:br>
              <a:rPr lang="en-US" dirty="0" smtClean="0"/>
            </a:br>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Homework questions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TOKYO (AP) A moderately strong earthquake with a preliminary magnitude reading of 5.1 rattled northern Japan early Wednesday, the Central Meteorological Agency said. There were no immediate reports of casualties or damage. The quake struck at 6:06 am (2106 GMT) 60 kilometers (36 miles) beneath the </a:t>
            </a:r>
            <a:r>
              <a:rPr lang="en-US" dirty="0" err="1" smtClean="0"/>
              <a:t>Pacic</a:t>
            </a:r>
            <a:r>
              <a:rPr lang="en-US" dirty="0" smtClean="0"/>
              <a:t> Ocean near the northern tip of the main island of Honshu. . . .</a:t>
            </a:r>
            <a:br>
              <a:rPr lang="en-US" dirty="0" smtClean="0"/>
            </a:br>
            <a:endParaRPr lang="en-US" dirty="0" smtClean="0"/>
          </a:p>
          <a:p>
            <a:r>
              <a:rPr lang="en-US" dirty="0" smtClean="0"/>
              <a:t>ATHENS, Greece (AP) A strong earthquake shook the Aegean Sea island of Crete on Sunday but caused no injuries or damage. The quake had a preliminary magnitude of 5.2 and occurred at 5:28 am (0328 GMT) on the sea floor 70 kilometers (44 miles) south of the Cretan port of </a:t>
            </a:r>
            <a:r>
              <a:rPr lang="en-US" dirty="0" err="1" smtClean="0"/>
              <a:t>Chania</a:t>
            </a:r>
            <a:r>
              <a:rPr lang="en-US" dirty="0" smtClean="0"/>
              <a:t>. The Athens seismological institute said the temblor's epicenter was located 380 k </a:t>
            </a:r>
            <a:r>
              <a:rPr lang="en-US" dirty="0" err="1" smtClean="0"/>
              <a:t>ilometers</a:t>
            </a:r>
            <a:r>
              <a:rPr lang="en-US" dirty="0" smtClean="0"/>
              <a:t> (238 miles) south of the capital. No injuries or damage were reported.</a:t>
            </a:r>
            <a:endParaRPr lang="en-US" dirty="0"/>
          </a:p>
        </p:txBody>
      </p:sp>
      <p:sp>
        <p:nvSpPr>
          <p:cNvPr id="3" name="Title 2"/>
          <p:cNvSpPr>
            <a:spLocks noGrp="1"/>
          </p:cNvSpPr>
          <p:nvPr>
            <p:ph type="title"/>
          </p:nvPr>
        </p:nvSpPr>
        <p:spPr/>
        <p:txBody>
          <a:bodyPr/>
          <a:lstStyle/>
          <a:p>
            <a:r>
              <a:rPr lang="en-US" dirty="0" smtClean="0"/>
              <a:t>Similarity in domain texts</a:t>
            </a:r>
            <a:endParaRPr lang="en-US" dirty="0"/>
          </a:p>
        </p:txBody>
      </p:sp>
      <p:sp>
        <p:nvSpPr>
          <p:cNvPr id="4" name="Rectangle 3"/>
          <p:cNvSpPr/>
          <p:nvPr/>
        </p:nvSpPr>
        <p:spPr>
          <a:xfrm>
            <a:off x="685800" y="1371600"/>
            <a:ext cx="7924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3429000"/>
            <a:ext cx="80010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TOKYO (AP) </a:t>
            </a:r>
            <a:r>
              <a:rPr lang="en-US" dirty="0" smtClean="0">
                <a:solidFill>
                  <a:srgbClr val="FF0000"/>
                </a:solidFill>
              </a:rPr>
              <a:t>A moderately strong earthquake </a:t>
            </a:r>
            <a:r>
              <a:rPr lang="en-US" dirty="0" smtClean="0">
                <a:solidFill>
                  <a:srgbClr val="7030A0"/>
                </a:solidFill>
              </a:rPr>
              <a:t>with a preliminary magnitude reading of 5.1 </a:t>
            </a:r>
            <a:r>
              <a:rPr lang="en-US" dirty="0" smtClean="0">
                <a:solidFill>
                  <a:srgbClr val="FF0000"/>
                </a:solidFill>
              </a:rPr>
              <a:t>rattled northern Japan early Wednesday, the Central Meteorological Agency said.</a:t>
            </a:r>
            <a:r>
              <a:rPr lang="en-US" dirty="0" smtClean="0"/>
              <a:t> </a:t>
            </a:r>
            <a:r>
              <a:rPr lang="en-US" dirty="0" smtClean="0">
                <a:solidFill>
                  <a:schemeClr val="accent4"/>
                </a:solidFill>
              </a:rPr>
              <a:t>There were no immediate reports of casualties or damage. </a:t>
            </a:r>
            <a:r>
              <a:rPr lang="en-US" dirty="0" smtClean="0">
                <a:solidFill>
                  <a:srgbClr val="00B050"/>
                </a:solidFill>
              </a:rPr>
              <a:t>The quake struck at 6:06 am </a:t>
            </a:r>
            <a:r>
              <a:rPr lang="en-US" dirty="0" smtClean="0"/>
              <a:t>(2106 GMT) 60 kilometers (36 miles) beneath the </a:t>
            </a:r>
            <a:r>
              <a:rPr lang="en-US" dirty="0" err="1" smtClean="0"/>
              <a:t>Pacic</a:t>
            </a:r>
            <a:r>
              <a:rPr lang="en-US" dirty="0" smtClean="0"/>
              <a:t> Ocean near the northern tip of the main island of Honshu. . . .</a:t>
            </a:r>
            <a:br>
              <a:rPr lang="en-US" dirty="0" smtClean="0"/>
            </a:br>
            <a:endParaRPr lang="en-US" dirty="0" smtClean="0"/>
          </a:p>
          <a:p>
            <a:r>
              <a:rPr lang="en-US" dirty="0" smtClean="0"/>
              <a:t>ATHENS, Greece (AP</a:t>
            </a:r>
            <a:r>
              <a:rPr lang="en-US" dirty="0" smtClean="0">
                <a:solidFill>
                  <a:srgbClr val="FF0000"/>
                </a:solidFill>
              </a:rPr>
              <a:t>) A strong earthquake shook the Aegean Sea island of Crete on Sunday </a:t>
            </a:r>
            <a:r>
              <a:rPr lang="en-US" dirty="0" smtClean="0">
                <a:solidFill>
                  <a:schemeClr val="accent4"/>
                </a:solidFill>
              </a:rPr>
              <a:t>but caused no injuries or damage. </a:t>
            </a:r>
            <a:r>
              <a:rPr lang="en-US" dirty="0" smtClean="0">
                <a:solidFill>
                  <a:srgbClr val="7030A0"/>
                </a:solidFill>
              </a:rPr>
              <a:t>The quake had a preliminary magnitude of 5.2</a:t>
            </a:r>
            <a:r>
              <a:rPr lang="en-US" dirty="0" smtClean="0"/>
              <a:t> </a:t>
            </a:r>
            <a:r>
              <a:rPr lang="en-US" dirty="0" smtClean="0">
                <a:solidFill>
                  <a:srgbClr val="00B050"/>
                </a:solidFill>
              </a:rPr>
              <a:t>and occurred at 5:28 am (0328 GMT) </a:t>
            </a:r>
            <a:r>
              <a:rPr lang="en-US" dirty="0" smtClean="0"/>
              <a:t>on the sea floor 70 kilometers (44 miles) south of the Cretan port of </a:t>
            </a:r>
            <a:r>
              <a:rPr lang="en-US" dirty="0" err="1" smtClean="0"/>
              <a:t>Chania</a:t>
            </a:r>
            <a:r>
              <a:rPr lang="en-US" dirty="0" smtClean="0"/>
              <a:t>. The Athens seismological institute said the temblor's epicenter was located 380 k </a:t>
            </a:r>
            <a:r>
              <a:rPr lang="en-US" dirty="0" err="1" smtClean="0"/>
              <a:t>ilometers</a:t>
            </a:r>
            <a:r>
              <a:rPr lang="en-US" dirty="0" smtClean="0"/>
              <a:t> (238 miles) south of the capital. No injuries or damage were reported.</a:t>
            </a:r>
            <a:endParaRPr lang="en-US" dirty="0"/>
          </a:p>
        </p:txBody>
      </p:sp>
      <p:sp>
        <p:nvSpPr>
          <p:cNvPr id="3" name="Title 2"/>
          <p:cNvSpPr>
            <a:spLocks noGrp="1"/>
          </p:cNvSpPr>
          <p:nvPr>
            <p:ph type="title"/>
          </p:nvPr>
        </p:nvSpPr>
        <p:spPr/>
        <p:txBody>
          <a:bodyPr/>
          <a:lstStyle/>
          <a:p>
            <a:r>
              <a:rPr lang="en-US" dirty="0" smtClean="0"/>
              <a:t>Similarity in domain texts</a:t>
            </a:r>
            <a:endParaRPr lang="en-US" dirty="0"/>
          </a:p>
        </p:txBody>
      </p:sp>
      <p:sp>
        <p:nvSpPr>
          <p:cNvPr id="4" name="Rectangle 3"/>
          <p:cNvSpPr/>
          <p:nvPr/>
        </p:nvSpPr>
        <p:spPr>
          <a:xfrm>
            <a:off x="685800" y="1371600"/>
            <a:ext cx="7924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3429000"/>
            <a:ext cx="80010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Propp</a:t>
            </a:r>
            <a:r>
              <a:rPr lang="en-US" dirty="0" smtClean="0"/>
              <a:t> (1928): fairy tales follow a “story grammar”.</a:t>
            </a:r>
            <a:br>
              <a:rPr lang="en-US" dirty="0" smtClean="0"/>
            </a:br>
            <a:endParaRPr lang="en-US" dirty="0" smtClean="0"/>
          </a:p>
          <a:p>
            <a:r>
              <a:rPr lang="en-US" dirty="0" smtClean="0"/>
              <a:t> </a:t>
            </a:r>
            <a:r>
              <a:rPr lang="en-US" dirty="0" err="1" smtClean="0"/>
              <a:t>Barlett</a:t>
            </a:r>
            <a:r>
              <a:rPr lang="en-US" dirty="0" smtClean="0"/>
              <a:t> (1932): formulaic text structure facilities reader's comprehension</a:t>
            </a:r>
            <a:br>
              <a:rPr lang="en-US" dirty="0" smtClean="0"/>
            </a:br>
            <a:endParaRPr lang="en-US" dirty="0" smtClean="0"/>
          </a:p>
          <a:p>
            <a:r>
              <a:rPr lang="en-US" dirty="0" smtClean="0"/>
              <a:t> Wray (2002): texts in multiple domains exhibit significant structural similarity</a:t>
            </a:r>
            <a:endParaRPr lang="en-US" dirty="0"/>
          </a:p>
        </p:txBody>
      </p:sp>
      <p:sp>
        <p:nvSpPr>
          <p:cNvPr id="3" name="Title 2"/>
          <p:cNvSpPr>
            <a:spLocks noGrp="1"/>
          </p:cNvSpPr>
          <p:nvPr>
            <p:ph type="title"/>
          </p:nvPr>
        </p:nvSpPr>
        <p:spPr/>
        <p:txBody>
          <a:bodyPr/>
          <a:lstStyle/>
          <a:p>
            <a:r>
              <a:rPr lang="en-US" dirty="0" smtClean="0"/>
              <a:t>Narrative Grammars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Implementation: Hidden Markov Model</a:t>
            </a:r>
            <a:br>
              <a:rPr lang="en-US" dirty="0" smtClean="0"/>
            </a:br>
            <a:endParaRPr lang="en-US" dirty="0" smtClean="0"/>
          </a:p>
          <a:p>
            <a:pPr lvl="1"/>
            <a:r>
              <a:rPr lang="en-US" dirty="0" smtClean="0"/>
              <a:t>States represent topics</a:t>
            </a:r>
          </a:p>
          <a:p>
            <a:pPr lvl="1"/>
            <a:r>
              <a:rPr lang="en-US" dirty="0" smtClean="0"/>
              <a:t> State-transitions represent ordering constraints</a:t>
            </a:r>
            <a:endParaRPr lang="en-US" dirty="0"/>
          </a:p>
        </p:txBody>
      </p:sp>
      <p:sp>
        <p:nvSpPr>
          <p:cNvPr id="3" name="Title 2"/>
          <p:cNvSpPr>
            <a:spLocks noGrp="1"/>
          </p:cNvSpPr>
          <p:nvPr>
            <p:ph type="title"/>
          </p:nvPr>
        </p:nvSpPr>
        <p:spPr/>
        <p:txBody>
          <a:bodyPr/>
          <a:lstStyle/>
          <a:p>
            <a:r>
              <a:rPr lang="en-US" dirty="0" smtClean="0"/>
              <a:t>Computing Content Models</a:t>
            </a:r>
            <a:endParaRPr lang="en-US" dirty="0"/>
          </a:p>
        </p:txBody>
      </p:sp>
      <p:sp>
        <p:nvSpPr>
          <p:cNvPr id="4" name="Oval 3"/>
          <p:cNvSpPr/>
          <p:nvPr/>
        </p:nvSpPr>
        <p:spPr>
          <a:xfrm>
            <a:off x="3581400" y="3429000"/>
            <a:ext cx="13716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9200" y="4800600"/>
            <a:ext cx="1295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24200" y="4800600"/>
            <a:ext cx="1219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29200" y="4724400"/>
            <a:ext cx="12954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705600" y="4800600"/>
            <a:ext cx="11430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81400" y="3657600"/>
            <a:ext cx="1447800" cy="369332"/>
          </a:xfrm>
          <a:prstGeom prst="rect">
            <a:avLst/>
          </a:prstGeom>
          <a:noFill/>
        </p:spPr>
        <p:txBody>
          <a:bodyPr wrap="square" rtlCol="0">
            <a:spAutoFit/>
          </a:bodyPr>
          <a:lstStyle/>
          <a:p>
            <a:r>
              <a:rPr lang="en-US" dirty="0" smtClean="0"/>
              <a:t>Casualties</a:t>
            </a:r>
            <a:endParaRPr lang="en-US" dirty="0"/>
          </a:p>
        </p:txBody>
      </p:sp>
      <p:sp>
        <p:nvSpPr>
          <p:cNvPr id="10" name="TextBox 9"/>
          <p:cNvSpPr txBox="1"/>
          <p:nvPr/>
        </p:nvSpPr>
        <p:spPr>
          <a:xfrm>
            <a:off x="1371600" y="5029200"/>
            <a:ext cx="1143000" cy="369332"/>
          </a:xfrm>
          <a:prstGeom prst="rect">
            <a:avLst/>
          </a:prstGeom>
          <a:noFill/>
        </p:spPr>
        <p:txBody>
          <a:bodyPr wrap="square" rtlCol="0">
            <a:spAutoFit/>
          </a:bodyPr>
          <a:lstStyle/>
          <a:p>
            <a:r>
              <a:rPr lang="en-US" dirty="0" smtClean="0"/>
              <a:t>Location</a:t>
            </a:r>
            <a:endParaRPr lang="en-US" dirty="0"/>
          </a:p>
        </p:txBody>
      </p:sp>
      <p:sp>
        <p:nvSpPr>
          <p:cNvPr id="11" name="TextBox 10"/>
          <p:cNvSpPr txBox="1"/>
          <p:nvPr/>
        </p:nvSpPr>
        <p:spPr>
          <a:xfrm>
            <a:off x="3200400" y="4953000"/>
            <a:ext cx="1295400" cy="369332"/>
          </a:xfrm>
          <a:prstGeom prst="rect">
            <a:avLst/>
          </a:prstGeom>
          <a:noFill/>
        </p:spPr>
        <p:txBody>
          <a:bodyPr wrap="square" rtlCol="0">
            <a:spAutoFit/>
          </a:bodyPr>
          <a:lstStyle/>
          <a:p>
            <a:r>
              <a:rPr lang="en-US" dirty="0" smtClean="0"/>
              <a:t>Strength</a:t>
            </a:r>
            <a:endParaRPr lang="en-US" dirty="0"/>
          </a:p>
        </p:txBody>
      </p:sp>
      <p:sp>
        <p:nvSpPr>
          <p:cNvPr id="12" name="TextBox 11"/>
          <p:cNvSpPr txBox="1"/>
          <p:nvPr/>
        </p:nvSpPr>
        <p:spPr>
          <a:xfrm>
            <a:off x="5181600" y="4800600"/>
            <a:ext cx="1143000" cy="646331"/>
          </a:xfrm>
          <a:prstGeom prst="rect">
            <a:avLst/>
          </a:prstGeom>
          <a:noFill/>
        </p:spPr>
        <p:txBody>
          <a:bodyPr wrap="square" rtlCol="0">
            <a:spAutoFit/>
          </a:bodyPr>
          <a:lstStyle/>
          <a:p>
            <a:r>
              <a:rPr lang="en-US" dirty="0" smtClean="0"/>
              <a:t>Rescue</a:t>
            </a:r>
          </a:p>
          <a:p>
            <a:r>
              <a:rPr lang="en-US" dirty="0" smtClean="0"/>
              <a:t>Efforts</a:t>
            </a:r>
            <a:endParaRPr lang="en-US" dirty="0"/>
          </a:p>
        </p:txBody>
      </p:sp>
      <p:sp>
        <p:nvSpPr>
          <p:cNvPr id="13" name="TextBox 12"/>
          <p:cNvSpPr txBox="1"/>
          <p:nvPr/>
        </p:nvSpPr>
        <p:spPr>
          <a:xfrm>
            <a:off x="6781800" y="4953000"/>
            <a:ext cx="981359" cy="369332"/>
          </a:xfrm>
          <a:prstGeom prst="rect">
            <a:avLst/>
          </a:prstGeom>
          <a:noFill/>
        </p:spPr>
        <p:txBody>
          <a:bodyPr wrap="none" rtlCol="0">
            <a:spAutoFit/>
          </a:bodyPr>
          <a:lstStyle/>
          <a:p>
            <a:r>
              <a:rPr lang="en-US" dirty="0" smtClean="0"/>
              <a:t>History</a:t>
            </a:r>
            <a:endParaRPr lang="en-US" dirty="0"/>
          </a:p>
        </p:txBody>
      </p:sp>
      <p:cxnSp>
        <p:nvCxnSpPr>
          <p:cNvPr id="15" name="Straight Arrow Connector 14"/>
          <p:cNvCxnSpPr>
            <a:stCxn id="10" idx="3"/>
            <a:endCxn id="6" idx="2"/>
          </p:cNvCxnSpPr>
          <p:nvPr/>
        </p:nvCxnSpPr>
        <p:spPr>
          <a:xfrm flipV="1">
            <a:off x="2514600" y="5181600"/>
            <a:ext cx="609600" cy="32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7" idx="2"/>
          </p:cNvCxnSpPr>
          <p:nvPr/>
        </p:nvCxnSpPr>
        <p:spPr>
          <a:xfrm>
            <a:off x="4343400" y="5105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p:cNvCxnSpPr>
          <p:nvPr/>
        </p:nvCxnSpPr>
        <p:spPr>
          <a:xfrm flipV="1">
            <a:off x="6324600" y="5106988"/>
            <a:ext cx="457200" cy="16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0"/>
          </p:cNvCxnSpPr>
          <p:nvPr/>
        </p:nvCxnSpPr>
        <p:spPr>
          <a:xfrm rot="5400000" flipH="1" flipV="1">
            <a:off x="3581400" y="44196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5"/>
          </p:cNvCxnSpPr>
          <p:nvPr/>
        </p:nvCxnSpPr>
        <p:spPr>
          <a:xfrm rot="16200000" flipH="1">
            <a:off x="4905492" y="3991091"/>
            <a:ext cx="503751" cy="810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3"/>
          </p:cNvCxnSpPr>
          <p:nvPr/>
        </p:nvCxnSpPr>
        <p:spPr>
          <a:xfrm>
            <a:off x="5029200" y="3842266"/>
            <a:ext cx="2057400" cy="882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Initial topic induction</a:t>
            </a:r>
            <a:br>
              <a:rPr lang="en-US" dirty="0" smtClean="0"/>
            </a:br>
            <a:endParaRPr lang="en-US" dirty="0" smtClean="0"/>
          </a:p>
          <a:p>
            <a:r>
              <a:rPr lang="en-US" dirty="0" smtClean="0"/>
              <a:t> Determining states, emission and transition probabilities</a:t>
            </a:r>
            <a:br>
              <a:rPr lang="en-US" dirty="0" smtClean="0"/>
            </a:br>
            <a:endParaRPr lang="en-US" dirty="0" smtClean="0"/>
          </a:p>
          <a:p>
            <a:r>
              <a:rPr lang="en-US" dirty="0" smtClean="0"/>
              <a:t> </a:t>
            </a:r>
            <a:r>
              <a:rPr lang="en-US" dirty="0" err="1" smtClean="0"/>
              <a:t>Viterbi</a:t>
            </a:r>
            <a:r>
              <a:rPr lang="en-US" dirty="0" smtClean="0"/>
              <a:t> re-estimation</a:t>
            </a:r>
            <a:endParaRPr lang="en-US" dirty="0"/>
          </a:p>
        </p:txBody>
      </p:sp>
      <p:sp>
        <p:nvSpPr>
          <p:cNvPr id="3" name="Title 2"/>
          <p:cNvSpPr>
            <a:spLocks noGrp="1"/>
          </p:cNvSpPr>
          <p:nvPr>
            <p:ph type="title"/>
          </p:nvPr>
        </p:nvSpPr>
        <p:spPr/>
        <p:txBody>
          <a:bodyPr/>
          <a:lstStyle/>
          <a:p>
            <a:r>
              <a:rPr lang="en-US" dirty="0" smtClean="0"/>
              <a:t>Model Construction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525963"/>
          </a:xfrm>
        </p:spPr>
        <p:txBody>
          <a:bodyPr/>
          <a:lstStyle/>
          <a:p>
            <a:pPr>
              <a:buNone/>
            </a:pPr>
            <a:r>
              <a:rPr lang="en-US" dirty="0" smtClean="0"/>
              <a:t>Agglomerative clustering with cosine similarity measure</a:t>
            </a:r>
          </a:p>
          <a:p>
            <a:pPr>
              <a:buNone/>
            </a:pPr>
            <a:r>
              <a:rPr lang="en-US" sz="2000" dirty="0" smtClean="0"/>
              <a:t>(Iyer&amp;Ostendorf:1996,Florian&amp;Yarowsky:1999, Barzilay&amp;Elhadad:2003)</a:t>
            </a:r>
            <a:br>
              <a:rPr lang="en-US" sz="2000" dirty="0" smtClean="0"/>
            </a:br>
            <a:endParaRPr lang="en-US" sz="2000" dirty="0" smtClean="0"/>
          </a:p>
          <a:p>
            <a:pPr>
              <a:buNone/>
            </a:pPr>
            <a:endParaRPr lang="en-US" sz="2000" dirty="0"/>
          </a:p>
        </p:txBody>
      </p:sp>
      <p:sp>
        <p:nvSpPr>
          <p:cNvPr id="3" name="Title 2"/>
          <p:cNvSpPr>
            <a:spLocks noGrp="1"/>
          </p:cNvSpPr>
          <p:nvPr>
            <p:ph type="title"/>
          </p:nvPr>
        </p:nvSpPr>
        <p:spPr/>
        <p:txBody>
          <a:bodyPr/>
          <a:lstStyle/>
          <a:p>
            <a:r>
              <a:rPr lang="en-US" dirty="0" smtClean="0"/>
              <a:t>Initial Topic Construction</a:t>
            </a:r>
            <a:endParaRPr lang="en-US" dirty="0"/>
          </a:p>
        </p:txBody>
      </p:sp>
      <p:graphicFrame>
        <p:nvGraphicFramePr>
          <p:cNvPr id="4" name="Table 3"/>
          <p:cNvGraphicFramePr>
            <a:graphicFrameLocks noGrp="1"/>
          </p:cNvGraphicFramePr>
          <p:nvPr/>
        </p:nvGraphicFramePr>
        <p:xfrm>
          <a:off x="990600" y="3048000"/>
          <a:ext cx="7010400" cy="3017520"/>
        </p:xfrm>
        <a:graphic>
          <a:graphicData uri="http://schemas.openxmlformats.org/drawingml/2006/table">
            <a:tbl>
              <a:tblPr firstRow="1" bandRow="1">
                <a:tableStyleId>{BC89EF96-8CEA-46FF-86C4-4CE0E7609802}</a:tableStyleId>
              </a:tblPr>
              <a:tblGrid>
                <a:gridCol w="7010400"/>
              </a:tblGrid>
              <a:tr h="370840">
                <a:tc>
                  <a:txBody>
                    <a:bodyPr/>
                    <a:lstStyle/>
                    <a:p>
                      <a:r>
                        <a:rPr kumimoji="0" lang="en-US" sz="1800" b="1" kern="1200" baseline="0" dirty="0" smtClean="0">
                          <a:solidFill>
                            <a:schemeClr val="tx1"/>
                          </a:solidFill>
                          <a:latin typeface="+mn-lt"/>
                          <a:ea typeface="+mn-ea"/>
                          <a:cs typeface="+mn-cs"/>
                        </a:rPr>
                        <a:t>The Athens seismological institute said the temblor's epicenter was located 380 kilometers (238 miles) south of the capital.</a:t>
                      </a:r>
                      <a:endParaRPr lang="en-US" dirty="0"/>
                    </a:p>
                  </a:txBody>
                  <a:tcPr/>
                </a:tc>
              </a:tr>
              <a:tr h="370840">
                <a:tc>
                  <a:txBody>
                    <a:bodyPr/>
                    <a:lstStyle/>
                    <a:p>
                      <a:r>
                        <a:rPr kumimoji="0" lang="en-US" sz="1800" kern="1200" baseline="0" dirty="0" smtClean="0">
                          <a:solidFill>
                            <a:schemeClr val="tx1"/>
                          </a:solidFill>
                          <a:latin typeface="+mn-lt"/>
                          <a:ea typeface="+mn-ea"/>
                          <a:cs typeface="+mn-cs"/>
                        </a:rPr>
                        <a:t>Seismologists in Pakistan's Northwest Frontier Province said the temblor's epicenter was about 250 kilometers (155 miles) north of the provincial capital Peshawar.</a:t>
                      </a:r>
                      <a:endParaRPr lang="en-US" dirty="0"/>
                    </a:p>
                  </a:txBody>
                  <a:tcPr/>
                </a:tc>
              </a:tr>
              <a:tr h="370840">
                <a:tc>
                  <a:txBody>
                    <a:bodyPr/>
                    <a:lstStyle/>
                    <a:p>
                      <a:r>
                        <a:rPr kumimoji="0" lang="en-US" sz="1800" kern="1200" baseline="0" dirty="0" smtClean="0">
                          <a:solidFill>
                            <a:schemeClr val="tx1"/>
                          </a:solidFill>
                          <a:latin typeface="+mn-lt"/>
                          <a:ea typeface="+mn-ea"/>
                          <a:cs typeface="+mn-cs"/>
                        </a:rPr>
                        <a:t>The temblor was centered 60 kilometers (35 miles) northwest of the provincial capital of Kunming, about 2,200 kilometers (1,300 miles) southwest of Beijing, a bureau seismologist said.</a:t>
                      </a:r>
                      <a:endParaRPr lang="en-US"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Each large cluster constitutes a state</a:t>
            </a:r>
            <a:br>
              <a:rPr lang="en-US" dirty="0" smtClean="0"/>
            </a:br>
            <a:endParaRPr lang="en-US" dirty="0" smtClean="0"/>
          </a:p>
          <a:p>
            <a:r>
              <a:rPr lang="en-US" dirty="0" smtClean="0"/>
              <a:t> Agglomerate small clusters into an </a:t>
            </a:r>
            <a:r>
              <a:rPr lang="en-US" i="1" dirty="0" smtClean="0"/>
              <a:t>insert state</a:t>
            </a:r>
            <a:endParaRPr lang="en-US" dirty="0"/>
          </a:p>
        </p:txBody>
      </p:sp>
      <p:sp>
        <p:nvSpPr>
          <p:cNvPr id="3" name="Title 2"/>
          <p:cNvSpPr>
            <a:spLocks noGrp="1"/>
          </p:cNvSpPr>
          <p:nvPr>
            <p:ph type="title"/>
          </p:nvPr>
        </p:nvSpPr>
        <p:spPr/>
        <p:txBody>
          <a:bodyPr/>
          <a:lstStyle/>
          <a:p>
            <a:r>
              <a:rPr lang="en-US" dirty="0" smtClean="0"/>
              <a:t>From clusters to states</a:t>
            </a:r>
            <a:endParaRPr lang="en-US" dirty="0"/>
          </a:p>
        </p:txBody>
      </p:sp>
      <p:pic>
        <p:nvPicPr>
          <p:cNvPr id="3074" name="Picture 2"/>
          <p:cNvPicPr>
            <a:picLocks noChangeAspect="1" noChangeArrowheads="1"/>
          </p:cNvPicPr>
          <p:nvPr/>
        </p:nvPicPr>
        <p:blipFill>
          <a:blip r:embed="rId2" cstate="print"/>
          <a:srcRect l="5556" t="56000" r="49444" b="27111"/>
          <a:stretch>
            <a:fillRect/>
          </a:stretch>
        </p:blipFill>
        <p:spPr bwMode="auto">
          <a:xfrm>
            <a:off x="914400" y="3962400"/>
            <a:ext cx="6172200" cy="1447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Estimating Emission Probabilities</a:t>
            </a:r>
            <a:endParaRPr lang="en-US" dirty="0"/>
          </a:p>
        </p:txBody>
      </p:sp>
      <p:pic>
        <p:nvPicPr>
          <p:cNvPr id="4098" name="Picture 2"/>
          <p:cNvPicPr>
            <a:picLocks noGrp="1" noChangeAspect="1" noChangeArrowheads="1"/>
          </p:cNvPicPr>
          <p:nvPr>
            <p:ph idx="1"/>
          </p:nvPr>
        </p:nvPicPr>
        <p:blipFill>
          <a:blip r:embed="rId2" cstate="print"/>
          <a:srcRect t="41354" r="65784" b="51912"/>
          <a:stretch>
            <a:fillRect/>
          </a:stretch>
        </p:blipFill>
        <p:spPr bwMode="auto">
          <a:xfrm>
            <a:off x="838200" y="1752600"/>
            <a:ext cx="7280910" cy="895653"/>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14444" t="54222" r="57778" b="36000"/>
          <a:stretch>
            <a:fillRect/>
          </a:stretch>
        </p:blipFill>
        <p:spPr bwMode="auto">
          <a:xfrm>
            <a:off x="1600200" y="3427476"/>
            <a:ext cx="6019800" cy="132435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57222" t="40889" r="20556" b="50222"/>
          <a:stretch>
            <a:fillRect/>
          </a:stretch>
        </p:blipFill>
        <p:spPr bwMode="auto">
          <a:xfrm>
            <a:off x="1066800" y="5295900"/>
            <a:ext cx="6248400" cy="1562100"/>
          </a:xfrm>
          <a:prstGeom prst="rect">
            <a:avLst/>
          </a:prstGeom>
          <a:noFill/>
          <a:ln w="9525">
            <a:noFill/>
            <a:miter lim="800000"/>
            <a:headEnd/>
            <a:tailEnd/>
          </a:ln>
        </p:spPr>
      </p:pic>
      <p:sp>
        <p:nvSpPr>
          <p:cNvPr id="8" name="TextBox 7"/>
          <p:cNvSpPr txBox="1"/>
          <p:nvPr/>
        </p:nvSpPr>
        <p:spPr>
          <a:xfrm>
            <a:off x="457200" y="1371600"/>
            <a:ext cx="6248400" cy="369332"/>
          </a:xfrm>
          <a:prstGeom prst="rect">
            <a:avLst/>
          </a:prstGeom>
          <a:noFill/>
        </p:spPr>
        <p:txBody>
          <a:bodyPr wrap="square" rtlCol="0">
            <a:spAutoFit/>
          </a:bodyPr>
          <a:lstStyle/>
          <a:p>
            <a:r>
              <a:rPr lang="en-US" dirty="0" smtClean="0"/>
              <a:t>State s-I emission probability:</a:t>
            </a:r>
            <a:endParaRPr lang="en-US" dirty="0"/>
          </a:p>
        </p:txBody>
      </p:sp>
      <p:sp>
        <p:nvSpPr>
          <p:cNvPr id="9" name="TextBox 8"/>
          <p:cNvSpPr txBox="1"/>
          <p:nvPr/>
        </p:nvSpPr>
        <p:spPr>
          <a:xfrm>
            <a:off x="609600" y="2895600"/>
            <a:ext cx="3733800" cy="369332"/>
          </a:xfrm>
          <a:prstGeom prst="rect">
            <a:avLst/>
          </a:prstGeom>
          <a:noFill/>
        </p:spPr>
        <p:txBody>
          <a:bodyPr wrap="square" rtlCol="0">
            <a:spAutoFit/>
          </a:bodyPr>
          <a:lstStyle/>
          <a:p>
            <a:r>
              <a:rPr lang="en-US" dirty="0" smtClean="0"/>
              <a:t>Estimation for a normal state:</a:t>
            </a:r>
            <a:endParaRPr lang="en-US" dirty="0"/>
          </a:p>
        </p:txBody>
      </p:sp>
      <p:sp>
        <p:nvSpPr>
          <p:cNvPr id="10" name="TextBox 9"/>
          <p:cNvSpPr txBox="1"/>
          <p:nvPr/>
        </p:nvSpPr>
        <p:spPr>
          <a:xfrm>
            <a:off x="609600" y="5029200"/>
            <a:ext cx="4876800" cy="369332"/>
          </a:xfrm>
          <a:prstGeom prst="rect">
            <a:avLst/>
          </a:prstGeom>
          <a:noFill/>
        </p:spPr>
        <p:txBody>
          <a:bodyPr wrap="square" rtlCol="0">
            <a:spAutoFit/>
          </a:bodyPr>
          <a:lstStyle/>
          <a:p>
            <a:r>
              <a:rPr lang="en-US" dirty="0" smtClean="0"/>
              <a:t>Estimation for the insertion state: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Estimating Transition Probabilities</a:t>
            </a:r>
            <a:endParaRPr lang="en-US" dirty="0"/>
          </a:p>
        </p:txBody>
      </p:sp>
      <p:pic>
        <p:nvPicPr>
          <p:cNvPr id="7170" name="Picture 2"/>
          <p:cNvPicPr>
            <a:picLocks noChangeAspect="1" noChangeArrowheads="1"/>
          </p:cNvPicPr>
          <p:nvPr/>
        </p:nvPicPr>
        <p:blipFill>
          <a:blip r:embed="rId2" cstate="print"/>
          <a:srcRect l="4444" t="36444" r="49445" b="30667"/>
          <a:stretch>
            <a:fillRect/>
          </a:stretch>
        </p:blipFill>
        <p:spPr bwMode="auto">
          <a:xfrm>
            <a:off x="838200" y="1600200"/>
            <a:ext cx="7467600" cy="332893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21111" t="80889" r="53333" b="12889"/>
          <a:stretch>
            <a:fillRect/>
          </a:stretch>
        </p:blipFill>
        <p:spPr bwMode="auto">
          <a:xfrm>
            <a:off x="1066800" y="5181600"/>
            <a:ext cx="7511143" cy="1143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Goal: incorporate ordering information</a:t>
            </a:r>
          </a:p>
          <a:p>
            <a:r>
              <a:rPr lang="en-US" dirty="0" smtClean="0"/>
              <a:t>Decode the training data with </a:t>
            </a:r>
            <a:r>
              <a:rPr lang="en-US" dirty="0" err="1" smtClean="0"/>
              <a:t>Viterbi</a:t>
            </a:r>
            <a:r>
              <a:rPr lang="en-US" dirty="0" smtClean="0"/>
              <a:t> decoding</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800" dirty="0" smtClean="0"/>
              <a:t> Use the new clustering as the input to the parameter estimation procedure</a:t>
            </a:r>
            <a:endParaRPr lang="en-US" dirty="0"/>
          </a:p>
        </p:txBody>
      </p:sp>
      <p:sp>
        <p:nvSpPr>
          <p:cNvPr id="3" name="Title 2"/>
          <p:cNvSpPr>
            <a:spLocks noGrp="1"/>
          </p:cNvSpPr>
          <p:nvPr>
            <p:ph type="title"/>
          </p:nvPr>
        </p:nvSpPr>
        <p:spPr/>
        <p:txBody>
          <a:bodyPr/>
          <a:lstStyle/>
          <a:p>
            <a:r>
              <a:rPr lang="en-US" dirty="0" err="1" smtClean="0"/>
              <a:t>Viterbi</a:t>
            </a:r>
            <a:r>
              <a:rPr lang="en-US" dirty="0" smtClean="0"/>
              <a:t> Re-estimation</a:t>
            </a:r>
            <a:endParaRPr lang="en-US" dirty="0"/>
          </a:p>
        </p:txBody>
      </p:sp>
      <p:pic>
        <p:nvPicPr>
          <p:cNvPr id="9218" name="Picture 2"/>
          <p:cNvPicPr>
            <a:picLocks noChangeAspect="1" noChangeArrowheads="1"/>
          </p:cNvPicPr>
          <p:nvPr/>
        </p:nvPicPr>
        <p:blipFill>
          <a:blip r:embed="rId2" cstate="print"/>
          <a:srcRect l="12222" t="51556" r="57222" b="31555"/>
          <a:stretch>
            <a:fillRect/>
          </a:stretch>
        </p:blipFill>
        <p:spPr bwMode="auto">
          <a:xfrm>
            <a:off x="1632284" y="2819400"/>
            <a:ext cx="5514474" cy="1905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 product of cohesive ties (cohesion)</a:t>
            </a:r>
          </a:p>
          <a:p>
            <a:pPr>
              <a:buNone/>
            </a:pPr>
            <a:endParaRPr lang="en-US" dirty="0" smtClean="0"/>
          </a:p>
          <a:p>
            <a:pPr>
              <a:buNone/>
            </a:pPr>
            <a:r>
              <a:rPr lang="en-US" dirty="0" smtClean="0"/>
              <a:t>ATHENS, Greece (</a:t>
            </a:r>
            <a:r>
              <a:rPr lang="en-US" dirty="0" err="1" smtClean="0"/>
              <a:t>Ap</a:t>
            </a:r>
            <a:r>
              <a:rPr lang="en-US" dirty="0" smtClean="0"/>
              <a:t>) A strong </a:t>
            </a:r>
            <a:r>
              <a:rPr lang="en-US" dirty="0" smtClean="0">
                <a:solidFill>
                  <a:srgbClr val="FF0000"/>
                </a:solidFill>
              </a:rPr>
              <a:t>earthquake</a:t>
            </a:r>
            <a:r>
              <a:rPr lang="en-US" dirty="0" smtClean="0"/>
              <a:t> shook the </a:t>
            </a:r>
            <a:r>
              <a:rPr lang="en-US" dirty="0" smtClean="0">
                <a:solidFill>
                  <a:srgbClr val="0070C0"/>
                </a:solidFill>
              </a:rPr>
              <a:t>Aegean Sea island </a:t>
            </a:r>
            <a:r>
              <a:rPr lang="en-US" dirty="0" smtClean="0">
                <a:solidFill>
                  <a:srgbClr val="660033"/>
                </a:solidFill>
              </a:rPr>
              <a:t>of Crete </a:t>
            </a:r>
            <a:r>
              <a:rPr lang="en-US" dirty="0" smtClean="0"/>
              <a:t>on Sunday but caused </a:t>
            </a:r>
            <a:r>
              <a:rPr lang="en-US" dirty="0" smtClean="0">
                <a:solidFill>
                  <a:srgbClr val="669900"/>
                </a:solidFill>
              </a:rPr>
              <a:t>no injuries or damage</a:t>
            </a:r>
            <a:r>
              <a:rPr lang="en-US" dirty="0" smtClean="0"/>
              <a:t>. The </a:t>
            </a:r>
            <a:r>
              <a:rPr lang="en-US" dirty="0" smtClean="0">
                <a:solidFill>
                  <a:srgbClr val="FF0000"/>
                </a:solidFill>
              </a:rPr>
              <a:t>quake </a:t>
            </a:r>
            <a:r>
              <a:rPr lang="en-US" dirty="0" smtClean="0"/>
              <a:t>had a preliminary magnitude of 5.2 and occurred at 5:28 am (0328  MT) on the </a:t>
            </a:r>
            <a:r>
              <a:rPr lang="en-US" dirty="0" smtClean="0">
                <a:solidFill>
                  <a:srgbClr val="0070C0"/>
                </a:solidFill>
              </a:rPr>
              <a:t>sea </a:t>
            </a:r>
            <a:r>
              <a:rPr lang="en-US" dirty="0" smtClean="0"/>
              <a:t>floor 70 kilometers (44 miles) south of the </a:t>
            </a:r>
            <a:r>
              <a:rPr lang="en-US" dirty="0" smtClean="0">
                <a:solidFill>
                  <a:schemeClr val="accent6">
                    <a:lumMod val="75000"/>
                  </a:schemeClr>
                </a:solidFill>
              </a:rPr>
              <a:t>Cretan port </a:t>
            </a:r>
            <a:r>
              <a:rPr lang="en-US" dirty="0" smtClean="0"/>
              <a:t>of </a:t>
            </a:r>
            <a:r>
              <a:rPr lang="en-US" dirty="0" err="1" smtClean="0"/>
              <a:t>Chania</a:t>
            </a:r>
            <a:r>
              <a:rPr lang="en-US" dirty="0" smtClean="0"/>
              <a:t>. The Athens </a:t>
            </a:r>
            <a:r>
              <a:rPr lang="en-US" dirty="0" smtClean="0">
                <a:solidFill>
                  <a:srgbClr val="FF0000"/>
                </a:solidFill>
              </a:rPr>
              <a:t>seismological </a:t>
            </a:r>
            <a:r>
              <a:rPr lang="en-US" dirty="0" smtClean="0"/>
              <a:t>institute said the </a:t>
            </a:r>
            <a:r>
              <a:rPr lang="en-US" dirty="0" smtClean="0">
                <a:solidFill>
                  <a:srgbClr val="FF0000"/>
                </a:solidFill>
              </a:rPr>
              <a:t>temblor's </a:t>
            </a:r>
            <a:r>
              <a:rPr lang="en-US" dirty="0" smtClean="0"/>
              <a:t>epicenter was located 380 kilometers (238 miles) south of the capital. </a:t>
            </a:r>
            <a:r>
              <a:rPr lang="en-US" dirty="0" smtClean="0">
                <a:solidFill>
                  <a:srgbClr val="00B050"/>
                </a:solidFill>
              </a:rPr>
              <a:t>No injuries or damage</a:t>
            </a:r>
            <a:r>
              <a:rPr lang="en-US" dirty="0" smtClean="0"/>
              <a:t> were reported.</a:t>
            </a:r>
            <a:endParaRPr lang="en-US" dirty="0"/>
          </a:p>
        </p:txBody>
      </p:sp>
      <p:sp>
        <p:nvSpPr>
          <p:cNvPr id="3" name="Title 2"/>
          <p:cNvSpPr>
            <a:spLocks noGrp="1"/>
          </p:cNvSpPr>
          <p:nvPr>
            <p:ph type="title"/>
          </p:nvPr>
        </p:nvSpPr>
        <p:spPr/>
        <p:txBody>
          <a:bodyPr/>
          <a:lstStyle/>
          <a:p>
            <a:r>
              <a:rPr lang="en-US" dirty="0" smtClean="0"/>
              <a:t>What is text?</a:t>
            </a:r>
            <a:endParaRPr lang="en-US" dirty="0"/>
          </a:p>
        </p:txBody>
      </p:sp>
      <p:sp>
        <p:nvSpPr>
          <p:cNvPr id="4" name="Rounded Rectangle 3"/>
          <p:cNvSpPr/>
          <p:nvPr/>
        </p:nvSpPr>
        <p:spPr>
          <a:xfrm>
            <a:off x="381000" y="2057400"/>
            <a:ext cx="8458200" cy="419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Input: set of sentences</a:t>
            </a:r>
            <a:br>
              <a:rPr lang="en-US" dirty="0" smtClean="0"/>
            </a:br>
            <a:endParaRPr lang="en-US" dirty="0" smtClean="0"/>
          </a:p>
          <a:p>
            <a:r>
              <a:rPr lang="en-US" dirty="0" smtClean="0"/>
              <a:t> Applications:</a:t>
            </a:r>
          </a:p>
          <a:p>
            <a:pPr lvl="1"/>
            <a:r>
              <a:rPr lang="en-US" b="1" dirty="0" smtClean="0"/>
              <a:t>Text summarization</a:t>
            </a:r>
          </a:p>
          <a:p>
            <a:pPr lvl="1"/>
            <a:r>
              <a:rPr lang="en-US" b="1" dirty="0" smtClean="0"/>
              <a:t>Natural Language Generation</a:t>
            </a:r>
            <a:br>
              <a:rPr lang="en-US" b="1" dirty="0" smtClean="0"/>
            </a:br>
            <a:endParaRPr lang="en-US" b="1" dirty="0" smtClean="0"/>
          </a:p>
          <a:p>
            <a:r>
              <a:rPr lang="en-US" dirty="0" smtClean="0"/>
              <a:t> Goal: Recover most likely sequences</a:t>
            </a:r>
          </a:p>
          <a:p>
            <a:r>
              <a:rPr lang="en-US" i="1" dirty="0" smtClean="0"/>
              <a:t>“get marry” prior to “give birth” (in some domains)</a:t>
            </a:r>
            <a:endParaRPr lang="en-US" dirty="0"/>
          </a:p>
        </p:txBody>
      </p:sp>
      <p:sp>
        <p:nvSpPr>
          <p:cNvPr id="3" name="Title 2"/>
          <p:cNvSpPr>
            <a:spLocks noGrp="1"/>
          </p:cNvSpPr>
          <p:nvPr>
            <p:ph type="title"/>
          </p:nvPr>
        </p:nvSpPr>
        <p:spPr/>
        <p:txBody>
          <a:bodyPr>
            <a:normAutofit fontScale="90000"/>
          </a:bodyPr>
          <a:lstStyle/>
          <a:p>
            <a:r>
              <a:rPr lang="en-US" dirty="0" smtClean="0"/>
              <a:t>Application: Information Ordering</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Input: set of sentences</a:t>
            </a:r>
            <a:br>
              <a:rPr lang="en-US" dirty="0" smtClean="0"/>
            </a:br>
            <a:endParaRPr lang="en-US" dirty="0" smtClean="0"/>
          </a:p>
          <a:p>
            <a:pPr lvl="1"/>
            <a:r>
              <a:rPr lang="en-US" dirty="0" smtClean="0"/>
              <a:t> </a:t>
            </a:r>
            <a:r>
              <a:rPr lang="en-US" sz="2800" dirty="0" smtClean="0"/>
              <a:t>Produce all permutations of the set</a:t>
            </a:r>
            <a:br>
              <a:rPr lang="en-US" sz="2800" dirty="0" smtClean="0"/>
            </a:br>
            <a:r>
              <a:rPr lang="en-US" sz="2800" dirty="0" smtClean="0"/>
              <a:t/>
            </a:r>
            <a:br>
              <a:rPr lang="en-US" sz="2800" dirty="0" smtClean="0"/>
            </a:br>
            <a:r>
              <a:rPr lang="en-US" sz="2800" dirty="0" smtClean="0"/>
              <a:t>Rank them based on the content model</a:t>
            </a:r>
            <a:endParaRPr lang="en-US" sz="2800" dirty="0"/>
          </a:p>
        </p:txBody>
      </p:sp>
      <p:sp>
        <p:nvSpPr>
          <p:cNvPr id="3" name="Title 2"/>
          <p:cNvSpPr>
            <a:spLocks noGrp="1"/>
          </p:cNvSpPr>
          <p:nvPr>
            <p:ph type="title"/>
          </p:nvPr>
        </p:nvSpPr>
        <p:spPr/>
        <p:txBody>
          <a:bodyPr>
            <a:normAutofit fontScale="90000"/>
          </a:bodyPr>
          <a:lstStyle/>
          <a:p>
            <a:r>
              <a:rPr lang="en-US" dirty="0" smtClean="0"/>
              <a:t>Information Ordering: Algorithm</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Input: source text</a:t>
            </a:r>
          </a:p>
          <a:p>
            <a:r>
              <a:rPr lang="en-US" dirty="0" smtClean="0"/>
              <a:t>Training data: parallel corpus of summaries and source texts (aligned)</a:t>
            </a:r>
            <a:br>
              <a:rPr lang="en-US" dirty="0" smtClean="0"/>
            </a:br>
            <a:endParaRPr lang="en-US" dirty="0" smtClean="0"/>
          </a:p>
          <a:p>
            <a:r>
              <a:rPr lang="en-US" dirty="0" smtClean="0"/>
              <a:t> Employ </a:t>
            </a:r>
            <a:r>
              <a:rPr lang="en-US" dirty="0" err="1" smtClean="0"/>
              <a:t>Viterbi</a:t>
            </a:r>
            <a:r>
              <a:rPr lang="en-US" dirty="0" smtClean="0"/>
              <a:t> on source texts and summaries</a:t>
            </a:r>
            <a:br>
              <a:rPr lang="en-US" dirty="0" smtClean="0"/>
            </a:br>
            <a:endParaRPr lang="en-US" dirty="0" smtClean="0"/>
          </a:p>
          <a:p>
            <a:r>
              <a:rPr lang="en-US" dirty="0" smtClean="0"/>
              <a:t> Compute state likelihood to generate summary sentences:</a:t>
            </a:r>
            <a:br>
              <a:rPr lang="en-US" dirty="0" smtClean="0"/>
            </a:br>
            <a:endParaRPr lang="en-US" dirty="0" smtClean="0"/>
          </a:p>
          <a:p>
            <a:endParaRPr lang="en-US" dirty="0" smtClean="0"/>
          </a:p>
          <a:p>
            <a:r>
              <a:rPr lang="en-US" dirty="0" smtClean="0"/>
              <a:t> Given a new text, decode it and extract sentences corresponding to “summary” states</a:t>
            </a:r>
            <a:endParaRPr lang="en-US" dirty="0"/>
          </a:p>
        </p:txBody>
      </p:sp>
      <p:sp>
        <p:nvSpPr>
          <p:cNvPr id="3" name="Title 2"/>
          <p:cNvSpPr>
            <a:spLocks noGrp="1"/>
          </p:cNvSpPr>
          <p:nvPr>
            <p:ph type="title"/>
          </p:nvPr>
        </p:nvSpPr>
        <p:spPr/>
        <p:txBody>
          <a:bodyPr/>
          <a:lstStyle/>
          <a:p>
            <a:r>
              <a:rPr lang="en-US" dirty="0" smtClean="0"/>
              <a:t>Summarization: Algorithm</a:t>
            </a:r>
            <a:endParaRPr lang="en-US" dirty="0"/>
          </a:p>
        </p:txBody>
      </p:sp>
      <p:pic>
        <p:nvPicPr>
          <p:cNvPr id="5" name="Picture 2"/>
          <p:cNvPicPr>
            <a:picLocks noChangeAspect="1" noChangeArrowheads="1"/>
          </p:cNvPicPr>
          <p:nvPr/>
        </p:nvPicPr>
        <p:blipFill>
          <a:blip r:embed="rId2" cstate="print"/>
          <a:srcRect l="21667" t="37333" r="52778" b="57334"/>
          <a:stretch>
            <a:fillRect/>
          </a:stretch>
        </p:blipFill>
        <p:spPr bwMode="auto">
          <a:xfrm>
            <a:off x="1143000" y="4343400"/>
            <a:ext cx="6477000" cy="84482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Evaluation: Data</a:t>
            </a:r>
            <a:endParaRPr lang="en-US" dirty="0"/>
          </a:p>
        </p:txBody>
      </p:sp>
      <p:pic>
        <p:nvPicPr>
          <p:cNvPr id="5" name="Picture 2"/>
          <p:cNvPicPr>
            <a:picLocks noChangeAspect="1" noChangeArrowheads="1"/>
          </p:cNvPicPr>
          <p:nvPr/>
        </p:nvPicPr>
        <p:blipFill>
          <a:blip r:embed="rId2" cstate="print"/>
          <a:srcRect l="54445" t="62222" r="22222" b="11111"/>
          <a:stretch>
            <a:fillRect/>
          </a:stretch>
        </p:blipFill>
        <p:spPr bwMode="auto">
          <a:xfrm>
            <a:off x="838200" y="1175657"/>
            <a:ext cx="7955280" cy="568234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“Straw” baseline: Bigram Language model</a:t>
            </a:r>
            <a:br>
              <a:rPr lang="en-US" dirty="0" smtClean="0"/>
            </a:br>
            <a:endParaRPr lang="en-US" dirty="0" smtClean="0"/>
          </a:p>
          <a:p>
            <a:r>
              <a:rPr lang="en-US" dirty="0" smtClean="0"/>
              <a:t> “State-of-the-art” baseline: (Lapata:2003)</a:t>
            </a:r>
          </a:p>
          <a:p>
            <a:pPr lvl="1"/>
            <a:r>
              <a:rPr lang="en-US" b="1" dirty="0" smtClean="0"/>
              <a:t>represent a sentence using </a:t>
            </a:r>
            <a:r>
              <a:rPr lang="en-US" b="1" dirty="0" err="1" smtClean="0"/>
              <a:t>lexico</a:t>
            </a:r>
            <a:r>
              <a:rPr lang="en-US" b="1" dirty="0" smtClean="0"/>
              <a:t>-syntactic </a:t>
            </a:r>
            <a:r>
              <a:rPr lang="en-US" dirty="0" smtClean="0"/>
              <a:t>features</a:t>
            </a:r>
          </a:p>
          <a:p>
            <a:pPr lvl="1"/>
            <a:r>
              <a:rPr lang="en-US" b="1" dirty="0" smtClean="0"/>
              <a:t>compute </a:t>
            </a:r>
            <a:r>
              <a:rPr lang="en-US" b="1" dirty="0" err="1" smtClean="0"/>
              <a:t>pairwise</a:t>
            </a:r>
            <a:r>
              <a:rPr lang="en-US" b="1" dirty="0" smtClean="0"/>
              <a:t> ordering preferences</a:t>
            </a:r>
          </a:p>
          <a:p>
            <a:pPr lvl="1"/>
            <a:r>
              <a:rPr lang="en-US" b="1" dirty="0" smtClean="0"/>
              <a:t>find optimally global order</a:t>
            </a:r>
            <a:endParaRPr lang="en-US" dirty="0"/>
          </a:p>
        </p:txBody>
      </p:sp>
      <p:sp>
        <p:nvSpPr>
          <p:cNvPr id="3" name="Title 2"/>
          <p:cNvSpPr>
            <a:spLocks noGrp="1"/>
          </p:cNvSpPr>
          <p:nvPr>
            <p:ph type="title"/>
          </p:nvPr>
        </p:nvSpPr>
        <p:spPr/>
        <p:txBody>
          <a:bodyPr/>
          <a:lstStyle/>
          <a:p>
            <a:r>
              <a:rPr lang="en-US" dirty="0" smtClean="0"/>
              <a:t>Baselines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Results: Ordering</a:t>
            </a:r>
            <a:endParaRPr lang="en-US" dirty="0"/>
          </a:p>
        </p:txBody>
      </p:sp>
      <p:pic>
        <p:nvPicPr>
          <p:cNvPr id="13314" name="Picture 2"/>
          <p:cNvPicPr>
            <a:picLocks noChangeAspect="1" noChangeArrowheads="1"/>
          </p:cNvPicPr>
          <p:nvPr/>
        </p:nvPicPr>
        <p:blipFill>
          <a:blip r:embed="rId2" cstate="print"/>
          <a:srcRect l="21667" t="61333" r="60555" b="10222"/>
          <a:stretch>
            <a:fillRect/>
          </a:stretch>
        </p:blipFill>
        <p:spPr bwMode="auto">
          <a:xfrm>
            <a:off x="1752600" y="1219200"/>
            <a:ext cx="5638800" cy="5638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“Straw” baseline: n leading sentences</a:t>
            </a:r>
            <a:br>
              <a:rPr lang="en-US" dirty="0" smtClean="0"/>
            </a:br>
            <a:endParaRPr lang="en-US" dirty="0" smtClean="0"/>
          </a:p>
          <a:p>
            <a:r>
              <a:rPr lang="en-US" dirty="0" smtClean="0"/>
              <a:t> “State-of-the-</a:t>
            </a:r>
            <a:r>
              <a:rPr lang="en-US" dirty="0" err="1" smtClean="0"/>
              <a:t>art”Kupiec</a:t>
            </a:r>
            <a:r>
              <a:rPr lang="en-US" dirty="0" smtClean="0"/>
              <a:t>-style classier</a:t>
            </a:r>
          </a:p>
          <a:p>
            <a:pPr lvl="2"/>
            <a:r>
              <a:rPr lang="en-US" b="1" dirty="0" smtClean="0"/>
              <a:t>Sentence representation: lexical features and </a:t>
            </a:r>
            <a:r>
              <a:rPr lang="en-US" dirty="0" smtClean="0"/>
              <a:t>location</a:t>
            </a:r>
          </a:p>
          <a:p>
            <a:pPr lvl="2"/>
            <a:r>
              <a:rPr lang="en-US" b="1" dirty="0" smtClean="0"/>
              <a:t>Classifier: </a:t>
            </a:r>
            <a:r>
              <a:rPr lang="en-US" b="1" dirty="0" err="1" smtClean="0"/>
              <a:t>BoosTexter</a:t>
            </a:r>
            <a:endParaRPr lang="en-US" dirty="0"/>
          </a:p>
        </p:txBody>
      </p:sp>
      <p:sp>
        <p:nvSpPr>
          <p:cNvPr id="3" name="Title 2"/>
          <p:cNvSpPr>
            <a:spLocks noGrp="1"/>
          </p:cNvSpPr>
          <p:nvPr>
            <p:ph type="title"/>
          </p:nvPr>
        </p:nvSpPr>
        <p:spPr/>
        <p:txBody>
          <a:bodyPr/>
          <a:lstStyle/>
          <a:p>
            <a:r>
              <a:rPr lang="en-US" dirty="0" smtClean="0"/>
              <a:t> Baselines for Summarization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Results</a:t>
            </a:r>
            <a:r>
              <a:rPr lang="en-US" smtClean="0"/>
              <a:t>: Summarization</a:t>
            </a:r>
            <a:endParaRPr lang="en-US" dirty="0"/>
          </a:p>
        </p:txBody>
      </p:sp>
      <p:pic>
        <p:nvPicPr>
          <p:cNvPr id="14338" name="Picture 2"/>
          <p:cNvPicPr>
            <a:picLocks noChangeAspect="1" noChangeArrowheads="1"/>
          </p:cNvPicPr>
          <p:nvPr/>
        </p:nvPicPr>
        <p:blipFill>
          <a:blip r:embed="rId2" cstate="print"/>
          <a:srcRect l="5556" t="39111" r="49444" b="25333"/>
          <a:stretch>
            <a:fillRect/>
          </a:stretch>
        </p:blipFill>
        <p:spPr bwMode="auto">
          <a:xfrm>
            <a:off x="457199" y="1524000"/>
            <a:ext cx="8486775" cy="4191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Final exam review (Dec. 17</a:t>
            </a:r>
            <a:r>
              <a:rPr lang="en-US" baseline="30000" dirty="0" smtClean="0"/>
              <a:t>th</a:t>
            </a:r>
            <a:r>
              <a:rPr lang="en-US" dirty="0" smtClean="0"/>
              <a:t> 1-4pm, 1024 </a:t>
            </a:r>
            <a:r>
              <a:rPr lang="en-US" dirty="0" err="1" smtClean="0"/>
              <a:t>Mudd</a:t>
            </a:r>
            <a:r>
              <a:rPr lang="en-US" dirty="0" smtClean="0"/>
              <a:t>)</a:t>
            </a:r>
            <a:br>
              <a:rPr lang="en-US" dirty="0" smtClean="0"/>
            </a:br>
            <a:endParaRPr lang="en-US" dirty="0" smtClean="0"/>
          </a:p>
          <a:p>
            <a:r>
              <a:rPr lang="en-US" dirty="0" smtClean="0"/>
              <a:t>Future</a:t>
            </a:r>
            <a:br>
              <a:rPr lang="en-US" dirty="0" smtClean="0"/>
            </a:br>
            <a:endParaRPr lang="en-US" dirty="0" smtClean="0"/>
          </a:p>
          <a:p>
            <a:endParaRPr lang="en-US" dirty="0"/>
          </a:p>
        </p:txBody>
      </p:sp>
      <p:sp>
        <p:nvSpPr>
          <p:cNvPr id="3" name="Title 2"/>
          <p:cNvSpPr>
            <a:spLocks noGrp="1"/>
          </p:cNvSpPr>
          <p:nvPr>
            <p:ph type="title"/>
          </p:nvPr>
        </p:nvSpPr>
        <p:spPr/>
        <p:txBody>
          <a:bodyPr/>
          <a:lstStyle/>
          <a:p>
            <a:r>
              <a:rPr lang="en-US" dirty="0" smtClean="0"/>
              <a:t>Next Class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cstate="print"/>
          <a:srcRect l="14444" t="54222" r="57778" b="36000"/>
          <a:stretch>
            <a:fillRect/>
          </a:stretch>
        </p:blipFill>
        <p:spPr bwMode="auto">
          <a:xfrm>
            <a:off x="2209800" y="6858000"/>
            <a:ext cx="3810000" cy="838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product of structural relations (coherence)</a:t>
            </a:r>
            <a:br>
              <a:rPr lang="en-US" dirty="0" smtClean="0"/>
            </a:br>
            <a:endParaRPr lang="en-US" dirty="0" smtClean="0"/>
          </a:p>
          <a:p>
            <a:endParaRPr lang="en-US" dirty="0"/>
          </a:p>
        </p:txBody>
      </p:sp>
      <p:sp>
        <p:nvSpPr>
          <p:cNvPr id="3" name="Title 2"/>
          <p:cNvSpPr>
            <a:spLocks noGrp="1"/>
          </p:cNvSpPr>
          <p:nvPr>
            <p:ph type="title"/>
          </p:nvPr>
        </p:nvSpPr>
        <p:spPr/>
        <p:txBody>
          <a:bodyPr/>
          <a:lstStyle/>
          <a:p>
            <a:r>
              <a:rPr lang="en-US" dirty="0" smtClean="0"/>
              <a:t>What is text?</a:t>
            </a:r>
            <a:endParaRPr lang="en-US" dirty="0"/>
          </a:p>
        </p:txBody>
      </p:sp>
      <p:graphicFrame>
        <p:nvGraphicFramePr>
          <p:cNvPr id="4" name="Table 3"/>
          <p:cNvGraphicFramePr>
            <a:graphicFrameLocks noGrp="1"/>
          </p:cNvGraphicFramePr>
          <p:nvPr/>
        </p:nvGraphicFramePr>
        <p:xfrm>
          <a:off x="1219200" y="3276600"/>
          <a:ext cx="6096000" cy="1925320"/>
        </p:xfrm>
        <a:graphic>
          <a:graphicData uri="http://schemas.openxmlformats.org/drawingml/2006/table">
            <a:tbl>
              <a:tblPr firstRow="1" bandRow="1">
                <a:tableStyleId>{69CF1AB2-1976-4502-BF36-3FF5EA218861}</a:tableStyleId>
              </a:tblPr>
              <a:tblGrid>
                <a:gridCol w="762000"/>
                <a:gridCol w="5334000"/>
              </a:tblGrid>
              <a:tr h="370840">
                <a:tc>
                  <a:txBody>
                    <a:bodyPr/>
                    <a:lstStyle/>
                    <a:p>
                      <a:r>
                        <a:rPr kumimoji="0" lang="en-US" sz="1800" b="1" kern="1200" baseline="0" dirty="0" smtClean="0">
                          <a:solidFill>
                            <a:schemeClr val="dk1"/>
                          </a:solidFill>
                          <a:latin typeface="+mn-lt"/>
                          <a:ea typeface="+mn-ea"/>
                          <a:cs typeface="+mn-cs"/>
                        </a:rPr>
                        <a:t>S1:</a:t>
                      </a:r>
                      <a:endParaRPr lang="en-US" dirty="0"/>
                    </a:p>
                  </a:txBody>
                  <a:tcPr/>
                </a:tc>
                <a:tc>
                  <a:txBody>
                    <a:bodyPr/>
                    <a:lstStyle/>
                    <a:p>
                      <a:r>
                        <a:rPr kumimoji="0" lang="en-US" sz="1800" b="1" kern="1200" baseline="0" dirty="0" smtClean="0">
                          <a:solidFill>
                            <a:schemeClr val="dk1"/>
                          </a:solidFill>
                          <a:latin typeface="+mn-lt"/>
                          <a:ea typeface="+mn-ea"/>
                          <a:cs typeface="+mn-cs"/>
                        </a:rPr>
                        <a:t>A strong earthquake shook the Aegean Sea island of Crete on Sunday</a:t>
                      </a:r>
                      <a:endParaRPr lang="en-US" dirty="0" smtClean="0"/>
                    </a:p>
                    <a:p>
                      <a:endParaRPr lang="en-US" dirty="0"/>
                    </a:p>
                  </a:txBody>
                  <a:tcPr/>
                </a:tc>
              </a:tr>
              <a:tr h="370840">
                <a:tc>
                  <a:txBody>
                    <a:bodyPr/>
                    <a:lstStyle/>
                    <a:p>
                      <a:r>
                        <a:rPr lang="en-US" dirty="0" smtClean="0"/>
                        <a:t>S2:</a:t>
                      </a:r>
                      <a:endParaRPr lang="en-US" dirty="0"/>
                    </a:p>
                  </a:txBody>
                  <a:tcPr/>
                </a:tc>
                <a:tc>
                  <a:txBody>
                    <a:bodyPr/>
                    <a:lstStyle/>
                    <a:p>
                      <a:r>
                        <a:rPr kumimoji="0" lang="en-US" sz="1800" kern="1200" baseline="0" dirty="0" smtClean="0">
                          <a:solidFill>
                            <a:schemeClr val="dk1"/>
                          </a:solidFill>
                          <a:latin typeface="+mn-lt"/>
                          <a:ea typeface="+mn-ea"/>
                          <a:cs typeface="+mn-cs"/>
                        </a:rPr>
                        <a:t>but caused no injuries or damage.</a:t>
                      </a:r>
                      <a:endParaRPr lang="en-US" dirty="0"/>
                    </a:p>
                  </a:txBody>
                  <a:tcPr/>
                </a:tc>
              </a:tr>
              <a:tr h="370840">
                <a:tc>
                  <a:txBody>
                    <a:bodyPr/>
                    <a:lstStyle/>
                    <a:p>
                      <a:r>
                        <a:rPr lang="en-US" dirty="0" smtClean="0"/>
                        <a:t>S3:</a:t>
                      </a:r>
                      <a:endParaRPr lang="en-US" dirty="0"/>
                    </a:p>
                  </a:txBody>
                  <a:tcPr/>
                </a:tc>
                <a:tc>
                  <a:txBody>
                    <a:bodyPr/>
                    <a:lstStyle/>
                    <a:p>
                      <a:r>
                        <a:rPr kumimoji="0" lang="en-US" sz="1800" kern="1200" baseline="0" dirty="0" smtClean="0">
                          <a:solidFill>
                            <a:schemeClr val="dk1"/>
                          </a:solidFill>
                          <a:latin typeface="+mn-lt"/>
                          <a:ea typeface="+mn-ea"/>
                          <a:cs typeface="+mn-cs"/>
                        </a:rPr>
                        <a:t>The quake had a preliminary magnitude of 5.2</a:t>
                      </a:r>
                      <a:endParaRPr lang="en-US"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Describe the strength and the impact of an earthquake</a:t>
            </a:r>
            <a:br>
              <a:rPr lang="en-US" dirty="0" smtClean="0"/>
            </a:br>
            <a:endParaRPr lang="en-US" dirty="0" smtClean="0"/>
          </a:p>
          <a:p>
            <a:r>
              <a:rPr lang="en-US" dirty="0" smtClean="0"/>
              <a:t> Specify its magnitude</a:t>
            </a:r>
            <a:br>
              <a:rPr lang="en-US" dirty="0" smtClean="0"/>
            </a:br>
            <a:endParaRPr lang="en-US" dirty="0" smtClean="0"/>
          </a:p>
          <a:p>
            <a:r>
              <a:rPr lang="en-US" dirty="0" smtClean="0"/>
              <a:t> Specify its location</a:t>
            </a:r>
            <a:br>
              <a:rPr lang="en-US" dirty="0" smtClean="0"/>
            </a:br>
            <a:endParaRPr lang="en-US" dirty="0" smtClean="0"/>
          </a:p>
          <a:p>
            <a:r>
              <a:rPr lang="en-US" dirty="0" smtClean="0"/>
              <a:t> …</a:t>
            </a:r>
            <a:endParaRPr lang="en-US" dirty="0"/>
          </a:p>
        </p:txBody>
      </p:sp>
      <p:sp>
        <p:nvSpPr>
          <p:cNvPr id="3" name="Title 2"/>
          <p:cNvSpPr>
            <a:spLocks noGrp="1"/>
          </p:cNvSpPr>
          <p:nvPr>
            <p:ph type="title"/>
          </p:nvPr>
        </p:nvSpPr>
        <p:spPr/>
        <p:txBody>
          <a:bodyPr/>
          <a:lstStyle/>
          <a:p>
            <a:r>
              <a:rPr lang="en-US" dirty="0" smtClean="0"/>
              <a:t>Content based structure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Rhetorical Structure</a:t>
            </a:r>
            <a:endParaRPr lang="en-US" dirty="0"/>
          </a:p>
        </p:txBody>
      </p:sp>
      <p:pic>
        <p:nvPicPr>
          <p:cNvPr id="1026" name="Picture 2"/>
          <p:cNvPicPr>
            <a:picLocks noChangeAspect="1" noChangeArrowheads="1"/>
          </p:cNvPicPr>
          <p:nvPr/>
        </p:nvPicPr>
        <p:blipFill>
          <a:blip r:embed="rId2" cstate="print"/>
          <a:srcRect l="10000" t="39111" r="51667" b="25333"/>
          <a:stretch>
            <a:fillRect/>
          </a:stretch>
        </p:blipFill>
        <p:spPr bwMode="auto">
          <a:xfrm>
            <a:off x="990600" y="1600199"/>
            <a:ext cx="7848600" cy="45499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Domain-independent Theory of Sentence Structure</a:t>
            </a:r>
            <a:br>
              <a:rPr lang="en-US" dirty="0" smtClean="0"/>
            </a:br>
            <a:endParaRPr lang="en-US" dirty="0" smtClean="0"/>
          </a:p>
          <a:p>
            <a:r>
              <a:rPr lang="en-US" dirty="0" smtClean="0"/>
              <a:t> Fixed set of word categories (nouns, verbs, …)</a:t>
            </a:r>
            <a:br>
              <a:rPr lang="en-US" dirty="0" smtClean="0"/>
            </a:br>
            <a:endParaRPr lang="en-US" dirty="0" smtClean="0"/>
          </a:p>
          <a:p>
            <a:r>
              <a:rPr lang="en-US" dirty="0" smtClean="0"/>
              <a:t> Fixed set of relations (subject, object, …)</a:t>
            </a:r>
            <a:br>
              <a:rPr lang="en-US" dirty="0" smtClean="0"/>
            </a:br>
            <a:endParaRPr lang="en-US" dirty="0" smtClean="0"/>
          </a:p>
          <a:p>
            <a:r>
              <a:rPr lang="en-US" dirty="0" smtClean="0"/>
              <a:t>P(A is sentence this weird.)</a:t>
            </a:r>
            <a:endParaRPr lang="en-US" dirty="0"/>
          </a:p>
        </p:txBody>
      </p:sp>
      <p:sp>
        <p:nvSpPr>
          <p:cNvPr id="3" name="Title 2"/>
          <p:cNvSpPr>
            <a:spLocks noGrp="1"/>
          </p:cNvSpPr>
          <p:nvPr>
            <p:ph type="title"/>
          </p:nvPr>
        </p:nvSpPr>
        <p:spPr/>
        <p:txBody>
          <a:bodyPr/>
          <a:lstStyle/>
          <a:p>
            <a:r>
              <a:rPr lang="en-US" dirty="0" smtClean="0"/>
              <a:t>Analogy with syntax</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Domain-dependent models (Today)</a:t>
            </a:r>
          </a:p>
          <a:p>
            <a:pPr lvl="1"/>
            <a:r>
              <a:rPr lang="en-US" b="1" dirty="0" smtClean="0"/>
              <a:t>Content-based models</a:t>
            </a:r>
          </a:p>
          <a:p>
            <a:pPr lvl="1"/>
            <a:r>
              <a:rPr lang="en-US" b="1" dirty="0" smtClean="0"/>
              <a:t>Rhetorical models</a:t>
            </a:r>
            <a:br>
              <a:rPr lang="en-US" b="1" dirty="0" smtClean="0"/>
            </a:br>
            <a:endParaRPr lang="en-US" b="1" dirty="0" smtClean="0"/>
          </a:p>
          <a:p>
            <a:r>
              <a:rPr lang="en-US" dirty="0" smtClean="0"/>
              <a:t> Domain-independent mode</a:t>
            </a:r>
          </a:p>
          <a:p>
            <a:pPr lvl="1"/>
            <a:r>
              <a:rPr lang="en-US" b="1" dirty="0" smtClean="0"/>
              <a:t> Rhetorical Structure Theory</a:t>
            </a:r>
            <a:endParaRPr lang="en-US" dirty="0"/>
          </a:p>
        </p:txBody>
      </p:sp>
      <p:sp>
        <p:nvSpPr>
          <p:cNvPr id="3" name="Title 2"/>
          <p:cNvSpPr>
            <a:spLocks noGrp="1"/>
          </p:cNvSpPr>
          <p:nvPr>
            <p:ph type="title"/>
          </p:nvPr>
        </p:nvSpPr>
        <p:spPr/>
        <p:txBody>
          <a:bodyPr>
            <a:normAutofit fontScale="90000"/>
          </a:bodyPr>
          <a:lstStyle/>
          <a:p>
            <a:r>
              <a:rPr lang="en-US" dirty="0" smtClean="0"/>
              <a:t>Two Approaches to text structure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Summarization</a:t>
            </a:r>
          </a:p>
          <a:p>
            <a:pPr lvl="1"/>
            <a:r>
              <a:rPr lang="en-US" dirty="0" smtClean="0"/>
              <a:t>Extract a representative subsequence from a set of sentences</a:t>
            </a:r>
            <a:br>
              <a:rPr lang="en-US" dirty="0" smtClean="0"/>
            </a:br>
            <a:endParaRPr lang="en-US" dirty="0" smtClean="0"/>
          </a:p>
          <a:p>
            <a:r>
              <a:rPr lang="en-US" dirty="0" smtClean="0"/>
              <a:t> Question-Answering</a:t>
            </a:r>
          </a:p>
          <a:p>
            <a:pPr lvl="1"/>
            <a:r>
              <a:rPr lang="en-US" dirty="0" smtClean="0"/>
              <a:t>Find an answer to a question in natural language</a:t>
            </a:r>
            <a:br>
              <a:rPr lang="en-US" dirty="0" smtClean="0"/>
            </a:br>
            <a:endParaRPr lang="en-US" dirty="0" smtClean="0"/>
          </a:p>
          <a:p>
            <a:r>
              <a:rPr lang="en-US" dirty="0" smtClean="0"/>
              <a:t> Text Ordering</a:t>
            </a:r>
          </a:p>
          <a:p>
            <a:pPr lvl="1"/>
            <a:r>
              <a:rPr lang="en-US" dirty="0" smtClean="0"/>
              <a:t>Order a set of information-bearing items into a coherent text</a:t>
            </a:r>
            <a:br>
              <a:rPr lang="en-US" dirty="0" smtClean="0"/>
            </a:br>
            <a:endParaRPr lang="en-US" dirty="0" smtClean="0"/>
          </a:p>
          <a:p>
            <a:r>
              <a:rPr lang="en-US" dirty="0" smtClean="0"/>
              <a:t> Machine Translation</a:t>
            </a:r>
          </a:p>
          <a:p>
            <a:pPr lvl="1"/>
            <a:r>
              <a:rPr lang="en-US" dirty="0" smtClean="0"/>
              <a:t>Find the best translation taking context into account</a:t>
            </a:r>
            <a:endParaRPr lang="en-US" dirty="0"/>
          </a:p>
        </p:txBody>
      </p:sp>
      <p:sp>
        <p:nvSpPr>
          <p:cNvPr id="3" name="Title 2"/>
          <p:cNvSpPr>
            <a:spLocks noGrp="1"/>
          </p:cNvSpPr>
          <p:nvPr>
            <p:ph type="title"/>
          </p:nvPr>
        </p:nvSpPr>
        <p:spPr/>
        <p:txBody>
          <a:bodyPr/>
          <a:lstStyle/>
          <a:p>
            <a:r>
              <a:rPr lang="en-US" dirty="0" smtClean="0"/>
              <a:t>Motivation</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TotalTime>
  <Words>836</Words>
  <Application>Microsoft Office PowerPoint</Application>
  <PresentationFormat>On-screen Show (4:3)</PresentationFormat>
  <Paragraphs>179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Discourse Applications</vt:lpstr>
      <vt:lpstr>Homework questions</vt:lpstr>
      <vt:lpstr>What is text?</vt:lpstr>
      <vt:lpstr>What is text?</vt:lpstr>
      <vt:lpstr>Content based structure</vt:lpstr>
      <vt:lpstr>Rhetorical Structure</vt:lpstr>
      <vt:lpstr>Analogy with syntax</vt:lpstr>
      <vt:lpstr>Two Approaches to text structure</vt:lpstr>
      <vt:lpstr>Motivation</vt:lpstr>
      <vt:lpstr>Domain Specific Models</vt:lpstr>
      <vt:lpstr>Argumentative Zoning</vt:lpstr>
      <vt:lpstr>Argumentative Zoning</vt:lpstr>
      <vt:lpstr>Motivation</vt:lpstr>
      <vt:lpstr>Approach</vt:lpstr>
      <vt:lpstr>Examples</vt:lpstr>
      <vt:lpstr>Kappa Statistics</vt:lpstr>
      <vt:lpstr>Features</vt:lpstr>
      <vt:lpstr>Results</vt:lpstr>
      <vt:lpstr>Content Models</vt:lpstr>
      <vt:lpstr>Similarity in domain texts</vt:lpstr>
      <vt:lpstr>Similarity in domain texts</vt:lpstr>
      <vt:lpstr>Narrative Grammars</vt:lpstr>
      <vt:lpstr>Computing Content Models</vt:lpstr>
      <vt:lpstr>Model Construction</vt:lpstr>
      <vt:lpstr>Initial Topic Construction</vt:lpstr>
      <vt:lpstr>From clusters to states</vt:lpstr>
      <vt:lpstr>Estimating Emission Probabilities</vt:lpstr>
      <vt:lpstr>Estimating Transition Probabilities</vt:lpstr>
      <vt:lpstr>Viterbi Re-estimation</vt:lpstr>
      <vt:lpstr>Application: Information Ordering</vt:lpstr>
      <vt:lpstr>Information Ordering: Algorithm</vt:lpstr>
      <vt:lpstr>Summarization: Algorithm</vt:lpstr>
      <vt:lpstr>Evaluation: Data</vt:lpstr>
      <vt:lpstr>Baselines</vt:lpstr>
      <vt:lpstr>Results: Ordering</vt:lpstr>
      <vt:lpstr> Baselines for Summarization</vt:lpstr>
      <vt:lpstr>Results: Summarization</vt:lpstr>
      <vt:lpstr>Next Class</vt:lpstr>
      <vt:lpstr>Slide 39</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Discourse Applications</dc:title>
  <dc:creator> </dc:creator>
  <cp:lastModifiedBy> </cp:lastModifiedBy>
  <cp:revision>38</cp:revision>
  <dcterms:created xsi:type="dcterms:W3CDTF">2009-12-08T16:47:53Z</dcterms:created>
  <dcterms:modified xsi:type="dcterms:W3CDTF">2009-12-08T18:58:51Z</dcterms:modified>
</cp:coreProperties>
</file>