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80"/>
  </p:notesMasterIdLst>
  <p:sldIdLst>
    <p:sldId id="515" r:id="rId2"/>
    <p:sldId id="636" r:id="rId3"/>
    <p:sldId id="637" r:id="rId4"/>
    <p:sldId id="616" r:id="rId5"/>
    <p:sldId id="589" r:id="rId6"/>
    <p:sldId id="591" r:id="rId7"/>
    <p:sldId id="592" r:id="rId8"/>
    <p:sldId id="593" r:id="rId9"/>
    <p:sldId id="594" r:id="rId10"/>
    <p:sldId id="595" r:id="rId11"/>
    <p:sldId id="596" r:id="rId12"/>
    <p:sldId id="516" r:id="rId13"/>
    <p:sldId id="517" r:id="rId14"/>
    <p:sldId id="597" r:id="rId15"/>
    <p:sldId id="598" r:id="rId16"/>
    <p:sldId id="599" r:id="rId17"/>
    <p:sldId id="600" r:id="rId18"/>
    <p:sldId id="601" r:id="rId19"/>
    <p:sldId id="602" r:id="rId20"/>
    <p:sldId id="603" r:id="rId21"/>
    <p:sldId id="604" r:id="rId22"/>
    <p:sldId id="605" r:id="rId23"/>
    <p:sldId id="606" r:id="rId24"/>
    <p:sldId id="607" r:id="rId25"/>
    <p:sldId id="608" r:id="rId26"/>
    <p:sldId id="609" r:id="rId27"/>
    <p:sldId id="610" r:id="rId28"/>
    <p:sldId id="611" r:id="rId29"/>
    <p:sldId id="612" r:id="rId30"/>
    <p:sldId id="518" r:id="rId31"/>
    <p:sldId id="519" r:id="rId32"/>
    <p:sldId id="520" r:id="rId33"/>
    <p:sldId id="399" r:id="rId34"/>
    <p:sldId id="521" r:id="rId35"/>
    <p:sldId id="510" r:id="rId36"/>
    <p:sldId id="526" r:id="rId37"/>
    <p:sldId id="628" r:id="rId38"/>
    <p:sldId id="567" r:id="rId39"/>
    <p:sldId id="568" r:id="rId40"/>
    <p:sldId id="569" r:id="rId41"/>
    <p:sldId id="484" r:id="rId42"/>
    <p:sldId id="467" r:id="rId43"/>
    <p:sldId id="468" r:id="rId44"/>
    <p:sldId id="469" r:id="rId45"/>
    <p:sldId id="470" r:id="rId46"/>
    <p:sldId id="485" r:id="rId47"/>
    <p:sldId id="471" r:id="rId48"/>
    <p:sldId id="472" r:id="rId49"/>
    <p:sldId id="473" r:id="rId50"/>
    <p:sldId id="488" r:id="rId51"/>
    <p:sldId id="489" r:id="rId52"/>
    <p:sldId id="490" r:id="rId53"/>
    <p:sldId id="491" r:id="rId54"/>
    <p:sldId id="492" r:id="rId55"/>
    <p:sldId id="494" r:id="rId56"/>
    <p:sldId id="495" r:id="rId57"/>
    <p:sldId id="496" r:id="rId58"/>
    <p:sldId id="638" r:id="rId59"/>
    <p:sldId id="639" r:id="rId60"/>
    <p:sldId id="613" r:id="rId61"/>
    <p:sldId id="618" r:id="rId62"/>
    <p:sldId id="621" r:id="rId63"/>
    <p:sldId id="622" r:id="rId64"/>
    <p:sldId id="623" r:id="rId65"/>
    <p:sldId id="624" r:id="rId66"/>
    <p:sldId id="625" r:id="rId67"/>
    <p:sldId id="626" r:id="rId68"/>
    <p:sldId id="627" r:id="rId69"/>
    <p:sldId id="504" r:id="rId70"/>
    <p:sldId id="505" r:id="rId71"/>
    <p:sldId id="506" r:id="rId72"/>
    <p:sldId id="575" r:id="rId73"/>
    <p:sldId id="576" r:id="rId74"/>
    <p:sldId id="577" r:id="rId75"/>
    <p:sldId id="578" r:id="rId76"/>
    <p:sldId id="508" r:id="rId77"/>
    <p:sldId id="620" r:id="rId78"/>
    <p:sldId id="571" r:id="rId79"/>
  </p:sldIdLst>
  <p:sldSz cx="9144000" cy="6858000" type="screen4x3"/>
  <p:notesSz cx="6935788" cy="9220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CC"/>
    <a:srgbClr val="FF99FF"/>
    <a:srgbClr val="FF66FF"/>
    <a:srgbClr val="33CC33"/>
    <a:srgbClr val="FF0000"/>
    <a:srgbClr val="FF6600"/>
    <a:srgbClr val="CC660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2" d="100"/>
          <a:sy n="82"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05138" cy="458788"/>
          </a:xfrm>
          <a:prstGeom prst="rect">
            <a:avLst/>
          </a:prstGeom>
          <a:noFill/>
          <a:ln w="12700">
            <a:noFill/>
            <a:miter lim="800000"/>
            <a:headEnd/>
            <a:tailEnd/>
          </a:ln>
          <a:effectLst/>
        </p:spPr>
        <p:txBody>
          <a:bodyPr vert="horz" wrap="square" lIns="92053" tIns="46026" rIns="92053" bIns="46026" numCol="1" anchor="t"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41987" name="Rectangle 3"/>
          <p:cNvSpPr>
            <a:spLocks noGrp="1" noChangeArrowheads="1"/>
          </p:cNvSpPr>
          <p:nvPr>
            <p:ph type="dt" idx="1"/>
          </p:nvPr>
        </p:nvSpPr>
        <p:spPr bwMode="auto">
          <a:xfrm>
            <a:off x="3930650" y="0"/>
            <a:ext cx="3005138" cy="458788"/>
          </a:xfrm>
          <a:prstGeom prst="rect">
            <a:avLst/>
          </a:prstGeom>
          <a:noFill/>
          <a:ln w="12700">
            <a:noFill/>
            <a:miter lim="800000"/>
            <a:headEnd/>
            <a:tailEnd/>
          </a:ln>
          <a:effectLst/>
        </p:spPr>
        <p:txBody>
          <a:bodyPr vert="horz" wrap="square" lIns="92053" tIns="46026" rIns="92053" bIns="46026" numCol="1" anchor="t" anchorCtr="0" compatLnSpc="1">
            <a:prstTxWarp prst="textNoShape">
              <a:avLst/>
            </a:prstTxWarp>
          </a:bodyPr>
          <a:lstStyle>
            <a:lvl1pPr algn="r" defTabSz="920750">
              <a:defRPr sz="1200">
                <a:latin typeface="Times New Roman" pitchFamily="18" charset="0"/>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173163" y="687388"/>
            <a:ext cx="4589462" cy="34417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25513" y="4357688"/>
            <a:ext cx="5084762" cy="4205287"/>
          </a:xfrm>
          <a:prstGeom prst="rect">
            <a:avLst/>
          </a:prstGeom>
          <a:noFill/>
          <a:ln w="12700">
            <a:noFill/>
            <a:miter lim="800000"/>
            <a:headEnd/>
            <a:tailEnd/>
          </a:ln>
          <a:effectLst/>
        </p:spPr>
        <p:txBody>
          <a:bodyPr vert="horz" wrap="square" lIns="92053" tIns="46026" rIns="92053" bIns="460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791575"/>
            <a:ext cx="3005138" cy="458788"/>
          </a:xfrm>
          <a:prstGeom prst="rect">
            <a:avLst/>
          </a:prstGeom>
          <a:noFill/>
          <a:ln w="12700">
            <a:noFill/>
            <a:miter lim="800000"/>
            <a:headEnd/>
            <a:tailEnd/>
          </a:ln>
          <a:effectLst/>
        </p:spPr>
        <p:txBody>
          <a:bodyPr vert="horz" wrap="square" lIns="92053" tIns="46026" rIns="92053" bIns="46026" numCol="1" anchor="b" anchorCtr="0" compatLnSpc="1">
            <a:prstTxWarp prst="textNoShape">
              <a:avLst/>
            </a:prstTxWarp>
          </a:bodyPr>
          <a:lstStyle>
            <a:lvl1pPr defTabSz="920750">
              <a:defRPr sz="1200">
                <a:latin typeface="Times New Roman" pitchFamily="18" charset="0"/>
              </a:defRPr>
            </a:lvl1pPr>
          </a:lstStyle>
          <a:p>
            <a:pPr>
              <a:defRPr/>
            </a:pPr>
            <a:endParaRPr lang="en-US"/>
          </a:p>
        </p:txBody>
      </p:sp>
      <p:sp>
        <p:nvSpPr>
          <p:cNvPr id="41991" name="Rectangle 7"/>
          <p:cNvSpPr>
            <a:spLocks noGrp="1" noChangeArrowheads="1"/>
          </p:cNvSpPr>
          <p:nvPr>
            <p:ph type="sldNum" sz="quarter" idx="5"/>
          </p:nvPr>
        </p:nvSpPr>
        <p:spPr bwMode="auto">
          <a:xfrm>
            <a:off x="3930650" y="8791575"/>
            <a:ext cx="3005138" cy="458788"/>
          </a:xfrm>
          <a:prstGeom prst="rect">
            <a:avLst/>
          </a:prstGeom>
          <a:noFill/>
          <a:ln w="12700">
            <a:noFill/>
            <a:miter lim="800000"/>
            <a:headEnd/>
            <a:tailEnd/>
          </a:ln>
          <a:effectLst/>
        </p:spPr>
        <p:txBody>
          <a:bodyPr vert="horz" wrap="square" lIns="92053" tIns="46026" rIns="92053" bIns="46026" numCol="1" anchor="b" anchorCtr="0" compatLnSpc="1">
            <a:prstTxWarp prst="textNoShape">
              <a:avLst/>
            </a:prstTxWarp>
          </a:bodyPr>
          <a:lstStyle>
            <a:lvl1pPr algn="r" defTabSz="920750">
              <a:defRPr sz="1200">
                <a:latin typeface="Times New Roman" pitchFamily="18" charset="0"/>
              </a:defRPr>
            </a:lvl1pPr>
          </a:lstStyle>
          <a:p>
            <a:pPr>
              <a:defRPr/>
            </a:pPr>
            <a:fld id="{856B36DE-44B1-48D4-979B-6671FC8A7B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E770DCF-4A0C-453C-B569-C00FD1B71E72}" type="slidenum">
              <a:rPr lang="en-US" smtClean="0"/>
              <a:pPr/>
              <a:t>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C89BD0A-9ED9-416B-AC02-45B4B9869B0D}" type="slidenum">
              <a:rPr lang="en-US" smtClean="0"/>
              <a:pPr/>
              <a:t>12</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918B4D6-0473-4D19-A4E6-86BC1ED62789}" type="slidenum">
              <a:rPr lang="en-US" smtClean="0"/>
              <a:pPr/>
              <a:t>13</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215ADC4-3058-4CDE-B176-CD2CE983F552}" type="slidenum">
              <a:rPr lang="en-US" smtClean="0"/>
              <a:pPr/>
              <a:t>14</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614AA42-D1E4-4A08-A6CE-D727209ECB74}" type="slidenum">
              <a:rPr lang="en-US" smtClean="0"/>
              <a:pPr/>
              <a:t>15</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31447B9-018D-4E67-B493-65138EDABAC6}" type="slidenum">
              <a:rPr lang="en-US" smtClean="0"/>
              <a:pPr/>
              <a:t>16</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D670C20-282C-4324-82E6-E51657065943}" type="slidenum">
              <a:rPr lang="en-US" smtClean="0"/>
              <a:pPr/>
              <a:t>17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E904585-44FF-4C9B-AFFB-E2281AF7BB59}" type="slidenum">
              <a:rPr lang="en-US" smtClean="0"/>
              <a:pPr/>
              <a:t>18</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023DD64-CD3F-420F-A401-89CE91AC6882}" type="slidenum">
              <a:rPr lang="en-US" smtClean="0"/>
              <a:pPr/>
              <a:t>19</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879F065-3ADE-4699-8DEE-ACB5217435CF}" type="slidenum">
              <a:rPr lang="en-US" smtClean="0"/>
              <a:pPr/>
              <a:t>20</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641E84B-0264-496C-A31A-F5DAFE53B2EB}" type="slidenum">
              <a:rPr lang="en-US" smtClean="0"/>
              <a:pPr/>
              <a:t>21</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D453F6D-F119-4D90-84AF-66D9538EE559}" type="slidenum">
              <a:rPr lang="en-US" smtClean="0"/>
              <a:pPr/>
              <a:t>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A6C8D4D-E08F-40B7-AC24-675AB10270C7}" type="slidenum">
              <a:rPr lang="en-US" smtClean="0"/>
              <a:pPr/>
              <a:t>22</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13DEA84-E43F-4D93-B6E4-2F554284B967}" type="slidenum">
              <a:rPr lang="en-US" smtClean="0"/>
              <a:pPr/>
              <a:t>23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B8517C5-E0EF-4097-90B9-EB9AEA68C212}" type="slidenum">
              <a:rPr lang="en-US" smtClean="0"/>
              <a:pPr/>
              <a:t>24</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E2D8AF7-5AA6-4BAE-8E0A-D425D604DC2A}" type="slidenum">
              <a:rPr lang="en-US" smtClean="0"/>
              <a:pPr/>
              <a:t>25</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227AEA4-1161-4611-88EE-1166FBB78E2F}" type="slidenum">
              <a:rPr lang="en-US" smtClean="0"/>
              <a:pPr/>
              <a:t>26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7CA78AA-6125-4FDD-A4A0-BBCC1A126EE5}" type="slidenum">
              <a:rPr lang="en-US" smtClean="0"/>
              <a:pPr/>
              <a:t>27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C9A1D82-1A3C-4A08-BA0F-DB2561677D63}" type="slidenum">
              <a:rPr lang="en-US" smtClean="0"/>
              <a:pPr/>
              <a:t>28</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3F28C06-7297-43E9-9133-8EE4FF9F2FF8}" type="slidenum">
              <a:rPr lang="en-US" smtClean="0"/>
              <a:pPr/>
              <a:t>29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F493009-0082-4CFC-B41F-AADADA5E57EC}" type="slidenum">
              <a:rPr lang="en-US" smtClean="0"/>
              <a:pPr/>
              <a:t>30</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F4C9A4E-5EB6-4B34-8627-B0736ADBDCB2}" type="slidenum">
              <a:rPr lang="en-US" smtClean="0"/>
              <a:pPr/>
              <a:t>31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1E2FB21-F07D-48DF-8E34-B132067E7302}" type="slidenum">
              <a:rPr lang="en-US" smtClean="0"/>
              <a:pPr/>
              <a:t>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687E6B-D68A-4BC0-9456-1415F13E3027}" type="slidenum">
              <a:rPr lang="en-US" smtClean="0"/>
              <a:pPr/>
              <a:t>32</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21FB1C0-5CFA-469B-97A6-A4C20407EEFE}" type="slidenum">
              <a:rPr lang="en-US" smtClean="0"/>
              <a:pPr/>
              <a:t>33</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257676F8-2AB0-48F9-A692-DF823E70AD07}" type="slidenum">
              <a:rPr lang="en-US" smtClean="0"/>
              <a:pPr/>
              <a:t>34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61529B6-4120-4787-9781-37F910683B62}" type="slidenum">
              <a:rPr lang="en-US" smtClean="0"/>
              <a:pPr/>
              <a:t>35</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A7218C90-F69A-4F2B-9C6C-246B7246D6F5}" type="slidenum">
              <a:rPr lang="en-US" smtClean="0"/>
              <a:pPr/>
              <a:t>36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840CA5B-E3BD-49B2-8F87-58FC0D186A9E}" type="slidenum">
              <a:rPr lang="en-US" smtClean="0"/>
              <a:pPr/>
              <a:t>38</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8860711-0794-4DA1-9D34-C83F8072E6B8}" type="slidenum">
              <a:rPr lang="en-US" smtClean="0"/>
              <a:pPr/>
              <a:t>39</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889A1B7-DD24-49A9-AF09-ECA5C1DBA360}" type="slidenum">
              <a:rPr lang="en-US" smtClean="0"/>
              <a:pPr/>
              <a:t>40</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388CD31A-FE35-48B7-BCA5-C40763F86FAF}" type="slidenum">
              <a:rPr lang="en-US" smtClean="0"/>
              <a:pPr/>
              <a:t>41</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667AE5D-4F25-44F5-854A-699CA9B03384}" type="slidenum">
              <a:rPr lang="en-US" smtClean="0"/>
              <a:pPr/>
              <a:t>42</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780C3CE-73BC-4339-BA9C-B7FCD59A4783}" type="slidenum">
              <a:rPr lang="en-US" smtClean="0"/>
              <a:pPr/>
              <a:t>6</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1576484-AEEA-4F28-ADA0-9C3BD24FFC22}" type="slidenum">
              <a:rPr lang="en-US" smtClean="0"/>
              <a:pPr/>
              <a:t>43</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36E7A24-31C3-40E4-BD03-61557DAFB4BC}" type="slidenum">
              <a:rPr lang="en-US" smtClean="0"/>
              <a:pPr/>
              <a:t>44</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D87B5FC-865A-4F7A-A774-F90265742BC4}" type="slidenum">
              <a:rPr lang="en-US" smtClean="0"/>
              <a:pPr/>
              <a:t>45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FE0A42BA-6912-4DF9-83AC-4BD8BB08EF56}" type="slidenum">
              <a:rPr lang="en-US" smtClean="0"/>
              <a:pPr/>
              <a:t>46</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169E187-4CF3-47BA-BCD3-2983EACA561A}" type="slidenum">
              <a:rPr lang="en-US" smtClean="0"/>
              <a:pPr/>
              <a:t>47</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27326DF-72EB-4BBB-B32C-ED12C6750375}" type="slidenum">
              <a:rPr lang="en-US" smtClean="0"/>
              <a:pPr/>
              <a:t>48</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FCE41FC3-88C6-407C-B073-F52B7F0377E7}" type="slidenum">
              <a:rPr lang="en-US" smtClean="0"/>
              <a:pPr/>
              <a:t>49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CDA3DB2-C864-43C8-BE72-205630AD3B11}" type="slidenum">
              <a:rPr lang="en-US" smtClean="0"/>
              <a:pPr/>
              <a:t>50</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46BFE2A-EFA5-457D-A51A-6F1D34CF07E3}" type="slidenum">
              <a:rPr lang="en-US" smtClean="0"/>
              <a:pPr/>
              <a:t>51</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BBF7715-A0FF-412E-90FE-F3F6785A87FA}" type="slidenum">
              <a:rPr lang="en-US" smtClean="0"/>
              <a:pPr/>
              <a:t>52</a:t>
            </a:fld>
            <a:endParaRPr lang="en-US" smtClean="0"/>
          </a:p>
        </p:txBody>
      </p:sp>
      <p:sp>
        <p:nvSpPr>
          <p:cNvPr id="177155" name="Rectangle 2"/>
          <p:cNvSpPr>
            <a:spLocks noGrp="1" noRot="1" noChangeAspect="1" noChangeArrowheads="1" noTextEdit="1"/>
          </p:cNvSpPr>
          <p:nvPr>
            <p:ph type="sldImg"/>
          </p:nvPr>
        </p:nvSpPr>
        <p:spPr>
          <a:xfrm>
            <a:off x="1252538" y="1296988"/>
            <a:ext cx="4240212" cy="3179762"/>
          </a:xfrm>
          <a:solidFill>
            <a:srgbClr val="FFFFFF"/>
          </a:solidFill>
          <a:ln/>
        </p:spPr>
      </p:sp>
      <p:sp>
        <p:nvSpPr>
          <p:cNvPr id="177156" name="Rectangle 3"/>
          <p:cNvSpPr>
            <a:spLocks noGrp="1" noChangeArrowheads="1"/>
          </p:cNvSpPr>
          <p:nvPr>
            <p:ph type="body" idx="1"/>
          </p:nvPr>
        </p:nvSpPr>
        <p:spPr>
          <a:xfrm>
            <a:off x="1042988" y="4665663"/>
            <a:ext cx="4660900" cy="3765550"/>
          </a:xfrm>
          <a:noFill/>
          <a:ln w="9525"/>
        </p:spPr>
        <p:txBody>
          <a:bodyPr wrap="none" anchor="ctr"/>
          <a:lstStyle/>
          <a:p>
            <a:pPr defTabSz="449263"/>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DC093F-CCEA-4939-BE09-CAB59071D49D}" type="slidenum">
              <a:rPr lang="en-US" smtClean="0"/>
              <a:pPr/>
              <a:t>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EB39B5B-57FE-4E18-B0E0-E27DCAC87229}" type="slidenum">
              <a:rPr lang="en-US" smtClean="0"/>
              <a:pPr/>
              <a:t>53</a:t>
            </a:fld>
            <a:endParaRPr lang="en-US" smtClean="0"/>
          </a:p>
        </p:txBody>
      </p:sp>
      <p:sp>
        <p:nvSpPr>
          <p:cNvPr id="178179" name="Rectangle 2"/>
          <p:cNvSpPr>
            <a:spLocks noGrp="1" noRot="1" noChangeAspect="1" noChangeArrowheads="1" noTextEdit="1"/>
          </p:cNvSpPr>
          <p:nvPr>
            <p:ph type="sldImg"/>
          </p:nvPr>
        </p:nvSpPr>
        <p:spPr>
          <a:xfrm>
            <a:off x="1252538" y="1296988"/>
            <a:ext cx="4240212" cy="3179762"/>
          </a:xfrm>
          <a:solidFill>
            <a:srgbClr val="FFFFFF"/>
          </a:solidFill>
          <a:ln/>
        </p:spPr>
      </p:sp>
      <p:sp>
        <p:nvSpPr>
          <p:cNvPr id="178180" name="Rectangle 3"/>
          <p:cNvSpPr>
            <a:spLocks noGrp="1" noChangeArrowheads="1"/>
          </p:cNvSpPr>
          <p:nvPr>
            <p:ph type="body" idx="1"/>
          </p:nvPr>
        </p:nvSpPr>
        <p:spPr>
          <a:xfrm>
            <a:off x="1042988" y="4665663"/>
            <a:ext cx="4660900" cy="3765550"/>
          </a:xfrm>
          <a:noFill/>
          <a:ln w="9525"/>
        </p:spPr>
        <p:txBody>
          <a:bodyPr wrap="none" anchor="ctr"/>
          <a:lstStyle/>
          <a:p>
            <a:pPr defTabSz="449263"/>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74943B23-315F-4D7E-82E2-F2A5DA132024}" type="slidenum">
              <a:rPr lang="en-US" smtClean="0"/>
              <a:pPr/>
              <a:t>54</a:t>
            </a:fld>
            <a:endParaRPr lang="en-US" smtClean="0"/>
          </a:p>
        </p:txBody>
      </p:sp>
      <p:sp>
        <p:nvSpPr>
          <p:cNvPr id="179203" name="Rectangle 2"/>
          <p:cNvSpPr>
            <a:spLocks noGrp="1" noRot="1" noChangeAspect="1" noChangeArrowheads="1" noTextEdit="1"/>
          </p:cNvSpPr>
          <p:nvPr>
            <p:ph type="sldImg"/>
          </p:nvPr>
        </p:nvSpPr>
        <p:spPr>
          <a:xfrm>
            <a:off x="1108075" y="941388"/>
            <a:ext cx="4525963" cy="3394075"/>
          </a:xfrm>
          <a:solidFill>
            <a:srgbClr val="FFFFFF"/>
          </a:solidFill>
          <a:ln/>
        </p:spPr>
      </p:sp>
      <p:sp>
        <p:nvSpPr>
          <p:cNvPr id="179204" name="Rectangle 3"/>
          <p:cNvSpPr>
            <a:spLocks noGrp="1" noChangeArrowheads="1"/>
          </p:cNvSpPr>
          <p:nvPr>
            <p:ph type="body" idx="1"/>
          </p:nvPr>
        </p:nvSpPr>
        <p:spPr>
          <a:xfrm>
            <a:off x="1042988" y="4665663"/>
            <a:ext cx="4660900" cy="3765550"/>
          </a:xfrm>
          <a:noFill/>
          <a:ln w="9525"/>
        </p:spPr>
        <p:txBody>
          <a:bodyPr wrap="none" anchor="ctr"/>
          <a:lstStyle/>
          <a:p>
            <a:pPr defTabSz="449263"/>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6AAB0810-F06A-421C-B244-09D51EDED3BA}" type="slidenum">
              <a:rPr lang="en-US" smtClean="0"/>
              <a:pPr/>
              <a:t>55</a:t>
            </a:fld>
            <a:endParaRPr lang="en-US" smtClean="0"/>
          </a:p>
        </p:txBody>
      </p:sp>
      <p:sp>
        <p:nvSpPr>
          <p:cNvPr id="180227" name="Rectangle 2"/>
          <p:cNvSpPr>
            <a:spLocks noGrp="1" noRot="1" noChangeAspect="1" noChangeArrowheads="1" noTextEdit="1"/>
          </p:cNvSpPr>
          <p:nvPr>
            <p:ph type="sldImg"/>
          </p:nvPr>
        </p:nvSpPr>
        <p:spPr>
          <a:xfrm>
            <a:off x="1112838" y="941388"/>
            <a:ext cx="4522787" cy="3392487"/>
          </a:xfrm>
          <a:solidFill>
            <a:srgbClr val="FFFFFF"/>
          </a:solidFill>
          <a:ln/>
        </p:spPr>
      </p:sp>
      <p:sp>
        <p:nvSpPr>
          <p:cNvPr id="180228" name="Text Box 3"/>
          <p:cNvSpPr>
            <a:spLocks noGrp="1" noChangeArrowheads="1"/>
          </p:cNvSpPr>
          <p:nvPr>
            <p:ph type="body" idx="1"/>
          </p:nvPr>
        </p:nvSpPr>
        <p:spPr>
          <a:xfrm>
            <a:off x="1042988" y="4664075"/>
            <a:ext cx="4664075" cy="3763963"/>
          </a:xfrm>
          <a:noFill/>
          <a:ln w="9525"/>
        </p:spPr>
        <p:txBody>
          <a:bodyPr lIns="0" tIns="0" rIns="0" bIns="0">
            <a:spAutoFit/>
          </a:bodyPr>
          <a:lstStyle/>
          <a:p>
            <a:pPr defTabSz="449263">
              <a:lnSpc>
                <a:spcPct val="95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2000" smtClean="0"/>
              <a:t>Importance of a good similarity measure!!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BFE62DB7-5822-4D1B-8A90-6C59D5F2233D}" type="slidenum">
              <a:rPr lang="en-US" smtClean="0"/>
              <a:pPr/>
              <a:t>56</a:t>
            </a:fld>
            <a:endParaRPr lang="en-US" smtClean="0"/>
          </a:p>
        </p:txBody>
      </p:sp>
      <p:sp>
        <p:nvSpPr>
          <p:cNvPr id="181251" name="Rectangle 2"/>
          <p:cNvSpPr>
            <a:spLocks noGrp="1" noRot="1" noChangeAspect="1" noChangeArrowheads="1" noTextEdit="1"/>
          </p:cNvSpPr>
          <p:nvPr>
            <p:ph type="sldImg"/>
          </p:nvPr>
        </p:nvSpPr>
        <p:spPr>
          <a:xfrm>
            <a:off x="1112838" y="941388"/>
            <a:ext cx="4522787" cy="3392487"/>
          </a:xfrm>
          <a:solidFill>
            <a:srgbClr val="FFFFFF"/>
          </a:solidFill>
          <a:ln/>
        </p:spPr>
      </p:sp>
      <p:sp>
        <p:nvSpPr>
          <p:cNvPr id="181252" name="Rectangle 3"/>
          <p:cNvSpPr>
            <a:spLocks noGrp="1" noChangeArrowheads="1"/>
          </p:cNvSpPr>
          <p:nvPr>
            <p:ph type="body" idx="1"/>
          </p:nvPr>
        </p:nvSpPr>
        <p:spPr>
          <a:xfrm>
            <a:off x="1042988" y="4664075"/>
            <a:ext cx="4664075" cy="3763963"/>
          </a:xfrm>
          <a:noFill/>
          <a:ln w="9525"/>
        </p:spPr>
        <p:txBody>
          <a:bodyPr wrap="none" anchor="ctr"/>
          <a:lstStyle/>
          <a:p>
            <a:pPr defTabSz="449263"/>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4DB14BA-B5A9-4064-8F1B-371E4C97D347}" type="slidenum">
              <a:rPr lang="en-US" smtClean="0"/>
              <a:pPr/>
              <a:t>57</a:t>
            </a:fld>
            <a:endParaRPr lang="en-US" smtClean="0"/>
          </a:p>
        </p:txBody>
      </p:sp>
      <p:sp>
        <p:nvSpPr>
          <p:cNvPr id="182275" name="Rectangle 2"/>
          <p:cNvSpPr>
            <a:spLocks noGrp="1" noRot="1" noChangeAspect="1" noChangeArrowheads="1" noTextEdit="1"/>
          </p:cNvSpPr>
          <p:nvPr>
            <p:ph type="sldImg"/>
          </p:nvPr>
        </p:nvSpPr>
        <p:spPr>
          <a:xfrm>
            <a:off x="1112838" y="941388"/>
            <a:ext cx="4522787" cy="3392487"/>
          </a:xfrm>
          <a:solidFill>
            <a:srgbClr val="FFFFFF"/>
          </a:solidFill>
          <a:ln/>
        </p:spPr>
      </p:sp>
      <p:sp>
        <p:nvSpPr>
          <p:cNvPr id="182276" name="Rectangle 3"/>
          <p:cNvSpPr>
            <a:spLocks noGrp="1" noChangeArrowheads="1"/>
          </p:cNvSpPr>
          <p:nvPr>
            <p:ph type="body" idx="1"/>
          </p:nvPr>
        </p:nvSpPr>
        <p:spPr>
          <a:xfrm>
            <a:off x="1042988" y="4664075"/>
            <a:ext cx="4664075" cy="3763963"/>
          </a:xfrm>
          <a:noFill/>
          <a:ln w="9525"/>
        </p:spPr>
        <p:txBody>
          <a:bodyPr wrap="none" anchor="ctr"/>
          <a:lstStyle/>
          <a:p>
            <a:pPr defTabSz="449263"/>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E2801-1AEF-4484-9571-C4889FEFEFCE}" type="slidenum">
              <a:rPr lang="en-US"/>
              <a:pPr/>
              <a:t>58</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44FF2-2AF2-4D01-A2E5-B8E10A25BF98}" type="slidenum">
              <a:rPr lang="en-US"/>
              <a:pPr/>
              <a:t>59</a:t>
            </a:fld>
            <a:endParaRPr lang="en-US"/>
          </a:p>
        </p:txBody>
      </p:sp>
      <p:sp>
        <p:nvSpPr>
          <p:cNvPr id="545794" name="Rectangle 2"/>
          <p:cNvSpPr>
            <a:spLocks noGrp="1" noRot="1" noChangeAspect="1" noChangeArrowheads="1" noTextEdit="1"/>
          </p:cNvSpPr>
          <p:nvPr>
            <p:ph type="sldImg"/>
          </p:nvPr>
        </p:nvSpPr>
        <p:spPr>
          <a:xfrm>
            <a:off x="1163638" y="692150"/>
            <a:ext cx="4610100" cy="3457575"/>
          </a:xfrm>
          <a:ln/>
        </p:spPr>
      </p:sp>
      <p:sp>
        <p:nvSpPr>
          <p:cNvPr id="545795" name="Rectangle 3"/>
          <p:cNvSpPr>
            <a:spLocks noGrp="1" noChangeArrowheads="1"/>
          </p:cNvSpPr>
          <p:nvPr>
            <p:ph type="body" idx="1"/>
          </p:nvPr>
        </p:nvSpPr>
        <p:spPr>
          <a:xfrm>
            <a:off x="923925" y="4379913"/>
            <a:ext cx="5087938" cy="4148137"/>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2027F50-5CC7-4B77-9618-84C2A63F4784}" type="slidenum">
              <a:rPr lang="en-US" smtClean="0"/>
              <a:pPr/>
              <a:t>69</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ED3F3732-5CE1-461F-84A1-ABC26C74A420}" type="slidenum">
              <a:rPr lang="en-US" smtClean="0"/>
              <a:pPr/>
              <a:t>70</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59C5FB26-A1C3-42F1-9946-68A3D24B4B1A}" type="slidenum">
              <a:rPr lang="en-US" smtClean="0"/>
              <a:pPr/>
              <a:t>71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DC29A0E-806C-4368-B869-5C302DA5BEF7}" type="slidenum">
              <a:rPr lang="en-US" smtClean="0"/>
              <a:pPr/>
              <a:t>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41A60C28-F294-4982-BBBE-EDD89BB026EA}" type="slidenum">
              <a:rPr lang="en-US" smtClean="0"/>
              <a:pPr/>
              <a:t>72</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7470131-AFDF-4127-A0E4-BA7D60F29026}" type="slidenum">
              <a:rPr lang="en-US" smtClean="0"/>
              <a:pPr/>
              <a:t>73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5053FD1-E967-4DA4-9A0C-5D097EE663F4}" type="slidenum">
              <a:rPr lang="en-US" smtClean="0"/>
              <a:pPr/>
              <a:t>74</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3E27A0DE-9A56-4E02-AAE5-BDF293C800D4}" type="slidenum">
              <a:rPr lang="en-US" smtClean="0"/>
              <a:pPr/>
              <a:t>75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27A0519-00DB-49B3-84B0-30EB6924C9F1}" type="slidenum">
              <a:rPr lang="en-US" smtClean="0"/>
              <a:pPr/>
              <a:t>76</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7934EE9-0E48-4837-9A75-1DCE4A3FFACB}" type="slidenum">
              <a:rPr lang="en-US" smtClean="0"/>
              <a:pPr/>
              <a:t>77</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367FD5E-E8A5-426B-BACA-0034F37B7012}" type="slidenum">
              <a:rPr lang="en-US" smtClean="0"/>
              <a:pPr/>
              <a:t>78</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93A6614-9F0B-491C-93D7-06BFC81A36C2}" type="slidenum">
              <a:rPr lang="en-US" smtClean="0"/>
              <a:pPr/>
              <a:t>9</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9DFA67A-737E-460D-93D9-7276E3EAE969}" type="slidenum">
              <a:rPr lang="en-US" smtClean="0"/>
              <a:pPr/>
              <a:t>10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9DB46FD-D877-4474-872D-41B8A2C7E1EC}" type="slidenum">
              <a:rPr lang="en-US" smtClean="0"/>
              <a:pPr/>
              <a:t>11</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50"/>
            <a:ext cx="7772400" cy="1276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50"/>
            <a:ext cx="7772400" cy="1276350"/>
          </a:xfrm>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50"/>
            <a:ext cx="77724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685800" y="476250"/>
            <a:ext cx="77724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68" name="Rectangle 4"/>
          <p:cNvSpPr>
            <a:spLocks noChangeArrowheads="1"/>
          </p:cNvSpPr>
          <p:nvPr/>
        </p:nvSpPr>
        <p:spPr bwMode="auto">
          <a:xfrm>
            <a:off x="8842375" y="6616700"/>
            <a:ext cx="377825" cy="241300"/>
          </a:xfrm>
          <a:prstGeom prst="rect">
            <a:avLst/>
          </a:prstGeom>
          <a:noFill/>
          <a:ln w="12700">
            <a:noFill/>
            <a:miter lim="800000"/>
            <a:headEnd/>
            <a:tailEnd/>
          </a:ln>
          <a:effectLst/>
        </p:spPr>
        <p:txBody>
          <a:bodyPr lIns="90488" tIns="44450" rIns="90488" bIns="44450">
            <a:spAutoFit/>
          </a:bodyPr>
          <a:lstStyle/>
          <a:p>
            <a:pPr>
              <a:defRPr/>
            </a:pPr>
            <a:fld id="{4E6239DA-855E-4876-B5C3-5CA5FF0AB7A2}" type="slidenum">
              <a:rPr lang="en-US" sz="1000"/>
              <a:pPr>
                <a:defRPr/>
              </a:pPr>
              <a:t>‹#›</a:t>
            </a:fld>
            <a:endParaRPr lang="en-US" sz="1000"/>
          </a:p>
        </p:txBody>
      </p:sp>
      <p:sp>
        <p:nvSpPr>
          <p:cNvPr id="190469" name="Rectangle 5"/>
          <p:cNvSpPr>
            <a:spLocks noGrp="1" noChangeArrowheads="1"/>
          </p:cNvSpPr>
          <p:nvPr>
            <p:ph type="ftr" sz="quarter" idx="3"/>
          </p:nvPr>
        </p:nvSpPr>
        <p:spPr bwMode="auto">
          <a:xfrm>
            <a:off x="2667000" y="6553200"/>
            <a:ext cx="2895600" cy="22066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ransition/>
  <p:txStyles>
    <p:titleStyle>
      <a:lvl1pPr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4400" i="1">
          <a:solidFill>
            <a:schemeClr val="tx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808080"/>
        </a:buClr>
        <a:buSzPct val="11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69696"/>
        </a:buClr>
        <a:buSzPct val="11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C0C0C0"/>
        </a:buClr>
        <a:buSzPct val="11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newsblaster.cs.columbia.edu/nlp/newsblaster"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newsblaster.cs.columbia.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838200" y="1981200"/>
            <a:ext cx="7772400" cy="1143000"/>
          </a:xfrm>
        </p:spPr>
        <p:txBody>
          <a:bodyPr/>
          <a:lstStyle/>
          <a:p>
            <a:pPr>
              <a:defRPr/>
            </a:pPr>
            <a:r>
              <a:rPr lang="en-US" dirty="0" smtClean="0"/>
              <a:t>Text Summarization:</a:t>
            </a:r>
            <a:br>
              <a:rPr lang="en-US" dirty="0" smtClean="0"/>
            </a:br>
            <a:r>
              <a:rPr lang="en-US" dirty="0" smtClean="0"/>
              <a:t>News and Beyond</a:t>
            </a:r>
            <a:br>
              <a:rPr lang="en-US" dirty="0" smtClean="0"/>
            </a:br>
            <a:endParaRPr lang="en-US" dirty="0" smtClean="0"/>
          </a:p>
        </p:txBody>
      </p:sp>
      <p:sp>
        <p:nvSpPr>
          <p:cNvPr id="18435" name="Rectangle 3"/>
          <p:cNvSpPr>
            <a:spLocks noGrp="1" noChangeArrowheads="1"/>
          </p:cNvSpPr>
          <p:nvPr>
            <p:ph type="subTitle" idx="1"/>
          </p:nvPr>
        </p:nvSpPr>
        <p:spPr>
          <a:xfrm>
            <a:off x="1371600" y="3962400"/>
            <a:ext cx="6400800" cy="1752600"/>
          </a:xfrm>
        </p:spPr>
        <p:txBody>
          <a:bodyPr/>
          <a:lstStyle/>
          <a:p>
            <a:pPr>
              <a:lnSpc>
                <a:spcPct val="80000"/>
              </a:lnSpc>
            </a:pPr>
            <a:r>
              <a:rPr lang="en-US" smtClean="0"/>
              <a:t>Kathleen McKeown</a:t>
            </a:r>
          </a:p>
          <a:p>
            <a:pPr>
              <a:lnSpc>
                <a:spcPct val="90000"/>
              </a:lnSpc>
            </a:pPr>
            <a:r>
              <a:rPr lang="en-US" smtClean="0"/>
              <a:t>Department of Computer Science</a:t>
            </a:r>
          </a:p>
          <a:p>
            <a:pPr>
              <a:lnSpc>
                <a:spcPct val="90000"/>
              </a:lnSpc>
            </a:pPr>
            <a:r>
              <a:rPr lang="en-US" smtClean="0"/>
              <a:t>Columbia University</a:t>
            </a:r>
          </a:p>
          <a:p>
            <a:pPr>
              <a:lnSpc>
                <a:spcPct val="90000"/>
              </a:lnSpc>
            </a:pP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a:defRPr/>
            </a:pPr>
            <a:r>
              <a:rPr lang="en-US" smtClean="0"/>
              <a:t>Major Cut and Paste Operations</a:t>
            </a:r>
          </a:p>
        </p:txBody>
      </p:sp>
      <p:sp>
        <p:nvSpPr>
          <p:cNvPr id="32771" name="Rectangle 3"/>
          <p:cNvSpPr>
            <a:spLocks noGrp="1" noChangeArrowheads="1"/>
          </p:cNvSpPr>
          <p:nvPr>
            <p:ph type="body" idx="1"/>
          </p:nvPr>
        </p:nvSpPr>
        <p:spPr/>
        <p:txBody>
          <a:bodyPr/>
          <a:lstStyle/>
          <a:p>
            <a:r>
              <a:rPr lang="en-US" smtClean="0"/>
              <a:t>(1) Sentence reduction</a:t>
            </a:r>
          </a:p>
          <a:p>
            <a:endParaRPr lang="en-US" smtClean="0"/>
          </a:p>
          <a:p>
            <a:endParaRPr lang="en-US" smtClean="0"/>
          </a:p>
          <a:p>
            <a:r>
              <a:rPr lang="en-US" smtClean="0"/>
              <a:t>(2) Sentence Combination</a:t>
            </a:r>
          </a:p>
        </p:txBody>
      </p:sp>
      <p:sp>
        <p:nvSpPr>
          <p:cNvPr id="32772" name="Text Box 4"/>
          <p:cNvSpPr txBox="1">
            <a:spLocks noChangeArrowheads="1"/>
          </p:cNvSpPr>
          <p:nvPr/>
        </p:nvSpPr>
        <p:spPr bwMode="auto">
          <a:xfrm>
            <a:off x="1752600" y="2438400"/>
            <a:ext cx="6127750" cy="1189038"/>
          </a:xfrm>
          <a:prstGeom prst="rect">
            <a:avLst/>
          </a:prstGeom>
          <a:noFill/>
          <a:ln w="28575">
            <a:noFill/>
            <a:miter lim="800000"/>
            <a:headEnd/>
            <a:tailEnd/>
          </a:ln>
        </p:spPr>
        <p:txBody>
          <a:bodyPr wrap="none">
            <a:spAutoFit/>
          </a:bodyPr>
          <a:lstStyle/>
          <a:p>
            <a:r>
              <a:rPr lang="en-US" sz="7200">
                <a:latin typeface="Times New Roman" pitchFamily="18" charset="0"/>
              </a:rPr>
              <a:t>~~~~~~~~~~~~</a:t>
            </a:r>
          </a:p>
        </p:txBody>
      </p:sp>
      <p:sp>
        <p:nvSpPr>
          <p:cNvPr id="32773" name="Line 5"/>
          <p:cNvSpPr>
            <a:spLocks noChangeShapeType="1"/>
          </p:cNvSpPr>
          <p:nvPr/>
        </p:nvSpPr>
        <p:spPr bwMode="auto">
          <a:xfrm>
            <a:off x="1905000" y="3124200"/>
            <a:ext cx="1447800" cy="0"/>
          </a:xfrm>
          <a:prstGeom prst="line">
            <a:avLst/>
          </a:prstGeom>
          <a:noFill/>
          <a:ln w="76200">
            <a:solidFill>
              <a:schemeClr val="tx2"/>
            </a:solidFill>
            <a:round/>
            <a:headEnd/>
            <a:tailEnd/>
          </a:ln>
        </p:spPr>
        <p:txBody>
          <a:bodyPr wrap="none" anchor="ctr"/>
          <a:lstStyle/>
          <a:p>
            <a:endParaRPr lang="en-US"/>
          </a:p>
        </p:txBody>
      </p:sp>
      <p:sp>
        <p:nvSpPr>
          <p:cNvPr id="32774" name="Line 6"/>
          <p:cNvSpPr>
            <a:spLocks noChangeShapeType="1"/>
          </p:cNvSpPr>
          <p:nvPr/>
        </p:nvSpPr>
        <p:spPr bwMode="auto">
          <a:xfrm>
            <a:off x="4876800" y="3124200"/>
            <a:ext cx="838200" cy="0"/>
          </a:xfrm>
          <a:prstGeom prst="line">
            <a:avLst/>
          </a:prstGeom>
          <a:noFill/>
          <a:ln w="76200">
            <a:solidFill>
              <a:schemeClr val="tx2"/>
            </a:solidFill>
            <a:round/>
            <a:headEnd/>
            <a:tailEnd/>
          </a:ln>
        </p:spPr>
        <p:txBody>
          <a:bodyPr wrap="none" anchor="ctr"/>
          <a:lstStyle/>
          <a:p>
            <a:endParaRPr lang="en-US"/>
          </a:p>
        </p:txBody>
      </p:sp>
      <p:sp>
        <p:nvSpPr>
          <p:cNvPr id="32775" name="Line 7"/>
          <p:cNvSpPr>
            <a:spLocks noChangeShapeType="1"/>
          </p:cNvSpPr>
          <p:nvPr/>
        </p:nvSpPr>
        <p:spPr bwMode="auto">
          <a:xfrm>
            <a:off x="6858000" y="3124200"/>
            <a:ext cx="838200" cy="0"/>
          </a:xfrm>
          <a:prstGeom prst="line">
            <a:avLst/>
          </a:prstGeom>
          <a:noFill/>
          <a:ln w="76200">
            <a:solidFill>
              <a:schemeClr val="tx2"/>
            </a:solidFill>
            <a:round/>
            <a:headEnd/>
            <a:tailEnd/>
          </a:ln>
        </p:spPr>
        <p:txBody>
          <a:bodyPr wrap="none" anchor="ctr"/>
          <a:lstStyle/>
          <a:p>
            <a:endParaRPr lang="en-US"/>
          </a:p>
        </p:txBody>
      </p:sp>
      <p:sp>
        <p:nvSpPr>
          <p:cNvPr id="32776" name="Text Box 8"/>
          <p:cNvSpPr txBox="1">
            <a:spLocks noChangeArrowheads="1"/>
          </p:cNvSpPr>
          <p:nvPr/>
        </p:nvSpPr>
        <p:spPr bwMode="auto">
          <a:xfrm>
            <a:off x="1295400" y="4114800"/>
            <a:ext cx="3651250" cy="1189038"/>
          </a:xfrm>
          <a:prstGeom prst="rect">
            <a:avLst/>
          </a:prstGeom>
          <a:noFill/>
          <a:ln w="28575">
            <a:noFill/>
            <a:miter lim="800000"/>
            <a:headEnd/>
            <a:tailEnd/>
          </a:ln>
        </p:spPr>
        <p:txBody>
          <a:bodyPr wrap="none">
            <a:spAutoFit/>
          </a:bodyPr>
          <a:lstStyle/>
          <a:p>
            <a:r>
              <a:rPr lang="en-US" sz="7200">
                <a:latin typeface="Times New Roman" pitchFamily="18" charset="0"/>
              </a:rPr>
              <a:t>~</a:t>
            </a:r>
            <a:r>
              <a:rPr lang="en-US" sz="7200">
                <a:solidFill>
                  <a:srgbClr val="000000"/>
                </a:solidFill>
                <a:latin typeface="Times New Roman" pitchFamily="18" charset="0"/>
              </a:rPr>
              <a:t>~~~</a:t>
            </a:r>
            <a:r>
              <a:rPr lang="en-US" sz="7200">
                <a:latin typeface="Times New Roman" pitchFamily="18" charset="0"/>
              </a:rPr>
              <a:t>~~~</a:t>
            </a:r>
          </a:p>
        </p:txBody>
      </p:sp>
      <p:sp>
        <p:nvSpPr>
          <p:cNvPr id="32777" name="Text Box 9"/>
          <p:cNvSpPr txBox="1">
            <a:spLocks noChangeArrowheads="1"/>
          </p:cNvSpPr>
          <p:nvPr/>
        </p:nvSpPr>
        <p:spPr bwMode="auto">
          <a:xfrm>
            <a:off x="1295400" y="4648200"/>
            <a:ext cx="3651250" cy="1189038"/>
          </a:xfrm>
          <a:prstGeom prst="rect">
            <a:avLst/>
          </a:prstGeom>
          <a:noFill/>
          <a:ln w="28575">
            <a:noFill/>
            <a:miter lim="800000"/>
            <a:headEnd/>
            <a:tailEnd/>
          </a:ln>
        </p:spPr>
        <p:txBody>
          <a:bodyPr wrap="none">
            <a:spAutoFit/>
          </a:bodyPr>
          <a:lstStyle/>
          <a:p>
            <a:r>
              <a:rPr lang="en-US" sz="7200">
                <a:latin typeface="Times New Roman" pitchFamily="18" charset="0"/>
              </a:rPr>
              <a:t>~~</a:t>
            </a:r>
            <a:r>
              <a:rPr lang="en-US" sz="7200">
                <a:solidFill>
                  <a:srgbClr val="00CC00"/>
                </a:solidFill>
                <a:latin typeface="Times New Roman" pitchFamily="18" charset="0"/>
              </a:rPr>
              <a:t>~~</a:t>
            </a:r>
            <a:r>
              <a:rPr lang="en-US" sz="7200">
                <a:latin typeface="Times New Roman" pitchFamily="18" charset="0"/>
              </a:rPr>
              <a:t>~</a:t>
            </a:r>
            <a:r>
              <a:rPr lang="en-US" sz="7200">
                <a:solidFill>
                  <a:srgbClr val="FF00FF"/>
                </a:solidFill>
                <a:latin typeface="Times New Roman" pitchFamily="18" charset="0"/>
              </a:rPr>
              <a:t>~</a:t>
            </a:r>
            <a:r>
              <a:rPr lang="en-US" sz="7200">
                <a:latin typeface="Times New Roman" pitchFamily="18" charset="0"/>
              </a:rPr>
              <a:t>~</a:t>
            </a:r>
          </a:p>
        </p:txBody>
      </p:sp>
      <p:sp>
        <p:nvSpPr>
          <p:cNvPr id="32778" name="Text Box 10"/>
          <p:cNvSpPr txBox="1">
            <a:spLocks noChangeArrowheads="1"/>
          </p:cNvSpPr>
          <p:nvPr/>
        </p:nvSpPr>
        <p:spPr bwMode="auto">
          <a:xfrm>
            <a:off x="5867400" y="4343400"/>
            <a:ext cx="3155950" cy="1189038"/>
          </a:xfrm>
          <a:prstGeom prst="rect">
            <a:avLst/>
          </a:prstGeom>
          <a:noFill/>
          <a:ln w="28575">
            <a:noFill/>
            <a:miter lim="800000"/>
            <a:headEnd/>
            <a:tailEnd/>
          </a:ln>
        </p:spPr>
        <p:txBody>
          <a:bodyPr wrap="none">
            <a:spAutoFit/>
          </a:bodyPr>
          <a:lstStyle/>
          <a:p>
            <a:r>
              <a:rPr lang="en-US" sz="7200">
                <a:solidFill>
                  <a:srgbClr val="009900"/>
                </a:solidFill>
                <a:latin typeface="Times New Roman" pitchFamily="18" charset="0"/>
              </a:rPr>
              <a:t>~~</a:t>
            </a:r>
            <a:r>
              <a:rPr lang="en-US" sz="7200">
                <a:solidFill>
                  <a:srgbClr val="000000"/>
                </a:solidFill>
                <a:latin typeface="Times New Roman" pitchFamily="18" charset="0"/>
              </a:rPr>
              <a:t>~~~</a:t>
            </a:r>
            <a:r>
              <a:rPr lang="en-US" sz="7200">
                <a:solidFill>
                  <a:srgbClr val="FF00FF"/>
                </a:solidFill>
                <a:latin typeface="Times New Roman" pitchFamily="18" charset="0"/>
              </a:rPr>
              <a:t>~</a:t>
            </a:r>
            <a:endParaRPr lang="en-US" sz="7200">
              <a:latin typeface="Times New Roman" pitchFamily="18" charset="0"/>
            </a:endParaRPr>
          </a:p>
        </p:txBody>
      </p:sp>
      <p:sp>
        <p:nvSpPr>
          <p:cNvPr id="32779" name="Line 11"/>
          <p:cNvSpPr>
            <a:spLocks noChangeShapeType="1"/>
          </p:cNvSpPr>
          <p:nvPr/>
        </p:nvSpPr>
        <p:spPr bwMode="auto">
          <a:xfrm>
            <a:off x="5181600" y="5029200"/>
            <a:ext cx="609600" cy="0"/>
          </a:xfrm>
          <a:prstGeom prst="line">
            <a:avLst/>
          </a:prstGeom>
          <a:noFill/>
          <a:ln w="57150" cmpd="thickThin">
            <a:solidFill>
              <a:schemeClr val="tx1"/>
            </a:solidFill>
            <a:round/>
            <a:headEnd/>
            <a:tailEnd type="triangle" w="med" len="med"/>
          </a:ln>
        </p:spPr>
        <p:txBody>
          <a:bodyPr wrap="none" anchor="ctr"/>
          <a:lstStyle/>
          <a:p>
            <a:endParaRPr lang="en-US"/>
          </a:p>
        </p:txBody>
      </p:sp>
      <p:sp>
        <p:nvSpPr>
          <p:cNvPr id="32780" name="Line 12"/>
          <p:cNvSpPr>
            <a:spLocks noChangeShapeType="1"/>
          </p:cNvSpPr>
          <p:nvPr/>
        </p:nvSpPr>
        <p:spPr bwMode="auto">
          <a:xfrm>
            <a:off x="1447800" y="5334000"/>
            <a:ext cx="914400" cy="0"/>
          </a:xfrm>
          <a:prstGeom prst="line">
            <a:avLst/>
          </a:prstGeom>
          <a:noFill/>
          <a:ln w="76200">
            <a:solidFill>
              <a:schemeClr val="tx2"/>
            </a:solidFill>
            <a:round/>
            <a:headEnd/>
            <a:tailEnd/>
          </a:ln>
        </p:spPr>
        <p:txBody>
          <a:bodyPr wrap="none" anchor="ctr"/>
          <a:lstStyle/>
          <a:p>
            <a:endParaRPr lang="en-US"/>
          </a:p>
        </p:txBody>
      </p:sp>
      <p:sp>
        <p:nvSpPr>
          <p:cNvPr id="32781" name="Line 13"/>
          <p:cNvSpPr>
            <a:spLocks noChangeShapeType="1"/>
          </p:cNvSpPr>
          <p:nvPr/>
        </p:nvSpPr>
        <p:spPr bwMode="auto">
          <a:xfrm>
            <a:off x="3352800" y="5334000"/>
            <a:ext cx="457200" cy="0"/>
          </a:xfrm>
          <a:prstGeom prst="line">
            <a:avLst/>
          </a:prstGeom>
          <a:noFill/>
          <a:ln w="76200">
            <a:solidFill>
              <a:schemeClr val="tx2"/>
            </a:solidFill>
            <a:round/>
            <a:headEnd/>
            <a:tailEnd/>
          </a:ln>
        </p:spPr>
        <p:txBody>
          <a:bodyPr wrap="none" anchor="ctr"/>
          <a:lstStyle/>
          <a:p>
            <a:endParaRPr lang="en-US"/>
          </a:p>
        </p:txBody>
      </p:sp>
      <p:sp>
        <p:nvSpPr>
          <p:cNvPr id="32782" name="Line 14"/>
          <p:cNvSpPr>
            <a:spLocks noChangeShapeType="1"/>
          </p:cNvSpPr>
          <p:nvPr/>
        </p:nvSpPr>
        <p:spPr bwMode="auto">
          <a:xfrm>
            <a:off x="4419600" y="5334000"/>
            <a:ext cx="381000" cy="0"/>
          </a:xfrm>
          <a:prstGeom prst="line">
            <a:avLst/>
          </a:prstGeom>
          <a:noFill/>
          <a:ln w="76200">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defRPr/>
            </a:pPr>
            <a:r>
              <a:rPr lang="en-US" smtClean="0"/>
              <a:t>Major Cut and Paste Operations</a:t>
            </a:r>
          </a:p>
        </p:txBody>
      </p:sp>
      <p:sp>
        <p:nvSpPr>
          <p:cNvPr id="33795" name="Rectangle 3"/>
          <p:cNvSpPr>
            <a:spLocks noGrp="1" noChangeArrowheads="1"/>
          </p:cNvSpPr>
          <p:nvPr>
            <p:ph type="body" idx="1"/>
          </p:nvPr>
        </p:nvSpPr>
        <p:spPr/>
        <p:txBody>
          <a:bodyPr/>
          <a:lstStyle/>
          <a:p>
            <a:r>
              <a:rPr lang="en-US" smtClean="0"/>
              <a:t>(3) Syntactic Transformation</a:t>
            </a:r>
          </a:p>
          <a:p>
            <a:endParaRPr lang="en-US" smtClean="0"/>
          </a:p>
          <a:p>
            <a:endParaRPr lang="en-US" smtClean="0"/>
          </a:p>
          <a:p>
            <a:r>
              <a:rPr lang="en-US" smtClean="0"/>
              <a:t> (4) Lexical paraphrasing</a:t>
            </a:r>
            <a:endParaRPr lang="en-US" sz="8800" smtClean="0"/>
          </a:p>
        </p:txBody>
      </p:sp>
      <p:sp>
        <p:nvSpPr>
          <p:cNvPr id="33796" name="Text Box 4"/>
          <p:cNvSpPr txBox="1">
            <a:spLocks noChangeArrowheads="1"/>
          </p:cNvSpPr>
          <p:nvPr/>
        </p:nvSpPr>
        <p:spPr bwMode="auto">
          <a:xfrm>
            <a:off x="1752600" y="2438400"/>
            <a:ext cx="2660650" cy="1189038"/>
          </a:xfrm>
          <a:prstGeom prst="rect">
            <a:avLst/>
          </a:prstGeom>
          <a:noFill/>
          <a:ln w="28575">
            <a:noFill/>
            <a:miter lim="800000"/>
            <a:headEnd/>
            <a:tailEnd/>
          </a:ln>
        </p:spPr>
        <p:txBody>
          <a:bodyPr wrap="none">
            <a:spAutoFit/>
          </a:bodyPr>
          <a:lstStyle/>
          <a:p>
            <a:r>
              <a:rPr lang="en-US" sz="7200">
                <a:solidFill>
                  <a:srgbClr val="00CC00"/>
                </a:solidFill>
                <a:latin typeface="Times New Roman" pitchFamily="18" charset="0"/>
              </a:rPr>
              <a:t>~~~</a:t>
            </a:r>
            <a:r>
              <a:rPr lang="en-US" sz="7200">
                <a:solidFill>
                  <a:srgbClr val="FF00FF"/>
                </a:solidFill>
                <a:latin typeface="Times New Roman" pitchFamily="18" charset="0"/>
              </a:rPr>
              <a:t>~~</a:t>
            </a:r>
            <a:endParaRPr lang="en-US" sz="7200">
              <a:latin typeface="Times New Roman" pitchFamily="18" charset="0"/>
            </a:endParaRPr>
          </a:p>
        </p:txBody>
      </p:sp>
      <p:sp>
        <p:nvSpPr>
          <p:cNvPr id="33797" name="Text Box 5"/>
          <p:cNvSpPr txBox="1">
            <a:spLocks noChangeArrowheads="1"/>
          </p:cNvSpPr>
          <p:nvPr/>
        </p:nvSpPr>
        <p:spPr bwMode="auto">
          <a:xfrm>
            <a:off x="1905000" y="4038600"/>
            <a:ext cx="5791200" cy="1189038"/>
          </a:xfrm>
          <a:prstGeom prst="rect">
            <a:avLst/>
          </a:prstGeom>
          <a:noFill/>
          <a:ln w="28575">
            <a:noFill/>
            <a:miter lim="800000"/>
            <a:headEnd/>
            <a:tailEnd/>
          </a:ln>
        </p:spPr>
        <p:txBody>
          <a:bodyPr>
            <a:spAutoFit/>
          </a:bodyPr>
          <a:lstStyle/>
          <a:p>
            <a:r>
              <a:rPr lang="en-US" sz="7200">
                <a:latin typeface="Times New Roman" pitchFamily="18" charset="0"/>
              </a:rPr>
              <a:t>~~~~~~~~~~~</a:t>
            </a:r>
          </a:p>
        </p:txBody>
      </p:sp>
      <p:sp>
        <p:nvSpPr>
          <p:cNvPr id="33798" name="Text Box 6"/>
          <p:cNvSpPr txBox="1">
            <a:spLocks noChangeArrowheads="1"/>
          </p:cNvSpPr>
          <p:nvPr/>
        </p:nvSpPr>
        <p:spPr bwMode="auto">
          <a:xfrm>
            <a:off x="5791200" y="2362200"/>
            <a:ext cx="2660650" cy="1189038"/>
          </a:xfrm>
          <a:prstGeom prst="rect">
            <a:avLst/>
          </a:prstGeom>
          <a:noFill/>
          <a:ln w="28575">
            <a:noFill/>
            <a:miter lim="800000"/>
            <a:headEnd/>
            <a:tailEnd/>
          </a:ln>
        </p:spPr>
        <p:txBody>
          <a:bodyPr wrap="none">
            <a:spAutoFit/>
          </a:bodyPr>
          <a:lstStyle/>
          <a:p>
            <a:r>
              <a:rPr lang="en-US" sz="7200">
                <a:solidFill>
                  <a:srgbClr val="FF00FF"/>
                </a:solidFill>
                <a:latin typeface="Times New Roman" pitchFamily="18" charset="0"/>
              </a:rPr>
              <a:t>~~</a:t>
            </a:r>
            <a:r>
              <a:rPr lang="en-US" sz="7200">
                <a:solidFill>
                  <a:srgbClr val="00CC00"/>
                </a:solidFill>
                <a:latin typeface="Times New Roman" pitchFamily="18" charset="0"/>
              </a:rPr>
              <a:t>~~~</a:t>
            </a:r>
            <a:endParaRPr lang="en-US" sz="7200">
              <a:latin typeface="Times New Roman" pitchFamily="18" charset="0"/>
            </a:endParaRPr>
          </a:p>
        </p:txBody>
      </p:sp>
      <p:sp>
        <p:nvSpPr>
          <p:cNvPr id="33799" name="Line 7"/>
          <p:cNvSpPr>
            <a:spLocks noChangeShapeType="1"/>
          </p:cNvSpPr>
          <p:nvPr/>
        </p:nvSpPr>
        <p:spPr bwMode="auto">
          <a:xfrm>
            <a:off x="4953000" y="3124200"/>
            <a:ext cx="609600" cy="0"/>
          </a:xfrm>
          <a:prstGeom prst="line">
            <a:avLst/>
          </a:prstGeom>
          <a:noFill/>
          <a:ln w="57150" cmpd="thickThin">
            <a:solidFill>
              <a:schemeClr val="tx1"/>
            </a:solidFill>
            <a:round/>
            <a:headEnd/>
            <a:tailEnd type="triangle" w="med" len="med"/>
          </a:ln>
        </p:spPr>
        <p:txBody>
          <a:bodyPr wrap="none" anchor="ctr"/>
          <a:lstStyle/>
          <a:p>
            <a:endParaRPr lang="en-US"/>
          </a:p>
        </p:txBody>
      </p:sp>
      <p:sp>
        <p:nvSpPr>
          <p:cNvPr id="33800" name="Line 8"/>
          <p:cNvSpPr>
            <a:spLocks noChangeShapeType="1"/>
          </p:cNvSpPr>
          <p:nvPr/>
        </p:nvSpPr>
        <p:spPr bwMode="auto">
          <a:xfrm>
            <a:off x="3962400" y="4724400"/>
            <a:ext cx="1447800" cy="0"/>
          </a:xfrm>
          <a:prstGeom prst="line">
            <a:avLst/>
          </a:prstGeom>
          <a:noFill/>
          <a:ln w="76200">
            <a:solidFill>
              <a:schemeClr val="tx2"/>
            </a:solidFill>
            <a:round/>
            <a:headEnd/>
            <a:tailEnd/>
          </a:ln>
        </p:spPr>
        <p:txBody>
          <a:bodyPr wrap="none" anchor="ctr"/>
          <a:lstStyle/>
          <a:p>
            <a:endParaRPr lang="en-US"/>
          </a:p>
        </p:txBody>
      </p:sp>
      <p:sp>
        <p:nvSpPr>
          <p:cNvPr id="33801" name="Text Box 9"/>
          <p:cNvSpPr txBox="1">
            <a:spLocks noChangeArrowheads="1"/>
          </p:cNvSpPr>
          <p:nvPr/>
        </p:nvSpPr>
        <p:spPr bwMode="auto">
          <a:xfrm>
            <a:off x="3886200" y="4876800"/>
            <a:ext cx="1670050" cy="1189038"/>
          </a:xfrm>
          <a:prstGeom prst="rect">
            <a:avLst/>
          </a:prstGeom>
          <a:noFill/>
          <a:ln w="28575">
            <a:noFill/>
            <a:miter lim="800000"/>
            <a:headEnd/>
            <a:tailEnd/>
          </a:ln>
        </p:spPr>
        <p:txBody>
          <a:bodyPr wrap="none">
            <a:spAutoFit/>
          </a:bodyPr>
          <a:lstStyle/>
          <a:p>
            <a:r>
              <a:rPr lang="en-US" sz="7200">
                <a:solidFill>
                  <a:schemeClr val="tx2"/>
                </a:solidFill>
                <a:latin typeface="Times New Roman" pitchFamily="18" charset="0"/>
              </a:rPr>
              <a:t>~~~</a:t>
            </a:r>
            <a:endParaRPr lang="en-US" sz="7200">
              <a:latin typeface="Times New Roman" pitchFamily="18" charset="0"/>
            </a:endParaRPr>
          </a:p>
        </p:txBody>
      </p:sp>
      <p:sp>
        <p:nvSpPr>
          <p:cNvPr id="33802" name="Line 10"/>
          <p:cNvSpPr>
            <a:spLocks noChangeShapeType="1"/>
          </p:cNvSpPr>
          <p:nvPr/>
        </p:nvSpPr>
        <p:spPr bwMode="auto">
          <a:xfrm>
            <a:off x="4724400" y="4953000"/>
            <a:ext cx="0" cy="457200"/>
          </a:xfrm>
          <a:prstGeom prst="line">
            <a:avLst/>
          </a:prstGeom>
          <a:noFill/>
          <a:ln w="57150" cmpd="thickThin">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a:defRPr/>
            </a:pPr>
            <a:r>
              <a:rPr lang="en-US" smtClean="0"/>
              <a:t>Summarization at Columbia</a:t>
            </a:r>
          </a:p>
        </p:txBody>
      </p:sp>
      <p:sp>
        <p:nvSpPr>
          <p:cNvPr id="34819" name="Rectangle 3"/>
          <p:cNvSpPr>
            <a:spLocks noGrp="1" noChangeArrowheads="1"/>
          </p:cNvSpPr>
          <p:nvPr>
            <p:ph type="body" idx="1"/>
          </p:nvPr>
        </p:nvSpPr>
        <p:spPr/>
        <p:txBody>
          <a:bodyPr/>
          <a:lstStyle/>
          <a:p>
            <a:pPr>
              <a:lnSpc>
                <a:spcPct val="90000"/>
              </a:lnSpc>
            </a:pPr>
            <a:r>
              <a:rPr lang="en-US" smtClean="0"/>
              <a:t>News</a:t>
            </a:r>
          </a:p>
          <a:p>
            <a:pPr>
              <a:lnSpc>
                <a:spcPct val="90000"/>
              </a:lnSpc>
            </a:pPr>
            <a:r>
              <a:rPr lang="en-US" smtClean="0"/>
              <a:t>Email</a:t>
            </a:r>
          </a:p>
          <a:p>
            <a:pPr>
              <a:lnSpc>
                <a:spcPct val="90000"/>
              </a:lnSpc>
            </a:pPr>
            <a:r>
              <a:rPr lang="en-US" smtClean="0"/>
              <a:t>Meetings</a:t>
            </a:r>
          </a:p>
          <a:p>
            <a:pPr>
              <a:lnSpc>
                <a:spcPct val="90000"/>
              </a:lnSpc>
            </a:pPr>
            <a:r>
              <a:rPr lang="en-US" smtClean="0"/>
              <a:t>Journal articles</a:t>
            </a:r>
          </a:p>
          <a:p>
            <a:pPr>
              <a:lnSpc>
                <a:spcPct val="90000"/>
              </a:lnSpc>
            </a:pPr>
            <a:r>
              <a:rPr lang="en-US" smtClean="0"/>
              <a:t>Open-ended question-answering</a:t>
            </a:r>
          </a:p>
          <a:p>
            <a:pPr lvl="2">
              <a:lnSpc>
                <a:spcPct val="90000"/>
              </a:lnSpc>
            </a:pPr>
            <a:r>
              <a:rPr lang="en-US" smtClean="0"/>
              <a:t>What is a Loya Jurga?</a:t>
            </a:r>
          </a:p>
          <a:p>
            <a:pPr lvl="2">
              <a:lnSpc>
                <a:spcPct val="90000"/>
              </a:lnSpc>
            </a:pPr>
            <a:r>
              <a:rPr lang="en-US" smtClean="0"/>
              <a:t>Who is Mohammed Naeem Noor Khan?</a:t>
            </a:r>
          </a:p>
          <a:p>
            <a:pPr lvl="2">
              <a:lnSpc>
                <a:spcPct val="90000"/>
              </a:lnSpc>
            </a:pPr>
            <a:r>
              <a:rPr lang="en-US" smtClean="0"/>
              <a:t>What do people think of welfare reform?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defRPr/>
            </a:pPr>
            <a:r>
              <a:rPr lang="en-US" smtClean="0"/>
              <a:t>Summarization at Columbia</a:t>
            </a:r>
          </a:p>
        </p:txBody>
      </p:sp>
      <p:sp>
        <p:nvSpPr>
          <p:cNvPr id="35843" name="Rectangle 3"/>
          <p:cNvSpPr>
            <a:spLocks noGrp="1" noChangeArrowheads="1"/>
          </p:cNvSpPr>
          <p:nvPr>
            <p:ph type="body" idx="1"/>
          </p:nvPr>
        </p:nvSpPr>
        <p:spPr/>
        <p:txBody>
          <a:bodyPr/>
          <a:lstStyle/>
          <a:p>
            <a:r>
              <a:rPr lang="en-US" smtClean="0">
                <a:solidFill>
                  <a:schemeClr val="hlink"/>
                </a:solidFill>
              </a:rPr>
              <a:t>News</a:t>
            </a:r>
          </a:p>
          <a:p>
            <a:pPr lvl="2"/>
            <a:r>
              <a:rPr lang="en-US" smtClean="0">
                <a:solidFill>
                  <a:schemeClr val="hlink"/>
                </a:solidFill>
              </a:rPr>
              <a:t>Single Document</a:t>
            </a:r>
          </a:p>
          <a:p>
            <a:pPr lvl="2"/>
            <a:r>
              <a:rPr lang="en-US" smtClean="0">
                <a:solidFill>
                  <a:schemeClr val="hlink"/>
                </a:solidFill>
              </a:rPr>
              <a:t>Multi-document</a:t>
            </a:r>
          </a:p>
          <a:p>
            <a:r>
              <a:rPr lang="en-US" smtClean="0">
                <a:solidFill>
                  <a:schemeClr val="hlink"/>
                </a:solidFill>
              </a:rPr>
              <a:t>Email</a:t>
            </a:r>
          </a:p>
          <a:p>
            <a:r>
              <a:rPr lang="en-US" sz="2400" smtClean="0">
                <a:solidFill>
                  <a:schemeClr val="hlink"/>
                </a:solidFill>
              </a:rPr>
              <a:t>Meetings</a:t>
            </a:r>
          </a:p>
          <a:p>
            <a:r>
              <a:rPr lang="en-US" sz="1400" smtClean="0"/>
              <a:t>Journal articles</a:t>
            </a:r>
          </a:p>
          <a:p>
            <a:r>
              <a:rPr lang="en-US" sz="1400" smtClean="0"/>
              <a:t>Open-ended question-answering</a:t>
            </a:r>
          </a:p>
          <a:p>
            <a:pPr lvl="2"/>
            <a:r>
              <a:rPr lang="en-US" sz="1400" smtClean="0"/>
              <a:t>What is a Loya Jurga?</a:t>
            </a:r>
          </a:p>
          <a:p>
            <a:pPr lvl="2"/>
            <a:r>
              <a:rPr lang="en-US" sz="1400" smtClean="0"/>
              <a:t>Who is Al Sadr?</a:t>
            </a:r>
          </a:p>
          <a:p>
            <a:pPr lvl="2"/>
            <a:r>
              <a:rPr lang="en-US" sz="1400" smtClean="0"/>
              <a:t>What do people think of welfare reform?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228600" y="228600"/>
            <a:ext cx="8686800" cy="990600"/>
          </a:xfrm>
        </p:spPr>
        <p:txBody>
          <a:bodyPr/>
          <a:lstStyle/>
          <a:p>
            <a:pPr>
              <a:defRPr/>
            </a:pPr>
            <a:r>
              <a:rPr lang="en-US" sz="3200" smtClean="0"/>
              <a:t>Cut and Paste Based Single Document Summarization  -- System Architecture</a:t>
            </a:r>
          </a:p>
        </p:txBody>
      </p:sp>
      <p:sp>
        <p:nvSpPr>
          <p:cNvPr id="36867" name="Text Box 3"/>
          <p:cNvSpPr txBox="1">
            <a:spLocks noChangeArrowheads="1"/>
          </p:cNvSpPr>
          <p:nvPr/>
        </p:nvSpPr>
        <p:spPr bwMode="auto">
          <a:xfrm>
            <a:off x="3733800" y="2133600"/>
            <a:ext cx="1460500" cy="466725"/>
          </a:xfrm>
          <a:prstGeom prst="rect">
            <a:avLst/>
          </a:prstGeom>
          <a:solidFill>
            <a:srgbClr val="FFFF00"/>
          </a:solidFill>
          <a:ln w="9525">
            <a:solidFill>
              <a:srgbClr val="FFFF00"/>
            </a:solidFill>
            <a:miter lim="800000"/>
            <a:headEnd/>
            <a:tailEnd/>
          </a:ln>
        </p:spPr>
        <p:txBody>
          <a:bodyPr wrap="none">
            <a:spAutoFit/>
          </a:bodyPr>
          <a:lstStyle/>
          <a:p>
            <a:r>
              <a:rPr lang="en-US" sz="2400">
                <a:solidFill>
                  <a:srgbClr val="000000"/>
                </a:solidFill>
                <a:latin typeface="Times New Roman" pitchFamily="18" charset="0"/>
              </a:rPr>
              <a:t>Extraction</a:t>
            </a:r>
          </a:p>
        </p:txBody>
      </p:sp>
      <p:sp>
        <p:nvSpPr>
          <p:cNvPr id="36868" name="Rectangle 4"/>
          <p:cNvSpPr>
            <a:spLocks noChangeArrowheads="1"/>
          </p:cNvSpPr>
          <p:nvPr/>
        </p:nvSpPr>
        <p:spPr bwMode="auto">
          <a:xfrm>
            <a:off x="3048000" y="3429000"/>
            <a:ext cx="3124200" cy="2133600"/>
          </a:xfrm>
          <a:prstGeom prst="rect">
            <a:avLst/>
          </a:prstGeom>
          <a:solidFill>
            <a:srgbClr val="FFFFFF"/>
          </a:solidFill>
          <a:ln w="9525">
            <a:solidFill>
              <a:schemeClr val="tx1"/>
            </a:solidFill>
            <a:miter lim="800000"/>
            <a:headEnd/>
            <a:tailEnd/>
          </a:ln>
        </p:spPr>
        <p:txBody>
          <a:bodyPr wrap="none" anchor="ctr"/>
          <a:lstStyle/>
          <a:p>
            <a:pPr algn="ctr"/>
            <a:endParaRPr lang="en-US" sz="2400">
              <a:solidFill>
                <a:srgbClr val="000000"/>
              </a:solidFill>
              <a:latin typeface="Times New Roman" pitchFamily="18" charset="0"/>
            </a:endParaRPr>
          </a:p>
          <a:p>
            <a:pPr algn="ctr"/>
            <a:endParaRPr lang="en-US" sz="2400">
              <a:solidFill>
                <a:srgbClr val="000000"/>
              </a:solidFill>
              <a:latin typeface="Times New Roman" pitchFamily="18" charset="0"/>
            </a:endParaRPr>
          </a:p>
        </p:txBody>
      </p:sp>
      <p:sp>
        <p:nvSpPr>
          <p:cNvPr id="36869" name="Text Box 5"/>
          <p:cNvSpPr txBox="1">
            <a:spLocks noChangeArrowheads="1"/>
          </p:cNvSpPr>
          <p:nvPr/>
        </p:nvSpPr>
        <p:spPr bwMode="auto">
          <a:xfrm>
            <a:off x="3352800" y="3962400"/>
            <a:ext cx="2508250" cy="457200"/>
          </a:xfrm>
          <a:prstGeom prst="rect">
            <a:avLst/>
          </a:prstGeom>
          <a:solidFill>
            <a:schemeClr val="tx2"/>
          </a:solidFill>
          <a:ln w="9525">
            <a:noFill/>
            <a:miter lim="800000"/>
            <a:headEnd/>
            <a:tailEnd/>
          </a:ln>
        </p:spPr>
        <p:txBody>
          <a:bodyPr wrap="none">
            <a:spAutoFit/>
          </a:bodyPr>
          <a:lstStyle/>
          <a:p>
            <a:r>
              <a:rPr lang="en-US" sz="2400">
                <a:solidFill>
                  <a:srgbClr val="000000"/>
                </a:solidFill>
                <a:latin typeface="Times New Roman" pitchFamily="18" charset="0"/>
              </a:rPr>
              <a:t>Sentence reduction</a:t>
            </a:r>
          </a:p>
        </p:txBody>
      </p:sp>
      <p:sp>
        <p:nvSpPr>
          <p:cNvPr id="36870" name="Text Box 6"/>
          <p:cNvSpPr txBox="1">
            <a:spLocks noChangeArrowheads="1"/>
          </p:cNvSpPr>
          <p:nvPr/>
        </p:nvSpPr>
        <p:spPr bwMode="auto">
          <a:xfrm>
            <a:off x="3733800" y="3429000"/>
            <a:ext cx="1536700" cy="45720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Generation</a:t>
            </a:r>
          </a:p>
        </p:txBody>
      </p:sp>
      <p:sp>
        <p:nvSpPr>
          <p:cNvPr id="36871" name="Text Box 7"/>
          <p:cNvSpPr txBox="1">
            <a:spLocks noChangeArrowheads="1"/>
          </p:cNvSpPr>
          <p:nvPr/>
        </p:nvSpPr>
        <p:spPr bwMode="auto">
          <a:xfrm>
            <a:off x="3200400" y="4724400"/>
            <a:ext cx="2879725" cy="457200"/>
          </a:xfrm>
          <a:prstGeom prst="rect">
            <a:avLst/>
          </a:prstGeom>
          <a:solidFill>
            <a:schemeClr val="tx2"/>
          </a:solidFill>
          <a:ln w="9525">
            <a:noFill/>
            <a:miter lim="800000"/>
            <a:headEnd/>
            <a:tailEnd/>
          </a:ln>
        </p:spPr>
        <p:txBody>
          <a:bodyPr wrap="none">
            <a:spAutoFit/>
          </a:bodyPr>
          <a:lstStyle/>
          <a:p>
            <a:r>
              <a:rPr lang="en-US" sz="2400">
                <a:solidFill>
                  <a:srgbClr val="000000"/>
                </a:solidFill>
                <a:latin typeface="Times New Roman" pitchFamily="18" charset="0"/>
              </a:rPr>
              <a:t>Sentence combination</a:t>
            </a:r>
          </a:p>
        </p:txBody>
      </p:sp>
      <p:sp>
        <p:nvSpPr>
          <p:cNvPr id="36872" name="Text Box 8"/>
          <p:cNvSpPr txBox="1">
            <a:spLocks noChangeArrowheads="1"/>
          </p:cNvSpPr>
          <p:nvPr/>
        </p:nvSpPr>
        <p:spPr bwMode="auto">
          <a:xfrm>
            <a:off x="3124200" y="1371600"/>
            <a:ext cx="2990850" cy="457200"/>
          </a:xfrm>
          <a:prstGeom prst="rect">
            <a:avLst/>
          </a:prstGeom>
          <a:noFill/>
          <a:ln w="9525">
            <a:noFill/>
            <a:miter lim="800000"/>
            <a:headEnd/>
            <a:tailEnd/>
          </a:ln>
        </p:spPr>
        <p:txBody>
          <a:bodyPr wrap="none">
            <a:spAutoFit/>
          </a:bodyPr>
          <a:lstStyle/>
          <a:p>
            <a:r>
              <a:rPr lang="en-US" sz="2400">
                <a:latin typeface="Times New Roman" pitchFamily="18" charset="0"/>
              </a:rPr>
              <a:t>Input: single document</a:t>
            </a:r>
          </a:p>
        </p:txBody>
      </p:sp>
      <p:sp>
        <p:nvSpPr>
          <p:cNvPr id="36873" name="Text Box 9"/>
          <p:cNvSpPr txBox="1">
            <a:spLocks noChangeArrowheads="1"/>
          </p:cNvSpPr>
          <p:nvPr/>
        </p:nvSpPr>
        <p:spPr bwMode="auto">
          <a:xfrm>
            <a:off x="3276600" y="2819400"/>
            <a:ext cx="2592388" cy="457200"/>
          </a:xfrm>
          <a:prstGeom prst="rect">
            <a:avLst/>
          </a:prstGeom>
          <a:noFill/>
          <a:ln w="9525">
            <a:noFill/>
            <a:miter lim="800000"/>
            <a:headEnd/>
            <a:tailEnd/>
          </a:ln>
        </p:spPr>
        <p:txBody>
          <a:bodyPr wrap="none">
            <a:spAutoFit/>
          </a:bodyPr>
          <a:lstStyle/>
          <a:p>
            <a:r>
              <a:rPr lang="en-US" sz="2400">
                <a:latin typeface="Times New Roman" pitchFamily="18" charset="0"/>
              </a:rPr>
              <a:t>Extracted sentences</a:t>
            </a:r>
          </a:p>
        </p:txBody>
      </p:sp>
      <p:sp>
        <p:nvSpPr>
          <p:cNvPr id="36874" name="Text Box 10"/>
          <p:cNvSpPr txBox="1">
            <a:spLocks noChangeArrowheads="1"/>
          </p:cNvSpPr>
          <p:nvPr/>
        </p:nvSpPr>
        <p:spPr bwMode="auto">
          <a:xfrm>
            <a:off x="3581400" y="5867400"/>
            <a:ext cx="2324100" cy="457200"/>
          </a:xfrm>
          <a:prstGeom prst="rect">
            <a:avLst/>
          </a:prstGeom>
          <a:noFill/>
          <a:ln w="9525">
            <a:noFill/>
            <a:miter lim="800000"/>
            <a:headEnd/>
            <a:tailEnd/>
          </a:ln>
        </p:spPr>
        <p:txBody>
          <a:bodyPr wrap="none">
            <a:spAutoFit/>
          </a:bodyPr>
          <a:lstStyle/>
          <a:p>
            <a:r>
              <a:rPr lang="en-US" sz="2400">
                <a:latin typeface="Times New Roman" pitchFamily="18" charset="0"/>
              </a:rPr>
              <a:t>Output: summary</a:t>
            </a:r>
          </a:p>
        </p:txBody>
      </p:sp>
      <p:sp>
        <p:nvSpPr>
          <p:cNvPr id="36875" name="Oval 11"/>
          <p:cNvSpPr>
            <a:spLocks noChangeArrowheads="1"/>
          </p:cNvSpPr>
          <p:nvPr/>
        </p:nvSpPr>
        <p:spPr bwMode="auto">
          <a:xfrm>
            <a:off x="6781800" y="3200400"/>
            <a:ext cx="1600200" cy="533400"/>
          </a:xfrm>
          <a:prstGeom prst="ellipse">
            <a:avLst/>
          </a:prstGeom>
          <a:solidFill>
            <a:srgbClr val="CC66FF"/>
          </a:solidFill>
          <a:ln w="9525">
            <a:solidFill>
              <a:schemeClr val="tx1"/>
            </a:solidFill>
            <a:round/>
            <a:headEnd/>
            <a:tailEnd/>
          </a:ln>
        </p:spPr>
        <p:txBody>
          <a:bodyPr wrap="none" anchor="ctr"/>
          <a:lstStyle/>
          <a:p>
            <a:pPr algn="ctr"/>
            <a:r>
              <a:rPr lang="en-US" sz="2400">
                <a:solidFill>
                  <a:srgbClr val="000000"/>
                </a:solidFill>
                <a:latin typeface="Times New Roman" pitchFamily="18" charset="0"/>
              </a:rPr>
              <a:t>Corpus</a:t>
            </a:r>
          </a:p>
        </p:txBody>
      </p:sp>
      <p:sp>
        <p:nvSpPr>
          <p:cNvPr id="36876" name="Text Box 12"/>
          <p:cNvSpPr txBox="1">
            <a:spLocks noChangeArrowheads="1"/>
          </p:cNvSpPr>
          <p:nvPr/>
        </p:nvSpPr>
        <p:spPr bwMode="auto">
          <a:xfrm>
            <a:off x="6629400" y="4114800"/>
            <a:ext cx="2044700" cy="457200"/>
          </a:xfrm>
          <a:prstGeom prst="rect">
            <a:avLst/>
          </a:prstGeom>
          <a:solidFill>
            <a:srgbClr val="CC66FF"/>
          </a:solidFill>
          <a:ln w="9525">
            <a:noFill/>
            <a:miter lim="800000"/>
            <a:headEnd/>
            <a:tailEnd/>
          </a:ln>
        </p:spPr>
        <p:txBody>
          <a:bodyPr wrap="none">
            <a:spAutoFit/>
          </a:bodyPr>
          <a:lstStyle/>
          <a:p>
            <a:r>
              <a:rPr lang="en-US" sz="2400">
                <a:solidFill>
                  <a:srgbClr val="000000"/>
                </a:solidFill>
                <a:latin typeface="Times New Roman" pitchFamily="18" charset="0"/>
              </a:rPr>
              <a:t>Decomposition</a:t>
            </a:r>
          </a:p>
        </p:txBody>
      </p:sp>
      <p:sp>
        <p:nvSpPr>
          <p:cNvPr id="36877" name="Oval 13"/>
          <p:cNvSpPr>
            <a:spLocks noChangeArrowheads="1"/>
          </p:cNvSpPr>
          <p:nvPr/>
        </p:nvSpPr>
        <p:spPr bwMode="auto">
          <a:xfrm>
            <a:off x="7010400" y="4800600"/>
            <a:ext cx="1447800" cy="685800"/>
          </a:xfrm>
          <a:prstGeom prst="ellipse">
            <a:avLst/>
          </a:prstGeom>
          <a:solidFill>
            <a:srgbClr val="FFFF66"/>
          </a:solidFill>
          <a:ln w="9525">
            <a:solidFill>
              <a:schemeClr val="tx1"/>
            </a:solidFill>
            <a:round/>
            <a:headEnd/>
            <a:tailEnd/>
          </a:ln>
        </p:spPr>
        <p:txBody>
          <a:bodyPr wrap="none" anchor="ctr"/>
          <a:lstStyle/>
          <a:p>
            <a:pPr algn="ctr"/>
            <a:r>
              <a:rPr lang="en-US" sz="2400">
                <a:solidFill>
                  <a:srgbClr val="000000"/>
                </a:solidFill>
                <a:latin typeface="Times New Roman" pitchFamily="18" charset="0"/>
              </a:rPr>
              <a:t>Lexicon</a:t>
            </a:r>
          </a:p>
        </p:txBody>
      </p:sp>
      <p:sp>
        <p:nvSpPr>
          <p:cNvPr id="36878" name="Oval 14"/>
          <p:cNvSpPr>
            <a:spLocks noChangeArrowheads="1"/>
          </p:cNvSpPr>
          <p:nvPr/>
        </p:nvSpPr>
        <p:spPr bwMode="auto">
          <a:xfrm>
            <a:off x="914400" y="3733800"/>
            <a:ext cx="1447800" cy="762000"/>
          </a:xfrm>
          <a:prstGeom prst="ellipse">
            <a:avLst/>
          </a:prstGeom>
          <a:solidFill>
            <a:srgbClr val="00FF00"/>
          </a:solidFill>
          <a:ln w="9525">
            <a:solidFill>
              <a:schemeClr val="tx1"/>
            </a:solidFill>
            <a:round/>
            <a:headEnd/>
            <a:tailEnd/>
          </a:ln>
        </p:spPr>
        <p:txBody>
          <a:bodyPr wrap="none" anchor="ctr"/>
          <a:lstStyle/>
          <a:p>
            <a:pPr algn="ctr"/>
            <a:r>
              <a:rPr lang="en-US" sz="2400">
                <a:solidFill>
                  <a:srgbClr val="000000"/>
                </a:solidFill>
                <a:latin typeface="Times New Roman" pitchFamily="18" charset="0"/>
              </a:rPr>
              <a:t>Parser</a:t>
            </a:r>
          </a:p>
        </p:txBody>
      </p:sp>
      <p:sp>
        <p:nvSpPr>
          <p:cNvPr id="36879" name="Oval 15"/>
          <p:cNvSpPr>
            <a:spLocks noChangeArrowheads="1"/>
          </p:cNvSpPr>
          <p:nvPr/>
        </p:nvSpPr>
        <p:spPr bwMode="auto">
          <a:xfrm>
            <a:off x="838200" y="4724400"/>
            <a:ext cx="1600200" cy="762000"/>
          </a:xfrm>
          <a:prstGeom prst="ellipse">
            <a:avLst/>
          </a:prstGeom>
          <a:solidFill>
            <a:srgbClr val="00FF00"/>
          </a:solidFill>
          <a:ln w="9525">
            <a:solidFill>
              <a:schemeClr val="tx1"/>
            </a:solidFill>
            <a:round/>
            <a:headEnd/>
            <a:tailEnd/>
          </a:ln>
        </p:spPr>
        <p:txBody>
          <a:bodyPr wrap="none" anchor="ctr"/>
          <a:lstStyle/>
          <a:p>
            <a:pPr algn="ctr"/>
            <a:r>
              <a:rPr lang="en-US" sz="2400">
                <a:solidFill>
                  <a:srgbClr val="000000"/>
                </a:solidFill>
                <a:latin typeface="Times New Roman" pitchFamily="18" charset="0"/>
              </a:rPr>
              <a:t>Co-reference</a:t>
            </a:r>
          </a:p>
        </p:txBody>
      </p:sp>
      <p:sp>
        <p:nvSpPr>
          <p:cNvPr id="36880" name="Line 16"/>
          <p:cNvSpPr>
            <a:spLocks noChangeShapeType="1"/>
          </p:cNvSpPr>
          <p:nvPr/>
        </p:nvSpPr>
        <p:spPr bwMode="auto">
          <a:xfrm>
            <a:off x="4495800" y="1828800"/>
            <a:ext cx="0" cy="228600"/>
          </a:xfrm>
          <a:prstGeom prst="line">
            <a:avLst/>
          </a:prstGeom>
          <a:noFill/>
          <a:ln w="38100">
            <a:solidFill>
              <a:schemeClr val="tx1"/>
            </a:solidFill>
            <a:round/>
            <a:headEnd/>
            <a:tailEnd type="triangle" w="med" len="med"/>
          </a:ln>
        </p:spPr>
        <p:txBody>
          <a:bodyPr wrap="none" anchor="ctr"/>
          <a:lstStyle/>
          <a:p>
            <a:endParaRPr lang="en-US"/>
          </a:p>
        </p:txBody>
      </p:sp>
      <p:sp>
        <p:nvSpPr>
          <p:cNvPr id="36881" name="Line 17"/>
          <p:cNvSpPr>
            <a:spLocks noChangeShapeType="1"/>
          </p:cNvSpPr>
          <p:nvPr/>
        </p:nvSpPr>
        <p:spPr bwMode="auto">
          <a:xfrm>
            <a:off x="4495800" y="2667000"/>
            <a:ext cx="0" cy="228600"/>
          </a:xfrm>
          <a:prstGeom prst="line">
            <a:avLst/>
          </a:prstGeom>
          <a:noFill/>
          <a:ln w="28575">
            <a:solidFill>
              <a:schemeClr val="tx1"/>
            </a:solidFill>
            <a:round/>
            <a:headEnd/>
            <a:tailEnd type="triangle" w="med" len="med"/>
          </a:ln>
        </p:spPr>
        <p:txBody>
          <a:bodyPr wrap="none" anchor="ctr"/>
          <a:lstStyle/>
          <a:p>
            <a:endParaRPr lang="en-US"/>
          </a:p>
        </p:txBody>
      </p:sp>
      <p:sp>
        <p:nvSpPr>
          <p:cNvPr id="36882" name="Line 18"/>
          <p:cNvSpPr>
            <a:spLocks noChangeShapeType="1"/>
          </p:cNvSpPr>
          <p:nvPr/>
        </p:nvSpPr>
        <p:spPr bwMode="auto">
          <a:xfrm>
            <a:off x="4497388" y="3198813"/>
            <a:ext cx="0" cy="228600"/>
          </a:xfrm>
          <a:prstGeom prst="line">
            <a:avLst/>
          </a:prstGeom>
          <a:noFill/>
          <a:ln w="28575">
            <a:solidFill>
              <a:schemeClr val="tx1"/>
            </a:solidFill>
            <a:round/>
            <a:headEnd/>
            <a:tailEnd type="triangle" w="med" len="med"/>
          </a:ln>
        </p:spPr>
        <p:txBody>
          <a:bodyPr wrap="none" anchor="ctr"/>
          <a:lstStyle/>
          <a:p>
            <a:endParaRPr lang="en-US"/>
          </a:p>
        </p:txBody>
      </p:sp>
      <p:sp>
        <p:nvSpPr>
          <p:cNvPr id="36883" name="Line 19"/>
          <p:cNvSpPr>
            <a:spLocks noChangeShapeType="1"/>
          </p:cNvSpPr>
          <p:nvPr/>
        </p:nvSpPr>
        <p:spPr bwMode="auto">
          <a:xfrm>
            <a:off x="2438400" y="4114800"/>
            <a:ext cx="533400" cy="0"/>
          </a:xfrm>
          <a:prstGeom prst="line">
            <a:avLst/>
          </a:prstGeom>
          <a:noFill/>
          <a:ln w="28575">
            <a:solidFill>
              <a:schemeClr val="tx1"/>
            </a:solidFill>
            <a:round/>
            <a:headEnd/>
            <a:tailEnd type="triangle" w="med" len="med"/>
          </a:ln>
        </p:spPr>
        <p:txBody>
          <a:bodyPr wrap="none" anchor="ctr"/>
          <a:lstStyle/>
          <a:p>
            <a:endParaRPr lang="en-US"/>
          </a:p>
        </p:txBody>
      </p:sp>
      <p:sp>
        <p:nvSpPr>
          <p:cNvPr id="36884" name="Line 20"/>
          <p:cNvSpPr>
            <a:spLocks noChangeShapeType="1"/>
          </p:cNvSpPr>
          <p:nvPr/>
        </p:nvSpPr>
        <p:spPr bwMode="auto">
          <a:xfrm>
            <a:off x="2514600" y="5105400"/>
            <a:ext cx="457200" cy="0"/>
          </a:xfrm>
          <a:prstGeom prst="line">
            <a:avLst/>
          </a:prstGeom>
          <a:noFill/>
          <a:ln w="28575">
            <a:solidFill>
              <a:schemeClr val="tx1"/>
            </a:solidFill>
            <a:round/>
            <a:headEnd/>
            <a:tailEnd type="triangle" w="med" len="med"/>
          </a:ln>
        </p:spPr>
        <p:txBody>
          <a:bodyPr wrap="none" anchor="ctr"/>
          <a:lstStyle/>
          <a:p>
            <a:endParaRPr lang="en-US"/>
          </a:p>
        </p:txBody>
      </p:sp>
      <p:sp>
        <p:nvSpPr>
          <p:cNvPr id="36885" name="Line 21"/>
          <p:cNvSpPr>
            <a:spLocks noChangeShapeType="1"/>
          </p:cNvSpPr>
          <p:nvPr/>
        </p:nvSpPr>
        <p:spPr bwMode="auto">
          <a:xfrm flipH="1">
            <a:off x="6248400" y="4343400"/>
            <a:ext cx="304800" cy="0"/>
          </a:xfrm>
          <a:prstGeom prst="line">
            <a:avLst/>
          </a:prstGeom>
          <a:noFill/>
          <a:ln w="28575">
            <a:solidFill>
              <a:schemeClr val="tx1"/>
            </a:solidFill>
            <a:round/>
            <a:headEnd/>
            <a:tailEnd type="triangle" w="med" len="med"/>
          </a:ln>
        </p:spPr>
        <p:txBody>
          <a:bodyPr wrap="none" anchor="ctr"/>
          <a:lstStyle/>
          <a:p>
            <a:endParaRPr lang="en-US"/>
          </a:p>
        </p:txBody>
      </p:sp>
      <p:sp>
        <p:nvSpPr>
          <p:cNvPr id="36886" name="Line 22"/>
          <p:cNvSpPr>
            <a:spLocks noChangeShapeType="1"/>
          </p:cNvSpPr>
          <p:nvPr/>
        </p:nvSpPr>
        <p:spPr bwMode="auto">
          <a:xfrm flipH="1">
            <a:off x="6248400" y="5181600"/>
            <a:ext cx="609600" cy="0"/>
          </a:xfrm>
          <a:prstGeom prst="line">
            <a:avLst/>
          </a:prstGeom>
          <a:noFill/>
          <a:ln w="28575">
            <a:solidFill>
              <a:schemeClr val="tx1"/>
            </a:solidFill>
            <a:round/>
            <a:headEnd/>
            <a:tailEnd type="triangle" w="med" len="med"/>
          </a:ln>
        </p:spPr>
        <p:txBody>
          <a:bodyPr wrap="none" anchor="ctr"/>
          <a:lstStyle/>
          <a:p>
            <a:endParaRPr lang="en-US"/>
          </a:p>
        </p:txBody>
      </p:sp>
      <p:sp>
        <p:nvSpPr>
          <p:cNvPr id="36887" name="Line 23"/>
          <p:cNvSpPr>
            <a:spLocks noChangeShapeType="1"/>
          </p:cNvSpPr>
          <p:nvPr/>
        </p:nvSpPr>
        <p:spPr bwMode="auto">
          <a:xfrm>
            <a:off x="7620000" y="3810000"/>
            <a:ext cx="0" cy="304800"/>
          </a:xfrm>
          <a:prstGeom prst="line">
            <a:avLst/>
          </a:prstGeom>
          <a:noFill/>
          <a:ln w="28575">
            <a:solidFill>
              <a:schemeClr val="tx1"/>
            </a:solidFill>
            <a:round/>
            <a:headEnd/>
            <a:tailEnd type="triangle" w="med" len="med"/>
          </a:ln>
        </p:spPr>
        <p:txBody>
          <a:bodyPr wrap="none" anchor="ctr"/>
          <a:lstStyle/>
          <a:p>
            <a:endParaRPr lang="en-US"/>
          </a:p>
        </p:txBody>
      </p:sp>
      <p:sp>
        <p:nvSpPr>
          <p:cNvPr id="36888" name="Line 24"/>
          <p:cNvSpPr>
            <a:spLocks noChangeShapeType="1"/>
          </p:cNvSpPr>
          <p:nvPr/>
        </p:nvSpPr>
        <p:spPr bwMode="auto">
          <a:xfrm>
            <a:off x="4572000" y="5638800"/>
            <a:ext cx="0" cy="304800"/>
          </a:xfrm>
          <a:prstGeom prst="line">
            <a:avLst/>
          </a:prstGeom>
          <a:noFill/>
          <a:ln w="28575">
            <a:solidFill>
              <a:schemeClr val="tx1"/>
            </a:solidFill>
            <a:round/>
            <a:headEnd/>
            <a:tailEnd type="triangle" w="med" len="med"/>
          </a:ln>
        </p:spPr>
        <p:txBody>
          <a:bodyPr wrap="none" anchor="ctr"/>
          <a:lstStyle/>
          <a:p>
            <a:endParaRPr lang="en-US"/>
          </a:p>
        </p:txBody>
      </p:sp>
      <p:sp>
        <p:nvSpPr>
          <p:cNvPr id="36889" name="Line 25"/>
          <p:cNvSpPr>
            <a:spLocks noChangeShapeType="1"/>
          </p:cNvSpPr>
          <p:nvPr/>
        </p:nvSpPr>
        <p:spPr bwMode="auto">
          <a:xfrm>
            <a:off x="5867400" y="1828800"/>
            <a:ext cx="0" cy="15240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219200" y="228600"/>
            <a:ext cx="7696200" cy="1143000"/>
          </a:xfrm>
        </p:spPr>
        <p:txBody>
          <a:bodyPr/>
          <a:lstStyle/>
          <a:p>
            <a:pPr>
              <a:defRPr/>
            </a:pPr>
            <a:r>
              <a:rPr lang="en-US" smtClean="0"/>
              <a:t>(1) Decomposition of Human-written Summary Sentences</a:t>
            </a:r>
          </a:p>
        </p:txBody>
      </p:sp>
      <p:sp>
        <p:nvSpPr>
          <p:cNvPr id="37891" name="Rectangle 3"/>
          <p:cNvSpPr>
            <a:spLocks noGrp="1" noChangeArrowheads="1"/>
          </p:cNvSpPr>
          <p:nvPr>
            <p:ph type="body" idx="1"/>
          </p:nvPr>
        </p:nvSpPr>
        <p:spPr/>
        <p:txBody>
          <a:bodyPr/>
          <a:lstStyle/>
          <a:p>
            <a:pPr>
              <a:lnSpc>
                <a:spcPct val="90000"/>
              </a:lnSpc>
            </a:pPr>
            <a:r>
              <a:rPr lang="en-US" smtClean="0"/>
              <a:t>Input: </a:t>
            </a:r>
          </a:p>
          <a:p>
            <a:pPr lvl="1">
              <a:lnSpc>
                <a:spcPct val="90000"/>
              </a:lnSpc>
            </a:pPr>
            <a:r>
              <a:rPr lang="en-US" smtClean="0"/>
              <a:t>a human-written summary sentence </a:t>
            </a:r>
          </a:p>
          <a:p>
            <a:pPr lvl="1">
              <a:lnSpc>
                <a:spcPct val="90000"/>
              </a:lnSpc>
            </a:pPr>
            <a:r>
              <a:rPr lang="en-US" smtClean="0"/>
              <a:t>the original document</a:t>
            </a:r>
          </a:p>
          <a:p>
            <a:pPr>
              <a:lnSpc>
                <a:spcPct val="90000"/>
              </a:lnSpc>
            </a:pPr>
            <a:r>
              <a:rPr lang="en-US" smtClean="0"/>
              <a:t>Decomposition analyzes how the summary sentence was constructed </a:t>
            </a:r>
          </a:p>
          <a:p>
            <a:pPr>
              <a:lnSpc>
                <a:spcPct val="90000"/>
              </a:lnSpc>
            </a:pPr>
            <a:r>
              <a:rPr lang="en-US" smtClean="0"/>
              <a:t>The need for decomposition</a:t>
            </a:r>
          </a:p>
          <a:p>
            <a:pPr lvl="1">
              <a:lnSpc>
                <a:spcPct val="90000"/>
              </a:lnSpc>
            </a:pPr>
            <a:r>
              <a:rPr lang="en-US" smtClean="0"/>
              <a:t>provide training and testing data for studying cut and paste operations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304800" y="0"/>
            <a:ext cx="8610600" cy="914400"/>
          </a:xfrm>
        </p:spPr>
        <p:txBody>
          <a:bodyPr/>
          <a:lstStyle/>
          <a:p>
            <a:pPr>
              <a:defRPr/>
            </a:pPr>
            <a:r>
              <a:rPr lang="en-US" smtClean="0"/>
              <a:t>Sample Decomposition Output</a:t>
            </a:r>
          </a:p>
        </p:txBody>
      </p:sp>
      <p:sp>
        <p:nvSpPr>
          <p:cNvPr id="38915" name="Rectangle 3"/>
          <p:cNvSpPr>
            <a:spLocks noChangeArrowheads="1"/>
          </p:cNvSpPr>
          <p:nvPr/>
        </p:nvSpPr>
        <p:spPr bwMode="auto">
          <a:xfrm>
            <a:off x="0" y="990600"/>
            <a:ext cx="4114800" cy="5486400"/>
          </a:xfrm>
          <a:prstGeom prst="rect">
            <a:avLst/>
          </a:prstGeom>
          <a:solidFill>
            <a:srgbClr val="6666FF"/>
          </a:solidFill>
          <a:ln w="9525">
            <a:noFill/>
            <a:miter lim="800000"/>
            <a:headEnd/>
            <a:tailEnd/>
          </a:ln>
        </p:spPr>
        <p:txBody>
          <a:bodyPr/>
          <a:lstStyle/>
          <a:p>
            <a:pPr marL="342900" indent="-342900">
              <a:spcBef>
                <a:spcPct val="20000"/>
              </a:spcBef>
              <a:buClr>
                <a:srgbClr val="808080"/>
              </a:buClr>
              <a:buSzPct val="110000"/>
              <a:buFont typeface="Wingdings" pitchFamily="2" charset="2"/>
              <a:buNone/>
            </a:pPr>
            <a:r>
              <a:rPr lang="en-US" sz="2800" u="sng">
                <a:solidFill>
                  <a:schemeClr val="tx2"/>
                </a:solidFill>
              </a:rPr>
              <a:t>Summary sentence:</a:t>
            </a:r>
            <a:r>
              <a:rPr lang="en-US" sz="3200"/>
              <a:t>  </a:t>
            </a:r>
          </a:p>
          <a:p>
            <a:pPr marL="342900" indent="-342900">
              <a:spcBef>
                <a:spcPct val="20000"/>
              </a:spcBef>
              <a:buClr>
                <a:srgbClr val="808080"/>
              </a:buClr>
              <a:buSzPct val="110000"/>
              <a:buFont typeface="Wingdings" pitchFamily="2" charset="2"/>
              <a:buNone/>
            </a:pPr>
            <a:r>
              <a:rPr lang="en-US" sz="2400"/>
              <a:t>    Arthur B. Sackler, vice president for law and public policy of Time Warner Cable Inc. and a member of the direct marketing association told the Communications Subcommittee of the Senate Commerce Committee that legislation to protect children’s privacy on-line could destroy the spondtaneous nature that makes the Internet unique.</a:t>
            </a:r>
            <a:r>
              <a:rPr lang="en-US" sz="3200"/>
              <a:t>  </a:t>
            </a:r>
            <a:br>
              <a:rPr lang="en-US" sz="3200"/>
            </a:br>
            <a:endParaRPr lang="en-US" sz="3200"/>
          </a:p>
        </p:txBody>
      </p:sp>
      <p:sp>
        <p:nvSpPr>
          <p:cNvPr id="509956" name="Text Box 4"/>
          <p:cNvSpPr txBox="1">
            <a:spLocks noChangeArrowheads="1"/>
          </p:cNvSpPr>
          <p:nvPr/>
        </p:nvSpPr>
        <p:spPr bwMode="auto">
          <a:xfrm>
            <a:off x="4114800" y="974725"/>
            <a:ext cx="5029200" cy="5883275"/>
          </a:xfrm>
          <a:prstGeom prst="rect">
            <a:avLst/>
          </a:prstGeom>
          <a:solidFill>
            <a:srgbClr val="9900FF"/>
          </a:solidFill>
          <a:ln w="9525">
            <a:noFill/>
            <a:miter lim="800000"/>
            <a:headEnd/>
            <a:tailEnd/>
          </a:ln>
        </p:spPr>
        <p:txBody>
          <a:bodyPr>
            <a:spAutoFit/>
          </a:bodyPr>
          <a:lstStyle/>
          <a:p>
            <a:r>
              <a:rPr lang="en-US" sz="2000" b="1" u="sng">
                <a:solidFill>
                  <a:schemeClr val="tx2"/>
                </a:solidFill>
                <a:latin typeface="Times New Roman" pitchFamily="18" charset="0"/>
              </a:rPr>
              <a:t>Document sentences:</a:t>
            </a:r>
            <a:endParaRPr lang="en-US" sz="2000" b="1">
              <a:latin typeface="Times New Roman" pitchFamily="18" charset="0"/>
            </a:endParaRPr>
          </a:p>
          <a:p>
            <a:r>
              <a:rPr lang="en-US" sz="2000" b="1" u="sng">
                <a:solidFill>
                  <a:schemeClr val="tx2"/>
                </a:solidFill>
                <a:latin typeface="Times New Roman" pitchFamily="18" charset="0"/>
              </a:rPr>
              <a:t>S1:</a:t>
            </a:r>
            <a:r>
              <a:rPr lang="en-US" sz="2000">
                <a:latin typeface="Times New Roman" pitchFamily="18" charset="0"/>
              </a:rPr>
              <a:t> A proposed new law that would require web publishers to obtain parental consent before collecting personal information from children could destroy the spontaneous nature that makes the internet unique, a member of the Direct Marketing Association told a Senate panel Thursday.</a:t>
            </a:r>
          </a:p>
          <a:p>
            <a:r>
              <a:rPr lang="en-US" sz="2000" b="1" u="sng">
                <a:solidFill>
                  <a:schemeClr val="tx2"/>
                </a:solidFill>
                <a:latin typeface="Times New Roman" pitchFamily="18" charset="0"/>
              </a:rPr>
              <a:t>S2:</a:t>
            </a:r>
            <a:r>
              <a:rPr lang="en-US" sz="2000">
                <a:latin typeface="Times New Roman" pitchFamily="18" charset="0"/>
              </a:rPr>
              <a:t> Arthur B. Sackler, vice president for law and public policy of Time Warner Cable Inc., said the association supported efforts to protect </a:t>
            </a:r>
          </a:p>
          <a:p>
            <a:r>
              <a:rPr lang="en-US" sz="2000">
                <a:latin typeface="Times New Roman" pitchFamily="18" charset="0"/>
              </a:rPr>
              <a:t>children on-line, but he…</a:t>
            </a:r>
          </a:p>
          <a:p>
            <a:r>
              <a:rPr lang="en-US" sz="2000" b="1" u="sng">
                <a:solidFill>
                  <a:schemeClr val="tx2"/>
                </a:solidFill>
                <a:latin typeface="Times New Roman" pitchFamily="18" charset="0"/>
              </a:rPr>
              <a:t>S3:</a:t>
            </a:r>
            <a:r>
              <a:rPr lang="en-US" sz="2000">
                <a:latin typeface="Times New Roman" pitchFamily="18" charset="0"/>
              </a:rPr>
              <a:t> “For example, a child’s e-mail address is necessary …,” Sackler said in testimony to the Communications subcommittee of the Senate</a:t>
            </a:r>
          </a:p>
          <a:p>
            <a:r>
              <a:rPr lang="en-US" sz="2000">
                <a:latin typeface="Times New Roman" pitchFamily="18" charset="0"/>
              </a:rPr>
              <a:t>Commerce Committee.</a:t>
            </a:r>
          </a:p>
          <a:p>
            <a:r>
              <a:rPr lang="en-US" sz="2000" b="1" u="sng">
                <a:solidFill>
                  <a:schemeClr val="tx2"/>
                </a:solidFill>
                <a:latin typeface="Times New Roman" pitchFamily="18" charset="0"/>
              </a:rPr>
              <a:t>S5:</a:t>
            </a:r>
            <a:r>
              <a:rPr lang="en-US" sz="2000">
                <a:latin typeface="Times New Roman" pitchFamily="18" charset="0"/>
              </a:rPr>
              <a:t>  The subcommittee is considering the Children’s Online Privacy Act, which was drafted… </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additive="base">
                                        <p:cTn id="7" dur="500" fill="hold"/>
                                        <p:tgtEl>
                                          <p:spTgt spid="509956"/>
                                        </p:tgtEl>
                                        <p:attrNameLst>
                                          <p:attrName>ppt_x</p:attrName>
                                        </p:attrNameLst>
                                      </p:cBhvr>
                                      <p:tavLst>
                                        <p:tav tm="0">
                                          <p:val>
                                            <p:strVal val="1+#ppt_w/2"/>
                                          </p:val>
                                        </p:tav>
                                        <p:tav tm="100000">
                                          <p:val>
                                            <p:strVal val="#ppt_x"/>
                                          </p:val>
                                        </p:tav>
                                      </p:tavLst>
                                    </p:anim>
                                    <p:anim calcmode="lin" valueType="num">
                                      <p:cBhvr additive="base">
                                        <p:cTn id="8" dur="500" fill="hold"/>
                                        <p:tgtEl>
                                          <p:spTgt spid="509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1066800" y="1524000"/>
            <a:ext cx="7772400" cy="1143000"/>
          </a:xfrm>
        </p:spPr>
        <p:txBody>
          <a:bodyPr/>
          <a:lstStyle/>
          <a:p>
            <a:pPr>
              <a:defRPr/>
            </a:pPr>
            <a:r>
              <a:rPr lang="en-US" sz="3600" smtClean="0"/>
              <a:t>Decomposition of human-written summaries</a:t>
            </a:r>
            <a:endParaRPr lang="en-US" smtClean="0"/>
          </a:p>
        </p:txBody>
      </p:sp>
      <p:sp>
        <p:nvSpPr>
          <p:cNvPr id="39939" name="Rectangle 3"/>
          <p:cNvSpPr>
            <a:spLocks noChangeArrowheads="1"/>
          </p:cNvSpPr>
          <p:nvPr/>
        </p:nvSpPr>
        <p:spPr bwMode="auto">
          <a:xfrm>
            <a:off x="0" y="990600"/>
            <a:ext cx="4191000" cy="5486400"/>
          </a:xfrm>
          <a:prstGeom prst="rect">
            <a:avLst/>
          </a:prstGeom>
          <a:solidFill>
            <a:srgbClr val="6666FF"/>
          </a:solidFill>
          <a:ln w="9525">
            <a:solidFill>
              <a:srgbClr val="000000"/>
            </a:solidFill>
            <a:miter lim="800000"/>
            <a:headEnd/>
            <a:tailEnd/>
          </a:ln>
        </p:spPr>
        <p:txBody>
          <a:bodyPr/>
          <a:lstStyle/>
          <a:p>
            <a:pPr marL="342900" indent="-342900">
              <a:spcBef>
                <a:spcPct val="20000"/>
              </a:spcBef>
              <a:buClr>
                <a:srgbClr val="808080"/>
              </a:buClr>
              <a:buSzPct val="110000"/>
              <a:buFont typeface="Wingdings" pitchFamily="2" charset="2"/>
              <a:buNone/>
            </a:pPr>
            <a:r>
              <a:rPr lang="en-US" sz="2800" u="sng">
                <a:solidFill>
                  <a:schemeClr val="tx2"/>
                </a:solidFill>
              </a:rPr>
              <a:t>Summary sentence:</a:t>
            </a:r>
            <a:r>
              <a:rPr lang="en-US" sz="3200"/>
              <a:t>  </a:t>
            </a:r>
          </a:p>
          <a:p>
            <a:pPr marL="342900" indent="-342900">
              <a:spcBef>
                <a:spcPct val="20000"/>
              </a:spcBef>
              <a:buClr>
                <a:srgbClr val="808080"/>
              </a:buClr>
              <a:buSzPct val="110000"/>
              <a:buFont typeface="Wingdings" pitchFamily="2" charset="2"/>
              <a:buNone/>
            </a:pPr>
            <a:r>
              <a:rPr lang="en-US" sz="2400"/>
              <a:t>    </a:t>
            </a:r>
            <a:r>
              <a:rPr lang="en-US" sz="2400" u="sng">
                <a:solidFill>
                  <a:srgbClr val="000000"/>
                </a:solidFill>
              </a:rPr>
              <a:t>Arthur B. Sackler, vice president for law and public policy of Time Warner Cable Inc</a:t>
            </a:r>
            <a:r>
              <a:rPr lang="en-US" sz="2400">
                <a:solidFill>
                  <a:srgbClr val="000000"/>
                </a:solidFill>
              </a:rPr>
              <a:t>.</a:t>
            </a:r>
            <a:r>
              <a:rPr lang="en-US" sz="2400"/>
              <a:t> and a member of the direct marketing association told the Communications Subcommittee of the Senate Commerce Committee that legislation to protect children’s privacy on-line could destroy the spondtaneous nature that makes the Internet unique.</a:t>
            </a:r>
            <a:r>
              <a:rPr lang="en-US" sz="3200"/>
              <a:t>  </a:t>
            </a:r>
            <a:br>
              <a:rPr lang="en-US" sz="3200"/>
            </a:br>
            <a:endParaRPr lang="en-US" sz="3200"/>
          </a:p>
        </p:txBody>
      </p:sp>
      <p:sp>
        <p:nvSpPr>
          <p:cNvPr id="39940" name="Text Box 4"/>
          <p:cNvSpPr txBox="1">
            <a:spLocks noChangeArrowheads="1"/>
          </p:cNvSpPr>
          <p:nvPr/>
        </p:nvSpPr>
        <p:spPr bwMode="auto">
          <a:xfrm>
            <a:off x="4114800" y="974725"/>
            <a:ext cx="5029200" cy="5883275"/>
          </a:xfrm>
          <a:prstGeom prst="rect">
            <a:avLst/>
          </a:prstGeom>
          <a:solidFill>
            <a:srgbClr val="9900FF"/>
          </a:solidFill>
          <a:ln w="9525">
            <a:noFill/>
            <a:miter lim="800000"/>
            <a:headEnd/>
            <a:tailEnd/>
          </a:ln>
        </p:spPr>
        <p:txBody>
          <a:bodyPr>
            <a:spAutoFit/>
          </a:bodyPr>
          <a:lstStyle/>
          <a:p>
            <a:r>
              <a:rPr lang="en-US" sz="2000" b="1" u="sng">
                <a:solidFill>
                  <a:schemeClr val="tx2"/>
                </a:solidFill>
                <a:latin typeface="Times New Roman" pitchFamily="18" charset="0"/>
              </a:rPr>
              <a:t>Document sentences:</a:t>
            </a:r>
            <a:endParaRPr lang="en-US" sz="2000" b="1">
              <a:latin typeface="Times New Roman" pitchFamily="18" charset="0"/>
            </a:endParaRPr>
          </a:p>
          <a:p>
            <a:r>
              <a:rPr lang="en-US" sz="2000" b="1" u="sng">
                <a:solidFill>
                  <a:schemeClr val="tx2"/>
                </a:solidFill>
                <a:latin typeface="Times New Roman" pitchFamily="18" charset="0"/>
              </a:rPr>
              <a:t>S1:</a:t>
            </a:r>
            <a:r>
              <a:rPr lang="en-US" sz="2000">
                <a:latin typeface="Times New Roman" pitchFamily="18" charset="0"/>
              </a:rPr>
              <a:t> A proposed new law that would require web publishers to obtain parental consent before collecting personal information from children could destroy the spontaneous nature that makes the internet unique, a member of the Direct Marketing Association told a Senate panel Thursday.</a:t>
            </a:r>
          </a:p>
          <a:p>
            <a:r>
              <a:rPr lang="en-US" sz="2000" b="1" u="sng">
                <a:solidFill>
                  <a:schemeClr val="tx2"/>
                </a:solidFill>
                <a:latin typeface="Times New Roman" pitchFamily="18" charset="0"/>
              </a:rPr>
              <a:t>S2:</a:t>
            </a:r>
            <a:r>
              <a:rPr lang="en-US" sz="2000">
                <a:latin typeface="Times New Roman" pitchFamily="18" charset="0"/>
              </a:rPr>
              <a:t> </a:t>
            </a:r>
            <a:r>
              <a:rPr lang="en-US" sz="2000" u="sng">
                <a:solidFill>
                  <a:srgbClr val="000000"/>
                </a:solidFill>
                <a:latin typeface="Times New Roman" pitchFamily="18" charset="0"/>
              </a:rPr>
              <a:t>Arthur B. Sackler, vice president for law and public policy of Time Warner Cable Inc</a:t>
            </a:r>
            <a:r>
              <a:rPr lang="en-US" sz="2000">
                <a:solidFill>
                  <a:srgbClr val="000000"/>
                </a:solidFill>
                <a:latin typeface="Times New Roman" pitchFamily="18" charset="0"/>
              </a:rPr>
              <a:t>.,</a:t>
            </a:r>
            <a:r>
              <a:rPr lang="en-US" sz="2000">
                <a:latin typeface="Times New Roman" pitchFamily="18" charset="0"/>
              </a:rPr>
              <a:t> said the association supported efforts to protect </a:t>
            </a:r>
          </a:p>
          <a:p>
            <a:r>
              <a:rPr lang="en-US" sz="2000">
                <a:latin typeface="Times New Roman" pitchFamily="18" charset="0"/>
              </a:rPr>
              <a:t>children on-line, but he…</a:t>
            </a:r>
          </a:p>
          <a:p>
            <a:r>
              <a:rPr lang="en-US" sz="2000" b="1" u="sng">
                <a:solidFill>
                  <a:schemeClr val="tx2"/>
                </a:solidFill>
                <a:latin typeface="Times New Roman" pitchFamily="18" charset="0"/>
              </a:rPr>
              <a:t>S3:</a:t>
            </a:r>
            <a:r>
              <a:rPr lang="en-US" sz="2000">
                <a:latin typeface="Times New Roman" pitchFamily="18" charset="0"/>
              </a:rPr>
              <a:t> “For example, a child’s e-mail address is necessary …,” Sackler said in testimony to the Communications subcommittee of the Senate</a:t>
            </a:r>
          </a:p>
          <a:p>
            <a:r>
              <a:rPr lang="en-US" sz="2000">
                <a:latin typeface="Times New Roman" pitchFamily="18" charset="0"/>
              </a:rPr>
              <a:t>Commerce Committee.</a:t>
            </a:r>
          </a:p>
          <a:p>
            <a:r>
              <a:rPr lang="en-US" sz="2000" b="1" u="sng">
                <a:solidFill>
                  <a:schemeClr val="tx2"/>
                </a:solidFill>
                <a:latin typeface="Times New Roman" pitchFamily="18" charset="0"/>
              </a:rPr>
              <a:t>S5:</a:t>
            </a:r>
            <a:r>
              <a:rPr lang="en-US" sz="2000">
                <a:latin typeface="Times New Roman" pitchFamily="18" charset="0"/>
              </a:rPr>
              <a:t>  The subcommittee is considering the Children’s Online Privacy Act, which was drafted…  </a:t>
            </a:r>
            <a:endParaRPr lang="en-US" sz="2400">
              <a:latin typeface="Times New Roman" pitchFamily="18" charset="0"/>
            </a:endParaRPr>
          </a:p>
        </p:txBody>
      </p:sp>
      <p:sp>
        <p:nvSpPr>
          <p:cNvPr id="512005" name="Rectangle 5"/>
          <p:cNvSpPr>
            <a:spLocks noChangeArrowheads="1"/>
          </p:cNvSpPr>
          <p:nvPr/>
        </p:nvSpPr>
        <p:spPr bwMode="auto">
          <a:xfrm>
            <a:off x="304800" y="0"/>
            <a:ext cx="8610600" cy="914400"/>
          </a:xfrm>
          <a:prstGeom prst="rect">
            <a:avLst/>
          </a:prstGeom>
          <a:noFill/>
          <a:ln w="9525">
            <a:noFill/>
            <a:miter lim="800000"/>
            <a:headEnd/>
            <a:tailEnd/>
          </a:ln>
          <a:effectLst/>
        </p:spPr>
        <p:txBody>
          <a:bodyPr anchor="ctr"/>
          <a:lstStyle/>
          <a:p>
            <a:pPr>
              <a:defRPr/>
            </a:pPr>
            <a:r>
              <a:rPr lang="en-US" sz="4400" i="1">
                <a:effectLst>
                  <a:outerShdw blurRad="38100" dist="38100" dir="2700000" algn="tl">
                    <a:srgbClr val="000000"/>
                  </a:outerShdw>
                </a:effectLst>
              </a:rPr>
              <a:t>A Sample Decomposition Output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1371600" y="1143000"/>
            <a:ext cx="7772400" cy="1143000"/>
          </a:xfrm>
        </p:spPr>
        <p:txBody>
          <a:bodyPr/>
          <a:lstStyle/>
          <a:p>
            <a:pPr>
              <a:defRPr/>
            </a:pPr>
            <a:r>
              <a:rPr lang="en-US" sz="3600" smtClean="0"/>
              <a:t>Decomposition of human-written summaries</a:t>
            </a:r>
            <a:endParaRPr lang="en-US" smtClean="0"/>
          </a:p>
        </p:txBody>
      </p:sp>
      <p:sp>
        <p:nvSpPr>
          <p:cNvPr id="40963" name="Rectangle 3"/>
          <p:cNvSpPr>
            <a:spLocks noChangeArrowheads="1"/>
          </p:cNvSpPr>
          <p:nvPr/>
        </p:nvSpPr>
        <p:spPr bwMode="auto">
          <a:xfrm>
            <a:off x="0" y="990600"/>
            <a:ext cx="4114800" cy="5486400"/>
          </a:xfrm>
          <a:prstGeom prst="rect">
            <a:avLst/>
          </a:prstGeom>
          <a:solidFill>
            <a:srgbClr val="6666FF"/>
          </a:solidFill>
          <a:ln w="9525">
            <a:noFill/>
            <a:miter lim="800000"/>
            <a:headEnd/>
            <a:tailEnd/>
          </a:ln>
        </p:spPr>
        <p:txBody>
          <a:bodyPr/>
          <a:lstStyle/>
          <a:p>
            <a:pPr marL="342900" indent="-342900">
              <a:spcBef>
                <a:spcPct val="20000"/>
              </a:spcBef>
              <a:buClr>
                <a:srgbClr val="808080"/>
              </a:buClr>
              <a:buSzPct val="110000"/>
              <a:buFont typeface="Wingdings" pitchFamily="2" charset="2"/>
              <a:buNone/>
            </a:pPr>
            <a:r>
              <a:rPr lang="en-US" sz="2800" u="sng">
                <a:solidFill>
                  <a:schemeClr val="tx2"/>
                </a:solidFill>
              </a:rPr>
              <a:t>Summary sentence:</a:t>
            </a:r>
            <a:r>
              <a:rPr lang="en-US" sz="3200"/>
              <a:t>  </a:t>
            </a:r>
          </a:p>
          <a:p>
            <a:pPr marL="342900" indent="-342900">
              <a:spcBef>
                <a:spcPct val="20000"/>
              </a:spcBef>
              <a:buClr>
                <a:srgbClr val="808080"/>
              </a:buClr>
              <a:buSzPct val="110000"/>
              <a:buFont typeface="Wingdings" pitchFamily="2" charset="2"/>
              <a:buNone/>
            </a:pPr>
            <a:r>
              <a:rPr lang="en-US" sz="2400"/>
              <a:t>    </a:t>
            </a:r>
            <a:r>
              <a:rPr lang="en-US" sz="2400" u="sng">
                <a:solidFill>
                  <a:srgbClr val="000000"/>
                </a:solidFill>
              </a:rPr>
              <a:t>Arthur B. Sackler, vice president for law and public policy of Time Warner Cable Inc</a:t>
            </a:r>
            <a:r>
              <a:rPr lang="en-US" sz="2400">
                <a:solidFill>
                  <a:srgbClr val="000000"/>
                </a:solidFill>
              </a:rPr>
              <a:t>.</a:t>
            </a:r>
            <a:r>
              <a:rPr lang="en-US" sz="2400"/>
              <a:t> and </a:t>
            </a:r>
            <a:r>
              <a:rPr lang="en-US" sz="2400" u="sng">
                <a:solidFill>
                  <a:srgbClr val="00FF00"/>
                </a:solidFill>
              </a:rPr>
              <a:t>a member of the direct marketing association told</a:t>
            </a:r>
            <a:r>
              <a:rPr lang="en-US" sz="2400"/>
              <a:t> the Communications Subcommittee of the Senate Commerce Committee that legislation to protect children’s privacy on-line could destroy the spondtaneous nature that makes the Internet unique.</a:t>
            </a:r>
            <a:r>
              <a:rPr lang="en-US" sz="3200"/>
              <a:t>  </a:t>
            </a:r>
            <a:br>
              <a:rPr lang="en-US" sz="3200"/>
            </a:br>
            <a:endParaRPr lang="en-US" sz="3200"/>
          </a:p>
        </p:txBody>
      </p:sp>
      <p:sp>
        <p:nvSpPr>
          <p:cNvPr id="40964" name="Text Box 4"/>
          <p:cNvSpPr txBox="1">
            <a:spLocks noChangeArrowheads="1"/>
          </p:cNvSpPr>
          <p:nvPr/>
        </p:nvSpPr>
        <p:spPr bwMode="auto">
          <a:xfrm>
            <a:off x="4114800" y="974725"/>
            <a:ext cx="5029200" cy="5883275"/>
          </a:xfrm>
          <a:prstGeom prst="rect">
            <a:avLst/>
          </a:prstGeom>
          <a:solidFill>
            <a:srgbClr val="9900FF"/>
          </a:solidFill>
          <a:ln w="9525">
            <a:noFill/>
            <a:miter lim="800000"/>
            <a:headEnd/>
            <a:tailEnd/>
          </a:ln>
        </p:spPr>
        <p:txBody>
          <a:bodyPr>
            <a:spAutoFit/>
          </a:bodyPr>
          <a:lstStyle/>
          <a:p>
            <a:r>
              <a:rPr lang="en-US" sz="2000" b="1" u="sng">
                <a:solidFill>
                  <a:schemeClr val="tx2"/>
                </a:solidFill>
                <a:latin typeface="Times New Roman" pitchFamily="18" charset="0"/>
              </a:rPr>
              <a:t>Document sentences:</a:t>
            </a:r>
            <a:endParaRPr lang="en-US" sz="2000" b="1">
              <a:latin typeface="Times New Roman" pitchFamily="18" charset="0"/>
            </a:endParaRPr>
          </a:p>
          <a:p>
            <a:r>
              <a:rPr lang="en-US" sz="2000" b="1" u="sng">
                <a:solidFill>
                  <a:schemeClr val="tx2"/>
                </a:solidFill>
                <a:latin typeface="Times New Roman" pitchFamily="18" charset="0"/>
              </a:rPr>
              <a:t>S1:</a:t>
            </a:r>
            <a:r>
              <a:rPr lang="en-US" sz="2000">
                <a:latin typeface="Times New Roman" pitchFamily="18" charset="0"/>
              </a:rPr>
              <a:t> A proposed new law that would require web publishers to obtain parental consent before collecting personal information from children could destroy the spontaneous nature that makes the internet unique, </a:t>
            </a:r>
            <a:r>
              <a:rPr lang="en-US" sz="2000" u="sng">
                <a:solidFill>
                  <a:srgbClr val="00FF00"/>
                </a:solidFill>
                <a:latin typeface="Times New Roman" pitchFamily="18" charset="0"/>
              </a:rPr>
              <a:t>a member of the Direct Marketing Association told</a:t>
            </a:r>
            <a:r>
              <a:rPr lang="en-US" sz="2000">
                <a:latin typeface="Times New Roman" pitchFamily="18" charset="0"/>
              </a:rPr>
              <a:t> a Senate panel Thursday.</a:t>
            </a:r>
          </a:p>
          <a:p>
            <a:r>
              <a:rPr lang="en-US" sz="2000" b="1" u="sng">
                <a:solidFill>
                  <a:schemeClr val="tx2"/>
                </a:solidFill>
                <a:latin typeface="Times New Roman" pitchFamily="18" charset="0"/>
              </a:rPr>
              <a:t>S2:</a:t>
            </a:r>
            <a:r>
              <a:rPr lang="en-US" sz="2000">
                <a:latin typeface="Times New Roman" pitchFamily="18" charset="0"/>
              </a:rPr>
              <a:t> </a:t>
            </a:r>
            <a:r>
              <a:rPr lang="en-US" sz="2000" u="sng">
                <a:solidFill>
                  <a:srgbClr val="000000"/>
                </a:solidFill>
                <a:latin typeface="Times New Roman" pitchFamily="18" charset="0"/>
              </a:rPr>
              <a:t>Arthur B. Sackler, vice president for law and public policy of Time Warner Cable Inc</a:t>
            </a:r>
            <a:r>
              <a:rPr lang="en-US" sz="2000">
                <a:solidFill>
                  <a:srgbClr val="000000"/>
                </a:solidFill>
                <a:latin typeface="Times New Roman" pitchFamily="18" charset="0"/>
              </a:rPr>
              <a:t>.,</a:t>
            </a:r>
            <a:r>
              <a:rPr lang="en-US" sz="2000">
                <a:latin typeface="Times New Roman" pitchFamily="18" charset="0"/>
              </a:rPr>
              <a:t> said the association supported efforts to protect </a:t>
            </a:r>
          </a:p>
          <a:p>
            <a:r>
              <a:rPr lang="en-US" sz="2000">
                <a:latin typeface="Times New Roman" pitchFamily="18" charset="0"/>
              </a:rPr>
              <a:t>children on-line, but he…</a:t>
            </a:r>
          </a:p>
          <a:p>
            <a:r>
              <a:rPr lang="en-US" sz="2000" b="1" u="sng">
                <a:solidFill>
                  <a:schemeClr val="tx2"/>
                </a:solidFill>
                <a:latin typeface="Times New Roman" pitchFamily="18" charset="0"/>
              </a:rPr>
              <a:t>S3:</a:t>
            </a:r>
            <a:r>
              <a:rPr lang="en-US" sz="2000">
                <a:latin typeface="Times New Roman" pitchFamily="18" charset="0"/>
              </a:rPr>
              <a:t> “For example, a child’s e-mail address is necessary …,” Sackler said in testimony to the Communications subcommittee of the Senate</a:t>
            </a:r>
          </a:p>
          <a:p>
            <a:r>
              <a:rPr lang="en-US" sz="2000">
                <a:latin typeface="Times New Roman" pitchFamily="18" charset="0"/>
              </a:rPr>
              <a:t>Commerce Committee.</a:t>
            </a:r>
          </a:p>
          <a:p>
            <a:r>
              <a:rPr lang="en-US" sz="2000" b="1" u="sng">
                <a:solidFill>
                  <a:schemeClr val="tx2"/>
                </a:solidFill>
                <a:latin typeface="Times New Roman" pitchFamily="18" charset="0"/>
              </a:rPr>
              <a:t>S5:</a:t>
            </a:r>
            <a:r>
              <a:rPr lang="en-US" sz="2000">
                <a:latin typeface="Times New Roman" pitchFamily="18" charset="0"/>
              </a:rPr>
              <a:t>  The subcommittee is considering the Children’s Online Privacy Act, which was drafted…  </a:t>
            </a:r>
            <a:endParaRPr lang="en-US" sz="2400">
              <a:latin typeface="Times New Roman" pitchFamily="18" charset="0"/>
            </a:endParaRPr>
          </a:p>
        </p:txBody>
      </p:sp>
      <p:sp>
        <p:nvSpPr>
          <p:cNvPr id="514053" name="Rectangle 5"/>
          <p:cNvSpPr>
            <a:spLocks noChangeArrowheads="1"/>
          </p:cNvSpPr>
          <p:nvPr/>
        </p:nvSpPr>
        <p:spPr bwMode="auto">
          <a:xfrm>
            <a:off x="304800" y="0"/>
            <a:ext cx="8610600" cy="914400"/>
          </a:xfrm>
          <a:prstGeom prst="rect">
            <a:avLst/>
          </a:prstGeom>
          <a:noFill/>
          <a:ln w="9525">
            <a:noFill/>
            <a:miter lim="800000"/>
            <a:headEnd/>
            <a:tailEnd/>
          </a:ln>
          <a:effectLst/>
        </p:spPr>
        <p:txBody>
          <a:bodyPr anchor="ctr"/>
          <a:lstStyle/>
          <a:p>
            <a:pPr>
              <a:defRPr/>
            </a:pPr>
            <a:r>
              <a:rPr lang="en-US" sz="4400" i="1">
                <a:effectLst>
                  <a:outerShdw blurRad="38100" dist="38100" dir="2700000" algn="tl">
                    <a:srgbClr val="000000"/>
                  </a:outerShdw>
                </a:effectLst>
              </a:rPr>
              <a:t>A Sample Decomposition Output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1371600" y="1447800"/>
            <a:ext cx="7772400" cy="1143000"/>
          </a:xfrm>
        </p:spPr>
        <p:txBody>
          <a:bodyPr/>
          <a:lstStyle/>
          <a:p>
            <a:pPr>
              <a:defRPr/>
            </a:pPr>
            <a:r>
              <a:rPr lang="en-US" sz="3600" smtClean="0"/>
              <a:t>Decomposition of human-written summaries</a:t>
            </a:r>
            <a:endParaRPr lang="en-US" smtClean="0"/>
          </a:p>
        </p:txBody>
      </p:sp>
      <p:sp>
        <p:nvSpPr>
          <p:cNvPr id="41987" name="Rectangle 3"/>
          <p:cNvSpPr>
            <a:spLocks noChangeArrowheads="1"/>
          </p:cNvSpPr>
          <p:nvPr/>
        </p:nvSpPr>
        <p:spPr bwMode="auto">
          <a:xfrm>
            <a:off x="0" y="990600"/>
            <a:ext cx="4114800" cy="5486400"/>
          </a:xfrm>
          <a:prstGeom prst="rect">
            <a:avLst/>
          </a:prstGeom>
          <a:solidFill>
            <a:srgbClr val="6666FF"/>
          </a:solidFill>
          <a:ln w="9525">
            <a:noFill/>
            <a:miter lim="800000"/>
            <a:headEnd/>
            <a:tailEnd/>
          </a:ln>
        </p:spPr>
        <p:txBody>
          <a:bodyPr/>
          <a:lstStyle/>
          <a:p>
            <a:pPr marL="342900" indent="-342900">
              <a:spcBef>
                <a:spcPct val="20000"/>
              </a:spcBef>
              <a:buClr>
                <a:srgbClr val="808080"/>
              </a:buClr>
              <a:buSzPct val="110000"/>
              <a:buFont typeface="Wingdings" pitchFamily="2" charset="2"/>
              <a:buNone/>
            </a:pPr>
            <a:r>
              <a:rPr lang="en-US" sz="2800" u="sng">
                <a:solidFill>
                  <a:schemeClr val="tx2"/>
                </a:solidFill>
              </a:rPr>
              <a:t>Summary sentence:</a:t>
            </a:r>
            <a:r>
              <a:rPr lang="en-US" sz="3200"/>
              <a:t>  </a:t>
            </a:r>
          </a:p>
          <a:p>
            <a:pPr marL="342900" indent="-342900">
              <a:spcBef>
                <a:spcPct val="20000"/>
              </a:spcBef>
              <a:buClr>
                <a:srgbClr val="808080"/>
              </a:buClr>
              <a:buSzPct val="110000"/>
              <a:buFont typeface="Wingdings" pitchFamily="2" charset="2"/>
              <a:buNone/>
            </a:pPr>
            <a:r>
              <a:rPr lang="en-US" sz="2400"/>
              <a:t>    </a:t>
            </a:r>
            <a:r>
              <a:rPr lang="en-US" sz="2400" u="sng">
                <a:solidFill>
                  <a:srgbClr val="000000"/>
                </a:solidFill>
              </a:rPr>
              <a:t>Arthur B. Sackler, vice president for law and public policy of Time Warner Cable Inc</a:t>
            </a:r>
            <a:r>
              <a:rPr lang="en-US" sz="2400">
                <a:solidFill>
                  <a:srgbClr val="000000"/>
                </a:solidFill>
              </a:rPr>
              <a:t>.</a:t>
            </a:r>
            <a:r>
              <a:rPr lang="en-US" sz="2400"/>
              <a:t> and </a:t>
            </a:r>
            <a:r>
              <a:rPr lang="en-US" sz="2400" u="sng">
                <a:solidFill>
                  <a:srgbClr val="00FF00"/>
                </a:solidFill>
              </a:rPr>
              <a:t>a member of the direct marketing association told</a:t>
            </a:r>
            <a:r>
              <a:rPr lang="en-US" sz="2400"/>
              <a:t> </a:t>
            </a:r>
            <a:r>
              <a:rPr lang="en-US" sz="2400" u="sng">
                <a:solidFill>
                  <a:srgbClr val="00FFFF"/>
                </a:solidFill>
              </a:rPr>
              <a:t>the Communications Subcommittee of the Senate Commerce Committee</a:t>
            </a:r>
            <a:r>
              <a:rPr lang="en-US" sz="2400">
                <a:solidFill>
                  <a:srgbClr val="000000"/>
                </a:solidFill>
              </a:rPr>
              <a:t> </a:t>
            </a:r>
            <a:r>
              <a:rPr lang="en-US" sz="2400"/>
              <a:t>that legislation to protect </a:t>
            </a:r>
            <a:r>
              <a:rPr lang="en-US" sz="2400" u="sng">
                <a:solidFill>
                  <a:srgbClr val="993300"/>
                </a:solidFill>
              </a:rPr>
              <a:t>children’s privacy on-line</a:t>
            </a:r>
            <a:r>
              <a:rPr lang="en-US" sz="2400"/>
              <a:t> </a:t>
            </a:r>
            <a:r>
              <a:rPr lang="en-US" sz="2400" u="sng">
                <a:solidFill>
                  <a:srgbClr val="FFFF66"/>
                </a:solidFill>
              </a:rPr>
              <a:t>could destroy the spondtaneous nature that makes the Internet unique.</a:t>
            </a:r>
            <a:r>
              <a:rPr lang="en-US" sz="3200"/>
              <a:t>  </a:t>
            </a:r>
            <a:br>
              <a:rPr lang="en-US" sz="3200"/>
            </a:br>
            <a:endParaRPr lang="en-US" sz="3200"/>
          </a:p>
        </p:txBody>
      </p:sp>
      <p:sp>
        <p:nvSpPr>
          <p:cNvPr id="41988" name="Text Box 4"/>
          <p:cNvSpPr txBox="1">
            <a:spLocks noChangeArrowheads="1"/>
          </p:cNvSpPr>
          <p:nvPr/>
        </p:nvSpPr>
        <p:spPr bwMode="auto">
          <a:xfrm>
            <a:off x="4114800" y="974725"/>
            <a:ext cx="5029200" cy="5883275"/>
          </a:xfrm>
          <a:prstGeom prst="rect">
            <a:avLst/>
          </a:prstGeom>
          <a:solidFill>
            <a:srgbClr val="9900FF"/>
          </a:solidFill>
          <a:ln w="9525">
            <a:noFill/>
            <a:miter lim="800000"/>
            <a:headEnd/>
            <a:tailEnd/>
          </a:ln>
        </p:spPr>
        <p:txBody>
          <a:bodyPr>
            <a:spAutoFit/>
          </a:bodyPr>
          <a:lstStyle/>
          <a:p>
            <a:r>
              <a:rPr lang="en-US" sz="2000" b="1" u="sng">
                <a:solidFill>
                  <a:schemeClr val="tx2"/>
                </a:solidFill>
                <a:latin typeface="Times New Roman" pitchFamily="18" charset="0"/>
              </a:rPr>
              <a:t>Document sentences:</a:t>
            </a:r>
            <a:endParaRPr lang="en-US" sz="2000" b="1">
              <a:latin typeface="Times New Roman" pitchFamily="18" charset="0"/>
            </a:endParaRPr>
          </a:p>
          <a:p>
            <a:r>
              <a:rPr lang="en-US" sz="2000" b="1" u="sng">
                <a:solidFill>
                  <a:schemeClr val="tx2"/>
                </a:solidFill>
                <a:latin typeface="Times New Roman" pitchFamily="18" charset="0"/>
              </a:rPr>
              <a:t>S1:</a:t>
            </a:r>
            <a:r>
              <a:rPr lang="en-US" sz="2000">
                <a:latin typeface="Times New Roman" pitchFamily="18" charset="0"/>
              </a:rPr>
              <a:t> A proposed new law that would require web publishers to obtain parental consent before collecting personal information from children </a:t>
            </a:r>
            <a:r>
              <a:rPr lang="en-US" sz="2000" u="sng">
                <a:solidFill>
                  <a:srgbClr val="FFFF66"/>
                </a:solidFill>
                <a:latin typeface="Times New Roman" pitchFamily="18" charset="0"/>
              </a:rPr>
              <a:t>could destroy the spontaneous nature that makes the internet unique</a:t>
            </a:r>
            <a:r>
              <a:rPr lang="en-US" sz="2000">
                <a:latin typeface="Times New Roman" pitchFamily="18" charset="0"/>
              </a:rPr>
              <a:t>, </a:t>
            </a:r>
            <a:r>
              <a:rPr lang="en-US" sz="2000" u="sng">
                <a:solidFill>
                  <a:srgbClr val="00FF00"/>
                </a:solidFill>
                <a:latin typeface="Times New Roman" pitchFamily="18" charset="0"/>
              </a:rPr>
              <a:t>a member of the Direct Marketing Association told</a:t>
            </a:r>
            <a:r>
              <a:rPr lang="en-US" sz="2000">
                <a:latin typeface="Times New Roman" pitchFamily="18" charset="0"/>
              </a:rPr>
              <a:t> a Senate panel Thursday.</a:t>
            </a:r>
          </a:p>
          <a:p>
            <a:r>
              <a:rPr lang="en-US" sz="2000" b="1" u="sng">
                <a:solidFill>
                  <a:schemeClr val="tx2"/>
                </a:solidFill>
                <a:latin typeface="Times New Roman" pitchFamily="18" charset="0"/>
              </a:rPr>
              <a:t>S2:</a:t>
            </a:r>
            <a:r>
              <a:rPr lang="en-US" sz="2000">
                <a:latin typeface="Times New Roman" pitchFamily="18" charset="0"/>
              </a:rPr>
              <a:t> </a:t>
            </a:r>
            <a:r>
              <a:rPr lang="en-US" sz="2000" u="sng">
                <a:solidFill>
                  <a:srgbClr val="000000"/>
                </a:solidFill>
                <a:latin typeface="Times New Roman" pitchFamily="18" charset="0"/>
              </a:rPr>
              <a:t>Arthur B. Sackler, vice president for law and public policy of Time Warner Cable Inc</a:t>
            </a:r>
            <a:r>
              <a:rPr lang="en-US" sz="2000">
                <a:solidFill>
                  <a:srgbClr val="000000"/>
                </a:solidFill>
                <a:latin typeface="Times New Roman" pitchFamily="18" charset="0"/>
              </a:rPr>
              <a:t>.,</a:t>
            </a:r>
            <a:r>
              <a:rPr lang="en-US" sz="2000">
                <a:latin typeface="Times New Roman" pitchFamily="18" charset="0"/>
              </a:rPr>
              <a:t> said the association supported efforts to protect </a:t>
            </a:r>
          </a:p>
          <a:p>
            <a:r>
              <a:rPr lang="en-US" sz="2000">
                <a:latin typeface="Times New Roman" pitchFamily="18" charset="0"/>
              </a:rPr>
              <a:t>children on-line, but he…</a:t>
            </a:r>
          </a:p>
          <a:p>
            <a:r>
              <a:rPr lang="en-US" sz="2000" b="1" u="sng">
                <a:solidFill>
                  <a:schemeClr val="tx2"/>
                </a:solidFill>
                <a:latin typeface="Times New Roman" pitchFamily="18" charset="0"/>
              </a:rPr>
              <a:t>S3:</a:t>
            </a:r>
            <a:r>
              <a:rPr lang="en-US" sz="2000">
                <a:latin typeface="Times New Roman" pitchFamily="18" charset="0"/>
              </a:rPr>
              <a:t> “For example, a child’s e-mail address is necessary …,” Sackler said in testimony to </a:t>
            </a:r>
            <a:r>
              <a:rPr lang="en-US" sz="2000" u="sng">
                <a:solidFill>
                  <a:srgbClr val="00FFFF"/>
                </a:solidFill>
                <a:latin typeface="Times New Roman" pitchFamily="18" charset="0"/>
              </a:rPr>
              <a:t>the Communications subcommittee of the Senate</a:t>
            </a:r>
          </a:p>
          <a:p>
            <a:r>
              <a:rPr lang="en-US" sz="2000" u="sng">
                <a:solidFill>
                  <a:srgbClr val="00FFFF"/>
                </a:solidFill>
                <a:latin typeface="Times New Roman" pitchFamily="18" charset="0"/>
              </a:rPr>
              <a:t>Commerce Committee</a:t>
            </a:r>
            <a:r>
              <a:rPr lang="en-US" sz="2000">
                <a:latin typeface="Times New Roman" pitchFamily="18" charset="0"/>
              </a:rPr>
              <a:t>.</a:t>
            </a:r>
          </a:p>
          <a:p>
            <a:r>
              <a:rPr lang="en-US" sz="2000" b="1" u="sng">
                <a:solidFill>
                  <a:schemeClr val="tx2"/>
                </a:solidFill>
                <a:latin typeface="Times New Roman" pitchFamily="18" charset="0"/>
              </a:rPr>
              <a:t>S5:</a:t>
            </a:r>
            <a:r>
              <a:rPr lang="en-US" sz="2000">
                <a:latin typeface="Times New Roman" pitchFamily="18" charset="0"/>
              </a:rPr>
              <a:t>  The subcommittee is considering the </a:t>
            </a:r>
            <a:r>
              <a:rPr lang="en-US" sz="2000" u="sng">
                <a:solidFill>
                  <a:srgbClr val="993300"/>
                </a:solidFill>
                <a:latin typeface="Times New Roman" pitchFamily="18" charset="0"/>
              </a:rPr>
              <a:t>Children’s Online Privacy</a:t>
            </a:r>
            <a:r>
              <a:rPr lang="en-US" sz="2000">
                <a:latin typeface="Times New Roman" pitchFamily="18" charset="0"/>
              </a:rPr>
              <a:t> Act, which was drafted…  </a:t>
            </a:r>
            <a:endParaRPr lang="en-US" sz="2400">
              <a:latin typeface="Times New Roman" pitchFamily="18" charset="0"/>
            </a:endParaRPr>
          </a:p>
        </p:txBody>
      </p:sp>
      <p:sp>
        <p:nvSpPr>
          <p:cNvPr id="516101" name="Rectangle 5"/>
          <p:cNvSpPr>
            <a:spLocks noChangeArrowheads="1"/>
          </p:cNvSpPr>
          <p:nvPr/>
        </p:nvSpPr>
        <p:spPr bwMode="auto">
          <a:xfrm>
            <a:off x="304800" y="0"/>
            <a:ext cx="8610600" cy="914400"/>
          </a:xfrm>
          <a:prstGeom prst="rect">
            <a:avLst/>
          </a:prstGeom>
          <a:noFill/>
          <a:ln w="9525">
            <a:noFill/>
            <a:miter lim="800000"/>
            <a:headEnd/>
            <a:tailEnd/>
          </a:ln>
          <a:effectLst/>
        </p:spPr>
        <p:txBody>
          <a:bodyPr anchor="ctr"/>
          <a:lstStyle/>
          <a:p>
            <a:pPr>
              <a:defRPr/>
            </a:pPr>
            <a:r>
              <a:rPr lang="en-US" sz="4400" i="1">
                <a:effectLst>
                  <a:outerShdw blurRad="38100" dist="38100" dir="2700000" algn="tl">
                    <a:srgbClr val="000000"/>
                  </a:outerShdw>
                </a:effectLst>
              </a:rPr>
              <a:t>A Sample Decomposition Output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questions and information</a:t>
            </a:r>
            <a:endParaRPr lang="en-US" dirty="0"/>
          </a:p>
        </p:txBody>
      </p:sp>
      <p:sp>
        <p:nvSpPr>
          <p:cNvPr id="3" name="Content Placeholder 2"/>
          <p:cNvSpPr>
            <a:spLocks noGrp="1"/>
          </p:cNvSpPr>
          <p:nvPr>
            <p:ph idx="1"/>
          </p:nvPr>
        </p:nvSpPr>
        <p:spPr/>
        <p:txBody>
          <a:bodyPr/>
          <a:lstStyle/>
          <a:p>
            <a:r>
              <a:rPr lang="en-US" dirty="0" smtClean="0"/>
              <a:t>Data sets</a:t>
            </a:r>
          </a:p>
          <a:p>
            <a:pPr lvl="1"/>
            <a:r>
              <a:rPr lang="en-US" dirty="0" smtClean="0"/>
              <a:t>Additional summary/document pairs added</a:t>
            </a:r>
          </a:p>
          <a:p>
            <a:pPr lvl="1"/>
            <a:r>
              <a:rPr lang="en-US" dirty="0" smtClean="0"/>
              <a:t>Not homogeneous</a:t>
            </a:r>
          </a:p>
          <a:p>
            <a:endParaRPr lang="en-US" dirty="0" smtClean="0"/>
          </a:p>
          <a:p>
            <a:endParaRPr 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685800" y="609600"/>
            <a:ext cx="8077200" cy="1143000"/>
          </a:xfrm>
        </p:spPr>
        <p:txBody>
          <a:bodyPr/>
          <a:lstStyle/>
          <a:p>
            <a:pPr>
              <a:defRPr/>
            </a:pPr>
            <a:r>
              <a:rPr lang="en-US" smtClean="0"/>
              <a:t>The Algorithm for Decomposition</a:t>
            </a:r>
          </a:p>
        </p:txBody>
      </p:sp>
      <p:sp>
        <p:nvSpPr>
          <p:cNvPr id="43011" name="Rectangle 3"/>
          <p:cNvSpPr>
            <a:spLocks noGrp="1" noChangeArrowheads="1"/>
          </p:cNvSpPr>
          <p:nvPr>
            <p:ph type="body" idx="1"/>
          </p:nvPr>
        </p:nvSpPr>
        <p:spPr>
          <a:xfrm>
            <a:off x="609600" y="1752600"/>
            <a:ext cx="7772400" cy="4114800"/>
          </a:xfrm>
        </p:spPr>
        <p:txBody>
          <a:bodyPr/>
          <a:lstStyle/>
          <a:p>
            <a:pPr>
              <a:lnSpc>
                <a:spcPct val="90000"/>
              </a:lnSpc>
            </a:pPr>
            <a:r>
              <a:rPr lang="en-US" smtClean="0"/>
              <a:t>A Hidden Markov Model based solution</a:t>
            </a:r>
          </a:p>
          <a:p>
            <a:pPr>
              <a:lnSpc>
                <a:spcPct val="90000"/>
              </a:lnSpc>
            </a:pPr>
            <a:r>
              <a:rPr lang="en-US" smtClean="0"/>
              <a:t>Evaluations:</a:t>
            </a:r>
          </a:p>
          <a:p>
            <a:pPr lvl="1">
              <a:lnSpc>
                <a:spcPct val="90000"/>
              </a:lnSpc>
            </a:pPr>
            <a:r>
              <a:rPr lang="en-US" smtClean="0"/>
              <a:t>Human judgements</a:t>
            </a:r>
          </a:p>
          <a:p>
            <a:pPr lvl="2">
              <a:lnSpc>
                <a:spcPct val="90000"/>
              </a:lnSpc>
            </a:pPr>
            <a:r>
              <a:rPr lang="en-US" smtClean="0"/>
              <a:t> 50 summaries, 305 sentences</a:t>
            </a:r>
          </a:p>
          <a:p>
            <a:pPr lvl="2">
              <a:lnSpc>
                <a:spcPct val="90000"/>
              </a:lnSpc>
            </a:pPr>
            <a:r>
              <a:rPr lang="en-US" smtClean="0"/>
              <a:t> 93.8% of the sentences were decomposed correctly</a:t>
            </a:r>
          </a:p>
          <a:p>
            <a:pPr lvl="1">
              <a:lnSpc>
                <a:spcPct val="90000"/>
              </a:lnSpc>
            </a:pPr>
            <a:r>
              <a:rPr lang="en-US" smtClean="0"/>
              <a:t> Summary sentence alignment</a:t>
            </a:r>
          </a:p>
          <a:p>
            <a:pPr lvl="1">
              <a:lnSpc>
                <a:spcPct val="90000"/>
              </a:lnSpc>
            </a:pPr>
            <a:r>
              <a:rPr lang="en-US" smtClean="0"/>
              <a:t> Tested in a legal domain</a:t>
            </a:r>
          </a:p>
          <a:p>
            <a:pPr>
              <a:lnSpc>
                <a:spcPct val="90000"/>
              </a:lnSpc>
            </a:pPr>
            <a:r>
              <a:rPr lang="en-US" smtClean="0"/>
              <a:t>Details in (Jing&amp;McKeown-SIGIR99)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a:defRPr/>
            </a:pPr>
            <a:r>
              <a:rPr lang="en-US" smtClean="0"/>
              <a:t>(2) Sentence Reduction</a:t>
            </a:r>
          </a:p>
        </p:txBody>
      </p:sp>
      <p:sp>
        <p:nvSpPr>
          <p:cNvPr id="44035" name="Rectangle 3"/>
          <p:cNvSpPr>
            <a:spLocks noGrp="1" noChangeArrowheads="1"/>
          </p:cNvSpPr>
          <p:nvPr>
            <p:ph type="body" idx="1"/>
          </p:nvPr>
        </p:nvSpPr>
        <p:spPr>
          <a:xfrm>
            <a:off x="381000" y="1981200"/>
            <a:ext cx="8077200" cy="4114800"/>
          </a:xfrm>
        </p:spPr>
        <p:txBody>
          <a:bodyPr/>
          <a:lstStyle/>
          <a:p>
            <a:r>
              <a:rPr lang="en-US" sz="2800" smtClean="0"/>
              <a:t>An example:</a:t>
            </a:r>
            <a:endParaRPr lang="en-US" smtClean="0"/>
          </a:p>
          <a:p>
            <a:pPr lvl="1">
              <a:buFont typeface="Wingdings" pitchFamily="2" charset="2"/>
              <a:buNone/>
            </a:pPr>
            <a:r>
              <a:rPr lang="en-US" sz="2400" u="sng" smtClean="0"/>
              <a:t>Original Sentence:</a:t>
            </a:r>
            <a:r>
              <a:rPr lang="en-US" sz="2400" smtClean="0"/>
              <a:t> </a:t>
            </a:r>
            <a:r>
              <a:rPr lang="en-US" sz="2400" smtClean="0">
                <a:solidFill>
                  <a:srgbClr val="FFFF00"/>
                </a:solidFill>
              </a:rPr>
              <a:t>When it arrives sometime next year in new TV sets,</a:t>
            </a:r>
            <a:r>
              <a:rPr lang="en-US" sz="2400" smtClean="0"/>
              <a:t> the V-chip will give parents a </a:t>
            </a:r>
            <a:r>
              <a:rPr lang="en-US" sz="2400" u="sng" smtClean="0">
                <a:solidFill>
                  <a:srgbClr val="FFFF00"/>
                </a:solidFill>
              </a:rPr>
              <a:t>new and potentially revolutionary</a:t>
            </a:r>
            <a:r>
              <a:rPr lang="en-US" sz="2400" smtClean="0"/>
              <a:t> device to block out programs they don’t want their children to see.</a:t>
            </a:r>
          </a:p>
          <a:p>
            <a:pPr lvl="1">
              <a:buFont typeface="Wingdings" pitchFamily="2" charset="2"/>
              <a:buNone/>
            </a:pPr>
            <a:r>
              <a:rPr lang="en-US" sz="2400" u="sng" smtClean="0"/>
              <a:t>Reduction Program:</a:t>
            </a:r>
            <a:r>
              <a:rPr lang="en-US" sz="2400" smtClean="0"/>
              <a:t> The V-chip will give parents a new and potentially revolutionary device to block out programs they don’t want their children to see.</a:t>
            </a:r>
          </a:p>
          <a:p>
            <a:pPr lvl="1">
              <a:buFont typeface="Wingdings" pitchFamily="2" charset="2"/>
              <a:buNone/>
            </a:pPr>
            <a:r>
              <a:rPr lang="en-US" sz="2400" u="sng" smtClean="0"/>
              <a:t>Professional:</a:t>
            </a:r>
            <a:r>
              <a:rPr lang="en-US" sz="2400" smtClean="0"/>
              <a:t> The V-chip will give parents a device to block out programs they don’t want their children to see.</a:t>
            </a: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a:defRPr/>
            </a:pPr>
            <a:r>
              <a:rPr lang="en-US" smtClean="0"/>
              <a:t>The Algorithm for Sentence Reduction</a:t>
            </a:r>
          </a:p>
        </p:txBody>
      </p:sp>
      <p:sp>
        <p:nvSpPr>
          <p:cNvPr id="45059" name="Rectangle 3"/>
          <p:cNvSpPr>
            <a:spLocks noGrp="1" noChangeArrowheads="1"/>
          </p:cNvSpPr>
          <p:nvPr>
            <p:ph type="body" idx="1"/>
          </p:nvPr>
        </p:nvSpPr>
        <p:spPr/>
        <p:txBody>
          <a:bodyPr/>
          <a:lstStyle/>
          <a:p>
            <a:pPr>
              <a:lnSpc>
                <a:spcPct val="90000"/>
              </a:lnSpc>
            </a:pPr>
            <a:r>
              <a:rPr lang="en-US" smtClean="0"/>
              <a:t>Preprocess: syntactic parsing</a:t>
            </a:r>
          </a:p>
          <a:p>
            <a:pPr>
              <a:lnSpc>
                <a:spcPct val="90000"/>
              </a:lnSpc>
            </a:pPr>
            <a:r>
              <a:rPr lang="en-US" smtClean="0"/>
              <a:t>Step 1: </a:t>
            </a:r>
            <a:r>
              <a:rPr lang="en-US" sz="2800" smtClean="0"/>
              <a:t>Use linguistic knowledge to decide what phrases MUST NOT be removed</a:t>
            </a:r>
          </a:p>
          <a:p>
            <a:pPr>
              <a:lnSpc>
                <a:spcPct val="90000"/>
              </a:lnSpc>
            </a:pPr>
            <a:r>
              <a:rPr lang="en-US" smtClean="0"/>
              <a:t>Step 2: Determine what phrases are most important in the local context</a:t>
            </a:r>
          </a:p>
          <a:p>
            <a:pPr>
              <a:lnSpc>
                <a:spcPct val="90000"/>
              </a:lnSpc>
            </a:pPr>
            <a:r>
              <a:rPr lang="en-US" smtClean="0"/>
              <a:t>Step 3: Compute the probabilities of humans removing a certain type of phrase</a:t>
            </a:r>
          </a:p>
          <a:p>
            <a:pPr>
              <a:lnSpc>
                <a:spcPct val="90000"/>
              </a:lnSpc>
            </a:pPr>
            <a:r>
              <a:rPr lang="en-US" smtClean="0"/>
              <a:t>Step 4: Make the final decision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1143000" y="304800"/>
            <a:ext cx="8001000" cy="1143000"/>
          </a:xfrm>
        </p:spPr>
        <p:txBody>
          <a:bodyPr/>
          <a:lstStyle/>
          <a:p>
            <a:pPr>
              <a:defRPr/>
            </a:pPr>
            <a:r>
              <a:rPr lang="en-US" sz="4000" smtClean="0"/>
              <a:t>Step 1: Use linguistic knowledge to decide what MUST NOT be removed</a:t>
            </a:r>
            <a:endParaRPr lang="en-US" smtClean="0"/>
          </a:p>
        </p:txBody>
      </p:sp>
      <p:sp>
        <p:nvSpPr>
          <p:cNvPr id="46083" name="Rectangle 3"/>
          <p:cNvSpPr>
            <a:spLocks noGrp="1" noChangeArrowheads="1"/>
          </p:cNvSpPr>
          <p:nvPr>
            <p:ph type="body" idx="1"/>
          </p:nvPr>
        </p:nvSpPr>
        <p:spPr>
          <a:xfrm>
            <a:off x="381000" y="1981200"/>
            <a:ext cx="8382000" cy="4114800"/>
          </a:xfrm>
        </p:spPr>
        <p:txBody>
          <a:bodyPr/>
          <a:lstStyle/>
          <a:p>
            <a:pPr>
              <a:lnSpc>
                <a:spcPct val="90000"/>
              </a:lnSpc>
            </a:pPr>
            <a:r>
              <a:rPr lang="en-US" smtClean="0"/>
              <a:t>Syntactic knowledge from a large-scale, reusable lexicon we have constructed</a:t>
            </a:r>
          </a:p>
          <a:p>
            <a:pPr lvl="1">
              <a:lnSpc>
                <a:spcPct val="90000"/>
              </a:lnSpc>
              <a:buFont typeface="Wingdings" pitchFamily="2" charset="2"/>
              <a:buNone/>
            </a:pPr>
            <a:r>
              <a:rPr lang="en-US" smtClean="0"/>
              <a:t> </a:t>
            </a:r>
            <a:r>
              <a:rPr lang="en-US" sz="2400" u="sng" smtClean="0"/>
              <a:t>convince:</a:t>
            </a:r>
            <a:endParaRPr lang="en-US" sz="2400" smtClean="0"/>
          </a:p>
          <a:p>
            <a:pPr lvl="1">
              <a:lnSpc>
                <a:spcPct val="90000"/>
              </a:lnSpc>
              <a:buFont typeface="Wingdings" pitchFamily="2" charset="2"/>
              <a:buNone/>
            </a:pPr>
            <a:r>
              <a:rPr lang="en-US" sz="2400" smtClean="0"/>
              <a:t>      meaning 1:    NP-PP  :PVAL (“of”)  </a:t>
            </a:r>
          </a:p>
          <a:p>
            <a:pPr lvl="1">
              <a:lnSpc>
                <a:spcPct val="90000"/>
              </a:lnSpc>
              <a:buFont typeface="Wingdings" pitchFamily="2" charset="2"/>
              <a:buNone/>
            </a:pPr>
            <a:r>
              <a:rPr lang="en-US" sz="2400" smtClean="0"/>
              <a:t>                                 </a:t>
            </a:r>
            <a:r>
              <a:rPr lang="en-US" sz="1800" i="1" smtClean="0"/>
              <a:t>(E.g., “He convinced me of his innocence”)</a:t>
            </a:r>
            <a:endParaRPr lang="en-US" sz="2400" smtClean="0"/>
          </a:p>
          <a:p>
            <a:pPr lvl="1">
              <a:lnSpc>
                <a:spcPct val="90000"/>
              </a:lnSpc>
              <a:buFont typeface="Wingdings" pitchFamily="2" charset="2"/>
              <a:buNone/>
            </a:pPr>
            <a:r>
              <a:rPr lang="en-US" sz="2400" smtClean="0"/>
              <a:t>                            NP-TO-INF-OC</a:t>
            </a:r>
          </a:p>
          <a:p>
            <a:pPr lvl="1">
              <a:lnSpc>
                <a:spcPct val="90000"/>
              </a:lnSpc>
              <a:buFont typeface="Wingdings" pitchFamily="2" charset="2"/>
              <a:buNone/>
            </a:pPr>
            <a:r>
              <a:rPr lang="en-US" sz="2400" smtClean="0"/>
              <a:t>                                 </a:t>
            </a:r>
            <a:r>
              <a:rPr lang="en-US" sz="1800" i="1" smtClean="0"/>
              <a:t>(E.g., “He convinced me to go to the party”)</a:t>
            </a:r>
            <a:endParaRPr lang="en-US" sz="2400" smtClean="0"/>
          </a:p>
          <a:p>
            <a:pPr lvl="1">
              <a:lnSpc>
                <a:spcPct val="90000"/>
              </a:lnSpc>
              <a:buFont typeface="Wingdings" pitchFamily="2" charset="2"/>
              <a:buNone/>
            </a:pPr>
            <a:r>
              <a:rPr lang="en-US" smtClean="0"/>
              <a:t>     </a:t>
            </a:r>
            <a:r>
              <a:rPr lang="en-US" sz="2400" smtClean="0"/>
              <a:t>meaning 2:    ...</a:t>
            </a:r>
            <a:r>
              <a:rPr lang="en-US" smtClean="0"/>
              <a:t>       </a:t>
            </a:r>
          </a:p>
          <a:p>
            <a:pPr>
              <a:lnSpc>
                <a:spcPct val="90000"/>
              </a:lnSpc>
            </a:pPr>
            <a:r>
              <a:rPr lang="en-US" smtClean="0"/>
              <a:t>Required syntactic arguments are not removed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4294967295"/>
          </p:nvPr>
        </p:nvSpPr>
        <p:spPr>
          <a:xfrm>
            <a:off x="838200" y="1981200"/>
            <a:ext cx="7772400" cy="4114800"/>
          </a:xfrm>
        </p:spPr>
        <p:txBody>
          <a:bodyPr/>
          <a:lstStyle/>
          <a:p>
            <a:pPr>
              <a:lnSpc>
                <a:spcPct val="90000"/>
              </a:lnSpc>
            </a:pPr>
            <a:r>
              <a:rPr lang="en-US" sz="2800" smtClean="0"/>
              <a:t>Saudi Arabia on Tuesday decided to sign…</a:t>
            </a:r>
          </a:p>
          <a:p>
            <a:pPr>
              <a:lnSpc>
                <a:spcPct val="90000"/>
              </a:lnSpc>
            </a:pPr>
            <a:r>
              <a:rPr lang="en-US" sz="2800" b="1" smtClean="0"/>
              <a:t>The official Saudi Press Agency reported that King Fahd made the decision during a cabinet meeting in Riyadh, the Saudi capital.</a:t>
            </a:r>
            <a:endParaRPr lang="en-US" sz="2800" smtClean="0"/>
          </a:p>
          <a:p>
            <a:pPr>
              <a:lnSpc>
                <a:spcPct val="90000"/>
              </a:lnSpc>
            </a:pPr>
            <a:r>
              <a:rPr lang="en-US" sz="2800" smtClean="0"/>
              <a:t>The meeting was called in response to … the Saudi foreign minister, that the Kingdom…</a:t>
            </a:r>
          </a:p>
          <a:p>
            <a:pPr>
              <a:lnSpc>
                <a:spcPct val="90000"/>
              </a:lnSpc>
            </a:pPr>
            <a:r>
              <a:rPr lang="en-US" sz="2800" smtClean="0"/>
              <a:t>An account of the Cabinet discussions and decisions at the meeting…</a:t>
            </a:r>
          </a:p>
          <a:p>
            <a:pPr>
              <a:lnSpc>
                <a:spcPct val="90000"/>
              </a:lnSpc>
            </a:pPr>
            <a:r>
              <a:rPr lang="en-US" sz="2800" smtClean="0"/>
              <a:t>The agency...</a:t>
            </a:r>
          </a:p>
        </p:txBody>
      </p:sp>
      <p:sp>
        <p:nvSpPr>
          <p:cNvPr id="526339" name="Rectangle 3"/>
          <p:cNvSpPr>
            <a:spLocks noGrp="1" noChangeArrowheads="1"/>
          </p:cNvSpPr>
          <p:nvPr>
            <p:ph type="title"/>
          </p:nvPr>
        </p:nvSpPr>
        <p:spPr/>
        <p:txBody>
          <a:bodyPr/>
          <a:lstStyle/>
          <a:p>
            <a:pPr>
              <a:defRPr/>
            </a:pPr>
            <a:r>
              <a:rPr lang="en-US" smtClean="0"/>
              <a:t>Step 2: Determining context importance based on lexical links</a:t>
            </a:r>
          </a:p>
        </p:txBody>
      </p:sp>
      <p:sp>
        <p:nvSpPr>
          <p:cNvPr id="47108" name="Line 4"/>
          <p:cNvSpPr>
            <a:spLocks noChangeShapeType="1"/>
          </p:cNvSpPr>
          <p:nvPr/>
        </p:nvSpPr>
        <p:spPr bwMode="auto">
          <a:xfrm flipH="1" flipV="1">
            <a:off x="1828800" y="2438400"/>
            <a:ext cx="1600200" cy="152400"/>
          </a:xfrm>
          <a:prstGeom prst="line">
            <a:avLst/>
          </a:prstGeom>
          <a:noFill/>
          <a:ln w="28575">
            <a:solidFill>
              <a:srgbClr val="FFFF00"/>
            </a:solidFill>
            <a:round/>
            <a:headEnd/>
            <a:tailEnd type="triangle" w="med" len="med"/>
          </a:ln>
        </p:spPr>
        <p:txBody>
          <a:bodyPr wrap="none" anchor="ctr"/>
          <a:lstStyle/>
          <a:p>
            <a:endParaRPr lang="en-US"/>
          </a:p>
        </p:txBody>
      </p:sp>
      <p:sp>
        <p:nvSpPr>
          <p:cNvPr id="47109" name="Line 5"/>
          <p:cNvSpPr>
            <a:spLocks noChangeShapeType="1"/>
          </p:cNvSpPr>
          <p:nvPr/>
        </p:nvSpPr>
        <p:spPr bwMode="auto">
          <a:xfrm flipH="1" flipV="1">
            <a:off x="1905000" y="2438400"/>
            <a:ext cx="3200400" cy="1066800"/>
          </a:xfrm>
          <a:prstGeom prst="line">
            <a:avLst/>
          </a:prstGeom>
          <a:noFill/>
          <a:ln w="28575">
            <a:solidFill>
              <a:srgbClr val="FFFF00"/>
            </a:solidFill>
            <a:round/>
            <a:headEnd/>
            <a:tailEnd type="triangle" w="med" len="med"/>
          </a:ln>
        </p:spPr>
        <p:txBody>
          <a:bodyPr wrap="none" anchor="ctr"/>
          <a:lstStyle/>
          <a:p>
            <a:endParaRPr lang="en-US"/>
          </a:p>
        </p:txBody>
      </p:sp>
      <p:sp>
        <p:nvSpPr>
          <p:cNvPr id="47110" name="Line 6"/>
          <p:cNvSpPr>
            <a:spLocks noChangeShapeType="1"/>
          </p:cNvSpPr>
          <p:nvPr/>
        </p:nvSpPr>
        <p:spPr bwMode="auto">
          <a:xfrm>
            <a:off x="1981200" y="3810000"/>
            <a:ext cx="1981200" cy="1524000"/>
          </a:xfrm>
          <a:prstGeom prst="line">
            <a:avLst/>
          </a:prstGeom>
          <a:noFill/>
          <a:ln w="28575">
            <a:solidFill>
              <a:srgbClr val="FFFF00"/>
            </a:solidFill>
            <a:round/>
            <a:headEnd/>
            <a:tailEnd type="triangle" w="med" len="med"/>
          </a:ln>
        </p:spPr>
        <p:txBody>
          <a:bodyPr wrap="none" anchor="ctr"/>
          <a:lstStyle/>
          <a:p>
            <a:endParaRPr lang="en-US"/>
          </a:p>
        </p:txBody>
      </p:sp>
      <p:sp>
        <p:nvSpPr>
          <p:cNvPr id="47111" name="Line 7"/>
          <p:cNvSpPr>
            <a:spLocks noChangeShapeType="1"/>
          </p:cNvSpPr>
          <p:nvPr/>
        </p:nvSpPr>
        <p:spPr bwMode="auto">
          <a:xfrm flipH="1">
            <a:off x="2286000" y="2895600"/>
            <a:ext cx="3352800" cy="3048000"/>
          </a:xfrm>
          <a:prstGeom prst="line">
            <a:avLst/>
          </a:prstGeom>
          <a:noFill/>
          <a:ln w="28575">
            <a:solidFill>
              <a:srgbClr val="FFFF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838200" y="1981200"/>
            <a:ext cx="7772400" cy="4114800"/>
          </a:xfrm>
        </p:spPr>
        <p:txBody>
          <a:bodyPr/>
          <a:lstStyle/>
          <a:p>
            <a:pPr>
              <a:lnSpc>
                <a:spcPct val="90000"/>
              </a:lnSpc>
            </a:pPr>
            <a:r>
              <a:rPr lang="en-US" sz="2800" smtClean="0"/>
              <a:t>Saudi Arabia on Tuesday decided to sign…</a:t>
            </a:r>
          </a:p>
          <a:p>
            <a:pPr>
              <a:lnSpc>
                <a:spcPct val="90000"/>
              </a:lnSpc>
            </a:pPr>
            <a:r>
              <a:rPr lang="en-US" sz="2800" b="1" smtClean="0"/>
              <a:t>The official Saudi Press Agency reported that King Fahd made the decision during a cabinet meeting in Riyadh, the Saudi capital.</a:t>
            </a:r>
            <a:endParaRPr lang="en-US" sz="2800" smtClean="0"/>
          </a:p>
          <a:p>
            <a:pPr>
              <a:lnSpc>
                <a:spcPct val="90000"/>
              </a:lnSpc>
            </a:pPr>
            <a:r>
              <a:rPr lang="en-US" sz="2800" smtClean="0"/>
              <a:t>The meeting was called in response to … the Saudi foreign minister, that the Kingdom…</a:t>
            </a:r>
          </a:p>
          <a:p>
            <a:pPr>
              <a:lnSpc>
                <a:spcPct val="90000"/>
              </a:lnSpc>
            </a:pPr>
            <a:r>
              <a:rPr lang="en-US" sz="2800" smtClean="0"/>
              <a:t>An account of the Cabinet discussions and decisions at the meeting…</a:t>
            </a:r>
          </a:p>
          <a:p>
            <a:pPr>
              <a:lnSpc>
                <a:spcPct val="90000"/>
              </a:lnSpc>
            </a:pPr>
            <a:r>
              <a:rPr lang="en-US" sz="2800" smtClean="0"/>
              <a:t>The agency...</a:t>
            </a:r>
          </a:p>
        </p:txBody>
      </p:sp>
      <p:sp>
        <p:nvSpPr>
          <p:cNvPr id="528387" name="Rectangle 3"/>
          <p:cNvSpPr>
            <a:spLocks noGrp="1" noChangeArrowheads="1"/>
          </p:cNvSpPr>
          <p:nvPr>
            <p:ph type="title"/>
          </p:nvPr>
        </p:nvSpPr>
        <p:spPr/>
        <p:txBody>
          <a:bodyPr/>
          <a:lstStyle/>
          <a:p>
            <a:pPr>
              <a:defRPr/>
            </a:pPr>
            <a:r>
              <a:rPr lang="en-US" smtClean="0"/>
              <a:t>Step 2: Determining context importance based on lexical links </a:t>
            </a:r>
          </a:p>
        </p:txBody>
      </p:sp>
      <p:sp>
        <p:nvSpPr>
          <p:cNvPr id="48132" name="Line 4"/>
          <p:cNvSpPr>
            <a:spLocks noChangeShapeType="1"/>
          </p:cNvSpPr>
          <p:nvPr/>
        </p:nvSpPr>
        <p:spPr bwMode="auto">
          <a:xfrm flipH="1" flipV="1">
            <a:off x="1828800" y="2438400"/>
            <a:ext cx="1600200" cy="152400"/>
          </a:xfrm>
          <a:prstGeom prst="line">
            <a:avLst/>
          </a:prstGeom>
          <a:noFill/>
          <a:ln w="28575">
            <a:solidFill>
              <a:srgbClr val="FFFF00"/>
            </a:solidFill>
            <a:round/>
            <a:headEnd/>
            <a:tailEnd type="triangle" w="med" len="med"/>
          </a:ln>
        </p:spPr>
        <p:txBody>
          <a:bodyPr wrap="none" anchor="ctr"/>
          <a:lstStyle/>
          <a:p>
            <a:endParaRPr lang="en-US"/>
          </a:p>
        </p:txBody>
      </p:sp>
      <p:sp>
        <p:nvSpPr>
          <p:cNvPr id="48133" name="Line 5"/>
          <p:cNvSpPr>
            <a:spLocks noChangeShapeType="1"/>
          </p:cNvSpPr>
          <p:nvPr/>
        </p:nvSpPr>
        <p:spPr bwMode="auto">
          <a:xfrm flipH="1" flipV="1">
            <a:off x="1905000" y="2438400"/>
            <a:ext cx="3200400" cy="1066800"/>
          </a:xfrm>
          <a:prstGeom prst="line">
            <a:avLst/>
          </a:prstGeom>
          <a:noFill/>
          <a:ln w="28575">
            <a:solidFill>
              <a:srgbClr val="FFFF00"/>
            </a:solidFill>
            <a:round/>
            <a:headEnd/>
            <a:tailEnd type="triangle" w="med" len="med"/>
          </a:ln>
        </p:spPr>
        <p:txBody>
          <a:bodyPr wrap="none" anchor="ctr"/>
          <a:lstStyle/>
          <a:p>
            <a:endParaRPr lang="en-US"/>
          </a:p>
        </p:txBody>
      </p:sp>
      <p:sp>
        <p:nvSpPr>
          <p:cNvPr id="48134" name="Line 6"/>
          <p:cNvSpPr>
            <a:spLocks noChangeShapeType="1"/>
          </p:cNvSpPr>
          <p:nvPr/>
        </p:nvSpPr>
        <p:spPr bwMode="auto">
          <a:xfrm flipV="1">
            <a:off x="5337175" y="2439988"/>
            <a:ext cx="384175" cy="612775"/>
          </a:xfrm>
          <a:prstGeom prst="line">
            <a:avLst/>
          </a:prstGeom>
          <a:noFill/>
          <a:ln w="28575">
            <a:solidFill>
              <a:srgbClr val="00CC00"/>
            </a:solidFill>
            <a:round/>
            <a:headEnd/>
            <a:tailEnd type="triangle" w="med" len="med"/>
          </a:ln>
        </p:spPr>
        <p:txBody>
          <a:bodyPr wrap="none" anchor="ctr"/>
          <a:lstStyle/>
          <a:p>
            <a:endParaRPr lang="en-US"/>
          </a:p>
        </p:txBody>
      </p:sp>
      <p:sp>
        <p:nvSpPr>
          <p:cNvPr id="48135" name="Line 7"/>
          <p:cNvSpPr>
            <a:spLocks noChangeShapeType="1"/>
          </p:cNvSpPr>
          <p:nvPr/>
        </p:nvSpPr>
        <p:spPr bwMode="auto">
          <a:xfrm>
            <a:off x="1981200" y="3810000"/>
            <a:ext cx="1981200" cy="1524000"/>
          </a:xfrm>
          <a:prstGeom prst="line">
            <a:avLst/>
          </a:prstGeom>
          <a:noFill/>
          <a:ln w="28575">
            <a:solidFill>
              <a:srgbClr val="FFFF00"/>
            </a:solidFill>
            <a:round/>
            <a:headEnd/>
            <a:tailEnd type="triangle" w="med" len="med"/>
          </a:ln>
        </p:spPr>
        <p:txBody>
          <a:bodyPr wrap="none" anchor="ctr"/>
          <a:lstStyle/>
          <a:p>
            <a:endParaRPr lang="en-US"/>
          </a:p>
        </p:txBody>
      </p:sp>
      <p:sp>
        <p:nvSpPr>
          <p:cNvPr id="48136" name="Line 8"/>
          <p:cNvSpPr>
            <a:spLocks noChangeShapeType="1"/>
          </p:cNvSpPr>
          <p:nvPr/>
        </p:nvSpPr>
        <p:spPr bwMode="auto">
          <a:xfrm flipH="1">
            <a:off x="2286000" y="2895600"/>
            <a:ext cx="3352800" cy="3048000"/>
          </a:xfrm>
          <a:prstGeom prst="line">
            <a:avLst/>
          </a:prstGeom>
          <a:noFill/>
          <a:ln w="28575">
            <a:solidFill>
              <a:srgbClr val="FFFF00"/>
            </a:solidFill>
            <a:round/>
            <a:headEnd/>
            <a:tailEnd type="triangle" w="med" len="med"/>
          </a:ln>
        </p:spPr>
        <p:txBody>
          <a:bodyPr wrap="none" anchor="ctr"/>
          <a:lstStyle/>
          <a:p>
            <a:endParaRPr lang="en-US"/>
          </a:p>
        </p:txBody>
      </p:sp>
      <p:sp>
        <p:nvSpPr>
          <p:cNvPr id="48137" name="Line 9"/>
          <p:cNvSpPr>
            <a:spLocks noChangeShapeType="1"/>
          </p:cNvSpPr>
          <p:nvPr/>
        </p:nvSpPr>
        <p:spPr bwMode="auto">
          <a:xfrm>
            <a:off x="1752600" y="3352800"/>
            <a:ext cx="4495800" cy="1066800"/>
          </a:xfrm>
          <a:prstGeom prst="line">
            <a:avLst/>
          </a:prstGeom>
          <a:noFill/>
          <a:ln w="28575">
            <a:solidFill>
              <a:srgbClr val="00CC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838200" y="1981200"/>
            <a:ext cx="7772400" cy="4114800"/>
          </a:xfrm>
        </p:spPr>
        <p:txBody>
          <a:bodyPr/>
          <a:lstStyle/>
          <a:p>
            <a:pPr>
              <a:lnSpc>
                <a:spcPct val="90000"/>
              </a:lnSpc>
            </a:pPr>
            <a:r>
              <a:rPr lang="en-US" sz="2800" smtClean="0"/>
              <a:t>Saudi Arabia on Tuesday decided to sign…</a:t>
            </a:r>
          </a:p>
          <a:p>
            <a:pPr>
              <a:lnSpc>
                <a:spcPct val="90000"/>
              </a:lnSpc>
            </a:pPr>
            <a:r>
              <a:rPr lang="en-US" sz="2800" b="1" smtClean="0"/>
              <a:t>The official Saudi Press Agency reported that King Fahd made the decision during a cabinet meeting in Riyadh, the Saudi capital.</a:t>
            </a:r>
            <a:endParaRPr lang="en-US" sz="2800" smtClean="0"/>
          </a:p>
          <a:p>
            <a:pPr>
              <a:lnSpc>
                <a:spcPct val="90000"/>
              </a:lnSpc>
            </a:pPr>
            <a:r>
              <a:rPr lang="en-US" sz="2800" smtClean="0"/>
              <a:t>The meeting was called in response to … the Saudi foreign minister, that the Kingdom…</a:t>
            </a:r>
          </a:p>
          <a:p>
            <a:pPr>
              <a:lnSpc>
                <a:spcPct val="90000"/>
              </a:lnSpc>
            </a:pPr>
            <a:r>
              <a:rPr lang="en-US" sz="2800" smtClean="0"/>
              <a:t>An account of the Cabinet discussions and decisions at the meeting…</a:t>
            </a:r>
          </a:p>
          <a:p>
            <a:pPr>
              <a:lnSpc>
                <a:spcPct val="90000"/>
              </a:lnSpc>
            </a:pPr>
            <a:r>
              <a:rPr lang="en-US" sz="2800" smtClean="0"/>
              <a:t>The agency...</a:t>
            </a:r>
          </a:p>
        </p:txBody>
      </p:sp>
      <p:sp>
        <p:nvSpPr>
          <p:cNvPr id="530435" name="Rectangle 3"/>
          <p:cNvSpPr>
            <a:spLocks noGrp="1" noChangeArrowheads="1"/>
          </p:cNvSpPr>
          <p:nvPr>
            <p:ph type="title"/>
          </p:nvPr>
        </p:nvSpPr>
        <p:spPr/>
        <p:txBody>
          <a:bodyPr/>
          <a:lstStyle/>
          <a:p>
            <a:pPr>
              <a:defRPr/>
            </a:pPr>
            <a:r>
              <a:rPr lang="en-US" smtClean="0"/>
              <a:t>Step 2: Determining context importance based on lexical links </a:t>
            </a:r>
          </a:p>
        </p:txBody>
      </p:sp>
      <p:sp>
        <p:nvSpPr>
          <p:cNvPr id="49156" name="Line 4"/>
          <p:cNvSpPr>
            <a:spLocks noChangeShapeType="1"/>
          </p:cNvSpPr>
          <p:nvPr/>
        </p:nvSpPr>
        <p:spPr bwMode="auto">
          <a:xfrm flipH="1" flipV="1">
            <a:off x="1828800" y="2438400"/>
            <a:ext cx="1600200" cy="152400"/>
          </a:xfrm>
          <a:prstGeom prst="line">
            <a:avLst/>
          </a:prstGeom>
          <a:noFill/>
          <a:ln w="28575">
            <a:solidFill>
              <a:srgbClr val="FFFF00"/>
            </a:solidFill>
            <a:round/>
            <a:headEnd/>
            <a:tailEnd type="triangle" w="med" len="med"/>
          </a:ln>
        </p:spPr>
        <p:txBody>
          <a:bodyPr wrap="none" anchor="ctr"/>
          <a:lstStyle/>
          <a:p>
            <a:endParaRPr lang="en-US"/>
          </a:p>
        </p:txBody>
      </p:sp>
      <p:sp>
        <p:nvSpPr>
          <p:cNvPr id="49157" name="Line 5"/>
          <p:cNvSpPr>
            <a:spLocks noChangeShapeType="1"/>
          </p:cNvSpPr>
          <p:nvPr/>
        </p:nvSpPr>
        <p:spPr bwMode="auto">
          <a:xfrm flipH="1" flipV="1">
            <a:off x="1905000" y="2438400"/>
            <a:ext cx="3200400" cy="1066800"/>
          </a:xfrm>
          <a:prstGeom prst="line">
            <a:avLst/>
          </a:prstGeom>
          <a:noFill/>
          <a:ln w="28575">
            <a:solidFill>
              <a:srgbClr val="FFFF00"/>
            </a:solidFill>
            <a:round/>
            <a:headEnd/>
            <a:tailEnd type="triangle" w="med" len="med"/>
          </a:ln>
        </p:spPr>
        <p:txBody>
          <a:bodyPr wrap="none" anchor="ctr"/>
          <a:lstStyle/>
          <a:p>
            <a:endParaRPr lang="en-US"/>
          </a:p>
        </p:txBody>
      </p:sp>
      <p:sp>
        <p:nvSpPr>
          <p:cNvPr id="49158" name="Line 6"/>
          <p:cNvSpPr>
            <a:spLocks noChangeShapeType="1"/>
          </p:cNvSpPr>
          <p:nvPr/>
        </p:nvSpPr>
        <p:spPr bwMode="auto">
          <a:xfrm flipV="1">
            <a:off x="5943600" y="2362200"/>
            <a:ext cx="384175" cy="612775"/>
          </a:xfrm>
          <a:prstGeom prst="line">
            <a:avLst/>
          </a:prstGeom>
          <a:noFill/>
          <a:ln w="28575">
            <a:solidFill>
              <a:srgbClr val="00CC00"/>
            </a:solidFill>
            <a:round/>
            <a:headEnd/>
            <a:tailEnd type="triangle" w="med" len="med"/>
          </a:ln>
        </p:spPr>
        <p:txBody>
          <a:bodyPr wrap="none" anchor="ctr"/>
          <a:lstStyle/>
          <a:p>
            <a:endParaRPr lang="en-US"/>
          </a:p>
        </p:txBody>
      </p:sp>
      <p:sp>
        <p:nvSpPr>
          <p:cNvPr id="49159" name="Line 7"/>
          <p:cNvSpPr>
            <a:spLocks noChangeShapeType="1"/>
          </p:cNvSpPr>
          <p:nvPr/>
        </p:nvSpPr>
        <p:spPr bwMode="auto">
          <a:xfrm>
            <a:off x="1981200" y="3810000"/>
            <a:ext cx="1981200" cy="1524000"/>
          </a:xfrm>
          <a:prstGeom prst="line">
            <a:avLst/>
          </a:prstGeom>
          <a:noFill/>
          <a:ln w="28575">
            <a:solidFill>
              <a:srgbClr val="FFFF00"/>
            </a:solidFill>
            <a:round/>
            <a:headEnd/>
            <a:tailEnd type="triangle" w="med" len="med"/>
          </a:ln>
        </p:spPr>
        <p:txBody>
          <a:bodyPr wrap="none" anchor="ctr"/>
          <a:lstStyle/>
          <a:p>
            <a:endParaRPr lang="en-US"/>
          </a:p>
        </p:txBody>
      </p:sp>
      <p:sp>
        <p:nvSpPr>
          <p:cNvPr id="49160" name="Line 8"/>
          <p:cNvSpPr>
            <a:spLocks noChangeShapeType="1"/>
          </p:cNvSpPr>
          <p:nvPr/>
        </p:nvSpPr>
        <p:spPr bwMode="auto">
          <a:xfrm flipH="1">
            <a:off x="2286000" y="2895600"/>
            <a:ext cx="3352800" cy="3048000"/>
          </a:xfrm>
          <a:prstGeom prst="line">
            <a:avLst/>
          </a:prstGeom>
          <a:noFill/>
          <a:ln w="28575">
            <a:solidFill>
              <a:srgbClr val="FFFF00"/>
            </a:solidFill>
            <a:round/>
            <a:headEnd/>
            <a:tailEnd type="triangle" w="med" len="med"/>
          </a:ln>
        </p:spPr>
        <p:txBody>
          <a:bodyPr wrap="none" anchor="ctr"/>
          <a:lstStyle/>
          <a:p>
            <a:endParaRPr lang="en-US"/>
          </a:p>
        </p:txBody>
      </p:sp>
      <p:sp>
        <p:nvSpPr>
          <p:cNvPr id="49161" name="Line 9"/>
          <p:cNvSpPr>
            <a:spLocks noChangeShapeType="1"/>
          </p:cNvSpPr>
          <p:nvPr/>
        </p:nvSpPr>
        <p:spPr bwMode="auto">
          <a:xfrm>
            <a:off x="2514600" y="3276600"/>
            <a:ext cx="4419600" cy="1295400"/>
          </a:xfrm>
          <a:prstGeom prst="line">
            <a:avLst/>
          </a:prstGeom>
          <a:noFill/>
          <a:ln w="28575">
            <a:solidFill>
              <a:srgbClr val="00CC00"/>
            </a:solidFill>
            <a:round/>
            <a:headEnd/>
            <a:tailEnd type="triangle" w="med" len="med"/>
          </a:ln>
        </p:spPr>
        <p:txBody>
          <a:bodyPr wrap="none" anchor="ctr"/>
          <a:lstStyle/>
          <a:p>
            <a:endParaRPr lang="en-US"/>
          </a:p>
        </p:txBody>
      </p:sp>
      <p:sp>
        <p:nvSpPr>
          <p:cNvPr id="49162" name="Line 10"/>
          <p:cNvSpPr>
            <a:spLocks noChangeShapeType="1"/>
          </p:cNvSpPr>
          <p:nvPr/>
        </p:nvSpPr>
        <p:spPr bwMode="auto">
          <a:xfrm flipH="1">
            <a:off x="2057400" y="3276600"/>
            <a:ext cx="4114800" cy="2057400"/>
          </a:xfrm>
          <a:prstGeom prst="line">
            <a:avLst/>
          </a:prstGeom>
          <a:noFill/>
          <a:ln w="28575">
            <a:solidFill>
              <a:schemeClr val="tx2"/>
            </a:solidFill>
            <a:round/>
            <a:headEnd/>
            <a:tailEnd type="triangle" w="med" len="med"/>
          </a:ln>
        </p:spPr>
        <p:txBody>
          <a:bodyPr wrap="none" anchor="ctr"/>
          <a:lstStyle/>
          <a:p>
            <a:endParaRPr lang="en-US"/>
          </a:p>
        </p:txBody>
      </p:sp>
      <p:sp>
        <p:nvSpPr>
          <p:cNvPr id="49163" name="Line 11"/>
          <p:cNvSpPr>
            <a:spLocks noChangeShapeType="1"/>
          </p:cNvSpPr>
          <p:nvPr/>
        </p:nvSpPr>
        <p:spPr bwMode="auto">
          <a:xfrm>
            <a:off x="6324600" y="3810000"/>
            <a:ext cx="0" cy="609600"/>
          </a:xfrm>
          <a:prstGeom prst="line">
            <a:avLst/>
          </a:prstGeom>
          <a:noFill/>
          <a:ln w="28575">
            <a:solidFill>
              <a:srgbClr val="993300"/>
            </a:solidFill>
            <a:round/>
            <a:headEnd/>
            <a:tailEnd type="triangle" w="med" len="med"/>
          </a:ln>
        </p:spPr>
        <p:txBody>
          <a:bodyPr wrap="none" anchor="ctr"/>
          <a:lstStyle/>
          <a:p>
            <a:endParaRPr lang="en-US"/>
          </a:p>
        </p:txBody>
      </p:sp>
      <p:sp>
        <p:nvSpPr>
          <p:cNvPr id="49164" name="Line 12"/>
          <p:cNvSpPr>
            <a:spLocks noChangeShapeType="1"/>
          </p:cNvSpPr>
          <p:nvPr/>
        </p:nvSpPr>
        <p:spPr bwMode="auto">
          <a:xfrm flipH="1">
            <a:off x="4191000" y="3352800"/>
            <a:ext cx="3429000" cy="1066800"/>
          </a:xfrm>
          <a:prstGeom prst="line">
            <a:avLst/>
          </a:prstGeom>
          <a:noFill/>
          <a:ln w="28575">
            <a:solidFill>
              <a:srgbClr val="FF3399"/>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09600" y="457200"/>
            <a:ext cx="7772400" cy="1143000"/>
          </a:xfrm>
        </p:spPr>
        <p:txBody>
          <a:bodyPr/>
          <a:lstStyle/>
          <a:p>
            <a:pPr>
              <a:defRPr/>
            </a:pPr>
            <a:r>
              <a:rPr lang="en-US" smtClean="0"/>
              <a:t>Step 3: Compute probabilities of humans removing a phrase</a:t>
            </a:r>
          </a:p>
        </p:txBody>
      </p:sp>
      <p:sp>
        <p:nvSpPr>
          <p:cNvPr id="50179" name="Text Box 3"/>
          <p:cNvSpPr txBox="1">
            <a:spLocks noChangeArrowheads="1"/>
          </p:cNvSpPr>
          <p:nvPr/>
        </p:nvSpPr>
        <p:spPr bwMode="auto">
          <a:xfrm>
            <a:off x="3048000" y="1981200"/>
            <a:ext cx="1460500" cy="822325"/>
          </a:xfrm>
          <a:prstGeom prst="rect">
            <a:avLst/>
          </a:prstGeom>
          <a:noFill/>
          <a:ln w="9525">
            <a:noFill/>
            <a:miter lim="800000"/>
            <a:headEnd/>
            <a:tailEnd/>
          </a:ln>
        </p:spPr>
        <p:txBody>
          <a:bodyPr wrap="none">
            <a:spAutoFit/>
          </a:bodyPr>
          <a:lstStyle/>
          <a:p>
            <a:r>
              <a:rPr lang="en-US" sz="2400">
                <a:latin typeface="Times New Roman" pitchFamily="18" charset="0"/>
              </a:rPr>
              <a:t>    verb</a:t>
            </a:r>
          </a:p>
          <a:p>
            <a:r>
              <a:rPr lang="en-US" sz="2400">
                <a:latin typeface="Times New Roman" pitchFamily="18" charset="0"/>
              </a:rPr>
              <a:t>(will give)</a:t>
            </a:r>
          </a:p>
        </p:txBody>
      </p:sp>
      <p:sp>
        <p:nvSpPr>
          <p:cNvPr id="50180" name="Text Box 4"/>
          <p:cNvSpPr txBox="1">
            <a:spLocks noChangeArrowheads="1"/>
          </p:cNvSpPr>
          <p:nvPr/>
        </p:nvSpPr>
        <p:spPr bwMode="auto">
          <a:xfrm>
            <a:off x="990600" y="3200400"/>
            <a:ext cx="1047750" cy="822325"/>
          </a:xfrm>
          <a:prstGeom prst="rect">
            <a:avLst/>
          </a:prstGeom>
          <a:noFill/>
          <a:ln w="9525">
            <a:noFill/>
            <a:miter lim="800000"/>
            <a:headEnd/>
            <a:tailEnd/>
          </a:ln>
        </p:spPr>
        <p:txBody>
          <a:bodyPr wrap="none">
            <a:spAutoFit/>
          </a:bodyPr>
          <a:lstStyle/>
          <a:p>
            <a:r>
              <a:rPr lang="en-US" sz="2400">
                <a:latin typeface="Times New Roman" pitchFamily="18" charset="0"/>
              </a:rPr>
              <a:t>vsubc</a:t>
            </a:r>
          </a:p>
          <a:p>
            <a:r>
              <a:rPr lang="en-US" sz="2400">
                <a:latin typeface="Times New Roman" pitchFamily="18" charset="0"/>
              </a:rPr>
              <a:t>(when)</a:t>
            </a:r>
          </a:p>
        </p:txBody>
      </p:sp>
      <p:sp>
        <p:nvSpPr>
          <p:cNvPr id="50181" name="Text Box 5"/>
          <p:cNvSpPr txBox="1">
            <a:spLocks noChangeArrowheads="1"/>
          </p:cNvSpPr>
          <p:nvPr/>
        </p:nvSpPr>
        <p:spPr bwMode="auto">
          <a:xfrm>
            <a:off x="2895600" y="3200400"/>
            <a:ext cx="1233488" cy="822325"/>
          </a:xfrm>
          <a:prstGeom prst="rect">
            <a:avLst/>
          </a:prstGeom>
          <a:noFill/>
          <a:ln w="9525">
            <a:noFill/>
            <a:miter lim="800000"/>
            <a:headEnd/>
            <a:tailEnd/>
          </a:ln>
        </p:spPr>
        <p:txBody>
          <a:bodyPr wrap="none">
            <a:spAutoFit/>
          </a:bodyPr>
          <a:lstStyle/>
          <a:p>
            <a:r>
              <a:rPr lang="en-US" sz="2400">
                <a:latin typeface="Times New Roman" pitchFamily="18" charset="0"/>
              </a:rPr>
              <a:t>  subj</a:t>
            </a:r>
          </a:p>
          <a:p>
            <a:r>
              <a:rPr lang="en-US" sz="2400">
                <a:latin typeface="Times New Roman" pitchFamily="18" charset="0"/>
              </a:rPr>
              <a:t>(V-chip)</a:t>
            </a:r>
          </a:p>
        </p:txBody>
      </p:sp>
      <p:sp>
        <p:nvSpPr>
          <p:cNvPr id="50182" name="Text Box 6"/>
          <p:cNvSpPr txBox="1">
            <a:spLocks noChangeArrowheads="1"/>
          </p:cNvSpPr>
          <p:nvPr/>
        </p:nvSpPr>
        <p:spPr bwMode="auto">
          <a:xfrm>
            <a:off x="4800600" y="3200400"/>
            <a:ext cx="1266825" cy="822325"/>
          </a:xfrm>
          <a:prstGeom prst="rect">
            <a:avLst/>
          </a:prstGeom>
          <a:noFill/>
          <a:ln w="9525">
            <a:noFill/>
            <a:miter lim="800000"/>
            <a:headEnd/>
            <a:tailEnd/>
          </a:ln>
        </p:spPr>
        <p:txBody>
          <a:bodyPr wrap="none">
            <a:spAutoFit/>
          </a:bodyPr>
          <a:lstStyle/>
          <a:p>
            <a:r>
              <a:rPr lang="en-US" sz="2400">
                <a:latin typeface="Times New Roman" pitchFamily="18" charset="0"/>
              </a:rPr>
              <a:t>    iobj</a:t>
            </a:r>
          </a:p>
          <a:p>
            <a:r>
              <a:rPr lang="en-US" sz="2400">
                <a:latin typeface="Times New Roman" pitchFamily="18" charset="0"/>
              </a:rPr>
              <a:t>(parents)</a:t>
            </a:r>
          </a:p>
        </p:txBody>
      </p:sp>
      <p:sp>
        <p:nvSpPr>
          <p:cNvPr id="50183" name="Text Box 7"/>
          <p:cNvSpPr txBox="1">
            <a:spLocks noChangeArrowheads="1"/>
          </p:cNvSpPr>
          <p:nvPr/>
        </p:nvSpPr>
        <p:spPr bwMode="auto">
          <a:xfrm>
            <a:off x="6400800" y="3124200"/>
            <a:ext cx="1181100" cy="822325"/>
          </a:xfrm>
          <a:prstGeom prst="rect">
            <a:avLst/>
          </a:prstGeom>
          <a:noFill/>
          <a:ln w="9525">
            <a:noFill/>
            <a:miter lim="800000"/>
            <a:headEnd/>
            <a:tailEnd/>
          </a:ln>
        </p:spPr>
        <p:txBody>
          <a:bodyPr wrap="none">
            <a:spAutoFit/>
          </a:bodyPr>
          <a:lstStyle/>
          <a:p>
            <a:r>
              <a:rPr lang="en-US" sz="2400">
                <a:latin typeface="Times New Roman" pitchFamily="18" charset="0"/>
              </a:rPr>
              <a:t>   obj</a:t>
            </a:r>
          </a:p>
          <a:p>
            <a:r>
              <a:rPr lang="en-US" sz="2400">
                <a:latin typeface="Times New Roman" pitchFamily="18" charset="0"/>
              </a:rPr>
              <a:t>(device)</a:t>
            </a:r>
          </a:p>
        </p:txBody>
      </p:sp>
      <p:sp>
        <p:nvSpPr>
          <p:cNvPr id="50184" name="Text Box 8"/>
          <p:cNvSpPr txBox="1">
            <a:spLocks noChangeArrowheads="1"/>
          </p:cNvSpPr>
          <p:nvPr/>
        </p:nvSpPr>
        <p:spPr bwMode="auto">
          <a:xfrm>
            <a:off x="5486400" y="4343400"/>
            <a:ext cx="708025" cy="822325"/>
          </a:xfrm>
          <a:prstGeom prst="rect">
            <a:avLst/>
          </a:prstGeom>
          <a:noFill/>
          <a:ln w="9525">
            <a:noFill/>
            <a:miter lim="800000"/>
            <a:headEnd/>
            <a:tailEnd/>
          </a:ln>
        </p:spPr>
        <p:txBody>
          <a:bodyPr wrap="none">
            <a:spAutoFit/>
          </a:bodyPr>
          <a:lstStyle/>
          <a:p>
            <a:r>
              <a:rPr lang="en-US" sz="2400">
                <a:latin typeface="Times New Roman" pitchFamily="18" charset="0"/>
              </a:rPr>
              <a:t>ndet</a:t>
            </a:r>
          </a:p>
          <a:p>
            <a:r>
              <a:rPr lang="en-US" sz="2400">
                <a:latin typeface="Times New Roman" pitchFamily="18" charset="0"/>
              </a:rPr>
              <a:t>(a)</a:t>
            </a:r>
          </a:p>
        </p:txBody>
      </p:sp>
      <p:sp>
        <p:nvSpPr>
          <p:cNvPr id="50185" name="Text Box 9"/>
          <p:cNvSpPr txBox="1">
            <a:spLocks noChangeArrowheads="1"/>
          </p:cNvSpPr>
          <p:nvPr/>
        </p:nvSpPr>
        <p:spPr bwMode="auto">
          <a:xfrm>
            <a:off x="6705600" y="4419600"/>
            <a:ext cx="827088" cy="822325"/>
          </a:xfrm>
          <a:prstGeom prst="rect">
            <a:avLst/>
          </a:prstGeom>
          <a:noFill/>
          <a:ln w="9525">
            <a:noFill/>
            <a:miter lim="800000"/>
            <a:headEnd/>
            <a:tailEnd/>
          </a:ln>
        </p:spPr>
        <p:txBody>
          <a:bodyPr wrap="none">
            <a:spAutoFit/>
          </a:bodyPr>
          <a:lstStyle/>
          <a:p>
            <a:r>
              <a:rPr lang="en-US" sz="2400">
                <a:latin typeface="Times New Roman" pitchFamily="18" charset="0"/>
              </a:rPr>
              <a:t>adjp</a:t>
            </a:r>
          </a:p>
          <a:p>
            <a:r>
              <a:rPr lang="en-US" sz="2400">
                <a:latin typeface="Times New Roman" pitchFamily="18" charset="0"/>
              </a:rPr>
              <a:t>(and)</a:t>
            </a:r>
          </a:p>
        </p:txBody>
      </p:sp>
      <p:sp>
        <p:nvSpPr>
          <p:cNvPr id="50186" name="Text Box 10"/>
          <p:cNvSpPr txBox="1">
            <a:spLocks noChangeArrowheads="1"/>
          </p:cNvSpPr>
          <p:nvPr/>
        </p:nvSpPr>
        <p:spPr bwMode="auto">
          <a:xfrm>
            <a:off x="6019800" y="5334000"/>
            <a:ext cx="895350" cy="822325"/>
          </a:xfrm>
          <a:prstGeom prst="rect">
            <a:avLst/>
          </a:prstGeom>
          <a:noFill/>
          <a:ln w="9525">
            <a:noFill/>
            <a:miter lim="800000"/>
            <a:headEnd/>
            <a:tailEnd/>
          </a:ln>
        </p:spPr>
        <p:txBody>
          <a:bodyPr wrap="none">
            <a:spAutoFit/>
          </a:bodyPr>
          <a:lstStyle/>
          <a:p>
            <a:r>
              <a:rPr lang="en-US" sz="2400">
                <a:latin typeface="Times New Roman" pitchFamily="18" charset="0"/>
              </a:rPr>
              <a:t>lconj</a:t>
            </a:r>
          </a:p>
          <a:p>
            <a:r>
              <a:rPr lang="en-US" sz="2400">
                <a:latin typeface="Times New Roman" pitchFamily="18" charset="0"/>
              </a:rPr>
              <a:t>(new)</a:t>
            </a:r>
          </a:p>
        </p:txBody>
      </p:sp>
      <p:sp>
        <p:nvSpPr>
          <p:cNvPr id="50187" name="Text Box 11"/>
          <p:cNvSpPr txBox="1">
            <a:spLocks noChangeArrowheads="1"/>
          </p:cNvSpPr>
          <p:nvPr/>
        </p:nvSpPr>
        <p:spPr bwMode="auto">
          <a:xfrm>
            <a:off x="7086600" y="5257800"/>
            <a:ext cx="2027238" cy="822325"/>
          </a:xfrm>
          <a:prstGeom prst="rect">
            <a:avLst/>
          </a:prstGeom>
          <a:noFill/>
          <a:ln w="9525">
            <a:noFill/>
            <a:miter lim="800000"/>
            <a:headEnd/>
            <a:tailEnd/>
          </a:ln>
        </p:spPr>
        <p:txBody>
          <a:bodyPr wrap="none">
            <a:spAutoFit/>
          </a:bodyPr>
          <a:lstStyle/>
          <a:p>
            <a:r>
              <a:rPr lang="en-US" sz="2400">
                <a:latin typeface="Times New Roman" pitchFamily="18" charset="0"/>
              </a:rPr>
              <a:t>   rconj</a:t>
            </a:r>
          </a:p>
          <a:p>
            <a:r>
              <a:rPr lang="en-US" sz="2400">
                <a:latin typeface="Times New Roman" pitchFamily="18" charset="0"/>
              </a:rPr>
              <a:t>(revolutionary)</a:t>
            </a:r>
          </a:p>
        </p:txBody>
      </p:sp>
      <p:sp>
        <p:nvSpPr>
          <p:cNvPr id="50188" name="Line 12"/>
          <p:cNvSpPr>
            <a:spLocks noChangeShapeType="1"/>
          </p:cNvSpPr>
          <p:nvPr/>
        </p:nvSpPr>
        <p:spPr bwMode="auto">
          <a:xfrm flipH="1">
            <a:off x="1447800" y="2819400"/>
            <a:ext cx="1981200" cy="381000"/>
          </a:xfrm>
          <a:prstGeom prst="line">
            <a:avLst/>
          </a:prstGeom>
          <a:noFill/>
          <a:ln w="38100">
            <a:solidFill>
              <a:srgbClr val="00FFFF"/>
            </a:solidFill>
            <a:round/>
            <a:headEnd/>
            <a:tailEnd type="triangle" w="med" len="med"/>
          </a:ln>
        </p:spPr>
        <p:txBody>
          <a:bodyPr wrap="none" anchor="ctr"/>
          <a:lstStyle/>
          <a:p>
            <a:endParaRPr lang="en-US"/>
          </a:p>
        </p:txBody>
      </p:sp>
      <p:sp>
        <p:nvSpPr>
          <p:cNvPr id="50189" name="Line 13"/>
          <p:cNvSpPr>
            <a:spLocks noChangeShapeType="1"/>
          </p:cNvSpPr>
          <p:nvPr/>
        </p:nvSpPr>
        <p:spPr bwMode="auto">
          <a:xfrm flipH="1">
            <a:off x="3505200" y="2819400"/>
            <a:ext cx="76200" cy="533400"/>
          </a:xfrm>
          <a:prstGeom prst="line">
            <a:avLst/>
          </a:prstGeom>
          <a:noFill/>
          <a:ln w="9525">
            <a:solidFill>
              <a:schemeClr val="tx1"/>
            </a:solidFill>
            <a:round/>
            <a:headEnd/>
            <a:tailEnd type="triangle" w="med" len="med"/>
          </a:ln>
        </p:spPr>
        <p:txBody>
          <a:bodyPr wrap="none" anchor="ctr"/>
          <a:lstStyle/>
          <a:p>
            <a:endParaRPr lang="en-US"/>
          </a:p>
        </p:txBody>
      </p:sp>
      <p:sp>
        <p:nvSpPr>
          <p:cNvPr id="50190" name="Line 14"/>
          <p:cNvSpPr>
            <a:spLocks noChangeShapeType="1"/>
          </p:cNvSpPr>
          <p:nvPr/>
        </p:nvSpPr>
        <p:spPr bwMode="auto">
          <a:xfrm>
            <a:off x="3962400" y="2819400"/>
            <a:ext cx="1371600" cy="457200"/>
          </a:xfrm>
          <a:prstGeom prst="line">
            <a:avLst/>
          </a:prstGeom>
          <a:noFill/>
          <a:ln w="9525">
            <a:solidFill>
              <a:schemeClr val="tx1"/>
            </a:solidFill>
            <a:round/>
            <a:headEnd/>
            <a:tailEnd type="triangle" w="med" len="med"/>
          </a:ln>
        </p:spPr>
        <p:txBody>
          <a:bodyPr wrap="none" anchor="ctr"/>
          <a:lstStyle/>
          <a:p>
            <a:endParaRPr lang="en-US"/>
          </a:p>
        </p:txBody>
      </p:sp>
      <p:sp>
        <p:nvSpPr>
          <p:cNvPr id="50191" name="Line 15"/>
          <p:cNvSpPr>
            <a:spLocks noChangeShapeType="1"/>
          </p:cNvSpPr>
          <p:nvPr/>
        </p:nvSpPr>
        <p:spPr bwMode="auto">
          <a:xfrm>
            <a:off x="4343400" y="2743200"/>
            <a:ext cx="2362200" cy="457200"/>
          </a:xfrm>
          <a:prstGeom prst="line">
            <a:avLst/>
          </a:prstGeom>
          <a:noFill/>
          <a:ln w="9525">
            <a:solidFill>
              <a:schemeClr val="tx1"/>
            </a:solidFill>
            <a:round/>
            <a:headEnd/>
            <a:tailEnd type="triangle" w="med" len="med"/>
          </a:ln>
        </p:spPr>
        <p:txBody>
          <a:bodyPr wrap="none" anchor="ctr"/>
          <a:lstStyle/>
          <a:p>
            <a:endParaRPr lang="en-US"/>
          </a:p>
        </p:txBody>
      </p:sp>
      <p:sp>
        <p:nvSpPr>
          <p:cNvPr id="50192" name="Line 16"/>
          <p:cNvSpPr>
            <a:spLocks noChangeShapeType="1"/>
          </p:cNvSpPr>
          <p:nvPr/>
        </p:nvSpPr>
        <p:spPr bwMode="auto">
          <a:xfrm flipH="1">
            <a:off x="6096000" y="4038600"/>
            <a:ext cx="762000" cy="304800"/>
          </a:xfrm>
          <a:prstGeom prst="line">
            <a:avLst/>
          </a:prstGeom>
          <a:noFill/>
          <a:ln w="9525">
            <a:solidFill>
              <a:schemeClr val="tx1"/>
            </a:solidFill>
            <a:round/>
            <a:headEnd/>
            <a:tailEnd type="triangle" w="med" len="med"/>
          </a:ln>
        </p:spPr>
        <p:txBody>
          <a:bodyPr wrap="none" anchor="ctr"/>
          <a:lstStyle/>
          <a:p>
            <a:endParaRPr lang="en-US"/>
          </a:p>
        </p:txBody>
      </p:sp>
      <p:sp>
        <p:nvSpPr>
          <p:cNvPr id="50193" name="Line 17"/>
          <p:cNvSpPr>
            <a:spLocks noChangeShapeType="1"/>
          </p:cNvSpPr>
          <p:nvPr/>
        </p:nvSpPr>
        <p:spPr bwMode="auto">
          <a:xfrm>
            <a:off x="7086600" y="40386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50194" name="Line 18"/>
          <p:cNvSpPr>
            <a:spLocks noChangeShapeType="1"/>
          </p:cNvSpPr>
          <p:nvPr/>
        </p:nvSpPr>
        <p:spPr bwMode="auto">
          <a:xfrm>
            <a:off x="7391400" y="4038600"/>
            <a:ext cx="762000" cy="381000"/>
          </a:xfrm>
          <a:prstGeom prst="line">
            <a:avLst/>
          </a:prstGeom>
          <a:noFill/>
          <a:ln w="9525">
            <a:solidFill>
              <a:schemeClr val="tx1"/>
            </a:solidFill>
            <a:round/>
            <a:headEnd/>
            <a:tailEnd type="triangle" w="med" len="med"/>
          </a:ln>
        </p:spPr>
        <p:txBody>
          <a:bodyPr wrap="none" anchor="ctr"/>
          <a:lstStyle/>
          <a:p>
            <a:endParaRPr lang="en-US"/>
          </a:p>
        </p:txBody>
      </p:sp>
      <p:sp>
        <p:nvSpPr>
          <p:cNvPr id="50195" name="Line 19"/>
          <p:cNvSpPr>
            <a:spLocks noChangeShapeType="1"/>
          </p:cNvSpPr>
          <p:nvPr/>
        </p:nvSpPr>
        <p:spPr bwMode="auto">
          <a:xfrm flipH="1">
            <a:off x="6553200" y="5257800"/>
            <a:ext cx="304800" cy="76200"/>
          </a:xfrm>
          <a:prstGeom prst="line">
            <a:avLst/>
          </a:prstGeom>
          <a:noFill/>
          <a:ln w="9525">
            <a:solidFill>
              <a:schemeClr val="tx1"/>
            </a:solidFill>
            <a:round/>
            <a:headEnd/>
            <a:tailEnd type="triangle" w="med" len="med"/>
          </a:ln>
        </p:spPr>
        <p:txBody>
          <a:bodyPr wrap="none" anchor="ctr"/>
          <a:lstStyle/>
          <a:p>
            <a:endParaRPr lang="en-US"/>
          </a:p>
        </p:txBody>
      </p:sp>
      <p:sp>
        <p:nvSpPr>
          <p:cNvPr id="50196" name="Line 20"/>
          <p:cNvSpPr>
            <a:spLocks noChangeShapeType="1"/>
          </p:cNvSpPr>
          <p:nvPr/>
        </p:nvSpPr>
        <p:spPr bwMode="auto">
          <a:xfrm>
            <a:off x="7315200" y="52578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50197" name="Line 21"/>
          <p:cNvSpPr>
            <a:spLocks noChangeShapeType="1"/>
          </p:cNvSpPr>
          <p:nvPr/>
        </p:nvSpPr>
        <p:spPr bwMode="auto">
          <a:xfrm flipH="1">
            <a:off x="1219200" y="41910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50198" name="Line 22"/>
          <p:cNvSpPr>
            <a:spLocks noChangeShapeType="1"/>
          </p:cNvSpPr>
          <p:nvPr/>
        </p:nvSpPr>
        <p:spPr bwMode="auto">
          <a:xfrm>
            <a:off x="1752600" y="41910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50199" name="Text Box 23"/>
          <p:cNvSpPr txBox="1">
            <a:spLocks noChangeArrowheads="1"/>
          </p:cNvSpPr>
          <p:nvPr/>
        </p:nvSpPr>
        <p:spPr bwMode="auto">
          <a:xfrm>
            <a:off x="228600" y="5410200"/>
            <a:ext cx="5764213" cy="457200"/>
          </a:xfrm>
          <a:prstGeom prst="rect">
            <a:avLst/>
          </a:prstGeom>
          <a:solidFill>
            <a:schemeClr val="tx2"/>
          </a:solidFill>
          <a:ln w="28575">
            <a:noFill/>
            <a:miter lim="800000"/>
            <a:headEnd/>
            <a:tailEnd/>
          </a:ln>
        </p:spPr>
        <p:txBody>
          <a:bodyPr wrap="none">
            <a:spAutoFit/>
          </a:bodyPr>
          <a:lstStyle/>
          <a:p>
            <a:r>
              <a:rPr lang="en-US" sz="2400" b="1">
                <a:solidFill>
                  <a:srgbClr val="000000"/>
                </a:solidFill>
                <a:latin typeface="Times New Roman" pitchFamily="18" charset="0"/>
              </a:rPr>
              <a:t>Prob(“when_clause is removed”| “v=give”)</a:t>
            </a:r>
          </a:p>
        </p:txBody>
      </p:sp>
      <p:sp>
        <p:nvSpPr>
          <p:cNvPr id="50200" name="Text Box 24"/>
          <p:cNvSpPr txBox="1">
            <a:spLocks noChangeArrowheads="1"/>
          </p:cNvSpPr>
          <p:nvPr/>
        </p:nvSpPr>
        <p:spPr bwMode="auto">
          <a:xfrm>
            <a:off x="228600" y="6172200"/>
            <a:ext cx="7343775" cy="457200"/>
          </a:xfrm>
          <a:prstGeom prst="rect">
            <a:avLst/>
          </a:prstGeom>
          <a:solidFill>
            <a:schemeClr val="tx2"/>
          </a:solidFill>
          <a:ln w="28575">
            <a:noFill/>
            <a:miter lim="800000"/>
            <a:headEnd/>
            <a:tailEnd/>
          </a:ln>
        </p:spPr>
        <p:txBody>
          <a:bodyPr wrap="none">
            <a:spAutoFit/>
          </a:bodyPr>
          <a:lstStyle/>
          <a:p>
            <a:r>
              <a:rPr lang="en-US" sz="2400" b="1">
                <a:solidFill>
                  <a:srgbClr val="000000"/>
                </a:solidFill>
                <a:latin typeface="Times New Roman" pitchFamily="18" charset="0"/>
              </a:rPr>
              <a:t>Prob (“to_infinitive modifier is removed” | “n=device”)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609600" y="457200"/>
            <a:ext cx="7772400" cy="1143000"/>
          </a:xfrm>
        </p:spPr>
        <p:txBody>
          <a:bodyPr/>
          <a:lstStyle/>
          <a:p>
            <a:pPr>
              <a:defRPr/>
            </a:pPr>
            <a:r>
              <a:rPr lang="en-US" smtClean="0"/>
              <a:t>Step 4: Make the final decision</a:t>
            </a:r>
          </a:p>
        </p:txBody>
      </p:sp>
      <p:sp>
        <p:nvSpPr>
          <p:cNvPr id="51203" name="Text Box 3"/>
          <p:cNvSpPr txBox="1">
            <a:spLocks noChangeArrowheads="1"/>
          </p:cNvSpPr>
          <p:nvPr/>
        </p:nvSpPr>
        <p:spPr bwMode="auto">
          <a:xfrm>
            <a:off x="3048000" y="1981200"/>
            <a:ext cx="1460500" cy="822325"/>
          </a:xfrm>
          <a:prstGeom prst="rect">
            <a:avLst/>
          </a:prstGeom>
          <a:noFill/>
          <a:ln w="9525">
            <a:noFill/>
            <a:miter lim="800000"/>
            <a:headEnd/>
            <a:tailEnd/>
          </a:ln>
        </p:spPr>
        <p:txBody>
          <a:bodyPr wrap="none">
            <a:spAutoFit/>
          </a:bodyPr>
          <a:lstStyle/>
          <a:p>
            <a:r>
              <a:rPr lang="en-US" sz="2400">
                <a:latin typeface="Times New Roman" pitchFamily="18" charset="0"/>
              </a:rPr>
              <a:t>    verb</a:t>
            </a:r>
          </a:p>
          <a:p>
            <a:r>
              <a:rPr lang="en-US" sz="2400">
                <a:latin typeface="Times New Roman" pitchFamily="18" charset="0"/>
              </a:rPr>
              <a:t>(will give)</a:t>
            </a:r>
          </a:p>
        </p:txBody>
      </p:sp>
      <p:sp>
        <p:nvSpPr>
          <p:cNvPr id="51204" name="Text Box 4"/>
          <p:cNvSpPr txBox="1">
            <a:spLocks noChangeArrowheads="1"/>
          </p:cNvSpPr>
          <p:nvPr/>
        </p:nvSpPr>
        <p:spPr bwMode="auto">
          <a:xfrm>
            <a:off x="990600" y="3200400"/>
            <a:ext cx="1047750" cy="822325"/>
          </a:xfrm>
          <a:prstGeom prst="rect">
            <a:avLst/>
          </a:prstGeom>
          <a:noFill/>
          <a:ln w="9525">
            <a:noFill/>
            <a:miter lim="800000"/>
            <a:headEnd/>
            <a:tailEnd/>
          </a:ln>
        </p:spPr>
        <p:txBody>
          <a:bodyPr wrap="none">
            <a:spAutoFit/>
          </a:bodyPr>
          <a:lstStyle/>
          <a:p>
            <a:r>
              <a:rPr lang="en-US" sz="2400">
                <a:latin typeface="Times New Roman" pitchFamily="18" charset="0"/>
              </a:rPr>
              <a:t>vsubc</a:t>
            </a:r>
          </a:p>
          <a:p>
            <a:r>
              <a:rPr lang="en-US" sz="2400">
                <a:latin typeface="Times New Roman" pitchFamily="18" charset="0"/>
              </a:rPr>
              <a:t>(when)</a:t>
            </a:r>
          </a:p>
        </p:txBody>
      </p:sp>
      <p:sp>
        <p:nvSpPr>
          <p:cNvPr id="51205" name="Text Box 5"/>
          <p:cNvSpPr txBox="1">
            <a:spLocks noChangeArrowheads="1"/>
          </p:cNvSpPr>
          <p:nvPr/>
        </p:nvSpPr>
        <p:spPr bwMode="auto">
          <a:xfrm>
            <a:off x="2895600" y="3200400"/>
            <a:ext cx="1233488" cy="822325"/>
          </a:xfrm>
          <a:prstGeom prst="rect">
            <a:avLst/>
          </a:prstGeom>
          <a:noFill/>
          <a:ln w="9525">
            <a:noFill/>
            <a:miter lim="800000"/>
            <a:headEnd/>
            <a:tailEnd/>
          </a:ln>
        </p:spPr>
        <p:txBody>
          <a:bodyPr wrap="none">
            <a:spAutoFit/>
          </a:bodyPr>
          <a:lstStyle/>
          <a:p>
            <a:r>
              <a:rPr lang="en-US" sz="2400">
                <a:latin typeface="Times New Roman" pitchFamily="18" charset="0"/>
              </a:rPr>
              <a:t>  subj</a:t>
            </a:r>
          </a:p>
          <a:p>
            <a:r>
              <a:rPr lang="en-US" sz="2400">
                <a:latin typeface="Times New Roman" pitchFamily="18" charset="0"/>
              </a:rPr>
              <a:t>(V-chip)</a:t>
            </a:r>
          </a:p>
        </p:txBody>
      </p:sp>
      <p:sp>
        <p:nvSpPr>
          <p:cNvPr id="51206" name="Text Box 6"/>
          <p:cNvSpPr txBox="1">
            <a:spLocks noChangeArrowheads="1"/>
          </p:cNvSpPr>
          <p:nvPr/>
        </p:nvSpPr>
        <p:spPr bwMode="auto">
          <a:xfrm>
            <a:off x="4800600" y="3200400"/>
            <a:ext cx="1266825" cy="822325"/>
          </a:xfrm>
          <a:prstGeom prst="rect">
            <a:avLst/>
          </a:prstGeom>
          <a:noFill/>
          <a:ln w="9525">
            <a:noFill/>
            <a:miter lim="800000"/>
            <a:headEnd/>
            <a:tailEnd/>
          </a:ln>
        </p:spPr>
        <p:txBody>
          <a:bodyPr wrap="none">
            <a:spAutoFit/>
          </a:bodyPr>
          <a:lstStyle/>
          <a:p>
            <a:r>
              <a:rPr lang="en-US" sz="2400">
                <a:latin typeface="Times New Roman" pitchFamily="18" charset="0"/>
              </a:rPr>
              <a:t>    iobj</a:t>
            </a:r>
          </a:p>
          <a:p>
            <a:r>
              <a:rPr lang="en-US" sz="2400">
                <a:latin typeface="Times New Roman" pitchFamily="18" charset="0"/>
              </a:rPr>
              <a:t>(parents)</a:t>
            </a:r>
          </a:p>
        </p:txBody>
      </p:sp>
      <p:sp>
        <p:nvSpPr>
          <p:cNvPr id="51207" name="Text Box 7"/>
          <p:cNvSpPr txBox="1">
            <a:spLocks noChangeArrowheads="1"/>
          </p:cNvSpPr>
          <p:nvPr/>
        </p:nvSpPr>
        <p:spPr bwMode="auto">
          <a:xfrm>
            <a:off x="5486400" y="4343400"/>
            <a:ext cx="708025" cy="822325"/>
          </a:xfrm>
          <a:prstGeom prst="rect">
            <a:avLst/>
          </a:prstGeom>
          <a:noFill/>
          <a:ln w="9525">
            <a:noFill/>
            <a:miter lim="800000"/>
            <a:headEnd/>
            <a:tailEnd/>
          </a:ln>
        </p:spPr>
        <p:txBody>
          <a:bodyPr wrap="none">
            <a:spAutoFit/>
          </a:bodyPr>
          <a:lstStyle/>
          <a:p>
            <a:r>
              <a:rPr lang="en-US" sz="2400">
                <a:latin typeface="Times New Roman" pitchFamily="18" charset="0"/>
              </a:rPr>
              <a:t>ndet</a:t>
            </a:r>
          </a:p>
          <a:p>
            <a:r>
              <a:rPr lang="en-US" sz="2400">
                <a:latin typeface="Times New Roman" pitchFamily="18" charset="0"/>
              </a:rPr>
              <a:t>(a)</a:t>
            </a:r>
          </a:p>
        </p:txBody>
      </p:sp>
      <p:sp>
        <p:nvSpPr>
          <p:cNvPr id="51208" name="Text Box 8"/>
          <p:cNvSpPr txBox="1">
            <a:spLocks noChangeArrowheads="1"/>
          </p:cNvSpPr>
          <p:nvPr/>
        </p:nvSpPr>
        <p:spPr bwMode="auto">
          <a:xfrm>
            <a:off x="6705600" y="4419600"/>
            <a:ext cx="827088" cy="822325"/>
          </a:xfrm>
          <a:prstGeom prst="rect">
            <a:avLst/>
          </a:prstGeom>
          <a:noFill/>
          <a:ln w="9525">
            <a:noFill/>
            <a:miter lim="800000"/>
            <a:headEnd/>
            <a:tailEnd/>
          </a:ln>
        </p:spPr>
        <p:txBody>
          <a:bodyPr wrap="none">
            <a:spAutoFit/>
          </a:bodyPr>
          <a:lstStyle/>
          <a:p>
            <a:r>
              <a:rPr lang="en-US" sz="2400">
                <a:latin typeface="Times New Roman" pitchFamily="18" charset="0"/>
              </a:rPr>
              <a:t>adjp</a:t>
            </a:r>
          </a:p>
          <a:p>
            <a:r>
              <a:rPr lang="en-US" sz="2400">
                <a:latin typeface="Times New Roman" pitchFamily="18" charset="0"/>
              </a:rPr>
              <a:t>(and)</a:t>
            </a:r>
          </a:p>
        </p:txBody>
      </p:sp>
      <p:sp>
        <p:nvSpPr>
          <p:cNvPr id="51209" name="Text Box 9"/>
          <p:cNvSpPr txBox="1">
            <a:spLocks noChangeArrowheads="1"/>
          </p:cNvSpPr>
          <p:nvPr/>
        </p:nvSpPr>
        <p:spPr bwMode="auto">
          <a:xfrm>
            <a:off x="6019800" y="5334000"/>
            <a:ext cx="895350" cy="822325"/>
          </a:xfrm>
          <a:prstGeom prst="rect">
            <a:avLst/>
          </a:prstGeom>
          <a:noFill/>
          <a:ln w="9525">
            <a:noFill/>
            <a:miter lim="800000"/>
            <a:headEnd/>
            <a:tailEnd/>
          </a:ln>
        </p:spPr>
        <p:txBody>
          <a:bodyPr wrap="none">
            <a:spAutoFit/>
          </a:bodyPr>
          <a:lstStyle/>
          <a:p>
            <a:r>
              <a:rPr lang="en-US" sz="2400">
                <a:latin typeface="Times New Roman" pitchFamily="18" charset="0"/>
              </a:rPr>
              <a:t>lconj</a:t>
            </a:r>
          </a:p>
          <a:p>
            <a:r>
              <a:rPr lang="en-US" sz="2400">
                <a:latin typeface="Times New Roman" pitchFamily="18" charset="0"/>
              </a:rPr>
              <a:t>(new)</a:t>
            </a:r>
          </a:p>
        </p:txBody>
      </p:sp>
      <p:sp>
        <p:nvSpPr>
          <p:cNvPr id="51210" name="Text Box 10"/>
          <p:cNvSpPr txBox="1">
            <a:spLocks noChangeArrowheads="1"/>
          </p:cNvSpPr>
          <p:nvPr/>
        </p:nvSpPr>
        <p:spPr bwMode="auto">
          <a:xfrm>
            <a:off x="7086600" y="5257800"/>
            <a:ext cx="2027238" cy="822325"/>
          </a:xfrm>
          <a:prstGeom prst="rect">
            <a:avLst/>
          </a:prstGeom>
          <a:noFill/>
          <a:ln w="9525">
            <a:noFill/>
            <a:miter lim="800000"/>
            <a:headEnd/>
            <a:tailEnd/>
          </a:ln>
        </p:spPr>
        <p:txBody>
          <a:bodyPr wrap="none">
            <a:spAutoFit/>
          </a:bodyPr>
          <a:lstStyle/>
          <a:p>
            <a:r>
              <a:rPr lang="en-US" sz="2400">
                <a:latin typeface="Times New Roman" pitchFamily="18" charset="0"/>
              </a:rPr>
              <a:t>   rconj</a:t>
            </a:r>
          </a:p>
          <a:p>
            <a:r>
              <a:rPr lang="en-US" sz="2400">
                <a:latin typeface="Times New Roman" pitchFamily="18" charset="0"/>
              </a:rPr>
              <a:t>(revolutionary)</a:t>
            </a:r>
          </a:p>
        </p:txBody>
      </p:sp>
      <p:sp>
        <p:nvSpPr>
          <p:cNvPr id="51211" name="Line 11"/>
          <p:cNvSpPr>
            <a:spLocks noChangeShapeType="1"/>
          </p:cNvSpPr>
          <p:nvPr/>
        </p:nvSpPr>
        <p:spPr bwMode="auto">
          <a:xfrm flipH="1">
            <a:off x="1447800" y="2819400"/>
            <a:ext cx="1981200" cy="381000"/>
          </a:xfrm>
          <a:prstGeom prst="line">
            <a:avLst/>
          </a:prstGeom>
          <a:noFill/>
          <a:ln w="9525">
            <a:solidFill>
              <a:schemeClr val="tx1"/>
            </a:solidFill>
            <a:round/>
            <a:headEnd/>
            <a:tailEnd type="triangle" w="med" len="med"/>
          </a:ln>
        </p:spPr>
        <p:txBody>
          <a:bodyPr wrap="none" anchor="ctr"/>
          <a:lstStyle/>
          <a:p>
            <a:endParaRPr lang="en-US"/>
          </a:p>
        </p:txBody>
      </p:sp>
      <p:sp>
        <p:nvSpPr>
          <p:cNvPr id="51212" name="Line 12"/>
          <p:cNvSpPr>
            <a:spLocks noChangeShapeType="1"/>
          </p:cNvSpPr>
          <p:nvPr/>
        </p:nvSpPr>
        <p:spPr bwMode="auto">
          <a:xfrm flipH="1">
            <a:off x="3505200" y="2819400"/>
            <a:ext cx="76200" cy="533400"/>
          </a:xfrm>
          <a:prstGeom prst="line">
            <a:avLst/>
          </a:prstGeom>
          <a:noFill/>
          <a:ln w="9525">
            <a:solidFill>
              <a:schemeClr val="tx1"/>
            </a:solidFill>
            <a:round/>
            <a:headEnd/>
            <a:tailEnd type="triangle" w="med" len="med"/>
          </a:ln>
        </p:spPr>
        <p:txBody>
          <a:bodyPr wrap="none" anchor="ctr"/>
          <a:lstStyle/>
          <a:p>
            <a:endParaRPr lang="en-US"/>
          </a:p>
        </p:txBody>
      </p:sp>
      <p:sp>
        <p:nvSpPr>
          <p:cNvPr id="51213" name="Line 13"/>
          <p:cNvSpPr>
            <a:spLocks noChangeShapeType="1"/>
          </p:cNvSpPr>
          <p:nvPr/>
        </p:nvSpPr>
        <p:spPr bwMode="auto">
          <a:xfrm>
            <a:off x="3962400" y="2819400"/>
            <a:ext cx="1371600" cy="457200"/>
          </a:xfrm>
          <a:prstGeom prst="line">
            <a:avLst/>
          </a:prstGeom>
          <a:noFill/>
          <a:ln w="9525">
            <a:solidFill>
              <a:schemeClr val="tx1"/>
            </a:solidFill>
            <a:round/>
            <a:headEnd/>
            <a:tailEnd type="triangle" w="med" len="med"/>
          </a:ln>
        </p:spPr>
        <p:txBody>
          <a:bodyPr wrap="none" anchor="ctr"/>
          <a:lstStyle/>
          <a:p>
            <a:endParaRPr lang="en-US"/>
          </a:p>
        </p:txBody>
      </p:sp>
      <p:sp>
        <p:nvSpPr>
          <p:cNvPr id="51214" name="Line 14"/>
          <p:cNvSpPr>
            <a:spLocks noChangeShapeType="1"/>
          </p:cNvSpPr>
          <p:nvPr/>
        </p:nvSpPr>
        <p:spPr bwMode="auto">
          <a:xfrm>
            <a:off x="4343400" y="2743200"/>
            <a:ext cx="2362200" cy="457200"/>
          </a:xfrm>
          <a:prstGeom prst="line">
            <a:avLst/>
          </a:prstGeom>
          <a:noFill/>
          <a:ln w="9525">
            <a:solidFill>
              <a:schemeClr val="tx1"/>
            </a:solidFill>
            <a:round/>
            <a:headEnd/>
            <a:tailEnd type="triangle" w="med" len="med"/>
          </a:ln>
        </p:spPr>
        <p:txBody>
          <a:bodyPr wrap="none" anchor="ctr"/>
          <a:lstStyle/>
          <a:p>
            <a:endParaRPr lang="en-US"/>
          </a:p>
        </p:txBody>
      </p:sp>
      <p:sp>
        <p:nvSpPr>
          <p:cNvPr id="51215" name="Line 15"/>
          <p:cNvSpPr>
            <a:spLocks noChangeShapeType="1"/>
          </p:cNvSpPr>
          <p:nvPr/>
        </p:nvSpPr>
        <p:spPr bwMode="auto">
          <a:xfrm flipH="1">
            <a:off x="6096000" y="4038600"/>
            <a:ext cx="762000" cy="304800"/>
          </a:xfrm>
          <a:prstGeom prst="line">
            <a:avLst/>
          </a:prstGeom>
          <a:noFill/>
          <a:ln w="9525">
            <a:solidFill>
              <a:schemeClr val="tx1"/>
            </a:solidFill>
            <a:round/>
            <a:headEnd/>
            <a:tailEnd type="triangle" w="med" len="med"/>
          </a:ln>
        </p:spPr>
        <p:txBody>
          <a:bodyPr wrap="none" anchor="ctr"/>
          <a:lstStyle/>
          <a:p>
            <a:endParaRPr lang="en-US"/>
          </a:p>
        </p:txBody>
      </p:sp>
      <p:sp>
        <p:nvSpPr>
          <p:cNvPr id="51216" name="Line 16"/>
          <p:cNvSpPr>
            <a:spLocks noChangeShapeType="1"/>
          </p:cNvSpPr>
          <p:nvPr/>
        </p:nvSpPr>
        <p:spPr bwMode="auto">
          <a:xfrm>
            <a:off x="7086600" y="40386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51217" name="Line 17"/>
          <p:cNvSpPr>
            <a:spLocks noChangeShapeType="1"/>
          </p:cNvSpPr>
          <p:nvPr/>
        </p:nvSpPr>
        <p:spPr bwMode="auto">
          <a:xfrm>
            <a:off x="7391400" y="4038600"/>
            <a:ext cx="762000" cy="381000"/>
          </a:xfrm>
          <a:prstGeom prst="line">
            <a:avLst/>
          </a:prstGeom>
          <a:noFill/>
          <a:ln w="9525">
            <a:solidFill>
              <a:schemeClr val="tx1"/>
            </a:solidFill>
            <a:round/>
            <a:headEnd/>
            <a:tailEnd type="triangle" w="med" len="med"/>
          </a:ln>
        </p:spPr>
        <p:txBody>
          <a:bodyPr wrap="none" anchor="ctr"/>
          <a:lstStyle/>
          <a:p>
            <a:endParaRPr lang="en-US"/>
          </a:p>
        </p:txBody>
      </p:sp>
      <p:sp>
        <p:nvSpPr>
          <p:cNvPr id="51218" name="Line 18"/>
          <p:cNvSpPr>
            <a:spLocks noChangeShapeType="1"/>
          </p:cNvSpPr>
          <p:nvPr/>
        </p:nvSpPr>
        <p:spPr bwMode="auto">
          <a:xfrm flipH="1">
            <a:off x="6553200" y="5257800"/>
            <a:ext cx="304800" cy="76200"/>
          </a:xfrm>
          <a:prstGeom prst="line">
            <a:avLst/>
          </a:prstGeom>
          <a:noFill/>
          <a:ln w="9525">
            <a:solidFill>
              <a:schemeClr val="tx1"/>
            </a:solidFill>
            <a:round/>
            <a:headEnd/>
            <a:tailEnd type="triangle" w="med" len="med"/>
          </a:ln>
        </p:spPr>
        <p:txBody>
          <a:bodyPr wrap="none" anchor="ctr"/>
          <a:lstStyle/>
          <a:p>
            <a:endParaRPr lang="en-US"/>
          </a:p>
        </p:txBody>
      </p:sp>
      <p:sp>
        <p:nvSpPr>
          <p:cNvPr id="51219" name="Line 19"/>
          <p:cNvSpPr>
            <a:spLocks noChangeShapeType="1"/>
          </p:cNvSpPr>
          <p:nvPr/>
        </p:nvSpPr>
        <p:spPr bwMode="auto">
          <a:xfrm>
            <a:off x="7315200" y="5257800"/>
            <a:ext cx="228600" cy="152400"/>
          </a:xfrm>
          <a:prstGeom prst="line">
            <a:avLst/>
          </a:prstGeom>
          <a:noFill/>
          <a:ln w="9525">
            <a:solidFill>
              <a:schemeClr val="tx1"/>
            </a:solidFill>
            <a:round/>
            <a:headEnd/>
            <a:tailEnd type="triangle" w="med" len="med"/>
          </a:ln>
        </p:spPr>
        <p:txBody>
          <a:bodyPr wrap="none" anchor="ctr"/>
          <a:lstStyle/>
          <a:p>
            <a:endParaRPr lang="en-US"/>
          </a:p>
        </p:txBody>
      </p:sp>
      <p:sp>
        <p:nvSpPr>
          <p:cNvPr id="51220" name="Line 20"/>
          <p:cNvSpPr>
            <a:spLocks noChangeShapeType="1"/>
          </p:cNvSpPr>
          <p:nvPr/>
        </p:nvSpPr>
        <p:spPr bwMode="auto">
          <a:xfrm flipH="1">
            <a:off x="1219200" y="41910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51221" name="Line 21"/>
          <p:cNvSpPr>
            <a:spLocks noChangeShapeType="1"/>
          </p:cNvSpPr>
          <p:nvPr/>
        </p:nvSpPr>
        <p:spPr bwMode="auto">
          <a:xfrm>
            <a:off x="1752600" y="4191000"/>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51222" name="Text Box 22"/>
          <p:cNvSpPr txBox="1">
            <a:spLocks noChangeArrowheads="1"/>
          </p:cNvSpPr>
          <p:nvPr/>
        </p:nvSpPr>
        <p:spPr bwMode="auto">
          <a:xfrm>
            <a:off x="3962400" y="19812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23" name="Text Box 23"/>
          <p:cNvSpPr txBox="1">
            <a:spLocks noChangeArrowheads="1"/>
          </p:cNvSpPr>
          <p:nvPr/>
        </p:nvSpPr>
        <p:spPr bwMode="auto">
          <a:xfrm>
            <a:off x="4343400" y="19812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24" name="Text Box 24"/>
          <p:cNvSpPr txBox="1">
            <a:spLocks noChangeArrowheads="1"/>
          </p:cNvSpPr>
          <p:nvPr/>
        </p:nvSpPr>
        <p:spPr bwMode="auto">
          <a:xfrm>
            <a:off x="4876800" y="19812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25" name="Text Box 25"/>
          <p:cNvSpPr txBox="1">
            <a:spLocks noChangeArrowheads="1"/>
          </p:cNvSpPr>
          <p:nvPr/>
        </p:nvSpPr>
        <p:spPr bwMode="auto">
          <a:xfrm>
            <a:off x="5715000" y="60960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26" name="Text Box 26"/>
          <p:cNvSpPr txBox="1">
            <a:spLocks noChangeArrowheads="1"/>
          </p:cNvSpPr>
          <p:nvPr/>
        </p:nvSpPr>
        <p:spPr bwMode="auto">
          <a:xfrm>
            <a:off x="6096000" y="60960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27" name="Text Box 27"/>
          <p:cNvSpPr txBox="1">
            <a:spLocks noChangeArrowheads="1"/>
          </p:cNvSpPr>
          <p:nvPr/>
        </p:nvSpPr>
        <p:spPr bwMode="auto">
          <a:xfrm>
            <a:off x="6629400" y="60960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28" name="Text Box 28"/>
          <p:cNvSpPr txBox="1">
            <a:spLocks noChangeArrowheads="1"/>
          </p:cNvSpPr>
          <p:nvPr/>
        </p:nvSpPr>
        <p:spPr bwMode="auto">
          <a:xfrm>
            <a:off x="1752600" y="32004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29" name="Text Box 29"/>
          <p:cNvSpPr txBox="1">
            <a:spLocks noChangeArrowheads="1"/>
          </p:cNvSpPr>
          <p:nvPr/>
        </p:nvSpPr>
        <p:spPr bwMode="auto">
          <a:xfrm>
            <a:off x="2133600" y="32004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30" name="Text Box 30"/>
          <p:cNvSpPr txBox="1">
            <a:spLocks noChangeArrowheads="1"/>
          </p:cNvSpPr>
          <p:nvPr/>
        </p:nvSpPr>
        <p:spPr bwMode="auto">
          <a:xfrm>
            <a:off x="2667000" y="32004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31" name="Text Box 31"/>
          <p:cNvSpPr txBox="1">
            <a:spLocks noChangeArrowheads="1"/>
          </p:cNvSpPr>
          <p:nvPr/>
        </p:nvSpPr>
        <p:spPr bwMode="auto">
          <a:xfrm>
            <a:off x="3657600" y="32004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32" name="Text Box 32"/>
          <p:cNvSpPr txBox="1">
            <a:spLocks noChangeArrowheads="1"/>
          </p:cNvSpPr>
          <p:nvPr/>
        </p:nvSpPr>
        <p:spPr bwMode="auto">
          <a:xfrm>
            <a:off x="4038600" y="32004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33" name="Text Box 33"/>
          <p:cNvSpPr txBox="1">
            <a:spLocks noChangeArrowheads="1"/>
          </p:cNvSpPr>
          <p:nvPr/>
        </p:nvSpPr>
        <p:spPr bwMode="auto">
          <a:xfrm>
            <a:off x="4572000" y="32004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34" name="Text Box 34"/>
          <p:cNvSpPr txBox="1">
            <a:spLocks noChangeArrowheads="1"/>
          </p:cNvSpPr>
          <p:nvPr/>
        </p:nvSpPr>
        <p:spPr bwMode="auto">
          <a:xfrm>
            <a:off x="5715000" y="32766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35" name="Text Box 35"/>
          <p:cNvSpPr txBox="1">
            <a:spLocks noChangeArrowheads="1"/>
          </p:cNvSpPr>
          <p:nvPr/>
        </p:nvSpPr>
        <p:spPr bwMode="auto">
          <a:xfrm>
            <a:off x="6096000" y="32766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36" name="Text Box 36"/>
          <p:cNvSpPr txBox="1">
            <a:spLocks noChangeArrowheads="1"/>
          </p:cNvSpPr>
          <p:nvPr/>
        </p:nvSpPr>
        <p:spPr bwMode="auto">
          <a:xfrm>
            <a:off x="6629400" y="32766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37" name="Text Box 37"/>
          <p:cNvSpPr txBox="1">
            <a:spLocks noChangeArrowheads="1"/>
          </p:cNvSpPr>
          <p:nvPr/>
        </p:nvSpPr>
        <p:spPr bwMode="auto">
          <a:xfrm>
            <a:off x="7315200" y="60198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38" name="Text Box 38"/>
          <p:cNvSpPr txBox="1">
            <a:spLocks noChangeArrowheads="1"/>
          </p:cNvSpPr>
          <p:nvPr/>
        </p:nvSpPr>
        <p:spPr bwMode="auto">
          <a:xfrm>
            <a:off x="7696200" y="60198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39" name="Text Box 39"/>
          <p:cNvSpPr txBox="1">
            <a:spLocks noChangeArrowheads="1"/>
          </p:cNvSpPr>
          <p:nvPr/>
        </p:nvSpPr>
        <p:spPr bwMode="auto">
          <a:xfrm>
            <a:off x="8229600" y="60198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40" name="Text Box 40"/>
          <p:cNvSpPr txBox="1">
            <a:spLocks noChangeArrowheads="1"/>
          </p:cNvSpPr>
          <p:nvPr/>
        </p:nvSpPr>
        <p:spPr bwMode="auto">
          <a:xfrm>
            <a:off x="4038600" y="43434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41" name="Text Box 41"/>
          <p:cNvSpPr txBox="1">
            <a:spLocks noChangeArrowheads="1"/>
          </p:cNvSpPr>
          <p:nvPr/>
        </p:nvSpPr>
        <p:spPr bwMode="auto">
          <a:xfrm>
            <a:off x="4419600" y="43434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42" name="Text Box 42"/>
          <p:cNvSpPr txBox="1">
            <a:spLocks noChangeArrowheads="1"/>
          </p:cNvSpPr>
          <p:nvPr/>
        </p:nvSpPr>
        <p:spPr bwMode="auto">
          <a:xfrm>
            <a:off x="4953000" y="43434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43" name="Text Box 43"/>
          <p:cNvSpPr txBox="1">
            <a:spLocks noChangeArrowheads="1"/>
          </p:cNvSpPr>
          <p:nvPr/>
        </p:nvSpPr>
        <p:spPr bwMode="auto">
          <a:xfrm>
            <a:off x="7391400" y="44196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44" name="Text Box 44"/>
          <p:cNvSpPr txBox="1">
            <a:spLocks noChangeArrowheads="1"/>
          </p:cNvSpPr>
          <p:nvPr/>
        </p:nvSpPr>
        <p:spPr bwMode="auto">
          <a:xfrm>
            <a:off x="7772400" y="44196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45" name="Text Box 45"/>
          <p:cNvSpPr txBox="1">
            <a:spLocks noChangeArrowheads="1"/>
          </p:cNvSpPr>
          <p:nvPr/>
        </p:nvSpPr>
        <p:spPr bwMode="auto">
          <a:xfrm>
            <a:off x="8305800" y="44196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46" name="Text Box 46"/>
          <p:cNvSpPr txBox="1">
            <a:spLocks noChangeArrowheads="1"/>
          </p:cNvSpPr>
          <p:nvPr/>
        </p:nvSpPr>
        <p:spPr bwMode="auto">
          <a:xfrm>
            <a:off x="6400800" y="3124200"/>
            <a:ext cx="1181100" cy="822325"/>
          </a:xfrm>
          <a:prstGeom prst="rect">
            <a:avLst/>
          </a:prstGeom>
          <a:noFill/>
          <a:ln w="9525">
            <a:noFill/>
            <a:miter lim="800000"/>
            <a:headEnd/>
            <a:tailEnd/>
          </a:ln>
        </p:spPr>
        <p:txBody>
          <a:bodyPr wrap="none">
            <a:spAutoFit/>
          </a:bodyPr>
          <a:lstStyle/>
          <a:p>
            <a:r>
              <a:rPr lang="en-US" sz="2400">
                <a:latin typeface="Times New Roman" pitchFamily="18" charset="0"/>
              </a:rPr>
              <a:t>   obj</a:t>
            </a:r>
          </a:p>
          <a:p>
            <a:r>
              <a:rPr lang="en-US" sz="2400">
                <a:latin typeface="Times New Roman" pitchFamily="18" charset="0"/>
              </a:rPr>
              <a:t>(device)</a:t>
            </a:r>
          </a:p>
        </p:txBody>
      </p:sp>
      <p:sp>
        <p:nvSpPr>
          <p:cNvPr id="51247" name="Text Box 47"/>
          <p:cNvSpPr txBox="1">
            <a:spLocks noChangeArrowheads="1"/>
          </p:cNvSpPr>
          <p:nvPr/>
        </p:nvSpPr>
        <p:spPr bwMode="auto">
          <a:xfrm>
            <a:off x="7162800" y="3200400"/>
            <a:ext cx="369888" cy="457200"/>
          </a:xfrm>
          <a:prstGeom prst="rect">
            <a:avLst/>
          </a:prstGeom>
          <a:solidFill>
            <a:srgbClr val="FFFF00"/>
          </a:solidFill>
          <a:ln w="28575">
            <a:noFill/>
            <a:miter lim="800000"/>
            <a:headEnd/>
            <a:tailEnd/>
          </a:ln>
        </p:spPr>
        <p:txBody>
          <a:bodyPr wrap="none">
            <a:spAutoFit/>
          </a:bodyPr>
          <a:lstStyle/>
          <a:p>
            <a:r>
              <a:rPr lang="en-US" sz="2400">
                <a:solidFill>
                  <a:srgbClr val="000000"/>
                </a:solidFill>
                <a:latin typeface="Times New Roman" pitchFamily="18" charset="0"/>
              </a:rPr>
              <a:t>L</a:t>
            </a:r>
          </a:p>
        </p:txBody>
      </p:sp>
      <p:sp>
        <p:nvSpPr>
          <p:cNvPr id="51248" name="Text Box 48"/>
          <p:cNvSpPr txBox="1">
            <a:spLocks noChangeArrowheads="1"/>
          </p:cNvSpPr>
          <p:nvPr/>
        </p:nvSpPr>
        <p:spPr bwMode="auto">
          <a:xfrm>
            <a:off x="7543800" y="3200400"/>
            <a:ext cx="539750" cy="457200"/>
          </a:xfrm>
          <a:prstGeom prst="rect">
            <a:avLst/>
          </a:prstGeom>
          <a:solidFill>
            <a:srgbClr val="009900"/>
          </a:solidFill>
          <a:ln w="28575">
            <a:noFill/>
            <a:miter lim="800000"/>
            <a:headEnd/>
            <a:tailEnd/>
          </a:ln>
        </p:spPr>
        <p:txBody>
          <a:bodyPr wrap="none">
            <a:spAutoFit/>
          </a:bodyPr>
          <a:lstStyle/>
          <a:p>
            <a:r>
              <a:rPr lang="en-US" sz="2400">
                <a:solidFill>
                  <a:srgbClr val="000000"/>
                </a:solidFill>
                <a:latin typeface="Times New Roman" pitchFamily="18" charset="0"/>
              </a:rPr>
              <a:t>Cn</a:t>
            </a:r>
          </a:p>
        </p:txBody>
      </p:sp>
      <p:sp>
        <p:nvSpPr>
          <p:cNvPr id="51249" name="Text Box 49"/>
          <p:cNvSpPr txBox="1">
            <a:spLocks noChangeArrowheads="1"/>
          </p:cNvSpPr>
          <p:nvPr/>
        </p:nvSpPr>
        <p:spPr bwMode="auto">
          <a:xfrm>
            <a:off x="8077200" y="3200400"/>
            <a:ext cx="455613" cy="457200"/>
          </a:xfrm>
          <a:prstGeom prst="rect">
            <a:avLst/>
          </a:prstGeom>
          <a:solidFill>
            <a:schemeClr val="tx2"/>
          </a:solidFill>
          <a:ln w="28575">
            <a:noFill/>
            <a:miter lim="800000"/>
            <a:headEnd/>
            <a:tailEnd/>
          </a:ln>
        </p:spPr>
        <p:txBody>
          <a:bodyPr wrap="none">
            <a:spAutoFit/>
          </a:bodyPr>
          <a:lstStyle/>
          <a:p>
            <a:r>
              <a:rPr lang="en-US" sz="2400">
                <a:solidFill>
                  <a:srgbClr val="000000"/>
                </a:solidFill>
                <a:latin typeface="Times New Roman" pitchFamily="18" charset="0"/>
              </a:rPr>
              <a:t>Pr</a:t>
            </a:r>
          </a:p>
        </p:txBody>
      </p:sp>
      <p:sp>
        <p:nvSpPr>
          <p:cNvPr id="51250" name="Text Box 50"/>
          <p:cNvSpPr txBox="1">
            <a:spLocks noChangeArrowheads="1"/>
          </p:cNvSpPr>
          <p:nvPr/>
        </p:nvSpPr>
        <p:spPr bwMode="auto">
          <a:xfrm>
            <a:off x="1050925" y="5222875"/>
            <a:ext cx="2332038" cy="1187450"/>
          </a:xfrm>
          <a:prstGeom prst="rect">
            <a:avLst/>
          </a:prstGeom>
          <a:solidFill>
            <a:schemeClr val="bg1"/>
          </a:solidFill>
          <a:ln w="28575">
            <a:noFill/>
            <a:miter lim="800000"/>
            <a:headEnd/>
            <a:tailEnd/>
          </a:ln>
        </p:spPr>
        <p:txBody>
          <a:bodyPr wrap="none">
            <a:spAutoFit/>
          </a:bodyPr>
          <a:lstStyle/>
          <a:p>
            <a:r>
              <a:rPr lang="en-US" sz="2400">
                <a:solidFill>
                  <a:srgbClr val="000000"/>
                </a:solidFill>
                <a:latin typeface="Times New Roman" pitchFamily="18" charset="0"/>
              </a:rPr>
              <a:t>L -- linguistic</a:t>
            </a:r>
          </a:p>
          <a:p>
            <a:r>
              <a:rPr lang="en-US" sz="2400">
                <a:solidFill>
                  <a:srgbClr val="000000"/>
                </a:solidFill>
                <a:latin typeface="Times New Roman" pitchFamily="18" charset="0"/>
              </a:rPr>
              <a:t>Cn -- context</a:t>
            </a:r>
          </a:p>
          <a:p>
            <a:r>
              <a:rPr lang="en-US" sz="2400">
                <a:solidFill>
                  <a:srgbClr val="000000"/>
                </a:solidFill>
                <a:latin typeface="Times New Roman" pitchFamily="18" charset="0"/>
              </a:rPr>
              <a:t>Pr -- probabilities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a:defRPr/>
            </a:pPr>
            <a:r>
              <a:rPr lang="en-US" smtClean="0"/>
              <a:t>Evaluation of Reduction</a:t>
            </a:r>
          </a:p>
        </p:txBody>
      </p:sp>
      <p:sp>
        <p:nvSpPr>
          <p:cNvPr id="52227" name="Rectangle 3"/>
          <p:cNvSpPr>
            <a:spLocks noGrp="1" noChangeArrowheads="1"/>
          </p:cNvSpPr>
          <p:nvPr>
            <p:ph type="body" idx="1"/>
          </p:nvPr>
        </p:nvSpPr>
        <p:spPr/>
        <p:txBody>
          <a:bodyPr/>
          <a:lstStyle/>
          <a:p>
            <a:r>
              <a:rPr lang="en-US" smtClean="0"/>
              <a:t>Success rate: 81.3% </a:t>
            </a:r>
          </a:p>
          <a:p>
            <a:pPr lvl="1"/>
            <a:r>
              <a:rPr lang="en-US" smtClean="0"/>
              <a:t>500 sentences reduced by humans</a:t>
            </a:r>
          </a:p>
          <a:p>
            <a:pPr lvl="1"/>
            <a:r>
              <a:rPr lang="en-US" smtClean="0"/>
              <a:t>Baseline: 43.2% (remove all the clauses, prepositional phrases, to-infinitives,…)</a:t>
            </a:r>
          </a:p>
          <a:p>
            <a:r>
              <a:rPr lang="en-US" smtClean="0"/>
              <a:t>Reduction rate: 32.7%</a:t>
            </a:r>
          </a:p>
          <a:p>
            <a:pPr lvl="1"/>
            <a:r>
              <a:rPr lang="en-US" smtClean="0"/>
              <a:t>Professionals: 41.8%</a:t>
            </a:r>
          </a:p>
          <a:p>
            <a:r>
              <a:rPr lang="en-US" smtClean="0"/>
              <a:t>Details in (Jing-ANLP00)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Curve</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A: </a:t>
            </a:r>
            <a:r>
              <a:rPr lang="en-US" dirty="0" smtClean="0"/>
              <a:t>72-93 </a:t>
            </a:r>
          </a:p>
          <a:p>
            <a:pPr lvl="2"/>
            <a:r>
              <a:rPr lang="en-US" dirty="0" smtClean="0"/>
              <a:t>A- 72-73</a:t>
            </a:r>
          </a:p>
          <a:p>
            <a:pPr lvl="2"/>
            <a:r>
              <a:rPr lang="en-US" dirty="0" smtClean="0"/>
              <a:t>A+ 91-93</a:t>
            </a:r>
            <a:endParaRPr lang="en-US" dirty="0" smtClean="0"/>
          </a:p>
          <a:p>
            <a:r>
              <a:rPr lang="en-US" dirty="0" smtClean="0"/>
              <a:t>B: </a:t>
            </a:r>
            <a:r>
              <a:rPr lang="en-US" dirty="0" smtClean="0"/>
              <a:t>58-71</a:t>
            </a:r>
          </a:p>
          <a:p>
            <a:pPr lvl="2"/>
            <a:r>
              <a:rPr lang="en-US" dirty="0" smtClean="0"/>
              <a:t>B- 58-19</a:t>
            </a:r>
          </a:p>
          <a:p>
            <a:pPr lvl="2"/>
            <a:r>
              <a:rPr lang="en-US" dirty="0" smtClean="0"/>
              <a:t>B+ 70-71</a:t>
            </a:r>
            <a:endParaRPr lang="en-US" dirty="0" smtClean="0"/>
          </a:p>
          <a:p>
            <a:r>
              <a:rPr lang="en-US" dirty="0" smtClean="0"/>
              <a:t>C: </a:t>
            </a:r>
            <a:r>
              <a:rPr lang="en-US" dirty="0" smtClean="0"/>
              <a:t>47-57</a:t>
            </a:r>
          </a:p>
          <a:p>
            <a:pPr lvl="2"/>
            <a:r>
              <a:rPr lang="en-US" smtClean="0"/>
              <a:t>C- 47-50</a:t>
            </a:r>
            <a:endParaRPr lang="en-US" dirty="0" smtClean="0"/>
          </a:p>
          <a:p>
            <a:pPr lvl="2"/>
            <a:r>
              <a:rPr lang="en-US" dirty="0" smtClean="0"/>
              <a:t>C+ 56-57</a:t>
            </a:r>
            <a:endParaRPr lang="en-US" dirty="0" smtClean="0"/>
          </a:p>
          <a:p>
            <a:r>
              <a:rPr lang="en-US" dirty="0" smtClean="0"/>
              <a:t>D: 39-46</a:t>
            </a:r>
            <a:br>
              <a:rPr lang="en-US" dirty="0" smtClean="0"/>
            </a:br>
            <a:endParaRPr lang="en-US" dirty="0" smtClean="0"/>
          </a:p>
          <a:p>
            <a:r>
              <a:rPr lang="en-US" dirty="0" smtClean="0"/>
              <a:t>Solutions are posted on the syllabus</a:t>
            </a:r>
          </a:p>
          <a:p>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defRPr/>
            </a:pPr>
            <a:r>
              <a:rPr lang="en-US" sz="4000" smtClean="0"/>
              <a:t>Multi-Document Summarization Research Focus</a:t>
            </a:r>
          </a:p>
        </p:txBody>
      </p:sp>
      <p:sp>
        <p:nvSpPr>
          <p:cNvPr id="53251" name="Rectangle 3"/>
          <p:cNvSpPr>
            <a:spLocks noGrp="1" noChangeArrowheads="1"/>
          </p:cNvSpPr>
          <p:nvPr>
            <p:ph type="body" idx="1"/>
          </p:nvPr>
        </p:nvSpPr>
        <p:spPr/>
        <p:txBody>
          <a:bodyPr/>
          <a:lstStyle/>
          <a:p>
            <a:pPr>
              <a:lnSpc>
                <a:spcPct val="90000"/>
              </a:lnSpc>
            </a:pPr>
            <a:r>
              <a:rPr lang="en-US" sz="2800" smtClean="0"/>
              <a:t>Monitor variety of online information sources</a:t>
            </a:r>
          </a:p>
          <a:p>
            <a:pPr lvl="2">
              <a:lnSpc>
                <a:spcPct val="90000"/>
              </a:lnSpc>
            </a:pPr>
            <a:r>
              <a:rPr lang="en-US" sz="2000" smtClean="0">
                <a:solidFill>
                  <a:schemeClr val="hlink"/>
                </a:solidFill>
              </a:rPr>
              <a:t>News, multilingual </a:t>
            </a:r>
          </a:p>
          <a:p>
            <a:pPr lvl="2">
              <a:lnSpc>
                <a:spcPct val="90000"/>
              </a:lnSpc>
            </a:pPr>
            <a:r>
              <a:rPr lang="en-US" sz="2000" smtClean="0">
                <a:solidFill>
                  <a:schemeClr val="hlink"/>
                </a:solidFill>
              </a:rPr>
              <a:t>Email</a:t>
            </a:r>
            <a:br>
              <a:rPr lang="en-US" sz="2000" smtClean="0">
                <a:solidFill>
                  <a:schemeClr val="hlink"/>
                </a:solidFill>
              </a:rPr>
            </a:br>
            <a:endParaRPr lang="en-US" sz="2000" smtClean="0">
              <a:solidFill>
                <a:schemeClr val="hlink"/>
              </a:solidFill>
            </a:endParaRPr>
          </a:p>
          <a:p>
            <a:pPr>
              <a:lnSpc>
                <a:spcPct val="90000"/>
              </a:lnSpc>
            </a:pPr>
            <a:r>
              <a:rPr lang="en-US" sz="2800" smtClean="0"/>
              <a:t>Gather information on events across source and time</a:t>
            </a:r>
          </a:p>
          <a:p>
            <a:pPr lvl="2">
              <a:lnSpc>
                <a:spcPct val="90000"/>
              </a:lnSpc>
            </a:pPr>
            <a:r>
              <a:rPr lang="en-US" sz="2000" smtClean="0">
                <a:solidFill>
                  <a:schemeClr val="hlink"/>
                </a:solidFill>
              </a:rPr>
              <a:t>Same day, multiple sources</a:t>
            </a:r>
          </a:p>
          <a:p>
            <a:pPr lvl="2">
              <a:lnSpc>
                <a:spcPct val="90000"/>
              </a:lnSpc>
            </a:pPr>
            <a:r>
              <a:rPr lang="en-US" sz="2000" smtClean="0">
                <a:solidFill>
                  <a:schemeClr val="hlink"/>
                </a:solidFill>
              </a:rPr>
              <a:t>Across time</a:t>
            </a:r>
            <a:r>
              <a:rPr lang="en-US" sz="2000" smtClean="0"/>
              <a:t/>
            </a:r>
            <a:br>
              <a:rPr lang="en-US" sz="2000" smtClean="0"/>
            </a:br>
            <a:endParaRPr lang="en-US" sz="2000" smtClean="0"/>
          </a:p>
          <a:p>
            <a:pPr>
              <a:lnSpc>
                <a:spcPct val="90000"/>
              </a:lnSpc>
            </a:pPr>
            <a:r>
              <a:rPr lang="en-US" sz="2800" smtClean="0"/>
              <a:t>Summarize</a:t>
            </a:r>
          </a:p>
          <a:p>
            <a:pPr lvl="2">
              <a:lnSpc>
                <a:spcPct val="90000"/>
              </a:lnSpc>
            </a:pPr>
            <a:r>
              <a:rPr lang="en-US" sz="2000" smtClean="0">
                <a:solidFill>
                  <a:schemeClr val="hlink"/>
                </a:solidFill>
              </a:rPr>
              <a:t>Highlighting similarities, new information, different perspectives, user specified interests in real-time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a:defRPr/>
            </a:pPr>
            <a:r>
              <a:rPr lang="en-US" smtClean="0"/>
              <a:t>Our Approach</a:t>
            </a:r>
          </a:p>
        </p:txBody>
      </p:sp>
      <p:sp>
        <p:nvSpPr>
          <p:cNvPr id="54275" name="Rectangle 3"/>
          <p:cNvSpPr>
            <a:spLocks noGrp="1" noChangeArrowheads="1"/>
          </p:cNvSpPr>
          <p:nvPr>
            <p:ph type="body" idx="1"/>
          </p:nvPr>
        </p:nvSpPr>
        <p:spPr>
          <a:xfrm>
            <a:off x="685800" y="1981200"/>
            <a:ext cx="8153400" cy="4114800"/>
          </a:xfrm>
        </p:spPr>
        <p:txBody>
          <a:bodyPr/>
          <a:lstStyle/>
          <a:p>
            <a:r>
              <a:rPr lang="en-US" sz="2800" smtClean="0"/>
              <a:t>Use a hybrid of statistical and linguistic knowledge </a:t>
            </a:r>
          </a:p>
          <a:p>
            <a:r>
              <a:rPr lang="en-US" sz="2800" smtClean="0"/>
              <a:t>Statistical analysis of multiple documents </a:t>
            </a:r>
          </a:p>
          <a:p>
            <a:pPr lvl="2"/>
            <a:r>
              <a:rPr lang="en-US" sz="2000" smtClean="0"/>
              <a:t>Identify important new, contradictory information</a:t>
            </a:r>
          </a:p>
          <a:p>
            <a:r>
              <a:rPr lang="en-US" sz="2800" smtClean="0"/>
              <a:t>Information fusion and rule-driven content selection</a:t>
            </a:r>
          </a:p>
          <a:p>
            <a:r>
              <a:rPr lang="en-US" sz="2800" smtClean="0"/>
              <a:t>Generation of summary sentences </a:t>
            </a:r>
          </a:p>
          <a:p>
            <a:pPr lvl="2"/>
            <a:r>
              <a:rPr lang="en-US" sz="2000" smtClean="0"/>
              <a:t>By re-using phrases</a:t>
            </a:r>
          </a:p>
          <a:p>
            <a:pPr lvl="2"/>
            <a:r>
              <a:rPr lang="en-US" sz="2000" smtClean="0"/>
              <a:t>Automatic editing/rewriting summary</a:t>
            </a:r>
          </a:p>
          <a:p>
            <a:pPr>
              <a:buFont typeface="Wingdings" pitchFamily="2" charset="2"/>
              <a:buNone/>
            </a:pPr>
            <a:endParaRPr lang="en-US" sz="2800" smtClean="0"/>
          </a:p>
          <a:p>
            <a:pPr>
              <a:buFont typeface="Wingdings" pitchFamily="2" charset="2"/>
              <a:buNone/>
            </a:pPr>
            <a:endParaRPr lang="en-US" sz="2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1066800" y="1295400"/>
            <a:ext cx="8382000" cy="1143000"/>
          </a:xfrm>
        </p:spPr>
        <p:txBody>
          <a:bodyPr/>
          <a:lstStyle/>
          <a:p>
            <a:pPr>
              <a:defRPr/>
            </a:pPr>
            <a:r>
              <a:rPr lang="en-US" smtClean="0"/>
              <a:t>Newsblaster</a:t>
            </a:r>
            <a:br>
              <a:rPr lang="en-US" smtClean="0"/>
            </a:br>
            <a:r>
              <a:rPr lang="en-US" sz="2800" smtClean="0"/>
              <a:t>Integrated in online environment for daily news updates</a:t>
            </a:r>
            <a:br>
              <a:rPr lang="en-US" sz="2800" smtClean="0"/>
            </a:br>
            <a:r>
              <a:rPr lang="en-US" sz="2800" smtClean="0">
                <a:solidFill>
                  <a:srgbClr val="FF99FF"/>
                </a:solidFill>
                <a:effectLst>
                  <a:outerShdw blurRad="38100" dist="38100" dir="2700000" algn="tl">
                    <a:srgbClr val="FFFFFF"/>
                  </a:outerShdw>
                </a:effectLst>
                <a:hlinkClick r:id="rId3"/>
              </a:rPr>
              <a:t>http://newsblaster.cs.columbia.edu/</a:t>
            </a:r>
            <a:endParaRPr lang="en-US" sz="2800" smtClean="0">
              <a:solidFill>
                <a:srgbClr val="FF99FF"/>
              </a:solidFill>
              <a:effectLst>
                <a:outerShdw blurRad="38100" dist="38100" dir="2700000" algn="tl">
                  <a:srgbClr val="FFFFFF"/>
                </a:outerShdw>
              </a:effectLst>
            </a:endParaRPr>
          </a:p>
        </p:txBody>
      </p:sp>
      <p:pic>
        <p:nvPicPr>
          <p:cNvPr id="55299" name="Picture 3" descr="newsblaster2"/>
          <p:cNvPicPr>
            <a:picLocks noChangeAspect="1" noChangeArrowheads="1"/>
          </p:cNvPicPr>
          <p:nvPr/>
        </p:nvPicPr>
        <p:blipFill>
          <a:blip r:embed="rId4" cstate="print">
            <a:lum bright="12000"/>
          </a:blip>
          <a:srcRect/>
          <a:stretch>
            <a:fillRect/>
          </a:stretch>
        </p:blipFill>
        <p:spPr bwMode="auto">
          <a:xfrm>
            <a:off x="457200" y="3048000"/>
            <a:ext cx="5334000" cy="3556000"/>
          </a:xfrm>
          <a:prstGeom prst="rect">
            <a:avLst/>
          </a:prstGeom>
          <a:noFill/>
          <a:ln w="9525">
            <a:noFill/>
            <a:miter lim="800000"/>
            <a:headEnd/>
            <a:tailEnd/>
          </a:ln>
        </p:spPr>
      </p:pic>
      <p:pic>
        <p:nvPicPr>
          <p:cNvPr id="55300" name="Picture 4" descr="ani"/>
          <p:cNvPicPr>
            <a:picLocks noGrp="1" noChangeAspect="1" noChangeArrowheads="1"/>
          </p:cNvPicPr>
          <p:nvPr>
            <p:ph type="subTitle" idx="1"/>
          </p:nvPr>
        </p:nvPicPr>
        <p:blipFill>
          <a:blip r:embed="rId5" cstate="print"/>
          <a:srcRect/>
          <a:stretch>
            <a:fillRect/>
          </a:stretch>
        </p:blipFill>
        <p:spPr>
          <a:xfrm>
            <a:off x="6934200" y="2819400"/>
            <a:ext cx="1171575" cy="1447800"/>
          </a:xfrm>
          <a:noFill/>
        </p:spPr>
      </p:pic>
      <p:sp>
        <p:nvSpPr>
          <p:cNvPr id="55301" name="Rectangle 5"/>
          <p:cNvSpPr>
            <a:spLocks noChangeArrowheads="1"/>
          </p:cNvSpPr>
          <p:nvPr/>
        </p:nvSpPr>
        <p:spPr bwMode="auto">
          <a:xfrm>
            <a:off x="6934200" y="4191000"/>
            <a:ext cx="1600200" cy="304800"/>
          </a:xfrm>
          <a:prstGeom prst="rect">
            <a:avLst/>
          </a:prstGeom>
          <a:noFill/>
          <a:ln w="12700">
            <a:noFill/>
            <a:miter lim="800000"/>
            <a:headEnd/>
            <a:tailEnd/>
          </a:ln>
        </p:spPr>
        <p:txBody>
          <a:bodyPr>
            <a:spAutoFit/>
          </a:bodyPr>
          <a:lstStyle/>
          <a:p>
            <a:pPr>
              <a:spcBef>
                <a:spcPct val="50000"/>
              </a:spcBef>
            </a:pPr>
            <a:r>
              <a:rPr lang="en-US" sz="1400">
                <a:solidFill>
                  <a:schemeClr val="hlink"/>
                </a:solidFill>
                <a:latin typeface="Times New Roman" pitchFamily="18" charset="0"/>
              </a:rPr>
              <a:t>Ani Nenkova</a:t>
            </a:r>
          </a:p>
        </p:txBody>
      </p:sp>
      <p:sp>
        <p:nvSpPr>
          <p:cNvPr id="55302" name="Text Box 6"/>
          <p:cNvSpPr txBox="1">
            <a:spLocks noChangeArrowheads="1"/>
          </p:cNvSpPr>
          <p:nvPr/>
        </p:nvSpPr>
        <p:spPr bwMode="auto">
          <a:xfrm>
            <a:off x="6781800" y="6019800"/>
            <a:ext cx="2362200" cy="304800"/>
          </a:xfrm>
          <a:prstGeom prst="rect">
            <a:avLst/>
          </a:prstGeom>
          <a:noFill/>
          <a:ln w="12700">
            <a:noFill/>
            <a:miter lim="800000"/>
            <a:headEnd/>
            <a:tailEnd/>
          </a:ln>
        </p:spPr>
        <p:txBody>
          <a:bodyPr>
            <a:spAutoFit/>
          </a:bodyPr>
          <a:lstStyle/>
          <a:p>
            <a:pPr>
              <a:spcBef>
                <a:spcPct val="50000"/>
              </a:spcBef>
            </a:pPr>
            <a:r>
              <a:rPr lang="en-US" sz="1400">
                <a:solidFill>
                  <a:schemeClr val="hlink"/>
                </a:solidFill>
                <a:latin typeface="Times New Roman" pitchFamily="18" charset="0"/>
              </a:rPr>
              <a:t>David Elson</a:t>
            </a:r>
          </a:p>
        </p:txBody>
      </p:sp>
      <p:pic>
        <p:nvPicPr>
          <p:cNvPr id="55303" name="Picture 7" descr="delson"/>
          <p:cNvPicPr>
            <a:picLocks noChangeAspect="1" noChangeArrowheads="1"/>
          </p:cNvPicPr>
          <p:nvPr/>
        </p:nvPicPr>
        <p:blipFill>
          <a:blip r:embed="rId6" cstate="print"/>
          <a:srcRect r="22322" b="17857"/>
          <a:stretch>
            <a:fillRect/>
          </a:stretch>
        </p:blipFill>
        <p:spPr bwMode="auto">
          <a:xfrm>
            <a:off x="6781800" y="4800600"/>
            <a:ext cx="1524000" cy="120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r>
              <a:rPr lang="en-US" sz="5400" smtClean="0"/>
              <a:t>Newsblaster</a:t>
            </a:r>
            <a:br>
              <a:rPr lang="en-US" sz="5400" smtClean="0"/>
            </a:br>
            <a:endParaRPr lang="en-US" sz="5400" smtClean="0"/>
          </a:p>
        </p:txBody>
      </p:sp>
      <p:sp>
        <p:nvSpPr>
          <p:cNvPr id="56323" name="Rectangle 3"/>
          <p:cNvSpPr>
            <a:spLocks noGrp="1" noChangeArrowheads="1"/>
          </p:cNvSpPr>
          <p:nvPr>
            <p:ph type="body" idx="1"/>
          </p:nvPr>
        </p:nvSpPr>
        <p:spPr>
          <a:xfrm>
            <a:off x="381000" y="2514600"/>
            <a:ext cx="8610600" cy="4114800"/>
          </a:xfrm>
        </p:spPr>
        <p:txBody>
          <a:bodyPr/>
          <a:lstStyle/>
          <a:p>
            <a:pPr lvl="1">
              <a:buFont typeface="Wingdings" pitchFamily="2" charset="2"/>
              <a:buNone/>
            </a:pPr>
            <a:r>
              <a:rPr lang="en-US" sz="2400" smtClean="0">
                <a:hlinkClick r:id="rId3"/>
              </a:rPr>
              <a:t>http://newsblaster.cs.columbia.edu/</a:t>
            </a:r>
            <a:endParaRPr lang="en-US" sz="2400" smtClean="0"/>
          </a:p>
          <a:p>
            <a:r>
              <a:rPr lang="en-US" sz="2800" smtClean="0"/>
              <a:t>Clustering articles into events</a:t>
            </a:r>
          </a:p>
          <a:p>
            <a:r>
              <a:rPr lang="en-US" sz="2800" smtClean="0"/>
              <a:t>Categorization by broad topic</a:t>
            </a:r>
          </a:p>
          <a:p>
            <a:r>
              <a:rPr lang="en-US" sz="2800" smtClean="0"/>
              <a:t>Multi-document summarization </a:t>
            </a:r>
          </a:p>
          <a:p>
            <a:r>
              <a:rPr lang="en-US" sz="2800" smtClean="0"/>
              <a:t>Generation of summary sentences</a:t>
            </a:r>
          </a:p>
          <a:p>
            <a:pPr lvl="2"/>
            <a:r>
              <a:rPr lang="en-US" sz="2000" smtClean="0"/>
              <a:t>Fusion</a:t>
            </a:r>
          </a:p>
          <a:p>
            <a:pPr lvl="2"/>
            <a:r>
              <a:rPr lang="en-US" sz="2000" smtClean="0"/>
              <a:t>Editing of references</a:t>
            </a:r>
            <a:br>
              <a:rPr lang="en-US" sz="2000" smtClean="0"/>
            </a:br>
            <a:endParaRPr lang="en-US" sz="2000" smtClean="0"/>
          </a:p>
          <a:p>
            <a:pPr>
              <a:buFont typeface="Wingdings" pitchFamily="2" charset="2"/>
              <a:buNone/>
            </a:pPr>
            <a:r>
              <a:rPr lang="en-US" sz="2800" smtClean="0">
                <a:solidFill>
                  <a:srgbClr val="66FFFF"/>
                </a:solidFill>
              </a:rPr>
              <a:t>		</a:t>
            </a:r>
          </a:p>
        </p:txBody>
      </p:sp>
      <p:pic>
        <p:nvPicPr>
          <p:cNvPr id="56324" name="Picture 5" descr="newsblaster-small"/>
          <p:cNvPicPr>
            <a:picLocks noChangeAspect="1" noChangeArrowheads="1"/>
          </p:cNvPicPr>
          <p:nvPr/>
        </p:nvPicPr>
        <p:blipFill>
          <a:blip r:embed="rId4" cstate="print"/>
          <a:srcRect/>
          <a:stretch>
            <a:fillRect/>
          </a:stretch>
        </p:blipFill>
        <p:spPr bwMode="auto">
          <a:xfrm>
            <a:off x="6477000" y="203200"/>
            <a:ext cx="2667000" cy="2274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F5E"/>
            </a:gs>
            <a:gs pos="100000">
              <a:srgbClr val="0066CC"/>
            </a:gs>
          </a:gsLst>
          <a:lin ang="18900000" scaled="1"/>
        </a:gra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0" y="0"/>
            <a:ext cx="7772400" cy="1143000"/>
          </a:xfrm>
        </p:spPr>
        <p:txBody>
          <a:bodyPr/>
          <a:lstStyle/>
          <a:p>
            <a:pPr>
              <a:defRPr/>
            </a:pPr>
            <a:r>
              <a:rPr lang="en-US" sz="3600" smtClean="0"/>
              <a:t>Newsblaster </a:t>
            </a:r>
            <a:br>
              <a:rPr lang="en-US" sz="3600" smtClean="0"/>
            </a:br>
            <a:r>
              <a:rPr lang="en-US" sz="3600" smtClean="0"/>
              <a:t>Architecture</a:t>
            </a:r>
            <a:endParaRPr lang="en-US" smtClean="0"/>
          </a:p>
        </p:txBody>
      </p:sp>
      <p:sp>
        <p:nvSpPr>
          <p:cNvPr id="335875" name="Rectangle 3"/>
          <p:cNvSpPr>
            <a:spLocks noChangeArrowheads="1"/>
          </p:cNvSpPr>
          <p:nvPr/>
        </p:nvSpPr>
        <p:spPr bwMode="auto">
          <a:xfrm>
            <a:off x="2667000" y="381000"/>
            <a:ext cx="2819400" cy="4572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Crawl News Sites</a:t>
            </a:r>
            <a:endParaRPr lang="en-US" sz="2400">
              <a:latin typeface="Times New Roman" pitchFamily="18" charset="0"/>
            </a:endParaRPr>
          </a:p>
        </p:txBody>
      </p:sp>
      <p:sp>
        <p:nvSpPr>
          <p:cNvPr id="335876" name="Rectangle 4"/>
          <p:cNvSpPr>
            <a:spLocks noChangeArrowheads="1"/>
          </p:cNvSpPr>
          <p:nvPr/>
        </p:nvSpPr>
        <p:spPr bwMode="auto">
          <a:xfrm>
            <a:off x="2667000" y="1295400"/>
            <a:ext cx="2819400" cy="4572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Form Clusters</a:t>
            </a:r>
          </a:p>
        </p:txBody>
      </p:sp>
      <p:sp>
        <p:nvSpPr>
          <p:cNvPr id="335877" name="Rectangle 5"/>
          <p:cNvSpPr>
            <a:spLocks noChangeArrowheads="1"/>
          </p:cNvSpPr>
          <p:nvPr/>
        </p:nvSpPr>
        <p:spPr bwMode="auto">
          <a:xfrm>
            <a:off x="1371600" y="2133600"/>
            <a:ext cx="5715000" cy="4572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Categorize</a:t>
            </a:r>
          </a:p>
        </p:txBody>
      </p:sp>
      <p:sp>
        <p:nvSpPr>
          <p:cNvPr id="335878" name="Rectangle 6"/>
          <p:cNvSpPr>
            <a:spLocks noChangeArrowheads="1"/>
          </p:cNvSpPr>
          <p:nvPr/>
        </p:nvSpPr>
        <p:spPr bwMode="auto">
          <a:xfrm>
            <a:off x="762000" y="3124200"/>
            <a:ext cx="1219200" cy="9906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Title</a:t>
            </a:r>
          </a:p>
          <a:p>
            <a:pPr algn="ctr">
              <a:defRPr/>
            </a:pPr>
            <a:r>
              <a:rPr lang="en-US" sz="2400">
                <a:solidFill>
                  <a:schemeClr val="bg2"/>
                </a:solidFill>
                <a:latin typeface="Times New Roman" pitchFamily="18" charset="0"/>
              </a:rPr>
              <a:t>Clusters</a:t>
            </a:r>
          </a:p>
        </p:txBody>
      </p:sp>
      <p:sp>
        <p:nvSpPr>
          <p:cNvPr id="335879" name="Rectangle 7"/>
          <p:cNvSpPr>
            <a:spLocks noChangeArrowheads="1"/>
          </p:cNvSpPr>
          <p:nvPr/>
        </p:nvSpPr>
        <p:spPr bwMode="auto">
          <a:xfrm>
            <a:off x="3429000" y="3124200"/>
            <a:ext cx="1219200" cy="990600"/>
          </a:xfrm>
          <a:prstGeom prst="rect">
            <a:avLst/>
          </a:prstGeom>
          <a:solidFill>
            <a:srgbClr val="66FFCC"/>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Summary</a:t>
            </a:r>
          </a:p>
          <a:p>
            <a:pPr algn="ctr">
              <a:defRPr/>
            </a:pPr>
            <a:r>
              <a:rPr lang="en-US" sz="2400">
                <a:solidFill>
                  <a:schemeClr val="bg2"/>
                </a:solidFill>
                <a:latin typeface="Times New Roman" pitchFamily="18" charset="0"/>
              </a:rPr>
              <a:t>Router</a:t>
            </a:r>
          </a:p>
        </p:txBody>
      </p:sp>
      <p:sp>
        <p:nvSpPr>
          <p:cNvPr id="335880" name="Rectangle 8"/>
          <p:cNvSpPr>
            <a:spLocks noChangeArrowheads="1"/>
          </p:cNvSpPr>
          <p:nvPr/>
        </p:nvSpPr>
        <p:spPr bwMode="auto">
          <a:xfrm>
            <a:off x="6400800" y="3124200"/>
            <a:ext cx="990600" cy="9906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Select</a:t>
            </a:r>
          </a:p>
          <a:p>
            <a:pPr algn="ctr">
              <a:defRPr/>
            </a:pPr>
            <a:r>
              <a:rPr lang="en-US" sz="2400">
                <a:solidFill>
                  <a:schemeClr val="bg2"/>
                </a:solidFill>
                <a:latin typeface="Times New Roman" pitchFamily="18" charset="0"/>
              </a:rPr>
              <a:t>Images</a:t>
            </a:r>
          </a:p>
        </p:txBody>
      </p:sp>
      <p:sp>
        <p:nvSpPr>
          <p:cNvPr id="335881" name="Rectangle 9"/>
          <p:cNvSpPr>
            <a:spLocks noChangeArrowheads="1"/>
          </p:cNvSpPr>
          <p:nvPr/>
        </p:nvSpPr>
        <p:spPr bwMode="auto">
          <a:xfrm>
            <a:off x="1676400" y="4648200"/>
            <a:ext cx="1295400" cy="990600"/>
          </a:xfrm>
          <a:prstGeom prst="rect">
            <a:avLst/>
          </a:prstGeom>
          <a:solidFill>
            <a:srgbClr val="66FFCC"/>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Event</a:t>
            </a:r>
          </a:p>
          <a:p>
            <a:pPr algn="ctr">
              <a:defRPr/>
            </a:pPr>
            <a:r>
              <a:rPr lang="en-US" sz="2400">
                <a:solidFill>
                  <a:schemeClr val="bg2"/>
                </a:solidFill>
                <a:latin typeface="Times New Roman" pitchFamily="18" charset="0"/>
              </a:rPr>
              <a:t>Summary</a:t>
            </a:r>
          </a:p>
        </p:txBody>
      </p:sp>
      <p:sp>
        <p:nvSpPr>
          <p:cNvPr id="335882" name="Rectangle 10"/>
          <p:cNvSpPr>
            <a:spLocks noChangeArrowheads="1"/>
          </p:cNvSpPr>
          <p:nvPr/>
        </p:nvSpPr>
        <p:spPr bwMode="auto">
          <a:xfrm>
            <a:off x="3429000" y="4648200"/>
            <a:ext cx="1447800" cy="990600"/>
          </a:xfrm>
          <a:prstGeom prst="rect">
            <a:avLst/>
          </a:prstGeom>
          <a:solidFill>
            <a:srgbClr val="66FFCC"/>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Biography</a:t>
            </a:r>
          </a:p>
          <a:p>
            <a:pPr algn="ctr">
              <a:defRPr/>
            </a:pPr>
            <a:r>
              <a:rPr lang="en-US" sz="2400">
                <a:solidFill>
                  <a:schemeClr val="bg2"/>
                </a:solidFill>
                <a:latin typeface="Times New Roman" pitchFamily="18" charset="0"/>
              </a:rPr>
              <a:t>Summary</a:t>
            </a:r>
          </a:p>
        </p:txBody>
      </p:sp>
      <p:sp>
        <p:nvSpPr>
          <p:cNvPr id="335883" name="Rectangle 11"/>
          <p:cNvSpPr>
            <a:spLocks noChangeArrowheads="1"/>
          </p:cNvSpPr>
          <p:nvPr/>
        </p:nvSpPr>
        <p:spPr bwMode="auto">
          <a:xfrm>
            <a:off x="5410200" y="4648200"/>
            <a:ext cx="1219200" cy="990600"/>
          </a:xfrm>
          <a:prstGeom prst="rect">
            <a:avLst/>
          </a:prstGeom>
          <a:solidFill>
            <a:srgbClr val="66FFCC"/>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Multi-</a:t>
            </a:r>
          </a:p>
          <a:p>
            <a:pPr algn="ctr">
              <a:defRPr/>
            </a:pPr>
            <a:r>
              <a:rPr lang="en-US" sz="2400">
                <a:solidFill>
                  <a:schemeClr val="bg2"/>
                </a:solidFill>
                <a:latin typeface="Times New Roman" pitchFamily="18" charset="0"/>
              </a:rPr>
              <a:t>Event</a:t>
            </a:r>
          </a:p>
        </p:txBody>
      </p:sp>
      <p:sp>
        <p:nvSpPr>
          <p:cNvPr id="335884" name="Rectangle 12"/>
          <p:cNvSpPr>
            <a:spLocks noChangeArrowheads="1"/>
          </p:cNvSpPr>
          <p:nvPr/>
        </p:nvSpPr>
        <p:spPr bwMode="auto">
          <a:xfrm>
            <a:off x="685800" y="6172200"/>
            <a:ext cx="7086600" cy="457200"/>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a:solidFill>
                  <a:schemeClr val="bg2"/>
                </a:solidFill>
                <a:latin typeface="Times New Roman" pitchFamily="18" charset="0"/>
              </a:rPr>
              <a:t>Convert Output to HTML</a:t>
            </a:r>
          </a:p>
        </p:txBody>
      </p:sp>
      <p:sp>
        <p:nvSpPr>
          <p:cNvPr id="57357" name="Line 13"/>
          <p:cNvSpPr>
            <a:spLocks noChangeShapeType="1"/>
          </p:cNvSpPr>
          <p:nvPr/>
        </p:nvSpPr>
        <p:spPr bwMode="auto">
          <a:xfrm>
            <a:off x="4038600" y="838200"/>
            <a:ext cx="0" cy="457200"/>
          </a:xfrm>
          <a:prstGeom prst="line">
            <a:avLst/>
          </a:prstGeom>
          <a:noFill/>
          <a:ln w="25400">
            <a:solidFill>
              <a:schemeClr val="hlink"/>
            </a:solidFill>
            <a:round/>
            <a:headEnd/>
            <a:tailEnd type="triangle" w="lg" len="med"/>
          </a:ln>
        </p:spPr>
        <p:txBody>
          <a:bodyPr wrap="none" anchor="ctr"/>
          <a:lstStyle/>
          <a:p>
            <a:endParaRPr lang="en-US"/>
          </a:p>
        </p:txBody>
      </p:sp>
      <p:sp>
        <p:nvSpPr>
          <p:cNvPr id="57358" name="Line 14"/>
          <p:cNvSpPr>
            <a:spLocks noChangeShapeType="1"/>
          </p:cNvSpPr>
          <p:nvPr/>
        </p:nvSpPr>
        <p:spPr bwMode="auto">
          <a:xfrm>
            <a:off x="4038600" y="1752600"/>
            <a:ext cx="0" cy="381000"/>
          </a:xfrm>
          <a:prstGeom prst="line">
            <a:avLst/>
          </a:prstGeom>
          <a:noFill/>
          <a:ln w="25400">
            <a:solidFill>
              <a:schemeClr val="hlink"/>
            </a:solidFill>
            <a:round/>
            <a:headEnd/>
            <a:tailEnd type="triangle" w="lg" len="med"/>
          </a:ln>
        </p:spPr>
        <p:txBody>
          <a:bodyPr wrap="none" anchor="ctr"/>
          <a:lstStyle/>
          <a:p>
            <a:endParaRPr lang="en-US"/>
          </a:p>
        </p:txBody>
      </p:sp>
      <p:sp>
        <p:nvSpPr>
          <p:cNvPr id="57359" name="Line 15"/>
          <p:cNvSpPr>
            <a:spLocks noChangeShapeType="1"/>
          </p:cNvSpPr>
          <p:nvPr/>
        </p:nvSpPr>
        <p:spPr bwMode="auto">
          <a:xfrm>
            <a:off x="1600200" y="2590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0" name="Line 16"/>
          <p:cNvSpPr>
            <a:spLocks noChangeShapeType="1"/>
          </p:cNvSpPr>
          <p:nvPr/>
        </p:nvSpPr>
        <p:spPr bwMode="auto">
          <a:xfrm>
            <a:off x="4038600" y="2590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1" name="Line 17"/>
          <p:cNvSpPr>
            <a:spLocks noChangeShapeType="1"/>
          </p:cNvSpPr>
          <p:nvPr/>
        </p:nvSpPr>
        <p:spPr bwMode="auto">
          <a:xfrm>
            <a:off x="6858000" y="2590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2" name="Line 18"/>
          <p:cNvSpPr>
            <a:spLocks noChangeShapeType="1"/>
          </p:cNvSpPr>
          <p:nvPr/>
        </p:nvSpPr>
        <p:spPr bwMode="auto">
          <a:xfrm>
            <a:off x="762000" y="4114800"/>
            <a:ext cx="0" cy="2057400"/>
          </a:xfrm>
          <a:prstGeom prst="line">
            <a:avLst/>
          </a:prstGeom>
          <a:noFill/>
          <a:ln w="25400">
            <a:solidFill>
              <a:schemeClr val="hlink"/>
            </a:solidFill>
            <a:round/>
            <a:headEnd/>
            <a:tailEnd type="triangle" w="lg" len="med"/>
          </a:ln>
        </p:spPr>
        <p:txBody>
          <a:bodyPr wrap="none" anchor="ctr"/>
          <a:lstStyle/>
          <a:p>
            <a:endParaRPr lang="en-US"/>
          </a:p>
        </p:txBody>
      </p:sp>
      <p:sp>
        <p:nvSpPr>
          <p:cNvPr id="57363" name="Line 19"/>
          <p:cNvSpPr>
            <a:spLocks noChangeShapeType="1"/>
          </p:cNvSpPr>
          <p:nvPr/>
        </p:nvSpPr>
        <p:spPr bwMode="auto">
          <a:xfrm>
            <a:off x="7391400" y="4114800"/>
            <a:ext cx="0" cy="2057400"/>
          </a:xfrm>
          <a:prstGeom prst="line">
            <a:avLst/>
          </a:prstGeom>
          <a:noFill/>
          <a:ln w="25400">
            <a:solidFill>
              <a:schemeClr val="hlink"/>
            </a:solidFill>
            <a:round/>
            <a:headEnd/>
            <a:tailEnd type="triangle" w="lg" len="med"/>
          </a:ln>
        </p:spPr>
        <p:txBody>
          <a:bodyPr wrap="none" anchor="ctr"/>
          <a:lstStyle/>
          <a:p>
            <a:endParaRPr lang="en-US"/>
          </a:p>
        </p:txBody>
      </p:sp>
      <p:sp>
        <p:nvSpPr>
          <p:cNvPr id="57364" name="Line 20"/>
          <p:cNvSpPr>
            <a:spLocks noChangeShapeType="1"/>
          </p:cNvSpPr>
          <p:nvPr/>
        </p:nvSpPr>
        <p:spPr bwMode="auto">
          <a:xfrm>
            <a:off x="2362200" y="5638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5" name="Line 21"/>
          <p:cNvSpPr>
            <a:spLocks noChangeShapeType="1"/>
          </p:cNvSpPr>
          <p:nvPr/>
        </p:nvSpPr>
        <p:spPr bwMode="auto">
          <a:xfrm>
            <a:off x="4114800" y="5638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6" name="Line 22"/>
          <p:cNvSpPr>
            <a:spLocks noChangeShapeType="1"/>
          </p:cNvSpPr>
          <p:nvPr/>
        </p:nvSpPr>
        <p:spPr bwMode="auto">
          <a:xfrm>
            <a:off x="6019800" y="5638800"/>
            <a:ext cx="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7" name="Line 23"/>
          <p:cNvSpPr>
            <a:spLocks noChangeShapeType="1"/>
          </p:cNvSpPr>
          <p:nvPr/>
        </p:nvSpPr>
        <p:spPr bwMode="auto">
          <a:xfrm flipH="1">
            <a:off x="2438400" y="4114800"/>
            <a:ext cx="129540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8" name="Line 24"/>
          <p:cNvSpPr>
            <a:spLocks noChangeShapeType="1"/>
          </p:cNvSpPr>
          <p:nvPr/>
        </p:nvSpPr>
        <p:spPr bwMode="auto">
          <a:xfrm>
            <a:off x="4343400" y="4114800"/>
            <a:ext cx="1524000" cy="533400"/>
          </a:xfrm>
          <a:prstGeom prst="line">
            <a:avLst/>
          </a:prstGeom>
          <a:noFill/>
          <a:ln w="25400">
            <a:solidFill>
              <a:schemeClr val="hlink"/>
            </a:solidFill>
            <a:round/>
            <a:headEnd/>
            <a:tailEnd type="triangle" w="lg" len="med"/>
          </a:ln>
        </p:spPr>
        <p:txBody>
          <a:bodyPr wrap="none" anchor="ctr"/>
          <a:lstStyle/>
          <a:p>
            <a:endParaRPr lang="en-US"/>
          </a:p>
        </p:txBody>
      </p:sp>
      <p:sp>
        <p:nvSpPr>
          <p:cNvPr id="57369" name="Line 25"/>
          <p:cNvSpPr>
            <a:spLocks noChangeShapeType="1"/>
          </p:cNvSpPr>
          <p:nvPr/>
        </p:nvSpPr>
        <p:spPr bwMode="auto">
          <a:xfrm>
            <a:off x="4038600" y="4114800"/>
            <a:ext cx="0" cy="533400"/>
          </a:xfrm>
          <a:prstGeom prst="line">
            <a:avLst/>
          </a:prstGeom>
          <a:noFill/>
          <a:ln w="25400">
            <a:solidFill>
              <a:schemeClr val="hlink"/>
            </a:solidFill>
            <a:round/>
            <a:headEnd/>
            <a:tailEnd type="triangle" w="lg"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defRPr/>
            </a:pPr>
            <a:r>
              <a:rPr lang="en-US" smtClean="0"/>
              <a:t>Fusion </a:t>
            </a:r>
          </a:p>
        </p:txBody>
      </p:sp>
      <p:pic>
        <p:nvPicPr>
          <p:cNvPr id="64515" name="Picture 4"/>
          <p:cNvPicPr>
            <a:picLocks noGrp="1" noChangeAspect="1" noChangeArrowheads="1"/>
          </p:cNvPicPr>
          <p:nvPr>
            <p:ph sz="half" idx="1"/>
          </p:nvPr>
        </p:nvPicPr>
        <p:blipFill>
          <a:blip r:embed="rId3" cstate="print"/>
          <a:srcRect l="9091" t="11189" r="23776" b="67366"/>
          <a:stretch>
            <a:fillRect/>
          </a:stretch>
        </p:blipFill>
        <p:spPr>
          <a:xfrm>
            <a:off x="228600" y="1600200"/>
            <a:ext cx="8915400" cy="2286000"/>
          </a:xfrm>
          <a:noFill/>
        </p:spPr>
      </p:pic>
      <p:pic>
        <p:nvPicPr>
          <p:cNvPr id="64516" name="Picture 6"/>
          <p:cNvPicPr>
            <a:picLocks noGrp="1" noChangeAspect="1" noChangeArrowheads="1"/>
          </p:cNvPicPr>
          <p:nvPr>
            <p:ph sz="half" idx="2"/>
          </p:nvPr>
        </p:nvPicPr>
        <p:blipFill>
          <a:blip r:embed="rId4" cstate="print"/>
          <a:srcRect l="10280" t="43614" r="28972" b="31464"/>
          <a:stretch>
            <a:fillRect/>
          </a:stretch>
        </p:blipFill>
        <p:spPr>
          <a:xfrm>
            <a:off x="838200" y="4000500"/>
            <a:ext cx="7467600" cy="2857500"/>
          </a:xfr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Theme Computation</a:t>
            </a:r>
            <a:endParaRPr lang="en-US" dirty="0"/>
          </a:p>
        </p:txBody>
      </p:sp>
      <p:sp>
        <p:nvSpPr>
          <p:cNvPr id="65539" name="Content Placeholder 2"/>
          <p:cNvSpPr>
            <a:spLocks noGrp="1"/>
          </p:cNvSpPr>
          <p:nvPr>
            <p:ph idx="1"/>
          </p:nvPr>
        </p:nvSpPr>
        <p:spPr/>
        <p:txBody>
          <a:bodyPr/>
          <a:lstStyle/>
          <a:p>
            <a:r>
              <a:rPr lang="en-US" smtClean="0"/>
              <a:t>Input: A set of related documents</a:t>
            </a:r>
          </a:p>
          <a:p>
            <a:r>
              <a:rPr lang="en-US" smtClean="0"/>
              <a:t>Output: Sets of sentences that “mean” the same thing</a:t>
            </a:r>
          </a:p>
          <a:p>
            <a:r>
              <a:rPr lang="en-US" smtClean="0"/>
              <a:t>Algorithm</a:t>
            </a:r>
          </a:p>
          <a:p>
            <a:pPr lvl="2"/>
            <a:r>
              <a:rPr lang="en-US" smtClean="0"/>
              <a:t>Compute similarity across sentences using the </a:t>
            </a:r>
            <a:r>
              <a:rPr lang="en-US" smtClean="0">
                <a:solidFill>
                  <a:srgbClr val="00FFCC"/>
                </a:solidFill>
              </a:rPr>
              <a:t>Cosine Metric</a:t>
            </a:r>
          </a:p>
          <a:p>
            <a:pPr lvl="2"/>
            <a:r>
              <a:rPr lang="en-US" smtClean="0"/>
              <a:t>Can compare word overlap or phrase overlap</a:t>
            </a:r>
          </a:p>
          <a:p>
            <a:pPr lvl="2"/>
            <a:r>
              <a:rPr lang="en-US" smtClean="0"/>
              <a:t>(PLACEHOLDER: IR vector space model)</a:t>
            </a:r>
          </a:p>
          <a:p>
            <a:pPr lvl="2"/>
            <a:endParaRPr 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7" name="Rectangle 5"/>
          <p:cNvSpPr>
            <a:spLocks noGrp="1" noChangeArrowheads="1"/>
          </p:cNvSpPr>
          <p:nvPr>
            <p:ph type="title"/>
          </p:nvPr>
        </p:nvSpPr>
        <p:spPr/>
        <p:txBody>
          <a:bodyPr/>
          <a:lstStyle/>
          <a:p>
            <a:pPr>
              <a:defRPr/>
            </a:pPr>
            <a:r>
              <a:rPr lang="en-US" smtClean="0"/>
              <a:t>Sentence Fusion Computation</a:t>
            </a:r>
          </a:p>
        </p:txBody>
      </p:sp>
      <p:sp>
        <p:nvSpPr>
          <p:cNvPr id="66563" name="Rectangle 8"/>
          <p:cNvSpPr>
            <a:spLocks noGrp="1" noChangeArrowheads="1"/>
          </p:cNvSpPr>
          <p:nvPr>
            <p:ph type="body" idx="1"/>
          </p:nvPr>
        </p:nvSpPr>
        <p:spPr/>
        <p:txBody>
          <a:bodyPr/>
          <a:lstStyle/>
          <a:p>
            <a:pPr>
              <a:lnSpc>
                <a:spcPct val="80000"/>
              </a:lnSpc>
            </a:pPr>
            <a:r>
              <a:rPr lang="en-US" sz="2000" smtClean="0"/>
              <a:t>Common information identification</a:t>
            </a:r>
          </a:p>
          <a:p>
            <a:pPr lvl="2">
              <a:lnSpc>
                <a:spcPct val="80000"/>
              </a:lnSpc>
            </a:pPr>
            <a:r>
              <a:rPr lang="en-US" sz="1600" smtClean="0"/>
              <a:t>Alignment of constituents in parsed theme sentences: </a:t>
            </a:r>
            <a:r>
              <a:rPr lang="en-US" sz="1600" i="1" smtClean="0">
                <a:solidFill>
                  <a:schemeClr val="hlink"/>
                </a:solidFill>
              </a:rPr>
              <a:t>only some subtrees match</a:t>
            </a:r>
          </a:p>
          <a:p>
            <a:pPr lvl="2">
              <a:lnSpc>
                <a:spcPct val="80000"/>
              </a:lnSpc>
            </a:pPr>
            <a:r>
              <a:rPr lang="en-US" sz="1600" smtClean="0"/>
              <a:t>Bottom-up local multi-sequence alignment</a:t>
            </a:r>
          </a:p>
          <a:p>
            <a:pPr lvl="2">
              <a:lnSpc>
                <a:spcPct val="80000"/>
              </a:lnSpc>
            </a:pPr>
            <a:r>
              <a:rPr lang="en-US" sz="1600" smtClean="0"/>
              <a:t>Similarity depends on </a:t>
            </a:r>
          </a:p>
          <a:p>
            <a:pPr lvl="4">
              <a:lnSpc>
                <a:spcPct val="80000"/>
              </a:lnSpc>
            </a:pPr>
            <a:r>
              <a:rPr lang="en-US" sz="1400" smtClean="0"/>
              <a:t>Word/paraphrase similarity</a:t>
            </a:r>
          </a:p>
          <a:p>
            <a:pPr lvl="4">
              <a:lnSpc>
                <a:spcPct val="80000"/>
              </a:lnSpc>
            </a:pPr>
            <a:r>
              <a:rPr lang="en-US" sz="1400" smtClean="0"/>
              <a:t>Tree structure similarity</a:t>
            </a:r>
          </a:p>
          <a:p>
            <a:pPr>
              <a:lnSpc>
                <a:spcPct val="80000"/>
              </a:lnSpc>
            </a:pPr>
            <a:r>
              <a:rPr lang="en-US" sz="2000" smtClean="0"/>
              <a:t>Fusion lattice computation</a:t>
            </a:r>
          </a:p>
          <a:p>
            <a:pPr lvl="2">
              <a:lnSpc>
                <a:spcPct val="80000"/>
              </a:lnSpc>
            </a:pPr>
            <a:r>
              <a:rPr lang="en-US" sz="1600" smtClean="0"/>
              <a:t>Choose a basis sentence</a:t>
            </a:r>
          </a:p>
          <a:p>
            <a:pPr lvl="2">
              <a:lnSpc>
                <a:spcPct val="80000"/>
              </a:lnSpc>
            </a:pPr>
            <a:r>
              <a:rPr lang="en-US" sz="1600" smtClean="0"/>
              <a:t>Add subtrees from fusion not present in basis</a:t>
            </a:r>
          </a:p>
          <a:p>
            <a:pPr lvl="2">
              <a:lnSpc>
                <a:spcPct val="80000"/>
              </a:lnSpc>
            </a:pPr>
            <a:r>
              <a:rPr lang="en-US" sz="1600" smtClean="0"/>
              <a:t>Add alternative verbalizations</a:t>
            </a:r>
          </a:p>
          <a:p>
            <a:pPr lvl="2">
              <a:lnSpc>
                <a:spcPct val="80000"/>
              </a:lnSpc>
            </a:pPr>
            <a:r>
              <a:rPr lang="en-US" sz="1600" smtClean="0"/>
              <a:t>Remove subtrees from basis not present in fusion</a:t>
            </a:r>
          </a:p>
          <a:p>
            <a:pPr>
              <a:lnSpc>
                <a:spcPct val="80000"/>
              </a:lnSpc>
            </a:pPr>
            <a:r>
              <a:rPr lang="en-US" sz="2000" smtClean="0"/>
              <a:t>Lattice linearization</a:t>
            </a:r>
          </a:p>
          <a:p>
            <a:pPr lvl="2">
              <a:lnSpc>
                <a:spcPct val="80000"/>
              </a:lnSpc>
            </a:pPr>
            <a:r>
              <a:rPr lang="en-US" sz="1600" smtClean="0"/>
              <a:t>Generate all possible sentences from the fusion lattice</a:t>
            </a:r>
          </a:p>
          <a:p>
            <a:pPr lvl="2">
              <a:lnSpc>
                <a:spcPct val="80000"/>
              </a:lnSpc>
            </a:pPr>
            <a:r>
              <a:rPr lang="en-US" sz="1600" smtClean="0"/>
              <a:t>Score sentences using statistical language model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cstate="print"/>
          <a:srcRect l="26563" t="21875" r="42188" b="9375"/>
          <a:stretch>
            <a:fillRect/>
          </a:stretch>
        </p:blipFill>
        <p:spPr bwMode="auto">
          <a:xfrm>
            <a:off x="1454150" y="0"/>
            <a:ext cx="4387850" cy="7239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a:defRPr/>
            </a:pPr>
            <a:r>
              <a:rPr lang="en-US" sz="4000" smtClean="0"/>
              <a:t>Questions (from Sparck Jones)</a:t>
            </a:r>
          </a:p>
        </p:txBody>
      </p:sp>
      <p:sp>
        <p:nvSpPr>
          <p:cNvPr id="22531" name="Rectangle 3"/>
          <p:cNvSpPr>
            <a:spLocks noGrp="1" noChangeArrowheads="1"/>
          </p:cNvSpPr>
          <p:nvPr>
            <p:ph type="body" idx="1"/>
          </p:nvPr>
        </p:nvSpPr>
        <p:spPr>
          <a:xfrm>
            <a:off x="685800" y="1524000"/>
            <a:ext cx="7772400" cy="4572000"/>
          </a:xfrm>
        </p:spPr>
        <p:txBody>
          <a:bodyPr/>
          <a:lstStyle/>
          <a:p>
            <a:r>
              <a:rPr lang="en-US" sz="2400" smtClean="0"/>
              <a:t>Should we take the reader into account and how?</a:t>
            </a:r>
            <a:br>
              <a:rPr lang="en-US" sz="2400" smtClean="0"/>
            </a:br>
            <a:endParaRPr lang="en-US" sz="2400" smtClean="0"/>
          </a:p>
          <a:p>
            <a:r>
              <a:rPr lang="en-US" sz="2400" smtClean="0"/>
              <a:t>“Similarly, the notion of a basic summary, i.e., one reflective of the source, makes hidden fact assumptions, for example that the subject knowledge of the output’s readers will be on a par with that of the readers for whom the source was intended. (p. 5)”</a:t>
            </a:r>
            <a:br>
              <a:rPr lang="en-US" sz="2400" smtClean="0"/>
            </a:br>
            <a:endParaRPr lang="en-US" sz="2400" smtClean="0"/>
          </a:p>
          <a:p>
            <a:r>
              <a:rPr lang="en-US" sz="2400" smtClean="0">
                <a:solidFill>
                  <a:schemeClr val="hlink"/>
                </a:solidFill>
              </a:rPr>
              <a:t>Is the state of the art sufficiently mature to allow summarization from intermediate representations and still allow robust processing of domain independent material?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defRPr/>
            </a:pPr>
            <a:r>
              <a:rPr lang="en-US" smtClean="0"/>
              <a:t>Tracking Across Days</a:t>
            </a:r>
          </a:p>
        </p:txBody>
      </p:sp>
      <p:sp>
        <p:nvSpPr>
          <p:cNvPr id="69635" name="Rectangle 3"/>
          <p:cNvSpPr>
            <a:spLocks noGrp="1" noChangeArrowheads="1"/>
          </p:cNvSpPr>
          <p:nvPr>
            <p:ph type="body" idx="1"/>
          </p:nvPr>
        </p:nvSpPr>
        <p:spPr/>
        <p:txBody>
          <a:bodyPr/>
          <a:lstStyle/>
          <a:p>
            <a:pPr>
              <a:lnSpc>
                <a:spcPct val="90000"/>
              </a:lnSpc>
            </a:pPr>
            <a:r>
              <a:rPr lang="en-US" sz="2400" smtClean="0"/>
              <a:t>Users want to follow a story across time and watch it unfold</a:t>
            </a:r>
          </a:p>
          <a:p>
            <a:pPr>
              <a:lnSpc>
                <a:spcPct val="90000"/>
              </a:lnSpc>
            </a:pPr>
            <a:r>
              <a:rPr lang="en-US" sz="2400" smtClean="0"/>
              <a:t>Network model for connecting clusters across days</a:t>
            </a:r>
          </a:p>
          <a:p>
            <a:pPr lvl="2">
              <a:lnSpc>
                <a:spcPct val="90000"/>
              </a:lnSpc>
            </a:pPr>
            <a:r>
              <a:rPr lang="en-US" sz="1800" smtClean="0"/>
              <a:t>Separately cluster events from today’s news</a:t>
            </a:r>
          </a:p>
          <a:p>
            <a:pPr lvl="2">
              <a:lnSpc>
                <a:spcPct val="90000"/>
              </a:lnSpc>
            </a:pPr>
            <a:r>
              <a:rPr lang="en-US" sz="1800" smtClean="0"/>
              <a:t>Connect new clusters with yesterday’s news</a:t>
            </a:r>
          </a:p>
          <a:p>
            <a:pPr lvl="2">
              <a:lnSpc>
                <a:spcPct val="90000"/>
              </a:lnSpc>
            </a:pPr>
            <a:r>
              <a:rPr lang="en-US" sz="1800" smtClean="0"/>
              <a:t>Allows for forking and merging of stories</a:t>
            </a:r>
          </a:p>
          <a:p>
            <a:pPr>
              <a:lnSpc>
                <a:spcPct val="90000"/>
              </a:lnSpc>
            </a:pPr>
            <a:r>
              <a:rPr lang="en-US" sz="2400" smtClean="0"/>
              <a:t>Interface for viewing connections</a:t>
            </a:r>
          </a:p>
          <a:p>
            <a:pPr>
              <a:lnSpc>
                <a:spcPct val="90000"/>
              </a:lnSpc>
            </a:pPr>
            <a:r>
              <a:rPr lang="en-US" sz="2400" smtClean="0"/>
              <a:t>Summaries that update a user on what’s new</a:t>
            </a:r>
          </a:p>
          <a:p>
            <a:pPr lvl="2">
              <a:lnSpc>
                <a:spcPct val="90000"/>
              </a:lnSpc>
            </a:pPr>
            <a:r>
              <a:rPr lang="en-US" sz="1800" smtClean="0"/>
              <a:t>Statistical metrics to identify differences between article pairs</a:t>
            </a:r>
          </a:p>
          <a:p>
            <a:pPr lvl="2">
              <a:lnSpc>
                <a:spcPct val="90000"/>
              </a:lnSpc>
            </a:pPr>
            <a:r>
              <a:rPr lang="en-US" sz="1800" smtClean="0"/>
              <a:t>Uses learned model of features</a:t>
            </a:r>
          </a:p>
          <a:p>
            <a:pPr lvl="2">
              <a:lnSpc>
                <a:spcPct val="90000"/>
              </a:lnSpc>
            </a:pPr>
            <a:r>
              <a:rPr lang="en-US" sz="1800" smtClean="0"/>
              <a:t>Identifies differences at clause and paragraph levels</a:t>
            </a:r>
          </a:p>
          <a:p>
            <a:pPr>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0" y="0"/>
            <a:ext cx="9372600" cy="70294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defRPr/>
            </a:pPr>
            <a:r>
              <a:rPr lang="en-US" smtClean="0"/>
              <a:t>Different Perspectives</a:t>
            </a:r>
          </a:p>
        </p:txBody>
      </p:sp>
      <p:sp>
        <p:nvSpPr>
          <p:cNvPr id="74755" name="Rectangle 3"/>
          <p:cNvSpPr>
            <a:spLocks noGrp="1" noChangeArrowheads="1"/>
          </p:cNvSpPr>
          <p:nvPr>
            <p:ph type="body" idx="1"/>
          </p:nvPr>
        </p:nvSpPr>
        <p:spPr/>
        <p:txBody>
          <a:bodyPr/>
          <a:lstStyle/>
          <a:p>
            <a:r>
              <a:rPr lang="en-US" smtClean="0"/>
              <a:t>Hierarchical clustering</a:t>
            </a:r>
          </a:p>
          <a:p>
            <a:pPr lvl="2"/>
            <a:r>
              <a:rPr lang="en-US" smtClean="0"/>
              <a:t>Each event cluster is divided into clusters by country</a:t>
            </a:r>
          </a:p>
          <a:p>
            <a:r>
              <a:rPr lang="en-US" smtClean="0"/>
              <a:t>Different perspectives can be viewed side by side</a:t>
            </a:r>
          </a:p>
          <a:p>
            <a:r>
              <a:rPr lang="en-US" smtClean="0"/>
              <a:t>Experimenting with update summarizer to identify key differences between sets of stories</a:t>
            </a:r>
          </a:p>
          <a:p>
            <a:pPr>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a:defRPr/>
            </a:pPr>
            <a:r>
              <a:rPr lang="en-US" sz="4000" i="0" smtClean="0"/>
              <a:t>Text</a:t>
            </a:r>
            <a:r>
              <a:rPr lang="en-US" sz="4000" smtClean="0"/>
              <a:t> Summarization at Columbia</a:t>
            </a:r>
          </a:p>
        </p:txBody>
      </p:sp>
      <p:sp>
        <p:nvSpPr>
          <p:cNvPr id="27651" name="Rectangle 3"/>
          <p:cNvSpPr>
            <a:spLocks noGrp="1" noChangeArrowheads="1"/>
          </p:cNvSpPr>
          <p:nvPr>
            <p:ph type="body" idx="1"/>
          </p:nvPr>
        </p:nvSpPr>
        <p:spPr/>
        <p:txBody>
          <a:bodyPr/>
          <a:lstStyle/>
          <a:p>
            <a:r>
              <a:rPr lang="en-US" smtClean="0"/>
              <a:t>Shallow analysis instead of information extraction</a:t>
            </a:r>
            <a:br>
              <a:rPr lang="en-US" smtClean="0"/>
            </a:br>
            <a:endParaRPr lang="en-US" smtClean="0"/>
          </a:p>
          <a:p>
            <a:r>
              <a:rPr lang="en-US" smtClean="0"/>
              <a:t>Extraction of </a:t>
            </a:r>
            <a:r>
              <a:rPr lang="en-US" i="1" smtClean="0"/>
              <a:t>phrases</a:t>
            </a:r>
            <a:r>
              <a:rPr lang="en-US" smtClean="0"/>
              <a:t> rather than sentences</a:t>
            </a:r>
            <a:br>
              <a:rPr lang="en-US" smtClean="0"/>
            </a:br>
            <a:endParaRPr lang="en-US" smtClean="0"/>
          </a:p>
          <a:p>
            <a:r>
              <a:rPr lang="en-US" smtClean="0"/>
              <a:t>Generation from surface representations in place of semantics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sz="4000" smtClean="0"/>
              <a:t>Multilingual Summarization</a:t>
            </a:r>
            <a:br>
              <a:rPr lang="en-US" sz="4000" smtClean="0"/>
            </a:br>
            <a:endParaRPr lang="en-US" sz="4000" smtClean="0"/>
          </a:p>
        </p:txBody>
      </p:sp>
      <p:sp>
        <p:nvSpPr>
          <p:cNvPr id="78851" name="Rectangle 3"/>
          <p:cNvSpPr>
            <a:spLocks noGrp="1" noChangeArrowheads="1"/>
          </p:cNvSpPr>
          <p:nvPr>
            <p:ph type="body" idx="1"/>
          </p:nvPr>
        </p:nvSpPr>
        <p:spPr/>
        <p:txBody>
          <a:bodyPr/>
          <a:lstStyle/>
          <a:p>
            <a:r>
              <a:rPr lang="en-US" smtClean="0"/>
              <a:t>Given a set of documents on the same event</a:t>
            </a:r>
            <a:br>
              <a:rPr lang="en-US" smtClean="0"/>
            </a:br>
            <a:endParaRPr lang="en-US" smtClean="0"/>
          </a:p>
          <a:p>
            <a:r>
              <a:rPr lang="en-US" smtClean="0"/>
              <a:t>Some documents are in English</a:t>
            </a:r>
            <a:br>
              <a:rPr lang="en-US" smtClean="0"/>
            </a:br>
            <a:endParaRPr lang="en-US" smtClean="0"/>
          </a:p>
          <a:p>
            <a:r>
              <a:rPr lang="en-US" smtClean="0"/>
              <a:t>Some documents are translated from other languages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5800" y="609600"/>
            <a:ext cx="8229600" cy="1143000"/>
          </a:xfrm>
        </p:spPr>
        <p:txBody>
          <a:bodyPr/>
          <a:lstStyle/>
          <a:p>
            <a:pPr>
              <a:defRPr/>
            </a:pPr>
            <a:r>
              <a:rPr lang="en-US" sz="4000" smtClean="0"/>
              <a:t>Issues for Multilingual Summarization</a:t>
            </a:r>
          </a:p>
        </p:txBody>
      </p:sp>
      <p:sp>
        <p:nvSpPr>
          <p:cNvPr id="79875" name="Rectangle 3"/>
          <p:cNvSpPr>
            <a:spLocks noGrp="1" noChangeArrowheads="1"/>
          </p:cNvSpPr>
          <p:nvPr>
            <p:ph type="body" idx="1"/>
          </p:nvPr>
        </p:nvSpPr>
        <p:spPr>
          <a:xfrm>
            <a:off x="685800" y="1981200"/>
            <a:ext cx="8153400" cy="4114800"/>
          </a:xfrm>
        </p:spPr>
        <p:txBody>
          <a:bodyPr/>
          <a:lstStyle/>
          <a:p>
            <a:pPr>
              <a:lnSpc>
                <a:spcPct val="80000"/>
              </a:lnSpc>
            </a:pPr>
            <a:r>
              <a:rPr lang="en-US" sz="2800" smtClean="0"/>
              <a:t>Problem: Translated text is errorful</a:t>
            </a:r>
            <a:br>
              <a:rPr lang="en-US" sz="2800" smtClean="0"/>
            </a:br>
            <a:endParaRPr lang="en-US" sz="2800" smtClean="0"/>
          </a:p>
          <a:p>
            <a:pPr>
              <a:lnSpc>
                <a:spcPct val="80000"/>
              </a:lnSpc>
            </a:pPr>
            <a:r>
              <a:rPr lang="en-US" sz="2800" smtClean="0"/>
              <a:t>Exploit information available during summarization</a:t>
            </a:r>
          </a:p>
          <a:p>
            <a:pPr lvl="2">
              <a:lnSpc>
                <a:spcPct val="80000"/>
              </a:lnSpc>
            </a:pPr>
            <a:r>
              <a:rPr lang="en-US" sz="2000" smtClean="0"/>
              <a:t>Similar documents in cluster</a:t>
            </a:r>
            <a:br>
              <a:rPr lang="en-US" sz="2000" smtClean="0"/>
            </a:br>
            <a:endParaRPr lang="en-US" sz="2000" smtClean="0"/>
          </a:p>
          <a:p>
            <a:pPr>
              <a:lnSpc>
                <a:spcPct val="80000"/>
              </a:lnSpc>
            </a:pPr>
            <a:r>
              <a:rPr lang="en-US" sz="2800" smtClean="0"/>
              <a:t>Replace translated sentences with similar English</a:t>
            </a:r>
            <a:br>
              <a:rPr lang="en-US" sz="2800" smtClean="0"/>
            </a:br>
            <a:endParaRPr lang="en-US" sz="2800" smtClean="0"/>
          </a:p>
          <a:p>
            <a:pPr>
              <a:lnSpc>
                <a:spcPct val="80000"/>
              </a:lnSpc>
            </a:pPr>
            <a:r>
              <a:rPr lang="en-US" sz="2800" smtClean="0"/>
              <a:t>Edit translated text</a:t>
            </a:r>
          </a:p>
          <a:p>
            <a:pPr lvl="2">
              <a:lnSpc>
                <a:spcPct val="80000"/>
              </a:lnSpc>
            </a:pPr>
            <a:r>
              <a:rPr lang="en-US" sz="2000" smtClean="0"/>
              <a:t>Replace named entities with extractions from similar English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87313" y="5292725"/>
            <a:ext cx="8951912" cy="1233488"/>
          </a:xfrm>
          <a:prstGeom prst="roundRect">
            <a:avLst>
              <a:gd name="adj" fmla="val 116"/>
            </a:avLst>
          </a:prstGeom>
          <a:solidFill>
            <a:srgbClr val="E6E6E6"/>
          </a:solidFill>
          <a:ln w="9360">
            <a:solidFill>
              <a:srgbClr val="000000"/>
            </a:solidFill>
            <a:round/>
            <a:headEnd/>
            <a:tailEnd/>
          </a:ln>
        </p:spPr>
        <p:txBody>
          <a:bodyPr wrap="none" anchor="ctr"/>
          <a:lstStyle/>
          <a:p>
            <a:endParaRPr lang="en-US"/>
          </a:p>
        </p:txBody>
      </p:sp>
      <p:sp>
        <p:nvSpPr>
          <p:cNvPr id="80899" name="AutoShape 3"/>
          <p:cNvSpPr>
            <a:spLocks noChangeArrowheads="1"/>
          </p:cNvSpPr>
          <p:nvPr/>
        </p:nvSpPr>
        <p:spPr bwMode="auto">
          <a:xfrm>
            <a:off x="107950" y="3668713"/>
            <a:ext cx="8940800" cy="1374775"/>
          </a:xfrm>
          <a:prstGeom prst="roundRect">
            <a:avLst>
              <a:gd name="adj" fmla="val 102"/>
            </a:avLst>
          </a:prstGeom>
          <a:solidFill>
            <a:srgbClr val="FFFFCC"/>
          </a:solidFill>
          <a:ln w="9360">
            <a:solidFill>
              <a:srgbClr val="000000"/>
            </a:solidFill>
            <a:round/>
            <a:headEnd/>
            <a:tailEnd/>
          </a:ln>
        </p:spPr>
        <p:txBody>
          <a:bodyPr wrap="none" anchor="ctr"/>
          <a:lstStyle/>
          <a:p>
            <a:endParaRPr lang="en-US"/>
          </a:p>
        </p:txBody>
      </p:sp>
      <p:sp>
        <p:nvSpPr>
          <p:cNvPr id="80900" name="AutoShape 4"/>
          <p:cNvSpPr>
            <a:spLocks noChangeArrowheads="1"/>
          </p:cNvSpPr>
          <p:nvPr/>
        </p:nvSpPr>
        <p:spPr bwMode="auto">
          <a:xfrm>
            <a:off x="107950" y="2230438"/>
            <a:ext cx="8950325" cy="1385887"/>
          </a:xfrm>
          <a:prstGeom prst="roundRect">
            <a:avLst>
              <a:gd name="adj" fmla="val 102"/>
            </a:avLst>
          </a:prstGeom>
          <a:solidFill>
            <a:srgbClr val="CCCCFF"/>
          </a:solidFill>
          <a:ln w="9360">
            <a:solidFill>
              <a:srgbClr val="000000"/>
            </a:solidFill>
            <a:round/>
            <a:headEnd/>
            <a:tailEnd/>
          </a:ln>
        </p:spPr>
        <p:txBody>
          <a:bodyPr wrap="none" anchor="ctr"/>
          <a:lstStyle/>
          <a:p>
            <a:endParaRPr lang="en-US"/>
          </a:p>
        </p:txBody>
      </p:sp>
      <p:sp>
        <p:nvSpPr>
          <p:cNvPr id="80901" name="AutoShape 5"/>
          <p:cNvSpPr>
            <a:spLocks noChangeArrowheads="1"/>
          </p:cNvSpPr>
          <p:nvPr/>
        </p:nvSpPr>
        <p:spPr bwMode="auto">
          <a:xfrm>
            <a:off x="96838" y="1028700"/>
            <a:ext cx="8974137" cy="1135063"/>
          </a:xfrm>
          <a:prstGeom prst="roundRect">
            <a:avLst>
              <a:gd name="adj" fmla="val 125"/>
            </a:avLst>
          </a:prstGeom>
          <a:solidFill>
            <a:srgbClr val="00B8FF"/>
          </a:solidFill>
          <a:ln w="9360">
            <a:solidFill>
              <a:srgbClr val="000000"/>
            </a:solidFill>
            <a:round/>
            <a:headEnd/>
            <a:tailEnd/>
          </a:ln>
        </p:spPr>
        <p:txBody>
          <a:bodyPr wrap="none" anchor="ctr"/>
          <a:lstStyle/>
          <a:p>
            <a:endParaRPr lang="en-US"/>
          </a:p>
        </p:txBody>
      </p:sp>
      <p:sp>
        <p:nvSpPr>
          <p:cNvPr id="290822" name="Rectangle 6"/>
          <p:cNvSpPr>
            <a:spLocks noGrp="1" noChangeArrowheads="1"/>
          </p:cNvSpPr>
          <p:nvPr>
            <p:ph type="title"/>
          </p:nvPr>
        </p:nvSpPr>
        <p:spPr>
          <a:xfrm>
            <a:off x="685800" y="0"/>
            <a:ext cx="7770813" cy="1395413"/>
          </a:xfrm>
        </p:spPr>
        <p:txBody>
          <a:bodyPr lIns="0" tIns="0" rIns="0" bIns="0"/>
          <a:lstStyle/>
          <a:p>
            <a:pPr defTabSz="449263">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mtClean="0"/>
              <a:t>Multilingual Redundancy</a:t>
            </a:r>
          </a:p>
        </p:txBody>
      </p:sp>
      <p:sp>
        <p:nvSpPr>
          <p:cNvPr id="80903" name="Text Box 7"/>
          <p:cNvSpPr txBox="1">
            <a:spLocks noChangeArrowheads="1"/>
          </p:cNvSpPr>
          <p:nvPr/>
        </p:nvSpPr>
        <p:spPr bwMode="auto">
          <a:xfrm>
            <a:off x="184150" y="1136650"/>
            <a:ext cx="8215313" cy="917575"/>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BAGDAD. - A total of 21 prisoners has been died and a hundred more hurt by firings from mortar in the jail of Abu Gharib (to 20 kilometers to the west of Bagdad), according to has informed general into the U.S.A. Marco Kimmitt.</a:t>
            </a:r>
          </a:p>
        </p:txBody>
      </p:sp>
      <p:sp>
        <p:nvSpPr>
          <p:cNvPr id="80904" name="Text Box 8"/>
          <p:cNvSpPr txBox="1">
            <a:spLocks noChangeArrowheads="1"/>
          </p:cNvSpPr>
          <p:nvPr/>
        </p:nvSpPr>
        <p:spPr bwMode="auto">
          <a:xfrm>
            <a:off x="161925" y="2273300"/>
            <a:ext cx="7164388" cy="10414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Lst>
            </a:pPr>
            <a:r>
              <a:rPr lang="en-GB">
                <a:solidFill>
                  <a:srgbClr val="000000"/>
                </a:solidFill>
                <a:latin typeface="Times New Roman" pitchFamily="18" charset="0"/>
              </a:rPr>
              <a:t>Bagdad    in the Iraqi capital Aufstaendi attacked Bagdad on Tuesday a prison with mortars and </a:t>
            </a:r>
            <a:r>
              <a:rPr lang="en-GB" b="1" i="1">
                <a:solidFill>
                  <a:srgbClr val="FF3300"/>
                </a:solidFill>
                <a:latin typeface="Times New Roman" pitchFamily="18" charset="0"/>
              </a:rPr>
              <a:t>killed after USA gifts 22 prisoners</a:t>
            </a:r>
            <a:r>
              <a:rPr lang="en-GB">
                <a:solidFill>
                  <a:srgbClr val="000000"/>
                </a:solidFill>
                <a:latin typeface="Times New Roman" pitchFamily="18" charset="0"/>
              </a:rPr>
              <a:t>. Further 92 passengers of the Abu Ghraib prison were hurt, communicated a spokeswoman of the American armed forces.</a:t>
            </a:r>
          </a:p>
        </p:txBody>
      </p:sp>
      <p:sp>
        <p:nvSpPr>
          <p:cNvPr id="80905" name="Text Box 9"/>
          <p:cNvSpPr txBox="1">
            <a:spLocks noChangeArrowheads="1"/>
          </p:cNvSpPr>
          <p:nvPr/>
        </p:nvSpPr>
        <p:spPr bwMode="auto">
          <a:xfrm>
            <a:off x="161925" y="3690938"/>
            <a:ext cx="8235950" cy="10414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The Iraqi being stationed US military shot on the 20th, the same day to the allied forces detention facility which is in アブグレイブ of the Baghdad west approximately 20 kilometers, mortar 12 shot and you were packed, </a:t>
            </a:r>
            <a:r>
              <a:rPr lang="en-GB" b="1" i="1">
                <a:solidFill>
                  <a:srgbClr val="FF3300"/>
                </a:solidFill>
                <a:latin typeface="Times New Roman" pitchFamily="18" charset="0"/>
              </a:rPr>
              <a:t>22 Iraqi human prisoners died</a:t>
            </a:r>
            <a:r>
              <a:rPr lang="en-GB">
                <a:solidFill>
                  <a:srgbClr val="000000"/>
                </a:solidFill>
                <a:latin typeface="Times New Roman" pitchFamily="18" charset="0"/>
              </a:rPr>
              <a:t>, it announced that nearly 100 people were injured. </a:t>
            </a:r>
          </a:p>
        </p:txBody>
      </p:sp>
      <p:sp>
        <p:nvSpPr>
          <p:cNvPr id="80906" name="Text Box 10"/>
          <p:cNvSpPr txBox="1">
            <a:spLocks noChangeArrowheads="1"/>
          </p:cNvSpPr>
          <p:nvPr/>
        </p:nvSpPr>
        <p:spPr bwMode="auto">
          <a:xfrm>
            <a:off x="141288" y="5422900"/>
            <a:ext cx="8096250" cy="5207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BAGHDAD, Iraq – Insurgents fired 12 mortars into Baghdad's Abu Ghraib prison Tuesday, </a:t>
            </a:r>
            <a:r>
              <a:rPr lang="en-GB" b="1" i="1">
                <a:solidFill>
                  <a:srgbClr val="FF3300"/>
                </a:solidFill>
                <a:latin typeface="Times New Roman" pitchFamily="18" charset="0"/>
              </a:rPr>
              <a:t>killing 22 detainees</a:t>
            </a:r>
            <a:r>
              <a:rPr lang="en-GB">
                <a:solidFill>
                  <a:srgbClr val="000000"/>
                </a:solidFill>
                <a:latin typeface="Times New Roman" pitchFamily="18" charset="0"/>
              </a:rPr>
              <a:t> and injuring 92, U.S. military officials said.</a:t>
            </a:r>
          </a:p>
        </p:txBody>
      </p:sp>
      <p:sp>
        <p:nvSpPr>
          <p:cNvPr id="290827" name="Text Box 11"/>
          <p:cNvSpPr txBox="1">
            <a:spLocks noChangeArrowheads="1"/>
          </p:cNvSpPr>
          <p:nvPr/>
        </p:nvSpPr>
        <p:spPr bwMode="auto">
          <a:xfrm rot="5400000">
            <a:off x="8336757" y="2758281"/>
            <a:ext cx="1071562" cy="346075"/>
          </a:xfrm>
          <a:prstGeom prst="rect">
            <a:avLst/>
          </a:prstGeom>
          <a:noFill/>
          <a:ln w="9525">
            <a:noFill/>
            <a:miter lim="800000"/>
            <a:headEnd/>
            <a:tailEnd/>
          </a:ln>
        </p:spPr>
        <p:txBody>
          <a:bodyPr lIns="0" tIns="0" rIns="0" bIns="0" anchor="ctr">
            <a:spAutoFit/>
          </a:bodyPr>
          <a:lstStyle/>
          <a:p>
            <a:pPr algn="ct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German</a:t>
            </a:r>
          </a:p>
        </p:txBody>
      </p:sp>
      <p:sp>
        <p:nvSpPr>
          <p:cNvPr id="290828" name="Text Box 12"/>
          <p:cNvSpPr txBox="1">
            <a:spLocks noChangeArrowheads="1"/>
          </p:cNvSpPr>
          <p:nvPr/>
        </p:nvSpPr>
        <p:spPr bwMode="auto">
          <a:xfrm rot="5400000">
            <a:off x="8258969" y="1266032"/>
            <a:ext cx="936625" cy="693737"/>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Lst>
              <a:defRPr/>
            </a:pPr>
            <a:r>
              <a:rPr lang="en-GB" sz="2200">
                <a:solidFill>
                  <a:srgbClr val="000000"/>
                </a:solidFill>
                <a:effectLst>
                  <a:outerShdw blurRad="38100" dist="38100" dir="2700000" algn="tl">
                    <a:srgbClr val="FFFFFF"/>
                  </a:outerShdw>
                </a:effectLst>
                <a:latin typeface="Times New Roman" pitchFamily="18" charset="0"/>
              </a:rPr>
              <a:t>Spanish</a:t>
            </a:r>
          </a:p>
        </p:txBody>
      </p:sp>
      <p:grpSp>
        <p:nvGrpSpPr>
          <p:cNvPr id="80909" name="Group 13"/>
          <p:cNvGrpSpPr>
            <a:grpSpLocks/>
          </p:cNvGrpSpPr>
          <p:nvPr/>
        </p:nvGrpSpPr>
        <p:grpSpPr bwMode="auto">
          <a:xfrm>
            <a:off x="8694738" y="3843338"/>
            <a:ext cx="339725" cy="1054100"/>
            <a:chOff x="6038" y="2669"/>
            <a:chExt cx="236" cy="732"/>
          </a:xfrm>
        </p:grpSpPr>
        <p:sp>
          <p:nvSpPr>
            <p:cNvPr id="80921" name="AutoShape 14"/>
            <p:cNvSpPr>
              <a:spLocks noChangeArrowheads="1"/>
            </p:cNvSpPr>
            <p:nvPr/>
          </p:nvSpPr>
          <p:spPr bwMode="auto">
            <a:xfrm rot="5400000">
              <a:off x="5791" y="2918"/>
              <a:ext cx="733" cy="236"/>
            </a:xfrm>
            <a:prstGeom prst="roundRect">
              <a:avLst>
                <a:gd name="adj" fmla="val 421"/>
              </a:avLst>
            </a:prstGeom>
            <a:noFill/>
            <a:ln w="9525">
              <a:noFill/>
              <a:round/>
              <a:headEnd/>
              <a:tailEnd/>
            </a:ln>
          </p:spPr>
          <p:txBody>
            <a:bodyPr wrap="none" anchor="ctr"/>
            <a:lstStyle/>
            <a:p>
              <a:endParaRPr lang="en-US"/>
            </a:p>
          </p:txBody>
        </p:sp>
        <p:grpSp>
          <p:nvGrpSpPr>
            <p:cNvPr id="80922" name="Group 15"/>
            <p:cNvGrpSpPr>
              <a:grpSpLocks/>
            </p:cNvGrpSpPr>
            <p:nvPr/>
          </p:nvGrpSpPr>
          <p:grpSpPr bwMode="auto">
            <a:xfrm>
              <a:off x="6038" y="2669"/>
              <a:ext cx="234" cy="731"/>
              <a:chOff x="6038" y="2669"/>
              <a:chExt cx="234" cy="731"/>
            </a:xfrm>
          </p:grpSpPr>
          <p:sp>
            <p:nvSpPr>
              <p:cNvPr id="80923" name="AutoShape 16"/>
              <p:cNvSpPr>
                <a:spLocks noChangeArrowheads="1"/>
              </p:cNvSpPr>
              <p:nvPr/>
            </p:nvSpPr>
            <p:spPr bwMode="auto">
              <a:xfrm rot="5400000">
                <a:off x="5792" y="2917"/>
                <a:ext cx="732" cy="235"/>
              </a:xfrm>
              <a:prstGeom prst="roundRect">
                <a:avLst>
                  <a:gd name="adj" fmla="val 426"/>
                </a:avLst>
              </a:prstGeom>
              <a:noFill/>
              <a:ln w="9525">
                <a:noFill/>
                <a:round/>
                <a:headEnd/>
                <a:tailEnd/>
              </a:ln>
            </p:spPr>
            <p:txBody>
              <a:bodyPr wrap="none" anchor="ctr"/>
              <a:lstStyle/>
              <a:p>
                <a:endParaRPr lang="en-US"/>
              </a:p>
            </p:txBody>
          </p:sp>
          <p:grpSp>
            <p:nvGrpSpPr>
              <p:cNvPr id="80924" name="Group 17"/>
              <p:cNvGrpSpPr>
                <a:grpSpLocks/>
              </p:cNvGrpSpPr>
              <p:nvPr/>
            </p:nvGrpSpPr>
            <p:grpSpPr bwMode="auto">
              <a:xfrm>
                <a:off x="6038" y="2669"/>
                <a:ext cx="234" cy="731"/>
                <a:chOff x="6038" y="2669"/>
                <a:chExt cx="234" cy="731"/>
              </a:xfrm>
            </p:grpSpPr>
            <p:sp>
              <p:nvSpPr>
                <p:cNvPr id="80925" name="AutoShape 18"/>
                <p:cNvSpPr>
                  <a:spLocks noChangeArrowheads="1"/>
                </p:cNvSpPr>
                <p:nvPr/>
              </p:nvSpPr>
              <p:spPr bwMode="auto">
                <a:xfrm rot="5400000">
                  <a:off x="5792" y="2917"/>
                  <a:ext cx="732" cy="235"/>
                </a:xfrm>
                <a:prstGeom prst="roundRect">
                  <a:avLst>
                    <a:gd name="adj" fmla="val 426"/>
                  </a:avLst>
                </a:prstGeom>
                <a:noFill/>
                <a:ln w="9525">
                  <a:noFill/>
                  <a:round/>
                  <a:headEnd/>
                  <a:tailEnd/>
                </a:ln>
              </p:spPr>
              <p:txBody>
                <a:bodyPr wrap="none" anchor="ctr"/>
                <a:lstStyle/>
                <a:p>
                  <a:endParaRPr lang="en-US"/>
                </a:p>
              </p:txBody>
            </p:sp>
            <p:sp>
              <p:nvSpPr>
                <p:cNvPr id="290835" name="AutoShape 19"/>
                <p:cNvSpPr>
                  <a:spLocks noChangeArrowheads="1"/>
                </p:cNvSpPr>
                <p:nvPr/>
              </p:nvSpPr>
              <p:spPr bwMode="auto">
                <a:xfrm rot="5400000">
                  <a:off x="5792" y="2921"/>
                  <a:ext cx="732" cy="235"/>
                </a:xfrm>
                <a:prstGeom prst="roundRect">
                  <a:avLst>
                    <a:gd name="adj" fmla="val 426"/>
                  </a:avLst>
                </a:prstGeom>
                <a:noFill/>
                <a:ln w="9525">
                  <a:noFill/>
                  <a:round/>
                  <a:headEnd/>
                  <a:tailEnd/>
                </a:ln>
              </p:spPr>
              <p:txBody>
                <a:bodyPr wrap="none" lIns="0" tIns="0" rIns="0" bIns="0">
                  <a:spAutoFit/>
                </a:bodyPr>
                <a:lstStyle/>
                <a:p>
                  <a:pP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Japanese</a:t>
                  </a:r>
                </a:p>
              </p:txBody>
            </p:sp>
          </p:grpSp>
        </p:grpSp>
      </p:grpSp>
      <p:grpSp>
        <p:nvGrpSpPr>
          <p:cNvPr id="80910" name="Group 20"/>
          <p:cNvGrpSpPr>
            <a:grpSpLocks/>
          </p:cNvGrpSpPr>
          <p:nvPr/>
        </p:nvGrpSpPr>
        <p:grpSpPr bwMode="auto">
          <a:xfrm>
            <a:off x="8680450" y="5427663"/>
            <a:ext cx="339725" cy="893762"/>
            <a:chOff x="6028" y="3769"/>
            <a:chExt cx="236" cy="620"/>
          </a:xfrm>
        </p:grpSpPr>
        <p:sp>
          <p:nvSpPr>
            <p:cNvPr id="80915" name="AutoShape 21"/>
            <p:cNvSpPr>
              <a:spLocks noChangeArrowheads="1"/>
            </p:cNvSpPr>
            <p:nvPr/>
          </p:nvSpPr>
          <p:spPr bwMode="auto">
            <a:xfrm rot="5400000">
              <a:off x="5837" y="3962"/>
              <a:ext cx="621" cy="236"/>
            </a:xfrm>
            <a:prstGeom prst="roundRect">
              <a:avLst>
                <a:gd name="adj" fmla="val 421"/>
              </a:avLst>
            </a:prstGeom>
            <a:noFill/>
            <a:ln w="9525">
              <a:noFill/>
              <a:round/>
              <a:headEnd/>
              <a:tailEnd/>
            </a:ln>
          </p:spPr>
          <p:txBody>
            <a:bodyPr wrap="none" anchor="ctr"/>
            <a:lstStyle/>
            <a:p>
              <a:endParaRPr lang="en-US"/>
            </a:p>
          </p:txBody>
        </p:sp>
        <p:grpSp>
          <p:nvGrpSpPr>
            <p:cNvPr id="80916" name="Group 22"/>
            <p:cNvGrpSpPr>
              <a:grpSpLocks/>
            </p:cNvGrpSpPr>
            <p:nvPr/>
          </p:nvGrpSpPr>
          <p:grpSpPr bwMode="auto">
            <a:xfrm>
              <a:off x="6028" y="3769"/>
              <a:ext cx="234" cy="619"/>
              <a:chOff x="6028" y="3769"/>
              <a:chExt cx="234" cy="619"/>
            </a:xfrm>
          </p:grpSpPr>
          <p:sp>
            <p:nvSpPr>
              <p:cNvPr id="80917" name="AutoShape 23"/>
              <p:cNvSpPr>
                <a:spLocks noChangeArrowheads="1"/>
              </p:cNvSpPr>
              <p:nvPr/>
            </p:nvSpPr>
            <p:spPr bwMode="auto">
              <a:xfrm rot="5400000">
                <a:off x="5838" y="3961"/>
                <a:ext cx="620" cy="235"/>
              </a:xfrm>
              <a:prstGeom prst="roundRect">
                <a:avLst>
                  <a:gd name="adj" fmla="val 426"/>
                </a:avLst>
              </a:prstGeom>
              <a:noFill/>
              <a:ln w="9525">
                <a:noFill/>
                <a:round/>
                <a:headEnd/>
                <a:tailEnd/>
              </a:ln>
            </p:spPr>
            <p:txBody>
              <a:bodyPr wrap="none" anchor="ctr"/>
              <a:lstStyle/>
              <a:p>
                <a:endParaRPr lang="en-US"/>
              </a:p>
            </p:txBody>
          </p:sp>
          <p:grpSp>
            <p:nvGrpSpPr>
              <p:cNvPr id="80918" name="Group 24"/>
              <p:cNvGrpSpPr>
                <a:grpSpLocks/>
              </p:cNvGrpSpPr>
              <p:nvPr/>
            </p:nvGrpSpPr>
            <p:grpSpPr bwMode="auto">
              <a:xfrm>
                <a:off x="6028" y="3769"/>
                <a:ext cx="234" cy="619"/>
                <a:chOff x="6028" y="3769"/>
                <a:chExt cx="234" cy="619"/>
              </a:xfrm>
            </p:grpSpPr>
            <p:sp>
              <p:nvSpPr>
                <p:cNvPr id="80919" name="AutoShape 25"/>
                <p:cNvSpPr>
                  <a:spLocks noChangeArrowheads="1"/>
                </p:cNvSpPr>
                <p:nvPr/>
              </p:nvSpPr>
              <p:spPr bwMode="auto">
                <a:xfrm rot="5400000">
                  <a:off x="5838" y="3961"/>
                  <a:ext cx="620" cy="235"/>
                </a:xfrm>
                <a:prstGeom prst="roundRect">
                  <a:avLst>
                    <a:gd name="adj" fmla="val 426"/>
                  </a:avLst>
                </a:prstGeom>
                <a:noFill/>
                <a:ln w="9525">
                  <a:noFill/>
                  <a:round/>
                  <a:headEnd/>
                  <a:tailEnd/>
                </a:ln>
              </p:spPr>
              <p:txBody>
                <a:bodyPr wrap="none" anchor="ctr"/>
                <a:lstStyle/>
                <a:p>
                  <a:endParaRPr lang="en-US"/>
                </a:p>
              </p:txBody>
            </p:sp>
            <p:sp>
              <p:nvSpPr>
                <p:cNvPr id="290842" name="AutoShape 26"/>
                <p:cNvSpPr>
                  <a:spLocks noChangeArrowheads="1"/>
                </p:cNvSpPr>
                <p:nvPr/>
              </p:nvSpPr>
              <p:spPr bwMode="auto">
                <a:xfrm rot="5400000">
                  <a:off x="5838" y="3965"/>
                  <a:ext cx="620" cy="235"/>
                </a:xfrm>
                <a:prstGeom prst="roundRect">
                  <a:avLst>
                    <a:gd name="adj" fmla="val 426"/>
                  </a:avLst>
                </a:prstGeom>
                <a:noFill/>
                <a:ln w="9525">
                  <a:noFill/>
                  <a:round/>
                  <a:headEnd/>
                  <a:tailEnd/>
                </a:ln>
              </p:spPr>
              <p:txBody>
                <a:bodyPr wrap="none" lIns="0" tIns="0" rIns="0" bIns="0">
                  <a:spAutoFit/>
                </a:bodyPr>
                <a:lstStyle/>
                <a:p>
                  <a:pP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English</a:t>
                  </a:r>
                </a:p>
              </p:txBody>
            </p:sp>
          </p:grpSp>
        </p:grpSp>
      </p:grpSp>
      <p:sp>
        <p:nvSpPr>
          <p:cNvPr id="80911" name="Line 27"/>
          <p:cNvSpPr>
            <a:spLocks noChangeShapeType="1"/>
          </p:cNvSpPr>
          <p:nvPr/>
        </p:nvSpPr>
        <p:spPr bwMode="auto">
          <a:xfrm>
            <a:off x="8488363" y="3614738"/>
            <a:ext cx="1587" cy="1666875"/>
          </a:xfrm>
          <a:prstGeom prst="line">
            <a:avLst/>
          </a:prstGeom>
          <a:noFill/>
          <a:ln w="9360">
            <a:solidFill>
              <a:srgbClr val="000000"/>
            </a:solidFill>
            <a:round/>
            <a:headEnd/>
            <a:tailEnd type="triangle" w="med" len="med"/>
          </a:ln>
        </p:spPr>
        <p:txBody>
          <a:bodyPr/>
          <a:lstStyle/>
          <a:p>
            <a:endParaRPr lang="en-US"/>
          </a:p>
        </p:txBody>
      </p:sp>
      <p:sp>
        <p:nvSpPr>
          <p:cNvPr id="80912" name="Line 28"/>
          <p:cNvSpPr>
            <a:spLocks noChangeShapeType="1"/>
          </p:cNvSpPr>
          <p:nvPr/>
        </p:nvSpPr>
        <p:spPr bwMode="auto">
          <a:xfrm>
            <a:off x="8662988" y="5043488"/>
            <a:ext cx="1587" cy="249237"/>
          </a:xfrm>
          <a:prstGeom prst="line">
            <a:avLst/>
          </a:prstGeom>
          <a:noFill/>
          <a:ln w="9360">
            <a:solidFill>
              <a:srgbClr val="000000"/>
            </a:solidFill>
            <a:round/>
            <a:headEnd/>
            <a:tailEnd type="triangle" w="med" len="med"/>
          </a:ln>
        </p:spPr>
        <p:txBody>
          <a:bodyPr/>
          <a:lstStyle/>
          <a:p>
            <a:endParaRPr lang="en-US"/>
          </a:p>
        </p:txBody>
      </p:sp>
      <p:sp>
        <p:nvSpPr>
          <p:cNvPr id="80913" name="Line 29"/>
          <p:cNvSpPr>
            <a:spLocks noChangeShapeType="1"/>
          </p:cNvSpPr>
          <p:nvPr/>
        </p:nvSpPr>
        <p:spPr bwMode="auto">
          <a:xfrm>
            <a:off x="8301038" y="2163763"/>
            <a:ext cx="1587" cy="3128962"/>
          </a:xfrm>
          <a:prstGeom prst="line">
            <a:avLst/>
          </a:prstGeom>
          <a:noFill/>
          <a:ln w="9360">
            <a:solidFill>
              <a:srgbClr val="000000"/>
            </a:solidFill>
            <a:round/>
            <a:headEnd/>
            <a:tailEnd type="triangle" w="med" len="med"/>
          </a:ln>
        </p:spPr>
        <p:txBody>
          <a:bodyPr/>
          <a:lstStyle/>
          <a:p>
            <a:endParaRPr lang="en-US"/>
          </a:p>
        </p:txBody>
      </p:sp>
      <p:pic>
        <p:nvPicPr>
          <p:cNvPr id="80914" name="Picture 30"/>
          <p:cNvPicPr>
            <a:picLocks noChangeAspect="1" noChangeArrowheads="1"/>
          </p:cNvPicPr>
          <p:nvPr/>
        </p:nvPicPr>
        <p:blipFill>
          <a:blip r:embed="rId3" cstate="print"/>
          <a:srcRect/>
          <a:stretch>
            <a:fillRect/>
          </a:stretch>
        </p:blipFill>
        <p:spPr bwMode="auto">
          <a:xfrm>
            <a:off x="3584575" y="3978275"/>
            <a:ext cx="1470025" cy="2555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87313" y="5292725"/>
            <a:ext cx="8951912" cy="1233488"/>
          </a:xfrm>
          <a:prstGeom prst="roundRect">
            <a:avLst>
              <a:gd name="adj" fmla="val 116"/>
            </a:avLst>
          </a:prstGeom>
          <a:solidFill>
            <a:srgbClr val="E6E6E6"/>
          </a:solidFill>
          <a:ln w="9360">
            <a:solidFill>
              <a:srgbClr val="000000"/>
            </a:solidFill>
            <a:round/>
            <a:headEnd/>
            <a:tailEnd/>
          </a:ln>
        </p:spPr>
        <p:txBody>
          <a:bodyPr wrap="none" anchor="ctr"/>
          <a:lstStyle/>
          <a:p>
            <a:endParaRPr lang="en-US"/>
          </a:p>
        </p:txBody>
      </p:sp>
      <p:sp>
        <p:nvSpPr>
          <p:cNvPr id="81923" name="AutoShape 3"/>
          <p:cNvSpPr>
            <a:spLocks noChangeArrowheads="1"/>
          </p:cNvSpPr>
          <p:nvPr/>
        </p:nvSpPr>
        <p:spPr bwMode="auto">
          <a:xfrm>
            <a:off x="107950" y="3668713"/>
            <a:ext cx="8940800" cy="1374775"/>
          </a:xfrm>
          <a:prstGeom prst="roundRect">
            <a:avLst>
              <a:gd name="adj" fmla="val 102"/>
            </a:avLst>
          </a:prstGeom>
          <a:solidFill>
            <a:srgbClr val="FFFFCC"/>
          </a:solidFill>
          <a:ln w="9360">
            <a:solidFill>
              <a:srgbClr val="000000"/>
            </a:solidFill>
            <a:round/>
            <a:headEnd/>
            <a:tailEnd/>
          </a:ln>
        </p:spPr>
        <p:txBody>
          <a:bodyPr wrap="none" anchor="ctr"/>
          <a:lstStyle/>
          <a:p>
            <a:endParaRPr lang="en-US"/>
          </a:p>
        </p:txBody>
      </p:sp>
      <p:sp>
        <p:nvSpPr>
          <p:cNvPr id="81924" name="AutoShape 4"/>
          <p:cNvSpPr>
            <a:spLocks noChangeArrowheads="1"/>
          </p:cNvSpPr>
          <p:nvPr/>
        </p:nvSpPr>
        <p:spPr bwMode="auto">
          <a:xfrm>
            <a:off x="107950" y="2230438"/>
            <a:ext cx="8950325" cy="1385887"/>
          </a:xfrm>
          <a:prstGeom prst="roundRect">
            <a:avLst>
              <a:gd name="adj" fmla="val 102"/>
            </a:avLst>
          </a:prstGeom>
          <a:solidFill>
            <a:srgbClr val="CCCCFF"/>
          </a:solidFill>
          <a:ln w="9360">
            <a:solidFill>
              <a:srgbClr val="000000"/>
            </a:solidFill>
            <a:round/>
            <a:headEnd/>
            <a:tailEnd/>
          </a:ln>
        </p:spPr>
        <p:txBody>
          <a:bodyPr wrap="none" anchor="ctr"/>
          <a:lstStyle/>
          <a:p>
            <a:endParaRPr lang="en-US"/>
          </a:p>
        </p:txBody>
      </p:sp>
      <p:sp>
        <p:nvSpPr>
          <p:cNvPr id="81925" name="AutoShape 5"/>
          <p:cNvSpPr>
            <a:spLocks noChangeArrowheads="1"/>
          </p:cNvSpPr>
          <p:nvPr/>
        </p:nvSpPr>
        <p:spPr bwMode="auto">
          <a:xfrm>
            <a:off x="96838" y="1028700"/>
            <a:ext cx="8974137" cy="1135063"/>
          </a:xfrm>
          <a:prstGeom prst="roundRect">
            <a:avLst>
              <a:gd name="adj" fmla="val 125"/>
            </a:avLst>
          </a:prstGeom>
          <a:solidFill>
            <a:srgbClr val="00B8FF"/>
          </a:solidFill>
          <a:ln w="9360">
            <a:solidFill>
              <a:srgbClr val="000000"/>
            </a:solidFill>
            <a:round/>
            <a:headEnd/>
            <a:tailEnd/>
          </a:ln>
        </p:spPr>
        <p:txBody>
          <a:bodyPr wrap="none" anchor="ctr"/>
          <a:lstStyle/>
          <a:p>
            <a:endParaRPr lang="en-US"/>
          </a:p>
        </p:txBody>
      </p:sp>
      <p:sp>
        <p:nvSpPr>
          <p:cNvPr id="292870" name="Rectangle 6"/>
          <p:cNvSpPr>
            <a:spLocks noGrp="1" noChangeArrowheads="1"/>
          </p:cNvSpPr>
          <p:nvPr>
            <p:ph type="title"/>
          </p:nvPr>
        </p:nvSpPr>
        <p:spPr>
          <a:xfrm>
            <a:off x="685800" y="0"/>
            <a:ext cx="7770813" cy="1395413"/>
          </a:xfrm>
        </p:spPr>
        <p:txBody>
          <a:bodyPr lIns="0" tIns="0" rIns="0" bIns="0"/>
          <a:lstStyle/>
          <a:p>
            <a:pPr defTabSz="449263">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mtClean="0"/>
              <a:t>Multilingual Redundancy</a:t>
            </a:r>
          </a:p>
        </p:txBody>
      </p:sp>
      <p:sp>
        <p:nvSpPr>
          <p:cNvPr id="81927" name="Text Box 7"/>
          <p:cNvSpPr txBox="1">
            <a:spLocks noChangeArrowheads="1"/>
          </p:cNvSpPr>
          <p:nvPr/>
        </p:nvSpPr>
        <p:spPr bwMode="auto">
          <a:xfrm>
            <a:off x="184150" y="1136650"/>
            <a:ext cx="8215313" cy="78105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BAGDAD. - A total of 21 prisoners has been died and a hundred more hurt by firings from </a:t>
            </a:r>
            <a:r>
              <a:rPr lang="en-GB" b="1" i="1">
                <a:solidFill>
                  <a:srgbClr val="0033CC"/>
                </a:solidFill>
                <a:latin typeface="Times New Roman" pitchFamily="18" charset="0"/>
              </a:rPr>
              <a:t>mortar in the jail of Abu Gharib</a:t>
            </a:r>
            <a:r>
              <a:rPr lang="en-GB">
                <a:solidFill>
                  <a:srgbClr val="000000"/>
                </a:solidFill>
                <a:latin typeface="Times New Roman" pitchFamily="18" charset="0"/>
              </a:rPr>
              <a:t> (to 20 kilometers to the west of Bagdad), according to has informed general into the U.S.A. Marco Kimmitt.</a:t>
            </a:r>
          </a:p>
        </p:txBody>
      </p:sp>
      <p:sp>
        <p:nvSpPr>
          <p:cNvPr id="81928" name="Text Box 8"/>
          <p:cNvSpPr txBox="1">
            <a:spLocks noChangeArrowheads="1"/>
          </p:cNvSpPr>
          <p:nvPr/>
        </p:nvSpPr>
        <p:spPr bwMode="auto">
          <a:xfrm>
            <a:off x="161925" y="2273300"/>
            <a:ext cx="7164388" cy="10414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Lst>
            </a:pPr>
            <a:r>
              <a:rPr lang="en-GB">
                <a:solidFill>
                  <a:srgbClr val="000000"/>
                </a:solidFill>
                <a:latin typeface="Times New Roman" pitchFamily="18" charset="0"/>
              </a:rPr>
              <a:t>Bagdad    in the Iraqi capital Aufstaendi attacked Bagdad on Tuesday </a:t>
            </a:r>
            <a:r>
              <a:rPr lang="en-GB" b="1" i="1">
                <a:solidFill>
                  <a:srgbClr val="0033CC"/>
                </a:solidFill>
                <a:latin typeface="Times New Roman" pitchFamily="18" charset="0"/>
              </a:rPr>
              <a:t>a prison with mortars</a:t>
            </a:r>
            <a:r>
              <a:rPr lang="en-GB">
                <a:solidFill>
                  <a:srgbClr val="000000"/>
                </a:solidFill>
                <a:latin typeface="Times New Roman" pitchFamily="18" charset="0"/>
              </a:rPr>
              <a:t> and </a:t>
            </a:r>
            <a:r>
              <a:rPr lang="en-GB" b="1" i="1">
                <a:solidFill>
                  <a:srgbClr val="FF3300"/>
                </a:solidFill>
                <a:latin typeface="Times New Roman" pitchFamily="18" charset="0"/>
              </a:rPr>
              <a:t>killed after USA gifts 22 prisoners</a:t>
            </a:r>
            <a:r>
              <a:rPr lang="en-GB">
                <a:solidFill>
                  <a:srgbClr val="000000"/>
                </a:solidFill>
                <a:latin typeface="Times New Roman" pitchFamily="18" charset="0"/>
              </a:rPr>
              <a:t>. Further 92 passengers of the Abu Ghraib prison were hurt, communicated a spokeswoman of the American armed forces.</a:t>
            </a:r>
          </a:p>
        </p:txBody>
      </p:sp>
      <p:sp>
        <p:nvSpPr>
          <p:cNvPr id="81929" name="Text Box 9"/>
          <p:cNvSpPr txBox="1">
            <a:spLocks noChangeArrowheads="1"/>
          </p:cNvSpPr>
          <p:nvPr/>
        </p:nvSpPr>
        <p:spPr bwMode="auto">
          <a:xfrm>
            <a:off x="161925" y="3690938"/>
            <a:ext cx="8235950" cy="10414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The Iraqi being stationed US military shot on the 20th, the same day to the allied forces detention facility which is in アブグレイブ of the Baghdad west approximately 20 kilometers, </a:t>
            </a:r>
            <a:r>
              <a:rPr lang="en-GB" b="1" i="1">
                <a:solidFill>
                  <a:srgbClr val="0033CC"/>
                </a:solidFill>
                <a:latin typeface="Times New Roman" pitchFamily="18" charset="0"/>
              </a:rPr>
              <a:t>mortar 12 shot</a:t>
            </a:r>
            <a:r>
              <a:rPr lang="en-GB">
                <a:solidFill>
                  <a:srgbClr val="000000"/>
                </a:solidFill>
                <a:latin typeface="Times New Roman" pitchFamily="18" charset="0"/>
              </a:rPr>
              <a:t> and you were packed, </a:t>
            </a:r>
            <a:r>
              <a:rPr lang="en-GB" b="1" i="1">
                <a:solidFill>
                  <a:srgbClr val="FF3300"/>
                </a:solidFill>
                <a:latin typeface="Times New Roman" pitchFamily="18" charset="0"/>
              </a:rPr>
              <a:t>22 Iraqi human prisoners died</a:t>
            </a:r>
            <a:r>
              <a:rPr lang="en-GB">
                <a:solidFill>
                  <a:srgbClr val="000000"/>
                </a:solidFill>
                <a:latin typeface="Times New Roman" pitchFamily="18" charset="0"/>
              </a:rPr>
              <a:t>, it announced that nearly 100 people were injured. </a:t>
            </a:r>
          </a:p>
        </p:txBody>
      </p:sp>
      <p:sp>
        <p:nvSpPr>
          <p:cNvPr id="81930" name="Text Box 10"/>
          <p:cNvSpPr txBox="1">
            <a:spLocks noChangeArrowheads="1"/>
          </p:cNvSpPr>
          <p:nvPr/>
        </p:nvSpPr>
        <p:spPr bwMode="auto">
          <a:xfrm>
            <a:off x="141288" y="5422900"/>
            <a:ext cx="8096250" cy="520700"/>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a:solidFill>
                  <a:srgbClr val="000000"/>
                </a:solidFill>
                <a:latin typeface="Times New Roman" pitchFamily="18" charset="0"/>
              </a:rPr>
              <a:t>BAGHDAD, Iraq – </a:t>
            </a:r>
            <a:r>
              <a:rPr lang="en-GB" b="1" i="1">
                <a:solidFill>
                  <a:srgbClr val="0033CC"/>
                </a:solidFill>
                <a:latin typeface="Times New Roman" pitchFamily="18" charset="0"/>
              </a:rPr>
              <a:t>Insurgents fired 12 mortars into Baghdad's Abu Ghraib prison</a:t>
            </a:r>
            <a:r>
              <a:rPr lang="en-GB">
                <a:solidFill>
                  <a:srgbClr val="000000"/>
                </a:solidFill>
                <a:latin typeface="Times New Roman" pitchFamily="18" charset="0"/>
              </a:rPr>
              <a:t> Tuesday, </a:t>
            </a:r>
            <a:r>
              <a:rPr lang="en-GB" b="1" i="1">
                <a:solidFill>
                  <a:srgbClr val="FF3300"/>
                </a:solidFill>
                <a:latin typeface="Times New Roman" pitchFamily="18" charset="0"/>
              </a:rPr>
              <a:t>killing 22 detainees</a:t>
            </a:r>
            <a:r>
              <a:rPr lang="en-GB">
                <a:solidFill>
                  <a:srgbClr val="000000"/>
                </a:solidFill>
                <a:latin typeface="Times New Roman" pitchFamily="18" charset="0"/>
              </a:rPr>
              <a:t> and injuring 92, U.S. military officials said.</a:t>
            </a:r>
          </a:p>
        </p:txBody>
      </p:sp>
      <p:sp>
        <p:nvSpPr>
          <p:cNvPr id="292875" name="Text Box 11"/>
          <p:cNvSpPr txBox="1">
            <a:spLocks noChangeArrowheads="1"/>
          </p:cNvSpPr>
          <p:nvPr/>
        </p:nvSpPr>
        <p:spPr bwMode="auto">
          <a:xfrm rot="5400000">
            <a:off x="8336757" y="2758281"/>
            <a:ext cx="1071562" cy="346075"/>
          </a:xfrm>
          <a:prstGeom prst="rect">
            <a:avLst/>
          </a:prstGeom>
          <a:noFill/>
          <a:ln w="9525">
            <a:noFill/>
            <a:miter lim="800000"/>
            <a:headEnd/>
            <a:tailEnd/>
          </a:ln>
        </p:spPr>
        <p:txBody>
          <a:bodyPr lIns="0" tIns="0" rIns="0" bIns="0" anchor="ctr">
            <a:spAutoFit/>
          </a:bodyPr>
          <a:lstStyle/>
          <a:p>
            <a:pPr algn="ct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German</a:t>
            </a:r>
          </a:p>
        </p:txBody>
      </p:sp>
      <p:sp>
        <p:nvSpPr>
          <p:cNvPr id="292876" name="Text Box 12"/>
          <p:cNvSpPr txBox="1">
            <a:spLocks noChangeArrowheads="1"/>
          </p:cNvSpPr>
          <p:nvPr/>
        </p:nvSpPr>
        <p:spPr bwMode="auto">
          <a:xfrm rot="5400000">
            <a:off x="8258969" y="1266032"/>
            <a:ext cx="936625" cy="693737"/>
          </a:xfrm>
          <a:prstGeom prst="rect">
            <a:avLst/>
          </a:prstGeom>
          <a:noFill/>
          <a:ln w="9525">
            <a:noFill/>
            <a:miter lim="800000"/>
            <a:headEnd/>
            <a:tailEnd/>
          </a:ln>
        </p:spPr>
        <p:txBody>
          <a:bodyPr lIns="0" tIns="0" rIns="0" bIns="0">
            <a:spAutoFit/>
          </a:bodyPr>
          <a:lstStyle/>
          <a:p>
            <a:pPr defTabSz="828675" eaLnBrk="1" hangingPunct="1">
              <a:lnSpc>
                <a:spcPct val="95000"/>
              </a:lnSpc>
              <a:buClr>
                <a:srgbClr val="000000"/>
              </a:buClr>
              <a:buSzPct val="100000"/>
              <a:buFont typeface="Times New Roman" pitchFamily="18" charset="0"/>
              <a:buNone/>
              <a:tabLst>
                <a:tab pos="657225" algn="l"/>
              </a:tabLst>
              <a:defRPr/>
            </a:pPr>
            <a:r>
              <a:rPr lang="en-GB" sz="2200">
                <a:solidFill>
                  <a:srgbClr val="000000"/>
                </a:solidFill>
                <a:effectLst>
                  <a:outerShdw blurRad="38100" dist="38100" dir="2700000" algn="tl">
                    <a:srgbClr val="FFFFFF"/>
                  </a:outerShdw>
                </a:effectLst>
                <a:latin typeface="Times New Roman" pitchFamily="18" charset="0"/>
              </a:rPr>
              <a:t>Spanish</a:t>
            </a:r>
          </a:p>
        </p:txBody>
      </p:sp>
      <p:grpSp>
        <p:nvGrpSpPr>
          <p:cNvPr id="81933" name="Group 13"/>
          <p:cNvGrpSpPr>
            <a:grpSpLocks/>
          </p:cNvGrpSpPr>
          <p:nvPr/>
        </p:nvGrpSpPr>
        <p:grpSpPr bwMode="auto">
          <a:xfrm>
            <a:off x="8694738" y="3843338"/>
            <a:ext cx="339725" cy="1054100"/>
            <a:chOff x="6038" y="2669"/>
            <a:chExt cx="236" cy="732"/>
          </a:xfrm>
        </p:grpSpPr>
        <p:sp>
          <p:nvSpPr>
            <p:cNvPr id="81945" name="AutoShape 14"/>
            <p:cNvSpPr>
              <a:spLocks noChangeArrowheads="1"/>
            </p:cNvSpPr>
            <p:nvPr/>
          </p:nvSpPr>
          <p:spPr bwMode="auto">
            <a:xfrm rot="5400000">
              <a:off x="5791" y="2918"/>
              <a:ext cx="733" cy="236"/>
            </a:xfrm>
            <a:prstGeom prst="roundRect">
              <a:avLst>
                <a:gd name="adj" fmla="val 421"/>
              </a:avLst>
            </a:prstGeom>
            <a:noFill/>
            <a:ln w="9525">
              <a:noFill/>
              <a:round/>
              <a:headEnd/>
              <a:tailEnd/>
            </a:ln>
          </p:spPr>
          <p:txBody>
            <a:bodyPr wrap="none" anchor="ctr"/>
            <a:lstStyle/>
            <a:p>
              <a:endParaRPr lang="en-US"/>
            </a:p>
          </p:txBody>
        </p:sp>
        <p:grpSp>
          <p:nvGrpSpPr>
            <p:cNvPr id="81946" name="Group 15"/>
            <p:cNvGrpSpPr>
              <a:grpSpLocks/>
            </p:cNvGrpSpPr>
            <p:nvPr/>
          </p:nvGrpSpPr>
          <p:grpSpPr bwMode="auto">
            <a:xfrm>
              <a:off x="6038" y="2669"/>
              <a:ext cx="234" cy="731"/>
              <a:chOff x="6038" y="2669"/>
              <a:chExt cx="234" cy="731"/>
            </a:xfrm>
          </p:grpSpPr>
          <p:sp>
            <p:nvSpPr>
              <p:cNvPr id="81947" name="AutoShape 16"/>
              <p:cNvSpPr>
                <a:spLocks noChangeArrowheads="1"/>
              </p:cNvSpPr>
              <p:nvPr/>
            </p:nvSpPr>
            <p:spPr bwMode="auto">
              <a:xfrm rot="5400000">
                <a:off x="5792" y="2917"/>
                <a:ext cx="732" cy="235"/>
              </a:xfrm>
              <a:prstGeom prst="roundRect">
                <a:avLst>
                  <a:gd name="adj" fmla="val 426"/>
                </a:avLst>
              </a:prstGeom>
              <a:noFill/>
              <a:ln w="9525">
                <a:noFill/>
                <a:round/>
                <a:headEnd/>
                <a:tailEnd/>
              </a:ln>
            </p:spPr>
            <p:txBody>
              <a:bodyPr wrap="none" anchor="ctr"/>
              <a:lstStyle/>
              <a:p>
                <a:endParaRPr lang="en-US"/>
              </a:p>
            </p:txBody>
          </p:sp>
          <p:grpSp>
            <p:nvGrpSpPr>
              <p:cNvPr id="81948" name="Group 17"/>
              <p:cNvGrpSpPr>
                <a:grpSpLocks/>
              </p:cNvGrpSpPr>
              <p:nvPr/>
            </p:nvGrpSpPr>
            <p:grpSpPr bwMode="auto">
              <a:xfrm>
                <a:off x="6038" y="2669"/>
                <a:ext cx="234" cy="731"/>
                <a:chOff x="6038" y="2669"/>
                <a:chExt cx="234" cy="731"/>
              </a:xfrm>
            </p:grpSpPr>
            <p:sp>
              <p:nvSpPr>
                <p:cNvPr id="81949" name="AutoShape 18"/>
                <p:cNvSpPr>
                  <a:spLocks noChangeArrowheads="1"/>
                </p:cNvSpPr>
                <p:nvPr/>
              </p:nvSpPr>
              <p:spPr bwMode="auto">
                <a:xfrm rot="5400000">
                  <a:off x="5792" y="2917"/>
                  <a:ext cx="732" cy="235"/>
                </a:xfrm>
                <a:prstGeom prst="roundRect">
                  <a:avLst>
                    <a:gd name="adj" fmla="val 426"/>
                  </a:avLst>
                </a:prstGeom>
                <a:noFill/>
                <a:ln w="9525">
                  <a:noFill/>
                  <a:round/>
                  <a:headEnd/>
                  <a:tailEnd/>
                </a:ln>
              </p:spPr>
              <p:txBody>
                <a:bodyPr wrap="none" anchor="ctr"/>
                <a:lstStyle/>
                <a:p>
                  <a:endParaRPr lang="en-US"/>
                </a:p>
              </p:txBody>
            </p:sp>
            <p:sp>
              <p:nvSpPr>
                <p:cNvPr id="292883" name="AutoShape 19"/>
                <p:cNvSpPr>
                  <a:spLocks noChangeArrowheads="1"/>
                </p:cNvSpPr>
                <p:nvPr/>
              </p:nvSpPr>
              <p:spPr bwMode="auto">
                <a:xfrm rot="5400000">
                  <a:off x="5792" y="2921"/>
                  <a:ext cx="732" cy="235"/>
                </a:xfrm>
                <a:prstGeom prst="roundRect">
                  <a:avLst>
                    <a:gd name="adj" fmla="val 426"/>
                  </a:avLst>
                </a:prstGeom>
                <a:noFill/>
                <a:ln w="9525">
                  <a:noFill/>
                  <a:round/>
                  <a:headEnd/>
                  <a:tailEnd/>
                </a:ln>
              </p:spPr>
              <p:txBody>
                <a:bodyPr wrap="none" lIns="0" tIns="0" rIns="0" bIns="0">
                  <a:spAutoFit/>
                </a:bodyPr>
                <a:lstStyle/>
                <a:p>
                  <a:pP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Japanese</a:t>
                  </a:r>
                </a:p>
              </p:txBody>
            </p:sp>
          </p:grpSp>
        </p:grpSp>
      </p:grpSp>
      <p:grpSp>
        <p:nvGrpSpPr>
          <p:cNvPr id="81934" name="Group 20"/>
          <p:cNvGrpSpPr>
            <a:grpSpLocks/>
          </p:cNvGrpSpPr>
          <p:nvPr/>
        </p:nvGrpSpPr>
        <p:grpSpPr bwMode="auto">
          <a:xfrm>
            <a:off x="8680450" y="5427663"/>
            <a:ext cx="339725" cy="893762"/>
            <a:chOff x="6028" y="3769"/>
            <a:chExt cx="236" cy="620"/>
          </a:xfrm>
        </p:grpSpPr>
        <p:sp>
          <p:nvSpPr>
            <p:cNvPr id="81939" name="AutoShape 21"/>
            <p:cNvSpPr>
              <a:spLocks noChangeArrowheads="1"/>
            </p:cNvSpPr>
            <p:nvPr/>
          </p:nvSpPr>
          <p:spPr bwMode="auto">
            <a:xfrm rot="5400000">
              <a:off x="5837" y="3962"/>
              <a:ext cx="621" cy="236"/>
            </a:xfrm>
            <a:prstGeom prst="roundRect">
              <a:avLst>
                <a:gd name="adj" fmla="val 421"/>
              </a:avLst>
            </a:prstGeom>
            <a:noFill/>
            <a:ln w="9525">
              <a:noFill/>
              <a:round/>
              <a:headEnd/>
              <a:tailEnd/>
            </a:ln>
          </p:spPr>
          <p:txBody>
            <a:bodyPr wrap="none" anchor="ctr"/>
            <a:lstStyle/>
            <a:p>
              <a:endParaRPr lang="en-US"/>
            </a:p>
          </p:txBody>
        </p:sp>
        <p:grpSp>
          <p:nvGrpSpPr>
            <p:cNvPr id="81940" name="Group 22"/>
            <p:cNvGrpSpPr>
              <a:grpSpLocks/>
            </p:cNvGrpSpPr>
            <p:nvPr/>
          </p:nvGrpSpPr>
          <p:grpSpPr bwMode="auto">
            <a:xfrm>
              <a:off x="6028" y="3769"/>
              <a:ext cx="234" cy="619"/>
              <a:chOff x="6028" y="3769"/>
              <a:chExt cx="234" cy="619"/>
            </a:xfrm>
          </p:grpSpPr>
          <p:sp>
            <p:nvSpPr>
              <p:cNvPr id="81941" name="AutoShape 23"/>
              <p:cNvSpPr>
                <a:spLocks noChangeArrowheads="1"/>
              </p:cNvSpPr>
              <p:nvPr/>
            </p:nvSpPr>
            <p:spPr bwMode="auto">
              <a:xfrm rot="5400000">
                <a:off x="5838" y="3961"/>
                <a:ext cx="620" cy="235"/>
              </a:xfrm>
              <a:prstGeom prst="roundRect">
                <a:avLst>
                  <a:gd name="adj" fmla="val 426"/>
                </a:avLst>
              </a:prstGeom>
              <a:noFill/>
              <a:ln w="9525">
                <a:noFill/>
                <a:round/>
                <a:headEnd/>
                <a:tailEnd/>
              </a:ln>
            </p:spPr>
            <p:txBody>
              <a:bodyPr wrap="none" anchor="ctr"/>
              <a:lstStyle/>
              <a:p>
                <a:endParaRPr lang="en-US"/>
              </a:p>
            </p:txBody>
          </p:sp>
          <p:grpSp>
            <p:nvGrpSpPr>
              <p:cNvPr id="81942" name="Group 24"/>
              <p:cNvGrpSpPr>
                <a:grpSpLocks/>
              </p:cNvGrpSpPr>
              <p:nvPr/>
            </p:nvGrpSpPr>
            <p:grpSpPr bwMode="auto">
              <a:xfrm>
                <a:off x="6028" y="3769"/>
                <a:ext cx="234" cy="619"/>
                <a:chOff x="6028" y="3769"/>
                <a:chExt cx="234" cy="619"/>
              </a:xfrm>
            </p:grpSpPr>
            <p:sp>
              <p:nvSpPr>
                <p:cNvPr id="81943" name="AutoShape 25"/>
                <p:cNvSpPr>
                  <a:spLocks noChangeArrowheads="1"/>
                </p:cNvSpPr>
                <p:nvPr/>
              </p:nvSpPr>
              <p:spPr bwMode="auto">
                <a:xfrm rot="5400000">
                  <a:off x="5838" y="3961"/>
                  <a:ext cx="620" cy="235"/>
                </a:xfrm>
                <a:prstGeom prst="roundRect">
                  <a:avLst>
                    <a:gd name="adj" fmla="val 426"/>
                  </a:avLst>
                </a:prstGeom>
                <a:noFill/>
                <a:ln w="9525">
                  <a:noFill/>
                  <a:round/>
                  <a:headEnd/>
                  <a:tailEnd/>
                </a:ln>
              </p:spPr>
              <p:txBody>
                <a:bodyPr wrap="none" anchor="ctr"/>
                <a:lstStyle/>
                <a:p>
                  <a:endParaRPr lang="en-US"/>
                </a:p>
              </p:txBody>
            </p:sp>
            <p:sp>
              <p:nvSpPr>
                <p:cNvPr id="292890" name="AutoShape 26"/>
                <p:cNvSpPr>
                  <a:spLocks noChangeArrowheads="1"/>
                </p:cNvSpPr>
                <p:nvPr/>
              </p:nvSpPr>
              <p:spPr bwMode="auto">
                <a:xfrm rot="5400000">
                  <a:off x="5838" y="3965"/>
                  <a:ext cx="620" cy="235"/>
                </a:xfrm>
                <a:prstGeom prst="roundRect">
                  <a:avLst>
                    <a:gd name="adj" fmla="val 426"/>
                  </a:avLst>
                </a:prstGeom>
                <a:noFill/>
                <a:ln w="9525">
                  <a:noFill/>
                  <a:round/>
                  <a:headEnd/>
                  <a:tailEnd/>
                </a:ln>
              </p:spPr>
              <p:txBody>
                <a:bodyPr wrap="none" lIns="0" tIns="0" rIns="0" bIns="0">
                  <a:spAutoFit/>
                </a:bodyPr>
                <a:lstStyle/>
                <a:p>
                  <a:pPr defTabSz="828675" eaLnBrk="1" hangingPunct="1">
                    <a:lnSpc>
                      <a:spcPct val="95000"/>
                    </a:lnSpc>
                    <a:buClr>
                      <a:srgbClr val="000000"/>
                    </a:buClr>
                    <a:buSzPct val="100000"/>
                    <a:buFont typeface="Times New Roman" pitchFamily="18" charset="0"/>
                    <a:buNone/>
                    <a:defRPr/>
                  </a:pPr>
                  <a:r>
                    <a:rPr lang="en-GB" sz="2400">
                      <a:solidFill>
                        <a:srgbClr val="000000"/>
                      </a:solidFill>
                      <a:effectLst>
                        <a:outerShdw blurRad="38100" dist="38100" dir="2700000" algn="tl">
                          <a:srgbClr val="FFFFFF"/>
                        </a:outerShdw>
                      </a:effectLst>
                      <a:latin typeface="Times New Roman" pitchFamily="18" charset="0"/>
                    </a:rPr>
                    <a:t>English</a:t>
                  </a:r>
                </a:p>
              </p:txBody>
            </p:sp>
          </p:grpSp>
        </p:grpSp>
      </p:grpSp>
      <p:sp>
        <p:nvSpPr>
          <p:cNvPr id="81935" name="Line 27"/>
          <p:cNvSpPr>
            <a:spLocks noChangeShapeType="1"/>
          </p:cNvSpPr>
          <p:nvPr/>
        </p:nvSpPr>
        <p:spPr bwMode="auto">
          <a:xfrm>
            <a:off x="8488363" y="3614738"/>
            <a:ext cx="1587" cy="1666875"/>
          </a:xfrm>
          <a:prstGeom prst="line">
            <a:avLst/>
          </a:prstGeom>
          <a:noFill/>
          <a:ln w="9360">
            <a:solidFill>
              <a:srgbClr val="000000"/>
            </a:solidFill>
            <a:round/>
            <a:headEnd/>
            <a:tailEnd type="triangle" w="med" len="med"/>
          </a:ln>
        </p:spPr>
        <p:txBody>
          <a:bodyPr/>
          <a:lstStyle/>
          <a:p>
            <a:endParaRPr lang="en-US"/>
          </a:p>
        </p:txBody>
      </p:sp>
      <p:sp>
        <p:nvSpPr>
          <p:cNvPr id="81936" name="Line 28"/>
          <p:cNvSpPr>
            <a:spLocks noChangeShapeType="1"/>
          </p:cNvSpPr>
          <p:nvPr/>
        </p:nvSpPr>
        <p:spPr bwMode="auto">
          <a:xfrm>
            <a:off x="8662988" y="5043488"/>
            <a:ext cx="1587" cy="249237"/>
          </a:xfrm>
          <a:prstGeom prst="line">
            <a:avLst/>
          </a:prstGeom>
          <a:noFill/>
          <a:ln w="9360">
            <a:solidFill>
              <a:srgbClr val="000000"/>
            </a:solidFill>
            <a:round/>
            <a:headEnd/>
            <a:tailEnd type="triangle" w="med" len="med"/>
          </a:ln>
        </p:spPr>
        <p:txBody>
          <a:bodyPr/>
          <a:lstStyle/>
          <a:p>
            <a:endParaRPr lang="en-US"/>
          </a:p>
        </p:txBody>
      </p:sp>
      <p:sp>
        <p:nvSpPr>
          <p:cNvPr id="81937" name="Line 29"/>
          <p:cNvSpPr>
            <a:spLocks noChangeShapeType="1"/>
          </p:cNvSpPr>
          <p:nvPr/>
        </p:nvSpPr>
        <p:spPr bwMode="auto">
          <a:xfrm>
            <a:off x="8301038" y="2163763"/>
            <a:ext cx="1587" cy="3128962"/>
          </a:xfrm>
          <a:prstGeom prst="line">
            <a:avLst/>
          </a:prstGeom>
          <a:noFill/>
          <a:ln w="9360">
            <a:solidFill>
              <a:srgbClr val="000000"/>
            </a:solidFill>
            <a:round/>
            <a:headEnd/>
            <a:tailEnd type="triangle" w="med" len="med"/>
          </a:ln>
        </p:spPr>
        <p:txBody>
          <a:bodyPr/>
          <a:lstStyle/>
          <a:p>
            <a:endParaRPr lang="en-US"/>
          </a:p>
        </p:txBody>
      </p:sp>
      <p:pic>
        <p:nvPicPr>
          <p:cNvPr id="81938" name="Picture 30"/>
          <p:cNvPicPr>
            <a:picLocks noChangeAspect="1" noChangeArrowheads="1"/>
          </p:cNvPicPr>
          <p:nvPr/>
        </p:nvPicPr>
        <p:blipFill>
          <a:blip r:embed="rId3" cstate="print"/>
          <a:srcRect/>
          <a:stretch>
            <a:fillRect/>
          </a:stretch>
        </p:blipFill>
        <p:spPr bwMode="auto">
          <a:xfrm>
            <a:off x="3584575" y="3978275"/>
            <a:ext cx="1470025" cy="2555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2"/>
          <p:cNvSpPr>
            <a:spLocks noChangeArrowheads="1"/>
          </p:cNvSpPr>
          <p:nvPr/>
        </p:nvSpPr>
        <p:spPr bwMode="auto">
          <a:xfrm>
            <a:off x="3175" y="787400"/>
            <a:ext cx="3011488" cy="5245100"/>
          </a:xfrm>
          <a:custGeom>
            <a:avLst/>
            <a:gdLst>
              <a:gd name="T0" fmla="*/ 2147483647 w 9226"/>
              <a:gd name="T1" fmla="*/ 2147483647 h 16060"/>
              <a:gd name="T2" fmla="*/ 2147483647 w 9226"/>
              <a:gd name="T3" fmla="*/ 2147483647 h 16060"/>
              <a:gd name="T4" fmla="*/ 2147483647 w 9226"/>
              <a:gd name="T5" fmla="*/ 2147483647 h 16060"/>
              <a:gd name="T6" fmla="*/ 2147483647 w 9226"/>
              <a:gd name="T7" fmla="*/ 2147483647 h 16060"/>
              <a:gd name="T8" fmla="*/ 2147483647 w 9226"/>
              <a:gd name="T9" fmla="*/ 2147483647 h 16060"/>
              <a:gd name="T10" fmla="*/ 2147483647 w 9226"/>
              <a:gd name="T11" fmla="*/ 2147483647 h 16060"/>
              <a:gd name="T12" fmla="*/ 1947545373 w 9226"/>
              <a:gd name="T13" fmla="*/ 2147483647 h 16060"/>
              <a:gd name="T14" fmla="*/ 1947545373 w 9226"/>
              <a:gd name="T15" fmla="*/ 2147483647 h 16060"/>
              <a:gd name="T16" fmla="*/ 2147483647 w 9226"/>
              <a:gd name="T17" fmla="*/ 2147483647 h 16060"/>
              <a:gd name="T18" fmla="*/ 2147483647 w 9226"/>
              <a:gd name="T19" fmla="*/ 2147483647 h 16060"/>
              <a:gd name="T20" fmla="*/ 2147483647 w 9226"/>
              <a:gd name="T21" fmla="*/ 2147483647 h 16060"/>
              <a:gd name="T22" fmla="*/ 2147483647 w 9226"/>
              <a:gd name="T23" fmla="*/ 2147483647 h 16060"/>
              <a:gd name="T24" fmla="*/ 2147483647 w 9226"/>
              <a:gd name="T25" fmla="*/ 2147483647 h 16060"/>
              <a:gd name="T26" fmla="*/ 2147483647 w 9226"/>
              <a:gd name="T27" fmla="*/ 2147483647 h 16060"/>
              <a:gd name="T28" fmla="*/ 2147483647 w 9226"/>
              <a:gd name="T29" fmla="*/ 2147483647 h 16060"/>
              <a:gd name="T30" fmla="*/ 2147483647 w 9226"/>
              <a:gd name="T31" fmla="*/ 2147483647 h 16060"/>
              <a:gd name="T32" fmla="*/ 2147483647 w 9226"/>
              <a:gd name="T33" fmla="*/ 2147483647 h 16060"/>
              <a:gd name="T34" fmla="*/ 2147483647 w 9226"/>
              <a:gd name="T35" fmla="*/ 2147483647 h 16060"/>
              <a:gd name="T36" fmla="*/ 2147483647 w 9226"/>
              <a:gd name="T37" fmla="*/ 2147483647 h 16060"/>
              <a:gd name="T38" fmla="*/ 2147483647 w 9226"/>
              <a:gd name="T39" fmla="*/ 2147483647 h 16060"/>
              <a:gd name="T40" fmla="*/ 2147483647 w 9226"/>
              <a:gd name="T41" fmla="*/ 2147483647 h 16060"/>
              <a:gd name="T42" fmla="*/ 2147483647 w 9226"/>
              <a:gd name="T43" fmla="*/ 2147483647 h 16060"/>
              <a:gd name="T44" fmla="*/ 2147483647 w 9226"/>
              <a:gd name="T45" fmla="*/ 2147483647 h 16060"/>
              <a:gd name="T46" fmla="*/ 2147483647 w 9226"/>
              <a:gd name="T47" fmla="*/ 2147483647 h 16060"/>
              <a:gd name="T48" fmla="*/ 2147483647 w 9226"/>
              <a:gd name="T49" fmla="*/ 2147483647 h 16060"/>
              <a:gd name="T50" fmla="*/ 2147483647 w 9226"/>
              <a:gd name="T51" fmla="*/ 2147483647 h 16060"/>
              <a:gd name="T52" fmla="*/ 2147483647 w 9226"/>
              <a:gd name="T53" fmla="*/ 2147483647 h 16060"/>
              <a:gd name="T54" fmla="*/ 2147483647 w 9226"/>
              <a:gd name="T55" fmla="*/ 2147483647 h 16060"/>
              <a:gd name="T56" fmla="*/ 2147483647 w 9226"/>
              <a:gd name="T57" fmla="*/ 2147483647 h 16060"/>
              <a:gd name="T58" fmla="*/ 2147483647 w 9226"/>
              <a:gd name="T59" fmla="*/ 2147483647 h 16060"/>
              <a:gd name="T60" fmla="*/ 2147483647 w 9226"/>
              <a:gd name="T61" fmla="*/ 2147483647 h 16060"/>
              <a:gd name="T62" fmla="*/ 2147483647 w 9226"/>
              <a:gd name="T63" fmla="*/ 2147483647 h 16060"/>
              <a:gd name="T64" fmla="*/ 2147483647 w 9226"/>
              <a:gd name="T65" fmla="*/ 1254044645 h 16060"/>
              <a:gd name="T66" fmla="*/ 2147483647 w 9226"/>
              <a:gd name="T67" fmla="*/ 2147483647 h 16060"/>
              <a:gd name="T68" fmla="*/ 2147483647 w 9226"/>
              <a:gd name="T69" fmla="*/ 2147483647 h 16060"/>
              <a:gd name="T70" fmla="*/ 2147483647 w 9226"/>
              <a:gd name="T71" fmla="*/ 2147483647 h 16060"/>
              <a:gd name="T72" fmla="*/ 2147483647 w 9226"/>
              <a:gd name="T73" fmla="*/ 2147483647 h 160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26"/>
              <a:gd name="T112" fmla="*/ 0 h 16060"/>
              <a:gd name="T113" fmla="*/ 9226 w 9226"/>
              <a:gd name="T114" fmla="*/ 16060 h 160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26" h="16060">
                <a:moveTo>
                  <a:pt x="2537" y="565"/>
                </a:moveTo>
                <a:cubicBezTo>
                  <a:pt x="2122" y="575"/>
                  <a:pt x="1676" y="565"/>
                  <a:pt x="1313" y="764"/>
                </a:cubicBezTo>
                <a:cubicBezTo>
                  <a:pt x="928" y="975"/>
                  <a:pt x="758" y="1444"/>
                  <a:pt x="618" y="1855"/>
                </a:cubicBezTo>
                <a:cubicBezTo>
                  <a:pt x="505" y="2184"/>
                  <a:pt x="457" y="2532"/>
                  <a:pt x="420" y="2880"/>
                </a:cubicBezTo>
                <a:cubicBezTo>
                  <a:pt x="380" y="3257"/>
                  <a:pt x="236" y="3624"/>
                  <a:pt x="221" y="4005"/>
                </a:cubicBezTo>
                <a:cubicBezTo>
                  <a:pt x="206" y="4389"/>
                  <a:pt x="111" y="4747"/>
                  <a:pt x="89" y="5129"/>
                </a:cubicBezTo>
                <a:cubicBezTo>
                  <a:pt x="63" y="5571"/>
                  <a:pt x="61" y="6010"/>
                  <a:pt x="56" y="6452"/>
                </a:cubicBezTo>
                <a:cubicBezTo>
                  <a:pt x="51" y="6826"/>
                  <a:pt x="109" y="7205"/>
                  <a:pt x="56" y="7577"/>
                </a:cubicBezTo>
                <a:cubicBezTo>
                  <a:pt x="0" y="7971"/>
                  <a:pt x="135" y="8293"/>
                  <a:pt x="188" y="8669"/>
                </a:cubicBezTo>
                <a:cubicBezTo>
                  <a:pt x="239" y="9032"/>
                  <a:pt x="394" y="9367"/>
                  <a:pt x="453" y="9727"/>
                </a:cubicBezTo>
                <a:cubicBezTo>
                  <a:pt x="516" y="10112"/>
                  <a:pt x="595" y="10493"/>
                  <a:pt x="585" y="10885"/>
                </a:cubicBezTo>
                <a:cubicBezTo>
                  <a:pt x="575" y="11296"/>
                  <a:pt x="638" y="11703"/>
                  <a:pt x="718" y="12109"/>
                </a:cubicBezTo>
                <a:cubicBezTo>
                  <a:pt x="802" y="12536"/>
                  <a:pt x="968" y="12928"/>
                  <a:pt x="1114" y="13332"/>
                </a:cubicBezTo>
                <a:cubicBezTo>
                  <a:pt x="1269" y="13760"/>
                  <a:pt x="1480" y="14201"/>
                  <a:pt x="1842" y="14490"/>
                </a:cubicBezTo>
                <a:cubicBezTo>
                  <a:pt x="2223" y="14795"/>
                  <a:pt x="2525" y="15210"/>
                  <a:pt x="3000" y="15383"/>
                </a:cubicBezTo>
                <a:cubicBezTo>
                  <a:pt x="3391" y="15525"/>
                  <a:pt x="3727" y="15776"/>
                  <a:pt x="4124" y="15912"/>
                </a:cubicBezTo>
                <a:cubicBezTo>
                  <a:pt x="4519" y="16047"/>
                  <a:pt x="4940" y="16030"/>
                  <a:pt x="5348" y="16044"/>
                </a:cubicBezTo>
                <a:cubicBezTo>
                  <a:pt x="5775" y="16059"/>
                  <a:pt x="6230" y="16049"/>
                  <a:pt x="6605" y="15846"/>
                </a:cubicBezTo>
                <a:cubicBezTo>
                  <a:pt x="6989" y="15638"/>
                  <a:pt x="7382" y="15432"/>
                  <a:pt x="7696" y="15118"/>
                </a:cubicBezTo>
                <a:cubicBezTo>
                  <a:pt x="8045" y="14769"/>
                  <a:pt x="8287" y="14336"/>
                  <a:pt x="8556" y="13928"/>
                </a:cubicBezTo>
                <a:cubicBezTo>
                  <a:pt x="8797" y="13562"/>
                  <a:pt x="8898" y="13122"/>
                  <a:pt x="9019" y="12704"/>
                </a:cubicBezTo>
                <a:cubicBezTo>
                  <a:pt x="9131" y="12318"/>
                  <a:pt x="9203" y="11915"/>
                  <a:pt x="9184" y="11513"/>
                </a:cubicBezTo>
                <a:cubicBezTo>
                  <a:pt x="9166" y="11117"/>
                  <a:pt x="9225" y="10714"/>
                  <a:pt x="9151" y="10323"/>
                </a:cubicBezTo>
                <a:cubicBezTo>
                  <a:pt x="9083" y="9959"/>
                  <a:pt x="9182" y="9585"/>
                  <a:pt x="9052" y="9231"/>
                </a:cubicBezTo>
                <a:cubicBezTo>
                  <a:pt x="8919" y="8870"/>
                  <a:pt x="8819" y="8500"/>
                  <a:pt x="8688" y="8140"/>
                </a:cubicBezTo>
                <a:cubicBezTo>
                  <a:pt x="8542" y="7739"/>
                  <a:pt x="8390" y="7340"/>
                  <a:pt x="8225" y="6948"/>
                </a:cubicBezTo>
                <a:cubicBezTo>
                  <a:pt x="8065" y="6569"/>
                  <a:pt x="7869" y="6200"/>
                  <a:pt x="7795" y="5791"/>
                </a:cubicBezTo>
                <a:cubicBezTo>
                  <a:pt x="7729" y="5429"/>
                  <a:pt x="7615" y="5067"/>
                  <a:pt x="7630" y="4699"/>
                </a:cubicBezTo>
                <a:cubicBezTo>
                  <a:pt x="7646" y="4308"/>
                  <a:pt x="7585" y="3930"/>
                  <a:pt x="7597" y="3542"/>
                </a:cubicBezTo>
                <a:cubicBezTo>
                  <a:pt x="7609" y="3155"/>
                  <a:pt x="7538" y="2771"/>
                  <a:pt x="7531" y="2384"/>
                </a:cubicBezTo>
                <a:cubicBezTo>
                  <a:pt x="7523" y="1942"/>
                  <a:pt x="7353" y="1513"/>
                  <a:pt x="7134" y="1128"/>
                </a:cubicBezTo>
                <a:cubicBezTo>
                  <a:pt x="6920" y="752"/>
                  <a:pt x="6615" y="414"/>
                  <a:pt x="6208" y="235"/>
                </a:cubicBezTo>
                <a:cubicBezTo>
                  <a:pt x="5822" y="66"/>
                  <a:pt x="5419" y="47"/>
                  <a:pt x="5017" y="36"/>
                </a:cubicBezTo>
                <a:cubicBezTo>
                  <a:pt x="4619" y="25"/>
                  <a:pt x="4224" y="0"/>
                  <a:pt x="3826" y="135"/>
                </a:cubicBezTo>
                <a:cubicBezTo>
                  <a:pt x="3422" y="272"/>
                  <a:pt x="3053" y="518"/>
                  <a:pt x="2603" y="466"/>
                </a:cubicBezTo>
                <a:lnTo>
                  <a:pt x="2537" y="565"/>
                </a:lnTo>
              </a:path>
            </a:pathLst>
          </a:custGeom>
          <a:gradFill rotWithShape="0">
            <a:gsLst>
              <a:gs pos="0">
                <a:srgbClr val="FFFFFF"/>
              </a:gs>
              <a:gs pos="100000">
                <a:srgbClr val="99CCFF"/>
              </a:gs>
            </a:gsLst>
            <a:path path="rect">
              <a:fillToRect l="50000" t="50000" r="50000" b="50000"/>
            </a:path>
          </a:gradFill>
          <a:ln w="9360">
            <a:solidFill>
              <a:srgbClr val="000000"/>
            </a:solidFill>
            <a:round/>
            <a:headEnd/>
            <a:tailEnd/>
          </a:ln>
        </p:spPr>
        <p:txBody>
          <a:bodyPr wrap="none" anchor="ctr"/>
          <a:lstStyle/>
          <a:p>
            <a:endParaRPr lang="en-US"/>
          </a:p>
        </p:txBody>
      </p:sp>
      <p:sp>
        <p:nvSpPr>
          <p:cNvPr id="294915" name="Rectangle 3"/>
          <p:cNvSpPr>
            <a:spLocks noGrp="1" noChangeArrowheads="1"/>
          </p:cNvSpPr>
          <p:nvPr>
            <p:ph type="title"/>
          </p:nvPr>
        </p:nvSpPr>
        <p:spPr>
          <a:xfrm>
            <a:off x="704850" y="0"/>
            <a:ext cx="7808913" cy="735013"/>
          </a:xfrm>
        </p:spPr>
        <p:txBody>
          <a:bodyPr lIns="0" tIns="0" rIns="0" bIns="0"/>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200" smtClean="0"/>
              <a:t>Multilingual Similarity-based Summarization</a:t>
            </a:r>
          </a:p>
        </p:txBody>
      </p:sp>
      <p:grpSp>
        <p:nvGrpSpPr>
          <p:cNvPr id="82948" name="Group 4"/>
          <p:cNvGrpSpPr>
            <a:grpSpLocks/>
          </p:cNvGrpSpPr>
          <p:nvPr/>
        </p:nvGrpSpPr>
        <p:grpSpPr bwMode="auto">
          <a:xfrm>
            <a:off x="333375" y="1295400"/>
            <a:ext cx="839788" cy="1111250"/>
            <a:chOff x="232" y="900"/>
            <a:chExt cx="583" cy="771"/>
          </a:xfrm>
        </p:grpSpPr>
        <p:sp>
          <p:nvSpPr>
            <p:cNvPr id="83013" name="AutoShape 5"/>
            <p:cNvSpPr>
              <a:spLocks noChangeArrowheads="1"/>
            </p:cNvSpPr>
            <p:nvPr/>
          </p:nvSpPr>
          <p:spPr bwMode="auto">
            <a:xfrm>
              <a:off x="232" y="900"/>
              <a:ext cx="584" cy="772"/>
            </a:xfrm>
            <a:prstGeom prst="roundRect">
              <a:avLst>
                <a:gd name="adj" fmla="val 167"/>
              </a:avLst>
            </a:prstGeom>
            <a:solidFill>
              <a:srgbClr val="00DCFF"/>
            </a:solidFill>
            <a:ln w="9360">
              <a:solidFill>
                <a:srgbClr val="000000"/>
              </a:solidFill>
              <a:round/>
              <a:headEnd/>
              <a:tailEnd/>
            </a:ln>
          </p:spPr>
          <p:txBody>
            <a:bodyPr wrap="none" anchor="ctr"/>
            <a:lstStyle/>
            <a:p>
              <a:endParaRPr lang="en-US"/>
            </a:p>
          </p:txBody>
        </p:sp>
        <p:sp>
          <p:nvSpPr>
            <p:cNvPr id="83014" name="Text Box 6"/>
            <p:cNvSpPr txBox="1">
              <a:spLocks noChangeArrowheads="1"/>
            </p:cNvSpPr>
            <p:nvPr/>
          </p:nvSpPr>
          <p:spPr bwMode="auto">
            <a:xfrm>
              <a:off x="232" y="900"/>
              <a:ext cx="584" cy="772"/>
            </a:xfrm>
            <a:prstGeom prst="rect">
              <a:avLst/>
            </a:prstGeom>
            <a:noFill/>
            <a:ln w="9525">
              <a:noFill/>
              <a:miter lim="800000"/>
              <a:headEnd/>
              <a:tailEnd/>
            </a:ln>
          </p:spPr>
          <p:txBody>
            <a:bodyPr lIns="0" tIns="0" rIns="0" bIns="0" anchor="ctr" anchorCtr="1">
              <a:spAutoFit/>
            </a:bodyPr>
            <a:lstStyle/>
            <a:p>
              <a:pPr algn="ctr" defTabSz="828675" eaLnBrk="1">
                <a:lnSpc>
                  <a:spcPts val="2350"/>
                </a:lnSpc>
                <a:buClr>
                  <a:srgbClr val="000000"/>
                </a:buClr>
                <a:buSzPct val="45000"/>
                <a:buFont typeface="StarSymbol" charset="0"/>
                <a:buNone/>
                <a:tabLst>
                  <a:tab pos="657225" algn="l"/>
                </a:tabLst>
              </a:pPr>
              <a:r>
                <a:rPr lang="ar-SA" sz="2200">
                  <a:solidFill>
                    <a:srgbClr val="000000"/>
                  </a:solidFill>
                  <a:latin typeface="Bitstream Cyberbit" pitchFamily="16" charset="0"/>
                  <a:cs typeface="Arial" charset="0"/>
                </a:rPr>
                <a:t>ستجواب</a:t>
              </a:r>
              <a:r>
                <a:rPr lang="en-GB" sz="2200">
                  <a:solidFill>
                    <a:srgbClr val="000000"/>
                  </a:solidFill>
                  <a:latin typeface="Bitstream Cyberbit" pitchFamily="16" charset="0"/>
                </a:rPr>
                <a:t> </a:t>
              </a:r>
            </a:p>
            <a:p>
              <a:pPr algn="ctr" defTabSz="828675" eaLnBrk="1">
                <a:lnSpc>
                  <a:spcPct val="109000"/>
                </a:lnSpc>
                <a:buClr>
                  <a:srgbClr val="000000"/>
                </a:buClr>
                <a:buSzPct val="45000"/>
                <a:buFont typeface="StarSymbol" charset="0"/>
                <a:buNone/>
                <a:tabLst>
                  <a:tab pos="657225" algn="l"/>
                </a:tabLst>
              </a:pPr>
              <a:r>
                <a:rPr lang="ar-SA" sz="2200">
                  <a:solidFill>
                    <a:srgbClr val="000000"/>
                  </a:solidFill>
                  <a:latin typeface="Bitstream Cyberbit" pitchFamily="16" charset="0"/>
                  <a:cs typeface="Arial" charset="0"/>
                </a:rPr>
                <a:t>القلاف</a:t>
              </a:r>
              <a:endParaRPr lang="en-GB" sz="2200">
                <a:solidFill>
                  <a:srgbClr val="000000"/>
                </a:solidFill>
                <a:latin typeface="Bitstream Cyberbit" pitchFamily="16" charset="0"/>
              </a:endParaRPr>
            </a:p>
          </p:txBody>
        </p:sp>
      </p:grpSp>
      <p:grpSp>
        <p:nvGrpSpPr>
          <p:cNvPr id="82949" name="Group 7"/>
          <p:cNvGrpSpPr>
            <a:grpSpLocks/>
          </p:cNvGrpSpPr>
          <p:nvPr/>
        </p:nvGrpSpPr>
        <p:grpSpPr bwMode="auto">
          <a:xfrm>
            <a:off x="552450" y="2168525"/>
            <a:ext cx="839788" cy="1111250"/>
            <a:chOff x="384" y="1506"/>
            <a:chExt cx="583" cy="771"/>
          </a:xfrm>
        </p:grpSpPr>
        <p:sp>
          <p:nvSpPr>
            <p:cNvPr id="83011" name="AutoShape 8"/>
            <p:cNvSpPr>
              <a:spLocks noChangeArrowheads="1"/>
            </p:cNvSpPr>
            <p:nvPr/>
          </p:nvSpPr>
          <p:spPr bwMode="auto">
            <a:xfrm>
              <a:off x="384" y="1506"/>
              <a:ext cx="584" cy="772"/>
            </a:xfrm>
            <a:prstGeom prst="roundRect">
              <a:avLst>
                <a:gd name="adj" fmla="val 167"/>
              </a:avLst>
            </a:prstGeom>
            <a:solidFill>
              <a:srgbClr val="CCCCFF"/>
            </a:solidFill>
            <a:ln w="9360">
              <a:solidFill>
                <a:srgbClr val="000000"/>
              </a:solidFill>
              <a:round/>
              <a:headEnd/>
              <a:tailEnd/>
            </a:ln>
          </p:spPr>
          <p:txBody>
            <a:bodyPr wrap="none" anchor="ctr"/>
            <a:lstStyle/>
            <a:p>
              <a:endParaRPr lang="en-US"/>
            </a:p>
          </p:txBody>
        </p:sp>
        <p:sp>
          <p:nvSpPr>
            <p:cNvPr id="83012" name="Text Box 9"/>
            <p:cNvSpPr txBox="1">
              <a:spLocks noChangeArrowheads="1"/>
            </p:cNvSpPr>
            <p:nvPr/>
          </p:nvSpPr>
          <p:spPr bwMode="auto">
            <a:xfrm>
              <a:off x="384" y="1506"/>
              <a:ext cx="584" cy="772"/>
            </a:xfrm>
            <a:prstGeom prst="rect">
              <a:avLst/>
            </a:prstGeom>
            <a:noFill/>
            <a:ln w="9525">
              <a:noFill/>
              <a:miter lim="800000"/>
              <a:headEnd/>
              <a:tailEnd/>
            </a:ln>
          </p:spPr>
          <p:txBody>
            <a:bodyPr lIns="0" tIns="0" rIns="0" bIns="0" anchor="ctr" anchorCtr="1">
              <a:spAutoFit/>
            </a:bodyPr>
            <a:lstStyle/>
            <a:p>
              <a:pPr algn="ctr" defTabSz="828675" eaLnBrk="1">
                <a:lnSpc>
                  <a:spcPts val="1575"/>
                </a:lnSpc>
                <a:buClr>
                  <a:srgbClr val="000000"/>
                </a:buClr>
                <a:buSzPct val="45000"/>
                <a:buFont typeface="StarSymbol" charset="0"/>
                <a:buNone/>
                <a:tabLst>
                  <a:tab pos="657225" algn="l"/>
                </a:tabLst>
              </a:pPr>
              <a:r>
                <a:rPr lang="en-GB" sz="1500">
                  <a:solidFill>
                    <a:srgbClr val="000000"/>
                  </a:solidFill>
                  <a:latin typeface="Bitstream Cyberbit" pitchFamily="16" charset="0"/>
                </a:rPr>
                <a:t>Deutscher</a:t>
              </a:r>
            </a:p>
            <a:p>
              <a:pPr algn="ctr" defTabSz="828675" eaLnBrk="1">
                <a:lnSpc>
                  <a:spcPct val="109000"/>
                </a:lnSpc>
                <a:buClr>
                  <a:srgbClr val="000000"/>
                </a:buClr>
                <a:buSzPct val="45000"/>
                <a:buFont typeface="StarSymbol" charset="0"/>
                <a:buNone/>
                <a:tabLst>
                  <a:tab pos="657225" algn="l"/>
                </a:tabLst>
              </a:pPr>
              <a:r>
                <a:rPr lang="en-GB" sz="1600">
                  <a:solidFill>
                    <a:srgbClr val="000000"/>
                  </a:solidFill>
                  <a:latin typeface="Bitstream Cyberbit" pitchFamily="16" charset="0"/>
                </a:rPr>
                <a:t>Text</a:t>
              </a:r>
            </a:p>
          </p:txBody>
        </p:sp>
      </p:grpSp>
      <p:grpSp>
        <p:nvGrpSpPr>
          <p:cNvPr id="82950" name="Group 10"/>
          <p:cNvGrpSpPr>
            <a:grpSpLocks/>
          </p:cNvGrpSpPr>
          <p:nvPr/>
        </p:nvGrpSpPr>
        <p:grpSpPr bwMode="auto">
          <a:xfrm>
            <a:off x="1228725" y="1362075"/>
            <a:ext cx="839788" cy="1111250"/>
            <a:chOff x="853" y="946"/>
            <a:chExt cx="583" cy="771"/>
          </a:xfrm>
        </p:grpSpPr>
        <p:sp>
          <p:nvSpPr>
            <p:cNvPr id="83009" name="AutoShape 11"/>
            <p:cNvSpPr>
              <a:spLocks noChangeArrowheads="1"/>
            </p:cNvSpPr>
            <p:nvPr/>
          </p:nvSpPr>
          <p:spPr bwMode="auto">
            <a:xfrm>
              <a:off x="853" y="946"/>
              <a:ext cx="584" cy="772"/>
            </a:xfrm>
            <a:prstGeom prst="roundRect">
              <a:avLst>
                <a:gd name="adj" fmla="val 167"/>
              </a:avLst>
            </a:prstGeom>
            <a:solidFill>
              <a:srgbClr val="FFFFCC"/>
            </a:solidFill>
            <a:ln w="9360">
              <a:solidFill>
                <a:srgbClr val="000000"/>
              </a:solidFill>
              <a:round/>
              <a:headEnd/>
              <a:tailEnd/>
            </a:ln>
          </p:spPr>
          <p:txBody>
            <a:bodyPr wrap="none" anchor="ctr"/>
            <a:lstStyle/>
            <a:p>
              <a:endParaRPr lang="en-US"/>
            </a:p>
          </p:txBody>
        </p:sp>
        <p:sp>
          <p:nvSpPr>
            <p:cNvPr id="83010" name="Text Box 12"/>
            <p:cNvSpPr txBox="1">
              <a:spLocks noChangeArrowheads="1"/>
            </p:cNvSpPr>
            <p:nvPr/>
          </p:nvSpPr>
          <p:spPr bwMode="auto">
            <a:xfrm>
              <a:off x="853" y="946"/>
              <a:ext cx="584" cy="772"/>
            </a:xfrm>
            <a:prstGeom prst="rect">
              <a:avLst/>
            </a:prstGeom>
            <a:noFill/>
            <a:ln w="9525">
              <a:noFill/>
              <a:miter lim="800000"/>
              <a:headEnd/>
              <a:tailEnd/>
            </a:ln>
          </p:spPr>
          <p:txBody>
            <a:bodyPr lIns="0" tIns="0" rIns="0" bIns="0" anchor="ctr" anchorCtr="1">
              <a:spAutoFit/>
            </a:bodyPr>
            <a:lstStyle/>
            <a:p>
              <a:pPr algn="ctr" defTabSz="828675" eaLnBrk="1">
                <a:lnSpc>
                  <a:spcPts val="1950"/>
                </a:lnSpc>
                <a:buClr>
                  <a:srgbClr val="000000"/>
                </a:buClr>
                <a:buSzPct val="45000"/>
                <a:buFont typeface="StarSymbol" charset="0"/>
                <a:buNone/>
                <a:tabLst>
                  <a:tab pos="657225" algn="l"/>
                </a:tabLst>
              </a:pPr>
              <a:r>
                <a:rPr lang="en-GB">
                  <a:solidFill>
                    <a:srgbClr val="000000"/>
                  </a:solidFill>
                  <a:latin typeface="Bitstream Cyberbit" pitchFamily="16" charset="0"/>
                </a:rPr>
                <a:t>日本語</a:t>
              </a:r>
            </a:p>
            <a:p>
              <a:pPr algn="ctr" defTabSz="828675" eaLnBrk="1">
                <a:lnSpc>
                  <a:spcPct val="109000"/>
                </a:lnSpc>
                <a:buClr>
                  <a:srgbClr val="000000"/>
                </a:buClr>
                <a:buSzPct val="45000"/>
                <a:buFont typeface="StarSymbol" charset="0"/>
                <a:buNone/>
                <a:tabLst>
                  <a:tab pos="657225" algn="l"/>
                </a:tabLst>
              </a:pPr>
              <a:r>
                <a:rPr lang="en-GB">
                  <a:solidFill>
                    <a:srgbClr val="000000"/>
                  </a:solidFill>
                  <a:latin typeface="Bitstream Cyberbit" pitchFamily="16" charset="0"/>
                </a:rPr>
                <a:t>テキ</a:t>
              </a:r>
            </a:p>
            <a:p>
              <a:pPr algn="ctr" defTabSz="828675" eaLnBrk="1">
                <a:lnSpc>
                  <a:spcPct val="109000"/>
                </a:lnSpc>
                <a:buClr>
                  <a:srgbClr val="000000"/>
                </a:buClr>
                <a:buSzPct val="45000"/>
                <a:buFont typeface="StarSymbol" charset="0"/>
                <a:buNone/>
                <a:tabLst>
                  <a:tab pos="657225" algn="l"/>
                </a:tabLst>
              </a:pPr>
              <a:r>
                <a:rPr lang="en-GB">
                  <a:solidFill>
                    <a:srgbClr val="000000"/>
                  </a:solidFill>
                  <a:latin typeface="Bitstream Cyberbit" pitchFamily="16" charset="0"/>
                </a:rPr>
                <a:t>スト</a:t>
              </a:r>
            </a:p>
          </p:txBody>
        </p:sp>
      </p:grpSp>
      <p:grpSp>
        <p:nvGrpSpPr>
          <p:cNvPr id="82951" name="Group 13"/>
          <p:cNvGrpSpPr>
            <a:grpSpLocks/>
          </p:cNvGrpSpPr>
          <p:nvPr/>
        </p:nvGrpSpPr>
        <p:grpSpPr bwMode="auto">
          <a:xfrm>
            <a:off x="673100" y="4168775"/>
            <a:ext cx="838200" cy="1111250"/>
            <a:chOff x="467" y="2895"/>
            <a:chExt cx="583" cy="771"/>
          </a:xfrm>
        </p:grpSpPr>
        <p:sp>
          <p:nvSpPr>
            <p:cNvPr id="83007" name="AutoShape 14"/>
            <p:cNvSpPr>
              <a:spLocks noChangeArrowheads="1"/>
            </p:cNvSpPr>
            <p:nvPr/>
          </p:nvSpPr>
          <p:spPr bwMode="auto">
            <a:xfrm>
              <a:off x="467" y="2895"/>
              <a:ext cx="584" cy="772"/>
            </a:xfrm>
            <a:prstGeom prst="roundRect">
              <a:avLst>
                <a:gd name="adj" fmla="val 167"/>
              </a:avLst>
            </a:prstGeom>
            <a:solidFill>
              <a:srgbClr val="E6E6E6"/>
            </a:solidFill>
            <a:ln w="9360">
              <a:solidFill>
                <a:srgbClr val="000000"/>
              </a:solidFill>
              <a:round/>
              <a:headEnd/>
              <a:tailEnd/>
            </a:ln>
          </p:spPr>
          <p:txBody>
            <a:bodyPr wrap="none" anchor="ctr"/>
            <a:lstStyle/>
            <a:p>
              <a:endParaRPr lang="en-US"/>
            </a:p>
          </p:txBody>
        </p:sp>
        <p:sp>
          <p:nvSpPr>
            <p:cNvPr id="83008" name="Text Box 15"/>
            <p:cNvSpPr txBox="1">
              <a:spLocks noChangeArrowheads="1"/>
            </p:cNvSpPr>
            <p:nvPr/>
          </p:nvSpPr>
          <p:spPr bwMode="auto">
            <a:xfrm>
              <a:off x="467" y="2895"/>
              <a:ext cx="584" cy="772"/>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1600">
                  <a:solidFill>
                    <a:srgbClr val="000000"/>
                  </a:solidFill>
                  <a:latin typeface="Bitstream Cyberbit" pitchFamily="16" charset="0"/>
                </a:rPr>
                <a:t>English</a:t>
              </a:r>
            </a:p>
            <a:p>
              <a:pPr algn="ctr" defTabSz="828675" eaLnBrk="1">
                <a:lnSpc>
                  <a:spcPct val="109000"/>
                </a:lnSpc>
                <a:buClr>
                  <a:srgbClr val="000000"/>
                </a:buClr>
                <a:buSzPct val="45000"/>
                <a:buFont typeface="StarSymbol" charset="0"/>
                <a:buNone/>
                <a:tabLst>
                  <a:tab pos="657225" algn="l"/>
                </a:tabLst>
              </a:pPr>
              <a:r>
                <a:rPr lang="en-GB" sz="1500">
                  <a:solidFill>
                    <a:srgbClr val="000000"/>
                  </a:solidFill>
                  <a:latin typeface="Bitstream Cyberbit" pitchFamily="16" charset="0"/>
                </a:rPr>
                <a:t>Text</a:t>
              </a:r>
            </a:p>
          </p:txBody>
        </p:sp>
      </p:grpSp>
      <p:grpSp>
        <p:nvGrpSpPr>
          <p:cNvPr id="82952" name="Group 16"/>
          <p:cNvGrpSpPr>
            <a:grpSpLocks/>
          </p:cNvGrpSpPr>
          <p:nvPr/>
        </p:nvGrpSpPr>
        <p:grpSpPr bwMode="auto">
          <a:xfrm>
            <a:off x="868363" y="4430713"/>
            <a:ext cx="839787" cy="1111250"/>
            <a:chOff x="603" y="3077"/>
            <a:chExt cx="583" cy="771"/>
          </a:xfrm>
        </p:grpSpPr>
        <p:sp>
          <p:nvSpPr>
            <p:cNvPr id="83005" name="AutoShape 17"/>
            <p:cNvSpPr>
              <a:spLocks noChangeArrowheads="1"/>
            </p:cNvSpPr>
            <p:nvPr/>
          </p:nvSpPr>
          <p:spPr bwMode="auto">
            <a:xfrm>
              <a:off x="603" y="3077"/>
              <a:ext cx="584" cy="772"/>
            </a:xfrm>
            <a:prstGeom prst="roundRect">
              <a:avLst>
                <a:gd name="adj" fmla="val 167"/>
              </a:avLst>
            </a:prstGeom>
            <a:solidFill>
              <a:srgbClr val="E6E6E6"/>
            </a:solidFill>
            <a:ln w="9360">
              <a:solidFill>
                <a:srgbClr val="000000"/>
              </a:solidFill>
              <a:round/>
              <a:headEnd/>
              <a:tailEnd/>
            </a:ln>
          </p:spPr>
          <p:txBody>
            <a:bodyPr wrap="none" anchor="ctr"/>
            <a:lstStyle/>
            <a:p>
              <a:endParaRPr lang="en-US"/>
            </a:p>
          </p:txBody>
        </p:sp>
        <p:sp>
          <p:nvSpPr>
            <p:cNvPr id="83006" name="Text Box 18"/>
            <p:cNvSpPr txBox="1">
              <a:spLocks noChangeArrowheads="1"/>
            </p:cNvSpPr>
            <p:nvPr/>
          </p:nvSpPr>
          <p:spPr bwMode="auto">
            <a:xfrm>
              <a:off x="603" y="3077"/>
              <a:ext cx="584" cy="772"/>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1600">
                  <a:solidFill>
                    <a:srgbClr val="000000"/>
                  </a:solidFill>
                  <a:latin typeface="Bitstream Cyberbit" pitchFamily="16" charset="0"/>
                </a:rPr>
                <a:t>English</a:t>
              </a:r>
            </a:p>
            <a:p>
              <a:pPr algn="ctr" defTabSz="828675" eaLnBrk="1">
                <a:lnSpc>
                  <a:spcPct val="109000"/>
                </a:lnSpc>
                <a:buClr>
                  <a:srgbClr val="000000"/>
                </a:buClr>
                <a:buSzPct val="45000"/>
                <a:buFont typeface="StarSymbol" charset="0"/>
                <a:buNone/>
                <a:tabLst>
                  <a:tab pos="657225" algn="l"/>
                </a:tabLst>
              </a:pPr>
              <a:r>
                <a:rPr lang="en-GB" sz="1500">
                  <a:solidFill>
                    <a:srgbClr val="000000"/>
                  </a:solidFill>
                  <a:latin typeface="Bitstream Cyberbit" pitchFamily="16" charset="0"/>
                </a:rPr>
                <a:t>Text</a:t>
              </a:r>
            </a:p>
          </p:txBody>
        </p:sp>
      </p:grpSp>
      <p:grpSp>
        <p:nvGrpSpPr>
          <p:cNvPr id="82953" name="Group 19"/>
          <p:cNvGrpSpPr>
            <a:grpSpLocks/>
          </p:cNvGrpSpPr>
          <p:nvPr/>
        </p:nvGrpSpPr>
        <p:grpSpPr bwMode="auto">
          <a:xfrm>
            <a:off x="1063625" y="4694238"/>
            <a:ext cx="839788" cy="1109662"/>
            <a:chOff x="739" y="3259"/>
            <a:chExt cx="583" cy="771"/>
          </a:xfrm>
        </p:grpSpPr>
        <p:sp>
          <p:nvSpPr>
            <p:cNvPr id="83003" name="AutoShape 20"/>
            <p:cNvSpPr>
              <a:spLocks noChangeArrowheads="1"/>
            </p:cNvSpPr>
            <p:nvPr/>
          </p:nvSpPr>
          <p:spPr bwMode="auto">
            <a:xfrm>
              <a:off x="739" y="3259"/>
              <a:ext cx="584" cy="772"/>
            </a:xfrm>
            <a:prstGeom prst="roundRect">
              <a:avLst>
                <a:gd name="adj" fmla="val 167"/>
              </a:avLst>
            </a:prstGeom>
            <a:solidFill>
              <a:srgbClr val="E6E6E6"/>
            </a:solidFill>
            <a:ln w="9360">
              <a:solidFill>
                <a:srgbClr val="000000"/>
              </a:solidFill>
              <a:round/>
              <a:headEnd/>
              <a:tailEnd/>
            </a:ln>
          </p:spPr>
          <p:txBody>
            <a:bodyPr wrap="none" anchor="ctr"/>
            <a:lstStyle/>
            <a:p>
              <a:endParaRPr lang="en-US"/>
            </a:p>
          </p:txBody>
        </p:sp>
        <p:sp>
          <p:nvSpPr>
            <p:cNvPr id="83004" name="Text Box 21"/>
            <p:cNvSpPr txBox="1">
              <a:spLocks noChangeArrowheads="1"/>
            </p:cNvSpPr>
            <p:nvPr/>
          </p:nvSpPr>
          <p:spPr bwMode="auto">
            <a:xfrm>
              <a:off x="739" y="3259"/>
              <a:ext cx="584" cy="772"/>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1600">
                  <a:solidFill>
                    <a:srgbClr val="000000"/>
                  </a:solidFill>
                  <a:latin typeface="Bitstream Cyberbit" pitchFamily="16" charset="0"/>
                </a:rPr>
                <a:t>English</a:t>
              </a:r>
            </a:p>
            <a:p>
              <a:pPr algn="ctr" defTabSz="828675" eaLnBrk="1">
                <a:lnSpc>
                  <a:spcPct val="109000"/>
                </a:lnSpc>
                <a:buClr>
                  <a:srgbClr val="000000"/>
                </a:buClr>
                <a:buSzPct val="45000"/>
                <a:buFont typeface="StarSymbol" charset="0"/>
                <a:buNone/>
                <a:tabLst>
                  <a:tab pos="657225" algn="l"/>
                </a:tabLst>
              </a:pPr>
              <a:r>
                <a:rPr lang="en-GB" sz="1500">
                  <a:solidFill>
                    <a:srgbClr val="000000"/>
                  </a:solidFill>
                  <a:latin typeface="Bitstream Cyberbit" pitchFamily="16" charset="0"/>
                </a:rPr>
                <a:t>Text</a:t>
              </a:r>
            </a:p>
          </p:txBody>
        </p:sp>
      </p:grpSp>
      <p:grpSp>
        <p:nvGrpSpPr>
          <p:cNvPr id="82954" name="Group 22"/>
          <p:cNvGrpSpPr>
            <a:grpSpLocks/>
          </p:cNvGrpSpPr>
          <p:nvPr/>
        </p:nvGrpSpPr>
        <p:grpSpPr bwMode="auto">
          <a:xfrm>
            <a:off x="127000" y="6091238"/>
            <a:ext cx="2997200" cy="311150"/>
            <a:chOff x="88" y="4230"/>
            <a:chExt cx="2082" cy="216"/>
          </a:xfrm>
        </p:grpSpPr>
        <p:sp>
          <p:nvSpPr>
            <p:cNvPr id="83001" name="AutoShape 23"/>
            <p:cNvSpPr>
              <a:spLocks noChangeArrowheads="1"/>
            </p:cNvSpPr>
            <p:nvPr/>
          </p:nvSpPr>
          <p:spPr bwMode="auto">
            <a:xfrm>
              <a:off x="88" y="4230"/>
              <a:ext cx="2083" cy="217"/>
            </a:xfrm>
            <a:prstGeom prst="roundRect">
              <a:avLst>
                <a:gd name="adj" fmla="val 463"/>
              </a:avLst>
            </a:prstGeom>
            <a:noFill/>
            <a:ln w="9525">
              <a:noFill/>
              <a:round/>
              <a:headEnd/>
              <a:tailEnd/>
            </a:ln>
          </p:spPr>
          <p:txBody>
            <a:bodyPr wrap="none" anchor="ctr"/>
            <a:lstStyle/>
            <a:p>
              <a:endParaRPr lang="en-US"/>
            </a:p>
          </p:txBody>
        </p:sp>
        <p:sp>
          <p:nvSpPr>
            <p:cNvPr id="83002" name="AutoShape 24"/>
            <p:cNvSpPr>
              <a:spLocks noChangeArrowheads="1"/>
            </p:cNvSpPr>
            <p:nvPr/>
          </p:nvSpPr>
          <p:spPr bwMode="auto">
            <a:xfrm>
              <a:off x="88" y="4230"/>
              <a:ext cx="2083" cy="217"/>
            </a:xfrm>
            <a:prstGeom prst="roundRect">
              <a:avLst>
                <a:gd name="adj" fmla="val 463"/>
              </a:avLst>
            </a:prstGeom>
            <a:noFill/>
            <a:ln w="9525">
              <a:noFill/>
              <a:round/>
              <a:headEnd/>
              <a:tailEnd/>
            </a:ln>
          </p:spPr>
          <p:txBody>
            <a:bodyPr wrap="none" lIns="0" tIns="0" rIns="0" bIns="0">
              <a:spAutoFit/>
            </a:bodyPr>
            <a:lstStyle/>
            <a:p>
              <a:pPr defTabSz="828675" eaLnBrk="1">
                <a:lnSpc>
                  <a:spcPct val="95000"/>
                </a:lnSpc>
                <a:buClr>
                  <a:srgbClr val="000000"/>
                </a:buClr>
                <a:buSzPct val="45000"/>
                <a:buFont typeface="StarSymbol" charset="0"/>
                <a:buNone/>
                <a:tabLst>
                  <a:tab pos="657225" algn="l"/>
                  <a:tab pos="1312863" algn="l"/>
                  <a:tab pos="1970088" algn="l"/>
                  <a:tab pos="2627313" algn="l"/>
                </a:tabLst>
              </a:pPr>
              <a:r>
                <a:rPr lang="en-GB" sz="2200">
                  <a:solidFill>
                    <a:srgbClr val="000000"/>
                  </a:solidFill>
                  <a:latin typeface="Times New Roman" pitchFamily="18" charset="0"/>
                </a:rPr>
                <a:t>Related English Documents</a:t>
              </a:r>
            </a:p>
          </p:txBody>
        </p:sp>
      </p:grpSp>
      <p:grpSp>
        <p:nvGrpSpPr>
          <p:cNvPr id="82955" name="Group 25"/>
          <p:cNvGrpSpPr>
            <a:grpSpLocks/>
          </p:cNvGrpSpPr>
          <p:nvPr/>
        </p:nvGrpSpPr>
        <p:grpSpPr bwMode="auto">
          <a:xfrm>
            <a:off x="128588" y="3617913"/>
            <a:ext cx="2619375" cy="623887"/>
            <a:chOff x="89" y="2512"/>
            <a:chExt cx="1819" cy="433"/>
          </a:xfrm>
        </p:grpSpPr>
        <p:sp>
          <p:nvSpPr>
            <p:cNvPr id="82999" name="AutoShape 26"/>
            <p:cNvSpPr>
              <a:spLocks noChangeArrowheads="1"/>
            </p:cNvSpPr>
            <p:nvPr/>
          </p:nvSpPr>
          <p:spPr bwMode="auto">
            <a:xfrm>
              <a:off x="89" y="2512"/>
              <a:ext cx="1819" cy="433"/>
            </a:xfrm>
            <a:prstGeom prst="roundRect">
              <a:avLst>
                <a:gd name="adj" fmla="val 231"/>
              </a:avLst>
            </a:prstGeom>
            <a:noFill/>
            <a:ln w="9525">
              <a:noFill/>
              <a:round/>
              <a:headEnd/>
              <a:tailEnd/>
            </a:ln>
          </p:spPr>
          <p:txBody>
            <a:bodyPr wrap="none" anchor="ctr"/>
            <a:lstStyle/>
            <a:p>
              <a:endParaRPr lang="en-US"/>
            </a:p>
          </p:txBody>
        </p:sp>
        <p:sp>
          <p:nvSpPr>
            <p:cNvPr id="83000" name="AutoShape 27"/>
            <p:cNvSpPr>
              <a:spLocks noChangeArrowheads="1"/>
            </p:cNvSpPr>
            <p:nvPr/>
          </p:nvSpPr>
          <p:spPr bwMode="auto">
            <a:xfrm>
              <a:off x="89" y="2512"/>
              <a:ext cx="1734" cy="403"/>
            </a:xfrm>
            <a:prstGeom prst="roundRect">
              <a:avLst>
                <a:gd name="adj" fmla="val 231"/>
              </a:avLst>
            </a:prstGeom>
            <a:noFill/>
            <a:ln w="9525">
              <a:noFill/>
              <a:round/>
              <a:headEnd/>
              <a:tailEnd/>
            </a:ln>
          </p:spPr>
          <p:txBody>
            <a:bodyPr wrap="none" lIns="0" tIns="0" rIns="0" bIns="0">
              <a:spAutoFit/>
            </a:bodyPr>
            <a:lstStyle/>
            <a:p>
              <a:pPr defTabSz="828675" eaLnBrk="1">
                <a:lnSpc>
                  <a:spcPct val="95000"/>
                </a:lnSpc>
                <a:buClr>
                  <a:srgbClr val="000000"/>
                </a:buClr>
                <a:buSzPct val="45000"/>
                <a:buFont typeface="StarSymbol" charset="0"/>
                <a:buNone/>
                <a:tabLst>
                  <a:tab pos="657225" algn="l"/>
                  <a:tab pos="1312863" algn="l"/>
                  <a:tab pos="1970088" algn="l"/>
                </a:tabLst>
              </a:pPr>
              <a:r>
                <a:rPr lang="en-GB" sz="2000">
                  <a:solidFill>
                    <a:srgbClr val="000000"/>
                  </a:solidFill>
                  <a:latin typeface="Times New Roman" pitchFamily="18" charset="0"/>
                </a:rPr>
                <a:t>Documents on the same </a:t>
              </a:r>
            </a:p>
            <a:p>
              <a:pPr defTabSz="828675" eaLnBrk="1">
                <a:lnSpc>
                  <a:spcPct val="95000"/>
                </a:lnSpc>
                <a:buClr>
                  <a:srgbClr val="000000"/>
                </a:buClr>
                <a:buSzPct val="45000"/>
                <a:buFont typeface="StarSymbol" charset="0"/>
                <a:buNone/>
                <a:tabLst>
                  <a:tab pos="657225" algn="l"/>
                  <a:tab pos="1312863" algn="l"/>
                  <a:tab pos="1970088" algn="l"/>
                </a:tabLst>
              </a:pPr>
              <a:r>
                <a:rPr lang="en-GB" sz="2000">
                  <a:solidFill>
                    <a:srgbClr val="000000"/>
                  </a:solidFill>
                  <a:latin typeface="Times New Roman" pitchFamily="18" charset="0"/>
                </a:rPr>
                <a:t>Event</a:t>
              </a:r>
            </a:p>
          </p:txBody>
        </p:sp>
      </p:grpSp>
      <p:grpSp>
        <p:nvGrpSpPr>
          <p:cNvPr id="82956" name="Group 28"/>
          <p:cNvGrpSpPr>
            <a:grpSpLocks/>
          </p:cNvGrpSpPr>
          <p:nvPr/>
        </p:nvGrpSpPr>
        <p:grpSpPr bwMode="auto">
          <a:xfrm>
            <a:off x="3489325" y="928688"/>
            <a:ext cx="1639888" cy="1812925"/>
            <a:chOff x="2423" y="645"/>
            <a:chExt cx="1139" cy="1259"/>
          </a:xfrm>
        </p:grpSpPr>
        <p:sp>
          <p:nvSpPr>
            <p:cNvPr id="82997" name="AutoShape 29"/>
            <p:cNvSpPr>
              <a:spLocks noChangeArrowheads="1"/>
            </p:cNvSpPr>
            <p:nvPr/>
          </p:nvSpPr>
          <p:spPr bwMode="auto">
            <a:xfrm>
              <a:off x="2423" y="645"/>
              <a:ext cx="1139" cy="1259"/>
            </a:xfrm>
            <a:prstGeom prst="roundRect">
              <a:avLst>
                <a:gd name="adj" fmla="val 9926"/>
              </a:avLst>
            </a:prstGeom>
            <a:gradFill rotWithShape="0">
              <a:gsLst>
                <a:gs pos="0">
                  <a:srgbClr val="E6E6E6"/>
                </a:gs>
                <a:gs pos="100000">
                  <a:srgbClr val="FFFFFF"/>
                </a:gs>
              </a:gsLst>
              <a:lin ang="5400000" scaled="1"/>
            </a:gradFill>
            <a:ln w="9360">
              <a:solidFill>
                <a:srgbClr val="000000"/>
              </a:solidFill>
              <a:round/>
              <a:headEnd/>
              <a:tailEnd/>
            </a:ln>
          </p:spPr>
          <p:txBody>
            <a:bodyPr wrap="none" anchor="ctr"/>
            <a:lstStyle/>
            <a:p>
              <a:endParaRPr lang="en-US"/>
            </a:p>
          </p:txBody>
        </p:sp>
        <p:sp>
          <p:nvSpPr>
            <p:cNvPr id="82998" name="Text Box 30"/>
            <p:cNvSpPr txBox="1">
              <a:spLocks noChangeArrowheads="1"/>
            </p:cNvSpPr>
            <p:nvPr/>
          </p:nvSpPr>
          <p:spPr bwMode="auto">
            <a:xfrm>
              <a:off x="2460" y="1074"/>
              <a:ext cx="1065" cy="401"/>
            </a:xfrm>
            <a:prstGeom prst="rect">
              <a:avLst/>
            </a:prstGeom>
            <a:noFill/>
            <a:ln w="9525">
              <a:noFill/>
              <a:miter lim="800000"/>
              <a:headEnd/>
              <a:tailEnd/>
            </a:ln>
          </p:spPr>
          <p:txBody>
            <a:bodyPr lIns="0" tIns="0" rIns="0" bIns="0" anchor="ctr" anchorCtr="1">
              <a:spAutoFit/>
            </a:bodyPr>
            <a:lstStyle/>
            <a:p>
              <a:pPr algn="ctr" defTabSz="828675" eaLnBrk="1">
                <a:lnSpc>
                  <a:spcPct val="95000"/>
                </a:lnSpc>
                <a:buClr>
                  <a:srgbClr val="000000"/>
                </a:buClr>
                <a:buSzPct val="45000"/>
                <a:buFont typeface="StarSymbol" charset="0"/>
                <a:buNone/>
                <a:tabLst>
                  <a:tab pos="657225" algn="l"/>
                  <a:tab pos="1312863" algn="l"/>
                </a:tabLst>
              </a:pPr>
              <a:r>
                <a:rPr lang="en-GB" sz="2000">
                  <a:solidFill>
                    <a:srgbClr val="000000"/>
                  </a:solidFill>
                  <a:latin typeface="Times New Roman" pitchFamily="18" charset="0"/>
                </a:rPr>
                <a:t>Machine</a:t>
              </a:r>
            </a:p>
            <a:p>
              <a:pPr algn="ctr" defTabSz="828675" eaLnBrk="1">
                <a:lnSpc>
                  <a:spcPct val="95000"/>
                </a:lnSpc>
                <a:buClr>
                  <a:srgbClr val="000000"/>
                </a:buClr>
                <a:buSzPct val="45000"/>
                <a:buFont typeface="StarSymbol" charset="0"/>
                <a:buNone/>
                <a:tabLst>
                  <a:tab pos="657225" algn="l"/>
                  <a:tab pos="1312863" algn="l"/>
                </a:tabLst>
              </a:pPr>
              <a:r>
                <a:rPr lang="en-GB" sz="2000">
                  <a:solidFill>
                    <a:srgbClr val="000000"/>
                  </a:solidFill>
                  <a:latin typeface="Times New Roman" pitchFamily="18" charset="0"/>
                </a:rPr>
                <a:t>Translation</a:t>
              </a:r>
            </a:p>
          </p:txBody>
        </p:sp>
      </p:grpSp>
      <p:grpSp>
        <p:nvGrpSpPr>
          <p:cNvPr id="82957" name="Group 31"/>
          <p:cNvGrpSpPr>
            <a:grpSpLocks/>
          </p:cNvGrpSpPr>
          <p:nvPr/>
        </p:nvGrpSpPr>
        <p:grpSpPr bwMode="auto">
          <a:xfrm>
            <a:off x="5721350" y="571500"/>
            <a:ext cx="841375" cy="1112838"/>
            <a:chOff x="3973" y="397"/>
            <a:chExt cx="584" cy="772"/>
          </a:xfrm>
        </p:grpSpPr>
        <p:sp>
          <p:nvSpPr>
            <p:cNvPr id="82995" name="AutoShape 32"/>
            <p:cNvSpPr>
              <a:spLocks noChangeArrowheads="1"/>
            </p:cNvSpPr>
            <p:nvPr/>
          </p:nvSpPr>
          <p:spPr bwMode="auto">
            <a:xfrm>
              <a:off x="3973" y="397"/>
              <a:ext cx="584" cy="772"/>
            </a:xfrm>
            <a:prstGeom prst="roundRect">
              <a:avLst>
                <a:gd name="adj" fmla="val 167"/>
              </a:avLst>
            </a:prstGeom>
            <a:solidFill>
              <a:srgbClr val="00DCFF"/>
            </a:solidFill>
            <a:ln w="9360">
              <a:solidFill>
                <a:srgbClr val="000000"/>
              </a:solidFill>
              <a:round/>
              <a:headEnd/>
              <a:tailEnd/>
            </a:ln>
          </p:spPr>
          <p:txBody>
            <a:bodyPr wrap="none" anchor="ctr"/>
            <a:lstStyle/>
            <a:p>
              <a:endParaRPr lang="en-US"/>
            </a:p>
          </p:txBody>
        </p:sp>
        <p:sp>
          <p:nvSpPr>
            <p:cNvPr id="82996" name="Text Box 33"/>
            <p:cNvSpPr txBox="1">
              <a:spLocks noChangeArrowheads="1"/>
            </p:cNvSpPr>
            <p:nvPr/>
          </p:nvSpPr>
          <p:spPr bwMode="auto">
            <a:xfrm>
              <a:off x="3973" y="564"/>
              <a:ext cx="584" cy="438"/>
            </a:xfrm>
            <a:prstGeom prst="rect">
              <a:avLst/>
            </a:prstGeom>
            <a:noFill/>
            <a:ln w="9525">
              <a:noFill/>
              <a:miter lim="800000"/>
              <a:headEnd/>
              <a:tailEnd/>
            </a:ln>
          </p:spPr>
          <p:txBody>
            <a:bodyPr lIns="0" tIns="0" rIns="0" bIns="0" anchor="ctr" anchorCtr="1">
              <a:spAutoFit/>
            </a:bodyPr>
            <a:lstStyle/>
            <a:p>
              <a:pPr algn="ctr" defTabSz="828675" eaLnBrk="1">
                <a:lnSpc>
                  <a:spcPts val="2350"/>
                </a:lnSpc>
                <a:buClr>
                  <a:srgbClr val="000000"/>
                </a:buClr>
                <a:buSzPct val="45000"/>
                <a:buFont typeface="StarSymbol" charset="0"/>
                <a:buNone/>
                <a:tabLst>
                  <a:tab pos="657225" algn="l"/>
                </a:tabLst>
              </a:pPr>
              <a:r>
                <a:rPr lang="en-GB" sz="2000">
                  <a:solidFill>
                    <a:srgbClr val="000000"/>
                  </a:solidFill>
                  <a:latin typeface="Bitstream Cyberbit" pitchFamily="16" charset="0"/>
                </a:rPr>
                <a:t>Arabic</a:t>
              </a:r>
            </a:p>
            <a:p>
              <a:pPr algn="ctr" defTabSz="828675" eaLnBrk="1">
                <a:lnSpc>
                  <a:spcPct val="109000"/>
                </a:lnSpc>
                <a:buClr>
                  <a:srgbClr val="000000"/>
                </a:buClr>
                <a:buSzPct val="45000"/>
                <a:buFont typeface="StarSymbol" charset="0"/>
                <a:buNone/>
                <a:tabLst>
                  <a:tab pos="657225" algn="l"/>
                </a:tabLst>
              </a:pPr>
              <a:r>
                <a:rPr lang="en-GB" sz="2000">
                  <a:solidFill>
                    <a:srgbClr val="000000"/>
                  </a:solidFill>
                  <a:latin typeface="Bitstream Cyberbit" pitchFamily="16" charset="0"/>
                </a:rPr>
                <a:t>Text</a:t>
              </a:r>
            </a:p>
          </p:txBody>
        </p:sp>
      </p:grpSp>
      <p:grpSp>
        <p:nvGrpSpPr>
          <p:cNvPr id="82958" name="Group 34"/>
          <p:cNvGrpSpPr>
            <a:grpSpLocks/>
          </p:cNvGrpSpPr>
          <p:nvPr/>
        </p:nvGrpSpPr>
        <p:grpSpPr bwMode="auto">
          <a:xfrm>
            <a:off x="5940425" y="1444625"/>
            <a:ext cx="841375" cy="1111250"/>
            <a:chOff x="4125" y="1003"/>
            <a:chExt cx="584" cy="772"/>
          </a:xfrm>
        </p:grpSpPr>
        <p:sp>
          <p:nvSpPr>
            <p:cNvPr id="82993" name="AutoShape 35"/>
            <p:cNvSpPr>
              <a:spLocks noChangeArrowheads="1"/>
            </p:cNvSpPr>
            <p:nvPr/>
          </p:nvSpPr>
          <p:spPr bwMode="auto">
            <a:xfrm>
              <a:off x="4125" y="1003"/>
              <a:ext cx="584" cy="772"/>
            </a:xfrm>
            <a:prstGeom prst="roundRect">
              <a:avLst>
                <a:gd name="adj" fmla="val 167"/>
              </a:avLst>
            </a:prstGeom>
            <a:solidFill>
              <a:srgbClr val="CCCCFF"/>
            </a:solidFill>
            <a:ln w="9360">
              <a:solidFill>
                <a:srgbClr val="000000"/>
              </a:solidFill>
              <a:round/>
              <a:headEnd/>
              <a:tailEnd/>
            </a:ln>
          </p:spPr>
          <p:txBody>
            <a:bodyPr wrap="none" anchor="ctr"/>
            <a:lstStyle/>
            <a:p>
              <a:endParaRPr lang="en-US"/>
            </a:p>
          </p:txBody>
        </p:sp>
        <p:sp>
          <p:nvSpPr>
            <p:cNvPr id="82994" name="Text Box 36"/>
            <p:cNvSpPr txBox="1">
              <a:spLocks noChangeArrowheads="1"/>
            </p:cNvSpPr>
            <p:nvPr/>
          </p:nvSpPr>
          <p:spPr bwMode="auto">
            <a:xfrm>
              <a:off x="4125" y="1196"/>
              <a:ext cx="584" cy="385"/>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2000">
                  <a:solidFill>
                    <a:srgbClr val="000000"/>
                  </a:solidFill>
                  <a:latin typeface="Bitstream Cyberbit" pitchFamily="16" charset="0"/>
                </a:rPr>
                <a:t>German</a:t>
              </a:r>
            </a:p>
            <a:p>
              <a:pPr algn="ctr" defTabSz="828675" eaLnBrk="1">
                <a:lnSpc>
                  <a:spcPct val="109000"/>
                </a:lnSpc>
                <a:buClr>
                  <a:srgbClr val="000000"/>
                </a:buClr>
                <a:buSzPct val="45000"/>
                <a:buFont typeface="StarSymbol" charset="0"/>
                <a:buNone/>
                <a:tabLst>
                  <a:tab pos="657225" algn="l"/>
                </a:tabLst>
              </a:pPr>
              <a:r>
                <a:rPr lang="en-GB" sz="2000">
                  <a:solidFill>
                    <a:srgbClr val="000000"/>
                  </a:solidFill>
                  <a:latin typeface="Bitstream Cyberbit" pitchFamily="16" charset="0"/>
                </a:rPr>
                <a:t>Text</a:t>
              </a:r>
            </a:p>
          </p:txBody>
        </p:sp>
      </p:grpSp>
      <p:grpSp>
        <p:nvGrpSpPr>
          <p:cNvPr id="82959" name="Group 37"/>
          <p:cNvGrpSpPr>
            <a:grpSpLocks/>
          </p:cNvGrpSpPr>
          <p:nvPr/>
        </p:nvGrpSpPr>
        <p:grpSpPr bwMode="auto">
          <a:xfrm>
            <a:off x="6615113" y="638175"/>
            <a:ext cx="928687" cy="1114425"/>
            <a:chOff x="4594" y="443"/>
            <a:chExt cx="584" cy="772"/>
          </a:xfrm>
        </p:grpSpPr>
        <p:sp>
          <p:nvSpPr>
            <p:cNvPr id="82991" name="AutoShape 38"/>
            <p:cNvSpPr>
              <a:spLocks noChangeArrowheads="1"/>
            </p:cNvSpPr>
            <p:nvPr/>
          </p:nvSpPr>
          <p:spPr bwMode="auto">
            <a:xfrm>
              <a:off x="4594" y="443"/>
              <a:ext cx="584" cy="772"/>
            </a:xfrm>
            <a:prstGeom prst="roundRect">
              <a:avLst>
                <a:gd name="adj" fmla="val 167"/>
              </a:avLst>
            </a:prstGeom>
            <a:solidFill>
              <a:srgbClr val="FFFFCC"/>
            </a:solidFill>
            <a:ln w="9360">
              <a:solidFill>
                <a:srgbClr val="000000"/>
              </a:solidFill>
              <a:round/>
              <a:headEnd/>
              <a:tailEnd/>
            </a:ln>
          </p:spPr>
          <p:txBody>
            <a:bodyPr wrap="none" anchor="ctr"/>
            <a:lstStyle/>
            <a:p>
              <a:endParaRPr lang="en-US"/>
            </a:p>
          </p:txBody>
        </p:sp>
        <p:sp>
          <p:nvSpPr>
            <p:cNvPr id="82992" name="Text Box 39"/>
            <p:cNvSpPr txBox="1">
              <a:spLocks noChangeArrowheads="1"/>
            </p:cNvSpPr>
            <p:nvPr/>
          </p:nvSpPr>
          <p:spPr bwMode="auto">
            <a:xfrm>
              <a:off x="4594" y="637"/>
              <a:ext cx="584" cy="383"/>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2000">
                  <a:solidFill>
                    <a:srgbClr val="000000"/>
                  </a:solidFill>
                  <a:latin typeface="Bitstream Cyberbit" pitchFamily="16" charset="0"/>
                </a:rPr>
                <a:t>Japanese</a:t>
              </a:r>
            </a:p>
            <a:p>
              <a:pPr algn="ctr" defTabSz="828675" eaLnBrk="1">
                <a:lnSpc>
                  <a:spcPct val="109000"/>
                </a:lnSpc>
                <a:buClr>
                  <a:srgbClr val="000000"/>
                </a:buClr>
                <a:buSzPct val="45000"/>
                <a:buFont typeface="StarSymbol" charset="0"/>
                <a:buNone/>
                <a:tabLst>
                  <a:tab pos="657225" algn="l"/>
                </a:tabLst>
              </a:pPr>
              <a:r>
                <a:rPr lang="en-GB" sz="2000">
                  <a:solidFill>
                    <a:srgbClr val="000000"/>
                  </a:solidFill>
                  <a:latin typeface="Bitstream Cyberbit" pitchFamily="16" charset="0"/>
                </a:rPr>
                <a:t>Text</a:t>
              </a:r>
            </a:p>
          </p:txBody>
        </p:sp>
      </p:grpSp>
      <p:grpSp>
        <p:nvGrpSpPr>
          <p:cNvPr id="82960" name="Group 40"/>
          <p:cNvGrpSpPr>
            <a:grpSpLocks/>
          </p:cNvGrpSpPr>
          <p:nvPr/>
        </p:nvGrpSpPr>
        <p:grpSpPr bwMode="auto">
          <a:xfrm>
            <a:off x="5778500" y="3957638"/>
            <a:ext cx="1208088" cy="1554162"/>
            <a:chOff x="4013" y="2748"/>
            <a:chExt cx="839" cy="1079"/>
          </a:xfrm>
        </p:grpSpPr>
        <p:sp>
          <p:nvSpPr>
            <p:cNvPr id="82989" name="AutoShape 41"/>
            <p:cNvSpPr>
              <a:spLocks noChangeArrowheads="1"/>
            </p:cNvSpPr>
            <p:nvPr/>
          </p:nvSpPr>
          <p:spPr bwMode="auto">
            <a:xfrm>
              <a:off x="4013" y="2748"/>
              <a:ext cx="839" cy="1079"/>
            </a:xfrm>
            <a:prstGeom prst="roundRect">
              <a:avLst>
                <a:gd name="adj" fmla="val 13481"/>
              </a:avLst>
            </a:prstGeom>
            <a:gradFill rotWithShape="0">
              <a:gsLst>
                <a:gs pos="0">
                  <a:srgbClr val="FFFFFF"/>
                </a:gs>
                <a:gs pos="100000">
                  <a:srgbClr val="E6E6E6"/>
                </a:gs>
              </a:gsLst>
              <a:lin ang="5400000" scaled="1"/>
            </a:gradFill>
            <a:ln w="9360">
              <a:solidFill>
                <a:srgbClr val="000000"/>
              </a:solidFill>
              <a:round/>
              <a:headEnd/>
              <a:tailEnd/>
            </a:ln>
          </p:spPr>
          <p:txBody>
            <a:bodyPr wrap="none" anchor="ctr"/>
            <a:lstStyle/>
            <a:p>
              <a:endParaRPr lang="en-US"/>
            </a:p>
          </p:txBody>
        </p:sp>
        <p:sp>
          <p:nvSpPr>
            <p:cNvPr id="82990" name="Text Box 42"/>
            <p:cNvSpPr txBox="1">
              <a:spLocks noChangeArrowheads="1"/>
            </p:cNvSpPr>
            <p:nvPr/>
          </p:nvSpPr>
          <p:spPr bwMode="auto">
            <a:xfrm>
              <a:off x="4050" y="2986"/>
              <a:ext cx="765" cy="602"/>
            </a:xfrm>
            <a:prstGeom prst="rect">
              <a:avLst/>
            </a:prstGeom>
            <a:noFill/>
            <a:ln w="9525">
              <a:noFill/>
              <a:miter lim="800000"/>
              <a:headEnd/>
              <a:tailEnd/>
            </a:ln>
          </p:spPr>
          <p:txBody>
            <a:bodyPr lIns="0" tIns="0" rIns="0" bIns="0" anchor="ctr" anchorCtr="1">
              <a:spAutoFit/>
            </a:bodyPr>
            <a:lstStyle/>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Detect</a:t>
              </a:r>
            </a:p>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Similar</a:t>
              </a:r>
            </a:p>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Sentences</a:t>
              </a:r>
            </a:p>
          </p:txBody>
        </p:sp>
      </p:grpSp>
      <p:grpSp>
        <p:nvGrpSpPr>
          <p:cNvPr id="82961" name="Group 43"/>
          <p:cNvGrpSpPr>
            <a:grpSpLocks/>
          </p:cNvGrpSpPr>
          <p:nvPr/>
        </p:nvGrpSpPr>
        <p:grpSpPr bwMode="auto">
          <a:xfrm>
            <a:off x="7443788" y="3957638"/>
            <a:ext cx="1279525" cy="1552575"/>
            <a:chOff x="5169" y="2748"/>
            <a:chExt cx="889" cy="1078"/>
          </a:xfrm>
        </p:grpSpPr>
        <p:sp>
          <p:nvSpPr>
            <p:cNvPr id="82987" name="AutoShape 44"/>
            <p:cNvSpPr>
              <a:spLocks noChangeArrowheads="1"/>
            </p:cNvSpPr>
            <p:nvPr/>
          </p:nvSpPr>
          <p:spPr bwMode="auto">
            <a:xfrm>
              <a:off x="5169" y="2748"/>
              <a:ext cx="890" cy="1079"/>
            </a:xfrm>
            <a:prstGeom prst="roundRect">
              <a:avLst>
                <a:gd name="adj" fmla="val 12694"/>
              </a:avLst>
            </a:prstGeom>
            <a:gradFill rotWithShape="0">
              <a:gsLst>
                <a:gs pos="0">
                  <a:srgbClr val="FFFFFF"/>
                </a:gs>
                <a:gs pos="100000">
                  <a:srgbClr val="E6E6E6"/>
                </a:gs>
              </a:gsLst>
              <a:lin ang="5400000" scaled="1"/>
            </a:gradFill>
            <a:ln w="9360">
              <a:solidFill>
                <a:srgbClr val="000000"/>
              </a:solidFill>
              <a:round/>
              <a:headEnd/>
              <a:tailEnd/>
            </a:ln>
          </p:spPr>
          <p:txBody>
            <a:bodyPr wrap="none" anchor="ctr"/>
            <a:lstStyle/>
            <a:p>
              <a:endParaRPr lang="en-US"/>
            </a:p>
          </p:txBody>
        </p:sp>
        <p:sp>
          <p:nvSpPr>
            <p:cNvPr id="82988" name="Text Box 45"/>
            <p:cNvSpPr txBox="1">
              <a:spLocks noChangeArrowheads="1"/>
            </p:cNvSpPr>
            <p:nvPr/>
          </p:nvSpPr>
          <p:spPr bwMode="auto">
            <a:xfrm>
              <a:off x="5207" y="2786"/>
              <a:ext cx="815" cy="1004"/>
            </a:xfrm>
            <a:prstGeom prst="rect">
              <a:avLst/>
            </a:prstGeom>
            <a:noFill/>
            <a:ln w="9525">
              <a:noFill/>
              <a:miter lim="800000"/>
              <a:headEnd/>
              <a:tailEnd/>
            </a:ln>
          </p:spPr>
          <p:txBody>
            <a:bodyPr lIns="0" tIns="0" rIns="0" bIns="0" anchor="ctr" anchorCtr="1">
              <a:spAutoFit/>
            </a:bodyPr>
            <a:lstStyle/>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Replace / rewrite MT sentences</a:t>
              </a:r>
            </a:p>
          </p:txBody>
        </p:sp>
      </p:grpSp>
      <p:grpSp>
        <p:nvGrpSpPr>
          <p:cNvPr id="82962" name="Group 46"/>
          <p:cNvGrpSpPr>
            <a:grpSpLocks/>
          </p:cNvGrpSpPr>
          <p:nvPr/>
        </p:nvGrpSpPr>
        <p:grpSpPr bwMode="auto">
          <a:xfrm>
            <a:off x="4572000" y="5562600"/>
            <a:ext cx="990600" cy="1295400"/>
            <a:chOff x="2609" y="3866"/>
            <a:chExt cx="584" cy="772"/>
          </a:xfrm>
        </p:grpSpPr>
        <p:sp>
          <p:nvSpPr>
            <p:cNvPr id="294959" name="AutoShape 47"/>
            <p:cNvSpPr>
              <a:spLocks noChangeArrowheads="1"/>
            </p:cNvSpPr>
            <p:nvPr/>
          </p:nvSpPr>
          <p:spPr bwMode="auto">
            <a:xfrm>
              <a:off x="2609" y="3866"/>
              <a:ext cx="584" cy="772"/>
            </a:xfrm>
            <a:prstGeom prst="roundRect">
              <a:avLst>
                <a:gd name="adj" fmla="val 167"/>
              </a:avLst>
            </a:prstGeom>
            <a:solidFill>
              <a:srgbClr val="E6E6FF"/>
            </a:solidFill>
            <a:ln w="9360">
              <a:solidFill>
                <a:srgbClr val="000000"/>
              </a:solidFill>
              <a:round/>
              <a:headEnd/>
              <a:tailEnd/>
            </a:ln>
            <a:effectLst>
              <a:outerShdw dist="155281" dir="2700000" algn="ctr" rotWithShape="0">
                <a:srgbClr val="808080"/>
              </a:outerShdw>
            </a:effectLst>
          </p:spPr>
          <p:txBody>
            <a:bodyPr wrap="none" anchor="ctr"/>
            <a:lstStyle/>
            <a:p>
              <a:pPr>
                <a:defRPr/>
              </a:pPr>
              <a:endParaRPr lang="en-US"/>
            </a:p>
          </p:txBody>
        </p:sp>
        <p:sp>
          <p:nvSpPr>
            <p:cNvPr id="82986" name="Text Box 48"/>
            <p:cNvSpPr txBox="1">
              <a:spLocks noChangeArrowheads="1"/>
            </p:cNvSpPr>
            <p:nvPr/>
          </p:nvSpPr>
          <p:spPr bwMode="auto">
            <a:xfrm>
              <a:off x="2609" y="4087"/>
              <a:ext cx="584" cy="331"/>
            </a:xfrm>
            <a:prstGeom prst="rect">
              <a:avLst/>
            </a:prstGeom>
            <a:noFill/>
            <a:ln w="9525">
              <a:noFill/>
              <a:miter lim="800000"/>
              <a:headEnd/>
              <a:tailEnd/>
            </a:ln>
          </p:spPr>
          <p:txBody>
            <a:bodyPr lIns="0" tIns="0" rIns="0" bIns="0" anchor="ctr" anchorCtr="1">
              <a:spAutoFit/>
            </a:bodyPr>
            <a:lstStyle/>
            <a:p>
              <a:pPr algn="ctr" defTabSz="828675" eaLnBrk="1">
                <a:lnSpc>
                  <a:spcPts val="1750"/>
                </a:lnSpc>
                <a:buClr>
                  <a:srgbClr val="000000"/>
                </a:buClr>
                <a:buSzPct val="45000"/>
                <a:buFont typeface="StarSymbol" charset="0"/>
                <a:buNone/>
                <a:tabLst>
                  <a:tab pos="657225" algn="l"/>
                </a:tabLst>
              </a:pPr>
              <a:r>
                <a:rPr lang="en-GB" sz="2000">
                  <a:solidFill>
                    <a:srgbClr val="000000"/>
                  </a:solidFill>
                  <a:latin typeface="Bitstream Cyberbit" pitchFamily="16" charset="0"/>
                </a:rPr>
                <a:t>English</a:t>
              </a:r>
            </a:p>
            <a:p>
              <a:pPr algn="ctr" defTabSz="828675" eaLnBrk="1">
                <a:lnSpc>
                  <a:spcPct val="109000"/>
                </a:lnSpc>
                <a:buClr>
                  <a:srgbClr val="000000"/>
                </a:buClr>
                <a:buSzPct val="45000"/>
                <a:buFont typeface="StarSymbol" charset="0"/>
                <a:buNone/>
                <a:tabLst>
                  <a:tab pos="657225" algn="l"/>
                </a:tabLst>
              </a:pPr>
              <a:r>
                <a:rPr lang="en-GB" sz="2000">
                  <a:solidFill>
                    <a:srgbClr val="000000"/>
                  </a:solidFill>
                  <a:latin typeface="Bitstream Cyberbit" pitchFamily="16" charset="0"/>
                </a:rPr>
                <a:t>Summary</a:t>
              </a:r>
            </a:p>
          </p:txBody>
        </p:sp>
      </p:grpSp>
      <p:pic>
        <p:nvPicPr>
          <p:cNvPr id="82963" name="Picture 49"/>
          <p:cNvPicPr>
            <a:picLocks noChangeAspect="1" noChangeArrowheads="1"/>
          </p:cNvPicPr>
          <p:nvPr/>
        </p:nvPicPr>
        <p:blipFill>
          <a:blip r:embed="rId3" cstate="print"/>
          <a:srcRect/>
          <a:stretch>
            <a:fillRect/>
          </a:stretch>
        </p:blipFill>
        <p:spPr bwMode="auto">
          <a:xfrm>
            <a:off x="1227138" y="1346200"/>
            <a:ext cx="827087" cy="1095375"/>
          </a:xfrm>
          <a:prstGeom prst="rect">
            <a:avLst/>
          </a:prstGeom>
          <a:noFill/>
          <a:ln w="9525">
            <a:noFill/>
            <a:miter lim="800000"/>
            <a:headEnd/>
            <a:tailEnd/>
          </a:ln>
        </p:spPr>
      </p:pic>
      <p:pic>
        <p:nvPicPr>
          <p:cNvPr id="82964" name="Picture 50"/>
          <p:cNvPicPr>
            <a:picLocks noChangeAspect="1" noChangeArrowheads="1"/>
          </p:cNvPicPr>
          <p:nvPr/>
        </p:nvPicPr>
        <p:blipFill>
          <a:blip r:embed="rId4" cstate="print"/>
          <a:srcRect/>
          <a:stretch>
            <a:fillRect/>
          </a:stretch>
        </p:blipFill>
        <p:spPr bwMode="auto">
          <a:xfrm>
            <a:off x="334963" y="1295400"/>
            <a:ext cx="849312" cy="1114425"/>
          </a:xfrm>
          <a:prstGeom prst="rect">
            <a:avLst/>
          </a:prstGeom>
          <a:noFill/>
          <a:ln w="9525">
            <a:noFill/>
            <a:miter lim="800000"/>
            <a:headEnd/>
            <a:tailEnd/>
          </a:ln>
        </p:spPr>
      </p:pic>
      <p:grpSp>
        <p:nvGrpSpPr>
          <p:cNvPr id="82965" name="Group 51"/>
          <p:cNvGrpSpPr>
            <a:grpSpLocks/>
          </p:cNvGrpSpPr>
          <p:nvPr/>
        </p:nvGrpSpPr>
        <p:grpSpPr bwMode="auto">
          <a:xfrm>
            <a:off x="7883525" y="658813"/>
            <a:ext cx="1133475" cy="1401762"/>
            <a:chOff x="5475" y="457"/>
            <a:chExt cx="787" cy="974"/>
          </a:xfrm>
        </p:grpSpPr>
        <p:sp>
          <p:nvSpPr>
            <p:cNvPr id="82983" name="AutoShape 52"/>
            <p:cNvSpPr>
              <a:spLocks noChangeArrowheads="1"/>
            </p:cNvSpPr>
            <p:nvPr/>
          </p:nvSpPr>
          <p:spPr bwMode="auto">
            <a:xfrm>
              <a:off x="5475" y="457"/>
              <a:ext cx="787" cy="974"/>
            </a:xfrm>
            <a:prstGeom prst="roundRect">
              <a:avLst>
                <a:gd name="adj" fmla="val 14375"/>
              </a:avLst>
            </a:prstGeom>
            <a:gradFill rotWithShape="0">
              <a:gsLst>
                <a:gs pos="0">
                  <a:srgbClr val="E6E6E6"/>
                </a:gs>
                <a:gs pos="100000">
                  <a:srgbClr val="FFFFFF"/>
                </a:gs>
              </a:gsLst>
              <a:lin ang="5400000" scaled="1"/>
            </a:gradFill>
            <a:ln w="9360">
              <a:solidFill>
                <a:srgbClr val="000000"/>
              </a:solidFill>
              <a:round/>
              <a:headEnd/>
              <a:tailEnd/>
            </a:ln>
          </p:spPr>
          <p:txBody>
            <a:bodyPr wrap="none" anchor="ctr"/>
            <a:lstStyle/>
            <a:p>
              <a:endParaRPr lang="en-US"/>
            </a:p>
          </p:txBody>
        </p:sp>
        <p:sp>
          <p:nvSpPr>
            <p:cNvPr id="82984" name="Text Box 53"/>
            <p:cNvSpPr txBox="1">
              <a:spLocks noChangeArrowheads="1"/>
            </p:cNvSpPr>
            <p:nvPr/>
          </p:nvSpPr>
          <p:spPr bwMode="auto">
            <a:xfrm>
              <a:off x="5501" y="643"/>
              <a:ext cx="736" cy="603"/>
            </a:xfrm>
            <a:prstGeom prst="rect">
              <a:avLst/>
            </a:prstGeom>
            <a:noFill/>
            <a:ln w="9525">
              <a:noFill/>
              <a:miter lim="800000"/>
              <a:headEnd/>
              <a:tailEnd/>
            </a:ln>
          </p:spPr>
          <p:txBody>
            <a:bodyPr lIns="0" tIns="0" rIns="0" bIns="0" anchor="ctr" anchorCtr="1">
              <a:spAutoFit/>
            </a:bodyPr>
            <a:lstStyle/>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Select summary sentences</a:t>
              </a:r>
            </a:p>
          </p:txBody>
        </p:sp>
      </p:grpSp>
      <p:grpSp>
        <p:nvGrpSpPr>
          <p:cNvPr id="82966" name="Group 54"/>
          <p:cNvGrpSpPr>
            <a:grpSpLocks/>
          </p:cNvGrpSpPr>
          <p:nvPr/>
        </p:nvGrpSpPr>
        <p:grpSpPr bwMode="auto">
          <a:xfrm>
            <a:off x="3657600" y="3810000"/>
            <a:ext cx="1133475" cy="1403350"/>
            <a:chOff x="2497" y="2370"/>
            <a:chExt cx="787" cy="974"/>
          </a:xfrm>
        </p:grpSpPr>
        <p:sp>
          <p:nvSpPr>
            <p:cNvPr id="82981" name="AutoShape 55"/>
            <p:cNvSpPr>
              <a:spLocks noChangeArrowheads="1"/>
            </p:cNvSpPr>
            <p:nvPr/>
          </p:nvSpPr>
          <p:spPr bwMode="auto">
            <a:xfrm>
              <a:off x="2497" y="2370"/>
              <a:ext cx="787" cy="974"/>
            </a:xfrm>
            <a:prstGeom prst="roundRect">
              <a:avLst>
                <a:gd name="adj" fmla="val 14375"/>
              </a:avLst>
            </a:prstGeom>
            <a:gradFill rotWithShape="0">
              <a:gsLst>
                <a:gs pos="0">
                  <a:srgbClr val="E6E6E6"/>
                </a:gs>
                <a:gs pos="100000">
                  <a:srgbClr val="FFFFFF"/>
                </a:gs>
              </a:gsLst>
              <a:lin ang="5400000" scaled="1"/>
            </a:gradFill>
            <a:ln w="9360">
              <a:solidFill>
                <a:srgbClr val="000000"/>
              </a:solidFill>
              <a:round/>
              <a:headEnd/>
              <a:tailEnd/>
            </a:ln>
          </p:spPr>
          <p:txBody>
            <a:bodyPr wrap="none" anchor="ctr"/>
            <a:lstStyle/>
            <a:p>
              <a:endParaRPr lang="en-US"/>
            </a:p>
          </p:txBody>
        </p:sp>
        <p:sp>
          <p:nvSpPr>
            <p:cNvPr id="82982" name="Text Box 56"/>
            <p:cNvSpPr txBox="1">
              <a:spLocks noChangeArrowheads="1"/>
            </p:cNvSpPr>
            <p:nvPr/>
          </p:nvSpPr>
          <p:spPr bwMode="auto">
            <a:xfrm>
              <a:off x="2523" y="2556"/>
              <a:ext cx="736" cy="602"/>
            </a:xfrm>
            <a:prstGeom prst="rect">
              <a:avLst/>
            </a:prstGeom>
            <a:noFill/>
            <a:ln w="9525">
              <a:noFill/>
              <a:miter lim="800000"/>
              <a:headEnd/>
              <a:tailEnd/>
            </a:ln>
          </p:spPr>
          <p:txBody>
            <a:bodyPr lIns="0" tIns="0" rIns="0" bIns="0" anchor="ctr" anchorCtr="1">
              <a:spAutoFit/>
            </a:bodyPr>
            <a:lstStyle/>
            <a:p>
              <a:pPr algn="ctr" defTabSz="828675" eaLnBrk="1">
                <a:lnSpc>
                  <a:spcPct val="95000"/>
                </a:lnSpc>
                <a:buClr>
                  <a:srgbClr val="000000"/>
                </a:buClr>
                <a:buSzPct val="45000"/>
                <a:buFont typeface="StarSymbol" charset="0"/>
                <a:buNone/>
                <a:tabLst>
                  <a:tab pos="657225" algn="l"/>
                </a:tabLst>
              </a:pPr>
              <a:r>
                <a:rPr lang="en-GB" sz="2000">
                  <a:solidFill>
                    <a:srgbClr val="000000"/>
                  </a:solidFill>
                  <a:latin typeface="Times New Roman" pitchFamily="18" charset="0"/>
                </a:rPr>
                <a:t>Simplify English Sentences</a:t>
              </a:r>
            </a:p>
          </p:txBody>
        </p:sp>
      </p:grpSp>
      <p:sp>
        <p:nvSpPr>
          <p:cNvPr id="82967" name="Line 57"/>
          <p:cNvSpPr>
            <a:spLocks noChangeShapeType="1"/>
          </p:cNvSpPr>
          <p:nvPr/>
        </p:nvSpPr>
        <p:spPr bwMode="auto">
          <a:xfrm>
            <a:off x="4800600" y="4495800"/>
            <a:ext cx="533400" cy="0"/>
          </a:xfrm>
          <a:prstGeom prst="line">
            <a:avLst/>
          </a:prstGeom>
          <a:noFill/>
          <a:ln w="22225">
            <a:solidFill>
              <a:schemeClr val="bg1"/>
            </a:solidFill>
            <a:round/>
            <a:headEnd/>
            <a:tailEnd/>
          </a:ln>
        </p:spPr>
        <p:txBody>
          <a:bodyPr>
            <a:spAutoFit/>
          </a:bodyPr>
          <a:lstStyle/>
          <a:p>
            <a:endParaRPr lang="en-US"/>
          </a:p>
        </p:txBody>
      </p:sp>
      <p:sp>
        <p:nvSpPr>
          <p:cNvPr id="82968" name="Line 58"/>
          <p:cNvSpPr>
            <a:spLocks noChangeShapeType="1"/>
          </p:cNvSpPr>
          <p:nvPr/>
        </p:nvSpPr>
        <p:spPr bwMode="auto">
          <a:xfrm flipV="1">
            <a:off x="5334000" y="3505200"/>
            <a:ext cx="0" cy="990600"/>
          </a:xfrm>
          <a:prstGeom prst="line">
            <a:avLst/>
          </a:prstGeom>
          <a:noFill/>
          <a:ln w="22225">
            <a:solidFill>
              <a:schemeClr val="bg1"/>
            </a:solidFill>
            <a:round/>
            <a:headEnd/>
            <a:tailEnd/>
          </a:ln>
        </p:spPr>
        <p:txBody>
          <a:bodyPr>
            <a:spAutoFit/>
          </a:bodyPr>
          <a:lstStyle/>
          <a:p>
            <a:endParaRPr lang="en-US"/>
          </a:p>
        </p:txBody>
      </p:sp>
      <p:sp>
        <p:nvSpPr>
          <p:cNvPr id="82969" name="Line 59"/>
          <p:cNvSpPr>
            <a:spLocks noChangeShapeType="1"/>
          </p:cNvSpPr>
          <p:nvPr/>
        </p:nvSpPr>
        <p:spPr bwMode="auto">
          <a:xfrm>
            <a:off x="5334000" y="3505200"/>
            <a:ext cx="914400" cy="0"/>
          </a:xfrm>
          <a:prstGeom prst="line">
            <a:avLst/>
          </a:prstGeom>
          <a:noFill/>
          <a:ln w="22225">
            <a:solidFill>
              <a:schemeClr val="bg1"/>
            </a:solidFill>
            <a:round/>
            <a:headEnd/>
            <a:tailEnd/>
          </a:ln>
        </p:spPr>
        <p:txBody>
          <a:bodyPr>
            <a:spAutoFit/>
          </a:bodyPr>
          <a:lstStyle/>
          <a:p>
            <a:endParaRPr lang="en-US"/>
          </a:p>
        </p:txBody>
      </p:sp>
      <p:sp>
        <p:nvSpPr>
          <p:cNvPr id="82970" name="Line 60"/>
          <p:cNvSpPr>
            <a:spLocks noChangeShapeType="1"/>
          </p:cNvSpPr>
          <p:nvPr/>
        </p:nvSpPr>
        <p:spPr bwMode="auto">
          <a:xfrm>
            <a:off x="6248400" y="3505200"/>
            <a:ext cx="0" cy="457200"/>
          </a:xfrm>
          <a:prstGeom prst="line">
            <a:avLst/>
          </a:prstGeom>
          <a:noFill/>
          <a:ln w="22225">
            <a:solidFill>
              <a:schemeClr val="bg1"/>
            </a:solidFill>
            <a:round/>
            <a:headEnd/>
            <a:tailEnd type="triangle" w="med" len="med"/>
          </a:ln>
        </p:spPr>
        <p:txBody>
          <a:bodyPr>
            <a:spAutoFit/>
          </a:bodyPr>
          <a:lstStyle/>
          <a:p>
            <a:endParaRPr lang="en-US"/>
          </a:p>
        </p:txBody>
      </p:sp>
      <p:sp>
        <p:nvSpPr>
          <p:cNvPr id="82971" name="Line 61"/>
          <p:cNvSpPr>
            <a:spLocks noChangeShapeType="1"/>
          </p:cNvSpPr>
          <p:nvPr/>
        </p:nvSpPr>
        <p:spPr bwMode="auto">
          <a:xfrm>
            <a:off x="8458200" y="2057400"/>
            <a:ext cx="0" cy="1371600"/>
          </a:xfrm>
          <a:prstGeom prst="line">
            <a:avLst/>
          </a:prstGeom>
          <a:noFill/>
          <a:ln w="22225">
            <a:solidFill>
              <a:schemeClr val="bg1"/>
            </a:solidFill>
            <a:round/>
            <a:headEnd/>
            <a:tailEnd/>
          </a:ln>
        </p:spPr>
        <p:txBody>
          <a:bodyPr>
            <a:spAutoFit/>
          </a:bodyPr>
          <a:lstStyle/>
          <a:p>
            <a:endParaRPr lang="en-US"/>
          </a:p>
        </p:txBody>
      </p:sp>
      <p:sp>
        <p:nvSpPr>
          <p:cNvPr id="82972" name="Line 62"/>
          <p:cNvSpPr>
            <a:spLocks noChangeShapeType="1"/>
          </p:cNvSpPr>
          <p:nvPr/>
        </p:nvSpPr>
        <p:spPr bwMode="auto">
          <a:xfrm flipH="1">
            <a:off x="6705600" y="3429000"/>
            <a:ext cx="1752600" cy="0"/>
          </a:xfrm>
          <a:prstGeom prst="line">
            <a:avLst/>
          </a:prstGeom>
          <a:noFill/>
          <a:ln w="22225">
            <a:solidFill>
              <a:schemeClr val="bg1"/>
            </a:solidFill>
            <a:round/>
            <a:headEnd/>
            <a:tailEnd/>
          </a:ln>
        </p:spPr>
        <p:txBody>
          <a:bodyPr>
            <a:spAutoFit/>
          </a:bodyPr>
          <a:lstStyle/>
          <a:p>
            <a:endParaRPr lang="en-US"/>
          </a:p>
        </p:txBody>
      </p:sp>
      <p:sp>
        <p:nvSpPr>
          <p:cNvPr id="82973" name="Line 63"/>
          <p:cNvSpPr>
            <a:spLocks noChangeShapeType="1"/>
          </p:cNvSpPr>
          <p:nvPr/>
        </p:nvSpPr>
        <p:spPr bwMode="auto">
          <a:xfrm>
            <a:off x="6705600" y="3429000"/>
            <a:ext cx="0" cy="533400"/>
          </a:xfrm>
          <a:prstGeom prst="line">
            <a:avLst/>
          </a:prstGeom>
          <a:noFill/>
          <a:ln w="22225">
            <a:solidFill>
              <a:schemeClr val="bg1"/>
            </a:solidFill>
            <a:round/>
            <a:headEnd/>
            <a:tailEnd type="triangle" w="med" len="med"/>
          </a:ln>
        </p:spPr>
        <p:txBody>
          <a:bodyPr>
            <a:spAutoFit/>
          </a:bodyPr>
          <a:lstStyle/>
          <a:p>
            <a:endParaRPr lang="en-US"/>
          </a:p>
        </p:txBody>
      </p:sp>
      <p:sp>
        <p:nvSpPr>
          <p:cNvPr id="82974" name="Line 64"/>
          <p:cNvSpPr>
            <a:spLocks noChangeShapeType="1"/>
          </p:cNvSpPr>
          <p:nvPr/>
        </p:nvSpPr>
        <p:spPr bwMode="auto">
          <a:xfrm>
            <a:off x="8001000" y="5486400"/>
            <a:ext cx="0" cy="685800"/>
          </a:xfrm>
          <a:prstGeom prst="line">
            <a:avLst/>
          </a:prstGeom>
          <a:noFill/>
          <a:ln w="22225">
            <a:solidFill>
              <a:schemeClr val="bg1"/>
            </a:solidFill>
            <a:round/>
            <a:headEnd/>
            <a:tailEnd/>
          </a:ln>
        </p:spPr>
        <p:txBody>
          <a:bodyPr>
            <a:spAutoFit/>
          </a:bodyPr>
          <a:lstStyle/>
          <a:p>
            <a:endParaRPr lang="en-US"/>
          </a:p>
        </p:txBody>
      </p:sp>
      <p:sp>
        <p:nvSpPr>
          <p:cNvPr id="82975" name="Line 65"/>
          <p:cNvSpPr>
            <a:spLocks noChangeShapeType="1"/>
          </p:cNvSpPr>
          <p:nvPr/>
        </p:nvSpPr>
        <p:spPr bwMode="auto">
          <a:xfrm flipH="1">
            <a:off x="5562600" y="6172200"/>
            <a:ext cx="2438400" cy="0"/>
          </a:xfrm>
          <a:prstGeom prst="line">
            <a:avLst/>
          </a:prstGeom>
          <a:noFill/>
          <a:ln w="22225">
            <a:solidFill>
              <a:schemeClr val="bg1"/>
            </a:solidFill>
            <a:round/>
            <a:headEnd/>
            <a:tailEnd type="triangle" w="med" len="med"/>
          </a:ln>
        </p:spPr>
        <p:txBody>
          <a:bodyPr>
            <a:spAutoFit/>
          </a:bodyPr>
          <a:lstStyle/>
          <a:p>
            <a:endParaRPr lang="en-US"/>
          </a:p>
        </p:txBody>
      </p:sp>
      <p:sp>
        <p:nvSpPr>
          <p:cNvPr id="82976" name="Line 66"/>
          <p:cNvSpPr>
            <a:spLocks noChangeShapeType="1"/>
          </p:cNvSpPr>
          <p:nvPr/>
        </p:nvSpPr>
        <p:spPr bwMode="auto">
          <a:xfrm>
            <a:off x="2362200" y="4495800"/>
            <a:ext cx="1295400" cy="0"/>
          </a:xfrm>
          <a:prstGeom prst="line">
            <a:avLst/>
          </a:prstGeom>
          <a:noFill/>
          <a:ln w="22225">
            <a:solidFill>
              <a:schemeClr val="bg1"/>
            </a:solidFill>
            <a:round/>
            <a:headEnd/>
            <a:tailEnd type="triangle" w="med" len="med"/>
          </a:ln>
        </p:spPr>
        <p:txBody>
          <a:bodyPr>
            <a:spAutoFit/>
          </a:bodyPr>
          <a:lstStyle/>
          <a:p>
            <a:endParaRPr lang="en-US"/>
          </a:p>
        </p:txBody>
      </p:sp>
      <p:sp>
        <p:nvSpPr>
          <p:cNvPr id="82977" name="Line 67"/>
          <p:cNvSpPr>
            <a:spLocks noChangeShapeType="1"/>
          </p:cNvSpPr>
          <p:nvPr/>
        </p:nvSpPr>
        <p:spPr bwMode="auto">
          <a:xfrm>
            <a:off x="7010400" y="4724400"/>
            <a:ext cx="457200" cy="0"/>
          </a:xfrm>
          <a:prstGeom prst="line">
            <a:avLst/>
          </a:prstGeom>
          <a:noFill/>
          <a:ln w="22225">
            <a:solidFill>
              <a:schemeClr val="bg1"/>
            </a:solidFill>
            <a:round/>
            <a:headEnd/>
            <a:tailEnd type="triangle" w="med" len="med"/>
          </a:ln>
        </p:spPr>
        <p:txBody>
          <a:bodyPr>
            <a:spAutoFit/>
          </a:bodyPr>
          <a:lstStyle/>
          <a:p>
            <a:endParaRPr lang="en-US"/>
          </a:p>
        </p:txBody>
      </p:sp>
      <p:sp>
        <p:nvSpPr>
          <p:cNvPr id="82978" name="Line 68"/>
          <p:cNvSpPr>
            <a:spLocks noChangeShapeType="1"/>
          </p:cNvSpPr>
          <p:nvPr/>
        </p:nvSpPr>
        <p:spPr bwMode="auto">
          <a:xfrm>
            <a:off x="2286000" y="1828800"/>
            <a:ext cx="1219200" cy="0"/>
          </a:xfrm>
          <a:prstGeom prst="line">
            <a:avLst/>
          </a:prstGeom>
          <a:noFill/>
          <a:ln w="22225">
            <a:solidFill>
              <a:schemeClr val="bg1"/>
            </a:solidFill>
            <a:round/>
            <a:headEnd/>
            <a:tailEnd type="triangle" w="med" len="med"/>
          </a:ln>
        </p:spPr>
        <p:txBody>
          <a:bodyPr>
            <a:spAutoFit/>
          </a:bodyPr>
          <a:lstStyle/>
          <a:p>
            <a:endParaRPr lang="en-US"/>
          </a:p>
        </p:txBody>
      </p:sp>
      <p:sp>
        <p:nvSpPr>
          <p:cNvPr id="82979" name="Line 69"/>
          <p:cNvSpPr>
            <a:spLocks noChangeShapeType="1"/>
          </p:cNvSpPr>
          <p:nvPr/>
        </p:nvSpPr>
        <p:spPr bwMode="auto">
          <a:xfrm>
            <a:off x="5105400" y="1295400"/>
            <a:ext cx="609600" cy="0"/>
          </a:xfrm>
          <a:prstGeom prst="line">
            <a:avLst/>
          </a:prstGeom>
          <a:noFill/>
          <a:ln w="22225">
            <a:solidFill>
              <a:schemeClr val="bg1"/>
            </a:solidFill>
            <a:round/>
            <a:headEnd/>
            <a:tailEnd type="triangle" w="med" len="med"/>
          </a:ln>
        </p:spPr>
        <p:txBody>
          <a:bodyPr>
            <a:spAutoFit/>
          </a:bodyPr>
          <a:lstStyle/>
          <a:p>
            <a:endParaRPr lang="en-US"/>
          </a:p>
        </p:txBody>
      </p:sp>
      <p:sp>
        <p:nvSpPr>
          <p:cNvPr id="82980" name="Line 70"/>
          <p:cNvSpPr>
            <a:spLocks noChangeShapeType="1"/>
          </p:cNvSpPr>
          <p:nvPr/>
        </p:nvSpPr>
        <p:spPr bwMode="auto">
          <a:xfrm>
            <a:off x="7467600" y="1295400"/>
            <a:ext cx="381000" cy="0"/>
          </a:xfrm>
          <a:prstGeom prst="line">
            <a:avLst/>
          </a:prstGeom>
          <a:noFill/>
          <a:ln w="22225">
            <a:solidFill>
              <a:schemeClr val="bg1"/>
            </a:solidFill>
            <a:round/>
            <a:headEnd/>
            <a:tailEnd type="triangle" w="med" len="med"/>
          </a:ln>
        </p:spPr>
        <p:txBody>
          <a:bodyPr>
            <a:spAutoFit/>
          </a:bodyPr>
          <a:lstStyle/>
          <a:p>
            <a:endParaRPr lang="en-US"/>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73100" y="0"/>
            <a:ext cx="7808913" cy="1146175"/>
          </a:xfrm>
        </p:spPr>
        <p:txBody>
          <a:bodyPr lIns="0" tIns="0" rIns="0" bIns="0"/>
          <a:lstStyle/>
          <a:p>
            <a:pPr defTabSz="407988" eaLnBrk="1" hangingPunct="1">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sz="4000" i="0" smtClean="0">
                <a:solidFill>
                  <a:schemeClr val="bg1"/>
                </a:solidFill>
                <a:effectLst/>
                <a:latin typeface="Times New Roman" pitchFamily="18" charset="0"/>
                <a:cs typeface="Arial" charset="0"/>
              </a:rPr>
              <a:t>Sentence 1</a:t>
            </a:r>
          </a:p>
        </p:txBody>
      </p:sp>
      <p:sp>
        <p:nvSpPr>
          <p:cNvPr id="83971" name="Rectangle 3"/>
          <p:cNvSpPr>
            <a:spLocks noGrp="1" noChangeArrowheads="1"/>
          </p:cNvSpPr>
          <p:nvPr>
            <p:ph type="subTitle" idx="4294967295"/>
          </p:nvPr>
        </p:nvSpPr>
        <p:spPr>
          <a:xfrm>
            <a:off x="673100" y="1196975"/>
            <a:ext cx="7808913" cy="4737100"/>
          </a:xfrm>
        </p:spPr>
        <p:txBody>
          <a:bodyPr lIns="0" tIns="0" rIns="0" bIns="0" anchor="ctr"/>
          <a:lstStyle/>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smtClean="0">
                <a:solidFill>
                  <a:srgbClr val="00FFFF"/>
                </a:solidFill>
              </a:rPr>
              <a:t>Iraqi President Saddam Hussein that the government of Iraq over 24 years in a "black" near the port of the northern Iraq after nearly eight months of pursuit was considered the largest in history .  </a:t>
            </a: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2200" smtClean="0">
              <a:solidFill>
                <a:srgbClr val="00FFFF"/>
              </a:solidFill>
            </a:endParaRP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smtClean="0"/>
              <a:t> Similarity 0.27:  </a:t>
            </a:r>
            <a:r>
              <a:rPr lang="en-GB" sz="2200" smtClean="0">
                <a:solidFill>
                  <a:srgbClr val="FF66FF"/>
                </a:solidFill>
              </a:rPr>
              <a:t>Ousted Iraqi President Saddam Hussein is in custody following his dramatic capture by US forces in Iraq.</a:t>
            </a: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2200" smtClean="0">
              <a:solidFill>
                <a:srgbClr val="FF66FF"/>
              </a:solidFill>
            </a:endParaRP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smtClean="0"/>
              <a:t> Similarity 0.07:  </a:t>
            </a:r>
            <a:r>
              <a:rPr lang="en-GB" sz="2200" smtClean="0">
                <a:solidFill>
                  <a:srgbClr val="FF66FF"/>
                </a:solidFill>
              </a:rPr>
              <a:t>Saddam Hussein, the former president of Iraq, has been captured and </a:t>
            </a:r>
            <a:r>
              <a:rPr lang="en-GB" sz="2200" i="1" smtClean="0">
                <a:solidFill>
                  <a:srgbClr val="FFFF66"/>
                </a:solidFill>
              </a:rPr>
              <a:t>is being held by US forces in the country</a:t>
            </a:r>
            <a:r>
              <a:rPr lang="en-GB" sz="2200" i="1" smtClean="0">
                <a:solidFill>
                  <a:srgbClr val="FF66FF"/>
                </a:solidFill>
              </a:rPr>
              <a:t>.</a:t>
            </a: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2200" i="1" smtClean="0">
              <a:solidFill>
                <a:srgbClr val="FF66FF"/>
              </a:solidFill>
            </a:endParaRPr>
          </a:p>
          <a:p>
            <a:pPr marL="431800" lvl="1" indent="-215900" defTabSz="449263">
              <a:lnSpc>
                <a:spcPct val="95000"/>
              </a:lnSpc>
              <a:spcBef>
                <a:spcPct val="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smtClean="0"/>
              <a:t> Similarity 0.04:  </a:t>
            </a:r>
            <a:r>
              <a:rPr lang="en-GB" sz="2200" i="1" smtClean="0">
                <a:solidFill>
                  <a:srgbClr val="FFFF66"/>
                </a:solidFill>
              </a:rPr>
              <a:t>Coalition authorities have said that the former Iraqi president could be tried at a war crimes tribunal, with Iraqi judges presiding and international legal experts acting as advisers</a:t>
            </a:r>
            <a:r>
              <a:rPr lang="en-GB" sz="2200" i="1" smtClean="0">
                <a:solidFill>
                  <a:srgbClr val="FF66FF"/>
                </a:solidFill>
              </a:rPr>
              <a:t>.</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476250"/>
            <a:ext cx="7773988" cy="1279525"/>
          </a:xfrm>
        </p:spPr>
        <p:txBody>
          <a:bodyPr lIns="0" tIns="0" rIns="0" bIns="0"/>
          <a:lstStyle/>
          <a:p>
            <a:pPr defTabSz="449263">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mtClean="0"/>
              <a:t>Sentence Simplification</a:t>
            </a:r>
          </a:p>
        </p:txBody>
      </p:sp>
      <p:sp>
        <p:nvSpPr>
          <p:cNvPr id="84995" name="Rectangle 3"/>
          <p:cNvSpPr>
            <a:spLocks noGrp="1" noChangeArrowheads="1"/>
          </p:cNvSpPr>
          <p:nvPr>
            <p:ph type="body" idx="1"/>
          </p:nvPr>
        </p:nvSpPr>
        <p:spPr>
          <a:xfrm>
            <a:off x="685800" y="1981200"/>
            <a:ext cx="7773988" cy="4117975"/>
          </a:xfrm>
        </p:spPr>
        <p:txBody>
          <a:bodyPr lIns="0" tIns="0" rIns="0" bIns="0"/>
          <a:lstStyle/>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t>Machine translated sentences long and ungrammatical</a:t>
            </a:r>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t>Use sentence simplification on English sentences to reduce to approximately “one fact” per sentence</a:t>
            </a:r>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t>Use Arabic sentences to find most similar simple sentences</a:t>
            </a:r>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mtClean="0"/>
              <a:t>Present multiple high similarity sentences </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09600" y="228600"/>
            <a:ext cx="7773988" cy="1146175"/>
          </a:xfrm>
        </p:spPr>
        <p:txBody>
          <a:bodyPr lIns="0" tIns="0" rIns="0" bIns="0"/>
          <a:lstStyle/>
          <a:p>
            <a:pPr defTabSz="449263">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mtClean="0"/>
              <a:t>Simplification Examples</a:t>
            </a:r>
          </a:p>
        </p:txBody>
      </p:sp>
      <p:sp>
        <p:nvSpPr>
          <p:cNvPr id="86019" name="Rectangle 3"/>
          <p:cNvSpPr>
            <a:spLocks noGrp="1" noChangeArrowheads="1"/>
          </p:cNvSpPr>
          <p:nvPr>
            <p:ph type="body" idx="1"/>
          </p:nvPr>
        </p:nvSpPr>
        <p:spPr>
          <a:xfrm>
            <a:off x="669925" y="1482725"/>
            <a:ext cx="7808913" cy="4737100"/>
          </a:xfrm>
        </p:spPr>
        <p:txBody>
          <a:bodyPr lIns="0" tIns="0" rIns="0" bIns="0"/>
          <a:lstStyle/>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smtClean="0">
                <a:solidFill>
                  <a:srgbClr val="00FFFF"/>
                </a:solidFill>
              </a:rPr>
              <a:t>'Operation Red Dawn',</a:t>
            </a:r>
            <a:r>
              <a:rPr lang="en-GB" sz="2400" smtClean="0"/>
              <a:t> </a:t>
            </a:r>
            <a:r>
              <a:rPr lang="en-GB" sz="2400" i="1" smtClean="0"/>
              <a:t>which led to the capture of Saddam Hussein,</a:t>
            </a:r>
            <a:r>
              <a:rPr lang="en-GB" sz="2400" smtClean="0"/>
              <a:t> </a:t>
            </a:r>
            <a:r>
              <a:rPr lang="en-GB" sz="2400" smtClean="0">
                <a:solidFill>
                  <a:srgbClr val="00FFFF"/>
                </a:solidFill>
              </a:rPr>
              <a:t>followed crucial information from a member of a family close to the former Iraqi leader</a:t>
            </a:r>
            <a:r>
              <a:rPr lang="en-GB" sz="2400" smtClean="0"/>
              <a:t>.</a:t>
            </a:r>
          </a:p>
          <a:p>
            <a:pPr marL="863600" lvl="1" indent="-287338"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smtClean="0">
                <a:solidFill>
                  <a:srgbClr val="00FFFF"/>
                </a:solidFill>
              </a:rPr>
              <a:t>' Operation Red Dawn' followed crucial information from a member of a family close to the former Iraqi leader.</a:t>
            </a:r>
          </a:p>
          <a:p>
            <a:pPr marL="863600" lvl="1" indent="-287338"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i="1" smtClean="0"/>
              <a:t>Operation Red Dawn led to the capture of Saddam Hussein</a:t>
            </a:r>
            <a:r>
              <a:rPr lang="en-GB" sz="2000" smtClean="0"/>
              <a:t>.</a:t>
            </a:r>
            <a:br>
              <a:rPr lang="en-GB" sz="2000" smtClean="0"/>
            </a:br>
            <a:endParaRPr lang="en-GB" sz="2000" smtClean="0"/>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400" smtClean="0">
                <a:solidFill>
                  <a:srgbClr val="00FFFF"/>
                </a:solidFill>
              </a:rPr>
              <a:t>Saddam Hussein had been the object of intensive searches by US-led forces in Iraq</a:t>
            </a:r>
            <a:r>
              <a:rPr lang="en-GB" sz="2400" smtClean="0"/>
              <a:t> </a:t>
            </a:r>
            <a:r>
              <a:rPr lang="en-GB" sz="2400" i="1" smtClean="0"/>
              <a:t>but previous attempts to locate him had proved unsuccessful</a:t>
            </a:r>
            <a:r>
              <a:rPr lang="en-GB" sz="2400" smtClean="0"/>
              <a:t>.</a:t>
            </a:r>
          </a:p>
          <a:p>
            <a:pPr marL="863600" lvl="1" indent="-287338"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smtClean="0">
                <a:solidFill>
                  <a:srgbClr val="00FFFF"/>
                </a:solidFill>
              </a:rPr>
              <a:t>Saddam Hussein had been the object of intensive searches by US-led forces in Iraq.</a:t>
            </a:r>
          </a:p>
          <a:p>
            <a:pPr marL="863600" lvl="1" indent="-287338"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i="1" smtClean="0"/>
              <a:t>But previous attempts to locate him had proved unsuccessful</a:t>
            </a:r>
            <a:r>
              <a:rPr lang="en-GB" sz="2000" smtClean="0"/>
              <a:t>.</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sz="4000"/>
              <a:t>Rewrite proper and common nouns to remove MT errors</a:t>
            </a:r>
          </a:p>
        </p:txBody>
      </p:sp>
      <p:sp>
        <p:nvSpPr>
          <p:cNvPr id="542723" name="Rectangle 3"/>
          <p:cNvSpPr>
            <a:spLocks noGrp="1" noChangeArrowheads="1"/>
          </p:cNvSpPr>
          <p:nvPr>
            <p:ph type="body" idx="1"/>
          </p:nvPr>
        </p:nvSpPr>
        <p:spPr>
          <a:xfrm>
            <a:off x="685800" y="1828800"/>
            <a:ext cx="7772400" cy="4876800"/>
          </a:xfrm>
        </p:spPr>
        <p:txBody>
          <a:bodyPr/>
          <a:lstStyle/>
          <a:p>
            <a:pPr>
              <a:lnSpc>
                <a:spcPct val="90000"/>
              </a:lnSpc>
              <a:buFont typeface="Wingdings" pitchFamily="2" charset="2"/>
              <a:buNone/>
            </a:pPr>
            <a:r>
              <a:rPr lang="en-US" sz="2400" dirty="0"/>
              <a:t>                                             </a:t>
            </a:r>
            <a:r>
              <a:rPr lang="en-US" sz="2000" dirty="0"/>
              <a:t>(</a:t>
            </a:r>
            <a:r>
              <a:rPr lang="en-US" sz="2000" dirty="0" err="1"/>
              <a:t>Siddharthan</a:t>
            </a:r>
            <a:r>
              <a:rPr lang="en-US" sz="2000" dirty="0"/>
              <a:t> and </a:t>
            </a:r>
            <a:r>
              <a:rPr lang="en-US" sz="2000" dirty="0" err="1"/>
              <a:t>McKeown</a:t>
            </a:r>
            <a:r>
              <a:rPr lang="en-US" sz="2000" dirty="0"/>
              <a:t> 05)</a:t>
            </a:r>
            <a:br>
              <a:rPr lang="en-US" sz="2000" dirty="0"/>
            </a:br>
            <a:endParaRPr lang="en-US" sz="2000" dirty="0"/>
          </a:p>
          <a:p>
            <a:pPr>
              <a:lnSpc>
                <a:spcPct val="90000"/>
              </a:lnSpc>
            </a:pPr>
            <a:r>
              <a:rPr lang="en-US" sz="2800" dirty="0"/>
              <a:t>Use redundancy in input to </a:t>
            </a:r>
            <a:r>
              <a:rPr lang="en-US" sz="2800" dirty="0" smtClean="0"/>
              <a:t>summarization </a:t>
            </a:r>
            <a:r>
              <a:rPr lang="en-US" sz="2800" dirty="0"/>
              <a:t>and multiple translations to build attribute value matrices (AVMs)</a:t>
            </a:r>
          </a:p>
          <a:p>
            <a:pPr lvl="2">
              <a:lnSpc>
                <a:spcPct val="90000"/>
              </a:lnSpc>
            </a:pPr>
            <a:r>
              <a:rPr lang="en-US" sz="2000" dirty="0">
                <a:solidFill>
                  <a:schemeClr val="hlink"/>
                </a:solidFill>
              </a:rPr>
              <a:t>Record country, role, description for all people</a:t>
            </a:r>
          </a:p>
          <a:p>
            <a:pPr lvl="2">
              <a:lnSpc>
                <a:spcPct val="90000"/>
              </a:lnSpc>
            </a:pPr>
            <a:r>
              <a:rPr lang="en-US" sz="2000" dirty="0">
                <a:solidFill>
                  <a:schemeClr val="hlink"/>
                </a:solidFill>
              </a:rPr>
              <a:t>Record name variants</a:t>
            </a:r>
          </a:p>
          <a:p>
            <a:pPr lvl="2">
              <a:lnSpc>
                <a:spcPct val="90000"/>
              </a:lnSpc>
              <a:buFont typeface="Wingdings" pitchFamily="2" charset="2"/>
              <a:buNone/>
            </a:pPr>
            <a:endParaRPr lang="en-US" sz="1800" dirty="0">
              <a:solidFill>
                <a:schemeClr val="hlink"/>
              </a:solidFill>
            </a:endParaRPr>
          </a:p>
          <a:p>
            <a:pPr>
              <a:lnSpc>
                <a:spcPct val="90000"/>
              </a:lnSpc>
            </a:pPr>
            <a:r>
              <a:rPr lang="en-US" sz="2800" dirty="0"/>
              <a:t>Use generation grammar with semantic categories (role, organization, location) to re-order phrases for fluent output</a:t>
            </a:r>
            <a:br>
              <a:rPr lang="en-US" sz="2800" dirty="0"/>
            </a:br>
            <a:endParaRPr lang="en-US" sz="2800" dirty="0"/>
          </a:p>
          <a:p>
            <a:pPr>
              <a:lnSpc>
                <a:spcPct val="90000"/>
              </a:lnSpc>
              <a:buFont typeface="Wingdings" pitchFamily="2" charset="2"/>
              <a:buNone/>
            </a:pPr>
            <a:endParaRPr lang="en-US" sz="28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Grp="1" noChangeArrowheads="1"/>
          </p:cNvSpPr>
          <p:nvPr>
            <p:ph type="body" idx="1"/>
          </p:nvPr>
        </p:nvSpPr>
        <p:spPr>
          <a:xfrm>
            <a:off x="685800" y="1143000"/>
            <a:ext cx="7772400" cy="4114800"/>
          </a:xfrm>
        </p:spPr>
        <p:txBody>
          <a:bodyPr/>
          <a:lstStyle/>
          <a:p>
            <a:pPr lvl="2"/>
            <a:endParaRPr lang="en-US"/>
          </a:p>
        </p:txBody>
      </p:sp>
      <p:pic>
        <p:nvPicPr>
          <p:cNvPr id="544772" name="Picture 4"/>
          <p:cNvPicPr>
            <a:picLocks noChangeAspect="1" noChangeArrowheads="1"/>
          </p:cNvPicPr>
          <p:nvPr/>
        </p:nvPicPr>
        <p:blipFill>
          <a:blip r:embed="rId3" cstate="print"/>
          <a:srcRect l="23721" t="25629" r="19221" b="20003"/>
          <a:stretch>
            <a:fillRect/>
          </a:stretch>
        </p:blipFill>
        <p:spPr bwMode="auto">
          <a:xfrm>
            <a:off x="0" y="293688"/>
            <a:ext cx="9144000" cy="6534150"/>
          </a:xfrm>
          <a:prstGeom prst="rect">
            <a:avLst/>
          </a:prstGeom>
          <a:noFill/>
          <a:ln w="9525">
            <a:noFill/>
            <a:miter lim="800000"/>
            <a:headEnd/>
            <a:tailEnd/>
          </a:ln>
          <a:effectLst/>
        </p:spPr>
      </p:pic>
      <p:sp>
        <p:nvSpPr>
          <p:cNvPr id="544773" name="Rectangle 5"/>
          <p:cNvSpPr>
            <a:spLocks noGrp="1" noChangeArrowheads="1"/>
          </p:cNvSpPr>
          <p:nvPr>
            <p:ph type="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57200" y="609600"/>
            <a:ext cx="8305800" cy="1143000"/>
          </a:xfrm>
        </p:spPr>
        <p:txBody>
          <a:bodyPr/>
          <a:lstStyle/>
          <a:p>
            <a:pPr>
              <a:defRPr/>
            </a:pPr>
            <a:r>
              <a:rPr lang="en-US" smtClean="0"/>
              <a:t>Problems with Sentence Extraction</a:t>
            </a:r>
          </a:p>
        </p:txBody>
      </p:sp>
      <p:sp>
        <p:nvSpPr>
          <p:cNvPr id="28675" name="Rectangle 3"/>
          <p:cNvSpPr>
            <a:spLocks noGrp="1" noChangeArrowheads="1"/>
          </p:cNvSpPr>
          <p:nvPr>
            <p:ph type="body" idx="1"/>
          </p:nvPr>
        </p:nvSpPr>
        <p:spPr>
          <a:xfrm>
            <a:off x="609600" y="1752600"/>
            <a:ext cx="7772400" cy="4114800"/>
          </a:xfrm>
        </p:spPr>
        <p:txBody>
          <a:bodyPr/>
          <a:lstStyle/>
          <a:p>
            <a:r>
              <a:rPr lang="en-US" sz="2800" smtClean="0"/>
              <a:t>Extraneous phrases</a:t>
            </a:r>
          </a:p>
          <a:p>
            <a:pPr lvl="2"/>
            <a:r>
              <a:rPr lang="en-US" sz="2000" smtClean="0"/>
              <a:t>“The five were apprehended along Interstate 95, </a:t>
            </a:r>
            <a:r>
              <a:rPr lang="en-US" sz="2000" i="1" smtClean="0"/>
              <a:t>heading south in vehicles containing an array of gear including … ...</a:t>
            </a:r>
            <a:r>
              <a:rPr lang="en-US" sz="2000" smtClean="0"/>
              <a:t> authorities said.”</a:t>
            </a:r>
          </a:p>
          <a:p>
            <a:r>
              <a:rPr lang="en-US" sz="2800" smtClean="0"/>
              <a:t>Dangling noun phrases and pronouns</a:t>
            </a:r>
            <a:endParaRPr lang="en-US" sz="2400" smtClean="0"/>
          </a:p>
          <a:p>
            <a:pPr lvl="2"/>
            <a:r>
              <a:rPr lang="en-US" sz="2000" smtClean="0"/>
              <a:t>“The five”</a:t>
            </a:r>
          </a:p>
          <a:p>
            <a:r>
              <a:rPr lang="en-US" sz="2800" smtClean="0"/>
              <a:t>Misleading</a:t>
            </a:r>
          </a:p>
          <a:p>
            <a:pPr lvl="2">
              <a:buFont typeface="Wingdings" pitchFamily="2" charset="2"/>
              <a:buChar char="Ø"/>
            </a:pPr>
            <a:r>
              <a:rPr lang="en-US" sz="2000" smtClean="0"/>
              <a:t>Why would the media use this specific word (fundamentalists), so often with relation to Muslims?   *Most of them are radical Baptists, Lutheran and Presbyterian groups</a:t>
            </a:r>
            <a:r>
              <a:rPr lang="en-US" sz="1600" smtClean="0"/>
              <a:t>.</a:t>
            </a:r>
          </a:p>
          <a:p>
            <a:endParaRPr lang="en-US" sz="20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a:defRPr/>
            </a:pPr>
            <a:r>
              <a:rPr lang="en-US" smtClean="0"/>
              <a:t>Evaluation</a:t>
            </a:r>
          </a:p>
        </p:txBody>
      </p:sp>
      <p:sp>
        <p:nvSpPr>
          <p:cNvPr id="88067" name="Rectangle 3"/>
          <p:cNvSpPr>
            <a:spLocks noGrp="1" noChangeArrowheads="1"/>
          </p:cNvSpPr>
          <p:nvPr>
            <p:ph type="body" idx="1"/>
          </p:nvPr>
        </p:nvSpPr>
        <p:spPr/>
        <p:txBody>
          <a:bodyPr/>
          <a:lstStyle/>
          <a:p>
            <a:r>
              <a:rPr lang="en-US" sz="2800" smtClean="0"/>
              <a:t>DUC (Document Understanding Conference): run by NIST yearly</a:t>
            </a:r>
          </a:p>
          <a:p>
            <a:r>
              <a:rPr lang="en-US" sz="2800" smtClean="0"/>
              <a:t>Manual creation of topics (sets of documents)</a:t>
            </a:r>
          </a:p>
          <a:p>
            <a:r>
              <a:rPr lang="en-US" sz="2800" smtClean="0"/>
              <a:t>2-7 human written summaries per topic</a:t>
            </a:r>
          </a:p>
          <a:p>
            <a:r>
              <a:rPr lang="en-US" sz="2800" smtClean="0"/>
              <a:t>How well does a system generated summary cover the information in a human summary?</a:t>
            </a:r>
          </a:p>
          <a:p>
            <a:r>
              <a:rPr lang="en-US" sz="2400" smtClean="0"/>
              <a:t>Metrics</a:t>
            </a:r>
          </a:p>
          <a:p>
            <a:pPr lvl="1"/>
            <a:r>
              <a:rPr lang="en-US" sz="2400" smtClean="0"/>
              <a:t>Rouge</a:t>
            </a:r>
          </a:p>
          <a:p>
            <a:pPr lvl="1"/>
            <a:r>
              <a:rPr lang="en-US" sz="2400" smtClean="0"/>
              <a:t>Pyramid</a:t>
            </a:r>
          </a:p>
          <a:p>
            <a:endParaRPr lang="en-US" sz="2800" smtClean="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Rouge</a:t>
            </a:r>
            <a:endParaRPr lang="en-US" dirty="0"/>
          </a:p>
        </p:txBody>
      </p:sp>
      <p:sp>
        <p:nvSpPr>
          <p:cNvPr id="89091" name="Content Placeholder 2"/>
          <p:cNvSpPr>
            <a:spLocks noGrp="1"/>
          </p:cNvSpPr>
          <p:nvPr>
            <p:ph idx="1"/>
          </p:nvPr>
        </p:nvSpPr>
        <p:spPr/>
        <p:txBody>
          <a:bodyPr/>
          <a:lstStyle/>
          <a:p>
            <a:pPr>
              <a:lnSpc>
                <a:spcPct val="90000"/>
              </a:lnSpc>
            </a:pPr>
            <a:r>
              <a:rPr lang="en-US" sz="1800" smtClean="0"/>
              <a:t>ROUGE version 1.2.1:</a:t>
            </a:r>
          </a:p>
          <a:p>
            <a:pPr lvl="1">
              <a:lnSpc>
                <a:spcPct val="90000"/>
              </a:lnSpc>
            </a:pPr>
            <a:r>
              <a:rPr lang="en-US" sz="1600" smtClean="0"/>
              <a:t>Publicly available at: http://www.isi.edu/~cyl/ROUGE</a:t>
            </a:r>
          </a:p>
          <a:p>
            <a:pPr lvl="1">
              <a:lnSpc>
                <a:spcPct val="90000"/>
              </a:lnSpc>
            </a:pPr>
            <a:r>
              <a:rPr lang="en-US" sz="1600" smtClean="0"/>
              <a:t>Version 1.2.1 includes:</a:t>
            </a:r>
          </a:p>
          <a:p>
            <a:pPr lvl="2">
              <a:lnSpc>
                <a:spcPct val="90000"/>
              </a:lnSpc>
            </a:pPr>
            <a:r>
              <a:rPr lang="en-US" sz="1400" smtClean="0"/>
              <a:t>ROUGE-N - n-gram-based co-occurrence statistics</a:t>
            </a:r>
          </a:p>
          <a:p>
            <a:pPr lvl="2">
              <a:lnSpc>
                <a:spcPct val="90000"/>
              </a:lnSpc>
            </a:pPr>
            <a:r>
              <a:rPr lang="en-US" sz="1400" smtClean="0"/>
              <a:t>ROUGE-L - longest common subsequence-based (LCS) co-occurrence statistics</a:t>
            </a:r>
          </a:p>
          <a:p>
            <a:pPr lvl="2">
              <a:lnSpc>
                <a:spcPct val="90000"/>
              </a:lnSpc>
            </a:pPr>
            <a:r>
              <a:rPr lang="en-US" sz="1400" smtClean="0"/>
              <a:t>ROUGE-W - LCS-based co-occurrence statistics favoring consecutive LCSes</a:t>
            </a:r>
          </a:p>
          <a:p>
            <a:r>
              <a:rPr lang="en-US" smtClean="0"/>
              <a:t>Measures recall</a:t>
            </a:r>
          </a:p>
          <a:p>
            <a:pPr lvl="2"/>
            <a:r>
              <a:rPr lang="en-US" smtClean="0"/>
              <a:t>Rouge-1: How many unigrams in the human summary did the system summary find? </a:t>
            </a:r>
          </a:p>
          <a:p>
            <a:pPr lvl="2"/>
            <a:r>
              <a:rPr lang="en-US" smtClean="0"/>
              <a:t>Rouge-2: How many bigrams?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defRPr/>
            </a:pPr>
            <a:r>
              <a:rPr lang="en-US"/>
              <a:t>Pyramids</a:t>
            </a:r>
          </a:p>
        </p:txBody>
      </p:sp>
      <p:sp>
        <p:nvSpPr>
          <p:cNvPr id="90115" name="Rectangle 3"/>
          <p:cNvSpPr>
            <a:spLocks noGrp="1" noChangeArrowheads="1"/>
          </p:cNvSpPr>
          <p:nvPr>
            <p:ph type="body" idx="1"/>
          </p:nvPr>
        </p:nvSpPr>
        <p:spPr>
          <a:xfrm>
            <a:off x="609600" y="1676400"/>
            <a:ext cx="7772400" cy="4114800"/>
          </a:xfrm>
        </p:spPr>
        <p:txBody>
          <a:bodyPr/>
          <a:lstStyle/>
          <a:p>
            <a:r>
              <a:rPr lang="en-US" smtClean="0"/>
              <a:t>Uses multiple human summaries</a:t>
            </a:r>
          </a:p>
          <a:p>
            <a:pPr lvl="2"/>
            <a:r>
              <a:rPr lang="en-US" smtClean="0"/>
              <a:t>Previous data indicated 5 needed for score stability </a:t>
            </a:r>
          </a:p>
          <a:p>
            <a:r>
              <a:rPr lang="en-US" smtClean="0"/>
              <a:t>Information is ranked by its importance</a:t>
            </a:r>
          </a:p>
          <a:p>
            <a:r>
              <a:rPr lang="en-US" smtClean="0"/>
              <a:t>Allows for multiple good summaries</a:t>
            </a:r>
          </a:p>
          <a:p>
            <a:r>
              <a:rPr lang="en-US" smtClean="0"/>
              <a:t>A pyramid is created from the human summaries</a:t>
            </a:r>
          </a:p>
          <a:p>
            <a:pPr lvl="2"/>
            <a:r>
              <a:rPr lang="en-US" smtClean="0"/>
              <a:t>Elements of the pyramid are content units</a:t>
            </a:r>
          </a:p>
          <a:p>
            <a:pPr lvl="2"/>
            <a:r>
              <a:rPr lang="en-US" smtClean="0"/>
              <a:t>System summaries are scored by comparison with the pyramid</a:t>
            </a:r>
          </a:p>
          <a:p>
            <a:endParaRPr lang="en-US" smtClean="0"/>
          </a:p>
          <a:p>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a:defRPr/>
            </a:pPr>
            <a:r>
              <a:rPr lang="en-US"/>
              <a:t>Summarization Content Units</a:t>
            </a:r>
          </a:p>
        </p:txBody>
      </p:sp>
      <p:sp>
        <p:nvSpPr>
          <p:cNvPr id="91139" name="Rectangle 3"/>
          <p:cNvSpPr>
            <a:spLocks noGrp="1" noChangeArrowheads="1"/>
          </p:cNvSpPr>
          <p:nvPr>
            <p:ph type="body" idx="1"/>
          </p:nvPr>
        </p:nvSpPr>
        <p:spPr>
          <a:xfrm>
            <a:off x="304800" y="1981200"/>
            <a:ext cx="8458200" cy="4876800"/>
          </a:xfrm>
        </p:spPr>
        <p:txBody>
          <a:bodyPr/>
          <a:lstStyle/>
          <a:p>
            <a:pPr>
              <a:lnSpc>
                <a:spcPct val="80000"/>
              </a:lnSpc>
            </a:pPr>
            <a:r>
              <a:rPr lang="en-US" smtClean="0"/>
              <a:t>Near-paraphrases from different human summaries</a:t>
            </a:r>
            <a:br>
              <a:rPr lang="en-US" smtClean="0"/>
            </a:br>
            <a:endParaRPr lang="en-US" smtClean="0"/>
          </a:p>
          <a:p>
            <a:pPr>
              <a:lnSpc>
                <a:spcPct val="80000"/>
              </a:lnSpc>
            </a:pPr>
            <a:r>
              <a:rPr lang="en-US" smtClean="0"/>
              <a:t>Clause or less</a:t>
            </a:r>
            <a:br>
              <a:rPr lang="en-US" smtClean="0"/>
            </a:br>
            <a:endParaRPr lang="en-US" smtClean="0"/>
          </a:p>
          <a:p>
            <a:pPr>
              <a:lnSpc>
                <a:spcPct val="80000"/>
              </a:lnSpc>
            </a:pPr>
            <a:r>
              <a:rPr lang="en-US" smtClean="0"/>
              <a:t>Avoids explicit semantic representation</a:t>
            </a:r>
            <a:br>
              <a:rPr lang="en-US" smtClean="0"/>
            </a:br>
            <a:endParaRPr lang="en-US" smtClean="0"/>
          </a:p>
          <a:p>
            <a:pPr>
              <a:lnSpc>
                <a:spcPct val="80000"/>
              </a:lnSpc>
            </a:pPr>
            <a:r>
              <a:rPr lang="en-US" smtClean="0"/>
              <a:t>Emerges from analysis of human summaries</a:t>
            </a:r>
          </a:p>
          <a:p>
            <a:pPr>
              <a:lnSpc>
                <a:spcPct val="80000"/>
              </a:lnSpc>
              <a:buFont typeface="Wingdings" pitchFamily="2" charset="2"/>
              <a:buNone/>
            </a:pPr>
            <a:endParaRPr lang="en-US" smtClean="0">
              <a:solidFill>
                <a:srgbClr val="B2B2B2"/>
              </a:solidFill>
            </a:endParaRPr>
          </a:p>
          <a:p>
            <a:pPr>
              <a:lnSpc>
                <a:spcPct val="80000"/>
              </a:lnSpc>
              <a:buFont typeface="Wingdings" pitchFamily="2" charset="2"/>
              <a:buNone/>
            </a:pPr>
            <a:endParaRPr lang="en-US" smtClean="0"/>
          </a:p>
          <a:p>
            <a:pPr>
              <a:lnSpc>
                <a:spcPct val="80000"/>
              </a:lnSpc>
            </a:pPr>
            <a:endParaRPr lang="en-US" sz="280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pPr>
              <a:defRPr/>
            </a:pPr>
            <a:r>
              <a:rPr lang="en-US" sz="4000"/>
              <a:t>SCU: </a:t>
            </a:r>
            <a:r>
              <a:rPr lang="en-US" sz="4000">
                <a:solidFill>
                  <a:schemeClr val="tx2"/>
                </a:solidFill>
              </a:rPr>
              <a:t>A cable car caught fire</a:t>
            </a:r>
            <a:r>
              <a:rPr lang="en-US" sz="4000"/>
              <a:t> (Weight = 4)</a:t>
            </a:r>
          </a:p>
        </p:txBody>
      </p:sp>
      <p:sp>
        <p:nvSpPr>
          <p:cNvPr id="92163" name="Rectangle 3"/>
          <p:cNvSpPr>
            <a:spLocks noGrp="1" noChangeArrowheads="1"/>
          </p:cNvSpPr>
          <p:nvPr>
            <p:ph type="body" idx="1"/>
          </p:nvPr>
        </p:nvSpPr>
        <p:spPr/>
        <p:txBody>
          <a:bodyPr/>
          <a:lstStyle/>
          <a:p>
            <a:pPr>
              <a:lnSpc>
                <a:spcPct val="90000"/>
              </a:lnSpc>
              <a:buFont typeface="Wingdings" pitchFamily="2" charset="2"/>
              <a:buNone/>
            </a:pPr>
            <a:r>
              <a:rPr lang="en-US" sz="2400" smtClean="0"/>
              <a:t>A. </a:t>
            </a:r>
            <a:r>
              <a:rPr lang="en-US" sz="2400" smtClean="0">
                <a:solidFill>
                  <a:schemeClr val="tx2"/>
                </a:solidFill>
              </a:rPr>
              <a:t>The cause of the fire</a:t>
            </a:r>
            <a:r>
              <a:rPr lang="en-US" sz="2400" smtClean="0"/>
              <a:t> </a:t>
            </a:r>
            <a:r>
              <a:rPr lang="en-US" sz="2400" smtClean="0">
                <a:solidFill>
                  <a:srgbClr val="B2B2B2"/>
                </a:solidFill>
              </a:rPr>
              <a:t>was unknown.</a:t>
            </a:r>
          </a:p>
          <a:p>
            <a:pPr>
              <a:lnSpc>
                <a:spcPct val="90000"/>
              </a:lnSpc>
              <a:buFont typeface="Wingdings" pitchFamily="2" charset="2"/>
              <a:buNone/>
            </a:pPr>
            <a:r>
              <a:rPr lang="en-US" sz="2400" smtClean="0"/>
              <a:t>B. </a:t>
            </a:r>
            <a:r>
              <a:rPr lang="en-US" sz="2400" smtClean="0">
                <a:solidFill>
                  <a:schemeClr val="tx2"/>
                </a:solidFill>
              </a:rPr>
              <a:t>A cable car caught fire</a:t>
            </a:r>
            <a:r>
              <a:rPr lang="en-US" sz="2400" smtClean="0">
                <a:solidFill>
                  <a:srgbClr val="B2B2B2"/>
                </a:solidFill>
              </a:rPr>
              <a:t> just after entering a mountainside tunnel in an alpine resort in Kaprun, Austria on the morning of November 11, 2000.</a:t>
            </a:r>
          </a:p>
          <a:p>
            <a:pPr>
              <a:lnSpc>
                <a:spcPct val="90000"/>
              </a:lnSpc>
              <a:buFont typeface="Wingdings" pitchFamily="2" charset="2"/>
              <a:buNone/>
            </a:pPr>
            <a:r>
              <a:rPr lang="en-US" sz="2400" smtClean="0"/>
              <a:t>C.  </a:t>
            </a:r>
            <a:r>
              <a:rPr lang="en-US" sz="2400" smtClean="0">
                <a:solidFill>
                  <a:srgbClr val="B2B2B2"/>
                </a:solidFill>
              </a:rPr>
              <a:t>A cable car pulling skiers and snowboarders to the Kitzsteinhorn resort, located 60 miles south of Salzburg in the Austrian Alps,</a:t>
            </a:r>
            <a:r>
              <a:rPr lang="en-US" sz="2400" smtClean="0"/>
              <a:t> </a:t>
            </a:r>
            <a:r>
              <a:rPr lang="en-US" sz="2400" smtClean="0">
                <a:solidFill>
                  <a:schemeClr val="tx2"/>
                </a:solidFill>
              </a:rPr>
              <a:t>caught fire</a:t>
            </a:r>
            <a:r>
              <a:rPr lang="en-US" sz="2400" smtClean="0"/>
              <a:t> </a:t>
            </a:r>
            <a:r>
              <a:rPr lang="en-US" sz="2400" smtClean="0">
                <a:solidFill>
                  <a:srgbClr val="B2B2B2"/>
                </a:solidFill>
              </a:rPr>
              <a:t>inside a mountain tunnel, killing approximately 170 people.</a:t>
            </a:r>
          </a:p>
          <a:p>
            <a:pPr>
              <a:lnSpc>
                <a:spcPct val="90000"/>
              </a:lnSpc>
              <a:buFont typeface="Wingdings" pitchFamily="2" charset="2"/>
              <a:buNone/>
            </a:pPr>
            <a:r>
              <a:rPr lang="en-US" sz="2400" smtClean="0"/>
              <a:t>D. </a:t>
            </a:r>
            <a:r>
              <a:rPr lang="en-US" sz="2400" smtClean="0">
                <a:solidFill>
                  <a:srgbClr val="B2B2B2"/>
                </a:solidFill>
              </a:rPr>
              <a:t>On November 10, 2000, a cable car filled to capacity</a:t>
            </a:r>
            <a:r>
              <a:rPr lang="en-US" sz="2400" smtClean="0"/>
              <a:t> </a:t>
            </a:r>
            <a:r>
              <a:rPr lang="en-US" sz="2400" smtClean="0">
                <a:solidFill>
                  <a:schemeClr val="tx2"/>
                </a:solidFill>
              </a:rPr>
              <a:t>caught on fire</a:t>
            </a:r>
            <a:r>
              <a:rPr lang="en-US" sz="2400" smtClean="0"/>
              <a:t>, </a:t>
            </a:r>
            <a:r>
              <a:rPr lang="en-US" sz="2400" smtClean="0">
                <a:solidFill>
                  <a:srgbClr val="B2B2B2"/>
                </a:solidFill>
              </a:rPr>
              <a:t>trapping 180 passengers inside the Kitzsteinhorn mountain, located in the town of Kaprun, 50 miles south of Salzburg in the central Austrian Alps.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defRPr/>
            </a:pPr>
            <a:r>
              <a:rPr lang="en-US" sz="4000"/>
              <a:t>SCU: </a:t>
            </a:r>
            <a:r>
              <a:rPr lang="en-US" sz="4000">
                <a:solidFill>
                  <a:srgbClr val="FF99FF"/>
                </a:solidFill>
              </a:rPr>
              <a:t>The cause of the fire is unknown</a:t>
            </a:r>
            <a:r>
              <a:rPr lang="en-US" sz="4000"/>
              <a:t> (Weight = 1)</a:t>
            </a:r>
          </a:p>
        </p:txBody>
      </p:sp>
      <p:sp>
        <p:nvSpPr>
          <p:cNvPr id="93187" name="Rectangle 3"/>
          <p:cNvSpPr>
            <a:spLocks noGrp="1" noChangeArrowheads="1"/>
          </p:cNvSpPr>
          <p:nvPr>
            <p:ph type="body" idx="1"/>
          </p:nvPr>
        </p:nvSpPr>
        <p:spPr/>
        <p:txBody>
          <a:bodyPr/>
          <a:lstStyle/>
          <a:p>
            <a:pPr>
              <a:lnSpc>
                <a:spcPct val="90000"/>
              </a:lnSpc>
              <a:buFont typeface="Wingdings" pitchFamily="2" charset="2"/>
              <a:buNone/>
            </a:pPr>
            <a:r>
              <a:rPr lang="en-US" sz="2400" smtClean="0"/>
              <a:t>A. </a:t>
            </a:r>
            <a:r>
              <a:rPr lang="en-US" sz="2400" smtClean="0">
                <a:solidFill>
                  <a:schemeClr val="tx2"/>
                </a:solidFill>
              </a:rPr>
              <a:t>The cause of the fire</a:t>
            </a:r>
            <a:r>
              <a:rPr lang="en-US" sz="2400" smtClean="0"/>
              <a:t> </a:t>
            </a:r>
            <a:r>
              <a:rPr lang="en-US" sz="2400" smtClean="0">
                <a:solidFill>
                  <a:srgbClr val="FF99FF"/>
                </a:solidFill>
              </a:rPr>
              <a:t>was unknown</a:t>
            </a:r>
            <a:r>
              <a:rPr lang="en-US" sz="2400" smtClean="0">
                <a:solidFill>
                  <a:srgbClr val="B2B2B2"/>
                </a:solidFill>
              </a:rPr>
              <a:t>.</a:t>
            </a:r>
          </a:p>
          <a:p>
            <a:pPr>
              <a:lnSpc>
                <a:spcPct val="90000"/>
              </a:lnSpc>
              <a:buFont typeface="Wingdings" pitchFamily="2" charset="2"/>
              <a:buNone/>
            </a:pPr>
            <a:r>
              <a:rPr lang="en-US" sz="2400" smtClean="0"/>
              <a:t>B. </a:t>
            </a:r>
            <a:r>
              <a:rPr lang="en-US" sz="2400" smtClean="0">
                <a:solidFill>
                  <a:schemeClr val="tx2"/>
                </a:solidFill>
              </a:rPr>
              <a:t>A cable car caught fire</a:t>
            </a:r>
            <a:r>
              <a:rPr lang="en-US" sz="2400" smtClean="0">
                <a:solidFill>
                  <a:srgbClr val="B2B2B2"/>
                </a:solidFill>
              </a:rPr>
              <a:t> just after entering a mountainside tunnel in an alpine resort in Kaprun, Austria on the morning of November 11, 2000.</a:t>
            </a:r>
          </a:p>
          <a:p>
            <a:pPr>
              <a:lnSpc>
                <a:spcPct val="90000"/>
              </a:lnSpc>
              <a:buFont typeface="Wingdings" pitchFamily="2" charset="2"/>
              <a:buNone/>
            </a:pPr>
            <a:r>
              <a:rPr lang="en-US" sz="2400" smtClean="0"/>
              <a:t>C.  </a:t>
            </a:r>
            <a:r>
              <a:rPr lang="en-US" sz="2400" smtClean="0">
                <a:solidFill>
                  <a:srgbClr val="B2B2B2"/>
                </a:solidFill>
              </a:rPr>
              <a:t>A cable car pulling skiers and snowboarders to the Kitzsteinhorn resort, located 60 miles south of Salzburg in the Austrian Alps,</a:t>
            </a:r>
            <a:r>
              <a:rPr lang="en-US" sz="2400" smtClean="0"/>
              <a:t> </a:t>
            </a:r>
            <a:r>
              <a:rPr lang="en-US" sz="2400" smtClean="0">
                <a:solidFill>
                  <a:schemeClr val="tx2"/>
                </a:solidFill>
              </a:rPr>
              <a:t>caught fire</a:t>
            </a:r>
            <a:r>
              <a:rPr lang="en-US" sz="2400" smtClean="0"/>
              <a:t> </a:t>
            </a:r>
            <a:r>
              <a:rPr lang="en-US" sz="2400" smtClean="0">
                <a:solidFill>
                  <a:srgbClr val="B2B2B2"/>
                </a:solidFill>
              </a:rPr>
              <a:t>inside a mountain tunnel, killing approximately 170 people.</a:t>
            </a:r>
          </a:p>
          <a:p>
            <a:pPr>
              <a:lnSpc>
                <a:spcPct val="90000"/>
              </a:lnSpc>
              <a:buFont typeface="Wingdings" pitchFamily="2" charset="2"/>
              <a:buNone/>
            </a:pPr>
            <a:r>
              <a:rPr lang="en-US" sz="2400" smtClean="0"/>
              <a:t>D. </a:t>
            </a:r>
            <a:r>
              <a:rPr lang="en-US" sz="2400" smtClean="0">
                <a:solidFill>
                  <a:srgbClr val="B2B2B2"/>
                </a:solidFill>
              </a:rPr>
              <a:t>On November 10, 2000, a cable car filled to capacity</a:t>
            </a:r>
            <a:r>
              <a:rPr lang="en-US" sz="2400" smtClean="0"/>
              <a:t> </a:t>
            </a:r>
            <a:r>
              <a:rPr lang="en-US" sz="2400" smtClean="0">
                <a:solidFill>
                  <a:schemeClr val="tx2"/>
                </a:solidFill>
              </a:rPr>
              <a:t>caught on fire</a:t>
            </a:r>
            <a:r>
              <a:rPr lang="en-US" sz="2400" smtClean="0"/>
              <a:t>, </a:t>
            </a:r>
            <a:r>
              <a:rPr lang="en-US" sz="2400" smtClean="0">
                <a:solidFill>
                  <a:srgbClr val="B2B2B2"/>
                </a:solidFill>
              </a:rPr>
              <a:t>trapping 180 passengers inside the Kitzsteinhorn mountain, located in the town of Kaprun, 50 miles south of Salzburg in the central Austrian Alps.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pPr>
              <a:defRPr/>
            </a:pPr>
            <a:r>
              <a:rPr lang="en-US" sz="4000"/>
              <a:t>SCU: </a:t>
            </a:r>
            <a:r>
              <a:rPr lang="en-US" sz="4000">
                <a:solidFill>
                  <a:schemeClr val="hlink"/>
                </a:solidFill>
              </a:rPr>
              <a:t>The accident happened in the Austrian Alps</a:t>
            </a:r>
            <a:r>
              <a:rPr lang="en-US" sz="4000"/>
              <a:t> (Weight = 3)</a:t>
            </a:r>
          </a:p>
        </p:txBody>
      </p:sp>
      <p:sp>
        <p:nvSpPr>
          <p:cNvPr id="94211" name="Rectangle 3"/>
          <p:cNvSpPr>
            <a:spLocks noGrp="1" noChangeArrowheads="1"/>
          </p:cNvSpPr>
          <p:nvPr>
            <p:ph type="body" idx="1"/>
          </p:nvPr>
        </p:nvSpPr>
        <p:spPr/>
        <p:txBody>
          <a:bodyPr/>
          <a:lstStyle/>
          <a:p>
            <a:pPr>
              <a:lnSpc>
                <a:spcPct val="90000"/>
              </a:lnSpc>
              <a:buFont typeface="Wingdings" pitchFamily="2" charset="2"/>
              <a:buNone/>
            </a:pPr>
            <a:r>
              <a:rPr lang="en-US" sz="2400" smtClean="0"/>
              <a:t>A. </a:t>
            </a:r>
            <a:r>
              <a:rPr lang="en-US" sz="2400" smtClean="0">
                <a:solidFill>
                  <a:schemeClr val="tx2"/>
                </a:solidFill>
              </a:rPr>
              <a:t>The cause of the fire</a:t>
            </a:r>
            <a:r>
              <a:rPr lang="en-US" sz="2400" smtClean="0"/>
              <a:t> </a:t>
            </a:r>
            <a:r>
              <a:rPr lang="en-US" sz="2400" smtClean="0">
                <a:solidFill>
                  <a:srgbClr val="FF99FF"/>
                </a:solidFill>
              </a:rPr>
              <a:t>was unknown</a:t>
            </a:r>
            <a:r>
              <a:rPr lang="en-US" sz="2400" smtClean="0">
                <a:solidFill>
                  <a:srgbClr val="B2B2B2"/>
                </a:solidFill>
              </a:rPr>
              <a:t>.</a:t>
            </a:r>
          </a:p>
          <a:p>
            <a:pPr>
              <a:lnSpc>
                <a:spcPct val="90000"/>
              </a:lnSpc>
              <a:buFont typeface="Wingdings" pitchFamily="2" charset="2"/>
              <a:buNone/>
            </a:pPr>
            <a:r>
              <a:rPr lang="en-US" sz="2400" smtClean="0"/>
              <a:t>B. </a:t>
            </a:r>
            <a:r>
              <a:rPr lang="en-US" sz="2400" smtClean="0">
                <a:solidFill>
                  <a:schemeClr val="tx2"/>
                </a:solidFill>
              </a:rPr>
              <a:t>A cable car caught fire</a:t>
            </a:r>
            <a:r>
              <a:rPr lang="en-US" sz="2400" smtClean="0">
                <a:solidFill>
                  <a:srgbClr val="B2B2B2"/>
                </a:solidFill>
              </a:rPr>
              <a:t> just after entering a mountainside tunnel in an alpine resort in Kaprun, </a:t>
            </a:r>
            <a:r>
              <a:rPr lang="en-US" sz="2400" smtClean="0">
                <a:solidFill>
                  <a:schemeClr val="hlink"/>
                </a:solidFill>
              </a:rPr>
              <a:t>Austria</a:t>
            </a:r>
            <a:r>
              <a:rPr lang="en-US" sz="2400" smtClean="0">
                <a:solidFill>
                  <a:srgbClr val="B2B2B2"/>
                </a:solidFill>
              </a:rPr>
              <a:t> on the morning of November 11, 2000.</a:t>
            </a:r>
          </a:p>
          <a:p>
            <a:pPr>
              <a:lnSpc>
                <a:spcPct val="90000"/>
              </a:lnSpc>
              <a:buFont typeface="Wingdings" pitchFamily="2" charset="2"/>
              <a:buNone/>
            </a:pPr>
            <a:r>
              <a:rPr lang="en-US" sz="2400" smtClean="0"/>
              <a:t>C.  </a:t>
            </a:r>
            <a:r>
              <a:rPr lang="en-US" sz="2400" smtClean="0">
                <a:solidFill>
                  <a:srgbClr val="B2B2B2"/>
                </a:solidFill>
              </a:rPr>
              <a:t>A cable car pulling skiers and snowboarders to the Kitzsteinhorn resort, located 60 miles south of Salzburg </a:t>
            </a:r>
            <a:r>
              <a:rPr lang="en-US" sz="2400" smtClean="0">
                <a:solidFill>
                  <a:schemeClr val="hlink"/>
                </a:solidFill>
              </a:rPr>
              <a:t>in the Austrian Alps</a:t>
            </a:r>
            <a:r>
              <a:rPr lang="en-US" sz="2400" smtClean="0">
                <a:solidFill>
                  <a:srgbClr val="B2B2B2"/>
                </a:solidFill>
              </a:rPr>
              <a:t>,</a:t>
            </a:r>
            <a:r>
              <a:rPr lang="en-US" sz="2400" smtClean="0"/>
              <a:t> </a:t>
            </a:r>
            <a:r>
              <a:rPr lang="en-US" sz="2400" smtClean="0">
                <a:solidFill>
                  <a:schemeClr val="tx2"/>
                </a:solidFill>
              </a:rPr>
              <a:t>caught fire</a:t>
            </a:r>
            <a:r>
              <a:rPr lang="en-US" sz="2400" smtClean="0"/>
              <a:t> </a:t>
            </a:r>
            <a:r>
              <a:rPr lang="en-US" sz="2400" smtClean="0">
                <a:solidFill>
                  <a:srgbClr val="B2B2B2"/>
                </a:solidFill>
              </a:rPr>
              <a:t>inside a mountain tunnel, killing approximately 170 people.</a:t>
            </a:r>
          </a:p>
          <a:p>
            <a:pPr>
              <a:lnSpc>
                <a:spcPct val="90000"/>
              </a:lnSpc>
              <a:buFont typeface="Wingdings" pitchFamily="2" charset="2"/>
              <a:buNone/>
            </a:pPr>
            <a:r>
              <a:rPr lang="en-US" sz="2400" smtClean="0"/>
              <a:t>D. </a:t>
            </a:r>
            <a:r>
              <a:rPr lang="en-US" sz="2400" smtClean="0">
                <a:solidFill>
                  <a:srgbClr val="B2B2B2"/>
                </a:solidFill>
              </a:rPr>
              <a:t>On November 10, 2000, a cable car filled to capacity</a:t>
            </a:r>
            <a:r>
              <a:rPr lang="en-US" sz="2400" smtClean="0"/>
              <a:t> </a:t>
            </a:r>
            <a:r>
              <a:rPr lang="en-US" sz="2400" smtClean="0">
                <a:solidFill>
                  <a:schemeClr val="tx2"/>
                </a:solidFill>
              </a:rPr>
              <a:t>caught on fire</a:t>
            </a:r>
            <a:r>
              <a:rPr lang="en-US" sz="2400" smtClean="0"/>
              <a:t>, </a:t>
            </a:r>
            <a:r>
              <a:rPr lang="en-US" sz="2400" smtClean="0">
                <a:solidFill>
                  <a:srgbClr val="B2B2B2"/>
                </a:solidFill>
              </a:rPr>
              <a:t>trapping 180 passengers inside the Kitzsteinhorn mountain, located in the town of Kaprun, 50 miles south of Salzburg </a:t>
            </a:r>
            <a:r>
              <a:rPr lang="en-US" sz="2400" smtClean="0">
                <a:solidFill>
                  <a:schemeClr val="hlink"/>
                </a:solidFill>
              </a:rPr>
              <a:t>in the central Austrian Alps</a:t>
            </a:r>
            <a:r>
              <a:rPr lang="en-US" sz="2400" smtClean="0">
                <a:solidFill>
                  <a:srgbClr val="B2B2B2"/>
                </a:solidFill>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defRPr/>
            </a:pPr>
            <a:r>
              <a:rPr lang="en-US"/>
              <a:t>Idealized representation</a:t>
            </a:r>
          </a:p>
        </p:txBody>
      </p:sp>
      <p:sp>
        <p:nvSpPr>
          <p:cNvPr id="95235" name="Rectangle 3"/>
          <p:cNvSpPr>
            <a:spLocks noGrp="1" noChangeArrowheads="1"/>
          </p:cNvSpPr>
          <p:nvPr>
            <p:ph type="body" sz="half" idx="1"/>
          </p:nvPr>
        </p:nvSpPr>
        <p:spPr>
          <a:xfrm>
            <a:off x="685800" y="1981200"/>
            <a:ext cx="3814763" cy="4114800"/>
          </a:xfrm>
        </p:spPr>
        <p:txBody>
          <a:bodyPr/>
          <a:lstStyle/>
          <a:p>
            <a:endParaRPr lang="en-US" smtClean="0"/>
          </a:p>
        </p:txBody>
      </p:sp>
      <p:sp>
        <p:nvSpPr>
          <p:cNvPr id="95236" name="Rectangle 4"/>
          <p:cNvSpPr>
            <a:spLocks noGrp="1" noChangeArrowheads="1"/>
          </p:cNvSpPr>
          <p:nvPr>
            <p:ph type="body" sz="half" idx="2"/>
          </p:nvPr>
        </p:nvSpPr>
        <p:spPr>
          <a:xfrm>
            <a:off x="4643438" y="1981200"/>
            <a:ext cx="3814762" cy="4114800"/>
          </a:xfrm>
        </p:spPr>
        <p:txBody>
          <a:bodyPr/>
          <a:lstStyle/>
          <a:p>
            <a:r>
              <a:rPr lang="en-US" smtClean="0"/>
              <a:t>Tiers of differentially weighted SCUs</a:t>
            </a:r>
          </a:p>
          <a:p>
            <a:r>
              <a:rPr lang="en-US" smtClean="0"/>
              <a:t>Top: few SCUs, high weight</a:t>
            </a:r>
          </a:p>
          <a:p>
            <a:r>
              <a:rPr lang="en-US" smtClean="0"/>
              <a:t>Bottom: many SCUs, low weight</a:t>
            </a:r>
          </a:p>
        </p:txBody>
      </p:sp>
      <p:sp>
        <p:nvSpPr>
          <p:cNvPr id="95237" name="AutoShape 5"/>
          <p:cNvSpPr>
            <a:spLocks noChangeArrowheads="1"/>
          </p:cNvSpPr>
          <p:nvPr/>
        </p:nvSpPr>
        <p:spPr bwMode="auto">
          <a:xfrm>
            <a:off x="533400" y="3657600"/>
            <a:ext cx="3810000" cy="2286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95238" name="Line 6"/>
          <p:cNvSpPr>
            <a:spLocks noChangeShapeType="1"/>
          </p:cNvSpPr>
          <p:nvPr/>
        </p:nvSpPr>
        <p:spPr bwMode="auto">
          <a:xfrm flipV="1">
            <a:off x="1981200" y="4191000"/>
            <a:ext cx="914400" cy="0"/>
          </a:xfrm>
          <a:prstGeom prst="line">
            <a:avLst/>
          </a:prstGeom>
          <a:noFill/>
          <a:ln w="9525">
            <a:solidFill>
              <a:schemeClr val="tx1"/>
            </a:solidFill>
            <a:round/>
            <a:headEnd/>
            <a:tailEnd/>
          </a:ln>
        </p:spPr>
        <p:txBody>
          <a:bodyPr/>
          <a:lstStyle/>
          <a:p>
            <a:endParaRPr lang="en-US"/>
          </a:p>
        </p:txBody>
      </p:sp>
      <p:sp>
        <p:nvSpPr>
          <p:cNvPr id="95239" name="Line 7"/>
          <p:cNvSpPr>
            <a:spLocks noChangeShapeType="1"/>
          </p:cNvSpPr>
          <p:nvPr/>
        </p:nvSpPr>
        <p:spPr bwMode="auto">
          <a:xfrm flipV="1">
            <a:off x="1524000" y="4800600"/>
            <a:ext cx="1828800" cy="0"/>
          </a:xfrm>
          <a:prstGeom prst="line">
            <a:avLst/>
          </a:prstGeom>
          <a:noFill/>
          <a:ln w="9525">
            <a:solidFill>
              <a:schemeClr val="tx1"/>
            </a:solidFill>
            <a:round/>
            <a:headEnd/>
            <a:tailEnd/>
          </a:ln>
        </p:spPr>
        <p:txBody>
          <a:bodyPr/>
          <a:lstStyle/>
          <a:p>
            <a:endParaRPr lang="en-US"/>
          </a:p>
        </p:txBody>
      </p:sp>
      <p:sp>
        <p:nvSpPr>
          <p:cNvPr id="95240" name="Line 8"/>
          <p:cNvSpPr>
            <a:spLocks noChangeShapeType="1"/>
          </p:cNvSpPr>
          <p:nvPr/>
        </p:nvSpPr>
        <p:spPr bwMode="auto">
          <a:xfrm flipV="1">
            <a:off x="1066800" y="5334000"/>
            <a:ext cx="2743200" cy="0"/>
          </a:xfrm>
          <a:prstGeom prst="line">
            <a:avLst/>
          </a:prstGeom>
          <a:noFill/>
          <a:ln w="9525">
            <a:solidFill>
              <a:schemeClr val="tx1"/>
            </a:solidFill>
            <a:round/>
            <a:headEnd/>
            <a:tailEnd/>
          </a:ln>
        </p:spPr>
        <p:txBody>
          <a:bodyPr/>
          <a:lstStyle/>
          <a:p>
            <a:endParaRPr lang="en-US"/>
          </a:p>
        </p:txBody>
      </p:sp>
      <p:sp>
        <p:nvSpPr>
          <p:cNvPr id="95241" name="Text Box 9"/>
          <p:cNvSpPr txBox="1">
            <a:spLocks noChangeArrowheads="1"/>
          </p:cNvSpPr>
          <p:nvPr/>
        </p:nvSpPr>
        <p:spPr bwMode="auto">
          <a:xfrm>
            <a:off x="2362200" y="2895600"/>
            <a:ext cx="2286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95242" name="Text Box 10"/>
          <p:cNvSpPr txBox="1">
            <a:spLocks noChangeArrowheads="1"/>
          </p:cNvSpPr>
          <p:nvPr/>
        </p:nvSpPr>
        <p:spPr bwMode="auto">
          <a:xfrm>
            <a:off x="1905000" y="5562600"/>
            <a:ext cx="1143000" cy="366713"/>
          </a:xfrm>
          <a:prstGeom prst="rect">
            <a:avLst/>
          </a:prstGeom>
          <a:noFill/>
          <a:ln w="9525">
            <a:noFill/>
            <a:miter lim="800000"/>
            <a:headEnd/>
            <a:tailEnd/>
          </a:ln>
        </p:spPr>
        <p:txBody>
          <a:bodyPr>
            <a:spAutoFit/>
          </a:bodyPr>
          <a:lstStyle/>
          <a:p>
            <a:pPr>
              <a:spcBef>
                <a:spcPct val="50000"/>
              </a:spcBef>
            </a:pPr>
            <a:r>
              <a:rPr lang="en-US">
                <a:latin typeface="Verdana" pitchFamily="34" charset="0"/>
              </a:rPr>
              <a:t>W=1</a:t>
            </a:r>
          </a:p>
        </p:txBody>
      </p:sp>
      <p:sp>
        <p:nvSpPr>
          <p:cNvPr id="95243" name="Text Box 11"/>
          <p:cNvSpPr txBox="1">
            <a:spLocks noChangeArrowheads="1"/>
          </p:cNvSpPr>
          <p:nvPr/>
        </p:nvSpPr>
        <p:spPr bwMode="auto">
          <a:xfrm>
            <a:off x="1905000" y="4876800"/>
            <a:ext cx="1524000" cy="366713"/>
          </a:xfrm>
          <a:prstGeom prst="rect">
            <a:avLst/>
          </a:prstGeom>
          <a:noFill/>
          <a:ln w="9525">
            <a:noFill/>
            <a:miter lim="800000"/>
            <a:headEnd/>
            <a:tailEnd/>
          </a:ln>
        </p:spPr>
        <p:txBody>
          <a:bodyPr>
            <a:spAutoFit/>
          </a:bodyPr>
          <a:lstStyle/>
          <a:p>
            <a:pPr>
              <a:spcBef>
                <a:spcPct val="50000"/>
              </a:spcBef>
            </a:pPr>
            <a:r>
              <a:rPr lang="en-US">
                <a:latin typeface="Verdana" pitchFamily="34" charset="0"/>
              </a:rPr>
              <a:t>W=2</a:t>
            </a:r>
          </a:p>
        </p:txBody>
      </p:sp>
      <p:sp>
        <p:nvSpPr>
          <p:cNvPr id="95244" name="Text Box 12"/>
          <p:cNvSpPr txBox="1">
            <a:spLocks noChangeArrowheads="1"/>
          </p:cNvSpPr>
          <p:nvPr/>
        </p:nvSpPr>
        <p:spPr bwMode="auto">
          <a:xfrm>
            <a:off x="1981200" y="4267200"/>
            <a:ext cx="914400" cy="366713"/>
          </a:xfrm>
          <a:prstGeom prst="rect">
            <a:avLst/>
          </a:prstGeom>
          <a:noFill/>
          <a:ln w="9525">
            <a:noFill/>
            <a:miter lim="800000"/>
            <a:headEnd/>
            <a:tailEnd/>
          </a:ln>
        </p:spPr>
        <p:txBody>
          <a:bodyPr>
            <a:spAutoFit/>
          </a:bodyPr>
          <a:lstStyle/>
          <a:p>
            <a:pPr>
              <a:spcBef>
                <a:spcPct val="50000"/>
              </a:spcBef>
            </a:pPr>
            <a:r>
              <a:rPr lang="en-US">
                <a:latin typeface="Verdana" pitchFamily="34" charset="0"/>
              </a:rPr>
              <a:t>W=3</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a:defRPr/>
            </a:pPr>
            <a:r>
              <a:rPr lang="en-US" dirty="0" smtClean="0"/>
              <a:t>Pyramid </a:t>
            </a:r>
            <a:r>
              <a:rPr lang="en-US" dirty="0"/>
              <a:t>Score</a:t>
            </a:r>
          </a:p>
        </p:txBody>
      </p:sp>
      <p:sp>
        <p:nvSpPr>
          <p:cNvPr id="96259" name="Rectangle 3"/>
          <p:cNvSpPr>
            <a:spLocks noGrp="1" noChangeArrowheads="1"/>
          </p:cNvSpPr>
          <p:nvPr>
            <p:ph type="body" idx="1"/>
          </p:nvPr>
        </p:nvSpPr>
        <p:spPr/>
        <p:txBody>
          <a:bodyPr/>
          <a:lstStyle/>
          <a:p>
            <a:pPr algn="ctr">
              <a:lnSpc>
                <a:spcPct val="80000"/>
              </a:lnSpc>
              <a:buFont typeface="Wingdings" pitchFamily="2" charset="2"/>
              <a:buNone/>
            </a:pPr>
            <a:r>
              <a:rPr lang="en-US" sz="2800" smtClean="0"/>
              <a:t>SCORE = D/MAX</a:t>
            </a:r>
          </a:p>
          <a:p>
            <a:pPr algn="ctr">
              <a:lnSpc>
                <a:spcPct val="80000"/>
              </a:lnSpc>
              <a:buFont typeface="Wingdings" pitchFamily="2" charset="2"/>
              <a:buNone/>
            </a:pPr>
            <a:endParaRPr lang="en-US" sz="2800" smtClean="0"/>
          </a:p>
          <a:p>
            <a:pPr>
              <a:lnSpc>
                <a:spcPct val="80000"/>
              </a:lnSpc>
              <a:buFont typeface="Wingdings" pitchFamily="2" charset="2"/>
              <a:buNone/>
            </a:pPr>
            <a:r>
              <a:rPr lang="en-US" sz="2800" smtClean="0">
                <a:solidFill>
                  <a:schemeClr val="tx2"/>
                </a:solidFill>
              </a:rPr>
              <a:t>D:</a:t>
            </a:r>
            <a:r>
              <a:rPr lang="en-US" sz="2800" smtClean="0"/>
              <a:t> Sum of the weights of the SCUs in a summary</a:t>
            </a:r>
          </a:p>
          <a:p>
            <a:pPr>
              <a:lnSpc>
                <a:spcPct val="80000"/>
              </a:lnSpc>
              <a:buFont typeface="Wingdings" pitchFamily="2" charset="2"/>
              <a:buNone/>
            </a:pPr>
            <a:endParaRPr lang="en-US" sz="2800" smtClean="0"/>
          </a:p>
          <a:p>
            <a:pPr>
              <a:lnSpc>
                <a:spcPct val="80000"/>
              </a:lnSpc>
              <a:buFont typeface="Wingdings" pitchFamily="2" charset="2"/>
              <a:buNone/>
            </a:pPr>
            <a:r>
              <a:rPr lang="en-US" sz="2800" smtClean="0">
                <a:solidFill>
                  <a:schemeClr val="tx2"/>
                </a:solidFill>
              </a:rPr>
              <a:t>MAX: </a:t>
            </a:r>
            <a:r>
              <a:rPr lang="en-US" sz="2800" smtClean="0"/>
              <a:t>Sum of the weights of the SCUs in a ideally informative summary</a:t>
            </a:r>
            <a:br>
              <a:rPr lang="en-US" sz="2800" smtClean="0"/>
            </a:br>
            <a:endParaRPr lang="en-US" sz="2800" smtClean="0"/>
          </a:p>
          <a:p>
            <a:pPr>
              <a:lnSpc>
                <a:spcPct val="80000"/>
              </a:lnSpc>
              <a:buFont typeface="Wingdings" pitchFamily="2" charset="2"/>
              <a:buNone/>
            </a:pPr>
            <a:r>
              <a:rPr lang="en-US" sz="2800" i="1" smtClean="0">
                <a:solidFill>
                  <a:schemeClr val="tx2"/>
                </a:solidFill>
              </a:rPr>
              <a:t>Measures the proportion of good information in the summary: precision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381000"/>
            <a:ext cx="7772400" cy="1143000"/>
          </a:xfrm>
        </p:spPr>
        <p:txBody>
          <a:bodyPr/>
          <a:lstStyle/>
          <a:p>
            <a:pPr>
              <a:defRPr/>
            </a:pPr>
            <a:r>
              <a:rPr lang="en-US" smtClean="0"/>
              <a:t>User Study: Objectives</a:t>
            </a:r>
          </a:p>
        </p:txBody>
      </p:sp>
      <p:sp>
        <p:nvSpPr>
          <p:cNvPr id="97283" name="Rectangle 3"/>
          <p:cNvSpPr>
            <a:spLocks noGrp="1" noChangeArrowheads="1"/>
          </p:cNvSpPr>
          <p:nvPr>
            <p:ph type="body" idx="1"/>
          </p:nvPr>
        </p:nvSpPr>
        <p:spPr>
          <a:xfrm>
            <a:off x="685800" y="1905000"/>
            <a:ext cx="7772400" cy="4724400"/>
          </a:xfrm>
        </p:spPr>
        <p:txBody>
          <a:bodyPr/>
          <a:lstStyle/>
          <a:p>
            <a:r>
              <a:rPr lang="en-US" sz="2800" smtClean="0"/>
              <a:t>Does multi-document summarization help? </a:t>
            </a:r>
            <a:br>
              <a:rPr lang="en-US" sz="2800" smtClean="0"/>
            </a:br>
            <a:endParaRPr lang="en-US" smtClean="0"/>
          </a:p>
          <a:p>
            <a:pPr lvl="2"/>
            <a:r>
              <a:rPr lang="en-US" sz="2000" smtClean="0"/>
              <a:t>Do summaries help the user find information needed to perform a report writing task?</a:t>
            </a:r>
          </a:p>
          <a:p>
            <a:pPr lvl="2"/>
            <a:r>
              <a:rPr lang="en-US" sz="2000" smtClean="0"/>
              <a:t>Do users use information from summaries in gathering their facts?</a:t>
            </a:r>
          </a:p>
          <a:p>
            <a:pPr lvl="2"/>
            <a:r>
              <a:rPr lang="en-US" sz="2000" smtClean="0"/>
              <a:t>Do summaries increase user satisfaction with the online news system?</a:t>
            </a:r>
          </a:p>
          <a:p>
            <a:pPr lvl="2"/>
            <a:r>
              <a:rPr lang="en-US" sz="2000" smtClean="0"/>
              <a:t>Do users create better quality reports with summaries?</a:t>
            </a:r>
          </a:p>
          <a:p>
            <a:pPr lvl="2"/>
            <a:r>
              <a:rPr lang="en-US" sz="2000" smtClean="0"/>
              <a:t>How do full multi-document summaries compare with minimal 1-sentence summaries such as Google News?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143000" y="304800"/>
            <a:ext cx="7772400" cy="838200"/>
          </a:xfrm>
        </p:spPr>
        <p:txBody>
          <a:bodyPr/>
          <a:lstStyle/>
          <a:p>
            <a:pPr>
              <a:defRPr/>
            </a:pPr>
            <a:r>
              <a:rPr lang="en-US" smtClean="0"/>
              <a:t>Cut and Paste</a:t>
            </a:r>
            <a:r>
              <a:rPr lang="en-US" sz="3600" smtClean="0"/>
              <a:t> </a:t>
            </a:r>
            <a:r>
              <a:rPr lang="en-US" smtClean="0"/>
              <a:t>in Professional Summarization</a:t>
            </a:r>
          </a:p>
        </p:txBody>
      </p:sp>
      <p:sp>
        <p:nvSpPr>
          <p:cNvPr id="29699" name="Rectangle 3"/>
          <p:cNvSpPr>
            <a:spLocks noGrp="1" noChangeArrowheads="1"/>
          </p:cNvSpPr>
          <p:nvPr>
            <p:ph type="body" idx="1"/>
          </p:nvPr>
        </p:nvSpPr>
        <p:spPr/>
        <p:txBody>
          <a:bodyPr/>
          <a:lstStyle/>
          <a:p>
            <a:pPr>
              <a:lnSpc>
                <a:spcPct val="90000"/>
              </a:lnSpc>
            </a:pPr>
            <a:r>
              <a:rPr lang="en-US" smtClean="0"/>
              <a:t>Humans also reuse the input text to produce summaries</a:t>
            </a:r>
          </a:p>
          <a:p>
            <a:pPr>
              <a:lnSpc>
                <a:spcPct val="90000"/>
              </a:lnSpc>
            </a:pPr>
            <a:r>
              <a:rPr lang="en-US" smtClean="0"/>
              <a:t>But they </a:t>
            </a:r>
            <a:r>
              <a:rPr lang="en-US" i="1" smtClean="0"/>
              <a:t>“cut and paste”</a:t>
            </a:r>
            <a:r>
              <a:rPr lang="en-US" smtClean="0"/>
              <a:t> the input rather than simply extract</a:t>
            </a:r>
          </a:p>
          <a:p>
            <a:pPr lvl="1">
              <a:lnSpc>
                <a:spcPct val="90000"/>
              </a:lnSpc>
            </a:pPr>
            <a:r>
              <a:rPr lang="en-US" smtClean="0"/>
              <a:t> our automatic corpus analysis </a:t>
            </a:r>
          </a:p>
          <a:p>
            <a:pPr lvl="2">
              <a:lnSpc>
                <a:spcPct val="90000"/>
              </a:lnSpc>
            </a:pPr>
            <a:r>
              <a:rPr lang="en-US" smtClean="0"/>
              <a:t>300 summaries, 1,642 sentences</a:t>
            </a:r>
          </a:p>
          <a:p>
            <a:pPr lvl="2">
              <a:lnSpc>
                <a:spcPct val="90000"/>
              </a:lnSpc>
            </a:pPr>
            <a:r>
              <a:rPr lang="en-US" smtClean="0"/>
              <a:t>81% sentences were constructed by cutting and pasting</a:t>
            </a:r>
          </a:p>
          <a:p>
            <a:pPr lvl="1">
              <a:lnSpc>
                <a:spcPct val="90000"/>
              </a:lnSpc>
            </a:pPr>
            <a:r>
              <a:rPr lang="en-US" smtClean="0"/>
              <a:t> linguistic studies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09600" y="381000"/>
            <a:ext cx="7772400" cy="1143000"/>
          </a:xfrm>
        </p:spPr>
        <p:txBody>
          <a:bodyPr/>
          <a:lstStyle/>
          <a:p>
            <a:pPr>
              <a:defRPr/>
            </a:pPr>
            <a:r>
              <a:rPr lang="en-US" smtClean="0"/>
              <a:t>User Study: Design</a:t>
            </a:r>
          </a:p>
        </p:txBody>
      </p:sp>
      <p:sp>
        <p:nvSpPr>
          <p:cNvPr id="98307" name="Rectangle 3"/>
          <p:cNvSpPr>
            <a:spLocks noGrp="1" noChangeArrowheads="1"/>
          </p:cNvSpPr>
          <p:nvPr>
            <p:ph type="body" idx="1"/>
          </p:nvPr>
        </p:nvSpPr>
        <p:spPr>
          <a:xfrm>
            <a:off x="685800" y="1752600"/>
            <a:ext cx="7772400" cy="4114800"/>
          </a:xfrm>
        </p:spPr>
        <p:txBody>
          <a:bodyPr/>
          <a:lstStyle/>
          <a:p>
            <a:pPr lvl="1">
              <a:lnSpc>
                <a:spcPct val="80000"/>
              </a:lnSpc>
            </a:pPr>
            <a:endParaRPr lang="en-US" sz="2400" i="1" smtClean="0"/>
          </a:p>
          <a:p>
            <a:pPr>
              <a:lnSpc>
                <a:spcPct val="80000"/>
              </a:lnSpc>
            </a:pPr>
            <a:r>
              <a:rPr lang="en-US" sz="2800" smtClean="0"/>
              <a:t>Four parallel news systems</a:t>
            </a:r>
          </a:p>
          <a:p>
            <a:pPr lvl="1">
              <a:lnSpc>
                <a:spcPct val="80000"/>
              </a:lnSpc>
            </a:pPr>
            <a:r>
              <a:rPr lang="en-US" sz="2400" i="1" smtClean="0"/>
              <a:t>Source documents only; </a:t>
            </a:r>
            <a:r>
              <a:rPr lang="en-US" sz="2400" smtClean="0"/>
              <a:t>no summaries</a:t>
            </a:r>
          </a:p>
          <a:p>
            <a:pPr lvl="1">
              <a:lnSpc>
                <a:spcPct val="80000"/>
              </a:lnSpc>
            </a:pPr>
            <a:r>
              <a:rPr lang="en-US" sz="2400" i="1" smtClean="0"/>
              <a:t>Minimal single sentence summaries </a:t>
            </a:r>
            <a:r>
              <a:rPr lang="en-US" sz="2400" smtClean="0"/>
              <a:t>(Google News)</a:t>
            </a:r>
          </a:p>
          <a:p>
            <a:pPr lvl="1">
              <a:lnSpc>
                <a:spcPct val="80000"/>
              </a:lnSpc>
            </a:pPr>
            <a:r>
              <a:rPr lang="en-US" sz="2400" i="1" smtClean="0"/>
              <a:t>Newsblaster summaries</a:t>
            </a:r>
          </a:p>
          <a:p>
            <a:pPr lvl="1">
              <a:lnSpc>
                <a:spcPct val="80000"/>
              </a:lnSpc>
            </a:pPr>
            <a:r>
              <a:rPr lang="en-US" sz="2400" i="1" smtClean="0"/>
              <a:t>Human summaries</a:t>
            </a:r>
          </a:p>
          <a:p>
            <a:pPr>
              <a:lnSpc>
                <a:spcPct val="80000"/>
              </a:lnSpc>
            </a:pPr>
            <a:r>
              <a:rPr lang="en-US" sz="2800" smtClean="0"/>
              <a:t>All groups write reports given four scenarios</a:t>
            </a:r>
          </a:p>
          <a:p>
            <a:pPr lvl="1">
              <a:lnSpc>
                <a:spcPct val="80000"/>
              </a:lnSpc>
            </a:pPr>
            <a:r>
              <a:rPr lang="en-US" sz="2400" smtClean="0"/>
              <a:t>A task similar to analysts</a:t>
            </a:r>
          </a:p>
          <a:p>
            <a:pPr lvl="1">
              <a:lnSpc>
                <a:spcPct val="80000"/>
              </a:lnSpc>
            </a:pPr>
            <a:r>
              <a:rPr lang="en-US" sz="2400" smtClean="0"/>
              <a:t>Can only use Newsblaster for research</a:t>
            </a:r>
          </a:p>
          <a:p>
            <a:pPr lvl="1">
              <a:lnSpc>
                <a:spcPct val="80000"/>
              </a:lnSpc>
            </a:pPr>
            <a:r>
              <a:rPr lang="en-US" sz="2400" smtClean="0"/>
              <a:t>Time-restricted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5800" y="457200"/>
            <a:ext cx="7772400" cy="1143000"/>
          </a:xfrm>
        </p:spPr>
        <p:txBody>
          <a:bodyPr/>
          <a:lstStyle/>
          <a:p>
            <a:pPr>
              <a:defRPr/>
            </a:pPr>
            <a:r>
              <a:rPr lang="en-US" smtClean="0"/>
              <a:t>User Study: Execution</a:t>
            </a:r>
          </a:p>
        </p:txBody>
      </p:sp>
      <p:sp>
        <p:nvSpPr>
          <p:cNvPr id="99331" name="Rectangle 3"/>
          <p:cNvSpPr>
            <a:spLocks noGrp="1" noChangeArrowheads="1"/>
          </p:cNvSpPr>
          <p:nvPr>
            <p:ph type="body" idx="1"/>
          </p:nvPr>
        </p:nvSpPr>
        <p:spPr/>
        <p:txBody>
          <a:bodyPr/>
          <a:lstStyle/>
          <a:p>
            <a:pPr>
              <a:lnSpc>
                <a:spcPct val="80000"/>
              </a:lnSpc>
            </a:pPr>
            <a:r>
              <a:rPr lang="en-US" sz="2000" smtClean="0"/>
              <a:t>4 scenarios</a:t>
            </a:r>
          </a:p>
          <a:p>
            <a:pPr lvl="1">
              <a:lnSpc>
                <a:spcPct val="80000"/>
              </a:lnSpc>
            </a:pPr>
            <a:r>
              <a:rPr lang="en-US" sz="1800" smtClean="0"/>
              <a:t>4 event clusters each</a:t>
            </a:r>
          </a:p>
          <a:p>
            <a:pPr lvl="1">
              <a:lnSpc>
                <a:spcPct val="80000"/>
              </a:lnSpc>
            </a:pPr>
            <a:r>
              <a:rPr lang="en-US" sz="1800" smtClean="0"/>
              <a:t>2 directly relevant, 2 peripherally relevant</a:t>
            </a:r>
          </a:p>
          <a:p>
            <a:pPr lvl="1">
              <a:lnSpc>
                <a:spcPct val="80000"/>
              </a:lnSpc>
            </a:pPr>
            <a:r>
              <a:rPr lang="en-US" sz="1800" smtClean="0"/>
              <a:t>Average 10 documents/cluster</a:t>
            </a:r>
            <a:br>
              <a:rPr lang="en-US" sz="1800" smtClean="0"/>
            </a:br>
            <a:endParaRPr lang="en-US" sz="1800" smtClean="0"/>
          </a:p>
          <a:p>
            <a:pPr>
              <a:lnSpc>
                <a:spcPct val="80000"/>
              </a:lnSpc>
            </a:pPr>
            <a:r>
              <a:rPr lang="en-US" sz="2000" smtClean="0"/>
              <a:t>45 participants</a:t>
            </a:r>
          </a:p>
          <a:p>
            <a:pPr lvl="1">
              <a:lnSpc>
                <a:spcPct val="80000"/>
              </a:lnSpc>
            </a:pPr>
            <a:r>
              <a:rPr lang="en-US" sz="1800" smtClean="0"/>
              <a:t>Balance between liberal arts, engineering</a:t>
            </a:r>
          </a:p>
          <a:p>
            <a:pPr lvl="1">
              <a:lnSpc>
                <a:spcPct val="80000"/>
              </a:lnSpc>
            </a:pPr>
            <a:r>
              <a:rPr lang="en-US" sz="1800" smtClean="0"/>
              <a:t>138 reports</a:t>
            </a:r>
          </a:p>
          <a:p>
            <a:pPr lvl="1">
              <a:lnSpc>
                <a:spcPct val="80000"/>
              </a:lnSpc>
            </a:pPr>
            <a:endParaRPr lang="en-US" sz="1800" smtClean="0"/>
          </a:p>
          <a:p>
            <a:pPr>
              <a:lnSpc>
                <a:spcPct val="80000"/>
              </a:lnSpc>
            </a:pPr>
            <a:r>
              <a:rPr lang="en-US" sz="2000" smtClean="0"/>
              <a:t>Exit survey</a:t>
            </a:r>
          </a:p>
          <a:p>
            <a:pPr lvl="1">
              <a:lnSpc>
                <a:spcPct val="80000"/>
              </a:lnSpc>
            </a:pPr>
            <a:r>
              <a:rPr lang="en-US" sz="1800" smtClean="0"/>
              <a:t>Multiple-choice and open-ended questions</a:t>
            </a:r>
          </a:p>
          <a:p>
            <a:pPr lvl="1">
              <a:lnSpc>
                <a:spcPct val="80000"/>
              </a:lnSpc>
            </a:pPr>
            <a:endParaRPr lang="en-US" sz="1800" smtClean="0"/>
          </a:p>
          <a:p>
            <a:pPr>
              <a:lnSpc>
                <a:spcPct val="80000"/>
              </a:lnSpc>
            </a:pPr>
            <a:r>
              <a:rPr lang="en-US" sz="2000" smtClean="0"/>
              <a:t>Usage tracking</a:t>
            </a:r>
          </a:p>
          <a:p>
            <a:pPr lvl="1">
              <a:lnSpc>
                <a:spcPct val="80000"/>
              </a:lnSpc>
            </a:pPr>
            <a:r>
              <a:rPr lang="en-US" sz="1800" smtClean="0"/>
              <a:t>Each click logged, on or off-site</a:t>
            </a:r>
          </a:p>
          <a:p>
            <a:pPr lvl="1">
              <a:lnSpc>
                <a:spcPct val="80000"/>
              </a:lnSpc>
            </a:pPr>
            <a:endParaRPr lang="en-US" sz="1800" smtClean="0"/>
          </a:p>
          <a:p>
            <a:pPr lvl="1">
              <a:lnSpc>
                <a:spcPct val="80000"/>
              </a:lnSpc>
            </a:pPr>
            <a:endParaRPr lang="en-US" sz="1800" smtClean="0"/>
          </a:p>
          <a:p>
            <a:pPr lvl="1">
              <a:lnSpc>
                <a:spcPct val="80000"/>
              </a:lnSpc>
            </a:pPr>
            <a:endParaRPr lang="en-US" sz="1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Grp="1" noChangeArrowheads="1"/>
          </p:cNvSpPr>
          <p:nvPr>
            <p:ph type="title"/>
          </p:nvPr>
        </p:nvSpPr>
        <p:spPr/>
        <p:txBody>
          <a:bodyPr/>
          <a:lstStyle/>
          <a:p>
            <a:pPr>
              <a:defRPr/>
            </a:pPr>
            <a:r>
              <a:rPr lang="en-US" smtClean="0"/>
              <a:t>“Geneva” Prompt</a:t>
            </a:r>
          </a:p>
        </p:txBody>
      </p:sp>
      <p:sp>
        <p:nvSpPr>
          <p:cNvPr id="100355" name="Rectangle 5"/>
          <p:cNvSpPr>
            <a:spLocks noGrp="1" noChangeArrowheads="1"/>
          </p:cNvSpPr>
          <p:nvPr>
            <p:ph type="body" idx="1"/>
          </p:nvPr>
        </p:nvSpPr>
        <p:spPr/>
        <p:txBody>
          <a:bodyPr/>
          <a:lstStyle/>
          <a:p>
            <a:pPr>
              <a:lnSpc>
                <a:spcPct val="90000"/>
              </a:lnSpc>
            </a:pPr>
            <a:r>
              <a:rPr lang="en-US" sz="2800" smtClean="0"/>
              <a:t>The conflict between Israel and the Palestinians has been difficult for government negotiators to settle. Most recently, implementation of  the “road map for peace”, a diplomatic effort sponsored by ……</a:t>
            </a:r>
          </a:p>
          <a:p>
            <a:pPr lvl="2">
              <a:lnSpc>
                <a:spcPct val="90000"/>
              </a:lnSpc>
            </a:pPr>
            <a:r>
              <a:rPr lang="en-US" sz="2000" smtClean="0"/>
              <a:t>Who participated in the negotiations that produced the Geneva Accord?</a:t>
            </a:r>
          </a:p>
          <a:p>
            <a:pPr lvl="2">
              <a:lnSpc>
                <a:spcPct val="90000"/>
              </a:lnSpc>
            </a:pPr>
            <a:r>
              <a:rPr lang="en-US" sz="2000" smtClean="0"/>
              <a:t>Apart from direct participants, who supported the Geneva Accord preparations and how?</a:t>
            </a:r>
          </a:p>
          <a:p>
            <a:pPr lvl="2">
              <a:lnSpc>
                <a:spcPct val="90000"/>
              </a:lnSpc>
            </a:pPr>
            <a:r>
              <a:rPr lang="en-US" sz="2000" smtClean="0"/>
              <a:t>What has the response been to the Geneva Accord by the Palestinians?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defRPr/>
            </a:pPr>
            <a:r>
              <a:rPr lang="en-US" smtClean="0"/>
              <a:t>Measuring Effectiveness</a:t>
            </a:r>
          </a:p>
        </p:txBody>
      </p:sp>
      <p:sp>
        <p:nvSpPr>
          <p:cNvPr id="101379" name="Rectangle 3"/>
          <p:cNvSpPr>
            <a:spLocks noGrp="1" noChangeArrowheads="1"/>
          </p:cNvSpPr>
          <p:nvPr>
            <p:ph type="body" idx="1"/>
          </p:nvPr>
        </p:nvSpPr>
        <p:spPr/>
        <p:txBody>
          <a:bodyPr/>
          <a:lstStyle/>
          <a:p>
            <a:pPr>
              <a:lnSpc>
                <a:spcPct val="90000"/>
              </a:lnSpc>
            </a:pPr>
            <a:r>
              <a:rPr lang="en-US" smtClean="0"/>
              <a:t>Score report content and compare across summary conditions</a:t>
            </a:r>
            <a:br>
              <a:rPr lang="en-US" smtClean="0"/>
            </a:br>
            <a:endParaRPr lang="en-US" smtClean="0"/>
          </a:p>
          <a:p>
            <a:pPr>
              <a:lnSpc>
                <a:spcPct val="90000"/>
              </a:lnSpc>
            </a:pPr>
            <a:r>
              <a:rPr lang="en-US" smtClean="0"/>
              <a:t>Compare user satisfaction per summary condition</a:t>
            </a:r>
            <a:br>
              <a:rPr lang="en-US" smtClean="0"/>
            </a:br>
            <a:endParaRPr lang="en-US" smtClean="0"/>
          </a:p>
          <a:p>
            <a:pPr>
              <a:lnSpc>
                <a:spcPct val="90000"/>
              </a:lnSpc>
            </a:pPr>
            <a:r>
              <a:rPr lang="en-US" smtClean="0"/>
              <a:t>Comparing where subjects took report content from</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p:cNvPicPr>
            <a:picLocks noChangeAspect="1" noChangeArrowheads="1"/>
          </p:cNvPicPr>
          <p:nvPr/>
        </p:nvPicPr>
        <p:blipFill>
          <a:blip r:embed="rId3" cstate="print"/>
          <a:srcRect l="50781" t="42708" r="10938" b="33334"/>
          <a:stretch>
            <a:fillRect/>
          </a:stretch>
        </p:blipFill>
        <p:spPr bwMode="auto">
          <a:xfrm>
            <a:off x="0" y="714375"/>
            <a:ext cx="9144000" cy="429101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Grp="1" noChangeArrowheads="1"/>
          </p:cNvSpPr>
          <p:nvPr>
            <p:ph type="title"/>
          </p:nvPr>
        </p:nvSpPr>
        <p:spPr/>
        <p:txBody>
          <a:bodyPr/>
          <a:lstStyle/>
          <a:p>
            <a:pPr>
              <a:defRPr/>
            </a:pPr>
            <a:r>
              <a:rPr lang="en-US" i="0" smtClean="0"/>
              <a:t>User Satisfaction</a:t>
            </a:r>
          </a:p>
        </p:txBody>
      </p:sp>
      <p:sp>
        <p:nvSpPr>
          <p:cNvPr id="103427" name="Rectangle 6"/>
          <p:cNvSpPr>
            <a:spLocks noGrp="1" noChangeArrowheads="1"/>
          </p:cNvSpPr>
          <p:nvPr>
            <p:ph type="body" idx="1"/>
          </p:nvPr>
        </p:nvSpPr>
        <p:spPr>
          <a:xfrm>
            <a:off x="685800" y="1981200"/>
            <a:ext cx="7772400" cy="4572000"/>
          </a:xfrm>
        </p:spPr>
        <p:txBody>
          <a:bodyPr/>
          <a:lstStyle/>
          <a:p>
            <a:pPr>
              <a:lnSpc>
                <a:spcPct val="80000"/>
              </a:lnSpc>
            </a:pPr>
            <a:r>
              <a:rPr lang="en-US" sz="2800" smtClean="0"/>
              <a:t>More effective than a web search with Newsblaster  </a:t>
            </a:r>
          </a:p>
          <a:p>
            <a:pPr lvl="2">
              <a:lnSpc>
                <a:spcPct val="80000"/>
              </a:lnSpc>
            </a:pPr>
            <a:r>
              <a:rPr lang="en-US" sz="2000" smtClean="0"/>
              <a:t>Not true with documents only or single-sentence summaries</a:t>
            </a:r>
          </a:p>
          <a:p>
            <a:pPr>
              <a:lnSpc>
                <a:spcPct val="80000"/>
              </a:lnSpc>
            </a:pPr>
            <a:r>
              <a:rPr lang="en-US" sz="2800" smtClean="0"/>
              <a:t>Easier to complete the task with summaries than with documents only</a:t>
            </a:r>
          </a:p>
          <a:p>
            <a:pPr>
              <a:lnSpc>
                <a:spcPct val="80000"/>
              </a:lnSpc>
            </a:pPr>
            <a:r>
              <a:rPr lang="en-US" sz="2800" smtClean="0"/>
              <a:t>Enough time with summaries than documents only</a:t>
            </a:r>
          </a:p>
          <a:p>
            <a:pPr>
              <a:lnSpc>
                <a:spcPct val="80000"/>
              </a:lnSpc>
            </a:pPr>
            <a:r>
              <a:rPr lang="en-US" sz="2800" smtClean="0"/>
              <a:t>Summaries helped most</a:t>
            </a:r>
          </a:p>
          <a:p>
            <a:pPr lvl="2">
              <a:lnSpc>
                <a:spcPct val="80000"/>
              </a:lnSpc>
            </a:pPr>
            <a:r>
              <a:rPr lang="en-US" sz="2000" smtClean="0"/>
              <a:t>5% single sentence summaries</a:t>
            </a:r>
          </a:p>
          <a:p>
            <a:pPr lvl="2">
              <a:lnSpc>
                <a:spcPct val="80000"/>
              </a:lnSpc>
            </a:pPr>
            <a:r>
              <a:rPr lang="en-US" sz="2000" smtClean="0"/>
              <a:t>24% Newsblaster summaries</a:t>
            </a:r>
          </a:p>
          <a:p>
            <a:pPr lvl="2">
              <a:lnSpc>
                <a:spcPct val="80000"/>
              </a:lnSpc>
            </a:pPr>
            <a:r>
              <a:rPr lang="en-US" sz="2000" smtClean="0"/>
              <a:t>43% human summaries</a:t>
            </a:r>
          </a:p>
          <a:p>
            <a:pPr>
              <a:lnSpc>
                <a:spcPct val="80000"/>
              </a:lnSpc>
            </a:pPr>
            <a:endParaRPr lang="en-US" sz="280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defRPr/>
            </a:pPr>
            <a:r>
              <a:rPr lang="en-US" smtClean="0"/>
              <a:t>User Study: Conclusions</a:t>
            </a:r>
          </a:p>
        </p:txBody>
      </p:sp>
      <p:sp>
        <p:nvSpPr>
          <p:cNvPr id="104451" name="Rectangle 3"/>
          <p:cNvSpPr>
            <a:spLocks noGrp="1" noChangeArrowheads="1"/>
          </p:cNvSpPr>
          <p:nvPr>
            <p:ph type="body" idx="1"/>
          </p:nvPr>
        </p:nvSpPr>
        <p:spPr>
          <a:xfrm>
            <a:off x="609600" y="2057400"/>
            <a:ext cx="7772400" cy="4114800"/>
          </a:xfrm>
        </p:spPr>
        <p:txBody>
          <a:bodyPr/>
          <a:lstStyle/>
          <a:p>
            <a:pPr>
              <a:lnSpc>
                <a:spcPct val="90000"/>
              </a:lnSpc>
            </a:pPr>
            <a:r>
              <a:rPr lang="en-US" sz="2800" smtClean="0"/>
              <a:t>Summaries measurably improve a news browswer’s effectiveness for research</a:t>
            </a:r>
          </a:p>
          <a:p>
            <a:pPr>
              <a:lnSpc>
                <a:spcPct val="90000"/>
              </a:lnSpc>
            </a:pPr>
            <a:endParaRPr lang="en-US" sz="2800" smtClean="0"/>
          </a:p>
          <a:p>
            <a:pPr>
              <a:lnSpc>
                <a:spcPct val="90000"/>
              </a:lnSpc>
            </a:pPr>
            <a:r>
              <a:rPr lang="en-US" sz="2800" smtClean="0"/>
              <a:t>Users are more satisfied with Newsblaster summaries are better than single-sentence summaries like those of Google News</a:t>
            </a:r>
          </a:p>
          <a:p>
            <a:pPr>
              <a:lnSpc>
                <a:spcPct val="90000"/>
              </a:lnSpc>
            </a:pPr>
            <a:endParaRPr lang="en-US" sz="2800" smtClean="0"/>
          </a:p>
          <a:p>
            <a:pPr>
              <a:lnSpc>
                <a:spcPct val="90000"/>
              </a:lnSpc>
            </a:pPr>
            <a:r>
              <a:rPr lang="en-US" sz="2800" smtClean="0"/>
              <a:t>Users want search</a:t>
            </a:r>
          </a:p>
          <a:p>
            <a:pPr lvl="1">
              <a:lnSpc>
                <a:spcPct val="90000"/>
              </a:lnSpc>
            </a:pPr>
            <a:r>
              <a:rPr lang="en-US" sz="2400" smtClean="0"/>
              <a:t>Not included in evaluation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533400" y="0"/>
            <a:ext cx="7772400" cy="1276350"/>
          </a:xfrm>
        </p:spPr>
        <p:txBody>
          <a:bodyPr/>
          <a:lstStyle/>
          <a:p>
            <a:pPr>
              <a:defRPr/>
            </a:pPr>
            <a:r>
              <a:rPr lang="en-US" sz="4000" dirty="0" smtClean="0"/>
              <a:t>Questions (from </a:t>
            </a:r>
            <a:r>
              <a:rPr lang="en-US" sz="4000" dirty="0" err="1" smtClean="0"/>
              <a:t>Sparck</a:t>
            </a:r>
            <a:r>
              <a:rPr lang="en-US" sz="4000" dirty="0" smtClean="0"/>
              <a:t> Jones)</a:t>
            </a:r>
          </a:p>
        </p:txBody>
      </p:sp>
      <p:sp>
        <p:nvSpPr>
          <p:cNvPr id="117763" name="Rectangle 3"/>
          <p:cNvSpPr>
            <a:spLocks noGrp="1" noChangeArrowheads="1"/>
          </p:cNvSpPr>
          <p:nvPr>
            <p:ph type="body" idx="1"/>
          </p:nvPr>
        </p:nvSpPr>
        <p:spPr>
          <a:xfrm>
            <a:off x="685800" y="990600"/>
            <a:ext cx="7772400" cy="4572000"/>
          </a:xfrm>
        </p:spPr>
        <p:txBody>
          <a:bodyPr/>
          <a:lstStyle/>
          <a:p>
            <a:r>
              <a:rPr lang="en-US" sz="2400" smtClean="0"/>
              <a:t>Should we take the reader into account and how?</a:t>
            </a:r>
          </a:p>
          <a:p>
            <a:r>
              <a:rPr lang="en-US" sz="2400" smtClean="0"/>
              <a:t>Need more power than text extraction and more flexibility than fact extraction (p. 4)</a:t>
            </a:r>
          </a:p>
          <a:p>
            <a:r>
              <a:rPr lang="en-US" sz="2400" smtClean="0"/>
              <a:t>“Similarly, the notion of a basic summary, i.e., one reflective of the source, makes hidden fact assumptions, for example that the subject knowledge of the output’s readers will be on a par with that of the readers for whom the source was intended. (p. 5)”</a:t>
            </a:r>
          </a:p>
          <a:p>
            <a:r>
              <a:rPr lang="en-US" sz="2400" smtClean="0">
                <a:solidFill>
                  <a:schemeClr val="hlink"/>
                </a:solidFill>
              </a:rPr>
              <a:t>Is the state of the art sufficiently mature to allow summarization from intermediate representations and still allow robust processing of domain independent material?</a:t>
            </a:r>
          </a:p>
          <a:p>
            <a:r>
              <a:rPr lang="en-US" sz="2400" smtClean="0">
                <a:solidFill>
                  <a:schemeClr val="hlink"/>
                </a:solidFill>
              </a:rPr>
              <a:t>Evaluation: gold standard vs. user study? Difficulty of evaluation?</a:t>
            </a:r>
            <a:br>
              <a:rPr lang="en-US" sz="2400" smtClean="0">
                <a:solidFill>
                  <a:schemeClr val="hlink"/>
                </a:solidFill>
              </a:rPr>
            </a:br>
            <a:endParaRPr lang="en-US" sz="2400" smtClean="0">
              <a:solidFill>
                <a:schemeClr val="hlink"/>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a:defRPr/>
            </a:pPr>
            <a:endParaRPr lang="en-US" smtClean="0"/>
          </a:p>
        </p:txBody>
      </p:sp>
      <p:sp>
        <p:nvSpPr>
          <p:cNvPr id="119811" name="Rectangle 3"/>
          <p:cNvSpPr>
            <a:spLocks noGrp="1" noChangeArrowheads="1"/>
          </p:cNvSpPr>
          <p:nvPr>
            <p:ph type="body"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defRPr/>
            </a:pPr>
            <a:r>
              <a:rPr lang="en-US" smtClean="0"/>
              <a:t>Major Cut and Paste Operations</a:t>
            </a:r>
          </a:p>
        </p:txBody>
      </p:sp>
      <p:sp>
        <p:nvSpPr>
          <p:cNvPr id="30723" name="Rectangle 3"/>
          <p:cNvSpPr>
            <a:spLocks noGrp="1" noChangeArrowheads="1"/>
          </p:cNvSpPr>
          <p:nvPr>
            <p:ph type="body" idx="1"/>
          </p:nvPr>
        </p:nvSpPr>
        <p:spPr/>
        <p:txBody>
          <a:bodyPr/>
          <a:lstStyle/>
          <a:p>
            <a:r>
              <a:rPr lang="en-US" smtClean="0"/>
              <a:t>(1) Sentence reduction</a:t>
            </a:r>
          </a:p>
          <a:p>
            <a:endParaRPr lang="en-US" smtClean="0"/>
          </a:p>
          <a:p>
            <a:endParaRPr lang="en-US" smtClean="0"/>
          </a:p>
          <a:p>
            <a:endParaRPr lang="en-US" smtClean="0"/>
          </a:p>
        </p:txBody>
      </p:sp>
      <p:sp>
        <p:nvSpPr>
          <p:cNvPr id="497668" name="Text Box 4"/>
          <p:cNvSpPr txBox="1">
            <a:spLocks noChangeArrowheads="1"/>
          </p:cNvSpPr>
          <p:nvPr/>
        </p:nvSpPr>
        <p:spPr bwMode="auto">
          <a:xfrm>
            <a:off x="1752600" y="2438400"/>
            <a:ext cx="6127750" cy="1189038"/>
          </a:xfrm>
          <a:prstGeom prst="rect">
            <a:avLst/>
          </a:prstGeom>
          <a:noFill/>
          <a:ln w="28575">
            <a:noFill/>
            <a:miter lim="800000"/>
            <a:headEnd/>
            <a:tailEnd/>
          </a:ln>
        </p:spPr>
        <p:txBody>
          <a:bodyPr wrap="none">
            <a:spAutoFit/>
          </a:bodyPr>
          <a:lstStyle/>
          <a:p>
            <a:r>
              <a:rPr lang="en-US" sz="720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7668">
                                            <p:txEl>
                                              <p:pRg st="0" end="0"/>
                                            </p:txEl>
                                          </p:spTgt>
                                        </p:tgtEl>
                                        <p:attrNameLst>
                                          <p:attrName>style.visibility</p:attrName>
                                        </p:attrNameLst>
                                      </p:cBhvr>
                                      <p:to>
                                        <p:strVal val="visible"/>
                                      </p:to>
                                    </p:set>
                                    <p:anim calcmode="lin" valueType="num">
                                      <p:cBhvr additive="base">
                                        <p:cTn id="7" dur="500" fill="hold"/>
                                        <p:tgtEl>
                                          <p:spTgt spid="497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66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defRPr/>
            </a:pPr>
            <a:r>
              <a:rPr lang="en-US" smtClean="0"/>
              <a:t>Major Cut and Paste Operations</a:t>
            </a:r>
          </a:p>
        </p:txBody>
      </p:sp>
      <p:sp>
        <p:nvSpPr>
          <p:cNvPr id="31747" name="Rectangle 3"/>
          <p:cNvSpPr>
            <a:spLocks noGrp="1" noChangeArrowheads="1"/>
          </p:cNvSpPr>
          <p:nvPr>
            <p:ph type="body" idx="1"/>
          </p:nvPr>
        </p:nvSpPr>
        <p:spPr/>
        <p:txBody>
          <a:bodyPr/>
          <a:lstStyle/>
          <a:p>
            <a:r>
              <a:rPr lang="en-US" smtClean="0"/>
              <a:t>(1) Sentence reduction</a:t>
            </a:r>
          </a:p>
          <a:p>
            <a:endParaRPr lang="en-US" smtClean="0"/>
          </a:p>
          <a:p>
            <a:endParaRPr lang="en-US" smtClean="0"/>
          </a:p>
          <a:p>
            <a:endParaRPr lang="en-US" smtClean="0"/>
          </a:p>
        </p:txBody>
      </p:sp>
      <p:sp>
        <p:nvSpPr>
          <p:cNvPr id="31748" name="Text Box 4"/>
          <p:cNvSpPr txBox="1">
            <a:spLocks noChangeArrowheads="1"/>
          </p:cNvSpPr>
          <p:nvPr/>
        </p:nvSpPr>
        <p:spPr bwMode="auto">
          <a:xfrm>
            <a:off x="1752600" y="2438400"/>
            <a:ext cx="6127750" cy="1189038"/>
          </a:xfrm>
          <a:prstGeom prst="rect">
            <a:avLst/>
          </a:prstGeom>
          <a:noFill/>
          <a:ln w="28575">
            <a:noFill/>
            <a:miter lim="800000"/>
            <a:headEnd/>
            <a:tailEnd/>
          </a:ln>
        </p:spPr>
        <p:txBody>
          <a:bodyPr wrap="none">
            <a:spAutoFit/>
          </a:bodyPr>
          <a:lstStyle/>
          <a:p>
            <a:r>
              <a:rPr lang="en-US" sz="7200">
                <a:latin typeface="Times New Roman" pitchFamily="18" charset="0"/>
              </a:rPr>
              <a:t>~~~~~~~~~~~~</a:t>
            </a:r>
          </a:p>
        </p:txBody>
      </p:sp>
      <p:sp>
        <p:nvSpPr>
          <p:cNvPr id="31749" name="Line 5"/>
          <p:cNvSpPr>
            <a:spLocks noChangeShapeType="1"/>
          </p:cNvSpPr>
          <p:nvPr/>
        </p:nvSpPr>
        <p:spPr bwMode="auto">
          <a:xfrm>
            <a:off x="1905000" y="3124200"/>
            <a:ext cx="1447800" cy="0"/>
          </a:xfrm>
          <a:prstGeom prst="line">
            <a:avLst/>
          </a:prstGeom>
          <a:noFill/>
          <a:ln w="76200">
            <a:solidFill>
              <a:schemeClr val="tx2"/>
            </a:solidFill>
            <a:round/>
            <a:headEnd/>
            <a:tailEnd/>
          </a:ln>
        </p:spPr>
        <p:txBody>
          <a:bodyPr wrap="none" anchor="ctr"/>
          <a:lstStyle/>
          <a:p>
            <a:endParaRPr lang="en-US"/>
          </a:p>
        </p:txBody>
      </p:sp>
      <p:sp>
        <p:nvSpPr>
          <p:cNvPr id="31750" name="Line 6"/>
          <p:cNvSpPr>
            <a:spLocks noChangeShapeType="1"/>
          </p:cNvSpPr>
          <p:nvPr/>
        </p:nvSpPr>
        <p:spPr bwMode="auto">
          <a:xfrm>
            <a:off x="4876800" y="3124200"/>
            <a:ext cx="838200" cy="0"/>
          </a:xfrm>
          <a:prstGeom prst="line">
            <a:avLst/>
          </a:prstGeom>
          <a:noFill/>
          <a:ln w="76200">
            <a:solidFill>
              <a:schemeClr val="tx2"/>
            </a:solidFill>
            <a:round/>
            <a:headEnd/>
            <a:tailEnd/>
          </a:ln>
        </p:spPr>
        <p:txBody>
          <a:bodyPr wrap="none" anchor="ctr"/>
          <a:lstStyle/>
          <a:p>
            <a:endParaRPr lang="en-US"/>
          </a:p>
        </p:txBody>
      </p:sp>
      <p:sp>
        <p:nvSpPr>
          <p:cNvPr id="31751" name="Line 7"/>
          <p:cNvSpPr>
            <a:spLocks noChangeShapeType="1"/>
          </p:cNvSpPr>
          <p:nvPr/>
        </p:nvSpPr>
        <p:spPr bwMode="auto">
          <a:xfrm>
            <a:off x="6858000" y="3124200"/>
            <a:ext cx="838200" cy="0"/>
          </a:xfrm>
          <a:prstGeom prst="line">
            <a:avLst/>
          </a:prstGeom>
          <a:noFill/>
          <a:ln w="76200">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WithHum03Intro">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intWithHum03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tWithHum03Int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WithHum03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WithHum03Intr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WithHum03Intr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WithHum03Int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WithHum03Int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WithHum03Int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U:\slides\Research02\External-review\intWithHum03Intro.ppt</Template>
  <TotalTime>15614</TotalTime>
  <Words>3892</Words>
  <Application>Microsoft Office PowerPoint</Application>
  <PresentationFormat>On-screen Show (4:3)</PresentationFormat>
  <Paragraphs>641</Paragraphs>
  <Slides>78</Slides>
  <Notes>66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intWithHum03Intro</vt:lpstr>
      <vt:lpstr>Text Summarization: News and Beyond </vt:lpstr>
      <vt:lpstr>Homework questions and information</vt:lpstr>
      <vt:lpstr>Midterm Curve</vt:lpstr>
      <vt:lpstr>Questions (from Sparck Jones)</vt:lpstr>
      <vt:lpstr>Text Summarization at Columbia</vt:lpstr>
      <vt:lpstr>Problems with Sentence Extraction</vt:lpstr>
      <vt:lpstr>Cut and Paste in Professional Summarization</vt:lpstr>
      <vt:lpstr>Major Cut and Paste Operations</vt:lpstr>
      <vt:lpstr>Major Cut and Paste Operations</vt:lpstr>
      <vt:lpstr>Major Cut and Paste Operations</vt:lpstr>
      <vt:lpstr>Major Cut and Paste Operations</vt:lpstr>
      <vt:lpstr>Summarization at Columbia</vt:lpstr>
      <vt:lpstr>Summarization at Columbia</vt:lpstr>
      <vt:lpstr>Cut and Paste Based Single Document Summarization  -- System Architecture</vt:lpstr>
      <vt:lpstr>(1) Decomposition of Human-written Summary Sentences</vt:lpstr>
      <vt:lpstr>Sample Decomposition Output</vt:lpstr>
      <vt:lpstr>Decomposition of human-written summaries</vt:lpstr>
      <vt:lpstr>Decomposition of human-written summaries</vt:lpstr>
      <vt:lpstr>Decomposition of human-written summaries</vt:lpstr>
      <vt:lpstr>The Algorithm for Decomposition</vt:lpstr>
      <vt:lpstr>(2) Sentence Reduction</vt:lpstr>
      <vt:lpstr>The Algorithm for Sentence Reduction</vt:lpstr>
      <vt:lpstr>Step 1: Use linguistic knowledge to decide what MUST NOT be removed</vt:lpstr>
      <vt:lpstr>Step 2: Determining context importance based on lexical links</vt:lpstr>
      <vt:lpstr>Step 2: Determining context importance based on lexical links </vt:lpstr>
      <vt:lpstr>Step 2: Determining context importance based on lexical links </vt:lpstr>
      <vt:lpstr>Step 3: Compute probabilities of humans removing a phrase</vt:lpstr>
      <vt:lpstr>Step 4: Make the final decision</vt:lpstr>
      <vt:lpstr>Evaluation of Reduction</vt:lpstr>
      <vt:lpstr>Multi-Document Summarization Research Focus</vt:lpstr>
      <vt:lpstr>Our Approach</vt:lpstr>
      <vt:lpstr>Newsblaster Integrated in online environment for daily news updates http://newsblaster.cs.columbia.edu/</vt:lpstr>
      <vt:lpstr>Newsblaster </vt:lpstr>
      <vt:lpstr>Newsblaster  Architecture</vt:lpstr>
      <vt:lpstr>Slide 35</vt:lpstr>
      <vt:lpstr>Fusion </vt:lpstr>
      <vt:lpstr>Theme Computation</vt:lpstr>
      <vt:lpstr>Sentence Fusion Computation</vt:lpstr>
      <vt:lpstr>Slide 39</vt:lpstr>
      <vt:lpstr>Slide 40</vt:lpstr>
      <vt:lpstr>Tracking Across Days</vt:lpstr>
      <vt:lpstr>Slide 42</vt:lpstr>
      <vt:lpstr>Slide 43</vt:lpstr>
      <vt:lpstr>Slide 44</vt:lpstr>
      <vt:lpstr>Slide 45</vt:lpstr>
      <vt:lpstr>Different Perspectives</vt:lpstr>
      <vt:lpstr>Slide 47</vt:lpstr>
      <vt:lpstr>Slide 48</vt:lpstr>
      <vt:lpstr>Slide 49</vt:lpstr>
      <vt:lpstr>Multilingual Summarization </vt:lpstr>
      <vt:lpstr>Issues for Multilingual Summarization</vt:lpstr>
      <vt:lpstr>Multilingual Redundancy</vt:lpstr>
      <vt:lpstr>Multilingual Redundancy</vt:lpstr>
      <vt:lpstr>Multilingual Similarity-based Summarization</vt:lpstr>
      <vt:lpstr>Sentence 1</vt:lpstr>
      <vt:lpstr>Sentence Simplification</vt:lpstr>
      <vt:lpstr>Simplification Examples</vt:lpstr>
      <vt:lpstr>Rewrite proper and common nouns to remove MT errors</vt:lpstr>
      <vt:lpstr>Slide 59</vt:lpstr>
      <vt:lpstr>Evaluation</vt:lpstr>
      <vt:lpstr>Rouge</vt:lpstr>
      <vt:lpstr>Pyramids</vt:lpstr>
      <vt:lpstr>Summarization Content Units</vt:lpstr>
      <vt:lpstr>SCU: A cable car caught fire (Weight = 4)</vt:lpstr>
      <vt:lpstr>SCU: The cause of the fire is unknown (Weight = 1)</vt:lpstr>
      <vt:lpstr>SCU: The accident happened in the Austrian Alps (Weight = 3)</vt:lpstr>
      <vt:lpstr>Idealized representation</vt:lpstr>
      <vt:lpstr>Pyramid Score</vt:lpstr>
      <vt:lpstr>User Study: Objectives</vt:lpstr>
      <vt:lpstr>User Study: Design</vt:lpstr>
      <vt:lpstr>User Study: Execution</vt:lpstr>
      <vt:lpstr>“Geneva” Prompt</vt:lpstr>
      <vt:lpstr>Measuring Effectiveness</vt:lpstr>
      <vt:lpstr>Slide 74</vt:lpstr>
      <vt:lpstr>User Satisfaction</vt:lpstr>
      <vt:lpstr>User Study: Conclusions</vt:lpstr>
      <vt:lpstr>Questions (from Sparck Jones)</vt:lpstr>
      <vt:lpstr>Slide 78</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Kathleen McKeown</dc:creator>
  <cp:lastModifiedBy> </cp:lastModifiedBy>
  <cp:revision>401</cp:revision>
  <cp:lastPrinted>1999-03-14T18:16:38Z</cp:lastPrinted>
  <dcterms:created xsi:type="dcterms:W3CDTF">1999-02-11T11:44:10Z</dcterms:created>
  <dcterms:modified xsi:type="dcterms:W3CDTF">2009-11-10T18:39:49Z</dcterms:modified>
</cp:coreProperties>
</file>