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52"/>
  </p:notesMasterIdLst>
  <p:handoutMasterIdLst>
    <p:handoutMasterId r:id="rId53"/>
  </p:handoutMasterIdLst>
  <p:sldIdLst>
    <p:sldId id="256" r:id="rId2"/>
    <p:sldId id="474" r:id="rId3"/>
    <p:sldId id="475" r:id="rId4"/>
    <p:sldId id="452"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67" r:id="rId20"/>
    <p:sldId id="468" r:id="rId21"/>
    <p:sldId id="469" r:id="rId22"/>
    <p:sldId id="470" r:id="rId23"/>
    <p:sldId id="471" r:id="rId24"/>
    <p:sldId id="472" r:id="rId25"/>
    <p:sldId id="473" r:id="rId26"/>
    <p:sldId id="476" r:id="rId27"/>
    <p:sldId id="477" r:id="rId28"/>
    <p:sldId id="501" r:id="rId29"/>
    <p:sldId id="479" r:id="rId30"/>
    <p:sldId id="480" r:id="rId31"/>
    <p:sldId id="481" r:id="rId32"/>
    <p:sldId id="482" r:id="rId33"/>
    <p:sldId id="483" r:id="rId34"/>
    <p:sldId id="484" r:id="rId35"/>
    <p:sldId id="485" r:id="rId36"/>
    <p:sldId id="486" r:id="rId37"/>
    <p:sldId id="487" r:id="rId38"/>
    <p:sldId id="488" r:id="rId39"/>
    <p:sldId id="489" r:id="rId40"/>
    <p:sldId id="490" r:id="rId41"/>
    <p:sldId id="491" r:id="rId42"/>
    <p:sldId id="492" r:id="rId43"/>
    <p:sldId id="493" r:id="rId44"/>
    <p:sldId id="494" r:id="rId45"/>
    <p:sldId id="495" r:id="rId46"/>
    <p:sldId id="496" r:id="rId47"/>
    <p:sldId id="497" r:id="rId48"/>
    <p:sldId id="498" r:id="rId49"/>
    <p:sldId id="499" r:id="rId50"/>
    <p:sldId id="500" r:id="rId51"/>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74" autoAdjust="0"/>
    <p:restoredTop sz="94660" autoAdjust="0"/>
  </p:normalViewPr>
  <p:slideViewPr>
    <p:cSldViewPr>
      <p:cViewPr>
        <p:scale>
          <a:sx n="75" d="100"/>
          <a:sy n="75" d="100"/>
        </p:scale>
        <p:origin x="-1200" y="-150"/>
      </p:cViewPr>
      <p:guideLst>
        <p:guide orient="horz" pos="2064"/>
        <p:guide pos="34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1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1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1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B542D0F-F18B-4C81-8EAE-35E672CF9B0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A811741-D06E-42EC-BA27-4898732E24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558CB7C-56E7-4E59-A93F-7E02617DC572}"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15AF3-E86E-4586-A6D4-ACFA8B63ABEF}" type="slidenum">
              <a:rPr lang="en-US"/>
              <a:pPr/>
              <a:t>12</a:t>
            </a:fld>
            <a:endParaRPr lang="en-US"/>
          </a:p>
        </p:txBody>
      </p:sp>
      <p:sp>
        <p:nvSpPr>
          <p:cNvPr id="1496066" name="Rectangle 2"/>
          <p:cNvSpPr>
            <a:spLocks noGrp="1" noRot="1" noChangeAspect="1" noChangeArrowheads="1" noTextEdit="1"/>
          </p:cNvSpPr>
          <p:nvPr>
            <p:ph type="sldImg"/>
          </p:nvPr>
        </p:nvSpPr>
        <p:spPr>
          <a:ln/>
        </p:spPr>
      </p:sp>
      <p:sp>
        <p:nvSpPr>
          <p:cNvPr id="149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097EB-BC31-47C7-93F5-D616D0883BAE}" type="slidenum">
              <a:rPr lang="en-US"/>
              <a:pPr/>
              <a:t>13</a:t>
            </a:fld>
            <a:endParaRPr lang="en-US"/>
          </a:p>
        </p:txBody>
      </p:sp>
      <p:sp>
        <p:nvSpPr>
          <p:cNvPr id="1497090" name="Rectangle 2"/>
          <p:cNvSpPr>
            <a:spLocks noGrp="1" noRot="1" noChangeAspect="1" noChangeArrowheads="1" noTextEdit="1"/>
          </p:cNvSpPr>
          <p:nvPr>
            <p:ph type="sldImg"/>
          </p:nvPr>
        </p:nvSpPr>
        <p:spPr>
          <a:ln/>
        </p:spPr>
      </p:sp>
      <p:sp>
        <p:nvSpPr>
          <p:cNvPr id="149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C296C-74C4-4A1D-8687-E794CBC120BA}" type="slidenum">
              <a:rPr lang="en-US"/>
              <a:pPr/>
              <a:t>14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2A441-FACE-42B4-99B8-B00E722B2780}" type="slidenum">
              <a:rPr lang="en-US"/>
              <a:pPr/>
              <a:t>15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271FA-8651-43FB-8CDB-5265FF6BB85F}" type="slidenum">
              <a:rPr lang="en-US"/>
              <a:pPr/>
              <a:t>16</a:t>
            </a:fld>
            <a:endParaRPr lang="en-US"/>
          </a:p>
        </p:txBody>
      </p:sp>
      <p:sp>
        <p:nvSpPr>
          <p:cNvPr id="1313794" name="Rectangle 2"/>
          <p:cNvSpPr>
            <a:spLocks noGrp="1" noRot="1" noChangeAspec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6E4B4-100C-436D-AFAC-7AC098B443AA}" type="slidenum">
              <a:rPr lang="en-US"/>
              <a:pPr/>
              <a:t>17</a:t>
            </a:fld>
            <a:endParaRPr lang="en-US"/>
          </a:p>
        </p:txBody>
      </p:sp>
      <p:sp>
        <p:nvSpPr>
          <p:cNvPr id="1314818" name="Rectangle 2"/>
          <p:cNvSpPr>
            <a:spLocks noGrp="1" noRot="1" noChangeAspect="1" noChangeArrowheads="1" noTextEdit="1"/>
          </p:cNvSpPr>
          <p:nvPr>
            <p:ph type="sldImg"/>
          </p:nvPr>
        </p:nvSpPr>
        <p:spPr>
          <a:ln/>
        </p:spPr>
      </p:sp>
      <p:sp>
        <p:nvSpPr>
          <p:cNvPr id="131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2138A-2CF0-4219-8106-AC375C71E386}" type="slidenum">
              <a:rPr lang="en-US"/>
              <a:pPr/>
              <a:t>18</a:t>
            </a:fld>
            <a:endParaRPr lang="en-US"/>
          </a:p>
        </p:txBody>
      </p:sp>
      <p:sp>
        <p:nvSpPr>
          <p:cNvPr id="1498114" name="Rectangle 2"/>
          <p:cNvSpPr>
            <a:spLocks noGrp="1" noRot="1" noChangeAspect="1" noChangeArrowheads="1" noTextEdit="1"/>
          </p:cNvSpPr>
          <p:nvPr>
            <p:ph type="sldImg"/>
          </p:nvPr>
        </p:nvSpPr>
        <p:spPr>
          <a:ln/>
        </p:spPr>
      </p:sp>
      <p:sp>
        <p:nvSpPr>
          <p:cNvPr id="149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8B0247-273A-4F7B-B933-95A519F0220E}" type="slidenum">
              <a:rPr lang="en-US"/>
              <a:pPr/>
              <a:t>19</a:t>
            </a:fld>
            <a:endParaRPr lang="en-US"/>
          </a:p>
        </p:txBody>
      </p:sp>
      <p:sp>
        <p:nvSpPr>
          <p:cNvPr id="1499138" name="Rectangle 2"/>
          <p:cNvSpPr>
            <a:spLocks noGrp="1" noRot="1" noChangeAspect="1" noChangeArrowheads="1" noTextEdit="1"/>
          </p:cNvSpPr>
          <p:nvPr>
            <p:ph type="sldImg"/>
          </p:nvPr>
        </p:nvSpPr>
        <p:spPr>
          <a:ln/>
        </p:spPr>
      </p:sp>
      <p:sp>
        <p:nvSpPr>
          <p:cNvPr id="149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03BBF-5E5E-4C73-BB35-8E29ACF54B9D}" type="slidenum">
              <a:rPr lang="en-US"/>
              <a:pPr/>
              <a:t>20</a:t>
            </a:fld>
            <a:endParaRPr lang="en-US"/>
          </a:p>
        </p:txBody>
      </p:sp>
      <p:sp>
        <p:nvSpPr>
          <p:cNvPr id="1315842" name="Rectangle 2"/>
          <p:cNvSpPr>
            <a:spLocks noGrp="1" noRot="1" noChangeAspect="1" noChangeArrowheads="1" noTextEdit="1"/>
          </p:cNvSpPr>
          <p:nvPr>
            <p:ph type="sldImg"/>
          </p:nvPr>
        </p:nvSpPr>
        <p:spPr>
          <a:ln/>
        </p:spPr>
      </p:sp>
      <p:sp>
        <p:nvSpPr>
          <p:cNvPr id="131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DB11D-50FD-49E5-8FD9-3F4E0DB72C93}" type="slidenum">
              <a:rPr lang="en-US"/>
              <a:pPr/>
              <a:t>21</a:t>
            </a:fld>
            <a:endParaRPr lang="en-US"/>
          </a:p>
        </p:txBody>
      </p:sp>
      <p:sp>
        <p:nvSpPr>
          <p:cNvPr id="1317890" name="Rectangle 2"/>
          <p:cNvSpPr>
            <a:spLocks noGrp="1" noRot="1" noChangeAspect="1" noChangeArrowheads="1" noTextEdit="1"/>
          </p:cNvSpPr>
          <p:nvPr>
            <p:ph type="sldImg"/>
          </p:nvPr>
        </p:nvSpPr>
        <p:spPr>
          <a:ln/>
        </p:spPr>
      </p:sp>
      <p:sp>
        <p:nvSpPr>
          <p:cNvPr id="131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A4C7C-4CD4-4FED-9071-2D592FFDE248}" type="slidenum">
              <a:rPr lang="en-US"/>
              <a:pPr/>
              <a:t>4</a:t>
            </a:fld>
            <a:endParaRPr lang="en-US"/>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CEEB7-BEB7-4940-B192-DD59371DAC90}" type="slidenum">
              <a:rPr lang="en-US"/>
              <a:pPr/>
              <a:t>22</a:t>
            </a:fld>
            <a:endParaRPr lang="en-US"/>
          </a:p>
        </p:txBody>
      </p:sp>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147F6-AD77-41F0-B7ED-38FFDC1BA1B0}" type="slidenum">
              <a:rPr lang="en-US"/>
              <a:pPr/>
              <a:t>23</a:t>
            </a:fld>
            <a:endParaRPr lang="en-US"/>
          </a:p>
        </p:txBody>
      </p:sp>
      <p:sp>
        <p:nvSpPr>
          <p:cNvPr id="1500162" name="Rectangle 2"/>
          <p:cNvSpPr>
            <a:spLocks noGrp="1" noRot="1" noChangeAspect="1" noChangeArrowheads="1" noTextEdit="1"/>
          </p:cNvSpPr>
          <p:nvPr>
            <p:ph type="sldImg"/>
          </p:nvPr>
        </p:nvSpPr>
        <p:spPr>
          <a:ln/>
        </p:spPr>
      </p:sp>
      <p:sp>
        <p:nvSpPr>
          <p:cNvPr id="150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561FC-67BE-4F7E-A517-750E1E89CEBD}" type="slidenum">
              <a:rPr lang="en-US"/>
              <a:pPr/>
              <a:t>24</a:t>
            </a:fld>
            <a:endParaRPr lang="en-US"/>
          </a:p>
        </p:txBody>
      </p:sp>
      <p:sp>
        <p:nvSpPr>
          <p:cNvPr id="1501186" name="Rectangle 2"/>
          <p:cNvSpPr>
            <a:spLocks noGrp="1" noRot="1" noChangeAspect="1" noChangeArrowheads="1" noTextEdit="1"/>
          </p:cNvSpPr>
          <p:nvPr>
            <p:ph type="sldImg"/>
          </p:nvPr>
        </p:nvSpPr>
        <p:spPr>
          <a:ln/>
        </p:spPr>
      </p:sp>
      <p:sp>
        <p:nvSpPr>
          <p:cNvPr id="150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FDCD0-E98F-49FC-8A44-3DEFF5211330}" type="slidenum">
              <a:rPr lang="en-US"/>
              <a:pPr/>
              <a:t>25</a:t>
            </a:fld>
            <a:endParaRPr lang="en-US"/>
          </a:p>
        </p:txBody>
      </p:sp>
      <p:sp>
        <p:nvSpPr>
          <p:cNvPr id="1502210" name="Rectangle 2"/>
          <p:cNvSpPr>
            <a:spLocks noGrp="1" noRot="1" noChangeAspect="1" noChangeArrowheads="1" noTextEdit="1"/>
          </p:cNvSpPr>
          <p:nvPr>
            <p:ph type="sldImg"/>
          </p:nvPr>
        </p:nvSpPr>
        <p:spPr>
          <a:ln/>
        </p:spPr>
      </p:sp>
      <p:sp>
        <p:nvSpPr>
          <p:cNvPr id="150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F5608-B381-4ACB-A7BB-33D4FE6E8AD8}" type="slidenum">
              <a:rPr lang="en-US"/>
              <a:pPr/>
              <a:t>26</a:t>
            </a:fld>
            <a:endParaRPr lang="en-US"/>
          </a:p>
        </p:txBody>
      </p:sp>
      <p:sp>
        <p:nvSpPr>
          <p:cNvPr id="495618" name="Rectangle 2"/>
          <p:cNvSpPr>
            <a:spLocks noRo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F1844-513C-4685-8F78-F28E34BDCB04}" type="slidenum">
              <a:rPr lang="en-US"/>
              <a:pPr/>
              <a:t>27</a:t>
            </a:fld>
            <a:endParaRPr lang="en-US"/>
          </a:p>
        </p:txBody>
      </p:sp>
      <p:sp>
        <p:nvSpPr>
          <p:cNvPr id="450562" name="Rectangle 2"/>
          <p:cNvSpPr>
            <a:spLocks noRo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A141A-C96C-46CE-AF9A-DE2CC6F46AF7}" type="slidenum">
              <a:rPr lang="en-US"/>
              <a:pPr/>
              <a:t>29</a:t>
            </a:fld>
            <a:endParaRPr lang="en-US"/>
          </a:p>
        </p:txBody>
      </p:sp>
      <p:sp>
        <p:nvSpPr>
          <p:cNvPr id="452610" name="Rectangle 2"/>
          <p:cNvSpPr>
            <a:spLocks noRo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A7ECC-AB79-48E1-B1AE-B701D5DB57BA}" type="slidenum">
              <a:rPr lang="en-US"/>
              <a:pPr/>
              <a:t>30</a:t>
            </a:fld>
            <a:endParaRPr lang="en-US"/>
          </a:p>
        </p:txBody>
      </p:sp>
      <p:sp>
        <p:nvSpPr>
          <p:cNvPr id="453634" name="Rectangle 2"/>
          <p:cNvSpPr>
            <a:spLocks noRo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7F354-3B92-4187-B546-AD013084E4DD}" type="slidenum">
              <a:rPr lang="en-US"/>
              <a:pPr/>
              <a:t>31</a:t>
            </a:fld>
            <a:endParaRPr lang="en-US"/>
          </a:p>
        </p:txBody>
      </p:sp>
      <p:sp>
        <p:nvSpPr>
          <p:cNvPr id="454658" name="Rectangle 2"/>
          <p:cNvSpPr>
            <a:spLocks noRo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2F756-F852-4AF2-9526-4F2DD6A1B7A7}" type="slidenum">
              <a:rPr lang="en-US"/>
              <a:pPr/>
              <a:t>32</a:t>
            </a:fld>
            <a:endParaRPr lang="en-US"/>
          </a:p>
        </p:txBody>
      </p:sp>
      <p:sp>
        <p:nvSpPr>
          <p:cNvPr id="455682" name="Rectangle 2"/>
          <p:cNvSpPr>
            <a:spLocks noRo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95734-35B6-484B-A328-BB31C3799266}" type="slidenum">
              <a:rPr lang="en-US"/>
              <a:pPr/>
              <a:t>5</a:t>
            </a:fld>
            <a:endParaRPr lang="en-US"/>
          </a:p>
        </p:txBody>
      </p:sp>
      <p:sp>
        <p:nvSpPr>
          <p:cNvPr id="1311746" name="Rectangle 2"/>
          <p:cNvSpPr>
            <a:spLocks noGrp="1" noRot="1" noChangeAspect="1" noChangeArrowheads="1" noTextEdit="1"/>
          </p:cNvSpPr>
          <p:nvPr>
            <p:ph type="sldImg"/>
          </p:nvPr>
        </p:nvSpPr>
        <p:spPr>
          <a:ln/>
        </p:spPr>
      </p:sp>
      <p:sp>
        <p:nvSpPr>
          <p:cNvPr id="131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25D6C-4276-44DC-A586-F11BB9D14B74}" type="slidenum">
              <a:rPr lang="en-US"/>
              <a:pPr/>
              <a:t>33</a:t>
            </a:fld>
            <a:endParaRPr lang="en-US"/>
          </a:p>
        </p:txBody>
      </p:sp>
      <p:sp>
        <p:nvSpPr>
          <p:cNvPr id="496642" name="Rectangle 2"/>
          <p:cNvSpPr>
            <a:spLocks noRo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FD817-477C-410D-BFBB-424F725D1A88}" type="slidenum">
              <a:rPr lang="en-US"/>
              <a:pPr/>
              <a:t>34</a:t>
            </a:fld>
            <a:endParaRPr lang="en-US"/>
          </a:p>
        </p:txBody>
      </p:sp>
      <p:sp>
        <p:nvSpPr>
          <p:cNvPr id="497666" name="Rectangle 2"/>
          <p:cNvSpPr>
            <a:spLocks noRo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9DD04-FEC6-41BA-B649-D659E286EC90}" type="slidenum">
              <a:rPr lang="en-US"/>
              <a:pPr/>
              <a:t>35</a:t>
            </a:fld>
            <a:endParaRPr lang="en-US"/>
          </a:p>
        </p:txBody>
      </p:sp>
      <p:sp>
        <p:nvSpPr>
          <p:cNvPr id="498690" name="Rectangle 2"/>
          <p:cNvSpPr>
            <a:spLocks noRo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4EBE3-8CD8-4359-8F8D-0C62E029E66C}" type="slidenum">
              <a:rPr lang="en-US"/>
              <a:pPr/>
              <a:t>36</a:t>
            </a:fld>
            <a:endParaRPr lang="en-US"/>
          </a:p>
        </p:txBody>
      </p:sp>
      <p:sp>
        <p:nvSpPr>
          <p:cNvPr id="499714" name="Rectangle 2"/>
          <p:cNvSpPr>
            <a:spLocks noRo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CF6A8-96F5-413F-A91A-EBA801CED3AE}" type="slidenum">
              <a:rPr lang="en-US"/>
              <a:pPr/>
              <a:t>37</a:t>
            </a:fld>
            <a:endParaRPr lang="en-US"/>
          </a:p>
        </p:txBody>
      </p:sp>
      <p:sp>
        <p:nvSpPr>
          <p:cNvPr id="500738" name="Rectangle 2"/>
          <p:cNvSpPr>
            <a:spLocks noRo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86CB1-8F96-40EB-8475-7E2672133996}" type="slidenum">
              <a:rPr lang="en-US"/>
              <a:pPr/>
              <a:t>38</a:t>
            </a:fld>
            <a:endParaRPr lang="en-US"/>
          </a:p>
        </p:txBody>
      </p:sp>
      <p:sp>
        <p:nvSpPr>
          <p:cNvPr id="501762" name="Rectangle 2"/>
          <p:cNvSpPr>
            <a:spLocks noRo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B586F-8E8E-400E-B9A1-A5B3D8B6F5F2}" type="slidenum">
              <a:rPr lang="en-US"/>
              <a:pPr/>
              <a:t>39</a:t>
            </a:fld>
            <a:endParaRPr lang="en-US"/>
          </a:p>
        </p:txBody>
      </p:sp>
      <p:sp>
        <p:nvSpPr>
          <p:cNvPr id="502786" name="Rectangle 2"/>
          <p:cNvSpPr>
            <a:spLocks noRo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68FBE-F515-4F0E-B442-E0C3AE3C8ED3}" type="slidenum">
              <a:rPr lang="en-US"/>
              <a:pPr/>
              <a:t>40</a:t>
            </a:fld>
            <a:endParaRPr lang="en-US"/>
          </a:p>
        </p:txBody>
      </p:sp>
      <p:sp>
        <p:nvSpPr>
          <p:cNvPr id="503810" name="Rectangle 2"/>
          <p:cNvSpPr>
            <a:spLocks noRo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7141B-41FB-4ED7-A4BC-C8EF929085D9}" type="slidenum">
              <a:rPr lang="en-US"/>
              <a:pPr/>
              <a:t>41</a:t>
            </a:fld>
            <a:endParaRPr lang="en-US"/>
          </a:p>
        </p:txBody>
      </p:sp>
      <p:sp>
        <p:nvSpPr>
          <p:cNvPr id="504834" name="Rectangle 2"/>
          <p:cNvSpPr>
            <a:spLocks noRo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4BDCB-1AB1-4709-8220-30171487425C}" type="slidenum">
              <a:rPr lang="en-US"/>
              <a:pPr/>
              <a:t>42</a:t>
            </a:fld>
            <a:endParaRPr lang="en-US"/>
          </a:p>
        </p:txBody>
      </p:sp>
      <p:sp>
        <p:nvSpPr>
          <p:cNvPr id="505858" name="Rectangle 2"/>
          <p:cNvSpPr>
            <a:spLocks noRo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5247F-759A-4659-8639-3675F9F0FEE4}" type="slidenum">
              <a:rPr lang="en-US"/>
              <a:pPr/>
              <a:t>6</a:t>
            </a:fld>
            <a:endParaRPr lang="en-US"/>
          </a:p>
        </p:txBody>
      </p:sp>
      <p:sp>
        <p:nvSpPr>
          <p:cNvPr id="1312770" name="Rectangle 2"/>
          <p:cNvSpPr>
            <a:spLocks noGrp="1" noRot="1" noChangeAspect="1" noChangeArrowheads="1" noTextEdit="1"/>
          </p:cNvSpPr>
          <p:nvPr>
            <p:ph type="sldImg"/>
          </p:nvPr>
        </p:nvSpPr>
        <p:spPr>
          <a:ln/>
        </p:spPr>
      </p:sp>
      <p:sp>
        <p:nvSpPr>
          <p:cNvPr id="131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0CAEC-21E9-48A6-A297-5DADDD989B01}" type="slidenum">
              <a:rPr lang="en-US"/>
              <a:pPr/>
              <a:t>43</a:t>
            </a:fld>
            <a:endParaRPr lang="en-US"/>
          </a:p>
        </p:txBody>
      </p:sp>
      <p:sp>
        <p:nvSpPr>
          <p:cNvPr id="506882" name="Rectangle 2"/>
          <p:cNvSpPr>
            <a:spLocks noRo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B2208-DDD9-40D9-9345-097ACD08565B}" type="slidenum">
              <a:rPr lang="en-US"/>
              <a:pPr/>
              <a:t>44</a:t>
            </a:fld>
            <a:endParaRPr lang="en-US"/>
          </a:p>
        </p:txBody>
      </p:sp>
      <p:sp>
        <p:nvSpPr>
          <p:cNvPr id="507906" name="Rectangle 2"/>
          <p:cNvSpPr>
            <a:spLocks noRo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F06D3-66B2-4039-9A3C-BEC668A270B7}" type="slidenum">
              <a:rPr lang="en-US"/>
              <a:pPr/>
              <a:t>45</a:t>
            </a:fld>
            <a:endParaRPr lang="en-US"/>
          </a:p>
        </p:txBody>
      </p:sp>
      <p:sp>
        <p:nvSpPr>
          <p:cNvPr id="508930" name="Rectangle 2"/>
          <p:cNvSpPr>
            <a:spLocks noRo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15F83-680C-43E3-B2DA-13BBA15B3409}" type="slidenum">
              <a:rPr lang="en-US"/>
              <a:pPr/>
              <a:t>46</a:t>
            </a:fld>
            <a:endParaRPr lang="en-US"/>
          </a:p>
        </p:txBody>
      </p:sp>
      <p:sp>
        <p:nvSpPr>
          <p:cNvPr id="509954" name="Rectangle 2"/>
          <p:cNvSpPr>
            <a:spLocks noRo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CB2E1-ABD6-4864-A7AA-C0FA2F14081D}" type="slidenum">
              <a:rPr lang="en-US"/>
              <a:pPr/>
              <a:t>47</a:t>
            </a:fld>
            <a:endParaRPr lang="en-US"/>
          </a:p>
        </p:txBody>
      </p:sp>
      <p:sp>
        <p:nvSpPr>
          <p:cNvPr id="510978" name="Rectangle 2"/>
          <p:cNvSpPr>
            <a:spLocks noRo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167A3-8A11-4871-A17F-FDB28355C8DF}" type="slidenum">
              <a:rPr lang="en-US"/>
              <a:pPr/>
              <a:t>48</a:t>
            </a:fld>
            <a:endParaRPr lang="en-US"/>
          </a:p>
        </p:txBody>
      </p:sp>
      <p:sp>
        <p:nvSpPr>
          <p:cNvPr id="512002" name="Rectangle 2"/>
          <p:cNvSpPr>
            <a:spLocks noRo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FE0A0-6E29-4D42-B60C-7E7888F49D73}" type="slidenum">
              <a:rPr lang="en-US"/>
              <a:pPr/>
              <a:t>49</a:t>
            </a:fld>
            <a:endParaRPr lang="en-US"/>
          </a:p>
        </p:txBody>
      </p:sp>
      <p:sp>
        <p:nvSpPr>
          <p:cNvPr id="513026" name="Rectangle 2"/>
          <p:cNvSpPr>
            <a:spLocks noRo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A0ABE-70AE-4290-9BF9-A5984D74A8EF}" type="slidenum">
              <a:rPr lang="en-US"/>
              <a:pPr/>
              <a:t>50</a:t>
            </a:fld>
            <a:endParaRPr lang="en-US"/>
          </a:p>
        </p:txBody>
      </p:sp>
      <p:sp>
        <p:nvSpPr>
          <p:cNvPr id="514050" name="Rectangle 2"/>
          <p:cNvSpPr>
            <a:spLocks noRo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359A0-D7B6-48DD-BEFB-AE0DA6464F1B}" type="slidenum">
              <a:rPr lang="en-US"/>
              <a:pPr/>
              <a:t>7</a:t>
            </a:fld>
            <a:endParaRPr lang="en-US"/>
          </a:p>
        </p:txBody>
      </p:sp>
      <p:sp>
        <p:nvSpPr>
          <p:cNvPr id="1490946" name="Rectangle 2"/>
          <p:cNvSpPr>
            <a:spLocks noGrp="1" noRot="1" noChangeAspect="1" noChangeArrowheads="1" noTextEdit="1"/>
          </p:cNvSpPr>
          <p:nvPr>
            <p:ph type="sldImg"/>
          </p:nvPr>
        </p:nvSpPr>
        <p:spPr>
          <a:ln/>
        </p:spPr>
      </p:sp>
      <p:sp>
        <p:nvSpPr>
          <p:cNvPr id="149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9ABD0-1FFB-43E8-B562-9D92C90212A1}" type="slidenum">
              <a:rPr lang="en-US"/>
              <a:pPr/>
              <a:t>8</a:t>
            </a:fld>
            <a:endParaRPr lang="en-US"/>
          </a:p>
        </p:txBody>
      </p:sp>
      <p:sp>
        <p:nvSpPr>
          <p:cNvPr id="1491970" name="Rectangle 2"/>
          <p:cNvSpPr>
            <a:spLocks noGrp="1" noRot="1" noChangeAspect="1" noChangeArrowheads="1" noTextEdit="1"/>
          </p:cNvSpPr>
          <p:nvPr>
            <p:ph type="sldImg"/>
          </p:nvPr>
        </p:nvSpPr>
        <p:spPr>
          <a:ln/>
        </p:spPr>
      </p:sp>
      <p:sp>
        <p:nvSpPr>
          <p:cNvPr id="149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31778-3B84-4398-A627-BCB563AA0D92}" type="slidenum">
              <a:rPr lang="en-US"/>
              <a:pPr/>
              <a:t>9</a:t>
            </a:fld>
            <a:endParaRPr lang="en-US"/>
          </a:p>
        </p:txBody>
      </p:sp>
      <p:sp>
        <p:nvSpPr>
          <p:cNvPr id="1492994" name="Rectangle 2"/>
          <p:cNvSpPr>
            <a:spLocks noGrp="1" noRot="1" noChangeAspect="1" noChangeArrowheads="1" noTextEdit="1"/>
          </p:cNvSpPr>
          <p:nvPr>
            <p:ph type="sldImg"/>
          </p:nvPr>
        </p:nvSpPr>
        <p:spPr>
          <a:ln/>
        </p:spPr>
      </p:sp>
      <p:sp>
        <p:nvSpPr>
          <p:cNvPr id="149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F1921-BE8D-4E10-95EE-453F23790710}" type="slidenum">
              <a:rPr lang="en-US"/>
              <a:pPr/>
              <a:t>10</a:t>
            </a:fld>
            <a:endParaRPr lang="en-US"/>
          </a:p>
        </p:txBody>
      </p:sp>
      <p:sp>
        <p:nvSpPr>
          <p:cNvPr id="1494018" name="Rectangle 2"/>
          <p:cNvSpPr>
            <a:spLocks noGrp="1" noRot="1" noChangeAspect="1" noChangeArrowheads="1" noTextEdit="1"/>
          </p:cNvSpPr>
          <p:nvPr>
            <p:ph type="sldImg"/>
          </p:nvPr>
        </p:nvSpPr>
        <p:spPr>
          <a:ln/>
        </p:spPr>
      </p:sp>
      <p:sp>
        <p:nvSpPr>
          <p:cNvPr id="149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3C1F3-64BF-44D5-BF94-326CC7223835}" type="slidenum">
              <a:rPr lang="en-US"/>
              <a:pPr/>
              <a:t>11</a:t>
            </a:fld>
            <a:endParaRPr lang="en-US"/>
          </a:p>
        </p:txBody>
      </p:sp>
      <p:sp>
        <p:nvSpPr>
          <p:cNvPr id="1495042" name="Rectangle 2"/>
          <p:cNvSpPr>
            <a:spLocks noGrp="1" noRot="1" noChangeAspect="1" noChangeArrowheads="1" noTextEdit="1"/>
          </p:cNvSpPr>
          <p:nvPr>
            <p:ph type="sldImg"/>
          </p:nvPr>
        </p:nvSpPr>
        <p:spPr>
          <a:ln/>
        </p:spPr>
      </p:sp>
      <p:sp>
        <p:nvSpPr>
          <p:cNvPr id="1495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8D6B011-7659-41AB-A4D3-0ACC6F979AE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E4A93E7-7E6F-426C-AE2B-4DA79C4B3E9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126C350-A218-4523-A833-0A4A5C54255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48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48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3848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04800" y="6400800"/>
            <a:ext cx="5181600" cy="457200"/>
          </a:xfrm>
        </p:spPr>
        <p:txBody>
          <a:bodyPr/>
          <a:lstStyle>
            <a:lvl1pPr>
              <a:defRPr smtClean="0"/>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endParaRPr lang="en-US"/>
          </a:p>
        </p:txBody>
      </p:sp>
      <p:sp>
        <p:nvSpPr>
          <p:cNvPr id="4" name="Date Placeholder 3"/>
          <p:cNvSpPr>
            <a:spLocks noGrp="1"/>
          </p:cNvSpPr>
          <p:nvPr>
            <p:ph type="dt" sz="half" idx="10"/>
          </p:nvPr>
        </p:nvSpPr>
        <p:spPr>
          <a:xfrm>
            <a:off x="2438400" y="6248400"/>
            <a:ext cx="2130425" cy="474663"/>
          </a:xfrm>
        </p:spPr>
        <p:txBody>
          <a:bodyPr/>
          <a:lstStyle>
            <a:lvl1pPr>
              <a:defRPr/>
            </a:lvl1pPr>
          </a:lstStyle>
          <a:p>
            <a:endParaRPr lang="en-US"/>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endParaRPr lang="en-US"/>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fld id="{46B082A5-8D93-4BD3-92A4-D0EBA5A3B0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F0BD966-5E9F-4619-BAEF-D82B14F89183}"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C33DCAA-1F52-4C9F-86E3-2FB9A17642C2}"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08A501A-EA7A-4A99-B4D4-420B160CC76F}"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DE10D18B-515E-4247-9BB0-4378E128255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BC3243F1-464D-4C85-AB00-64E02B727BC8}"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D1A1ABB2-87A1-44D6-9DB6-B35A46B12FB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02EAE99-6031-4AB1-9DDC-824EA7B9EC5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BEC750B2-3CC8-460E-9B7E-0E1A6BFB0E0E}"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68C56C2-9D43-4752-8AE1-F86E1AAD2F5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csi.berkeley.edu/~frame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ordnetweb.princeton.edu/perl/webw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esopfables.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kathy@cs.columbia.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609600" y="1600200"/>
            <a:ext cx="8077200" cy="1143000"/>
          </a:xfrm>
        </p:spPr>
        <p:txBody>
          <a:bodyPr>
            <a:normAutofit fontScale="90000"/>
          </a:bodyPr>
          <a:lstStyle/>
          <a:p>
            <a:r>
              <a:rPr lang="en-US" dirty="0" smtClean="0"/>
              <a:t>Word Relations</a:t>
            </a:r>
            <a:br>
              <a:rPr lang="en-US" dirty="0" smtClean="0"/>
            </a:br>
            <a:r>
              <a:rPr lang="en-US" dirty="0" smtClean="0"/>
              <a:t>and</a:t>
            </a:r>
            <a:br>
              <a:rPr lang="en-US" dirty="0" smtClean="0"/>
            </a:br>
            <a:r>
              <a:rPr lang="en-US" dirty="0" smtClean="0"/>
              <a:t>Word Sense Disambiguation</a:t>
            </a:r>
          </a:p>
        </p:txBody>
      </p:sp>
      <p:sp>
        <p:nvSpPr>
          <p:cNvPr id="4098" name="Rectangle 3"/>
          <p:cNvSpPr>
            <a:spLocks noGrp="1" noChangeArrowheads="1"/>
          </p:cNvSpPr>
          <p:nvPr>
            <p:ph type="subTitle" idx="1"/>
          </p:nvPr>
        </p:nvSpPr>
        <p:spPr>
          <a:xfrm>
            <a:off x="0" y="2895600"/>
            <a:ext cx="9144000" cy="1752600"/>
          </a:xfrm>
        </p:spPr>
        <p:txBody>
          <a:bodyPr/>
          <a:lstStyle/>
          <a:p>
            <a:endParaRPr lang="en-US" smtClean="0"/>
          </a:p>
        </p:txBody>
      </p:sp>
      <p:sp>
        <p:nvSpPr>
          <p:cNvPr id="4100" name="Rectangle 8"/>
          <p:cNvSpPr>
            <a:spLocks noChangeArrowheads="1"/>
          </p:cNvSpPr>
          <p:nvPr/>
        </p:nvSpPr>
        <p:spPr bwMode="auto">
          <a:xfrm>
            <a:off x="1981200" y="5715000"/>
            <a:ext cx="5610225" cy="338138"/>
          </a:xfrm>
          <a:prstGeom prst="rect">
            <a:avLst/>
          </a:prstGeom>
          <a:noFill/>
          <a:ln w="9525">
            <a:noFill/>
            <a:miter lim="800000"/>
            <a:headEnd/>
            <a:tailEnd/>
          </a:ln>
        </p:spPr>
        <p:txBody>
          <a:bodyPr wrap="none">
            <a:spAutoFit/>
          </a:bodyPr>
          <a:lstStyle/>
          <a:p>
            <a:r>
              <a:rPr lang="en-US"/>
              <a:t>Slides adapted from Dan Jurafsky, Jim Martin and Chris Manning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5" name="Rectangle 3"/>
          <p:cNvSpPr>
            <a:spLocks noGrp="1" noChangeArrowheads="1"/>
          </p:cNvSpPr>
          <p:nvPr>
            <p:ph idx="1"/>
          </p:nvPr>
        </p:nvSpPr>
        <p:spPr>
          <a:xfrm>
            <a:off x="457200" y="2133600"/>
            <a:ext cx="8229600" cy="4525963"/>
          </a:xfrm>
        </p:spPr>
        <p:txBody>
          <a:bodyPr/>
          <a:lstStyle/>
          <a:p>
            <a:r>
              <a:rPr lang="en-US" dirty="0"/>
              <a:t>The </a:t>
            </a:r>
            <a:r>
              <a:rPr lang="en-US" dirty="0" err="1"/>
              <a:t>Lesk</a:t>
            </a:r>
            <a:r>
              <a:rPr lang="en-US" dirty="0"/>
              <a:t> Algorithm</a:t>
            </a:r>
          </a:p>
          <a:p>
            <a:r>
              <a:rPr lang="en-US" dirty="0" err="1"/>
              <a:t>Selectional</a:t>
            </a:r>
            <a:r>
              <a:rPr lang="en-US" dirty="0"/>
              <a:t> </a:t>
            </a:r>
            <a:r>
              <a:rPr lang="en-US" dirty="0" smtClean="0"/>
              <a:t>Restrictions</a:t>
            </a:r>
            <a:endParaRPr lang="en-US" dirty="0"/>
          </a:p>
        </p:txBody>
      </p:sp>
      <p:sp>
        <p:nvSpPr>
          <p:cNvPr id="1446914"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Unsupervised Methods</a:t>
            </a:r>
            <a:br>
              <a:rPr lang="en-US" dirty="0" smtClean="0"/>
            </a:br>
            <a:r>
              <a:rPr lang="en-US" dirty="0" smtClean="0"/>
              <a:t>WSD</a:t>
            </a:r>
            <a:r>
              <a:rPr lang="en-US" dirty="0"/>
              <a:t>: Dictionary/Thesaurus methods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9" name="Rectangle 3"/>
          <p:cNvSpPr>
            <a:spLocks noGrp="1" noChangeArrowheads="1"/>
          </p:cNvSpPr>
          <p:nvPr>
            <p:ph idx="1"/>
          </p:nvPr>
        </p:nvSpPr>
        <p:spPr/>
        <p:txBody>
          <a:bodyPr/>
          <a:lstStyle/>
          <a:p>
            <a:endParaRPr lang="en-US"/>
          </a:p>
        </p:txBody>
      </p:sp>
      <p:sp>
        <p:nvSpPr>
          <p:cNvPr id="1447938" name="Rectangle 2"/>
          <p:cNvSpPr>
            <a:spLocks noGrp="1" noChangeArrowheads="1"/>
          </p:cNvSpPr>
          <p:nvPr>
            <p:ph type="title"/>
          </p:nvPr>
        </p:nvSpPr>
        <p:spPr/>
        <p:txBody>
          <a:bodyPr/>
          <a:lstStyle/>
          <a:p>
            <a:r>
              <a:rPr lang="en-US"/>
              <a:t>Simplified Lesk</a:t>
            </a:r>
          </a:p>
        </p:txBody>
      </p:sp>
      <p:pic>
        <p:nvPicPr>
          <p:cNvPr id="1447940" name="Picture 4" descr="bank"/>
          <p:cNvPicPr>
            <a:picLocks noChangeAspect="1" noChangeArrowheads="1"/>
          </p:cNvPicPr>
          <p:nvPr/>
        </p:nvPicPr>
        <p:blipFill>
          <a:blip r:embed="rId3" cstate="print"/>
          <a:srcRect/>
          <a:stretch>
            <a:fillRect/>
          </a:stretch>
        </p:blipFill>
        <p:spPr bwMode="auto">
          <a:xfrm>
            <a:off x="0" y="1955800"/>
            <a:ext cx="9372600" cy="39703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3" name="Rectangle 3"/>
          <p:cNvSpPr>
            <a:spLocks noGrp="1" noChangeArrowheads="1"/>
          </p:cNvSpPr>
          <p:nvPr>
            <p:ph idx="1"/>
          </p:nvPr>
        </p:nvSpPr>
        <p:spPr/>
        <p:txBody>
          <a:bodyPr/>
          <a:lstStyle/>
          <a:p>
            <a:endParaRPr lang="en-US"/>
          </a:p>
        </p:txBody>
      </p:sp>
      <p:sp>
        <p:nvSpPr>
          <p:cNvPr id="1448962" name="Rectangle 2"/>
          <p:cNvSpPr>
            <a:spLocks noGrp="1" noChangeArrowheads="1"/>
          </p:cNvSpPr>
          <p:nvPr>
            <p:ph type="title"/>
          </p:nvPr>
        </p:nvSpPr>
        <p:spPr/>
        <p:txBody>
          <a:bodyPr/>
          <a:lstStyle/>
          <a:p>
            <a:r>
              <a:rPr lang="en-US"/>
              <a:t>Original Lesk: pine cone</a:t>
            </a:r>
          </a:p>
        </p:txBody>
      </p:sp>
      <p:pic>
        <p:nvPicPr>
          <p:cNvPr id="1448964" name="Picture 4" descr="pine"/>
          <p:cNvPicPr>
            <a:picLocks noChangeAspect="1" noChangeArrowheads="1"/>
          </p:cNvPicPr>
          <p:nvPr/>
        </p:nvPicPr>
        <p:blipFill>
          <a:blip r:embed="rId3" cstate="print"/>
          <a:srcRect/>
          <a:stretch>
            <a:fillRect/>
          </a:stretch>
        </p:blipFill>
        <p:spPr bwMode="auto">
          <a:xfrm>
            <a:off x="-152400" y="2152650"/>
            <a:ext cx="9448800" cy="25527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7" name="Rectangle 3"/>
          <p:cNvSpPr>
            <a:spLocks noGrp="1" noChangeArrowheads="1"/>
          </p:cNvSpPr>
          <p:nvPr>
            <p:ph idx="1"/>
          </p:nvPr>
        </p:nvSpPr>
        <p:spPr/>
        <p:txBody>
          <a:bodyPr/>
          <a:lstStyle/>
          <a:p>
            <a:r>
              <a:rPr lang="en-US"/>
              <a:t>Add corpus examples to glosses and examples</a:t>
            </a:r>
          </a:p>
          <a:p>
            <a:r>
              <a:rPr lang="en-US"/>
              <a:t>The best performing variant</a:t>
            </a:r>
          </a:p>
        </p:txBody>
      </p:sp>
      <p:sp>
        <p:nvSpPr>
          <p:cNvPr id="1449986" name="Rectangle 2"/>
          <p:cNvSpPr>
            <a:spLocks noGrp="1" noChangeArrowheads="1"/>
          </p:cNvSpPr>
          <p:nvPr>
            <p:ph type="title"/>
          </p:nvPr>
        </p:nvSpPr>
        <p:spPr/>
        <p:txBody>
          <a:bodyPr/>
          <a:lstStyle/>
          <a:p>
            <a:r>
              <a:rPr lang="en-US"/>
              <a:t>Corpus Lesk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a:t>Disambiguation via Selectional Restrictions</a:t>
            </a:r>
          </a:p>
        </p:txBody>
      </p:sp>
      <p:sp>
        <p:nvSpPr>
          <p:cNvPr id="41987" name="Rectangle 3"/>
          <p:cNvSpPr>
            <a:spLocks noGrp="1" noChangeArrowheads="1"/>
          </p:cNvSpPr>
          <p:nvPr>
            <p:ph type="body" idx="1"/>
          </p:nvPr>
        </p:nvSpPr>
        <p:spPr/>
        <p:txBody>
          <a:bodyPr/>
          <a:lstStyle/>
          <a:p>
            <a:pPr>
              <a:lnSpc>
                <a:spcPct val="90000"/>
              </a:lnSpc>
            </a:pPr>
            <a:r>
              <a:rPr lang="en-US"/>
              <a:t>“Verbs are known by the company they keep”</a:t>
            </a:r>
          </a:p>
          <a:p>
            <a:pPr lvl="1">
              <a:lnSpc>
                <a:spcPct val="90000"/>
              </a:lnSpc>
            </a:pPr>
            <a:r>
              <a:rPr lang="en-US"/>
              <a:t>Different verbs </a:t>
            </a:r>
            <a:r>
              <a:rPr lang="en-US">
                <a:solidFill>
                  <a:schemeClr val="accent2"/>
                </a:solidFill>
              </a:rPr>
              <a:t>select for </a:t>
            </a:r>
            <a:r>
              <a:rPr lang="en-US"/>
              <a:t>different</a:t>
            </a:r>
            <a:r>
              <a:rPr lang="en-US">
                <a:solidFill>
                  <a:schemeClr val="accent2"/>
                </a:solidFill>
              </a:rPr>
              <a:t> thematic roles</a:t>
            </a:r>
            <a:endParaRPr lang="en-US"/>
          </a:p>
          <a:p>
            <a:pPr lvl="2">
              <a:lnSpc>
                <a:spcPct val="90000"/>
              </a:lnSpc>
              <a:buFontTx/>
              <a:buNone/>
            </a:pPr>
            <a:r>
              <a:rPr lang="en-US">
                <a:solidFill>
                  <a:schemeClr val="hlink"/>
                </a:solidFill>
              </a:rPr>
              <a:t>wash the </a:t>
            </a:r>
            <a:r>
              <a:rPr lang="en-US" b="1" i="1">
                <a:solidFill>
                  <a:schemeClr val="hlink"/>
                </a:solidFill>
              </a:rPr>
              <a:t>dishes</a:t>
            </a:r>
            <a:r>
              <a:rPr lang="en-US">
                <a:solidFill>
                  <a:schemeClr val="hlink"/>
                </a:solidFill>
              </a:rPr>
              <a:t> </a:t>
            </a:r>
            <a:r>
              <a:rPr lang="en-US"/>
              <a:t>(takes washable-thing as patient)</a:t>
            </a:r>
          </a:p>
          <a:p>
            <a:pPr lvl="2">
              <a:lnSpc>
                <a:spcPct val="90000"/>
              </a:lnSpc>
              <a:buFontTx/>
              <a:buNone/>
            </a:pPr>
            <a:r>
              <a:rPr lang="en-US">
                <a:solidFill>
                  <a:schemeClr val="hlink"/>
                </a:solidFill>
              </a:rPr>
              <a:t>serve delicious </a:t>
            </a:r>
            <a:r>
              <a:rPr lang="en-US" b="1" i="1">
                <a:solidFill>
                  <a:schemeClr val="hlink"/>
                </a:solidFill>
              </a:rPr>
              <a:t>dishes</a:t>
            </a:r>
            <a:r>
              <a:rPr lang="en-US">
                <a:solidFill>
                  <a:schemeClr val="hlink"/>
                </a:solidFill>
              </a:rPr>
              <a:t> </a:t>
            </a:r>
            <a:r>
              <a:rPr lang="en-US"/>
              <a:t>(takes food-type as patient)</a:t>
            </a:r>
          </a:p>
          <a:p>
            <a:pPr>
              <a:lnSpc>
                <a:spcPct val="90000"/>
              </a:lnSpc>
            </a:pPr>
            <a:r>
              <a:rPr lang="en-US"/>
              <a:t>Method: another semantic attachment in grammar</a:t>
            </a:r>
          </a:p>
          <a:p>
            <a:pPr lvl="1">
              <a:lnSpc>
                <a:spcPct val="90000"/>
              </a:lnSpc>
            </a:pPr>
            <a:r>
              <a:rPr lang="en-US"/>
              <a:t>Semantic attachment rules are applied as sentences are syntactically parsed, e.g.</a:t>
            </a:r>
          </a:p>
          <a:p>
            <a:pPr lvl="2">
              <a:lnSpc>
                <a:spcPct val="90000"/>
              </a:lnSpc>
              <a:buFontTx/>
              <a:buNone/>
            </a:pPr>
            <a:r>
              <a:rPr lang="en-US">
                <a:solidFill>
                  <a:schemeClr val="folHlink"/>
                </a:solidFill>
              </a:rPr>
              <a:t>VP --&gt; V NP</a:t>
            </a:r>
            <a:endParaRPr lang="en-US"/>
          </a:p>
          <a:p>
            <a:pPr lvl="2">
              <a:lnSpc>
                <a:spcPct val="90000"/>
              </a:lnSpc>
              <a:buFontTx/>
              <a:buNone/>
            </a:pPr>
            <a:r>
              <a:rPr lang="en-US">
                <a:solidFill>
                  <a:schemeClr val="folHlink"/>
                </a:solidFill>
              </a:rPr>
              <a:t>V</a:t>
            </a:r>
            <a:r>
              <a:rPr lang="en-US">
                <a:solidFill>
                  <a:schemeClr val="folHlink"/>
                </a:solidFill>
                <a:sym typeface="Wingdings" pitchFamily="2" charset="2"/>
              </a:rPr>
              <a:t> serve &lt;theme&gt; {theme:food-type}</a:t>
            </a:r>
            <a:endParaRPr lang="en-US"/>
          </a:p>
          <a:p>
            <a:pPr lvl="1">
              <a:lnSpc>
                <a:spcPct val="90000"/>
              </a:lnSpc>
            </a:pPr>
            <a:r>
              <a:rPr lang="en-US"/>
              <a:t>Selectional restriction violation: no parse</a:t>
            </a:r>
          </a:p>
          <a:p>
            <a:pPr lvl="2">
              <a:lnSpc>
                <a:spcPct val="90000"/>
              </a:lnSpc>
              <a:buFontTx/>
              <a:buNone/>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685800" y="381000"/>
            <a:ext cx="7772400" cy="5715000"/>
          </a:xfrm>
        </p:spPr>
        <p:txBody>
          <a:bodyPr/>
          <a:lstStyle/>
          <a:p>
            <a:pPr>
              <a:lnSpc>
                <a:spcPct val="90000"/>
              </a:lnSpc>
            </a:pPr>
            <a:r>
              <a:rPr lang="en-US" dirty="0"/>
              <a:t>But this means we must:</a:t>
            </a:r>
          </a:p>
          <a:p>
            <a:pPr lvl="1">
              <a:lnSpc>
                <a:spcPct val="90000"/>
              </a:lnSpc>
            </a:pPr>
            <a:r>
              <a:rPr lang="en-US" dirty="0"/>
              <a:t>Write </a:t>
            </a:r>
            <a:r>
              <a:rPr lang="en-US" dirty="0" err="1"/>
              <a:t>selectional</a:t>
            </a:r>
            <a:r>
              <a:rPr lang="en-US" dirty="0"/>
              <a:t> restrictions for each sense of each predicate – or use </a:t>
            </a:r>
            <a:r>
              <a:rPr lang="en-US" dirty="0" err="1">
                <a:hlinkClick r:id="rId3"/>
              </a:rPr>
              <a:t>FrameNet</a:t>
            </a:r>
            <a:endParaRPr lang="en-US" dirty="0"/>
          </a:p>
          <a:p>
            <a:pPr lvl="2">
              <a:lnSpc>
                <a:spcPct val="90000"/>
              </a:lnSpc>
            </a:pPr>
            <a:r>
              <a:rPr lang="en-US" dirty="0"/>
              <a:t>Serve alone has 15 verb senses</a:t>
            </a:r>
          </a:p>
          <a:p>
            <a:pPr lvl="1">
              <a:lnSpc>
                <a:spcPct val="90000"/>
              </a:lnSpc>
            </a:pPr>
            <a:r>
              <a:rPr lang="en-US" dirty="0"/>
              <a:t>Obtain hierarchical type information about each argument (using </a:t>
            </a:r>
            <a:r>
              <a:rPr lang="en-US" dirty="0" err="1">
                <a:hlinkClick r:id="rId4"/>
              </a:rPr>
              <a:t>WordNet</a:t>
            </a:r>
            <a:r>
              <a:rPr lang="en-US" dirty="0"/>
              <a:t>)</a:t>
            </a:r>
          </a:p>
          <a:p>
            <a:pPr lvl="2">
              <a:lnSpc>
                <a:spcPct val="90000"/>
              </a:lnSpc>
            </a:pPr>
            <a:r>
              <a:rPr lang="en-US" dirty="0"/>
              <a:t>How many </a:t>
            </a:r>
            <a:r>
              <a:rPr lang="en-US" dirty="0" err="1"/>
              <a:t>hypernyms</a:t>
            </a:r>
            <a:r>
              <a:rPr lang="en-US" dirty="0"/>
              <a:t> does dish have?</a:t>
            </a:r>
          </a:p>
          <a:p>
            <a:pPr lvl="2">
              <a:lnSpc>
                <a:spcPct val="90000"/>
              </a:lnSpc>
            </a:pPr>
            <a:r>
              <a:rPr lang="en-US" dirty="0"/>
              <a:t>How many words are hyponyms of dish?</a:t>
            </a:r>
          </a:p>
          <a:p>
            <a:pPr>
              <a:lnSpc>
                <a:spcPct val="90000"/>
              </a:lnSpc>
            </a:pPr>
            <a:r>
              <a:rPr lang="en-US" dirty="0"/>
              <a:t>But also:</a:t>
            </a:r>
          </a:p>
          <a:p>
            <a:pPr lvl="1">
              <a:lnSpc>
                <a:spcPct val="90000"/>
              </a:lnSpc>
            </a:pPr>
            <a:r>
              <a:rPr lang="en-US" dirty="0"/>
              <a:t>Sometimes </a:t>
            </a:r>
            <a:r>
              <a:rPr lang="en-US" dirty="0" err="1"/>
              <a:t>selectional</a:t>
            </a:r>
            <a:r>
              <a:rPr lang="en-US" dirty="0"/>
              <a:t> restrictions don’t restrict enough (</a:t>
            </a:r>
            <a:r>
              <a:rPr lang="en-US" dirty="0">
                <a:solidFill>
                  <a:schemeClr val="hlink"/>
                </a:solidFill>
              </a:rPr>
              <a:t>Which dishes do you like?)</a:t>
            </a:r>
            <a:endParaRPr lang="en-US" dirty="0"/>
          </a:p>
          <a:p>
            <a:pPr lvl="1">
              <a:lnSpc>
                <a:spcPct val="90000"/>
              </a:lnSpc>
            </a:pPr>
            <a:r>
              <a:rPr lang="en-US" dirty="0"/>
              <a:t>Sometimes they restrict too much (</a:t>
            </a:r>
            <a:r>
              <a:rPr lang="en-US" dirty="0">
                <a:solidFill>
                  <a:schemeClr val="hlink"/>
                </a:solidFill>
              </a:rPr>
              <a:t>Eat</a:t>
            </a:r>
            <a:r>
              <a:rPr lang="en-US" dirty="0"/>
              <a:t> </a:t>
            </a:r>
            <a:r>
              <a:rPr lang="en-US" dirty="0">
                <a:solidFill>
                  <a:schemeClr val="hlink"/>
                </a:solidFill>
              </a:rPr>
              <a:t>dirt, worm! I’ll eat my hat!</a:t>
            </a:r>
            <a:r>
              <a:rPr lang="en-US" dirty="0"/>
              <a:t>)</a:t>
            </a:r>
          </a:p>
          <a:p>
            <a:pPr>
              <a:lnSpc>
                <a:spcPct val="90000"/>
              </a:lnSpc>
            </a:pPr>
            <a:r>
              <a:rPr lang="en-US" dirty="0"/>
              <a:t>Can we take a statistical approach?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9" name="Rectangle 3"/>
          <p:cNvSpPr>
            <a:spLocks noGrp="1" noChangeArrowheads="1"/>
          </p:cNvSpPr>
          <p:nvPr>
            <p:ph idx="1"/>
          </p:nvPr>
        </p:nvSpPr>
        <p:spPr/>
        <p:txBody>
          <a:bodyPr/>
          <a:lstStyle/>
          <a:p>
            <a:r>
              <a:rPr lang="en-US"/>
              <a:t>What if you don’t have enough data to train a system…</a:t>
            </a:r>
          </a:p>
          <a:p>
            <a:r>
              <a:rPr lang="en-US"/>
              <a:t>Bootstrap</a:t>
            </a:r>
          </a:p>
          <a:p>
            <a:pPr lvl="1"/>
            <a:r>
              <a:rPr lang="en-US"/>
              <a:t>Pick a word that you as an analyst think will co-occur with your target word in particular sense</a:t>
            </a:r>
          </a:p>
          <a:p>
            <a:pPr lvl="1"/>
            <a:r>
              <a:rPr lang="en-US"/>
              <a:t>Grep through your corpus for your target word and the hypothesized word</a:t>
            </a:r>
          </a:p>
          <a:p>
            <a:pPr lvl="1"/>
            <a:r>
              <a:rPr lang="en-US"/>
              <a:t>Assume that the target tag is the right one</a:t>
            </a:r>
          </a:p>
        </p:txBody>
      </p:sp>
      <p:sp>
        <p:nvSpPr>
          <p:cNvPr id="1238018" name="Rectangle 2"/>
          <p:cNvSpPr>
            <a:spLocks noGrp="1" noChangeArrowheads="1"/>
          </p:cNvSpPr>
          <p:nvPr>
            <p:ph type="title"/>
          </p:nvPr>
        </p:nvSpPr>
        <p:spPr/>
        <p:txBody>
          <a:bodyPr>
            <a:normAutofit fontScale="90000"/>
          </a:bodyPr>
          <a:lstStyle/>
          <a:p>
            <a:r>
              <a:rPr lang="en-US" dirty="0" smtClean="0"/>
              <a:t>Semi-supervised</a:t>
            </a:r>
            <a:br>
              <a:rPr lang="en-US" dirty="0" smtClean="0"/>
            </a:br>
            <a:r>
              <a:rPr lang="en-US" dirty="0" smtClean="0"/>
              <a:t>Bootstrapping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3" name="Rectangle 3"/>
          <p:cNvSpPr>
            <a:spLocks noGrp="1" noChangeArrowheads="1"/>
          </p:cNvSpPr>
          <p:nvPr>
            <p:ph idx="1"/>
          </p:nvPr>
        </p:nvSpPr>
        <p:spPr/>
        <p:txBody>
          <a:bodyPr/>
          <a:lstStyle/>
          <a:p>
            <a:r>
              <a:rPr lang="en-US"/>
              <a:t>For </a:t>
            </a:r>
            <a:r>
              <a:rPr lang="en-US">
                <a:solidFill>
                  <a:srgbClr val="A50021"/>
                </a:solidFill>
              </a:rPr>
              <a:t>bass</a:t>
            </a:r>
          </a:p>
          <a:p>
            <a:pPr lvl="1"/>
            <a:r>
              <a:rPr lang="en-US"/>
              <a:t>Assume </a:t>
            </a:r>
            <a:r>
              <a:rPr lang="en-US">
                <a:solidFill>
                  <a:srgbClr val="A50021"/>
                </a:solidFill>
              </a:rPr>
              <a:t>play</a:t>
            </a:r>
            <a:r>
              <a:rPr lang="en-US"/>
              <a:t> occurs with the music sense and </a:t>
            </a:r>
            <a:r>
              <a:rPr lang="en-US">
                <a:solidFill>
                  <a:srgbClr val="A50021"/>
                </a:solidFill>
              </a:rPr>
              <a:t>fish</a:t>
            </a:r>
            <a:r>
              <a:rPr lang="en-US"/>
              <a:t> occurs with the fish sense</a:t>
            </a:r>
          </a:p>
        </p:txBody>
      </p:sp>
      <p:sp>
        <p:nvSpPr>
          <p:cNvPr id="1239042" name="Rectangle 2"/>
          <p:cNvSpPr>
            <a:spLocks noGrp="1" noChangeArrowheads="1"/>
          </p:cNvSpPr>
          <p:nvPr>
            <p:ph type="title"/>
          </p:nvPr>
        </p:nvSpPr>
        <p:spPr/>
        <p:txBody>
          <a:bodyPr/>
          <a:lstStyle/>
          <a:p>
            <a:r>
              <a:rPr lang="en-US"/>
              <a:t>Bootstrapping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1012" name="Picture 4" descr="bass1"/>
          <p:cNvPicPr>
            <a:picLocks noGrp="1" noChangeAspect="1" noChangeArrowheads="1"/>
          </p:cNvPicPr>
          <p:nvPr>
            <p:ph idx="1"/>
          </p:nvPr>
        </p:nvPicPr>
        <p:blipFill>
          <a:blip r:embed="rId3" cstate="print"/>
          <a:stretch>
            <a:fillRect/>
          </a:stretch>
        </p:blipFill>
        <p:spPr>
          <a:xfrm>
            <a:off x="457200" y="1860611"/>
            <a:ext cx="8229600" cy="3767015"/>
          </a:xfrm>
        </p:spPr>
      </p:pic>
      <p:sp>
        <p:nvSpPr>
          <p:cNvPr id="1451010" name="Rectangle 2"/>
          <p:cNvSpPr>
            <a:spLocks noGrp="1" noChangeArrowheads="1"/>
          </p:cNvSpPr>
          <p:nvPr>
            <p:ph type="title"/>
          </p:nvPr>
        </p:nvSpPr>
        <p:spPr/>
        <p:txBody>
          <a:bodyPr>
            <a:normAutofit fontScale="90000"/>
          </a:bodyPr>
          <a:lstStyle/>
          <a:p>
            <a:r>
              <a:rPr lang="en-US"/>
              <a:t>Sentences extracting using “fish” and “play”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6" name="Rectangle 4"/>
          <p:cNvSpPr>
            <a:spLocks noGrp="1" noChangeArrowheads="1"/>
          </p:cNvSpPr>
          <p:nvPr>
            <p:ph idx="1"/>
          </p:nvPr>
        </p:nvSpPr>
        <p:spPr/>
        <p:txBody>
          <a:bodyPr>
            <a:normAutofit lnSpcReduction="10000"/>
          </a:bodyPr>
          <a:lstStyle/>
          <a:p>
            <a:pPr marL="457200" indent="-457200">
              <a:lnSpc>
                <a:spcPct val="90000"/>
              </a:lnSpc>
              <a:buFont typeface="Arial" charset="0"/>
              <a:buAutoNum type="arabicParenR"/>
            </a:pPr>
            <a:r>
              <a:rPr lang="en-US"/>
              <a:t>Hand labeling</a:t>
            </a:r>
          </a:p>
          <a:p>
            <a:pPr marL="457200" indent="-457200">
              <a:lnSpc>
                <a:spcPct val="90000"/>
              </a:lnSpc>
              <a:buFont typeface="Arial" charset="0"/>
              <a:buAutoNum type="arabicParenR"/>
            </a:pPr>
            <a:r>
              <a:rPr lang="en-US"/>
              <a:t>“One sense per discourse”:</a:t>
            </a:r>
          </a:p>
          <a:p>
            <a:pPr marL="838200" lvl="1" indent="-381000">
              <a:lnSpc>
                <a:spcPct val="90000"/>
              </a:lnSpc>
            </a:pPr>
            <a:r>
              <a:rPr lang="en-US"/>
              <a:t>The sense of a word is highly consistent within a document  - Yarowsky (1995)</a:t>
            </a:r>
          </a:p>
          <a:p>
            <a:pPr marL="838200" lvl="1" indent="-381000">
              <a:lnSpc>
                <a:spcPct val="90000"/>
              </a:lnSpc>
            </a:pPr>
            <a:r>
              <a:rPr lang="en-US"/>
              <a:t>True for topic dependent words</a:t>
            </a:r>
          </a:p>
          <a:p>
            <a:pPr marL="838200" lvl="1" indent="-381000">
              <a:lnSpc>
                <a:spcPct val="90000"/>
              </a:lnSpc>
            </a:pPr>
            <a:r>
              <a:rPr lang="en-US"/>
              <a:t>Not so true for other POS like adjectives and verbs, e.g. make, take</a:t>
            </a:r>
          </a:p>
          <a:p>
            <a:pPr marL="838200" lvl="1" indent="-381000">
              <a:lnSpc>
                <a:spcPct val="90000"/>
              </a:lnSpc>
            </a:pPr>
            <a:r>
              <a:rPr lang="en-US"/>
              <a:t>Krovetz (1998) “More than one sense per discourse” argues it isn’t true at all once you move to fine-grained senses</a:t>
            </a:r>
          </a:p>
          <a:p>
            <a:pPr marL="457200" indent="-457200">
              <a:lnSpc>
                <a:spcPct val="90000"/>
              </a:lnSpc>
              <a:buFont typeface="Arial" charset="0"/>
              <a:buAutoNum type="arabicParenR"/>
            </a:pPr>
            <a:r>
              <a:rPr lang="en-US"/>
              <a:t>One sense per collocation:</a:t>
            </a:r>
          </a:p>
          <a:p>
            <a:pPr marL="838200" lvl="1" indent="-381000">
              <a:lnSpc>
                <a:spcPct val="90000"/>
              </a:lnSpc>
            </a:pPr>
            <a:r>
              <a:rPr lang="en-US"/>
              <a:t>A word reoccurring in collocation with the same word will almost surely have the same sense.</a:t>
            </a:r>
          </a:p>
        </p:txBody>
      </p:sp>
      <p:sp>
        <p:nvSpPr>
          <p:cNvPr id="1452034" name="Rectangle 2"/>
          <p:cNvSpPr>
            <a:spLocks noGrp="1" noChangeArrowheads="1"/>
          </p:cNvSpPr>
          <p:nvPr>
            <p:ph type="title"/>
          </p:nvPr>
        </p:nvSpPr>
        <p:spPr/>
        <p:txBody>
          <a:bodyPr>
            <a:normAutofit fontScale="90000"/>
          </a:bodyPr>
          <a:lstStyle/>
          <a:p>
            <a:r>
              <a:rPr lang="en-US"/>
              <a:t>Where do the seeds come from?</a:t>
            </a:r>
          </a:p>
        </p:txBody>
      </p:sp>
      <p:sp>
        <p:nvSpPr>
          <p:cNvPr id="1452037" name="Rectangle 5"/>
          <p:cNvSpPr>
            <a:spLocks noChangeArrowheads="1"/>
          </p:cNvSpPr>
          <p:nvPr/>
        </p:nvSpPr>
        <p:spPr bwMode="auto">
          <a:xfrm>
            <a:off x="1550988" y="6351588"/>
            <a:ext cx="3006725" cy="336550"/>
          </a:xfrm>
          <a:prstGeom prst="rect">
            <a:avLst/>
          </a:prstGeom>
          <a:noFill/>
          <a:ln w="9525">
            <a:noFill/>
            <a:miter lim="800000"/>
            <a:headEnd/>
            <a:tailEnd/>
          </a:ln>
          <a:effectLst/>
        </p:spPr>
        <p:txBody>
          <a:bodyPr wrap="none">
            <a:spAutoFit/>
          </a:bodyPr>
          <a:lstStyle/>
          <a:p>
            <a:r>
              <a:rPr lang="en-US"/>
              <a:t>Slide adapted from Chris Manning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995672"/>
          </a:xfrm>
        </p:spPr>
        <p:txBody>
          <a:bodyPr>
            <a:normAutofit fontScale="85000" lnSpcReduction="20000"/>
          </a:bodyPr>
          <a:lstStyle/>
          <a:p>
            <a:r>
              <a:rPr lang="en-US" dirty="0" smtClean="0"/>
              <a:t>This week</a:t>
            </a:r>
            <a:endParaRPr lang="en-US" dirty="0" smtClean="0"/>
          </a:p>
          <a:p>
            <a:pPr lvl="2"/>
            <a:r>
              <a:rPr lang="en-US" dirty="0" smtClean="0"/>
              <a:t>Finish semantics</a:t>
            </a:r>
          </a:p>
          <a:p>
            <a:pPr lvl="2"/>
            <a:r>
              <a:rPr lang="en-US" dirty="0" smtClean="0"/>
              <a:t>Begin machine learning for NLP</a:t>
            </a:r>
          </a:p>
          <a:p>
            <a:pPr lvl="2"/>
            <a:r>
              <a:rPr lang="en-US" dirty="0" smtClean="0"/>
              <a:t>Review for midterm</a:t>
            </a:r>
            <a:br>
              <a:rPr lang="en-US" dirty="0" smtClean="0"/>
            </a:br>
            <a:endParaRPr lang="en-US" dirty="0" smtClean="0"/>
          </a:p>
          <a:p>
            <a:r>
              <a:rPr lang="en-US" dirty="0" smtClean="0"/>
              <a:t>Midterm</a:t>
            </a:r>
          </a:p>
          <a:p>
            <a:pPr lvl="1"/>
            <a:r>
              <a:rPr lang="en-US" dirty="0" smtClean="0"/>
              <a:t>October </a:t>
            </a:r>
            <a:r>
              <a:rPr lang="en-US" dirty="0" smtClean="0"/>
              <a:t>27</a:t>
            </a:r>
            <a:r>
              <a:rPr lang="en-US" baseline="30000" dirty="0" smtClean="0"/>
              <a:t>th, </a:t>
            </a:r>
            <a:endParaRPr lang="en-US" dirty="0" smtClean="0"/>
          </a:p>
          <a:p>
            <a:pPr lvl="1"/>
            <a:r>
              <a:rPr lang="en-US" dirty="0" smtClean="0"/>
              <a:t>Where: 1024 </a:t>
            </a:r>
            <a:r>
              <a:rPr lang="en-US" dirty="0" err="1" smtClean="0"/>
              <a:t>Mudd</a:t>
            </a:r>
            <a:r>
              <a:rPr lang="en-US" dirty="0" smtClean="0"/>
              <a:t> (here)</a:t>
            </a:r>
          </a:p>
          <a:p>
            <a:pPr lvl="1"/>
            <a:r>
              <a:rPr lang="en-US" dirty="0" smtClean="0"/>
              <a:t>When: Class time, 2:40-4:00</a:t>
            </a:r>
          </a:p>
          <a:p>
            <a:pPr lvl="1"/>
            <a:r>
              <a:rPr lang="en-US" dirty="0" smtClean="0"/>
              <a:t>Will </a:t>
            </a:r>
            <a:r>
              <a:rPr lang="en-US" dirty="0" smtClean="0"/>
              <a:t>cover everything through semantics</a:t>
            </a:r>
          </a:p>
          <a:p>
            <a:pPr lvl="1"/>
            <a:r>
              <a:rPr lang="en-US" dirty="0" smtClean="0"/>
              <a:t>A sample midterm will be posted</a:t>
            </a:r>
          </a:p>
          <a:p>
            <a:pPr lvl="1"/>
            <a:r>
              <a:rPr lang="en-US" dirty="0" smtClean="0"/>
              <a:t>Includes multiple choice, short answer, problem solving</a:t>
            </a:r>
            <a:br>
              <a:rPr lang="en-US" dirty="0" smtClean="0"/>
            </a:br>
            <a:endParaRPr lang="en-US" dirty="0" smtClean="0"/>
          </a:p>
          <a:p>
            <a:r>
              <a:rPr lang="en-US" dirty="0" smtClean="0"/>
              <a:t>October 29</a:t>
            </a:r>
            <a:r>
              <a:rPr lang="en-US" baseline="30000" dirty="0" smtClean="0"/>
              <a:t>th</a:t>
            </a:r>
            <a:endParaRPr lang="en-US" dirty="0" smtClean="0"/>
          </a:p>
          <a:p>
            <a:pPr lvl="1"/>
            <a:r>
              <a:rPr lang="en-US" dirty="0" smtClean="0"/>
              <a:t>Bob Coyne and Words Eye: Not to be missed!</a:t>
            </a:r>
            <a:br>
              <a:rPr lang="en-US" dirty="0" smtClean="0"/>
            </a:br>
            <a:endParaRPr lang="en-US" dirty="0" smtClean="0"/>
          </a:p>
          <a:p>
            <a:r>
              <a:rPr lang="en-US" dirty="0" smtClean="0"/>
              <a:t>TBD: Class </a:t>
            </a:r>
            <a:r>
              <a:rPr lang="en-US" dirty="0" smtClean="0"/>
              <a:t>outing to </a:t>
            </a:r>
            <a:r>
              <a:rPr lang="en-US" i="1" dirty="0" smtClean="0"/>
              <a:t>Where the Wild Things </a:t>
            </a:r>
            <a:r>
              <a:rPr lang="en-US" i="1" dirty="0" smtClean="0"/>
              <a:t>Are</a:t>
            </a:r>
          </a:p>
          <a:p>
            <a:pPr lvl="1"/>
            <a:endParaRPr lang="en-US" i="1" dirty="0" smtClean="0"/>
          </a:p>
        </p:txBody>
      </p:sp>
      <p:sp>
        <p:nvSpPr>
          <p:cNvPr id="3" name="Title 2"/>
          <p:cNvSpPr>
            <a:spLocks noGrp="1"/>
          </p:cNvSpPr>
          <p:nvPr>
            <p:ph type="title"/>
          </p:nvPr>
        </p:nvSpPr>
        <p:spPr/>
        <p:txBody>
          <a:bodyPr>
            <a:normAutofit fontScale="90000"/>
          </a:bodyPr>
          <a:lstStyle/>
          <a:p>
            <a:r>
              <a:rPr lang="en-US" dirty="0" smtClean="0"/>
              <a:t>Homework Questions?</a:t>
            </a:r>
            <a:br>
              <a:rPr lang="en-US" dirty="0" smtClean="0"/>
            </a:br>
            <a:r>
              <a:rPr lang="en-US" dirty="0" smtClean="0"/>
              <a:t>Schedule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ChangeArrowheads="1"/>
          </p:cNvSpPr>
          <p:nvPr>
            <p:ph type="title"/>
          </p:nvPr>
        </p:nvSpPr>
        <p:spPr/>
        <p:txBody>
          <a:bodyPr>
            <a:normAutofit fontScale="90000"/>
          </a:bodyPr>
          <a:lstStyle/>
          <a:p>
            <a:r>
              <a:rPr lang="en-US"/>
              <a:t>Stages in the Yarowsky bootstrapping algorithm</a:t>
            </a:r>
          </a:p>
        </p:txBody>
      </p:sp>
      <p:pic>
        <p:nvPicPr>
          <p:cNvPr id="1241235" name="Picture 147" descr="yarowskypic"/>
          <p:cNvPicPr>
            <a:picLocks noChangeAspect="1" noChangeArrowheads="1"/>
          </p:cNvPicPr>
          <p:nvPr/>
        </p:nvPicPr>
        <p:blipFill>
          <a:blip r:embed="rId3" cstate="print"/>
          <a:srcRect/>
          <a:stretch>
            <a:fillRect/>
          </a:stretch>
        </p:blipFill>
        <p:spPr bwMode="auto">
          <a:xfrm>
            <a:off x="0" y="1828800"/>
            <a:ext cx="9144000" cy="38449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9" name="Rectangle 3"/>
          <p:cNvSpPr>
            <a:spLocks noGrp="1" noChangeArrowheads="1"/>
          </p:cNvSpPr>
          <p:nvPr>
            <p:ph idx="1"/>
          </p:nvPr>
        </p:nvSpPr>
        <p:spPr/>
        <p:txBody>
          <a:bodyPr/>
          <a:lstStyle/>
          <a:p>
            <a:r>
              <a:rPr lang="en-US"/>
              <a:t>Given these general ML approaches, how many classifiers do I need to perform WSD robustly</a:t>
            </a:r>
          </a:p>
          <a:p>
            <a:pPr lvl="1"/>
            <a:r>
              <a:rPr lang="en-US"/>
              <a:t>One for each ambiguous word in the language</a:t>
            </a:r>
          </a:p>
          <a:p>
            <a:r>
              <a:rPr lang="en-US"/>
              <a:t>How do you decide what set of tags/labels/senses to use for a given word?</a:t>
            </a:r>
          </a:p>
          <a:p>
            <a:pPr lvl="1"/>
            <a:r>
              <a:rPr lang="en-US"/>
              <a:t>Depends on the application</a:t>
            </a:r>
          </a:p>
          <a:p>
            <a:endParaRPr lang="en-US"/>
          </a:p>
        </p:txBody>
      </p:sp>
      <p:sp>
        <p:nvSpPr>
          <p:cNvPr id="1243138" name="Rectangle 2"/>
          <p:cNvSpPr>
            <a:spLocks noGrp="1" noChangeArrowheads="1"/>
          </p:cNvSpPr>
          <p:nvPr>
            <p:ph type="title"/>
          </p:nvPr>
        </p:nvSpPr>
        <p:spPr/>
        <p:txBody>
          <a:bodyPr/>
          <a:lstStyle/>
          <a:p>
            <a:r>
              <a:rPr lang="en-US"/>
              <a:t>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43139">
                                            <p:txEl>
                                              <p:pRg st="0" end="0"/>
                                            </p:txEl>
                                          </p:spTgt>
                                        </p:tgtEl>
                                        <p:attrNameLst>
                                          <p:attrName>style.visibility</p:attrName>
                                        </p:attrNameLst>
                                      </p:cBhvr>
                                      <p:to>
                                        <p:strVal val="visible"/>
                                      </p:to>
                                    </p:set>
                                    <p:anim to="" calcmode="lin" valueType="num">
                                      <p:cBhvr>
                                        <p:cTn id="7" dur="1" fill="hold"/>
                                        <p:tgtEl>
                                          <p:spTgt spid="124313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43139">
                                            <p:txEl>
                                              <p:pRg st="1" end="1"/>
                                            </p:txEl>
                                          </p:spTgt>
                                        </p:tgtEl>
                                        <p:attrNameLst>
                                          <p:attrName>style.visibility</p:attrName>
                                        </p:attrNameLst>
                                      </p:cBhvr>
                                      <p:to>
                                        <p:strVal val="visible"/>
                                      </p:to>
                                    </p:set>
                                    <p:animEffect transition="in" filter="box(in)">
                                      <p:cBhvr>
                                        <p:cTn id="12" dur="500"/>
                                        <p:tgtEl>
                                          <p:spTgt spid="1243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43139">
                                            <p:txEl>
                                              <p:pRg st="2" end="2"/>
                                            </p:txEl>
                                          </p:spTgt>
                                        </p:tgtEl>
                                        <p:attrNameLst>
                                          <p:attrName>style.visibility</p:attrName>
                                        </p:attrNameLst>
                                      </p:cBhvr>
                                      <p:to>
                                        <p:strVal val="visible"/>
                                      </p:to>
                                    </p:set>
                                    <p:animEffect transition="in" filter="box(in)">
                                      <p:cBhvr>
                                        <p:cTn id="17" dur="500"/>
                                        <p:tgtEl>
                                          <p:spTgt spid="1243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43139">
                                            <p:txEl>
                                              <p:pRg st="3" end="3"/>
                                            </p:txEl>
                                          </p:spTgt>
                                        </p:tgtEl>
                                        <p:attrNameLst>
                                          <p:attrName>style.visibility</p:attrName>
                                        </p:attrNameLst>
                                      </p:cBhvr>
                                      <p:to>
                                        <p:strVal val="visible"/>
                                      </p:to>
                                    </p:set>
                                    <p:animEffect transition="in" filter="box(in)">
                                      <p:cBhvr>
                                        <p:cTn id="22" dur="500"/>
                                        <p:tgtEl>
                                          <p:spTgt spid="1243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3" name="Rectangle 3"/>
          <p:cNvSpPr>
            <a:spLocks noGrp="1" noChangeArrowheads="1"/>
          </p:cNvSpPr>
          <p:nvPr>
            <p:ph idx="1"/>
          </p:nvPr>
        </p:nvSpPr>
        <p:spPr/>
        <p:txBody>
          <a:bodyPr/>
          <a:lstStyle/>
          <a:p>
            <a:pPr>
              <a:lnSpc>
                <a:spcPct val="80000"/>
              </a:lnSpc>
            </a:pPr>
            <a:r>
              <a:rPr lang="en-US"/>
              <a:t>Tagging with this set of senses is an impossibly hard task that’s probably overkill for any realistic application</a:t>
            </a:r>
          </a:p>
          <a:p>
            <a:pPr>
              <a:lnSpc>
                <a:spcPct val="80000"/>
              </a:lnSpc>
              <a:buFont typeface="Wingdings" pitchFamily="2" charset="2"/>
              <a:buNone/>
            </a:pPr>
            <a:endParaRPr lang="en-US" sz="1800"/>
          </a:p>
          <a:p>
            <a:pPr>
              <a:lnSpc>
                <a:spcPct val="80000"/>
              </a:lnSpc>
              <a:buFontTx/>
              <a:buAutoNum type="arabicPeriod"/>
            </a:pPr>
            <a:r>
              <a:rPr lang="en-US" sz="1200"/>
              <a:t>bass - (the lowest part of the musical range)</a:t>
            </a:r>
          </a:p>
          <a:p>
            <a:pPr>
              <a:lnSpc>
                <a:spcPct val="80000"/>
              </a:lnSpc>
              <a:buFontTx/>
              <a:buAutoNum type="arabicPeriod"/>
            </a:pPr>
            <a:r>
              <a:rPr lang="en-US" sz="1200"/>
              <a:t>bass, bass part - (the lowest part in polyphonic  music)</a:t>
            </a:r>
          </a:p>
          <a:p>
            <a:pPr>
              <a:lnSpc>
                <a:spcPct val="80000"/>
              </a:lnSpc>
              <a:buFontTx/>
              <a:buAutoNum type="arabicPeriod"/>
            </a:pPr>
            <a:r>
              <a:rPr lang="en-US" sz="1200"/>
              <a:t>bass, basso - (an adult male singer with the lowest voice)</a:t>
            </a:r>
          </a:p>
          <a:p>
            <a:pPr>
              <a:lnSpc>
                <a:spcPct val="80000"/>
              </a:lnSpc>
              <a:buFontTx/>
              <a:buAutoNum type="arabicPeriod"/>
            </a:pPr>
            <a:r>
              <a:rPr lang="en-US" sz="1200"/>
              <a:t>sea bass, bass - (flesh of lean-fleshed saltwater fish of the family Serranidae)</a:t>
            </a:r>
          </a:p>
          <a:p>
            <a:pPr>
              <a:lnSpc>
                <a:spcPct val="80000"/>
              </a:lnSpc>
              <a:buFontTx/>
              <a:buAutoNum type="arabicPeriod"/>
            </a:pPr>
            <a:r>
              <a:rPr lang="en-US" sz="1200"/>
              <a:t>freshwater bass, bass - (any of various North American lean-fleshed freshwater fishes especially of the genus Micropterus)</a:t>
            </a:r>
          </a:p>
          <a:p>
            <a:pPr>
              <a:lnSpc>
                <a:spcPct val="80000"/>
              </a:lnSpc>
              <a:buFontTx/>
              <a:buAutoNum type="arabicPeriod"/>
            </a:pPr>
            <a:r>
              <a:rPr lang="en-US" sz="1200"/>
              <a:t>bass, bass voice, basso - (the lowest adult male singing voice)</a:t>
            </a:r>
          </a:p>
          <a:p>
            <a:pPr>
              <a:lnSpc>
                <a:spcPct val="80000"/>
              </a:lnSpc>
              <a:buFontTx/>
              <a:buAutoNum type="arabicPeriod"/>
            </a:pPr>
            <a:r>
              <a:rPr lang="en-US" sz="1200"/>
              <a:t>bass - (the member with the lowest range of a family of musical instruments)</a:t>
            </a:r>
          </a:p>
          <a:p>
            <a:pPr>
              <a:lnSpc>
                <a:spcPct val="80000"/>
              </a:lnSpc>
              <a:buFontTx/>
              <a:buAutoNum type="arabicPeriod"/>
            </a:pPr>
            <a:r>
              <a:rPr lang="en-US" sz="1200"/>
              <a:t>bass -(nontechnical name for any of numerous edible  marine and</a:t>
            </a:r>
          </a:p>
          <a:p>
            <a:pPr>
              <a:lnSpc>
                <a:spcPct val="80000"/>
              </a:lnSpc>
              <a:buFontTx/>
              <a:buNone/>
            </a:pPr>
            <a:r>
              <a:rPr lang="en-US" sz="1200"/>
              <a:t>          freshwater spiny-finned fishes)</a:t>
            </a:r>
          </a:p>
          <a:p>
            <a:pPr>
              <a:lnSpc>
                <a:spcPct val="80000"/>
              </a:lnSpc>
              <a:buFontTx/>
              <a:buAutoNum type="arabicPeriod"/>
            </a:pPr>
            <a:endParaRPr lang="en-US" sz="1200"/>
          </a:p>
        </p:txBody>
      </p:sp>
      <p:sp>
        <p:nvSpPr>
          <p:cNvPr id="1244162" name="Rectangle 2"/>
          <p:cNvSpPr>
            <a:spLocks noGrp="1" noChangeArrowheads="1"/>
          </p:cNvSpPr>
          <p:nvPr>
            <p:ph type="title"/>
          </p:nvPr>
        </p:nvSpPr>
        <p:spPr/>
        <p:txBody>
          <a:bodyPr/>
          <a:lstStyle/>
          <a:p>
            <a:r>
              <a:rPr lang="en-US"/>
              <a:t>WordNet Bass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1" name="Rectangle 3"/>
          <p:cNvSpPr>
            <a:spLocks noGrp="1" noChangeArrowheads="1"/>
          </p:cNvSpPr>
          <p:nvPr>
            <p:ph idx="1"/>
          </p:nvPr>
        </p:nvSpPr>
        <p:spPr/>
        <p:txBody>
          <a:bodyPr/>
          <a:lstStyle/>
          <a:p>
            <a:r>
              <a:rPr lang="en-GB"/>
              <a:t>ACL</a:t>
            </a:r>
            <a:r>
              <a:rPr lang="it-IT"/>
              <a:t>-</a:t>
            </a:r>
            <a:r>
              <a:rPr lang="en-GB"/>
              <a:t>SIGLEX workshop (</a:t>
            </a:r>
            <a:r>
              <a:rPr lang="it-IT"/>
              <a:t>1997)</a:t>
            </a:r>
          </a:p>
          <a:p>
            <a:pPr lvl="1"/>
            <a:r>
              <a:rPr lang="en-GB"/>
              <a:t>Yarowsky and Resnik </a:t>
            </a:r>
            <a:r>
              <a:rPr lang="it-IT"/>
              <a:t>paper</a:t>
            </a:r>
            <a:endParaRPr lang="en-GB"/>
          </a:p>
          <a:p>
            <a:r>
              <a:rPr lang="it-IT"/>
              <a:t>SENSEVAL</a:t>
            </a:r>
            <a:r>
              <a:rPr lang="en-GB"/>
              <a:t>-I (</a:t>
            </a:r>
            <a:r>
              <a:rPr lang="it-IT"/>
              <a:t>1998)</a:t>
            </a:r>
          </a:p>
          <a:p>
            <a:pPr lvl="1"/>
            <a:r>
              <a:rPr lang="it-IT"/>
              <a:t>Lexical</a:t>
            </a:r>
            <a:r>
              <a:rPr lang="en-GB"/>
              <a:t> Sample for English, French, and Italian</a:t>
            </a:r>
          </a:p>
          <a:p>
            <a:r>
              <a:rPr lang="it-IT"/>
              <a:t>SENSEVAL-II (Toulouse, 2001)</a:t>
            </a:r>
          </a:p>
          <a:p>
            <a:pPr lvl="1"/>
            <a:r>
              <a:rPr lang="it-IT"/>
              <a:t>Lexical Sample and All Words</a:t>
            </a:r>
          </a:p>
          <a:p>
            <a:pPr lvl="1"/>
            <a:r>
              <a:rPr lang="it-IT"/>
              <a:t>Organization: Kilkgarriff (Brighton)</a:t>
            </a:r>
          </a:p>
          <a:p>
            <a:r>
              <a:rPr lang="it-IT"/>
              <a:t>SENSEVAL-III (2004)</a:t>
            </a:r>
          </a:p>
          <a:p>
            <a:r>
              <a:rPr lang="it-IT"/>
              <a:t>SENSEVAL-IV -&gt; SEMEVAL (2007)</a:t>
            </a:r>
            <a:endParaRPr lang="en-US"/>
          </a:p>
        </p:txBody>
      </p:sp>
      <p:sp>
        <p:nvSpPr>
          <p:cNvPr id="1410050" name="Rectangle 2"/>
          <p:cNvSpPr>
            <a:spLocks noGrp="1" noChangeArrowheads="1"/>
          </p:cNvSpPr>
          <p:nvPr>
            <p:ph type="title"/>
          </p:nvPr>
        </p:nvSpPr>
        <p:spPr/>
        <p:txBody>
          <a:bodyPr/>
          <a:lstStyle/>
          <a:p>
            <a:r>
              <a:rPr lang="en-US"/>
              <a:t>Senseval History</a:t>
            </a:r>
          </a:p>
        </p:txBody>
      </p:sp>
      <p:sp>
        <p:nvSpPr>
          <p:cNvPr id="1410052" name="Rectangle 4"/>
          <p:cNvSpPr>
            <a:spLocks noChangeArrowheads="1"/>
          </p:cNvSpPr>
          <p:nvPr/>
        </p:nvSpPr>
        <p:spPr bwMode="auto">
          <a:xfrm>
            <a:off x="838200" y="6521450"/>
            <a:ext cx="3068638" cy="336550"/>
          </a:xfrm>
          <a:prstGeom prst="rect">
            <a:avLst/>
          </a:prstGeom>
          <a:noFill/>
          <a:ln w="9525">
            <a:noFill/>
            <a:miter lim="800000"/>
            <a:headEnd/>
            <a:tailEnd/>
          </a:ln>
          <a:effectLst/>
        </p:spPr>
        <p:txBody>
          <a:bodyPr wrap="none">
            <a:spAutoFit/>
          </a:bodyPr>
          <a:lstStyle/>
          <a:p>
            <a:r>
              <a:rPr lang="en-US"/>
              <a:t>SLIDE FROM CHRIS MANNING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5" name="Rectangle 3"/>
          <p:cNvSpPr>
            <a:spLocks noGrp="1" noChangeArrowheads="1"/>
          </p:cNvSpPr>
          <p:nvPr>
            <p:ph idx="1"/>
          </p:nvPr>
        </p:nvSpPr>
        <p:spPr/>
        <p:txBody>
          <a:bodyPr>
            <a:normAutofit lnSpcReduction="10000"/>
          </a:bodyPr>
          <a:lstStyle/>
          <a:p>
            <a:pPr>
              <a:lnSpc>
                <a:spcPct val="90000"/>
              </a:lnSpc>
            </a:pPr>
            <a:r>
              <a:rPr lang="en-US"/>
              <a:t>Varies widely depending on how difficult the disambiguation task is</a:t>
            </a:r>
          </a:p>
          <a:p>
            <a:pPr>
              <a:lnSpc>
                <a:spcPct val="90000"/>
              </a:lnSpc>
            </a:pPr>
            <a:r>
              <a:rPr lang="en-US"/>
              <a:t>Accuracies of over 90% are commonly reported on some of the classic, often fairly easy, WSD tasks (pike, star, interest)</a:t>
            </a:r>
          </a:p>
          <a:p>
            <a:pPr>
              <a:lnSpc>
                <a:spcPct val="90000"/>
              </a:lnSpc>
            </a:pPr>
            <a:r>
              <a:rPr lang="en-US"/>
              <a:t>Senseval brought careful evaluation of difficult WSD (many senses, different POS)</a:t>
            </a:r>
          </a:p>
          <a:p>
            <a:pPr>
              <a:lnSpc>
                <a:spcPct val="90000"/>
              </a:lnSpc>
            </a:pPr>
            <a:r>
              <a:rPr lang="en-US"/>
              <a:t>Senseval 1: more fine grained senses, wider range of types:</a:t>
            </a:r>
          </a:p>
          <a:p>
            <a:pPr lvl="1">
              <a:lnSpc>
                <a:spcPct val="90000"/>
              </a:lnSpc>
            </a:pPr>
            <a:r>
              <a:rPr lang="en-US"/>
              <a:t>Overall: about 75% accuracy</a:t>
            </a:r>
          </a:p>
          <a:p>
            <a:pPr lvl="1">
              <a:lnSpc>
                <a:spcPct val="90000"/>
              </a:lnSpc>
            </a:pPr>
            <a:r>
              <a:rPr lang="en-US"/>
              <a:t>Nouns: about 80% accuracy</a:t>
            </a:r>
          </a:p>
          <a:p>
            <a:pPr lvl="1">
              <a:lnSpc>
                <a:spcPct val="90000"/>
              </a:lnSpc>
            </a:pPr>
            <a:r>
              <a:rPr lang="en-US"/>
              <a:t>Verbs: about 70% accuracy</a:t>
            </a:r>
          </a:p>
        </p:txBody>
      </p:sp>
      <p:sp>
        <p:nvSpPr>
          <p:cNvPr id="1411074" name="Rectangle 2"/>
          <p:cNvSpPr>
            <a:spLocks noGrp="1" noChangeArrowheads="1"/>
          </p:cNvSpPr>
          <p:nvPr>
            <p:ph type="title"/>
          </p:nvPr>
        </p:nvSpPr>
        <p:spPr/>
        <p:txBody>
          <a:bodyPr/>
          <a:lstStyle/>
          <a:p>
            <a:r>
              <a:rPr lang="en-US"/>
              <a:t>WSD Performance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9" name="Rectangle 3"/>
          <p:cNvSpPr>
            <a:spLocks noGrp="1" noChangeArrowheads="1"/>
          </p:cNvSpPr>
          <p:nvPr>
            <p:ph idx="1"/>
          </p:nvPr>
        </p:nvSpPr>
        <p:spPr/>
        <p:txBody>
          <a:bodyPr/>
          <a:lstStyle/>
          <a:p>
            <a:r>
              <a:rPr lang="en-US"/>
              <a:t>Lexical Semantics</a:t>
            </a:r>
          </a:p>
          <a:p>
            <a:pPr lvl="1"/>
            <a:r>
              <a:rPr lang="en-US"/>
              <a:t>Homonymy, Polysemy, Synonymy</a:t>
            </a:r>
          </a:p>
          <a:p>
            <a:pPr lvl="1"/>
            <a:r>
              <a:rPr lang="en-US"/>
              <a:t>Thematic roles</a:t>
            </a:r>
          </a:p>
          <a:p>
            <a:r>
              <a:rPr lang="en-US"/>
              <a:t>Computational resource for lexical semantics</a:t>
            </a:r>
          </a:p>
          <a:p>
            <a:pPr lvl="1"/>
            <a:r>
              <a:rPr lang="en-US"/>
              <a:t>WordNet</a:t>
            </a:r>
          </a:p>
          <a:p>
            <a:r>
              <a:rPr lang="en-US"/>
              <a:t>Task</a:t>
            </a:r>
          </a:p>
          <a:p>
            <a:pPr lvl="1"/>
            <a:r>
              <a:rPr lang="en-US">
                <a:solidFill>
                  <a:srgbClr val="008000"/>
                </a:solidFill>
              </a:rPr>
              <a:t>Word sense disambiguation</a:t>
            </a:r>
          </a:p>
        </p:txBody>
      </p:sp>
      <p:sp>
        <p:nvSpPr>
          <p:cNvPr id="1319938" name="Rectangle 2"/>
          <p:cNvSpPr>
            <a:spLocks noGrp="1" noChangeArrowheads="1"/>
          </p:cNvSpPr>
          <p:nvPr>
            <p:ph type="title"/>
          </p:nvPr>
        </p:nvSpPr>
        <p:spPr/>
        <p:txBody>
          <a:bodyPr/>
          <a:lstStyle/>
          <a:p>
            <a:r>
              <a:rPr lang="en-US"/>
              <a:t>Summary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AutoShape 2"/>
          <p:cNvSpPr>
            <a:spLocks noGrp="1" noChangeArrowheads="1"/>
          </p:cNvSpPr>
          <p:nvPr>
            <p:ph type="title"/>
          </p:nvPr>
        </p:nvSpPr>
        <p:spPr/>
        <p:txBody>
          <a:bodyPr/>
          <a:lstStyle/>
          <a:p>
            <a:r>
              <a:rPr lang="en-US" dirty="0" smtClean="0"/>
              <a:t>Statistical NLP</a:t>
            </a:r>
            <a:endParaRPr lang="en-US" dirty="0"/>
          </a:p>
        </p:txBody>
      </p:sp>
      <p:sp>
        <p:nvSpPr>
          <p:cNvPr id="473091" name="Rectangle 3"/>
          <p:cNvSpPr>
            <a:spLocks noGrp="1" noChangeArrowheads="1"/>
          </p:cNvSpPr>
          <p:nvPr>
            <p:ph type="body" idx="1"/>
          </p:nvPr>
        </p:nvSpPr>
        <p:spPr/>
        <p:txBody>
          <a:bodyPr/>
          <a:lstStyle/>
          <a:p>
            <a:r>
              <a:rPr lang="en-US"/>
              <a:t>Machine Learning for NL Tasks</a:t>
            </a:r>
          </a:p>
          <a:p>
            <a:pPr lvl="2"/>
            <a:r>
              <a:rPr lang="en-US"/>
              <a:t>Some form of classification</a:t>
            </a:r>
            <a:br>
              <a:rPr lang="en-US"/>
            </a:br>
            <a:endParaRPr lang="en-US"/>
          </a:p>
          <a:p>
            <a:r>
              <a:rPr lang="en-US"/>
              <a:t>Experiment with the impact of different kinds of NLP knowledge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AutoShape 2"/>
          <p:cNvSpPr>
            <a:spLocks noGrp="1" noChangeArrowheads="1"/>
          </p:cNvSpPr>
          <p:nvPr>
            <p:ph type="title"/>
          </p:nvPr>
        </p:nvSpPr>
        <p:spPr>
          <a:xfrm>
            <a:off x="838200" y="838200"/>
            <a:ext cx="7772400" cy="990600"/>
          </a:xfrm>
        </p:spPr>
        <p:txBody>
          <a:bodyPr>
            <a:normAutofit fontScale="90000"/>
          </a:bodyPr>
          <a:lstStyle/>
          <a:p>
            <a:r>
              <a:rPr lang="en-US" sz="3200"/>
              <a:t>What useful things can we do with this knowledge?</a:t>
            </a:r>
          </a:p>
        </p:txBody>
      </p:sp>
      <p:sp>
        <p:nvSpPr>
          <p:cNvPr id="387075" name="Rectangle 3"/>
          <p:cNvSpPr>
            <a:spLocks noGrp="1" noChangeArrowheads="1"/>
          </p:cNvSpPr>
          <p:nvPr>
            <p:ph type="body" idx="1"/>
          </p:nvPr>
        </p:nvSpPr>
        <p:spPr>
          <a:xfrm>
            <a:off x="381000" y="1905000"/>
            <a:ext cx="8763000" cy="3724275"/>
          </a:xfrm>
        </p:spPr>
        <p:txBody>
          <a:bodyPr>
            <a:normAutofit fontScale="92500"/>
          </a:bodyPr>
          <a:lstStyle/>
          <a:p>
            <a:r>
              <a:rPr lang="en-US" sz="2600" dirty="0"/>
              <a:t>Find sentence boundaries, </a:t>
            </a:r>
            <a:r>
              <a:rPr lang="en-US" sz="2600" dirty="0" smtClean="0"/>
              <a:t>abbreviations</a:t>
            </a:r>
          </a:p>
          <a:p>
            <a:r>
              <a:rPr lang="en-US" sz="2600" dirty="0" smtClean="0"/>
              <a:t>Sense disambiguation</a:t>
            </a:r>
            <a:r>
              <a:rPr lang="en-US" sz="2600" dirty="0"/>
              <a:t/>
            </a:r>
            <a:br>
              <a:rPr lang="en-US" sz="2600" dirty="0"/>
            </a:br>
            <a:r>
              <a:rPr lang="en-US" sz="2600" dirty="0"/>
              <a:t>Find Named Entities (person names, company names, telephone numbers, addresses,…)</a:t>
            </a:r>
          </a:p>
          <a:p>
            <a:r>
              <a:rPr lang="en-US" sz="2600" dirty="0"/>
              <a:t>Find topic boundaries and classify articles into topics</a:t>
            </a:r>
          </a:p>
          <a:p>
            <a:r>
              <a:rPr lang="en-US" sz="2600" dirty="0"/>
              <a:t>Identify a document’s author and their opinion on the topic, pro or </a:t>
            </a:r>
            <a:r>
              <a:rPr lang="en-US" sz="2600" dirty="0" smtClean="0"/>
              <a:t>con</a:t>
            </a:r>
            <a:endParaRPr lang="en-US" sz="2600" dirty="0"/>
          </a:p>
          <a:p>
            <a:r>
              <a:rPr lang="en-US" sz="2600" dirty="0"/>
              <a:t>Answer simple questions (</a:t>
            </a:r>
            <a:r>
              <a:rPr lang="en-US" sz="2600" dirty="0">
                <a:solidFill>
                  <a:schemeClr val="hlink"/>
                </a:solidFill>
              </a:rPr>
              <a:t>factoids</a:t>
            </a:r>
            <a:r>
              <a:rPr lang="en-US" sz="2600" dirty="0"/>
              <a:t>)</a:t>
            </a:r>
          </a:p>
          <a:p>
            <a:r>
              <a:rPr lang="en-US" sz="2600" dirty="0"/>
              <a:t>Do simple summarization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Find or annotate a corpus</a:t>
            </a:r>
            <a:br>
              <a:rPr lang="en-US" dirty="0" smtClean="0"/>
            </a:br>
            <a:endParaRPr lang="en-US" dirty="0" smtClean="0"/>
          </a:p>
          <a:p>
            <a:r>
              <a:rPr lang="en-US" dirty="0" smtClean="0"/>
              <a:t>Divide into training and test</a:t>
            </a:r>
            <a:endParaRPr lang="en-US" dirty="0"/>
          </a:p>
        </p:txBody>
      </p:sp>
      <p:sp>
        <p:nvSpPr>
          <p:cNvPr id="3" name="Title 2"/>
          <p:cNvSpPr>
            <a:spLocks noGrp="1"/>
          </p:cNvSpPr>
          <p:nvPr>
            <p:ph type="title"/>
          </p:nvPr>
        </p:nvSpPr>
        <p:spPr/>
        <p:txBody>
          <a:bodyPr/>
          <a:lstStyle/>
          <a:p>
            <a:r>
              <a:rPr lang="en-US" dirty="0" smtClean="0"/>
              <a:t>Corpus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AutoShape 2"/>
          <p:cNvSpPr>
            <a:spLocks noGrp="1" noChangeArrowheads="1"/>
          </p:cNvSpPr>
          <p:nvPr>
            <p:ph type="title"/>
          </p:nvPr>
        </p:nvSpPr>
        <p:spPr/>
        <p:txBody>
          <a:bodyPr/>
          <a:lstStyle/>
          <a:p>
            <a:r>
              <a:rPr lang="en-US" sz="3200"/>
              <a:t>Next, we pose a question…the </a:t>
            </a:r>
            <a:r>
              <a:rPr lang="en-US" sz="3200">
                <a:solidFill>
                  <a:srgbClr val="339966"/>
                </a:solidFill>
              </a:rPr>
              <a:t>dependent variable</a:t>
            </a:r>
          </a:p>
        </p:txBody>
      </p:sp>
      <p:sp>
        <p:nvSpPr>
          <p:cNvPr id="392195" name="Rectangle 3"/>
          <p:cNvSpPr>
            <a:spLocks noGrp="1" noChangeArrowheads="1"/>
          </p:cNvSpPr>
          <p:nvPr>
            <p:ph type="body" idx="1"/>
          </p:nvPr>
        </p:nvSpPr>
        <p:spPr>
          <a:xfrm>
            <a:off x="685800" y="1676400"/>
            <a:ext cx="7693025" cy="3663950"/>
          </a:xfrm>
        </p:spPr>
        <p:txBody>
          <a:bodyPr/>
          <a:lstStyle/>
          <a:p>
            <a:pPr>
              <a:lnSpc>
                <a:spcPct val="90000"/>
              </a:lnSpc>
            </a:pPr>
            <a:r>
              <a:rPr lang="en-US" sz="2400" dirty="0"/>
              <a:t>Binary questions:  </a:t>
            </a:r>
          </a:p>
          <a:p>
            <a:pPr lvl="1">
              <a:lnSpc>
                <a:spcPct val="90000"/>
              </a:lnSpc>
            </a:pPr>
            <a:r>
              <a:rPr lang="en-US" sz="2000" dirty="0"/>
              <a:t>Is this word followed by a sentence boundary or not?  </a:t>
            </a:r>
          </a:p>
          <a:p>
            <a:pPr lvl="1">
              <a:lnSpc>
                <a:spcPct val="90000"/>
              </a:lnSpc>
            </a:pPr>
            <a:r>
              <a:rPr lang="en-US" sz="2000" dirty="0"/>
              <a:t>A topic boundary?</a:t>
            </a:r>
          </a:p>
          <a:p>
            <a:pPr lvl="1">
              <a:lnSpc>
                <a:spcPct val="90000"/>
              </a:lnSpc>
            </a:pPr>
            <a:r>
              <a:rPr lang="en-US" sz="2000" dirty="0"/>
              <a:t>Does this word begin a person name?  End one?</a:t>
            </a:r>
          </a:p>
          <a:p>
            <a:pPr lvl="1">
              <a:lnSpc>
                <a:spcPct val="90000"/>
              </a:lnSpc>
            </a:pPr>
            <a:r>
              <a:rPr lang="en-US" sz="2000" dirty="0"/>
              <a:t>Should this word or sentence be included in a summary?</a:t>
            </a:r>
          </a:p>
          <a:p>
            <a:pPr>
              <a:lnSpc>
                <a:spcPct val="90000"/>
              </a:lnSpc>
            </a:pPr>
            <a:r>
              <a:rPr lang="en-US" sz="2400" dirty="0"/>
              <a:t>Classification:</a:t>
            </a:r>
          </a:p>
          <a:p>
            <a:pPr lvl="1">
              <a:lnSpc>
                <a:spcPct val="90000"/>
              </a:lnSpc>
            </a:pPr>
            <a:r>
              <a:rPr lang="en-US" sz="2000" dirty="0"/>
              <a:t>Is this document about medical issues?  Politics? Religion?  Sports? …</a:t>
            </a:r>
          </a:p>
          <a:p>
            <a:pPr>
              <a:lnSpc>
                <a:spcPct val="90000"/>
              </a:lnSpc>
            </a:pPr>
            <a:r>
              <a:rPr lang="en-US" sz="2400" dirty="0"/>
              <a:t>Predicting continuous variables:</a:t>
            </a:r>
          </a:p>
          <a:p>
            <a:pPr lvl="1">
              <a:lnSpc>
                <a:spcPct val="90000"/>
              </a:lnSpc>
            </a:pPr>
            <a:r>
              <a:rPr lang="en-US" sz="2000" dirty="0"/>
              <a:t>How loud or high should this utterance be produced?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 subset of </a:t>
            </a:r>
            <a:r>
              <a:rPr lang="en-US" dirty="0" err="1" smtClean="0"/>
              <a:t>WordNet</a:t>
            </a:r>
            <a:r>
              <a:rPr lang="en-US" dirty="0" smtClean="0"/>
              <a:t> sense representation commonly used</a:t>
            </a:r>
          </a:p>
          <a:p>
            <a:r>
              <a:rPr lang="en-US" dirty="0" err="1" smtClean="0"/>
              <a:t>WordNet</a:t>
            </a:r>
            <a:r>
              <a:rPr lang="en-US" dirty="0" smtClean="0"/>
              <a:t> provides many relations that capture meaning</a:t>
            </a:r>
          </a:p>
          <a:p>
            <a:r>
              <a:rPr lang="en-US" dirty="0" smtClean="0"/>
              <a:t>To do WSD, need a training corpus tagged with senses</a:t>
            </a:r>
          </a:p>
          <a:p>
            <a:r>
              <a:rPr lang="en-US" dirty="0" smtClean="0"/>
              <a:t>Naïve </a:t>
            </a:r>
            <a:r>
              <a:rPr lang="en-US" dirty="0" err="1" smtClean="0"/>
              <a:t>Bayes</a:t>
            </a:r>
            <a:r>
              <a:rPr lang="en-US" dirty="0" smtClean="0"/>
              <a:t> </a:t>
            </a:r>
            <a:r>
              <a:rPr lang="en-US" dirty="0" smtClean="0"/>
              <a:t>approach to learning the correct sense</a:t>
            </a:r>
          </a:p>
          <a:p>
            <a:pPr lvl="1"/>
            <a:r>
              <a:rPr lang="en-US" dirty="0" smtClean="0"/>
              <a:t>Probability of a specific sense given a set of features</a:t>
            </a:r>
          </a:p>
          <a:p>
            <a:pPr lvl="1"/>
            <a:r>
              <a:rPr lang="en-US" dirty="0" err="1" smtClean="0"/>
              <a:t>Collocational</a:t>
            </a:r>
            <a:r>
              <a:rPr lang="en-US" dirty="0" smtClean="0"/>
              <a:t> features</a:t>
            </a:r>
          </a:p>
          <a:p>
            <a:pPr lvl="1"/>
            <a:r>
              <a:rPr lang="en-US" dirty="0" smtClean="0"/>
              <a:t>Bag of words</a:t>
            </a:r>
          </a:p>
        </p:txBody>
      </p:sp>
      <p:sp>
        <p:nvSpPr>
          <p:cNvPr id="3" name="Title 2"/>
          <p:cNvSpPr>
            <a:spLocks noGrp="1"/>
          </p:cNvSpPr>
          <p:nvPr>
            <p:ph type="title"/>
          </p:nvPr>
        </p:nvSpPr>
        <p:spPr/>
        <p:txBody>
          <a:bodyPr/>
          <a:lstStyle/>
          <a:p>
            <a:r>
              <a:rPr lang="en-US" dirty="0" smtClean="0"/>
              <a:t>Recap on WSD</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AutoShape 1026"/>
          <p:cNvSpPr>
            <a:spLocks noGrp="1" noChangeArrowheads="1"/>
          </p:cNvSpPr>
          <p:nvPr>
            <p:ph type="title"/>
          </p:nvPr>
        </p:nvSpPr>
        <p:spPr>
          <a:xfrm>
            <a:off x="838200" y="838200"/>
            <a:ext cx="7772400" cy="990600"/>
          </a:xfrm>
        </p:spPr>
        <p:txBody>
          <a:bodyPr>
            <a:normAutofit fontScale="90000"/>
          </a:bodyPr>
          <a:lstStyle/>
          <a:p>
            <a:r>
              <a:rPr lang="en-US" sz="3200"/>
              <a:t>Finding a suitable corpus and preparing it for analysis</a:t>
            </a:r>
          </a:p>
        </p:txBody>
      </p:sp>
      <p:sp>
        <p:nvSpPr>
          <p:cNvPr id="372739" name="Rectangle 1027"/>
          <p:cNvSpPr>
            <a:spLocks noGrp="1" noChangeArrowheads="1"/>
          </p:cNvSpPr>
          <p:nvPr>
            <p:ph type="body" idx="1"/>
          </p:nvPr>
        </p:nvSpPr>
        <p:spPr>
          <a:xfrm>
            <a:off x="381000" y="1828800"/>
            <a:ext cx="7772400" cy="4800600"/>
          </a:xfrm>
        </p:spPr>
        <p:txBody>
          <a:bodyPr/>
          <a:lstStyle/>
          <a:p>
            <a:pPr>
              <a:lnSpc>
                <a:spcPct val="80000"/>
              </a:lnSpc>
            </a:pPr>
            <a:r>
              <a:rPr lang="en-US" sz="2400" dirty="0"/>
              <a:t>Which corpora can answer my question?</a:t>
            </a:r>
          </a:p>
          <a:p>
            <a:pPr lvl="1">
              <a:lnSpc>
                <a:spcPct val="80000"/>
              </a:lnSpc>
            </a:pPr>
            <a:r>
              <a:rPr lang="en-US" sz="2000" dirty="0"/>
              <a:t>Do I need to get them </a:t>
            </a:r>
            <a:r>
              <a:rPr lang="en-US" sz="2000" dirty="0">
                <a:solidFill>
                  <a:srgbClr val="339966"/>
                </a:solidFill>
              </a:rPr>
              <a:t>labeled</a:t>
            </a:r>
            <a:r>
              <a:rPr lang="en-US" sz="2000" dirty="0"/>
              <a:t> to do so?</a:t>
            </a:r>
          </a:p>
          <a:p>
            <a:pPr>
              <a:lnSpc>
                <a:spcPct val="80000"/>
              </a:lnSpc>
            </a:pPr>
            <a:r>
              <a:rPr lang="en-US" sz="2400" dirty="0"/>
              <a:t>Dividing the corpus into training and test corpora</a:t>
            </a:r>
          </a:p>
          <a:p>
            <a:pPr lvl="1">
              <a:lnSpc>
                <a:spcPct val="80000"/>
              </a:lnSpc>
            </a:pPr>
            <a:r>
              <a:rPr lang="en-US" sz="2000" dirty="0"/>
              <a:t>To develop a model, we need a </a:t>
            </a:r>
            <a:r>
              <a:rPr lang="en-US" sz="2000" dirty="0">
                <a:solidFill>
                  <a:srgbClr val="339966"/>
                </a:solidFill>
              </a:rPr>
              <a:t>training corpus</a:t>
            </a:r>
          </a:p>
          <a:p>
            <a:pPr lvl="2">
              <a:lnSpc>
                <a:spcPct val="80000"/>
              </a:lnSpc>
            </a:pPr>
            <a:r>
              <a:rPr lang="en-US" sz="1800" dirty="0"/>
              <a:t>overly narrow corpus: doesn’t generalize</a:t>
            </a:r>
          </a:p>
          <a:p>
            <a:pPr lvl="2">
              <a:lnSpc>
                <a:spcPct val="80000"/>
              </a:lnSpc>
            </a:pPr>
            <a:r>
              <a:rPr lang="en-US" sz="1800" dirty="0"/>
              <a:t>overly general corpus:  don't reflect task or domain</a:t>
            </a:r>
          </a:p>
          <a:p>
            <a:pPr lvl="1">
              <a:lnSpc>
                <a:spcPct val="80000"/>
              </a:lnSpc>
            </a:pPr>
            <a:r>
              <a:rPr lang="en-US" sz="2000" dirty="0"/>
              <a:t>To demonstrate how general our model is, we need a </a:t>
            </a:r>
            <a:r>
              <a:rPr lang="en-US" sz="2000" dirty="0">
                <a:solidFill>
                  <a:srgbClr val="339966"/>
                </a:solidFill>
              </a:rPr>
              <a:t>test</a:t>
            </a:r>
            <a:r>
              <a:rPr lang="en-US" sz="2000" dirty="0">
                <a:solidFill>
                  <a:schemeClr val="accent2"/>
                </a:solidFill>
              </a:rPr>
              <a:t> </a:t>
            </a:r>
            <a:r>
              <a:rPr lang="en-US" sz="2000" dirty="0">
                <a:solidFill>
                  <a:srgbClr val="339966"/>
                </a:solidFill>
              </a:rPr>
              <a:t>corpus</a:t>
            </a:r>
            <a:r>
              <a:rPr lang="en-US" sz="2000" dirty="0"/>
              <a:t> to </a:t>
            </a:r>
            <a:r>
              <a:rPr lang="en-US" sz="2000" dirty="0">
                <a:solidFill>
                  <a:srgbClr val="339966"/>
                </a:solidFill>
              </a:rPr>
              <a:t>evaluate</a:t>
            </a:r>
            <a:r>
              <a:rPr lang="en-US" sz="2000" dirty="0"/>
              <a:t> the model</a:t>
            </a:r>
          </a:p>
          <a:p>
            <a:pPr lvl="2">
              <a:lnSpc>
                <a:spcPct val="80000"/>
              </a:lnSpc>
            </a:pPr>
            <a:r>
              <a:rPr lang="en-US" sz="1800" dirty="0">
                <a:solidFill>
                  <a:srgbClr val="339966"/>
                </a:solidFill>
              </a:rPr>
              <a:t>Development test</a:t>
            </a:r>
            <a:r>
              <a:rPr lang="en-US" sz="1800" dirty="0"/>
              <a:t> set vs. </a:t>
            </a:r>
            <a:r>
              <a:rPr lang="en-US" sz="1800" dirty="0">
                <a:solidFill>
                  <a:srgbClr val="339966"/>
                </a:solidFill>
              </a:rPr>
              <a:t>held out test set</a:t>
            </a:r>
          </a:p>
          <a:p>
            <a:pPr lvl="1">
              <a:lnSpc>
                <a:spcPct val="80000"/>
              </a:lnSpc>
            </a:pPr>
            <a:r>
              <a:rPr lang="en-US" sz="2000" dirty="0"/>
              <a:t>To evaluate our model we must choose an </a:t>
            </a:r>
            <a:r>
              <a:rPr lang="en-US" sz="2000" dirty="0">
                <a:solidFill>
                  <a:srgbClr val="339966"/>
                </a:solidFill>
              </a:rPr>
              <a:t>evaluation metric</a:t>
            </a:r>
          </a:p>
          <a:p>
            <a:pPr lvl="2">
              <a:lnSpc>
                <a:spcPct val="80000"/>
              </a:lnSpc>
            </a:pPr>
            <a:r>
              <a:rPr lang="en-US" sz="1800" dirty="0">
                <a:solidFill>
                  <a:srgbClr val="339966"/>
                </a:solidFill>
              </a:rPr>
              <a:t>Accuracy</a:t>
            </a:r>
          </a:p>
          <a:p>
            <a:pPr lvl="2">
              <a:lnSpc>
                <a:spcPct val="80000"/>
              </a:lnSpc>
            </a:pPr>
            <a:r>
              <a:rPr lang="en-US" sz="1800" dirty="0">
                <a:solidFill>
                  <a:srgbClr val="339966"/>
                </a:solidFill>
              </a:rPr>
              <a:t>Precision, recall, F-measure,…</a:t>
            </a:r>
          </a:p>
          <a:p>
            <a:pPr lvl="2">
              <a:lnSpc>
                <a:spcPct val="80000"/>
              </a:lnSpc>
            </a:pPr>
            <a:r>
              <a:rPr lang="en-US" sz="1800" dirty="0">
                <a:solidFill>
                  <a:srgbClr val="339966"/>
                </a:solidFill>
              </a:rPr>
              <a:t>Cross validation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0" name="AutoShape 4"/>
          <p:cNvSpPr>
            <a:spLocks noGrp="1" noChangeArrowheads="1"/>
          </p:cNvSpPr>
          <p:nvPr>
            <p:ph type="title"/>
          </p:nvPr>
        </p:nvSpPr>
        <p:spPr/>
        <p:txBody>
          <a:bodyPr/>
          <a:lstStyle/>
          <a:p>
            <a:r>
              <a:rPr lang="en-US"/>
              <a:t>Then we build the model…</a:t>
            </a:r>
          </a:p>
        </p:txBody>
      </p:sp>
      <p:sp>
        <p:nvSpPr>
          <p:cNvPr id="388101" name="Rectangle 5"/>
          <p:cNvSpPr>
            <a:spLocks noGrp="1" noChangeArrowheads="1"/>
          </p:cNvSpPr>
          <p:nvPr>
            <p:ph type="body" idx="1"/>
          </p:nvPr>
        </p:nvSpPr>
        <p:spPr>
          <a:xfrm>
            <a:off x="304800" y="1371600"/>
            <a:ext cx="8458200" cy="5181600"/>
          </a:xfrm>
        </p:spPr>
        <p:txBody>
          <a:bodyPr>
            <a:normAutofit fontScale="92500" lnSpcReduction="20000"/>
          </a:bodyPr>
          <a:lstStyle/>
          <a:p>
            <a:pPr>
              <a:lnSpc>
                <a:spcPct val="80000"/>
              </a:lnSpc>
            </a:pPr>
            <a:r>
              <a:rPr lang="en-US" sz="2800" dirty="0"/>
              <a:t>Identify the </a:t>
            </a:r>
            <a:r>
              <a:rPr lang="en-US" sz="2800" dirty="0">
                <a:solidFill>
                  <a:srgbClr val="339966"/>
                </a:solidFill>
              </a:rPr>
              <a:t>dependent variable</a:t>
            </a:r>
            <a:r>
              <a:rPr lang="en-US" sz="2800" dirty="0"/>
              <a:t>:  what do we want to predict or classify?</a:t>
            </a:r>
          </a:p>
          <a:p>
            <a:pPr lvl="1">
              <a:lnSpc>
                <a:spcPct val="80000"/>
              </a:lnSpc>
            </a:pPr>
            <a:r>
              <a:rPr lang="en-US" sz="2200" dirty="0"/>
              <a:t>Does this word begin a person name?  Is this word within a person name?  </a:t>
            </a:r>
          </a:p>
          <a:p>
            <a:pPr lvl="1">
              <a:lnSpc>
                <a:spcPct val="80000"/>
              </a:lnSpc>
            </a:pPr>
            <a:r>
              <a:rPr lang="en-US" sz="2200" dirty="0"/>
              <a:t>Is this document about sports?  stocks? Health? International news? </a:t>
            </a:r>
            <a:r>
              <a:rPr lang="en-US" sz="2200" dirty="0" smtClean="0"/>
              <a:t>???</a:t>
            </a:r>
            <a:r>
              <a:rPr lang="en-US" sz="1800" dirty="0" smtClean="0"/>
              <a:t/>
            </a:r>
            <a:br>
              <a:rPr lang="en-US" sz="1800" dirty="0" smtClean="0"/>
            </a:br>
            <a:endParaRPr lang="en-US" sz="1800" dirty="0"/>
          </a:p>
          <a:p>
            <a:pPr>
              <a:lnSpc>
                <a:spcPct val="80000"/>
              </a:lnSpc>
            </a:pPr>
            <a:r>
              <a:rPr lang="en-US" sz="3000" dirty="0"/>
              <a:t>Identify the </a:t>
            </a:r>
            <a:r>
              <a:rPr lang="en-US" sz="3000" dirty="0">
                <a:solidFill>
                  <a:srgbClr val="339966"/>
                </a:solidFill>
              </a:rPr>
              <a:t>independent variables</a:t>
            </a:r>
            <a:r>
              <a:rPr lang="en-US" sz="3000" dirty="0"/>
              <a:t>: what features might help to </a:t>
            </a:r>
            <a:r>
              <a:rPr lang="en-US" sz="3000" b="1" i="1" dirty="0">
                <a:solidFill>
                  <a:schemeClr val="hlink"/>
                </a:solidFill>
              </a:rPr>
              <a:t>predict</a:t>
            </a:r>
            <a:r>
              <a:rPr lang="en-US" sz="3000" dirty="0"/>
              <a:t> the dependent variable?</a:t>
            </a:r>
          </a:p>
          <a:p>
            <a:pPr lvl="1">
              <a:lnSpc>
                <a:spcPct val="80000"/>
              </a:lnSpc>
            </a:pPr>
            <a:r>
              <a:rPr lang="en-US" sz="2400" dirty="0"/>
              <a:t>What words are used in the document?</a:t>
            </a:r>
          </a:p>
          <a:p>
            <a:pPr lvl="1">
              <a:lnSpc>
                <a:spcPct val="80000"/>
              </a:lnSpc>
            </a:pPr>
            <a:r>
              <a:rPr lang="en-US" sz="2400" dirty="0"/>
              <a:t>Does ‘hockey’ appear in this document?</a:t>
            </a:r>
          </a:p>
          <a:p>
            <a:pPr lvl="1">
              <a:lnSpc>
                <a:spcPct val="80000"/>
              </a:lnSpc>
            </a:pPr>
            <a:r>
              <a:rPr lang="en-US" sz="2400" dirty="0"/>
              <a:t>What is this word’s POS?  What is the POS of the word before it?  After it?</a:t>
            </a:r>
          </a:p>
          <a:p>
            <a:pPr lvl="1">
              <a:lnSpc>
                <a:spcPct val="80000"/>
              </a:lnSpc>
            </a:pPr>
            <a:r>
              <a:rPr lang="en-US" sz="2400" dirty="0"/>
              <a:t>Is this word capitalized?  Is it followed by a ‘.’?</a:t>
            </a:r>
          </a:p>
          <a:p>
            <a:pPr lvl="1">
              <a:lnSpc>
                <a:spcPct val="80000"/>
              </a:lnSpc>
            </a:pPr>
            <a:r>
              <a:rPr lang="en-US" sz="2400" dirty="0"/>
              <a:t>Do terms play a role? (e.g., “myocardial infarction”, “stock market,” “live stock”)</a:t>
            </a:r>
          </a:p>
          <a:p>
            <a:pPr lvl="1">
              <a:lnSpc>
                <a:spcPct val="80000"/>
              </a:lnSpc>
            </a:pPr>
            <a:r>
              <a:rPr lang="en-US" sz="2400" dirty="0"/>
              <a:t>How far is this word from the beginning of its sentence</a:t>
            </a:r>
            <a:r>
              <a:rPr lang="en-US" sz="2400" dirty="0" smtClean="0"/>
              <a:t>?</a:t>
            </a:r>
            <a:r>
              <a:rPr lang="en-US" sz="1800" dirty="0" smtClean="0"/>
              <a:t/>
            </a:r>
            <a:br>
              <a:rPr lang="en-US" sz="1800" dirty="0" smtClean="0"/>
            </a:br>
            <a:endParaRPr lang="en-US" sz="1800" dirty="0"/>
          </a:p>
          <a:p>
            <a:pPr>
              <a:lnSpc>
                <a:spcPct val="80000"/>
              </a:lnSpc>
            </a:pPr>
            <a:r>
              <a:rPr lang="en-US" sz="3000" dirty="0"/>
              <a:t>Extract the values of each variable from the corpus by some automatic means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AutoShape 2"/>
          <p:cNvSpPr>
            <a:spLocks noGrp="1" noChangeArrowheads="1"/>
          </p:cNvSpPr>
          <p:nvPr>
            <p:ph type="title"/>
          </p:nvPr>
        </p:nvSpPr>
        <p:spPr/>
        <p:txBody>
          <a:bodyPr/>
          <a:lstStyle/>
          <a:p>
            <a:r>
              <a:rPr lang="en-US" sz="3200"/>
              <a:t>A Sample Feature Vector for Sentence-Ending Detection</a:t>
            </a:r>
          </a:p>
        </p:txBody>
      </p:sp>
      <p:graphicFrame>
        <p:nvGraphicFramePr>
          <p:cNvPr id="390216" name="Group 72"/>
          <p:cNvGraphicFramePr>
            <a:graphicFrameLocks noGrp="1"/>
          </p:cNvGraphicFramePr>
          <p:nvPr>
            <p:ph idx="1"/>
          </p:nvPr>
        </p:nvGraphicFramePr>
        <p:xfrm>
          <a:off x="838200" y="2362200"/>
          <a:ext cx="8077200" cy="3724276"/>
        </p:xfrm>
        <a:graphic>
          <a:graphicData uri="http://schemas.openxmlformats.org/drawingml/2006/table">
            <a:tbl>
              <a:tblPr/>
              <a:tblGrid>
                <a:gridCol w="1501775"/>
                <a:gridCol w="1035050"/>
                <a:gridCol w="1125538"/>
                <a:gridCol w="1501775"/>
                <a:gridCol w="1511300"/>
                <a:gridCol w="1401762"/>
              </a:tblGrid>
              <a:tr h="7445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WordID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POS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Cap?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 After?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Dist/Sbeg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End?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Clinton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won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easily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Adv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but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Conj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AutoShape 2"/>
          <p:cNvSpPr>
            <a:spLocks noGrp="1" noChangeArrowheads="1"/>
          </p:cNvSpPr>
          <p:nvPr>
            <p:ph type="title"/>
          </p:nvPr>
        </p:nvSpPr>
        <p:spPr/>
        <p:txBody>
          <a:bodyPr>
            <a:normAutofit fontScale="90000"/>
          </a:bodyPr>
          <a:lstStyle/>
          <a:p>
            <a:r>
              <a:rPr lang="en-US"/>
              <a:t>An Example: Genre Identification</a:t>
            </a:r>
          </a:p>
        </p:txBody>
      </p:sp>
      <p:sp>
        <p:nvSpPr>
          <p:cNvPr id="474115" name="Rectangle 3"/>
          <p:cNvSpPr>
            <a:spLocks noGrp="1" noChangeArrowheads="1"/>
          </p:cNvSpPr>
          <p:nvPr>
            <p:ph type="body" idx="1"/>
          </p:nvPr>
        </p:nvSpPr>
        <p:spPr/>
        <p:txBody>
          <a:bodyPr/>
          <a:lstStyle/>
          <a:p>
            <a:r>
              <a:rPr lang="en-US"/>
              <a:t>Automatically determine</a:t>
            </a:r>
          </a:p>
          <a:p>
            <a:pPr lvl="2"/>
            <a:r>
              <a:rPr lang="en-US"/>
              <a:t>Short story</a:t>
            </a:r>
          </a:p>
          <a:p>
            <a:pPr lvl="3"/>
            <a:r>
              <a:rPr lang="en-US"/>
              <a:t>Aesop’s Fable</a:t>
            </a:r>
          </a:p>
          <a:p>
            <a:pPr lvl="3"/>
            <a:r>
              <a:rPr lang="en-US"/>
              <a:t>Fairy Tale</a:t>
            </a:r>
          </a:p>
          <a:p>
            <a:pPr lvl="3"/>
            <a:r>
              <a:rPr lang="en-US"/>
              <a:t>Children’s story</a:t>
            </a:r>
          </a:p>
          <a:p>
            <a:pPr lvl="2"/>
            <a:r>
              <a:rPr lang="en-US"/>
              <a:t>Poetry</a:t>
            </a:r>
          </a:p>
          <a:p>
            <a:pPr lvl="2"/>
            <a:r>
              <a:rPr lang="en-US"/>
              <a:t>News</a:t>
            </a:r>
          </a:p>
          <a:p>
            <a:pPr lvl="2"/>
            <a:r>
              <a:rPr lang="en-US"/>
              <a:t>Email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AutoShape 2"/>
          <p:cNvSpPr>
            <a:spLocks noGrp="1" noChangeArrowheads="1"/>
          </p:cNvSpPr>
          <p:nvPr>
            <p:ph type="title"/>
          </p:nvPr>
        </p:nvSpPr>
        <p:spPr/>
        <p:txBody>
          <a:bodyPr/>
          <a:lstStyle/>
          <a:p>
            <a:r>
              <a:rPr lang="en-US"/>
              <a:t>Corpus?</a:t>
            </a:r>
          </a:p>
        </p:txBody>
      </p:sp>
      <p:sp>
        <p:nvSpPr>
          <p:cNvPr id="475139" name="Rectangle 3"/>
          <p:cNvSpPr>
            <a:spLocks noGrp="1" noChangeArrowheads="1"/>
          </p:cNvSpPr>
          <p:nvPr>
            <p:ph type="body" idx="1"/>
          </p:nvPr>
        </p:nvSpPr>
        <p:spPr/>
        <p:txBody>
          <a:bodyPr/>
          <a:lstStyle/>
          <a:p>
            <a:r>
              <a:rPr lang="en-US"/>
              <a:t>British National Corpus</a:t>
            </a:r>
          </a:p>
          <a:p>
            <a:pPr lvl="1"/>
            <a:r>
              <a:rPr lang="en-US"/>
              <a:t>Poetry</a:t>
            </a:r>
          </a:p>
          <a:p>
            <a:pPr lvl="1"/>
            <a:r>
              <a:rPr lang="en-US"/>
              <a:t>Fiction</a:t>
            </a:r>
          </a:p>
          <a:p>
            <a:pPr lvl="1"/>
            <a:r>
              <a:rPr lang="en-US"/>
              <a:t>Academic Prose</a:t>
            </a:r>
          </a:p>
          <a:p>
            <a:pPr lvl="1"/>
            <a:r>
              <a:rPr lang="en-US"/>
              <a:t>Non-academic Prose</a:t>
            </a:r>
          </a:p>
          <a:p>
            <a:r>
              <a:rPr lang="en-US">
                <a:hlinkClick r:id="rId3"/>
              </a:rPr>
              <a:t>http://aesopfables.com</a:t>
            </a:r>
            <a:endParaRPr lang="en-US"/>
          </a:p>
          <a:p>
            <a:r>
              <a:rPr lang="en-US"/>
              <a:t>Enron corpus: http://www.cs.cmu.edu/~enron/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AutoShape 2"/>
          <p:cNvSpPr>
            <a:spLocks noGrp="1" noChangeArrowheads="1"/>
          </p:cNvSpPr>
          <p:nvPr>
            <p:ph type="title"/>
          </p:nvPr>
        </p:nvSpPr>
        <p:spPr/>
        <p:txBody>
          <a:bodyPr/>
          <a:lstStyle/>
          <a:p>
            <a:r>
              <a:rPr lang="en-US"/>
              <a:t>Features?</a:t>
            </a:r>
          </a:p>
        </p:txBody>
      </p:sp>
      <p:sp>
        <p:nvSpPr>
          <p:cNvPr id="476163" name="Rectangle 3"/>
          <p:cNvSpPr>
            <a:spLocks noGrp="1" noChangeArrowheads="1"/>
          </p:cNvSpPr>
          <p:nvPr>
            <p:ph type="body"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AutoShape 2"/>
          <p:cNvSpPr>
            <a:spLocks noGrp="1" noChangeArrowheads="1"/>
          </p:cNvSpPr>
          <p:nvPr>
            <p:ph type="title"/>
          </p:nvPr>
        </p:nvSpPr>
        <p:spPr/>
        <p:txBody>
          <a:bodyPr/>
          <a:lstStyle/>
          <a:p>
            <a:r>
              <a:rPr lang="en-US"/>
              <a:t>The Ant and the Dove</a:t>
            </a:r>
          </a:p>
        </p:txBody>
      </p:sp>
      <p:sp>
        <p:nvSpPr>
          <p:cNvPr id="478211" name="Rectangle 3"/>
          <p:cNvSpPr>
            <a:spLocks noGrp="1" noChangeArrowheads="1"/>
          </p:cNvSpPr>
          <p:nvPr>
            <p:ph type="body" idx="1"/>
          </p:nvPr>
        </p:nvSpPr>
        <p:spPr/>
        <p:txBody>
          <a:bodyPr/>
          <a:lstStyle/>
          <a:p>
            <a:pPr>
              <a:lnSpc>
                <a:spcPct val="90000"/>
              </a:lnSpc>
              <a:buFont typeface="Wingdings" pitchFamily="2" charset="2"/>
              <a:buNone/>
            </a:pPr>
            <a:r>
              <a:rPr lang="en-US" sz="2000"/>
              <a:t>AN ANT went to the bank of a river to quench its thirst, and being carried away by the rush of the stream, was on the point of drowning. A Dove sitting on a tree overhanging the water plucked a leaf and let it fall into the stream close to her. The Ant climbed onto it and floated in safety to the bank. Shortly afterwards a birdcatcher came and stood under the tree, and laid his lime-twigs for the Dove, which sat in the branches. The Ant, perceiving his design, stung him in the foot. In pain the birdcatcher threw down the twigs, and the noise made the Dove take wing. </a:t>
            </a:r>
            <a:br>
              <a:rPr lang="en-US" sz="2000"/>
            </a:br>
            <a:endParaRPr lang="en-US" sz="2000"/>
          </a:p>
          <a:p>
            <a:pPr>
              <a:lnSpc>
                <a:spcPct val="90000"/>
              </a:lnSpc>
              <a:buFont typeface="Wingdings" pitchFamily="2" charset="2"/>
              <a:buNone/>
            </a:pPr>
            <a:r>
              <a:rPr lang="en-US" sz="2000"/>
              <a:t>One good turn deserves another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AutoShape 2"/>
          <p:cNvSpPr>
            <a:spLocks noGrp="1" noChangeArrowheads="1"/>
          </p:cNvSpPr>
          <p:nvPr>
            <p:ph type="title"/>
          </p:nvPr>
        </p:nvSpPr>
        <p:spPr/>
        <p:txBody>
          <a:bodyPr/>
          <a:lstStyle/>
          <a:p>
            <a:r>
              <a:rPr lang="en-US"/>
              <a:t>First Fig</a:t>
            </a:r>
          </a:p>
        </p:txBody>
      </p:sp>
      <p:sp>
        <p:nvSpPr>
          <p:cNvPr id="479235" name="Rectangle 3"/>
          <p:cNvSpPr>
            <a:spLocks noGrp="1" noChangeArrowheads="1"/>
          </p:cNvSpPr>
          <p:nvPr>
            <p:ph type="body" idx="1"/>
          </p:nvPr>
        </p:nvSpPr>
        <p:spPr>
          <a:xfrm>
            <a:off x="838200" y="2667000"/>
            <a:ext cx="7693025" cy="3724275"/>
          </a:xfrm>
        </p:spPr>
        <p:txBody>
          <a:bodyPr/>
          <a:lstStyle/>
          <a:p>
            <a:pPr lvl="1">
              <a:buFontTx/>
              <a:buNone/>
            </a:pPr>
            <a:r>
              <a:rPr lang="en-US"/>
              <a:t>My candle burns at both ends; </a:t>
            </a:r>
          </a:p>
          <a:p>
            <a:pPr lvl="2">
              <a:buFont typeface="Wingdings" pitchFamily="2" charset="2"/>
              <a:buNone/>
            </a:pPr>
            <a:r>
              <a:rPr lang="en-US"/>
              <a:t>It will not last the night;</a:t>
            </a:r>
          </a:p>
          <a:p>
            <a:pPr lvl="1">
              <a:buFontTx/>
              <a:buNone/>
            </a:pPr>
            <a:r>
              <a:rPr lang="en-US"/>
              <a:t>But ah, my foes, and oh, my friends-- </a:t>
            </a:r>
          </a:p>
          <a:p>
            <a:pPr lvl="2">
              <a:buFont typeface="Wingdings" pitchFamily="2" charset="2"/>
              <a:buNone/>
            </a:pPr>
            <a:r>
              <a:rPr lang="en-US"/>
              <a:t>It gives a lovely light!</a:t>
            </a:r>
            <a:br>
              <a:rPr lang="en-US"/>
            </a:br>
            <a:r>
              <a:rPr lang="en-US"/>
              <a:t/>
            </a:r>
            <a:br>
              <a:rPr lang="en-US"/>
            </a:br>
            <a:r>
              <a:rPr lang="en-US"/>
              <a:t>			Edna St. Vincent Millay</a:t>
            </a:r>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60" name="Picture 4"/>
          <p:cNvPicPr>
            <a:picLocks noChangeAspect="1" noChangeArrowheads="1"/>
          </p:cNvPicPr>
          <p:nvPr/>
        </p:nvPicPr>
        <p:blipFill>
          <a:blip r:embed="rId3" cstate="print"/>
          <a:srcRect l="24004" t="24004" r="6001" b="8002"/>
          <a:stretch>
            <a:fillRect/>
          </a:stretch>
        </p:blipFill>
        <p:spPr bwMode="auto">
          <a:xfrm>
            <a:off x="0" y="0"/>
            <a:ext cx="10668000" cy="77724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AutoShape 2"/>
          <p:cNvSpPr>
            <a:spLocks noGrp="1" noChangeArrowheads="1"/>
          </p:cNvSpPr>
          <p:nvPr>
            <p:ph type="title"/>
          </p:nvPr>
        </p:nvSpPr>
        <p:spPr/>
        <p:txBody>
          <a:bodyPr/>
          <a:lstStyle/>
          <a:p>
            <a:r>
              <a:rPr lang="en-US"/>
              <a:t>Email</a:t>
            </a:r>
          </a:p>
        </p:txBody>
      </p:sp>
      <p:sp>
        <p:nvSpPr>
          <p:cNvPr id="481283" name="Rectangle 3"/>
          <p:cNvSpPr>
            <a:spLocks noGrp="1" noChangeArrowheads="1"/>
          </p:cNvSpPr>
          <p:nvPr>
            <p:ph type="body" idx="1"/>
          </p:nvPr>
        </p:nvSpPr>
        <p:spPr>
          <a:xfrm>
            <a:off x="228600" y="1371600"/>
            <a:ext cx="8763000" cy="3724275"/>
          </a:xfrm>
        </p:spPr>
        <p:txBody>
          <a:bodyPr>
            <a:normAutofit fontScale="92500"/>
          </a:bodyPr>
          <a:lstStyle/>
          <a:p>
            <a:pPr>
              <a:lnSpc>
                <a:spcPct val="80000"/>
              </a:lnSpc>
            </a:pPr>
            <a:r>
              <a:rPr lang="en-US" sz="1800" dirty="0"/>
              <a:t>Dear Professor, I'll see you at 6 pm then. </a:t>
            </a:r>
            <a:br>
              <a:rPr lang="en-US" sz="1800" dirty="0"/>
            </a:br>
            <a:r>
              <a:rPr lang="en-US" sz="1800" dirty="0"/>
              <a:t>Regards, </a:t>
            </a:r>
            <a:r>
              <a:rPr lang="en-US" sz="1800" dirty="0" err="1"/>
              <a:t>Madhav</a:t>
            </a:r>
            <a:r>
              <a:rPr lang="en-US" sz="1800" dirty="0"/>
              <a:t> </a:t>
            </a:r>
            <a:br>
              <a:rPr lang="en-US" sz="1800" dirty="0"/>
            </a:br>
            <a:endParaRPr lang="en-US" sz="1800" dirty="0"/>
          </a:p>
          <a:p>
            <a:pPr>
              <a:lnSpc>
                <a:spcPct val="80000"/>
              </a:lnSpc>
            </a:pPr>
            <a:r>
              <a:rPr lang="en-US" sz="1800" dirty="0"/>
              <a:t>On Wed, Sep 24, 2008 at 12:06 PM, Kathy </a:t>
            </a:r>
            <a:r>
              <a:rPr lang="en-US" sz="1800" dirty="0" err="1"/>
              <a:t>McKeown</a:t>
            </a:r>
            <a:r>
              <a:rPr lang="en-US" sz="1800" dirty="0"/>
              <a:t> &lt;</a:t>
            </a:r>
            <a:r>
              <a:rPr lang="en-US" sz="1800" dirty="0">
                <a:hlinkClick r:id="rId3"/>
              </a:rPr>
              <a:t>kathy@cs.columbia.edu&gt;</a:t>
            </a:r>
            <a:r>
              <a:rPr lang="en-US" sz="1800" dirty="0"/>
              <a:t> wrote: </a:t>
            </a:r>
            <a:br>
              <a:rPr lang="en-US" sz="1800" dirty="0"/>
            </a:br>
            <a:r>
              <a:rPr lang="en-US" sz="1800" dirty="0"/>
              <a:t>&gt; I am on the </a:t>
            </a:r>
            <a:r>
              <a:rPr lang="en-US" sz="1800" dirty="0" err="1"/>
              <a:t>eexamining</a:t>
            </a:r>
            <a:r>
              <a:rPr lang="en-US" sz="1800" dirty="0"/>
              <a:t> committee of a candidacy exam from 4-5. That is the </a:t>
            </a:r>
            <a:br>
              <a:rPr lang="en-US" sz="1800" dirty="0"/>
            </a:br>
            <a:r>
              <a:rPr lang="en-US" sz="1800" dirty="0"/>
              <a:t>&gt; reason I changed my office hours. If you come right at 6, should be OK. It </a:t>
            </a:r>
            <a:br>
              <a:rPr lang="en-US" sz="1800" dirty="0"/>
            </a:br>
            <a:r>
              <a:rPr lang="en-US" sz="1800" dirty="0"/>
              <a:t>&gt; is important that you stop by. </a:t>
            </a:r>
            <a:br>
              <a:rPr lang="en-US" sz="1800" dirty="0"/>
            </a:br>
            <a:r>
              <a:rPr lang="en-US" sz="1800" dirty="0"/>
              <a:t>&gt; &gt; Kathy </a:t>
            </a:r>
            <a:br>
              <a:rPr lang="en-US" sz="1800" dirty="0"/>
            </a:br>
            <a:r>
              <a:rPr lang="en-US" sz="1800" dirty="0"/>
              <a:t/>
            </a:r>
            <a:br>
              <a:rPr lang="en-US" sz="1800" dirty="0"/>
            </a:br>
            <a:r>
              <a:rPr lang="en-US" sz="1800" dirty="0"/>
              <a:t>&gt; &gt; </a:t>
            </a:r>
            <a:r>
              <a:rPr lang="en-US" sz="1800" dirty="0" err="1"/>
              <a:t>Madhav</a:t>
            </a:r>
            <a:r>
              <a:rPr lang="en-US" sz="1800" dirty="0"/>
              <a:t> Krishna wrote: </a:t>
            </a:r>
            <a:br>
              <a:rPr lang="en-US" sz="1800" dirty="0"/>
            </a:br>
            <a:r>
              <a:rPr lang="en-US" sz="1800" dirty="0"/>
              <a:t>&gt;&gt; &gt;&gt; Dear Professor, </a:t>
            </a:r>
            <a:br>
              <a:rPr lang="en-US" sz="1800" dirty="0"/>
            </a:br>
            <a:r>
              <a:rPr lang="en-US" sz="1800" dirty="0"/>
              <a:t>&gt;&gt; &gt;&gt; Can I come to your office between, say, 4-5 pm today? Google has a </a:t>
            </a:r>
            <a:br>
              <a:rPr lang="en-US" sz="1800" dirty="0"/>
            </a:br>
            <a:r>
              <a:rPr lang="en-US" sz="1800" dirty="0"/>
              <a:t>&gt;&gt; &gt;&gt; tech talk on campus today starting at 5 pm -- I would like to attend. </a:t>
            </a:r>
            <a:br>
              <a:rPr lang="en-US" sz="1800" dirty="0"/>
            </a:br>
            <a:r>
              <a:rPr lang="en-US" sz="1800" dirty="0"/>
              <a:t>&gt;&gt; &gt;&gt; Regards.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p:txBody>
          <a:bodyPr>
            <a:normAutofit fontScale="90000"/>
          </a:bodyPr>
          <a:lstStyle/>
          <a:p>
            <a:r>
              <a:rPr lang="en-US"/>
              <a:t>Decision Lists: another popular method</a:t>
            </a:r>
          </a:p>
        </p:txBody>
      </p:sp>
      <p:sp>
        <p:nvSpPr>
          <p:cNvPr id="1234947" name="Rectangle 3"/>
          <p:cNvSpPr>
            <a:spLocks noGrp="1" noChangeArrowheads="1"/>
          </p:cNvSpPr>
          <p:nvPr>
            <p:ph type="body" sz="half" idx="1"/>
          </p:nvPr>
        </p:nvSpPr>
        <p:spPr>
          <a:xfrm>
            <a:off x="685800" y="1524000"/>
            <a:ext cx="7613650" cy="4572000"/>
          </a:xfrm>
        </p:spPr>
        <p:txBody>
          <a:bodyPr/>
          <a:lstStyle/>
          <a:p>
            <a:r>
              <a:rPr lang="en-US" sz="2000"/>
              <a:t>A case statement….</a:t>
            </a:r>
          </a:p>
          <a:p>
            <a:endParaRPr lang="en-US" sz="2000"/>
          </a:p>
        </p:txBody>
      </p:sp>
      <p:pic>
        <p:nvPicPr>
          <p:cNvPr id="1234950" name="Picture 6" descr="dl"/>
          <p:cNvPicPr>
            <a:picLocks noGrp="1" noChangeAspect="1" noChangeArrowheads="1"/>
          </p:cNvPicPr>
          <p:nvPr>
            <p:ph sz="half" idx="2"/>
          </p:nvPr>
        </p:nvPicPr>
        <p:blipFill>
          <a:blip r:embed="rId3" cstate="print"/>
          <a:srcRect/>
          <a:stretch>
            <a:fillRect/>
          </a:stretch>
        </p:blipFill>
        <p:spPr>
          <a:xfrm>
            <a:off x="228600" y="1905000"/>
            <a:ext cx="8534400" cy="43100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AutoShape 2"/>
          <p:cNvSpPr>
            <a:spLocks noGrp="1" noChangeArrowheads="1"/>
          </p:cNvSpPr>
          <p:nvPr>
            <p:ph type="title"/>
          </p:nvPr>
        </p:nvSpPr>
        <p:spPr/>
        <p:txBody>
          <a:bodyPr>
            <a:normAutofit fontScale="90000"/>
          </a:bodyPr>
          <a:lstStyle/>
          <a:p>
            <a:r>
              <a:rPr lang="en-US"/>
              <a:t>Genre Identification Approaches</a:t>
            </a:r>
          </a:p>
        </p:txBody>
      </p:sp>
      <p:sp>
        <p:nvSpPr>
          <p:cNvPr id="482307" name="Rectangle 3"/>
          <p:cNvSpPr>
            <a:spLocks noGrp="1" noChangeArrowheads="1"/>
          </p:cNvSpPr>
          <p:nvPr>
            <p:ph type="body" idx="1"/>
          </p:nvPr>
        </p:nvSpPr>
        <p:spPr/>
        <p:txBody>
          <a:bodyPr/>
          <a:lstStyle/>
          <a:p>
            <a:r>
              <a:rPr lang="en-US" i="1"/>
              <a:t>Kessler, Nunberg, and Schutze, Automatic Detection of Text Genre, EACL 1997, Madrid, Spain. </a:t>
            </a:r>
            <a:br>
              <a:rPr lang="en-US" i="1"/>
            </a:br>
            <a:endParaRPr lang="en-US" i="1"/>
          </a:p>
          <a:p>
            <a:r>
              <a:rPr lang="en-US"/>
              <a:t>Karlgren and Cutting, Recognizing text genres with simple metrics using discriminant analysis. In </a:t>
            </a:r>
            <a:r>
              <a:rPr lang="en-US" i="1"/>
              <a:t>Proceedings of Coling 94, </a:t>
            </a:r>
            <a:r>
              <a:rPr lang="en-US"/>
              <a:t>Kyoto, Japan.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AutoShape 2"/>
          <p:cNvSpPr>
            <a:spLocks noGrp="1" noChangeArrowheads="1"/>
          </p:cNvSpPr>
          <p:nvPr>
            <p:ph type="title"/>
          </p:nvPr>
        </p:nvSpPr>
        <p:spPr/>
        <p:txBody>
          <a:bodyPr/>
          <a:lstStyle/>
          <a:p>
            <a:r>
              <a:rPr lang="en-US"/>
              <a:t>Why Genre Identification?</a:t>
            </a:r>
          </a:p>
        </p:txBody>
      </p:sp>
      <p:sp>
        <p:nvSpPr>
          <p:cNvPr id="483331" name="Rectangle 3"/>
          <p:cNvSpPr>
            <a:spLocks noGrp="1" noChangeArrowheads="1"/>
          </p:cNvSpPr>
          <p:nvPr>
            <p:ph type="body" idx="1"/>
          </p:nvPr>
        </p:nvSpPr>
        <p:spPr/>
        <p:txBody>
          <a:bodyPr/>
          <a:lstStyle/>
          <a:p>
            <a:r>
              <a:rPr lang="en-US"/>
              <a:t>Parsing accuracy can be increased</a:t>
            </a:r>
          </a:p>
          <a:p>
            <a:pPr lvl="2"/>
            <a:r>
              <a:rPr lang="en-US"/>
              <a:t>E.g., recipes</a:t>
            </a:r>
          </a:p>
          <a:p>
            <a:r>
              <a:rPr lang="en-US"/>
              <a:t>POS tagging accuracy can be increased</a:t>
            </a:r>
          </a:p>
          <a:p>
            <a:pPr lvl="2"/>
            <a:r>
              <a:rPr lang="en-US"/>
              <a:t>E.g., “trend” as a verb</a:t>
            </a:r>
          </a:p>
          <a:p>
            <a:r>
              <a:rPr lang="en-US"/>
              <a:t>Word sense disambiguation</a:t>
            </a:r>
          </a:p>
          <a:p>
            <a:pPr lvl="2"/>
            <a:r>
              <a:rPr lang="en-US"/>
              <a:t>E.g., “pretty” in informal genres</a:t>
            </a:r>
          </a:p>
          <a:p>
            <a:r>
              <a:rPr lang="en-US"/>
              <a:t>Information retrieval</a:t>
            </a:r>
          </a:p>
          <a:p>
            <a:pPr lvl="2"/>
            <a:r>
              <a:rPr lang="en-US"/>
              <a:t>Allow users to more easily sort through results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AutoShape 2"/>
          <p:cNvSpPr>
            <a:spLocks noGrp="1" noChangeArrowheads="1"/>
          </p:cNvSpPr>
          <p:nvPr>
            <p:ph type="title"/>
          </p:nvPr>
        </p:nvSpPr>
        <p:spPr/>
        <p:txBody>
          <a:bodyPr/>
          <a:lstStyle/>
          <a:p>
            <a:r>
              <a:rPr lang="en-US"/>
              <a:t>What is genre?</a:t>
            </a:r>
          </a:p>
        </p:txBody>
      </p:sp>
      <p:sp>
        <p:nvSpPr>
          <p:cNvPr id="484355" name="Rectangle 3"/>
          <p:cNvSpPr>
            <a:spLocks noGrp="1" noChangeArrowheads="1"/>
          </p:cNvSpPr>
          <p:nvPr>
            <p:ph type="body" idx="1"/>
          </p:nvPr>
        </p:nvSpPr>
        <p:spPr/>
        <p:txBody>
          <a:bodyPr/>
          <a:lstStyle/>
          <a:p>
            <a:pPr>
              <a:lnSpc>
                <a:spcPct val="80000"/>
              </a:lnSpc>
            </a:pPr>
            <a:r>
              <a:rPr lang="en-US" sz="2800" dirty="0"/>
              <a:t>Is genre a single property or a multi-dimensional space of properties?</a:t>
            </a:r>
          </a:p>
          <a:p>
            <a:pPr>
              <a:lnSpc>
                <a:spcPct val="80000"/>
              </a:lnSpc>
            </a:pPr>
            <a:r>
              <a:rPr lang="en-US" sz="2800" dirty="0"/>
              <a:t>Class of text</a:t>
            </a:r>
          </a:p>
          <a:p>
            <a:pPr lvl="2">
              <a:lnSpc>
                <a:spcPct val="80000"/>
              </a:lnSpc>
            </a:pPr>
            <a:r>
              <a:rPr lang="en-US" sz="2000" dirty="0"/>
              <a:t>Common function</a:t>
            </a:r>
          </a:p>
          <a:p>
            <a:pPr lvl="2">
              <a:lnSpc>
                <a:spcPct val="80000"/>
              </a:lnSpc>
            </a:pPr>
            <a:r>
              <a:rPr lang="en-US" sz="2000" dirty="0"/>
              <a:t>Function characterized by formal features</a:t>
            </a:r>
          </a:p>
          <a:p>
            <a:pPr lvl="2">
              <a:lnSpc>
                <a:spcPct val="80000"/>
              </a:lnSpc>
            </a:pPr>
            <a:r>
              <a:rPr lang="en-US" sz="2000" dirty="0"/>
              <a:t>Class is extensible</a:t>
            </a:r>
          </a:p>
          <a:p>
            <a:pPr lvl="3">
              <a:lnSpc>
                <a:spcPct val="80000"/>
              </a:lnSpc>
            </a:pPr>
            <a:r>
              <a:rPr lang="en-US" sz="2000" dirty="0"/>
              <a:t>Editorial vs. persuasive text</a:t>
            </a:r>
          </a:p>
          <a:p>
            <a:pPr>
              <a:lnSpc>
                <a:spcPct val="80000"/>
              </a:lnSpc>
            </a:pPr>
            <a:r>
              <a:rPr lang="en-US" sz="2800" dirty="0"/>
              <a:t>Genre facets</a:t>
            </a:r>
          </a:p>
          <a:p>
            <a:pPr lvl="2">
              <a:lnSpc>
                <a:spcPct val="80000"/>
              </a:lnSpc>
            </a:pPr>
            <a:r>
              <a:rPr lang="en-US" sz="2000" dirty="0"/>
              <a:t>BROW</a:t>
            </a:r>
          </a:p>
          <a:p>
            <a:pPr lvl="3">
              <a:lnSpc>
                <a:spcPct val="80000"/>
              </a:lnSpc>
            </a:pPr>
            <a:r>
              <a:rPr lang="en-US" sz="2000" dirty="0"/>
              <a:t>Popular, middle, upper-middle, high</a:t>
            </a:r>
          </a:p>
          <a:p>
            <a:pPr lvl="2">
              <a:lnSpc>
                <a:spcPct val="80000"/>
              </a:lnSpc>
            </a:pPr>
            <a:r>
              <a:rPr lang="en-US" sz="2000" dirty="0"/>
              <a:t>NARRATIVE</a:t>
            </a:r>
          </a:p>
          <a:p>
            <a:pPr lvl="3">
              <a:lnSpc>
                <a:spcPct val="80000"/>
              </a:lnSpc>
            </a:pPr>
            <a:r>
              <a:rPr lang="en-US" sz="2000" dirty="0"/>
              <a:t>Yes, no</a:t>
            </a:r>
          </a:p>
          <a:p>
            <a:pPr lvl="2">
              <a:lnSpc>
                <a:spcPct val="80000"/>
              </a:lnSpc>
            </a:pPr>
            <a:r>
              <a:rPr lang="en-US" sz="2000" dirty="0"/>
              <a:t>GENRE</a:t>
            </a:r>
          </a:p>
          <a:p>
            <a:pPr lvl="3">
              <a:lnSpc>
                <a:spcPct val="80000"/>
              </a:lnSpc>
            </a:pPr>
            <a:r>
              <a:rPr lang="en-US" sz="2000" dirty="0"/>
              <a:t>Reportage, editorial, </a:t>
            </a:r>
            <a:r>
              <a:rPr lang="en-US" sz="2000" dirty="0" err="1"/>
              <a:t>scitech</a:t>
            </a:r>
            <a:r>
              <a:rPr lang="en-US" sz="2000" dirty="0"/>
              <a:t>, legal, non-fiction, fiction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AutoShape 2"/>
          <p:cNvSpPr>
            <a:spLocks noGrp="1" noChangeArrowheads="1"/>
          </p:cNvSpPr>
          <p:nvPr>
            <p:ph type="title"/>
          </p:nvPr>
        </p:nvSpPr>
        <p:spPr/>
        <p:txBody>
          <a:bodyPr/>
          <a:lstStyle/>
          <a:p>
            <a:r>
              <a:rPr lang="en-US"/>
              <a:t>Corpus</a:t>
            </a:r>
          </a:p>
        </p:txBody>
      </p:sp>
      <p:sp>
        <p:nvSpPr>
          <p:cNvPr id="485379" name="Rectangle 3"/>
          <p:cNvSpPr>
            <a:spLocks noGrp="1" noChangeArrowheads="1"/>
          </p:cNvSpPr>
          <p:nvPr>
            <p:ph type="body" idx="1"/>
          </p:nvPr>
        </p:nvSpPr>
        <p:spPr/>
        <p:txBody>
          <a:bodyPr/>
          <a:lstStyle/>
          <a:p>
            <a:r>
              <a:rPr lang="en-US"/>
              <a:t>499 texts from the Brown corpus</a:t>
            </a:r>
          </a:p>
          <a:p>
            <a:pPr lvl="2"/>
            <a:r>
              <a:rPr lang="en-US"/>
              <a:t>Randomly selected</a:t>
            </a:r>
            <a:br>
              <a:rPr lang="en-US"/>
            </a:br>
            <a:endParaRPr lang="en-US"/>
          </a:p>
          <a:p>
            <a:r>
              <a:rPr lang="en-US"/>
              <a:t>Training: 402 texts</a:t>
            </a:r>
            <a:br>
              <a:rPr lang="en-US"/>
            </a:br>
            <a:endParaRPr lang="en-US"/>
          </a:p>
          <a:p>
            <a:r>
              <a:rPr lang="en-US"/>
              <a:t>Test: 97 texts</a:t>
            </a:r>
          </a:p>
          <a:p>
            <a:pPr lvl="2"/>
            <a:r>
              <a:rPr lang="en-US"/>
              <a:t>Selected so that equal representation of each facet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AutoShape 2"/>
          <p:cNvSpPr>
            <a:spLocks noGrp="1" noChangeArrowheads="1"/>
          </p:cNvSpPr>
          <p:nvPr>
            <p:ph type="title"/>
          </p:nvPr>
        </p:nvSpPr>
        <p:spPr/>
        <p:txBody>
          <a:bodyPr/>
          <a:lstStyle/>
          <a:p>
            <a:r>
              <a:rPr lang="en-US" dirty="0"/>
              <a:t>Features</a:t>
            </a:r>
          </a:p>
        </p:txBody>
      </p:sp>
      <p:sp>
        <p:nvSpPr>
          <p:cNvPr id="486403" name="Rectangle 3"/>
          <p:cNvSpPr>
            <a:spLocks noGrp="1" noChangeArrowheads="1"/>
          </p:cNvSpPr>
          <p:nvPr>
            <p:ph type="body" idx="1"/>
          </p:nvPr>
        </p:nvSpPr>
        <p:spPr>
          <a:xfrm>
            <a:off x="381000" y="1143000"/>
            <a:ext cx="8229600" cy="5071872"/>
          </a:xfrm>
        </p:spPr>
        <p:txBody>
          <a:bodyPr>
            <a:normAutofit/>
          </a:bodyPr>
          <a:lstStyle/>
          <a:p>
            <a:pPr>
              <a:lnSpc>
                <a:spcPct val="80000"/>
              </a:lnSpc>
            </a:pPr>
            <a:r>
              <a:rPr lang="en-US" sz="2400" dirty="0"/>
              <a:t>Structural Cues</a:t>
            </a:r>
          </a:p>
          <a:p>
            <a:pPr lvl="2">
              <a:lnSpc>
                <a:spcPct val="80000"/>
              </a:lnSpc>
            </a:pPr>
            <a:r>
              <a:rPr lang="en-US" sz="1800" dirty="0"/>
              <a:t>Passives, nominalizations, </a:t>
            </a:r>
            <a:r>
              <a:rPr lang="en-US" sz="1800" dirty="0" err="1"/>
              <a:t>topicalized</a:t>
            </a:r>
            <a:r>
              <a:rPr lang="en-US" sz="1800" dirty="0"/>
              <a:t> sentences, frequency of POS tags</a:t>
            </a:r>
          </a:p>
          <a:p>
            <a:pPr lvl="2">
              <a:lnSpc>
                <a:spcPct val="80000"/>
              </a:lnSpc>
            </a:pPr>
            <a:r>
              <a:rPr lang="en-US" sz="1800" dirty="0"/>
              <a:t>Used in </a:t>
            </a:r>
            <a:r>
              <a:rPr lang="en-US" sz="1800" dirty="0" err="1"/>
              <a:t>Karlgren</a:t>
            </a:r>
            <a:r>
              <a:rPr lang="en-US" sz="1800" dirty="0"/>
              <a:t> and Cutting</a:t>
            </a:r>
          </a:p>
          <a:p>
            <a:pPr>
              <a:lnSpc>
                <a:spcPct val="80000"/>
              </a:lnSpc>
            </a:pPr>
            <a:r>
              <a:rPr lang="en-US" sz="2400" dirty="0"/>
              <a:t>Lexical Cues</a:t>
            </a:r>
          </a:p>
          <a:p>
            <a:pPr lvl="2">
              <a:lnSpc>
                <a:spcPct val="80000"/>
              </a:lnSpc>
            </a:pPr>
            <a:r>
              <a:rPr lang="en-US" sz="1800" dirty="0"/>
              <a:t>Mr., Mrs. (in papers like the NY Times)</a:t>
            </a:r>
          </a:p>
          <a:p>
            <a:pPr lvl="2">
              <a:lnSpc>
                <a:spcPct val="80000"/>
              </a:lnSpc>
            </a:pPr>
            <a:r>
              <a:rPr lang="en-US" sz="1800" dirty="0"/>
              <a:t>Latinate affixes (should signify high brow as in scientific papers)</a:t>
            </a:r>
          </a:p>
          <a:p>
            <a:pPr lvl="2">
              <a:lnSpc>
                <a:spcPct val="80000"/>
              </a:lnSpc>
            </a:pPr>
            <a:r>
              <a:rPr lang="en-US" sz="1800" dirty="0"/>
              <a:t>Dates (appear frequently in certain news articles)</a:t>
            </a:r>
          </a:p>
          <a:p>
            <a:pPr>
              <a:lnSpc>
                <a:spcPct val="80000"/>
              </a:lnSpc>
            </a:pPr>
            <a:r>
              <a:rPr lang="en-US" sz="2000" dirty="0"/>
              <a:t>Character Cues</a:t>
            </a:r>
          </a:p>
          <a:p>
            <a:pPr lvl="2">
              <a:lnSpc>
                <a:spcPct val="80000"/>
              </a:lnSpc>
            </a:pPr>
            <a:r>
              <a:rPr lang="en-US" sz="1800" dirty="0"/>
              <a:t>Punctuation, separators, delimiters, acronyms</a:t>
            </a:r>
          </a:p>
          <a:p>
            <a:pPr>
              <a:lnSpc>
                <a:spcPct val="80000"/>
              </a:lnSpc>
            </a:pPr>
            <a:r>
              <a:rPr lang="en-US" sz="2000" dirty="0"/>
              <a:t>Derivative Cues</a:t>
            </a:r>
          </a:p>
          <a:p>
            <a:pPr lvl="2">
              <a:lnSpc>
                <a:spcPct val="80000"/>
              </a:lnSpc>
            </a:pPr>
            <a:r>
              <a:rPr lang="en-US" sz="1800" dirty="0"/>
              <a:t>Ratios and variation metrics derived from lexical, character and structural cues</a:t>
            </a:r>
          </a:p>
          <a:p>
            <a:pPr lvl="2">
              <a:lnSpc>
                <a:spcPct val="80000"/>
              </a:lnSpc>
            </a:pPr>
            <a:r>
              <a:rPr lang="en-US" sz="1800" dirty="0"/>
              <a:t>Words per sentence, average word length, words per token</a:t>
            </a:r>
          </a:p>
          <a:p>
            <a:pPr lvl="2">
              <a:lnSpc>
                <a:spcPct val="80000"/>
              </a:lnSpc>
            </a:pPr>
            <a:r>
              <a:rPr lang="en-US" sz="1800" dirty="0"/>
              <a:t>55 in total used</a:t>
            </a:r>
            <a:br>
              <a:rPr lang="en-US" sz="1800" dirty="0"/>
            </a:br>
            <a:endParaRPr lang="en-US" sz="1800" dirty="0"/>
          </a:p>
          <a:p>
            <a:pPr>
              <a:lnSpc>
                <a:spcPct val="80000"/>
              </a:lnSpc>
            </a:pPr>
            <a:r>
              <a:rPr lang="en-US" sz="2000" i="1" dirty="0">
                <a:solidFill>
                  <a:srgbClr val="A50021"/>
                </a:solidFill>
              </a:rPr>
              <a:t>Kessler et al hypothesis: The surface cues will work as well as the structural cues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AutoShape 2"/>
          <p:cNvSpPr>
            <a:spLocks noGrp="1" noChangeArrowheads="1"/>
          </p:cNvSpPr>
          <p:nvPr>
            <p:ph type="title"/>
          </p:nvPr>
        </p:nvSpPr>
        <p:spPr/>
        <p:txBody>
          <a:bodyPr/>
          <a:lstStyle/>
          <a:p>
            <a:r>
              <a:rPr lang="en-US"/>
              <a:t>Machine Learning Techniques</a:t>
            </a:r>
          </a:p>
        </p:txBody>
      </p:sp>
      <p:sp>
        <p:nvSpPr>
          <p:cNvPr id="487427" name="Rectangle 3"/>
          <p:cNvSpPr>
            <a:spLocks noGrp="1" noChangeArrowheads="1"/>
          </p:cNvSpPr>
          <p:nvPr>
            <p:ph type="body" idx="1"/>
          </p:nvPr>
        </p:nvSpPr>
        <p:spPr/>
        <p:txBody>
          <a:bodyPr/>
          <a:lstStyle/>
          <a:p>
            <a:r>
              <a:rPr lang="en-US"/>
              <a:t>Logistic Regression</a:t>
            </a:r>
            <a:br>
              <a:rPr lang="en-US"/>
            </a:br>
            <a:endParaRPr lang="en-US"/>
          </a:p>
          <a:p>
            <a:r>
              <a:rPr lang="en-US"/>
              <a:t>Neural Networks</a:t>
            </a:r>
          </a:p>
          <a:p>
            <a:pPr lvl="2"/>
            <a:r>
              <a:rPr lang="en-US"/>
              <a:t>To avoid overfitting given large number of variables</a:t>
            </a:r>
          </a:p>
          <a:p>
            <a:pPr lvl="2"/>
            <a:r>
              <a:rPr lang="en-US"/>
              <a:t>Simple perceptron</a:t>
            </a:r>
          </a:p>
          <a:p>
            <a:pPr lvl="2"/>
            <a:r>
              <a:rPr lang="en-US"/>
              <a:t>Multi-layer perceptron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AutoShape 2"/>
          <p:cNvSpPr>
            <a:spLocks noGrp="1" noChangeArrowheads="1"/>
          </p:cNvSpPr>
          <p:nvPr>
            <p:ph type="title"/>
          </p:nvPr>
        </p:nvSpPr>
        <p:spPr/>
        <p:txBody>
          <a:bodyPr/>
          <a:lstStyle/>
          <a:p>
            <a:r>
              <a:rPr lang="en-US"/>
              <a:t>Baselines</a:t>
            </a:r>
          </a:p>
        </p:txBody>
      </p:sp>
      <p:sp>
        <p:nvSpPr>
          <p:cNvPr id="488451" name="Rectangle 3"/>
          <p:cNvSpPr>
            <a:spLocks noGrp="1" noChangeArrowheads="1"/>
          </p:cNvSpPr>
          <p:nvPr>
            <p:ph type="body" idx="1"/>
          </p:nvPr>
        </p:nvSpPr>
        <p:spPr/>
        <p:txBody>
          <a:bodyPr/>
          <a:lstStyle/>
          <a:p>
            <a:pPr>
              <a:lnSpc>
                <a:spcPct val="90000"/>
              </a:lnSpc>
            </a:pPr>
            <a:r>
              <a:rPr lang="en-US"/>
              <a:t>Karlgren and Cutting</a:t>
            </a:r>
          </a:p>
          <a:p>
            <a:pPr lvl="2">
              <a:lnSpc>
                <a:spcPct val="90000"/>
              </a:lnSpc>
            </a:pPr>
            <a:r>
              <a:rPr lang="en-US"/>
              <a:t>Can they do better or, at least, equivalent, using features that are simpler to compute?</a:t>
            </a:r>
            <a:br>
              <a:rPr lang="en-US"/>
            </a:br>
            <a:endParaRPr lang="en-US"/>
          </a:p>
          <a:p>
            <a:pPr>
              <a:lnSpc>
                <a:spcPct val="90000"/>
              </a:lnSpc>
            </a:pPr>
            <a:r>
              <a:rPr lang="en-US"/>
              <a:t>Simple baseline</a:t>
            </a:r>
          </a:p>
          <a:p>
            <a:pPr lvl="2">
              <a:lnSpc>
                <a:spcPct val="90000"/>
              </a:lnSpc>
            </a:pPr>
            <a:r>
              <a:rPr lang="en-US" i="1">
                <a:solidFill>
                  <a:srgbClr val="A50021"/>
                </a:solidFill>
              </a:rPr>
              <a:t>Choose the majority class</a:t>
            </a:r>
          </a:p>
          <a:p>
            <a:pPr lvl="2">
              <a:lnSpc>
                <a:spcPct val="90000"/>
              </a:lnSpc>
            </a:pPr>
            <a:r>
              <a:rPr lang="en-US"/>
              <a:t>Another possibility: random guess among the k categories</a:t>
            </a:r>
          </a:p>
          <a:p>
            <a:pPr lvl="3">
              <a:lnSpc>
                <a:spcPct val="90000"/>
              </a:lnSpc>
            </a:pPr>
            <a:r>
              <a:rPr lang="en-US"/>
              <a:t>50% for narrative (yes,no)</a:t>
            </a:r>
          </a:p>
          <a:p>
            <a:pPr lvl="3">
              <a:lnSpc>
                <a:spcPct val="90000"/>
              </a:lnSpc>
            </a:pPr>
            <a:r>
              <a:rPr lang="en-US"/>
              <a:t>1/6 for genre</a:t>
            </a:r>
          </a:p>
          <a:p>
            <a:pPr lvl="3">
              <a:lnSpc>
                <a:spcPct val="90000"/>
              </a:lnSpc>
            </a:pPr>
            <a:r>
              <a:rPr lang="en-US"/>
              <a:t>¼ for brow</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6" name="Picture 4"/>
          <p:cNvPicPr>
            <a:picLocks noChangeAspect="1" noChangeArrowheads="1"/>
          </p:cNvPicPr>
          <p:nvPr/>
        </p:nvPicPr>
        <p:blipFill>
          <a:blip r:embed="rId3" cstate="print"/>
          <a:srcRect l="23500" t="58000" r="11501" b="8000"/>
          <a:stretch>
            <a:fillRect/>
          </a:stretch>
        </p:blipFill>
        <p:spPr bwMode="auto">
          <a:xfrm>
            <a:off x="0" y="1254125"/>
            <a:ext cx="9067800" cy="3559175"/>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0" name="Picture 4"/>
          <p:cNvPicPr>
            <a:picLocks noChangeAspect="1" noChangeArrowheads="1"/>
          </p:cNvPicPr>
          <p:nvPr/>
        </p:nvPicPr>
        <p:blipFill>
          <a:blip r:embed="rId3" cstate="print"/>
          <a:srcRect l="25000" t="16000" r="12500" b="38000"/>
          <a:stretch>
            <a:fillRect/>
          </a:stretch>
        </p:blipFill>
        <p:spPr bwMode="auto">
          <a:xfrm>
            <a:off x="0" y="393700"/>
            <a:ext cx="9144000" cy="504825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24" name="Picture 4"/>
          <p:cNvPicPr>
            <a:picLocks noChangeAspect="1" noChangeArrowheads="1"/>
          </p:cNvPicPr>
          <p:nvPr/>
        </p:nvPicPr>
        <p:blipFill>
          <a:blip r:embed="rId3" cstate="print"/>
          <a:srcRect l="24500" t="30000" r="12500" b="38000"/>
          <a:stretch>
            <a:fillRect/>
          </a:stretch>
        </p:blipFill>
        <p:spPr bwMode="auto">
          <a:xfrm>
            <a:off x="0" y="2286000"/>
            <a:ext cx="9067800" cy="3489325"/>
          </a:xfrm>
          <a:prstGeom prst="rect">
            <a:avLst/>
          </a:prstGeom>
          <a:noFill/>
          <a:ln w="9525">
            <a:noFill/>
            <a:miter lim="800000"/>
            <a:headEnd/>
            <a:tailEnd/>
          </a:ln>
          <a:effectLst/>
        </p:spPr>
      </p:pic>
      <p:sp>
        <p:nvSpPr>
          <p:cNvPr id="491525" name="AutoShape 5"/>
          <p:cNvSpPr>
            <a:spLocks noGrp="1" noChangeArrowheads="1"/>
          </p:cNvSpPr>
          <p:nvPr>
            <p:ph type="title"/>
          </p:nvPr>
        </p:nvSpPr>
        <p:spPr/>
        <p:txBody>
          <a:bodyPr/>
          <a:lstStyle/>
          <a:p>
            <a:r>
              <a:rPr lang="en-US"/>
              <a:t>Confusion Matrix</a:t>
            </a:r>
          </a:p>
        </p:txBody>
      </p:sp>
      <p:sp>
        <p:nvSpPr>
          <p:cNvPr id="491526" name="Rectangle 6"/>
          <p:cNvSpPr>
            <a:spLocks noGrp="1" noChangeArrowheads="1"/>
          </p:cNvSpPr>
          <p:nvPr>
            <p:ph type="body"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1" name="Rectangle 3"/>
          <p:cNvSpPr>
            <a:spLocks noGrp="1" noChangeArrowheads="1"/>
          </p:cNvSpPr>
          <p:nvPr>
            <p:ph idx="1"/>
          </p:nvPr>
        </p:nvSpPr>
        <p:spPr/>
        <p:txBody>
          <a:bodyPr/>
          <a:lstStyle/>
          <a:p>
            <a:r>
              <a:rPr lang="en-US"/>
              <a:t>Restrict the lists to rules that test a single feature (1-decisionlist rules)</a:t>
            </a:r>
          </a:p>
          <a:p>
            <a:r>
              <a:rPr lang="en-US"/>
              <a:t>Evaluate each possible test and rank them based on how well they work.</a:t>
            </a:r>
          </a:p>
          <a:p>
            <a:r>
              <a:rPr lang="en-US"/>
              <a:t>Glue the top-N tests together and call that your decision list.</a:t>
            </a:r>
          </a:p>
        </p:txBody>
      </p:sp>
      <p:sp>
        <p:nvSpPr>
          <p:cNvPr id="1235970" name="Rectangle 2"/>
          <p:cNvSpPr>
            <a:spLocks noGrp="1" noChangeArrowheads="1"/>
          </p:cNvSpPr>
          <p:nvPr>
            <p:ph type="title"/>
          </p:nvPr>
        </p:nvSpPr>
        <p:spPr/>
        <p:txBody>
          <a:bodyPr/>
          <a:lstStyle/>
          <a:p>
            <a:r>
              <a:rPr lang="en-US"/>
              <a:t>Learning Decision Lists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AutoShape 2"/>
          <p:cNvSpPr>
            <a:spLocks noGrp="1" noChangeArrowheads="1"/>
          </p:cNvSpPr>
          <p:nvPr>
            <p:ph type="title"/>
          </p:nvPr>
        </p:nvSpPr>
        <p:spPr/>
        <p:txBody>
          <a:bodyPr/>
          <a:lstStyle/>
          <a:p>
            <a:r>
              <a:rPr lang="en-US"/>
              <a:t>Discussion</a:t>
            </a:r>
          </a:p>
        </p:txBody>
      </p:sp>
      <p:sp>
        <p:nvSpPr>
          <p:cNvPr id="493571" name="Rectangle 3"/>
          <p:cNvSpPr>
            <a:spLocks noGrp="1" noChangeArrowheads="1"/>
          </p:cNvSpPr>
          <p:nvPr>
            <p:ph type="body" idx="1"/>
          </p:nvPr>
        </p:nvSpPr>
        <p:spPr/>
        <p:txBody>
          <a:bodyPr/>
          <a:lstStyle/>
          <a:p>
            <a:pPr>
              <a:lnSpc>
                <a:spcPct val="90000"/>
              </a:lnSpc>
            </a:pPr>
            <a:r>
              <a:rPr lang="en-US" sz="2000"/>
              <a:t>All of the facet classifications significantly better than baseline</a:t>
            </a:r>
          </a:p>
          <a:p>
            <a:pPr>
              <a:lnSpc>
                <a:spcPct val="90000"/>
              </a:lnSpc>
            </a:pPr>
            <a:r>
              <a:rPr lang="en-US" sz="2000"/>
              <a:t>Component analysis</a:t>
            </a:r>
          </a:p>
          <a:p>
            <a:pPr lvl="1">
              <a:lnSpc>
                <a:spcPct val="90000"/>
              </a:lnSpc>
            </a:pPr>
            <a:r>
              <a:rPr lang="en-US" sz="1800"/>
              <a:t>Some genres better than other</a:t>
            </a:r>
          </a:p>
          <a:p>
            <a:pPr lvl="2">
              <a:lnSpc>
                <a:spcPct val="90000"/>
              </a:lnSpc>
            </a:pPr>
            <a:r>
              <a:rPr lang="en-US" sz="1600"/>
              <a:t>Significantly better on reportage and fiction</a:t>
            </a:r>
          </a:p>
          <a:p>
            <a:pPr lvl="2">
              <a:lnSpc>
                <a:spcPct val="90000"/>
              </a:lnSpc>
            </a:pPr>
            <a:r>
              <a:rPr lang="en-US" sz="1600"/>
              <a:t>Better, but not significantly so on non-fiction and scitech</a:t>
            </a:r>
          </a:p>
          <a:p>
            <a:pPr lvl="4">
              <a:lnSpc>
                <a:spcPct val="90000"/>
              </a:lnSpc>
            </a:pPr>
            <a:r>
              <a:rPr lang="en-US" sz="1400"/>
              <a:t>Infrequent categories in the Brown corpus</a:t>
            </a:r>
          </a:p>
          <a:p>
            <a:pPr lvl="2">
              <a:lnSpc>
                <a:spcPct val="90000"/>
              </a:lnSpc>
            </a:pPr>
            <a:r>
              <a:rPr lang="en-US" sz="1600"/>
              <a:t>Less well for editorial and legal</a:t>
            </a:r>
          </a:p>
          <a:p>
            <a:pPr lvl="4">
              <a:lnSpc>
                <a:spcPct val="90000"/>
              </a:lnSpc>
            </a:pPr>
            <a:r>
              <a:rPr lang="en-US" sz="1400"/>
              <a:t>Genres that are hard to distinguish</a:t>
            </a:r>
          </a:p>
          <a:p>
            <a:pPr>
              <a:lnSpc>
                <a:spcPct val="90000"/>
              </a:lnSpc>
            </a:pPr>
            <a:r>
              <a:rPr lang="en-US" sz="2000"/>
              <a:t>Good performance on brow stems from ability to classify in the high brow category</a:t>
            </a:r>
          </a:p>
          <a:p>
            <a:pPr>
              <a:lnSpc>
                <a:spcPct val="90000"/>
              </a:lnSpc>
            </a:pPr>
            <a:r>
              <a:rPr lang="en-US" sz="2000"/>
              <a:t>Only a small difference between structural and surface cues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lstStyle/>
          <a:p>
            <a:r>
              <a:rPr lang="en-US"/>
              <a:t>Yarowsky</a:t>
            </a:r>
          </a:p>
        </p:txBody>
      </p:sp>
      <p:sp>
        <p:nvSpPr>
          <p:cNvPr id="1236995" name="Rectangle 3"/>
          <p:cNvSpPr>
            <a:spLocks noGrp="1" noChangeArrowheads="1"/>
          </p:cNvSpPr>
          <p:nvPr>
            <p:ph type="body" sz="half" idx="1"/>
          </p:nvPr>
        </p:nvSpPr>
        <p:spPr>
          <a:xfrm>
            <a:off x="685800" y="1892300"/>
            <a:ext cx="7480300" cy="3983038"/>
          </a:xfrm>
        </p:spPr>
        <p:txBody>
          <a:bodyPr/>
          <a:lstStyle/>
          <a:p>
            <a:r>
              <a:rPr lang="en-US" sz="2000" dirty="0"/>
              <a:t>On a binary (homonymy) distinction used the following metric to rank the tests</a:t>
            </a:r>
          </a:p>
          <a:p>
            <a:endParaRPr lang="en-US" sz="2000" dirty="0"/>
          </a:p>
          <a:p>
            <a:endParaRPr lang="en-US" sz="2000" dirty="0"/>
          </a:p>
          <a:p>
            <a:endParaRPr lang="en-US" sz="2000" dirty="0"/>
          </a:p>
          <a:p>
            <a:endParaRPr lang="en-US" sz="2000" dirty="0" smtClean="0"/>
          </a:p>
          <a:p>
            <a:r>
              <a:rPr lang="en-US" sz="2000" dirty="0" smtClean="0"/>
              <a:t>This </a:t>
            </a:r>
            <a:r>
              <a:rPr lang="en-US" sz="2000" dirty="0"/>
              <a:t>gives about 95% on this test…</a:t>
            </a:r>
          </a:p>
          <a:p>
            <a:endParaRPr lang="en-US" sz="2000" dirty="0"/>
          </a:p>
          <a:p>
            <a:endParaRPr lang="en-US" sz="2000" dirty="0"/>
          </a:p>
        </p:txBody>
      </p:sp>
      <p:graphicFrame>
        <p:nvGraphicFramePr>
          <p:cNvPr id="1236996" name="Object 4"/>
          <p:cNvGraphicFramePr>
            <a:graphicFrameLocks noChangeAspect="1"/>
          </p:cNvGraphicFramePr>
          <p:nvPr>
            <p:ph sz="half" idx="2"/>
          </p:nvPr>
        </p:nvGraphicFramePr>
        <p:xfrm>
          <a:off x="2794000" y="2638425"/>
          <a:ext cx="3573463" cy="1155700"/>
        </p:xfrm>
        <a:graphic>
          <a:graphicData uri="http://schemas.openxmlformats.org/presentationml/2006/ole">
            <p:oleObj spid="_x0000_s3074" name="Equation" r:id="rId4" imgW="1257300" imgH="406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6995">
                                            <p:txEl>
                                              <p:pRg st="5" end="5"/>
                                            </p:txEl>
                                          </p:spTgt>
                                        </p:tgtEl>
                                        <p:attrNameLst>
                                          <p:attrName>style.visibility</p:attrName>
                                        </p:attrNameLst>
                                      </p:cBhvr>
                                      <p:to>
                                        <p:strVal val="visible"/>
                                      </p:to>
                                    </p:set>
                                    <p:animEffect transition="in" filter="blinds(horizontal)">
                                      <p:cBhvr>
                                        <p:cTn id="7" dur="500"/>
                                        <p:tgtEl>
                                          <p:spTgt spid="1236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9" name="Rectangle 3"/>
          <p:cNvSpPr>
            <a:spLocks noGrp="1" noChangeArrowheads="1"/>
          </p:cNvSpPr>
          <p:nvPr>
            <p:ph idx="1"/>
          </p:nvPr>
        </p:nvSpPr>
        <p:spPr/>
        <p:txBody>
          <a:bodyPr/>
          <a:lstStyle/>
          <a:p>
            <a:r>
              <a:rPr lang="en-US" i="1"/>
              <a:t>In vivo</a:t>
            </a:r>
            <a:r>
              <a:rPr lang="en-US"/>
              <a:t> versus </a:t>
            </a:r>
            <a:r>
              <a:rPr lang="en-US" i="1"/>
              <a:t>in vitro</a:t>
            </a:r>
            <a:r>
              <a:rPr lang="en-US"/>
              <a:t> evaluation</a:t>
            </a:r>
          </a:p>
          <a:p>
            <a:r>
              <a:rPr lang="en-US"/>
              <a:t>In vitro evaluation is most common now</a:t>
            </a:r>
          </a:p>
          <a:p>
            <a:pPr lvl="1"/>
            <a:r>
              <a:rPr lang="en-US"/>
              <a:t>Exact match </a:t>
            </a:r>
            <a:r>
              <a:rPr lang="en-US" b="1"/>
              <a:t>accuracy</a:t>
            </a:r>
            <a:endParaRPr lang="en-US"/>
          </a:p>
          <a:p>
            <a:pPr lvl="2"/>
            <a:r>
              <a:rPr lang="en-US"/>
              <a:t>% of words tagged identically with manual sense tags</a:t>
            </a:r>
          </a:p>
          <a:p>
            <a:pPr lvl="1"/>
            <a:r>
              <a:rPr lang="en-US"/>
              <a:t>Usually evaluate using held-out data from same labeled corpus</a:t>
            </a:r>
          </a:p>
          <a:p>
            <a:pPr lvl="2"/>
            <a:r>
              <a:rPr lang="en-US"/>
              <a:t>Problems?</a:t>
            </a:r>
          </a:p>
          <a:p>
            <a:pPr lvl="2"/>
            <a:r>
              <a:rPr lang="en-US"/>
              <a:t>Why do we do it anyhow?</a:t>
            </a:r>
          </a:p>
          <a:p>
            <a:r>
              <a:rPr lang="en-US"/>
              <a:t>Baselines</a:t>
            </a:r>
          </a:p>
          <a:p>
            <a:pPr lvl="1"/>
            <a:r>
              <a:rPr lang="en-US"/>
              <a:t>Most frequent sense</a:t>
            </a:r>
          </a:p>
          <a:p>
            <a:pPr lvl="1"/>
            <a:r>
              <a:rPr lang="en-US"/>
              <a:t>The Lesk algorithm</a:t>
            </a:r>
          </a:p>
        </p:txBody>
      </p:sp>
      <p:sp>
        <p:nvSpPr>
          <p:cNvPr id="1442818" name="Rectangle 2"/>
          <p:cNvSpPr>
            <a:spLocks noGrp="1" noChangeArrowheads="1"/>
          </p:cNvSpPr>
          <p:nvPr>
            <p:ph type="title"/>
          </p:nvPr>
        </p:nvSpPr>
        <p:spPr/>
        <p:txBody>
          <a:bodyPr/>
          <a:lstStyle/>
          <a:p>
            <a:r>
              <a:rPr lang="en-US"/>
              <a:t>WSD Evaluations and baselines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7" name="Rectangle 3"/>
          <p:cNvSpPr>
            <a:spLocks noGrp="1" noChangeArrowheads="1"/>
          </p:cNvSpPr>
          <p:nvPr>
            <p:ph idx="1"/>
          </p:nvPr>
        </p:nvSpPr>
        <p:spPr/>
        <p:txBody>
          <a:bodyPr/>
          <a:lstStyle/>
          <a:p>
            <a:r>
              <a:rPr lang="en-US"/>
              <a:t>Wordnet senses are ordered in frequency order</a:t>
            </a:r>
          </a:p>
          <a:p>
            <a:r>
              <a:rPr lang="en-US"/>
              <a:t>So “most frequent sense” in wordnet = “take the first sense”</a:t>
            </a:r>
          </a:p>
          <a:p>
            <a:r>
              <a:rPr lang="en-US"/>
              <a:t>Sense frequencies come from SemCor</a:t>
            </a:r>
          </a:p>
        </p:txBody>
      </p:sp>
      <p:sp>
        <p:nvSpPr>
          <p:cNvPr id="1444866" name="Rectangle 2"/>
          <p:cNvSpPr>
            <a:spLocks noGrp="1" noChangeArrowheads="1"/>
          </p:cNvSpPr>
          <p:nvPr>
            <p:ph type="title"/>
          </p:nvPr>
        </p:nvSpPr>
        <p:spPr/>
        <p:txBody>
          <a:bodyPr/>
          <a:lstStyle/>
          <a:p>
            <a:r>
              <a:rPr lang="en-US"/>
              <a:t>Most Frequent Sense</a:t>
            </a:r>
          </a:p>
        </p:txBody>
      </p:sp>
      <p:pic>
        <p:nvPicPr>
          <p:cNvPr id="1444868" name="Picture 4" descr="plant"/>
          <p:cNvPicPr>
            <a:picLocks noChangeAspect="1" noChangeArrowheads="1"/>
          </p:cNvPicPr>
          <p:nvPr/>
        </p:nvPicPr>
        <p:blipFill>
          <a:blip r:embed="rId3" cstate="print"/>
          <a:srcRect/>
          <a:stretch>
            <a:fillRect/>
          </a:stretch>
        </p:blipFill>
        <p:spPr bwMode="auto">
          <a:xfrm>
            <a:off x="0" y="3733800"/>
            <a:ext cx="9144000" cy="19034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1" name="Rectangle 3"/>
          <p:cNvSpPr>
            <a:spLocks noGrp="1" noChangeArrowheads="1"/>
          </p:cNvSpPr>
          <p:nvPr>
            <p:ph idx="1"/>
          </p:nvPr>
        </p:nvSpPr>
        <p:spPr/>
        <p:txBody>
          <a:bodyPr/>
          <a:lstStyle/>
          <a:p>
            <a:r>
              <a:rPr lang="en-US"/>
              <a:t>Human inter-annotator agreement</a:t>
            </a:r>
          </a:p>
          <a:p>
            <a:pPr lvl="1"/>
            <a:r>
              <a:rPr lang="en-US"/>
              <a:t>Compare annotations of two humans</a:t>
            </a:r>
          </a:p>
          <a:p>
            <a:pPr lvl="1"/>
            <a:r>
              <a:rPr lang="en-US"/>
              <a:t>On same data</a:t>
            </a:r>
          </a:p>
          <a:p>
            <a:pPr lvl="1"/>
            <a:r>
              <a:rPr lang="en-US"/>
              <a:t>Given same tagging guidelines</a:t>
            </a:r>
          </a:p>
          <a:p>
            <a:r>
              <a:rPr lang="en-US"/>
              <a:t>Human agreements on all-words corpora with Wordnet style senses</a:t>
            </a:r>
          </a:p>
          <a:p>
            <a:pPr lvl="1"/>
            <a:r>
              <a:rPr lang="en-US"/>
              <a:t>75%-80% </a:t>
            </a:r>
          </a:p>
        </p:txBody>
      </p:sp>
      <p:sp>
        <p:nvSpPr>
          <p:cNvPr id="1445890" name="Rectangle 2"/>
          <p:cNvSpPr>
            <a:spLocks noGrp="1" noChangeArrowheads="1"/>
          </p:cNvSpPr>
          <p:nvPr>
            <p:ph type="title"/>
          </p:nvPr>
        </p:nvSpPr>
        <p:spPr/>
        <p:txBody>
          <a:bodyPr/>
          <a:lstStyle/>
          <a:p>
            <a:r>
              <a:rPr lang="en-US"/>
              <a:t>Ceiling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9721</TotalTime>
  <Words>1908</Words>
  <Application>Microsoft Office PowerPoint</Application>
  <PresentationFormat>On-screen Show (4:3)</PresentationFormat>
  <Paragraphs>383</Paragraphs>
  <Slides>50</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Concourse</vt:lpstr>
      <vt:lpstr>Equation</vt:lpstr>
      <vt:lpstr>Word Relations and Word Sense Disambiguation</vt:lpstr>
      <vt:lpstr>Homework Questions? Schedule</vt:lpstr>
      <vt:lpstr>Recap on WSD</vt:lpstr>
      <vt:lpstr>Decision Lists: another popular method</vt:lpstr>
      <vt:lpstr>Learning Decision Lists</vt:lpstr>
      <vt:lpstr>Yarowsky</vt:lpstr>
      <vt:lpstr>WSD Evaluations and baselines</vt:lpstr>
      <vt:lpstr>Most Frequent Sense</vt:lpstr>
      <vt:lpstr>Ceiling</vt:lpstr>
      <vt:lpstr> Unsupervised Methods WSD: Dictionary/Thesaurus methods</vt:lpstr>
      <vt:lpstr>Simplified Lesk</vt:lpstr>
      <vt:lpstr>Original Lesk: pine cone</vt:lpstr>
      <vt:lpstr>Corpus Lesk</vt:lpstr>
      <vt:lpstr>Disambiguation via Selectional Restrictions</vt:lpstr>
      <vt:lpstr>Slide 15</vt:lpstr>
      <vt:lpstr>Semi-supervised Bootstrapping</vt:lpstr>
      <vt:lpstr>Bootstrapping</vt:lpstr>
      <vt:lpstr>Sentences extracting using “fish” and “play”</vt:lpstr>
      <vt:lpstr>Where do the seeds come from?</vt:lpstr>
      <vt:lpstr>Stages in the Yarowsky bootstrapping algorithm</vt:lpstr>
      <vt:lpstr>Problems</vt:lpstr>
      <vt:lpstr>WordNet Bass</vt:lpstr>
      <vt:lpstr>Senseval History</vt:lpstr>
      <vt:lpstr>WSD Performance</vt:lpstr>
      <vt:lpstr>Summary</vt:lpstr>
      <vt:lpstr>Statistical NLP</vt:lpstr>
      <vt:lpstr>What useful things can we do with this knowledge?</vt:lpstr>
      <vt:lpstr>Corpus</vt:lpstr>
      <vt:lpstr>Next, we pose a question…the dependent variable</vt:lpstr>
      <vt:lpstr>Finding a suitable corpus and preparing it for analysis</vt:lpstr>
      <vt:lpstr>Then we build the model…</vt:lpstr>
      <vt:lpstr>A Sample Feature Vector for Sentence-Ending Detection</vt:lpstr>
      <vt:lpstr>An Example: Genre Identification</vt:lpstr>
      <vt:lpstr>Corpus?</vt:lpstr>
      <vt:lpstr>Features?</vt:lpstr>
      <vt:lpstr>The Ant and the Dove</vt:lpstr>
      <vt:lpstr>First Fig</vt:lpstr>
      <vt:lpstr>Slide 38</vt:lpstr>
      <vt:lpstr>Email</vt:lpstr>
      <vt:lpstr>Genre Identification Approaches</vt:lpstr>
      <vt:lpstr>Why Genre Identification?</vt:lpstr>
      <vt:lpstr>What is genre?</vt:lpstr>
      <vt:lpstr>Corpus</vt:lpstr>
      <vt:lpstr>Features</vt:lpstr>
      <vt:lpstr>Machine Learning Techniques</vt:lpstr>
      <vt:lpstr>Baselines</vt:lpstr>
      <vt:lpstr>Slide 47</vt:lpstr>
      <vt:lpstr>Slide 48</vt:lpstr>
      <vt:lpstr>Confusion Matrix</vt:lpstr>
      <vt:lpstr>Discussion</vt:lpstr>
    </vt:vector>
  </TitlesOfParts>
  <Manager/>
  <Company>Stanford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 180 Intro to Computer Speech and Language Processing</dc:title>
  <dc:subject/>
  <dc:creator>Dan Jurafsky</dc:creator>
  <cp:keywords/>
  <dc:description/>
  <cp:lastModifiedBy> </cp:lastModifiedBy>
  <cp:revision>426</cp:revision>
  <dcterms:created xsi:type="dcterms:W3CDTF">2003-01-18T03:56:53Z</dcterms:created>
  <dcterms:modified xsi:type="dcterms:W3CDTF">2009-10-20T16:34:21Z</dcterms:modified>
  <cp:category/>
</cp:coreProperties>
</file>