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48"/>
  </p:notesMasterIdLst>
  <p:sldIdLst>
    <p:sldId id="256" r:id="rId2"/>
    <p:sldId id="262" r:id="rId3"/>
    <p:sldId id="365" r:id="rId4"/>
    <p:sldId id="264" r:id="rId5"/>
    <p:sldId id="263" r:id="rId6"/>
    <p:sldId id="266" r:id="rId7"/>
    <p:sldId id="394" r:id="rId8"/>
    <p:sldId id="334" r:id="rId9"/>
    <p:sldId id="267" r:id="rId10"/>
    <p:sldId id="395" r:id="rId11"/>
    <p:sldId id="361" r:id="rId12"/>
    <p:sldId id="396" r:id="rId13"/>
    <p:sldId id="397" r:id="rId14"/>
    <p:sldId id="417" r:id="rId15"/>
    <p:sldId id="420" r:id="rId16"/>
    <p:sldId id="418" r:id="rId17"/>
    <p:sldId id="335" r:id="rId18"/>
    <p:sldId id="398" r:id="rId19"/>
    <p:sldId id="402" r:id="rId20"/>
    <p:sldId id="403" r:id="rId21"/>
    <p:sldId id="414" r:id="rId22"/>
    <p:sldId id="415" r:id="rId23"/>
    <p:sldId id="421" r:id="rId24"/>
    <p:sldId id="404" r:id="rId25"/>
    <p:sldId id="405" r:id="rId26"/>
    <p:sldId id="406" r:id="rId27"/>
    <p:sldId id="407" r:id="rId28"/>
    <p:sldId id="408" r:id="rId29"/>
    <p:sldId id="337" r:id="rId30"/>
    <p:sldId id="338" r:id="rId31"/>
    <p:sldId id="372" r:id="rId32"/>
    <p:sldId id="400" r:id="rId33"/>
    <p:sldId id="342" r:id="rId34"/>
    <p:sldId id="409" r:id="rId35"/>
    <p:sldId id="343" r:id="rId36"/>
    <p:sldId id="344" r:id="rId37"/>
    <p:sldId id="345" r:id="rId38"/>
    <p:sldId id="346" r:id="rId39"/>
    <p:sldId id="358" r:id="rId40"/>
    <p:sldId id="348" r:id="rId41"/>
    <p:sldId id="349" r:id="rId42"/>
    <p:sldId id="410" r:id="rId43"/>
    <p:sldId id="412" r:id="rId44"/>
    <p:sldId id="413" r:id="rId45"/>
    <p:sldId id="401" r:id="rId46"/>
    <p:sldId id="27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66"/>
    <a:srgbClr val="CC0000"/>
    <a:srgbClr val="3399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3" autoAdjust="0"/>
    <p:restoredTop sz="88108" autoAdjust="0"/>
  </p:normalViewPr>
  <p:slideViewPr>
    <p:cSldViewPr>
      <p:cViewPr>
        <p:scale>
          <a:sx n="66" d="100"/>
          <a:sy n="66" d="100"/>
        </p:scale>
        <p:origin x="-1116" y="-198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860"/>
    </p:cViewPr>
  </p:sorterViewPr>
  <p:notesViewPr>
    <p:cSldViewPr>
      <p:cViewPr>
        <p:scale>
          <a:sx n="75" d="100"/>
          <a:sy n="75" d="100"/>
        </p:scale>
        <p:origin x="-122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1B54D2-E314-44C9-99B5-E59B6344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B16F3-D677-4C4A-9CA6-9255496F80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322C540-F762-4D82-9D16-0BA7AFFB5A4B}" type="slidenum">
              <a:rPr lang="en-US" sz="1200">
                <a:latin typeface="Times New Roman" pitchFamily="18" charset="0"/>
              </a:rPr>
              <a:pPr algn="r" eaLnBrk="0" hangingPunct="0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/>
              <a:t>Add ins, del, or subst penalty to each neighboring cell and take min, for each [i,j]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6B36B-9B04-4FD4-BF65-1BCE0AA2E66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These rules may not look so linguistically intuitive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en-US" smtClean="0"/>
              <a:t>At every split i&lt;k&lt;j, can the row and column cells be combined via a rule in the grammar.</a:t>
            </a:r>
          </a:p>
          <a:p>
            <a:r>
              <a:rPr lang="en-US" smtClean="0"/>
              <a:t>How do we know to add X2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0F9AA-E14B-400F-9229-F1B693F9EF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13DBD-9687-403B-8147-BDE6C5AEE80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F7E5A-B25F-48CA-A542-9A0F76CDF68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E864C85-46A4-49A0-9103-2A84F550B373}" type="slidenum">
              <a:rPr lang="en-US" sz="1200">
                <a:latin typeface="Times New Roman" pitchFamily="18" charset="0"/>
              </a:rPr>
              <a:pPr algn="r" eaLnBrk="0" hangingPunct="0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BCC49-AE0C-44B5-B852-E70BE64E5F4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2015A-B752-40B6-9387-8838D4DB5D7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801FB-734B-467E-B278-CB64248A691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58A9C-3D16-4246-9E6E-9927B31553D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CEF1B-1AC5-46E2-975C-908EFB3577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5F1A6-FB37-407F-AB0A-84A70408E1D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DACD0-6948-4943-88E1-480D0594EB6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488F0-AAD2-4495-B153-E730307D150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80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A2E12-19D1-494D-AE7D-449C44B7C26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3209C-154B-4B4A-B882-C66572DC0FD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93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B1C88-48CA-40CB-B5F1-846DA34C80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E20A3-738D-4D81-9ECA-C80FAA87EE6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A2E95-15C1-4D59-8D43-9099D7CB7B8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EB90A00-D98D-41B6-8E7A-5FD538528D9A}" type="slidenum">
              <a:rPr lang="en-US" sz="1200">
                <a:latin typeface="Times New Roman" pitchFamily="18" charset="0"/>
              </a:rPr>
              <a:pPr algn="r" eaLnBrk="0" hangingPunct="0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0DBC9-A569-46EC-9AC8-3F4C2EEA1AD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7B4B9-F059-4751-BE20-8DD7216535B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A059-543D-487A-8FEF-6C3FEEFEFF75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A9AB4-12CC-442E-9388-35C41B71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0B4B-277B-49FA-A88D-D83AFBF6D5EA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66BB-C69E-4BC0-A0F9-9714E2084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A80A-66FD-44FF-9FFE-DA05996AABEF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7B33-D39E-4977-B646-51FBA8D1F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6795-6E8F-44B2-8A05-F18E985F8FFC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02D-47B2-4C5C-9349-1DD8756BC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2654-BD5F-4374-A396-A9D93712AF92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9AA0-995E-479E-8E29-89AF24BE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D101-4D9F-4AEF-8E15-7E09A8C33C87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D93A-B3C4-4F8D-A7C5-9449BA564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6637-F285-4AFF-840C-E6D1CCAE534D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A37F-F980-48FA-A6CD-BB9B8AE1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707D-D4E0-45EA-983E-761DC2785D11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4AE7-E9FC-4DA5-B942-929296B61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DE9A-E407-4937-B0CF-C760578C8D97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29D8-F7D4-46C5-8106-8EC0F581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0AD2-1EF3-49DD-A14B-DBDB426BD18B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8C75-C114-45D2-B1B8-C66D49E8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F9EE-E96D-49B2-A3AE-99DB7A421544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808A-F09E-4A24-A35C-D9A6578A9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0466-4111-4CE6-9B17-F6F358D9561B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84F3-EF0C-4955-850A-39D5AEED9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9E123CE-0854-4808-9D1B-D31F34963328}" type="datetimeFigureOut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43075D-2314-4738-BF0C-5FB5EAF82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i="1" smtClean="0"/>
              <a:t>Basic Parsing with Context-Free Grammars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 lIns="45720" rIns="45720"/>
          <a:lstStyle/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CS 4705</a:t>
            </a:r>
          </a:p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Julia Hirschberg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993A9B7D-70B8-4CA6-9C8C-03442061D66D}" type="slidenum">
              <a:rPr lang="en-US" sz="1000" smtClean="0">
                <a:solidFill>
                  <a:srgbClr val="FFFFFF"/>
                </a:solidFill>
              </a:rPr>
              <a:pPr/>
              <a:t>1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279525" y="5653088"/>
            <a:ext cx="6416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Some slides adapted from Kathy McKeown and Dan Jurafsky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Group 2"/>
          <p:cNvGraphicFramePr>
            <a:graphicFrameLocks noGrp="1"/>
          </p:cNvGraphicFramePr>
          <p:nvPr/>
        </p:nvGraphicFramePr>
        <p:xfrm>
          <a:off x="228600" y="1544638"/>
          <a:ext cx="8915400" cy="4572000"/>
        </p:xfrm>
        <a:graphic>
          <a:graphicData uri="http://schemas.openxmlformats.org/drawingml/2006/table">
            <a:tbl>
              <a:tblPr/>
              <a:tblGrid>
                <a:gridCol w="3935413"/>
                <a:gridCol w="4979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NP VP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Aux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VP -&gt; V 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-&gt; 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PP -&gt; Prep 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Det Nom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old | dog | footsteps | young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PropN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dog | eat | sleep | bark | meow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-&gt; Adj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does | 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from | to | on | 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Fido | Felix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Nom PP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that |  this | a | the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 NP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 -&gt;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old | happy| young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8" name="Rectangle 4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i="1" smtClean="0"/>
              <a:t>“The old dog the footsteps of the young.”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 Up Parsing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does disambiguation occur?</a:t>
            </a:r>
          </a:p>
          <a:p>
            <a:pPr eaLnBrk="1" hangingPunct="1"/>
            <a:r>
              <a:rPr lang="en-US" smtClean="0"/>
              <a:t>What are the computational advantages and disadvantages?</a:t>
            </a:r>
          </a:p>
          <a:p>
            <a:pPr eaLnBrk="1" hangingPunct="1"/>
            <a:r>
              <a:rPr lang="en-US" smtClean="0"/>
              <a:t>What could we do to make this process more efficient?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DA2DA387-AA54-4B5A-9A32-418FD74A2939}" type="slidenum">
              <a:rPr lang="en-US" sz="1000" smtClean="0"/>
              <a:pPr/>
              <a:t>11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to Address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Ambiguity:</a:t>
            </a:r>
          </a:p>
          <a:p>
            <a:pPr lvl="1"/>
            <a:r>
              <a:rPr lang="en-US" smtClean="0"/>
              <a:t>POS</a:t>
            </a:r>
          </a:p>
          <a:p>
            <a:pPr lvl="1"/>
            <a:r>
              <a:rPr lang="en-US" smtClean="0"/>
              <a:t>Attachment </a:t>
            </a:r>
          </a:p>
          <a:p>
            <a:pPr lvl="2"/>
            <a:r>
              <a:rPr lang="en-US" smtClean="0"/>
              <a:t>PP:…</a:t>
            </a:r>
          </a:p>
          <a:p>
            <a:pPr lvl="2"/>
            <a:r>
              <a:rPr lang="en-US" smtClean="0"/>
              <a:t>Coordination:  </a:t>
            </a:r>
            <a:r>
              <a:rPr lang="en-US" smtClean="0">
                <a:solidFill>
                  <a:srgbClr val="FF0000"/>
                </a:solidFill>
              </a:rPr>
              <a:t>old dogs and cats</a:t>
            </a:r>
          </a:p>
          <a:p>
            <a:pPr lvl="1"/>
            <a:r>
              <a:rPr lang="en-US" smtClean="0"/>
              <a:t>Overgenerating useless hypotheses</a:t>
            </a:r>
          </a:p>
          <a:p>
            <a:pPr lvl="1"/>
            <a:r>
              <a:rPr lang="en-US" smtClean="0"/>
              <a:t>Regenerating good hypotheses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Programming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Fill in tables with solutions to subproblems</a:t>
            </a:r>
          </a:p>
          <a:p>
            <a:r>
              <a:rPr lang="en-US" smtClean="0"/>
              <a:t>For parsing:</a:t>
            </a:r>
          </a:p>
          <a:p>
            <a:pPr lvl="1"/>
            <a:r>
              <a:rPr lang="en-US" smtClean="0"/>
              <a:t>Store possible subtrees for each substring as they are discovered in the input</a:t>
            </a:r>
          </a:p>
          <a:p>
            <a:pPr lvl="1"/>
            <a:r>
              <a:rPr lang="en-US" smtClean="0"/>
              <a:t>Ambiguous strings are given multiple entries</a:t>
            </a:r>
          </a:p>
          <a:p>
            <a:pPr lvl="1"/>
            <a:r>
              <a:rPr lang="en-US" smtClean="0"/>
              <a:t>Table look-up to come up with final parse(s)</a:t>
            </a:r>
          </a:p>
          <a:p>
            <a:r>
              <a:rPr lang="en-US" smtClean="0"/>
              <a:t>Many parsers take advantage of this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</a:t>
            </a:r>
            <a:r>
              <a:rPr lang="en-US" smtClean="0">
                <a:solidFill>
                  <a:schemeClr val="accent2"/>
                </a:solidFill>
              </a:rPr>
              <a:t>Minimal Edit Distance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Simple example of DP: find the minimal ‘distance’ between 2 strings</a:t>
            </a:r>
          </a:p>
          <a:p>
            <a:pPr lvl="1"/>
            <a:r>
              <a:rPr lang="en-US" smtClean="0"/>
              <a:t>Minimal number of operations (insert, delete, substitute) needed to transform one string into another</a:t>
            </a:r>
          </a:p>
          <a:p>
            <a:pPr lvl="1"/>
            <a:r>
              <a:rPr lang="en-US" smtClean="0"/>
              <a:t>Levenstein distances (subst=1 or 2)</a:t>
            </a:r>
          </a:p>
          <a:p>
            <a:pPr lvl="1"/>
            <a:r>
              <a:rPr lang="en-US" smtClean="0"/>
              <a:t>Key idea:  minimal path between substrings is on the minimal path between the beginning and end of the 2 strings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Example of MED Calculation</a:t>
            </a:r>
            <a:endParaRPr lang="en-US" smtClean="0"/>
          </a:p>
        </p:txBody>
      </p:sp>
      <p:pic>
        <p:nvPicPr>
          <p:cNvPr id="39938" name="fig 3.26.jpg" descr="fig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22438"/>
            <a:ext cx="8610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DP for Parsing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Table cells represented state of parse of input up to this point</a:t>
            </a:r>
          </a:p>
          <a:p>
            <a:r>
              <a:rPr lang="en-US" smtClean="0"/>
              <a:t>Can be calculated from neighboring state(s)</a:t>
            </a:r>
          </a:p>
          <a:p>
            <a:r>
              <a:rPr lang="en-US" smtClean="0"/>
              <a:t>Only need to parse each substring once for each possible analysis into constituents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Parsers Using DP</a:t>
            </a:r>
          </a:p>
        </p:txBody>
      </p:sp>
      <p:sp>
        <p:nvSpPr>
          <p:cNvPr id="4301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CKY Parsing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Bottom-up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Grammar must be in Chomsky Normal 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parse tree might not be consistent with linguistic theory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Earley Parsing Algorithm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Top-down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Expectations about constituents are confirmed by input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POS tag for a word that is not predicted is never added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Chart Parser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72050B8D-1F67-4E92-B0A2-45261355F6A2}" type="slidenum">
              <a:rPr lang="en-US" sz="1000" smtClean="0"/>
              <a:pPr/>
              <a:t>17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Cocke-Kasami-Younger Algorithm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Convert grammar to Chomsky Normal Form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Every CFG has a weakly equivalent CNF grammar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</a:t>
            </a:r>
            <a:r>
              <a:rPr lang="en-US" sz="2000" smtClean="0">
                <a:sym typeface="Wingdings" pitchFamily="2" charset="2"/>
              </a:rPr>
              <a:t> B C (non-terminals)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ym typeface="Wingdings" pitchFamily="2" charset="2"/>
              </a:rPr>
              <a:t>A  w (terminal)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ym typeface="Wingdings" pitchFamily="2" charset="2"/>
              </a:rPr>
              <a:t>Basic ideas:  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ym typeface="Wingdings" pitchFamily="2" charset="2"/>
              </a:rPr>
              <a:t>Keep rules conforming to CNF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ym typeface="Wingdings" pitchFamily="2" charset="2"/>
              </a:rPr>
              <a:t>Introduce dummy non-terminals for rules that mix terminal and non-terminals (e.g. A Bw becomes A BB’; B’ w)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ym typeface="Wingdings" pitchFamily="2" charset="2"/>
              </a:rPr>
              <a:t>Rewrite RHS of unit productions with RHS of all non-unit productions they lead to (e.g. A B; B w becomes A w)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ym typeface="Wingdings" pitchFamily="2" charset="2"/>
              </a:rPr>
              <a:t>For RHS longer than 2 non-terminals, replace  leftmost pairs of non-terminals with a new non-terminal and add a new production rule (e.g. A BCD becomes A ZD; Z BC)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ym typeface="Wingdings" pitchFamily="2" charset="2"/>
              </a:rPr>
              <a:t>For </a:t>
            </a:r>
            <a:r>
              <a:rPr lang="el-GR" sz="1800" smtClean="0">
                <a:cs typeface="Times New Roman" pitchFamily="18" charset="0"/>
                <a:sym typeface="Wingdings" pitchFamily="2" charset="2"/>
              </a:rPr>
              <a:t>ε</a:t>
            </a:r>
            <a:r>
              <a:rPr lang="en-US" sz="1800" smtClean="0">
                <a:cs typeface="Times New Roman" pitchFamily="18" charset="0"/>
                <a:sym typeface="Wingdings" pitchFamily="2" charset="2"/>
              </a:rPr>
              <a:t>-productions, find all occurences of LHS in 2-variable RHSs and create new rule without the LHS (e.g. C AB;A </a:t>
            </a:r>
            <a:r>
              <a:rPr lang="el-GR" sz="1800" smtClean="0">
                <a:cs typeface="Times New Roman" pitchFamily="18" charset="0"/>
                <a:sym typeface="Wingdings" pitchFamily="2" charset="2"/>
              </a:rPr>
              <a:t>ε</a:t>
            </a:r>
            <a:r>
              <a:rPr lang="en-US" sz="1800" smtClean="0">
                <a:cs typeface="Times New Roman" pitchFamily="18" charset="0"/>
                <a:sym typeface="Wingdings" pitchFamily="2" charset="2"/>
              </a:rPr>
              <a:t> becomes CB)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A CFG </a:t>
            </a:r>
            <a:endParaRPr lang="en-US" smtClean="0"/>
          </a:p>
        </p:txBody>
      </p:sp>
      <p:pic>
        <p:nvPicPr>
          <p:cNvPr id="47106" name="fig 13.1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50925"/>
            <a:ext cx="8610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Syntactic Parsing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Declarative </a:t>
            </a:r>
            <a:r>
              <a:rPr lang="en-US" smtClean="0"/>
              <a:t>formalisms like CFGs, FSAs define the </a:t>
            </a:r>
            <a:r>
              <a:rPr lang="en-US" i="1" smtClean="0">
                <a:solidFill>
                  <a:srgbClr val="FF0066"/>
                </a:solidFill>
              </a:rPr>
              <a:t>legal strings of a language</a:t>
            </a:r>
            <a:r>
              <a:rPr lang="en-US" smtClean="0"/>
              <a:t> -- but only tell you whether a given string is legal in a particular language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Parsing algorithms</a:t>
            </a:r>
            <a:r>
              <a:rPr lang="en-US" smtClean="0"/>
              <a:t> specify how to </a:t>
            </a:r>
            <a:r>
              <a:rPr lang="en-US" i="1" smtClean="0"/>
              <a:t>recognize</a:t>
            </a:r>
            <a:r>
              <a:rPr lang="en-US" smtClean="0"/>
              <a:t> the strings of a language and assign one (or more) syntactic analyses to each string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5650831F-2A8F-43F5-86CC-122DD57B2F13}" type="slidenum">
              <a:rPr lang="en-US" sz="1000" smtClean="0"/>
              <a:pPr/>
              <a:t>2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Figure 13.8</a:t>
            </a:r>
            <a:endParaRPr lang="en-US" smtClean="0"/>
          </a:p>
        </p:txBody>
      </p:sp>
      <p:pic>
        <p:nvPicPr>
          <p:cNvPr id="49154" name="fig 13.8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5800"/>
            <a:ext cx="71199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66800" y="1143000"/>
            <a:ext cx="4953000" cy="533400"/>
          </a:xfrm>
          <a:prstGeom prst="rect">
            <a:avLst/>
          </a:prstGeom>
          <a:solidFill>
            <a:srgbClr val="FFFF00">
              <a:alpha val="2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CYK in Action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non-terminal above POS level has 2 daughters</a:t>
            </a:r>
          </a:p>
          <a:p>
            <a:pPr lvl="1"/>
            <a:r>
              <a:rPr lang="en-US" smtClean="0"/>
              <a:t>Encode entire parse tree in N+1 x N+1 table</a:t>
            </a:r>
          </a:p>
          <a:p>
            <a:pPr lvl="1"/>
            <a:r>
              <a:rPr lang="en-US" smtClean="0"/>
              <a:t>Each cell [i,j]  contains all non-terminals that span </a:t>
            </a:r>
            <a:r>
              <a:rPr lang="en-US" i="1" smtClean="0"/>
              <a:t>positions</a:t>
            </a:r>
            <a:r>
              <a:rPr lang="en-US" smtClean="0"/>
              <a:t> [i-j] betw input words</a:t>
            </a:r>
          </a:p>
          <a:p>
            <a:pPr lvl="1"/>
            <a:r>
              <a:rPr lang="en-US" smtClean="0"/>
              <a:t>Cell [0,N] represents all input</a:t>
            </a:r>
          </a:p>
          <a:p>
            <a:pPr lvl="1"/>
            <a:r>
              <a:rPr lang="en-US" smtClean="0"/>
              <a:t>For each [i,j] s.t. i&lt;k&lt;j, [i,k] is to left and [k,j] is below in table</a:t>
            </a:r>
          </a:p>
          <a:p>
            <a:pPr lvl="1"/>
            <a:r>
              <a:rPr lang="en-US" smtClean="0"/>
              <a:t>Diagonal contains POS of each input word</a:t>
            </a:r>
          </a:p>
          <a:p>
            <a:pPr lvl="1"/>
            <a:r>
              <a:rPr lang="en-US" smtClean="0"/>
              <a:t>Fill in table from diagonal on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For any cell [i,j], cells (constituents) contributing to [i.j] are to left and below, already filled 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Figure 13.8</a:t>
            </a:r>
            <a:endParaRPr lang="en-US" smtClean="0"/>
          </a:p>
        </p:txBody>
      </p:sp>
      <p:pic>
        <p:nvPicPr>
          <p:cNvPr id="53250" name="fig 13.8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5800"/>
            <a:ext cx="71199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CYK Parse Table</a:t>
            </a:r>
            <a:endParaRPr lang="en-US" smtClean="0"/>
          </a:p>
        </p:txBody>
      </p:sp>
      <p:pic>
        <p:nvPicPr>
          <p:cNvPr id="55298" name="fig 13.9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00125"/>
            <a:ext cx="8610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4038600" y="144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CYK Algorithm</a:t>
            </a:r>
            <a:endParaRPr lang="en-US" smtClean="0"/>
          </a:p>
        </p:txBody>
      </p:sp>
      <p:pic>
        <p:nvPicPr>
          <p:cNvPr id="57346" name="fig 13.10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06600"/>
            <a:ext cx="8610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Filling in [0,N]: Adding X2</a:t>
            </a:r>
            <a:endParaRPr lang="en-US" smtClean="0"/>
          </a:p>
        </p:txBody>
      </p:sp>
      <p:pic>
        <p:nvPicPr>
          <p:cNvPr id="59394" name="fig 13.11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66800"/>
            <a:ext cx="5421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6781800" y="838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[0,n]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Filling the Final Column (1)</a:t>
            </a:r>
            <a:endParaRPr lang="en-US" smtClean="0"/>
          </a:p>
        </p:txBody>
      </p:sp>
      <p:pic>
        <p:nvPicPr>
          <p:cNvPr id="61442" name="fig 13.12a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705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Filling the Final Column (2)</a:t>
            </a:r>
          </a:p>
        </p:txBody>
      </p:sp>
      <p:pic>
        <p:nvPicPr>
          <p:cNvPr id="63490" name="fig 13.12b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990600"/>
            <a:ext cx="66817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6629400" y="3886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Earley Algorithm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parsing algorithm using DP</a:t>
            </a:r>
          </a:p>
          <a:p>
            <a:pPr eaLnBrk="1" hangingPunct="1"/>
            <a:r>
              <a:rPr lang="en-US" smtClean="0"/>
              <a:t>Allows arbitrary CFGs: closer to linguistics</a:t>
            </a:r>
          </a:p>
          <a:p>
            <a:pPr eaLnBrk="1" hangingPunct="1"/>
            <a:r>
              <a:rPr lang="en-US" smtClean="0"/>
              <a:t>Fills a chart of length N+1 in a single sweep over input of N words</a:t>
            </a:r>
          </a:p>
          <a:p>
            <a:pPr lvl="1" eaLnBrk="1" hangingPunct="1"/>
            <a:r>
              <a:rPr lang="en-US" smtClean="0"/>
              <a:t>Chart entries represent state of parse at each word position</a:t>
            </a:r>
          </a:p>
          <a:p>
            <a:pPr lvl="2" eaLnBrk="1" hangingPunct="1"/>
            <a:r>
              <a:rPr lang="en-US" smtClean="0"/>
              <a:t>Completed constituents and their locations</a:t>
            </a:r>
          </a:p>
          <a:p>
            <a:pPr lvl="2" eaLnBrk="1" hangingPunct="1"/>
            <a:r>
              <a:rPr lang="en-US" smtClean="0"/>
              <a:t>In-progress constituents</a:t>
            </a:r>
          </a:p>
          <a:p>
            <a:pPr lvl="2" eaLnBrk="1" hangingPunct="1"/>
            <a:r>
              <a:rPr lang="en-US" smtClean="0"/>
              <a:t>Predicted constituents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D919FD5B-37A1-4BDC-96C8-AEF37095A22E}" type="slidenum">
              <a:rPr lang="en-US" sz="1000" smtClean="0"/>
              <a:pPr/>
              <a:t>29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3" name="Group 39"/>
          <p:cNvGraphicFramePr>
            <a:graphicFrameLocks noGrp="1"/>
          </p:cNvGraphicFramePr>
          <p:nvPr/>
        </p:nvGraphicFramePr>
        <p:xfrm>
          <a:off x="228600" y="1544638"/>
          <a:ext cx="8915400" cy="4572000"/>
        </p:xfrm>
        <a:graphic>
          <a:graphicData uri="http://schemas.openxmlformats.org/drawingml/2006/table">
            <a:tbl>
              <a:tblPr/>
              <a:tblGrid>
                <a:gridCol w="3935413"/>
                <a:gridCol w="4979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Aux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E2D37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VP -&gt; V 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-&gt; 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PP -&gt; Prep 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Det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old | dog | footsteps | young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PropN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dog | eat | sleep | bark | meow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-&gt; Adj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does | 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from | to | on | 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Fido | Felix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E2D37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E2D37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Nom PP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5E2D3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that |  this | a | the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 NP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 -&gt;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old | happy| young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2" name="Rectangle 4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i="1" smtClean="0"/>
              <a:t>“The old dog the footsteps of the young.”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Parser States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table-entries are called states and are represented with </a:t>
            </a:r>
            <a:r>
              <a:rPr lang="en-US" smtClean="0">
                <a:solidFill>
                  <a:schemeClr val="accent2"/>
                </a:solidFill>
              </a:rPr>
              <a:t>dotted-rules</a:t>
            </a:r>
          </a:p>
          <a:p>
            <a:pPr lvl="1" eaLnBrk="1" hangingPunct="1">
              <a:buFontTx/>
              <a:buNone/>
            </a:pPr>
            <a:r>
              <a:rPr lang="en-US" smtClean="0"/>
              <a:t>S -&gt; </a:t>
            </a:r>
            <a:r>
              <a:rPr lang="el-GR" sz="3500" smtClean="0">
                <a:latin typeface="Lucida Grande"/>
              </a:rPr>
              <a:t>·</a:t>
            </a:r>
            <a:r>
              <a:rPr lang="en-US" smtClean="0"/>
              <a:t> VP				A VP is predicted</a:t>
            </a:r>
          </a:p>
          <a:p>
            <a:pPr lvl="1" eaLnBrk="1" hangingPunct="1">
              <a:buFontTx/>
              <a:buNone/>
            </a:pPr>
            <a:r>
              <a:rPr lang="en-US" smtClean="0"/>
              <a:t>NP -&gt; Det </a:t>
            </a:r>
            <a:r>
              <a:rPr lang="el-GR" sz="3500" smtClean="0">
                <a:latin typeface="Lucida Grande"/>
              </a:rPr>
              <a:t>·</a:t>
            </a:r>
            <a:r>
              <a:rPr lang="en-US" smtClean="0"/>
              <a:t> Nominal		An NP is in progress</a:t>
            </a:r>
          </a:p>
          <a:p>
            <a:pPr lvl="1" eaLnBrk="1" hangingPunct="1">
              <a:buFontTx/>
              <a:buNone/>
            </a:pPr>
            <a:r>
              <a:rPr lang="en-US" smtClean="0"/>
              <a:t>VP -&gt; V NP </a:t>
            </a:r>
            <a:r>
              <a:rPr lang="el-GR" sz="3500" smtClean="0">
                <a:latin typeface="Lucida Grande"/>
              </a:rPr>
              <a:t>·</a:t>
            </a:r>
            <a:r>
              <a:rPr lang="en-US" smtClean="0"/>
              <a:t> 			A VP has been found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9D907CCD-56AB-47C8-A6B5-646ED0F9109E}" type="slidenum">
              <a:rPr lang="en-US" sz="1000" smtClean="0"/>
              <a:pPr/>
              <a:t>30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CFG for Fragment of English</a:t>
            </a:r>
          </a:p>
        </p:txBody>
      </p:sp>
      <p:graphicFrame>
        <p:nvGraphicFramePr>
          <p:cNvPr id="63523" name="Group 35"/>
          <p:cNvGraphicFramePr>
            <a:graphicFrameLocks noGrp="1"/>
          </p:cNvGraphicFramePr>
          <p:nvPr/>
        </p:nvGraphicFramePr>
        <p:xfrm>
          <a:off x="990600" y="1066800"/>
          <a:ext cx="7772400" cy="4114800"/>
        </p:xfrm>
        <a:graphic>
          <a:graphicData uri="http://schemas.openxmlformats.org/drawingml/2006/table">
            <a:tbl>
              <a:tblPr/>
              <a:tblGrid>
                <a:gridCol w="3429000"/>
                <a:gridCol w="4343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Aux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PP -&gt; Prep 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book | flight | meal | money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Det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book | include | prefer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NP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PropN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Aux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does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N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from | to | 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Houston | TWA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Nom PP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that |  this | a | the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V NP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3"/>
          <p:cNvGrpSpPr>
            <a:grpSpLocks/>
          </p:cNvGrpSpPr>
          <p:nvPr/>
        </p:nvGrpSpPr>
        <p:grpSpPr bwMode="auto">
          <a:xfrm>
            <a:off x="1600200" y="1905000"/>
            <a:ext cx="5851525" cy="4659313"/>
            <a:chOff x="2268" y="2022"/>
            <a:chExt cx="1210" cy="919"/>
          </a:xfrm>
        </p:grpSpPr>
        <p:sp>
          <p:nvSpPr>
            <p:cNvPr id="70668" name="Freeform 4"/>
            <p:cNvSpPr>
              <a:spLocks/>
            </p:cNvSpPr>
            <p:nvPr/>
          </p:nvSpPr>
          <p:spPr bwMode="auto">
            <a:xfrm>
              <a:off x="2780" y="2024"/>
              <a:ext cx="34" cy="38"/>
            </a:xfrm>
            <a:custGeom>
              <a:avLst/>
              <a:gdLst>
                <a:gd name="T0" fmla="*/ 31 w 34"/>
                <a:gd name="T1" fmla="*/ 0 h 38"/>
                <a:gd name="T2" fmla="*/ 33 w 34"/>
                <a:gd name="T3" fmla="*/ 12 h 38"/>
                <a:gd name="T4" fmla="*/ 31 w 34"/>
                <a:gd name="T5" fmla="*/ 12 h 38"/>
                <a:gd name="T6" fmla="*/ 30 w 34"/>
                <a:gd name="T7" fmla="*/ 7 h 38"/>
                <a:gd name="T8" fmla="*/ 27 w 34"/>
                <a:gd name="T9" fmla="*/ 4 h 38"/>
                <a:gd name="T10" fmla="*/ 24 w 34"/>
                <a:gd name="T11" fmla="*/ 1 h 38"/>
                <a:gd name="T12" fmla="*/ 20 w 34"/>
                <a:gd name="T13" fmla="*/ 1 h 38"/>
                <a:gd name="T14" fmla="*/ 16 w 34"/>
                <a:gd name="T15" fmla="*/ 1 h 38"/>
                <a:gd name="T16" fmla="*/ 13 w 34"/>
                <a:gd name="T17" fmla="*/ 2 h 38"/>
                <a:gd name="T18" fmla="*/ 10 w 34"/>
                <a:gd name="T19" fmla="*/ 5 h 38"/>
                <a:gd name="T20" fmla="*/ 9 w 34"/>
                <a:gd name="T21" fmla="*/ 8 h 38"/>
                <a:gd name="T22" fmla="*/ 7 w 34"/>
                <a:gd name="T23" fmla="*/ 14 h 38"/>
                <a:gd name="T24" fmla="*/ 7 w 34"/>
                <a:gd name="T25" fmla="*/ 19 h 38"/>
                <a:gd name="T26" fmla="*/ 7 w 34"/>
                <a:gd name="T27" fmla="*/ 23 h 38"/>
                <a:gd name="T28" fmla="*/ 9 w 34"/>
                <a:gd name="T29" fmla="*/ 28 h 38"/>
                <a:gd name="T30" fmla="*/ 10 w 34"/>
                <a:gd name="T31" fmla="*/ 30 h 38"/>
                <a:gd name="T32" fmla="*/ 13 w 34"/>
                <a:gd name="T33" fmla="*/ 33 h 38"/>
                <a:gd name="T34" fmla="*/ 17 w 34"/>
                <a:gd name="T35" fmla="*/ 35 h 38"/>
                <a:gd name="T36" fmla="*/ 20 w 34"/>
                <a:gd name="T37" fmla="*/ 35 h 38"/>
                <a:gd name="T38" fmla="*/ 24 w 34"/>
                <a:gd name="T39" fmla="*/ 35 h 38"/>
                <a:gd name="T40" fmla="*/ 27 w 34"/>
                <a:gd name="T41" fmla="*/ 33 h 38"/>
                <a:gd name="T42" fmla="*/ 30 w 34"/>
                <a:gd name="T43" fmla="*/ 32 h 38"/>
                <a:gd name="T44" fmla="*/ 33 w 34"/>
                <a:gd name="T45" fmla="*/ 28 h 38"/>
                <a:gd name="T46" fmla="*/ 34 w 34"/>
                <a:gd name="T47" fmla="*/ 28 h 38"/>
                <a:gd name="T48" fmla="*/ 30 w 34"/>
                <a:gd name="T49" fmla="*/ 32 h 38"/>
                <a:gd name="T50" fmla="*/ 27 w 34"/>
                <a:gd name="T51" fmla="*/ 35 h 38"/>
                <a:gd name="T52" fmla="*/ 23 w 34"/>
                <a:gd name="T53" fmla="*/ 38 h 38"/>
                <a:gd name="T54" fmla="*/ 19 w 34"/>
                <a:gd name="T55" fmla="*/ 38 h 38"/>
                <a:gd name="T56" fmla="*/ 13 w 34"/>
                <a:gd name="T57" fmla="*/ 38 h 38"/>
                <a:gd name="T58" fmla="*/ 9 w 34"/>
                <a:gd name="T59" fmla="*/ 35 h 38"/>
                <a:gd name="T60" fmla="*/ 5 w 34"/>
                <a:gd name="T61" fmla="*/ 30 h 38"/>
                <a:gd name="T62" fmla="*/ 2 w 34"/>
                <a:gd name="T63" fmla="*/ 25 h 38"/>
                <a:gd name="T64" fmla="*/ 0 w 34"/>
                <a:gd name="T65" fmla="*/ 19 h 38"/>
                <a:gd name="T66" fmla="*/ 2 w 34"/>
                <a:gd name="T67" fmla="*/ 14 h 38"/>
                <a:gd name="T68" fmla="*/ 3 w 34"/>
                <a:gd name="T69" fmla="*/ 9 h 38"/>
                <a:gd name="T70" fmla="*/ 6 w 34"/>
                <a:gd name="T71" fmla="*/ 5 h 38"/>
                <a:gd name="T72" fmla="*/ 10 w 34"/>
                <a:gd name="T73" fmla="*/ 1 h 38"/>
                <a:gd name="T74" fmla="*/ 14 w 34"/>
                <a:gd name="T75" fmla="*/ 0 h 38"/>
                <a:gd name="T76" fmla="*/ 19 w 34"/>
                <a:gd name="T77" fmla="*/ 0 h 38"/>
                <a:gd name="T78" fmla="*/ 23 w 34"/>
                <a:gd name="T79" fmla="*/ 0 h 38"/>
                <a:gd name="T80" fmla="*/ 27 w 34"/>
                <a:gd name="T81" fmla="*/ 1 h 38"/>
                <a:gd name="T82" fmla="*/ 28 w 34"/>
                <a:gd name="T83" fmla="*/ 1 h 38"/>
                <a:gd name="T84" fmla="*/ 28 w 34"/>
                <a:gd name="T85" fmla="*/ 1 h 38"/>
                <a:gd name="T86" fmla="*/ 30 w 34"/>
                <a:gd name="T87" fmla="*/ 1 h 38"/>
                <a:gd name="T88" fmla="*/ 30 w 34"/>
                <a:gd name="T89" fmla="*/ 1 h 38"/>
                <a:gd name="T90" fmla="*/ 31 w 34"/>
                <a:gd name="T91" fmla="*/ 0 h 38"/>
                <a:gd name="T92" fmla="*/ 31 w 34"/>
                <a:gd name="T93" fmla="*/ 0 h 38"/>
                <a:gd name="T94" fmla="*/ 31 w 34"/>
                <a:gd name="T95" fmla="*/ 0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38"/>
                <a:gd name="T146" fmla="*/ 34 w 34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38">
                  <a:moveTo>
                    <a:pt x="31" y="0"/>
                  </a:moveTo>
                  <a:lnTo>
                    <a:pt x="33" y="12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27" y="4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3" y="33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0" y="32"/>
                  </a:lnTo>
                  <a:lnTo>
                    <a:pt x="27" y="35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Freeform 5"/>
            <p:cNvSpPr>
              <a:spLocks/>
            </p:cNvSpPr>
            <p:nvPr/>
          </p:nvSpPr>
          <p:spPr bwMode="auto">
            <a:xfrm>
              <a:off x="2817" y="2022"/>
              <a:ext cx="27" cy="40"/>
            </a:xfrm>
            <a:custGeom>
              <a:avLst/>
              <a:gdLst>
                <a:gd name="T0" fmla="*/ 7 w 27"/>
                <a:gd name="T1" fmla="*/ 18 h 40"/>
                <a:gd name="T2" fmla="*/ 13 w 27"/>
                <a:gd name="T3" fmla="*/ 14 h 40"/>
                <a:gd name="T4" fmla="*/ 17 w 27"/>
                <a:gd name="T5" fmla="*/ 13 h 40"/>
                <a:gd name="T6" fmla="*/ 20 w 27"/>
                <a:gd name="T7" fmla="*/ 14 h 40"/>
                <a:gd name="T8" fmla="*/ 22 w 27"/>
                <a:gd name="T9" fmla="*/ 18 h 40"/>
                <a:gd name="T10" fmla="*/ 22 w 27"/>
                <a:gd name="T11" fmla="*/ 24 h 40"/>
                <a:gd name="T12" fmla="*/ 22 w 27"/>
                <a:gd name="T13" fmla="*/ 35 h 40"/>
                <a:gd name="T14" fmla="*/ 24 w 27"/>
                <a:gd name="T15" fmla="*/ 38 h 40"/>
                <a:gd name="T16" fmla="*/ 25 w 27"/>
                <a:gd name="T17" fmla="*/ 38 h 40"/>
                <a:gd name="T18" fmla="*/ 27 w 27"/>
                <a:gd name="T19" fmla="*/ 40 h 40"/>
                <a:gd name="T20" fmla="*/ 14 w 27"/>
                <a:gd name="T21" fmla="*/ 38 h 40"/>
                <a:gd name="T22" fmla="*/ 17 w 27"/>
                <a:gd name="T23" fmla="*/ 38 h 40"/>
                <a:gd name="T24" fmla="*/ 18 w 27"/>
                <a:gd name="T25" fmla="*/ 37 h 40"/>
                <a:gd name="T26" fmla="*/ 18 w 27"/>
                <a:gd name="T27" fmla="*/ 35 h 40"/>
                <a:gd name="T28" fmla="*/ 18 w 27"/>
                <a:gd name="T29" fmla="*/ 24 h 40"/>
                <a:gd name="T30" fmla="*/ 18 w 27"/>
                <a:gd name="T31" fmla="*/ 20 h 40"/>
                <a:gd name="T32" fmla="*/ 17 w 27"/>
                <a:gd name="T33" fmla="*/ 17 h 40"/>
                <a:gd name="T34" fmla="*/ 14 w 27"/>
                <a:gd name="T35" fmla="*/ 17 h 40"/>
                <a:gd name="T36" fmla="*/ 11 w 27"/>
                <a:gd name="T37" fmla="*/ 17 h 40"/>
                <a:gd name="T38" fmla="*/ 7 w 27"/>
                <a:gd name="T39" fmla="*/ 20 h 40"/>
                <a:gd name="T40" fmla="*/ 7 w 27"/>
                <a:gd name="T41" fmla="*/ 35 h 40"/>
                <a:gd name="T42" fmla="*/ 8 w 27"/>
                <a:gd name="T43" fmla="*/ 38 h 40"/>
                <a:gd name="T44" fmla="*/ 10 w 27"/>
                <a:gd name="T45" fmla="*/ 38 h 40"/>
                <a:gd name="T46" fmla="*/ 11 w 27"/>
                <a:gd name="T47" fmla="*/ 40 h 40"/>
                <a:gd name="T48" fmla="*/ 0 w 27"/>
                <a:gd name="T49" fmla="*/ 38 h 40"/>
                <a:gd name="T50" fmla="*/ 1 w 27"/>
                <a:gd name="T51" fmla="*/ 38 h 40"/>
                <a:gd name="T52" fmla="*/ 3 w 27"/>
                <a:gd name="T53" fmla="*/ 37 h 40"/>
                <a:gd name="T54" fmla="*/ 3 w 27"/>
                <a:gd name="T55" fmla="*/ 34 h 40"/>
                <a:gd name="T56" fmla="*/ 3 w 27"/>
                <a:gd name="T57" fmla="*/ 7 h 40"/>
                <a:gd name="T58" fmla="*/ 3 w 27"/>
                <a:gd name="T59" fmla="*/ 4 h 40"/>
                <a:gd name="T60" fmla="*/ 1 w 27"/>
                <a:gd name="T61" fmla="*/ 3 h 40"/>
                <a:gd name="T62" fmla="*/ 0 w 27"/>
                <a:gd name="T63" fmla="*/ 3 h 40"/>
                <a:gd name="T64" fmla="*/ 0 w 27"/>
                <a:gd name="T65" fmla="*/ 3 h 40"/>
                <a:gd name="T66" fmla="*/ 7 w 27"/>
                <a:gd name="T67" fmla="*/ 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40"/>
                <a:gd name="T104" fmla="*/ 27 w 27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40">
                  <a:moveTo>
                    <a:pt x="7" y="0"/>
                  </a:moveTo>
                  <a:lnTo>
                    <a:pt x="7" y="18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Freeform 6"/>
            <p:cNvSpPr>
              <a:spLocks noEditPoints="1"/>
            </p:cNvSpPr>
            <p:nvPr/>
          </p:nvSpPr>
          <p:spPr bwMode="auto">
            <a:xfrm>
              <a:off x="2845" y="2035"/>
              <a:ext cx="24" cy="27"/>
            </a:xfrm>
            <a:custGeom>
              <a:avLst/>
              <a:gdLst>
                <a:gd name="T0" fmla="*/ 11 w 24"/>
                <a:gd name="T1" fmla="*/ 25 h 27"/>
                <a:gd name="T2" fmla="*/ 8 w 24"/>
                <a:gd name="T3" fmla="*/ 27 h 27"/>
                <a:gd name="T4" fmla="*/ 4 w 24"/>
                <a:gd name="T5" fmla="*/ 27 h 27"/>
                <a:gd name="T6" fmla="*/ 1 w 24"/>
                <a:gd name="T7" fmla="*/ 22 h 27"/>
                <a:gd name="T8" fmla="*/ 1 w 24"/>
                <a:gd name="T9" fmla="*/ 18 h 27"/>
                <a:gd name="T10" fmla="*/ 3 w 24"/>
                <a:gd name="T11" fmla="*/ 15 h 27"/>
                <a:gd name="T12" fmla="*/ 8 w 24"/>
                <a:gd name="T13" fmla="*/ 12 h 27"/>
                <a:gd name="T14" fmla="*/ 14 w 24"/>
                <a:gd name="T15" fmla="*/ 8 h 27"/>
                <a:gd name="T16" fmla="*/ 14 w 24"/>
                <a:gd name="T17" fmla="*/ 4 h 27"/>
                <a:gd name="T18" fmla="*/ 10 w 24"/>
                <a:gd name="T19" fmla="*/ 3 h 27"/>
                <a:gd name="T20" fmla="*/ 7 w 24"/>
                <a:gd name="T21" fmla="*/ 3 h 27"/>
                <a:gd name="T22" fmla="*/ 7 w 24"/>
                <a:gd name="T23" fmla="*/ 5 h 27"/>
                <a:gd name="T24" fmla="*/ 6 w 24"/>
                <a:gd name="T25" fmla="*/ 8 h 27"/>
                <a:gd name="T26" fmla="*/ 6 w 24"/>
                <a:gd name="T27" fmla="*/ 10 h 27"/>
                <a:gd name="T28" fmla="*/ 3 w 24"/>
                <a:gd name="T29" fmla="*/ 10 h 27"/>
                <a:gd name="T30" fmla="*/ 1 w 24"/>
                <a:gd name="T31" fmla="*/ 8 h 27"/>
                <a:gd name="T32" fmla="*/ 3 w 24"/>
                <a:gd name="T33" fmla="*/ 4 h 27"/>
                <a:gd name="T34" fmla="*/ 7 w 24"/>
                <a:gd name="T35" fmla="*/ 1 h 27"/>
                <a:gd name="T36" fmla="*/ 14 w 24"/>
                <a:gd name="T37" fmla="*/ 1 h 27"/>
                <a:gd name="T38" fmla="*/ 18 w 24"/>
                <a:gd name="T39" fmla="*/ 3 h 27"/>
                <a:gd name="T40" fmla="*/ 20 w 24"/>
                <a:gd name="T41" fmla="*/ 5 h 27"/>
                <a:gd name="T42" fmla="*/ 20 w 24"/>
                <a:gd name="T43" fmla="*/ 18 h 27"/>
                <a:gd name="T44" fmla="*/ 20 w 24"/>
                <a:gd name="T45" fmla="*/ 22 h 27"/>
                <a:gd name="T46" fmla="*/ 20 w 24"/>
                <a:gd name="T47" fmla="*/ 22 h 27"/>
                <a:gd name="T48" fmla="*/ 21 w 24"/>
                <a:gd name="T49" fmla="*/ 24 h 27"/>
                <a:gd name="T50" fmla="*/ 21 w 24"/>
                <a:gd name="T51" fmla="*/ 22 h 27"/>
                <a:gd name="T52" fmla="*/ 24 w 24"/>
                <a:gd name="T53" fmla="*/ 21 h 27"/>
                <a:gd name="T54" fmla="*/ 21 w 24"/>
                <a:gd name="T55" fmla="*/ 25 h 27"/>
                <a:gd name="T56" fmla="*/ 17 w 24"/>
                <a:gd name="T57" fmla="*/ 27 h 27"/>
                <a:gd name="T58" fmla="*/ 15 w 24"/>
                <a:gd name="T59" fmla="*/ 24 h 27"/>
                <a:gd name="T60" fmla="*/ 14 w 24"/>
                <a:gd name="T61" fmla="*/ 21 h 27"/>
                <a:gd name="T62" fmla="*/ 11 w 24"/>
                <a:gd name="T63" fmla="*/ 12 h 27"/>
                <a:gd name="T64" fmla="*/ 7 w 24"/>
                <a:gd name="T65" fmla="*/ 15 h 27"/>
                <a:gd name="T66" fmla="*/ 6 w 24"/>
                <a:gd name="T67" fmla="*/ 17 h 27"/>
                <a:gd name="T68" fmla="*/ 6 w 24"/>
                <a:gd name="T69" fmla="*/ 21 h 27"/>
                <a:gd name="T70" fmla="*/ 8 w 24"/>
                <a:gd name="T71" fmla="*/ 22 h 27"/>
                <a:gd name="T72" fmla="*/ 11 w 24"/>
                <a:gd name="T73" fmla="*/ 22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27"/>
                <a:gd name="T113" fmla="*/ 24 w 24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27">
                  <a:moveTo>
                    <a:pt x="14" y="22"/>
                  </a:moveTo>
                  <a:lnTo>
                    <a:pt x="11" y="25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1" y="22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Freeform 7"/>
            <p:cNvSpPr>
              <a:spLocks/>
            </p:cNvSpPr>
            <p:nvPr/>
          </p:nvSpPr>
          <p:spPr bwMode="auto">
            <a:xfrm>
              <a:off x="2870" y="2035"/>
              <a:ext cx="17" cy="27"/>
            </a:xfrm>
            <a:custGeom>
              <a:avLst/>
              <a:gdLst>
                <a:gd name="T0" fmla="*/ 7 w 17"/>
                <a:gd name="T1" fmla="*/ 0 h 27"/>
                <a:gd name="T2" fmla="*/ 7 w 17"/>
                <a:gd name="T3" fmla="*/ 7 h 27"/>
                <a:gd name="T4" fmla="*/ 10 w 17"/>
                <a:gd name="T5" fmla="*/ 3 h 27"/>
                <a:gd name="T6" fmla="*/ 11 w 17"/>
                <a:gd name="T7" fmla="*/ 1 h 27"/>
                <a:gd name="T8" fmla="*/ 14 w 17"/>
                <a:gd name="T9" fmla="*/ 0 h 27"/>
                <a:gd name="T10" fmla="*/ 16 w 17"/>
                <a:gd name="T11" fmla="*/ 1 h 27"/>
                <a:gd name="T12" fmla="*/ 17 w 17"/>
                <a:gd name="T13" fmla="*/ 1 h 27"/>
                <a:gd name="T14" fmla="*/ 17 w 17"/>
                <a:gd name="T15" fmla="*/ 3 h 27"/>
                <a:gd name="T16" fmla="*/ 17 w 17"/>
                <a:gd name="T17" fmla="*/ 4 h 27"/>
                <a:gd name="T18" fmla="*/ 17 w 17"/>
                <a:gd name="T19" fmla="*/ 5 h 27"/>
                <a:gd name="T20" fmla="*/ 17 w 17"/>
                <a:gd name="T21" fmla="*/ 5 h 27"/>
                <a:gd name="T22" fmla="*/ 16 w 17"/>
                <a:gd name="T23" fmla="*/ 7 h 27"/>
                <a:gd name="T24" fmla="*/ 16 w 17"/>
                <a:gd name="T25" fmla="*/ 7 h 27"/>
                <a:gd name="T26" fmla="*/ 14 w 17"/>
                <a:gd name="T27" fmla="*/ 7 h 27"/>
                <a:gd name="T28" fmla="*/ 13 w 17"/>
                <a:gd name="T29" fmla="*/ 5 h 27"/>
                <a:gd name="T30" fmla="*/ 13 w 17"/>
                <a:gd name="T31" fmla="*/ 4 h 27"/>
                <a:gd name="T32" fmla="*/ 11 w 17"/>
                <a:gd name="T33" fmla="*/ 4 h 27"/>
                <a:gd name="T34" fmla="*/ 11 w 17"/>
                <a:gd name="T35" fmla="*/ 4 h 27"/>
                <a:gd name="T36" fmla="*/ 10 w 17"/>
                <a:gd name="T37" fmla="*/ 5 h 27"/>
                <a:gd name="T38" fmla="*/ 9 w 17"/>
                <a:gd name="T39" fmla="*/ 7 h 27"/>
                <a:gd name="T40" fmla="*/ 7 w 17"/>
                <a:gd name="T41" fmla="*/ 10 h 27"/>
                <a:gd name="T42" fmla="*/ 7 w 17"/>
                <a:gd name="T43" fmla="*/ 21 h 27"/>
                <a:gd name="T44" fmla="*/ 7 w 17"/>
                <a:gd name="T45" fmla="*/ 22 h 27"/>
                <a:gd name="T46" fmla="*/ 9 w 17"/>
                <a:gd name="T47" fmla="*/ 24 h 27"/>
                <a:gd name="T48" fmla="*/ 9 w 17"/>
                <a:gd name="T49" fmla="*/ 24 h 27"/>
                <a:gd name="T50" fmla="*/ 10 w 17"/>
                <a:gd name="T51" fmla="*/ 25 h 27"/>
                <a:gd name="T52" fmla="*/ 11 w 17"/>
                <a:gd name="T53" fmla="*/ 25 h 27"/>
                <a:gd name="T54" fmla="*/ 13 w 17"/>
                <a:gd name="T55" fmla="*/ 25 h 27"/>
                <a:gd name="T56" fmla="*/ 13 w 17"/>
                <a:gd name="T57" fmla="*/ 27 h 27"/>
                <a:gd name="T58" fmla="*/ 0 w 17"/>
                <a:gd name="T59" fmla="*/ 27 h 27"/>
                <a:gd name="T60" fmla="*/ 0 w 17"/>
                <a:gd name="T61" fmla="*/ 25 h 27"/>
                <a:gd name="T62" fmla="*/ 2 w 17"/>
                <a:gd name="T63" fmla="*/ 25 h 27"/>
                <a:gd name="T64" fmla="*/ 2 w 17"/>
                <a:gd name="T65" fmla="*/ 25 h 27"/>
                <a:gd name="T66" fmla="*/ 3 w 17"/>
                <a:gd name="T67" fmla="*/ 24 h 27"/>
                <a:gd name="T68" fmla="*/ 3 w 17"/>
                <a:gd name="T69" fmla="*/ 24 h 27"/>
                <a:gd name="T70" fmla="*/ 3 w 17"/>
                <a:gd name="T71" fmla="*/ 22 h 27"/>
                <a:gd name="T72" fmla="*/ 3 w 17"/>
                <a:gd name="T73" fmla="*/ 21 h 27"/>
                <a:gd name="T74" fmla="*/ 3 w 17"/>
                <a:gd name="T75" fmla="*/ 11 h 27"/>
                <a:gd name="T76" fmla="*/ 3 w 17"/>
                <a:gd name="T77" fmla="*/ 7 h 27"/>
                <a:gd name="T78" fmla="*/ 3 w 17"/>
                <a:gd name="T79" fmla="*/ 5 h 27"/>
                <a:gd name="T80" fmla="*/ 3 w 17"/>
                <a:gd name="T81" fmla="*/ 4 h 27"/>
                <a:gd name="T82" fmla="*/ 3 w 17"/>
                <a:gd name="T83" fmla="*/ 4 h 27"/>
                <a:gd name="T84" fmla="*/ 2 w 17"/>
                <a:gd name="T85" fmla="*/ 4 h 27"/>
                <a:gd name="T86" fmla="*/ 2 w 17"/>
                <a:gd name="T87" fmla="*/ 4 h 27"/>
                <a:gd name="T88" fmla="*/ 0 w 17"/>
                <a:gd name="T89" fmla="*/ 4 h 27"/>
                <a:gd name="T90" fmla="*/ 0 w 17"/>
                <a:gd name="T91" fmla="*/ 4 h 27"/>
                <a:gd name="T92" fmla="*/ 0 w 17"/>
                <a:gd name="T93" fmla="*/ 3 h 27"/>
                <a:gd name="T94" fmla="*/ 7 w 17"/>
                <a:gd name="T95" fmla="*/ 0 h 27"/>
                <a:gd name="T96" fmla="*/ 7 w 17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7"/>
                <a:gd name="T149" fmla="*/ 17 w 17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7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Freeform 8"/>
            <p:cNvSpPr>
              <a:spLocks/>
            </p:cNvSpPr>
            <p:nvPr/>
          </p:nvSpPr>
          <p:spPr bwMode="auto">
            <a:xfrm>
              <a:off x="2887" y="2028"/>
              <a:ext cx="17" cy="34"/>
            </a:xfrm>
            <a:custGeom>
              <a:avLst/>
              <a:gdLst>
                <a:gd name="T0" fmla="*/ 10 w 17"/>
                <a:gd name="T1" fmla="*/ 0 h 34"/>
                <a:gd name="T2" fmla="*/ 10 w 17"/>
                <a:gd name="T3" fmla="*/ 8 h 34"/>
                <a:gd name="T4" fmla="*/ 15 w 17"/>
                <a:gd name="T5" fmla="*/ 8 h 34"/>
                <a:gd name="T6" fmla="*/ 15 w 17"/>
                <a:gd name="T7" fmla="*/ 10 h 34"/>
                <a:gd name="T8" fmla="*/ 10 w 17"/>
                <a:gd name="T9" fmla="*/ 10 h 34"/>
                <a:gd name="T10" fmla="*/ 10 w 17"/>
                <a:gd name="T11" fmla="*/ 26 h 34"/>
                <a:gd name="T12" fmla="*/ 10 w 17"/>
                <a:gd name="T13" fmla="*/ 28 h 34"/>
                <a:gd name="T14" fmla="*/ 10 w 17"/>
                <a:gd name="T15" fmla="*/ 29 h 34"/>
                <a:gd name="T16" fmla="*/ 11 w 17"/>
                <a:gd name="T17" fmla="*/ 29 h 34"/>
                <a:gd name="T18" fmla="*/ 13 w 17"/>
                <a:gd name="T19" fmla="*/ 31 h 34"/>
                <a:gd name="T20" fmla="*/ 13 w 17"/>
                <a:gd name="T21" fmla="*/ 31 h 34"/>
                <a:gd name="T22" fmla="*/ 14 w 17"/>
                <a:gd name="T23" fmla="*/ 29 h 34"/>
                <a:gd name="T24" fmla="*/ 14 w 17"/>
                <a:gd name="T25" fmla="*/ 29 h 34"/>
                <a:gd name="T26" fmla="*/ 15 w 17"/>
                <a:gd name="T27" fmla="*/ 28 h 34"/>
                <a:gd name="T28" fmla="*/ 17 w 17"/>
                <a:gd name="T29" fmla="*/ 28 h 34"/>
                <a:gd name="T30" fmla="*/ 15 w 17"/>
                <a:gd name="T31" fmla="*/ 31 h 34"/>
                <a:gd name="T32" fmla="*/ 14 w 17"/>
                <a:gd name="T33" fmla="*/ 32 h 34"/>
                <a:gd name="T34" fmla="*/ 11 w 17"/>
                <a:gd name="T35" fmla="*/ 34 h 34"/>
                <a:gd name="T36" fmla="*/ 10 w 17"/>
                <a:gd name="T37" fmla="*/ 34 h 34"/>
                <a:gd name="T38" fmla="*/ 8 w 17"/>
                <a:gd name="T39" fmla="*/ 34 h 34"/>
                <a:gd name="T40" fmla="*/ 7 w 17"/>
                <a:gd name="T41" fmla="*/ 34 h 34"/>
                <a:gd name="T42" fmla="*/ 6 w 17"/>
                <a:gd name="T43" fmla="*/ 32 h 34"/>
                <a:gd name="T44" fmla="*/ 6 w 17"/>
                <a:gd name="T45" fmla="*/ 31 h 34"/>
                <a:gd name="T46" fmla="*/ 4 w 17"/>
                <a:gd name="T47" fmla="*/ 29 h 34"/>
                <a:gd name="T48" fmla="*/ 4 w 17"/>
                <a:gd name="T49" fmla="*/ 26 h 34"/>
                <a:gd name="T50" fmla="*/ 4 w 17"/>
                <a:gd name="T51" fmla="*/ 10 h 34"/>
                <a:gd name="T52" fmla="*/ 0 w 17"/>
                <a:gd name="T53" fmla="*/ 10 h 34"/>
                <a:gd name="T54" fmla="*/ 0 w 17"/>
                <a:gd name="T55" fmla="*/ 8 h 34"/>
                <a:gd name="T56" fmla="*/ 3 w 17"/>
                <a:gd name="T57" fmla="*/ 8 h 34"/>
                <a:gd name="T58" fmla="*/ 4 w 17"/>
                <a:gd name="T59" fmla="*/ 7 h 34"/>
                <a:gd name="T60" fmla="*/ 6 w 17"/>
                <a:gd name="T61" fmla="*/ 5 h 34"/>
                <a:gd name="T62" fmla="*/ 7 w 17"/>
                <a:gd name="T63" fmla="*/ 4 h 34"/>
                <a:gd name="T64" fmla="*/ 7 w 17"/>
                <a:gd name="T65" fmla="*/ 3 h 34"/>
                <a:gd name="T66" fmla="*/ 8 w 17"/>
                <a:gd name="T67" fmla="*/ 0 h 34"/>
                <a:gd name="T68" fmla="*/ 10 w 17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4"/>
                <a:gd name="T107" fmla="*/ 17 w 17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4">
                  <a:moveTo>
                    <a:pt x="10" y="0"/>
                  </a:moveTo>
                  <a:lnTo>
                    <a:pt x="10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Freeform 9"/>
            <p:cNvSpPr>
              <a:spLocks/>
            </p:cNvSpPr>
            <p:nvPr/>
          </p:nvSpPr>
          <p:spPr bwMode="auto">
            <a:xfrm>
              <a:off x="2908" y="2024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1 h 49"/>
                <a:gd name="T10" fmla="*/ 4 w 13"/>
                <a:gd name="T11" fmla="*/ 1 h 49"/>
                <a:gd name="T12" fmla="*/ 4 w 13"/>
                <a:gd name="T13" fmla="*/ 46 h 49"/>
                <a:gd name="T14" fmla="*/ 13 w 13"/>
                <a:gd name="T15" fmla="*/ 46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4" y="1"/>
                  </a:lnTo>
                  <a:lnTo>
                    <a:pt x="4" y="46"/>
                  </a:lnTo>
                  <a:lnTo>
                    <a:pt x="13" y="46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0"/>
            <p:cNvSpPr>
              <a:spLocks/>
            </p:cNvSpPr>
            <p:nvPr/>
          </p:nvSpPr>
          <p:spPr bwMode="auto">
            <a:xfrm>
              <a:off x="2929" y="2024"/>
              <a:ext cx="14" cy="38"/>
            </a:xfrm>
            <a:custGeom>
              <a:avLst/>
              <a:gdLst>
                <a:gd name="T0" fmla="*/ 0 w 14"/>
                <a:gd name="T1" fmla="*/ 4 h 38"/>
                <a:gd name="T2" fmla="*/ 9 w 14"/>
                <a:gd name="T3" fmla="*/ 0 h 38"/>
                <a:gd name="T4" fmla="*/ 10 w 14"/>
                <a:gd name="T5" fmla="*/ 0 h 38"/>
                <a:gd name="T6" fmla="*/ 10 w 14"/>
                <a:gd name="T7" fmla="*/ 30 h 38"/>
                <a:gd name="T8" fmla="*/ 10 w 14"/>
                <a:gd name="T9" fmla="*/ 33 h 38"/>
                <a:gd name="T10" fmla="*/ 10 w 14"/>
                <a:gd name="T11" fmla="*/ 35 h 38"/>
                <a:gd name="T12" fmla="*/ 10 w 14"/>
                <a:gd name="T13" fmla="*/ 36 h 38"/>
                <a:gd name="T14" fmla="*/ 11 w 14"/>
                <a:gd name="T15" fmla="*/ 36 h 38"/>
                <a:gd name="T16" fmla="*/ 13 w 14"/>
                <a:gd name="T17" fmla="*/ 36 h 38"/>
                <a:gd name="T18" fmla="*/ 14 w 14"/>
                <a:gd name="T19" fmla="*/ 36 h 38"/>
                <a:gd name="T20" fmla="*/ 14 w 14"/>
                <a:gd name="T21" fmla="*/ 38 h 38"/>
                <a:gd name="T22" fmla="*/ 0 w 14"/>
                <a:gd name="T23" fmla="*/ 38 h 38"/>
                <a:gd name="T24" fmla="*/ 0 w 14"/>
                <a:gd name="T25" fmla="*/ 36 h 38"/>
                <a:gd name="T26" fmla="*/ 3 w 14"/>
                <a:gd name="T27" fmla="*/ 36 h 38"/>
                <a:gd name="T28" fmla="*/ 3 w 14"/>
                <a:gd name="T29" fmla="*/ 36 h 38"/>
                <a:gd name="T30" fmla="*/ 4 w 14"/>
                <a:gd name="T31" fmla="*/ 36 h 38"/>
                <a:gd name="T32" fmla="*/ 4 w 14"/>
                <a:gd name="T33" fmla="*/ 35 h 38"/>
                <a:gd name="T34" fmla="*/ 4 w 14"/>
                <a:gd name="T35" fmla="*/ 33 h 38"/>
                <a:gd name="T36" fmla="*/ 4 w 14"/>
                <a:gd name="T37" fmla="*/ 30 h 38"/>
                <a:gd name="T38" fmla="*/ 4 w 14"/>
                <a:gd name="T39" fmla="*/ 9 h 38"/>
                <a:gd name="T40" fmla="*/ 4 w 14"/>
                <a:gd name="T41" fmla="*/ 7 h 38"/>
                <a:gd name="T42" fmla="*/ 4 w 14"/>
                <a:gd name="T43" fmla="*/ 5 h 38"/>
                <a:gd name="T44" fmla="*/ 4 w 14"/>
                <a:gd name="T45" fmla="*/ 4 h 38"/>
                <a:gd name="T46" fmla="*/ 4 w 14"/>
                <a:gd name="T47" fmla="*/ 4 h 38"/>
                <a:gd name="T48" fmla="*/ 3 w 14"/>
                <a:gd name="T49" fmla="*/ 2 h 38"/>
                <a:gd name="T50" fmla="*/ 3 w 14"/>
                <a:gd name="T51" fmla="*/ 2 h 38"/>
                <a:gd name="T52" fmla="*/ 1 w 14"/>
                <a:gd name="T53" fmla="*/ 2 h 38"/>
                <a:gd name="T54" fmla="*/ 0 w 14"/>
                <a:gd name="T55" fmla="*/ 4 h 38"/>
                <a:gd name="T56" fmla="*/ 0 w 14"/>
                <a:gd name="T57" fmla="*/ 4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"/>
                <a:gd name="T88" fmla="*/ 0 h 38"/>
                <a:gd name="T89" fmla="*/ 14 w 14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" h="38">
                  <a:moveTo>
                    <a:pt x="0" y="4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1"/>
            <p:cNvSpPr>
              <a:spLocks/>
            </p:cNvSpPr>
            <p:nvPr/>
          </p:nvSpPr>
          <p:spPr bwMode="auto">
            <a:xfrm>
              <a:off x="2952" y="2024"/>
              <a:ext cx="12" cy="49"/>
            </a:xfrm>
            <a:custGeom>
              <a:avLst/>
              <a:gdLst>
                <a:gd name="T0" fmla="*/ 0 w 12"/>
                <a:gd name="T1" fmla="*/ 0 h 49"/>
                <a:gd name="T2" fmla="*/ 12 w 12"/>
                <a:gd name="T3" fmla="*/ 0 h 49"/>
                <a:gd name="T4" fmla="*/ 12 w 12"/>
                <a:gd name="T5" fmla="*/ 49 h 49"/>
                <a:gd name="T6" fmla="*/ 0 w 12"/>
                <a:gd name="T7" fmla="*/ 49 h 49"/>
                <a:gd name="T8" fmla="*/ 0 w 12"/>
                <a:gd name="T9" fmla="*/ 46 h 49"/>
                <a:gd name="T10" fmla="*/ 8 w 12"/>
                <a:gd name="T11" fmla="*/ 46 h 49"/>
                <a:gd name="T12" fmla="*/ 8 w 12"/>
                <a:gd name="T13" fmla="*/ 1 h 49"/>
                <a:gd name="T14" fmla="*/ 0 w 12"/>
                <a:gd name="T15" fmla="*/ 1 h 49"/>
                <a:gd name="T16" fmla="*/ 0 w 1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Rectangle 12"/>
            <p:cNvSpPr>
              <a:spLocks noChangeArrowheads="1"/>
            </p:cNvSpPr>
            <p:nvPr/>
          </p:nvSpPr>
          <p:spPr bwMode="auto">
            <a:xfrm>
              <a:off x="2375" y="2081"/>
              <a:ext cx="996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77" name="Freeform 13"/>
            <p:cNvSpPr>
              <a:spLocks/>
            </p:cNvSpPr>
            <p:nvPr/>
          </p:nvSpPr>
          <p:spPr bwMode="auto">
            <a:xfrm>
              <a:off x="2399" y="2092"/>
              <a:ext cx="34" cy="40"/>
            </a:xfrm>
            <a:custGeom>
              <a:avLst/>
              <a:gdLst>
                <a:gd name="T0" fmla="*/ 1 w 34"/>
                <a:gd name="T1" fmla="*/ 40 h 40"/>
                <a:gd name="T2" fmla="*/ 4 w 34"/>
                <a:gd name="T3" fmla="*/ 9 h 40"/>
                <a:gd name="T4" fmla="*/ 5 w 34"/>
                <a:gd name="T5" fmla="*/ 6 h 40"/>
                <a:gd name="T6" fmla="*/ 5 w 34"/>
                <a:gd name="T7" fmla="*/ 5 h 40"/>
                <a:gd name="T8" fmla="*/ 4 w 34"/>
                <a:gd name="T9" fmla="*/ 5 h 40"/>
                <a:gd name="T10" fmla="*/ 4 w 34"/>
                <a:gd name="T11" fmla="*/ 3 h 40"/>
                <a:gd name="T12" fmla="*/ 3 w 34"/>
                <a:gd name="T13" fmla="*/ 2 h 40"/>
                <a:gd name="T14" fmla="*/ 1 w 34"/>
                <a:gd name="T15" fmla="*/ 2 h 40"/>
                <a:gd name="T16" fmla="*/ 0 w 34"/>
                <a:gd name="T17" fmla="*/ 2 h 40"/>
                <a:gd name="T18" fmla="*/ 0 w 34"/>
                <a:gd name="T19" fmla="*/ 0 h 40"/>
                <a:gd name="T20" fmla="*/ 15 w 34"/>
                <a:gd name="T21" fmla="*/ 0 h 40"/>
                <a:gd name="T22" fmla="*/ 15 w 34"/>
                <a:gd name="T23" fmla="*/ 2 h 40"/>
                <a:gd name="T24" fmla="*/ 13 w 34"/>
                <a:gd name="T25" fmla="*/ 2 h 40"/>
                <a:gd name="T26" fmla="*/ 11 w 34"/>
                <a:gd name="T27" fmla="*/ 3 h 40"/>
                <a:gd name="T28" fmla="*/ 11 w 34"/>
                <a:gd name="T29" fmla="*/ 3 h 40"/>
                <a:gd name="T30" fmla="*/ 10 w 34"/>
                <a:gd name="T31" fmla="*/ 5 h 40"/>
                <a:gd name="T32" fmla="*/ 10 w 34"/>
                <a:gd name="T33" fmla="*/ 6 h 40"/>
                <a:gd name="T34" fmla="*/ 10 w 34"/>
                <a:gd name="T35" fmla="*/ 7 h 40"/>
                <a:gd name="T36" fmla="*/ 7 w 34"/>
                <a:gd name="T37" fmla="*/ 30 h 40"/>
                <a:gd name="T38" fmla="*/ 22 w 34"/>
                <a:gd name="T39" fmla="*/ 10 h 40"/>
                <a:gd name="T40" fmla="*/ 24 w 34"/>
                <a:gd name="T41" fmla="*/ 7 h 40"/>
                <a:gd name="T42" fmla="*/ 25 w 34"/>
                <a:gd name="T43" fmla="*/ 6 h 40"/>
                <a:gd name="T44" fmla="*/ 25 w 34"/>
                <a:gd name="T45" fmla="*/ 5 h 40"/>
                <a:gd name="T46" fmla="*/ 25 w 34"/>
                <a:gd name="T47" fmla="*/ 5 h 40"/>
                <a:gd name="T48" fmla="*/ 25 w 34"/>
                <a:gd name="T49" fmla="*/ 3 h 40"/>
                <a:gd name="T50" fmla="*/ 25 w 34"/>
                <a:gd name="T51" fmla="*/ 3 h 40"/>
                <a:gd name="T52" fmla="*/ 24 w 34"/>
                <a:gd name="T53" fmla="*/ 2 h 40"/>
                <a:gd name="T54" fmla="*/ 22 w 34"/>
                <a:gd name="T55" fmla="*/ 2 h 40"/>
                <a:gd name="T56" fmla="*/ 22 w 34"/>
                <a:gd name="T57" fmla="*/ 0 h 40"/>
                <a:gd name="T58" fmla="*/ 34 w 34"/>
                <a:gd name="T59" fmla="*/ 0 h 40"/>
                <a:gd name="T60" fmla="*/ 34 w 34"/>
                <a:gd name="T61" fmla="*/ 2 h 40"/>
                <a:gd name="T62" fmla="*/ 32 w 34"/>
                <a:gd name="T63" fmla="*/ 2 h 40"/>
                <a:gd name="T64" fmla="*/ 31 w 34"/>
                <a:gd name="T65" fmla="*/ 3 h 40"/>
                <a:gd name="T66" fmla="*/ 29 w 34"/>
                <a:gd name="T67" fmla="*/ 3 h 40"/>
                <a:gd name="T68" fmla="*/ 28 w 34"/>
                <a:gd name="T69" fmla="*/ 5 h 40"/>
                <a:gd name="T70" fmla="*/ 27 w 34"/>
                <a:gd name="T71" fmla="*/ 7 h 40"/>
                <a:gd name="T72" fmla="*/ 24 w 34"/>
                <a:gd name="T73" fmla="*/ 10 h 40"/>
                <a:gd name="T74" fmla="*/ 3 w 34"/>
                <a:gd name="T75" fmla="*/ 40 h 40"/>
                <a:gd name="T76" fmla="*/ 1 w 34"/>
                <a:gd name="T77" fmla="*/ 40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0"/>
                <a:gd name="T119" fmla="*/ 34 w 34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0">
                  <a:moveTo>
                    <a:pt x="1" y="40"/>
                  </a:moveTo>
                  <a:lnTo>
                    <a:pt x="4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7" y="30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7" y="7"/>
                  </a:lnTo>
                  <a:lnTo>
                    <a:pt x="24" y="10"/>
                  </a:lnTo>
                  <a:lnTo>
                    <a:pt x="3" y="40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14"/>
            <p:cNvSpPr>
              <a:spLocks noEditPoints="1"/>
            </p:cNvSpPr>
            <p:nvPr/>
          </p:nvSpPr>
          <p:spPr bwMode="auto">
            <a:xfrm>
              <a:off x="2421" y="2105"/>
              <a:ext cx="23" cy="27"/>
            </a:xfrm>
            <a:custGeom>
              <a:avLst/>
              <a:gdLst>
                <a:gd name="T0" fmla="*/ 6 w 23"/>
                <a:gd name="T1" fmla="*/ 15 h 27"/>
                <a:gd name="T2" fmla="*/ 6 w 23"/>
                <a:gd name="T3" fmla="*/ 15 h 27"/>
                <a:gd name="T4" fmla="*/ 6 w 23"/>
                <a:gd name="T5" fmla="*/ 17 h 27"/>
                <a:gd name="T6" fmla="*/ 6 w 23"/>
                <a:gd name="T7" fmla="*/ 20 h 27"/>
                <a:gd name="T8" fmla="*/ 7 w 23"/>
                <a:gd name="T9" fmla="*/ 21 h 27"/>
                <a:gd name="T10" fmla="*/ 9 w 23"/>
                <a:gd name="T11" fmla="*/ 22 h 27"/>
                <a:gd name="T12" fmla="*/ 12 w 23"/>
                <a:gd name="T13" fmla="*/ 22 h 27"/>
                <a:gd name="T14" fmla="*/ 13 w 23"/>
                <a:gd name="T15" fmla="*/ 22 h 27"/>
                <a:gd name="T16" fmla="*/ 14 w 23"/>
                <a:gd name="T17" fmla="*/ 21 h 27"/>
                <a:gd name="T18" fmla="*/ 17 w 23"/>
                <a:gd name="T19" fmla="*/ 21 h 27"/>
                <a:gd name="T20" fmla="*/ 20 w 23"/>
                <a:gd name="T21" fmla="*/ 18 h 27"/>
                <a:gd name="T22" fmla="*/ 20 w 23"/>
                <a:gd name="T23" fmla="*/ 20 h 27"/>
                <a:gd name="T24" fmla="*/ 16 w 23"/>
                <a:gd name="T25" fmla="*/ 22 h 27"/>
                <a:gd name="T26" fmla="*/ 12 w 23"/>
                <a:gd name="T27" fmla="*/ 25 h 27"/>
                <a:gd name="T28" fmla="*/ 9 w 23"/>
                <a:gd name="T29" fmla="*/ 27 h 27"/>
                <a:gd name="T30" fmla="*/ 5 w 23"/>
                <a:gd name="T31" fmla="*/ 25 h 27"/>
                <a:gd name="T32" fmla="*/ 2 w 23"/>
                <a:gd name="T33" fmla="*/ 24 h 27"/>
                <a:gd name="T34" fmla="*/ 0 w 23"/>
                <a:gd name="T35" fmla="*/ 21 h 27"/>
                <a:gd name="T36" fmla="*/ 0 w 23"/>
                <a:gd name="T37" fmla="*/ 18 h 27"/>
                <a:gd name="T38" fmla="*/ 2 w 23"/>
                <a:gd name="T39" fmla="*/ 14 h 27"/>
                <a:gd name="T40" fmla="*/ 3 w 23"/>
                <a:gd name="T41" fmla="*/ 10 h 27"/>
                <a:gd name="T42" fmla="*/ 6 w 23"/>
                <a:gd name="T43" fmla="*/ 6 h 27"/>
                <a:gd name="T44" fmla="*/ 9 w 23"/>
                <a:gd name="T45" fmla="*/ 3 h 27"/>
                <a:gd name="T46" fmla="*/ 13 w 23"/>
                <a:gd name="T47" fmla="*/ 1 h 27"/>
                <a:gd name="T48" fmla="*/ 17 w 23"/>
                <a:gd name="T49" fmla="*/ 0 h 27"/>
                <a:gd name="T50" fmla="*/ 19 w 23"/>
                <a:gd name="T51" fmla="*/ 0 h 27"/>
                <a:gd name="T52" fmla="*/ 21 w 23"/>
                <a:gd name="T53" fmla="*/ 1 h 27"/>
                <a:gd name="T54" fmla="*/ 21 w 23"/>
                <a:gd name="T55" fmla="*/ 3 h 27"/>
                <a:gd name="T56" fmla="*/ 23 w 23"/>
                <a:gd name="T57" fmla="*/ 4 h 27"/>
                <a:gd name="T58" fmla="*/ 21 w 23"/>
                <a:gd name="T59" fmla="*/ 7 h 27"/>
                <a:gd name="T60" fmla="*/ 20 w 23"/>
                <a:gd name="T61" fmla="*/ 8 h 27"/>
                <a:gd name="T62" fmla="*/ 17 w 23"/>
                <a:gd name="T63" fmla="*/ 11 h 27"/>
                <a:gd name="T64" fmla="*/ 14 w 23"/>
                <a:gd name="T65" fmla="*/ 13 h 27"/>
                <a:gd name="T66" fmla="*/ 10 w 23"/>
                <a:gd name="T67" fmla="*/ 14 h 27"/>
                <a:gd name="T68" fmla="*/ 6 w 23"/>
                <a:gd name="T69" fmla="*/ 15 h 27"/>
                <a:gd name="T70" fmla="*/ 6 w 23"/>
                <a:gd name="T71" fmla="*/ 14 h 27"/>
                <a:gd name="T72" fmla="*/ 9 w 23"/>
                <a:gd name="T73" fmla="*/ 13 h 27"/>
                <a:gd name="T74" fmla="*/ 12 w 23"/>
                <a:gd name="T75" fmla="*/ 13 h 27"/>
                <a:gd name="T76" fmla="*/ 14 w 23"/>
                <a:gd name="T77" fmla="*/ 10 h 27"/>
                <a:gd name="T78" fmla="*/ 16 w 23"/>
                <a:gd name="T79" fmla="*/ 8 h 27"/>
                <a:gd name="T80" fmla="*/ 17 w 23"/>
                <a:gd name="T81" fmla="*/ 6 h 27"/>
                <a:gd name="T82" fmla="*/ 19 w 23"/>
                <a:gd name="T83" fmla="*/ 4 h 27"/>
                <a:gd name="T84" fmla="*/ 17 w 23"/>
                <a:gd name="T85" fmla="*/ 3 h 27"/>
                <a:gd name="T86" fmla="*/ 17 w 23"/>
                <a:gd name="T87" fmla="*/ 3 h 27"/>
                <a:gd name="T88" fmla="*/ 17 w 23"/>
                <a:gd name="T89" fmla="*/ 1 h 27"/>
                <a:gd name="T90" fmla="*/ 16 w 23"/>
                <a:gd name="T91" fmla="*/ 1 h 27"/>
                <a:gd name="T92" fmla="*/ 13 w 23"/>
                <a:gd name="T93" fmla="*/ 3 h 27"/>
                <a:gd name="T94" fmla="*/ 10 w 23"/>
                <a:gd name="T95" fmla="*/ 4 h 27"/>
                <a:gd name="T96" fmla="*/ 7 w 23"/>
                <a:gd name="T97" fmla="*/ 8 h 27"/>
                <a:gd name="T98" fmla="*/ 6 w 23"/>
                <a:gd name="T99" fmla="*/ 14 h 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27"/>
                <a:gd name="T152" fmla="*/ 23 w 23"/>
                <a:gd name="T153" fmla="*/ 27 h 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27">
                  <a:moveTo>
                    <a:pt x="6" y="15"/>
                  </a:moveTo>
                  <a:lnTo>
                    <a:pt x="6" y="15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5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6" y="15"/>
                  </a:lnTo>
                  <a:close/>
                  <a:moveTo>
                    <a:pt x="6" y="14"/>
                  </a:moveTo>
                  <a:lnTo>
                    <a:pt x="9" y="13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Freeform 15"/>
            <p:cNvSpPr>
              <a:spLocks/>
            </p:cNvSpPr>
            <p:nvPr/>
          </p:nvSpPr>
          <p:spPr bwMode="auto">
            <a:xfrm>
              <a:off x="2447" y="2105"/>
              <a:ext cx="21" cy="25"/>
            </a:xfrm>
            <a:custGeom>
              <a:avLst/>
              <a:gdLst>
                <a:gd name="T0" fmla="*/ 1 w 21"/>
                <a:gd name="T1" fmla="*/ 1 h 25"/>
                <a:gd name="T2" fmla="*/ 11 w 21"/>
                <a:gd name="T3" fmla="*/ 0 h 25"/>
                <a:gd name="T4" fmla="*/ 7 w 21"/>
                <a:gd name="T5" fmla="*/ 14 h 25"/>
                <a:gd name="T6" fmla="*/ 9 w 21"/>
                <a:gd name="T7" fmla="*/ 8 h 25"/>
                <a:gd name="T8" fmla="*/ 12 w 21"/>
                <a:gd name="T9" fmla="*/ 6 h 25"/>
                <a:gd name="T10" fmla="*/ 15 w 21"/>
                <a:gd name="T11" fmla="*/ 3 h 25"/>
                <a:gd name="T12" fmla="*/ 16 w 21"/>
                <a:gd name="T13" fmla="*/ 1 h 25"/>
                <a:gd name="T14" fmla="*/ 18 w 21"/>
                <a:gd name="T15" fmla="*/ 0 h 25"/>
                <a:gd name="T16" fmla="*/ 19 w 21"/>
                <a:gd name="T17" fmla="*/ 0 h 25"/>
                <a:gd name="T18" fmla="*/ 19 w 21"/>
                <a:gd name="T19" fmla="*/ 1 h 25"/>
                <a:gd name="T20" fmla="*/ 21 w 21"/>
                <a:gd name="T21" fmla="*/ 1 h 25"/>
                <a:gd name="T22" fmla="*/ 21 w 21"/>
                <a:gd name="T23" fmla="*/ 3 h 25"/>
                <a:gd name="T24" fmla="*/ 19 w 21"/>
                <a:gd name="T25" fmla="*/ 4 h 25"/>
                <a:gd name="T26" fmla="*/ 19 w 21"/>
                <a:gd name="T27" fmla="*/ 7 h 25"/>
                <a:gd name="T28" fmla="*/ 18 w 21"/>
                <a:gd name="T29" fmla="*/ 7 h 25"/>
                <a:gd name="T30" fmla="*/ 18 w 21"/>
                <a:gd name="T31" fmla="*/ 8 h 25"/>
                <a:gd name="T32" fmla="*/ 16 w 21"/>
                <a:gd name="T33" fmla="*/ 8 h 25"/>
                <a:gd name="T34" fmla="*/ 16 w 21"/>
                <a:gd name="T35" fmla="*/ 7 h 25"/>
                <a:gd name="T36" fmla="*/ 16 w 21"/>
                <a:gd name="T37" fmla="*/ 7 h 25"/>
                <a:gd name="T38" fmla="*/ 16 w 21"/>
                <a:gd name="T39" fmla="*/ 6 h 25"/>
                <a:gd name="T40" fmla="*/ 15 w 21"/>
                <a:gd name="T41" fmla="*/ 6 h 25"/>
                <a:gd name="T42" fmla="*/ 15 w 21"/>
                <a:gd name="T43" fmla="*/ 6 h 25"/>
                <a:gd name="T44" fmla="*/ 15 w 21"/>
                <a:gd name="T45" fmla="*/ 6 h 25"/>
                <a:gd name="T46" fmla="*/ 15 w 21"/>
                <a:gd name="T47" fmla="*/ 6 h 25"/>
                <a:gd name="T48" fmla="*/ 15 w 21"/>
                <a:gd name="T49" fmla="*/ 6 h 25"/>
                <a:gd name="T50" fmla="*/ 14 w 21"/>
                <a:gd name="T51" fmla="*/ 6 h 25"/>
                <a:gd name="T52" fmla="*/ 14 w 21"/>
                <a:gd name="T53" fmla="*/ 6 h 25"/>
                <a:gd name="T54" fmla="*/ 12 w 21"/>
                <a:gd name="T55" fmla="*/ 7 h 25"/>
                <a:gd name="T56" fmla="*/ 9 w 21"/>
                <a:gd name="T57" fmla="*/ 10 h 25"/>
                <a:gd name="T58" fmla="*/ 8 w 21"/>
                <a:gd name="T59" fmla="*/ 14 h 25"/>
                <a:gd name="T60" fmla="*/ 7 w 21"/>
                <a:gd name="T61" fmla="*/ 15 h 25"/>
                <a:gd name="T62" fmla="*/ 5 w 21"/>
                <a:gd name="T63" fmla="*/ 18 h 25"/>
                <a:gd name="T64" fmla="*/ 5 w 21"/>
                <a:gd name="T65" fmla="*/ 21 h 25"/>
                <a:gd name="T66" fmla="*/ 4 w 21"/>
                <a:gd name="T67" fmla="*/ 22 h 25"/>
                <a:gd name="T68" fmla="*/ 4 w 21"/>
                <a:gd name="T69" fmla="*/ 25 h 25"/>
                <a:gd name="T70" fmla="*/ 0 w 21"/>
                <a:gd name="T71" fmla="*/ 25 h 25"/>
                <a:gd name="T72" fmla="*/ 4 w 21"/>
                <a:gd name="T73" fmla="*/ 8 h 25"/>
                <a:gd name="T74" fmla="*/ 5 w 21"/>
                <a:gd name="T75" fmla="*/ 6 h 25"/>
                <a:gd name="T76" fmla="*/ 5 w 21"/>
                <a:gd name="T77" fmla="*/ 4 h 25"/>
                <a:gd name="T78" fmla="*/ 5 w 21"/>
                <a:gd name="T79" fmla="*/ 3 h 25"/>
                <a:gd name="T80" fmla="*/ 4 w 21"/>
                <a:gd name="T81" fmla="*/ 3 h 25"/>
                <a:gd name="T82" fmla="*/ 4 w 21"/>
                <a:gd name="T83" fmla="*/ 3 h 25"/>
                <a:gd name="T84" fmla="*/ 2 w 21"/>
                <a:gd name="T85" fmla="*/ 3 h 25"/>
                <a:gd name="T86" fmla="*/ 2 w 21"/>
                <a:gd name="T87" fmla="*/ 3 h 25"/>
                <a:gd name="T88" fmla="*/ 1 w 21"/>
                <a:gd name="T89" fmla="*/ 3 h 25"/>
                <a:gd name="T90" fmla="*/ 1 w 21"/>
                <a:gd name="T91" fmla="*/ 1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"/>
                <a:gd name="T139" fmla="*/ 0 h 25"/>
                <a:gd name="T140" fmla="*/ 21 w 21"/>
                <a:gd name="T141" fmla="*/ 25 h 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" h="25">
                  <a:moveTo>
                    <a:pt x="1" y="1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Freeform 16"/>
            <p:cNvSpPr>
              <a:spLocks noEditPoints="1"/>
            </p:cNvSpPr>
            <p:nvPr/>
          </p:nvSpPr>
          <p:spPr bwMode="auto">
            <a:xfrm>
              <a:off x="2469" y="2091"/>
              <a:ext cx="24" cy="41"/>
            </a:xfrm>
            <a:custGeom>
              <a:avLst/>
              <a:gdLst>
                <a:gd name="T0" fmla="*/ 14 w 24"/>
                <a:gd name="T1" fmla="*/ 0 h 41"/>
                <a:gd name="T2" fmla="*/ 8 w 24"/>
                <a:gd name="T3" fmla="*/ 20 h 41"/>
                <a:gd name="T4" fmla="*/ 11 w 24"/>
                <a:gd name="T5" fmla="*/ 17 h 41"/>
                <a:gd name="T6" fmla="*/ 13 w 24"/>
                <a:gd name="T7" fmla="*/ 15 h 41"/>
                <a:gd name="T8" fmla="*/ 15 w 24"/>
                <a:gd name="T9" fmla="*/ 14 h 41"/>
                <a:gd name="T10" fmla="*/ 17 w 24"/>
                <a:gd name="T11" fmla="*/ 14 h 41"/>
                <a:gd name="T12" fmla="*/ 20 w 24"/>
                <a:gd name="T13" fmla="*/ 15 h 41"/>
                <a:gd name="T14" fmla="*/ 22 w 24"/>
                <a:gd name="T15" fmla="*/ 17 h 41"/>
                <a:gd name="T16" fmla="*/ 24 w 24"/>
                <a:gd name="T17" fmla="*/ 18 h 41"/>
                <a:gd name="T18" fmla="*/ 24 w 24"/>
                <a:gd name="T19" fmla="*/ 22 h 41"/>
                <a:gd name="T20" fmla="*/ 22 w 24"/>
                <a:gd name="T21" fmla="*/ 27 h 41"/>
                <a:gd name="T22" fmla="*/ 21 w 24"/>
                <a:gd name="T23" fmla="*/ 31 h 41"/>
                <a:gd name="T24" fmla="*/ 18 w 24"/>
                <a:gd name="T25" fmla="*/ 35 h 41"/>
                <a:gd name="T26" fmla="*/ 15 w 24"/>
                <a:gd name="T27" fmla="*/ 38 h 41"/>
                <a:gd name="T28" fmla="*/ 11 w 24"/>
                <a:gd name="T29" fmla="*/ 39 h 41"/>
                <a:gd name="T30" fmla="*/ 8 w 24"/>
                <a:gd name="T31" fmla="*/ 41 h 41"/>
                <a:gd name="T32" fmla="*/ 4 w 24"/>
                <a:gd name="T33" fmla="*/ 39 h 41"/>
                <a:gd name="T34" fmla="*/ 0 w 24"/>
                <a:gd name="T35" fmla="*/ 36 h 41"/>
                <a:gd name="T36" fmla="*/ 8 w 24"/>
                <a:gd name="T37" fmla="*/ 8 h 41"/>
                <a:gd name="T38" fmla="*/ 8 w 24"/>
                <a:gd name="T39" fmla="*/ 6 h 41"/>
                <a:gd name="T40" fmla="*/ 8 w 24"/>
                <a:gd name="T41" fmla="*/ 4 h 41"/>
                <a:gd name="T42" fmla="*/ 8 w 24"/>
                <a:gd name="T43" fmla="*/ 3 h 41"/>
                <a:gd name="T44" fmla="*/ 8 w 24"/>
                <a:gd name="T45" fmla="*/ 3 h 41"/>
                <a:gd name="T46" fmla="*/ 8 w 24"/>
                <a:gd name="T47" fmla="*/ 3 h 41"/>
                <a:gd name="T48" fmla="*/ 7 w 24"/>
                <a:gd name="T49" fmla="*/ 3 h 41"/>
                <a:gd name="T50" fmla="*/ 6 w 24"/>
                <a:gd name="T51" fmla="*/ 3 h 41"/>
                <a:gd name="T52" fmla="*/ 6 w 24"/>
                <a:gd name="T53" fmla="*/ 3 h 41"/>
                <a:gd name="T54" fmla="*/ 6 w 24"/>
                <a:gd name="T55" fmla="*/ 1 h 41"/>
                <a:gd name="T56" fmla="*/ 14 w 24"/>
                <a:gd name="T57" fmla="*/ 0 h 41"/>
                <a:gd name="T58" fmla="*/ 4 w 24"/>
                <a:gd name="T59" fmla="*/ 36 h 41"/>
                <a:gd name="T60" fmla="*/ 6 w 24"/>
                <a:gd name="T61" fmla="*/ 38 h 41"/>
                <a:gd name="T62" fmla="*/ 8 w 24"/>
                <a:gd name="T63" fmla="*/ 39 h 41"/>
                <a:gd name="T64" fmla="*/ 11 w 24"/>
                <a:gd name="T65" fmla="*/ 38 h 41"/>
                <a:gd name="T66" fmla="*/ 13 w 24"/>
                <a:gd name="T67" fmla="*/ 36 h 41"/>
                <a:gd name="T68" fmla="*/ 15 w 24"/>
                <a:gd name="T69" fmla="*/ 35 h 41"/>
                <a:gd name="T70" fmla="*/ 17 w 24"/>
                <a:gd name="T71" fmla="*/ 31 h 41"/>
                <a:gd name="T72" fmla="*/ 18 w 24"/>
                <a:gd name="T73" fmla="*/ 27 h 41"/>
                <a:gd name="T74" fmla="*/ 18 w 24"/>
                <a:gd name="T75" fmla="*/ 22 h 41"/>
                <a:gd name="T76" fmla="*/ 18 w 24"/>
                <a:gd name="T77" fmla="*/ 21 h 41"/>
                <a:gd name="T78" fmla="*/ 18 w 24"/>
                <a:gd name="T79" fmla="*/ 20 h 41"/>
                <a:gd name="T80" fmla="*/ 17 w 24"/>
                <a:gd name="T81" fmla="*/ 18 h 41"/>
                <a:gd name="T82" fmla="*/ 15 w 24"/>
                <a:gd name="T83" fmla="*/ 18 h 41"/>
                <a:gd name="T84" fmla="*/ 13 w 24"/>
                <a:gd name="T85" fmla="*/ 18 h 41"/>
                <a:gd name="T86" fmla="*/ 11 w 24"/>
                <a:gd name="T87" fmla="*/ 20 h 41"/>
                <a:gd name="T88" fmla="*/ 8 w 24"/>
                <a:gd name="T89" fmla="*/ 22 h 41"/>
                <a:gd name="T90" fmla="*/ 7 w 24"/>
                <a:gd name="T91" fmla="*/ 25 h 41"/>
                <a:gd name="T92" fmla="*/ 4 w 24"/>
                <a:gd name="T93" fmla="*/ 36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41"/>
                <a:gd name="T143" fmla="*/ 24 w 24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41">
                  <a:moveTo>
                    <a:pt x="14" y="0"/>
                  </a:moveTo>
                  <a:lnTo>
                    <a:pt x="8" y="20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2" y="27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5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14" y="0"/>
                  </a:lnTo>
                  <a:close/>
                  <a:moveTo>
                    <a:pt x="4" y="36"/>
                  </a:moveTo>
                  <a:lnTo>
                    <a:pt x="6" y="38"/>
                  </a:lnTo>
                  <a:lnTo>
                    <a:pt x="8" y="39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7" y="31"/>
                  </a:lnTo>
                  <a:lnTo>
                    <a:pt x="18" y="27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681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2" y="2104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2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2" y="2104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3" name="Freeform 19"/>
            <p:cNvSpPr>
              <a:spLocks noEditPoints="1"/>
            </p:cNvSpPr>
            <p:nvPr/>
          </p:nvSpPr>
          <p:spPr bwMode="auto">
            <a:xfrm>
              <a:off x="2602" y="2091"/>
              <a:ext cx="24" cy="41"/>
            </a:xfrm>
            <a:custGeom>
              <a:avLst/>
              <a:gdLst>
                <a:gd name="T0" fmla="*/ 14 w 24"/>
                <a:gd name="T1" fmla="*/ 0 h 41"/>
                <a:gd name="T2" fmla="*/ 9 w 24"/>
                <a:gd name="T3" fmla="*/ 20 h 41"/>
                <a:gd name="T4" fmla="*/ 11 w 24"/>
                <a:gd name="T5" fmla="*/ 17 h 41"/>
                <a:gd name="T6" fmla="*/ 13 w 24"/>
                <a:gd name="T7" fmla="*/ 15 h 41"/>
                <a:gd name="T8" fmla="*/ 16 w 24"/>
                <a:gd name="T9" fmla="*/ 14 h 41"/>
                <a:gd name="T10" fmla="*/ 17 w 24"/>
                <a:gd name="T11" fmla="*/ 14 h 41"/>
                <a:gd name="T12" fmla="*/ 20 w 24"/>
                <a:gd name="T13" fmla="*/ 15 h 41"/>
                <a:gd name="T14" fmla="*/ 21 w 24"/>
                <a:gd name="T15" fmla="*/ 17 h 41"/>
                <a:gd name="T16" fmla="*/ 23 w 24"/>
                <a:gd name="T17" fmla="*/ 18 h 41"/>
                <a:gd name="T18" fmla="*/ 24 w 24"/>
                <a:gd name="T19" fmla="*/ 22 h 41"/>
                <a:gd name="T20" fmla="*/ 23 w 24"/>
                <a:gd name="T21" fmla="*/ 27 h 41"/>
                <a:gd name="T22" fmla="*/ 21 w 24"/>
                <a:gd name="T23" fmla="*/ 31 h 41"/>
                <a:gd name="T24" fmla="*/ 19 w 24"/>
                <a:gd name="T25" fmla="*/ 35 h 41"/>
                <a:gd name="T26" fmla="*/ 16 w 24"/>
                <a:gd name="T27" fmla="*/ 38 h 41"/>
                <a:gd name="T28" fmla="*/ 11 w 24"/>
                <a:gd name="T29" fmla="*/ 39 h 41"/>
                <a:gd name="T30" fmla="*/ 9 w 24"/>
                <a:gd name="T31" fmla="*/ 41 h 41"/>
                <a:gd name="T32" fmla="*/ 4 w 24"/>
                <a:gd name="T33" fmla="*/ 39 h 41"/>
                <a:gd name="T34" fmla="*/ 0 w 24"/>
                <a:gd name="T35" fmla="*/ 36 h 41"/>
                <a:gd name="T36" fmla="*/ 9 w 24"/>
                <a:gd name="T37" fmla="*/ 8 h 41"/>
                <a:gd name="T38" fmla="*/ 9 w 24"/>
                <a:gd name="T39" fmla="*/ 6 h 41"/>
                <a:gd name="T40" fmla="*/ 9 w 24"/>
                <a:gd name="T41" fmla="*/ 4 h 41"/>
                <a:gd name="T42" fmla="*/ 9 w 24"/>
                <a:gd name="T43" fmla="*/ 3 h 41"/>
                <a:gd name="T44" fmla="*/ 9 w 24"/>
                <a:gd name="T45" fmla="*/ 3 h 41"/>
                <a:gd name="T46" fmla="*/ 7 w 24"/>
                <a:gd name="T47" fmla="*/ 3 h 41"/>
                <a:gd name="T48" fmla="*/ 7 w 24"/>
                <a:gd name="T49" fmla="*/ 3 h 41"/>
                <a:gd name="T50" fmla="*/ 6 w 24"/>
                <a:gd name="T51" fmla="*/ 3 h 41"/>
                <a:gd name="T52" fmla="*/ 6 w 24"/>
                <a:gd name="T53" fmla="*/ 3 h 41"/>
                <a:gd name="T54" fmla="*/ 6 w 24"/>
                <a:gd name="T55" fmla="*/ 1 h 41"/>
                <a:gd name="T56" fmla="*/ 14 w 24"/>
                <a:gd name="T57" fmla="*/ 0 h 41"/>
                <a:gd name="T58" fmla="*/ 4 w 24"/>
                <a:gd name="T59" fmla="*/ 36 h 41"/>
                <a:gd name="T60" fmla="*/ 6 w 24"/>
                <a:gd name="T61" fmla="*/ 38 h 41"/>
                <a:gd name="T62" fmla="*/ 9 w 24"/>
                <a:gd name="T63" fmla="*/ 39 h 41"/>
                <a:gd name="T64" fmla="*/ 10 w 24"/>
                <a:gd name="T65" fmla="*/ 38 h 41"/>
                <a:gd name="T66" fmla="*/ 13 w 24"/>
                <a:gd name="T67" fmla="*/ 36 h 41"/>
                <a:gd name="T68" fmla="*/ 16 w 24"/>
                <a:gd name="T69" fmla="*/ 35 h 41"/>
                <a:gd name="T70" fmla="*/ 17 w 24"/>
                <a:gd name="T71" fmla="*/ 31 h 41"/>
                <a:gd name="T72" fmla="*/ 19 w 24"/>
                <a:gd name="T73" fmla="*/ 27 h 41"/>
                <a:gd name="T74" fmla="*/ 19 w 24"/>
                <a:gd name="T75" fmla="*/ 22 h 41"/>
                <a:gd name="T76" fmla="*/ 19 w 24"/>
                <a:gd name="T77" fmla="*/ 21 h 41"/>
                <a:gd name="T78" fmla="*/ 17 w 24"/>
                <a:gd name="T79" fmla="*/ 20 h 41"/>
                <a:gd name="T80" fmla="*/ 17 w 24"/>
                <a:gd name="T81" fmla="*/ 18 h 41"/>
                <a:gd name="T82" fmla="*/ 16 w 24"/>
                <a:gd name="T83" fmla="*/ 18 h 41"/>
                <a:gd name="T84" fmla="*/ 13 w 24"/>
                <a:gd name="T85" fmla="*/ 18 h 41"/>
                <a:gd name="T86" fmla="*/ 10 w 24"/>
                <a:gd name="T87" fmla="*/ 20 h 41"/>
                <a:gd name="T88" fmla="*/ 9 w 24"/>
                <a:gd name="T89" fmla="*/ 22 h 41"/>
                <a:gd name="T90" fmla="*/ 7 w 24"/>
                <a:gd name="T91" fmla="*/ 25 h 41"/>
                <a:gd name="T92" fmla="*/ 4 w 24"/>
                <a:gd name="T93" fmla="*/ 36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41"/>
                <a:gd name="T143" fmla="*/ 24 w 24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41">
                  <a:moveTo>
                    <a:pt x="14" y="0"/>
                  </a:moveTo>
                  <a:lnTo>
                    <a:pt x="9" y="20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20" y="15"/>
                  </a:lnTo>
                  <a:lnTo>
                    <a:pt x="21" y="17"/>
                  </a:lnTo>
                  <a:lnTo>
                    <a:pt x="23" y="18"/>
                  </a:lnTo>
                  <a:lnTo>
                    <a:pt x="24" y="22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6" y="38"/>
                  </a:lnTo>
                  <a:lnTo>
                    <a:pt x="11" y="39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14" y="0"/>
                  </a:lnTo>
                  <a:close/>
                  <a:moveTo>
                    <a:pt x="4" y="36"/>
                  </a:moveTo>
                  <a:lnTo>
                    <a:pt x="6" y="38"/>
                  </a:lnTo>
                  <a:lnTo>
                    <a:pt x="9" y="39"/>
                  </a:lnTo>
                  <a:lnTo>
                    <a:pt x="10" y="38"/>
                  </a:lnTo>
                  <a:lnTo>
                    <a:pt x="13" y="36"/>
                  </a:lnTo>
                  <a:lnTo>
                    <a:pt x="16" y="35"/>
                  </a:lnTo>
                  <a:lnTo>
                    <a:pt x="17" y="31"/>
                  </a:lnTo>
                  <a:lnTo>
                    <a:pt x="19" y="27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20"/>
            <p:cNvSpPr>
              <a:spLocks noEditPoints="1"/>
            </p:cNvSpPr>
            <p:nvPr/>
          </p:nvSpPr>
          <p:spPr bwMode="auto">
            <a:xfrm>
              <a:off x="2629" y="2105"/>
              <a:ext cx="25" cy="27"/>
            </a:xfrm>
            <a:custGeom>
              <a:avLst/>
              <a:gdLst>
                <a:gd name="T0" fmla="*/ 25 w 25"/>
                <a:gd name="T1" fmla="*/ 8 h 27"/>
                <a:gd name="T2" fmla="*/ 24 w 25"/>
                <a:gd name="T3" fmla="*/ 13 h 27"/>
                <a:gd name="T4" fmla="*/ 22 w 25"/>
                <a:gd name="T5" fmla="*/ 17 h 27"/>
                <a:gd name="T6" fmla="*/ 20 w 25"/>
                <a:gd name="T7" fmla="*/ 21 h 27"/>
                <a:gd name="T8" fmla="*/ 17 w 25"/>
                <a:gd name="T9" fmla="*/ 24 h 27"/>
                <a:gd name="T10" fmla="*/ 13 w 25"/>
                <a:gd name="T11" fmla="*/ 25 h 27"/>
                <a:gd name="T12" fmla="*/ 8 w 25"/>
                <a:gd name="T13" fmla="*/ 27 h 27"/>
                <a:gd name="T14" fmla="*/ 6 w 25"/>
                <a:gd name="T15" fmla="*/ 25 h 27"/>
                <a:gd name="T16" fmla="*/ 3 w 25"/>
                <a:gd name="T17" fmla="*/ 24 h 27"/>
                <a:gd name="T18" fmla="*/ 1 w 25"/>
                <a:gd name="T19" fmla="*/ 21 h 27"/>
                <a:gd name="T20" fmla="*/ 0 w 25"/>
                <a:gd name="T21" fmla="*/ 17 h 27"/>
                <a:gd name="T22" fmla="*/ 1 w 25"/>
                <a:gd name="T23" fmla="*/ 13 h 27"/>
                <a:gd name="T24" fmla="*/ 3 w 25"/>
                <a:gd name="T25" fmla="*/ 10 h 27"/>
                <a:gd name="T26" fmla="*/ 6 w 25"/>
                <a:gd name="T27" fmla="*/ 6 h 27"/>
                <a:gd name="T28" fmla="*/ 8 w 25"/>
                <a:gd name="T29" fmla="*/ 3 h 27"/>
                <a:gd name="T30" fmla="*/ 13 w 25"/>
                <a:gd name="T31" fmla="*/ 1 h 27"/>
                <a:gd name="T32" fmla="*/ 17 w 25"/>
                <a:gd name="T33" fmla="*/ 0 h 27"/>
                <a:gd name="T34" fmla="*/ 20 w 25"/>
                <a:gd name="T35" fmla="*/ 1 h 27"/>
                <a:gd name="T36" fmla="*/ 22 w 25"/>
                <a:gd name="T37" fmla="*/ 3 h 27"/>
                <a:gd name="T38" fmla="*/ 24 w 25"/>
                <a:gd name="T39" fmla="*/ 6 h 27"/>
                <a:gd name="T40" fmla="*/ 25 w 25"/>
                <a:gd name="T41" fmla="*/ 8 h 27"/>
                <a:gd name="T42" fmla="*/ 20 w 25"/>
                <a:gd name="T43" fmla="*/ 7 h 27"/>
                <a:gd name="T44" fmla="*/ 20 w 25"/>
                <a:gd name="T45" fmla="*/ 4 h 27"/>
                <a:gd name="T46" fmla="*/ 18 w 25"/>
                <a:gd name="T47" fmla="*/ 3 h 27"/>
                <a:gd name="T48" fmla="*/ 17 w 25"/>
                <a:gd name="T49" fmla="*/ 1 h 27"/>
                <a:gd name="T50" fmla="*/ 15 w 25"/>
                <a:gd name="T51" fmla="*/ 1 h 27"/>
                <a:gd name="T52" fmla="*/ 13 w 25"/>
                <a:gd name="T53" fmla="*/ 3 h 27"/>
                <a:gd name="T54" fmla="*/ 11 w 25"/>
                <a:gd name="T55" fmla="*/ 4 h 27"/>
                <a:gd name="T56" fmla="*/ 8 w 25"/>
                <a:gd name="T57" fmla="*/ 7 h 27"/>
                <a:gd name="T58" fmla="*/ 6 w 25"/>
                <a:gd name="T59" fmla="*/ 14 h 27"/>
                <a:gd name="T60" fmla="*/ 6 w 25"/>
                <a:gd name="T61" fmla="*/ 20 h 27"/>
                <a:gd name="T62" fmla="*/ 6 w 25"/>
                <a:gd name="T63" fmla="*/ 21 h 27"/>
                <a:gd name="T64" fmla="*/ 7 w 25"/>
                <a:gd name="T65" fmla="*/ 24 h 27"/>
                <a:gd name="T66" fmla="*/ 8 w 25"/>
                <a:gd name="T67" fmla="*/ 24 h 27"/>
                <a:gd name="T68" fmla="*/ 10 w 25"/>
                <a:gd name="T69" fmla="*/ 25 h 27"/>
                <a:gd name="T70" fmla="*/ 13 w 25"/>
                <a:gd name="T71" fmla="*/ 24 h 27"/>
                <a:gd name="T72" fmla="*/ 14 w 25"/>
                <a:gd name="T73" fmla="*/ 22 h 27"/>
                <a:gd name="T74" fmla="*/ 17 w 25"/>
                <a:gd name="T75" fmla="*/ 18 h 27"/>
                <a:gd name="T76" fmla="*/ 20 w 25"/>
                <a:gd name="T77" fmla="*/ 13 h 27"/>
                <a:gd name="T78" fmla="*/ 20 w 25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7"/>
                <a:gd name="T122" fmla="*/ 25 w 25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7">
                  <a:moveTo>
                    <a:pt x="25" y="8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8"/>
                  </a:lnTo>
                  <a:close/>
                  <a:moveTo>
                    <a:pt x="20" y="7"/>
                  </a:move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20" y="1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21"/>
            <p:cNvSpPr>
              <a:spLocks noEditPoints="1"/>
            </p:cNvSpPr>
            <p:nvPr/>
          </p:nvSpPr>
          <p:spPr bwMode="auto">
            <a:xfrm>
              <a:off x="2657" y="2105"/>
              <a:ext cx="25" cy="27"/>
            </a:xfrm>
            <a:custGeom>
              <a:avLst/>
              <a:gdLst>
                <a:gd name="T0" fmla="*/ 25 w 25"/>
                <a:gd name="T1" fmla="*/ 8 h 27"/>
                <a:gd name="T2" fmla="*/ 24 w 25"/>
                <a:gd name="T3" fmla="*/ 13 h 27"/>
                <a:gd name="T4" fmla="*/ 22 w 25"/>
                <a:gd name="T5" fmla="*/ 17 h 27"/>
                <a:gd name="T6" fmla="*/ 20 w 25"/>
                <a:gd name="T7" fmla="*/ 21 h 27"/>
                <a:gd name="T8" fmla="*/ 17 w 25"/>
                <a:gd name="T9" fmla="*/ 24 h 27"/>
                <a:gd name="T10" fmla="*/ 13 w 25"/>
                <a:gd name="T11" fmla="*/ 25 h 27"/>
                <a:gd name="T12" fmla="*/ 8 w 25"/>
                <a:gd name="T13" fmla="*/ 27 h 27"/>
                <a:gd name="T14" fmla="*/ 6 w 25"/>
                <a:gd name="T15" fmla="*/ 25 h 27"/>
                <a:gd name="T16" fmla="*/ 3 w 25"/>
                <a:gd name="T17" fmla="*/ 24 h 27"/>
                <a:gd name="T18" fmla="*/ 1 w 25"/>
                <a:gd name="T19" fmla="*/ 21 h 27"/>
                <a:gd name="T20" fmla="*/ 0 w 25"/>
                <a:gd name="T21" fmla="*/ 17 h 27"/>
                <a:gd name="T22" fmla="*/ 1 w 25"/>
                <a:gd name="T23" fmla="*/ 13 h 27"/>
                <a:gd name="T24" fmla="*/ 3 w 25"/>
                <a:gd name="T25" fmla="*/ 10 h 27"/>
                <a:gd name="T26" fmla="*/ 6 w 25"/>
                <a:gd name="T27" fmla="*/ 6 h 27"/>
                <a:gd name="T28" fmla="*/ 8 w 25"/>
                <a:gd name="T29" fmla="*/ 3 h 27"/>
                <a:gd name="T30" fmla="*/ 13 w 25"/>
                <a:gd name="T31" fmla="*/ 1 h 27"/>
                <a:gd name="T32" fmla="*/ 17 w 25"/>
                <a:gd name="T33" fmla="*/ 0 h 27"/>
                <a:gd name="T34" fmla="*/ 20 w 25"/>
                <a:gd name="T35" fmla="*/ 1 h 27"/>
                <a:gd name="T36" fmla="*/ 22 w 25"/>
                <a:gd name="T37" fmla="*/ 3 h 27"/>
                <a:gd name="T38" fmla="*/ 24 w 25"/>
                <a:gd name="T39" fmla="*/ 6 h 27"/>
                <a:gd name="T40" fmla="*/ 25 w 25"/>
                <a:gd name="T41" fmla="*/ 8 h 27"/>
                <a:gd name="T42" fmla="*/ 20 w 25"/>
                <a:gd name="T43" fmla="*/ 7 h 27"/>
                <a:gd name="T44" fmla="*/ 20 w 25"/>
                <a:gd name="T45" fmla="*/ 4 h 27"/>
                <a:gd name="T46" fmla="*/ 18 w 25"/>
                <a:gd name="T47" fmla="*/ 3 h 27"/>
                <a:gd name="T48" fmla="*/ 17 w 25"/>
                <a:gd name="T49" fmla="*/ 1 h 27"/>
                <a:gd name="T50" fmla="*/ 15 w 25"/>
                <a:gd name="T51" fmla="*/ 1 h 27"/>
                <a:gd name="T52" fmla="*/ 13 w 25"/>
                <a:gd name="T53" fmla="*/ 3 h 27"/>
                <a:gd name="T54" fmla="*/ 11 w 25"/>
                <a:gd name="T55" fmla="*/ 4 h 27"/>
                <a:gd name="T56" fmla="*/ 8 w 25"/>
                <a:gd name="T57" fmla="*/ 7 h 27"/>
                <a:gd name="T58" fmla="*/ 6 w 25"/>
                <a:gd name="T59" fmla="*/ 14 h 27"/>
                <a:gd name="T60" fmla="*/ 6 w 25"/>
                <a:gd name="T61" fmla="*/ 20 h 27"/>
                <a:gd name="T62" fmla="*/ 6 w 25"/>
                <a:gd name="T63" fmla="*/ 21 h 27"/>
                <a:gd name="T64" fmla="*/ 7 w 25"/>
                <a:gd name="T65" fmla="*/ 24 h 27"/>
                <a:gd name="T66" fmla="*/ 8 w 25"/>
                <a:gd name="T67" fmla="*/ 24 h 27"/>
                <a:gd name="T68" fmla="*/ 10 w 25"/>
                <a:gd name="T69" fmla="*/ 25 h 27"/>
                <a:gd name="T70" fmla="*/ 13 w 25"/>
                <a:gd name="T71" fmla="*/ 24 h 27"/>
                <a:gd name="T72" fmla="*/ 14 w 25"/>
                <a:gd name="T73" fmla="*/ 22 h 27"/>
                <a:gd name="T74" fmla="*/ 17 w 25"/>
                <a:gd name="T75" fmla="*/ 18 h 27"/>
                <a:gd name="T76" fmla="*/ 20 w 25"/>
                <a:gd name="T77" fmla="*/ 13 h 27"/>
                <a:gd name="T78" fmla="*/ 20 w 25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7"/>
                <a:gd name="T122" fmla="*/ 25 w 25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7">
                  <a:moveTo>
                    <a:pt x="25" y="8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8"/>
                  </a:lnTo>
                  <a:close/>
                  <a:moveTo>
                    <a:pt x="20" y="7"/>
                  </a:move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20" y="1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22"/>
            <p:cNvSpPr>
              <a:spLocks/>
            </p:cNvSpPr>
            <p:nvPr/>
          </p:nvSpPr>
          <p:spPr bwMode="auto">
            <a:xfrm>
              <a:off x="2685" y="2091"/>
              <a:ext cx="27" cy="41"/>
            </a:xfrm>
            <a:custGeom>
              <a:avLst/>
              <a:gdLst>
                <a:gd name="T0" fmla="*/ 15 w 27"/>
                <a:gd name="T1" fmla="*/ 0 h 41"/>
                <a:gd name="T2" fmla="*/ 8 w 27"/>
                <a:gd name="T3" fmla="*/ 25 h 41"/>
                <a:gd name="T4" fmla="*/ 10 w 27"/>
                <a:gd name="T5" fmla="*/ 24 h 41"/>
                <a:gd name="T6" fmla="*/ 13 w 27"/>
                <a:gd name="T7" fmla="*/ 21 h 41"/>
                <a:gd name="T8" fmla="*/ 15 w 27"/>
                <a:gd name="T9" fmla="*/ 20 h 41"/>
                <a:gd name="T10" fmla="*/ 17 w 27"/>
                <a:gd name="T11" fmla="*/ 18 h 41"/>
                <a:gd name="T12" fmla="*/ 17 w 27"/>
                <a:gd name="T13" fmla="*/ 17 h 41"/>
                <a:gd name="T14" fmla="*/ 18 w 27"/>
                <a:gd name="T15" fmla="*/ 17 h 41"/>
                <a:gd name="T16" fmla="*/ 18 w 27"/>
                <a:gd name="T17" fmla="*/ 17 h 41"/>
                <a:gd name="T18" fmla="*/ 17 w 27"/>
                <a:gd name="T19" fmla="*/ 17 h 41"/>
                <a:gd name="T20" fmla="*/ 17 w 27"/>
                <a:gd name="T21" fmla="*/ 17 h 41"/>
                <a:gd name="T22" fmla="*/ 17 w 27"/>
                <a:gd name="T23" fmla="*/ 17 h 41"/>
                <a:gd name="T24" fmla="*/ 17 w 27"/>
                <a:gd name="T25" fmla="*/ 15 h 41"/>
                <a:gd name="T26" fmla="*/ 15 w 27"/>
                <a:gd name="T27" fmla="*/ 15 h 41"/>
                <a:gd name="T28" fmla="*/ 14 w 27"/>
                <a:gd name="T29" fmla="*/ 15 h 41"/>
                <a:gd name="T30" fmla="*/ 14 w 27"/>
                <a:gd name="T31" fmla="*/ 15 h 41"/>
                <a:gd name="T32" fmla="*/ 27 w 27"/>
                <a:gd name="T33" fmla="*/ 15 h 41"/>
                <a:gd name="T34" fmla="*/ 27 w 27"/>
                <a:gd name="T35" fmla="*/ 15 h 41"/>
                <a:gd name="T36" fmla="*/ 24 w 27"/>
                <a:gd name="T37" fmla="*/ 17 h 41"/>
                <a:gd name="T38" fmla="*/ 22 w 27"/>
                <a:gd name="T39" fmla="*/ 17 h 41"/>
                <a:gd name="T40" fmla="*/ 21 w 27"/>
                <a:gd name="T41" fmla="*/ 18 h 41"/>
                <a:gd name="T42" fmla="*/ 20 w 27"/>
                <a:gd name="T43" fmla="*/ 18 h 41"/>
                <a:gd name="T44" fmla="*/ 18 w 27"/>
                <a:gd name="T45" fmla="*/ 21 h 41"/>
                <a:gd name="T46" fmla="*/ 17 w 27"/>
                <a:gd name="T47" fmla="*/ 21 h 41"/>
                <a:gd name="T48" fmla="*/ 14 w 27"/>
                <a:gd name="T49" fmla="*/ 24 h 41"/>
                <a:gd name="T50" fmla="*/ 15 w 27"/>
                <a:gd name="T51" fmla="*/ 25 h 41"/>
                <a:gd name="T52" fmla="*/ 15 w 27"/>
                <a:gd name="T53" fmla="*/ 29 h 41"/>
                <a:gd name="T54" fmla="*/ 17 w 27"/>
                <a:gd name="T55" fmla="*/ 32 h 41"/>
                <a:gd name="T56" fmla="*/ 17 w 27"/>
                <a:gd name="T57" fmla="*/ 35 h 41"/>
                <a:gd name="T58" fmla="*/ 18 w 27"/>
                <a:gd name="T59" fmla="*/ 36 h 41"/>
                <a:gd name="T60" fmla="*/ 18 w 27"/>
                <a:gd name="T61" fmla="*/ 36 h 41"/>
                <a:gd name="T62" fmla="*/ 18 w 27"/>
                <a:gd name="T63" fmla="*/ 36 h 41"/>
                <a:gd name="T64" fmla="*/ 20 w 27"/>
                <a:gd name="T65" fmla="*/ 36 h 41"/>
                <a:gd name="T66" fmla="*/ 20 w 27"/>
                <a:gd name="T67" fmla="*/ 36 h 41"/>
                <a:gd name="T68" fmla="*/ 21 w 27"/>
                <a:gd name="T69" fmla="*/ 35 h 41"/>
                <a:gd name="T70" fmla="*/ 22 w 27"/>
                <a:gd name="T71" fmla="*/ 32 h 41"/>
                <a:gd name="T72" fmla="*/ 24 w 27"/>
                <a:gd name="T73" fmla="*/ 34 h 41"/>
                <a:gd name="T74" fmla="*/ 21 w 27"/>
                <a:gd name="T75" fmla="*/ 36 h 41"/>
                <a:gd name="T76" fmla="*/ 20 w 27"/>
                <a:gd name="T77" fmla="*/ 39 h 41"/>
                <a:gd name="T78" fmla="*/ 18 w 27"/>
                <a:gd name="T79" fmla="*/ 39 h 41"/>
                <a:gd name="T80" fmla="*/ 17 w 27"/>
                <a:gd name="T81" fmla="*/ 41 h 41"/>
                <a:gd name="T82" fmla="*/ 15 w 27"/>
                <a:gd name="T83" fmla="*/ 39 h 41"/>
                <a:gd name="T84" fmla="*/ 14 w 27"/>
                <a:gd name="T85" fmla="*/ 39 h 41"/>
                <a:gd name="T86" fmla="*/ 14 w 27"/>
                <a:gd name="T87" fmla="*/ 36 h 41"/>
                <a:gd name="T88" fmla="*/ 13 w 27"/>
                <a:gd name="T89" fmla="*/ 32 h 41"/>
                <a:gd name="T90" fmla="*/ 11 w 27"/>
                <a:gd name="T91" fmla="*/ 27 h 41"/>
                <a:gd name="T92" fmla="*/ 7 w 27"/>
                <a:gd name="T93" fmla="*/ 29 h 41"/>
                <a:gd name="T94" fmla="*/ 4 w 27"/>
                <a:gd name="T95" fmla="*/ 39 h 41"/>
                <a:gd name="T96" fmla="*/ 0 w 27"/>
                <a:gd name="T97" fmla="*/ 39 h 41"/>
                <a:gd name="T98" fmla="*/ 10 w 27"/>
                <a:gd name="T99" fmla="*/ 7 h 41"/>
                <a:gd name="T100" fmla="*/ 10 w 27"/>
                <a:gd name="T101" fmla="*/ 6 h 41"/>
                <a:gd name="T102" fmla="*/ 10 w 27"/>
                <a:gd name="T103" fmla="*/ 4 h 41"/>
                <a:gd name="T104" fmla="*/ 10 w 27"/>
                <a:gd name="T105" fmla="*/ 4 h 41"/>
                <a:gd name="T106" fmla="*/ 10 w 27"/>
                <a:gd name="T107" fmla="*/ 3 h 41"/>
                <a:gd name="T108" fmla="*/ 10 w 27"/>
                <a:gd name="T109" fmla="*/ 3 h 41"/>
                <a:gd name="T110" fmla="*/ 10 w 27"/>
                <a:gd name="T111" fmla="*/ 3 h 41"/>
                <a:gd name="T112" fmla="*/ 8 w 27"/>
                <a:gd name="T113" fmla="*/ 3 h 41"/>
                <a:gd name="T114" fmla="*/ 7 w 27"/>
                <a:gd name="T115" fmla="*/ 3 h 41"/>
                <a:gd name="T116" fmla="*/ 6 w 27"/>
                <a:gd name="T117" fmla="*/ 3 h 41"/>
                <a:gd name="T118" fmla="*/ 7 w 27"/>
                <a:gd name="T119" fmla="*/ 1 h 41"/>
                <a:gd name="T120" fmla="*/ 15 w 27"/>
                <a:gd name="T121" fmla="*/ 0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"/>
                <a:gd name="T184" fmla="*/ 0 h 41"/>
                <a:gd name="T185" fmla="*/ 27 w 27"/>
                <a:gd name="T186" fmla="*/ 41 h 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" h="41">
                  <a:moveTo>
                    <a:pt x="15" y="0"/>
                  </a:moveTo>
                  <a:lnTo>
                    <a:pt x="8" y="25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1" y="36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7" y="29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687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4" y="2109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88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24" y="2109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9" name="Freeform 25"/>
            <p:cNvSpPr>
              <a:spLocks/>
            </p:cNvSpPr>
            <p:nvPr/>
          </p:nvSpPr>
          <p:spPr bwMode="auto">
            <a:xfrm>
              <a:off x="2981" y="2092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2 h 49"/>
                <a:gd name="T10" fmla="*/ 6 w 13"/>
                <a:gd name="T11" fmla="*/ 2 h 49"/>
                <a:gd name="T12" fmla="*/ 6 w 13"/>
                <a:gd name="T13" fmla="*/ 48 h 49"/>
                <a:gd name="T14" fmla="*/ 13 w 13"/>
                <a:gd name="T15" fmla="*/ 48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48"/>
                  </a:lnTo>
                  <a:lnTo>
                    <a:pt x="1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Freeform 26"/>
            <p:cNvSpPr>
              <a:spLocks noEditPoints="1"/>
            </p:cNvSpPr>
            <p:nvPr/>
          </p:nvSpPr>
          <p:spPr bwMode="auto">
            <a:xfrm>
              <a:off x="2998" y="2092"/>
              <a:ext cx="24" cy="40"/>
            </a:xfrm>
            <a:custGeom>
              <a:avLst/>
              <a:gdLst>
                <a:gd name="T0" fmla="*/ 0 w 24"/>
                <a:gd name="T1" fmla="*/ 20 h 40"/>
                <a:gd name="T2" fmla="*/ 0 w 24"/>
                <a:gd name="T3" fmla="*/ 14 h 40"/>
                <a:gd name="T4" fmla="*/ 1 w 24"/>
                <a:gd name="T5" fmla="*/ 9 h 40"/>
                <a:gd name="T6" fmla="*/ 4 w 24"/>
                <a:gd name="T7" fmla="*/ 5 h 40"/>
                <a:gd name="T8" fmla="*/ 7 w 24"/>
                <a:gd name="T9" fmla="*/ 2 h 40"/>
                <a:gd name="T10" fmla="*/ 10 w 24"/>
                <a:gd name="T11" fmla="*/ 0 h 40"/>
                <a:gd name="T12" fmla="*/ 11 w 24"/>
                <a:gd name="T13" fmla="*/ 0 h 40"/>
                <a:gd name="T14" fmla="*/ 15 w 24"/>
                <a:gd name="T15" fmla="*/ 2 h 40"/>
                <a:gd name="T16" fmla="*/ 19 w 24"/>
                <a:gd name="T17" fmla="*/ 5 h 40"/>
                <a:gd name="T18" fmla="*/ 21 w 24"/>
                <a:gd name="T19" fmla="*/ 9 h 40"/>
                <a:gd name="T20" fmla="*/ 22 w 24"/>
                <a:gd name="T21" fmla="*/ 13 h 40"/>
                <a:gd name="T22" fmla="*/ 24 w 24"/>
                <a:gd name="T23" fmla="*/ 20 h 40"/>
                <a:gd name="T24" fmla="*/ 22 w 24"/>
                <a:gd name="T25" fmla="*/ 26 h 40"/>
                <a:gd name="T26" fmla="*/ 21 w 24"/>
                <a:gd name="T27" fmla="*/ 30 h 40"/>
                <a:gd name="T28" fmla="*/ 19 w 24"/>
                <a:gd name="T29" fmla="*/ 34 h 40"/>
                <a:gd name="T30" fmla="*/ 17 w 24"/>
                <a:gd name="T31" fmla="*/ 37 h 40"/>
                <a:gd name="T32" fmla="*/ 14 w 24"/>
                <a:gd name="T33" fmla="*/ 38 h 40"/>
                <a:gd name="T34" fmla="*/ 11 w 24"/>
                <a:gd name="T35" fmla="*/ 40 h 40"/>
                <a:gd name="T36" fmla="*/ 8 w 24"/>
                <a:gd name="T37" fmla="*/ 38 h 40"/>
                <a:gd name="T38" fmla="*/ 5 w 24"/>
                <a:gd name="T39" fmla="*/ 37 h 40"/>
                <a:gd name="T40" fmla="*/ 3 w 24"/>
                <a:gd name="T41" fmla="*/ 33 h 40"/>
                <a:gd name="T42" fmla="*/ 0 w 24"/>
                <a:gd name="T43" fmla="*/ 27 h 40"/>
                <a:gd name="T44" fmla="*/ 0 w 24"/>
                <a:gd name="T45" fmla="*/ 20 h 40"/>
                <a:gd name="T46" fmla="*/ 5 w 24"/>
                <a:gd name="T47" fmla="*/ 20 h 40"/>
                <a:gd name="T48" fmla="*/ 5 w 24"/>
                <a:gd name="T49" fmla="*/ 27 h 40"/>
                <a:gd name="T50" fmla="*/ 7 w 24"/>
                <a:gd name="T51" fmla="*/ 33 h 40"/>
                <a:gd name="T52" fmla="*/ 8 w 24"/>
                <a:gd name="T53" fmla="*/ 37 h 40"/>
                <a:gd name="T54" fmla="*/ 11 w 24"/>
                <a:gd name="T55" fmla="*/ 37 h 40"/>
                <a:gd name="T56" fmla="*/ 12 w 24"/>
                <a:gd name="T57" fmla="*/ 37 h 40"/>
                <a:gd name="T58" fmla="*/ 14 w 24"/>
                <a:gd name="T59" fmla="*/ 35 h 40"/>
                <a:gd name="T60" fmla="*/ 15 w 24"/>
                <a:gd name="T61" fmla="*/ 34 h 40"/>
                <a:gd name="T62" fmla="*/ 17 w 24"/>
                <a:gd name="T63" fmla="*/ 31 h 40"/>
                <a:gd name="T64" fmla="*/ 18 w 24"/>
                <a:gd name="T65" fmla="*/ 26 h 40"/>
                <a:gd name="T66" fmla="*/ 18 w 24"/>
                <a:gd name="T67" fmla="*/ 19 h 40"/>
                <a:gd name="T68" fmla="*/ 18 w 24"/>
                <a:gd name="T69" fmla="*/ 13 h 40"/>
                <a:gd name="T70" fmla="*/ 17 w 24"/>
                <a:gd name="T71" fmla="*/ 7 h 40"/>
                <a:gd name="T72" fmla="*/ 15 w 24"/>
                <a:gd name="T73" fmla="*/ 5 h 40"/>
                <a:gd name="T74" fmla="*/ 14 w 24"/>
                <a:gd name="T75" fmla="*/ 3 h 40"/>
                <a:gd name="T76" fmla="*/ 12 w 24"/>
                <a:gd name="T77" fmla="*/ 2 h 40"/>
                <a:gd name="T78" fmla="*/ 11 w 24"/>
                <a:gd name="T79" fmla="*/ 2 h 40"/>
                <a:gd name="T80" fmla="*/ 10 w 24"/>
                <a:gd name="T81" fmla="*/ 3 h 40"/>
                <a:gd name="T82" fmla="*/ 8 w 24"/>
                <a:gd name="T83" fmla="*/ 3 h 40"/>
                <a:gd name="T84" fmla="*/ 7 w 24"/>
                <a:gd name="T85" fmla="*/ 7 h 40"/>
                <a:gd name="T86" fmla="*/ 5 w 24"/>
                <a:gd name="T87" fmla="*/ 12 h 40"/>
                <a:gd name="T88" fmla="*/ 5 w 24"/>
                <a:gd name="T89" fmla="*/ 16 h 40"/>
                <a:gd name="T90" fmla="*/ 5 w 24"/>
                <a:gd name="T91" fmla="*/ 20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40"/>
                <a:gd name="T140" fmla="*/ 24 w 24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40">
                  <a:moveTo>
                    <a:pt x="0" y="20"/>
                  </a:move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22" y="13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21" y="3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40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0" y="27"/>
                  </a:lnTo>
                  <a:lnTo>
                    <a:pt x="0" y="20"/>
                  </a:lnTo>
                  <a:close/>
                  <a:moveTo>
                    <a:pt x="5" y="20"/>
                  </a:moveTo>
                  <a:lnTo>
                    <a:pt x="5" y="27"/>
                  </a:lnTo>
                  <a:lnTo>
                    <a:pt x="7" y="33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7" y="31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Freeform 27"/>
            <p:cNvSpPr>
              <a:spLocks/>
            </p:cNvSpPr>
            <p:nvPr/>
          </p:nvSpPr>
          <p:spPr bwMode="auto">
            <a:xfrm>
              <a:off x="3026" y="2125"/>
              <a:ext cx="8" cy="14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14 h 14"/>
                <a:gd name="T4" fmla="*/ 3 w 8"/>
                <a:gd name="T5" fmla="*/ 12 h 14"/>
                <a:gd name="T6" fmla="*/ 5 w 8"/>
                <a:gd name="T7" fmla="*/ 11 h 14"/>
                <a:gd name="T8" fmla="*/ 7 w 8"/>
                <a:gd name="T9" fmla="*/ 8 h 14"/>
                <a:gd name="T10" fmla="*/ 7 w 8"/>
                <a:gd name="T11" fmla="*/ 7 h 14"/>
                <a:gd name="T12" fmla="*/ 7 w 8"/>
                <a:gd name="T13" fmla="*/ 5 h 14"/>
                <a:gd name="T14" fmla="*/ 7 w 8"/>
                <a:gd name="T15" fmla="*/ 5 h 14"/>
                <a:gd name="T16" fmla="*/ 7 w 8"/>
                <a:gd name="T17" fmla="*/ 5 h 14"/>
                <a:gd name="T18" fmla="*/ 5 w 8"/>
                <a:gd name="T19" fmla="*/ 5 h 14"/>
                <a:gd name="T20" fmla="*/ 5 w 8"/>
                <a:gd name="T21" fmla="*/ 5 h 14"/>
                <a:gd name="T22" fmla="*/ 4 w 8"/>
                <a:gd name="T23" fmla="*/ 5 h 14"/>
                <a:gd name="T24" fmla="*/ 4 w 8"/>
                <a:gd name="T25" fmla="*/ 5 h 14"/>
                <a:gd name="T26" fmla="*/ 4 w 8"/>
                <a:gd name="T27" fmla="*/ 7 h 14"/>
                <a:gd name="T28" fmla="*/ 3 w 8"/>
                <a:gd name="T29" fmla="*/ 5 h 14"/>
                <a:gd name="T30" fmla="*/ 1 w 8"/>
                <a:gd name="T31" fmla="*/ 5 h 14"/>
                <a:gd name="T32" fmla="*/ 1 w 8"/>
                <a:gd name="T33" fmla="*/ 4 h 14"/>
                <a:gd name="T34" fmla="*/ 0 w 8"/>
                <a:gd name="T35" fmla="*/ 2 h 14"/>
                <a:gd name="T36" fmla="*/ 1 w 8"/>
                <a:gd name="T37" fmla="*/ 1 h 14"/>
                <a:gd name="T38" fmla="*/ 1 w 8"/>
                <a:gd name="T39" fmla="*/ 1 h 14"/>
                <a:gd name="T40" fmla="*/ 3 w 8"/>
                <a:gd name="T41" fmla="*/ 0 h 14"/>
                <a:gd name="T42" fmla="*/ 4 w 8"/>
                <a:gd name="T43" fmla="*/ 0 h 14"/>
                <a:gd name="T44" fmla="*/ 5 w 8"/>
                <a:gd name="T45" fmla="*/ 0 h 14"/>
                <a:gd name="T46" fmla="*/ 7 w 8"/>
                <a:gd name="T47" fmla="*/ 1 h 14"/>
                <a:gd name="T48" fmla="*/ 8 w 8"/>
                <a:gd name="T49" fmla="*/ 2 h 14"/>
                <a:gd name="T50" fmla="*/ 8 w 8"/>
                <a:gd name="T51" fmla="*/ 5 h 14"/>
                <a:gd name="T52" fmla="*/ 8 w 8"/>
                <a:gd name="T53" fmla="*/ 8 h 14"/>
                <a:gd name="T54" fmla="*/ 7 w 8"/>
                <a:gd name="T55" fmla="*/ 11 h 14"/>
                <a:gd name="T56" fmla="*/ 4 w 8"/>
                <a:gd name="T57" fmla="*/ 12 h 14"/>
                <a:gd name="T58" fmla="*/ 0 w 8"/>
                <a:gd name="T59" fmla="*/ 14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"/>
                <a:gd name="T91" fmla="*/ 0 h 14"/>
                <a:gd name="T92" fmla="*/ 8 w 8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" h="14">
                  <a:moveTo>
                    <a:pt x="0" y="14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Freeform 28"/>
            <p:cNvSpPr>
              <a:spLocks/>
            </p:cNvSpPr>
            <p:nvPr/>
          </p:nvSpPr>
          <p:spPr bwMode="auto">
            <a:xfrm>
              <a:off x="3044" y="2092"/>
              <a:ext cx="14" cy="38"/>
            </a:xfrm>
            <a:custGeom>
              <a:avLst/>
              <a:gdLst>
                <a:gd name="T0" fmla="*/ 0 w 14"/>
                <a:gd name="T1" fmla="*/ 5 h 38"/>
                <a:gd name="T2" fmla="*/ 9 w 14"/>
                <a:gd name="T3" fmla="*/ 0 h 38"/>
                <a:gd name="T4" fmla="*/ 10 w 14"/>
                <a:gd name="T5" fmla="*/ 0 h 38"/>
                <a:gd name="T6" fmla="*/ 10 w 14"/>
                <a:gd name="T7" fmla="*/ 33 h 38"/>
                <a:gd name="T8" fmla="*/ 10 w 14"/>
                <a:gd name="T9" fmla="*/ 34 h 38"/>
                <a:gd name="T10" fmla="*/ 10 w 14"/>
                <a:gd name="T11" fmla="*/ 35 h 38"/>
                <a:gd name="T12" fmla="*/ 10 w 14"/>
                <a:gd name="T13" fmla="*/ 37 h 38"/>
                <a:gd name="T14" fmla="*/ 11 w 14"/>
                <a:gd name="T15" fmla="*/ 37 h 38"/>
                <a:gd name="T16" fmla="*/ 13 w 14"/>
                <a:gd name="T17" fmla="*/ 38 h 38"/>
                <a:gd name="T18" fmla="*/ 14 w 14"/>
                <a:gd name="T19" fmla="*/ 38 h 38"/>
                <a:gd name="T20" fmla="*/ 14 w 14"/>
                <a:gd name="T21" fmla="*/ 38 h 38"/>
                <a:gd name="T22" fmla="*/ 0 w 14"/>
                <a:gd name="T23" fmla="*/ 38 h 38"/>
                <a:gd name="T24" fmla="*/ 0 w 14"/>
                <a:gd name="T25" fmla="*/ 38 h 38"/>
                <a:gd name="T26" fmla="*/ 3 w 14"/>
                <a:gd name="T27" fmla="*/ 38 h 38"/>
                <a:gd name="T28" fmla="*/ 4 w 14"/>
                <a:gd name="T29" fmla="*/ 37 h 38"/>
                <a:gd name="T30" fmla="*/ 4 w 14"/>
                <a:gd name="T31" fmla="*/ 37 h 38"/>
                <a:gd name="T32" fmla="*/ 4 w 14"/>
                <a:gd name="T33" fmla="*/ 37 h 38"/>
                <a:gd name="T34" fmla="*/ 6 w 14"/>
                <a:gd name="T35" fmla="*/ 35 h 38"/>
                <a:gd name="T36" fmla="*/ 6 w 14"/>
                <a:gd name="T37" fmla="*/ 33 h 38"/>
                <a:gd name="T38" fmla="*/ 6 w 14"/>
                <a:gd name="T39" fmla="*/ 12 h 38"/>
                <a:gd name="T40" fmla="*/ 6 w 14"/>
                <a:gd name="T41" fmla="*/ 7 h 38"/>
                <a:gd name="T42" fmla="*/ 4 w 14"/>
                <a:gd name="T43" fmla="*/ 6 h 38"/>
                <a:gd name="T44" fmla="*/ 4 w 14"/>
                <a:gd name="T45" fmla="*/ 5 h 38"/>
                <a:gd name="T46" fmla="*/ 4 w 14"/>
                <a:gd name="T47" fmla="*/ 5 h 38"/>
                <a:gd name="T48" fmla="*/ 4 w 14"/>
                <a:gd name="T49" fmla="*/ 5 h 38"/>
                <a:gd name="T50" fmla="*/ 3 w 14"/>
                <a:gd name="T51" fmla="*/ 5 h 38"/>
                <a:gd name="T52" fmla="*/ 2 w 14"/>
                <a:gd name="T53" fmla="*/ 5 h 38"/>
                <a:gd name="T54" fmla="*/ 0 w 14"/>
                <a:gd name="T55" fmla="*/ 5 h 38"/>
                <a:gd name="T56" fmla="*/ 0 w 14"/>
                <a:gd name="T57" fmla="*/ 5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"/>
                <a:gd name="T88" fmla="*/ 0 h 38"/>
                <a:gd name="T89" fmla="*/ 14 w 14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" h="38">
                  <a:moveTo>
                    <a:pt x="0" y="5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12"/>
                  </a:lnTo>
                  <a:lnTo>
                    <a:pt x="6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Freeform 29"/>
            <p:cNvSpPr>
              <a:spLocks/>
            </p:cNvSpPr>
            <p:nvPr/>
          </p:nvSpPr>
          <p:spPr bwMode="auto">
            <a:xfrm>
              <a:off x="3068" y="2092"/>
              <a:ext cx="11" cy="49"/>
            </a:xfrm>
            <a:custGeom>
              <a:avLst/>
              <a:gdLst>
                <a:gd name="T0" fmla="*/ 0 w 11"/>
                <a:gd name="T1" fmla="*/ 0 h 49"/>
                <a:gd name="T2" fmla="*/ 11 w 11"/>
                <a:gd name="T3" fmla="*/ 0 h 49"/>
                <a:gd name="T4" fmla="*/ 11 w 11"/>
                <a:gd name="T5" fmla="*/ 49 h 49"/>
                <a:gd name="T6" fmla="*/ 0 w 11"/>
                <a:gd name="T7" fmla="*/ 49 h 49"/>
                <a:gd name="T8" fmla="*/ 0 w 11"/>
                <a:gd name="T9" fmla="*/ 48 h 49"/>
                <a:gd name="T10" fmla="*/ 7 w 11"/>
                <a:gd name="T11" fmla="*/ 48 h 49"/>
                <a:gd name="T12" fmla="*/ 7 w 11"/>
                <a:gd name="T13" fmla="*/ 2 h 49"/>
                <a:gd name="T14" fmla="*/ 0 w 11"/>
                <a:gd name="T15" fmla="*/ 2 h 49"/>
                <a:gd name="T16" fmla="*/ 0 w 11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9"/>
                <a:gd name="T29" fmla="*/ 11 w 1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9">
                  <a:moveTo>
                    <a:pt x="0" y="0"/>
                  </a:moveTo>
                  <a:lnTo>
                    <a:pt x="11" y="0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Freeform 30"/>
            <p:cNvSpPr>
              <a:spLocks/>
            </p:cNvSpPr>
            <p:nvPr/>
          </p:nvSpPr>
          <p:spPr bwMode="auto">
            <a:xfrm>
              <a:off x="3176" y="2092"/>
              <a:ext cx="25" cy="40"/>
            </a:xfrm>
            <a:custGeom>
              <a:avLst/>
              <a:gdLst>
                <a:gd name="T0" fmla="*/ 22 w 25"/>
                <a:gd name="T1" fmla="*/ 13 h 40"/>
                <a:gd name="T2" fmla="*/ 21 w 25"/>
                <a:gd name="T3" fmla="*/ 10 h 40"/>
                <a:gd name="T4" fmla="*/ 18 w 25"/>
                <a:gd name="T5" fmla="*/ 5 h 40"/>
                <a:gd name="T6" fmla="*/ 14 w 25"/>
                <a:gd name="T7" fmla="*/ 3 h 40"/>
                <a:gd name="T8" fmla="*/ 8 w 25"/>
                <a:gd name="T9" fmla="*/ 3 h 40"/>
                <a:gd name="T10" fmla="*/ 6 w 25"/>
                <a:gd name="T11" fmla="*/ 6 h 40"/>
                <a:gd name="T12" fmla="*/ 6 w 25"/>
                <a:gd name="T13" fmla="*/ 10 h 40"/>
                <a:gd name="T14" fmla="*/ 7 w 25"/>
                <a:gd name="T15" fmla="*/ 13 h 40"/>
                <a:gd name="T16" fmla="*/ 14 w 25"/>
                <a:gd name="T17" fmla="*/ 17 h 40"/>
                <a:gd name="T18" fmla="*/ 21 w 25"/>
                <a:gd name="T19" fmla="*/ 21 h 40"/>
                <a:gd name="T20" fmla="*/ 24 w 25"/>
                <a:gd name="T21" fmla="*/ 24 h 40"/>
                <a:gd name="T22" fmla="*/ 25 w 25"/>
                <a:gd name="T23" fmla="*/ 28 h 40"/>
                <a:gd name="T24" fmla="*/ 21 w 25"/>
                <a:gd name="T25" fmla="*/ 35 h 40"/>
                <a:gd name="T26" fmla="*/ 13 w 25"/>
                <a:gd name="T27" fmla="*/ 40 h 40"/>
                <a:gd name="T28" fmla="*/ 10 w 25"/>
                <a:gd name="T29" fmla="*/ 38 h 40"/>
                <a:gd name="T30" fmla="*/ 6 w 25"/>
                <a:gd name="T31" fmla="*/ 38 h 40"/>
                <a:gd name="T32" fmla="*/ 3 w 25"/>
                <a:gd name="T33" fmla="*/ 37 h 40"/>
                <a:gd name="T34" fmla="*/ 1 w 25"/>
                <a:gd name="T35" fmla="*/ 37 h 40"/>
                <a:gd name="T36" fmla="*/ 1 w 25"/>
                <a:gd name="T37" fmla="*/ 40 h 40"/>
                <a:gd name="T38" fmla="*/ 0 w 25"/>
                <a:gd name="T39" fmla="*/ 26 h 40"/>
                <a:gd name="T40" fmla="*/ 1 w 25"/>
                <a:gd name="T41" fmla="*/ 30 h 40"/>
                <a:gd name="T42" fmla="*/ 4 w 25"/>
                <a:gd name="T43" fmla="*/ 34 h 40"/>
                <a:gd name="T44" fmla="*/ 10 w 25"/>
                <a:gd name="T45" fmla="*/ 37 h 40"/>
                <a:gd name="T46" fmla="*/ 15 w 25"/>
                <a:gd name="T47" fmla="*/ 37 h 40"/>
                <a:gd name="T48" fmla="*/ 20 w 25"/>
                <a:gd name="T49" fmla="*/ 34 h 40"/>
                <a:gd name="T50" fmla="*/ 20 w 25"/>
                <a:gd name="T51" fmla="*/ 30 h 40"/>
                <a:gd name="T52" fmla="*/ 18 w 25"/>
                <a:gd name="T53" fmla="*/ 27 h 40"/>
                <a:gd name="T54" fmla="*/ 15 w 25"/>
                <a:gd name="T55" fmla="*/ 24 h 40"/>
                <a:gd name="T56" fmla="*/ 7 w 25"/>
                <a:gd name="T57" fmla="*/ 20 h 40"/>
                <a:gd name="T58" fmla="*/ 3 w 25"/>
                <a:gd name="T59" fmla="*/ 16 h 40"/>
                <a:gd name="T60" fmla="*/ 0 w 25"/>
                <a:gd name="T61" fmla="*/ 13 h 40"/>
                <a:gd name="T62" fmla="*/ 1 w 25"/>
                <a:gd name="T63" fmla="*/ 6 h 40"/>
                <a:gd name="T64" fmla="*/ 7 w 25"/>
                <a:gd name="T65" fmla="*/ 2 h 40"/>
                <a:gd name="T66" fmla="*/ 14 w 25"/>
                <a:gd name="T67" fmla="*/ 0 h 40"/>
                <a:gd name="T68" fmla="*/ 18 w 25"/>
                <a:gd name="T69" fmla="*/ 3 h 40"/>
                <a:gd name="T70" fmla="*/ 21 w 25"/>
                <a:gd name="T71" fmla="*/ 3 h 40"/>
                <a:gd name="T72" fmla="*/ 21 w 25"/>
                <a:gd name="T73" fmla="*/ 2 h 40"/>
                <a:gd name="T74" fmla="*/ 22 w 25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40"/>
                <a:gd name="T116" fmla="*/ 25 w 25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40">
                  <a:moveTo>
                    <a:pt x="22" y="0"/>
                  </a:moveTo>
                  <a:lnTo>
                    <a:pt x="22" y="13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5" y="28"/>
                  </a:lnTo>
                  <a:lnTo>
                    <a:pt x="24" y="33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Freeform 31"/>
            <p:cNvSpPr>
              <a:spLocks/>
            </p:cNvSpPr>
            <p:nvPr/>
          </p:nvSpPr>
          <p:spPr bwMode="auto">
            <a:xfrm>
              <a:off x="3205" y="2105"/>
              <a:ext cx="21" cy="27"/>
            </a:xfrm>
            <a:custGeom>
              <a:avLst/>
              <a:gdLst>
                <a:gd name="T0" fmla="*/ 21 w 21"/>
                <a:gd name="T1" fmla="*/ 15 h 27"/>
                <a:gd name="T2" fmla="*/ 20 w 21"/>
                <a:gd name="T3" fmla="*/ 20 h 27"/>
                <a:gd name="T4" fmla="*/ 17 w 21"/>
                <a:gd name="T5" fmla="*/ 24 h 27"/>
                <a:gd name="T6" fmla="*/ 14 w 21"/>
                <a:gd name="T7" fmla="*/ 25 h 27"/>
                <a:gd name="T8" fmla="*/ 10 w 21"/>
                <a:gd name="T9" fmla="*/ 27 h 27"/>
                <a:gd name="T10" fmla="*/ 7 w 21"/>
                <a:gd name="T11" fmla="*/ 25 h 27"/>
                <a:gd name="T12" fmla="*/ 3 w 21"/>
                <a:gd name="T13" fmla="*/ 22 h 27"/>
                <a:gd name="T14" fmla="*/ 2 w 21"/>
                <a:gd name="T15" fmla="*/ 20 h 27"/>
                <a:gd name="T16" fmla="*/ 0 w 21"/>
                <a:gd name="T17" fmla="*/ 17 h 27"/>
                <a:gd name="T18" fmla="*/ 0 w 21"/>
                <a:gd name="T19" fmla="*/ 13 h 27"/>
                <a:gd name="T20" fmla="*/ 0 w 21"/>
                <a:gd name="T21" fmla="*/ 10 h 27"/>
                <a:gd name="T22" fmla="*/ 2 w 21"/>
                <a:gd name="T23" fmla="*/ 6 h 27"/>
                <a:gd name="T24" fmla="*/ 3 w 21"/>
                <a:gd name="T25" fmla="*/ 3 h 27"/>
                <a:gd name="T26" fmla="*/ 7 w 21"/>
                <a:gd name="T27" fmla="*/ 0 h 27"/>
                <a:gd name="T28" fmla="*/ 12 w 21"/>
                <a:gd name="T29" fmla="*/ 0 h 27"/>
                <a:gd name="T30" fmla="*/ 14 w 21"/>
                <a:gd name="T31" fmla="*/ 0 h 27"/>
                <a:gd name="T32" fmla="*/ 17 w 21"/>
                <a:gd name="T33" fmla="*/ 1 h 27"/>
                <a:gd name="T34" fmla="*/ 20 w 21"/>
                <a:gd name="T35" fmla="*/ 4 h 27"/>
                <a:gd name="T36" fmla="*/ 20 w 21"/>
                <a:gd name="T37" fmla="*/ 6 h 27"/>
                <a:gd name="T38" fmla="*/ 20 w 21"/>
                <a:gd name="T39" fmla="*/ 7 h 27"/>
                <a:gd name="T40" fmla="*/ 20 w 21"/>
                <a:gd name="T41" fmla="*/ 7 h 27"/>
                <a:gd name="T42" fmla="*/ 19 w 21"/>
                <a:gd name="T43" fmla="*/ 8 h 27"/>
                <a:gd name="T44" fmla="*/ 17 w 21"/>
                <a:gd name="T45" fmla="*/ 8 h 27"/>
                <a:gd name="T46" fmla="*/ 16 w 21"/>
                <a:gd name="T47" fmla="*/ 7 h 27"/>
                <a:gd name="T48" fmla="*/ 16 w 21"/>
                <a:gd name="T49" fmla="*/ 7 h 27"/>
                <a:gd name="T50" fmla="*/ 14 w 21"/>
                <a:gd name="T51" fmla="*/ 6 h 27"/>
                <a:gd name="T52" fmla="*/ 14 w 21"/>
                <a:gd name="T53" fmla="*/ 4 h 27"/>
                <a:gd name="T54" fmla="*/ 14 w 21"/>
                <a:gd name="T55" fmla="*/ 3 h 27"/>
                <a:gd name="T56" fmla="*/ 13 w 21"/>
                <a:gd name="T57" fmla="*/ 3 h 27"/>
                <a:gd name="T58" fmla="*/ 13 w 21"/>
                <a:gd name="T59" fmla="*/ 1 h 27"/>
                <a:gd name="T60" fmla="*/ 12 w 21"/>
                <a:gd name="T61" fmla="*/ 1 h 27"/>
                <a:gd name="T62" fmla="*/ 9 w 21"/>
                <a:gd name="T63" fmla="*/ 1 h 27"/>
                <a:gd name="T64" fmla="*/ 7 w 21"/>
                <a:gd name="T65" fmla="*/ 3 h 27"/>
                <a:gd name="T66" fmla="*/ 6 w 21"/>
                <a:gd name="T67" fmla="*/ 7 h 27"/>
                <a:gd name="T68" fmla="*/ 5 w 21"/>
                <a:gd name="T69" fmla="*/ 10 h 27"/>
                <a:gd name="T70" fmla="*/ 6 w 21"/>
                <a:gd name="T71" fmla="*/ 14 h 27"/>
                <a:gd name="T72" fmla="*/ 7 w 21"/>
                <a:gd name="T73" fmla="*/ 18 h 27"/>
                <a:gd name="T74" fmla="*/ 10 w 21"/>
                <a:gd name="T75" fmla="*/ 21 h 27"/>
                <a:gd name="T76" fmla="*/ 13 w 21"/>
                <a:gd name="T77" fmla="*/ 21 h 27"/>
                <a:gd name="T78" fmla="*/ 16 w 21"/>
                <a:gd name="T79" fmla="*/ 21 h 27"/>
                <a:gd name="T80" fmla="*/ 17 w 21"/>
                <a:gd name="T81" fmla="*/ 20 h 27"/>
                <a:gd name="T82" fmla="*/ 19 w 21"/>
                <a:gd name="T83" fmla="*/ 18 h 27"/>
                <a:gd name="T84" fmla="*/ 20 w 21"/>
                <a:gd name="T85" fmla="*/ 15 h 27"/>
                <a:gd name="T86" fmla="*/ 21 w 21"/>
                <a:gd name="T87" fmla="*/ 15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27"/>
                <a:gd name="T134" fmla="*/ 21 w 21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27">
                  <a:moveTo>
                    <a:pt x="21" y="15"/>
                  </a:moveTo>
                  <a:lnTo>
                    <a:pt x="20" y="20"/>
                  </a:lnTo>
                  <a:lnTo>
                    <a:pt x="17" y="24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7"/>
                  </a:lnTo>
                  <a:lnTo>
                    <a:pt x="5" y="10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Freeform 32"/>
            <p:cNvSpPr>
              <a:spLocks noEditPoints="1"/>
            </p:cNvSpPr>
            <p:nvPr/>
          </p:nvSpPr>
          <p:spPr bwMode="auto">
            <a:xfrm>
              <a:off x="3231" y="2105"/>
              <a:ext cx="22" cy="27"/>
            </a:xfrm>
            <a:custGeom>
              <a:avLst/>
              <a:gdLst>
                <a:gd name="T0" fmla="*/ 9 w 22"/>
                <a:gd name="T1" fmla="*/ 24 h 27"/>
                <a:gd name="T2" fmla="*/ 7 w 22"/>
                <a:gd name="T3" fmla="*/ 25 h 27"/>
                <a:gd name="T4" fmla="*/ 2 w 22"/>
                <a:gd name="T5" fmla="*/ 25 h 27"/>
                <a:gd name="T6" fmla="*/ 0 w 22"/>
                <a:gd name="T7" fmla="*/ 22 h 27"/>
                <a:gd name="T8" fmla="*/ 0 w 22"/>
                <a:gd name="T9" fmla="*/ 18 h 27"/>
                <a:gd name="T10" fmla="*/ 1 w 22"/>
                <a:gd name="T11" fmla="*/ 14 h 27"/>
                <a:gd name="T12" fmla="*/ 8 w 22"/>
                <a:gd name="T13" fmla="*/ 11 h 27"/>
                <a:gd name="T14" fmla="*/ 14 w 22"/>
                <a:gd name="T15" fmla="*/ 8 h 27"/>
                <a:gd name="T16" fmla="*/ 12 w 22"/>
                <a:gd name="T17" fmla="*/ 3 h 27"/>
                <a:gd name="T18" fmla="*/ 9 w 22"/>
                <a:gd name="T19" fmla="*/ 1 h 27"/>
                <a:gd name="T20" fmla="*/ 7 w 22"/>
                <a:gd name="T21" fmla="*/ 3 h 27"/>
                <a:gd name="T22" fmla="*/ 5 w 22"/>
                <a:gd name="T23" fmla="*/ 4 h 27"/>
                <a:gd name="T24" fmla="*/ 5 w 22"/>
                <a:gd name="T25" fmla="*/ 7 h 27"/>
                <a:gd name="T26" fmla="*/ 4 w 22"/>
                <a:gd name="T27" fmla="*/ 8 h 27"/>
                <a:gd name="T28" fmla="*/ 2 w 22"/>
                <a:gd name="T29" fmla="*/ 8 h 27"/>
                <a:gd name="T30" fmla="*/ 1 w 22"/>
                <a:gd name="T31" fmla="*/ 7 h 27"/>
                <a:gd name="T32" fmla="*/ 1 w 22"/>
                <a:gd name="T33" fmla="*/ 4 h 27"/>
                <a:gd name="T34" fmla="*/ 5 w 22"/>
                <a:gd name="T35" fmla="*/ 0 h 27"/>
                <a:gd name="T36" fmla="*/ 12 w 22"/>
                <a:gd name="T37" fmla="*/ 0 h 27"/>
                <a:gd name="T38" fmla="*/ 17 w 22"/>
                <a:gd name="T39" fmla="*/ 1 h 27"/>
                <a:gd name="T40" fmla="*/ 18 w 22"/>
                <a:gd name="T41" fmla="*/ 6 h 27"/>
                <a:gd name="T42" fmla="*/ 18 w 22"/>
                <a:gd name="T43" fmla="*/ 17 h 27"/>
                <a:gd name="T44" fmla="*/ 18 w 22"/>
                <a:gd name="T45" fmla="*/ 21 h 27"/>
                <a:gd name="T46" fmla="*/ 18 w 22"/>
                <a:gd name="T47" fmla="*/ 22 h 27"/>
                <a:gd name="T48" fmla="*/ 19 w 22"/>
                <a:gd name="T49" fmla="*/ 22 h 27"/>
                <a:gd name="T50" fmla="*/ 19 w 22"/>
                <a:gd name="T51" fmla="*/ 22 h 27"/>
                <a:gd name="T52" fmla="*/ 22 w 22"/>
                <a:gd name="T53" fmla="*/ 21 h 27"/>
                <a:gd name="T54" fmla="*/ 19 w 22"/>
                <a:gd name="T55" fmla="*/ 25 h 27"/>
                <a:gd name="T56" fmla="*/ 15 w 22"/>
                <a:gd name="T57" fmla="*/ 25 h 27"/>
                <a:gd name="T58" fmla="*/ 14 w 22"/>
                <a:gd name="T59" fmla="*/ 24 h 27"/>
                <a:gd name="T60" fmla="*/ 14 w 22"/>
                <a:gd name="T61" fmla="*/ 20 h 27"/>
                <a:gd name="T62" fmla="*/ 9 w 22"/>
                <a:gd name="T63" fmla="*/ 13 h 27"/>
                <a:gd name="T64" fmla="*/ 7 w 22"/>
                <a:gd name="T65" fmla="*/ 14 h 27"/>
                <a:gd name="T66" fmla="*/ 4 w 22"/>
                <a:gd name="T67" fmla="*/ 17 h 27"/>
                <a:gd name="T68" fmla="*/ 4 w 22"/>
                <a:gd name="T69" fmla="*/ 20 h 27"/>
                <a:gd name="T70" fmla="*/ 7 w 22"/>
                <a:gd name="T71" fmla="*/ 22 h 27"/>
                <a:gd name="T72" fmla="*/ 11 w 22"/>
                <a:gd name="T73" fmla="*/ 22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27"/>
                <a:gd name="T113" fmla="*/ 22 w 22"/>
                <a:gd name="T114" fmla="*/ 27 h 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27">
                  <a:moveTo>
                    <a:pt x="14" y="21"/>
                  </a:moveTo>
                  <a:lnTo>
                    <a:pt x="9" y="24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8" y="11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1"/>
                  </a:lnTo>
                  <a:close/>
                  <a:moveTo>
                    <a:pt x="14" y="20"/>
                  </a:moveTo>
                  <a:lnTo>
                    <a:pt x="14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Freeform 33"/>
            <p:cNvSpPr>
              <a:spLocks/>
            </p:cNvSpPr>
            <p:nvPr/>
          </p:nvSpPr>
          <p:spPr bwMode="auto">
            <a:xfrm>
              <a:off x="3255" y="2105"/>
              <a:ext cx="26" cy="25"/>
            </a:xfrm>
            <a:custGeom>
              <a:avLst/>
              <a:gdLst>
                <a:gd name="T0" fmla="*/ 8 w 26"/>
                <a:gd name="T1" fmla="*/ 6 h 25"/>
                <a:gd name="T2" fmla="*/ 11 w 26"/>
                <a:gd name="T3" fmla="*/ 3 h 25"/>
                <a:gd name="T4" fmla="*/ 14 w 26"/>
                <a:gd name="T5" fmla="*/ 0 h 25"/>
                <a:gd name="T6" fmla="*/ 16 w 26"/>
                <a:gd name="T7" fmla="*/ 0 h 25"/>
                <a:gd name="T8" fmla="*/ 18 w 26"/>
                <a:gd name="T9" fmla="*/ 0 h 25"/>
                <a:gd name="T10" fmla="*/ 19 w 26"/>
                <a:gd name="T11" fmla="*/ 1 h 25"/>
                <a:gd name="T12" fmla="*/ 21 w 26"/>
                <a:gd name="T13" fmla="*/ 1 h 25"/>
                <a:gd name="T14" fmla="*/ 22 w 26"/>
                <a:gd name="T15" fmla="*/ 4 h 25"/>
                <a:gd name="T16" fmla="*/ 22 w 26"/>
                <a:gd name="T17" fmla="*/ 6 h 25"/>
                <a:gd name="T18" fmla="*/ 23 w 26"/>
                <a:gd name="T19" fmla="*/ 8 h 25"/>
                <a:gd name="T20" fmla="*/ 23 w 26"/>
                <a:gd name="T21" fmla="*/ 20 h 25"/>
                <a:gd name="T22" fmla="*/ 23 w 26"/>
                <a:gd name="T23" fmla="*/ 22 h 25"/>
                <a:gd name="T24" fmla="*/ 23 w 26"/>
                <a:gd name="T25" fmla="*/ 24 h 25"/>
                <a:gd name="T26" fmla="*/ 23 w 26"/>
                <a:gd name="T27" fmla="*/ 24 h 25"/>
                <a:gd name="T28" fmla="*/ 23 w 26"/>
                <a:gd name="T29" fmla="*/ 24 h 25"/>
                <a:gd name="T30" fmla="*/ 25 w 26"/>
                <a:gd name="T31" fmla="*/ 25 h 25"/>
                <a:gd name="T32" fmla="*/ 26 w 26"/>
                <a:gd name="T33" fmla="*/ 25 h 25"/>
                <a:gd name="T34" fmla="*/ 26 w 26"/>
                <a:gd name="T35" fmla="*/ 25 h 25"/>
                <a:gd name="T36" fmla="*/ 15 w 26"/>
                <a:gd name="T37" fmla="*/ 25 h 25"/>
                <a:gd name="T38" fmla="*/ 15 w 26"/>
                <a:gd name="T39" fmla="*/ 25 h 25"/>
                <a:gd name="T40" fmla="*/ 15 w 26"/>
                <a:gd name="T41" fmla="*/ 25 h 25"/>
                <a:gd name="T42" fmla="*/ 16 w 26"/>
                <a:gd name="T43" fmla="*/ 25 h 25"/>
                <a:gd name="T44" fmla="*/ 18 w 26"/>
                <a:gd name="T45" fmla="*/ 24 h 25"/>
                <a:gd name="T46" fmla="*/ 18 w 26"/>
                <a:gd name="T47" fmla="*/ 24 h 25"/>
                <a:gd name="T48" fmla="*/ 18 w 26"/>
                <a:gd name="T49" fmla="*/ 22 h 25"/>
                <a:gd name="T50" fmla="*/ 18 w 26"/>
                <a:gd name="T51" fmla="*/ 21 h 25"/>
                <a:gd name="T52" fmla="*/ 18 w 26"/>
                <a:gd name="T53" fmla="*/ 20 h 25"/>
                <a:gd name="T54" fmla="*/ 18 w 26"/>
                <a:gd name="T55" fmla="*/ 10 h 25"/>
                <a:gd name="T56" fmla="*/ 18 w 26"/>
                <a:gd name="T57" fmla="*/ 7 h 25"/>
                <a:gd name="T58" fmla="*/ 18 w 26"/>
                <a:gd name="T59" fmla="*/ 4 h 25"/>
                <a:gd name="T60" fmla="*/ 16 w 26"/>
                <a:gd name="T61" fmla="*/ 4 h 25"/>
                <a:gd name="T62" fmla="*/ 14 w 26"/>
                <a:gd name="T63" fmla="*/ 3 h 25"/>
                <a:gd name="T64" fmla="*/ 11 w 26"/>
                <a:gd name="T65" fmla="*/ 4 h 25"/>
                <a:gd name="T66" fmla="*/ 8 w 26"/>
                <a:gd name="T67" fmla="*/ 7 h 25"/>
                <a:gd name="T68" fmla="*/ 8 w 26"/>
                <a:gd name="T69" fmla="*/ 20 h 25"/>
                <a:gd name="T70" fmla="*/ 8 w 26"/>
                <a:gd name="T71" fmla="*/ 22 h 25"/>
                <a:gd name="T72" fmla="*/ 8 w 26"/>
                <a:gd name="T73" fmla="*/ 22 h 25"/>
                <a:gd name="T74" fmla="*/ 8 w 26"/>
                <a:gd name="T75" fmla="*/ 24 h 25"/>
                <a:gd name="T76" fmla="*/ 8 w 26"/>
                <a:gd name="T77" fmla="*/ 24 h 25"/>
                <a:gd name="T78" fmla="*/ 9 w 26"/>
                <a:gd name="T79" fmla="*/ 25 h 25"/>
                <a:gd name="T80" fmla="*/ 11 w 26"/>
                <a:gd name="T81" fmla="*/ 25 h 25"/>
                <a:gd name="T82" fmla="*/ 11 w 26"/>
                <a:gd name="T83" fmla="*/ 25 h 25"/>
                <a:gd name="T84" fmla="*/ 0 w 26"/>
                <a:gd name="T85" fmla="*/ 25 h 25"/>
                <a:gd name="T86" fmla="*/ 0 w 26"/>
                <a:gd name="T87" fmla="*/ 25 h 25"/>
                <a:gd name="T88" fmla="*/ 0 w 26"/>
                <a:gd name="T89" fmla="*/ 25 h 25"/>
                <a:gd name="T90" fmla="*/ 1 w 26"/>
                <a:gd name="T91" fmla="*/ 25 h 25"/>
                <a:gd name="T92" fmla="*/ 2 w 26"/>
                <a:gd name="T93" fmla="*/ 24 h 25"/>
                <a:gd name="T94" fmla="*/ 2 w 26"/>
                <a:gd name="T95" fmla="*/ 22 h 25"/>
                <a:gd name="T96" fmla="*/ 2 w 26"/>
                <a:gd name="T97" fmla="*/ 20 h 25"/>
                <a:gd name="T98" fmla="*/ 2 w 26"/>
                <a:gd name="T99" fmla="*/ 10 h 25"/>
                <a:gd name="T100" fmla="*/ 2 w 26"/>
                <a:gd name="T101" fmla="*/ 7 h 25"/>
                <a:gd name="T102" fmla="*/ 2 w 26"/>
                <a:gd name="T103" fmla="*/ 4 h 25"/>
                <a:gd name="T104" fmla="*/ 2 w 26"/>
                <a:gd name="T105" fmla="*/ 4 h 25"/>
                <a:gd name="T106" fmla="*/ 2 w 26"/>
                <a:gd name="T107" fmla="*/ 3 h 25"/>
                <a:gd name="T108" fmla="*/ 2 w 26"/>
                <a:gd name="T109" fmla="*/ 3 h 25"/>
                <a:gd name="T110" fmla="*/ 1 w 26"/>
                <a:gd name="T111" fmla="*/ 3 h 25"/>
                <a:gd name="T112" fmla="*/ 1 w 26"/>
                <a:gd name="T113" fmla="*/ 3 h 25"/>
                <a:gd name="T114" fmla="*/ 0 w 26"/>
                <a:gd name="T115" fmla="*/ 3 h 25"/>
                <a:gd name="T116" fmla="*/ 0 w 26"/>
                <a:gd name="T117" fmla="*/ 3 h 25"/>
                <a:gd name="T118" fmla="*/ 7 w 26"/>
                <a:gd name="T119" fmla="*/ 0 h 25"/>
                <a:gd name="T120" fmla="*/ 8 w 26"/>
                <a:gd name="T121" fmla="*/ 0 h 25"/>
                <a:gd name="T122" fmla="*/ 8 w 26"/>
                <a:gd name="T123" fmla="*/ 6 h 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25"/>
                <a:gd name="T188" fmla="*/ 26 w 26"/>
                <a:gd name="T189" fmla="*/ 25 h 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25">
                  <a:moveTo>
                    <a:pt x="8" y="6"/>
                  </a:move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Freeform 34"/>
            <p:cNvSpPr>
              <a:spLocks/>
            </p:cNvSpPr>
            <p:nvPr/>
          </p:nvSpPr>
          <p:spPr bwMode="auto">
            <a:xfrm>
              <a:off x="3283" y="2105"/>
              <a:ext cx="26" cy="25"/>
            </a:xfrm>
            <a:custGeom>
              <a:avLst/>
              <a:gdLst>
                <a:gd name="T0" fmla="*/ 8 w 26"/>
                <a:gd name="T1" fmla="*/ 6 h 25"/>
                <a:gd name="T2" fmla="*/ 11 w 26"/>
                <a:gd name="T3" fmla="*/ 3 h 25"/>
                <a:gd name="T4" fmla="*/ 14 w 26"/>
                <a:gd name="T5" fmla="*/ 0 h 25"/>
                <a:gd name="T6" fmla="*/ 16 w 26"/>
                <a:gd name="T7" fmla="*/ 0 h 25"/>
                <a:gd name="T8" fmla="*/ 18 w 26"/>
                <a:gd name="T9" fmla="*/ 0 h 25"/>
                <a:gd name="T10" fmla="*/ 19 w 26"/>
                <a:gd name="T11" fmla="*/ 1 h 25"/>
                <a:gd name="T12" fmla="*/ 21 w 26"/>
                <a:gd name="T13" fmla="*/ 1 h 25"/>
                <a:gd name="T14" fmla="*/ 22 w 26"/>
                <a:gd name="T15" fmla="*/ 4 h 25"/>
                <a:gd name="T16" fmla="*/ 22 w 26"/>
                <a:gd name="T17" fmla="*/ 6 h 25"/>
                <a:gd name="T18" fmla="*/ 23 w 26"/>
                <a:gd name="T19" fmla="*/ 8 h 25"/>
                <a:gd name="T20" fmla="*/ 23 w 26"/>
                <a:gd name="T21" fmla="*/ 20 h 25"/>
                <a:gd name="T22" fmla="*/ 23 w 26"/>
                <a:gd name="T23" fmla="*/ 22 h 25"/>
                <a:gd name="T24" fmla="*/ 23 w 26"/>
                <a:gd name="T25" fmla="*/ 24 h 25"/>
                <a:gd name="T26" fmla="*/ 23 w 26"/>
                <a:gd name="T27" fmla="*/ 24 h 25"/>
                <a:gd name="T28" fmla="*/ 23 w 26"/>
                <a:gd name="T29" fmla="*/ 24 h 25"/>
                <a:gd name="T30" fmla="*/ 25 w 26"/>
                <a:gd name="T31" fmla="*/ 25 h 25"/>
                <a:gd name="T32" fmla="*/ 26 w 26"/>
                <a:gd name="T33" fmla="*/ 25 h 25"/>
                <a:gd name="T34" fmla="*/ 26 w 26"/>
                <a:gd name="T35" fmla="*/ 25 h 25"/>
                <a:gd name="T36" fmla="*/ 15 w 26"/>
                <a:gd name="T37" fmla="*/ 25 h 25"/>
                <a:gd name="T38" fmla="*/ 15 w 26"/>
                <a:gd name="T39" fmla="*/ 25 h 25"/>
                <a:gd name="T40" fmla="*/ 15 w 26"/>
                <a:gd name="T41" fmla="*/ 25 h 25"/>
                <a:gd name="T42" fmla="*/ 16 w 26"/>
                <a:gd name="T43" fmla="*/ 25 h 25"/>
                <a:gd name="T44" fmla="*/ 18 w 26"/>
                <a:gd name="T45" fmla="*/ 24 h 25"/>
                <a:gd name="T46" fmla="*/ 18 w 26"/>
                <a:gd name="T47" fmla="*/ 24 h 25"/>
                <a:gd name="T48" fmla="*/ 18 w 26"/>
                <a:gd name="T49" fmla="*/ 22 h 25"/>
                <a:gd name="T50" fmla="*/ 18 w 26"/>
                <a:gd name="T51" fmla="*/ 21 h 25"/>
                <a:gd name="T52" fmla="*/ 18 w 26"/>
                <a:gd name="T53" fmla="*/ 20 h 25"/>
                <a:gd name="T54" fmla="*/ 18 w 26"/>
                <a:gd name="T55" fmla="*/ 10 h 25"/>
                <a:gd name="T56" fmla="*/ 18 w 26"/>
                <a:gd name="T57" fmla="*/ 7 h 25"/>
                <a:gd name="T58" fmla="*/ 18 w 26"/>
                <a:gd name="T59" fmla="*/ 4 h 25"/>
                <a:gd name="T60" fmla="*/ 16 w 26"/>
                <a:gd name="T61" fmla="*/ 4 h 25"/>
                <a:gd name="T62" fmla="*/ 14 w 26"/>
                <a:gd name="T63" fmla="*/ 3 h 25"/>
                <a:gd name="T64" fmla="*/ 11 w 26"/>
                <a:gd name="T65" fmla="*/ 4 h 25"/>
                <a:gd name="T66" fmla="*/ 8 w 26"/>
                <a:gd name="T67" fmla="*/ 7 h 25"/>
                <a:gd name="T68" fmla="*/ 8 w 26"/>
                <a:gd name="T69" fmla="*/ 20 h 25"/>
                <a:gd name="T70" fmla="*/ 8 w 26"/>
                <a:gd name="T71" fmla="*/ 22 h 25"/>
                <a:gd name="T72" fmla="*/ 8 w 26"/>
                <a:gd name="T73" fmla="*/ 22 h 25"/>
                <a:gd name="T74" fmla="*/ 8 w 26"/>
                <a:gd name="T75" fmla="*/ 24 h 25"/>
                <a:gd name="T76" fmla="*/ 8 w 26"/>
                <a:gd name="T77" fmla="*/ 24 h 25"/>
                <a:gd name="T78" fmla="*/ 9 w 26"/>
                <a:gd name="T79" fmla="*/ 25 h 25"/>
                <a:gd name="T80" fmla="*/ 11 w 26"/>
                <a:gd name="T81" fmla="*/ 25 h 25"/>
                <a:gd name="T82" fmla="*/ 11 w 26"/>
                <a:gd name="T83" fmla="*/ 25 h 25"/>
                <a:gd name="T84" fmla="*/ 0 w 26"/>
                <a:gd name="T85" fmla="*/ 25 h 25"/>
                <a:gd name="T86" fmla="*/ 0 w 26"/>
                <a:gd name="T87" fmla="*/ 25 h 25"/>
                <a:gd name="T88" fmla="*/ 0 w 26"/>
                <a:gd name="T89" fmla="*/ 25 h 25"/>
                <a:gd name="T90" fmla="*/ 1 w 26"/>
                <a:gd name="T91" fmla="*/ 25 h 25"/>
                <a:gd name="T92" fmla="*/ 2 w 26"/>
                <a:gd name="T93" fmla="*/ 24 h 25"/>
                <a:gd name="T94" fmla="*/ 2 w 26"/>
                <a:gd name="T95" fmla="*/ 22 h 25"/>
                <a:gd name="T96" fmla="*/ 2 w 26"/>
                <a:gd name="T97" fmla="*/ 20 h 25"/>
                <a:gd name="T98" fmla="*/ 2 w 26"/>
                <a:gd name="T99" fmla="*/ 10 h 25"/>
                <a:gd name="T100" fmla="*/ 2 w 26"/>
                <a:gd name="T101" fmla="*/ 7 h 25"/>
                <a:gd name="T102" fmla="*/ 2 w 26"/>
                <a:gd name="T103" fmla="*/ 4 h 25"/>
                <a:gd name="T104" fmla="*/ 2 w 26"/>
                <a:gd name="T105" fmla="*/ 4 h 25"/>
                <a:gd name="T106" fmla="*/ 2 w 26"/>
                <a:gd name="T107" fmla="*/ 3 h 25"/>
                <a:gd name="T108" fmla="*/ 2 w 26"/>
                <a:gd name="T109" fmla="*/ 3 h 25"/>
                <a:gd name="T110" fmla="*/ 1 w 26"/>
                <a:gd name="T111" fmla="*/ 3 h 25"/>
                <a:gd name="T112" fmla="*/ 1 w 26"/>
                <a:gd name="T113" fmla="*/ 3 h 25"/>
                <a:gd name="T114" fmla="*/ 0 w 26"/>
                <a:gd name="T115" fmla="*/ 3 h 25"/>
                <a:gd name="T116" fmla="*/ 0 w 26"/>
                <a:gd name="T117" fmla="*/ 3 h 25"/>
                <a:gd name="T118" fmla="*/ 7 w 26"/>
                <a:gd name="T119" fmla="*/ 0 h 25"/>
                <a:gd name="T120" fmla="*/ 8 w 26"/>
                <a:gd name="T121" fmla="*/ 0 h 25"/>
                <a:gd name="T122" fmla="*/ 8 w 26"/>
                <a:gd name="T123" fmla="*/ 6 h 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25"/>
                <a:gd name="T188" fmla="*/ 26 w 26"/>
                <a:gd name="T189" fmla="*/ 25 h 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25">
                  <a:moveTo>
                    <a:pt x="8" y="6"/>
                  </a:moveTo>
                  <a:lnTo>
                    <a:pt x="11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Freeform 35"/>
            <p:cNvSpPr>
              <a:spLocks noEditPoints="1"/>
            </p:cNvSpPr>
            <p:nvPr/>
          </p:nvSpPr>
          <p:spPr bwMode="auto">
            <a:xfrm>
              <a:off x="3312" y="2105"/>
              <a:ext cx="21" cy="27"/>
            </a:xfrm>
            <a:custGeom>
              <a:avLst/>
              <a:gdLst>
                <a:gd name="T0" fmla="*/ 4 w 21"/>
                <a:gd name="T1" fmla="*/ 10 h 27"/>
                <a:gd name="T2" fmla="*/ 4 w 21"/>
                <a:gd name="T3" fmla="*/ 14 h 27"/>
                <a:gd name="T4" fmla="*/ 7 w 21"/>
                <a:gd name="T5" fmla="*/ 18 h 27"/>
                <a:gd name="T6" fmla="*/ 10 w 21"/>
                <a:gd name="T7" fmla="*/ 21 h 27"/>
                <a:gd name="T8" fmla="*/ 13 w 21"/>
                <a:gd name="T9" fmla="*/ 21 h 27"/>
                <a:gd name="T10" fmla="*/ 15 w 21"/>
                <a:gd name="T11" fmla="*/ 21 h 27"/>
                <a:gd name="T12" fmla="*/ 17 w 21"/>
                <a:gd name="T13" fmla="*/ 20 h 27"/>
                <a:gd name="T14" fmla="*/ 18 w 21"/>
                <a:gd name="T15" fmla="*/ 18 h 27"/>
                <a:gd name="T16" fmla="*/ 20 w 21"/>
                <a:gd name="T17" fmla="*/ 15 h 27"/>
                <a:gd name="T18" fmla="*/ 21 w 21"/>
                <a:gd name="T19" fmla="*/ 15 h 27"/>
                <a:gd name="T20" fmla="*/ 20 w 21"/>
                <a:gd name="T21" fmla="*/ 20 h 27"/>
                <a:gd name="T22" fmla="*/ 17 w 21"/>
                <a:gd name="T23" fmla="*/ 22 h 27"/>
                <a:gd name="T24" fmla="*/ 14 w 21"/>
                <a:gd name="T25" fmla="*/ 25 h 27"/>
                <a:gd name="T26" fmla="*/ 10 w 21"/>
                <a:gd name="T27" fmla="*/ 27 h 27"/>
                <a:gd name="T28" fmla="*/ 6 w 21"/>
                <a:gd name="T29" fmla="*/ 25 h 27"/>
                <a:gd name="T30" fmla="*/ 3 w 21"/>
                <a:gd name="T31" fmla="*/ 22 h 27"/>
                <a:gd name="T32" fmla="*/ 0 w 21"/>
                <a:gd name="T33" fmla="*/ 18 h 27"/>
                <a:gd name="T34" fmla="*/ 0 w 21"/>
                <a:gd name="T35" fmla="*/ 13 h 27"/>
                <a:gd name="T36" fmla="*/ 0 w 21"/>
                <a:gd name="T37" fmla="*/ 10 h 27"/>
                <a:gd name="T38" fmla="*/ 1 w 21"/>
                <a:gd name="T39" fmla="*/ 6 h 27"/>
                <a:gd name="T40" fmla="*/ 3 w 21"/>
                <a:gd name="T41" fmla="*/ 3 h 27"/>
                <a:gd name="T42" fmla="*/ 7 w 21"/>
                <a:gd name="T43" fmla="*/ 0 h 27"/>
                <a:gd name="T44" fmla="*/ 11 w 21"/>
                <a:gd name="T45" fmla="*/ 0 h 27"/>
                <a:gd name="T46" fmla="*/ 15 w 21"/>
                <a:gd name="T47" fmla="*/ 0 h 27"/>
                <a:gd name="T48" fmla="*/ 18 w 21"/>
                <a:gd name="T49" fmla="*/ 3 h 27"/>
                <a:gd name="T50" fmla="*/ 20 w 21"/>
                <a:gd name="T51" fmla="*/ 6 h 27"/>
                <a:gd name="T52" fmla="*/ 21 w 21"/>
                <a:gd name="T53" fmla="*/ 10 h 27"/>
                <a:gd name="T54" fmla="*/ 4 w 21"/>
                <a:gd name="T55" fmla="*/ 10 h 27"/>
                <a:gd name="T56" fmla="*/ 4 w 21"/>
                <a:gd name="T57" fmla="*/ 8 h 27"/>
                <a:gd name="T58" fmla="*/ 15 w 21"/>
                <a:gd name="T59" fmla="*/ 8 h 27"/>
                <a:gd name="T60" fmla="*/ 14 w 21"/>
                <a:gd name="T61" fmla="*/ 6 h 27"/>
                <a:gd name="T62" fmla="*/ 14 w 21"/>
                <a:gd name="T63" fmla="*/ 4 h 27"/>
                <a:gd name="T64" fmla="*/ 14 w 21"/>
                <a:gd name="T65" fmla="*/ 3 h 27"/>
                <a:gd name="T66" fmla="*/ 13 w 21"/>
                <a:gd name="T67" fmla="*/ 3 h 27"/>
                <a:gd name="T68" fmla="*/ 11 w 21"/>
                <a:gd name="T69" fmla="*/ 1 h 27"/>
                <a:gd name="T70" fmla="*/ 10 w 21"/>
                <a:gd name="T71" fmla="*/ 1 h 27"/>
                <a:gd name="T72" fmla="*/ 7 w 21"/>
                <a:gd name="T73" fmla="*/ 1 h 27"/>
                <a:gd name="T74" fmla="*/ 6 w 21"/>
                <a:gd name="T75" fmla="*/ 3 h 27"/>
                <a:gd name="T76" fmla="*/ 4 w 21"/>
                <a:gd name="T77" fmla="*/ 6 h 27"/>
                <a:gd name="T78" fmla="*/ 4 w 21"/>
                <a:gd name="T79" fmla="*/ 8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20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15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Freeform 36"/>
            <p:cNvSpPr>
              <a:spLocks/>
            </p:cNvSpPr>
            <p:nvPr/>
          </p:nvSpPr>
          <p:spPr bwMode="auto">
            <a:xfrm>
              <a:off x="3336" y="2105"/>
              <a:ext cx="18" cy="25"/>
            </a:xfrm>
            <a:custGeom>
              <a:avLst/>
              <a:gdLst>
                <a:gd name="T0" fmla="*/ 8 w 18"/>
                <a:gd name="T1" fmla="*/ 0 h 25"/>
                <a:gd name="T2" fmla="*/ 8 w 18"/>
                <a:gd name="T3" fmla="*/ 6 h 25"/>
                <a:gd name="T4" fmla="*/ 10 w 18"/>
                <a:gd name="T5" fmla="*/ 3 h 25"/>
                <a:gd name="T6" fmla="*/ 13 w 18"/>
                <a:gd name="T7" fmla="*/ 0 h 25"/>
                <a:gd name="T8" fmla="*/ 14 w 18"/>
                <a:gd name="T9" fmla="*/ 0 h 25"/>
                <a:gd name="T10" fmla="*/ 15 w 18"/>
                <a:gd name="T11" fmla="*/ 0 h 25"/>
                <a:gd name="T12" fmla="*/ 17 w 18"/>
                <a:gd name="T13" fmla="*/ 1 h 25"/>
                <a:gd name="T14" fmla="*/ 17 w 18"/>
                <a:gd name="T15" fmla="*/ 1 h 25"/>
                <a:gd name="T16" fmla="*/ 18 w 18"/>
                <a:gd name="T17" fmla="*/ 3 h 25"/>
                <a:gd name="T18" fmla="*/ 18 w 18"/>
                <a:gd name="T19" fmla="*/ 4 h 25"/>
                <a:gd name="T20" fmla="*/ 17 w 18"/>
                <a:gd name="T21" fmla="*/ 6 h 25"/>
                <a:gd name="T22" fmla="*/ 17 w 18"/>
                <a:gd name="T23" fmla="*/ 6 h 25"/>
                <a:gd name="T24" fmla="*/ 15 w 18"/>
                <a:gd name="T25" fmla="*/ 6 h 25"/>
                <a:gd name="T26" fmla="*/ 14 w 18"/>
                <a:gd name="T27" fmla="*/ 6 h 25"/>
                <a:gd name="T28" fmla="*/ 14 w 18"/>
                <a:gd name="T29" fmla="*/ 6 h 25"/>
                <a:gd name="T30" fmla="*/ 13 w 18"/>
                <a:gd name="T31" fmla="*/ 4 h 25"/>
                <a:gd name="T32" fmla="*/ 11 w 18"/>
                <a:gd name="T33" fmla="*/ 4 h 25"/>
                <a:gd name="T34" fmla="*/ 11 w 18"/>
                <a:gd name="T35" fmla="*/ 4 h 25"/>
                <a:gd name="T36" fmla="*/ 10 w 18"/>
                <a:gd name="T37" fmla="*/ 4 h 25"/>
                <a:gd name="T38" fmla="*/ 10 w 18"/>
                <a:gd name="T39" fmla="*/ 6 h 25"/>
                <a:gd name="T40" fmla="*/ 8 w 18"/>
                <a:gd name="T41" fmla="*/ 8 h 25"/>
                <a:gd name="T42" fmla="*/ 8 w 18"/>
                <a:gd name="T43" fmla="*/ 20 h 25"/>
                <a:gd name="T44" fmla="*/ 8 w 18"/>
                <a:gd name="T45" fmla="*/ 21 h 25"/>
                <a:gd name="T46" fmla="*/ 8 w 18"/>
                <a:gd name="T47" fmla="*/ 22 h 25"/>
                <a:gd name="T48" fmla="*/ 8 w 18"/>
                <a:gd name="T49" fmla="*/ 24 h 25"/>
                <a:gd name="T50" fmla="*/ 10 w 18"/>
                <a:gd name="T51" fmla="*/ 24 h 25"/>
                <a:gd name="T52" fmla="*/ 11 w 18"/>
                <a:gd name="T53" fmla="*/ 25 h 25"/>
                <a:gd name="T54" fmla="*/ 13 w 18"/>
                <a:gd name="T55" fmla="*/ 25 h 25"/>
                <a:gd name="T56" fmla="*/ 13 w 18"/>
                <a:gd name="T57" fmla="*/ 25 h 25"/>
                <a:gd name="T58" fmla="*/ 0 w 18"/>
                <a:gd name="T59" fmla="*/ 25 h 25"/>
                <a:gd name="T60" fmla="*/ 0 w 18"/>
                <a:gd name="T61" fmla="*/ 25 h 25"/>
                <a:gd name="T62" fmla="*/ 1 w 18"/>
                <a:gd name="T63" fmla="*/ 25 h 25"/>
                <a:gd name="T64" fmla="*/ 3 w 18"/>
                <a:gd name="T65" fmla="*/ 24 h 25"/>
                <a:gd name="T66" fmla="*/ 3 w 18"/>
                <a:gd name="T67" fmla="*/ 24 h 25"/>
                <a:gd name="T68" fmla="*/ 3 w 18"/>
                <a:gd name="T69" fmla="*/ 22 h 25"/>
                <a:gd name="T70" fmla="*/ 3 w 18"/>
                <a:gd name="T71" fmla="*/ 21 h 25"/>
                <a:gd name="T72" fmla="*/ 3 w 18"/>
                <a:gd name="T73" fmla="*/ 20 h 25"/>
                <a:gd name="T74" fmla="*/ 3 w 18"/>
                <a:gd name="T75" fmla="*/ 10 h 25"/>
                <a:gd name="T76" fmla="*/ 3 w 18"/>
                <a:gd name="T77" fmla="*/ 7 h 25"/>
                <a:gd name="T78" fmla="*/ 3 w 18"/>
                <a:gd name="T79" fmla="*/ 4 h 25"/>
                <a:gd name="T80" fmla="*/ 3 w 18"/>
                <a:gd name="T81" fmla="*/ 4 h 25"/>
                <a:gd name="T82" fmla="*/ 3 w 18"/>
                <a:gd name="T83" fmla="*/ 3 h 25"/>
                <a:gd name="T84" fmla="*/ 1 w 18"/>
                <a:gd name="T85" fmla="*/ 3 h 25"/>
                <a:gd name="T86" fmla="*/ 1 w 18"/>
                <a:gd name="T87" fmla="*/ 3 h 25"/>
                <a:gd name="T88" fmla="*/ 1 w 18"/>
                <a:gd name="T89" fmla="*/ 3 h 25"/>
                <a:gd name="T90" fmla="*/ 0 w 18"/>
                <a:gd name="T91" fmla="*/ 3 h 25"/>
                <a:gd name="T92" fmla="*/ 0 w 18"/>
                <a:gd name="T93" fmla="*/ 3 h 25"/>
                <a:gd name="T94" fmla="*/ 7 w 18"/>
                <a:gd name="T95" fmla="*/ 0 h 25"/>
                <a:gd name="T96" fmla="*/ 8 w 18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"/>
                <a:gd name="T148" fmla="*/ 0 h 25"/>
                <a:gd name="T149" fmla="*/ 18 w 18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" h="25">
                  <a:moveTo>
                    <a:pt x="8" y="0"/>
                  </a:moveTo>
                  <a:lnTo>
                    <a:pt x="8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Freeform 37"/>
            <p:cNvSpPr>
              <a:spLocks/>
            </p:cNvSpPr>
            <p:nvPr/>
          </p:nvSpPr>
          <p:spPr bwMode="auto">
            <a:xfrm>
              <a:off x="2399" y="2160"/>
              <a:ext cx="34" cy="38"/>
            </a:xfrm>
            <a:custGeom>
              <a:avLst/>
              <a:gdLst>
                <a:gd name="T0" fmla="*/ 1 w 34"/>
                <a:gd name="T1" fmla="*/ 38 h 38"/>
                <a:gd name="T2" fmla="*/ 4 w 34"/>
                <a:gd name="T3" fmla="*/ 7 h 38"/>
                <a:gd name="T4" fmla="*/ 5 w 34"/>
                <a:gd name="T5" fmla="*/ 5 h 38"/>
                <a:gd name="T6" fmla="*/ 5 w 34"/>
                <a:gd name="T7" fmla="*/ 4 h 38"/>
                <a:gd name="T8" fmla="*/ 4 w 34"/>
                <a:gd name="T9" fmla="*/ 2 h 38"/>
                <a:gd name="T10" fmla="*/ 4 w 34"/>
                <a:gd name="T11" fmla="*/ 1 h 38"/>
                <a:gd name="T12" fmla="*/ 3 w 34"/>
                <a:gd name="T13" fmla="*/ 1 h 38"/>
                <a:gd name="T14" fmla="*/ 1 w 34"/>
                <a:gd name="T15" fmla="*/ 1 h 38"/>
                <a:gd name="T16" fmla="*/ 0 w 34"/>
                <a:gd name="T17" fmla="*/ 1 h 38"/>
                <a:gd name="T18" fmla="*/ 0 w 34"/>
                <a:gd name="T19" fmla="*/ 0 h 38"/>
                <a:gd name="T20" fmla="*/ 15 w 34"/>
                <a:gd name="T21" fmla="*/ 0 h 38"/>
                <a:gd name="T22" fmla="*/ 15 w 34"/>
                <a:gd name="T23" fmla="*/ 1 h 38"/>
                <a:gd name="T24" fmla="*/ 13 w 34"/>
                <a:gd name="T25" fmla="*/ 1 h 38"/>
                <a:gd name="T26" fmla="*/ 11 w 34"/>
                <a:gd name="T27" fmla="*/ 1 h 38"/>
                <a:gd name="T28" fmla="*/ 11 w 34"/>
                <a:gd name="T29" fmla="*/ 2 h 38"/>
                <a:gd name="T30" fmla="*/ 10 w 34"/>
                <a:gd name="T31" fmla="*/ 2 h 38"/>
                <a:gd name="T32" fmla="*/ 10 w 34"/>
                <a:gd name="T33" fmla="*/ 4 h 38"/>
                <a:gd name="T34" fmla="*/ 10 w 34"/>
                <a:gd name="T35" fmla="*/ 7 h 38"/>
                <a:gd name="T36" fmla="*/ 7 w 34"/>
                <a:gd name="T37" fmla="*/ 29 h 38"/>
                <a:gd name="T38" fmla="*/ 22 w 34"/>
                <a:gd name="T39" fmla="*/ 10 h 38"/>
                <a:gd name="T40" fmla="*/ 24 w 34"/>
                <a:gd name="T41" fmla="*/ 7 h 38"/>
                <a:gd name="T42" fmla="*/ 25 w 34"/>
                <a:gd name="T43" fmla="*/ 4 h 38"/>
                <a:gd name="T44" fmla="*/ 25 w 34"/>
                <a:gd name="T45" fmla="*/ 4 h 38"/>
                <a:gd name="T46" fmla="*/ 25 w 34"/>
                <a:gd name="T47" fmla="*/ 2 h 38"/>
                <a:gd name="T48" fmla="*/ 25 w 34"/>
                <a:gd name="T49" fmla="*/ 2 h 38"/>
                <a:gd name="T50" fmla="*/ 25 w 34"/>
                <a:gd name="T51" fmla="*/ 1 h 38"/>
                <a:gd name="T52" fmla="*/ 24 w 34"/>
                <a:gd name="T53" fmla="*/ 1 h 38"/>
                <a:gd name="T54" fmla="*/ 22 w 34"/>
                <a:gd name="T55" fmla="*/ 1 h 38"/>
                <a:gd name="T56" fmla="*/ 22 w 34"/>
                <a:gd name="T57" fmla="*/ 0 h 38"/>
                <a:gd name="T58" fmla="*/ 34 w 34"/>
                <a:gd name="T59" fmla="*/ 0 h 38"/>
                <a:gd name="T60" fmla="*/ 34 w 34"/>
                <a:gd name="T61" fmla="*/ 1 h 38"/>
                <a:gd name="T62" fmla="*/ 32 w 34"/>
                <a:gd name="T63" fmla="*/ 1 h 38"/>
                <a:gd name="T64" fmla="*/ 31 w 34"/>
                <a:gd name="T65" fmla="*/ 1 h 38"/>
                <a:gd name="T66" fmla="*/ 29 w 34"/>
                <a:gd name="T67" fmla="*/ 2 h 38"/>
                <a:gd name="T68" fmla="*/ 28 w 34"/>
                <a:gd name="T69" fmla="*/ 4 h 38"/>
                <a:gd name="T70" fmla="*/ 27 w 34"/>
                <a:gd name="T71" fmla="*/ 5 h 38"/>
                <a:gd name="T72" fmla="*/ 24 w 34"/>
                <a:gd name="T73" fmla="*/ 10 h 38"/>
                <a:gd name="T74" fmla="*/ 3 w 34"/>
                <a:gd name="T75" fmla="*/ 38 h 38"/>
                <a:gd name="T76" fmla="*/ 1 w 34"/>
                <a:gd name="T77" fmla="*/ 38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38"/>
                <a:gd name="T119" fmla="*/ 34 w 34"/>
                <a:gd name="T120" fmla="*/ 38 h 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38">
                  <a:moveTo>
                    <a:pt x="1" y="38"/>
                  </a:moveTo>
                  <a:lnTo>
                    <a:pt x="4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7" y="29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4" y="10"/>
                  </a:lnTo>
                  <a:lnTo>
                    <a:pt x="3" y="38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Freeform 38"/>
            <p:cNvSpPr>
              <a:spLocks noEditPoints="1"/>
            </p:cNvSpPr>
            <p:nvPr/>
          </p:nvSpPr>
          <p:spPr bwMode="auto">
            <a:xfrm>
              <a:off x="2426" y="2160"/>
              <a:ext cx="35" cy="38"/>
            </a:xfrm>
            <a:custGeom>
              <a:avLst/>
              <a:gdLst>
                <a:gd name="T0" fmla="*/ 9 w 35"/>
                <a:gd name="T1" fmla="*/ 0 h 38"/>
                <a:gd name="T2" fmla="*/ 23 w 35"/>
                <a:gd name="T3" fmla="*/ 0 h 38"/>
                <a:gd name="T4" fmla="*/ 28 w 35"/>
                <a:gd name="T5" fmla="*/ 0 h 38"/>
                <a:gd name="T6" fmla="*/ 32 w 35"/>
                <a:gd name="T7" fmla="*/ 2 h 38"/>
                <a:gd name="T8" fmla="*/ 33 w 35"/>
                <a:gd name="T9" fmla="*/ 5 h 38"/>
                <a:gd name="T10" fmla="*/ 35 w 35"/>
                <a:gd name="T11" fmla="*/ 8 h 38"/>
                <a:gd name="T12" fmla="*/ 33 w 35"/>
                <a:gd name="T13" fmla="*/ 11 h 38"/>
                <a:gd name="T14" fmla="*/ 33 w 35"/>
                <a:gd name="T15" fmla="*/ 14 h 38"/>
                <a:gd name="T16" fmla="*/ 30 w 35"/>
                <a:gd name="T17" fmla="*/ 15 h 38"/>
                <a:gd name="T18" fmla="*/ 28 w 35"/>
                <a:gd name="T19" fmla="*/ 18 h 38"/>
                <a:gd name="T20" fmla="*/ 25 w 35"/>
                <a:gd name="T21" fmla="*/ 18 h 38"/>
                <a:gd name="T22" fmla="*/ 21 w 35"/>
                <a:gd name="T23" fmla="*/ 19 h 38"/>
                <a:gd name="T24" fmla="*/ 18 w 35"/>
                <a:gd name="T25" fmla="*/ 19 h 38"/>
                <a:gd name="T26" fmla="*/ 15 w 35"/>
                <a:gd name="T27" fmla="*/ 19 h 38"/>
                <a:gd name="T28" fmla="*/ 12 w 35"/>
                <a:gd name="T29" fmla="*/ 29 h 38"/>
                <a:gd name="T30" fmla="*/ 11 w 35"/>
                <a:gd name="T31" fmla="*/ 32 h 38"/>
                <a:gd name="T32" fmla="*/ 11 w 35"/>
                <a:gd name="T33" fmla="*/ 33 h 38"/>
                <a:gd name="T34" fmla="*/ 11 w 35"/>
                <a:gd name="T35" fmla="*/ 35 h 38"/>
                <a:gd name="T36" fmla="*/ 11 w 35"/>
                <a:gd name="T37" fmla="*/ 35 h 38"/>
                <a:gd name="T38" fmla="*/ 12 w 35"/>
                <a:gd name="T39" fmla="*/ 36 h 38"/>
                <a:gd name="T40" fmla="*/ 15 w 35"/>
                <a:gd name="T41" fmla="*/ 36 h 38"/>
                <a:gd name="T42" fmla="*/ 15 w 35"/>
                <a:gd name="T43" fmla="*/ 38 h 38"/>
                <a:gd name="T44" fmla="*/ 0 w 35"/>
                <a:gd name="T45" fmla="*/ 38 h 38"/>
                <a:gd name="T46" fmla="*/ 0 w 35"/>
                <a:gd name="T47" fmla="*/ 36 h 38"/>
                <a:gd name="T48" fmla="*/ 2 w 35"/>
                <a:gd name="T49" fmla="*/ 36 h 38"/>
                <a:gd name="T50" fmla="*/ 4 w 35"/>
                <a:gd name="T51" fmla="*/ 35 h 38"/>
                <a:gd name="T52" fmla="*/ 5 w 35"/>
                <a:gd name="T53" fmla="*/ 33 h 38"/>
                <a:gd name="T54" fmla="*/ 7 w 35"/>
                <a:gd name="T55" fmla="*/ 29 h 38"/>
                <a:gd name="T56" fmla="*/ 12 w 35"/>
                <a:gd name="T57" fmla="*/ 8 h 38"/>
                <a:gd name="T58" fmla="*/ 14 w 35"/>
                <a:gd name="T59" fmla="*/ 5 h 38"/>
                <a:gd name="T60" fmla="*/ 14 w 35"/>
                <a:gd name="T61" fmla="*/ 2 h 38"/>
                <a:gd name="T62" fmla="*/ 14 w 35"/>
                <a:gd name="T63" fmla="*/ 2 h 38"/>
                <a:gd name="T64" fmla="*/ 14 w 35"/>
                <a:gd name="T65" fmla="*/ 1 h 38"/>
                <a:gd name="T66" fmla="*/ 12 w 35"/>
                <a:gd name="T67" fmla="*/ 1 h 38"/>
                <a:gd name="T68" fmla="*/ 9 w 35"/>
                <a:gd name="T69" fmla="*/ 1 h 38"/>
                <a:gd name="T70" fmla="*/ 9 w 35"/>
                <a:gd name="T71" fmla="*/ 0 h 38"/>
                <a:gd name="T72" fmla="*/ 15 w 35"/>
                <a:gd name="T73" fmla="*/ 18 h 38"/>
                <a:gd name="T74" fmla="*/ 18 w 35"/>
                <a:gd name="T75" fmla="*/ 18 h 38"/>
                <a:gd name="T76" fmla="*/ 19 w 35"/>
                <a:gd name="T77" fmla="*/ 18 h 38"/>
                <a:gd name="T78" fmla="*/ 22 w 35"/>
                <a:gd name="T79" fmla="*/ 18 h 38"/>
                <a:gd name="T80" fmla="*/ 25 w 35"/>
                <a:gd name="T81" fmla="*/ 17 h 38"/>
                <a:gd name="T82" fmla="*/ 26 w 35"/>
                <a:gd name="T83" fmla="*/ 15 h 38"/>
                <a:gd name="T84" fmla="*/ 28 w 35"/>
                <a:gd name="T85" fmla="*/ 12 h 38"/>
                <a:gd name="T86" fmla="*/ 29 w 35"/>
                <a:gd name="T87" fmla="*/ 10 h 38"/>
                <a:gd name="T88" fmla="*/ 29 w 35"/>
                <a:gd name="T89" fmla="*/ 8 h 38"/>
                <a:gd name="T90" fmla="*/ 29 w 35"/>
                <a:gd name="T91" fmla="*/ 5 h 38"/>
                <a:gd name="T92" fmla="*/ 28 w 35"/>
                <a:gd name="T93" fmla="*/ 2 h 38"/>
                <a:gd name="T94" fmla="*/ 26 w 35"/>
                <a:gd name="T95" fmla="*/ 2 h 38"/>
                <a:gd name="T96" fmla="*/ 23 w 35"/>
                <a:gd name="T97" fmla="*/ 1 h 38"/>
                <a:gd name="T98" fmla="*/ 22 w 35"/>
                <a:gd name="T99" fmla="*/ 1 h 38"/>
                <a:gd name="T100" fmla="*/ 19 w 35"/>
                <a:gd name="T101" fmla="*/ 2 h 38"/>
                <a:gd name="T102" fmla="*/ 15 w 35"/>
                <a:gd name="T103" fmla="*/ 18 h 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38"/>
                <a:gd name="T158" fmla="*/ 35 w 35"/>
                <a:gd name="T159" fmla="*/ 38 h 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38">
                  <a:moveTo>
                    <a:pt x="9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5" y="18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0"/>
                  </a:lnTo>
                  <a:close/>
                  <a:moveTo>
                    <a:pt x="15" y="18"/>
                  </a:moveTo>
                  <a:lnTo>
                    <a:pt x="18" y="18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03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9" y="2170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04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9" y="2170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05" name="Freeform 41"/>
            <p:cNvSpPr>
              <a:spLocks/>
            </p:cNvSpPr>
            <p:nvPr/>
          </p:nvSpPr>
          <p:spPr bwMode="auto">
            <a:xfrm>
              <a:off x="2574" y="2160"/>
              <a:ext cx="32" cy="38"/>
            </a:xfrm>
            <a:custGeom>
              <a:avLst/>
              <a:gdLst>
                <a:gd name="T0" fmla="*/ 2 w 32"/>
                <a:gd name="T1" fmla="*/ 38 h 38"/>
                <a:gd name="T2" fmla="*/ 4 w 32"/>
                <a:gd name="T3" fmla="*/ 7 h 38"/>
                <a:gd name="T4" fmla="*/ 4 w 32"/>
                <a:gd name="T5" fmla="*/ 5 h 38"/>
                <a:gd name="T6" fmla="*/ 4 w 32"/>
                <a:gd name="T7" fmla="*/ 4 h 38"/>
                <a:gd name="T8" fmla="*/ 4 w 32"/>
                <a:gd name="T9" fmla="*/ 2 h 38"/>
                <a:gd name="T10" fmla="*/ 3 w 32"/>
                <a:gd name="T11" fmla="*/ 1 h 38"/>
                <a:gd name="T12" fmla="*/ 3 w 32"/>
                <a:gd name="T13" fmla="*/ 1 h 38"/>
                <a:gd name="T14" fmla="*/ 0 w 32"/>
                <a:gd name="T15" fmla="*/ 1 h 38"/>
                <a:gd name="T16" fmla="*/ 0 w 32"/>
                <a:gd name="T17" fmla="*/ 1 h 38"/>
                <a:gd name="T18" fmla="*/ 0 w 32"/>
                <a:gd name="T19" fmla="*/ 0 h 38"/>
                <a:gd name="T20" fmla="*/ 14 w 32"/>
                <a:gd name="T21" fmla="*/ 0 h 38"/>
                <a:gd name="T22" fmla="*/ 14 w 32"/>
                <a:gd name="T23" fmla="*/ 1 h 38"/>
                <a:gd name="T24" fmla="*/ 13 w 32"/>
                <a:gd name="T25" fmla="*/ 1 h 38"/>
                <a:gd name="T26" fmla="*/ 11 w 32"/>
                <a:gd name="T27" fmla="*/ 1 h 38"/>
                <a:gd name="T28" fmla="*/ 10 w 32"/>
                <a:gd name="T29" fmla="*/ 2 h 38"/>
                <a:gd name="T30" fmla="*/ 10 w 32"/>
                <a:gd name="T31" fmla="*/ 2 h 38"/>
                <a:gd name="T32" fmla="*/ 10 w 32"/>
                <a:gd name="T33" fmla="*/ 4 h 38"/>
                <a:gd name="T34" fmla="*/ 9 w 32"/>
                <a:gd name="T35" fmla="*/ 7 h 38"/>
                <a:gd name="T36" fmla="*/ 7 w 32"/>
                <a:gd name="T37" fmla="*/ 29 h 38"/>
                <a:gd name="T38" fmla="*/ 21 w 32"/>
                <a:gd name="T39" fmla="*/ 10 h 38"/>
                <a:gd name="T40" fmla="*/ 23 w 32"/>
                <a:gd name="T41" fmla="*/ 7 h 38"/>
                <a:gd name="T42" fmla="*/ 24 w 32"/>
                <a:gd name="T43" fmla="*/ 4 h 38"/>
                <a:gd name="T44" fmla="*/ 24 w 32"/>
                <a:gd name="T45" fmla="*/ 4 h 38"/>
                <a:gd name="T46" fmla="*/ 24 w 32"/>
                <a:gd name="T47" fmla="*/ 2 h 38"/>
                <a:gd name="T48" fmla="*/ 24 w 32"/>
                <a:gd name="T49" fmla="*/ 2 h 38"/>
                <a:gd name="T50" fmla="*/ 24 w 32"/>
                <a:gd name="T51" fmla="*/ 1 h 38"/>
                <a:gd name="T52" fmla="*/ 23 w 32"/>
                <a:gd name="T53" fmla="*/ 1 h 38"/>
                <a:gd name="T54" fmla="*/ 21 w 32"/>
                <a:gd name="T55" fmla="*/ 1 h 38"/>
                <a:gd name="T56" fmla="*/ 23 w 32"/>
                <a:gd name="T57" fmla="*/ 0 h 38"/>
                <a:gd name="T58" fmla="*/ 32 w 32"/>
                <a:gd name="T59" fmla="*/ 0 h 38"/>
                <a:gd name="T60" fmla="*/ 32 w 32"/>
                <a:gd name="T61" fmla="*/ 1 h 38"/>
                <a:gd name="T62" fmla="*/ 31 w 32"/>
                <a:gd name="T63" fmla="*/ 1 h 38"/>
                <a:gd name="T64" fmla="*/ 31 w 32"/>
                <a:gd name="T65" fmla="*/ 1 h 38"/>
                <a:gd name="T66" fmla="*/ 30 w 32"/>
                <a:gd name="T67" fmla="*/ 2 h 38"/>
                <a:gd name="T68" fmla="*/ 28 w 32"/>
                <a:gd name="T69" fmla="*/ 4 h 38"/>
                <a:gd name="T70" fmla="*/ 25 w 32"/>
                <a:gd name="T71" fmla="*/ 5 h 38"/>
                <a:gd name="T72" fmla="*/ 23 w 32"/>
                <a:gd name="T73" fmla="*/ 10 h 38"/>
                <a:gd name="T74" fmla="*/ 3 w 32"/>
                <a:gd name="T75" fmla="*/ 38 h 38"/>
                <a:gd name="T76" fmla="*/ 2 w 32"/>
                <a:gd name="T77" fmla="*/ 38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38"/>
                <a:gd name="T119" fmla="*/ 32 w 32"/>
                <a:gd name="T120" fmla="*/ 38 h 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38">
                  <a:moveTo>
                    <a:pt x="2" y="38"/>
                  </a:moveTo>
                  <a:lnTo>
                    <a:pt x="4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7" y="29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10"/>
                  </a:lnTo>
                  <a:lnTo>
                    <a:pt x="3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Freeform 42"/>
            <p:cNvSpPr>
              <a:spLocks noEditPoints="1"/>
            </p:cNvSpPr>
            <p:nvPr/>
          </p:nvSpPr>
          <p:spPr bwMode="auto">
            <a:xfrm>
              <a:off x="2597" y="2172"/>
              <a:ext cx="21" cy="26"/>
            </a:xfrm>
            <a:custGeom>
              <a:avLst/>
              <a:gdLst>
                <a:gd name="T0" fmla="*/ 4 w 21"/>
                <a:gd name="T1" fmla="*/ 14 h 26"/>
                <a:gd name="T2" fmla="*/ 4 w 21"/>
                <a:gd name="T3" fmla="*/ 16 h 26"/>
                <a:gd name="T4" fmla="*/ 4 w 21"/>
                <a:gd name="T5" fmla="*/ 17 h 26"/>
                <a:gd name="T6" fmla="*/ 4 w 21"/>
                <a:gd name="T7" fmla="*/ 19 h 26"/>
                <a:gd name="T8" fmla="*/ 5 w 21"/>
                <a:gd name="T9" fmla="*/ 20 h 26"/>
                <a:gd name="T10" fmla="*/ 8 w 21"/>
                <a:gd name="T11" fmla="*/ 21 h 26"/>
                <a:gd name="T12" fmla="*/ 9 w 21"/>
                <a:gd name="T13" fmla="*/ 23 h 26"/>
                <a:gd name="T14" fmla="*/ 11 w 21"/>
                <a:gd name="T15" fmla="*/ 21 h 26"/>
                <a:gd name="T16" fmla="*/ 14 w 21"/>
                <a:gd name="T17" fmla="*/ 21 h 26"/>
                <a:gd name="T18" fmla="*/ 15 w 21"/>
                <a:gd name="T19" fmla="*/ 20 h 26"/>
                <a:gd name="T20" fmla="*/ 18 w 21"/>
                <a:gd name="T21" fmla="*/ 19 h 26"/>
                <a:gd name="T22" fmla="*/ 19 w 21"/>
                <a:gd name="T23" fmla="*/ 19 h 26"/>
                <a:gd name="T24" fmla="*/ 15 w 21"/>
                <a:gd name="T25" fmla="*/ 23 h 26"/>
                <a:gd name="T26" fmla="*/ 11 w 21"/>
                <a:gd name="T27" fmla="*/ 26 h 26"/>
                <a:gd name="T28" fmla="*/ 7 w 21"/>
                <a:gd name="T29" fmla="*/ 26 h 26"/>
                <a:gd name="T30" fmla="*/ 4 w 21"/>
                <a:gd name="T31" fmla="*/ 26 h 26"/>
                <a:gd name="T32" fmla="*/ 1 w 21"/>
                <a:gd name="T33" fmla="*/ 23 h 26"/>
                <a:gd name="T34" fmla="*/ 0 w 21"/>
                <a:gd name="T35" fmla="*/ 20 h 26"/>
                <a:gd name="T36" fmla="*/ 0 w 21"/>
                <a:gd name="T37" fmla="*/ 17 h 26"/>
                <a:gd name="T38" fmla="*/ 0 w 21"/>
                <a:gd name="T39" fmla="*/ 13 h 26"/>
                <a:gd name="T40" fmla="*/ 1 w 21"/>
                <a:gd name="T41" fmla="*/ 9 h 26"/>
                <a:gd name="T42" fmla="*/ 4 w 21"/>
                <a:gd name="T43" fmla="*/ 5 h 26"/>
                <a:gd name="T44" fmla="*/ 8 w 21"/>
                <a:gd name="T45" fmla="*/ 2 h 26"/>
                <a:gd name="T46" fmla="*/ 11 w 21"/>
                <a:gd name="T47" fmla="*/ 0 h 26"/>
                <a:gd name="T48" fmla="*/ 15 w 21"/>
                <a:gd name="T49" fmla="*/ 0 h 26"/>
                <a:gd name="T50" fmla="*/ 18 w 21"/>
                <a:gd name="T51" fmla="*/ 0 h 26"/>
                <a:gd name="T52" fmla="*/ 19 w 21"/>
                <a:gd name="T53" fmla="*/ 2 h 26"/>
                <a:gd name="T54" fmla="*/ 21 w 21"/>
                <a:gd name="T55" fmla="*/ 2 h 26"/>
                <a:gd name="T56" fmla="*/ 21 w 21"/>
                <a:gd name="T57" fmla="*/ 5 h 26"/>
                <a:gd name="T58" fmla="*/ 21 w 21"/>
                <a:gd name="T59" fmla="*/ 6 h 26"/>
                <a:gd name="T60" fmla="*/ 19 w 21"/>
                <a:gd name="T61" fmla="*/ 9 h 26"/>
                <a:gd name="T62" fmla="*/ 16 w 21"/>
                <a:gd name="T63" fmla="*/ 10 h 26"/>
                <a:gd name="T64" fmla="*/ 12 w 21"/>
                <a:gd name="T65" fmla="*/ 13 h 26"/>
                <a:gd name="T66" fmla="*/ 9 w 21"/>
                <a:gd name="T67" fmla="*/ 14 h 26"/>
                <a:gd name="T68" fmla="*/ 4 w 21"/>
                <a:gd name="T69" fmla="*/ 14 h 26"/>
                <a:gd name="T70" fmla="*/ 4 w 21"/>
                <a:gd name="T71" fmla="*/ 13 h 26"/>
                <a:gd name="T72" fmla="*/ 8 w 21"/>
                <a:gd name="T73" fmla="*/ 13 h 26"/>
                <a:gd name="T74" fmla="*/ 11 w 21"/>
                <a:gd name="T75" fmla="*/ 12 h 26"/>
                <a:gd name="T76" fmla="*/ 14 w 21"/>
                <a:gd name="T77" fmla="*/ 10 h 26"/>
                <a:gd name="T78" fmla="*/ 15 w 21"/>
                <a:gd name="T79" fmla="*/ 7 h 26"/>
                <a:gd name="T80" fmla="*/ 16 w 21"/>
                <a:gd name="T81" fmla="*/ 6 h 26"/>
                <a:gd name="T82" fmla="*/ 16 w 21"/>
                <a:gd name="T83" fmla="*/ 3 h 26"/>
                <a:gd name="T84" fmla="*/ 16 w 21"/>
                <a:gd name="T85" fmla="*/ 3 h 26"/>
                <a:gd name="T86" fmla="*/ 16 w 21"/>
                <a:gd name="T87" fmla="*/ 2 h 26"/>
                <a:gd name="T88" fmla="*/ 15 w 21"/>
                <a:gd name="T89" fmla="*/ 2 h 26"/>
                <a:gd name="T90" fmla="*/ 14 w 21"/>
                <a:gd name="T91" fmla="*/ 2 h 26"/>
                <a:gd name="T92" fmla="*/ 11 w 21"/>
                <a:gd name="T93" fmla="*/ 2 h 26"/>
                <a:gd name="T94" fmla="*/ 8 w 21"/>
                <a:gd name="T95" fmla="*/ 5 h 26"/>
                <a:gd name="T96" fmla="*/ 7 w 21"/>
                <a:gd name="T97" fmla="*/ 9 h 26"/>
                <a:gd name="T98" fmla="*/ 4 w 21"/>
                <a:gd name="T99" fmla="*/ 13 h 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26"/>
                <a:gd name="T152" fmla="*/ 21 w 21"/>
                <a:gd name="T153" fmla="*/ 26 h 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26">
                  <a:moveTo>
                    <a:pt x="4" y="14"/>
                  </a:moveTo>
                  <a:lnTo>
                    <a:pt x="4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4" y="14"/>
                  </a:lnTo>
                  <a:close/>
                  <a:moveTo>
                    <a:pt x="4" y="13"/>
                  </a:moveTo>
                  <a:lnTo>
                    <a:pt x="8" y="13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7" y="9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Freeform 43"/>
            <p:cNvSpPr>
              <a:spLocks/>
            </p:cNvSpPr>
            <p:nvPr/>
          </p:nvSpPr>
          <p:spPr bwMode="auto">
            <a:xfrm>
              <a:off x="2621" y="2172"/>
              <a:ext cx="21" cy="26"/>
            </a:xfrm>
            <a:custGeom>
              <a:avLst/>
              <a:gdLst>
                <a:gd name="T0" fmla="*/ 2 w 21"/>
                <a:gd name="T1" fmla="*/ 2 h 26"/>
                <a:gd name="T2" fmla="*/ 11 w 21"/>
                <a:gd name="T3" fmla="*/ 0 h 26"/>
                <a:gd name="T4" fmla="*/ 7 w 21"/>
                <a:gd name="T5" fmla="*/ 14 h 26"/>
                <a:gd name="T6" fmla="*/ 9 w 21"/>
                <a:gd name="T7" fmla="*/ 9 h 26"/>
                <a:gd name="T8" fmla="*/ 12 w 21"/>
                <a:gd name="T9" fmla="*/ 5 h 26"/>
                <a:gd name="T10" fmla="*/ 15 w 21"/>
                <a:gd name="T11" fmla="*/ 2 h 26"/>
                <a:gd name="T12" fmla="*/ 18 w 21"/>
                <a:gd name="T13" fmla="*/ 0 h 26"/>
                <a:gd name="T14" fmla="*/ 19 w 21"/>
                <a:gd name="T15" fmla="*/ 0 h 26"/>
                <a:gd name="T16" fmla="*/ 19 w 21"/>
                <a:gd name="T17" fmla="*/ 0 h 26"/>
                <a:gd name="T18" fmla="*/ 21 w 21"/>
                <a:gd name="T19" fmla="*/ 0 h 26"/>
                <a:gd name="T20" fmla="*/ 21 w 21"/>
                <a:gd name="T21" fmla="*/ 2 h 26"/>
                <a:gd name="T22" fmla="*/ 21 w 21"/>
                <a:gd name="T23" fmla="*/ 2 h 26"/>
                <a:gd name="T24" fmla="*/ 21 w 21"/>
                <a:gd name="T25" fmla="*/ 5 h 26"/>
                <a:gd name="T26" fmla="*/ 19 w 21"/>
                <a:gd name="T27" fmla="*/ 6 h 26"/>
                <a:gd name="T28" fmla="*/ 19 w 21"/>
                <a:gd name="T29" fmla="*/ 7 h 26"/>
                <a:gd name="T30" fmla="*/ 18 w 21"/>
                <a:gd name="T31" fmla="*/ 7 h 26"/>
                <a:gd name="T32" fmla="*/ 18 w 21"/>
                <a:gd name="T33" fmla="*/ 7 h 26"/>
                <a:gd name="T34" fmla="*/ 16 w 21"/>
                <a:gd name="T35" fmla="*/ 7 h 26"/>
                <a:gd name="T36" fmla="*/ 16 w 21"/>
                <a:gd name="T37" fmla="*/ 6 h 26"/>
                <a:gd name="T38" fmla="*/ 16 w 21"/>
                <a:gd name="T39" fmla="*/ 6 h 26"/>
                <a:gd name="T40" fmla="*/ 16 w 21"/>
                <a:gd name="T41" fmla="*/ 5 h 26"/>
                <a:gd name="T42" fmla="*/ 16 w 21"/>
                <a:gd name="T43" fmla="*/ 5 h 26"/>
                <a:gd name="T44" fmla="*/ 16 w 21"/>
                <a:gd name="T45" fmla="*/ 5 h 26"/>
                <a:gd name="T46" fmla="*/ 16 w 21"/>
                <a:gd name="T47" fmla="*/ 5 h 26"/>
                <a:gd name="T48" fmla="*/ 15 w 21"/>
                <a:gd name="T49" fmla="*/ 5 h 26"/>
                <a:gd name="T50" fmla="*/ 15 w 21"/>
                <a:gd name="T51" fmla="*/ 5 h 26"/>
                <a:gd name="T52" fmla="*/ 14 w 21"/>
                <a:gd name="T53" fmla="*/ 6 h 26"/>
                <a:gd name="T54" fmla="*/ 12 w 21"/>
                <a:gd name="T55" fmla="*/ 7 h 26"/>
                <a:gd name="T56" fmla="*/ 11 w 21"/>
                <a:gd name="T57" fmla="*/ 10 h 26"/>
                <a:gd name="T58" fmla="*/ 8 w 21"/>
                <a:gd name="T59" fmla="*/ 14 h 26"/>
                <a:gd name="T60" fmla="*/ 7 w 21"/>
                <a:gd name="T61" fmla="*/ 16 h 26"/>
                <a:gd name="T62" fmla="*/ 7 w 21"/>
                <a:gd name="T63" fmla="*/ 17 h 26"/>
                <a:gd name="T64" fmla="*/ 5 w 21"/>
                <a:gd name="T65" fmla="*/ 20 h 26"/>
                <a:gd name="T66" fmla="*/ 5 w 21"/>
                <a:gd name="T67" fmla="*/ 21 h 26"/>
                <a:gd name="T68" fmla="*/ 4 w 21"/>
                <a:gd name="T69" fmla="*/ 26 h 26"/>
                <a:gd name="T70" fmla="*/ 0 w 21"/>
                <a:gd name="T71" fmla="*/ 26 h 26"/>
                <a:gd name="T72" fmla="*/ 5 w 21"/>
                <a:gd name="T73" fmla="*/ 7 h 26"/>
                <a:gd name="T74" fmla="*/ 5 w 21"/>
                <a:gd name="T75" fmla="*/ 5 h 26"/>
                <a:gd name="T76" fmla="*/ 5 w 21"/>
                <a:gd name="T77" fmla="*/ 3 h 26"/>
                <a:gd name="T78" fmla="*/ 5 w 21"/>
                <a:gd name="T79" fmla="*/ 3 h 26"/>
                <a:gd name="T80" fmla="*/ 5 w 21"/>
                <a:gd name="T81" fmla="*/ 3 h 26"/>
                <a:gd name="T82" fmla="*/ 5 w 21"/>
                <a:gd name="T83" fmla="*/ 2 h 26"/>
                <a:gd name="T84" fmla="*/ 4 w 21"/>
                <a:gd name="T85" fmla="*/ 2 h 26"/>
                <a:gd name="T86" fmla="*/ 2 w 21"/>
                <a:gd name="T87" fmla="*/ 2 h 26"/>
                <a:gd name="T88" fmla="*/ 1 w 21"/>
                <a:gd name="T89" fmla="*/ 2 h 26"/>
                <a:gd name="T90" fmla="*/ 2 w 21"/>
                <a:gd name="T91" fmla="*/ 2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"/>
                <a:gd name="T139" fmla="*/ 0 h 26"/>
                <a:gd name="T140" fmla="*/ 21 w 21"/>
                <a:gd name="T141" fmla="*/ 26 h 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" h="26">
                  <a:moveTo>
                    <a:pt x="2" y="2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Freeform 44"/>
            <p:cNvSpPr>
              <a:spLocks noEditPoints="1"/>
            </p:cNvSpPr>
            <p:nvPr/>
          </p:nvSpPr>
          <p:spPr bwMode="auto">
            <a:xfrm>
              <a:off x="2643" y="2158"/>
              <a:ext cx="24" cy="40"/>
            </a:xfrm>
            <a:custGeom>
              <a:avLst/>
              <a:gdLst>
                <a:gd name="T0" fmla="*/ 15 w 24"/>
                <a:gd name="T1" fmla="*/ 0 h 40"/>
                <a:gd name="T2" fmla="*/ 10 w 24"/>
                <a:gd name="T3" fmla="*/ 20 h 40"/>
                <a:gd name="T4" fmla="*/ 11 w 24"/>
                <a:gd name="T5" fmla="*/ 17 h 40"/>
                <a:gd name="T6" fmla="*/ 14 w 24"/>
                <a:gd name="T7" fmla="*/ 16 h 40"/>
                <a:gd name="T8" fmla="*/ 15 w 24"/>
                <a:gd name="T9" fmla="*/ 14 h 40"/>
                <a:gd name="T10" fmla="*/ 18 w 24"/>
                <a:gd name="T11" fmla="*/ 14 h 40"/>
                <a:gd name="T12" fmla="*/ 21 w 24"/>
                <a:gd name="T13" fmla="*/ 14 h 40"/>
                <a:gd name="T14" fmla="*/ 22 w 24"/>
                <a:gd name="T15" fmla="*/ 16 h 40"/>
                <a:gd name="T16" fmla="*/ 24 w 24"/>
                <a:gd name="T17" fmla="*/ 19 h 40"/>
                <a:gd name="T18" fmla="*/ 24 w 24"/>
                <a:gd name="T19" fmla="*/ 21 h 40"/>
                <a:gd name="T20" fmla="*/ 24 w 24"/>
                <a:gd name="T21" fmla="*/ 26 h 40"/>
                <a:gd name="T22" fmla="*/ 22 w 24"/>
                <a:gd name="T23" fmla="*/ 30 h 40"/>
                <a:gd name="T24" fmla="*/ 20 w 24"/>
                <a:gd name="T25" fmla="*/ 34 h 40"/>
                <a:gd name="T26" fmla="*/ 15 w 24"/>
                <a:gd name="T27" fmla="*/ 37 h 40"/>
                <a:gd name="T28" fmla="*/ 13 w 24"/>
                <a:gd name="T29" fmla="*/ 40 h 40"/>
                <a:gd name="T30" fmla="*/ 8 w 24"/>
                <a:gd name="T31" fmla="*/ 40 h 40"/>
                <a:gd name="T32" fmla="*/ 4 w 24"/>
                <a:gd name="T33" fmla="*/ 38 h 40"/>
                <a:gd name="T34" fmla="*/ 0 w 24"/>
                <a:gd name="T35" fmla="*/ 37 h 40"/>
                <a:gd name="T36" fmla="*/ 8 w 24"/>
                <a:gd name="T37" fmla="*/ 7 h 40"/>
                <a:gd name="T38" fmla="*/ 10 w 24"/>
                <a:gd name="T39" fmla="*/ 4 h 40"/>
                <a:gd name="T40" fmla="*/ 10 w 24"/>
                <a:gd name="T41" fmla="*/ 3 h 40"/>
                <a:gd name="T42" fmla="*/ 10 w 24"/>
                <a:gd name="T43" fmla="*/ 3 h 40"/>
                <a:gd name="T44" fmla="*/ 10 w 24"/>
                <a:gd name="T45" fmla="*/ 3 h 40"/>
                <a:gd name="T46" fmla="*/ 8 w 24"/>
                <a:gd name="T47" fmla="*/ 2 h 40"/>
                <a:gd name="T48" fmla="*/ 7 w 24"/>
                <a:gd name="T49" fmla="*/ 2 h 40"/>
                <a:gd name="T50" fmla="*/ 7 w 24"/>
                <a:gd name="T51" fmla="*/ 2 h 40"/>
                <a:gd name="T52" fmla="*/ 6 w 24"/>
                <a:gd name="T53" fmla="*/ 2 h 40"/>
                <a:gd name="T54" fmla="*/ 6 w 24"/>
                <a:gd name="T55" fmla="*/ 2 h 40"/>
                <a:gd name="T56" fmla="*/ 15 w 24"/>
                <a:gd name="T57" fmla="*/ 0 h 40"/>
                <a:gd name="T58" fmla="*/ 4 w 24"/>
                <a:gd name="T59" fmla="*/ 37 h 40"/>
                <a:gd name="T60" fmla="*/ 7 w 24"/>
                <a:gd name="T61" fmla="*/ 38 h 40"/>
                <a:gd name="T62" fmla="*/ 8 w 24"/>
                <a:gd name="T63" fmla="*/ 38 h 40"/>
                <a:gd name="T64" fmla="*/ 11 w 24"/>
                <a:gd name="T65" fmla="*/ 38 h 40"/>
                <a:gd name="T66" fmla="*/ 14 w 24"/>
                <a:gd name="T67" fmla="*/ 37 h 40"/>
                <a:gd name="T68" fmla="*/ 15 w 24"/>
                <a:gd name="T69" fmla="*/ 34 h 40"/>
                <a:gd name="T70" fmla="*/ 18 w 24"/>
                <a:gd name="T71" fmla="*/ 31 h 40"/>
                <a:gd name="T72" fmla="*/ 20 w 24"/>
                <a:gd name="T73" fmla="*/ 27 h 40"/>
                <a:gd name="T74" fmla="*/ 20 w 24"/>
                <a:gd name="T75" fmla="*/ 23 h 40"/>
                <a:gd name="T76" fmla="*/ 20 w 24"/>
                <a:gd name="T77" fmla="*/ 20 h 40"/>
                <a:gd name="T78" fmla="*/ 18 w 24"/>
                <a:gd name="T79" fmla="*/ 19 h 40"/>
                <a:gd name="T80" fmla="*/ 17 w 24"/>
                <a:gd name="T81" fmla="*/ 17 h 40"/>
                <a:gd name="T82" fmla="*/ 15 w 24"/>
                <a:gd name="T83" fmla="*/ 17 h 40"/>
                <a:gd name="T84" fmla="*/ 14 w 24"/>
                <a:gd name="T85" fmla="*/ 19 h 40"/>
                <a:gd name="T86" fmla="*/ 11 w 24"/>
                <a:gd name="T87" fmla="*/ 19 h 40"/>
                <a:gd name="T88" fmla="*/ 10 w 24"/>
                <a:gd name="T89" fmla="*/ 21 h 40"/>
                <a:gd name="T90" fmla="*/ 8 w 24"/>
                <a:gd name="T91" fmla="*/ 24 h 40"/>
                <a:gd name="T92" fmla="*/ 4 w 24"/>
                <a:gd name="T93" fmla="*/ 3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40"/>
                <a:gd name="T143" fmla="*/ 24 w 24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40">
                  <a:moveTo>
                    <a:pt x="15" y="0"/>
                  </a:moveTo>
                  <a:lnTo>
                    <a:pt x="10" y="20"/>
                  </a:lnTo>
                  <a:lnTo>
                    <a:pt x="11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5" y="37"/>
                  </a:lnTo>
                  <a:lnTo>
                    <a:pt x="13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7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15" y="0"/>
                  </a:lnTo>
                  <a:close/>
                  <a:moveTo>
                    <a:pt x="4" y="37"/>
                  </a:moveTo>
                  <a:lnTo>
                    <a:pt x="7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4" y="37"/>
                  </a:lnTo>
                  <a:lnTo>
                    <a:pt x="15" y="34"/>
                  </a:lnTo>
                  <a:lnTo>
                    <a:pt x="18" y="31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09" name="Picture 4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72" y="2177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10" name="Picture 4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72" y="2177"/>
              <a:ext cx="19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11" name="Freeform 47"/>
            <p:cNvSpPr>
              <a:spLocks/>
            </p:cNvSpPr>
            <p:nvPr/>
          </p:nvSpPr>
          <p:spPr bwMode="auto">
            <a:xfrm>
              <a:off x="2982" y="2160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1 h 49"/>
                <a:gd name="T10" fmla="*/ 5 w 13"/>
                <a:gd name="T11" fmla="*/ 1 h 49"/>
                <a:gd name="T12" fmla="*/ 5 w 13"/>
                <a:gd name="T13" fmla="*/ 46 h 49"/>
                <a:gd name="T14" fmla="*/ 13 w 13"/>
                <a:gd name="T15" fmla="*/ 46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5" y="1"/>
                  </a:lnTo>
                  <a:lnTo>
                    <a:pt x="5" y="46"/>
                  </a:lnTo>
                  <a:lnTo>
                    <a:pt x="13" y="46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Freeform 48"/>
            <p:cNvSpPr>
              <a:spLocks noEditPoints="1"/>
            </p:cNvSpPr>
            <p:nvPr/>
          </p:nvSpPr>
          <p:spPr bwMode="auto">
            <a:xfrm>
              <a:off x="2998" y="2160"/>
              <a:ext cx="24" cy="38"/>
            </a:xfrm>
            <a:custGeom>
              <a:avLst/>
              <a:gdLst>
                <a:gd name="T0" fmla="*/ 0 w 24"/>
                <a:gd name="T1" fmla="*/ 19 h 38"/>
                <a:gd name="T2" fmla="*/ 1 w 24"/>
                <a:gd name="T3" fmla="*/ 12 h 38"/>
                <a:gd name="T4" fmla="*/ 3 w 24"/>
                <a:gd name="T5" fmla="*/ 8 h 38"/>
                <a:gd name="T6" fmla="*/ 4 w 24"/>
                <a:gd name="T7" fmla="*/ 4 h 38"/>
                <a:gd name="T8" fmla="*/ 7 w 24"/>
                <a:gd name="T9" fmla="*/ 1 h 38"/>
                <a:gd name="T10" fmla="*/ 10 w 24"/>
                <a:gd name="T11" fmla="*/ 0 h 38"/>
                <a:gd name="T12" fmla="*/ 12 w 24"/>
                <a:gd name="T13" fmla="*/ 0 h 38"/>
                <a:gd name="T14" fmla="*/ 17 w 24"/>
                <a:gd name="T15" fmla="*/ 0 h 38"/>
                <a:gd name="T16" fmla="*/ 19 w 24"/>
                <a:gd name="T17" fmla="*/ 4 h 38"/>
                <a:gd name="T18" fmla="*/ 22 w 24"/>
                <a:gd name="T19" fmla="*/ 8 h 38"/>
                <a:gd name="T20" fmla="*/ 24 w 24"/>
                <a:gd name="T21" fmla="*/ 12 h 38"/>
                <a:gd name="T22" fmla="*/ 24 w 24"/>
                <a:gd name="T23" fmla="*/ 18 h 38"/>
                <a:gd name="T24" fmla="*/ 24 w 24"/>
                <a:gd name="T25" fmla="*/ 24 h 38"/>
                <a:gd name="T26" fmla="*/ 22 w 24"/>
                <a:gd name="T27" fmla="*/ 29 h 38"/>
                <a:gd name="T28" fmla="*/ 19 w 24"/>
                <a:gd name="T29" fmla="*/ 33 h 38"/>
                <a:gd name="T30" fmla="*/ 18 w 24"/>
                <a:gd name="T31" fmla="*/ 36 h 38"/>
                <a:gd name="T32" fmla="*/ 15 w 24"/>
                <a:gd name="T33" fmla="*/ 38 h 38"/>
                <a:gd name="T34" fmla="*/ 12 w 24"/>
                <a:gd name="T35" fmla="*/ 38 h 38"/>
                <a:gd name="T36" fmla="*/ 8 w 24"/>
                <a:gd name="T37" fmla="*/ 38 h 38"/>
                <a:gd name="T38" fmla="*/ 5 w 24"/>
                <a:gd name="T39" fmla="*/ 35 h 38"/>
                <a:gd name="T40" fmla="*/ 4 w 24"/>
                <a:gd name="T41" fmla="*/ 32 h 38"/>
                <a:gd name="T42" fmla="*/ 1 w 24"/>
                <a:gd name="T43" fmla="*/ 25 h 38"/>
                <a:gd name="T44" fmla="*/ 0 w 24"/>
                <a:gd name="T45" fmla="*/ 19 h 38"/>
                <a:gd name="T46" fmla="*/ 5 w 24"/>
                <a:gd name="T47" fmla="*/ 19 h 38"/>
                <a:gd name="T48" fmla="*/ 7 w 24"/>
                <a:gd name="T49" fmla="*/ 26 h 38"/>
                <a:gd name="T50" fmla="*/ 8 w 24"/>
                <a:gd name="T51" fmla="*/ 32 h 38"/>
                <a:gd name="T52" fmla="*/ 10 w 24"/>
                <a:gd name="T53" fmla="*/ 35 h 38"/>
                <a:gd name="T54" fmla="*/ 12 w 24"/>
                <a:gd name="T55" fmla="*/ 36 h 38"/>
                <a:gd name="T56" fmla="*/ 14 w 24"/>
                <a:gd name="T57" fmla="*/ 36 h 38"/>
                <a:gd name="T58" fmla="*/ 15 w 24"/>
                <a:gd name="T59" fmla="*/ 35 h 38"/>
                <a:gd name="T60" fmla="*/ 17 w 24"/>
                <a:gd name="T61" fmla="*/ 33 h 38"/>
                <a:gd name="T62" fmla="*/ 18 w 24"/>
                <a:gd name="T63" fmla="*/ 31 h 38"/>
                <a:gd name="T64" fmla="*/ 18 w 24"/>
                <a:gd name="T65" fmla="*/ 25 h 38"/>
                <a:gd name="T66" fmla="*/ 18 w 24"/>
                <a:gd name="T67" fmla="*/ 17 h 38"/>
                <a:gd name="T68" fmla="*/ 18 w 24"/>
                <a:gd name="T69" fmla="*/ 11 h 38"/>
                <a:gd name="T70" fmla="*/ 17 w 24"/>
                <a:gd name="T71" fmla="*/ 7 h 38"/>
                <a:gd name="T72" fmla="*/ 17 w 24"/>
                <a:gd name="T73" fmla="*/ 4 h 38"/>
                <a:gd name="T74" fmla="*/ 15 w 24"/>
                <a:gd name="T75" fmla="*/ 1 h 38"/>
                <a:gd name="T76" fmla="*/ 14 w 24"/>
                <a:gd name="T77" fmla="*/ 1 h 38"/>
                <a:gd name="T78" fmla="*/ 12 w 24"/>
                <a:gd name="T79" fmla="*/ 1 h 38"/>
                <a:gd name="T80" fmla="*/ 11 w 24"/>
                <a:gd name="T81" fmla="*/ 1 h 38"/>
                <a:gd name="T82" fmla="*/ 10 w 24"/>
                <a:gd name="T83" fmla="*/ 2 h 38"/>
                <a:gd name="T84" fmla="*/ 7 w 24"/>
                <a:gd name="T85" fmla="*/ 5 h 38"/>
                <a:gd name="T86" fmla="*/ 7 w 24"/>
                <a:gd name="T87" fmla="*/ 10 h 38"/>
                <a:gd name="T88" fmla="*/ 5 w 24"/>
                <a:gd name="T89" fmla="*/ 15 h 38"/>
                <a:gd name="T90" fmla="*/ 5 w 24"/>
                <a:gd name="T91" fmla="*/ 19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38"/>
                <a:gd name="T140" fmla="*/ 24 w 24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38">
                  <a:moveTo>
                    <a:pt x="0" y="19"/>
                  </a:moveTo>
                  <a:lnTo>
                    <a:pt x="1" y="12"/>
                  </a:lnTo>
                  <a:lnTo>
                    <a:pt x="3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2" y="29"/>
                  </a:lnTo>
                  <a:lnTo>
                    <a:pt x="19" y="33"/>
                  </a:lnTo>
                  <a:lnTo>
                    <a:pt x="18" y="36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4" y="32"/>
                  </a:lnTo>
                  <a:lnTo>
                    <a:pt x="1" y="25"/>
                  </a:lnTo>
                  <a:lnTo>
                    <a:pt x="0" y="19"/>
                  </a:lnTo>
                  <a:close/>
                  <a:moveTo>
                    <a:pt x="5" y="19"/>
                  </a:moveTo>
                  <a:lnTo>
                    <a:pt x="7" y="26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5" y="35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7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49"/>
            <p:cNvSpPr>
              <a:spLocks/>
            </p:cNvSpPr>
            <p:nvPr/>
          </p:nvSpPr>
          <p:spPr bwMode="auto">
            <a:xfrm>
              <a:off x="3027" y="2191"/>
              <a:ext cx="9" cy="15"/>
            </a:xfrm>
            <a:custGeom>
              <a:avLst/>
              <a:gdLst>
                <a:gd name="T0" fmla="*/ 0 w 9"/>
                <a:gd name="T1" fmla="*/ 15 h 15"/>
                <a:gd name="T2" fmla="*/ 0 w 9"/>
                <a:gd name="T3" fmla="*/ 14 h 15"/>
                <a:gd name="T4" fmla="*/ 3 w 9"/>
                <a:gd name="T5" fmla="*/ 12 h 15"/>
                <a:gd name="T6" fmla="*/ 4 w 9"/>
                <a:gd name="T7" fmla="*/ 11 h 15"/>
                <a:gd name="T8" fmla="*/ 6 w 9"/>
                <a:gd name="T9" fmla="*/ 9 h 15"/>
                <a:gd name="T10" fmla="*/ 6 w 9"/>
                <a:gd name="T11" fmla="*/ 7 h 15"/>
                <a:gd name="T12" fmla="*/ 6 w 9"/>
                <a:gd name="T13" fmla="*/ 7 h 15"/>
                <a:gd name="T14" fmla="*/ 6 w 9"/>
                <a:gd name="T15" fmla="*/ 7 h 15"/>
                <a:gd name="T16" fmla="*/ 6 w 9"/>
                <a:gd name="T17" fmla="*/ 7 h 15"/>
                <a:gd name="T18" fmla="*/ 6 w 9"/>
                <a:gd name="T19" fmla="*/ 5 h 15"/>
                <a:gd name="T20" fmla="*/ 6 w 9"/>
                <a:gd name="T21" fmla="*/ 7 h 15"/>
                <a:gd name="T22" fmla="*/ 4 w 9"/>
                <a:gd name="T23" fmla="*/ 7 h 15"/>
                <a:gd name="T24" fmla="*/ 4 w 9"/>
                <a:gd name="T25" fmla="*/ 7 h 15"/>
                <a:gd name="T26" fmla="*/ 3 w 9"/>
                <a:gd name="T27" fmla="*/ 7 h 15"/>
                <a:gd name="T28" fmla="*/ 2 w 9"/>
                <a:gd name="T29" fmla="*/ 7 h 15"/>
                <a:gd name="T30" fmla="*/ 2 w 9"/>
                <a:gd name="T31" fmla="*/ 5 h 15"/>
                <a:gd name="T32" fmla="*/ 0 w 9"/>
                <a:gd name="T33" fmla="*/ 5 h 15"/>
                <a:gd name="T34" fmla="*/ 0 w 9"/>
                <a:gd name="T35" fmla="*/ 4 h 15"/>
                <a:gd name="T36" fmla="*/ 0 w 9"/>
                <a:gd name="T37" fmla="*/ 2 h 15"/>
                <a:gd name="T38" fmla="*/ 2 w 9"/>
                <a:gd name="T39" fmla="*/ 1 h 15"/>
                <a:gd name="T40" fmla="*/ 2 w 9"/>
                <a:gd name="T41" fmla="*/ 1 h 15"/>
                <a:gd name="T42" fmla="*/ 3 w 9"/>
                <a:gd name="T43" fmla="*/ 0 h 15"/>
                <a:gd name="T44" fmla="*/ 6 w 9"/>
                <a:gd name="T45" fmla="*/ 1 h 15"/>
                <a:gd name="T46" fmla="*/ 7 w 9"/>
                <a:gd name="T47" fmla="*/ 2 h 15"/>
                <a:gd name="T48" fmla="*/ 7 w 9"/>
                <a:gd name="T49" fmla="*/ 4 h 15"/>
                <a:gd name="T50" fmla="*/ 9 w 9"/>
                <a:gd name="T51" fmla="*/ 7 h 15"/>
                <a:gd name="T52" fmla="*/ 7 w 9"/>
                <a:gd name="T53" fmla="*/ 8 h 15"/>
                <a:gd name="T54" fmla="*/ 6 w 9"/>
                <a:gd name="T55" fmla="*/ 11 h 15"/>
                <a:gd name="T56" fmla="*/ 4 w 9"/>
                <a:gd name="T57" fmla="*/ 14 h 15"/>
                <a:gd name="T58" fmla="*/ 0 w 9"/>
                <a:gd name="T59" fmla="*/ 15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15"/>
                <a:gd name="T92" fmla="*/ 9 w 9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15">
                  <a:moveTo>
                    <a:pt x="0" y="15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Freeform 50"/>
            <p:cNvSpPr>
              <a:spLocks/>
            </p:cNvSpPr>
            <p:nvPr/>
          </p:nvSpPr>
          <p:spPr bwMode="auto">
            <a:xfrm>
              <a:off x="3044" y="2160"/>
              <a:ext cx="16" cy="38"/>
            </a:xfrm>
            <a:custGeom>
              <a:avLst/>
              <a:gdLst>
                <a:gd name="T0" fmla="*/ 0 w 16"/>
                <a:gd name="T1" fmla="*/ 2 h 38"/>
                <a:gd name="T2" fmla="*/ 10 w 16"/>
                <a:gd name="T3" fmla="*/ 0 h 38"/>
                <a:gd name="T4" fmla="*/ 10 w 16"/>
                <a:gd name="T5" fmla="*/ 0 h 38"/>
                <a:gd name="T6" fmla="*/ 10 w 16"/>
                <a:gd name="T7" fmla="*/ 31 h 38"/>
                <a:gd name="T8" fmla="*/ 11 w 16"/>
                <a:gd name="T9" fmla="*/ 33 h 38"/>
                <a:gd name="T10" fmla="*/ 11 w 16"/>
                <a:gd name="T11" fmla="*/ 35 h 38"/>
                <a:gd name="T12" fmla="*/ 11 w 16"/>
                <a:gd name="T13" fmla="*/ 35 h 38"/>
                <a:gd name="T14" fmla="*/ 11 w 16"/>
                <a:gd name="T15" fmla="*/ 36 h 38"/>
                <a:gd name="T16" fmla="*/ 13 w 16"/>
                <a:gd name="T17" fmla="*/ 36 h 38"/>
                <a:gd name="T18" fmla="*/ 16 w 16"/>
                <a:gd name="T19" fmla="*/ 36 h 38"/>
                <a:gd name="T20" fmla="*/ 16 w 16"/>
                <a:gd name="T21" fmla="*/ 38 h 38"/>
                <a:gd name="T22" fmla="*/ 2 w 16"/>
                <a:gd name="T23" fmla="*/ 38 h 38"/>
                <a:gd name="T24" fmla="*/ 2 w 16"/>
                <a:gd name="T25" fmla="*/ 36 h 38"/>
                <a:gd name="T26" fmla="*/ 3 w 16"/>
                <a:gd name="T27" fmla="*/ 36 h 38"/>
                <a:gd name="T28" fmla="*/ 4 w 16"/>
                <a:gd name="T29" fmla="*/ 36 h 38"/>
                <a:gd name="T30" fmla="*/ 6 w 16"/>
                <a:gd name="T31" fmla="*/ 36 h 38"/>
                <a:gd name="T32" fmla="*/ 6 w 16"/>
                <a:gd name="T33" fmla="*/ 35 h 38"/>
                <a:gd name="T34" fmla="*/ 6 w 16"/>
                <a:gd name="T35" fmla="*/ 33 h 38"/>
                <a:gd name="T36" fmla="*/ 6 w 16"/>
                <a:gd name="T37" fmla="*/ 31 h 38"/>
                <a:gd name="T38" fmla="*/ 6 w 16"/>
                <a:gd name="T39" fmla="*/ 10 h 38"/>
                <a:gd name="T40" fmla="*/ 6 w 16"/>
                <a:gd name="T41" fmla="*/ 7 h 38"/>
                <a:gd name="T42" fmla="*/ 6 w 16"/>
                <a:gd name="T43" fmla="*/ 4 h 38"/>
                <a:gd name="T44" fmla="*/ 6 w 16"/>
                <a:gd name="T45" fmla="*/ 4 h 38"/>
                <a:gd name="T46" fmla="*/ 4 w 16"/>
                <a:gd name="T47" fmla="*/ 4 h 38"/>
                <a:gd name="T48" fmla="*/ 4 w 16"/>
                <a:gd name="T49" fmla="*/ 2 h 38"/>
                <a:gd name="T50" fmla="*/ 4 w 16"/>
                <a:gd name="T51" fmla="*/ 2 h 38"/>
                <a:gd name="T52" fmla="*/ 3 w 16"/>
                <a:gd name="T53" fmla="*/ 2 h 38"/>
                <a:gd name="T54" fmla="*/ 2 w 16"/>
                <a:gd name="T55" fmla="*/ 4 h 38"/>
                <a:gd name="T56" fmla="*/ 0 w 16"/>
                <a:gd name="T57" fmla="*/ 2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38"/>
                <a:gd name="T89" fmla="*/ 16 w 1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38">
                  <a:moveTo>
                    <a:pt x="0" y="2"/>
                  </a:moveTo>
                  <a:lnTo>
                    <a:pt x="10" y="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Freeform 51"/>
            <p:cNvSpPr>
              <a:spLocks/>
            </p:cNvSpPr>
            <p:nvPr/>
          </p:nvSpPr>
          <p:spPr bwMode="auto">
            <a:xfrm>
              <a:off x="3068" y="2160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13 w 13"/>
                <a:gd name="T3" fmla="*/ 0 h 49"/>
                <a:gd name="T4" fmla="*/ 13 w 13"/>
                <a:gd name="T5" fmla="*/ 49 h 49"/>
                <a:gd name="T6" fmla="*/ 0 w 13"/>
                <a:gd name="T7" fmla="*/ 49 h 49"/>
                <a:gd name="T8" fmla="*/ 0 w 13"/>
                <a:gd name="T9" fmla="*/ 46 h 49"/>
                <a:gd name="T10" fmla="*/ 7 w 13"/>
                <a:gd name="T11" fmla="*/ 46 h 49"/>
                <a:gd name="T12" fmla="*/ 7 w 13"/>
                <a:gd name="T13" fmla="*/ 1 h 49"/>
                <a:gd name="T14" fmla="*/ 0 w 13"/>
                <a:gd name="T15" fmla="*/ 1 h 49"/>
                <a:gd name="T16" fmla="*/ 0 w 1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2"/>
            <p:cNvSpPr>
              <a:spLocks/>
            </p:cNvSpPr>
            <p:nvPr/>
          </p:nvSpPr>
          <p:spPr bwMode="auto">
            <a:xfrm>
              <a:off x="3120" y="2160"/>
              <a:ext cx="32" cy="38"/>
            </a:xfrm>
            <a:custGeom>
              <a:avLst/>
              <a:gdLst>
                <a:gd name="T0" fmla="*/ 31 w 32"/>
                <a:gd name="T1" fmla="*/ 0 h 38"/>
                <a:gd name="T2" fmla="*/ 31 w 32"/>
                <a:gd name="T3" fmla="*/ 12 h 38"/>
                <a:gd name="T4" fmla="*/ 31 w 32"/>
                <a:gd name="T5" fmla="*/ 12 h 38"/>
                <a:gd name="T6" fmla="*/ 29 w 32"/>
                <a:gd name="T7" fmla="*/ 7 h 38"/>
                <a:gd name="T8" fmla="*/ 27 w 32"/>
                <a:gd name="T9" fmla="*/ 4 h 38"/>
                <a:gd name="T10" fmla="*/ 22 w 32"/>
                <a:gd name="T11" fmla="*/ 1 h 38"/>
                <a:gd name="T12" fmla="*/ 18 w 32"/>
                <a:gd name="T13" fmla="*/ 1 h 38"/>
                <a:gd name="T14" fmla="*/ 15 w 32"/>
                <a:gd name="T15" fmla="*/ 1 h 38"/>
                <a:gd name="T16" fmla="*/ 12 w 32"/>
                <a:gd name="T17" fmla="*/ 2 h 38"/>
                <a:gd name="T18" fmla="*/ 10 w 32"/>
                <a:gd name="T19" fmla="*/ 5 h 38"/>
                <a:gd name="T20" fmla="*/ 8 w 32"/>
                <a:gd name="T21" fmla="*/ 8 h 38"/>
                <a:gd name="T22" fmla="*/ 7 w 32"/>
                <a:gd name="T23" fmla="*/ 14 h 38"/>
                <a:gd name="T24" fmla="*/ 5 w 32"/>
                <a:gd name="T25" fmla="*/ 19 h 38"/>
                <a:gd name="T26" fmla="*/ 7 w 32"/>
                <a:gd name="T27" fmla="*/ 24 h 38"/>
                <a:gd name="T28" fmla="*/ 8 w 32"/>
                <a:gd name="T29" fmla="*/ 28 h 38"/>
                <a:gd name="T30" fmla="*/ 10 w 32"/>
                <a:gd name="T31" fmla="*/ 31 h 38"/>
                <a:gd name="T32" fmla="*/ 12 w 32"/>
                <a:gd name="T33" fmla="*/ 33 h 38"/>
                <a:gd name="T34" fmla="*/ 15 w 32"/>
                <a:gd name="T35" fmla="*/ 35 h 38"/>
                <a:gd name="T36" fmla="*/ 19 w 32"/>
                <a:gd name="T37" fmla="*/ 35 h 38"/>
                <a:gd name="T38" fmla="*/ 22 w 32"/>
                <a:gd name="T39" fmla="*/ 35 h 38"/>
                <a:gd name="T40" fmla="*/ 25 w 32"/>
                <a:gd name="T41" fmla="*/ 33 h 38"/>
                <a:gd name="T42" fmla="*/ 28 w 32"/>
                <a:gd name="T43" fmla="*/ 32 h 38"/>
                <a:gd name="T44" fmla="*/ 32 w 32"/>
                <a:gd name="T45" fmla="*/ 28 h 38"/>
                <a:gd name="T46" fmla="*/ 32 w 32"/>
                <a:gd name="T47" fmla="*/ 28 h 38"/>
                <a:gd name="T48" fmla="*/ 29 w 32"/>
                <a:gd name="T49" fmla="*/ 32 h 38"/>
                <a:gd name="T50" fmla="*/ 27 w 32"/>
                <a:gd name="T51" fmla="*/ 35 h 38"/>
                <a:gd name="T52" fmla="*/ 22 w 32"/>
                <a:gd name="T53" fmla="*/ 38 h 38"/>
                <a:gd name="T54" fmla="*/ 17 w 32"/>
                <a:gd name="T55" fmla="*/ 38 h 38"/>
                <a:gd name="T56" fmla="*/ 11 w 32"/>
                <a:gd name="T57" fmla="*/ 38 h 38"/>
                <a:gd name="T58" fmla="*/ 7 w 32"/>
                <a:gd name="T59" fmla="*/ 35 h 38"/>
                <a:gd name="T60" fmla="*/ 3 w 32"/>
                <a:gd name="T61" fmla="*/ 31 h 38"/>
                <a:gd name="T62" fmla="*/ 1 w 32"/>
                <a:gd name="T63" fmla="*/ 25 h 38"/>
                <a:gd name="T64" fmla="*/ 0 w 32"/>
                <a:gd name="T65" fmla="*/ 19 h 38"/>
                <a:gd name="T66" fmla="*/ 0 w 32"/>
                <a:gd name="T67" fmla="*/ 14 h 38"/>
                <a:gd name="T68" fmla="*/ 3 w 32"/>
                <a:gd name="T69" fmla="*/ 8 h 38"/>
                <a:gd name="T70" fmla="*/ 5 w 32"/>
                <a:gd name="T71" fmla="*/ 5 h 38"/>
                <a:gd name="T72" fmla="*/ 8 w 32"/>
                <a:gd name="T73" fmla="*/ 1 h 38"/>
                <a:gd name="T74" fmla="*/ 14 w 32"/>
                <a:gd name="T75" fmla="*/ 0 h 38"/>
                <a:gd name="T76" fmla="*/ 18 w 32"/>
                <a:gd name="T77" fmla="*/ 0 h 38"/>
                <a:gd name="T78" fmla="*/ 22 w 32"/>
                <a:gd name="T79" fmla="*/ 0 h 38"/>
                <a:gd name="T80" fmla="*/ 27 w 32"/>
                <a:gd name="T81" fmla="*/ 1 h 38"/>
                <a:gd name="T82" fmla="*/ 27 w 32"/>
                <a:gd name="T83" fmla="*/ 1 h 38"/>
                <a:gd name="T84" fmla="*/ 28 w 32"/>
                <a:gd name="T85" fmla="*/ 1 h 38"/>
                <a:gd name="T86" fmla="*/ 28 w 32"/>
                <a:gd name="T87" fmla="*/ 1 h 38"/>
                <a:gd name="T88" fmla="*/ 29 w 32"/>
                <a:gd name="T89" fmla="*/ 1 h 38"/>
                <a:gd name="T90" fmla="*/ 29 w 32"/>
                <a:gd name="T91" fmla="*/ 0 h 38"/>
                <a:gd name="T92" fmla="*/ 31 w 32"/>
                <a:gd name="T93" fmla="*/ 0 h 38"/>
                <a:gd name="T94" fmla="*/ 31 w 32"/>
                <a:gd name="T95" fmla="*/ 0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8"/>
                <a:gd name="T146" fmla="*/ 32 w 32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8">
                  <a:moveTo>
                    <a:pt x="31" y="0"/>
                  </a:moveTo>
                  <a:lnTo>
                    <a:pt x="31" y="12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7" y="24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7" y="35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1" y="38"/>
                  </a:lnTo>
                  <a:lnTo>
                    <a:pt x="7" y="35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3"/>
            <p:cNvSpPr>
              <a:spLocks noEditPoints="1"/>
            </p:cNvSpPr>
            <p:nvPr/>
          </p:nvSpPr>
          <p:spPr bwMode="auto">
            <a:xfrm>
              <a:off x="3156" y="2171"/>
              <a:ext cx="24" cy="27"/>
            </a:xfrm>
            <a:custGeom>
              <a:avLst/>
              <a:gdLst>
                <a:gd name="T0" fmla="*/ 13 w 24"/>
                <a:gd name="T1" fmla="*/ 0 h 27"/>
                <a:gd name="T2" fmla="*/ 16 w 24"/>
                <a:gd name="T3" fmla="*/ 1 h 27"/>
                <a:gd name="T4" fmla="*/ 19 w 24"/>
                <a:gd name="T5" fmla="*/ 3 h 27"/>
                <a:gd name="T6" fmla="*/ 21 w 24"/>
                <a:gd name="T7" fmla="*/ 4 h 27"/>
                <a:gd name="T8" fmla="*/ 24 w 24"/>
                <a:gd name="T9" fmla="*/ 8 h 27"/>
                <a:gd name="T10" fmla="*/ 24 w 24"/>
                <a:gd name="T11" fmla="*/ 13 h 27"/>
                <a:gd name="T12" fmla="*/ 24 w 24"/>
                <a:gd name="T13" fmla="*/ 17 h 27"/>
                <a:gd name="T14" fmla="*/ 23 w 24"/>
                <a:gd name="T15" fmla="*/ 20 h 27"/>
                <a:gd name="T16" fmla="*/ 21 w 24"/>
                <a:gd name="T17" fmla="*/ 22 h 27"/>
                <a:gd name="T18" fmla="*/ 19 w 24"/>
                <a:gd name="T19" fmla="*/ 25 h 27"/>
                <a:gd name="T20" fmla="*/ 16 w 24"/>
                <a:gd name="T21" fmla="*/ 27 h 27"/>
                <a:gd name="T22" fmla="*/ 12 w 24"/>
                <a:gd name="T23" fmla="*/ 27 h 27"/>
                <a:gd name="T24" fmla="*/ 9 w 24"/>
                <a:gd name="T25" fmla="*/ 27 h 27"/>
                <a:gd name="T26" fmla="*/ 6 w 24"/>
                <a:gd name="T27" fmla="*/ 25 h 27"/>
                <a:gd name="T28" fmla="*/ 3 w 24"/>
                <a:gd name="T29" fmla="*/ 22 h 27"/>
                <a:gd name="T30" fmla="*/ 2 w 24"/>
                <a:gd name="T31" fmla="*/ 18 h 27"/>
                <a:gd name="T32" fmla="*/ 0 w 24"/>
                <a:gd name="T33" fmla="*/ 14 h 27"/>
                <a:gd name="T34" fmla="*/ 0 w 24"/>
                <a:gd name="T35" fmla="*/ 10 h 27"/>
                <a:gd name="T36" fmla="*/ 2 w 24"/>
                <a:gd name="T37" fmla="*/ 7 h 27"/>
                <a:gd name="T38" fmla="*/ 5 w 24"/>
                <a:gd name="T39" fmla="*/ 4 h 27"/>
                <a:gd name="T40" fmla="*/ 6 w 24"/>
                <a:gd name="T41" fmla="*/ 1 h 27"/>
                <a:gd name="T42" fmla="*/ 10 w 24"/>
                <a:gd name="T43" fmla="*/ 1 h 27"/>
                <a:gd name="T44" fmla="*/ 13 w 24"/>
                <a:gd name="T45" fmla="*/ 0 h 27"/>
                <a:gd name="T46" fmla="*/ 12 w 24"/>
                <a:gd name="T47" fmla="*/ 3 h 27"/>
                <a:gd name="T48" fmla="*/ 10 w 24"/>
                <a:gd name="T49" fmla="*/ 3 h 27"/>
                <a:gd name="T50" fmla="*/ 9 w 24"/>
                <a:gd name="T51" fmla="*/ 3 h 27"/>
                <a:gd name="T52" fmla="*/ 7 w 24"/>
                <a:gd name="T53" fmla="*/ 4 h 27"/>
                <a:gd name="T54" fmla="*/ 6 w 24"/>
                <a:gd name="T55" fmla="*/ 6 h 27"/>
                <a:gd name="T56" fmla="*/ 6 w 24"/>
                <a:gd name="T57" fmla="*/ 8 h 27"/>
                <a:gd name="T58" fmla="*/ 5 w 24"/>
                <a:gd name="T59" fmla="*/ 11 h 27"/>
                <a:gd name="T60" fmla="*/ 6 w 24"/>
                <a:gd name="T61" fmla="*/ 17 h 27"/>
                <a:gd name="T62" fmla="*/ 7 w 24"/>
                <a:gd name="T63" fmla="*/ 21 h 27"/>
                <a:gd name="T64" fmla="*/ 10 w 24"/>
                <a:gd name="T65" fmla="*/ 24 h 27"/>
                <a:gd name="T66" fmla="*/ 13 w 24"/>
                <a:gd name="T67" fmla="*/ 25 h 27"/>
                <a:gd name="T68" fmla="*/ 16 w 24"/>
                <a:gd name="T69" fmla="*/ 24 h 27"/>
                <a:gd name="T70" fmla="*/ 19 w 24"/>
                <a:gd name="T71" fmla="*/ 22 h 27"/>
                <a:gd name="T72" fmla="*/ 20 w 24"/>
                <a:gd name="T73" fmla="*/ 20 h 27"/>
                <a:gd name="T74" fmla="*/ 20 w 24"/>
                <a:gd name="T75" fmla="*/ 15 h 27"/>
                <a:gd name="T76" fmla="*/ 20 w 24"/>
                <a:gd name="T77" fmla="*/ 11 h 27"/>
                <a:gd name="T78" fmla="*/ 19 w 24"/>
                <a:gd name="T79" fmla="*/ 7 h 27"/>
                <a:gd name="T80" fmla="*/ 17 w 24"/>
                <a:gd name="T81" fmla="*/ 4 h 27"/>
                <a:gd name="T82" fmla="*/ 14 w 24"/>
                <a:gd name="T83" fmla="*/ 3 h 27"/>
                <a:gd name="T84" fmla="*/ 12 w 24"/>
                <a:gd name="T85" fmla="*/ 3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"/>
                <a:gd name="T130" fmla="*/ 0 h 27"/>
                <a:gd name="T131" fmla="*/ 24 w 24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" h="27">
                  <a:moveTo>
                    <a:pt x="13" y="0"/>
                  </a:moveTo>
                  <a:lnTo>
                    <a:pt x="16" y="1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3" y="0"/>
                  </a:lnTo>
                  <a:close/>
                  <a:moveTo>
                    <a:pt x="12" y="3"/>
                  </a:move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1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0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4"/>
            <p:cNvSpPr>
              <a:spLocks/>
            </p:cNvSpPr>
            <p:nvPr/>
          </p:nvSpPr>
          <p:spPr bwMode="auto">
            <a:xfrm>
              <a:off x="3183" y="2171"/>
              <a:ext cx="42" cy="27"/>
            </a:xfrm>
            <a:custGeom>
              <a:avLst/>
              <a:gdLst>
                <a:gd name="T0" fmla="*/ 11 w 42"/>
                <a:gd name="T1" fmla="*/ 4 h 27"/>
                <a:gd name="T2" fmla="*/ 13 w 42"/>
                <a:gd name="T3" fmla="*/ 1 h 27"/>
                <a:gd name="T4" fmla="*/ 15 w 42"/>
                <a:gd name="T5" fmla="*/ 0 h 27"/>
                <a:gd name="T6" fmla="*/ 20 w 42"/>
                <a:gd name="T7" fmla="*/ 1 h 27"/>
                <a:gd name="T8" fmla="*/ 22 w 42"/>
                <a:gd name="T9" fmla="*/ 4 h 27"/>
                <a:gd name="T10" fmla="*/ 27 w 42"/>
                <a:gd name="T11" fmla="*/ 3 h 27"/>
                <a:gd name="T12" fmla="*/ 31 w 42"/>
                <a:gd name="T13" fmla="*/ 0 h 27"/>
                <a:gd name="T14" fmla="*/ 34 w 42"/>
                <a:gd name="T15" fmla="*/ 0 h 27"/>
                <a:gd name="T16" fmla="*/ 38 w 42"/>
                <a:gd name="T17" fmla="*/ 3 h 27"/>
                <a:gd name="T18" fmla="*/ 39 w 42"/>
                <a:gd name="T19" fmla="*/ 7 h 27"/>
                <a:gd name="T20" fmla="*/ 39 w 42"/>
                <a:gd name="T21" fmla="*/ 20 h 27"/>
                <a:gd name="T22" fmla="*/ 39 w 42"/>
                <a:gd name="T23" fmla="*/ 24 h 27"/>
                <a:gd name="T24" fmla="*/ 41 w 42"/>
                <a:gd name="T25" fmla="*/ 25 h 27"/>
                <a:gd name="T26" fmla="*/ 42 w 42"/>
                <a:gd name="T27" fmla="*/ 25 h 27"/>
                <a:gd name="T28" fmla="*/ 31 w 42"/>
                <a:gd name="T29" fmla="*/ 27 h 27"/>
                <a:gd name="T30" fmla="*/ 31 w 42"/>
                <a:gd name="T31" fmla="*/ 25 h 27"/>
                <a:gd name="T32" fmla="*/ 34 w 42"/>
                <a:gd name="T33" fmla="*/ 25 h 27"/>
                <a:gd name="T34" fmla="*/ 34 w 42"/>
                <a:gd name="T35" fmla="*/ 24 h 27"/>
                <a:gd name="T36" fmla="*/ 34 w 42"/>
                <a:gd name="T37" fmla="*/ 20 h 27"/>
                <a:gd name="T38" fmla="*/ 34 w 42"/>
                <a:gd name="T39" fmla="*/ 7 h 27"/>
                <a:gd name="T40" fmla="*/ 32 w 42"/>
                <a:gd name="T41" fmla="*/ 4 h 27"/>
                <a:gd name="T42" fmla="*/ 28 w 42"/>
                <a:gd name="T43" fmla="*/ 4 h 27"/>
                <a:gd name="T44" fmla="*/ 25 w 42"/>
                <a:gd name="T45" fmla="*/ 6 h 27"/>
                <a:gd name="T46" fmla="*/ 24 w 42"/>
                <a:gd name="T47" fmla="*/ 7 h 27"/>
                <a:gd name="T48" fmla="*/ 24 w 42"/>
                <a:gd name="T49" fmla="*/ 20 h 27"/>
                <a:gd name="T50" fmla="*/ 24 w 42"/>
                <a:gd name="T51" fmla="*/ 24 h 27"/>
                <a:gd name="T52" fmla="*/ 25 w 42"/>
                <a:gd name="T53" fmla="*/ 25 h 27"/>
                <a:gd name="T54" fmla="*/ 27 w 42"/>
                <a:gd name="T55" fmla="*/ 25 h 27"/>
                <a:gd name="T56" fmla="*/ 15 w 42"/>
                <a:gd name="T57" fmla="*/ 27 h 27"/>
                <a:gd name="T58" fmla="*/ 17 w 42"/>
                <a:gd name="T59" fmla="*/ 25 h 27"/>
                <a:gd name="T60" fmla="*/ 18 w 42"/>
                <a:gd name="T61" fmla="*/ 24 h 27"/>
                <a:gd name="T62" fmla="*/ 20 w 42"/>
                <a:gd name="T63" fmla="*/ 22 h 27"/>
                <a:gd name="T64" fmla="*/ 20 w 42"/>
                <a:gd name="T65" fmla="*/ 10 h 27"/>
                <a:gd name="T66" fmla="*/ 18 w 42"/>
                <a:gd name="T67" fmla="*/ 6 h 27"/>
                <a:gd name="T68" fmla="*/ 15 w 42"/>
                <a:gd name="T69" fmla="*/ 4 h 27"/>
                <a:gd name="T70" fmla="*/ 13 w 42"/>
                <a:gd name="T71" fmla="*/ 4 h 27"/>
                <a:gd name="T72" fmla="*/ 8 w 42"/>
                <a:gd name="T73" fmla="*/ 7 h 27"/>
                <a:gd name="T74" fmla="*/ 8 w 42"/>
                <a:gd name="T75" fmla="*/ 22 h 27"/>
                <a:gd name="T76" fmla="*/ 10 w 42"/>
                <a:gd name="T77" fmla="*/ 25 h 27"/>
                <a:gd name="T78" fmla="*/ 11 w 42"/>
                <a:gd name="T79" fmla="*/ 25 h 27"/>
                <a:gd name="T80" fmla="*/ 13 w 42"/>
                <a:gd name="T81" fmla="*/ 27 h 27"/>
                <a:gd name="T82" fmla="*/ 0 w 42"/>
                <a:gd name="T83" fmla="*/ 25 h 27"/>
                <a:gd name="T84" fmla="*/ 3 w 42"/>
                <a:gd name="T85" fmla="*/ 25 h 27"/>
                <a:gd name="T86" fmla="*/ 4 w 42"/>
                <a:gd name="T87" fmla="*/ 24 h 27"/>
                <a:gd name="T88" fmla="*/ 4 w 42"/>
                <a:gd name="T89" fmla="*/ 20 h 27"/>
                <a:gd name="T90" fmla="*/ 4 w 42"/>
                <a:gd name="T91" fmla="*/ 7 h 27"/>
                <a:gd name="T92" fmla="*/ 3 w 42"/>
                <a:gd name="T93" fmla="*/ 4 h 27"/>
                <a:gd name="T94" fmla="*/ 3 w 42"/>
                <a:gd name="T95" fmla="*/ 4 h 27"/>
                <a:gd name="T96" fmla="*/ 1 w 42"/>
                <a:gd name="T97" fmla="*/ 4 h 27"/>
                <a:gd name="T98" fmla="*/ 0 w 42"/>
                <a:gd name="T99" fmla="*/ 3 h 27"/>
                <a:gd name="T100" fmla="*/ 8 w 42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"/>
                <a:gd name="T154" fmla="*/ 0 h 27"/>
                <a:gd name="T155" fmla="*/ 42 w 42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" h="27">
                  <a:moveTo>
                    <a:pt x="8" y="6"/>
                  </a:moveTo>
                  <a:lnTo>
                    <a:pt x="11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39" y="20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5"/>
            <p:cNvSpPr>
              <a:spLocks noEditPoints="1"/>
            </p:cNvSpPr>
            <p:nvPr/>
          </p:nvSpPr>
          <p:spPr bwMode="auto">
            <a:xfrm>
              <a:off x="3226" y="2171"/>
              <a:ext cx="27" cy="38"/>
            </a:xfrm>
            <a:custGeom>
              <a:avLst/>
              <a:gdLst>
                <a:gd name="T0" fmla="*/ 9 w 27"/>
                <a:gd name="T1" fmla="*/ 0 h 38"/>
                <a:gd name="T2" fmla="*/ 9 w 27"/>
                <a:gd name="T3" fmla="*/ 7 h 38"/>
                <a:gd name="T4" fmla="*/ 13 w 27"/>
                <a:gd name="T5" fmla="*/ 1 h 38"/>
                <a:gd name="T6" fmla="*/ 17 w 27"/>
                <a:gd name="T7" fmla="*/ 0 h 38"/>
                <a:gd name="T8" fmla="*/ 24 w 27"/>
                <a:gd name="T9" fmla="*/ 3 h 38"/>
                <a:gd name="T10" fmla="*/ 27 w 27"/>
                <a:gd name="T11" fmla="*/ 13 h 38"/>
                <a:gd name="T12" fmla="*/ 26 w 27"/>
                <a:gd name="T13" fmla="*/ 20 h 38"/>
                <a:gd name="T14" fmla="*/ 20 w 27"/>
                <a:gd name="T15" fmla="*/ 25 h 38"/>
                <a:gd name="T16" fmla="*/ 13 w 27"/>
                <a:gd name="T17" fmla="*/ 27 h 38"/>
                <a:gd name="T18" fmla="*/ 10 w 27"/>
                <a:gd name="T19" fmla="*/ 25 h 38"/>
                <a:gd name="T20" fmla="*/ 9 w 27"/>
                <a:gd name="T21" fmla="*/ 32 h 38"/>
                <a:gd name="T22" fmla="*/ 10 w 27"/>
                <a:gd name="T23" fmla="*/ 36 h 38"/>
                <a:gd name="T24" fmla="*/ 10 w 27"/>
                <a:gd name="T25" fmla="*/ 38 h 38"/>
                <a:gd name="T26" fmla="*/ 13 w 27"/>
                <a:gd name="T27" fmla="*/ 38 h 38"/>
                <a:gd name="T28" fmla="*/ 0 w 27"/>
                <a:gd name="T29" fmla="*/ 38 h 38"/>
                <a:gd name="T30" fmla="*/ 0 w 27"/>
                <a:gd name="T31" fmla="*/ 38 h 38"/>
                <a:gd name="T32" fmla="*/ 3 w 27"/>
                <a:gd name="T33" fmla="*/ 38 h 38"/>
                <a:gd name="T34" fmla="*/ 5 w 27"/>
                <a:gd name="T35" fmla="*/ 36 h 38"/>
                <a:gd name="T36" fmla="*/ 5 w 27"/>
                <a:gd name="T37" fmla="*/ 32 h 38"/>
                <a:gd name="T38" fmla="*/ 5 w 27"/>
                <a:gd name="T39" fmla="*/ 6 h 38"/>
                <a:gd name="T40" fmla="*/ 5 w 27"/>
                <a:gd name="T41" fmla="*/ 4 h 38"/>
                <a:gd name="T42" fmla="*/ 3 w 27"/>
                <a:gd name="T43" fmla="*/ 4 h 38"/>
                <a:gd name="T44" fmla="*/ 2 w 27"/>
                <a:gd name="T45" fmla="*/ 4 h 38"/>
                <a:gd name="T46" fmla="*/ 2 w 27"/>
                <a:gd name="T47" fmla="*/ 3 h 38"/>
                <a:gd name="T48" fmla="*/ 9 w 27"/>
                <a:gd name="T49" fmla="*/ 17 h 38"/>
                <a:gd name="T50" fmla="*/ 10 w 27"/>
                <a:gd name="T51" fmla="*/ 21 h 38"/>
                <a:gd name="T52" fmla="*/ 12 w 27"/>
                <a:gd name="T53" fmla="*/ 24 h 38"/>
                <a:gd name="T54" fmla="*/ 16 w 27"/>
                <a:gd name="T55" fmla="*/ 25 h 38"/>
                <a:gd name="T56" fmla="*/ 20 w 27"/>
                <a:gd name="T57" fmla="*/ 22 h 38"/>
                <a:gd name="T58" fmla="*/ 23 w 27"/>
                <a:gd name="T59" fmla="*/ 15 h 38"/>
                <a:gd name="T60" fmla="*/ 20 w 27"/>
                <a:gd name="T61" fmla="*/ 7 h 38"/>
                <a:gd name="T62" fmla="*/ 16 w 27"/>
                <a:gd name="T63" fmla="*/ 4 h 38"/>
                <a:gd name="T64" fmla="*/ 13 w 27"/>
                <a:gd name="T65" fmla="*/ 6 h 38"/>
                <a:gd name="T66" fmla="*/ 9 w 27"/>
                <a:gd name="T67" fmla="*/ 8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38"/>
                <a:gd name="T104" fmla="*/ 27 w 27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38">
                  <a:moveTo>
                    <a:pt x="2" y="3"/>
                  </a:moveTo>
                  <a:lnTo>
                    <a:pt x="9" y="0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7" y="13"/>
                  </a:lnTo>
                  <a:lnTo>
                    <a:pt x="27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9" y="8"/>
                  </a:moveTo>
                  <a:lnTo>
                    <a:pt x="9" y="17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15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Freeform 56"/>
            <p:cNvSpPr>
              <a:spLocks/>
            </p:cNvSpPr>
            <p:nvPr/>
          </p:nvSpPr>
          <p:spPr bwMode="auto">
            <a:xfrm>
              <a:off x="3257" y="2158"/>
              <a:ext cx="12" cy="40"/>
            </a:xfrm>
            <a:custGeom>
              <a:avLst/>
              <a:gdLst>
                <a:gd name="T0" fmla="*/ 9 w 12"/>
                <a:gd name="T1" fmla="*/ 0 h 40"/>
                <a:gd name="T2" fmla="*/ 9 w 12"/>
                <a:gd name="T3" fmla="*/ 33 h 40"/>
                <a:gd name="T4" fmla="*/ 9 w 12"/>
                <a:gd name="T5" fmla="*/ 35 h 40"/>
                <a:gd name="T6" fmla="*/ 9 w 12"/>
                <a:gd name="T7" fmla="*/ 37 h 40"/>
                <a:gd name="T8" fmla="*/ 9 w 12"/>
                <a:gd name="T9" fmla="*/ 38 h 40"/>
                <a:gd name="T10" fmla="*/ 9 w 12"/>
                <a:gd name="T11" fmla="*/ 38 h 40"/>
                <a:gd name="T12" fmla="*/ 10 w 12"/>
                <a:gd name="T13" fmla="*/ 38 h 40"/>
                <a:gd name="T14" fmla="*/ 12 w 12"/>
                <a:gd name="T15" fmla="*/ 38 h 40"/>
                <a:gd name="T16" fmla="*/ 12 w 12"/>
                <a:gd name="T17" fmla="*/ 40 h 40"/>
                <a:gd name="T18" fmla="*/ 0 w 12"/>
                <a:gd name="T19" fmla="*/ 40 h 40"/>
                <a:gd name="T20" fmla="*/ 0 w 12"/>
                <a:gd name="T21" fmla="*/ 38 h 40"/>
                <a:gd name="T22" fmla="*/ 2 w 12"/>
                <a:gd name="T23" fmla="*/ 38 h 40"/>
                <a:gd name="T24" fmla="*/ 2 w 12"/>
                <a:gd name="T25" fmla="*/ 38 h 40"/>
                <a:gd name="T26" fmla="*/ 3 w 12"/>
                <a:gd name="T27" fmla="*/ 38 h 40"/>
                <a:gd name="T28" fmla="*/ 3 w 12"/>
                <a:gd name="T29" fmla="*/ 37 h 40"/>
                <a:gd name="T30" fmla="*/ 3 w 12"/>
                <a:gd name="T31" fmla="*/ 35 h 40"/>
                <a:gd name="T32" fmla="*/ 3 w 12"/>
                <a:gd name="T33" fmla="*/ 33 h 40"/>
                <a:gd name="T34" fmla="*/ 3 w 12"/>
                <a:gd name="T35" fmla="*/ 10 h 40"/>
                <a:gd name="T36" fmla="*/ 3 w 12"/>
                <a:gd name="T37" fmla="*/ 7 h 40"/>
                <a:gd name="T38" fmla="*/ 3 w 12"/>
                <a:gd name="T39" fmla="*/ 4 h 40"/>
                <a:gd name="T40" fmla="*/ 3 w 12"/>
                <a:gd name="T41" fmla="*/ 4 h 40"/>
                <a:gd name="T42" fmla="*/ 3 w 12"/>
                <a:gd name="T43" fmla="*/ 3 h 40"/>
                <a:gd name="T44" fmla="*/ 2 w 12"/>
                <a:gd name="T45" fmla="*/ 3 h 40"/>
                <a:gd name="T46" fmla="*/ 2 w 12"/>
                <a:gd name="T47" fmla="*/ 3 h 40"/>
                <a:gd name="T48" fmla="*/ 2 w 12"/>
                <a:gd name="T49" fmla="*/ 3 h 40"/>
                <a:gd name="T50" fmla="*/ 0 w 12"/>
                <a:gd name="T51" fmla="*/ 3 h 40"/>
                <a:gd name="T52" fmla="*/ 0 w 12"/>
                <a:gd name="T53" fmla="*/ 3 h 40"/>
                <a:gd name="T54" fmla="*/ 7 w 12"/>
                <a:gd name="T55" fmla="*/ 0 h 40"/>
                <a:gd name="T56" fmla="*/ 9 w 12"/>
                <a:gd name="T57" fmla="*/ 0 h 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40"/>
                <a:gd name="T89" fmla="*/ 12 w 12"/>
                <a:gd name="T90" fmla="*/ 40 h 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40">
                  <a:moveTo>
                    <a:pt x="9" y="0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7"/>
            <p:cNvSpPr>
              <a:spLocks noEditPoints="1"/>
            </p:cNvSpPr>
            <p:nvPr/>
          </p:nvSpPr>
          <p:spPr bwMode="auto">
            <a:xfrm>
              <a:off x="3273" y="2171"/>
              <a:ext cx="21" cy="27"/>
            </a:xfrm>
            <a:custGeom>
              <a:avLst/>
              <a:gdLst>
                <a:gd name="T0" fmla="*/ 4 w 21"/>
                <a:gd name="T1" fmla="*/ 10 h 27"/>
                <a:gd name="T2" fmla="*/ 4 w 21"/>
                <a:gd name="T3" fmla="*/ 15 h 27"/>
                <a:gd name="T4" fmla="*/ 5 w 21"/>
                <a:gd name="T5" fmla="*/ 20 h 27"/>
                <a:gd name="T6" fmla="*/ 10 w 21"/>
                <a:gd name="T7" fmla="*/ 21 h 27"/>
                <a:gd name="T8" fmla="*/ 12 w 21"/>
                <a:gd name="T9" fmla="*/ 22 h 27"/>
                <a:gd name="T10" fmla="*/ 15 w 21"/>
                <a:gd name="T11" fmla="*/ 22 h 27"/>
                <a:gd name="T12" fmla="*/ 17 w 21"/>
                <a:gd name="T13" fmla="*/ 21 h 27"/>
                <a:gd name="T14" fmla="*/ 18 w 21"/>
                <a:gd name="T15" fmla="*/ 20 h 27"/>
                <a:gd name="T16" fmla="*/ 19 w 21"/>
                <a:gd name="T17" fmla="*/ 17 h 27"/>
                <a:gd name="T18" fmla="*/ 21 w 21"/>
                <a:gd name="T19" fmla="*/ 17 h 27"/>
                <a:gd name="T20" fmla="*/ 19 w 21"/>
                <a:gd name="T21" fmla="*/ 21 h 27"/>
                <a:gd name="T22" fmla="*/ 17 w 21"/>
                <a:gd name="T23" fmla="*/ 24 h 27"/>
                <a:gd name="T24" fmla="*/ 14 w 21"/>
                <a:gd name="T25" fmla="*/ 27 h 27"/>
                <a:gd name="T26" fmla="*/ 10 w 21"/>
                <a:gd name="T27" fmla="*/ 27 h 27"/>
                <a:gd name="T28" fmla="*/ 5 w 21"/>
                <a:gd name="T29" fmla="*/ 25 h 27"/>
                <a:gd name="T30" fmla="*/ 3 w 21"/>
                <a:gd name="T31" fmla="*/ 24 h 27"/>
                <a:gd name="T32" fmla="*/ 0 w 21"/>
                <a:gd name="T33" fmla="*/ 20 h 27"/>
                <a:gd name="T34" fmla="*/ 0 w 21"/>
                <a:gd name="T35" fmla="*/ 14 h 27"/>
                <a:gd name="T36" fmla="*/ 0 w 21"/>
                <a:gd name="T37" fmla="*/ 10 h 27"/>
                <a:gd name="T38" fmla="*/ 1 w 21"/>
                <a:gd name="T39" fmla="*/ 7 h 27"/>
                <a:gd name="T40" fmla="*/ 3 w 21"/>
                <a:gd name="T41" fmla="*/ 4 h 27"/>
                <a:gd name="T42" fmla="*/ 7 w 21"/>
                <a:gd name="T43" fmla="*/ 1 h 27"/>
                <a:gd name="T44" fmla="*/ 11 w 21"/>
                <a:gd name="T45" fmla="*/ 0 h 27"/>
                <a:gd name="T46" fmla="*/ 15 w 21"/>
                <a:gd name="T47" fmla="*/ 1 h 27"/>
                <a:gd name="T48" fmla="*/ 18 w 21"/>
                <a:gd name="T49" fmla="*/ 3 h 27"/>
                <a:gd name="T50" fmla="*/ 19 w 21"/>
                <a:gd name="T51" fmla="*/ 6 h 27"/>
                <a:gd name="T52" fmla="*/ 21 w 21"/>
                <a:gd name="T53" fmla="*/ 10 h 27"/>
                <a:gd name="T54" fmla="*/ 4 w 21"/>
                <a:gd name="T55" fmla="*/ 10 h 27"/>
                <a:gd name="T56" fmla="*/ 4 w 21"/>
                <a:gd name="T57" fmla="*/ 8 h 27"/>
                <a:gd name="T58" fmla="*/ 14 w 21"/>
                <a:gd name="T59" fmla="*/ 8 h 27"/>
                <a:gd name="T60" fmla="*/ 14 w 21"/>
                <a:gd name="T61" fmla="*/ 7 h 27"/>
                <a:gd name="T62" fmla="*/ 14 w 21"/>
                <a:gd name="T63" fmla="*/ 6 h 27"/>
                <a:gd name="T64" fmla="*/ 12 w 21"/>
                <a:gd name="T65" fmla="*/ 4 h 27"/>
                <a:gd name="T66" fmla="*/ 12 w 21"/>
                <a:gd name="T67" fmla="*/ 3 h 27"/>
                <a:gd name="T68" fmla="*/ 11 w 21"/>
                <a:gd name="T69" fmla="*/ 3 h 27"/>
                <a:gd name="T70" fmla="*/ 10 w 21"/>
                <a:gd name="T71" fmla="*/ 3 h 27"/>
                <a:gd name="T72" fmla="*/ 7 w 21"/>
                <a:gd name="T73" fmla="*/ 3 h 27"/>
                <a:gd name="T74" fmla="*/ 5 w 21"/>
                <a:gd name="T75" fmla="*/ 4 h 27"/>
                <a:gd name="T76" fmla="*/ 4 w 21"/>
                <a:gd name="T77" fmla="*/ 6 h 27"/>
                <a:gd name="T78" fmla="*/ 4 w 21"/>
                <a:gd name="T79" fmla="*/ 8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4" y="10"/>
                  </a:moveTo>
                  <a:lnTo>
                    <a:pt x="4" y="15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14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8"/>
            <p:cNvSpPr>
              <a:spLocks/>
            </p:cNvSpPr>
            <p:nvPr/>
          </p:nvSpPr>
          <p:spPr bwMode="auto">
            <a:xfrm>
              <a:off x="3295" y="2164"/>
              <a:ext cx="17" cy="34"/>
            </a:xfrm>
            <a:custGeom>
              <a:avLst/>
              <a:gdLst>
                <a:gd name="T0" fmla="*/ 10 w 17"/>
                <a:gd name="T1" fmla="*/ 0 h 34"/>
                <a:gd name="T2" fmla="*/ 10 w 17"/>
                <a:gd name="T3" fmla="*/ 8 h 34"/>
                <a:gd name="T4" fmla="*/ 16 w 17"/>
                <a:gd name="T5" fmla="*/ 8 h 34"/>
                <a:gd name="T6" fmla="*/ 16 w 17"/>
                <a:gd name="T7" fmla="*/ 10 h 34"/>
                <a:gd name="T8" fmla="*/ 10 w 17"/>
                <a:gd name="T9" fmla="*/ 10 h 34"/>
                <a:gd name="T10" fmla="*/ 10 w 17"/>
                <a:gd name="T11" fmla="*/ 27 h 34"/>
                <a:gd name="T12" fmla="*/ 10 w 17"/>
                <a:gd name="T13" fmla="*/ 28 h 34"/>
                <a:gd name="T14" fmla="*/ 10 w 17"/>
                <a:gd name="T15" fmla="*/ 29 h 34"/>
                <a:gd name="T16" fmla="*/ 11 w 17"/>
                <a:gd name="T17" fmla="*/ 29 h 34"/>
                <a:gd name="T18" fmla="*/ 11 w 17"/>
                <a:gd name="T19" fmla="*/ 31 h 34"/>
                <a:gd name="T20" fmla="*/ 13 w 17"/>
                <a:gd name="T21" fmla="*/ 29 h 34"/>
                <a:gd name="T22" fmla="*/ 14 w 17"/>
                <a:gd name="T23" fmla="*/ 29 h 34"/>
                <a:gd name="T24" fmla="*/ 14 w 17"/>
                <a:gd name="T25" fmla="*/ 29 h 34"/>
                <a:gd name="T26" fmla="*/ 16 w 17"/>
                <a:gd name="T27" fmla="*/ 28 h 34"/>
                <a:gd name="T28" fmla="*/ 17 w 17"/>
                <a:gd name="T29" fmla="*/ 28 h 34"/>
                <a:gd name="T30" fmla="*/ 16 w 17"/>
                <a:gd name="T31" fmla="*/ 31 h 34"/>
                <a:gd name="T32" fmla="*/ 13 w 17"/>
                <a:gd name="T33" fmla="*/ 32 h 34"/>
                <a:gd name="T34" fmla="*/ 11 w 17"/>
                <a:gd name="T35" fmla="*/ 34 h 34"/>
                <a:gd name="T36" fmla="*/ 10 w 17"/>
                <a:gd name="T37" fmla="*/ 34 h 34"/>
                <a:gd name="T38" fmla="*/ 9 w 17"/>
                <a:gd name="T39" fmla="*/ 34 h 34"/>
                <a:gd name="T40" fmla="*/ 7 w 17"/>
                <a:gd name="T41" fmla="*/ 34 h 34"/>
                <a:gd name="T42" fmla="*/ 6 w 17"/>
                <a:gd name="T43" fmla="*/ 32 h 34"/>
                <a:gd name="T44" fmla="*/ 6 w 17"/>
                <a:gd name="T45" fmla="*/ 31 h 34"/>
                <a:gd name="T46" fmla="*/ 4 w 17"/>
                <a:gd name="T47" fmla="*/ 29 h 34"/>
                <a:gd name="T48" fmla="*/ 4 w 17"/>
                <a:gd name="T49" fmla="*/ 27 h 34"/>
                <a:gd name="T50" fmla="*/ 4 w 17"/>
                <a:gd name="T51" fmla="*/ 10 h 34"/>
                <a:gd name="T52" fmla="*/ 0 w 17"/>
                <a:gd name="T53" fmla="*/ 10 h 34"/>
                <a:gd name="T54" fmla="*/ 0 w 17"/>
                <a:gd name="T55" fmla="*/ 8 h 34"/>
                <a:gd name="T56" fmla="*/ 2 w 17"/>
                <a:gd name="T57" fmla="*/ 8 h 34"/>
                <a:gd name="T58" fmla="*/ 4 w 17"/>
                <a:gd name="T59" fmla="*/ 7 h 34"/>
                <a:gd name="T60" fmla="*/ 6 w 17"/>
                <a:gd name="T61" fmla="*/ 6 h 34"/>
                <a:gd name="T62" fmla="*/ 7 w 17"/>
                <a:gd name="T63" fmla="*/ 4 h 34"/>
                <a:gd name="T64" fmla="*/ 7 w 17"/>
                <a:gd name="T65" fmla="*/ 3 h 34"/>
                <a:gd name="T66" fmla="*/ 9 w 17"/>
                <a:gd name="T67" fmla="*/ 0 h 34"/>
                <a:gd name="T68" fmla="*/ 10 w 17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4"/>
                <a:gd name="T107" fmla="*/ 17 w 17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4">
                  <a:moveTo>
                    <a:pt x="10" y="0"/>
                  </a:moveTo>
                  <a:lnTo>
                    <a:pt x="10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9"/>
            <p:cNvSpPr>
              <a:spLocks noEditPoints="1"/>
            </p:cNvSpPr>
            <p:nvPr/>
          </p:nvSpPr>
          <p:spPr bwMode="auto">
            <a:xfrm>
              <a:off x="3313" y="2171"/>
              <a:ext cx="21" cy="27"/>
            </a:xfrm>
            <a:custGeom>
              <a:avLst/>
              <a:gdLst>
                <a:gd name="T0" fmla="*/ 5 w 21"/>
                <a:gd name="T1" fmla="*/ 10 h 27"/>
                <a:gd name="T2" fmla="*/ 5 w 21"/>
                <a:gd name="T3" fmla="*/ 15 h 27"/>
                <a:gd name="T4" fmla="*/ 7 w 21"/>
                <a:gd name="T5" fmla="*/ 20 h 27"/>
                <a:gd name="T6" fmla="*/ 10 w 21"/>
                <a:gd name="T7" fmla="*/ 21 h 27"/>
                <a:gd name="T8" fmla="*/ 13 w 21"/>
                <a:gd name="T9" fmla="*/ 22 h 27"/>
                <a:gd name="T10" fmla="*/ 16 w 21"/>
                <a:gd name="T11" fmla="*/ 22 h 27"/>
                <a:gd name="T12" fmla="*/ 17 w 21"/>
                <a:gd name="T13" fmla="*/ 21 h 27"/>
                <a:gd name="T14" fmla="*/ 19 w 21"/>
                <a:gd name="T15" fmla="*/ 20 h 27"/>
                <a:gd name="T16" fmla="*/ 20 w 21"/>
                <a:gd name="T17" fmla="*/ 17 h 27"/>
                <a:gd name="T18" fmla="*/ 21 w 21"/>
                <a:gd name="T19" fmla="*/ 17 h 27"/>
                <a:gd name="T20" fmla="*/ 20 w 21"/>
                <a:gd name="T21" fmla="*/ 21 h 27"/>
                <a:gd name="T22" fmla="*/ 17 w 21"/>
                <a:gd name="T23" fmla="*/ 24 h 27"/>
                <a:gd name="T24" fmla="*/ 14 w 21"/>
                <a:gd name="T25" fmla="*/ 27 h 27"/>
                <a:gd name="T26" fmla="*/ 12 w 21"/>
                <a:gd name="T27" fmla="*/ 27 h 27"/>
                <a:gd name="T28" fmla="*/ 7 w 21"/>
                <a:gd name="T29" fmla="*/ 25 h 27"/>
                <a:gd name="T30" fmla="*/ 3 w 21"/>
                <a:gd name="T31" fmla="*/ 24 h 27"/>
                <a:gd name="T32" fmla="*/ 0 w 21"/>
                <a:gd name="T33" fmla="*/ 20 h 27"/>
                <a:gd name="T34" fmla="*/ 0 w 21"/>
                <a:gd name="T35" fmla="*/ 14 h 27"/>
                <a:gd name="T36" fmla="*/ 0 w 21"/>
                <a:gd name="T37" fmla="*/ 10 h 27"/>
                <a:gd name="T38" fmla="*/ 2 w 21"/>
                <a:gd name="T39" fmla="*/ 7 h 27"/>
                <a:gd name="T40" fmla="*/ 3 w 21"/>
                <a:gd name="T41" fmla="*/ 4 h 27"/>
                <a:gd name="T42" fmla="*/ 7 w 21"/>
                <a:gd name="T43" fmla="*/ 1 h 27"/>
                <a:gd name="T44" fmla="*/ 12 w 21"/>
                <a:gd name="T45" fmla="*/ 0 h 27"/>
                <a:gd name="T46" fmla="*/ 16 w 21"/>
                <a:gd name="T47" fmla="*/ 1 h 27"/>
                <a:gd name="T48" fmla="*/ 19 w 21"/>
                <a:gd name="T49" fmla="*/ 3 h 27"/>
                <a:gd name="T50" fmla="*/ 20 w 21"/>
                <a:gd name="T51" fmla="*/ 6 h 27"/>
                <a:gd name="T52" fmla="*/ 21 w 21"/>
                <a:gd name="T53" fmla="*/ 10 h 27"/>
                <a:gd name="T54" fmla="*/ 5 w 21"/>
                <a:gd name="T55" fmla="*/ 10 h 27"/>
                <a:gd name="T56" fmla="*/ 5 w 21"/>
                <a:gd name="T57" fmla="*/ 8 h 27"/>
                <a:gd name="T58" fmla="*/ 16 w 21"/>
                <a:gd name="T59" fmla="*/ 8 h 27"/>
                <a:gd name="T60" fmla="*/ 14 w 21"/>
                <a:gd name="T61" fmla="*/ 7 h 27"/>
                <a:gd name="T62" fmla="*/ 14 w 21"/>
                <a:gd name="T63" fmla="*/ 6 h 27"/>
                <a:gd name="T64" fmla="*/ 14 w 21"/>
                <a:gd name="T65" fmla="*/ 4 h 27"/>
                <a:gd name="T66" fmla="*/ 13 w 21"/>
                <a:gd name="T67" fmla="*/ 3 h 27"/>
                <a:gd name="T68" fmla="*/ 12 w 21"/>
                <a:gd name="T69" fmla="*/ 3 h 27"/>
                <a:gd name="T70" fmla="*/ 10 w 21"/>
                <a:gd name="T71" fmla="*/ 3 h 27"/>
                <a:gd name="T72" fmla="*/ 7 w 21"/>
                <a:gd name="T73" fmla="*/ 3 h 27"/>
                <a:gd name="T74" fmla="*/ 6 w 21"/>
                <a:gd name="T75" fmla="*/ 4 h 27"/>
                <a:gd name="T76" fmla="*/ 5 w 21"/>
                <a:gd name="T77" fmla="*/ 6 h 27"/>
                <a:gd name="T78" fmla="*/ 5 w 21"/>
                <a:gd name="T79" fmla="*/ 8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5" y="10"/>
                  </a:moveTo>
                  <a:lnTo>
                    <a:pt x="5" y="15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16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60"/>
            <p:cNvSpPr>
              <a:spLocks/>
            </p:cNvSpPr>
            <p:nvPr/>
          </p:nvSpPr>
          <p:spPr bwMode="auto">
            <a:xfrm>
              <a:off x="3337" y="2171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0 w 19"/>
                <a:gd name="T5" fmla="*/ 3 h 27"/>
                <a:gd name="T6" fmla="*/ 13 w 19"/>
                <a:gd name="T7" fmla="*/ 1 h 27"/>
                <a:gd name="T8" fmla="*/ 14 w 19"/>
                <a:gd name="T9" fmla="*/ 0 h 27"/>
                <a:gd name="T10" fmla="*/ 16 w 19"/>
                <a:gd name="T11" fmla="*/ 0 h 27"/>
                <a:gd name="T12" fmla="*/ 17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6 h 27"/>
                <a:gd name="T20" fmla="*/ 17 w 19"/>
                <a:gd name="T21" fmla="*/ 6 h 27"/>
                <a:gd name="T22" fmla="*/ 17 w 19"/>
                <a:gd name="T23" fmla="*/ 7 h 27"/>
                <a:gd name="T24" fmla="*/ 16 w 19"/>
                <a:gd name="T25" fmla="*/ 7 h 27"/>
                <a:gd name="T26" fmla="*/ 14 w 19"/>
                <a:gd name="T27" fmla="*/ 7 h 27"/>
                <a:gd name="T28" fmla="*/ 14 w 19"/>
                <a:gd name="T29" fmla="*/ 6 h 27"/>
                <a:gd name="T30" fmla="*/ 13 w 19"/>
                <a:gd name="T31" fmla="*/ 4 h 27"/>
                <a:gd name="T32" fmla="*/ 12 w 19"/>
                <a:gd name="T33" fmla="*/ 4 h 27"/>
                <a:gd name="T34" fmla="*/ 12 w 19"/>
                <a:gd name="T35" fmla="*/ 4 h 27"/>
                <a:gd name="T36" fmla="*/ 12 w 19"/>
                <a:gd name="T37" fmla="*/ 6 h 27"/>
                <a:gd name="T38" fmla="*/ 10 w 19"/>
                <a:gd name="T39" fmla="*/ 7 h 27"/>
                <a:gd name="T40" fmla="*/ 9 w 19"/>
                <a:gd name="T41" fmla="*/ 8 h 27"/>
                <a:gd name="T42" fmla="*/ 9 w 19"/>
                <a:gd name="T43" fmla="*/ 20 h 27"/>
                <a:gd name="T44" fmla="*/ 9 w 19"/>
                <a:gd name="T45" fmla="*/ 22 h 27"/>
                <a:gd name="T46" fmla="*/ 9 w 19"/>
                <a:gd name="T47" fmla="*/ 24 h 27"/>
                <a:gd name="T48" fmla="*/ 9 w 19"/>
                <a:gd name="T49" fmla="*/ 24 h 27"/>
                <a:gd name="T50" fmla="*/ 10 w 19"/>
                <a:gd name="T51" fmla="*/ 25 h 27"/>
                <a:gd name="T52" fmla="*/ 12 w 19"/>
                <a:gd name="T53" fmla="*/ 25 h 27"/>
                <a:gd name="T54" fmla="*/ 13 w 19"/>
                <a:gd name="T55" fmla="*/ 25 h 27"/>
                <a:gd name="T56" fmla="*/ 13 w 19"/>
                <a:gd name="T57" fmla="*/ 27 h 27"/>
                <a:gd name="T58" fmla="*/ 0 w 19"/>
                <a:gd name="T59" fmla="*/ 27 h 27"/>
                <a:gd name="T60" fmla="*/ 0 w 19"/>
                <a:gd name="T61" fmla="*/ 25 h 27"/>
                <a:gd name="T62" fmla="*/ 2 w 19"/>
                <a:gd name="T63" fmla="*/ 25 h 27"/>
                <a:gd name="T64" fmla="*/ 3 w 19"/>
                <a:gd name="T65" fmla="*/ 25 h 27"/>
                <a:gd name="T66" fmla="*/ 3 w 19"/>
                <a:gd name="T67" fmla="*/ 24 h 27"/>
                <a:gd name="T68" fmla="*/ 3 w 19"/>
                <a:gd name="T69" fmla="*/ 24 h 27"/>
                <a:gd name="T70" fmla="*/ 3 w 19"/>
                <a:gd name="T71" fmla="*/ 22 h 27"/>
                <a:gd name="T72" fmla="*/ 3 w 19"/>
                <a:gd name="T73" fmla="*/ 20 h 27"/>
                <a:gd name="T74" fmla="*/ 3 w 19"/>
                <a:gd name="T75" fmla="*/ 11 h 27"/>
                <a:gd name="T76" fmla="*/ 3 w 19"/>
                <a:gd name="T77" fmla="*/ 7 h 27"/>
                <a:gd name="T78" fmla="*/ 3 w 19"/>
                <a:gd name="T79" fmla="*/ 6 h 27"/>
                <a:gd name="T80" fmla="*/ 3 w 19"/>
                <a:gd name="T81" fmla="*/ 4 h 27"/>
                <a:gd name="T82" fmla="*/ 3 w 19"/>
                <a:gd name="T83" fmla="*/ 4 h 27"/>
                <a:gd name="T84" fmla="*/ 3 w 19"/>
                <a:gd name="T85" fmla="*/ 4 h 27"/>
                <a:gd name="T86" fmla="*/ 2 w 19"/>
                <a:gd name="T87" fmla="*/ 4 h 27"/>
                <a:gd name="T88" fmla="*/ 2 w 19"/>
                <a:gd name="T89" fmla="*/ 4 h 27"/>
                <a:gd name="T90" fmla="*/ 0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Freeform 61"/>
            <p:cNvSpPr>
              <a:spLocks/>
            </p:cNvSpPr>
            <p:nvPr/>
          </p:nvSpPr>
          <p:spPr bwMode="auto">
            <a:xfrm>
              <a:off x="2392" y="2227"/>
              <a:ext cx="31" cy="38"/>
            </a:xfrm>
            <a:custGeom>
              <a:avLst/>
              <a:gdLst>
                <a:gd name="T0" fmla="*/ 3 w 31"/>
                <a:gd name="T1" fmla="*/ 24 h 38"/>
                <a:gd name="T2" fmla="*/ 4 w 31"/>
                <a:gd name="T3" fmla="*/ 25 h 38"/>
                <a:gd name="T4" fmla="*/ 4 w 31"/>
                <a:gd name="T5" fmla="*/ 31 h 38"/>
                <a:gd name="T6" fmla="*/ 10 w 31"/>
                <a:gd name="T7" fmla="*/ 36 h 38"/>
                <a:gd name="T8" fmla="*/ 17 w 31"/>
                <a:gd name="T9" fmla="*/ 36 h 38"/>
                <a:gd name="T10" fmla="*/ 20 w 31"/>
                <a:gd name="T11" fmla="*/ 32 h 38"/>
                <a:gd name="T12" fmla="*/ 20 w 31"/>
                <a:gd name="T13" fmla="*/ 28 h 38"/>
                <a:gd name="T14" fmla="*/ 18 w 31"/>
                <a:gd name="T15" fmla="*/ 24 h 38"/>
                <a:gd name="T16" fmla="*/ 12 w 31"/>
                <a:gd name="T17" fmla="*/ 18 h 38"/>
                <a:gd name="T18" fmla="*/ 8 w 31"/>
                <a:gd name="T19" fmla="*/ 14 h 38"/>
                <a:gd name="T20" fmla="*/ 7 w 31"/>
                <a:gd name="T21" fmla="*/ 8 h 38"/>
                <a:gd name="T22" fmla="*/ 10 w 31"/>
                <a:gd name="T23" fmla="*/ 3 h 38"/>
                <a:gd name="T24" fmla="*/ 18 w 31"/>
                <a:gd name="T25" fmla="*/ 0 h 38"/>
                <a:gd name="T26" fmla="*/ 21 w 31"/>
                <a:gd name="T27" fmla="*/ 0 h 38"/>
                <a:gd name="T28" fmla="*/ 24 w 31"/>
                <a:gd name="T29" fmla="*/ 1 h 38"/>
                <a:gd name="T30" fmla="*/ 25 w 31"/>
                <a:gd name="T31" fmla="*/ 1 h 38"/>
                <a:gd name="T32" fmla="*/ 27 w 31"/>
                <a:gd name="T33" fmla="*/ 1 h 38"/>
                <a:gd name="T34" fmla="*/ 28 w 31"/>
                <a:gd name="T35" fmla="*/ 1 h 38"/>
                <a:gd name="T36" fmla="*/ 29 w 31"/>
                <a:gd name="T37" fmla="*/ 0 h 38"/>
                <a:gd name="T38" fmla="*/ 28 w 31"/>
                <a:gd name="T39" fmla="*/ 11 h 38"/>
                <a:gd name="T40" fmla="*/ 27 w 31"/>
                <a:gd name="T41" fmla="*/ 10 h 38"/>
                <a:gd name="T42" fmla="*/ 25 w 31"/>
                <a:gd name="T43" fmla="*/ 6 h 38"/>
                <a:gd name="T44" fmla="*/ 21 w 31"/>
                <a:gd name="T45" fmla="*/ 1 h 38"/>
                <a:gd name="T46" fmla="*/ 15 w 31"/>
                <a:gd name="T47" fmla="*/ 1 h 38"/>
                <a:gd name="T48" fmla="*/ 12 w 31"/>
                <a:gd name="T49" fmla="*/ 4 h 38"/>
                <a:gd name="T50" fmla="*/ 12 w 31"/>
                <a:gd name="T51" fmla="*/ 8 h 38"/>
                <a:gd name="T52" fmla="*/ 15 w 31"/>
                <a:gd name="T53" fmla="*/ 13 h 38"/>
                <a:gd name="T54" fmla="*/ 22 w 31"/>
                <a:gd name="T55" fmla="*/ 20 h 38"/>
                <a:gd name="T56" fmla="*/ 25 w 31"/>
                <a:gd name="T57" fmla="*/ 25 h 38"/>
                <a:gd name="T58" fmla="*/ 25 w 31"/>
                <a:gd name="T59" fmla="*/ 29 h 38"/>
                <a:gd name="T60" fmla="*/ 22 w 31"/>
                <a:gd name="T61" fmla="*/ 35 h 38"/>
                <a:gd name="T62" fmla="*/ 17 w 31"/>
                <a:gd name="T63" fmla="*/ 38 h 38"/>
                <a:gd name="T64" fmla="*/ 11 w 31"/>
                <a:gd name="T65" fmla="*/ 38 h 38"/>
                <a:gd name="T66" fmla="*/ 8 w 31"/>
                <a:gd name="T67" fmla="*/ 36 h 38"/>
                <a:gd name="T68" fmla="*/ 4 w 31"/>
                <a:gd name="T69" fmla="*/ 35 h 38"/>
                <a:gd name="T70" fmla="*/ 3 w 31"/>
                <a:gd name="T71" fmla="*/ 36 h 38"/>
                <a:gd name="T72" fmla="*/ 0 w 31"/>
                <a:gd name="T73" fmla="*/ 38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38"/>
                <a:gd name="T113" fmla="*/ 31 w 31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38">
                  <a:moveTo>
                    <a:pt x="0" y="38"/>
                  </a:moveTo>
                  <a:lnTo>
                    <a:pt x="3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7" y="36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1" y="29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18" y="24"/>
                  </a:lnTo>
                  <a:lnTo>
                    <a:pt x="15" y="21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2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26" name="Picture 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2237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27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2237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28" name="Freeform 64"/>
            <p:cNvSpPr>
              <a:spLocks/>
            </p:cNvSpPr>
            <p:nvPr/>
          </p:nvSpPr>
          <p:spPr bwMode="auto">
            <a:xfrm>
              <a:off x="2534" y="2227"/>
              <a:ext cx="32" cy="38"/>
            </a:xfrm>
            <a:custGeom>
              <a:avLst/>
              <a:gdLst>
                <a:gd name="T0" fmla="*/ 1 w 32"/>
                <a:gd name="T1" fmla="*/ 38 h 38"/>
                <a:gd name="T2" fmla="*/ 4 w 32"/>
                <a:gd name="T3" fmla="*/ 7 h 38"/>
                <a:gd name="T4" fmla="*/ 4 w 32"/>
                <a:gd name="T5" fmla="*/ 6 h 38"/>
                <a:gd name="T6" fmla="*/ 4 w 32"/>
                <a:gd name="T7" fmla="*/ 4 h 38"/>
                <a:gd name="T8" fmla="*/ 4 w 32"/>
                <a:gd name="T9" fmla="*/ 3 h 38"/>
                <a:gd name="T10" fmla="*/ 2 w 32"/>
                <a:gd name="T11" fmla="*/ 1 h 38"/>
                <a:gd name="T12" fmla="*/ 1 w 32"/>
                <a:gd name="T13" fmla="*/ 1 h 38"/>
                <a:gd name="T14" fmla="*/ 0 w 32"/>
                <a:gd name="T15" fmla="*/ 1 h 38"/>
                <a:gd name="T16" fmla="*/ 0 w 32"/>
                <a:gd name="T17" fmla="*/ 1 h 38"/>
                <a:gd name="T18" fmla="*/ 0 w 32"/>
                <a:gd name="T19" fmla="*/ 0 h 38"/>
                <a:gd name="T20" fmla="*/ 14 w 32"/>
                <a:gd name="T21" fmla="*/ 0 h 38"/>
                <a:gd name="T22" fmla="*/ 14 w 32"/>
                <a:gd name="T23" fmla="*/ 1 h 38"/>
                <a:gd name="T24" fmla="*/ 11 w 32"/>
                <a:gd name="T25" fmla="*/ 1 h 38"/>
                <a:gd name="T26" fmla="*/ 11 w 32"/>
                <a:gd name="T27" fmla="*/ 1 h 38"/>
                <a:gd name="T28" fmla="*/ 9 w 32"/>
                <a:gd name="T29" fmla="*/ 3 h 38"/>
                <a:gd name="T30" fmla="*/ 9 w 32"/>
                <a:gd name="T31" fmla="*/ 3 h 38"/>
                <a:gd name="T32" fmla="*/ 8 w 32"/>
                <a:gd name="T33" fmla="*/ 4 h 38"/>
                <a:gd name="T34" fmla="*/ 8 w 32"/>
                <a:gd name="T35" fmla="*/ 7 h 38"/>
                <a:gd name="T36" fmla="*/ 7 w 32"/>
                <a:gd name="T37" fmla="*/ 29 h 38"/>
                <a:gd name="T38" fmla="*/ 21 w 32"/>
                <a:gd name="T39" fmla="*/ 10 h 38"/>
                <a:gd name="T40" fmla="*/ 22 w 32"/>
                <a:gd name="T41" fmla="*/ 7 h 38"/>
                <a:gd name="T42" fmla="*/ 23 w 32"/>
                <a:gd name="T43" fmla="*/ 4 h 38"/>
                <a:gd name="T44" fmla="*/ 23 w 32"/>
                <a:gd name="T45" fmla="*/ 4 h 38"/>
                <a:gd name="T46" fmla="*/ 23 w 32"/>
                <a:gd name="T47" fmla="*/ 3 h 38"/>
                <a:gd name="T48" fmla="*/ 23 w 32"/>
                <a:gd name="T49" fmla="*/ 3 h 38"/>
                <a:gd name="T50" fmla="*/ 23 w 32"/>
                <a:gd name="T51" fmla="*/ 1 h 38"/>
                <a:gd name="T52" fmla="*/ 22 w 32"/>
                <a:gd name="T53" fmla="*/ 1 h 38"/>
                <a:gd name="T54" fmla="*/ 21 w 32"/>
                <a:gd name="T55" fmla="*/ 1 h 38"/>
                <a:gd name="T56" fmla="*/ 21 w 32"/>
                <a:gd name="T57" fmla="*/ 0 h 38"/>
                <a:gd name="T58" fmla="*/ 32 w 32"/>
                <a:gd name="T59" fmla="*/ 0 h 38"/>
                <a:gd name="T60" fmla="*/ 32 w 32"/>
                <a:gd name="T61" fmla="*/ 1 h 38"/>
                <a:gd name="T62" fmla="*/ 30 w 32"/>
                <a:gd name="T63" fmla="*/ 1 h 38"/>
                <a:gd name="T64" fmla="*/ 30 w 32"/>
                <a:gd name="T65" fmla="*/ 1 h 38"/>
                <a:gd name="T66" fmla="*/ 29 w 32"/>
                <a:gd name="T67" fmla="*/ 3 h 38"/>
                <a:gd name="T68" fmla="*/ 26 w 32"/>
                <a:gd name="T69" fmla="*/ 4 h 38"/>
                <a:gd name="T70" fmla="*/ 25 w 32"/>
                <a:gd name="T71" fmla="*/ 6 h 38"/>
                <a:gd name="T72" fmla="*/ 22 w 32"/>
                <a:gd name="T73" fmla="*/ 10 h 38"/>
                <a:gd name="T74" fmla="*/ 2 w 32"/>
                <a:gd name="T75" fmla="*/ 38 h 38"/>
                <a:gd name="T76" fmla="*/ 1 w 32"/>
                <a:gd name="T77" fmla="*/ 38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38"/>
                <a:gd name="T119" fmla="*/ 32 w 32"/>
                <a:gd name="T120" fmla="*/ 38 h 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38">
                  <a:moveTo>
                    <a:pt x="1" y="38"/>
                  </a:move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7" y="29"/>
                  </a:lnTo>
                  <a:lnTo>
                    <a:pt x="21" y="10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2" y="10"/>
                  </a:lnTo>
                  <a:lnTo>
                    <a:pt x="2" y="38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65"/>
            <p:cNvSpPr>
              <a:spLocks noEditPoints="1"/>
            </p:cNvSpPr>
            <p:nvPr/>
          </p:nvSpPr>
          <p:spPr bwMode="auto">
            <a:xfrm>
              <a:off x="2560" y="2227"/>
              <a:ext cx="34" cy="38"/>
            </a:xfrm>
            <a:custGeom>
              <a:avLst/>
              <a:gdLst>
                <a:gd name="T0" fmla="*/ 10 w 34"/>
                <a:gd name="T1" fmla="*/ 0 h 38"/>
                <a:gd name="T2" fmla="*/ 23 w 34"/>
                <a:gd name="T3" fmla="*/ 0 h 38"/>
                <a:gd name="T4" fmla="*/ 28 w 34"/>
                <a:gd name="T5" fmla="*/ 0 h 38"/>
                <a:gd name="T6" fmla="*/ 31 w 34"/>
                <a:gd name="T7" fmla="*/ 3 h 38"/>
                <a:gd name="T8" fmla="*/ 34 w 34"/>
                <a:gd name="T9" fmla="*/ 6 h 38"/>
                <a:gd name="T10" fmla="*/ 34 w 34"/>
                <a:gd name="T11" fmla="*/ 8 h 38"/>
                <a:gd name="T12" fmla="*/ 34 w 34"/>
                <a:gd name="T13" fmla="*/ 11 h 38"/>
                <a:gd name="T14" fmla="*/ 32 w 34"/>
                <a:gd name="T15" fmla="*/ 14 h 38"/>
                <a:gd name="T16" fmla="*/ 30 w 34"/>
                <a:gd name="T17" fmla="*/ 15 h 38"/>
                <a:gd name="T18" fmla="*/ 27 w 34"/>
                <a:gd name="T19" fmla="*/ 18 h 38"/>
                <a:gd name="T20" fmla="*/ 24 w 34"/>
                <a:gd name="T21" fmla="*/ 18 h 38"/>
                <a:gd name="T22" fmla="*/ 20 w 34"/>
                <a:gd name="T23" fmla="*/ 20 h 38"/>
                <a:gd name="T24" fmla="*/ 17 w 34"/>
                <a:gd name="T25" fmla="*/ 20 h 38"/>
                <a:gd name="T26" fmla="*/ 14 w 34"/>
                <a:gd name="T27" fmla="*/ 20 h 38"/>
                <a:gd name="T28" fmla="*/ 11 w 34"/>
                <a:gd name="T29" fmla="*/ 29 h 38"/>
                <a:gd name="T30" fmla="*/ 10 w 34"/>
                <a:gd name="T31" fmla="*/ 32 h 38"/>
                <a:gd name="T32" fmla="*/ 10 w 34"/>
                <a:gd name="T33" fmla="*/ 34 h 38"/>
                <a:gd name="T34" fmla="*/ 10 w 34"/>
                <a:gd name="T35" fmla="*/ 35 h 38"/>
                <a:gd name="T36" fmla="*/ 11 w 34"/>
                <a:gd name="T37" fmla="*/ 35 h 38"/>
                <a:gd name="T38" fmla="*/ 13 w 34"/>
                <a:gd name="T39" fmla="*/ 36 h 38"/>
                <a:gd name="T40" fmla="*/ 14 w 34"/>
                <a:gd name="T41" fmla="*/ 36 h 38"/>
                <a:gd name="T42" fmla="*/ 14 w 34"/>
                <a:gd name="T43" fmla="*/ 38 h 38"/>
                <a:gd name="T44" fmla="*/ 0 w 34"/>
                <a:gd name="T45" fmla="*/ 38 h 38"/>
                <a:gd name="T46" fmla="*/ 0 w 34"/>
                <a:gd name="T47" fmla="*/ 36 h 38"/>
                <a:gd name="T48" fmla="*/ 3 w 34"/>
                <a:gd name="T49" fmla="*/ 36 h 38"/>
                <a:gd name="T50" fmla="*/ 4 w 34"/>
                <a:gd name="T51" fmla="*/ 35 h 38"/>
                <a:gd name="T52" fmla="*/ 6 w 34"/>
                <a:gd name="T53" fmla="*/ 34 h 38"/>
                <a:gd name="T54" fmla="*/ 6 w 34"/>
                <a:gd name="T55" fmla="*/ 29 h 38"/>
                <a:gd name="T56" fmla="*/ 13 w 34"/>
                <a:gd name="T57" fmla="*/ 8 h 38"/>
                <a:gd name="T58" fmla="*/ 13 w 34"/>
                <a:gd name="T59" fmla="*/ 6 h 38"/>
                <a:gd name="T60" fmla="*/ 14 w 34"/>
                <a:gd name="T61" fmla="*/ 3 h 38"/>
                <a:gd name="T62" fmla="*/ 13 w 34"/>
                <a:gd name="T63" fmla="*/ 3 h 38"/>
                <a:gd name="T64" fmla="*/ 13 w 34"/>
                <a:gd name="T65" fmla="*/ 1 h 38"/>
                <a:gd name="T66" fmla="*/ 11 w 34"/>
                <a:gd name="T67" fmla="*/ 1 h 38"/>
                <a:gd name="T68" fmla="*/ 9 w 34"/>
                <a:gd name="T69" fmla="*/ 1 h 38"/>
                <a:gd name="T70" fmla="*/ 10 w 34"/>
                <a:gd name="T71" fmla="*/ 0 h 38"/>
                <a:gd name="T72" fmla="*/ 14 w 34"/>
                <a:gd name="T73" fmla="*/ 18 h 38"/>
                <a:gd name="T74" fmla="*/ 17 w 34"/>
                <a:gd name="T75" fmla="*/ 18 h 38"/>
                <a:gd name="T76" fmla="*/ 20 w 34"/>
                <a:gd name="T77" fmla="*/ 18 h 38"/>
                <a:gd name="T78" fmla="*/ 21 w 34"/>
                <a:gd name="T79" fmla="*/ 18 h 38"/>
                <a:gd name="T80" fmla="*/ 24 w 34"/>
                <a:gd name="T81" fmla="*/ 17 h 38"/>
                <a:gd name="T82" fmla="*/ 25 w 34"/>
                <a:gd name="T83" fmla="*/ 15 h 38"/>
                <a:gd name="T84" fmla="*/ 27 w 34"/>
                <a:gd name="T85" fmla="*/ 13 h 38"/>
                <a:gd name="T86" fmla="*/ 28 w 34"/>
                <a:gd name="T87" fmla="*/ 10 h 38"/>
                <a:gd name="T88" fmla="*/ 28 w 34"/>
                <a:gd name="T89" fmla="*/ 8 h 38"/>
                <a:gd name="T90" fmla="*/ 28 w 34"/>
                <a:gd name="T91" fmla="*/ 6 h 38"/>
                <a:gd name="T92" fmla="*/ 27 w 34"/>
                <a:gd name="T93" fmla="*/ 3 h 38"/>
                <a:gd name="T94" fmla="*/ 25 w 34"/>
                <a:gd name="T95" fmla="*/ 3 h 38"/>
                <a:gd name="T96" fmla="*/ 23 w 34"/>
                <a:gd name="T97" fmla="*/ 1 h 38"/>
                <a:gd name="T98" fmla="*/ 21 w 34"/>
                <a:gd name="T99" fmla="*/ 1 h 38"/>
                <a:gd name="T100" fmla="*/ 18 w 34"/>
                <a:gd name="T101" fmla="*/ 3 h 38"/>
                <a:gd name="T102" fmla="*/ 14 w 34"/>
                <a:gd name="T103" fmla="*/ 18 h 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38"/>
                <a:gd name="T158" fmla="*/ 34 w 34"/>
                <a:gd name="T159" fmla="*/ 38 h 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38">
                  <a:moveTo>
                    <a:pt x="10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2" y="14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1" y="29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10" y="0"/>
                  </a:lnTo>
                  <a:close/>
                  <a:moveTo>
                    <a:pt x="14" y="18"/>
                  </a:moveTo>
                  <a:lnTo>
                    <a:pt x="17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30" name="Picture 6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7" y="22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31" name="Picture 6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7" y="2244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32" name="Freeform 68"/>
            <p:cNvSpPr>
              <a:spLocks/>
            </p:cNvSpPr>
            <p:nvPr/>
          </p:nvSpPr>
          <p:spPr bwMode="auto">
            <a:xfrm>
              <a:off x="2982" y="2227"/>
              <a:ext cx="12" cy="49"/>
            </a:xfrm>
            <a:custGeom>
              <a:avLst/>
              <a:gdLst>
                <a:gd name="T0" fmla="*/ 12 w 12"/>
                <a:gd name="T1" fmla="*/ 49 h 49"/>
                <a:gd name="T2" fmla="*/ 0 w 12"/>
                <a:gd name="T3" fmla="*/ 49 h 49"/>
                <a:gd name="T4" fmla="*/ 0 w 12"/>
                <a:gd name="T5" fmla="*/ 0 h 49"/>
                <a:gd name="T6" fmla="*/ 12 w 12"/>
                <a:gd name="T7" fmla="*/ 0 h 49"/>
                <a:gd name="T8" fmla="*/ 12 w 12"/>
                <a:gd name="T9" fmla="*/ 1 h 49"/>
                <a:gd name="T10" fmla="*/ 5 w 12"/>
                <a:gd name="T11" fmla="*/ 1 h 49"/>
                <a:gd name="T12" fmla="*/ 5 w 12"/>
                <a:gd name="T13" fmla="*/ 46 h 49"/>
                <a:gd name="T14" fmla="*/ 12 w 12"/>
                <a:gd name="T15" fmla="*/ 46 h 49"/>
                <a:gd name="T16" fmla="*/ 12 w 12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5" y="1"/>
                  </a:lnTo>
                  <a:lnTo>
                    <a:pt x="5" y="46"/>
                  </a:lnTo>
                  <a:lnTo>
                    <a:pt x="12" y="46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Freeform 69"/>
            <p:cNvSpPr>
              <a:spLocks noEditPoints="1"/>
            </p:cNvSpPr>
            <p:nvPr/>
          </p:nvSpPr>
          <p:spPr bwMode="auto">
            <a:xfrm>
              <a:off x="2998" y="2227"/>
              <a:ext cx="24" cy="38"/>
            </a:xfrm>
            <a:custGeom>
              <a:avLst/>
              <a:gdLst>
                <a:gd name="T0" fmla="*/ 0 w 24"/>
                <a:gd name="T1" fmla="*/ 20 h 38"/>
                <a:gd name="T2" fmla="*/ 0 w 24"/>
                <a:gd name="T3" fmla="*/ 13 h 38"/>
                <a:gd name="T4" fmla="*/ 1 w 24"/>
                <a:gd name="T5" fmla="*/ 8 h 38"/>
                <a:gd name="T6" fmla="*/ 4 w 24"/>
                <a:gd name="T7" fmla="*/ 4 h 38"/>
                <a:gd name="T8" fmla="*/ 7 w 24"/>
                <a:gd name="T9" fmla="*/ 1 h 38"/>
                <a:gd name="T10" fmla="*/ 10 w 24"/>
                <a:gd name="T11" fmla="*/ 0 h 38"/>
                <a:gd name="T12" fmla="*/ 12 w 24"/>
                <a:gd name="T13" fmla="*/ 0 h 38"/>
                <a:gd name="T14" fmla="*/ 15 w 24"/>
                <a:gd name="T15" fmla="*/ 0 h 38"/>
                <a:gd name="T16" fmla="*/ 19 w 24"/>
                <a:gd name="T17" fmla="*/ 4 h 38"/>
                <a:gd name="T18" fmla="*/ 22 w 24"/>
                <a:gd name="T19" fmla="*/ 8 h 38"/>
                <a:gd name="T20" fmla="*/ 24 w 24"/>
                <a:gd name="T21" fmla="*/ 13 h 38"/>
                <a:gd name="T22" fmla="*/ 24 w 24"/>
                <a:gd name="T23" fmla="*/ 18 h 38"/>
                <a:gd name="T24" fmla="*/ 24 w 24"/>
                <a:gd name="T25" fmla="*/ 24 h 38"/>
                <a:gd name="T26" fmla="*/ 22 w 24"/>
                <a:gd name="T27" fmla="*/ 29 h 38"/>
                <a:gd name="T28" fmla="*/ 19 w 24"/>
                <a:gd name="T29" fmla="*/ 34 h 38"/>
                <a:gd name="T30" fmla="*/ 17 w 24"/>
                <a:gd name="T31" fmla="*/ 36 h 38"/>
                <a:gd name="T32" fmla="*/ 14 w 24"/>
                <a:gd name="T33" fmla="*/ 38 h 38"/>
                <a:gd name="T34" fmla="*/ 11 w 24"/>
                <a:gd name="T35" fmla="*/ 38 h 38"/>
                <a:gd name="T36" fmla="*/ 8 w 24"/>
                <a:gd name="T37" fmla="*/ 38 h 38"/>
                <a:gd name="T38" fmla="*/ 5 w 24"/>
                <a:gd name="T39" fmla="*/ 35 h 38"/>
                <a:gd name="T40" fmla="*/ 3 w 24"/>
                <a:gd name="T41" fmla="*/ 32 h 38"/>
                <a:gd name="T42" fmla="*/ 1 w 24"/>
                <a:gd name="T43" fmla="*/ 25 h 38"/>
                <a:gd name="T44" fmla="*/ 0 w 24"/>
                <a:gd name="T45" fmla="*/ 20 h 38"/>
                <a:gd name="T46" fmla="*/ 5 w 24"/>
                <a:gd name="T47" fmla="*/ 20 h 38"/>
                <a:gd name="T48" fmla="*/ 5 w 24"/>
                <a:gd name="T49" fmla="*/ 27 h 38"/>
                <a:gd name="T50" fmla="*/ 7 w 24"/>
                <a:gd name="T51" fmla="*/ 32 h 38"/>
                <a:gd name="T52" fmla="*/ 10 w 24"/>
                <a:gd name="T53" fmla="*/ 35 h 38"/>
                <a:gd name="T54" fmla="*/ 11 w 24"/>
                <a:gd name="T55" fmla="*/ 36 h 38"/>
                <a:gd name="T56" fmla="*/ 12 w 24"/>
                <a:gd name="T57" fmla="*/ 36 h 38"/>
                <a:gd name="T58" fmla="*/ 15 w 24"/>
                <a:gd name="T59" fmla="*/ 35 h 38"/>
                <a:gd name="T60" fmla="*/ 17 w 24"/>
                <a:gd name="T61" fmla="*/ 34 h 38"/>
                <a:gd name="T62" fmla="*/ 17 w 24"/>
                <a:gd name="T63" fmla="*/ 31 h 38"/>
                <a:gd name="T64" fmla="*/ 18 w 24"/>
                <a:gd name="T65" fmla="*/ 25 h 38"/>
                <a:gd name="T66" fmla="*/ 18 w 24"/>
                <a:gd name="T67" fmla="*/ 17 h 38"/>
                <a:gd name="T68" fmla="*/ 18 w 24"/>
                <a:gd name="T69" fmla="*/ 11 h 38"/>
                <a:gd name="T70" fmla="*/ 17 w 24"/>
                <a:gd name="T71" fmla="*/ 7 h 38"/>
                <a:gd name="T72" fmla="*/ 15 w 24"/>
                <a:gd name="T73" fmla="*/ 4 h 38"/>
                <a:gd name="T74" fmla="*/ 14 w 24"/>
                <a:gd name="T75" fmla="*/ 1 h 38"/>
                <a:gd name="T76" fmla="*/ 14 w 24"/>
                <a:gd name="T77" fmla="*/ 1 h 38"/>
                <a:gd name="T78" fmla="*/ 12 w 24"/>
                <a:gd name="T79" fmla="*/ 1 h 38"/>
                <a:gd name="T80" fmla="*/ 10 w 24"/>
                <a:gd name="T81" fmla="*/ 1 h 38"/>
                <a:gd name="T82" fmla="*/ 8 w 24"/>
                <a:gd name="T83" fmla="*/ 3 h 38"/>
                <a:gd name="T84" fmla="*/ 7 w 24"/>
                <a:gd name="T85" fmla="*/ 6 h 38"/>
                <a:gd name="T86" fmla="*/ 5 w 24"/>
                <a:gd name="T87" fmla="*/ 10 h 38"/>
                <a:gd name="T88" fmla="*/ 5 w 24"/>
                <a:gd name="T89" fmla="*/ 15 h 38"/>
                <a:gd name="T90" fmla="*/ 5 w 24"/>
                <a:gd name="T91" fmla="*/ 2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38"/>
                <a:gd name="T140" fmla="*/ 24 w 24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38">
                  <a:moveTo>
                    <a:pt x="0" y="20"/>
                  </a:move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2" y="29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close/>
                  <a:moveTo>
                    <a:pt x="5" y="20"/>
                  </a:moveTo>
                  <a:lnTo>
                    <a:pt x="5" y="27"/>
                  </a:lnTo>
                  <a:lnTo>
                    <a:pt x="7" y="32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5" y="35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Freeform 70"/>
            <p:cNvSpPr>
              <a:spLocks/>
            </p:cNvSpPr>
            <p:nvPr/>
          </p:nvSpPr>
          <p:spPr bwMode="auto">
            <a:xfrm>
              <a:off x="3027" y="2258"/>
              <a:ext cx="7" cy="15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4 h 15"/>
                <a:gd name="T4" fmla="*/ 3 w 7"/>
                <a:gd name="T5" fmla="*/ 12 h 15"/>
                <a:gd name="T6" fmla="*/ 4 w 7"/>
                <a:gd name="T7" fmla="*/ 11 h 15"/>
                <a:gd name="T8" fmla="*/ 6 w 7"/>
                <a:gd name="T9" fmla="*/ 10 h 15"/>
                <a:gd name="T10" fmla="*/ 6 w 7"/>
                <a:gd name="T11" fmla="*/ 7 h 15"/>
                <a:gd name="T12" fmla="*/ 6 w 7"/>
                <a:gd name="T13" fmla="*/ 7 h 15"/>
                <a:gd name="T14" fmla="*/ 6 w 7"/>
                <a:gd name="T15" fmla="*/ 7 h 15"/>
                <a:gd name="T16" fmla="*/ 6 w 7"/>
                <a:gd name="T17" fmla="*/ 7 h 15"/>
                <a:gd name="T18" fmla="*/ 6 w 7"/>
                <a:gd name="T19" fmla="*/ 5 h 15"/>
                <a:gd name="T20" fmla="*/ 4 w 7"/>
                <a:gd name="T21" fmla="*/ 7 h 15"/>
                <a:gd name="T22" fmla="*/ 4 w 7"/>
                <a:gd name="T23" fmla="*/ 7 h 15"/>
                <a:gd name="T24" fmla="*/ 3 w 7"/>
                <a:gd name="T25" fmla="*/ 7 h 15"/>
                <a:gd name="T26" fmla="*/ 3 w 7"/>
                <a:gd name="T27" fmla="*/ 7 h 15"/>
                <a:gd name="T28" fmla="*/ 2 w 7"/>
                <a:gd name="T29" fmla="*/ 7 h 15"/>
                <a:gd name="T30" fmla="*/ 0 w 7"/>
                <a:gd name="T31" fmla="*/ 5 h 15"/>
                <a:gd name="T32" fmla="*/ 0 w 7"/>
                <a:gd name="T33" fmla="*/ 5 h 15"/>
                <a:gd name="T34" fmla="*/ 0 w 7"/>
                <a:gd name="T35" fmla="*/ 4 h 15"/>
                <a:gd name="T36" fmla="*/ 0 w 7"/>
                <a:gd name="T37" fmla="*/ 3 h 15"/>
                <a:gd name="T38" fmla="*/ 0 w 7"/>
                <a:gd name="T39" fmla="*/ 1 h 15"/>
                <a:gd name="T40" fmla="*/ 2 w 7"/>
                <a:gd name="T41" fmla="*/ 1 h 15"/>
                <a:gd name="T42" fmla="*/ 3 w 7"/>
                <a:gd name="T43" fmla="*/ 0 h 15"/>
                <a:gd name="T44" fmla="*/ 4 w 7"/>
                <a:gd name="T45" fmla="*/ 1 h 15"/>
                <a:gd name="T46" fmla="*/ 6 w 7"/>
                <a:gd name="T47" fmla="*/ 3 h 15"/>
                <a:gd name="T48" fmla="*/ 7 w 7"/>
                <a:gd name="T49" fmla="*/ 4 h 15"/>
                <a:gd name="T50" fmla="*/ 7 w 7"/>
                <a:gd name="T51" fmla="*/ 7 h 15"/>
                <a:gd name="T52" fmla="*/ 7 w 7"/>
                <a:gd name="T53" fmla="*/ 8 h 15"/>
                <a:gd name="T54" fmla="*/ 6 w 7"/>
                <a:gd name="T55" fmla="*/ 11 h 15"/>
                <a:gd name="T56" fmla="*/ 3 w 7"/>
                <a:gd name="T57" fmla="*/ 14 h 15"/>
                <a:gd name="T58" fmla="*/ 0 w 7"/>
                <a:gd name="T59" fmla="*/ 15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"/>
                <a:gd name="T91" fmla="*/ 0 h 15"/>
                <a:gd name="T92" fmla="*/ 7 w 7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" h="15">
                  <a:moveTo>
                    <a:pt x="0" y="15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Freeform 71"/>
            <p:cNvSpPr>
              <a:spLocks/>
            </p:cNvSpPr>
            <p:nvPr/>
          </p:nvSpPr>
          <p:spPr bwMode="auto">
            <a:xfrm>
              <a:off x="3044" y="2227"/>
              <a:ext cx="16" cy="38"/>
            </a:xfrm>
            <a:custGeom>
              <a:avLst/>
              <a:gdLst>
                <a:gd name="T0" fmla="*/ 0 w 16"/>
                <a:gd name="T1" fmla="*/ 3 h 38"/>
                <a:gd name="T2" fmla="*/ 10 w 16"/>
                <a:gd name="T3" fmla="*/ 0 h 38"/>
                <a:gd name="T4" fmla="*/ 10 w 16"/>
                <a:gd name="T5" fmla="*/ 0 h 38"/>
                <a:gd name="T6" fmla="*/ 10 w 16"/>
                <a:gd name="T7" fmla="*/ 31 h 38"/>
                <a:gd name="T8" fmla="*/ 10 w 16"/>
                <a:gd name="T9" fmla="*/ 34 h 38"/>
                <a:gd name="T10" fmla="*/ 10 w 16"/>
                <a:gd name="T11" fmla="*/ 35 h 38"/>
                <a:gd name="T12" fmla="*/ 11 w 16"/>
                <a:gd name="T13" fmla="*/ 35 h 38"/>
                <a:gd name="T14" fmla="*/ 11 w 16"/>
                <a:gd name="T15" fmla="*/ 36 h 38"/>
                <a:gd name="T16" fmla="*/ 13 w 16"/>
                <a:gd name="T17" fmla="*/ 36 h 38"/>
                <a:gd name="T18" fmla="*/ 16 w 16"/>
                <a:gd name="T19" fmla="*/ 36 h 38"/>
                <a:gd name="T20" fmla="*/ 16 w 16"/>
                <a:gd name="T21" fmla="*/ 38 h 38"/>
                <a:gd name="T22" fmla="*/ 2 w 16"/>
                <a:gd name="T23" fmla="*/ 38 h 38"/>
                <a:gd name="T24" fmla="*/ 2 w 16"/>
                <a:gd name="T25" fmla="*/ 36 h 38"/>
                <a:gd name="T26" fmla="*/ 3 w 16"/>
                <a:gd name="T27" fmla="*/ 36 h 38"/>
                <a:gd name="T28" fmla="*/ 4 w 16"/>
                <a:gd name="T29" fmla="*/ 36 h 38"/>
                <a:gd name="T30" fmla="*/ 4 w 16"/>
                <a:gd name="T31" fmla="*/ 36 h 38"/>
                <a:gd name="T32" fmla="*/ 6 w 16"/>
                <a:gd name="T33" fmla="*/ 35 h 38"/>
                <a:gd name="T34" fmla="*/ 6 w 16"/>
                <a:gd name="T35" fmla="*/ 34 h 38"/>
                <a:gd name="T36" fmla="*/ 6 w 16"/>
                <a:gd name="T37" fmla="*/ 31 h 38"/>
                <a:gd name="T38" fmla="*/ 6 w 16"/>
                <a:gd name="T39" fmla="*/ 10 h 38"/>
                <a:gd name="T40" fmla="*/ 6 w 16"/>
                <a:gd name="T41" fmla="*/ 7 h 38"/>
                <a:gd name="T42" fmla="*/ 6 w 16"/>
                <a:gd name="T43" fmla="*/ 4 h 38"/>
                <a:gd name="T44" fmla="*/ 4 w 16"/>
                <a:gd name="T45" fmla="*/ 4 h 38"/>
                <a:gd name="T46" fmla="*/ 4 w 16"/>
                <a:gd name="T47" fmla="*/ 4 h 38"/>
                <a:gd name="T48" fmla="*/ 4 w 16"/>
                <a:gd name="T49" fmla="*/ 3 h 38"/>
                <a:gd name="T50" fmla="*/ 3 w 16"/>
                <a:gd name="T51" fmla="*/ 3 h 38"/>
                <a:gd name="T52" fmla="*/ 2 w 16"/>
                <a:gd name="T53" fmla="*/ 3 h 38"/>
                <a:gd name="T54" fmla="*/ 0 w 16"/>
                <a:gd name="T55" fmla="*/ 4 h 38"/>
                <a:gd name="T56" fmla="*/ 0 w 16"/>
                <a:gd name="T57" fmla="*/ 3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38"/>
                <a:gd name="T89" fmla="*/ 16 w 1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38">
                  <a:moveTo>
                    <a:pt x="0" y="3"/>
                  </a:moveTo>
                  <a:lnTo>
                    <a:pt x="10" y="0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Freeform 72"/>
            <p:cNvSpPr>
              <a:spLocks/>
            </p:cNvSpPr>
            <p:nvPr/>
          </p:nvSpPr>
          <p:spPr bwMode="auto">
            <a:xfrm>
              <a:off x="3068" y="2227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13 w 13"/>
                <a:gd name="T3" fmla="*/ 0 h 49"/>
                <a:gd name="T4" fmla="*/ 13 w 13"/>
                <a:gd name="T5" fmla="*/ 49 h 49"/>
                <a:gd name="T6" fmla="*/ 0 w 13"/>
                <a:gd name="T7" fmla="*/ 49 h 49"/>
                <a:gd name="T8" fmla="*/ 0 w 13"/>
                <a:gd name="T9" fmla="*/ 46 h 49"/>
                <a:gd name="T10" fmla="*/ 7 w 13"/>
                <a:gd name="T11" fmla="*/ 46 h 49"/>
                <a:gd name="T12" fmla="*/ 7 w 13"/>
                <a:gd name="T13" fmla="*/ 1 h 49"/>
                <a:gd name="T14" fmla="*/ 0 w 13"/>
                <a:gd name="T15" fmla="*/ 1 h 49"/>
                <a:gd name="T16" fmla="*/ 0 w 1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Freeform 73"/>
            <p:cNvSpPr>
              <a:spLocks/>
            </p:cNvSpPr>
            <p:nvPr/>
          </p:nvSpPr>
          <p:spPr bwMode="auto">
            <a:xfrm>
              <a:off x="3120" y="2227"/>
              <a:ext cx="32" cy="38"/>
            </a:xfrm>
            <a:custGeom>
              <a:avLst/>
              <a:gdLst>
                <a:gd name="T0" fmla="*/ 31 w 32"/>
                <a:gd name="T1" fmla="*/ 0 h 38"/>
                <a:gd name="T2" fmla="*/ 31 w 32"/>
                <a:gd name="T3" fmla="*/ 13 h 38"/>
                <a:gd name="T4" fmla="*/ 31 w 32"/>
                <a:gd name="T5" fmla="*/ 13 h 38"/>
                <a:gd name="T6" fmla="*/ 28 w 32"/>
                <a:gd name="T7" fmla="*/ 7 h 38"/>
                <a:gd name="T8" fmla="*/ 25 w 32"/>
                <a:gd name="T9" fmla="*/ 4 h 38"/>
                <a:gd name="T10" fmla="*/ 22 w 32"/>
                <a:gd name="T11" fmla="*/ 1 h 38"/>
                <a:gd name="T12" fmla="*/ 18 w 32"/>
                <a:gd name="T13" fmla="*/ 1 h 38"/>
                <a:gd name="T14" fmla="*/ 15 w 32"/>
                <a:gd name="T15" fmla="*/ 1 h 38"/>
                <a:gd name="T16" fmla="*/ 12 w 32"/>
                <a:gd name="T17" fmla="*/ 3 h 38"/>
                <a:gd name="T18" fmla="*/ 10 w 32"/>
                <a:gd name="T19" fmla="*/ 6 h 38"/>
                <a:gd name="T20" fmla="*/ 7 w 32"/>
                <a:gd name="T21" fmla="*/ 8 h 38"/>
                <a:gd name="T22" fmla="*/ 5 w 32"/>
                <a:gd name="T23" fmla="*/ 14 h 38"/>
                <a:gd name="T24" fmla="*/ 5 w 32"/>
                <a:gd name="T25" fmla="*/ 20 h 38"/>
                <a:gd name="T26" fmla="*/ 5 w 32"/>
                <a:gd name="T27" fmla="*/ 24 h 38"/>
                <a:gd name="T28" fmla="*/ 7 w 32"/>
                <a:gd name="T29" fmla="*/ 28 h 38"/>
                <a:gd name="T30" fmla="*/ 10 w 32"/>
                <a:gd name="T31" fmla="*/ 31 h 38"/>
                <a:gd name="T32" fmla="*/ 12 w 32"/>
                <a:gd name="T33" fmla="*/ 34 h 38"/>
                <a:gd name="T34" fmla="*/ 15 w 32"/>
                <a:gd name="T35" fmla="*/ 35 h 38"/>
                <a:gd name="T36" fmla="*/ 19 w 32"/>
                <a:gd name="T37" fmla="*/ 35 h 38"/>
                <a:gd name="T38" fmla="*/ 22 w 32"/>
                <a:gd name="T39" fmla="*/ 35 h 38"/>
                <a:gd name="T40" fmla="*/ 25 w 32"/>
                <a:gd name="T41" fmla="*/ 34 h 38"/>
                <a:gd name="T42" fmla="*/ 28 w 32"/>
                <a:gd name="T43" fmla="*/ 32 h 38"/>
                <a:gd name="T44" fmla="*/ 31 w 32"/>
                <a:gd name="T45" fmla="*/ 28 h 38"/>
                <a:gd name="T46" fmla="*/ 32 w 32"/>
                <a:gd name="T47" fmla="*/ 28 h 38"/>
                <a:gd name="T48" fmla="*/ 29 w 32"/>
                <a:gd name="T49" fmla="*/ 32 h 38"/>
                <a:gd name="T50" fmla="*/ 25 w 32"/>
                <a:gd name="T51" fmla="*/ 35 h 38"/>
                <a:gd name="T52" fmla="*/ 21 w 32"/>
                <a:gd name="T53" fmla="*/ 38 h 38"/>
                <a:gd name="T54" fmla="*/ 17 w 32"/>
                <a:gd name="T55" fmla="*/ 38 h 38"/>
                <a:gd name="T56" fmla="*/ 11 w 32"/>
                <a:gd name="T57" fmla="*/ 38 h 38"/>
                <a:gd name="T58" fmla="*/ 7 w 32"/>
                <a:gd name="T59" fmla="*/ 35 h 38"/>
                <a:gd name="T60" fmla="*/ 3 w 32"/>
                <a:gd name="T61" fmla="*/ 31 h 38"/>
                <a:gd name="T62" fmla="*/ 0 w 32"/>
                <a:gd name="T63" fmla="*/ 25 h 38"/>
                <a:gd name="T64" fmla="*/ 0 w 32"/>
                <a:gd name="T65" fmla="*/ 20 h 38"/>
                <a:gd name="T66" fmla="*/ 0 w 32"/>
                <a:gd name="T67" fmla="*/ 14 h 38"/>
                <a:gd name="T68" fmla="*/ 1 w 32"/>
                <a:gd name="T69" fmla="*/ 8 h 38"/>
                <a:gd name="T70" fmla="*/ 4 w 32"/>
                <a:gd name="T71" fmla="*/ 6 h 38"/>
                <a:gd name="T72" fmla="*/ 8 w 32"/>
                <a:gd name="T73" fmla="*/ 1 h 38"/>
                <a:gd name="T74" fmla="*/ 12 w 32"/>
                <a:gd name="T75" fmla="*/ 0 h 38"/>
                <a:gd name="T76" fmla="*/ 18 w 32"/>
                <a:gd name="T77" fmla="*/ 0 h 38"/>
                <a:gd name="T78" fmla="*/ 22 w 32"/>
                <a:gd name="T79" fmla="*/ 0 h 38"/>
                <a:gd name="T80" fmla="*/ 25 w 32"/>
                <a:gd name="T81" fmla="*/ 1 h 38"/>
                <a:gd name="T82" fmla="*/ 27 w 32"/>
                <a:gd name="T83" fmla="*/ 1 h 38"/>
                <a:gd name="T84" fmla="*/ 28 w 32"/>
                <a:gd name="T85" fmla="*/ 1 h 38"/>
                <a:gd name="T86" fmla="*/ 28 w 32"/>
                <a:gd name="T87" fmla="*/ 1 h 38"/>
                <a:gd name="T88" fmla="*/ 28 w 32"/>
                <a:gd name="T89" fmla="*/ 1 h 38"/>
                <a:gd name="T90" fmla="*/ 29 w 32"/>
                <a:gd name="T91" fmla="*/ 0 h 38"/>
                <a:gd name="T92" fmla="*/ 29 w 32"/>
                <a:gd name="T93" fmla="*/ 0 h 38"/>
                <a:gd name="T94" fmla="*/ 31 w 32"/>
                <a:gd name="T95" fmla="*/ 0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8"/>
                <a:gd name="T146" fmla="*/ 32 w 32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8">
                  <a:moveTo>
                    <a:pt x="31" y="0"/>
                  </a:moveTo>
                  <a:lnTo>
                    <a:pt x="31" y="13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7" y="28"/>
                  </a:lnTo>
                  <a:lnTo>
                    <a:pt x="10" y="31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1" y="28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5" y="35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1" y="38"/>
                  </a:lnTo>
                  <a:lnTo>
                    <a:pt x="7" y="35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Freeform 74"/>
            <p:cNvSpPr>
              <a:spLocks noEditPoints="1"/>
            </p:cNvSpPr>
            <p:nvPr/>
          </p:nvSpPr>
          <p:spPr bwMode="auto">
            <a:xfrm>
              <a:off x="3156" y="2238"/>
              <a:ext cx="24" cy="27"/>
            </a:xfrm>
            <a:custGeom>
              <a:avLst/>
              <a:gdLst>
                <a:gd name="T0" fmla="*/ 12 w 24"/>
                <a:gd name="T1" fmla="*/ 0 h 27"/>
                <a:gd name="T2" fmla="*/ 16 w 24"/>
                <a:gd name="T3" fmla="*/ 2 h 27"/>
                <a:gd name="T4" fmla="*/ 19 w 24"/>
                <a:gd name="T5" fmla="*/ 3 h 27"/>
                <a:gd name="T6" fmla="*/ 21 w 24"/>
                <a:gd name="T7" fmla="*/ 4 h 27"/>
                <a:gd name="T8" fmla="*/ 23 w 24"/>
                <a:gd name="T9" fmla="*/ 9 h 27"/>
                <a:gd name="T10" fmla="*/ 24 w 24"/>
                <a:gd name="T11" fmla="*/ 13 h 27"/>
                <a:gd name="T12" fmla="*/ 24 w 24"/>
                <a:gd name="T13" fmla="*/ 17 h 27"/>
                <a:gd name="T14" fmla="*/ 23 w 24"/>
                <a:gd name="T15" fmla="*/ 20 h 27"/>
                <a:gd name="T16" fmla="*/ 20 w 24"/>
                <a:gd name="T17" fmla="*/ 23 h 27"/>
                <a:gd name="T18" fmla="*/ 19 w 24"/>
                <a:gd name="T19" fmla="*/ 25 h 27"/>
                <a:gd name="T20" fmla="*/ 14 w 24"/>
                <a:gd name="T21" fmla="*/ 27 h 27"/>
                <a:gd name="T22" fmla="*/ 12 w 24"/>
                <a:gd name="T23" fmla="*/ 27 h 27"/>
                <a:gd name="T24" fmla="*/ 9 w 24"/>
                <a:gd name="T25" fmla="*/ 27 h 27"/>
                <a:gd name="T26" fmla="*/ 6 w 24"/>
                <a:gd name="T27" fmla="*/ 25 h 27"/>
                <a:gd name="T28" fmla="*/ 3 w 24"/>
                <a:gd name="T29" fmla="*/ 23 h 27"/>
                <a:gd name="T30" fmla="*/ 0 w 24"/>
                <a:gd name="T31" fmla="*/ 18 h 27"/>
                <a:gd name="T32" fmla="*/ 0 w 24"/>
                <a:gd name="T33" fmla="*/ 14 h 27"/>
                <a:gd name="T34" fmla="*/ 0 w 24"/>
                <a:gd name="T35" fmla="*/ 10 h 27"/>
                <a:gd name="T36" fmla="*/ 2 w 24"/>
                <a:gd name="T37" fmla="*/ 7 h 27"/>
                <a:gd name="T38" fmla="*/ 3 w 24"/>
                <a:gd name="T39" fmla="*/ 4 h 27"/>
                <a:gd name="T40" fmla="*/ 6 w 24"/>
                <a:gd name="T41" fmla="*/ 2 h 27"/>
                <a:gd name="T42" fmla="*/ 9 w 24"/>
                <a:gd name="T43" fmla="*/ 2 h 27"/>
                <a:gd name="T44" fmla="*/ 12 w 24"/>
                <a:gd name="T45" fmla="*/ 0 h 27"/>
                <a:gd name="T46" fmla="*/ 12 w 24"/>
                <a:gd name="T47" fmla="*/ 3 h 27"/>
                <a:gd name="T48" fmla="*/ 10 w 24"/>
                <a:gd name="T49" fmla="*/ 3 h 27"/>
                <a:gd name="T50" fmla="*/ 9 w 24"/>
                <a:gd name="T51" fmla="*/ 3 h 27"/>
                <a:gd name="T52" fmla="*/ 7 w 24"/>
                <a:gd name="T53" fmla="*/ 4 h 27"/>
                <a:gd name="T54" fmla="*/ 6 w 24"/>
                <a:gd name="T55" fmla="*/ 6 h 27"/>
                <a:gd name="T56" fmla="*/ 5 w 24"/>
                <a:gd name="T57" fmla="*/ 9 h 27"/>
                <a:gd name="T58" fmla="*/ 5 w 24"/>
                <a:gd name="T59" fmla="*/ 11 h 27"/>
                <a:gd name="T60" fmla="*/ 6 w 24"/>
                <a:gd name="T61" fmla="*/ 17 h 27"/>
                <a:gd name="T62" fmla="*/ 7 w 24"/>
                <a:gd name="T63" fmla="*/ 21 h 27"/>
                <a:gd name="T64" fmla="*/ 10 w 24"/>
                <a:gd name="T65" fmla="*/ 24 h 27"/>
                <a:gd name="T66" fmla="*/ 13 w 24"/>
                <a:gd name="T67" fmla="*/ 25 h 27"/>
                <a:gd name="T68" fmla="*/ 16 w 24"/>
                <a:gd name="T69" fmla="*/ 24 h 27"/>
                <a:gd name="T70" fmla="*/ 17 w 24"/>
                <a:gd name="T71" fmla="*/ 23 h 27"/>
                <a:gd name="T72" fmla="*/ 19 w 24"/>
                <a:gd name="T73" fmla="*/ 20 h 27"/>
                <a:gd name="T74" fmla="*/ 20 w 24"/>
                <a:gd name="T75" fmla="*/ 16 h 27"/>
                <a:gd name="T76" fmla="*/ 19 w 24"/>
                <a:gd name="T77" fmla="*/ 11 h 27"/>
                <a:gd name="T78" fmla="*/ 19 w 24"/>
                <a:gd name="T79" fmla="*/ 7 h 27"/>
                <a:gd name="T80" fmla="*/ 16 w 24"/>
                <a:gd name="T81" fmla="*/ 4 h 27"/>
                <a:gd name="T82" fmla="*/ 14 w 24"/>
                <a:gd name="T83" fmla="*/ 3 h 27"/>
                <a:gd name="T84" fmla="*/ 12 w 24"/>
                <a:gd name="T85" fmla="*/ 3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"/>
                <a:gd name="T130" fmla="*/ 0 h 27"/>
                <a:gd name="T131" fmla="*/ 24 w 24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" h="27">
                  <a:moveTo>
                    <a:pt x="12" y="0"/>
                  </a:move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3" y="9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9" y="25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close/>
                  <a:moveTo>
                    <a:pt x="12" y="3"/>
                  </a:move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0"/>
                  </a:lnTo>
                  <a:lnTo>
                    <a:pt x="20" y="16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Freeform 75"/>
            <p:cNvSpPr>
              <a:spLocks/>
            </p:cNvSpPr>
            <p:nvPr/>
          </p:nvSpPr>
          <p:spPr bwMode="auto">
            <a:xfrm>
              <a:off x="3183" y="2238"/>
              <a:ext cx="42" cy="27"/>
            </a:xfrm>
            <a:custGeom>
              <a:avLst/>
              <a:gdLst>
                <a:gd name="T0" fmla="*/ 10 w 42"/>
                <a:gd name="T1" fmla="*/ 4 h 27"/>
                <a:gd name="T2" fmla="*/ 13 w 42"/>
                <a:gd name="T3" fmla="*/ 2 h 27"/>
                <a:gd name="T4" fmla="*/ 15 w 42"/>
                <a:gd name="T5" fmla="*/ 0 h 27"/>
                <a:gd name="T6" fmla="*/ 20 w 42"/>
                <a:gd name="T7" fmla="*/ 2 h 27"/>
                <a:gd name="T8" fmla="*/ 22 w 42"/>
                <a:gd name="T9" fmla="*/ 4 h 27"/>
                <a:gd name="T10" fmla="*/ 25 w 42"/>
                <a:gd name="T11" fmla="*/ 3 h 27"/>
                <a:gd name="T12" fmla="*/ 29 w 42"/>
                <a:gd name="T13" fmla="*/ 0 h 27"/>
                <a:gd name="T14" fmla="*/ 34 w 42"/>
                <a:gd name="T15" fmla="*/ 0 h 27"/>
                <a:gd name="T16" fmla="*/ 36 w 42"/>
                <a:gd name="T17" fmla="*/ 3 h 27"/>
                <a:gd name="T18" fmla="*/ 38 w 42"/>
                <a:gd name="T19" fmla="*/ 7 h 27"/>
                <a:gd name="T20" fmla="*/ 38 w 42"/>
                <a:gd name="T21" fmla="*/ 20 h 27"/>
                <a:gd name="T22" fmla="*/ 39 w 42"/>
                <a:gd name="T23" fmla="*/ 24 h 27"/>
                <a:gd name="T24" fmla="*/ 39 w 42"/>
                <a:gd name="T25" fmla="*/ 25 h 27"/>
                <a:gd name="T26" fmla="*/ 42 w 42"/>
                <a:gd name="T27" fmla="*/ 25 h 27"/>
                <a:gd name="T28" fmla="*/ 31 w 42"/>
                <a:gd name="T29" fmla="*/ 27 h 27"/>
                <a:gd name="T30" fmla="*/ 31 w 42"/>
                <a:gd name="T31" fmla="*/ 25 h 27"/>
                <a:gd name="T32" fmla="*/ 32 w 42"/>
                <a:gd name="T33" fmla="*/ 25 h 27"/>
                <a:gd name="T34" fmla="*/ 34 w 42"/>
                <a:gd name="T35" fmla="*/ 24 h 27"/>
                <a:gd name="T36" fmla="*/ 34 w 42"/>
                <a:gd name="T37" fmla="*/ 20 h 27"/>
                <a:gd name="T38" fmla="*/ 34 w 42"/>
                <a:gd name="T39" fmla="*/ 7 h 27"/>
                <a:gd name="T40" fmla="*/ 32 w 42"/>
                <a:gd name="T41" fmla="*/ 4 h 27"/>
                <a:gd name="T42" fmla="*/ 28 w 42"/>
                <a:gd name="T43" fmla="*/ 4 h 27"/>
                <a:gd name="T44" fmla="*/ 25 w 42"/>
                <a:gd name="T45" fmla="*/ 6 h 27"/>
                <a:gd name="T46" fmla="*/ 24 w 42"/>
                <a:gd name="T47" fmla="*/ 7 h 27"/>
                <a:gd name="T48" fmla="*/ 24 w 42"/>
                <a:gd name="T49" fmla="*/ 20 h 27"/>
                <a:gd name="T50" fmla="*/ 24 w 42"/>
                <a:gd name="T51" fmla="*/ 24 h 27"/>
                <a:gd name="T52" fmla="*/ 24 w 42"/>
                <a:gd name="T53" fmla="*/ 25 h 27"/>
                <a:gd name="T54" fmla="*/ 27 w 42"/>
                <a:gd name="T55" fmla="*/ 25 h 27"/>
                <a:gd name="T56" fmla="*/ 15 w 42"/>
                <a:gd name="T57" fmla="*/ 27 h 27"/>
                <a:gd name="T58" fmla="*/ 17 w 42"/>
                <a:gd name="T59" fmla="*/ 25 h 27"/>
                <a:gd name="T60" fmla="*/ 18 w 42"/>
                <a:gd name="T61" fmla="*/ 24 h 27"/>
                <a:gd name="T62" fmla="*/ 18 w 42"/>
                <a:gd name="T63" fmla="*/ 23 h 27"/>
                <a:gd name="T64" fmla="*/ 18 w 42"/>
                <a:gd name="T65" fmla="*/ 10 h 27"/>
                <a:gd name="T66" fmla="*/ 18 w 42"/>
                <a:gd name="T67" fmla="*/ 6 h 27"/>
                <a:gd name="T68" fmla="*/ 14 w 42"/>
                <a:gd name="T69" fmla="*/ 4 h 27"/>
                <a:gd name="T70" fmla="*/ 11 w 42"/>
                <a:gd name="T71" fmla="*/ 4 h 27"/>
                <a:gd name="T72" fmla="*/ 8 w 42"/>
                <a:gd name="T73" fmla="*/ 7 h 27"/>
                <a:gd name="T74" fmla="*/ 8 w 42"/>
                <a:gd name="T75" fmla="*/ 23 h 27"/>
                <a:gd name="T76" fmla="*/ 8 w 42"/>
                <a:gd name="T77" fmla="*/ 25 h 27"/>
                <a:gd name="T78" fmla="*/ 10 w 42"/>
                <a:gd name="T79" fmla="*/ 25 h 27"/>
                <a:gd name="T80" fmla="*/ 11 w 42"/>
                <a:gd name="T81" fmla="*/ 27 h 27"/>
                <a:gd name="T82" fmla="*/ 0 w 42"/>
                <a:gd name="T83" fmla="*/ 25 h 27"/>
                <a:gd name="T84" fmla="*/ 3 w 42"/>
                <a:gd name="T85" fmla="*/ 25 h 27"/>
                <a:gd name="T86" fmla="*/ 3 w 42"/>
                <a:gd name="T87" fmla="*/ 24 h 27"/>
                <a:gd name="T88" fmla="*/ 3 w 42"/>
                <a:gd name="T89" fmla="*/ 20 h 27"/>
                <a:gd name="T90" fmla="*/ 3 w 42"/>
                <a:gd name="T91" fmla="*/ 7 h 27"/>
                <a:gd name="T92" fmla="*/ 3 w 42"/>
                <a:gd name="T93" fmla="*/ 4 h 27"/>
                <a:gd name="T94" fmla="*/ 3 w 42"/>
                <a:gd name="T95" fmla="*/ 4 h 27"/>
                <a:gd name="T96" fmla="*/ 1 w 42"/>
                <a:gd name="T97" fmla="*/ 4 h 27"/>
                <a:gd name="T98" fmla="*/ 0 w 42"/>
                <a:gd name="T99" fmla="*/ 3 h 27"/>
                <a:gd name="T100" fmla="*/ 8 w 42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"/>
                <a:gd name="T154" fmla="*/ 0 h 27"/>
                <a:gd name="T155" fmla="*/ 42 w 42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" h="27">
                  <a:moveTo>
                    <a:pt x="8" y="6"/>
                  </a:moveTo>
                  <a:lnTo>
                    <a:pt x="10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20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Freeform 76"/>
            <p:cNvSpPr>
              <a:spLocks noEditPoints="1"/>
            </p:cNvSpPr>
            <p:nvPr/>
          </p:nvSpPr>
          <p:spPr bwMode="auto">
            <a:xfrm>
              <a:off x="3225" y="2238"/>
              <a:ext cx="28" cy="38"/>
            </a:xfrm>
            <a:custGeom>
              <a:avLst/>
              <a:gdLst>
                <a:gd name="T0" fmla="*/ 8 w 28"/>
                <a:gd name="T1" fmla="*/ 0 h 38"/>
                <a:gd name="T2" fmla="*/ 10 w 28"/>
                <a:gd name="T3" fmla="*/ 7 h 38"/>
                <a:gd name="T4" fmla="*/ 14 w 28"/>
                <a:gd name="T5" fmla="*/ 2 h 38"/>
                <a:gd name="T6" fmla="*/ 18 w 28"/>
                <a:gd name="T7" fmla="*/ 0 h 38"/>
                <a:gd name="T8" fmla="*/ 24 w 28"/>
                <a:gd name="T9" fmla="*/ 3 h 38"/>
                <a:gd name="T10" fmla="*/ 28 w 28"/>
                <a:gd name="T11" fmla="*/ 13 h 38"/>
                <a:gd name="T12" fmla="*/ 25 w 28"/>
                <a:gd name="T13" fmla="*/ 20 h 38"/>
                <a:gd name="T14" fmla="*/ 20 w 28"/>
                <a:gd name="T15" fmla="*/ 25 h 38"/>
                <a:gd name="T16" fmla="*/ 14 w 28"/>
                <a:gd name="T17" fmla="*/ 27 h 38"/>
                <a:gd name="T18" fmla="*/ 11 w 28"/>
                <a:gd name="T19" fmla="*/ 25 h 38"/>
                <a:gd name="T20" fmla="*/ 10 w 28"/>
                <a:gd name="T21" fmla="*/ 32 h 38"/>
                <a:gd name="T22" fmla="*/ 10 w 28"/>
                <a:gd name="T23" fmla="*/ 37 h 38"/>
                <a:gd name="T24" fmla="*/ 11 w 28"/>
                <a:gd name="T25" fmla="*/ 38 h 38"/>
                <a:gd name="T26" fmla="*/ 14 w 28"/>
                <a:gd name="T27" fmla="*/ 38 h 38"/>
                <a:gd name="T28" fmla="*/ 0 w 28"/>
                <a:gd name="T29" fmla="*/ 38 h 38"/>
                <a:gd name="T30" fmla="*/ 1 w 28"/>
                <a:gd name="T31" fmla="*/ 38 h 38"/>
                <a:gd name="T32" fmla="*/ 4 w 28"/>
                <a:gd name="T33" fmla="*/ 38 h 38"/>
                <a:gd name="T34" fmla="*/ 4 w 28"/>
                <a:gd name="T35" fmla="*/ 37 h 38"/>
                <a:gd name="T36" fmla="*/ 6 w 28"/>
                <a:gd name="T37" fmla="*/ 32 h 38"/>
                <a:gd name="T38" fmla="*/ 6 w 28"/>
                <a:gd name="T39" fmla="*/ 6 h 38"/>
                <a:gd name="T40" fmla="*/ 4 w 28"/>
                <a:gd name="T41" fmla="*/ 4 h 38"/>
                <a:gd name="T42" fmla="*/ 4 w 28"/>
                <a:gd name="T43" fmla="*/ 4 h 38"/>
                <a:gd name="T44" fmla="*/ 3 w 28"/>
                <a:gd name="T45" fmla="*/ 4 h 38"/>
                <a:gd name="T46" fmla="*/ 1 w 28"/>
                <a:gd name="T47" fmla="*/ 3 h 38"/>
                <a:gd name="T48" fmla="*/ 10 w 28"/>
                <a:gd name="T49" fmla="*/ 17 h 38"/>
                <a:gd name="T50" fmla="*/ 10 w 28"/>
                <a:gd name="T51" fmla="*/ 21 h 38"/>
                <a:gd name="T52" fmla="*/ 13 w 28"/>
                <a:gd name="T53" fmla="*/ 24 h 38"/>
                <a:gd name="T54" fmla="*/ 15 w 28"/>
                <a:gd name="T55" fmla="*/ 25 h 38"/>
                <a:gd name="T56" fmla="*/ 21 w 28"/>
                <a:gd name="T57" fmla="*/ 23 h 38"/>
                <a:gd name="T58" fmla="*/ 23 w 28"/>
                <a:gd name="T59" fmla="*/ 16 h 38"/>
                <a:gd name="T60" fmla="*/ 20 w 28"/>
                <a:gd name="T61" fmla="*/ 7 h 38"/>
                <a:gd name="T62" fmla="*/ 15 w 28"/>
                <a:gd name="T63" fmla="*/ 4 h 38"/>
                <a:gd name="T64" fmla="*/ 13 w 28"/>
                <a:gd name="T65" fmla="*/ 6 h 38"/>
                <a:gd name="T66" fmla="*/ 10 w 28"/>
                <a:gd name="T67" fmla="*/ 9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"/>
                <a:gd name="T103" fmla="*/ 0 h 38"/>
                <a:gd name="T104" fmla="*/ 28 w 28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" h="38">
                  <a:moveTo>
                    <a:pt x="1" y="3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3"/>
                  </a:lnTo>
                  <a:close/>
                  <a:moveTo>
                    <a:pt x="10" y="9"/>
                  </a:moveTo>
                  <a:lnTo>
                    <a:pt x="10" y="17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Freeform 77"/>
            <p:cNvSpPr>
              <a:spLocks/>
            </p:cNvSpPr>
            <p:nvPr/>
          </p:nvSpPr>
          <p:spPr bwMode="auto">
            <a:xfrm>
              <a:off x="3256" y="2226"/>
              <a:ext cx="13" cy="39"/>
            </a:xfrm>
            <a:custGeom>
              <a:avLst/>
              <a:gdLst>
                <a:gd name="T0" fmla="*/ 8 w 13"/>
                <a:gd name="T1" fmla="*/ 0 h 39"/>
                <a:gd name="T2" fmla="*/ 8 w 13"/>
                <a:gd name="T3" fmla="*/ 32 h 39"/>
                <a:gd name="T4" fmla="*/ 8 w 13"/>
                <a:gd name="T5" fmla="*/ 35 h 39"/>
                <a:gd name="T6" fmla="*/ 10 w 13"/>
                <a:gd name="T7" fmla="*/ 36 h 39"/>
                <a:gd name="T8" fmla="*/ 10 w 13"/>
                <a:gd name="T9" fmla="*/ 37 h 39"/>
                <a:gd name="T10" fmla="*/ 10 w 13"/>
                <a:gd name="T11" fmla="*/ 37 h 39"/>
                <a:gd name="T12" fmla="*/ 11 w 13"/>
                <a:gd name="T13" fmla="*/ 37 h 39"/>
                <a:gd name="T14" fmla="*/ 13 w 13"/>
                <a:gd name="T15" fmla="*/ 37 h 39"/>
                <a:gd name="T16" fmla="*/ 13 w 13"/>
                <a:gd name="T17" fmla="*/ 39 h 39"/>
                <a:gd name="T18" fmla="*/ 0 w 13"/>
                <a:gd name="T19" fmla="*/ 39 h 39"/>
                <a:gd name="T20" fmla="*/ 0 w 13"/>
                <a:gd name="T21" fmla="*/ 37 h 39"/>
                <a:gd name="T22" fmla="*/ 1 w 13"/>
                <a:gd name="T23" fmla="*/ 37 h 39"/>
                <a:gd name="T24" fmla="*/ 3 w 13"/>
                <a:gd name="T25" fmla="*/ 37 h 39"/>
                <a:gd name="T26" fmla="*/ 3 w 13"/>
                <a:gd name="T27" fmla="*/ 37 h 39"/>
                <a:gd name="T28" fmla="*/ 4 w 13"/>
                <a:gd name="T29" fmla="*/ 36 h 39"/>
                <a:gd name="T30" fmla="*/ 4 w 13"/>
                <a:gd name="T31" fmla="*/ 35 h 39"/>
                <a:gd name="T32" fmla="*/ 4 w 13"/>
                <a:gd name="T33" fmla="*/ 32 h 39"/>
                <a:gd name="T34" fmla="*/ 4 w 13"/>
                <a:gd name="T35" fmla="*/ 9 h 39"/>
                <a:gd name="T36" fmla="*/ 4 w 13"/>
                <a:gd name="T37" fmla="*/ 7 h 39"/>
                <a:gd name="T38" fmla="*/ 4 w 13"/>
                <a:gd name="T39" fmla="*/ 4 h 39"/>
                <a:gd name="T40" fmla="*/ 4 w 13"/>
                <a:gd name="T41" fmla="*/ 4 h 39"/>
                <a:gd name="T42" fmla="*/ 3 w 13"/>
                <a:gd name="T43" fmla="*/ 2 h 39"/>
                <a:gd name="T44" fmla="*/ 3 w 13"/>
                <a:gd name="T45" fmla="*/ 2 h 39"/>
                <a:gd name="T46" fmla="*/ 3 w 13"/>
                <a:gd name="T47" fmla="*/ 2 h 39"/>
                <a:gd name="T48" fmla="*/ 1 w 13"/>
                <a:gd name="T49" fmla="*/ 2 h 39"/>
                <a:gd name="T50" fmla="*/ 1 w 13"/>
                <a:gd name="T51" fmla="*/ 2 h 39"/>
                <a:gd name="T52" fmla="*/ 0 w 13"/>
                <a:gd name="T53" fmla="*/ 2 h 39"/>
                <a:gd name="T54" fmla="*/ 7 w 13"/>
                <a:gd name="T55" fmla="*/ 0 h 39"/>
                <a:gd name="T56" fmla="*/ 8 w 13"/>
                <a:gd name="T57" fmla="*/ 0 h 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9"/>
                <a:gd name="T89" fmla="*/ 13 w 13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9">
                  <a:moveTo>
                    <a:pt x="8" y="0"/>
                  </a:moveTo>
                  <a:lnTo>
                    <a:pt x="8" y="32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Freeform 78"/>
            <p:cNvSpPr>
              <a:spLocks noEditPoints="1"/>
            </p:cNvSpPr>
            <p:nvPr/>
          </p:nvSpPr>
          <p:spPr bwMode="auto">
            <a:xfrm>
              <a:off x="3271" y="2238"/>
              <a:ext cx="21" cy="27"/>
            </a:xfrm>
            <a:custGeom>
              <a:avLst/>
              <a:gdLst>
                <a:gd name="T0" fmla="*/ 5 w 21"/>
                <a:gd name="T1" fmla="*/ 10 h 27"/>
                <a:gd name="T2" fmla="*/ 6 w 21"/>
                <a:gd name="T3" fmla="*/ 16 h 27"/>
                <a:gd name="T4" fmla="*/ 7 w 21"/>
                <a:gd name="T5" fmla="*/ 20 h 27"/>
                <a:gd name="T6" fmla="*/ 10 w 21"/>
                <a:gd name="T7" fmla="*/ 21 h 27"/>
                <a:gd name="T8" fmla="*/ 14 w 21"/>
                <a:gd name="T9" fmla="*/ 23 h 27"/>
                <a:gd name="T10" fmla="*/ 16 w 21"/>
                <a:gd name="T11" fmla="*/ 23 h 27"/>
                <a:gd name="T12" fmla="*/ 19 w 21"/>
                <a:gd name="T13" fmla="*/ 21 h 27"/>
                <a:gd name="T14" fmla="*/ 20 w 21"/>
                <a:gd name="T15" fmla="*/ 20 h 27"/>
                <a:gd name="T16" fmla="*/ 21 w 21"/>
                <a:gd name="T17" fmla="*/ 17 h 27"/>
                <a:gd name="T18" fmla="*/ 21 w 21"/>
                <a:gd name="T19" fmla="*/ 17 h 27"/>
                <a:gd name="T20" fmla="*/ 20 w 21"/>
                <a:gd name="T21" fmla="*/ 21 h 27"/>
                <a:gd name="T22" fmla="*/ 19 w 21"/>
                <a:gd name="T23" fmla="*/ 24 h 27"/>
                <a:gd name="T24" fmla="*/ 16 w 21"/>
                <a:gd name="T25" fmla="*/ 27 h 27"/>
                <a:gd name="T26" fmla="*/ 12 w 21"/>
                <a:gd name="T27" fmla="*/ 27 h 27"/>
                <a:gd name="T28" fmla="*/ 7 w 21"/>
                <a:gd name="T29" fmla="*/ 25 h 27"/>
                <a:gd name="T30" fmla="*/ 5 w 21"/>
                <a:gd name="T31" fmla="*/ 24 h 27"/>
                <a:gd name="T32" fmla="*/ 2 w 21"/>
                <a:gd name="T33" fmla="*/ 20 h 27"/>
                <a:gd name="T34" fmla="*/ 0 w 21"/>
                <a:gd name="T35" fmla="*/ 14 h 27"/>
                <a:gd name="T36" fmla="*/ 2 w 21"/>
                <a:gd name="T37" fmla="*/ 10 h 27"/>
                <a:gd name="T38" fmla="*/ 2 w 21"/>
                <a:gd name="T39" fmla="*/ 7 h 27"/>
                <a:gd name="T40" fmla="*/ 5 w 21"/>
                <a:gd name="T41" fmla="*/ 4 h 27"/>
                <a:gd name="T42" fmla="*/ 7 w 21"/>
                <a:gd name="T43" fmla="*/ 2 h 27"/>
                <a:gd name="T44" fmla="*/ 12 w 21"/>
                <a:gd name="T45" fmla="*/ 0 h 27"/>
                <a:gd name="T46" fmla="*/ 16 w 21"/>
                <a:gd name="T47" fmla="*/ 2 h 27"/>
                <a:gd name="T48" fmla="*/ 19 w 21"/>
                <a:gd name="T49" fmla="*/ 3 h 27"/>
                <a:gd name="T50" fmla="*/ 21 w 21"/>
                <a:gd name="T51" fmla="*/ 6 h 27"/>
                <a:gd name="T52" fmla="*/ 21 w 21"/>
                <a:gd name="T53" fmla="*/ 10 h 27"/>
                <a:gd name="T54" fmla="*/ 5 w 21"/>
                <a:gd name="T55" fmla="*/ 10 h 27"/>
                <a:gd name="T56" fmla="*/ 5 w 21"/>
                <a:gd name="T57" fmla="*/ 9 h 27"/>
                <a:gd name="T58" fmla="*/ 16 w 21"/>
                <a:gd name="T59" fmla="*/ 9 h 27"/>
                <a:gd name="T60" fmla="*/ 16 w 21"/>
                <a:gd name="T61" fmla="*/ 7 h 27"/>
                <a:gd name="T62" fmla="*/ 16 w 21"/>
                <a:gd name="T63" fmla="*/ 6 h 27"/>
                <a:gd name="T64" fmla="*/ 14 w 21"/>
                <a:gd name="T65" fmla="*/ 4 h 27"/>
                <a:gd name="T66" fmla="*/ 13 w 21"/>
                <a:gd name="T67" fmla="*/ 3 h 27"/>
                <a:gd name="T68" fmla="*/ 12 w 21"/>
                <a:gd name="T69" fmla="*/ 3 h 27"/>
                <a:gd name="T70" fmla="*/ 10 w 21"/>
                <a:gd name="T71" fmla="*/ 3 h 27"/>
                <a:gd name="T72" fmla="*/ 9 w 21"/>
                <a:gd name="T73" fmla="*/ 3 h 27"/>
                <a:gd name="T74" fmla="*/ 7 w 21"/>
                <a:gd name="T75" fmla="*/ 4 h 27"/>
                <a:gd name="T76" fmla="*/ 6 w 21"/>
                <a:gd name="T77" fmla="*/ 6 h 27"/>
                <a:gd name="T78" fmla="*/ 5 w 21"/>
                <a:gd name="T79" fmla="*/ 9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5" y="10"/>
                  </a:moveTo>
                  <a:lnTo>
                    <a:pt x="6" y="16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20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Freeform 79"/>
            <p:cNvSpPr>
              <a:spLocks/>
            </p:cNvSpPr>
            <p:nvPr/>
          </p:nvSpPr>
          <p:spPr bwMode="auto">
            <a:xfrm>
              <a:off x="3295" y="2231"/>
              <a:ext cx="16" cy="34"/>
            </a:xfrm>
            <a:custGeom>
              <a:avLst/>
              <a:gdLst>
                <a:gd name="T0" fmla="*/ 9 w 16"/>
                <a:gd name="T1" fmla="*/ 0 h 34"/>
                <a:gd name="T2" fmla="*/ 9 w 16"/>
                <a:gd name="T3" fmla="*/ 9 h 34"/>
                <a:gd name="T4" fmla="*/ 14 w 16"/>
                <a:gd name="T5" fmla="*/ 9 h 34"/>
                <a:gd name="T6" fmla="*/ 14 w 16"/>
                <a:gd name="T7" fmla="*/ 10 h 34"/>
                <a:gd name="T8" fmla="*/ 9 w 16"/>
                <a:gd name="T9" fmla="*/ 10 h 34"/>
                <a:gd name="T10" fmla="*/ 9 w 16"/>
                <a:gd name="T11" fmla="*/ 27 h 34"/>
                <a:gd name="T12" fmla="*/ 9 w 16"/>
                <a:gd name="T13" fmla="*/ 28 h 34"/>
                <a:gd name="T14" fmla="*/ 10 w 16"/>
                <a:gd name="T15" fmla="*/ 30 h 34"/>
                <a:gd name="T16" fmla="*/ 10 w 16"/>
                <a:gd name="T17" fmla="*/ 30 h 34"/>
                <a:gd name="T18" fmla="*/ 11 w 16"/>
                <a:gd name="T19" fmla="*/ 31 h 34"/>
                <a:gd name="T20" fmla="*/ 13 w 16"/>
                <a:gd name="T21" fmla="*/ 30 h 34"/>
                <a:gd name="T22" fmla="*/ 13 w 16"/>
                <a:gd name="T23" fmla="*/ 30 h 34"/>
                <a:gd name="T24" fmla="*/ 14 w 16"/>
                <a:gd name="T25" fmla="*/ 30 h 34"/>
                <a:gd name="T26" fmla="*/ 14 w 16"/>
                <a:gd name="T27" fmla="*/ 28 h 34"/>
                <a:gd name="T28" fmla="*/ 16 w 16"/>
                <a:gd name="T29" fmla="*/ 28 h 34"/>
                <a:gd name="T30" fmla="*/ 14 w 16"/>
                <a:gd name="T31" fmla="*/ 31 h 34"/>
                <a:gd name="T32" fmla="*/ 13 w 16"/>
                <a:gd name="T33" fmla="*/ 32 h 34"/>
                <a:gd name="T34" fmla="*/ 11 w 16"/>
                <a:gd name="T35" fmla="*/ 34 h 34"/>
                <a:gd name="T36" fmla="*/ 9 w 16"/>
                <a:gd name="T37" fmla="*/ 34 h 34"/>
                <a:gd name="T38" fmla="*/ 9 w 16"/>
                <a:gd name="T39" fmla="*/ 34 h 34"/>
                <a:gd name="T40" fmla="*/ 7 w 16"/>
                <a:gd name="T41" fmla="*/ 34 h 34"/>
                <a:gd name="T42" fmla="*/ 6 w 16"/>
                <a:gd name="T43" fmla="*/ 32 h 34"/>
                <a:gd name="T44" fmla="*/ 4 w 16"/>
                <a:gd name="T45" fmla="*/ 31 h 34"/>
                <a:gd name="T46" fmla="*/ 4 w 16"/>
                <a:gd name="T47" fmla="*/ 30 h 34"/>
                <a:gd name="T48" fmla="*/ 4 w 16"/>
                <a:gd name="T49" fmla="*/ 27 h 34"/>
                <a:gd name="T50" fmla="*/ 4 w 16"/>
                <a:gd name="T51" fmla="*/ 10 h 34"/>
                <a:gd name="T52" fmla="*/ 0 w 16"/>
                <a:gd name="T53" fmla="*/ 10 h 34"/>
                <a:gd name="T54" fmla="*/ 0 w 16"/>
                <a:gd name="T55" fmla="*/ 9 h 34"/>
                <a:gd name="T56" fmla="*/ 2 w 16"/>
                <a:gd name="T57" fmla="*/ 9 h 34"/>
                <a:gd name="T58" fmla="*/ 3 w 16"/>
                <a:gd name="T59" fmla="*/ 7 h 34"/>
                <a:gd name="T60" fmla="*/ 4 w 16"/>
                <a:gd name="T61" fmla="*/ 6 h 34"/>
                <a:gd name="T62" fmla="*/ 6 w 16"/>
                <a:gd name="T63" fmla="*/ 4 h 34"/>
                <a:gd name="T64" fmla="*/ 7 w 16"/>
                <a:gd name="T65" fmla="*/ 3 h 34"/>
                <a:gd name="T66" fmla="*/ 9 w 16"/>
                <a:gd name="T67" fmla="*/ 0 h 34"/>
                <a:gd name="T68" fmla="*/ 9 w 16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"/>
                <a:gd name="T106" fmla="*/ 0 h 34"/>
                <a:gd name="T107" fmla="*/ 16 w 16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" h="34">
                  <a:moveTo>
                    <a:pt x="9" y="0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Freeform 80"/>
            <p:cNvSpPr>
              <a:spLocks noEditPoints="1"/>
            </p:cNvSpPr>
            <p:nvPr/>
          </p:nvSpPr>
          <p:spPr bwMode="auto">
            <a:xfrm>
              <a:off x="3312" y="2238"/>
              <a:ext cx="21" cy="27"/>
            </a:xfrm>
            <a:custGeom>
              <a:avLst/>
              <a:gdLst>
                <a:gd name="T0" fmla="*/ 4 w 21"/>
                <a:gd name="T1" fmla="*/ 10 h 27"/>
                <a:gd name="T2" fmla="*/ 6 w 21"/>
                <a:gd name="T3" fmla="*/ 16 h 27"/>
                <a:gd name="T4" fmla="*/ 7 w 21"/>
                <a:gd name="T5" fmla="*/ 20 h 27"/>
                <a:gd name="T6" fmla="*/ 10 w 21"/>
                <a:gd name="T7" fmla="*/ 21 h 27"/>
                <a:gd name="T8" fmla="*/ 14 w 21"/>
                <a:gd name="T9" fmla="*/ 23 h 27"/>
                <a:gd name="T10" fmla="*/ 15 w 21"/>
                <a:gd name="T11" fmla="*/ 23 h 27"/>
                <a:gd name="T12" fmla="*/ 18 w 21"/>
                <a:gd name="T13" fmla="*/ 21 h 27"/>
                <a:gd name="T14" fmla="*/ 20 w 21"/>
                <a:gd name="T15" fmla="*/ 20 h 27"/>
                <a:gd name="T16" fmla="*/ 21 w 21"/>
                <a:gd name="T17" fmla="*/ 17 h 27"/>
                <a:gd name="T18" fmla="*/ 21 w 21"/>
                <a:gd name="T19" fmla="*/ 17 h 27"/>
                <a:gd name="T20" fmla="*/ 21 w 21"/>
                <a:gd name="T21" fmla="*/ 21 h 27"/>
                <a:gd name="T22" fmla="*/ 18 w 21"/>
                <a:gd name="T23" fmla="*/ 24 h 27"/>
                <a:gd name="T24" fmla="*/ 15 w 21"/>
                <a:gd name="T25" fmla="*/ 27 h 27"/>
                <a:gd name="T26" fmla="*/ 11 w 21"/>
                <a:gd name="T27" fmla="*/ 27 h 27"/>
                <a:gd name="T28" fmla="*/ 7 w 21"/>
                <a:gd name="T29" fmla="*/ 25 h 27"/>
                <a:gd name="T30" fmla="*/ 4 w 21"/>
                <a:gd name="T31" fmla="*/ 24 h 27"/>
                <a:gd name="T32" fmla="*/ 1 w 21"/>
                <a:gd name="T33" fmla="*/ 20 h 27"/>
                <a:gd name="T34" fmla="*/ 0 w 21"/>
                <a:gd name="T35" fmla="*/ 14 h 27"/>
                <a:gd name="T36" fmla="*/ 1 w 21"/>
                <a:gd name="T37" fmla="*/ 10 h 27"/>
                <a:gd name="T38" fmla="*/ 1 w 21"/>
                <a:gd name="T39" fmla="*/ 7 h 27"/>
                <a:gd name="T40" fmla="*/ 4 w 21"/>
                <a:gd name="T41" fmla="*/ 4 h 27"/>
                <a:gd name="T42" fmla="*/ 7 w 21"/>
                <a:gd name="T43" fmla="*/ 2 h 27"/>
                <a:gd name="T44" fmla="*/ 13 w 21"/>
                <a:gd name="T45" fmla="*/ 0 h 27"/>
                <a:gd name="T46" fmla="*/ 15 w 21"/>
                <a:gd name="T47" fmla="*/ 2 h 27"/>
                <a:gd name="T48" fmla="*/ 20 w 21"/>
                <a:gd name="T49" fmla="*/ 3 h 27"/>
                <a:gd name="T50" fmla="*/ 21 w 21"/>
                <a:gd name="T51" fmla="*/ 6 h 27"/>
                <a:gd name="T52" fmla="*/ 21 w 21"/>
                <a:gd name="T53" fmla="*/ 10 h 27"/>
                <a:gd name="T54" fmla="*/ 4 w 21"/>
                <a:gd name="T55" fmla="*/ 10 h 27"/>
                <a:gd name="T56" fmla="*/ 4 w 21"/>
                <a:gd name="T57" fmla="*/ 9 h 27"/>
                <a:gd name="T58" fmla="*/ 15 w 21"/>
                <a:gd name="T59" fmla="*/ 9 h 27"/>
                <a:gd name="T60" fmla="*/ 15 w 21"/>
                <a:gd name="T61" fmla="*/ 7 h 27"/>
                <a:gd name="T62" fmla="*/ 15 w 21"/>
                <a:gd name="T63" fmla="*/ 6 h 27"/>
                <a:gd name="T64" fmla="*/ 14 w 21"/>
                <a:gd name="T65" fmla="*/ 4 h 27"/>
                <a:gd name="T66" fmla="*/ 14 w 21"/>
                <a:gd name="T67" fmla="*/ 3 h 27"/>
                <a:gd name="T68" fmla="*/ 13 w 21"/>
                <a:gd name="T69" fmla="*/ 3 h 27"/>
                <a:gd name="T70" fmla="*/ 11 w 21"/>
                <a:gd name="T71" fmla="*/ 3 h 27"/>
                <a:gd name="T72" fmla="*/ 8 w 21"/>
                <a:gd name="T73" fmla="*/ 3 h 27"/>
                <a:gd name="T74" fmla="*/ 7 w 21"/>
                <a:gd name="T75" fmla="*/ 4 h 27"/>
                <a:gd name="T76" fmla="*/ 6 w 21"/>
                <a:gd name="T77" fmla="*/ 6 h 27"/>
                <a:gd name="T78" fmla="*/ 4 w 21"/>
                <a:gd name="T79" fmla="*/ 9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4" y="10"/>
                  </a:moveTo>
                  <a:lnTo>
                    <a:pt x="6" y="16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Freeform 81"/>
            <p:cNvSpPr>
              <a:spLocks/>
            </p:cNvSpPr>
            <p:nvPr/>
          </p:nvSpPr>
          <p:spPr bwMode="auto">
            <a:xfrm>
              <a:off x="3337" y="2238"/>
              <a:ext cx="17" cy="27"/>
            </a:xfrm>
            <a:custGeom>
              <a:avLst/>
              <a:gdLst>
                <a:gd name="T0" fmla="*/ 7 w 17"/>
                <a:gd name="T1" fmla="*/ 0 h 27"/>
                <a:gd name="T2" fmla="*/ 7 w 17"/>
                <a:gd name="T3" fmla="*/ 7 h 27"/>
                <a:gd name="T4" fmla="*/ 10 w 17"/>
                <a:gd name="T5" fmla="*/ 3 h 27"/>
                <a:gd name="T6" fmla="*/ 12 w 17"/>
                <a:gd name="T7" fmla="*/ 2 h 27"/>
                <a:gd name="T8" fmla="*/ 14 w 17"/>
                <a:gd name="T9" fmla="*/ 0 h 27"/>
                <a:gd name="T10" fmla="*/ 16 w 17"/>
                <a:gd name="T11" fmla="*/ 0 h 27"/>
                <a:gd name="T12" fmla="*/ 17 w 17"/>
                <a:gd name="T13" fmla="*/ 2 h 27"/>
                <a:gd name="T14" fmla="*/ 17 w 17"/>
                <a:gd name="T15" fmla="*/ 3 h 27"/>
                <a:gd name="T16" fmla="*/ 17 w 17"/>
                <a:gd name="T17" fmla="*/ 4 h 27"/>
                <a:gd name="T18" fmla="*/ 17 w 17"/>
                <a:gd name="T19" fmla="*/ 6 h 27"/>
                <a:gd name="T20" fmla="*/ 17 w 17"/>
                <a:gd name="T21" fmla="*/ 6 h 27"/>
                <a:gd name="T22" fmla="*/ 16 w 17"/>
                <a:gd name="T23" fmla="*/ 7 h 27"/>
                <a:gd name="T24" fmla="*/ 16 w 17"/>
                <a:gd name="T25" fmla="*/ 7 h 27"/>
                <a:gd name="T26" fmla="*/ 14 w 17"/>
                <a:gd name="T27" fmla="*/ 7 h 27"/>
                <a:gd name="T28" fmla="*/ 13 w 17"/>
                <a:gd name="T29" fmla="*/ 6 h 27"/>
                <a:gd name="T30" fmla="*/ 13 w 17"/>
                <a:gd name="T31" fmla="*/ 4 h 27"/>
                <a:gd name="T32" fmla="*/ 12 w 17"/>
                <a:gd name="T33" fmla="*/ 4 h 27"/>
                <a:gd name="T34" fmla="*/ 12 w 17"/>
                <a:gd name="T35" fmla="*/ 4 h 27"/>
                <a:gd name="T36" fmla="*/ 10 w 17"/>
                <a:gd name="T37" fmla="*/ 6 h 27"/>
                <a:gd name="T38" fmla="*/ 9 w 17"/>
                <a:gd name="T39" fmla="*/ 7 h 27"/>
                <a:gd name="T40" fmla="*/ 7 w 17"/>
                <a:gd name="T41" fmla="*/ 9 h 27"/>
                <a:gd name="T42" fmla="*/ 7 w 17"/>
                <a:gd name="T43" fmla="*/ 20 h 27"/>
                <a:gd name="T44" fmla="*/ 7 w 17"/>
                <a:gd name="T45" fmla="*/ 23 h 27"/>
                <a:gd name="T46" fmla="*/ 9 w 17"/>
                <a:gd name="T47" fmla="*/ 24 h 27"/>
                <a:gd name="T48" fmla="*/ 9 w 17"/>
                <a:gd name="T49" fmla="*/ 24 h 27"/>
                <a:gd name="T50" fmla="*/ 10 w 17"/>
                <a:gd name="T51" fmla="*/ 25 h 27"/>
                <a:gd name="T52" fmla="*/ 12 w 17"/>
                <a:gd name="T53" fmla="*/ 25 h 27"/>
                <a:gd name="T54" fmla="*/ 13 w 17"/>
                <a:gd name="T55" fmla="*/ 25 h 27"/>
                <a:gd name="T56" fmla="*/ 13 w 17"/>
                <a:gd name="T57" fmla="*/ 27 h 27"/>
                <a:gd name="T58" fmla="*/ 0 w 17"/>
                <a:gd name="T59" fmla="*/ 27 h 27"/>
                <a:gd name="T60" fmla="*/ 0 w 17"/>
                <a:gd name="T61" fmla="*/ 25 h 27"/>
                <a:gd name="T62" fmla="*/ 2 w 17"/>
                <a:gd name="T63" fmla="*/ 25 h 27"/>
                <a:gd name="T64" fmla="*/ 2 w 17"/>
                <a:gd name="T65" fmla="*/ 25 h 27"/>
                <a:gd name="T66" fmla="*/ 3 w 17"/>
                <a:gd name="T67" fmla="*/ 24 h 27"/>
                <a:gd name="T68" fmla="*/ 3 w 17"/>
                <a:gd name="T69" fmla="*/ 24 h 27"/>
                <a:gd name="T70" fmla="*/ 3 w 17"/>
                <a:gd name="T71" fmla="*/ 23 h 27"/>
                <a:gd name="T72" fmla="*/ 3 w 17"/>
                <a:gd name="T73" fmla="*/ 20 h 27"/>
                <a:gd name="T74" fmla="*/ 3 w 17"/>
                <a:gd name="T75" fmla="*/ 11 h 27"/>
                <a:gd name="T76" fmla="*/ 3 w 17"/>
                <a:gd name="T77" fmla="*/ 7 h 27"/>
                <a:gd name="T78" fmla="*/ 3 w 17"/>
                <a:gd name="T79" fmla="*/ 6 h 27"/>
                <a:gd name="T80" fmla="*/ 3 w 17"/>
                <a:gd name="T81" fmla="*/ 4 h 27"/>
                <a:gd name="T82" fmla="*/ 3 w 17"/>
                <a:gd name="T83" fmla="*/ 4 h 27"/>
                <a:gd name="T84" fmla="*/ 2 w 17"/>
                <a:gd name="T85" fmla="*/ 4 h 27"/>
                <a:gd name="T86" fmla="*/ 2 w 17"/>
                <a:gd name="T87" fmla="*/ 4 h 27"/>
                <a:gd name="T88" fmla="*/ 0 w 17"/>
                <a:gd name="T89" fmla="*/ 4 h 27"/>
                <a:gd name="T90" fmla="*/ 0 w 17"/>
                <a:gd name="T91" fmla="*/ 4 h 27"/>
                <a:gd name="T92" fmla="*/ 0 w 17"/>
                <a:gd name="T93" fmla="*/ 3 h 27"/>
                <a:gd name="T94" fmla="*/ 7 w 17"/>
                <a:gd name="T95" fmla="*/ 0 h 27"/>
                <a:gd name="T96" fmla="*/ 7 w 17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7"/>
                <a:gd name="T149" fmla="*/ 17 w 17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7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Freeform 82"/>
            <p:cNvSpPr>
              <a:spLocks/>
            </p:cNvSpPr>
            <p:nvPr/>
          </p:nvSpPr>
          <p:spPr bwMode="auto">
            <a:xfrm>
              <a:off x="2399" y="2294"/>
              <a:ext cx="34" cy="38"/>
            </a:xfrm>
            <a:custGeom>
              <a:avLst/>
              <a:gdLst>
                <a:gd name="T0" fmla="*/ 1 w 34"/>
                <a:gd name="T1" fmla="*/ 38 h 38"/>
                <a:gd name="T2" fmla="*/ 4 w 34"/>
                <a:gd name="T3" fmla="*/ 7 h 38"/>
                <a:gd name="T4" fmla="*/ 5 w 34"/>
                <a:gd name="T5" fmla="*/ 6 h 38"/>
                <a:gd name="T6" fmla="*/ 5 w 34"/>
                <a:gd name="T7" fmla="*/ 5 h 38"/>
                <a:gd name="T8" fmla="*/ 4 w 34"/>
                <a:gd name="T9" fmla="*/ 3 h 38"/>
                <a:gd name="T10" fmla="*/ 4 w 34"/>
                <a:gd name="T11" fmla="*/ 2 h 38"/>
                <a:gd name="T12" fmla="*/ 3 w 34"/>
                <a:gd name="T13" fmla="*/ 2 h 38"/>
                <a:gd name="T14" fmla="*/ 1 w 34"/>
                <a:gd name="T15" fmla="*/ 2 h 38"/>
                <a:gd name="T16" fmla="*/ 0 w 34"/>
                <a:gd name="T17" fmla="*/ 2 h 38"/>
                <a:gd name="T18" fmla="*/ 0 w 34"/>
                <a:gd name="T19" fmla="*/ 0 h 38"/>
                <a:gd name="T20" fmla="*/ 15 w 34"/>
                <a:gd name="T21" fmla="*/ 0 h 38"/>
                <a:gd name="T22" fmla="*/ 15 w 34"/>
                <a:gd name="T23" fmla="*/ 2 h 38"/>
                <a:gd name="T24" fmla="*/ 13 w 34"/>
                <a:gd name="T25" fmla="*/ 2 h 38"/>
                <a:gd name="T26" fmla="*/ 11 w 34"/>
                <a:gd name="T27" fmla="*/ 2 h 38"/>
                <a:gd name="T28" fmla="*/ 11 w 34"/>
                <a:gd name="T29" fmla="*/ 3 h 38"/>
                <a:gd name="T30" fmla="*/ 10 w 34"/>
                <a:gd name="T31" fmla="*/ 3 h 38"/>
                <a:gd name="T32" fmla="*/ 10 w 34"/>
                <a:gd name="T33" fmla="*/ 5 h 38"/>
                <a:gd name="T34" fmla="*/ 10 w 34"/>
                <a:gd name="T35" fmla="*/ 7 h 38"/>
                <a:gd name="T36" fmla="*/ 7 w 34"/>
                <a:gd name="T37" fmla="*/ 30 h 38"/>
                <a:gd name="T38" fmla="*/ 22 w 34"/>
                <a:gd name="T39" fmla="*/ 10 h 38"/>
                <a:gd name="T40" fmla="*/ 24 w 34"/>
                <a:gd name="T41" fmla="*/ 7 h 38"/>
                <a:gd name="T42" fmla="*/ 25 w 34"/>
                <a:gd name="T43" fmla="*/ 5 h 38"/>
                <a:gd name="T44" fmla="*/ 25 w 34"/>
                <a:gd name="T45" fmla="*/ 5 h 38"/>
                <a:gd name="T46" fmla="*/ 25 w 34"/>
                <a:gd name="T47" fmla="*/ 3 h 38"/>
                <a:gd name="T48" fmla="*/ 25 w 34"/>
                <a:gd name="T49" fmla="*/ 3 h 38"/>
                <a:gd name="T50" fmla="*/ 25 w 34"/>
                <a:gd name="T51" fmla="*/ 2 h 38"/>
                <a:gd name="T52" fmla="*/ 24 w 34"/>
                <a:gd name="T53" fmla="*/ 2 h 38"/>
                <a:gd name="T54" fmla="*/ 22 w 34"/>
                <a:gd name="T55" fmla="*/ 2 h 38"/>
                <a:gd name="T56" fmla="*/ 22 w 34"/>
                <a:gd name="T57" fmla="*/ 0 h 38"/>
                <a:gd name="T58" fmla="*/ 34 w 34"/>
                <a:gd name="T59" fmla="*/ 0 h 38"/>
                <a:gd name="T60" fmla="*/ 34 w 34"/>
                <a:gd name="T61" fmla="*/ 2 h 38"/>
                <a:gd name="T62" fmla="*/ 32 w 34"/>
                <a:gd name="T63" fmla="*/ 2 h 38"/>
                <a:gd name="T64" fmla="*/ 31 w 34"/>
                <a:gd name="T65" fmla="*/ 2 h 38"/>
                <a:gd name="T66" fmla="*/ 29 w 34"/>
                <a:gd name="T67" fmla="*/ 3 h 38"/>
                <a:gd name="T68" fmla="*/ 28 w 34"/>
                <a:gd name="T69" fmla="*/ 5 h 38"/>
                <a:gd name="T70" fmla="*/ 27 w 34"/>
                <a:gd name="T71" fmla="*/ 6 h 38"/>
                <a:gd name="T72" fmla="*/ 24 w 34"/>
                <a:gd name="T73" fmla="*/ 10 h 38"/>
                <a:gd name="T74" fmla="*/ 3 w 34"/>
                <a:gd name="T75" fmla="*/ 38 h 38"/>
                <a:gd name="T76" fmla="*/ 1 w 34"/>
                <a:gd name="T77" fmla="*/ 38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38"/>
                <a:gd name="T119" fmla="*/ 34 w 34"/>
                <a:gd name="T120" fmla="*/ 38 h 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38">
                  <a:moveTo>
                    <a:pt x="1" y="38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30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4" y="10"/>
                  </a:lnTo>
                  <a:lnTo>
                    <a:pt x="3" y="38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Freeform 83"/>
            <p:cNvSpPr>
              <a:spLocks noEditPoints="1"/>
            </p:cNvSpPr>
            <p:nvPr/>
          </p:nvSpPr>
          <p:spPr bwMode="auto">
            <a:xfrm>
              <a:off x="2426" y="2294"/>
              <a:ext cx="35" cy="38"/>
            </a:xfrm>
            <a:custGeom>
              <a:avLst/>
              <a:gdLst>
                <a:gd name="T0" fmla="*/ 9 w 35"/>
                <a:gd name="T1" fmla="*/ 0 h 38"/>
                <a:gd name="T2" fmla="*/ 23 w 35"/>
                <a:gd name="T3" fmla="*/ 0 h 38"/>
                <a:gd name="T4" fmla="*/ 28 w 35"/>
                <a:gd name="T5" fmla="*/ 0 h 38"/>
                <a:gd name="T6" fmla="*/ 32 w 35"/>
                <a:gd name="T7" fmla="*/ 3 h 38"/>
                <a:gd name="T8" fmla="*/ 33 w 35"/>
                <a:gd name="T9" fmla="*/ 6 h 38"/>
                <a:gd name="T10" fmla="*/ 35 w 35"/>
                <a:gd name="T11" fmla="*/ 9 h 38"/>
                <a:gd name="T12" fmla="*/ 33 w 35"/>
                <a:gd name="T13" fmla="*/ 12 h 38"/>
                <a:gd name="T14" fmla="*/ 33 w 35"/>
                <a:gd name="T15" fmla="*/ 14 h 38"/>
                <a:gd name="T16" fmla="*/ 30 w 35"/>
                <a:gd name="T17" fmla="*/ 16 h 38"/>
                <a:gd name="T18" fmla="*/ 28 w 35"/>
                <a:gd name="T19" fmla="*/ 19 h 38"/>
                <a:gd name="T20" fmla="*/ 25 w 35"/>
                <a:gd name="T21" fmla="*/ 19 h 38"/>
                <a:gd name="T22" fmla="*/ 21 w 35"/>
                <a:gd name="T23" fmla="*/ 20 h 38"/>
                <a:gd name="T24" fmla="*/ 18 w 35"/>
                <a:gd name="T25" fmla="*/ 20 h 38"/>
                <a:gd name="T26" fmla="*/ 15 w 35"/>
                <a:gd name="T27" fmla="*/ 20 h 38"/>
                <a:gd name="T28" fmla="*/ 12 w 35"/>
                <a:gd name="T29" fmla="*/ 30 h 38"/>
                <a:gd name="T30" fmla="*/ 11 w 35"/>
                <a:gd name="T31" fmla="*/ 33 h 38"/>
                <a:gd name="T32" fmla="*/ 11 w 35"/>
                <a:gd name="T33" fmla="*/ 34 h 38"/>
                <a:gd name="T34" fmla="*/ 11 w 35"/>
                <a:gd name="T35" fmla="*/ 35 h 38"/>
                <a:gd name="T36" fmla="*/ 11 w 35"/>
                <a:gd name="T37" fmla="*/ 35 h 38"/>
                <a:gd name="T38" fmla="*/ 12 w 35"/>
                <a:gd name="T39" fmla="*/ 37 h 38"/>
                <a:gd name="T40" fmla="*/ 15 w 35"/>
                <a:gd name="T41" fmla="*/ 37 h 38"/>
                <a:gd name="T42" fmla="*/ 15 w 35"/>
                <a:gd name="T43" fmla="*/ 38 h 38"/>
                <a:gd name="T44" fmla="*/ 0 w 35"/>
                <a:gd name="T45" fmla="*/ 38 h 38"/>
                <a:gd name="T46" fmla="*/ 0 w 35"/>
                <a:gd name="T47" fmla="*/ 37 h 38"/>
                <a:gd name="T48" fmla="*/ 2 w 35"/>
                <a:gd name="T49" fmla="*/ 37 h 38"/>
                <a:gd name="T50" fmla="*/ 4 w 35"/>
                <a:gd name="T51" fmla="*/ 35 h 38"/>
                <a:gd name="T52" fmla="*/ 5 w 35"/>
                <a:gd name="T53" fmla="*/ 34 h 38"/>
                <a:gd name="T54" fmla="*/ 7 w 35"/>
                <a:gd name="T55" fmla="*/ 30 h 38"/>
                <a:gd name="T56" fmla="*/ 12 w 35"/>
                <a:gd name="T57" fmla="*/ 9 h 38"/>
                <a:gd name="T58" fmla="*/ 14 w 35"/>
                <a:gd name="T59" fmla="*/ 6 h 38"/>
                <a:gd name="T60" fmla="*/ 14 w 35"/>
                <a:gd name="T61" fmla="*/ 3 h 38"/>
                <a:gd name="T62" fmla="*/ 14 w 35"/>
                <a:gd name="T63" fmla="*/ 3 h 38"/>
                <a:gd name="T64" fmla="*/ 14 w 35"/>
                <a:gd name="T65" fmla="*/ 2 h 38"/>
                <a:gd name="T66" fmla="*/ 12 w 35"/>
                <a:gd name="T67" fmla="*/ 2 h 38"/>
                <a:gd name="T68" fmla="*/ 9 w 35"/>
                <a:gd name="T69" fmla="*/ 2 h 38"/>
                <a:gd name="T70" fmla="*/ 9 w 35"/>
                <a:gd name="T71" fmla="*/ 0 h 38"/>
                <a:gd name="T72" fmla="*/ 15 w 35"/>
                <a:gd name="T73" fmla="*/ 19 h 38"/>
                <a:gd name="T74" fmla="*/ 18 w 35"/>
                <a:gd name="T75" fmla="*/ 19 h 38"/>
                <a:gd name="T76" fmla="*/ 19 w 35"/>
                <a:gd name="T77" fmla="*/ 19 h 38"/>
                <a:gd name="T78" fmla="*/ 22 w 35"/>
                <a:gd name="T79" fmla="*/ 19 h 38"/>
                <a:gd name="T80" fmla="*/ 25 w 35"/>
                <a:gd name="T81" fmla="*/ 17 h 38"/>
                <a:gd name="T82" fmla="*/ 26 w 35"/>
                <a:gd name="T83" fmla="*/ 16 h 38"/>
                <a:gd name="T84" fmla="*/ 28 w 35"/>
                <a:gd name="T85" fmla="*/ 13 h 38"/>
                <a:gd name="T86" fmla="*/ 29 w 35"/>
                <a:gd name="T87" fmla="*/ 10 h 38"/>
                <a:gd name="T88" fmla="*/ 29 w 35"/>
                <a:gd name="T89" fmla="*/ 9 h 38"/>
                <a:gd name="T90" fmla="*/ 29 w 35"/>
                <a:gd name="T91" fmla="*/ 6 h 38"/>
                <a:gd name="T92" fmla="*/ 28 w 35"/>
                <a:gd name="T93" fmla="*/ 3 h 38"/>
                <a:gd name="T94" fmla="*/ 26 w 35"/>
                <a:gd name="T95" fmla="*/ 3 h 38"/>
                <a:gd name="T96" fmla="*/ 23 w 35"/>
                <a:gd name="T97" fmla="*/ 2 h 38"/>
                <a:gd name="T98" fmla="*/ 22 w 35"/>
                <a:gd name="T99" fmla="*/ 2 h 38"/>
                <a:gd name="T100" fmla="*/ 19 w 35"/>
                <a:gd name="T101" fmla="*/ 3 h 38"/>
                <a:gd name="T102" fmla="*/ 15 w 35"/>
                <a:gd name="T103" fmla="*/ 19 h 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38"/>
                <a:gd name="T158" fmla="*/ 35 w 35"/>
                <a:gd name="T159" fmla="*/ 38 h 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38">
                  <a:moveTo>
                    <a:pt x="9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5" y="19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7" y="30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0"/>
                  </a:lnTo>
                  <a:close/>
                  <a:moveTo>
                    <a:pt x="15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8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48" name="Picture 8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9" y="2304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49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9" y="2304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50" name="Freeform 86"/>
            <p:cNvSpPr>
              <a:spLocks/>
            </p:cNvSpPr>
            <p:nvPr/>
          </p:nvSpPr>
          <p:spPr bwMode="auto">
            <a:xfrm>
              <a:off x="2574" y="2294"/>
              <a:ext cx="32" cy="38"/>
            </a:xfrm>
            <a:custGeom>
              <a:avLst/>
              <a:gdLst>
                <a:gd name="T0" fmla="*/ 2 w 32"/>
                <a:gd name="T1" fmla="*/ 38 h 38"/>
                <a:gd name="T2" fmla="*/ 4 w 32"/>
                <a:gd name="T3" fmla="*/ 7 h 38"/>
                <a:gd name="T4" fmla="*/ 4 w 32"/>
                <a:gd name="T5" fmla="*/ 6 h 38"/>
                <a:gd name="T6" fmla="*/ 4 w 32"/>
                <a:gd name="T7" fmla="*/ 5 h 38"/>
                <a:gd name="T8" fmla="*/ 4 w 32"/>
                <a:gd name="T9" fmla="*/ 3 h 38"/>
                <a:gd name="T10" fmla="*/ 3 w 32"/>
                <a:gd name="T11" fmla="*/ 2 h 38"/>
                <a:gd name="T12" fmla="*/ 3 w 32"/>
                <a:gd name="T13" fmla="*/ 2 h 38"/>
                <a:gd name="T14" fmla="*/ 0 w 32"/>
                <a:gd name="T15" fmla="*/ 2 h 38"/>
                <a:gd name="T16" fmla="*/ 0 w 32"/>
                <a:gd name="T17" fmla="*/ 2 h 38"/>
                <a:gd name="T18" fmla="*/ 0 w 32"/>
                <a:gd name="T19" fmla="*/ 0 h 38"/>
                <a:gd name="T20" fmla="*/ 14 w 32"/>
                <a:gd name="T21" fmla="*/ 0 h 38"/>
                <a:gd name="T22" fmla="*/ 14 w 32"/>
                <a:gd name="T23" fmla="*/ 2 h 38"/>
                <a:gd name="T24" fmla="*/ 13 w 32"/>
                <a:gd name="T25" fmla="*/ 2 h 38"/>
                <a:gd name="T26" fmla="*/ 11 w 32"/>
                <a:gd name="T27" fmla="*/ 2 h 38"/>
                <a:gd name="T28" fmla="*/ 10 w 32"/>
                <a:gd name="T29" fmla="*/ 3 h 38"/>
                <a:gd name="T30" fmla="*/ 10 w 32"/>
                <a:gd name="T31" fmla="*/ 3 h 38"/>
                <a:gd name="T32" fmla="*/ 10 w 32"/>
                <a:gd name="T33" fmla="*/ 5 h 38"/>
                <a:gd name="T34" fmla="*/ 9 w 32"/>
                <a:gd name="T35" fmla="*/ 7 h 38"/>
                <a:gd name="T36" fmla="*/ 7 w 32"/>
                <a:gd name="T37" fmla="*/ 30 h 38"/>
                <a:gd name="T38" fmla="*/ 21 w 32"/>
                <a:gd name="T39" fmla="*/ 10 h 38"/>
                <a:gd name="T40" fmla="*/ 23 w 32"/>
                <a:gd name="T41" fmla="*/ 7 h 38"/>
                <a:gd name="T42" fmla="*/ 24 w 32"/>
                <a:gd name="T43" fmla="*/ 5 h 38"/>
                <a:gd name="T44" fmla="*/ 24 w 32"/>
                <a:gd name="T45" fmla="*/ 5 h 38"/>
                <a:gd name="T46" fmla="*/ 24 w 32"/>
                <a:gd name="T47" fmla="*/ 3 h 38"/>
                <a:gd name="T48" fmla="*/ 24 w 32"/>
                <a:gd name="T49" fmla="*/ 3 h 38"/>
                <a:gd name="T50" fmla="*/ 24 w 32"/>
                <a:gd name="T51" fmla="*/ 2 h 38"/>
                <a:gd name="T52" fmla="*/ 23 w 32"/>
                <a:gd name="T53" fmla="*/ 2 h 38"/>
                <a:gd name="T54" fmla="*/ 21 w 32"/>
                <a:gd name="T55" fmla="*/ 2 h 38"/>
                <a:gd name="T56" fmla="*/ 23 w 32"/>
                <a:gd name="T57" fmla="*/ 0 h 38"/>
                <a:gd name="T58" fmla="*/ 32 w 32"/>
                <a:gd name="T59" fmla="*/ 0 h 38"/>
                <a:gd name="T60" fmla="*/ 32 w 32"/>
                <a:gd name="T61" fmla="*/ 2 h 38"/>
                <a:gd name="T62" fmla="*/ 31 w 32"/>
                <a:gd name="T63" fmla="*/ 2 h 38"/>
                <a:gd name="T64" fmla="*/ 31 w 32"/>
                <a:gd name="T65" fmla="*/ 2 h 38"/>
                <a:gd name="T66" fmla="*/ 30 w 32"/>
                <a:gd name="T67" fmla="*/ 3 h 38"/>
                <a:gd name="T68" fmla="*/ 28 w 32"/>
                <a:gd name="T69" fmla="*/ 5 h 38"/>
                <a:gd name="T70" fmla="*/ 25 w 32"/>
                <a:gd name="T71" fmla="*/ 6 h 38"/>
                <a:gd name="T72" fmla="*/ 23 w 32"/>
                <a:gd name="T73" fmla="*/ 10 h 38"/>
                <a:gd name="T74" fmla="*/ 3 w 32"/>
                <a:gd name="T75" fmla="*/ 38 h 38"/>
                <a:gd name="T76" fmla="*/ 2 w 32"/>
                <a:gd name="T77" fmla="*/ 38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38"/>
                <a:gd name="T119" fmla="*/ 32 w 32"/>
                <a:gd name="T120" fmla="*/ 38 h 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38">
                  <a:moveTo>
                    <a:pt x="2" y="38"/>
                  </a:move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30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3" y="10"/>
                  </a:lnTo>
                  <a:lnTo>
                    <a:pt x="3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Freeform 87"/>
            <p:cNvSpPr>
              <a:spLocks noEditPoints="1"/>
            </p:cNvSpPr>
            <p:nvPr/>
          </p:nvSpPr>
          <p:spPr bwMode="auto">
            <a:xfrm>
              <a:off x="2597" y="2307"/>
              <a:ext cx="21" cy="25"/>
            </a:xfrm>
            <a:custGeom>
              <a:avLst/>
              <a:gdLst>
                <a:gd name="T0" fmla="*/ 4 w 21"/>
                <a:gd name="T1" fmla="*/ 14 h 25"/>
                <a:gd name="T2" fmla="*/ 4 w 21"/>
                <a:gd name="T3" fmla="*/ 15 h 25"/>
                <a:gd name="T4" fmla="*/ 4 w 21"/>
                <a:gd name="T5" fmla="*/ 17 h 25"/>
                <a:gd name="T6" fmla="*/ 4 w 21"/>
                <a:gd name="T7" fmla="*/ 18 h 25"/>
                <a:gd name="T8" fmla="*/ 5 w 21"/>
                <a:gd name="T9" fmla="*/ 20 h 25"/>
                <a:gd name="T10" fmla="*/ 8 w 21"/>
                <a:gd name="T11" fmla="*/ 21 h 25"/>
                <a:gd name="T12" fmla="*/ 9 w 21"/>
                <a:gd name="T13" fmla="*/ 22 h 25"/>
                <a:gd name="T14" fmla="*/ 11 w 21"/>
                <a:gd name="T15" fmla="*/ 21 h 25"/>
                <a:gd name="T16" fmla="*/ 14 w 21"/>
                <a:gd name="T17" fmla="*/ 21 h 25"/>
                <a:gd name="T18" fmla="*/ 15 w 21"/>
                <a:gd name="T19" fmla="*/ 20 h 25"/>
                <a:gd name="T20" fmla="*/ 18 w 21"/>
                <a:gd name="T21" fmla="*/ 18 h 25"/>
                <a:gd name="T22" fmla="*/ 19 w 21"/>
                <a:gd name="T23" fmla="*/ 18 h 25"/>
                <a:gd name="T24" fmla="*/ 15 w 21"/>
                <a:gd name="T25" fmla="*/ 22 h 25"/>
                <a:gd name="T26" fmla="*/ 11 w 21"/>
                <a:gd name="T27" fmla="*/ 25 h 25"/>
                <a:gd name="T28" fmla="*/ 7 w 21"/>
                <a:gd name="T29" fmla="*/ 25 h 25"/>
                <a:gd name="T30" fmla="*/ 4 w 21"/>
                <a:gd name="T31" fmla="*/ 25 h 25"/>
                <a:gd name="T32" fmla="*/ 1 w 21"/>
                <a:gd name="T33" fmla="*/ 22 h 25"/>
                <a:gd name="T34" fmla="*/ 0 w 21"/>
                <a:gd name="T35" fmla="*/ 20 h 25"/>
                <a:gd name="T36" fmla="*/ 0 w 21"/>
                <a:gd name="T37" fmla="*/ 17 h 25"/>
                <a:gd name="T38" fmla="*/ 0 w 21"/>
                <a:gd name="T39" fmla="*/ 13 h 25"/>
                <a:gd name="T40" fmla="*/ 1 w 21"/>
                <a:gd name="T41" fmla="*/ 8 h 25"/>
                <a:gd name="T42" fmla="*/ 4 w 21"/>
                <a:gd name="T43" fmla="*/ 4 h 25"/>
                <a:gd name="T44" fmla="*/ 8 w 21"/>
                <a:gd name="T45" fmla="*/ 1 h 25"/>
                <a:gd name="T46" fmla="*/ 11 w 21"/>
                <a:gd name="T47" fmla="*/ 0 h 25"/>
                <a:gd name="T48" fmla="*/ 15 w 21"/>
                <a:gd name="T49" fmla="*/ 0 h 25"/>
                <a:gd name="T50" fmla="*/ 18 w 21"/>
                <a:gd name="T51" fmla="*/ 0 h 25"/>
                <a:gd name="T52" fmla="*/ 19 w 21"/>
                <a:gd name="T53" fmla="*/ 1 h 25"/>
                <a:gd name="T54" fmla="*/ 21 w 21"/>
                <a:gd name="T55" fmla="*/ 1 h 25"/>
                <a:gd name="T56" fmla="*/ 21 w 21"/>
                <a:gd name="T57" fmla="*/ 4 h 25"/>
                <a:gd name="T58" fmla="*/ 21 w 21"/>
                <a:gd name="T59" fmla="*/ 6 h 25"/>
                <a:gd name="T60" fmla="*/ 19 w 21"/>
                <a:gd name="T61" fmla="*/ 8 h 25"/>
                <a:gd name="T62" fmla="*/ 16 w 21"/>
                <a:gd name="T63" fmla="*/ 10 h 25"/>
                <a:gd name="T64" fmla="*/ 12 w 21"/>
                <a:gd name="T65" fmla="*/ 13 h 25"/>
                <a:gd name="T66" fmla="*/ 9 w 21"/>
                <a:gd name="T67" fmla="*/ 14 h 25"/>
                <a:gd name="T68" fmla="*/ 4 w 21"/>
                <a:gd name="T69" fmla="*/ 14 h 25"/>
                <a:gd name="T70" fmla="*/ 4 w 21"/>
                <a:gd name="T71" fmla="*/ 13 h 25"/>
                <a:gd name="T72" fmla="*/ 8 w 21"/>
                <a:gd name="T73" fmla="*/ 13 h 25"/>
                <a:gd name="T74" fmla="*/ 11 w 21"/>
                <a:gd name="T75" fmla="*/ 11 h 25"/>
                <a:gd name="T76" fmla="*/ 14 w 21"/>
                <a:gd name="T77" fmla="*/ 10 h 25"/>
                <a:gd name="T78" fmla="*/ 15 w 21"/>
                <a:gd name="T79" fmla="*/ 7 h 25"/>
                <a:gd name="T80" fmla="*/ 16 w 21"/>
                <a:gd name="T81" fmla="*/ 6 h 25"/>
                <a:gd name="T82" fmla="*/ 16 w 21"/>
                <a:gd name="T83" fmla="*/ 3 h 25"/>
                <a:gd name="T84" fmla="*/ 16 w 21"/>
                <a:gd name="T85" fmla="*/ 3 h 25"/>
                <a:gd name="T86" fmla="*/ 16 w 21"/>
                <a:gd name="T87" fmla="*/ 1 h 25"/>
                <a:gd name="T88" fmla="*/ 15 w 21"/>
                <a:gd name="T89" fmla="*/ 1 h 25"/>
                <a:gd name="T90" fmla="*/ 14 w 21"/>
                <a:gd name="T91" fmla="*/ 1 h 25"/>
                <a:gd name="T92" fmla="*/ 11 w 21"/>
                <a:gd name="T93" fmla="*/ 1 h 25"/>
                <a:gd name="T94" fmla="*/ 8 w 21"/>
                <a:gd name="T95" fmla="*/ 4 h 25"/>
                <a:gd name="T96" fmla="*/ 7 w 21"/>
                <a:gd name="T97" fmla="*/ 8 h 25"/>
                <a:gd name="T98" fmla="*/ 4 w 21"/>
                <a:gd name="T99" fmla="*/ 13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25"/>
                <a:gd name="T152" fmla="*/ 21 w 21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25">
                  <a:moveTo>
                    <a:pt x="4" y="14"/>
                  </a:move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4" y="14"/>
                  </a:lnTo>
                  <a:close/>
                  <a:moveTo>
                    <a:pt x="4" y="13"/>
                  </a:moveTo>
                  <a:lnTo>
                    <a:pt x="8" y="13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4"/>
                  </a:lnTo>
                  <a:lnTo>
                    <a:pt x="7" y="8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Freeform 88"/>
            <p:cNvSpPr>
              <a:spLocks/>
            </p:cNvSpPr>
            <p:nvPr/>
          </p:nvSpPr>
          <p:spPr bwMode="auto">
            <a:xfrm>
              <a:off x="2621" y="2307"/>
              <a:ext cx="21" cy="25"/>
            </a:xfrm>
            <a:custGeom>
              <a:avLst/>
              <a:gdLst>
                <a:gd name="T0" fmla="*/ 2 w 21"/>
                <a:gd name="T1" fmla="*/ 1 h 25"/>
                <a:gd name="T2" fmla="*/ 11 w 21"/>
                <a:gd name="T3" fmla="*/ 0 h 25"/>
                <a:gd name="T4" fmla="*/ 7 w 21"/>
                <a:gd name="T5" fmla="*/ 14 h 25"/>
                <a:gd name="T6" fmla="*/ 9 w 21"/>
                <a:gd name="T7" fmla="*/ 8 h 25"/>
                <a:gd name="T8" fmla="*/ 12 w 21"/>
                <a:gd name="T9" fmla="*/ 4 h 25"/>
                <a:gd name="T10" fmla="*/ 15 w 21"/>
                <a:gd name="T11" fmla="*/ 1 h 25"/>
                <a:gd name="T12" fmla="*/ 18 w 21"/>
                <a:gd name="T13" fmla="*/ 0 h 25"/>
                <a:gd name="T14" fmla="*/ 19 w 21"/>
                <a:gd name="T15" fmla="*/ 0 h 25"/>
                <a:gd name="T16" fmla="*/ 19 w 21"/>
                <a:gd name="T17" fmla="*/ 0 h 25"/>
                <a:gd name="T18" fmla="*/ 21 w 21"/>
                <a:gd name="T19" fmla="*/ 0 h 25"/>
                <a:gd name="T20" fmla="*/ 21 w 21"/>
                <a:gd name="T21" fmla="*/ 1 h 25"/>
                <a:gd name="T22" fmla="*/ 21 w 21"/>
                <a:gd name="T23" fmla="*/ 1 h 25"/>
                <a:gd name="T24" fmla="*/ 21 w 21"/>
                <a:gd name="T25" fmla="*/ 4 h 25"/>
                <a:gd name="T26" fmla="*/ 19 w 21"/>
                <a:gd name="T27" fmla="*/ 6 h 25"/>
                <a:gd name="T28" fmla="*/ 19 w 21"/>
                <a:gd name="T29" fmla="*/ 7 h 25"/>
                <a:gd name="T30" fmla="*/ 18 w 21"/>
                <a:gd name="T31" fmla="*/ 7 h 25"/>
                <a:gd name="T32" fmla="*/ 18 w 21"/>
                <a:gd name="T33" fmla="*/ 7 h 25"/>
                <a:gd name="T34" fmla="*/ 16 w 21"/>
                <a:gd name="T35" fmla="*/ 7 h 25"/>
                <a:gd name="T36" fmla="*/ 16 w 21"/>
                <a:gd name="T37" fmla="*/ 6 h 25"/>
                <a:gd name="T38" fmla="*/ 16 w 21"/>
                <a:gd name="T39" fmla="*/ 6 h 25"/>
                <a:gd name="T40" fmla="*/ 16 w 21"/>
                <a:gd name="T41" fmla="*/ 4 h 25"/>
                <a:gd name="T42" fmla="*/ 16 w 21"/>
                <a:gd name="T43" fmla="*/ 4 h 25"/>
                <a:gd name="T44" fmla="*/ 16 w 21"/>
                <a:gd name="T45" fmla="*/ 4 h 25"/>
                <a:gd name="T46" fmla="*/ 16 w 21"/>
                <a:gd name="T47" fmla="*/ 4 h 25"/>
                <a:gd name="T48" fmla="*/ 15 w 21"/>
                <a:gd name="T49" fmla="*/ 4 h 25"/>
                <a:gd name="T50" fmla="*/ 15 w 21"/>
                <a:gd name="T51" fmla="*/ 4 h 25"/>
                <a:gd name="T52" fmla="*/ 14 w 21"/>
                <a:gd name="T53" fmla="*/ 6 h 25"/>
                <a:gd name="T54" fmla="*/ 12 w 21"/>
                <a:gd name="T55" fmla="*/ 7 h 25"/>
                <a:gd name="T56" fmla="*/ 11 w 21"/>
                <a:gd name="T57" fmla="*/ 10 h 25"/>
                <a:gd name="T58" fmla="*/ 8 w 21"/>
                <a:gd name="T59" fmla="*/ 14 h 25"/>
                <a:gd name="T60" fmla="*/ 7 w 21"/>
                <a:gd name="T61" fmla="*/ 15 h 25"/>
                <a:gd name="T62" fmla="*/ 7 w 21"/>
                <a:gd name="T63" fmla="*/ 17 h 25"/>
                <a:gd name="T64" fmla="*/ 5 w 21"/>
                <a:gd name="T65" fmla="*/ 20 h 25"/>
                <a:gd name="T66" fmla="*/ 5 w 21"/>
                <a:gd name="T67" fmla="*/ 21 h 25"/>
                <a:gd name="T68" fmla="*/ 4 w 21"/>
                <a:gd name="T69" fmla="*/ 25 h 25"/>
                <a:gd name="T70" fmla="*/ 0 w 21"/>
                <a:gd name="T71" fmla="*/ 25 h 25"/>
                <a:gd name="T72" fmla="*/ 5 w 21"/>
                <a:gd name="T73" fmla="*/ 7 h 25"/>
                <a:gd name="T74" fmla="*/ 5 w 21"/>
                <a:gd name="T75" fmla="*/ 4 h 25"/>
                <a:gd name="T76" fmla="*/ 5 w 21"/>
                <a:gd name="T77" fmla="*/ 3 h 25"/>
                <a:gd name="T78" fmla="*/ 5 w 21"/>
                <a:gd name="T79" fmla="*/ 3 h 25"/>
                <a:gd name="T80" fmla="*/ 5 w 21"/>
                <a:gd name="T81" fmla="*/ 3 h 25"/>
                <a:gd name="T82" fmla="*/ 5 w 21"/>
                <a:gd name="T83" fmla="*/ 1 h 25"/>
                <a:gd name="T84" fmla="*/ 4 w 21"/>
                <a:gd name="T85" fmla="*/ 1 h 25"/>
                <a:gd name="T86" fmla="*/ 2 w 21"/>
                <a:gd name="T87" fmla="*/ 1 h 25"/>
                <a:gd name="T88" fmla="*/ 1 w 21"/>
                <a:gd name="T89" fmla="*/ 1 h 25"/>
                <a:gd name="T90" fmla="*/ 2 w 21"/>
                <a:gd name="T91" fmla="*/ 1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"/>
                <a:gd name="T139" fmla="*/ 0 h 25"/>
                <a:gd name="T140" fmla="*/ 21 w 21"/>
                <a:gd name="T141" fmla="*/ 25 h 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" h="25">
                  <a:moveTo>
                    <a:pt x="2" y="1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8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Freeform 89"/>
            <p:cNvSpPr>
              <a:spLocks noEditPoints="1"/>
            </p:cNvSpPr>
            <p:nvPr/>
          </p:nvSpPr>
          <p:spPr bwMode="auto">
            <a:xfrm>
              <a:off x="2643" y="2293"/>
              <a:ext cx="24" cy="39"/>
            </a:xfrm>
            <a:custGeom>
              <a:avLst/>
              <a:gdLst>
                <a:gd name="T0" fmla="*/ 15 w 24"/>
                <a:gd name="T1" fmla="*/ 0 h 39"/>
                <a:gd name="T2" fmla="*/ 10 w 24"/>
                <a:gd name="T3" fmla="*/ 20 h 39"/>
                <a:gd name="T4" fmla="*/ 11 w 24"/>
                <a:gd name="T5" fmla="*/ 17 h 39"/>
                <a:gd name="T6" fmla="*/ 14 w 24"/>
                <a:gd name="T7" fmla="*/ 15 h 39"/>
                <a:gd name="T8" fmla="*/ 15 w 24"/>
                <a:gd name="T9" fmla="*/ 14 h 39"/>
                <a:gd name="T10" fmla="*/ 18 w 24"/>
                <a:gd name="T11" fmla="*/ 14 h 39"/>
                <a:gd name="T12" fmla="*/ 21 w 24"/>
                <a:gd name="T13" fmla="*/ 14 h 39"/>
                <a:gd name="T14" fmla="*/ 22 w 24"/>
                <a:gd name="T15" fmla="*/ 15 h 39"/>
                <a:gd name="T16" fmla="*/ 24 w 24"/>
                <a:gd name="T17" fmla="*/ 18 h 39"/>
                <a:gd name="T18" fmla="*/ 24 w 24"/>
                <a:gd name="T19" fmla="*/ 21 h 39"/>
                <a:gd name="T20" fmla="*/ 24 w 24"/>
                <a:gd name="T21" fmla="*/ 25 h 39"/>
                <a:gd name="T22" fmla="*/ 22 w 24"/>
                <a:gd name="T23" fmla="*/ 29 h 39"/>
                <a:gd name="T24" fmla="*/ 20 w 24"/>
                <a:gd name="T25" fmla="*/ 34 h 39"/>
                <a:gd name="T26" fmla="*/ 15 w 24"/>
                <a:gd name="T27" fmla="*/ 36 h 39"/>
                <a:gd name="T28" fmla="*/ 13 w 24"/>
                <a:gd name="T29" fmla="*/ 39 h 39"/>
                <a:gd name="T30" fmla="*/ 8 w 24"/>
                <a:gd name="T31" fmla="*/ 39 h 39"/>
                <a:gd name="T32" fmla="*/ 4 w 24"/>
                <a:gd name="T33" fmla="*/ 38 h 39"/>
                <a:gd name="T34" fmla="*/ 0 w 24"/>
                <a:gd name="T35" fmla="*/ 36 h 39"/>
                <a:gd name="T36" fmla="*/ 8 w 24"/>
                <a:gd name="T37" fmla="*/ 7 h 39"/>
                <a:gd name="T38" fmla="*/ 10 w 24"/>
                <a:gd name="T39" fmla="*/ 4 h 39"/>
                <a:gd name="T40" fmla="*/ 10 w 24"/>
                <a:gd name="T41" fmla="*/ 3 h 39"/>
                <a:gd name="T42" fmla="*/ 10 w 24"/>
                <a:gd name="T43" fmla="*/ 3 h 39"/>
                <a:gd name="T44" fmla="*/ 10 w 24"/>
                <a:gd name="T45" fmla="*/ 3 h 39"/>
                <a:gd name="T46" fmla="*/ 8 w 24"/>
                <a:gd name="T47" fmla="*/ 1 h 39"/>
                <a:gd name="T48" fmla="*/ 7 w 24"/>
                <a:gd name="T49" fmla="*/ 1 h 39"/>
                <a:gd name="T50" fmla="*/ 7 w 24"/>
                <a:gd name="T51" fmla="*/ 1 h 39"/>
                <a:gd name="T52" fmla="*/ 6 w 24"/>
                <a:gd name="T53" fmla="*/ 1 h 39"/>
                <a:gd name="T54" fmla="*/ 6 w 24"/>
                <a:gd name="T55" fmla="*/ 1 h 39"/>
                <a:gd name="T56" fmla="*/ 15 w 24"/>
                <a:gd name="T57" fmla="*/ 0 h 39"/>
                <a:gd name="T58" fmla="*/ 4 w 24"/>
                <a:gd name="T59" fmla="*/ 36 h 39"/>
                <a:gd name="T60" fmla="*/ 7 w 24"/>
                <a:gd name="T61" fmla="*/ 38 h 39"/>
                <a:gd name="T62" fmla="*/ 8 w 24"/>
                <a:gd name="T63" fmla="*/ 38 h 39"/>
                <a:gd name="T64" fmla="*/ 11 w 24"/>
                <a:gd name="T65" fmla="*/ 38 h 39"/>
                <a:gd name="T66" fmla="*/ 14 w 24"/>
                <a:gd name="T67" fmla="*/ 36 h 39"/>
                <a:gd name="T68" fmla="*/ 15 w 24"/>
                <a:gd name="T69" fmla="*/ 34 h 39"/>
                <a:gd name="T70" fmla="*/ 18 w 24"/>
                <a:gd name="T71" fmla="*/ 31 h 39"/>
                <a:gd name="T72" fmla="*/ 20 w 24"/>
                <a:gd name="T73" fmla="*/ 27 h 39"/>
                <a:gd name="T74" fmla="*/ 20 w 24"/>
                <a:gd name="T75" fmla="*/ 22 h 39"/>
                <a:gd name="T76" fmla="*/ 20 w 24"/>
                <a:gd name="T77" fmla="*/ 20 h 39"/>
                <a:gd name="T78" fmla="*/ 18 w 24"/>
                <a:gd name="T79" fmla="*/ 18 h 39"/>
                <a:gd name="T80" fmla="*/ 17 w 24"/>
                <a:gd name="T81" fmla="*/ 17 h 39"/>
                <a:gd name="T82" fmla="*/ 15 w 24"/>
                <a:gd name="T83" fmla="*/ 17 h 39"/>
                <a:gd name="T84" fmla="*/ 14 w 24"/>
                <a:gd name="T85" fmla="*/ 18 h 39"/>
                <a:gd name="T86" fmla="*/ 11 w 24"/>
                <a:gd name="T87" fmla="*/ 18 h 39"/>
                <a:gd name="T88" fmla="*/ 10 w 24"/>
                <a:gd name="T89" fmla="*/ 21 h 39"/>
                <a:gd name="T90" fmla="*/ 8 w 24"/>
                <a:gd name="T91" fmla="*/ 24 h 39"/>
                <a:gd name="T92" fmla="*/ 4 w 24"/>
                <a:gd name="T93" fmla="*/ 36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39"/>
                <a:gd name="T143" fmla="*/ 24 w 24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39">
                  <a:moveTo>
                    <a:pt x="15" y="0"/>
                  </a:moveTo>
                  <a:lnTo>
                    <a:pt x="10" y="20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2" y="29"/>
                  </a:lnTo>
                  <a:lnTo>
                    <a:pt x="20" y="34"/>
                  </a:lnTo>
                  <a:lnTo>
                    <a:pt x="15" y="36"/>
                  </a:lnTo>
                  <a:lnTo>
                    <a:pt x="13" y="39"/>
                  </a:lnTo>
                  <a:lnTo>
                    <a:pt x="8" y="39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15" y="0"/>
                  </a:lnTo>
                  <a:close/>
                  <a:moveTo>
                    <a:pt x="4" y="36"/>
                  </a:moveTo>
                  <a:lnTo>
                    <a:pt x="7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8" y="31"/>
                  </a:lnTo>
                  <a:lnTo>
                    <a:pt x="20" y="27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54" name="Picture 9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4" y="2311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55" name="Picture 9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84" y="2311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56" name="Freeform 92"/>
            <p:cNvSpPr>
              <a:spLocks/>
            </p:cNvSpPr>
            <p:nvPr/>
          </p:nvSpPr>
          <p:spPr bwMode="auto">
            <a:xfrm>
              <a:off x="2717" y="2294"/>
              <a:ext cx="44" cy="38"/>
            </a:xfrm>
            <a:custGeom>
              <a:avLst/>
              <a:gdLst>
                <a:gd name="T0" fmla="*/ 17 w 44"/>
                <a:gd name="T1" fmla="*/ 0 h 38"/>
                <a:gd name="T2" fmla="*/ 30 w 44"/>
                <a:gd name="T3" fmla="*/ 30 h 38"/>
                <a:gd name="T4" fmla="*/ 35 w 44"/>
                <a:gd name="T5" fmla="*/ 7 h 38"/>
                <a:gd name="T6" fmla="*/ 37 w 44"/>
                <a:gd name="T7" fmla="*/ 6 h 38"/>
                <a:gd name="T8" fmla="*/ 37 w 44"/>
                <a:gd name="T9" fmla="*/ 3 h 38"/>
                <a:gd name="T10" fmla="*/ 37 w 44"/>
                <a:gd name="T11" fmla="*/ 3 h 38"/>
                <a:gd name="T12" fmla="*/ 35 w 44"/>
                <a:gd name="T13" fmla="*/ 2 h 38"/>
                <a:gd name="T14" fmla="*/ 34 w 44"/>
                <a:gd name="T15" fmla="*/ 2 h 38"/>
                <a:gd name="T16" fmla="*/ 33 w 44"/>
                <a:gd name="T17" fmla="*/ 2 h 38"/>
                <a:gd name="T18" fmla="*/ 33 w 44"/>
                <a:gd name="T19" fmla="*/ 2 h 38"/>
                <a:gd name="T20" fmla="*/ 33 w 44"/>
                <a:gd name="T21" fmla="*/ 2 h 38"/>
                <a:gd name="T22" fmla="*/ 33 w 44"/>
                <a:gd name="T23" fmla="*/ 0 h 38"/>
                <a:gd name="T24" fmla="*/ 44 w 44"/>
                <a:gd name="T25" fmla="*/ 0 h 38"/>
                <a:gd name="T26" fmla="*/ 44 w 44"/>
                <a:gd name="T27" fmla="*/ 2 h 38"/>
                <a:gd name="T28" fmla="*/ 42 w 44"/>
                <a:gd name="T29" fmla="*/ 2 h 38"/>
                <a:gd name="T30" fmla="*/ 41 w 44"/>
                <a:gd name="T31" fmla="*/ 2 h 38"/>
                <a:gd name="T32" fmla="*/ 40 w 44"/>
                <a:gd name="T33" fmla="*/ 3 h 38"/>
                <a:gd name="T34" fmla="*/ 40 w 44"/>
                <a:gd name="T35" fmla="*/ 3 h 38"/>
                <a:gd name="T36" fmla="*/ 38 w 44"/>
                <a:gd name="T37" fmla="*/ 5 h 38"/>
                <a:gd name="T38" fmla="*/ 37 w 44"/>
                <a:gd name="T39" fmla="*/ 7 h 38"/>
                <a:gd name="T40" fmla="*/ 28 w 44"/>
                <a:gd name="T41" fmla="*/ 38 h 38"/>
                <a:gd name="T42" fmla="*/ 28 w 44"/>
                <a:gd name="T43" fmla="*/ 38 h 38"/>
                <a:gd name="T44" fmla="*/ 16 w 44"/>
                <a:gd name="T45" fmla="*/ 7 h 38"/>
                <a:gd name="T46" fmla="*/ 9 w 44"/>
                <a:gd name="T47" fmla="*/ 30 h 38"/>
                <a:gd name="T48" fmla="*/ 9 w 44"/>
                <a:gd name="T49" fmla="*/ 33 h 38"/>
                <a:gd name="T50" fmla="*/ 9 w 44"/>
                <a:gd name="T51" fmla="*/ 34 h 38"/>
                <a:gd name="T52" fmla="*/ 9 w 44"/>
                <a:gd name="T53" fmla="*/ 35 h 38"/>
                <a:gd name="T54" fmla="*/ 9 w 44"/>
                <a:gd name="T55" fmla="*/ 35 h 38"/>
                <a:gd name="T56" fmla="*/ 10 w 44"/>
                <a:gd name="T57" fmla="*/ 37 h 38"/>
                <a:gd name="T58" fmla="*/ 12 w 44"/>
                <a:gd name="T59" fmla="*/ 37 h 38"/>
                <a:gd name="T60" fmla="*/ 12 w 44"/>
                <a:gd name="T61" fmla="*/ 38 h 38"/>
                <a:gd name="T62" fmla="*/ 0 w 44"/>
                <a:gd name="T63" fmla="*/ 38 h 38"/>
                <a:gd name="T64" fmla="*/ 0 w 44"/>
                <a:gd name="T65" fmla="*/ 37 h 38"/>
                <a:gd name="T66" fmla="*/ 2 w 44"/>
                <a:gd name="T67" fmla="*/ 37 h 38"/>
                <a:gd name="T68" fmla="*/ 3 w 44"/>
                <a:gd name="T69" fmla="*/ 37 h 38"/>
                <a:gd name="T70" fmla="*/ 4 w 44"/>
                <a:gd name="T71" fmla="*/ 35 h 38"/>
                <a:gd name="T72" fmla="*/ 4 w 44"/>
                <a:gd name="T73" fmla="*/ 35 h 38"/>
                <a:gd name="T74" fmla="*/ 6 w 44"/>
                <a:gd name="T75" fmla="*/ 34 h 38"/>
                <a:gd name="T76" fmla="*/ 7 w 44"/>
                <a:gd name="T77" fmla="*/ 31 h 38"/>
                <a:gd name="T78" fmla="*/ 14 w 44"/>
                <a:gd name="T79" fmla="*/ 5 h 38"/>
                <a:gd name="T80" fmla="*/ 13 w 44"/>
                <a:gd name="T81" fmla="*/ 3 h 38"/>
                <a:gd name="T82" fmla="*/ 12 w 44"/>
                <a:gd name="T83" fmla="*/ 2 h 38"/>
                <a:gd name="T84" fmla="*/ 10 w 44"/>
                <a:gd name="T85" fmla="*/ 2 h 38"/>
                <a:gd name="T86" fmla="*/ 9 w 44"/>
                <a:gd name="T87" fmla="*/ 2 h 38"/>
                <a:gd name="T88" fmla="*/ 9 w 44"/>
                <a:gd name="T89" fmla="*/ 0 h 38"/>
                <a:gd name="T90" fmla="*/ 17 w 44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38"/>
                <a:gd name="T140" fmla="*/ 44 w 44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38">
                  <a:moveTo>
                    <a:pt x="17" y="0"/>
                  </a:moveTo>
                  <a:lnTo>
                    <a:pt x="30" y="30"/>
                  </a:lnTo>
                  <a:lnTo>
                    <a:pt x="35" y="7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7" y="7"/>
                  </a:lnTo>
                  <a:lnTo>
                    <a:pt x="28" y="38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Freeform 93"/>
            <p:cNvSpPr>
              <a:spLocks noEditPoints="1"/>
            </p:cNvSpPr>
            <p:nvPr/>
          </p:nvSpPr>
          <p:spPr bwMode="auto">
            <a:xfrm>
              <a:off x="2757" y="2294"/>
              <a:ext cx="33" cy="38"/>
            </a:xfrm>
            <a:custGeom>
              <a:avLst/>
              <a:gdLst>
                <a:gd name="T0" fmla="*/ 9 w 33"/>
                <a:gd name="T1" fmla="*/ 0 h 38"/>
                <a:gd name="T2" fmla="*/ 22 w 33"/>
                <a:gd name="T3" fmla="*/ 0 h 38"/>
                <a:gd name="T4" fmla="*/ 28 w 33"/>
                <a:gd name="T5" fmla="*/ 0 h 38"/>
                <a:gd name="T6" fmla="*/ 30 w 33"/>
                <a:gd name="T7" fmla="*/ 3 h 38"/>
                <a:gd name="T8" fmla="*/ 33 w 33"/>
                <a:gd name="T9" fmla="*/ 6 h 38"/>
                <a:gd name="T10" fmla="*/ 33 w 33"/>
                <a:gd name="T11" fmla="*/ 9 h 38"/>
                <a:gd name="T12" fmla="*/ 33 w 33"/>
                <a:gd name="T13" fmla="*/ 12 h 38"/>
                <a:gd name="T14" fmla="*/ 32 w 33"/>
                <a:gd name="T15" fmla="*/ 14 h 38"/>
                <a:gd name="T16" fmla="*/ 29 w 33"/>
                <a:gd name="T17" fmla="*/ 16 h 38"/>
                <a:gd name="T18" fmla="*/ 26 w 33"/>
                <a:gd name="T19" fmla="*/ 19 h 38"/>
                <a:gd name="T20" fmla="*/ 23 w 33"/>
                <a:gd name="T21" fmla="*/ 19 h 38"/>
                <a:gd name="T22" fmla="*/ 19 w 33"/>
                <a:gd name="T23" fmla="*/ 20 h 38"/>
                <a:gd name="T24" fmla="*/ 16 w 33"/>
                <a:gd name="T25" fmla="*/ 20 h 38"/>
                <a:gd name="T26" fmla="*/ 14 w 33"/>
                <a:gd name="T27" fmla="*/ 20 h 38"/>
                <a:gd name="T28" fmla="*/ 11 w 33"/>
                <a:gd name="T29" fmla="*/ 30 h 38"/>
                <a:gd name="T30" fmla="*/ 9 w 33"/>
                <a:gd name="T31" fmla="*/ 33 h 38"/>
                <a:gd name="T32" fmla="*/ 9 w 33"/>
                <a:gd name="T33" fmla="*/ 34 h 38"/>
                <a:gd name="T34" fmla="*/ 9 w 33"/>
                <a:gd name="T35" fmla="*/ 35 h 38"/>
                <a:gd name="T36" fmla="*/ 11 w 33"/>
                <a:gd name="T37" fmla="*/ 35 h 38"/>
                <a:gd name="T38" fmla="*/ 11 w 33"/>
                <a:gd name="T39" fmla="*/ 37 h 38"/>
                <a:gd name="T40" fmla="*/ 14 w 33"/>
                <a:gd name="T41" fmla="*/ 37 h 38"/>
                <a:gd name="T42" fmla="*/ 14 w 33"/>
                <a:gd name="T43" fmla="*/ 38 h 38"/>
                <a:gd name="T44" fmla="*/ 0 w 33"/>
                <a:gd name="T45" fmla="*/ 38 h 38"/>
                <a:gd name="T46" fmla="*/ 0 w 33"/>
                <a:gd name="T47" fmla="*/ 37 h 38"/>
                <a:gd name="T48" fmla="*/ 2 w 33"/>
                <a:gd name="T49" fmla="*/ 37 h 38"/>
                <a:gd name="T50" fmla="*/ 4 w 33"/>
                <a:gd name="T51" fmla="*/ 35 h 38"/>
                <a:gd name="T52" fmla="*/ 4 w 33"/>
                <a:gd name="T53" fmla="*/ 34 h 38"/>
                <a:gd name="T54" fmla="*/ 5 w 33"/>
                <a:gd name="T55" fmla="*/ 30 h 38"/>
                <a:gd name="T56" fmla="*/ 12 w 33"/>
                <a:gd name="T57" fmla="*/ 9 h 38"/>
                <a:gd name="T58" fmla="*/ 12 w 33"/>
                <a:gd name="T59" fmla="*/ 6 h 38"/>
                <a:gd name="T60" fmla="*/ 12 w 33"/>
                <a:gd name="T61" fmla="*/ 3 h 38"/>
                <a:gd name="T62" fmla="*/ 12 w 33"/>
                <a:gd name="T63" fmla="*/ 3 h 38"/>
                <a:gd name="T64" fmla="*/ 12 w 33"/>
                <a:gd name="T65" fmla="*/ 2 h 38"/>
                <a:gd name="T66" fmla="*/ 11 w 33"/>
                <a:gd name="T67" fmla="*/ 2 h 38"/>
                <a:gd name="T68" fmla="*/ 8 w 33"/>
                <a:gd name="T69" fmla="*/ 2 h 38"/>
                <a:gd name="T70" fmla="*/ 9 w 33"/>
                <a:gd name="T71" fmla="*/ 0 h 38"/>
                <a:gd name="T72" fmla="*/ 14 w 33"/>
                <a:gd name="T73" fmla="*/ 19 h 38"/>
                <a:gd name="T74" fmla="*/ 16 w 33"/>
                <a:gd name="T75" fmla="*/ 19 h 38"/>
                <a:gd name="T76" fmla="*/ 18 w 33"/>
                <a:gd name="T77" fmla="*/ 19 h 38"/>
                <a:gd name="T78" fmla="*/ 21 w 33"/>
                <a:gd name="T79" fmla="*/ 19 h 38"/>
                <a:gd name="T80" fmla="*/ 23 w 33"/>
                <a:gd name="T81" fmla="*/ 17 h 38"/>
                <a:gd name="T82" fmla="*/ 25 w 33"/>
                <a:gd name="T83" fmla="*/ 16 h 38"/>
                <a:gd name="T84" fmla="*/ 26 w 33"/>
                <a:gd name="T85" fmla="*/ 13 h 38"/>
                <a:gd name="T86" fmla="*/ 28 w 33"/>
                <a:gd name="T87" fmla="*/ 10 h 38"/>
                <a:gd name="T88" fmla="*/ 28 w 33"/>
                <a:gd name="T89" fmla="*/ 9 h 38"/>
                <a:gd name="T90" fmla="*/ 28 w 33"/>
                <a:gd name="T91" fmla="*/ 6 h 38"/>
                <a:gd name="T92" fmla="*/ 26 w 33"/>
                <a:gd name="T93" fmla="*/ 3 h 38"/>
                <a:gd name="T94" fmla="*/ 25 w 33"/>
                <a:gd name="T95" fmla="*/ 3 h 38"/>
                <a:gd name="T96" fmla="*/ 22 w 33"/>
                <a:gd name="T97" fmla="*/ 2 h 38"/>
                <a:gd name="T98" fmla="*/ 21 w 33"/>
                <a:gd name="T99" fmla="*/ 2 h 38"/>
                <a:gd name="T100" fmla="*/ 18 w 33"/>
                <a:gd name="T101" fmla="*/ 3 h 38"/>
                <a:gd name="T102" fmla="*/ 14 w 33"/>
                <a:gd name="T103" fmla="*/ 19 h 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38"/>
                <a:gd name="T158" fmla="*/ 33 w 33"/>
                <a:gd name="T159" fmla="*/ 38 h 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38">
                  <a:moveTo>
                    <a:pt x="9" y="0"/>
                  </a:moveTo>
                  <a:lnTo>
                    <a:pt x="22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1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9" y="0"/>
                  </a:lnTo>
                  <a:close/>
                  <a:moveTo>
                    <a:pt x="14" y="19"/>
                  </a:moveTo>
                  <a:lnTo>
                    <a:pt x="16" y="19"/>
                  </a:lnTo>
                  <a:lnTo>
                    <a:pt x="18" y="19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3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8" name="Freeform 94"/>
            <p:cNvSpPr>
              <a:spLocks/>
            </p:cNvSpPr>
            <p:nvPr/>
          </p:nvSpPr>
          <p:spPr bwMode="auto">
            <a:xfrm>
              <a:off x="2982" y="2294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2 h 49"/>
                <a:gd name="T10" fmla="*/ 6 w 13"/>
                <a:gd name="T11" fmla="*/ 2 h 49"/>
                <a:gd name="T12" fmla="*/ 6 w 13"/>
                <a:gd name="T13" fmla="*/ 47 h 49"/>
                <a:gd name="T14" fmla="*/ 13 w 13"/>
                <a:gd name="T15" fmla="*/ 47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47"/>
                  </a:lnTo>
                  <a:lnTo>
                    <a:pt x="13" y="47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9" name="Freeform 95"/>
            <p:cNvSpPr>
              <a:spLocks noEditPoints="1"/>
            </p:cNvSpPr>
            <p:nvPr/>
          </p:nvSpPr>
          <p:spPr bwMode="auto">
            <a:xfrm>
              <a:off x="2999" y="2294"/>
              <a:ext cx="24" cy="38"/>
            </a:xfrm>
            <a:custGeom>
              <a:avLst/>
              <a:gdLst>
                <a:gd name="T0" fmla="*/ 0 w 24"/>
                <a:gd name="T1" fmla="*/ 20 h 38"/>
                <a:gd name="T2" fmla="*/ 0 w 24"/>
                <a:gd name="T3" fmla="*/ 13 h 38"/>
                <a:gd name="T4" fmla="*/ 2 w 24"/>
                <a:gd name="T5" fmla="*/ 9 h 38"/>
                <a:gd name="T6" fmla="*/ 4 w 24"/>
                <a:gd name="T7" fmla="*/ 5 h 38"/>
                <a:gd name="T8" fmla="*/ 7 w 24"/>
                <a:gd name="T9" fmla="*/ 2 h 38"/>
                <a:gd name="T10" fmla="*/ 9 w 24"/>
                <a:gd name="T11" fmla="*/ 0 h 38"/>
                <a:gd name="T12" fmla="*/ 11 w 24"/>
                <a:gd name="T13" fmla="*/ 0 h 38"/>
                <a:gd name="T14" fmla="*/ 16 w 24"/>
                <a:gd name="T15" fmla="*/ 0 h 38"/>
                <a:gd name="T16" fmla="*/ 20 w 24"/>
                <a:gd name="T17" fmla="*/ 5 h 38"/>
                <a:gd name="T18" fmla="*/ 21 w 24"/>
                <a:gd name="T19" fmla="*/ 9 h 38"/>
                <a:gd name="T20" fmla="*/ 23 w 24"/>
                <a:gd name="T21" fmla="*/ 13 h 38"/>
                <a:gd name="T22" fmla="*/ 24 w 24"/>
                <a:gd name="T23" fmla="*/ 19 h 38"/>
                <a:gd name="T24" fmla="*/ 23 w 24"/>
                <a:gd name="T25" fmla="*/ 24 h 38"/>
                <a:gd name="T26" fmla="*/ 21 w 24"/>
                <a:gd name="T27" fmla="*/ 30 h 38"/>
                <a:gd name="T28" fmla="*/ 20 w 24"/>
                <a:gd name="T29" fmla="*/ 34 h 38"/>
                <a:gd name="T30" fmla="*/ 17 w 24"/>
                <a:gd name="T31" fmla="*/ 37 h 38"/>
                <a:gd name="T32" fmla="*/ 14 w 24"/>
                <a:gd name="T33" fmla="*/ 38 h 38"/>
                <a:gd name="T34" fmla="*/ 11 w 24"/>
                <a:gd name="T35" fmla="*/ 38 h 38"/>
                <a:gd name="T36" fmla="*/ 9 w 24"/>
                <a:gd name="T37" fmla="*/ 38 h 38"/>
                <a:gd name="T38" fmla="*/ 6 w 24"/>
                <a:gd name="T39" fmla="*/ 35 h 38"/>
                <a:gd name="T40" fmla="*/ 3 w 24"/>
                <a:gd name="T41" fmla="*/ 33 h 38"/>
                <a:gd name="T42" fmla="*/ 0 w 24"/>
                <a:gd name="T43" fmla="*/ 26 h 38"/>
                <a:gd name="T44" fmla="*/ 0 w 24"/>
                <a:gd name="T45" fmla="*/ 20 h 38"/>
                <a:gd name="T46" fmla="*/ 6 w 24"/>
                <a:gd name="T47" fmla="*/ 20 h 38"/>
                <a:gd name="T48" fmla="*/ 6 w 24"/>
                <a:gd name="T49" fmla="*/ 27 h 38"/>
                <a:gd name="T50" fmla="*/ 7 w 24"/>
                <a:gd name="T51" fmla="*/ 33 h 38"/>
                <a:gd name="T52" fmla="*/ 9 w 24"/>
                <a:gd name="T53" fmla="*/ 35 h 38"/>
                <a:gd name="T54" fmla="*/ 11 w 24"/>
                <a:gd name="T55" fmla="*/ 37 h 38"/>
                <a:gd name="T56" fmla="*/ 13 w 24"/>
                <a:gd name="T57" fmla="*/ 37 h 38"/>
                <a:gd name="T58" fmla="*/ 14 w 24"/>
                <a:gd name="T59" fmla="*/ 35 h 38"/>
                <a:gd name="T60" fmla="*/ 16 w 24"/>
                <a:gd name="T61" fmla="*/ 34 h 38"/>
                <a:gd name="T62" fmla="*/ 17 w 24"/>
                <a:gd name="T63" fmla="*/ 31 h 38"/>
                <a:gd name="T64" fmla="*/ 18 w 24"/>
                <a:gd name="T65" fmla="*/ 26 h 38"/>
                <a:gd name="T66" fmla="*/ 18 w 24"/>
                <a:gd name="T67" fmla="*/ 17 h 38"/>
                <a:gd name="T68" fmla="*/ 18 w 24"/>
                <a:gd name="T69" fmla="*/ 12 h 38"/>
                <a:gd name="T70" fmla="*/ 17 w 24"/>
                <a:gd name="T71" fmla="*/ 7 h 38"/>
                <a:gd name="T72" fmla="*/ 16 w 24"/>
                <a:gd name="T73" fmla="*/ 5 h 38"/>
                <a:gd name="T74" fmla="*/ 14 w 24"/>
                <a:gd name="T75" fmla="*/ 2 h 38"/>
                <a:gd name="T76" fmla="*/ 13 w 24"/>
                <a:gd name="T77" fmla="*/ 2 h 38"/>
                <a:gd name="T78" fmla="*/ 11 w 24"/>
                <a:gd name="T79" fmla="*/ 2 h 38"/>
                <a:gd name="T80" fmla="*/ 10 w 24"/>
                <a:gd name="T81" fmla="*/ 2 h 38"/>
                <a:gd name="T82" fmla="*/ 9 w 24"/>
                <a:gd name="T83" fmla="*/ 3 h 38"/>
                <a:gd name="T84" fmla="*/ 7 w 24"/>
                <a:gd name="T85" fmla="*/ 6 h 38"/>
                <a:gd name="T86" fmla="*/ 6 w 24"/>
                <a:gd name="T87" fmla="*/ 10 h 38"/>
                <a:gd name="T88" fmla="*/ 6 w 24"/>
                <a:gd name="T89" fmla="*/ 16 h 38"/>
                <a:gd name="T90" fmla="*/ 6 w 24"/>
                <a:gd name="T91" fmla="*/ 2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38"/>
                <a:gd name="T140" fmla="*/ 24 w 24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38">
                  <a:moveTo>
                    <a:pt x="0" y="20"/>
                  </a:move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3" y="13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1" y="30"/>
                  </a:lnTo>
                  <a:lnTo>
                    <a:pt x="20" y="34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6" y="35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6" y="20"/>
                  </a:moveTo>
                  <a:lnTo>
                    <a:pt x="6" y="27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7" y="31"/>
                  </a:lnTo>
                  <a:lnTo>
                    <a:pt x="18" y="26"/>
                  </a:lnTo>
                  <a:lnTo>
                    <a:pt x="18" y="17"/>
                  </a:lnTo>
                  <a:lnTo>
                    <a:pt x="18" y="12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0" name="Freeform 96"/>
            <p:cNvSpPr>
              <a:spLocks/>
            </p:cNvSpPr>
            <p:nvPr/>
          </p:nvSpPr>
          <p:spPr bwMode="auto">
            <a:xfrm>
              <a:off x="3027" y="2325"/>
              <a:ext cx="9" cy="16"/>
            </a:xfrm>
            <a:custGeom>
              <a:avLst/>
              <a:gdLst>
                <a:gd name="T0" fmla="*/ 0 w 9"/>
                <a:gd name="T1" fmla="*/ 16 h 16"/>
                <a:gd name="T2" fmla="*/ 0 w 9"/>
                <a:gd name="T3" fmla="*/ 14 h 16"/>
                <a:gd name="T4" fmla="*/ 3 w 9"/>
                <a:gd name="T5" fmla="*/ 13 h 16"/>
                <a:gd name="T6" fmla="*/ 6 w 9"/>
                <a:gd name="T7" fmla="*/ 11 h 16"/>
                <a:gd name="T8" fmla="*/ 7 w 9"/>
                <a:gd name="T9" fmla="*/ 10 h 16"/>
                <a:gd name="T10" fmla="*/ 7 w 9"/>
                <a:gd name="T11" fmla="*/ 7 h 16"/>
                <a:gd name="T12" fmla="*/ 7 w 9"/>
                <a:gd name="T13" fmla="*/ 7 h 16"/>
                <a:gd name="T14" fmla="*/ 7 w 9"/>
                <a:gd name="T15" fmla="*/ 7 h 16"/>
                <a:gd name="T16" fmla="*/ 7 w 9"/>
                <a:gd name="T17" fmla="*/ 7 h 16"/>
                <a:gd name="T18" fmla="*/ 6 w 9"/>
                <a:gd name="T19" fmla="*/ 6 h 16"/>
                <a:gd name="T20" fmla="*/ 6 w 9"/>
                <a:gd name="T21" fmla="*/ 7 h 16"/>
                <a:gd name="T22" fmla="*/ 4 w 9"/>
                <a:gd name="T23" fmla="*/ 7 h 16"/>
                <a:gd name="T24" fmla="*/ 4 w 9"/>
                <a:gd name="T25" fmla="*/ 7 h 16"/>
                <a:gd name="T26" fmla="*/ 4 w 9"/>
                <a:gd name="T27" fmla="*/ 7 h 16"/>
                <a:gd name="T28" fmla="*/ 3 w 9"/>
                <a:gd name="T29" fmla="*/ 7 h 16"/>
                <a:gd name="T30" fmla="*/ 2 w 9"/>
                <a:gd name="T31" fmla="*/ 6 h 16"/>
                <a:gd name="T32" fmla="*/ 0 w 9"/>
                <a:gd name="T33" fmla="*/ 6 h 16"/>
                <a:gd name="T34" fmla="*/ 0 w 9"/>
                <a:gd name="T35" fmla="*/ 4 h 16"/>
                <a:gd name="T36" fmla="*/ 0 w 9"/>
                <a:gd name="T37" fmla="*/ 3 h 16"/>
                <a:gd name="T38" fmla="*/ 2 w 9"/>
                <a:gd name="T39" fmla="*/ 2 h 16"/>
                <a:gd name="T40" fmla="*/ 3 w 9"/>
                <a:gd name="T41" fmla="*/ 2 h 16"/>
                <a:gd name="T42" fmla="*/ 4 w 9"/>
                <a:gd name="T43" fmla="*/ 0 h 16"/>
                <a:gd name="T44" fmla="*/ 6 w 9"/>
                <a:gd name="T45" fmla="*/ 2 h 16"/>
                <a:gd name="T46" fmla="*/ 7 w 9"/>
                <a:gd name="T47" fmla="*/ 3 h 16"/>
                <a:gd name="T48" fmla="*/ 9 w 9"/>
                <a:gd name="T49" fmla="*/ 4 h 16"/>
                <a:gd name="T50" fmla="*/ 9 w 9"/>
                <a:gd name="T51" fmla="*/ 7 h 16"/>
                <a:gd name="T52" fmla="*/ 9 w 9"/>
                <a:gd name="T53" fmla="*/ 9 h 16"/>
                <a:gd name="T54" fmla="*/ 7 w 9"/>
                <a:gd name="T55" fmla="*/ 11 h 16"/>
                <a:gd name="T56" fmla="*/ 4 w 9"/>
                <a:gd name="T57" fmla="*/ 14 h 16"/>
                <a:gd name="T58" fmla="*/ 0 w 9"/>
                <a:gd name="T59" fmla="*/ 16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16"/>
                <a:gd name="T92" fmla="*/ 9 w 9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16">
                  <a:moveTo>
                    <a:pt x="0" y="16"/>
                  </a:moveTo>
                  <a:lnTo>
                    <a:pt x="0" y="14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1" name="Freeform 97"/>
            <p:cNvSpPr>
              <a:spLocks/>
            </p:cNvSpPr>
            <p:nvPr/>
          </p:nvSpPr>
          <p:spPr bwMode="auto">
            <a:xfrm>
              <a:off x="3046" y="2294"/>
              <a:ext cx="14" cy="38"/>
            </a:xfrm>
            <a:custGeom>
              <a:avLst/>
              <a:gdLst>
                <a:gd name="T0" fmla="*/ 0 w 14"/>
                <a:gd name="T1" fmla="*/ 3 h 38"/>
                <a:gd name="T2" fmla="*/ 8 w 14"/>
                <a:gd name="T3" fmla="*/ 0 h 38"/>
                <a:gd name="T4" fmla="*/ 9 w 14"/>
                <a:gd name="T5" fmla="*/ 0 h 38"/>
                <a:gd name="T6" fmla="*/ 9 w 14"/>
                <a:gd name="T7" fmla="*/ 31 h 38"/>
                <a:gd name="T8" fmla="*/ 9 w 14"/>
                <a:gd name="T9" fmla="*/ 34 h 38"/>
                <a:gd name="T10" fmla="*/ 9 w 14"/>
                <a:gd name="T11" fmla="*/ 35 h 38"/>
                <a:gd name="T12" fmla="*/ 9 w 14"/>
                <a:gd name="T13" fmla="*/ 35 h 38"/>
                <a:gd name="T14" fmla="*/ 11 w 14"/>
                <a:gd name="T15" fmla="*/ 37 h 38"/>
                <a:gd name="T16" fmla="*/ 12 w 14"/>
                <a:gd name="T17" fmla="*/ 37 h 38"/>
                <a:gd name="T18" fmla="*/ 14 w 14"/>
                <a:gd name="T19" fmla="*/ 37 h 38"/>
                <a:gd name="T20" fmla="*/ 14 w 14"/>
                <a:gd name="T21" fmla="*/ 38 h 38"/>
                <a:gd name="T22" fmla="*/ 0 w 14"/>
                <a:gd name="T23" fmla="*/ 38 h 38"/>
                <a:gd name="T24" fmla="*/ 0 w 14"/>
                <a:gd name="T25" fmla="*/ 37 h 38"/>
                <a:gd name="T26" fmla="*/ 2 w 14"/>
                <a:gd name="T27" fmla="*/ 37 h 38"/>
                <a:gd name="T28" fmla="*/ 4 w 14"/>
                <a:gd name="T29" fmla="*/ 37 h 38"/>
                <a:gd name="T30" fmla="*/ 4 w 14"/>
                <a:gd name="T31" fmla="*/ 37 h 38"/>
                <a:gd name="T32" fmla="*/ 4 w 14"/>
                <a:gd name="T33" fmla="*/ 35 h 38"/>
                <a:gd name="T34" fmla="*/ 4 w 14"/>
                <a:gd name="T35" fmla="*/ 34 h 38"/>
                <a:gd name="T36" fmla="*/ 5 w 14"/>
                <a:gd name="T37" fmla="*/ 31 h 38"/>
                <a:gd name="T38" fmla="*/ 5 w 14"/>
                <a:gd name="T39" fmla="*/ 10 h 38"/>
                <a:gd name="T40" fmla="*/ 4 w 14"/>
                <a:gd name="T41" fmla="*/ 7 h 38"/>
                <a:gd name="T42" fmla="*/ 4 w 14"/>
                <a:gd name="T43" fmla="*/ 5 h 38"/>
                <a:gd name="T44" fmla="*/ 4 w 14"/>
                <a:gd name="T45" fmla="*/ 5 h 38"/>
                <a:gd name="T46" fmla="*/ 4 w 14"/>
                <a:gd name="T47" fmla="*/ 5 h 38"/>
                <a:gd name="T48" fmla="*/ 2 w 14"/>
                <a:gd name="T49" fmla="*/ 3 h 38"/>
                <a:gd name="T50" fmla="*/ 2 w 14"/>
                <a:gd name="T51" fmla="*/ 3 h 38"/>
                <a:gd name="T52" fmla="*/ 1 w 14"/>
                <a:gd name="T53" fmla="*/ 3 h 38"/>
                <a:gd name="T54" fmla="*/ 0 w 14"/>
                <a:gd name="T55" fmla="*/ 5 h 38"/>
                <a:gd name="T56" fmla="*/ 0 w 14"/>
                <a:gd name="T57" fmla="*/ 3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"/>
                <a:gd name="T88" fmla="*/ 0 h 38"/>
                <a:gd name="T89" fmla="*/ 14 w 14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" h="38">
                  <a:moveTo>
                    <a:pt x="0" y="3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2" name="Freeform 98"/>
            <p:cNvSpPr>
              <a:spLocks/>
            </p:cNvSpPr>
            <p:nvPr/>
          </p:nvSpPr>
          <p:spPr bwMode="auto">
            <a:xfrm>
              <a:off x="3068" y="2294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13 w 13"/>
                <a:gd name="T3" fmla="*/ 0 h 49"/>
                <a:gd name="T4" fmla="*/ 13 w 13"/>
                <a:gd name="T5" fmla="*/ 49 h 49"/>
                <a:gd name="T6" fmla="*/ 0 w 13"/>
                <a:gd name="T7" fmla="*/ 49 h 49"/>
                <a:gd name="T8" fmla="*/ 0 w 13"/>
                <a:gd name="T9" fmla="*/ 47 h 49"/>
                <a:gd name="T10" fmla="*/ 8 w 13"/>
                <a:gd name="T11" fmla="*/ 47 h 49"/>
                <a:gd name="T12" fmla="*/ 8 w 13"/>
                <a:gd name="T13" fmla="*/ 2 h 49"/>
                <a:gd name="T14" fmla="*/ 0 w 13"/>
                <a:gd name="T15" fmla="*/ 2 h 49"/>
                <a:gd name="T16" fmla="*/ 0 w 1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3" name="Freeform 99"/>
            <p:cNvSpPr>
              <a:spLocks/>
            </p:cNvSpPr>
            <p:nvPr/>
          </p:nvSpPr>
          <p:spPr bwMode="auto">
            <a:xfrm>
              <a:off x="3120" y="2294"/>
              <a:ext cx="34" cy="38"/>
            </a:xfrm>
            <a:custGeom>
              <a:avLst/>
              <a:gdLst>
                <a:gd name="T0" fmla="*/ 31 w 34"/>
                <a:gd name="T1" fmla="*/ 0 h 38"/>
                <a:gd name="T2" fmla="*/ 32 w 34"/>
                <a:gd name="T3" fmla="*/ 13 h 38"/>
                <a:gd name="T4" fmla="*/ 31 w 34"/>
                <a:gd name="T5" fmla="*/ 13 h 38"/>
                <a:gd name="T6" fmla="*/ 29 w 34"/>
                <a:gd name="T7" fmla="*/ 7 h 38"/>
                <a:gd name="T8" fmla="*/ 27 w 34"/>
                <a:gd name="T9" fmla="*/ 5 h 38"/>
                <a:gd name="T10" fmla="*/ 24 w 34"/>
                <a:gd name="T11" fmla="*/ 2 h 38"/>
                <a:gd name="T12" fmla="*/ 19 w 34"/>
                <a:gd name="T13" fmla="*/ 2 h 38"/>
                <a:gd name="T14" fmla="*/ 15 w 34"/>
                <a:gd name="T15" fmla="*/ 2 h 38"/>
                <a:gd name="T16" fmla="*/ 12 w 34"/>
                <a:gd name="T17" fmla="*/ 3 h 38"/>
                <a:gd name="T18" fmla="*/ 10 w 34"/>
                <a:gd name="T19" fmla="*/ 6 h 38"/>
                <a:gd name="T20" fmla="*/ 8 w 34"/>
                <a:gd name="T21" fmla="*/ 9 h 38"/>
                <a:gd name="T22" fmla="*/ 7 w 34"/>
                <a:gd name="T23" fmla="*/ 14 h 38"/>
                <a:gd name="T24" fmla="*/ 7 w 34"/>
                <a:gd name="T25" fmla="*/ 20 h 38"/>
                <a:gd name="T26" fmla="*/ 7 w 34"/>
                <a:gd name="T27" fmla="*/ 24 h 38"/>
                <a:gd name="T28" fmla="*/ 8 w 34"/>
                <a:gd name="T29" fmla="*/ 28 h 38"/>
                <a:gd name="T30" fmla="*/ 10 w 34"/>
                <a:gd name="T31" fmla="*/ 31 h 38"/>
                <a:gd name="T32" fmla="*/ 12 w 34"/>
                <a:gd name="T33" fmla="*/ 34 h 38"/>
                <a:gd name="T34" fmla="*/ 17 w 34"/>
                <a:gd name="T35" fmla="*/ 35 h 38"/>
                <a:gd name="T36" fmla="*/ 19 w 34"/>
                <a:gd name="T37" fmla="*/ 35 h 38"/>
                <a:gd name="T38" fmla="*/ 24 w 34"/>
                <a:gd name="T39" fmla="*/ 35 h 38"/>
                <a:gd name="T40" fmla="*/ 27 w 34"/>
                <a:gd name="T41" fmla="*/ 34 h 38"/>
                <a:gd name="T42" fmla="*/ 29 w 34"/>
                <a:gd name="T43" fmla="*/ 33 h 38"/>
                <a:gd name="T44" fmla="*/ 32 w 34"/>
                <a:gd name="T45" fmla="*/ 28 h 38"/>
                <a:gd name="T46" fmla="*/ 34 w 34"/>
                <a:gd name="T47" fmla="*/ 28 h 38"/>
                <a:gd name="T48" fmla="*/ 29 w 34"/>
                <a:gd name="T49" fmla="*/ 33 h 38"/>
                <a:gd name="T50" fmla="*/ 27 w 34"/>
                <a:gd name="T51" fmla="*/ 35 h 38"/>
                <a:gd name="T52" fmla="*/ 22 w 34"/>
                <a:gd name="T53" fmla="*/ 38 h 38"/>
                <a:gd name="T54" fmla="*/ 18 w 34"/>
                <a:gd name="T55" fmla="*/ 38 h 38"/>
                <a:gd name="T56" fmla="*/ 12 w 34"/>
                <a:gd name="T57" fmla="*/ 38 h 38"/>
                <a:gd name="T58" fmla="*/ 8 w 34"/>
                <a:gd name="T59" fmla="*/ 35 h 38"/>
                <a:gd name="T60" fmla="*/ 4 w 34"/>
                <a:gd name="T61" fmla="*/ 31 h 38"/>
                <a:gd name="T62" fmla="*/ 1 w 34"/>
                <a:gd name="T63" fmla="*/ 26 h 38"/>
                <a:gd name="T64" fmla="*/ 0 w 34"/>
                <a:gd name="T65" fmla="*/ 20 h 38"/>
                <a:gd name="T66" fmla="*/ 1 w 34"/>
                <a:gd name="T67" fmla="*/ 14 h 38"/>
                <a:gd name="T68" fmla="*/ 3 w 34"/>
                <a:gd name="T69" fmla="*/ 9 h 38"/>
                <a:gd name="T70" fmla="*/ 5 w 34"/>
                <a:gd name="T71" fmla="*/ 6 h 38"/>
                <a:gd name="T72" fmla="*/ 10 w 34"/>
                <a:gd name="T73" fmla="*/ 2 h 38"/>
                <a:gd name="T74" fmla="*/ 14 w 34"/>
                <a:gd name="T75" fmla="*/ 0 h 38"/>
                <a:gd name="T76" fmla="*/ 19 w 34"/>
                <a:gd name="T77" fmla="*/ 0 h 38"/>
                <a:gd name="T78" fmla="*/ 22 w 34"/>
                <a:gd name="T79" fmla="*/ 0 h 38"/>
                <a:gd name="T80" fmla="*/ 27 w 34"/>
                <a:gd name="T81" fmla="*/ 2 h 38"/>
                <a:gd name="T82" fmla="*/ 28 w 34"/>
                <a:gd name="T83" fmla="*/ 2 h 38"/>
                <a:gd name="T84" fmla="*/ 28 w 34"/>
                <a:gd name="T85" fmla="*/ 2 h 38"/>
                <a:gd name="T86" fmla="*/ 29 w 34"/>
                <a:gd name="T87" fmla="*/ 2 h 38"/>
                <a:gd name="T88" fmla="*/ 29 w 34"/>
                <a:gd name="T89" fmla="*/ 2 h 38"/>
                <a:gd name="T90" fmla="*/ 31 w 34"/>
                <a:gd name="T91" fmla="*/ 0 h 38"/>
                <a:gd name="T92" fmla="*/ 31 w 34"/>
                <a:gd name="T93" fmla="*/ 0 h 38"/>
                <a:gd name="T94" fmla="*/ 31 w 34"/>
                <a:gd name="T95" fmla="*/ 0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38"/>
                <a:gd name="T146" fmla="*/ 34 w 34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38">
                  <a:moveTo>
                    <a:pt x="31" y="0"/>
                  </a:moveTo>
                  <a:lnTo>
                    <a:pt x="32" y="13"/>
                  </a:lnTo>
                  <a:lnTo>
                    <a:pt x="31" y="13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4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2" y="34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29" y="33"/>
                  </a:lnTo>
                  <a:lnTo>
                    <a:pt x="27" y="35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4" name="Freeform 100"/>
            <p:cNvSpPr>
              <a:spLocks noEditPoints="1"/>
            </p:cNvSpPr>
            <p:nvPr/>
          </p:nvSpPr>
          <p:spPr bwMode="auto">
            <a:xfrm>
              <a:off x="3156" y="2306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7 w 26"/>
                <a:gd name="T3" fmla="*/ 1 h 26"/>
                <a:gd name="T4" fmla="*/ 20 w 26"/>
                <a:gd name="T5" fmla="*/ 2 h 26"/>
                <a:gd name="T6" fmla="*/ 21 w 26"/>
                <a:gd name="T7" fmla="*/ 4 h 26"/>
                <a:gd name="T8" fmla="*/ 24 w 26"/>
                <a:gd name="T9" fmla="*/ 8 h 26"/>
                <a:gd name="T10" fmla="*/ 26 w 26"/>
                <a:gd name="T11" fmla="*/ 12 h 26"/>
                <a:gd name="T12" fmla="*/ 24 w 26"/>
                <a:gd name="T13" fmla="*/ 16 h 26"/>
                <a:gd name="T14" fmla="*/ 23 w 26"/>
                <a:gd name="T15" fmla="*/ 19 h 26"/>
                <a:gd name="T16" fmla="*/ 21 w 26"/>
                <a:gd name="T17" fmla="*/ 22 h 26"/>
                <a:gd name="T18" fmla="*/ 19 w 26"/>
                <a:gd name="T19" fmla="*/ 25 h 26"/>
                <a:gd name="T20" fmla="*/ 16 w 26"/>
                <a:gd name="T21" fmla="*/ 26 h 26"/>
                <a:gd name="T22" fmla="*/ 13 w 26"/>
                <a:gd name="T23" fmla="*/ 26 h 26"/>
                <a:gd name="T24" fmla="*/ 9 w 26"/>
                <a:gd name="T25" fmla="*/ 26 h 26"/>
                <a:gd name="T26" fmla="*/ 6 w 26"/>
                <a:gd name="T27" fmla="*/ 25 h 26"/>
                <a:gd name="T28" fmla="*/ 3 w 26"/>
                <a:gd name="T29" fmla="*/ 22 h 26"/>
                <a:gd name="T30" fmla="*/ 2 w 26"/>
                <a:gd name="T31" fmla="*/ 18 h 26"/>
                <a:gd name="T32" fmla="*/ 0 w 26"/>
                <a:gd name="T33" fmla="*/ 14 h 26"/>
                <a:gd name="T34" fmla="*/ 2 w 26"/>
                <a:gd name="T35" fmla="*/ 9 h 26"/>
                <a:gd name="T36" fmla="*/ 3 w 26"/>
                <a:gd name="T37" fmla="*/ 7 h 26"/>
                <a:gd name="T38" fmla="*/ 5 w 26"/>
                <a:gd name="T39" fmla="*/ 4 h 26"/>
                <a:gd name="T40" fmla="*/ 7 w 26"/>
                <a:gd name="T41" fmla="*/ 1 h 26"/>
                <a:gd name="T42" fmla="*/ 10 w 26"/>
                <a:gd name="T43" fmla="*/ 1 h 26"/>
                <a:gd name="T44" fmla="*/ 13 w 26"/>
                <a:gd name="T45" fmla="*/ 0 h 26"/>
                <a:gd name="T46" fmla="*/ 12 w 26"/>
                <a:gd name="T47" fmla="*/ 2 h 26"/>
                <a:gd name="T48" fmla="*/ 10 w 26"/>
                <a:gd name="T49" fmla="*/ 2 h 26"/>
                <a:gd name="T50" fmla="*/ 9 w 26"/>
                <a:gd name="T51" fmla="*/ 2 h 26"/>
                <a:gd name="T52" fmla="*/ 7 w 26"/>
                <a:gd name="T53" fmla="*/ 4 h 26"/>
                <a:gd name="T54" fmla="*/ 6 w 26"/>
                <a:gd name="T55" fmla="*/ 5 h 26"/>
                <a:gd name="T56" fmla="*/ 6 w 26"/>
                <a:gd name="T57" fmla="*/ 8 h 26"/>
                <a:gd name="T58" fmla="*/ 6 w 26"/>
                <a:gd name="T59" fmla="*/ 11 h 26"/>
                <a:gd name="T60" fmla="*/ 6 w 26"/>
                <a:gd name="T61" fmla="*/ 16 h 26"/>
                <a:gd name="T62" fmla="*/ 7 w 26"/>
                <a:gd name="T63" fmla="*/ 21 h 26"/>
                <a:gd name="T64" fmla="*/ 10 w 26"/>
                <a:gd name="T65" fmla="*/ 23 h 26"/>
                <a:gd name="T66" fmla="*/ 14 w 26"/>
                <a:gd name="T67" fmla="*/ 25 h 26"/>
                <a:gd name="T68" fmla="*/ 16 w 26"/>
                <a:gd name="T69" fmla="*/ 23 h 26"/>
                <a:gd name="T70" fmla="*/ 19 w 26"/>
                <a:gd name="T71" fmla="*/ 22 h 26"/>
                <a:gd name="T72" fmla="*/ 20 w 26"/>
                <a:gd name="T73" fmla="*/ 19 h 26"/>
                <a:gd name="T74" fmla="*/ 20 w 26"/>
                <a:gd name="T75" fmla="*/ 15 h 26"/>
                <a:gd name="T76" fmla="*/ 20 w 26"/>
                <a:gd name="T77" fmla="*/ 11 h 26"/>
                <a:gd name="T78" fmla="*/ 19 w 26"/>
                <a:gd name="T79" fmla="*/ 7 h 26"/>
                <a:gd name="T80" fmla="*/ 17 w 26"/>
                <a:gd name="T81" fmla="*/ 4 h 26"/>
                <a:gd name="T82" fmla="*/ 14 w 26"/>
                <a:gd name="T83" fmla="*/ 2 h 26"/>
                <a:gd name="T84" fmla="*/ 12 w 26"/>
                <a:gd name="T85" fmla="*/ 2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6"/>
                <a:gd name="T131" fmla="*/ 26 w 26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6">
                  <a:moveTo>
                    <a:pt x="13" y="0"/>
                  </a:moveTo>
                  <a:lnTo>
                    <a:pt x="17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3" y="0"/>
                  </a:lnTo>
                  <a:close/>
                  <a:moveTo>
                    <a:pt x="12" y="2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5" name="Freeform 101"/>
            <p:cNvSpPr>
              <a:spLocks/>
            </p:cNvSpPr>
            <p:nvPr/>
          </p:nvSpPr>
          <p:spPr bwMode="auto">
            <a:xfrm>
              <a:off x="3184" y="2306"/>
              <a:ext cx="42" cy="26"/>
            </a:xfrm>
            <a:custGeom>
              <a:avLst/>
              <a:gdLst>
                <a:gd name="T0" fmla="*/ 10 w 42"/>
                <a:gd name="T1" fmla="*/ 4 h 26"/>
                <a:gd name="T2" fmla="*/ 13 w 42"/>
                <a:gd name="T3" fmla="*/ 1 h 26"/>
                <a:gd name="T4" fmla="*/ 16 w 42"/>
                <a:gd name="T5" fmla="*/ 0 h 26"/>
                <a:gd name="T6" fmla="*/ 19 w 42"/>
                <a:gd name="T7" fmla="*/ 1 h 26"/>
                <a:gd name="T8" fmla="*/ 23 w 42"/>
                <a:gd name="T9" fmla="*/ 4 h 26"/>
                <a:gd name="T10" fmla="*/ 26 w 42"/>
                <a:gd name="T11" fmla="*/ 2 h 26"/>
                <a:gd name="T12" fmla="*/ 30 w 42"/>
                <a:gd name="T13" fmla="*/ 0 h 26"/>
                <a:gd name="T14" fmla="*/ 34 w 42"/>
                <a:gd name="T15" fmla="*/ 0 h 26"/>
                <a:gd name="T16" fmla="*/ 37 w 42"/>
                <a:gd name="T17" fmla="*/ 2 h 26"/>
                <a:gd name="T18" fmla="*/ 38 w 42"/>
                <a:gd name="T19" fmla="*/ 7 h 26"/>
                <a:gd name="T20" fmla="*/ 38 w 42"/>
                <a:gd name="T21" fmla="*/ 19 h 26"/>
                <a:gd name="T22" fmla="*/ 38 w 42"/>
                <a:gd name="T23" fmla="*/ 23 h 26"/>
                <a:gd name="T24" fmla="*/ 40 w 42"/>
                <a:gd name="T25" fmla="*/ 25 h 26"/>
                <a:gd name="T26" fmla="*/ 42 w 42"/>
                <a:gd name="T27" fmla="*/ 25 h 26"/>
                <a:gd name="T28" fmla="*/ 30 w 42"/>
                <a:gd name="T29" fmla="*/ 26 h 26"/>
                <a:gd name="T30" fmla="*/ 31 w 42"/>
                <a:gd name="T31" fmla="*/ 25 h 26"/>
                <a:gd name="T32" fmla="*/ 33 w 42"/>
                <a:gd name="T33" fmla="*/ 25 h 26"/>
                <a:gd name="T34" fmla="*/ 34 w 42"/>
                <a:gd name="T35" fmla="*/ 23 h 26"/>
                <a:gd name="T36" fmla="*/ 34 w 42"/>
                <a:gd name="T37" fmla="*/ 19 h 26"/>
                <a:gd name="T38" fmla="*/ 34 w 42"/>
                <a:gd name="T39" fmla="*/ 7 h 26"/>
                <a:gd name="T40" fmla="*/ 31 w 42"/>
                <a:gd name="T41" fmla="*/ 4 h 26"/>
                <a:gd name="T42" fmla="*/ 28 w 42"/>
                <a:gd name="T43" fmla="*/ 4 h 26"/>
                <a:gd name="T44" fmla="*/ 26 w 42"/>
                <a:gd name="T45" fmla="*/ 5 h 26"/>
                <a:gd name="T46" fmla="*/ 23 w 42"/>
                <a:gd name="T47" fmla="*/ 7 h 26"/>
                <a:gd name="T48" fmla="*/ 23 w 42"/>
                <a:gd name="T49" fmla="*/ 19 h 26"/>
                <a:gd name="T50" fmla="*/ 23 w 42"/>
                <a:gd name="T51" fmla="*/ 23 h 26"/>
                <a:gd name="T52" fmla="*/ 24 w 42"/>
                <a:gd name="T53" fmla="*/ 25 h 26"/>
                <a:gd name="T54" fmla="*/ 27 w 42"/>
                <a:gd name="T55" fmla="*/ 25 h 26"/>
                <a:gd name="T56" fmla="*/ 14 w 42"/>
                <a:gd name="T57" fmla="*/ 26 h 26"/>
                <a:gd name="T58" fmla="*/ 17 w 42"/>
                <a:gd name="T59" fmla="*/ 25 h 26"/>
                <a:gd name="T60" fmla="*/ 19 w 42"/>
                <a:gd name="T61" fmla="*/ 23 h 26"/>
                <a:gd name="T62" fmla="*/ 19 w 42"/>
                <a:gd name="T63" fmla="*/ 22 h 26"/>
                <a:gd name="T64" fmla="*/ 19 w 42"/>
                <a:gd name="T65" fmla="*/ 9 h 26"/>
                <a:gd name="T66" fmla="*/ 17 w 42"/>
                <a:gd name="T67" fmla="*/ 5 h 26"/>
                <a:gd name="T68" fmla="*/ 14 w 42"/>
                <a:gd name="T69" fmla="*/ 4 h 26"/>
                <a:gd name="T70" fmla="*/ 12 w 42"/>
                <a:gd name="T71" fmla="*/ 4 h 26"/>
                <a:gd name="T72" fmla="*/ 7 w 42"/>
                <a:gd name="T73" fmla="*/ 7 h 26"/>
                <a:gd name="T74" fmla="*/ 9 w 42"/>
                <a:gd name="T75" fmla="*/ 22 h 26"/>
                <a:gd name="T76" fmla="*/ 9 w 42"/>
                <a:gd name="T77" fmla="*/ 25 h 26"/>
                <a:gd name="T78" fmla="*/ 10 w 42"/>
                <a:gd name="T79" fmla="*/ 25 h 26"/>
                <a:gd name="T80" fmla="*/ 12 w 42"/>
                <a:gd name="T81" fmla="*/ 26 h 26"/>
                <a:gd name="T82" fmla="*/ 0 w 42"/>
                <a:gd name="T83" fmla="*/ 25 h 26"/>
                <a:gd name="T84" fmla="*/ 2 w 42"/>
                <a:gd name="T85" fmla="*/ 25 h 26"/>
                <a:gd name="T86" fmla="*/ 3 w 42"/>
                <a:gd name="T87" fmla="*/ 23 h 26"/>
                <a:gd name="T88" fmla="*/ 3 w 42"/>
                <a:gd name="T89" fmla="*/ 19 h 26"/>
                <a:gd name="T90" fmla="*/ 3 w 42"/>
                <a:gd name="T91" fmla="*/ 7 h 26"/>
                <a:gd name="T92" fmla="*/ 3 w 42"/>
                <a:gd name="T93" fmla="*/ 4 h 26"/>
                <a:gd name="T94" fmla="*/ 2 w 42"/>
                <a:gd name="T95" fmla="*/ 4 h 26"/>
                <a:gd name="T96" fmla="*/ 0 w 42"/>
                <a:gd name="T97" fmla="*/ 4 h 26"/>
                <a:gd name="T98" fmla="*/ 0 w 42"/>
                <a:gd name="T99" fmla="*/ 2 h 26"/>
                <a:gd name="T100" fmla="*/ 7 w 42"/>
                <a:gd name="T101" fmla="*/ 0 h 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"/>
                <a:gd name="T154" fmla="*/ 0 h 26"/>
                <a:gd name="T155" fmla="*/ 42 w 42"/>
                <a:gd name="T156" fmla="*/ 26 h 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" h="26">
                  <a:moveTo>
                    <a:pt x="7" y="5"/>
                  </a:moveTo>
                  <a:lnTo>
                    <a:pt x="10" y="4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6" name="Freeform 102"/>
            <p:cNvSpPr>
              <a:spLocks noEditPoints="1"/>
            </p:cNvSpPr>
            <p:nvPr/>
          </p:nvSpPr>
          <p:spPr bwMode="auto">
            <a:xfrm>
              <a:off x="3226" y="2306"/>
              <a:ext cx="27" cy="37"/>
            </a:xfrm>
            <a:custGeom>
              <a:avLst/>
              <a:gdLst>
                <a:gd name="T0" fmla="*/ 9 w 27"/>
                <a:gd name="T1" fmla="*/ 0 h 37"/>
                <a:gd name="T2" fmla="*/ 10 w 27"/>
                <a:gd name="T3" fmla="*/ 7 h 37"/>
                <a:gd name="T4" fmla="*/ 14 w 27"/>
                <a:gd name="T5" fmla="*/ 1 h 37"/>
                <a:gd name="T6" fmla="*/ 17 w 27"/>
                <a:gd name="T7" fmla="*/ 0 h 37"/>
                <a:gd name="T8" fmla="*/ 24 w 27"/>
                <a:gd name="T9" fmla="*/ 2 h 37"/>
                <a:gd name="T10" fmla="*/ 27 w 27"/>
                <a:gd name="T11" fmla="*/ 12 h 37"/>
                <a:gd name="T12" fmla="*/ 26 w 27"/>
                <a:gd name="T13" fmla="*/ 19 h 37"/>
                <a:gd name="T14" fmla="*/ 20 w 27"/>
                <a:gd name="T15" fmla="*/ 25 h 37"/>
                <a:gd name="T16" fmla="*/ 14 w 27"/>
                <a:gd name="T17" fmla="*/ 26 h 37"/>
                <a:gd name="T18" fmla="*/ 12 w 27"/>
                <a:gd name="T19" fmla="*/ 25 h 37"/>
                <a:gd name="T20" fmla="*/ 10 w 27"/>
                <a:gd name="T21" fmla="*/ 32 h 37"/>
                <a:gd name="T22" fmla="*/ 10 w 27"/>
                <a:gd name="T23" fmla="*/ 36 h 37"/>
                <a:gd name="T24" fmla="*/ 12 w 27"/>
                <a:gd name="T25" fmla="*/ 37 h 37"/>
                <a:gd name="T26" fmla="*/ 13 w 27"/>
                <a:gd name="T27" fmla="*/ 37 h 37"/>
                <a:gd name="T28" fmla="*/ 0 w 27"/>
                <a:gd name="T29" fmla="*/ 37 h 37"/>
                <a:gd name="T30" fmla="*/ 2 w 27"/>
                <a:gd name="T31" fmla="*/ 37 h 37"/>
                <a:gd name="T32" fmla="*/ 5 w 27"/>
                <a:gd name="T33" fmla="*/ 37 h 37"/>
                <a:gd name="T34" fmla="*/ 5 w 27"/>
                <a:gd name="T35" fmla="*/ 36 h 37"/>
                <a:gd name="T36" fmla="*/ 5 w 27"/>
                <a:gd name="T37" fmla="*/ 32 h 37"/>
                <a:gd name="T38" fmla="*/ 5 w 27"/>
                <a:gd name="T39" fmla="*/ 5 h 37"/>
                <a:gd name="T40" fmla="*/ 5 w 27"/>
                <a:gd name="T41" fmla="*/ 4 h 37"/>
                <a:gd name="T42" fmla="*/ 5 w 27"/>
                <a:gd name="T43" fmla="*/ 4 h 37"/>
                <a:gd name="T44" fmla="*/ 3 w 27"/>
                <a:gd name="T45" fmla="*/ 4 h 37"/>
                <a:gd name="T46" fmla="*/ 2 w 27"/>
                <a:gd name="T47" fmla="*/ 2 h 37"/>
                <a:gd name="T48" fmla="*/ 10 w 27"/>
                <a:gd name="T49" fmla="*/ 16 h 37"/>
                <a:gd name="T50" fmla="*/ 10 w 27"/>
                <a:gd name="T51" fmla="*/ 21 h 37"/>
                <a:gd name="T52" fmla="*/ 12 w 27"/>
                <a:gd name="T53" fmla="*/ 23 h 37"/>
                <a:gd name="T54" fmla="*/ 16 w 27"/>
                <a:gd name="T55" fmla="*/ 25 h 37"/>
                <a:gd name="T56" fmla="*/ 20 w 27"/>
                <a:gd name="T57" fmla="*/ 22 h 37"/>
                <a:gd name="T58" fmla="*/ 23 w 27"/>
                <a:gd name="T59" fmla="*/ 15 h 37"/>
                <a:gd name="T60" fmla="*/ 20 w 27"/>
                <a:gd name="T61" fmla="*/ 7 h 37"/>
                <a:gd name="T62" fmla="*/ 16 w 27"/>
                <a:gd name="T63" fmla="*/ 4 h 37"/>
                <a:gd name="T64" fmla="*/ 13 w 27"/>
                <a:gd name="T65" fmla="*/ 5 h 37"/>
                <a:gd name="T66" fmla="*/ 10 w 27"/>
                <a:gd name="T67" fmla="*/ 8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37"/>
                <a:gd name="T104" fmla="*/ 27 w 27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37">
                  <a:moveTo>
                    <a:pt x="2" y="2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6" y="19"/>
                  </a:lnTo>
                  <a:lnTo>
                    <a:pt x="24" y="23"/>
                  </a:lnTo>
                  <a:lnTo>
                    <a:pt x="20" y="25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close/>
                  <a:moveTo>
                    <a:pt x="10" y="8"/>
                  </a:moveTo>
                  <a:lnTo>
                    <a:pt x="10" y="16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19"/>
                  </a:lnTo>
                  <a:lnTo>
                    <a:pt x="23" y="15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7" name="Freeform 103"/>
            <p:cNvSpPr>
              <a:spLocks/>
            </p:cNvSpPr>
            <p:nvPr/>
          </p:nvSpPr>
          <p:spPr bwMode="auto">
            <a:xfrm>
              <a:off x="3257" y="2293"/>
              <a:ext cx="12" cy="39"/>
            </a:xfrm>
            <a:custGeom>
              <a:avLst/>
              <a:gdLst>
                <a:gd name="T0" fmla="*/ 9 w 12"/>
                <a:gd name="T1" fmla="*/ 0 h 39"/>
                <a:gd name="T2" fmla="*/ 9 w 12"/>
                <a:gd name="T3" fmla="*/ 32 h 39"/>
                <a:gd name="T4" fmla="*/ 9 w 12"/>
                <a:gd name="T5" fmla="*/ 35 h 39"/>
                <a:gd name="T6" fmla="*/ 9 w 12"/>
                <a:gd name="T7" fmla="*/ 36 h 39"/>
                <a:gd name="T8" fmla="*/ 9 w 12"/>
                <a:gd name="T9" fmla="*/ 38 h 39"/>
                <a:gd name="T10" fmla="*/ 10 w 12"/>
                <a:gd name="T11" fmla="*/ 38 h 39"/>
                <a:gd name="T12" fmla="*/ 10 w 12"/>
                <a:gd name="T13" fmla="*/ 38 h 39"/>
                <a:gd name="T14" fmla="*/ 12 w 12"/>
                <a:gd name="T15" fmla="*/ 38 h 39"/>
                <a:gd name="T16" fmla="*/ 12 w 12"/>
                <a:gd name="T17" fmla="*/ 39 h 39"/>
                <a:gd name="T18" fmla="*/ 0 w 12"/>
                <a:gd name="T19" fmla="*/ 39 h 39"/>
                <a:gd name="T20" fmla="*/ 0 w 12"/>
                <a:gd name="T21" fmla="*/ 38 h 39"/>
                <a:gd name="T22" fmla="*/ 2 w 12"/>
                <a:gd name="T23" fmla="*/ 38 h 39"/>
                <a:gd name="T24" fmla="*/ 3 w 12"/>
                <a:gd name="T25" fmla="*/ 38 h 39"/>
                <a:gd name="T26" fmla="*/ 3 w 12"/>
                <a:gd name="T27" fmla="*/ 38 h 39"/>
                <a:gd name="T28" fmla="*/ 3 w 12"/>
                <a:gd name="T29" fmla="*/ 36 h 39"/>
                <a:gd name="T30" fmla="*/ 5 w 12"/>
                <a:gd name="T31" fmla="*/ 35 h 39"/>
                <a:gd name="T32" fmla="*/ 5 w 12"/>
                <a:gd name="T33" fmla="*/ 32 h 39"/>
                <a:gd name="T34" fmla="*/ 5 w 12"/>
                <a:gd name="T35" fmla="*/ 10 h 39"/>
                <a:gd name="T36" fmla="*/ 5 w 12"/>
                <a:gd name="T37" fmla="*/ 7 h 39"/>
                <a:gd name="T38" fmla="*/ 5 w 12"/>
                <a:gd name="T39" fmla="*/ 4 h 39"/>
                <a:gd name="T40" fmla="*/ 3 w 12"/>
                <a:gd name="T41" fmla="*/ 4 h 39"/>
                <a:gd name="T42" fmla="*/ 3 w 12"/>
                <a:gd name="T43" fmla="*/ 3 h 39"/>
                <a:gd name="T44" fmla="*/ 3 w 12"/>
                <a:gd name="T45" fmla="*/ 3 h 39"/>
                <a:gd name="T46" fmla="*/ 3 w 12"/>
                <a:gd name="T47" fmla="*/ 3 h 39"/>
                <a:gd name="T48" fmla="*/ 2 w 12"/>
                <a:gd name="T49" fmla="*/ 3 h 39"/>
                <a:gd name="T50" fmla="*/ 0 w 12"/>
                <a:gd name="T51" fmla="*/ 3 h 39"/>
                <a:gd name="T52" fmla="*/ 0 w 12"/>
                <a:gd name="T53" fmla="*/ 3 h 39"/>
                <a:gd name="T54" fmla="*/ 7 w 12"/>
                <a:gd name="T55" fmla="*/ 0 h 39"/>
                <a:gd name="T56" fmla="*/ 9 w 12"/>
                <a:gd name="T57" fmla="*/ 0 h 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39"/>
                <a:gd name="T89" fmla="*/ 12 w 12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39">
                  <a:moveTo>
                    <a:pt x="9" y="0"/>
                  </a:moveTo>
                  <a:lnTo>
                    <a:pt x="9" y="32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8" name="Freeform 104"/>
            <p:cNvSpPr>
              <a:spLocks noEditPoints="1"/>
            </p:cNvSpPr>
            <p:nvPr/>
          </p:nvSpPr>
          <p:spPr bwMode="auto">
            <a:xfrm>
              <a:off x="3273" y="2306"/>
              <a:ext cx="21" cy="26"/>
            </a:xfrm>
            <a:custGeom>
              <a:avLst/>
              <a:gdLst>
                <a:gd name="T0" fmla="*/ 4 w 21"/>
                <a:gd name="T1" fmla="*/ 9 h 26"/>
                <a:gd name="T2" fmla="*/ 4 w 21"/>
                <a:gd name="T3" fmla="*/ 15 h 26"/>
                <a:gd name="T4" fmla="*/ 7 w 21"/>
                <a:gd name="T5" fmla="*/ 19 h 26"/>
                <a:gd name="T6" fmla="*/ 10 w 21"/>
                <a:gd name="T7" fmla="*/ 21 h 26"/>
                <a:gd name="T8" fmla="*/ 12 w 21"/>
                <a:gd name="T9" fmla="*/ 22 h 26"/>
                <a:gd name="T10" fmla="*/ 15 w 21"/>
                <a:gd name="T11" fmla="*/ 22 h 26"/>
                <a:gd name="T12" fmla="*/ 17 w 21"/>
                <a:gd name="T13" fmla="*/ 21 h 26"/>
                <a:gd name="T14" fmla="*/ 19 w 21"/>
                <a:gd name="T15" fmla="*/ 19 h 26"/>
                <a:gd name="T16" fmla="*/ 21 w 21"/>
                <a:gd name="T17" fmla="*/ 16 h 26"/>
                <a:gd name="T18" fmla="*/ 21 w 21"/>
                <a:gd name="T19" fmla="*/ 16 h 26"/>
                <a:gd name="T20" fmla="*/ 19 w 21"/>
                <a:gd name="T21" fmla="*/ 21 h 26"/>
                <a:gd name="T22" fmla="*/ 18 w 21"/>
                <a:gd name="T23" fmla="*/ 23 h 26"/>
                <a:gd name="T24" fmla="*/ 14 w 21"/>
                <a:gd name="T25" fmla="*/ 26 h 26"/>
                <a:gd name="T26" fmla="*/ 11 w 21"/>
                <a:gd name="T27" fmla="*/ 26 h 26"/>
                <a:gd name="T28" fmla="*/ 7 w 21"/>
                <a:gd name="T29" fmla="*/ 25 h 26"/>
                <a:gd name="T30" fmla="*/ 3 w 21"/>
                <a:gd name="T31" fmla="*/ 23 h 26"/>
                <a:gd name="T32" fmla="*/ 1 w 21"/>
                <a:gd name="T33" fmla="*/ 19 h 26"/>
                <a:gd name="T34" fmla="*/ 0 w 21"/>
                <a:gd name="T35" fmla="*/ 14 h 26"/>
                <a:gd name="T36" fmla="*/ 0 w 21"/>
                <a:gd name="T37" fmla="*/ 9 h 26"/>
                <a:gd name="T38" fmla="*/ 1 w 21"/>
                <a:gd name="T39" fmla="*/ 7 h 26"/>
                <a:gd name="T40" fmla="*/ 3 w 21"/>
                <a:gd name="T41" fmla="*/ 4 h 26"/>
                <a:gd name="T42" fmla="*/ 7 w 21"/>
                <a:gd name="T43" fmla="*/ 1 h 26"/>
                <a:gd name="T44" fmla="*/ 11 w 21"/>
                <a:gd name="T45" fmla="*/ 0 h 26"/>
                <a:gd name="T46" fmla="*/ 15 w 21"/>
                <a:gd name="T47" fmla="*/ 1 h 26"/>
                <a:gd name="T48" fmla="*/ 18 w 21"/>
                <a:gd name="T49" fmla="*/ 2 h 26"/>
                <a:gd name="T50" fmla="*/ 19 w 21"/>
                <a:gd name="T51" fmla="*/ 5 h 26"/>
                <a:gd name="T52" fmla="*/ 21 w 21"/>
                <a:gd name="T53" fmla="*/ 9 h 26"/>
                <a:gd name="T54" fmla="*/ 4 w 21"/>
                <a:gd name="T55" fmla="*/ 9 h 26"/>
                <a:gd name="T56" fmla="*/ 4 w 21"/>
                <a:gd name="T57" fmla="*/ 8 h 26"/>
                <a:gd name="T58" fmla="*/ 15 w 21"/>
                <a:gd name="T59" fmla="*/ 8 h 26"/>
                <a:gd name="T60" fmla="*/ 15 w 21"/>
                <a:gd name="T61" fmla="*/ 7 h 26"/>
                <a:gd name="T62" fmla="*/ 14 w 21"/>
                <a:gd name="T63" fmla="*/ 5 h 26"/>
                <a:gd name="T64" fmla="*/ 14 w 21"/>
                <a:gd name="T65" fmla="*/ 4 h 26"/>
                <a:gd name="T66" fmla="*/ 12 w 21"/>
                <a:gd name="T67" fmla="*/ 2 h 26"/>
                <a:gd name="T68" fmla="*/ 11 w 21"/>
                <a:gd name="T69" fmla="*/ 2 h 26"/>
                <a:gd name="T70" fmla="*/ 10 w 21"/>
                <a:gd name="T71" fmla="*/ 2 h 26"/>
                <a:gd name="T72" fmla="*/ 8 w 21"/>
                <a:gd name="T73" fmla="*/ 2 h 26"/>
                <a:gd name="T74" fmla="*/ 5 w 21"/>
                <a:gd name="T75" fmla="*/ 4 h 26"/>
                <a:gd name="T76" fmla="*/ 4 w 21"/>
                <a:gd name="T77" fmla="*/ 5 h 26"/>
                <a:gd name="T78" fmla="*/ 4 w 21"/>
                <a:gd name="T79" fmla="*/ 8 h 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6"/>
                <a:gd name="T122" fmla="*/ 21 w 21"/>
                <a:gd name="T123" fmla="*/ 26 h 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6">
                  <a:moveTo>
                    <a:pt x="4" y="9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4" y="9"/>
                  </a:lnTo>
                  <a:close/>
                  <a:moveTo>
                    <a:pt x="4" y="8"/>
                  </a:moveTo>
                  <a:lnTo>
                    <a:pt x="15" y="8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9" name="Freeform 105"/>
            <p:cNvSpPr>
              <a:spLocks/>
            </p:cNvSpPr>
            <p:nvPr/>
          </p:nvSpPr>
          <p:spPr bwMode="auto">
            <a:xfrm>
              <a:off x="3297" y="2299"/>
              <a:ext cx="15" cy="33"/>
            </a:xfrm>
            <a:custGeom>
              <a:avLst/>
              <a:gdLst>
                <a:gd name="T0" fmla="*/ 8 w 15"/>
                <a:gd name="T1" fmla="*/ 0 h 33"/>
                <a:gd name="T2" fmla="*/ 8 w 15"/>
                <a:gd name="T3" fmla="*/ 8 h 33"/>
                <a:gd name="T4" fmla="*/ 14 w 15"/>
                <a:gd name="T5" fmla="*/ 8 h 33"/>
                <a:gd name="T6" fmla="*/ 14 w 15"/>
                <a:gd name="T7" fmla="*/ 9 h 33"/>
                <a:gd name="T8" fmla="*/ 8 w 15"/>
                <a:gd name="T9" fmla="*/ 9 h 33"/>
                <a:gd name="T10" fmla="*/ 8 w 15"/>
                <a:gd name="T11" fmla="*/ 26 h 33"/>
                <a:gd name="T12" fmla="*/ 8 w 15"/>
                <a:gd name="T13" fmla="*/ 28 h 33"/>
                <a:gd name="T14" fmla="*/ 8 w 15"/>
                <a:gd name="T15" fmla="*/ 29 h 33"/>
                <a:gd name="T16" fmla="*/ 9 w 15"/>
                <a:gd name="T17" fmla="*/ 29 h 33"/>
                <a:gd name="T18" fmla="*/ 11 w 15"/>
                <a:gd name="T19" fmla="*/ 30 h 33"/>
                <a:gd name="T20" fmla="*/ 11 w 15"/>
                <a:gd name="T21" fmla="*/ 29 h 33"/>
                <a:gd name="T22" fmla="*/ 12 w 15"/>
                <a:gd name="T23" fmla="*/ 29 h 33"/>
                <a:gd name="T24" fmla="*/ 14 w 15"/>
                <a:gd name="T25" fmla="*/ 29 h 33"/>
                <a:gd name="T26" fmla="*/ 14 w 15"/>
                <a:gd name="T27" fmla="*/ 28 h 33"/>
                <a:gd name="T28" fmla="*/ 15 w 15"/>
                <a:gd name="T29" fmla="*/ 28 h 33"/>
                <a:gd name="T30" fmla="*/ 14 w 15"/>
                <a:gd name="T31" fmla="*/ 30 h 33"/>
                <a:gd name="T32" fmla="*/ 12 w 15"/>
                <a:gd name="T33" fmla="*/ 32 h 33"/>
                <a:gd name="T34" fmla="*/ 11 w 15"/>
                <a:gd name="T35" fmla="*/ 33 h 33"/>
                <a:gd name="T36" fmla="*/ 8 w 15"/>
                <a:gd name="T37" fmla="*/ 33 h 33"/>
                <a:gd name="T38" fmla="*/ 7 w 15"/>
                <a:gd name="T39" fmla="*/ 33 h 33"/>
                <a:gd name="T40" fmla="*/ 5 w 15"/>
                <a:gd name="T41" fmla="*/ 33 h 33"/>
                <a:gd name="T42" fmla="*/ 5 w 15"/>
                <a:gd name="T43" fmla="*/ 32 h 33"/>
                <a:gd name="T44" fmla="*/ 4 w 15"/>
                <a:gd name="T45" fmla="*/ 30 h 33"/>
                <a:gd name="T46" fmla="*/ 4 w 15"/>
                <a:gd name="T47" fmla="*/ 29 h 33"/>
                <a:gd name="T48" fmla="*/ 4 w 15"/>
                <a:gd name="T49" fmla="*/ 26 h 33"/>
                <a:gd name="T50" fmla="*/ 4 w 15"/>
                <a:gd name="T51" fmla="*/ 9 h 33"/>
                <a:gd name="T52" fmla="*/ 0 w 15"/>
                <a:gd name="T53" fmla="*/ 9 h 33"/>
                <a:gd name="T54" fmla="*/ 0 w 15"/>
                <a:gd name="T55" fmla="*/ 8 h 33"/>
                <a:gd name="T56" fmla="*/ 1 w 15"/>
                <a:gd name="T57" fmla="*/ 8 h 33"/>
                <a:gd name="T58" fmla="*/ 2 w 15"/>
                <a:gd name="T59" fmla="*/ 7 h 33"/>
                <a:gd name="T60" fmla="*/ 4 w 15"/>
                <a:gd name="T61" fmla="*/ 5 h 33"/>
                <a:gd name="T62" fmla="*/ 5 w 15"/>
                <a:gd name="T63" fmla="*/ 4 h 33"/>
                <a:gd name="T64" fmla="*/ 7 w 15"/>
                <a:gd name="T65" fmla="*/ 2 h 33"/>
                <a:gd name="T66" fmla="*/ 7 w 15"/>
                <a:gd name="T67" fmla="*/ 0 h 33"/>
                <a:gd name="T68" fmla="*/ 8 w 15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3"/>
                <a:gd name="T107" fmla="*/ 15 w 15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3">
                  <a:moveTo>
                    <a:pt x="8" y="0"/>
                  </a:moveTo>
                  <a:lnTo>
                    <a:pt x="8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8" y="9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Freeform 106"/>
            <p:cNvSpPr>
              <a:spLocks noEditPoints="1"/>
            </p:cNvSpPr>
            <p:nvPr/>
          </p:nvSpPr>
          <p:spPr bwMode="auto">
            <a:xfrm>
              <a:off x="3313" y="2306"/>
              <a:ext cx="21" cy="26"/>
            </a:xfrm>
            <a:custGeom>
              <a:avLst/>
              <a:gdLst>
                <a:gd name="T0" fmla="*/ 5 w 21"/>
                <a:gd name="T1" fmla="*/ 9 h 26"/>
                <a:gd name="T2" fmla="*/ 6 w 21"/>
                <a:gd name="T3" fmla="*/ 15 h 26"/>
                <a:gd name="T4" fmla="*/ 7 w 21"/>
                <a:gd name="T5" fmla="*/ 19 h 26"/>
                <a:gd name="T6" fmla="*/ 10 w 21"/>
                <a:gd name="T7" fmla="*/ 21 h 26"/>
                <a:gd name="T8" fmla="*/ 14 w 21"/>
                <a:gd name="T9" fmla="*/ 22 h 26"/>
                <a:gd name="T10" fmla="*/ 16 w 21"/>
                <a:gd name="T11" fmla="*/ 22 h 26"/>
                <a:gd name="T12" fmla="*/ 19 w 21"/>
                <a:gd name="T13" fmla="*/ 21 h 26"/>
                <a:gd name="T14" fmla="*/ 20 w 21"/>
                <a:gd name="T15" fmla="*/ 19 h 26"/>
                <a:gd name="T16" fmla="*/ 21 w 21"/>
                <a:gd name="T17" fmla="*/ 16 h 26"/>
                <a:gd name="T18" fmla="*/ 21 w 21"/>
                <a:gd name="T19" fmla="*/ 16 h 26"/>
                <a:gd name="T20" fmla="*/ 20 w 21"/>
                <a:gd name="T21" fmla="*/ 21 h 26"/>
                <a:gd name="T22" fmla="*/ 19 w 21"/>
                <a:gd name="T23" fmla="*/ 23 h 26"/>
                <a:gd name="T24" fmla="*/ 16 w 21"/>
                <a:gd name="T25" fmla="*/ 26 h 26"/>
                <a:gd name="T26" fmla="*/ 12 w 21"/>
                <a:gd name="T27" fmla="*/ 26 h 26"/>
                <a:gd name="T28" fmla="*/ 7 w 21"/>
                <a:gd name="T29" fmla="*/ 25 h 26"/>
                <a:gd name="T30" fmla="*/ 3 w 21"/>
                <a:gd name="T31" fmla="*/ 23 h 26"/>
                <a:gd name="T32" fmla="*/ 2 w 21"/>
                <a:gd name="T33" fmla="*/ 19 h 26"/>
                <a:gd name="T34" fmla="*/ 0 w 21"/>
                <a:gd name="T35" fmla="*/ 14 h 26"/>
                <a:gd name="T36" fmla="*/ 0 w 21"/>
                <a:gd name="T37" fmla="*/ 9 h 26"/>
                <a:gd name="T38" fmla="*/ 2 w 21"/>
                <a:gd name="T39" fmla="*/ 7 h 26"/>
                <a:gd name="T40" fmla="*/ 3 w 21"/>
                <a:gd name="T41" fmla="*/ 4 h 26"/>
                <a:gd name="T42" fmla="*/ 7 w 21"/>
                <a:gd name="T43" fmla="*/ 1 h 26"/>
                <a:gd name="T44" fmla="*/ 12 w 21"/>
                <a:gd name="T45" fmla="*/ 0 h 26"/>
                <a:gd name="T46" fmla="*/ 16 w 21"/>
                <a:gd name="T47" fmla="*/ 1 h 26"/>
                <a:gd name="T48" fmla="*/ 19 w 21"/>
                <a:gd name="T49" fmla="*/ 2 h 26"/>
                <a:gd name="T50" fmla="*/ 21 w 21"/>
                <a:gd name="T51" fmla="*/ 5 h 26"/>
                <a:gd name="T52" fmla="*/ 21 w 21"/>
                <a:gd name="T53" fmla="*/ 9 h 26"/>
                <a:gd name="T54" fmla="*/ 5 w 21"/>
                <a:gd name="T55" fmla="*/ 9 h 26"/>
                <a:gd name="T56" fmla="*/ 5 w 21"/>
                <a:gd name="T57" fmla="*/ 8 h 26"/>
                <a:gd name="T58" fmla="*/ 16 w 21"/>
                <a:gd name="T59" fmla="*/ 8 h 26"/>
                <a:gd name="T60" fmla="*/ 16 w 21"/>
                <a:gd name="T61" fmla="*/ 7 h 26"/>
                <a:gd name="T62" fmla="*/ 16 w 21"/>
                <a:gd name="T63" fmla="*/ 5 h 26"/>
                <a:gd name="T64" fmla="*/ 14 w 21"/>
                <a:gd name="T65" fmla="*/ 4 h 26"/>
                <a:gd name="T66" fmla="*/ 13 w 21"/>
                <a:gd name="T67" fmla="*/ 2 h 26"/>
                <a:gd name="T68" fmla="*/ 12 w 21"/>
                <a:gd name="T69" fmla="*/ 2 h 26"/>
                <a:gd name="T70" fmla="*/ 10 w 21"/>
                <a:gd name="T71" fmla="*/ 2 h 26"/>
                <a:gd name="T72" fmla="*/ 9 w 21"/>
                <a:gd name="T73" fmla="*/ 2 h 26"/>
                <a:gd name="T74" fmla="*/ 6 w 21"/>
                <a:gd name="T75" fmla="*/ 4 h 26"/>
                <a:gd name="T76" fmla="*/ 6 w 21"/>
                <a:gd name="T77" fmla="*/ 5 h 26"/>
                <a:gd name="T78" fmla="*/ 5 w 21"/>
                <a:gd name="T79" fmla="*/ 8 h 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6"/>
                <a:gd name="T122" fmla="*/ 21 w 21"/>
                <a:gd name="T123" fmla="*/ 26 h 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6">
                  <a:moveTo>
                    <a:pt x="5" y="9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5" y="9"/>
                  </a:lnTo>
                  <a:close/>
                  <a:moveTo>
                    <a:pt x="5" y="8"/>
                  </a:moveTo>
                  <a:lnTo>
                    <a:pt x="16" y="8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1" name="Freeform 107"/>
            <p:cNvSpPr>
              <a:spLocks/>
            </p:cNvSpPr>
            <p:nvPr/>
          </p:nvSpPr>
          <p:spPr bwMode="auto">
            <a:xfrm>
              <a:off x="3337" y="2306"/>
              <a:ext cx="19" cy="26"/>
            </a:xfrm>
            <a:custGeom>
              <a:avLst/>
              <a:gdLst>
                <a:gd name="T0" fmla="*/ 9 w 19"/>
                <a:gd name="T1" fmla="*/ 0 h 26"/>
                <a:gd name="T2" fmla="*/ 9 w 19"/>
                <a:gd name="T3" fmla="*/ 7 h 26"/>
                <a:gd name="T4" fmla="*/ 12 w 19"/>
                <a:gd name="T5" fmla="*/ 2 h 26"/>
                <a:gd name="T6" fmla="*/ 13 w 19"/>
                <a:gd name="T7" fmla="*/ 1 h 26"/>
                <a:gd name="T8" fmla="*/ 16 w 19"/>
                <a:gd name="T9" fmla="*/ 0 h 26"/>
                <a:gd name="T10" fmla="*/ 17 w 19"/>
                <a:gd name="T11" fmla="*/ 0 h 26"/>
                <a:gd name="T12" fmla="*/ 17 w 19"/>
                <a:gd name="T13" fmla="*/ 1 h 26"/>
                <a:gd name="T14" fmla="*/ 19 w 19"/>
                <a:gd name="T15" fmla="*/ 2 h 26"/>
                <a:gd name="T16" fmla="*/ 19 w 19"/>
                <a:gd name="T17" fmla="*/ 4 h 26"/>
                <a:gd name="T18" fmla="*/ 19 w 19"/>
                <a:gd name="T19" fmla="*/ 5 h 26"/>
                <a:gd name="T20" fmla="*/ 19 w 19"/>
                <a:gd name="T21" fmla="*/ 5 h 26"/>
                <a:gd name="T22" fmla="*/ 17 w 19"/>
                <a:gd name="T23" fmla="*/ 7 h 26"/>
                <a:gd name="T24" fmla="*/ 17 w 19"/>
                <a:gd name="T25" fmla="*/ 7 h 26"/>
                <a:gd name="T26" fmla="*/ 16 w 19"/>
                <a:gd name="T27" fmla="*/ 7 h 26"/>
                <a:gd name="T28" fmla="*/ 14 w 19"/>
                <a:gd name="T29" fmla="*/ 5 h 26"/>
                <a:gd name="T30" fmla="*/ 13 w 19"/>
                <a:gd name="T31" fmla="*/ 4 h 26"/>
                <a:gd name="T32" fmla="*/ 13 w 19"/>
                <a:gd name="T33" fmla="*/ 4 h 26"/>
                <a:gd name="T34" fmla="*/ 12 w 19"/>
                <a:gd name="T35" fmla="*/ 4 h 26"/>
                <a:gd name="T36" fmla="*/ 12 w 19"/>
                <a:gd name="T37" fmla="*/ 5 h 26"/>
                <a:gd name="T38" fmla="*/ 10 w 19"/>
                <a:gd name="T39" fmla="*/ 7 h 26"/>
                <a:gd name="T40" fmla="*/ 9 w 19"/>
                <a:gd name="T41" fmla="*/ 8 h 26"/>
                <a:gd name="T42" fmla="*/ 9 w 19"/>
                <a:gd name="T43" fmla="*/ 19 h 26"/>
                <a:gd name="T44" fmla="*/ 9 w 19"/>
                <a:gd name="T45" fmla="*/ 22 h 26"/>
                <a:gd name="T46" fmla="*/ 9 w 19"/>
                <a:gd name="T47" fmla="*/ 23 h 26"/>
                <a:gd name="T48" fmla="*/ 10 w 19"/>
                <a:gd name="T49" fmla="*/ 23 h 26"/>
                <a:gd name="T50" fmla="*/ 10 w 19"/>
                <a:gd name="T51" fmla="*/ 25 h 26"/>
                <a:gd name="T52" fmla="*/ 12 w 19"/>
                <a:gd name="T53" fmla="*/ 25 h 26"/>
                <a:gd name="T54" fmla="*/ 13 w 19"/>
                <a:gd name="T55" fmla="*/ 25 h 26"/>
                <a:gd name="T56" fmla="*/ 13 w 19"/>
                <a:gd name="T57" fmla="*/ 26 h 26"/>
                <a:gd name="T58" fmla="*/ 0 w 19"/>
                <a:gd name="T59" fmla="*/ 26 h 26"/>
                <a:gd name="T60" fmla="*/ 0 w 19"/>
                <a:gd name="T61" fmla="*/ 25 h 26"/>
                <a:gd name="T62" fmla="*/ 2 w 19"/>
                <a:gd name="T63" fmla="*/ 25 h 26"/>
                <a:gd name="T64" fmla="*/ 3 w 19"/>
                <a:gd name="T65" fmla="*/ 25 h 26"/>
                <a:gd name="T66" fmla="*/ 3 w 19"/>
                <a:gd name="T67" fmla="*/ 23 h 26"/>
                <a:gd name="T68" fmla="*/ 4 w 19"/>
                <a:gd name="T69" fmla="*/ 23 h 26"/>
                <a:gd name="T70" fmla="*/ 4 w 19"/>
                <a:gd name="T71" fmla="*/ 22 h 26"/>
                <a:gd name="T72" fmla="*/ 4 w 19"/>
                <a:gd name="T73" fmla="*/ 19 h 26"/>
                <a:gd name="T74" fmla="*/ 4 w 19"/>
                <a:gd name="T75" fmla="*/ 11 h 26"/>
                <a:gd name="T76" fmla="*/ 4 w 19"/>
                <a:gd name="T77" fmla="*/ 7 h 26"/>
                <a:gd name="T78" fmla="*/ 4 w 19"/>
                <a:gd name="T79" fmla="*/ 5 h 26"/>
                <a:gd name="T80" fmla="*/ 3 w 19"/>
                <a:gd name="T81" fmla="*/ 4 h 26"/>
                <a:gd name="T82" fmla="*/ 3 w 19"/>
                <a:gd name="T83" fmla="*/ 4 h 26"/>
                <a:gd name="T84" fmla="*/ 3 w 19"/>
                <a:gd name="T85" fmla="*/ 4 h 26"/>
                <a:gd name="T86" fmla="*/ 3 w 19"/>
                <a:gd name="T87" fmla="*/ 4 h 26"/>
                <a:gd name="T88" fmla="*/ 2 w 19"/>
                <a:gd name="T89" fmla="*/ 4 h 26"/>
                <a:gd name="T90" fmla="*/ 0 w 19"/>
                <a:gd name="T91" fmla="*/ 4 h 26"/>
                <a:gd name="T92" fmla="*/ 0 w 19"/>
                <a:gd name="T93" fmla="*/ 2 h 26"/>
                <a:gd name="T94" fmla="*/ 7 w 19"/>
                <a:gd name="T95" fmla="*/ 0 h 26"/>
                <a:gd name="T96" fmla="*/ 9 w 19"/>
                <a:gd name="T97" fmla="*/ 0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6"/>
                <a:gd name="T149" fmla="*/ 19 w 19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6">
                  <a:moveTo>
                    <a:pt x="9" y="0"/>
                  </a:moveTo>
                  <a:lnTo>
                    <a:pt x="9" y="7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2" name="Freeform 108"/>
            <p:cNvSpPr>
              <a:spLocks/>
            </p:cNvSpPr>
            <p:nvPr/>
          </p:nvSpPr>
          <p:spPr bwMode="auto">
            <a:xfrm>
              <a:off x="2390" y="2360"/>
              <a:ext cx="44" cy="40"/>
            </a:xfrm>
            <a:custGeom>
              <a:avLst/>
              <a:gdLst>
                <a:gd name="T0" fmla="*/ 17 w 44"/>
                <a:gd name="T1" fmla="*/ 0 h 40"/>
                <a:gd name="T2" fmla="*/ 30 w 44"/>
                <a:gd name="T3" fmla="*/ 30 h 40"/>
                <a:gd name="T4" fmla="*/ 36 w 44"/>
                <a:gd name="T5" fmla="*/ 9 h 40"/>
                <a:gd name="T6" fmla="*/ 36 w 44"/>
                <a:gd name="T7" fmla="*/ 6 h 40"/>
                <a:gd name="T8" fmla="*/ 37 w 44"/>
                <a:gd name="T9" fmla="*/ 4 h 40"/>
                <a:gd name="T10" fmla="*/ 36 w 44"/>
                <a:gd name="T11" fmla="*/ 3 h 40"/>
                <a:gd name="T12" fmla="*/ 36 w 44"/>
                <a:gd name="T13" fmla="*/ 3 h 40"/>
                <a:gd name="T14" fmla="*/ 34 w 44"/>
                <a:gd name="T15" fmla="*/ 2 h 40"/>
                <a:gd name="T16" fmla="*/ 33 w 44"/>
                <a:gd name="T17" fmla="*/ 2 h 40"/>
                <a:gd name="T18" fmla="*/ 33 w 44"/>
                <a:gd name="T19" fmla="*/ 2 h 40"/>
                <a:gd name="T20" fmla="*/ 33 w 44"/>
                <a:gd name="T21" fmla="*/ 2 h 40"/>
                <a:gd name="T22" fmla="*/ 33 w 44"/>
                <a:gd name="T23" fmla="*/ 0 h 40"/>
                <a:gd name="T24" fmla="*/ 44 w 44"/>
                <a:gd name="T25" fmla="*/ 0 h 40"/>
                <a:gd name="T26" fmla="*/ 44 w 44"/>
                <a:gd name="T27" fmla="*/ 2 h 40"/>
                <a:gd name="T28" fmla="*/ 43 w 44"/>
                <a:gd name="T29" fmla="*/ 2 h 40"/>
                <a:gd name="T30" fmla="*/ 41 w 44"/>
                <a:gd name="T31" fmla="*/ 3 h 40"/>
                <a:gd name="T32" fmla="*/ 40 w 44"/>
                <a:gd name="T33" fmla="*/ 3 h 40"/>
                <a:gd name="T34" fmla="*/ 40 w 44"/>
                <a:gd name="T35" fmla="*/ 4 h 40"/>
                <a:gd name="T36" fmla="*/ 38 w 44"/>
                <a:gd name="T37" fmla="*/ 6 h 40"/>
                <a:gd name="T38" fmla="*/ 37 w 44"/>
                <a:gd name="T39" fmla="*/ 9 h 40"/>
                <a:gd name="T40" fmla="*/ 29 w 44"/>
                <a:gd name="T41" fmla="*/ 40 h 40"/>
                <a:gd name="T42" fmla="*/ 27 w 44"/>
                <a:gd name="T43" fmla="*/ 40 h 40"/>
                <a:gd name="T44" fmla="*/ 16 w 44"/>
                <a:gd name="T45" fmla="*/ 7 h 40"/>
                <a:gd name="T46" fmla="*/ 9 w 44"/>
                <a:gd name="T47" fmla="*/ 31 h 40"/>
                <a:gd name="T48" fmla="*/ 9 w 44"/>
                <a:gd name="T49" fmla="*/ 34 h 40"/>
                <a:gd name="T50" fmla="*/ 7 w 44"/>
                <a:gd name="T51" fmla="*/ 35 h 40"/>
                <a:gd name="T52" fmla="*/ 9 w 44"/>
                <a:gd name="T53" fmla="*/ 35 h 40"/>
                <a:gd name="T54" fmla="*/ 9 w 44"/>
                <a:gd name="T55" fmla="*/ 37 h 40"/>
                <a:gd name="T56" fmla="*/ 10 w 44"/>
                <a:gd name="T57" fmla="*/ 37 h 40"/>
                <a:gd name="T58" fmla="*/ 12 w 44"/>
                <a:gd name="T59" fmla="*/ 37 h 40"/>
                <a:gd name="T60" fmla="*/ 12 w 44"/>
                <a:gd name="T61" fmla="*/ 38 h 40"/>
                <a:gd name="T62" fmla="*/ 0 w 44"/>
                <a:gd name="T63" fmla="*/ 38 h 40"/>
                <a:gd name="T64" fmla="*/ 0 w 44"/>
                <a:gd name="T65" fmla="*/ 37 h 40"/>
                <a:gd name="T66" fmla="*/ 2 w 44"/>
                <a:gd name="T67" fmla="*/ 37 h 40"/>
                <a:gd name="T68" fmla="*/ 3 w 44"/>
                <a:gd name="T69" fmla="*/ 37 h 40"/>
                <a:gd name="T70" fmla="*/ 5 w 44"/>
                <a:gd name="T71" fmla="*/ 37 h 40"/>
                <a:gd name="T72" fmla="*/ 5 w 44"/>
                <a:gd name="T73" fmla="*/ 35 h 40"/>
                <a:gd name="T74" fmla="*/ 6 w 44"/>
                <a:gd name="T75" fmla="*/ 34 h 40"/>
                <a:gd name="T76" fmla="*/ 7 w 44"/>
                <a:gd name="T77" fmla="*/ 31 h 40"/>
                <a:gd name="T78" fmla="*/ 14 w 44"/>
                <a:gd name="T79" fmla="*/ 4 h 40"/>
                <a:gd name="T80" fmla="*/ 13 w 44"/>
                <a:gd name="T81" fmla="*/ 3 h 40"/>
                <a:gd name="T82" fmla="*/ 12 w 44"/>
                <a:gd name="T83" fmla="*/ 3 h 40"/>
                <a:gd name="T84" fmla="*/ 10 w 44"/>
                <a:gd name="T85" fmla="*/ 2 h 40"/>
                <a:gd name="T86" fmla="*/ 7 w 44"/>
                <a:gd name="T87" fmla="*/ 2 h 40"/>
                <a:gd name="T88" fmla="*/ 9 w 44"/>
                <a:gd name="T89" fmla="*/ 0 h 40"/>
                <a:gd name="T90" fmla="*/ 17 w 44"/>
                <a:gd name="T91" fmla="*/ 0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40"/>
                <a:gd name="T140" fmla="*/ 44 w 44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40">
                  <a:moveTo>
                    <a:pt x="17" y="0"/>
                  </a:moveTo>
                  <a:lnTo>
                    <a:pt x="30" y="3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16" y="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3" name="Freeform 109"/>
            <p:cNvSpPr>
              <a:spLocks noEditPoints="1"/>
            </p:cNvSpPr>
            <p:nvPr/>
          </p:nvSpPr>
          <p:spPr bwMode="auto">
            <a:xfrm>
              <a:off x="2428" y="2360"/>
              <a:ext cx="35" cy="38"/>
            </a:xfrm>
            <a:custGeom>
              <a:avLst/>
              <a:gdLst>
                <a:gd name="T0" fmla="*/ 10 w 35"/>
                <a:gd name="T1" fmla="*/ 0 h 38"/>
                <a:gd name="T2" fmla="*/ 24 w 35"/>
                <a:gd name="T3" fmla="*/ 0 h 38"/>
                <a:gd name="T4" fmla="*/ 30 w 35"/>
                <a:gd name="T5" fmla="*/ 2 h 38"/>
                <a:gd name="T6" fmla="*/ 33 w 35"/>
                <a:gd name="T7" fmla="*/ 3 h 38"/>
                <a:gd name="T8" fmla="*/ 34 w 35"/>
                <a:gd name="T9" fmla="*/ 6 h 38"/>
                <a:gd name="T10" fmla="*/ 35 w 35"/>
                <a:gd name="T11" fmla="*/ 9 h 38"/>
                <a:gd name="T12" fmla="*/ 35 w 35"/>
                <a:gd name="T13" fmla="*/ 11 h 38"/>
                <a:gd name="T14" fmla="*/ 34 w 35"/>
                <a:gd name="T15" fmla="*/ 14 h 38"/>
                <a:gd name="T16" fmla="*/ 31 w 35"/>
                <a:gd name="T17" fmla="*/ 17 h 38"/>
                <a:gd name="T18" fmla="*/ 28 w 35"/>
                <a:gd name="T19" fmla="*/ 18 h 38"/>
                <a:gd name="T20" fmla="*/ 26 w 35"/>
                <a:gd name="T21" fmla="*/ 20 h 38"/>
                <a:gd name="T22" fmla="*/ 21 w 35"/>
                <a:gd name="T23" fmla="*/ 20 h 38"/>
                <a:gd name="T24" fmla="*/ 19 w 35"/>
                <a:gd name="T25" fmla="*/ 20 h 38"/>
                <a:gd name="T26" fmla="*/ 16 w 35"/>
                <a:gd name="T27" fmla="*/ 20 h 38"/>
                <a:gd name="T28" fmla="*/ 13 w 35"/>
                <a:gd name="T29" fmla="*/ 31 h 38"/>
                <a:gd name="T30" fmla="*/ 12 w 35"/>
                <a:gd name="T31" fmla="*/ 34 h 38"/>
                <a:gd name="T32" fmla="*/ 12 w 35"/>
                <a:gd name="T33" fmla="*/ 35 h 38"/>
                <a:gd name="T34" fmla="*/ 12 w 35"/>
                <a:gd name="T35" fmla="*/ 35 h 38"/>
                <a:gd name="T36" fmla="*/ 12 w 35"/>
                <a:gd name="T37" fmla="*/ 37 h 38"/>
                <a:gd name="T38" fmla="*/ 13 w 35"/>
                <a:gd name="T39" fmla="*/ 37 h 38"/>
                <a:gd name="T40" fmla="*/ 16 w 35"/>
                <a:gd name="T41" fmla="*/ 37 h 38"/>
                <a:gd name="T42" fmla="*/ 16 w 35"/>
                <a:gd name="T43" fmla="*/ 38 h 38"/>
                <a:gd name="T44" fmla="*/ 0 w 35"/>
                <a:gd name="T45" fmla="*/ 38 h 38"/>
                <a:gd name="T46" fmla="*/ 2 w 35"/>
                <a:gd name="T47" fmla="*/ 37 h 38"/>
                <a:gd name="T48" fmla="*/ 3 w 35"/>
                <a:gd name="T49" fmla="*/ 37 h 38"/>
                <a:gd name="T50" fmla="*/ 5 w 35"/>
                <a:gd name="T51" fmla="*/ 37 h 38"/>
                <a:gd name="T52" fmla="*/ 6 w 35"/>
                <a:gd name="T53" fmla="*/ 34 h 38"/>
                <a:gd name="T54" fmla="*/ 7 w 35"/>
                <a:gd name="T55" fmla="*/ 31 h 38"/>
                <a:gd name="T56" fmla="*/ 13 w 35"/>
                <a:gd name="T57" fmla="*/ 10 h 38"/>
                <a:gd name="T58" fmla="*/ 14 w 35"/>
                <a:gd name="T59" fmla="*/ 6 h 38"/>
                <a:gd name="T60" fmla="*/ 14 w 35"/>
                <a:gd name="T61" fmla="*/ 4 h 38"/>
                <a:gd name="T62" fmla="*/ 14 w 35"/>
                <a:gd name="T63" fmla="*/ 3 h 38"/>
                <a:gd name="T64" fmla="*/ 14 w 35"/>
                <a:gd name="T65" fmla="*/ 3 h 38"/>
                <a:gd name="T66" fmla="*/ 13 w 35"/>
                <a:gd name="T67" fmla="*/ 3 h 38"/>
                <a:gd name="T68" fmla="*/ 10 w 35"/>
                <a:gd name="T69" fmla="*/ 2 h 38"/>
                <a:gd name="T70" fmla="*/ 10 w 35"/>
                <a:gd name="T71" fmla="*/ 0 h 38"/>
                <a:gd name="T72" fmla="*/ 16 w 35"/>
                <a:gd name="T73" fmla="*/ 18 h 38"/>
                <a:gd name="T74" fmla="*/ 19 w 35"/>
                <a:gd name="T75" fmla="*/ 18 h 38"/>
                <a:gd name="T76" fmla="*/ 20 w 35"/>
                <a:gd name="T77" fmla="*/ 18 h 38"/>
                <a:gd name="T78" fmla="*/ 23 w 35"/>
                <a:gd name="T79" fmla="*/ 18 h 38"/>
                <a:gd name="T80" fmla="*/ 26 w 35"/>
                <a:gd name="T81" fmla="*/ 18 h 38"/>
                <a:gd name="T82" fmla="*/ 27 w 35"/>
                <a:gd name="T83" fmla="*/ 16 h 38"/>
                <a:gd name="T84" fmla="*/ 28 w 35"/>
                <a:gd name="T85" fmla="*/ 14 h 38"/>
                <a:gd name="T86" fmla="*/ 30 w 35"/>
                <a:gd name="T87" fmla="*/ 11 h 38"/>
                <a:gd name="T88" fmla="*/ 30 w 35"/>
                <a:gd name="T89" fmla="*/ 9 h 38"/>
                <a:gd name="T90" fmla="*/ 30 w 35"/>
                <a:gd name="T91" fmla="*/ 6 h 38"/>
                <a:gd name="T92" fmla="*/ 28 w 35"/>
                <a:gd name="T93" fmla="*/ 4 h 38"/>
                <a:gd name="T94" fmla="*/ 27 w 35"/>
                <a:gd name="T95" fmla="*/ 3 h 38"/>
                <a:gd name="T96" fmla="*/ 24 w 35"/>
                <a:gd name="T97" fmla="*/ 3 h 38"/>
                <a:gd name="T98" fmla="*/ 23 w 35"/>
                <a:gd name="T99" fmla="*/ 3 h 38"/>
                <a:gd name="T100" fmla="*/ 20 w 35"/>
                <a:gd name="T101" fmla="*/ 3 h 38"/>
                <a:gd name="T102" fmla="*/ 16 w 35"/>
                <a:gd name="T103" fmla="*/ 18 h 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38"/>
                <a:gd name="T158" fmla="*/ 35 w 35"/>
                <a:gd name="T159" fmla="*/ 38 h 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38">
                  <a:moveTo>
                    <a:pt x="10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3" y="10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10" y="0"/>
                  </a:lnTo>
                  <a:close/>
                  <a:moveTo>
                    <a:pt x="16" y="18"/>
                  </a:moveTo>
                  <a:lnTo>
                    <a:pt x="19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774" name="Picture 1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1" y="2371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75" name="Picture 1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1" y="2371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76" name="Picture 1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3" y="2377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777" name="Picture 1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3" y="2377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78" name="Freeform 114"/>
            <p:cNvSpPr>
              <a:spLocks noEditPoints="1"/>
            </p:cNvSpPr>
            <p:nvPr/>
          </p:nvSpPr>
          <p:spPr bwMode="auto">
            <a:xfrm>
              <a:off x="2606" y="2360"/>
              <a:ext cx="41" cy="38"/>
            </a:xfrm>
            <a:custGeom>
              <a:avLst/>
              <a:gdLst>
                <a:gd name="T0" fmla="*/ 10 w 41"/>
                <a:gd name="T1" fmla="*/ 2 h 38"/>
                <a:gd name="T2" fmla="*/ 10 w 41"/>
                <a:gd name="T3" fmla="*/ 0 h 38"/>
                <a:gd name="T4" fmla="*/ 23 w 41"/>
                <a:gd name="T5" fmla="*/ 0 h 38"/>
                <a:gd name="T6" fmla="*/ 29 w 41"/>
                <a:gd name="T7" fmla="*/ 2 h 38"/>
                <a:gd name="T8" fmla="*/ 33 w 41"/>
                <a:gd name="T9" fmla="*/ 3 h 38"/>
                <a:gd name="T10" fmla="*/ 37 w 41"/>
                <a:gd name="T11" fmla="*/ 4 h 38"/>
                <a:gd name="T12" fmla="*/ 38 w 41"/>
                <a:gd name="T13" fmla="*/ 9 h 38"/>
                <a:gd name="T14" fmla="*/ 40 w 41"/>
                <a:gd name="T15" fmla="*/ 11 h 38"/>
                <a:gd name="T16" fmla="*/ 41 w 41"/>
                <a:gd name="T17" fmla="*/ 16 h 38"/>
                <a:gd name="T18" fmla="*/ 41 w 41"/>
                <a:gd name="T19" fmla="*/ 20 h 38"/>
                <a:gd name="T20" fmla="*/ 40 w 41"/>
                <a:gd name="T21" fmla="*/ 23 h 38"/>
                <a:gd name="T22" fmla="*/ 38 w 41"/>
                <a:gd name="T23" fmla="*/ 27 h 38"/>
                <a:gd name="T24" fmla="*/ 37 w 41"/>
                <a:gd name="T25" fmla="*/ 28 h 38"/>
                <a:gd name="T26" fmla="*/ 36 w 41"/>
                <a:gd name="T27" fmla="*/ 31 h 38"/>
                <a:gd name="T28" fmla="*/ 33 w 41"/>
                <a:gd name="T29" fmla="*/ 34 h 38"/>
                <a:gd name="T30" fmla="*/ 29 w 41"/>
                <a:gd name="T31" fmla="*/ 35 h 38"/>
                <a:gd name="T32" fmla="*/ 26 w 41"/>
                <a:gd name="T33" fmla="*/ 37 h 38"/>
                <a:gd name="T34" fmla="*/ 22 w 41"/>
                <a:gd name="T35" fmla="*/ 38 h 38"/>
                <a:gd name="T36" fmla="*/ 16 w 41"/>
                <a:gd name="T37" fmla="*/ 38 h 38"/>
                <a:gd name="T38" fmla="*/ 0 w 41"/>
                <a:gd name="T39" fmla="*/ 38 h 38"/>
                <a:gd name="T40" fmla="*/ 0 w 41"/>
                <a:gd name="T41" fmla="*/ 37 h 38"/>
                <a:gd name="T42" fmla="*/ 3 w 41"/>
                <a:gd name="T43" fmla="*/ 37 h 38"/>
                <a:gd name="T44" fmla="*/ 5 w 41"/>
                <a:gd name="T45" fmla="*/ 37 h 38"/>
                <a:gd name="T46" fmla="*/ 5 w 41"/>
                <a:gd name="T47" fmla="*/ 37 h 38"/>
                <a:gd name="T48" fmla="*/ 6 w 41"/>
                <a:gd name="T49" fmla="*/ 35 h 38"/>
                <a:gd name="T50" fmla="*/ 6 w 41"/>
                <a:gd name="T51" fmla="*/ 34 h 38"/>
                <a:gd name="T52" fmla="*/ 7 w 41"/>
                <a:gd name="T53" fmla="*/ 31 h 38"/>
                <a:gd name="T54" fmla="*/ 13 w 41"/>
                <a:gd name="T55" fmla="*/ 9 h 38"/>
                <a:gd name="T56" fmla="*/ 15 w 41"/>
                <a:gd name="T57" fmla="*/ 6 h 38"/>
                <a:gd name="T58" fmla="*/ 15 w 41"/>
                <a:gd name="T59" fmla="*/ 4 h 38"/>
                <a:gd name="T60" fmla="*/ 15 w 41"/>
                <a:gd name="T61" fmla="*/ 3 h 38"/>
                <a:gd name="T62" fmla="*/ 15 w 41"/>
                <a:gd name="T63" fmla="*/ 3 h 38"/>
                <a:gd name="T64" fmla="*/ 13 w 41"/>
                <a:gd name="T65" fmla="*/ 2 h 38"/>
                <a:gd name="T66" fmla="*/ 12 w 41"/>
                <a:gd name="T67" fmla="*/ 2 h 38"/>
                <a:gd name="T68" fmla="*/ 10 w 41"/>
                <a:gd name="T69" fmla="*/ 2 h 38"/>
                <a:gd name="T70" fmla="*/ 20 w 41"/>
                <a:gd name="T71" fmla="*/ 3 h 38"/>
                <a:gd name="T72" fmla="*/ 12 w 41"/>
                <a:gd name="T73" fmla="*/ 31 h 38"/>
                <a:gd name="T74" fmla="*/ 12 w 41"/>
                <a:gd name="T75" fmla="*/ 34 h 38"/>
                <a:gd name="T76" fmla="*/ 12 w 41"/>
                <a:gd name="T77" fmla="*/ 35 h 38"/>
                <a:gd name="T78" fmla="*/ 12 w 41"/>
                <a:gd name="T79" fmla="*/ 35 h 38"/>
                <a:gd name="T80" fmla="*/ 12 w 41"/>
                <a:gd name="T81" fmla="*/ 35 h 38"/>
                <a:gd name="T82" fmla="*/ 12 w 41"/>
                <a:gd name="T83" fmla="*/ 37 h 38"/>
                <a:gd name="T84" fmla="*/ 12 w 41"/>
                <a:gd name="T85" fmla="*/ 37 h 38"/>
                <a:gd name="T86" fmla="*/ 13 w 41"/>
                <a:gd name="T87" fmla="*/ 37 h 38"/>
                <a:gd name="T88" fmla="*/ 15 w 41"/>
                <a:gd name="T89" fmla="*/ 37 h 38"/>
                <a:gd name="T90" fmla="*/ 19 w 41"/>
                <a:gd name="T91" fmla="*/ 37 h 38"/>
                <a:gd name="T92" fmla="*/ 23 w 41"/>
                <a:gd name="T93" fmla="*/ 35 h 38"/>
                <a:gd name="T94" fmla="*/ 26 w 41"/>
                <a:gd name="T95" fmla="*/ 34 h 38"/>
                <a:gd name="T96" fmla="*/ 29 w 41"/>
                <a:gd name="T97" fmla="*/ 33 h 38"/>
                <a:gd name="T98" fmla="*/ 31 w 41"/>
                <a:gd name="T99" fmla="*/ 30 h 38"/>
                <a:gd name="T100" fmla="*/ 34 w 41"/>
                <a:gd name="T101" fmla="*/ 26 h 38"/>
                <a:gd name="T102" fmla="*/ 36 w 41"/>
                <a:gd name="T103" fmla="*/ 21 h 38"/>
                <a:gd name="T104" fmla="*/ 36 w 41"/>
                <a:gd name="T105" fmla="*/ 16 h 38"/>
                <a:gd name="T106" fmla="*/ 36 w 41"/>
                <a:gd name="T107" fmla="*/ 11 h 38"/>
                <a:gd name="T108" fmla="*/ 34 w 41"/>
                <a:gd name="T109" fmla="*/ 9 h 38"/>
                <a:gd name="T110" fmla="*/ 33 w 41"/>
                <a:gd name="T111" fmla="*/ 6 h 38"/>
                <a:gd name="T112" fmla="*/ 30 w 41"/>
                <a:gd name="T113" fmla="*/ 4 h 38"/>
                <a:gd name="T114" fmla="*/ 27 w 41"/>
                <a:gd name="T115" fmla="*/ 3 h 38"/>
                <a:gd name="T116" fmla="*/ 24 w 41"/>
                <a:gd name="T117" fmla="*/ 3 h 38"/>
                <a:gd name="T118" fmla="*/ 22 w 41"/>
                <a:gd name="T119" fmla="*/ 3 h 38"/>
                <a:gd name="T120" fmla="*/ 20 w 41"/>
                <a:gd name="T121" fmla="*/ 3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38"/>
                <a:gd name="T185" fmla="*/ 41 w 41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38">
                  <a:moveTo>
                    <a:pt x="10" y="2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6" y="31"/>
                  </a:lnTo>
                  <a:lnTo>
                    <a:pt x="33" y="34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3" y="9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close/>
                  <a:moveTo>
                    <a:pt x="20" y="3"/>
                  </a:moveTo>
                  <a:lnTo>
                    <a:pt x="12" y="31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9" y="37"/>
                  </a:lnTo>
                  <a:lnTo>
                    <a:pt x="23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4" y="26"/>
                  </a:lnTo>
                  <a:lnTo>
                    <a:pt x="36" y="21"/>
                  </a:lnTo>
                  <a:lnTo>
                    <a:pt x="36" y="16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9" name="Freeform 115"/>
            <p:cNvSpPr>
              <a:spLocks noEditPoints="1"/>
            </p:cNvSpPr>
            <p:nvPr/>
          </p:nvSpPr>
          <p:spPr bwMode="auto">
            <a:xfrm>
              <a:off x="2649" y="2373"/>
              <a:ext cx="21" cy="27"/>
            </a:xfrm>
            <a:custGeom>
              <a:avLst/>
              <a:gdLst>
                <a:gd name="T0" fmla="*/ 5 w 21"/>
                <a:gd name="T1" fmla="*/ 15 h 27"/>
                <a:gd name="T2" fmla="*/ 5 w 21"/>
                <a:gd name="T3" fmla="*/ 15 h 27"/>
                <a:gd name="T4" fmla="*/ 5 w 21"/>
                <a:gd name="T5" fmla="*/ 17 h 27"/>
                <a:gd name="T6" fmla="*/ 5 w 21"/>
                <a:gd name="T7" fmla="*/ 20 h 27"/>
                <a:gd name="T8" fmla="*/ 7 w 21"/>
                <a:gd name="T9" fmla="*/ 21 h 27"/>
                <a:gd name="T10" fmla="*/ 8 w 21"/>
                <a:gd name="T11" fmla="*/ 22 h 27"/>
                <a:gd name="T12" fmla="*/ 11 w 21"/>
                <a:gd name="T13" fmla="*/ 22 h 27"/>
                <a:gd name="T14" fmla="*/ 12 w 21"/>
                <a:gd name="T15" fmla="*/ 22 h 27"/>
                <a:gd name="T16" fmla="*/ 14 w 21"/>
                <a:gd name="T17" fmla="*/ 22 h 27"/>
                <a:gd name="T18" fmla="*/ 16 w 21"/>
                <a:gd name="T19" fmla="*/ 21 h 27"/>
                <a:gd name="T20" fmla="*/ 19 w 21"/>
                <a:gd name="T21" fmla="*/ 18 h 27"/>
                <a:gd name="T22" fmla="*/ 19 w 21"/>
                <a:gd name="T23" fmla="*/ 20 h 27"/>
                <a:gd name="T24" fmla="*/ 15 w 21"/>
                <a:gd name="T25" fmla="*/ 22 h 27"/>
                <a:gd name="T26" fmla="*/ 11 w 21"/>
                <a:gd name="T27" fmla="*/ 25 h 27"/>
                <a:gd name="T28" fmla="*/ 8 w 21"/>
                <a:gd name="T29" fmla="*/ 27 h 27"/>
                <a:gd name="T30" fmla="*/ 4 w 21"/>
                <a:gd name="T31" fmla="*/ 25 h 27"/>
                <a:gd name="T32" fmla="*/ 1 w 21"/>
                <a:gd name="T33" fmla="*/ 24 h 27"/>
                <a:gd name="T34" fmla="*/ 0 w 21"/>
                <a:gd name="T35" fmla="*/ 21 h 27"/>
                <a:gd name="T36" fmla="*/ 0 w 21"/>
                <a:gd name="T37" fmla="*/ 18 h 27"/>
                <a:gd name="T38" fmla="*/ 1 w 21"/>
                <a:gd name="T39" fmla="*/ 14 h 27"/>
                <a:gd name="T40" fmla="*/ 2 w 21"/>
                <a:gd name="T41" fmla="*/ 10 h 27"/>
                <a:gd name="T42" fmla="*/ 5 w 21"/>
                <a:gd name="T43" fmla="*/ 5 h 27"/>
                <a:gd name="T44" fmla="*/ 8 w 21"/>
                <a:gd name="T45" fmla="*/ 3 h 27"/>
                <a:gd name="T46" fmla="*/ 12 w 21"/>
                <a:gd name="T47" fmla="*/ 1 h 27"/>
                <a:gd name="T48" fmla="*/ 16 w 21"/>
                <a:gd name="T49" fmla="*/ 0 h 27"/>
                <a:gd name="T50" fmla="*/ 18 w 21"/>
                <a:gd name="T51" fmla="*/ 0 h 27"/>
                <a:gd name="T52" fmla="*/ 21 w 21"/>
                <a:gd name="T53" fmla="*/ 1 h 27"/>
                <a:gd name="T54" fmla="*/ 21 w 21"/>
                <a:gd name="T55" fmla="*/ 3 h 27"/>
                <a:gd name="T56" fmla="*/ 21 w 21"/>
                <a:gd name="T57" fmla="*/ 4 h 27"/>
                <a:gd name="T58" fmla="*/ 21 w 21"/>
                <a:gd name="T59" fmla="*/ 7 h 27"/>
                <a:gd name="T60" fmla="*/ 19 w 21"/>
                <a:gd name="T61" fmla="*/ 8 h 27"/>
                <a:gd name="T62" fmla="*/ 16 w 21"/>
                <a:gd name="T63" fmla="*/ 11 h 27"/>
                <a:gd name="T64" fmla="*/ 12 w 21"/>
                <a:gd name="T65" fmla="*/ 13 h 27"/>
                <a:gd name="T66" fmla="*/ 9 w 21"/>
                <a:gd name="T67" fmla="*/ 14 h 27"/>
                <a:gd name="T68" fmla="*/ 5 w 21"/>
                <a:gd name="T69" fmla="*/ 15 h 27"/>
                <a:gd name="T70" fmla="*/ 5 w 21"/>
                <a:gd name="T71" fmla="*/ 14 h 27"/>
                <a:gd name="T72" fmla="*/ 8 w 21"/>
                <a:gd name="T73" fmla="*/ 13 h 27"/>
                <a:gd name="T74" fmla="*/ 11 w 21"/>
                <a:gd name="T75" fmla="*/ 13 h 27"/>
                <a:gd name="T76" fmla="*/ 14 w 21"/>
                <a:gd name="T77" fmla="*/ 10 h 27"/>
                <a:gd name="T78" fmla="*/ 15 w 21"/>
                <a:gd name="T79" fmla="*/ 8 h 27"/>
                <a:gd name="T80" fmla="*/ 16 w 21"/>
                <a:gd name="T81" fmla="*/ 5 h 27"/>
                <a:gd name="T82" fmla="*/ 18 w 21"/>
                <a:gd name="T83" fmla="*/ 4 h 27"/>
                <a:gd name="T84" fmla="*/ 16 w 21"/>
                <a:gd name="T85" fmla="*/ 3 h 27"/>
                <a:gd name="T86" fmla="*/ 16 w 21"/>
                <a:gd name="T87" fmla="*/ 3 h 27"/>
                <a:gd name="T88" fmla="*/ 16 w 21"/>
                <a:gd name="T89" fmla="*/ 1 h 27"/>
                <a:gd name="T90" fmla="*/ 15 w 21"/>
                <a:gd name="T91" fmla="*/ 1 h 27"/>
                <a:gd name="T92" fmla="*/ 12 w 21"/>
                <a:gd name="T93" fmla="*/ 3 h 27"/>
                <a:gd name="T94" fmla="*/ 9 w 21"/>
                <a:gd name="T95" fmla="*/ 4 h 27"/>
                <a:gd name="T96" fmla="*/ 7 w 21"/>
                <a:gd name="T97" fmla="*/ 8 h 27"/>
                <a:gd name="T98" fmla="*/ 5 w 21"/>
                <a:gd name="T99" fmla="*/ 14 h 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27"/>
                <a:gd name="T152" fmla="*/ 21 w 21"/>
                <a:gd name="T153" fmla="*/ 27 h 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27">
                  <a:moveTo>
                    <a:pt x="5" y="15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5" y="15"/>
                  </a:lnTo>
                  <a:close/>
                  <a:moveTo>
                    <a:pt x="5" y="14"/>
                  </a:moveTo>
                  <a:lnTo>
                    <a:pt x="8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4"/>
                  </a:lnTo>
                  <a:lnTo>
                    <a:pt x="7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0" name="Freeform 116"/>
            <p:cNvSpPr>
              <a:spLocks/>
            </p:cNvSpPr>
            <p:nvPr/>
          </p:nvSpPr>
          <p:spPr bwMode="auto">
            <a:xfrm>
              <a:off x="2674" y="2366"/>
              <a:ext cx="15" cy="34"/>
            </a:xfrm>
            <a:custGeom>
              <a:avLst/>
              <a:gdLst>
                <a:gd name="T0" fmla="*/ 12 w 15"/>
                <a:gd name="T1" fmla="*/ 0 h 34"/>
                <a:gd name="T2" fmla="*/ 11 w 15"/>
                <a:gd name="T3" fmla="*/ 8 h 34"/>
                <a:gd name="T4" fmla="*/ 15 w 15"/>
                <a:gd name="T5" fmla="*/ 8 h 34"/>
                <a:gd name="T6" fmla="*/ 15 w 15"/>
                <a:gd name="T7" fmla="*/ 8 h 34"/>
                <a:gd name="T8" fmla="*/ 11 w 15"/>
                <a:gd name="T9" fmla="*/ 8 h 34"/>
                <a:gd name="T10" fmla="*/ 5 w 15"/>
                <a:gd name="T11" fmla="*/ 27 h 34"/>
                <a:gd name="T12" fmla="*/ 5 w 15"/>
                <a:gd name="T13" fmla="*/ 28 h 34"/>
                <a:gd name="T14" fmla="*/ 5 w 15"/>
                <a:gd name="T15" fmla="*/ 29 h 34"/>
                <a:gd name="T16" fmla="*/ 5 w 15"/>
                <a:gd name="T17" fmla="*/ 31 h 34"/>
                <a:gd name="T18" fmla="*/ 5 w 15"/>
                <a:gd name="T19" fmla="*/ 31 h 34"/>
                <a:gd name="T20" fmla="*/ 5 w 15"/>
                <a:gd name="T21" fmla="*/ 31 h 34"/>
                <a:gd name="T22" fmla="*/ 5 w 15"/>
                <a:gd name="T23" fmla="*/ 31 h 34"/>
                <a:gd name="T24" fmla="*/ 5 w 15"/>
                <a:gd name="T25" fmla="*/ 31 h 34"/>
                <a:gd name="T26" fmla="*/ 7 w 15"/>
                <a:gd name="T27" fmla="*/ 29 h 34"/>
                <a:gd name="T28" fmla="*/ 8 w 15"/>
                <a:gd name="T29" fmla="*/ 28 h 34"/>
                <a:gd name="T30" fmla="*/ 10 w 15"/>
                <a:gd name="T31" fmla="*/ 27 h 34"/>
                <a:gd name="T32" fmla="*/ 11 w 15"/>
                <a:gd name="T33" fmla="*/ 27 h 34"/>
                <a:gd name="T34" fmla="*/ 8 w 15"/>
                <a:gd name="T35" fmla="*/ 31 h 34"/>
                <a:gd name="T36" fmla="*/ 5 w 15"/>
                <a:gd name="T37" fmla="*/ 32 h 34"/>
                <a:gd name="T38" fmla="*/ 4 w 15"/>
                <a:gd name="T39" fmla="*/ 32 h 34"/>
                <a:gd name="T40" fmla="*/ 3 w 15"/>
                <a:gd name="T41" fmla="*/ 34 h 34"/>
                <a:gd name="T42" fmla="*/ 3 w 15"/>
                <a:gd name="T43" fmla="*/ 32 h 34"/>
                <a:gd name="T44" fmla="*/ 1 w 15"/>
                <a:gd name="T45" fmla="*/ 32 h 34"/>
                <a:gd name="T46" fmla="*/ 1 w 15"/>
                <a:gd name="T47" fmla="*/ 31 h 34"/>
                <a:gd name="T48" fmla="*/ 0 w 15"/>
                <a:gd name="T49" fmla="*/ 31 h 34"/>
                <a:gd name="T50" fmla="*/ 1 w 15"/>
                <a:gd name="T51" fmla="*/ 28 h 34"/>
                <a:gd name="T52" fmla="*/ 1 w 15"/>
                <a:gd name="T53" fmla="*/ 25 h 34"/>
                <a:gd name="T54" fmla="*/ 5 w 15"/>
                <a:gd name="T55" fmla="*/ 8 h 34"/>
                <a:gd name="T56" fmla="*/ 1 w 15"/>
                <a:gd name="T57" fmla="*/ 8 h 34"/>
                <a:gd name="T58" fmla="*/ 3 w 15"/>
                <a:gd name="T59" fmla="*/ 8 h 34"/>
                <a:gd name="T60" fmla="*/ 5 w 15"/>
                <a:gd name="T61" fmla="*/ 7 h 34"/>
                <a:gd name="T62" fmla="*/ 7 w 15"/>
                <a:gd name="T63" fmla="*/ 5 h 34"/>
                <a:gd name="T64" fmla="*/ 10 w 15"/>
                <a:gd name="T65" fmla="*/ 4 h 34"/>
                <a:gd name="T66" fmla="*/ 12 w 15"/>
                <a:gd name="T67" fmla="*/ 0 h 34"/>
                <a:gd name="T68" fmla="*/ 12 w 15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4"/>
                <a:gd name="T107" fmla="*/ 15 w 1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4">
                  <a:moveTo>
                    <a:pt x="12" y="0"/>
                  </a:moveTo>
                  <a:lnTo>
                    <a:pt x="11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8" y="31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5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1" name="Freeform 117"/>
            <p:cNvSpPr>
              <a:spLocks/>
            </p:cNvSpPr>
            <p:nvPr/>
          </p:nvSpPr>
          <p:spPr bwMode="auto">
            <a:xfrm>
              <a:off x="2699" y="2360"/>
              <a:ext cx="44" cy="40"/>
            </a:xfrm>
            <a:custGeom>
              <a:avLst/>
              <a:gdLst>
                <a:gd name="T0" fmla="*/ 17 w 44"/>
                <a:gd name="T1" fmla="*/ 0 h 40"/>
                <a:gd name="T2" fmla="*/ 30 w 44"/>
                <a:gd name="T3" fmla="*/ 30 h 40"/>
                <a:gd name="T4" fmla="*/ 35 w 44"/>
                <a:gd name="T5" fmla="*/ 9 h 40"/>
                <a:gd name="T6" fmla="*/ 35 w 44"/>
                <a:gd name="T7" fmla="*/ 6 h 40"/>
                <a:gd name="T8" fmla="*/ 37 w 44"/>
                <a:gd name="T9" fmla="*/ 4 h 40"/>
                <a:gd name="T10" fmla="*/ 35 w 44"/>
                <a:gd name="T11" fmla="*/ 3 h 40"/>
                <a:gd name="T12" fmla="*/ 35 w 44"/>
                <a:gd name="T13" fmla="*/ 3 h 40"/>
                <a:gd name="T14" fmla="*/ 34 w 44"/>
                <a:gd name="T15" fmla="*/ 2 h 40"/>
                <a:gd name="T16" fmla="*/ 32 w 44"/>
                <a:gd name="T17" fmla="*/ 2 h 40"/>
                <a:gd name="T18" fmla="*/ 32 w 44"/>
                <a:gd name="T19" fmla="*/ 2 h 40"/>
                <a:gd name="T20" fmla="*/ 32 w 44"/>
                <a:gd name="T21" fmla="*/ 2 h 40"/>
                <a:gd name="T22" fmla="*/ 32 w 44"/>
                <a:gd name="T23" fmla="*/ 0 h 40"/>
                <a:gd name="T24" fmla="*/ 44 w 44"/>
                <a:gd name="T25" fmla="*/ 0 h 40"/>
                <a:gd name="T26" fmla="*/ 44 w 44"/>
                <a:gd name="T27" fmla="*/ 2 h 40"/>
                <a:gd name="T28" fmla="*/ 42 w 44"/>
                <a:gd name="T29" fmla="*/ 2 h 40"/>
                <a:gd name="T30" fmla="*/ 41 w 44"/>
                <a:gd name="T31" fmla="*/ 3 h 40"/>
                <a:gd name="T32" fmla="*/ 39 w 44"/>
                <a:gd name="T33" fmla="*/ 3 h 40"/>
                <a:gd name="T34" fmla="*/ 39 w 44"/>
                <a:gd name="T35" fmla="*/ 4 h 40"/>
                <a:gd name="T36" fmla="*/ 38 w 44"/>
                <a:gd name="T37" fmla="*/ 6 h 40"/>
                <a:gd name="T38" fmla="*/ 37 w 44"/>
                <a:gd name="T39" fmla="*/ 9 h 40"/>
                <a:gd name="T40" fmla="*/ 28 w 44"/>
                <a:gd name="T41" fmla="*/ 40 h 40"/>
                <a:gd name="T42" fmla="*/ 28 w 44"/>
                <a:gd name="T43" fmla="*/ 40 h 40"/>
                <a:gd name="T44" fmla="*/ 15 w 44"/>
                <a:gd name="T45" fmla="*/ 7 h 40"/>
                <a:gd name="T46" fmla="*/ 8 w 44"/>
                <a:gd name="T47" fmla="*/ 31 h 40"/>
                <a:gd name="T48" fmla="*/ 8 w 44"/>
                <a:gd name="T49" fmla="*/ 34 h 40"/>
                <a:gd name="T50" fmla="*/ 7 w 44"/>
                <a:gd name="T51" fmla="*/ 35 h 40"/>
                <a:gd name="T52" fmla="*/ 8 w 44"/>
                <a:gd name="T53" fmla="*/ 35 h 40"/>
                <a:gd name="T54" fmla="*/ 8 w 44"/>
                <a:gd name="T55" fmla="*/ 37 h 40"/>
                <a:gd name="T56" fmla="*/ 10 w 44"/>
                <a:gd name="T57" fmla="*/ 37 h 40"/>
                <a:gd name="T58" fmla="*/ 11 w 44"/>
                <a:gd name="T59" fmla="*/ 37 h 40"/>
                <a:gd name="T60" fmla="*/ 11 w 44"/>
                <a:gd name="T61" fmla="*/ 38 h 40"/>
                <a:gd name="T62" fmla="*/ 0 w 44"/>
                <a:gd name="T63" fmla="*/ 38 h 40"/>
                <a:gd name="T64" fmla="*/ 0 w 44"/>
                <a:gd name="T65" fmla="*/ 37 h 40"/>
                <a:gd name="T66" fmla="*/ 1 w 44"/>
                <a:gd name="T67" fmla="*/ 37 h 40"/>
                <a:gd name="T68" fmla="*/ 3 w 44"/>
                <a:gd name="T69" fmla="*/ 37 h 40"/>
                <a:gd name="T70" fmla="*/ 4 w 44"/>
                <a:gd name="T71" fmla="*/ 37 h 40"/>
                <a:gd name="T72" fmla="*/ 4 w 44"/>
                <a:gd name="T73" fmla="*/ 35 h 40"/>
                <a:gd name="T74" fmla="*/ 6 w 44"/>
                <a:gd name="T75" fmla="*/ 34 h 40"/>
                <a:gd name="T76" fmla="*/ 7 w 44"/>
                <a:gd name="T77" fmla="*/ 31 h 40"/>
                <a:gd name="T78" fmla="*/ 14 w 44"/>
                <a:gd name="T79" fmla="*/ 4 h 40"/>
                <a:gd name="T80" fmla="*/ 13 w 44"/>
                <a:gd name="T81" fmla="*/ 3 h 40"/>
                <a:gd name="T82" fmla="*/ 11 w 44"/>
                <a:gd name="T83" fmla="*/ 3 h 40"/>
                <a:gd name="T84" fmla="*/ 10 w 44"/>
                <a:gd name="T85" fmla="*/ 2 h 40"/>
                <a:gd name="T86" fmla="*/ 8 w 44"/>
                <a:gd name="T87" fmla="*/ 2 h 40"/>
                <a:gd name="T88" fmla="*/ 8 w 44"/>
                <a:gd name="T89" fmla="*/ 0 h 40"/>
                <a:gd name="T90" fmla="*/ 17 w 44"/>
                <a:gd name="T91" fmla="*/ 0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40"/>
                <a:gd name="T140" fmla="*/ 44 w 44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40">
                  <a:moveTo>
                    <a:pt x="17" y="0"/>
                  </a:moveTo>
                  <a:lnTo>
                    <a:pt x="30" y="30"/>
                  </a:lnTo>
                  <a:lnTo>
                    <a:pt x="35" y="9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28" y="40"/>
                  </a:lnTo>
                  <a:lnTo>
                    <a:pt x="15" y="7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2" name="Freeform 118"/>
            <p:cNvSpPr>
              <a:spLocks noEditPoints="1"/>
            </p:cNvSpPr>
            <p:nvPr/>
          </p:nvSpPr>
          <p:spPr bwMode="auto">
            <a:xfrm>
              <a:off x="2741" y="2360"/>
              <a:ext cx="37" cy="40"/>
            </a:xfrm>
            <a:custGeom>
              <a:avLst/>
              <a:gdLst>
                <a:gd name="T0" fmla="*/ 24 w 37"/>
                <a:gd name="T1" fmla="*/ 0 h 40"/>
                <a:gd name="T2" fmla="*/ 28 w 37"/>
                <a:gd name="T3" fmla="*/ 0 h 40"/>
                <a:gd name="T4" fmla="*/ 31 w 37"/>
                <a:gd name="T5" fmla="*/ 2 h 40"/>
                <a:gd name="T6" fmla="*/ 34 w 37"/>
                <a:gd name="T7" fmla="*/ 4 h 40"/>
                <a:gd name="T8" fmla="*/ 35 w 37"/>
                <a:gd name="T9" fmla="*/ 7 h 40"/>
                <a:gd name="T10" fmla="*/ 37 w 37"/>
                <a:gd name="T11" fmla="*/ 10 h 40"/>
                <a:gd name="T12" fmla="*/ 37 w 37"/>
                <a:gd name="T13" fmla="*/ 13 h 40"/>
                <a:gd name="T14" fmla="*/ 37 w 37"/>
                <a:gd name="T15" fmla="*/ 20 h 40"/>
                <a:gd name="T16" fmla="*/ 34 w 37"/>
                <a:gd name="T17" fmla="*/ 26 h 40"/>
                <a:gd name="T18" fmla="*/ 30 w 37"/>
                <a:gd name="T19" fmla="*/ 31 h 40"/>
                <a:gd name="T20" fmla="*/ 25 w 37"/>
                <a:gd name="T21" fmla="*/ 35 h 40"/>
                <a:gd name="T22" fmla="*/ 20 w 37"/>
                <a:gd name="T23" fmla="*/ 38 h 40"/>
                <a:gd name="T24" fmla="*/ 13 w 37"/>
                <a:gd name="T25" fmla="*/ 40 h 40"/>
                <a:gd name="T26" fmla="*/ 10 w 37"/>
                <a:gd name="T27" fmla="*/ 38 h 40"/>
                <a:gd name="T28" fmla="*/ 6 w 37"/>
                <a:gd name="T29" fmla="*/ 37 h 40"/>
                <a:gd name="T30" fmla="*/ 3 w 37"/>
                <a:gd name="T31" fmla="*/ 35 h 40"/>
                <a:gd name="T32" fmla="*/ 2 w 37"/>
                <a:gd name="T33" fmla="*/ 33 h 40"/>
                <a:gd name="T34" fmla="*/ 0 w 37"/>
                <a:gd name="T35" fmla="*/ 28 h 40"/>
                <a:gd name="T36" fmla="*/ 0 w 37"/>
                <a:gd name="T37" fmla="*/ 26 h 40"/>
                <a:gd name="T38" fmla="*/ 2 w 37"/>
                <a:gd name="T39" fmla="*/ 21 h 40"/>
                <a:gd name="T40" fmla="*/ 3 w 37"/>
                <a:gd name="T41" fmla="*/ 16 h 40"/>
                <a:gd name="T42" fmla="*/ 6 w 37"/>
                <a:gd name="T43" fmla="*/ 11 h 40"/>
                <a:gd name="T44" fmla="*/ 9 w 37"/>
                <a:gd name="T45" fmla="*/ 7 h 40"/>
                <a:gd name="T46" fmla="*/ 13 w 37"/>
                <a:gd name="T47" fmla="*/ 4 h 40"/>
                <a:gd name="T48" fmla="*/ 17 w 37"/>
                <a:gd name="T49" fmla="*/ 2 h 40"/>
                <a:gd name="T50" fmla="*/ 20 w 37"/>
                <a:gd name="T51" fmla="*/ 0 h 40"/>
                <a:gd name="T52" fmla="*/ 24 w 37"/>
                <a:gd name="T53" fmla="*/ 0 h 40"/>
                <a:gd name="T54" fmla="*/ 24 w 37"/>
                <a:gd name="T55" fmla="*/ 2 h 40"/>
                <a:gd name="T56" fmla="*/ 21 w 37"/>
                <a:gd name="T57" fmla="*/ 2 h 40"/>
                <a:gd name="T58" fmla="*/ 18 w 37"/>
                <a:gd name="T59" fmla="*/ 3 h 40"/>
                <a:gd name="T60" fmla="*/ 16 w 37"/>
                <a:gd name="T61" fmla="*/ 4 h 40"/>
                <a:gd name="T62" fmla="*/ 13 w 37"/>
                <a:gd name="T63" fmla="*/ 7 h 40"/>
                <a:gd name="T64" fmla="*/ 10 w 37"/>
                <a:gd name="T65" fmla="*/ 11 h 40"/>
                <a:gd name="T66" fmla="*/ 9 w 37"/>
                <a:gd name="T67" fmla="*/ 16 h 40"/>
                <a:gd name="T68" fmla="*/ 6 w 37"/>
                <a:gd name="T69" fmla="*/ 21 h 40"/>
                <a:gd name="T70" fmla="*/ 6 w 37"/>
                <a:gd name="T71" fmla="*/ 28 h 40"/>
                <a:gd name="T72" fmla="*/ 6 w 37"/>
                <a:gd name="T73" fmla="*/ 31 h 40"/>
                <a:gd name="T74" fmla="*/ 7 w 37"/>
                <a:gd name="T75" fmla="*/ 35 h 40"/>
                <a:gd name="T76" fmla="*/ 10 w 37"/>
                <a:gd name="T77" fmla="*/ 37 h 40"/>
                <a:gd name="T78" fmla="*/ 14 w 37"/>
                <a:gd name="T79" fmla="*/ 38 h 40"/>
                <a:gd name="T80" fmla="*/ 17 w 37"/>
                <a:gd name="T81" fmla="*/ 38 h 40"/>
                <a:gd name="T82" fmla="*/ 18 w 37"/>
                <a:gd name="T83" fmla="*/ 37 h 40"/>
                <a:gd name="T84" fmla="*/ 21 w 37"/>
                <a:gd name="T85" fmla="*/ 35 h 40"/>
                <a:gd name="T86" fmla="*/ 24 w 37"/>
                <a:gd name="T87" fmla="*/ 33 h 40"/>
                <a:gd name="T88" fmla="*/ 27 w 37"/>
                <a:gd name="T89" fmla="*/ 28 h 40"/>
                <a:gd name="T90" fmla="*/ 30 w 37"/>
                <a:gd name="T91" fmla="*/ 23 h 40"/>
                <a:gd name="T92" fmla="*/ 31 w 37"/>
                <a:gd name="T93" fmla="*/ 17 h 40"/>
                <a:gd name="T94" fmla="*/ 32 w 37"/>
                <a:gd name="T95" fmla="*/ 11 h 40"/>
                <a:gd name="T96" fmla="*/ 31 w 37"/>
                <a:gd name="T97" fmla="*/ 7 h 40"/>
                <a:gd name="T98" fmla="*/ 30 w 37"/>
                <a:gd name="T99" fmla="*/ 4 h 40"/>
                <a:gd name="T100" fmla="*/ 27 w 37"/>
                <a:gd name="T101" fmla="*/ 2 h 40"/>
                <a:gd name="T102" fmla="*/ 24 w 37"/>
                <a:gd name="T103" fmla="*/ 2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40"/>
                <a:gd name="T158" fmla="*/ 37 w 37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40">
                  <a:moveTo>
                    <a:pt x="24" y="0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30" y="31"/>
                  </a:lnTo>
                  <a:lnTo>
                    <a:pt x="25" y="35"/>
                  </a:lnTo>
                  <a:lnTo>
                    <a:pt x="20" y="38"/>
                  </a:lnTo>
                  <a:lnTo>
                    <a:pt x="13" y="40"/>
                  </a:lnTo>
                  <a:lnTo>
                    <a:pt x="10" y="38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close/>
                  <a:moveTo>
                    <a:pt x="24" y="2"/>
                  </a:moveTo>
                  <a:lnTo>
                    <a:pt x="21" y="2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3" y="7"/>
                  </a:lnTo>
                  <a:lnTo>
                    <a:pt x="10" y="11"/>
                  </a:lnTo>
                  <a:lnTo>
                    <a:pt x="9" y="16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30" y="23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3" name="Freeform 119"/>
            <p:cNvSpPr>
              <a:spLocks/>
            </p:cNvSpPr>
            <p:nvPr/>
          </p:nvSpPr>
          <p:spPr bwMode="auto">
            <a:xfrm>
              <a:off x="2778" y="2360"/>
              <a:ext cx="53" cy="38"/>
            </a:xfrm>
            <a:custGeom>
              <a:avLst/>
              <a:gdLst>
                <a:gd name="T0" fmla="*/ 18 w 53"/>
                <a:gd name="T1" fmla="*/ 0 h 38"/>
                <a:gd name="T2" fmla="*/ 22 w 53"/>
                <a:gd name="T3" fmla="*/ 33 h 38"/>
                <a:gd name="T4" fmla="*/ 46 w 53"/>
                <a:gd name="T5" fmla="*/ 0 h 38"/>
                <a:gd name="T6" fmla="*/ 53 w 53"/>
                <a:gd name="T7" fmla="*/ 0 h 38"/>
                <a:gd name="T8" fmla="*/ 53 w 53"/>
                <a:gd name="T9" fmla="*/ 2 h 38"/>
                <a:gd name="T10" fmla="*/ 52 w 53"/>
                <a:gd name="T11" fmla="*/ 2 h 38"/>
                <a:gd name="T12" fmla="*/ 50 w 53"/>
                <a:gd name="T13" fmla="*/ 3 h 38"/>
                <a:gd name="T14" fmla="*/ 49 w 53"/>
                <a:gd name="T15" fmla="*/ 3 h 38"/>
                <a:gd name="T16" fmla="*/ 49 w 53"/>
                <a:gd name="T17" fmla="*/ 4 h 38"/>
                <a:gd name="T18" fmla="*/ 47 w 53"/>
                <a:gd name="T19" fmla="*/ 6 h 38"/>
                <a:gd name="T20" fmla="*/ 47 w 53"/>
                <a:gd name="T21" fmla="*/ 9 h 38"/>
                <a:gd name="T22" fmla="*/ 40 w 53"/>
                <a:gd name="T23" fmla="*/ 33 h 38"/>
                <a:gd name="T24" fmla="*/ 40 w 53"/>
                <a:gd name="T25" fmla="*/ 34 h 38"/>
                <a:gd name="T26" fmla="*/ 39 w 53"/>
                <a:gd name="T27" fmla="*/ 35 h 38"/>
                <a:gd name="T28" fmla="*/ 40 w 53"/>
                <a:gd name="T29" fmla="*/ 35 h 38"/>
                <a:gd name="T30" fmla="*/ 40 w 53"/>
                <a:gd name="T31" fmla="*/ 37 h 38"/>
                <a:gd name="T32" fmla="*/ 42 w 53"/>
                <a:gd name="T33" fmla="*/ 37 h 38"/>
                <a:gd name="T34" fmla="*/ 43 w 53"/>
                <a:gd name="T35" fmla="*/ 37 h 38"/>
                <a:gd name="T36" fmla="*/ 44 w 53"/>
                <a:gd name="T37" fmla="*/ 37 h 38"/>
                <a:gd name="T38" fmla="*/ 44 w 53"/>
                <a:gd name="T39" fmla="*/ 38 h 38"/>
                <a:gd name="T40" fmla="*/ 29 w 53"/>
                <a:gd name="T41" fmla="*/ 38 h 38"/>
                <a:gd name="T42" fmla="*/ 29 w 53"/>
                <a:gd name="T43" fmla="*/ 37 h 38"/>
                <a:gd name="T44" fmla="*/ 29 w 53"/>
                <a:gd name="T45" fmla="*/ 37 h 38"/>
                <a:gd name="T46" fmla="*/ 32 w 53"/>
                <a:gd name="T47" fmla="*/ 37 h 38"/>
                <a:gd name="T48" fmla="*/ 33 w 53"/>
                <a:gd name="T49" fmla="*/ 37 h 38"/>
                <a:gd name="T50" fmla="*/ 33 w 53"/>
                <a:gd name="T51" fmla="*/ 35 h 38"/>
                <a:gd name="T52" fmla="*/ 35 w 53"/>
                <a:gd name="T53" fmla="*/ 35 h 38"/>
                <a:gd name="T54" fmla="*/ 35 w 53"/>
                <a:gd name="T55" fmla="*/ 33 h 38"/>
                <a:gd name="T56" fmla="*/ 36 w 53"/>
                <a:gd name="T57" fmla="*/ 30 h 38"/>
                <a:gd name="T58" fmla="*/ 42 w 53"/>
                <a:gd name="T59" fmla="*/ 9 h 38"/>
                <a:gd name="T60" fmla="*/ 19 w 53"/>
                <a:gd name="T61" fmla="*/ 38 h 38"/>
                <a:gd name="T62" fmla="*/ 19 w 53"/>
                <a:gd name="T63" fmla="*/ 38 h 38"/>
                <a:gd name="T64" fmla="*/ 15 w 53"/>
                <a:gd name="T65" fmla="*/ 9 h 38"/>
                <a:gd name="T66" fmla="*/ 8 w 53"/>
                <a:gd name="T67" fmla="*/ 31 h 38"/>
                <a:gd name="T68" fmla="*/ 8 w 53"/>
                <a:gd name="T69" fmla="*/ 34 h 38"/>
                <a:gd name="T70" fmla="*/ 7 w 53"/>
                <a:gd name="T71" fmla="*/ 35 h 38"/>
                <a:gd name="T72" fmla="*/ 8 w 53"/>
                <a:gd name="T73" fmla="*/ 35 h 38"/>
                <a:gd name="T74" fmla="*/ 8 w 53"/>
                <a:gd name="T75" fmla="*/ 37 h 38"/>
                <a:gd name="T76" fmla="*/ 9 w 53"/>
                <a:gd name="T77" fmla="*/ 37 h 38"/>
                <a:gd name="T78" fmla="*/ 12 w 53"/>
                <a:gd name="T79" fmla="*/ 37 h 38"/>
                <a:gd name="T80" fmla="*/ 11 w 53"/>
                <a:gd name="T81" fmla="*/ 38 h 38"/>
                <a:gd name="T82" fmla="*/ 0 w 53"/>
                <a:gd name="T83" fmla="*/ 38 h 38"/>
                <a:gd name="T84" fmla="*/ 0 w 53"/>
                <a:gd name="T85" fmla="*/ 37 h 38"/>
                <a:gd name="T86" fmla="*/ 0 w 53"/>
                <a:gd name="T87" fmla="*/ 37 h 38"/>
                <a:gd name="T88" fmla="*/ 2 w 53"/>
                <a:gd name="T89" fmla="*/ 37 h 38"/>
                <a:gd name="T90" fmla="*/ 4 w 53"/>
                <a:gd name="T91" fmla="*/ 35 h 38"/>
                <a:gd name="T92" fmla="*/ 5 w 53"/>
                <a:gd name="T93" fmla="*/ 35 h 38"/>
                <a:gd name="T94" fmla="*/ 7 w 53"/>
                <a:gd name="T95" fmla="*/ 33 h 38"/>
                <a:gd name="T96" fmla="*/ 14 w 53"/>
                <a:gd name="T97" fmla="*/ 4 h 38"/>
                <a:gd name="T98" fmla="*/ 14 w 53"/>
                <a:gd name="T99" fmla="*/ 3 h 38"/>
                <a:gd name="T100" fmla="*/ 12 w 53"/>
                <a:gd name="T101" fmla="*/ 3 h 38"/>
                <a:gd name="T102" fmla="*/ 11 w 53"/>
                <a:gd name="T103" fmla="*/ 3 h 38"/>
                <a:gd name="T104" fmla="*/ 9 w 53"/>
                <a:gd name="T105" fmla="*/ 2 h 38"/>
                <a:gd name="T106" fmla="*/ 9 w 53"/>
                <a:gd name="T107" fmla="*/ 0 h 38"/>
                <a:gd name="T108" fmla="*/ 18 w 53"/>
                <a:gd name="T109" fmla="*/ 0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"/>
                <a:gd name="T166" fmla="*/ 0 h 38"/>
                <a:gd name="T167" fmla="*/ 53 w 53"/>
                <a:gd name="T168" fmla="*/ 38 h 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" h="38">
                  <a:moveTo>
                    <a:pt x="18" y="0"/>
                  </a:moveTo>
                  <a:lnTo>
                    <a:pt x="22" y="33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42" y="9"/>
                  </a:lnTo>
                  <a:lnTo>
                    <a:pt x="19" y="38"/>
                  </a:lnTo>
                  <a:lnTo>
                    <a:pt x="15" y="9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4" name="Freeform 120"/>
            <p:cNvSpPr>
              <a:spLocks/>
            </p:cNvSpPr>
            <p:nvPr/>
          </p:nvSpPr>
          <p:spPr bwMode="auto">
            <a:xfrm>
              <a:off x="2824" y="2360"/>
              <a:ext cx="25" cy="38"/>
            </a:xfrm>
            <a:custGeom>
              <a:avLst/>
              <a:gdLst>
                <a:gd name="T0" fmla="*/ 15 w 25"/>
                <a:gd name="T1" fmla="*/ 37 h 38"/>
                <a:gd name="T2" fmla="*/ 15 w 25"/>
                <a:gd name="T3" fmla="*/ 38 h 38"/>
                <a:gd name="T4" fmla="*/ 0 w 25"/>
                <a:gd name="T5" fmla="*/ 38 h 38"/>
                <a:gd name="T6" fmla="*/ 1 w 25"/>
                <a:gd name="T7" fmla="*/ 37 h 38"/>
                <a:gd name="T8" fmla="*/ 3 w 25"/>
                <a:gd name="T9" fmla="*/ 37 h 38"/>
                <a:gd name="T10" fmla="*/ 4 w 25"/>
                <a:gd name="T11" fmla="*/ 37 h 38"/>
                <a:gd name="T12" fmla="*/ 4 w 25"/>
                <a:gd name="T13" fmla="*/ 37 h 38"/>
                <a:gd name="T14" fmla="*/ 6 w 25"/>
                <a:gd name="T15" fmla="*/ 35 h 38"/>
                <a:gd name="T16" fmla="*/ 7 w 25"/>
                <a:gd name="T17" fmla="*/ 34 h 38"/>
                <a:gd name="T18" fmla="*/ 7 w 25"/>
                <a:gd name="T19" fmla="*/ 31 h 38"/>
                <a:gd name="T20" fmla="*/ 14 w 25"/>
                <a:gd name="T21" fmla="*/ 9 h 38"/>
                <a:gd name="T22" fmla="*/ 14 w 25"/>
                <a:gd name="T23" fmla="*/ 6 h 38"/>
                <a:gd name="T24" fmla="*/ 14 w 25"/>
                <a:gd name="T25" fmla="*/ 4 h 38"/>
                <a:gd name="T26" fmla="*/ 14 w 25"/>
                <a:gd name="T27" fmla="*/ 3 h 38"/>
                <a:gd name="T28" fmla="*/ 14 w 25"/>
                <a:gd name="T29" fmla="*/ 3 h 38"/>
                <a:gd name="T30" fmla="*/ 14 w 25"/>
                <a:gd name="T31" fmla="*/ 3 h 38"/>
                <a:gd name="T32" fmla="*/ 13 w 25"/>
                <a:gd name="T33" fmla="*/ 3 h 38"/>
                <a:gd name="T34" fmla="*/ 13 w 25"/>
                <a:gd name="T35" fmla="*/ 2 h 38"/>
                <a:gd name="T36" fmla="*/ 10 w 25"/>
                <a:gd name="T37" fmla="*/ 2 h 38"/>
                <a:gd name="T38" fmla="*/ 11 w 25"/>
                <a:gd name="T39" fmla="*/ 0 h 38"/>
                <a:gd name="T40" fmla="*/ 25 w 25"/>
                <a:gd name="T41" fmla="*/ 0 h 38"/>
                <a:gd name="T42" fmla="*/ 24 w 25"/>
                <a:gd name="T43" fmla="*/ 2 h 38"/>
                <a:gd name="T44" fmla="*/ 22 w 25"/>
                <a:gd name="T45" fmla="*/ 2 h 38"/>
                <a:gd name="T46" fmla="*/ 22 w 25"/>
                <a:gd name="T47" fmla="*/ 3 h 38"/>
                <a:gd name="T48" fmla="*/ 21 w 25"/>
                <a:gd name="T49" fmla="*/ 3 h 38"/>
                <a:gd name="T50" fmla="*/ 20 w 25"/>
                <a:gd name="T51" fmla="*/ 4 h 38"/>
                <a:gd name="T52" fmla="*/ 20 w 25"/>
                <a:gd name="T53" fmla="*/ 6 h 38"/>
                <a:gd name="T54" fmla="*/ 18 w 25"/>
                <a:gd name="T55" fmla="*/ 9 h 38"/>
                <a:gd name="T56" fmla="*/ 13 w 25"/>
                <a:gd name="T57" fmla="*/ 31 h 38"/>
                <a:gd name="T58" fmla="*/ 11 w 25"/>
                <a:gd name="T59" fmla="*/ 34 h 38"/>
                <a:gd name="T60" fmla="*/ 11 w 25"/>
                <a:gd name="T61" fmla="*/ 35 h 38"/>
                <a:gd name="T62" fmla="*/ 11 w 25"/>
                <a:gd name="T63" fmla="*/ 35 h 38"/>
                <a:gd name="T64" fmla="*/ 11 w 25"/>
                <a:gd name="T65" fmla="*/ 37 h 38"/>
                <a:gd name="T66" fmla="*/ 13 w 25"/>
                <a:gd name="T67" fmla="*/ 37 h 38"/>
                <a:gd name="T68" fmla="*/ 13 w 25"/>
                <a:gd name="T69" fmla="*/ 37 h 38"/>
                <a:gd name="T70" fmla="*/ 14 w 25"/>
                <a:gd name="T71" fmla="*/ 37 h 38"/>
                <a:gd name="T72" fmla="*/ 15 w 25"/>
                <a:gd name="T73" fmla="*/ 37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38"/>
                <a:gd name="T113" fmla="*/ 25 w 25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38">
                  <a:moveTo>
                    <a:pt x="15" y="37"/>
                  </a:moveTo>
                  <a:lnTo>
                    <a:pt x="15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3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5" name="Freeform 121"/>
            <p:cNvSpPr>
              <a:spLocks/>
            </p:cNvSpPr>
            <p:nvPr/>
          </p:nvSpPr>
          <p:spPr bwMode="auto">
            <a:xfrm>
              <a:off x="2842" y="2360"/>
              <a:ext cx="44" cy="40"/>
            </a:xfrm>
            <a:custGeom>
              <a:avLst/>
              <a:gdLst>
                <a:gd name="T0" fmla="*/ 17 w 44"/>
                <a:gd name="T1" fmla="*/ 0 h 40"/>
                <a:gd name="T2" fmla="*/ 30 w 44"/>
                <a:gd name="T3" fmla="*/ 30 h 40"/>
                <a:gd name="T4" fmla="*/ 35 w 44"/>
                <a:gd name="T5" fmla="*/ 9 h 40"/>
                <a:gd name="T6" fmla="*/ 37 w 44"/>
                <a:gd name="T7" fmla="*/ 6 h 40"/>
                <a:gd name="T8" fmla="*/ 37 w 44"/>
                <a:gd name="T9" fmla="*/ 4 h 40"/>
                <a:gd name="T10" fmla="*/ 37 w 44"/>
                <a:gd name="T11" fmla="*/ 3 h 40"/>
                <a:gd name="T12" fmla="*/ 35 w 44"/>
                <a:gd name="T13" fmla="*/ 3 h 40"/>
                <a:gd name="T14" fmla="*/ 34 w 44"/>
                <a:gd name="T15" fmla="*/ 2 h 40"/>
                <a:gd name="T16" fmla="*/ 32 w 44"/>
                <a:gd name="T17" fmla="*/ 2 h 40"/>
                <a:gd name="T18" fmla="*/ 32 w 44"/>
                <a:gd name="T19" fmla="*/ 2 h 40"/>
                <a:gd name="T20" fmla="*/ 32 w 44"/>
                <a:gd name="T21" fmla="*/ 2 h 40"/>
                <a:gd name="T22" fmla="*/ 32 w 44"/>
                <a:gd name="T23" fmla="*/ 0 h 40"/>
                <a:gd name="T24" fmla="*/ 44 w 44"/>
                <a:gd name="T25" fmla="*/ 0 h 40"/>
                <a:gd name="T26" fmla="*/ 44 w 44"/>
                <a:gd name="T27" fmla="*/ 2 h 40"/>
                <a:gd name="T28" fmla="*/ 42 w 44"/>
                <a:gd name="T29" fmla="*/ 2 h 40"/>
                <a:gd name="T30" fmla="*/ 41 w 44"/>
                <a:gd name="T31" fmla="*/ 3 h 40"/>
                <a:gd name="T32" fmla="*/ 39 w 44"/>
                <a:gd name="T33" fmla="*/ 3 h 40"/>
                <a:gd name="T34" fmla="*/ 39 w 44"/>
                <a:gd name="T35" fmla="*/ 4 h 40"/>
                <a:gd name="T36" fmla="*/ 38 w 44"/>
                <a:gd name="T37" fmla="*/ 6 h 40"/>
                <a:gd name="T38" fmla="*/ 37 w 44"/>
                <a:gd name="T39" fmla="*/ 9 h 40"/>
                <a:gd name="T40" fmla="*/ 28 w 44"/>
                <a:gd name="T41" fmla="*/ 40 h 40"/>
                <a:gd name="T42" fmla="*/ 28 w 44"/>
                <a:gd name="T43" fmla="*/ 40 h 40"/>
                <a:gd name="T44" fmla="*/ 16 w 44"/>
                <a:gd name="T45" fmla="*/ 7 h 40"/>
                <a:gd name="T46" fmla="*/ 9 w 44"/>
                <a:gd name="T47" fmla="*/ 31 h 40"/>
                <a:gd name="T48" fmla="*/ 9 w 44"/>
                <a:gd name="T49" fmla="*/ 34 h 40"/>
                <a:gd name="T50" fmla="*/ 9 w 44"/>
                <a:gd name="T51" fmla="*/ 35 h 40"/>
                <a:gd name="T52" fmla="*/ 9 w 44"/>
                <a:gd name="T53" fmla="*/ 35 h 40"/>
                <a:gd name="T54" fmla="*/ 9 w 44"/>
                <a:gd name="T55" fmla="*/ 37 h 40"/>
                <a:gd name="T56" fmla="*/ 10 w 44"/>
                <a:gd name="T57" fmla="*/ 37 h 40"/>
                <a:gd name="T58" fmla="*/ 11 w 44"/>
                <a:gd name="T59" fmla="*/ 37 h 40"/>
                <a:gd name="T60" fmla="*/ 11 w 44"/>
                <a:gd name="T61" fmla="*/ 38 h 40"/>
                <a:gd name="T62" fmla="*/ 0 w 44"/>
                <a:gd name="T63" fmla="*/ 38 h 40"/>
                <a:gd name="T64" fmla="*/ 0 w 44"/>
                <a:gd name="T65" fmla="*/ 37 h 40"/>
                <a:gd name="T66" fmla="*/ 2 w 44"/>
                <a:gd name="T67" fmla="*/ 37 h 40"/>
                <a:gd name="T68" fmla="*/ 3 w 44"/>
                <a:gd name="T69" fmla="*/ 37 h 40"/>
                <a:gd name="T70" fmla="*/ 4 w 44"/>
                <a:gd name="T71" fmla="*/ 37 h 40"/>
                <a:gd name="T72" fmla="*/ 4 w 44"/>
                <a:gd name="T73" fmla="*/ 35 h 40"/>
                <a:gd name="T74" fmla="*/ 6 w 44"/>
                <a:gd name="T75" fmla="*/ 34 h 40"/>
                <a:gd name="T76" fmla="*/ 7 w 44"/>
                <a:gd name="T77" fmla="*/ 31 h 40"/>
                <a:gd name="T78" fmla="*/ 14 w 44"/>
                <a:gd name="T79" fmla="*/ 4 h 40"/>
                <a:gd name="T80" fmla="*/ 13 w 44"/>
                <a:gd name="T81" fmla="*/ 3 h 40"/>
                <a:gd name="T82" fmla="*/ 11 w 44"/>
                <a:gd name="T83" fmla="*/ 3 h 40"/>
                <a:gd name="T84" fmla="*/ 10 w 44"/>
                <a:gd name="T85" fmla="*/ 2 h 40"/>
                <a:gd name="T86" fmla="*/ 9 w 44"/>
                <a:gd name="T87" fmla="*/ 2 h 40"/>
                <a:gd name="T88" fmla="*/ 9 w 44"/>
                <a:gd name="T89" fmla="*/ 0 h 40"/>
                <a:gd name="T90" fmla="*/ 17 w 44"/>
                <a:gd name="T91" fmla="*/ 0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40"/>
                <a:gd name="T140" fmla="*/ 44 w 44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40">
                  <a:moveTo>
                    <a:pt x="17" y="0"/>
                  </a:moveTo>
                  <a:lnTo>
                    <a:pt x="30" y="30"/>
                  </a:lnTo>
                  <a:lnTo>
                    <a:pt x="35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28" y="40"/>
                  </a:lnTo>
                  <a:lnTo>
                    <a:pt x="16" y="7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6" name="Freeform 122"/>
            <p:cNvSpPr>
              <a:spLocks noEditPoints="1"/>
            </p:cNvSpPr>
            <p:nvPr/>
          </p:nvSpPr>
          <p:spPr bwMode="auto">
            <a:xfrm>
              <a:off x="2877" y="2360"/>
              <a:ext cx="34" cy="38"/>
            </a:xfrm>
            <a:custGeom>
              <a:avLst/>
              <a:gdLst>
                <a:gd name="T0" fmla="*/ 32 w 34"/>
                <a:gd name="T1" fmla="*/ 0 h 38"/>
                <a:gd name="T2" fmla="*/ 30 w 34"/>
                <a:gd name="T3" fmla="*/ 31 h 38"/>
                <a:gd name="T4" fmla="*/ 28 w 34"/>
                <a:gd name="T5" fmla="*/ 33 h 38"/>
                <a:gd name="T6" fmla="*/ 28 w 34"/>
                <a:gd name="T7" fmla="*/ 34 h 38"/>
                <a:gd name="T8" fmla="*/ 30 w 34"/>
                <a:gd name="T9" fmla="*/ 35 h 38"/>
                <a:gd name="T10" fmla="*/ 30 w 34"/>
                <a:gd name="T11" fmla="*/ 35 h 38"/>
                <a:gd name="T12" fmla="*/ 30 w 34"/>
                <a:gd name="T13" fmla="*/ 37 h 38"/>
                <a:gd name="T14" fmla="*/ 31 w 34"/>
                <a:gd name="T15" fmla="*/ 37 h 38"/>
                <a:gd name="T16" fmla="*/ 32 w 34"/>
                <a:gd name="T17" fmla="*/ 37 h 38"/>
                <a:gd name="T18" fmla="*/ 34 w 34"/>
                <a:gd name="T19" fmla="*/ 37 h 38"/>
                <a:gd name="T20" fmla="*/ 34 w 34"/>
                <a:gd name="T21" fmla="*/ 38 h 38"/>
                <a:gd name="T22" fmla="*/ 18 w 34"/>
                <a:gd name="T23" fmla="*/ 38 h 38"/>
                <a:gd name="T24" fmla="*/ 18 w 34"/>
                <a:gd name="T25" fmla="*/ 37 h 38"/>
                <a:gd name="T26" fmla="*/ 20 w 34"/>
                <a:gd name="T27" fmla="*/ 37 h 38"/>
                <a:gd name="T28" fmla="*/ 21 w 34"/>
                <a:gd name="T29" fmla="*/ 37 h 38"/>
                <a:gd name="T30" fmla="*/ 23 w 34"/>
                <a:gd name="T31" fmla="*/ 37 h 38"/>
                <a:gd name="T32" fmla="*/ 23 w 34"/>
                <a:gd name="T33" fmla="*/ 35 h 38"/>
                <a:gd name="T34" fmla="*/ 24 w 34"/>
                <a:gd name="T35" fmla="*/ 35 h 38"/>
                <a:gd name="T36" fmla="*/ 24 w 34"/>
                <a:gd name="T37" fmla="*/ 34 h 38"/>
                <a:gd name="T38" fmla="*/ 24 w 34"/>
                <a:gd name="T39" fmla="*/ 31 h 38"/>
                <a:gd name="T40" fmla="*/ 25 w 34"/>
                <a:gd name="T41" fmla="*/ 26 h 38"/>
                <a:gd name="T42" fmla="*/ 14 w 34"/>
                <a:gd name="T43" fmla="*/ 26 h 38"/>
                <a:gd name="T44" fmla="*/ 10 w 34"/>
                <a:gd name="T45" fmla="*/ 31 h 38"/>
                <a:gd name="T46" fmla="*/ 9 w 34"/>
                <a:gd name="T47" fmla="*/ 33 h 38"/>
                <a:gd name="T48" fmla="*/ 9 w 34"/>
                <a:gd name="T49" fmla="*/ 34 h 38"/>
                <a:gd name="T50" fmla="*/ 9 w 34"/>
                <a:gd name="T51" fmla="*/ 34 h 38"/>
                <a:gd name="T52" fmla="*/ 9 w 34"/>
                <a:gd name="T53" fmla="*/ 35 h 38"/>
                <a:gd name="T54" fmla="*/ 9 w 34"/>
                <a:gd name="T55" fmla="*/ 35 h 38"/>
                <a:gd name="T56" fmla="*/ 9 w 34"/>
                <a:gd name="T57" fmla="*/ 37 h 38"/>
                <a:gd name="T58" fmla="*/ 10 w 34"/>
                <a:gd name="T59" fmla="*/ 37 h 38"/>
                <a:gd name="T60" fmla="*/ 11 w 34"/>
                <a:gd name="T61" fmla="*/ 37 h 38"/>
                <a:gd name="T62" fmla="*/ 11 w 34"/>
                <a:gd name="T63" fmla="*/ 38 h 38"/>
                <a:gd name="T64" fmla="*/ 0 w 34"/>
                <a:gd name="T65" fmla="*/ 38 h 38"/>
                <a:gd name="T66" fmla="*/ 0 w 34"/>
                <a:gd name="T67" fmla="*/ 37 h 38"/>
                <a:gd name="T68" fmla="*/ 2 w 34"/>
                <a:gd name="T69" fmla="*/ 37 h 38"/>
                <a:gd name="T70" fmla="*/ 4 w 34"/>
                <a:gd name="T71" fmla="*/ 35 h 38"/>
                <a:gd name="T72" fmla="*/ 6 w 34"/>
                <a:gd name="T73" fmla="*/ 34 h 38"/>
                <a:gd name="T74" fmla="*/ 9 w 34"/>
                <a:gd name="T75" fmla="*/ 31 h 38"/>
                <a:gd name="T76" fmla="*/ 31 w 34"/>
                <a:gd name="T77" fmla="*/ 0 h 38"/>
                <a:gd name="T78" fmla="*/ 32 w 34"/>
                <a:gd name="T79" fmla="*/ 0 h 38"/>
                <a:gd name="T80" fmla="*/ 27 w 34"/>
                <a:gd name="T81" fmla="*/ 9 h 38"/>
                <a:gd name="T82" fmla="*/ 16 w 34"/>
                <a:gd name="T83" fmla="*/ 24 h 38"/>
                <a:gd name="T84" fmla="*/ 25 w 34"/>
                <a:gd name="T85" fmla="*/ 24 h 38"/>
                <a:gd name="T86" fmla="*/ 27 w 34"/>
                <a:gd name="T87" fmla="*/ 9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"/>
                <a:gd name="T133" fmla="*/ 0 h 38"/>
                <a:gd name="T134" fmla="*/ 34 w 34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" h="38">
                  <a:moveTo>
                    <a:pt x="32" y="0"/>
                  </a:moveTo>
                  <a:lnTo>
                    <a:pt x="30" y="31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30" y="35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4" y="38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7" y="9"/>
                  </a:moveTo>
                  <a:lnTo>
                    <a:pt x="16" y="24"/>
                  </a:lnTo>
                  <a:lnTo>
                    <a:pt x="25" y="2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Freeform 123"/>
            <p:cNvSpPr>
              <a:spLocks/>
            </p:cNvSpPr>
            <p:nvPr/>
          </p:nvSpPr>
          <p:spPr bwMode="auto">
            <a:xfrm>
              <a:off x="2914" y="2360"/>
              <a:ext cx="29" cy="38"/>
            </a:xfrm>
            <a:custGeom>
              <a:avLst/>
              <a:gdLst>
                <a:gd name="T0" fmla="*/ 26 w 29"/>
                <a:gd name="T1" fmla="*/ 38 h 38"/>
                <a:gd name="T2" fmla="*/ 0 w 29"/>
                <a:gd name="T3" fmla="*/ 38 h 38"/>
                <a:gd name="T4" fmla="*/ 0 w 29"/>
                <a:gd name="T5" fmla="*/ 37 h 38"/>
                <a:gd name="T6" fmla="*/ 2 w 29"/>
                <a:gd name="T7" fmla="*/ 37 h 38"/>
                <a:gd name="T8" fmla="*/ 2 w 29"/>
                <a:gd name="T9" fmla="*/ 37 h 38"/>
                <a:gd name="T10" fmla="*/ 4 w 29"/>
                <a:gd name="T11" fmla="*/ 37 h 38"/>
                <a:gd name="T12" fmla="*/ 5 w 29"/>
                <a:gd name="T13" fmla="*/ 35 h 38"/>
                <a:gd name="T14" fmla="*/ 5 w 29"/>
                <a:gd name="T15" fmla="*/ 34 h 38"/>
                <a:gd name="T16" fmla="*/ 7 w 29"/>
                <a:gd name="T17" fmla="*/ 31 h 38"/>
                <a:gd name="T18" fmla="*/ 12 w 29"/>
                <a:gd name="T19" fmla="*/ 9 h 38"/>
                <a:gd name="T20" fmla="*/ 14 w 29"/>
                <a:gd name="T21" fmla="*/ 6 h 38"/>
                <a:gd name="T22" fmla="*/ 14 w 29"/>
                <a:gd name="T23" fmla="*/ 4 h 38"/>
                <a:gd name="T24" fmla="*/ 14 w 29"/>
                <a:gd name="T25" fmla="*/ 3 h 38"/>
                <a:gd name="T26" fmla="*/ 12 w 29"/>
                <a:gd name="T27" fmla="*/ 3 h 38"/>
                <a:gd name="T28" fmla="*/ 12 w 29"/>
                <a:gd name="T29" fmla="*/ 2 h 38"/>
                <a:gd name="T30" fmla="*/ 9 w 29"/>
                <a:gd name="T31" fmla="*/ 2 h 38"/>
                <a:gd name="T32" fmla="*/ 9 w 29"/>
                <a:gd name="T33" fmla="*/ 2 h 38"/>
                <a:gd name="T34" fmla="*/ 9 w 29"/>
                <a:gd name="T35" fmla="*/ 2 h 38"/>
                <a:gd name="T36" fmla="*/ 9 w 29"/>
                <a:gd name="T37" fmla="*/ 0 h 38"/>
                <a:gd name="T38" fmla="*/ 25 w 29"/>
                <a:gd name="T39" fmla="*/ 0 h 38"/>
                <a:gd name="T40" fmla="*/ 25 w 29"/>
                <a:gd name="T41" fmla="*/ 2 h 38"/>
                <a:gd name="T42" fmla="*/ 22 w 29"/>
                <a:gd name="T43" fmla="*/ 2 h 38"/>
                <a:gd name="T44" fmla="*/ 21 w 29"/>
                <a:gd name="T45" fmla="*/ 3 h 38"/>
                <a:gd name="T46" fmla="*/ 19 w 29"/>
                <a:gd name="T47" fmla="*/ 3 h 38"/>
                <a:gd name="T48" fmla="*/ 19 w 29"/>
                <a:gd name="T49" fmla="*/ 4 h 38"/>
                <a:gd name="T50" fmla="*/ 18 w 29"/>
                <a:gd name="T51" fmla="*/ 6 h 38"/>
                <a:gd name="T52" fmla="*/ 18 w 29"/>
                <a:gd name="T53" fmla="*/ 9 h 38"/>
                <a:gd name="T54" fmla="*/ 11 w 29"/>
                <a:gd name="T55" fmla="*/ 31 h 38"/>
                <a:gd name="T56" fmla="*/ 11 w 29"/>
                <a:gd name="T57" fmla="*/ 34 h 38"/>
                <a:gd name="T58" fmla="*/ 11 w 29"/>
                <a:gd name="T59" fmla="*/ 35 h 38"/>
                <a:gd name="T60" fmla="*/ 11 w 29"/>
                <a:gd name="T61" fmla="*/ 35 h 38"/>
                <a:gd name="T62" fmla="*/ 11 w 29"/>
                <a:gd name="T63" fmla="*/ 37 h 38"/>
                <a:gd name="T64" fmla="*/ 12 w 29"/>
                <a:gd name="T65" fmla="*/ 37 h 38"/>
                <a:gd name="T66" fmla="*/ 14 w 29"/>
                <a:gd name="T67" fmla="*/ 37 h 38"/>
                <a:gd name="T68" fmla="*/ 16 w 29"/>
                <a:gd name="T69" fmla="*/ 37 h 38"/>
                <a:gd name="T70" fmla="*/ 19 w 29"/>
                <a:gd name="T71" fmla="*/ 37 h 38"/>
                <a:gd name="T72" fmla="*/ 22 w 29"/>
                <a:gd name="T73" fmla="*/ 35 h 38"/>
                <a:gd name="T74" fmla="*/ 24 w 29"/>
                <a:gd name="T75" fmla="*/ 35 h 38"/>
                <a:gd name="T76" fmla="*/ 25 w 29"/>
                <a:gd name="T77" fmla="*/ 34 h 38"/>
                <a:gd name="T78" fmla="*/ 26 w 29"/>
                <a:gd name="T79" fmla="*/ 33 h 38"/>
                <a:gd name="T80" fmla="*/ 28 w 29"/>
                <a:gd name="T81" fmla="*/ 30 h 38"/>
                <a:gd name="T82" fmla="*/ 28 w 29"/>
                <a:gd name="T83" fmla="*/ 28 h 38"/>
                <a:gd name="T84" fmla="*/ 29 w 29"/>
                <a:gd name="T85" fmla="*/ 28 h 38"/>
                <a:gd name="T86" fmla="*/ 26 w 29"/>
                <a:gd name="T87" fmla="*/ 38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38"/>
                <a:gd name="T134" fmla="*/ 29 w 29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38">
                  <a:moveTo>
                    <a:pt x="26" y="38"/>
                  </a:move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1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9" y="37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8" name="Freeform 124"/>
            <p:cNvSpPr>
              <a:spLocks/>
            </p:cNvSpPr>
            <p:nvPr/>
          </p:nvSpPr>
          <p:spPr bwMode="auto">
            <a:xfrm>
              <a:off x="2984" y="2360"/>
              <a:ext cx="12" cy="49"/>
            </a:xfrm>
            <a:custGeom>
              <a:avLst/>
              <a:gdLst>
                <a:gd name="T0" fmla="*/ 12 w 12"/>
                <a:gd name="T1" fmla="*/ 49 h 49"/>
                <a:gd name="T2" fmla="*/ 0 w 12"/>
                <a:gd name="T3" fmla="*/ 49 h 49"/>
                <a:gd name="T4" fmla="*/ 0 w 12"/>
                <a:gd name="T5" fmla="*/ 0 h 49"/>
                <a:gd name="T6" fmla="*/ 12 w 12"/>
                <a:gd name="T7" fmla="*/ 0 h 49"/>
                <a:gd name="T8" fmla="*/ 12 w 12"/>
                <a:gd name="T9" fmla="*/ 2 h 49"/>
                <a:gd name="T10" fmla="*/ 4 w 12"/>
                <a:gd name="T11" fmla="*/ 2 h 49"/>
                <a:gd name="T12" fmla="*/ 4 w 12"/>
                <a:gd name="T13" fmla="*/ 48 h 49"/>
                <a:gd name="T14" fmla="*/ 12 w 12"/>
                <a:gd name="T15" fmla="*/ 48 h 49"/>
                <a:gd name="T16" fmla="*/ 12 w 12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4" y="2"/>
                  </a:lnTo>
                  <a:lnTo>
                    <a:pt x="4" y="48"/>
                  </a:lnTo>
                  <a:lnTo>
                    <a:pt x="12" y="48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9" name="Freeform 125"/>
            <p:cNvSpPr>
              <a:spLocks/>
            </p:cNvSpPr>
            <p:nvPr/>
          </p:nvSpPr>
          <p:spPr bwMode="auto">
            <a:xfrm>
              <a:off x="3003" y="2360"/>
              <a:ext cx="16" cy="38"/>
            </a:xfrm>
            <a:custGeom>
              <a:avLst/>
              <a:gdLst>
                <a:gd name="T0" fmla="*/ 0 w 16"/>
                <a:gd name="T1" fmla="*/ 4 h 38"/>
                <a:gd name="T2" fmla="*/ 10 w 16"/>
                <a:gd name="T3" fmla="*/ 0 h 38"/>
                <a:gd name="T4" fmla="*/ 12 w 16"/>
                <a:gd name="T5" fmla="*/ 0 h 38"/>
                <a:gd name="T6" fmla="*/ 12 w 16"/>
                <a:gd name="T7" fmla="*/ 33 h 38"/>
                <a:gd name="T8" fmla="*/ 12 w 16"/>
                <a:gd name="T9" fmla="*/ 34 h 38"/>
                <a:gd name="T10" fmla="*/ 12 w 16"/>
                <a:gd name="T11" fmla="*/ 37 h 38"/>
                <a:gd name="T12" fmla="*/ 12 w 16"/>
                <a:gd name="T13" fmla="*/ 37 h 38"/>
                <a:gd name="T14" fmla="*/ 12 w 16"/>
                <a:gd name="T15" fmla="*/ 37 h 38"/>
                <a:gd name="T16" fmla="*/ 13 w 16"/>
                <a:gd name="T17" fmla="*/ 38 h 38"/>
                <a:gd name="T18" fmla="*/ 16 w 16"/>
                <a:gd name="T19" fmla="*/ 38 h 38"/>
                <a:gd name="T20" fmla="*/ 16 w 16"/>
                <a:gd name="T21" fmla="*/ 38 h 38"/>
                <a:gd name="T22" fmla="*/ 2 w 16"/>
                <a:gd name="T23" fmla="*/ 38 h 38"/>
                <a:gd name="T24" fmla="*/ 2 w 16"/>
                <a:gd name="T25" fmla="*/ 38 h 38"/>
                <a:gd name="T26" fmla="*/ 3 w 16"/>
                <a:gd name="T27" fmla="*/ 38 h 38"/>
                <a:gd name="T28" fmla="*/ 5 w 16"/>
                <a:gd name="T29" fmla="*/ 37 h 38"/>
                <a:gd name="T30" fmla="*/ 6 w 16"/>
                <a:gd name="T31" fmla="*/ 37 h 38"/>
                <a:gd name="T32" fmla="*/ 6 w 16"/>
                <a:gd name="T33" fmla="*/ 37 h 38"/>
                <a:gd name="T34" fmla="*/ 6 w 16"/>
                <a:gd name="T35" fmla="*/ 35 h 38"/>
                <a:gd name="T36" fmla="*/ 6 w 16"/>
                <a:gd name="T37" fmla="*/ 33 h 38"/>
                <a:gd name="T38" fmla="*/ 6 w 16"/>
                <a:gd name="T39" fmla="*/ 11 h 38"/>
                <a:gd name="T40" fmla="*/ 6 w 16"/>
                <a:gd name="T41" fmla="*/ 7 h 38"/>
                <a:gd name="T42" fmla="*/ 6 w 16"/>
                <a:gd name="T43" fmla="*/ 6 h 38"/>
                <a:gd name="T44" fmla="*/ 6 w 16"/>
                <a:gd name="T45" fmla="*/ 4 h 38"/>
                <a:gd name="T46" fmla="*/ 6 w 16"/>
                <a:gd name="T47" fmla="*/ 4 h 38"/>
                <a:gd name="T48" fmla="*/ 5 w 16"/>
                <a:gd name="T49" fmla="*/ 4 h 38"/>
                <a:gd name="T50" fmla="*/ 5 w 16"/>
                <a:gd name="T51" fmla="*/ 4 h 38"/>
                <a:gd name="T52" fmla="*/ 3 w 16"/>
                <a:gd name="T53" fmla="*/ 4 h 38"/>
                <a:gd name="T54" fmla="*/ 2 w 16"/>
                <a:gd name="T55" fmla="*/ 4 h 38"/>
                <a:gd name="T56" fmla="*/ 0 w 16"/>
                <a:gd name="T57" fmla="*/ 4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38"/>
                <a:gd name="T89" fmla="*/ 16 w 1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38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0" name="Freeform 126"/>
            <p:cNvSpPr>
              <a:spLocks/>
            </p:cNvSpPr>
            <p:nvPr/>
          </p:nvSpPr>
          <p:spPr bwMode="auto">
            <a:xfrm>
              <a:off x="3029" y="2393"/>
              <a:ext cx="8" cy="14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14 h 14"/>
                <a:gd name="T4" fmla="*/ 2 w 8"/>
                <a:gd name="T5" fmla="*/ 12 h 14"/>
                <a:gd name="T6" fmla="*/ 4 w 8"/>
                <a:gd name="T7" fmla="*/ 11 h 14"/>
                <a:gd name="T8" fmla="*/ 5 w 8"/>
                <a:gd name="T9" fmla="*/ 8 h 14"/>
                <a:gd name="T10" fmla="*/ 7 w 8"/>
                <a:gd name="T11" fmla="*/ 7 h 14"/>
                <a:gd name="T12" fmla="*/ 5 w 8"/>
                <a:gd name="T13" fmla="*/ 5 h 14"/>
                <a:gd name="T14" fmla="*/ 5 w 8"/>
                <a:gd name="T15" fmla="*/ 5 h 14"/>
                <a:gd name="T16" fmla="*/ 5 w 8"/>
                <a:gd name="T17" fmla="*/ 5 h 14"/>
                <a:gd name="T18" fmla="*/ 5 w 8"/>
                <a:gd name="T19" fmla="*/ 5 h 14"/>
                <a:gd name="T20" fmla="*/ 5 w 8"/>
                <a:gd name="T21" fmla="*/ 5 h 14"/>
                <a:gd name="T22" fmla="*/ 4 w 8"/>
                <a:gd name="T23" fmla="*/ 5 h 14"/>
                <a:gd name="T24" fmla="*/ 4 w 8"/>
                <a:gd name="T25" fmla="*/ 7 h 14"/>
                <a:gd name="T26" fmla="*/ 2 w 8"/>
                <a:gd name="T27" fmla="*/ 7 h 14"/>
                <a:gd name="T28" fmla="*/ 1 w 8"/>
                <a:gd name="T29" fmla="*/ 5 h 14"/>
                <a:gd name="T30" fmla="*/ 1 w 8"/>
                <a:gd name="T31" fmla="*/ 5 h 14"/>
                <a:gd name="T32" fmla="*/ 0 w 8"/>
                <a:gd name="T33" fmla="*/ 4 h 14"/>
                <a:gd name="T34" fmla="*/ 0 w 8"/>
                <a:gd name="T35" fmla="*/ 2 h 14"/>
                <a:gd name="T36" fmla="*/ 0 w 8"/>
                <a:gd name="T37" fmla="*/ 1 h 14"/>
                <a:gd name="T38" fmla="*/ 1 w 8"/>
                <a:gd name="T39" fmla="*/ 1 h 14"/>
                <a:gd name="T40" fmla="*/ 1 w 8"/>
                <a:gd name="T41" fmla="*/ 0 h 14"/>
                <a:gd name="T42" fmla="*/ 2 w 8"/>
                <a:gd name="T43" fmla="*/ 0 h 14"/>
                <a:gd name="T44" fmla="*/ 5 w 8"/>
                <a:gd name="T45" fmla="*/ 0 h 14"/>
                <a:gd name="T46" fmla="*/ 7 w 8"/>
                <a:gd name="T47" fmla="*/ 1 h 14"/>
                <a:gd name="T48" fmla="*/ 8 w 8"/>
                <a:gd name="T49" fmla="*/ 2 h 14"/>
                <a:gd name="T50" fmla="*/ 8 w 8"/>
                <a:gd name="T51" fmla="*/ 5 h 14"/>
                <a:gd name="T52" fmla="*/ 7 w 8"/>
                <a:gd name="T53" fmla="*/ 8 h 14"/>
                <a:gd name="T54" fmla="*/ 5 w 8"/>
                <a:gd name="T55" fmla="*/ 11 h 14"/>
                <a:gd name="T56" fmla="*/ 4 w 8"/>
                <a:gd name="T57" fmla="*/ 12 h 14"/>
                <a:gd name="T58" fmla="*/ 0 w 8"/>
                <a:gd name="T59" fmla="*/ 14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"/>
                <a:gd name="T91" fmla="*/ 0 h 14"/>
                <a:gd name="T92" fmla="*/ 8 w 8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" h="14">
                  <a:moveTo>
                    <a:pt x="0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5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1" name="Freeform 127"/>
            <p:cNvSpPr>
              <a:spLocks/>
            </p:cNvSpPr>
            <p:nvPr/>
          </p:nvSpPr>
          <p:spPr bwMode="auto">
            <a:xfrm>
              <a:off x="3046" y="2360"/>
              <a:ext cx="15" cy="38"/>
            </a:xfrm>
            <a:custGeom>
              <a:avLst/>
              <a:gdLst>
                <a:gd name="T0" fmla="*/ 0 w 15"/>
                <a:gd name="T1" fmla="*/ 4 h 38"/>
                <a:gd name="T2" fmla="*/ 9 w 15"/>
                <a:gd name="T3" fmla="*/ 0 h 38"/>
                <a:gd name="T4" fmla="*/ 11 w 15"/>
                <a:gd name="T5" fmla="*/ 0 h 38"/>
                <a:gd name="T6" fmla="*/ 11 w 15"/>
                <a:gd name="T7" fmla="*/ 33 h 38"/>
                <a:gd name="T8" fmla="*/ 11 w 15"/>
                <a:gd name="T9" fmla="*/ 34 h 38"/>
                <a:gd name="T10" fmla="*/ 11 w 15"/>
                <a:gd name="T11" fmla="*/ 37 h 38"/>
                <a:gd name="T12" fmla="*/ 11 w 15"/>
                <a:gd name="T13" fmla="*/ 37 h 38"/>
                <a:gd name="T14" fmla="*/ 11 w 15"/>
                <a:gd name="T15" fmla="*/ 37 h 38"/>
                <a:gd name="T16" fmla="*/ 12 w 15"/>
                <a:gd name="T17" fmla="*/ 38 h 38"/>
                <a:gd name="T18" fmla="*/ 15 w 15"/>
                <a:gd name="T19" fmla="*/ 38 h 38"/>
                <a:gd name="T20" fmla="*/ 15 w 15"/>
                <a:gd name="T21" fmla="*/ 38 h 38"/>
                <a:gd name="T22" fmla="*/ 1 w 15"/>
                <a:gd name="T23" fmla="*/ 38 h 38"/>
                <a:gd name="T24" fmla="*/ 1 w 15"/>
                <a:gd name="T25" fmla="*/ 38 h 38"/>
                <a:gd name="T26" fmla="*/ 2 w 15"/>
                <a:gd name="T27" fmla="*/ 38 h 38"/>
                <a:gd name="T28" fmla="*/ 4 w 15"/>
                <a:gd name="T29" fmla="*/ 37 h 38"/>
                <a:gd name="T30" fmla="*/ 5 w 15"/>
                <a:gd name="T31" fmla="*/ 37 h 38"/>
                <a:gd name="T32" fmla="*/ 5 w 15"/>
                <a:gd name="T33" fmla="*/ 37 h 38"/>
                <a:gd name="T34" fmla="*/ 5 w 15"/>
                <a:gd name="T35" fmla="*/ 35 h 38"/>
                <a:gd name="T36" fmla="*/ 5 w 15"/>
                <a:gd name="T37" fmla="*/ 33 h 38"/>
                <a:gd name="T38" fmla="*/ 5 w 15"/>
                <a:gd name="T39" fmla="*/ 11 h 38"/>
                <a:gd name="T40" fmla="*/ 5 w 15"/>
                <a:gd name="T41" fmla="*/ 7 h 38"/>
                <a:gd name="T42" fmla="*/ 5 w 15"/>
                <a:gd name="T43" fmla="*/ 6 h 38"/>
                <a:gd name="T44" fmla="*/ 5 w 15"/>
                <a:gd name="T45" fmla="*/ 4 h 38"/>
                <a:gd name="T46" fmla="*/ 5 w 15"/>
                <a:gd name="T47" fmla="*/ 4 h 38"/>
                <a:gd name="T48" fmla="*/ 4 w 15"/>
                <a:gd name="T49" fmla="*/ 4 h 38"/>
                <a:gd name="T50" fmla="*/ 4 w 15"/>
                <a:gd name="T51" fmla="*/ 4 h 38"/>
                <a:gd name="T52" fmla="*/ 2 w 15"/>
                <a:gd name="T53" fmla="*/ 4 h 38"/>
                <a:gd name="T54" fmla="*/ 1 w 15"/>
                <a:gd name="T55" fmla="*/ 4 h 38"/>
                <a:gd name="T56" fmla="*/ 0 w 15"/>
                <a:gd name="T57" fmla="*/ 4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38"/>
                <a:gd name="T89" fmla="*/ 15 w 15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11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2" name="Freeform 128"/>
            <p:cNvSpPr>
              <a:spLocks/>
            </p:cNvSpPr>
            <p:nvPr/>
          </p:nvSpPr>
          <p:spPr bwMode="auto">
            <a:xfrm>
              <a:off x="3069" y="2360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13 w 13"/>
                <a:gd name="T3" fmla="*/ 0 h 49"/>
                <a:gd name="T4" fmla="*/ 13 w 13"/>
                <a:gd name="T5" fmla="*/ 49 h 49"/>
                <a:gd name="T6" fmla="*/ 0 w 13"/>
                <a:gd name="T7" fmla="*/ 49 h 49"/>
                <a:gd name="T8" fmla="*/ 0 w 13"/>
                <a:gd name="T9" fmla="*/ 48 h 49"/>
                <a:gd name="T10" fmla="*/ 9 w 13"/>
                <a:gd name="T11" fmla="*/ 48 h 49"/>
                <a:gd name="T12" fmla="*/ 9 w 13"/>
                <a:gd name="T13" fmla="*/ 2 h 49"/>
                <a:gd name="T14" fmla="*/ 0 w 13"/>
                <a:gd name="T15" fmla="*/ 2 h 49"/>
                <a:gd name="T16" fmla="*/ 0 w 1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3" name="Freeform 129"/>
            <p:cNvSpPr>
              <a:spLocks noEditPoints="1"/>
            </p:cNvSpPr>
            <p:nvPr/>
          </p:nvSpPr>
          <p:spPr bwMode="auto">
            <a:xfrm>
              <a:off x="3151" y="2360"/>
              <a:ext cx="28" cy="38"/>
            </a:xfrm>
            <a:custGeom>
              <a:avLst/>
              <a:gdLst>
                <a:gd name="T0" fmla="*/ 10 w 28"/>
                <a:gd name="T1" fmla="*/ 21 h 38"/>
                <a:gd name="T2" fmla="*/ 10 w 28"/>
                <a:gd name="T3" fmla="*/ 33 h 38"/>
                <a:gd name="T4" fmla="*/ 10 w 28"/>
                <a:gd name="T5" fmla="*/ 35 h 38"/>
                <a:gd name="T6" fmla="*/ 11 w 28"/>
                <a:gd name="T7" fmla="*/ 37 h 38"/>
                <a:gd name="T8" fmla="*/ 12 w 28"/>
                <a:gd name="T9" fmla="*/ 38 h 38"/>
                <a:gd name="T10" fmla="*/ 14 w 28"/>
                <a:gd name="T11" fmla="*/ 38 h 38"/>
                <a:gd name="T12" fmla="*/ 15 w 28"/>
                <a:gd name="T13" fmla="*/ 38 h 38"/>
                <a:gd name="T14" fmla="*/ 15 w 28"/>
                <a:gd name="T15" fmla="*/ 38 h 38"/>
                <a:gd name="T16" fmla="*/ 0 w 28"/>
                <a:gd name="T17" fmla="*/ 38 h 38"/>
                <a:gd name="T18" fmla="*/ 0 w 28"/>
                <a:gd name="T19" fmla="*/ 38 h 38"/>
                <a:gd name="T20" fmla="*/ 1 w 28"/>
                <a:gd name="T21" fmla="*/ 38 h 38"/>
                <a:gd name="T22" fmla="*/ 3 w 28"/>
                <a:gd name="T23" fmla="*/ 37 h 38"/>
                <a:gd name="T24" fmla="*/ 4 w 28"/>
                <a:gd name="T25" fmla="*/ 37 h 38"/>
                <a:gd name="T26" fmla="*/ 4 w 28"/>
                <a:gd name="T27" fmla="*/ 35 h 38"/>
                <a:gd name="T28" fmla="*/ 4 w 28"/>
                <a:gd name="T29" fmla="*/ 33 h 38"/>
                <a:gd name="T30" fmla="*/ 4 w 28"/>
                <a:gd name="T31" fmla="*/ 7 h 38"/>
                <a:gd name="T32" fmla="*/ 4 w 28"/>
                <a:gd name="T33" fmla="*/ 4 h 38"/>
                <a:gd name="T34" fmla="*/ 4 w 28"/>
                <a:gd name="T35" fmla="*/ 3 h 38"/>
                <a:gd name="T36" fmla="*/ 3 w 28"/>
                <a:gd name="T37" fmla="*/ 2 h 38"/>
                <a:gd name="T38" fmla="*/ 1 w 28"/>
                <a:gd name="T39" fmla="*/ 2 h 38"/>
                <a:gd name="T40" fmla="*/ 0 w 28"/>
                <a:gd name="T41" fmla="*/ 2 h 38"/>
                <a:gd name="T42" fmla="*/ 0 w 28"/>
                <a:gd name="T43" fmla="*/ 0 h 38"/>
                <a:gd name="T44" fmla="*/ 14 w 28"/>
                <a:gd name="T45" fmla="*/ 0 h 38"/>
                <a:gd name="T46" fmla="*/ 18 w 28"/>
                <a:gd name="T47" fmla="*/ 2 h 38"/>
                <a:gd name="T48" fmla="*/ 21 w 28"/>
                <a:gd name="T49" fmla="*/ 2 h 38"/>
                <a:gd name="T50" fmla="*/ 24 w 28"/>
                <a:gd name="T51" fmla="*/ 3 h 38"/>
                <a:gd name="T52" fmla="*/ 26 w 28"/>
                <a:gd name="T53" fmla="*/ 6 h 38"/>
                <a:gd name="T54" fmla="*/ 28 w 28"/>
                <a:gd name="T55" fmla="*/ 9 h 38"/>
                <a:gd name="T56" fmla="*/ 28 w 28"/>
                <a:gd name="T57" fmla="*/ 11 h 38"/>
                <a:gd name="T58" fmla="*/ 28 w 28"/>
                <a:gd name="T59" fmla="*/ 16 h 38"/>
                <a:gd name="T60" fmla="*/ 25 w 28"/>
                <a:gd name="T61" fmla="*/ 18 h 38"/>
                <a:gd name="T62" fmla="*/ 21 w 28"/>
                <a:gd name="T63" fmla="*/ 21 h 38"/>
                <a:gd name="T64" fmla="*/ 17 w 28"/>
                <a:gd name="T65" fmla="*/ 21 h 38"/>
                <a:gd name="T66" fmla="*/ 15 w 28"/>
                <a:gd name="T67" fmla="*/ 21 h 38"/>
                <a:gd name="T68" fmla="*/ 14 w 28"/>
                <a:gd name="T69" fmla="*/ 21 h 38"/>
                <a:gd name="T70" fmla="*/ 11 w 28"/>
                <a:gd name="T71" fmla="*/ 21 h 38"/>
                <a:gd name="T72" fmla="*/ 10 w 28"/>
                <a:gd name="T73" fmla="*/ 21 h 38"/>
                <a:gd name="T74" fmla="*/ 10 w 28"/>
                <a:gd name="T75" fmla="*/ 18 h 38"/>
                <a:gd name="T76" fmla="*/ 11 w 28"/>
                <a:gd name="T77" fmla="*/ 20 h 38"/>
                <a:gd name="T78" fmla="*/ 12 w 28"/>
                <a:gd name="T79" fmla="*/ 20 h 38"/>
                <a:gd name="T80" fmla="*/ 14 w 28"/>
                <a:gd name="T81" fmla="*/ 20 h 38"/>
                <a:gd name="T82" fmla="*/ 14 w 28"/>
                <a:gd name="T83" fmla="*/ 20 h 38"/>
                <a:gd name="T84" fmla="*/ 17 w 28"/>
                <a:gd name="T85" fmla="*/ 18 h 38"/>
                <a:gd name="T86" fmla="*/ 19 w 28"/>
                <a:gd name="T87" fmla="*/ 17 h 38"/>
                <a:gd name="T88" fmla="*/ 21 w 28"/>
                <a:gd name="T89" fmla="*/ 14 h 38"/>
                <a:gd name="T90" fmla="*/ 22 w 28"/>
                <a:gd name="T91" fmla="*/ 11 h 38"/>
                <a:gd name="T92" fmla="*/ 21 w 28"/>
                <a:gd name="T93" fmla="*/ 9 h 38"/>
                <a:gd name="T94" fmla="*/ 21 w 28"/>
                <a:gd name="T95" fmla="*/ 7 h 38"/>
                <a:gd name="T96" fmla="*/ 19 w 28"/>
                <a:gd name="T97" fmla="*/ 4 h 38"/>
                <a:gd name="T98" fmla="*/ 18 w 28"/>
                <a:gd name="T99" fmla="*/ 3 h 38"/>
                <a:gd name="T100" fmla="*/ 15 w 28"/>
                <a:gd name="T101" fmla="*/ 3 h 38"/>
                <a:gd name="T102" fmla="*/ 14 w 28"/>
                <a:gd name="T103" fmla="*/ 3 h 38"/>
                <a:gd name="T104" fmla="*/ 12 w 28"/>
                <a:gd name="T105" fmla="*/ 3 h 38"/>
                <a:gd name="T106" fmla="*/ 10 w 28"/>
                <a:gd name="T107" fmla="*/ 3 h 38"/>
                <a:gd name="T108" fmla="*/ 10 w 28"/>
                <a:gd name="T109" fmla="*/ 18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"/>
                <a:gd name="T166" fmla="*/ 0 h 38"/>
                <a:gd name="T167" fmla="*/ 28 w 28"/>
                <a:gd name="T168" fmla="*/ 38 h 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" h="38">
                  <a:moveTo>
                    <a:pt x="10" y="21"/>
                  </a:moveTo>
                  <a:lnTo>
                    <a:pt x="10" y="33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0" y="21"/>
                  </a:lnTo>
                  <a:close/>
                  <a:moveTo>
                    <a:pt x="10" y="18"/>
                  </a:move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22" y="11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4" name="Freeform 130"/>
            <p:cNvSpPr>
              <a:spLocks/>
            </p:cNvSpPr>
            <p:nvPr/>
          </p:nvSpPr>
          <p:spPr bwMode="auto">
            <a:xfrm>
              <a:off x="3182" y="2373"/>
              <a:ext cx="18" cy="25"/>
            </a:xfrm>
            <a:custGeom>
              <a:avLst/>
              <a:gdLst>
                <a:gd name="T0" fmla="*/ 8 w 18"/>
                <a:gd name="T1" fmla="*/ 0 h 25"/>
                <a:gd name="T2" fmla="*/ 8 w 18"/>
                <a:gd name="T3" fmla="*/ 5 h 25"/>
                <a:gd name="T4" fmla="*/ 9 w 18"/>
                <a:gd name="T5" fmla="*/ 3 h 25"/>
                <a:gd name="T6" fmla="*/ 12 w 18"/>
                <a:gd name="T7" fmla="*/ 0 h 25"/>
                <a:gd name="T8" fmla="*/ 14 w 18"/>
                <a:gd name="T9" fmla="*/ 0 h 25"/>
                <a:gd name="T10" fmla="*/ 15 w 18"/>
                <a:gd name="T11" fmla="*/ 0 h 25"/>
                <a:gd name="T12" fmla="*/ 16 w 18"/>
                <a:gd name="T13" fmla="*/ 1 h 25"/>
                <a:gd name="T14" fmla="*/ 18 w 18"/>
                <a:gd name="T15" fmla="*/ 1 h 25"/>
                <a:gd name="T16" fmla="*/ 18 w 18"/>
                <a:gd name="T17" fmla="*/ 3 h 25"/>
                <a:gd name="T18" fmla="*/ 18 w 18"/>
                <a:gd name="T19" fmla="*/ 4 h 25"/>
                <a:gd name="T20" fmla="*/ 16 w 18"/>
                <a:gd name="T21" fmla="*/ 5 h 25"/>
                <a:gd name="T22" fmla="*/ 16 w 18"/>
                <a:gd name="T23" fmla="*/ 5 h 25"/>
                <a:gd name="T24" fmla="*/ 15 w 18"/>
                <a:gd name="T25" fmla="*/ 5 h 25"/>
                <a:gd name="T26" fmla="*/ 14 w 18"/>
                <a:gd name="T27" fmla="*/ 5 h 25"/>
                <a:gd name="T28" fmla="*/ 14 w 18"/>
                <a:gd name="T29" fmla="*/ 5 h 25"/>
                <a:gd name="T30" fmla="*/ 12 w 18"/>
                <a:gd name="T31" fmla="*/ 4 h 25"/>
                <a:gd name="T32" fmla="*/ 11 w 18"/>
                <a:gd name="T33" fmla="*/ 4 h 25"/>
                <a:gd name="T34" fmla="*/ 11 w 18"/>
                <a:gd name="T35" fmla="*/ 4 h 25"/>
                <a:gd name="T36" fmla="*/ 11 w 18"/>
                <a:gd name="T37" fmla="*/ 4 h 25"/>
                <a:gd name="T38" fmla="*/ 9 w 18"/>
                <a:gd name="T39" fmla="*/ 5 h 25"/>
                <a:gd name="T40" fmla="*/ 8 w 18"/>
                <a:gd name="T41" fmla="*/ 8 h 25"/>
                <a:gd name="T42" fmla="*/ 8 w 18"/>
                <a:gd name="T43" fmla="*/ 20 h 25"/>
                <a:gd name="T44" fmla="*/ 8 w 18"/>
                <a:gd name="T45" fmla="*/ 21 h 25"/>
                <a:gd name="T46" fmla="*/ 8 w 18"/>
                <a:gd name="T47" fmla="*/ 22 h 25"/>
                <a:gd name="T48" fmla="*/ 8 w 18"/>
                <a:gd name="T49" fmla="*/ 24 h 25"/>
                <a:gd name="T50" fmla="*/ 9 w 18"/>
                <a:gd name="T51" fmla="*/ 24 h 25"/>
                <a:gd name="T52" fmla="*/ 11 w 18"/>
                <a:gd name="T53" fmla="*/ 25 h 25"/>
                <a:gd name="T54" fmla="*/ 12 w 18"/>
                <a:gd name="T55" fmla="*/ 25 h 25"/>
                <a:gd name="T56" fmla="*/ 12 w 18"/>
                <a:gd name="T57" fmla="*/ 25 h 25"/>
                <a:gd name="T58" fmla="*/ 0 w 18"/>
                <a:gd name="T59" fmla="*/ 25 h 25"/>
                <a:gd name="T60" fmla="*/ 0 w 18"/>
                <a:gd name="T61" fmla="*/ 25 h 25"/>
                <a:gd name="T62" fmla="*/ 1 w 18"/>
                <a:gd name="T63" fmla="*/ 25 h 25"/>
                <a:gd name="T64" fmla="*/ 2 w 18"/>
                <a:gd name="T65" fmla="*/ 24 h 25"/>
                <a:gd name="T66" fmla="*/ 2 w 18"/>
                <a:gd name="T67" fmla="*/ 24 h 25"/>
                <a:gd name="T68" fmla="*/ 2 w 18"/>
                <a:gd name="T69" fmla="*/ 22 h 25"/>
                <a:gd name="T70" fmla="*/ 2 w 18"/>
                <a:gd name="T71" fmla="*/ 21 h 25"/>
                <a:gd name="T72" fmla="*/ 2 w 18"/>
                <a:gd name="T73" fmla="*/ 20 h 25"/>
                <a:gd name="T74" fmla="*/ 2 w 18"/>
                <a:gd name="T75" fmla="*/ 10 h 25"/>
                <a:gd name="T76" fmla="*/ 2 w 18"/>
                <a:gd name="T77" fmla="*/ 7 h 25"/>
                <a:gd name="T78" fmla="*/ 2 w 18"/>
                <a:gd name="T79" fmla="*/ 4 h 25"/>
                <a:gd name="T80" fmla="*/ 2 w 18"/>
                <a:gd name="T81" fmla="*/ 4 h 25"/>
                <a:gd name="T82" fmla="*/ 2 w 18"/>
                <a:gd name="T83" fmla="*/ 3 h 25"/>
                <a:gd name="T84" fmla="*/ 1 w 18"/>
                <a:gd name="T85" fmla="*/ 3 h 25"/>
                <a:gd name="T86" fmla="*/ 1 w 18"/>
                <a:gd name="T87" fmla="*/ 3 h 25"/>
                <a:gd name="T88" fmla="*/ 1 w 18"/>
                <a:gd name="T89" fmla="*/ 3 h 25"/>
                <a:gd name="T90" fmla="*/ 0 w 18"/>
                <a:gd name="T91" fmla="*/ 3 h 25"/>
                <a:gd name="T92" fmla="*/ 0 w 18"/>
                <a:gd name="T93" fmla="*/ 3 h 25"/>
                <a:gd name="T94" fmla="*/ 7 w 18"/>
                <a:gd name="T95" fmla="*/ 0 h 25"/>
                <a:gd name="T96" fmla="*/ 8 w 18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"/>
                <a:gd name="T148" fmla="*/ 0 h 25"/>
                <a:gd name="T149" fmla="*/ 18 w 18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" h="25">
                  <a:moveTo>
                    <a:pt x="8" y="0"/>
                  </a:moveTo>
                  <a:lnTo>
                    <a:pt x="8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5" name="Freeform 131"/>
            <p:cNvSpPr>
              <a:spLocks noEditPoints="1"/>
            </p:cNvSpPr>
            <p:nvPr/>
          </p:nvSpPr>
          <p:spPr bwMode="auto">
            <a:xfrm>
              <a:off x="3201" y="2373"/>
              <a:ext cx="21" cy="27"/>
            </a:xfrm>
            <a:custGeom>
              <a:avLst/>
              <a:gdLst>
                <a:gd name="T0" fmla="*/ 4 w 21"/>
                <a:gd name="T1" fmla="*/ 10 h 27"/>
                <a:gd name="T2" fmla="*/ 4 w 21"/>
                <a:gd name="T3" fmla="*/ 14 h 27"/>
                <a:gd name="T4" fmla="*/ 7 w 21"/>
                <a:gd name="T5" fmla="*/ 18 h 27"/>
                <a:gd name="T6" fmla="*/ 10 w 21"/>
                <a:gd name="T7" fmla="*/ 21 h 27"/>
                <a:gd name="T8" fmla="*/ 13 w 21"/>
                <a:gd name="T9" fmla="*/ 21 h 27"/>
                <a:gd name="T10" fmla="*/ 16 w 21"/>
                <a:gd name="T11" fmla="*/ 21 h 27"/>
                <a:gd name="T12" fmla="*/ 17 w 21"/>
                <a:gd name="T13" fmla="*/ 20 h 27"/>
                <a:gd name="T14" fmla="*/ 20 w 21"/>
                <a:gd name="T15" fmla="*/ 18 h 27"/>
                <a:gd name="T16" fmla="*/ 21 w 21"/>
                <a:gd name="T17" fmla="*/ 15 h 27"/>
                <a:gd name="T18" fmla="*/ 21 w 21"/>
                <a:gd name="T19" fmla="*/ 15 h 27"/>
                <a:gd name="T20" fmla="*/ 20 w 21"/>
                <a:gd name="T21" fmla="*/ 20 h 27"/>
                <a:gd name="T22" fmla="*/ 18 w 21"/>
                <a:gd name="T23" fmla="*/ 22 h 27"/>
                <a:gd name="T24" fmla="*/ 14 w 21"/>
                <a:gd name="T25" fmla="*/ 25 h 27"/>
                <a:gd name="T26" fmla="*/ 11 w 21"/>
                <a:gd name="T27" fmla="*/ 27 h 27"/>
                <a:gd name="T28" fmla="*/ 7 w 21"/>
                <a:gd name="T29" fmla="*/ 25 h 27"/>
                <a:gd name="T30" fmla="*/ 3 w 21"/>
                <a:gd name="T31" fmla="*/ 22 h 27"/>
                <a:gd name="T32" fmla="*/ 2 w 21"/>
                <a:gd name="T33" fmla="*/ 18 h 27"/>
                <a:gd name="T34" fmla="*/ 0 w 21"/>
                <a:gd name="T35" fmla="*/ 13 h 27"/>
                <a:gd name="T36" fmla="*/ 0 w 21"/>
                <a:gd name="T37" fmla="*/ 10 h 27"/>
                <a:gd name="T38" fmla="*/ 2 w 21"/>
                <a:gd name="T39" fmla="*/ 5 h 27"/>
                <a:gd name="T40" fmla="*/ 3 w 21"/>
                <a:gd name="T41" fmla="*/ 3 h 27"/>
                <a:gd name="T42" fmla="*/ 7 w 21"/>
                <a:gd name="T43" fmla="*/ 0 h 27"/>
                <a:gd name="T44" fmla="*/ 11 w 21"/>
                <a:gd name="T45" fmla="*/ 0 h 27"/>
                <a:gd name="T46" fmla="*/ 16 w 21"/>
                <a:gd name="T47" fmla="*/ 0 h 27"/>
                <a:gd name="T48" fmla="*/ 18 w 21"/>
                <a:gd name="T49" fmla="*/ 3 h 27"/>
                <a:gd name="T50" fmla="*/ 20 w 21"/>
                <a:gd name="T51" fmla="*/ 5 h 27"/>
                <a:gd name="T52" fmla="*/ 21 w 21"/>
                <a:gd name="T53" fmla="*/ 10 h 27"/>
                <a:gd name="T54" fmla="*/ 4 w 21"/>
                <a:gd name="T55" fmla="*/ 10 h 27"/>
                <a:gd name="T56" fmla="*/ 4 w 21"/>
                <a:gd name="T57" fmla="*/ 8 h 27"/>
                <a:gd name="T58" fmla="*/ 16 w 21"/>
                <a:gd name="T59" fmla="*/ 8 h 27"/>
                <a:gd name="T60" fmla="*/ 16 w 21"/>
                <a:gd name="T61" fmla="*/ 5 h 27"/>
                <a:gd name="T62" fmla="*/ 14 w 21"/>
                <a:gd name="T63" fmla="*/ 4 h 27"/>
                <a:gd name="T64" fmla="*/ 14 w 21"/>
                <a:gd name="T65" fmla="*/ 3 h 27"/>
                <a:gd name="T66" fmla="*/ 13 w 21"/>
                <a:gd name="T67" fmla="*/ 3 h 27"/>
                <a:gd name="T68" fmla="*/ 11 w 21"/>
                <a:gd name="T69" fmla="*/ 1 h 27"/>
                <a:gd name="T70" fmla="*/ 10 w 21"/>
                <a:gd name="T71" fmla="*/ 1 h 27"/>
                <a:gd name="T72" fmla="*/ 9 w 21"/>
                <a:gd name="T73" fmla="*/ 1 h 27"/>
                <a:gd name="T74" fmla="*/ 6 w 21"/>
                <a:gd name="T75" fmla="*/ 3 h 27"/>
                <a:gd name="T76" fmla="*/ 4 w 21"/>
                <a:gd name="T77" fmla="*/ 5 h 27"/>
                <a:gd name="T78" fmla="*/ 4 w 21"/>
                <a:gd name="T79" fmla="*/ 8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6" name="Freeform 132"/>
            <p:cNvSpPr>
              <a:spLocks noEditPoints="1"/>
            </p:cNvSpPr>
            <p:nvPr/>
          </p:nvSpPr>
          <p:spPr bwMode="auto">
            <a:xfrm>
              <a:off x="3226" y="2359"/>
              <a:ext cx="26" cy="41"/>
            </a:xfrm>
            <a:custGeom>
              <a:avLst/>
              <a:gdLst>
                <a:gd name="T0" fmla="*/ 17 w 26"/>
                <a:gd name="T1" fmla="*/ 35 h 41"/>
                <a:gd name="T2" fmla="*/ 16 w 26"/>
                <a:gd name="T3" fmla="*/ 38 h 41"/>
                <a:gd name="T4" fmla="*/ 14 w 26"/>
                <a:gd name="T5" fmla="*/ 39 h 41"/>
                <a:gd name="T6" fmla="*/ 13 w 26"/>
                <a:gd name="T7" fmla="*/ 39 h 41"/>
                <a:gd name="T8" fmla="*/ 10 w 26"/>
                <a:gd name="T9" fmla="*/ 41 h 41"/>
                <a:gd name="T10" fmla="*/ 6 w 26"/>
                <a:gd name="T11" fmla="*/ 39 h 41"/>
                <a:gd name="T12" fmla="*/ 3 w 26"/>
                <a:gd name="T13" fmla="*/ 36 h 41"/>
                <a:gd name="T14" fmla="*/ 0 w 26"/>
                <a:gd name="T15" fmla="*/ 32 h 41"/>
                <a:gd name="T16" fmla="*/ 0 w 26"/>
                <a:gd name="T17" fmla="*/ 28 h 41"/>
                <a:gd name="T18" fmla="*/ 0 w 26"/>
                <a:gd name="T19" fmla="*/ 22 h 41"/>
                <a:gd name="T20" fmla="*/ 3 w 26"/>
                <a:gd name="T21" fmla="*/ 18 h 41"/>
                <a:gd name="T22" fmla="*/ 6 w 26"/>
                <a:gd name="T23" fmla="*/ 15 h 41"/>
                <a:gd name="T24" fmla="*/ 9 w 26"/>
                <a:gd name="T25" fmla="*/ 14 h 41"/>
                <a:gd name="T26" fmla="*/ 12 w 26"/>
                <a:gd name="T27" fmla="*/ 14 h 41"/>
                <a:gd name="T28" fmla="*/ 16 w 26"/>
                <a:gd name="T29" fmla="*/ 14 h 41"/>
                <a:gd name="T30" fmla="*/ 17 w 26"/>
                <a:gd name="T31" fmla="*/ 17 h 41"/>
                <a:gd name="T32" fmla="*/ 17 w 26"/>
                <a:gd name="T33" fmla="*/ 11 h 41"/>
                <a:gd name="T34" fmla="*/ 17 w 26"/>
                <a:gd name="T35" fmla="*/ 7 h 41"/>
                <a:gd name="T36" fmla="*/ 17 w 26"/>
                <a:gd name="T37" fmla="*/ 5 h 41"/>
                <a:gd name="T38" fmla="*/ 17 w 26"/>
                <a:gd name="T39" fmla="*/ 4 h 41"/>
                <a:gd name="T40" fmla="*/ 17 w 26"/>
                <a:gd name="T41" fmla="*/ 4 h 41"/>
                <a:gd name="T42" fmla="*/ 17 w 26"/>
                <a:gd name="T43" fmla="*/ 3 h 41"/>
                <a:gd name="T44" fmla="*/ 16 w 26"/>
                <a:gd name="T45" fmla="*/ 3 h 41"/>
                <a:gd name="T46" fmla="*/ 16 w 26"/>
                <a:gd name="T47" fmla="*/ 4 h 41"/>
                <a:gd name="T48" fmla="*/ 14 w 26"/>
                <a:gd name="T49" fmla="*/ 4 h 41"/>
                <a:gd name="T50" fmla="*/ 14 w 26"/>
                <a:gd name="T51" fmla="*/ 3 h 41"/>
                <a:gd name="T52" fmla="*/ 22 w 26"/>
                <a:gd name="T53" fmla="*/ 0 h 41"/>
                <a:gd name="T54" fmla="*/ 23 w 26"/>
                <a:gd name="T55" fmla="*/ 0 h 41"/>
                <a:gd name="T56" fmla="*/ 23 w 26"/>
                <a:gd name="T57" fmla="*/ 29 h 41"/>
                <a:gd name="T58" fmla="*/ 23 w 26"/>
                <a:gd name="T59" fmla="*/ 34 h 41"/>
                <a:gd name="T60" fmla="*/ 23 w 26"/>
                <a:gd name="T61" fmla="*/ 35 h 41"/>
                <a:gd name="T62" fmla="*/ 23 w 26"/>
                <a:gd name="T63" fmla="*/ 36 h 41"/>
                <a:gd name="T64" fmla="*/ 23 w 26"/>
                <a:gd name="T65" fmla="*/ 36 h 41"/>
                <a:gd name="T66" fmla="*/ 24 w 26"/>
                <a:gd name="T67" fmla="*/ 36 h 41"/>
                <a:gd name="T68" fmla="*/ 24 w 26"/>
                <a:gd name="T69" fmla="*/ 36 h 41"/>
                <a:gd name="T70" fmla="*/ 24 w 26"/>
                <a:gd name="T71" fmla="*/ 36 h 41"/>
                <a:gd name="T72" fmla="*/ 26 w 26"/>
                <a:gd name="T73" fmla="*/ 36 h 41"/>
                <a:gd name="T74" fmla="*/ 26 w 26"/>
                <a:gd name="T75" fmla="*/ 36 h 41"/>
                <a:gd name="T76" fmla="*/ 19 w 26"/>
                <a:gd name="T77" fmla="*/ 41 h 41"/>
                <a:gd name="T78" fmla="*/ 17 w 26"/>
                <a:gd name="T79" fmla="*/ 41 h 41"/>
                <a:gd name="T80" fmla="*/ 17 w 26"/>
                <a:gd name="T81" fmla="*/ 35 h 41"/>
                <a:gd name="T82" fmla="*/ 17 w 26"/>
                <a:gd name="T83" fmla="*/ 34 h 41"/>
                <a:gd name="T84" fmla="*/ 17 w 26"/>
                <a:gd name="T85" fmla="*/ 22 h 41"/>
                <a:gd name="T86" fmla="*/ 17 w 26"/>
                <a:gd name="T87" fmla="*/ 19 h 41"/>
                <a:gd name="T88" fmla="*/ 17 w 26"/>
                <a:gd name="T89" fmla="*/ 18 h 41"/>
                <a:gd name="T90" fmla="*/ 16 w 26"/>
                <a:gd name="T91" fmla="*/ 17 h 41"/>
                <a:gd name="T92" fmla="*/ 14 w 26"/>
                <a:gd name="T93" fmla="*/ 17 h 41"/>
                <a:gd name="T94" fmla="*/ 13 w 26"/>
                <a:gd name="T95" fmla="*/ 15 h 41"/>
                <a:gd name="T96" fmla="*/ 12 w 26"/>
                <a:gd name="T97" fmla="*/ 15 h 41"/>
                <a:gd name="T98" fmla="*/ 9 w 26"/>
                <a:gd name="T99" fmla="*/ 15 h 41"/>
                <a:gd name="T100" fmla="*/ 7 w 26"/>
                <a:gd name="T101" fmla="*/ 18 h 41"/>
                <a:gd name="T102" fmla="*/ 6 w 26"/>
                <a:gd name="T103" fmla="*/ 21 h 41"/>
                <a:gd name="T104" fmla="*/ 5 w 26"/>
                <a:gd name="T105" fmla="*/ 25 h 41"/>
                <a:gd name="T106" fmla="*/ 6 w 26"/>
                <a:gd name="T107" fmla="*/ 31 h 41"/>
                <a:gd name="T108" fmla="*/ 7 w 26"/>
                <a:gd name="T109" fmla="*/ 34 h 41"/>
                <a:gd name="T110" fmla="*/ 10 w 26"/>
                <a:gd name="T111" fmla="*/ 36 h 41"/>
                <a:gd name="T112" fmla="*/ 13 w 26"/>
                <a:gd name="T113" fmla="*/ 36 h 41"/>
                <a:gd name="T114" fmla="*/ 16 w 26"/>
                <a:gd name="T115" fmla="*/ 36 h 41"/>
                <a:gd name="T116" fmla="*/ 17 w 26"/>
                <a:gd name="T117" fmla="*/ 34 h 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"/>
                <a:gd name="T178" fmla="*/ 0 h 41"/>
                <a:gd name="T179" fmla="*/ 26 w 26"/>
                <a:gd name="T180" fmla="*/ 41 h 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" h="41">
                  <a:moveTo>
                    <a:pt x="17" y="35"/>
                  </a:moveTo>
                  <a:lnTo>
                    <a:pt x="16" y="38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0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9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7" y="35"/>
                  </a:lnTo>
                  <a:close/>
                  <a:moveTo>
                    <a:pt x="17" y="34"/>
                  </a:moveTo>
                  <a:lnTo>
                    <a:pt x="17" y="22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5" y="25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10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7" name="Freeform 133"/>
            <p:cNvSpPr>
              <a:spLocks noEditPoints="1"/>
            </p:cNvSpPr>
            <p:nvPr/>
          </p:nvSpPr>
          <p:spPr bwMode="auto">
            <a:xfrm>
              <a:off x="3255" y="2359"/>
              <a:ext cx="12" cy="39"/>
            </a:xfrm>
            <a:custGeom>
              <a:avLst/>
              <a:gdLst>
                <a:gd name="T0" fmla="*/ 5 w 12"/>
                <a:gd name="T1" fmla="*/ 0 h 39"/>
                <a:gd name="T2" fmla="*/ 7 w 12"/>
                <a:gd name="T3" fmla="*/ 0 h 39"/>
                <a:gd name="T4" fmla="*/ 8 w 12"/>
                <a:gd name="T5" fmla="*/ 1 h 39"/>
                <a:gd name="T6" fmla="*/ 8 w 12"/>
                <a:gd name="T7" fmla="*/ 3 h 39"/>
                <a:gd name="T8" fmla="*/ 9 w 12"/>
                <a:gd name="T9" fmla="*/ 4 h 39"/>
                <a:gd name="T10" fmla="*/ 8 w 12"/>
                <a:gd name="T11" fmla="*/ 4 h 39"/>
                <a:gd name="T12" fmla="*/ 8 w 12"/>
                <a:gd name="T13" fmla="*/ 5 h 39"/>
                <a:gd name="T14" fmla="*/ 7 w 12"/>
                <a:gd name="T15" fmla="*/ 7 h 39"/>
                <a:gd name="T16" fmla="*/ 5 w 12"/>
                <a:gd name="T17" fmla="*/ 7 h 39"/>
                <a:gd name="T18" fmla="*/ 4 w 12"/>
                <a:gd name="T19" fmla="*/ 7 h 39"/>
                <a:gd name="T20" fmla="*/ 4 w 12"/>
                <a:gd name="T21" fmla="*/ 5 h 39"/>
                <a:gd name="T22" fmla="*/ 2 w 12"/>
                <a:gd name="T23" fmla="*/ 4 h 39"/>
                <a:gd name="T24" fmla="*/ 2 w 12"/>
                <a:gd name="T25" fmla="*/ 4 h 39"/>
                <a:gd name="T26" fmla="*/ 2 w 12"/>
                <a:gd name="T27" fmla="*/ 3 h 39"/>
                <a:gd name="T28" fmla="*/ 4 w 12"/>
                <a:gd name="T29" fmla="*/ 1 h 39"/>
                <a:gd name="T30" fmla="*/ 4 w 12"/>
                <a:gd name="T31" fmla="*/ 0 h 39"/>
                <a:gd name="T32" fmla="*/ 5 w 12"/>
                <a:gd name="T33" fmla="*/ 0 h 39"/>
                <a:gd name="T34" fmla="*/ 8 w 12"/>
                <a:gd name="T35" fmla="*/ 14 h 39"/>
                <a:gd name="T36" fmla="*/ 8 w 12"/>
                <a:gd name="T37" fmla="*/ 34 h 39"/>
                <a:gd name="T38" fmla="*/ 8 w 12"/>
                <a:gd name="T39" fmla="*/ 36 h 39"/>
                <a:gd name="T40" fmla="*/ 8 w 12"/>
                <a:gd name="T41" fmla="*/ 38 h 39"/>
                <a:gd name="T42" fmla="*/ 9 w 12"/>
                <a:gd name="T43" fmla="*/ 38 h 39"/>
                <a:gd name="T44" fmla="*/ 9 w 12"/>
                <a:gd name="T45" fmla="*/ 38 h 39"/>
                <a:gd name="T46" fmla="*/ 11 w 12"/>
                <a:gd name="T47" fmla="*/ 39 h 39"/>
                <a:gd name="T48" fmla="*/ 12 w 12"/>
                <a:gd name="T49" fmla="*/ 39 h 39"/>
                <a:gd name="T50" fmla="*/ 12 w 12"/>
                <a:gd name="T51" fmla="*/ 39 h 39"/>
                <a:gd name="T52" fmla="*/ 0 w 12"/>
                <a:gd name="T53" fmla="*/ 39 h 39"/>
                <a:gd name="T54" fmla="*/ 0 w 12"/>
                <a:gd name="T55" fmla="*/ 39 h 39"/>
                <a:gd name="T56" fmla="*/ 1 w 12"/>
                <a:gd name="T57" fmla="*/ 39 h 39"/>
                <a:gd name="T58" fmla="*/ 2 w 12"/>
                <a:gd name="T59" fmla="*/ 38 h 39"/>
                <a:gd name="T60" fmla="*/ 2 w 12"/>
                <a:gd name="T61" fmla="*/ 38 h 39"/>
                <a:gd name="T62" fmla="*/ 4 w 12"/>
                <a:gd name="T63" fmla="*/ 38 h 39"/>
                <a:gd name="T64" fmla="*/ 4 w 12"/>
                <a:gd name="T65" fmla="*/ 36 h 39"/>
                <a:gd name="T66" fmla="*/ 4 w 12"/>
                <a:gd name="T67" fmla="*/ 34 h 39"/>
                <a:gd name="T68" fmla="*/ 4 w 12"/>
                <a:gd name="T69" fmla="*/ 24 h 39"/>
                <a:gd name="T70" fmla="*/ 4 w 12"/>
                <a:gd name="T71" fmla="*/ 21 h 39"/>
                <a:gd name="T72" fmla="*/ 4 w 12"/>
                <a:gd name="T73" fmla="*/ 18 h 39"/>
                <a:gd name="T74" fmla="*/ 2 w 12"/>
                <a:gd name="T75" fmla="*/ 18 h 39"/>
                <a:gd name="T76" fmla="*/ 2 w 12"/>
                <a:gd name="T77" fmla="*/ 17 h 39"/>
                <a:gd name="T78" fmla="*/ 2 w 12"/>
                <a:gd name="T79" fmla="*/ 17 h 39"/>
                <a:gd name="T80" fmla="*/ 2 w 12"/>
                <a:gd name="T81" fmla="*/ 17 h 39"/>
                <a:gd name="T82" fmla="*/ 1 w 12"/>
                <a:gd name="T83" fmla="*/ 17 h 39"/>
                <a:gd name="T84" fmla="*/ 1 w 12"/>
                <a:gd name="T85" fmla="*/ 17 h 39"/>
                <a:gd name="T86" fmla="*/ 0 w 12"/>
                <a:gd name="T87" fmla="*/ 17 h 39"/>
                <a:gd name="T88" fmla="*/ 7 w 12"/>
                <a:gd name="T89" fmla="*/ 14 h 39"/>
                <a:gd name="T90" fmla="*/ 8 w 12"/>
                <a:gd name="T91" fmla="*/ 14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"/>
                <a:gd name="T139" fmla="*/ 0 h 39"/>
                <a:gd name="T140" fmla="*/ 12 w 12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" h="39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  <a:moveTo>
                    <a:pt x="8" y="14"/>
                  </a:move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8" name="Freeform 134"/>
            <p:cNvSpPr>
              <a:spLocks/>
            </p:cNvSpPr>
            <p:nvPr/>
          </p:nvSpPr>
          <p:spPr bwMode="auto">
            <a:xfrm>
              <a:off x="3270" y="2373"/>
              <a:ext cx="21" cy="27"/>
            </a:xfrm>
            <a:custGeom>
              <a:avLst/>
              <a:gdLst>
                <a:gd name="T0" fmla="*/ 21 w 21"/>
                <a:gd name="T1" fmla="*/ 15 h 27"/>
                <a:gd name="T2" fmla="*/ 20 w 21"/>
                <a:gd name="T3" fmla="*/ 20 h 27"/>
                <a:gd name="T4" fmla="*/ 17 w 21"/>
                <a:gd name="T5" fmla="*/ 24 h 27"/>
                <a:gd name="T6" fmla="*/ 14 w 21"/>
                <a:gd name="T7" fmla="*/ 25 h 27"/>
                <a:gd name="T8" fmla="*/ 11 w 21"/>
                <a:gd name="T9" fmla="*/ 27 h 27"/>
                <a:gd name="T10" fmla="*/ 7 w 21"/>
                <a:gd name="T11" fmla="*/ 25 h 27"/>
                <a:gd name="T12" fmla="*/ 3 w 21"/>
                <a:gd name="T13" fmla="*/ 22 h 27"/>
                <a:gd name="T14" fmla="*/ 1 w 21"/>
                <a:gd name="T15" fmla="*/ 20 h 27"/>
                <a:gd name="T16" fmla="*/ 0 w 21"/>
                <a:gd name="T17" fmla="*/ 17 h 27"/>
                <a:gd name="T18" fmla="*/ 0 w 21"/>
                <a:gd name="T19" fmla="*/ 13 h 27"/>
                <a:gd name="T20" fmla="*/ 0 w 21"/>
                <a:gd name="T21" fmla="*/ 10 h 27"/>
                <a:gd name="T22" fmla="*/ 1 w 21"/>
                <a:gd name="T23" fmla="*/ 5 h 27"/>
                <a:gd name="T24" fmla="*/ 4 w 21"/>
                <a:gd name="T25" fmla="*/ 3 h 27"/>
                <a:gd name="T26" fmla="*/ 7 w 21"/>
                <a:gd name="T27" fmla="*/ 0 h 27"/>
                <a:gd name="T28" fmla="*/ 11 w 21"/>
                <a:gd name="T29" fmla="*/ 0 h 27"/>
                <a:gd name="T30" fmla="*/ 15 w 21"/>
                <a:gd name="T31" fmla="*/ 0 h 27"/>
                <a:gd name="T32" fmla="*/ 18 w 21"/>
                <a:gd name="T33" fmla="*/ 1 h 27"/>
                <a:gd name="T34" fmla="*/ 20 w 21"/>
                <a:gd name="T35" fmla="*/ 4 h 27"/>
                <a:gd name="T36" fmla="*/ 20 w 21"/>
                <a:gd name="T37" fmla="*/ 5 h 27"/>
                <a:gd name="T38" fmla="*/ 20 w 21"/>
                <a:gd name="T39" fmla="*/ 7 h 27"/>
                <a:gd name="T40" fmla="*/ 20 w 21"/>
                <a:gd name="T41" fmla="*/ 7 h 27"/>
                <a:gd name="T42" fmla="*/ 18 w 21"/>
                <a:gd name="T43" fmla="*/ 8 h 27"/>
                <a:gd name="T44" fmla="*/ 18 w 21"/>
                <a:gd name="T45" fmla="*/ 8 h 27"/>
                <a:gd name="T46" fmla="*/ 17 w 21"/>
                <a:gd name="T47" fmla="*/ 7 h 27"/>
                <a:gd name="T48" fmla="*/ 15 w 21"/>
                <a:gd name="T49" fmla="*/ 7 h 27"/>
                <a:gd name="T50" fmla="*/ 15 w 21"/>
                <a:gd name="T51" fmla="*/ 5 h 27"/>
                <a:gd name="T52" fmla="*/ 14 w 21"/>
                <a:gd name="T53" fmla="*/ 4 h 27"/>
                <a:gd name="T54" fmla="*/ 14 w 21"/>
                <a:gd name="T55" fmla="*/ 3 h 27"/>
                <a:gd name="T56" fmla="*/ 14 w 21"/>
                <a:gd name="T57" fmla="*/ 3 h 27"/>
                <a:gd name="T58" fmla="*/ 13 w 21"/>
                <a:gd name="T59" fmla="*/ 1 h 27"/>
                <a:gd name="T60" fmla="*/ 11 w 21"/>
                <a:gd name="T61" fmla="*/ 1 h 27"/>
                <a:gd name="T62" fmla="*/ 8 w 21"/>
                <a:gd name="T63" fmla="*/ 1 h 27"/>
                <a:gd name="T64" fmla="*/ 7 w 21"/>
                <a:gd name="T65" fmla="*/ 3 h 27"/>
                <a:gd name="T66" fmla="*/ 6 w 21"/>
                <a:gd name="T67" fmla="*/ 7 h 27"/>
                <a:gd name="T68" fmla="*/ 4 w 21"/>
                <a:gd name="T69" fmla="*/ 10 h 27"/>
                <a:gd name="T70" fmla="*/ 6 w 21"/>
                <a:gd name="T71" fmla="*/ 14 h 27"/>
                <a:gd name="T72" fmla="*/ 7 w 21"/>
                <a:gd name="T73" fmla="*/ 18 h 27"/>
                <a:gd name="T74" fmla="*/ 10 w 21"/>
                <a:gd name="T75" fmla="*/ 21 h 27"/>
                <a:gd name="T76" fmla="*/ 13 w 21"/>
                <a:gd name="T77" fmla="*/ 21 h 27"/>
                <a:gd name="T78" fmla="*/ 15 w 21"/>
                <a:gd name="T79" fmla="*/ 21 h 27"/>
                <a:gd name="T80" fmla="*/ 18 w 21"/>
                <a:gd name="T81" fmla="*/ 20 h 27"/>
                <a:gd name="T82" fmla="*/ 20 w 21"/>
                <a:gd name="T83" fmla="*/ 18 h 27"/>
                <a:gd name="T84" fmla="*/ 21 w 21"/>
                <a:gd name="T85" fmla="*/ 15 h 27"/>
                <a:gd name="T86" fmla="*/ 21 w 21"/>
                <a:gd name="T87" fmla="*/ 15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27"/>
                <a:gd name="T134" fmla="*/ 21 w 21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27">
                  <a:moveTo>
                    <a:pt x="21" y="15"/>
                  </a:moveTo>
                  <a:lnTo>
                    <a:pt x="20" y="20"/>
                  </a:lnTo>
                  <a:lnTo>
                    <a:pt x="17" y="24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6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9" name="Freeform 135"/>
            <p:cNvSpPr>
              <a:spLocks/>
            </p:cNvSpPr>
            <p:nvPr/>
          </p:nvSpPr>
          <p:spPr bwMode="auto">
            <a:xfrm>
              <a:off x="3294" y="2364"/>
              <a:ext cx="15" cy="36"/>
            </a:xfrm>
            <a:custGeom>
              <a:avLst/>
              <a:gdLst>
                <a:gd name="T0" fmla="*/ 8 w 15"/>
                <a:gd name="T1" fmla="*/ 0 h 36"/>
                <a:gd name="T2" fmla="*/ 8 w 15"/>
                <a:gd name="T3" fmla="*/ 9 h 36"/>
                <a:gd name="T4" fmla="*/ 14 w 15"/>
                <a:gd name="T5" fmla="*/ 9 h 36"/>
                <a:gd name="T6" fmla="*/ 14 w 15"/>
                <a:gd name="T7" fmla="*/ 10 h 36"/>
                <a:gd name="T8" fmla="*/ 8 w 15"/>
                <a:gd name="T9" fmla="*/ 10 h 36"/>
                <a:gd name="T10" fmla="*/ 8 w 15"/>
                <a:gd name="T11" fmla="*/ 27 h 36"/>
                <a:gd name="T12" fmla="*/ 8 w 15"/>
                <a:gd name="T13" fmla="*/ 30 h 36"/>
                <a:gd name="T14" fmla="*/ 10 w 15"/>
                <a:gd name="T15" fmla="*/ 30 h 36"/>
                <a:gd name="T16" fmla="*/ 10 w 15"/>
                <a:gd name="T17" fmla="*/ 31 h 36"/>
                <a:gd name="T18" fmla="*/ 11 w 15"/>
                <a:gd name="T19" fmla="*/ 31 h 36"/>
                <a:gd name="T20" fmla="*/ 12 w 15"/>
                <a:gd name="T21" fmla="*/ 31 h 36"/>
                <a:gd name="T22" fmla="*/ 12 w 15"/>
                <a:gd name="T23" fmla="*/ 31 h 36"/>
                <a:gd name="T24" fmla="*/ 14 w 15"/>
                <a:gd name="T25" fmla="*/ 30 h 36"/>
                <a:gd name="T26" fmla="*/ 14 w 15"/>
                <a:gd name="T27" fmla="*/ 30 h 36"/>
                <a:gd name="T28" fmla="*/ 15 w 15"/>
                <a:gd name="T29" fmla="*/ 30 h 36"/>
                <a:gd name="T30" fmla="*/ 14 w 15"/>
                <a:gd name="T31" fmla="*/ 31 h 36"/>
                <a:gd name="T32" fmla="*/ 12 w 15"/>
                <a:gd name="T33" fmla="*/ 34 h 36"/>
                <a:gd name="T34" fmla="*/ 11 w 15"/>
                <a:gd name="T35" fmla="*/ 34 h 36"/>
                <a:gd name="T36" fmla="*/ 8 w 15"/>
                <a:gd name="T37" fmla="*/ 36 h 36"/>
                <a:gd name="T38" fmla="*/ 7 w 15"/>
                <a:gd name="T39" fmla="*/ 34 h 36"/>
                <a:gd name="T40" fmla="*/ 5 w 15"/>
                <a:gd name="T41" fmla="*/ 34 h 36"/>
                <a:gd name="T42" fmla="*/ 5 w 15"/>
                <a:gd name="T43" fmla="*/ 33 h 36"/>
                <a:gd name="T44" fmla="*/ 4 w 15"/>
                <a:gd name="T45" fmla="*/ 33 h 36"/>
                <a:gd name="T46" fmla="*/ 4 w 15"/>
                <a:gd name="T47" fmla="*/ 30 h 36"/>
                <a:gd name="T48" fmla="*/ 4 w 15"/>
                <a:gd name="T49" fmla="*/ 29 h 36"/>
                <a:gd name="T50" fmla="*/ 4 w 15"/>
                <a:gd name="T51" fmla="*/ 10 h 36"/>
                <a:gd name="T52" fmla="*/ 0 w 15"/>
                <a:gd name="T53" fmla="*/ 10 h 36"/>
                <a:gd name="T54" fmla="*/ 0 w 15"/>
                <a:gd name="T55" fmla="*/ 10 h 36"/>
                <a:gd name="T56" fmla="*/ 1 w 15"/>
                <a:gd name="T57" fmla="*/ 9 h 36"/>
                <a:gd name="T58" fmla="*/ 3 w 15"/>
                <a:gd name="T59" fmla="*/ 7 h 36"/>
                <a:gd name="T60" fmla="*/ 4 w 15"/>
                <a:gd name="T61" fmla="*/ 6 h 36"/>
                <a:gd name="T62" fmla="*/ 5 w 15"/>
                <a:gd name="T63" fmla="*/ 5 h 36"/>
                <a:gd name="T64" fmla="*/ 7 w 15"/>
                <a:gd name="T65" fmla="*/ 3 h 36"/>
                <a:gd name="T66" fmla="*/ 8 w 15"/>
                <a:gd name="T67" fmla="*/ 0 h 36"/>
                <a:gd name="T68" fmla="*/ 8 w 15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6"/>
                <a:gd name="T107" fmla="*/ 15 w 15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6">
                  <a:moveTo>
                    <a:pt x="8" y="0"/>
                  </a:moveTo>
                  <a:lnTo>
                    <a:pt x="8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0" name="Freeform 136"/>
            <p:cNvSpPr>
              <a:spLocks noEditPoints="1"/>
            </p:cNvSpPr>
            <p:nvPr/>
          </p:nvSpPr>
          <p:spPr bwMode="auto">
            <a:xfrm>
              <a:off x="3311" y="2373"/>
              <a:ext cx="23" cy="27"/>
            </a:xfrm>
            <a:custGeom>
              <a:avLst/>
              <a:gdLst>
                <a:gd name="T0" fmla="*/ 12 w 23"/>
                <a:gd name="T1" fmla="*/ 0 h 27"/>
                <a:gd name="T2" fmla="*/ 15 w 23"/>
                <a:gd name="T3" fmla="*/ 0 h 27"/>
                <a:gd name="T4" fmla="*/ 19 w 23"/>
                <a:gd name="T5" fmla="*/ 1 h 27"/>
                <a:gd name="T6" fmla="*/ 21 w 23"/>
                <a:gd name="T7" fmla="*/ 4 h 27"/>
                <a:gd name="T8" fmla="*/ 23 w 23"/>
                <a:gd name="T9" fmla="*/ 8 h 27"/>
                <a:gd name="T10" fmla="*/ 23 w 23"/>
                <a:gd name="T11" fmla="*/ 13 h 27"/>
                <a:gd name="T12" fmla="*/ 23 w 23"/>
                <a:gd name="T13" fmla="*/ 15 h 27"/>
                <a:gd name="T14" fmla="*/ 22 w 23"/>
                <a:gd name="T15" fmla="*/ 20 h 27"/>
                <a:gd name="T16" fmla="*/ 21 w 23"/>
                <a:gd name="T17" fmla="*/ 22 h 27"/>
                <a:gd name="T18" fmla="*/ 18 w 23"/>
                <a:gd name="T19" fmla="*/ 24 h 27"/>
                <a:gd name="T20" fmla="*/ 15 w 23"/>
                <a:gd name="T21" fmla="*/ 25 h 27"/>
                <a:gd name="T22" fmla="*/ 12 w 23"/>
                <a:gd name="T23" fmla="*/ 27 h 27"/>
                <a:gd name="T24" fmla="*/ 8 w 23"/>
                <a:gd name="T25" fmla="*/ 25 h 27"/>
                <a:gd name="T26" fmla="*/ 5 w 23"/>
                <a:gd name="T27" fmla="*/ 24 h 27"/>
                <a:gd name="T28" fmla="*/ 2 w 23"/>
                <a:gd name="T29" fmla="*/ 21 h 27"/>
                <a:gd name="T30" fmla="*/ 1 w 23"/>
                <a:gd name="T31" fmla="*/ 18 h 27"/>
                <a:gd name="T32" fmla="*/ 0 w 23"/>
                <a:gd name="T33" fmla="*/ 13 h 27"/>
                <a:gd name="T34" fmla="*/ 1 w 23"/>
                <a:gd name="T35" fmla="*/ 10 h 27"/>
                <a:gd name="T36" fmla="*/ 1 w 23"/>
                <a:gd name="T37" fmla="*/ 7 h 27"/>
                <a:gd name="T38" fmla="*/ 4 w 23"/>
                <a:gd name="T39" fmla="*/ 3 h 27"/>
                <a:gd name="T40" fmla="*/ 7 w 23"/>
                <a:gd name="T41" fmla="*/ 1 h 27"/>
                <a:gd name="T42" fmla="*/ 9 w 23"/>
                <a:gd name="T43" fmla="*/ 0 h 27"/>
                <a:gd name="T44" fmla="*/ 12 w 23"/>
                <a:gd name="T45" fmla="*/ 0 h 27"/>
                <a:gd name="T46" fmla="*/ 11 w 23"/>
                <a:gd name="T47" fmla="*/ 1 h 27"/>
                <a:gd name="T48" fmla="*/ 9 w 23"/>
                <a:gd name="T49" fmla="*/ 1 h 27"/>
                <a:gd name="T50" fmla="*/ 8 w 23"/>
                <a:gd name="T51" fmla="*/ 3 h 27"/>
                <a:gd name="T52" fmla="*/ 7 w 23"/>
                <a:gd name="T53" fmla="*/ 4 h 27"/>
                <a:gd name="T54" fmla="*/ 5 w 23"/>
                <a:gd name="T55" fmla="*/ 5 h 27"/>
                <a:gd name="T56" fmla="*/ 5 w 23"/>
                <a:gd name="T57" fmla="*/ 8 h 27"/>
                <a:gd name="T58" fmla="*/ 5 w 23"/>
                <a:gd name="T59" fmla="*/ 11 h 27"/>
                <a:gd name="T60" fmla="*/ 5 w 23"/>
                <a:gd name="T61" fmla="*/ 15 h 27"/>
                <a:gd name="T62" fmla="*/ 7 w 23"/>
                <a:gd name="T63" fmla="*/ 21 h 27"/>
                <a:gd name="T64" fmla="*/ 9 w 23"/>
                <a:gd name="T65" fmla="*/ 24 h 27"/>
                <a:gd name="T66" fmla="*/ 14 w 23"/>
                <a:gd name="T67" fmla="*/ 24 h 27"/>
                <a:gd name="T68" fmla="*/ 15 w 23"/>
                <a:gd name="T69" fmla="*/ 24 h 27"/>
                <a:gd name="T70" fmla="*/ 18 w 23"/>
                <a:gd name="T71" fmla="*/ 22 h 27"/>
                <a:gd name="T72" fmla="*/ 19 w 23"/>
                <a:gd name="T73" fmla="*/ 20 h 27"/>
                <a:gd name="T74" fmla="*/ 19 w 23"/>
                <a:gd name="T75" fmla="*/ 14 h 27"/>
                <a:gd name="T76" fmla="*/ 19 w 23"/>
                <a:gd name="T77" fmla="*/ 10 h 27"/>
                <a:gd name="T78" fmla="*/ 18 w 23"/>
                <a:gd name="T79" fmla="*/ 7 h 27"/>
                <a:gd name="T80" fmla="*/ 16 w 23"/>
                <a:gd name="T81" fmla="*/ 4 h 27"/>
                <a:gd name="T82" fmla="*/ 14 w 23"/>
                <a:gd name="T83" fmla="*/ 3 h 27"/>
                <a:gd name="T84" fmla="*/ 11 w 23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27"/>
                <a:gd name="T131" fmla="*/ 23 w 23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27">
                  <a:moveTo>
                    <a:pt x="12" y="0"/>
                  </a:moveTo>
                  <a:lnTo>
                    <a:pt x="15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7" y="21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1" name="Freeform 137"/>
            <p:cNvSpPr>
              <a:spLocks/>
            </p:cNvSpPr>
            <p:nvPr/>
          </p:nvSpPr>
          <p:spPr bwMode="auto">
            <a:xfrm>
              <a:off x="3337" y="2373"/>
              <a:ext cx="19" cy="25"/>
            </a:xfrm>
            <a:custGeom>
              <a:avLst/>
              <a:gdLst>
                <a:gd name="T0" fmla="*/ 9 w 19"/>
                <a:gd name="T1" fmla="*/ 0 h 25"/>
                <a:gd name="T2" fmla="*/ 9 w 19"/>
                <a:gd name="T3" fmla="*/ 5 h 25"/>
                <a:gd name="T4" fmla="*/ 12 w 19"/>
                <a:gd name="T5" fmla="*/ 3 h 25"/>
                <a:gd name="T6" fmla="*/ 13 w 19"/>
                <a:gd name="T7" fmla="*/ 0 h 25"/>
                <a:gd name="T8" fmla="*/ 16 w 19"/>
                <a:gd name="T9" fmla="*/ 0 h 25"/>
                <a:gd name="T10" fmla="*/ 17 w 19"/>
                <a:gd name="T11" fmla="*/ 0 h 25"/>
                <a:gd name="T12" fmla="*/ 19 w 19"/>
                <a:gd name="T13" fmla="*/ 1 h 25"/>
                <a:gd name="T14" fmla="*/ 19 w 19"/>
                <a:gd name="T15" fmla="*/ 1 h 25"/>
                <a:gd name="T16" fmla="*/ 19 w 19"/>
                <a:gd name="T17" fmla="*/ 3 h 25"/>
                <a:gd name="T18" fmla="*/ 19 w 19"/>
                <a:gd name="T19" fmla="*/ 4 h 25"/>
                <a:gd name="T20" fmla="*/ 19 w 19"/>
                <a:gd name="T21" fmla="*/ 5 h 25"/>
                <a:gd name="T22" fmla="*/ 17 w 19"/>
                <a:gd name="T23" fmla="*/ 5 h 25"/>
                <a:gd name="T24" fmla="*/ 17 w 19"/>
                <a:gd name="T25" fmla="*/ 5 h 25"/>
                <a:gd name="T26" fmla="*/ 16 w 19"/>
                <a:gd name="T27" fmla="*/ 5 h 25"/>
                <a:gd name="T28" fmla="*/ 14 w 19"/>
                <a:gd name="T29" fmla="*/ 5 h 25"/>
                <a:gd name="T30" fmla="*/ 14 w 19"/>
                <a:gd name="T31" fmla="*/ 4 h 25"/>
                <a:gd name="T32" fmla="*/ 13 w 19"/>
                <a:gd name="T33" fmla="*/ 4 h 25"/>
                <a:gd name="T34" fmla="*/ 13 w 19"/>
                <a:gd name="T35" fmla="*/ 4 h 25"/>
                <a:gd name="T36" fmla="*/ 12 w 19"/>
                <a:gd name="T37" fmla="*/ 4 h 25"/>
                <a:gd name="T38" fmla="*/ 10 w 19"/>
                <a:gd name="T39" fmla="*/ 5 h 25"/>
                <a:gd name="T40" fmla="*/ 9 w 19"/>
                <a:gd name="T41" fmla="*/ 8 h 25"/>
                <a:gd name="T42" fmla="*/ 9 w 19"/>
                <a:gd name="T43" fmla="*/ 20 h 25"/>
                <a:gd name="T44" fmla="*/ 9 w 19"/>
                <a:gd name="T45" fmla="*/ 21 h 25"/>
                <a:gd name="T46" fmla="*/ 10 w 19"/>
                <a:gd name="T47" fmla="*/ 22 h 25"/>
                <a:gd name="T48" fmla="*/ 10 w 19"/>
                <a:gd name="T49" fmla="*/ 24 h 25"/>
                <a:gd name="T50" fmla="*/ 12 w 19"/>
                <a:gd name="T51" fmla="*/ 24 h 25"/>
                <a:gd name="T52" fmla="*/ 12 w 19"/>
                <a:gd name="T53" fmla="*/ 25 h 25"/>
                <a:gd name="T54" fmla="*/ 14 w 19"/>
                <a:gd name="T55" fmla="*/ 25 h 25"/>
                <a:gd name="T56" fmla="*/ 14 w 19"/>
                <a:gd name="T57" fmla="*/ 25 h 25"/>
                <a:gd name="T58" fmla="*/ 0 w 19"/>
                <a:gd name="T59" fmla="*/ 25 h 25"/>
                <a:gd name="T60" fmla="*/ 0 w 19"/>
                <a:gd name="T61" fmla="*/ 25 h 25"/>
                <a:gd name="T62" fmla="*/ 3 w 19"/>
                <a:gd name="T63" fmla="*/ 25 h 25"/>
                <a:gd name="T64" fmla="*/ 3 w 19"/>
                <a:gd name="T65" fmla="*/ 24 h 25"/>
                <a:gd name="T66" fmla="*/ 4 w 19"/>
                <a:gd name="T67" fmla="*/ 24 h 25"/>
                <a:gd name="T68" fmla="*/ 4 w 19"/>
                <a:gd name="T69" fmla="*/ 22 h 25"/>
                <a:gd name="T70" fmla="*/ 4 w 19"/>
                <a:gd name="T71" fmla="*/ 21 h 25"/>
                <a:gd name="T72" fmla="*/ 4 w 19"/>
                <a:gd name="T73" fmla="*/ 20 h 25"/>
                <a:gd name="T74" fmla="*/ 4 w 19"/>
                <a:gd name="T75" fmla="*/ 10 h 25"/>
                <a:gd name="T76" fmla="*/ 4 w 19"/>
                <a:gd name="T77" fmla="*/ 7 h 25"/>
                <a:gd name="T78" fmla="*/ 4 w 19"/>
                <a:gd name="T79" fmla="*/ 4 h 25"/>
                <a:gd name="T80" fmla="*/ 4 w 19"/>
                <a:gd name="T81" fmla="*/ 4 h 25"/>
                <a:gd name="T82" fmla="*/ 3 w 19"/>
                <a:gd name="T83" fmla="*/ 3 h 25"/>
                <a:gd name="T84" fmla="*/ 3 w 19"/>
                <a:gd name="T85" fmla="*/ 3 h 25"/>
                <a:gd name="T86" fmla="*/ 3 w 19"/>
                <a:gd name="T87" fmla="*/ 3 h 25"/>
                <a:gd name="T88" fmla="*/ 2 w 19"/>
                <a:gd name="T89" fmla="*/ 3 h 25"/>
                <a:gd name="T90" fmla="*/ 2 w 19"/>
                <a:gd name="T91" fmla="*/ 3 h 25"/>
                <a:gd name="T92" fmla="*/ 0 w 19"/>
                <a:gd name="T93" fmla="*/ 3 h 25"/>
                <a:gd name="T94" fmla="*/ 9 w 19"/>
                <a:gd name="T95" fmla="*/ 0 h 25"/>
                <a:gd name="T96" fmla="*/ 9 w 19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5"/>
                <a:gd name="T149" fmla="*/ 19 w 19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5">
                  <a:moveTo>
                    <a:pt x="9" y="0"/>
                  </a:moveTo>
                  <a:lnTo>
                    <a:pt x="9" y="5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9" y="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2" name="Freeform 138"/>
            <p:cNvSpPr>
              <a:spLocks/>
            </p:cNvSpPr>
            <p:nvPr/>
          </p:nvSpPr>
          <p:spPr bwMode="auto">
            <a:xfrm>
              <a:off x="2390" y="2428"/>
              <a:ext cx="44" cy="39"/>
            </a:xfrm>
            <a:custGeom>
              <a:avLst/>
              <a:gdLst>
                <a:gd name="T0" fmla="*/ 17 w 44"/>
                <a:gd name="T1" fmla="*/ 0 h 39"/>
                <a:gd name="T2" fmla="*/ 30 w 44"/>
                <a:gd name="T3" fmla="*/ 29 h 39"/>
                <a:gd name="T4" fmla="*/ 36 w 44"/>
                <a:gd name="T5" fmla="*/ 8 h 39"/>
                <a:gd name="T6" fmla="*/ 36 w 44"/>
                <a:gd name="T7" fmla="*/ 5 h 39"/>
                <a:gd name="T8" fmla="*/ 37 w 44"/>
                <a:gd name="T9" fmla="*/ 4 h 39"/>
                <a:gd name="T10" fmla="*/ 36 w 44"/>
                <a:gd name="T11" fmla="*/ 2 h 39"/>
                <a:gd name="T12" fmla="*/ 36 w 44"/>
                <a:gd name="T13" fmla="*/ 2 h 39"/>
                <a:gd name="T14" fmla="*/ 34 w 44"/>
                <a:gd name="T15" fmla="*/ 1 h 39"/>
                <a:gd name="T16" fmla="*/ 33 w 44"/>
                <a:gd name="T17" fmla="*/ 1 h 39"/>
                <a:gd name="T18" fmla="*/ 33 w 44"/>
                <a:gd name="T19" fmla="*/ 1 h 39"/>
                <a:gd name="T20" fmla="*/ 33 w 44"/>
                <a:gd name="T21" fmla="*/ 1 h 39"/>
                <a:gd name="T22" fmla="*/ 33 w 44"/>
                <a:gd name="T23" fmla="*/ 0 h 39"/>
                <a:gd name="T24" fmla="*/ 44 w 44"/>
                <a:gd name="T25" fmla="*/ 0 h 39"/>
                <a:gd name="T26" fmla="*/ 44 w 44"/>
                <a:gd name="T27" fmla="*/ 1 h 39"/>
                <a:gd name="T28" fmla="*/ 43 w 44"/>
                <a:gd name="T29" fmla="*/ 1 h 39"/>
                <a:gd name="T30" fmla="*/ 41 w 44"/>
                <a:gd name="T31" fmla="*/ 2 h 39"/>
                <a:gd name="T32" fmla="*/ 40 w 44"/>
                <a:gd name="T33" fmla="*/ 2 h 39"/>
                <a:gd name="T34" fmla="*/ 40 w 44"/>
                <a:gd name="T35" fmla="*/ 4 h 39"/>
                <a:gd name="T36" fmla="*/ 38 w 44"/>
                <a:gd name="T37" fmla="*/ 5 h 39"/>
                <a:gd name="T38" fmla="*/ 37 w 44"/>
                <a:gd name="T39" fmla="*/ 8 h 39"/>
                <a:gd name="T40" fmla="*/ 29 w 44"/>
                <a:gd name="T41" fmla="*/ 39 h 39"/>
                <a:gd name="T42" fmla="*/ 27 w 44"/>
                <a:gd name="T43" fmla="*/ 39 h 39"/>
                <a:gd name="T44" fmla="*/ 16 w 44"/>
                <a:gd name="T45" fmla="*/ 7 h 39"/>
                <a:gd name="T46" fmla="*/ 9 w 44"/>
                <a:gd name="T47" fmla="*/ 30 h 39"/>
                <a:gd name="T48" fmla="*/ 9 w 44"/>
                <a:gd name="T49" fmla="*/ 33 h 39"/>
                <a:gd name="T50" fmla="*/ 7 w 44"/>
                <a:gd name="T51" fmla="*/ 35 h 39"/>
                <a:gd name="T52" fmla="*/ 9 w 44"/>
                <a:gd name="T53" fmla="*/ 35 h 39"/>
                <a:gd name="T54" fmla="*/ 9 w 44"/>
                <a:gd name="T55" fmla="*/ 36 h 39"/>
                <a:gd name="T56" fmla="*/ 10 w 44"/>
                <a:gd name="T57" fmla="*/ 36 h 39"/>
                <a:gd name="T58" fmla="*/ 12 w 44"/>
                <a:gd name="T59" fmla="*/ 36 h 39"/>
                <a:gd name="T60" fmla="*/ 12 w 44"/>
                <a:gd name="T61" fmla="*/ 37 h 39"/>
                <a:gd name="T62" fmla="*/ 0 w 44"/>
                <a:gd name="T63" fmla="*/ 37 h 39"/>
                <a:gd name="T64" fmla="*/ 0 w 44"/>
                <a:gd name="T65" fmla="*/ 36 h 39"/>
                <a:gd name="T66" fmla="*/ 2 w 44"/>
                <a:gd name="T67" fmla="*/ 36 h 39"/>
                <a:gd name="T68" fmla="*/ 3 w 44"/>
                <a:gd name="T69" fmla="*/ 36 h 39"/>
                <a:gd name="T70" fmla="*/ 5 w 44"/>
                <a:gd name="T71" fmla="*/ 36 h 39"/>
                <a:gd name="T72" fmla="*/ 5 w 44"/>
                <a:gd name="T73" fmla="*/ 35 h 39"/>
                <a:gd name="T74" fmla="*/ 6 w 44"/>
                <a:gd name="T75" fmla="*/ 33 h 39"/>
                <a:gd name="T76" fmla="*/ 7 w 44"/>
                <a:gd name="T77" fmla="*/ 30 h 39"/>
                <a:gd name="T78" fmla="*/ 14 w 44"/>
                <a:gd name="T79" fmla="*/ 4 h 39"/>
                <a:gd name="T80" fmla="*/ 13 w 44"/>
                <a:gd name="T81" fmla="*/ 2 h 39"/>
                <a:gd name="T82" fmla="*/ 12 w 44"/>
                <a:gd name="T83" fmla="*/ 2 h 39"/>
                <a:gd name="T84" fmla="*/ 10 w 44"/>
                <a:gd name="T85" fmla="*/ 1 h 39"/>
                <a:gd name="T86" fmla="*/ 7 w 44"/>
                <a:gd name="T87" fmla="*/ 1 h 39"/>
                <a:gd name="T88" fmla="*/ 9 w 44"/>
                <a:gd name="T89" fmla="*/ 0 h 39"/>
                <a:gd name="T90" fmla="*/ 17 w 44"/>
                <a:gd name="T91" fmla="*/ 0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39"/>
                <a:gd name="T140" fmla="*/ 44 w 44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39">
                  <a:moveTo>
                    <a:pt x="17" y="0"/>
                  </a:moveTo>
                  <a:lnTo>
                    <a:pt x="30" y="29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7" y="8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3" name="Freeform 139"/>
            <p:cNvSpPr>
              <a:spLocks noEditPoints="1"/>
            </p:cNvSpPr>
            <p:nvPr/>
          </p:nvSpPr>
          <p:spPr bwMode="auto">
            <a:xfrm>
              <a:off x="2428" y="2428"/>
              <a:ext cx="35" cy="37"/>
            </a:xfrm>
            <a:custGeom>
              <a:avLst/>
              <a:gdLst>
                <a:gd name="T0" fmla="*/ 10 w 35"/>
                <a:gd name="T1" fmla="*/ 0 h 37"/>
                <a:gd name="T2" fmla="*/ 24 w 35"/>
                <a:gd name="T3" fmla="*/ 0 h 37"/>
                <a:gd name="T4" fmla="*/ 30 w 35"/>
                <a:gd name="T5" fmla="*/ 1 h 37"/>
                <a:gd name="T6" fmla="*/ 33 w 35"/>
                <a:gd name="T7" fmla="*/ 2 h 37"/>
                <a:gd name="T8" fmla="*/ 34 w 35"/>
                <a:gd name="T9" fmla="*/ 5 h 37"/>
                <a:gd name="T10" fmla="*/ 35 w 35"/>
                <a:gd name="T11" fmla="*/ 8 h 37"/>
                <a:gd name="T12" fmla="*/ 35 w 35"/>
                <a:gd name="T13" fmla="*/ 11 h 37"/>
                <a:gd name="T14" fmla="*/ 34 w 35"/>
                <a:gd name="T15" fmla="*/ 14 h 37"/>
                <a:gd name="T16" fmla="*/ 31 w 35"/>
                <a:gd name="T17" fmla="*/ 16 h 37"/>
                <a:gd name="T18" fmla="*/ 28 w 35"/>
                <a:gd name="T19" fmla="*/ 18 h 37"/>
                <a:gd name="T20" fmla="*/ 26 w 35"/>
                <a:gd name="T21" fmla="*/ 19 h 37"/>
                <a:gd name="T22" fmla="*/ 21 w 35"/>
                <a:gd name="T23" fmla="*/ 19 h 37"/>
                <a:gd name="T24" fmla="*/ 19 w 35"/>
                <a:gd name="T25" fmla="*/ 19 h 37"/>
                <a:gd name="T26" fmla="*/ 16 w 35"/>
                <a:gd name="T27" fmla="*/ 19 h 37"/>
                <a:gd name="T28" fmla="*/ 13 w 35"/>
                <a:gd name="T29" fmla="*/ 30 h 37"/>
                <a:gd name="T30" fmla="*/ 12 w 35"/>
                <a:gd name="T31" fmla="*/ 33 h 37"/>
                <a:gd name="T32" fmla="*/ 12 w 35"/>
                <a:gd name="T33" fmla="*/ 35 h 37"/>
                <a:gd name="T34" fmla="*/ 12 w 35"/>
                <a:gd name="T35" fmla="*/ 35 h 37"/>
                <a:gd name="T36" fmla="*/ 12 w 35"/>
                <a:gd name="T37" fmla="*/ 36 h 37"/>
                <a:gd name="T38" fmla="*/ 13 w 35"/>
                <a:gd name="T39" fmla="*/ 36 h 37"/>
                <a:gd name="T40" fmla="*/ 16 w 35"/>
                <a:gd name="T41" fmla="*/ 36 h 37"/>
                <a:gd name="T42" fmla="*/ 16 w 35"/>
                <a:gd name="T43" fmla="*/ 37 h 37"/>
                <a:gd name="T44" fmla="*/ 0 w 35"/>
                <a:gd name="T45" fmla="*/ 37 h 37"/>
                <a:gd name="T46" fmla="*/ 2 w 35"/>
                <a:gd name="T47" fmla="*/ 36 h 37"/>
                <a:gd name="T48" fmla="*/ 3 w 35"/>
                <a:gd name="T49" fmla="*/ 36 h 37"/>
                <a:gd name="T50" fmla="*/ 5 w 35"/>
                <a:gd name="T51" fmla="*/ 36 h 37"/>
                <a:gd name="T52" fmla="*/ 6 w 35"/>
                <a:gd name="T53" fmla="*/ 33 h 37"/>
                <a:gd name="T54" fmla="*/ 7 w 35"/>
                <a:gd name="T55" fmla="*/ 30 h 37"/>
                <a:gd name="T56" fmla="*/ 13 w 35"/>
                <a:gd name="T57" fmla="*/ 9 h 37"/>
                <a:gd name="T58" fmla="*/ 14 w 35"/>
                <a:gd name="T59" fmla="*/ 5 h 37"/>
                <a:gd name="T60" fmla="*/ 14 w 35"/>
                <a:gd name="T61" fmla="*/ 4 h 37"/>
                <a:gd name="T62" fmla="*/ 14 w 35"/>
                <a:gd name="T63" fmla="*/ 2 h 37"/>
                <a:gd name="T64" fmla="*/ 14 w 35"/>
                <a:gd name="T65" fmla="*/ 2 h 37"/>
                <a:gd name="T66" fmla="*/ 13 w 35"/>
                <a:gd name="T67" fmla="*/ 2 h 37"/>
                <a:gd name="T68" fmla="*/ 10 w 35"/>
                <a:gd name="T69" fmla="*/ 1 h 37"/>
                <a:gd name="T70" fmla="*/ 10 w 35"/>
                <a:gd name="T71" fmla="*/ 0 h 37"/>
                <a:gd name="T72" fmla="*/ 16 w 35"/>
                <a:gd name="T73" fmla="*/ 18 h 37"/>
                <a:gd name="T74" fmla="*/ 19 w 35"/>
                <a:gd name="T75" fmla="*/ 18 h 37"/>
                <a:gd name="T76" fmla="*/ 20 w 35"/>
                <a:gd name="T77" fmla="*/ 18 h 37"/>
                <a:gd name="T78" fmla="*/ 23 w 35"/>
                <a:gd name="T79" fmla="*/ 18 h 37"/>
                <a:gd name="T80" fmla="*/ 26 w 35"/>
                <a:gd name="T81" fmla="*/ 18 h 37"/>
                <a:gd name="T82" fmla="*/ 27 w 35"/>
                <a:gd name="T83" fmla="*/ 15 h 37"/>
                <a:gd name="T84" fmla="*/ 28 w 35"/>
                <a:gd name="T85" fmla="*/ 14 h 37"/>
                <a:gd name="T86" fmla="*/ 30 w 35"/>
                <a:gd name="T87" fmla="*/ 11 h 37"/>
                <a:gd name="T88" fmla="*/ 30 w 35"/>
                <a:gd name="T89" fmla="*/ 8 h 37"/>
                <a:gd name="T90" fmla="*/ 30 w 35"/>
                <a:gd name="T91" fmla="*/ 5 h 37"/>
                <a:gd name="T92" fmla="*/ 28 w 35"/>
                <a:gd name="T93" fmla="*/ 4 h 37"/>
                <a:gd name="T94" fmla="*/ 27 w 35"/>
                <a:gd name="T95" fmla="*/ 2 h 37"/>
                <a:gd name="T96" fmla="*/ 24 w 35"/>
                <a:gd name="T97" fmla="*/ 2 h 37"/>
                <a:gd name="T98" fmla="*/ 23 w 35"/>
                <a:gd name="T99" fmla="*/ 2 h 37"/>
                <a:gd name="T100" fmla="*/ 20 w 35"/>
                <a:gd name="T101" fmla="*/ 2 h 37"/>
                <a:gd name="T102" fmla="*/ 16 w 35"/>
                <a:gd name="T103" fmla="*/ 18 h 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37"/>
                <a:gd name="T158" fmla="*/ 35 w 35"/>
                <a:gd name="T159" fmla="*/ 37 h 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37">
                  <a:moveTo>
                    <a:pt x="10" y="0"/>
                  </a:moveTo>
                  <a:lnTo>
                    <a:pt x="24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8" y="18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10" y="0"/>
                  </a:lnTo>
                  <a:close/>
                  <a:moveTo>
                    <a:pt x="16" y="18"/>
                  </a:moveTo>
                  <a:lnTo>
                    <a:pt x="19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804" name="Picture 1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1" y="2439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05" name="Picture 1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1" y="2439"/>
              <a:ext cx="48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06" name="Picture 1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3" y="2444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07" name="Picture 14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3" y="2444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08" name="Freeform 144"/>
            <p:cNvSpPr>
              <a:spLocks noEditPoints="1"/>
            </p:cNvSpPr>
            <p:nvPr/>
          </p:nvSpPr>
          <p:spPr bwMode="auto">
            <a:xfrm>
              <a:off x="2606" y="2428"/>
              <a:ext cx="36" cy="37"/>
            </a:xfrm>
            <a:custGeom>
              <a:avLst/>
              <a:gdLst>
                <a:gd name="T0" fmla="*/ 10 w 36"/>
                <a:gd name="T1" fmla="*/ 0 h 37"/>
                <a:gd name="T2" fmla="*/ 24 w 36"/>
                <a:gd name="T3" fmla="*/ 0 h 37"/>
                <a:gd name="T4" fmla="*/ 29 w 36"/>
                <a:gd name="T5" fmla="*/ 1 h 37"/>
                <a:gd name="T6" fmla="*/ 33 w 36"/>
                <a:gd name="T7" fmla="*/ 2 h 37"/>
                <a:gd name="T8" fmla="*/ 34 w 36"/>
                <a:gd name="T9" fmla="*/ 5 h 37"/>
                <a:gd name="T10" fmla="*/ 36 w 36"/>
                <a:gd name="T11" fmla="*/ 8 h 37"/>
                <a:gd name="T12" fmla="*/ 34 w 36"/>
                <a:gd name="T13" fmla="*/ 11 h 37"/>
                <a:gd name="T14" fmla="*/ 33 w 36"/>
                <a:gd name="T15" fmla="*/ 14 h 37"/>
                <a:gd name="T16" fmla="*/ 31 w 36"/>
                <a:gd name="T17" fmla="*/ 16 h 37"/>
                <a:gd name="T18" fmla="*/ 29 w 36"/>
                <a:gd name="T19" fmla="*/ 18 h 37"/>
                <a:gd name="T20" fmla="*/ 26 w 36"/>
                <a:gd name="T21" fmla="*/ 19 h 37"/>
                <a:gd name="T22" fmla="*/ 22 w 36"/>
                <a:gd name="T23" fmla="*/ 19 h 37"/>
                <a:gd name="T24" fmla="*/ 19 w 36"/>
                <a:gd name="T25" fmla="*/ 19 h 37"/>
                <a:gd name="T26" fmla="*/ 16 w 36"/>
                <a:gd name="T27" fmla="*/ 19 h 37"/>
                <a:gd name="T28" fmla="*/ 12 w 36"/>
                <a:gd name="T29" fmla="*/ 30 h 37"/>
                <a:gd name="T30" fmla="*/ 12 w 36"/>
                <a:gd name="T31" fmla="*/ 33 h 37"/>
                <a:gd name="T32" fmla="*/ 12 w 36"/>
                <a:gd name="T33" fmla="*/ 35 h 37"/>
                <a:gd name="T34" fmla="*/ 12 w 36"/>
                <a:gd name="T35" fmla="*/ 35 h 37"/>
                <a:gd name="T36" fmla="*/ 12 w 36"/>
                <a:gd name="T37" fmla="*/ 36 h 37"/>
                <a:gd name="T38" fmla="*/ 13 w 36"/>
                <a:gd name="T39" fmla="*/ 36 h 37"/>
                <a:gd name="T40" fmla="*/ 16 w 36"/>
                <a:gd name="T41" fmla="*/ 36 h 37"/>
                <a:gd name="T42" fmla="*/ 16 w 36"/>
                <a:gd name="T43" fmla="*/ 37 h 37"/>
                <a:gd name="T44" fmla="*/ 0 w 36"/>
                <a:gd name="T45" fmla="*/ 37 h 37"/>
                <a:gd name="T46" fmla="*/ 0 w 36"/>
                <a:gd name="T47" fmla="*/ 36 h 37"/>
                <a:gd name="T48" fmla="*/ 3 w 36"/>
                <a:gd name="T49" fmla="*/ 36 h 37"/>
                <a:gd name="T50" fmla="*/ 5 w 36"/>
                <a:gd name="T51" fmla="*/ 36 h 37"/>
                <a:gd name="T52" fmla="*/ 6 w 36"/>
                <a:gd name="T53" fmla="*/ 33 h 37"/>
                <a:gd name="T54" fmla="*/ 7 w 36"/>
                <a:gd name="T55" fmla="*/ 30 h 37"/>
                <a:gd name="T56" fmla="*/ 13 w 36"/>
                <a:gd name="T57" fmla="*/ 9 h 37"/>
                <a:gd name="T58" fmla="*/ 15 w 36"/>
                <a:gd name="T59" fmla="*/ 5 h 37"/>
                <a:gd name="T60" fmla="*/ 15 w 36"/>
                <a:gd name="T61" fmla="*/ 4 h 37"/>
                <a:gd name="T62" fmla="*/ 15 w 36"/>
                <a:gd name="T63" fmla="*/ 2 h 37"/>
                <a:gd name="T64" fmla="*/ 13 w 36"/>
                <a:gd name="T65" fmla="*/ 2 h 37"/>
                <a:gd name="T66" fmla="*/ 13 w 36"/>
                <a:gd name="T67" fmla="*/ 2 h 37"/>
                <a:gd name="T68" fmla="*/ 10 w 36"/>
                <a:gd name="T69" fmla="*/ 1 h 37"/>
                <a:gd name="T70" fmla="*/ 10 w 36"/>
                <a:gd name="T71" fmla="*/ 0 h 37"/>
                <a:gd name="T72" fmla="*/ 16 w 36"/>
                <a:gd name="T73" fmla="*/ 18 h 37"/>
                <a:gd name="T74" fmla="*/ 19 w 36"/>
                <a:gd name="T75" fmla="*/ 18 h 37"/>
                <a:gd name="T76" fmla="*/ 20 w 36"/>
                <a:gd name="T77" fmla="*/ 18 h 37"/>
                <a:gd name="T78" fmla="*/ 23 w 36"/>
                <a:gd name="T79" fmla="*/ 18 h 37"/>
                <a:gd name="T80" fmla="*/ 26 w 36"/>
                <a:gd name="T81" fmla="*/ 18 h 37"/>
                <a:gd name="T82" fmla="*/ 27 w 36"/>
                <a:gd name="T83" fmla="*/ 15 h 37"/>
                <a:gd name="T84" fmla="*/ 29 w 36"/>
                <a:gd name="T85" fmla="*/ 14 h 37"/>
                <a:gd name="T86" fmla="*/ 30 w 36"/>
                <a:gd name="T87" fmla="*/ 11 h 37"/>
                <a:gd name="T88" fmla="*/ 30 w 36"/>
                <a:gd name="T89" fmla="*/ 8 h 37"/>
                <a:gd name="T90" fmla="*/ 30 w 36"/>
                <a:gd name="T91" fmla="*/ 5 h 37"/>
                <a:gd name="T92" fmla="*/ 29 w 36"/>
                <a:gd name="T93" fmla="*/ 4 h 37"/>
                <a:gd name="T94" fmla="*/ 27 w 36"/>
                <a:gd name="T95" fmla="*/ 2 h 37"/>
                <a:gd name="T96" fmla="*/ 24 w 36"/>
                <a:gd name="T97" fmla="*/ 2 h 37"/>
                <a:gd name="T98" fmla="*/ 22 w 36"/>
                <a:gd name="T99" fmla="*/ 2 h 37"/>
                <a:gd name="T100" fmla="*/ 20 w 36"/>
                <a:gd name="T101" fmla="*/ 2 h 37"/>
                <a:gd name="T102" fmla="*/ 16 w 36"/>
                <a:gd name="T103" fmla="*/ 18 h 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37"/>
                <a:gd name="T158" fmla="*/ 36 w 36"/>
                <a:gd name="T159" fmla="*/ 37 h 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37">
                  <a:moveTo>
                    <a:pt x="10" y="0"/>
                  </a:move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4" y="11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10" y="0"/>
                  </a:lnTo>
                  <a:close/>
                  <a:moveTo>
                    <a:pt x="16" y="18"/>
                  </a:moveTo>
                  <a:lnTo>
                    <a:pt x="19" y="18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9" name="Freeform 145"/>
            <p:cNvSpPr>
              <a:spLocks/>
            </p:cNvSpPr>
            <p:nvPr/>
          </p:nvSpPr>
          <p:spPr bwMode="auto">
            <a:xfrm>
              <a:off x="2642" y="2440"/>
              <a:ext cx="21" cy="25"/>
            </a:xfrm>
            <a:custGeom>
              <a:avLst/>
              <a:gdLst>
                <a:gd name="T0" fmla="*/ 2 w 21"/>
                <a:gd name="T1" fmla="*/ 2 h 25"/>
                <a:gd name="T2" fmla="*/ 12 w 21"/>
                <a:gd name="T3" fmla="*/ 0 h 25"/>
                <a:gd name="T4" fmla="*/ 8 w 21"/>
                <a:gd name="T5" fmla="*/ 14 h 25"/>
                <a:gd name="T6" fmla="*/ 11 w 21"/>
                <a:gd name="T7" fmla="*/ 9 h 25"/>
                <a:gd name="T8" fmla="*/ 14 w 21"/>
                <a:gd name="T9" fmla="*/ 6 h 25"/>
                <a:gd name="T10" fmla="*/ 16 w 21"/>
                <a:gd name="T11" fmla="*/ 3 h 25"/>
                <a:gd name="T12" fmla="*/ 18 w 21"/>
                <a:gd name="T13" fmla="*/ 2 h 25"/>
                <a:gd name="T14" fmla="*/ 19 w 21"/>
                <a:gd name="T15" fmla="*/ 0 h 25"/>
                <a:gd name="T16" fmla="*/ 21 w 21"/>
                <a:gd name="T17" fmla="*/ 0 h 25"/>
                <a:gd name="T18" fmla="*/ 21 w 21"/>
                <a:gd name="T19" fmla="*/ 2 h 25"/>
                <a:gd name="T20" fmla="*/ 21 w 21"/>
                <a:gd name="T21" fmla="*/ 2 h 25"/>
                <a:gd name="T22" fmla="*/ 21 w 21"/>
                <a:gd name="T23" fmla="*/ 3 h 25"/>
                <a:gd name="T24" fmla="*/ 21 w 21"/>
                <a:gd name="T25" fmla="*/ 4 h 25"/>
                <a:gd name="T26" fmla="*/ 21 w 21"/>
                <a:gd name="T27" fmla="*/ 7 h 25"/>
                <a:gd name="T28" fmla="*/ 19 w 21"/>
                <a:gd name="T29" fmla="*/ 7 h 25"/>
                <a:gd name="T30" fmla="*/ 19 w 21"/>
                <a:gd name="T31" fmla="*/ 9 h 25"/>
                <a:gd name="T32" fmla="*/ 18 w 21"/>
                <a:gd name="T33" fmla="*/ 9 h 25"/>
                <a:gd name="T34" fmla="*/ 18 w 21"/>
                <a:gd name="T35" fmla="*/ 7 h 25"/>
                <a:gd name="T36" fmla="*/ 18 w 21"/>
                <a:gd name="T37" fmla="*/ 7 h 25"/>
                <a:gd name="T38" fmla="*/ 16 w 21"/>
                <a:gd name="T39" fmla="*/ 6 h 25"/>
                <a:gd name="T40" fmla="*/ 16 w 21"/>
                <a:gd name="T41" fmla="*/ 6 h 25"/>
                <a:gd name="T42" fmla="*/ 16 w 21"/>
                <a:gd name="T43" fmla="*/ 6 h 25"/>
                <a:gd name="T44" fmla="*/ 16 w 21"/>
                <a:gd name="T45" fmla="*/ 6 h 25"/>
                <a:gd name="T46" fmla="*/ 16 w 21"/>
                <a:gd name="T47" fmla="*/ 6 h 25"/>
                <a:gd name="T48" fmla="*/ 16 w 21"/>
                <a:gd name="T49" fmla="*/ 6 h 25"/>
                <a:gd name="T50" fmla="*/ 15 w 21"/>
                <a:gd name="T51" fmla="*/ 6 h 25"/>
                <a:gd name="T52" fmla="*/ 15 w 21"/>
                <a:gd name="T53" fmla="*/ 6 h 25"/>
                <a:gd name="T54" fmla="*/ 14 w 21"/>
                <a:gd name="T55" fmla="*/ 7 h 25"/>
                <a:gd name="T56" fmla="*/ 11 w 21"/>
                <a:gd name="T57" fmla="*/ 10 h 25"/>
                <a:gd name="T58" fmla="*/ 8 w 21"/>
                <a:gd name="T59" fmla="*/ 14 h 25"/>
                <a:gd name="T60" fmla="*/ 8 w 21"/>
                <a:gd name="T61" fmla="*/ 16 h 25"/>
                <a:gd name="T62" fmla="*/ 7 w 21"/>
                <a:gd name="T63" fmla="*/ 18 h 25"/>
                <a:gd name="T64" fmla="*/ 7 w 21"/>
                <a:gd name="T65" fmla="*/ 21 h 25"/>
                <a:gd name="T66" fmla="*/ 5 w 21"/>
                <a:gd name="T67" fmla="*/ 23 h 25"/>
                <a:gd name="T68" fmla="*/ 5 w 21"/>
                <a:gd name="T69" fmla="*/ 25 h 25"/>
                <a:gd name="T70" fmla="*/ 0 w 21"/>
                <a:gd name="T71" fmla="*/ 25 h 25"/>
                <a:gd name="T72" fmla="*/ 5 w 21"/>
                <a:gd name="T73" fmla="*/ 9 h 25"/>
                <a:gd name="T74" fmla="*/ 5 w 21"/>
                <a:gd name="T75" fmla="*/ 6 h 25"/>
                <a:gd name="T76" fmla="*/ 7 w 21"/>
                <a:gd name="T77" fmla="*/ 4 h 25"/>
                <a:gd name="T78" fmla="*/ 7 w 21"/>
                <a:gd name="T79" fmla="*/ 3 h 25"/>
                <a:gd name="T80" fmla="*/ 5 w 21"/>
                <a:gd name="T81" fmla="*/ 3 h 25"/>
                <a:gd name="T82" fmla="*/ 5 w 21"/>
                <a:gd name="T83" fmla="*/ 3 h 25"/>
                <a:gd name="T84" fmla="*/ 4 w 21"/>
                <a:gd name="T85" fmla="*/ 3 h 25"/>
                <a:gd name="T86" fmla="*/ 4 w 21"/>
                <a:gd name="T87" fmla="*/ 3 h 25"/>
                <a:gd name="T88" fmla="*/ 2 w 21"/>
                <a:gd name="T89" fmla="*/ 3 h 25"/>
                <a:gd name="T90" fmla="*/ 2 w 21"/>
                <a:gd name="T91" fmla="*/ 2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"/>
                <a:gd name="T139" fmla="*/ 0 h 25"/>
                <a:gd name="T140" fmla="*/ 21 w 21"/>
                <a:gd name="T141" fmla="*/ 25 h 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" h="25">
                  <a:moveTo>
                    <a:pt x="2" y="2"/>
                  </a:moveTo>
                  <a:lnTo>
                    <a:pt x="12" y="0"/>
                  </a:lnTo>
                  <a:lnTo>
                    <a:pt x="8" y="14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5" y="9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0" name="Freeform 146"/>
            <p:cNvSpPr>
              <a:spLocks noEditPoints="1"/>
            </p:cNvSpPr>
            <p:nvPr/>
          </p:nvSpPr>
          <p:spPr bwMode="auto">
            <a:xfrm>
              <a:off x="2661" y="2440"/>
              <a:ext cx="25" cy="27"/>
            </a:xfrm>
            <a:custGeom>
              <a:avLst/>
              <a:gdLst>
                <a:gd name="T0" fmla="*/ 25 w 25"/>
                <a:gd name="T1" fmla="*/ 9 h 27"/>
                <a:gd name="T2" fmla="*/ 25 w 25"/>
                <a:gd name="T3" fmla="*/ 13 h 27"/>
                <a:gd name="T4" fmla="*/ 23 w 25"/>
                <a:gd name="T5" fmla="*/ 17 h 27"/>
                <a:gd name="T6" fmla="*/ 20 w 25"/>
                <a:gd name="T7" fmla="*/ 21 h 27"/>
                <a:gd name="T8" fmla="*/ 17 w 25"/>
                <a:gd name="T9" fmla="*/ 24 h 27"/>
                <a:gd name="T10" fmla="*/ 13 w 25"/>
                <a:gd name="T11" fmla="*/ 25 h 27"/>
                <a:gd name="T12" fmla="*/ 10 w 25"/>
                <a:gd name="T13" fmla="*/ 27 h 27"/>
                <a:gd name="T14" fmla="*/ 6 w 25"/>
                <a:gd name="T15" fmla="*/ 25 h 27"/>
                <a:gd name="T16" fmla="*/ 3 w 25"/>
                <a:gd name="T17" fmla="*/ 24 h 27"/>
                <a:gd name="T18" fmla="*/ 2 w 25"/>
                <a:gd name="T19" fmla="*/ 21 h 27"/>
                <a:gd name="T20" fmla="*/ 0 w 25"/>
                <a:gd name="T21" fmla="*/ 17 h 27"/>
                <a:gd name="T22" fmla="*/ 2 w 25"/>
                <a:gd name="T23" fmla="*/ 13 h 27"/>
                <a:gd name="T24" fmla="*/ 3 w 25"/>
                <a:gd name="T25" fmla="*/ 10 h 27"/>
                <a:gd name="T26" fmla="*/ 6 w 25"/>
                <a:gd name="T27" fmla="*/ 6 h 27"/>
                <a:gd name="T28" fmla="*/ 10 w 25"/>
                <a:gd name="T29" fmla="*/ 3 h 27"/>
                <a:gd name="T30" fmla="*/ 13 w 25"/>
                <a:gd name="T31" fmla="*/ 2 h 27"/>
                <a:gd name="T32" fmla="*/ 17 w 25"/>
                <a:gd name="T33" fmla="*/ 0 h 27"/>
                <a:gd name="T34" fmla="*/ 20 w 25"/>
                <a:gd name="T35" fmla="*/ 2 h 27"/>
                <a:gd name="T36" fmla="*/ 23 w 25"/>
                <a:gd name="T37" fmla="*/ 3 h 27"/>
                <a:gd name="T38" fmla="*/ 24 w 25"/>
                <a:gd name="T39" fmla="*/ 6 h 27"/>
                <a:gd name="T40" fmla="*/ 25 w 25"/>
                <a:gd name="T41" fmla="*/ 9 h 27"/>
                <a:gd name="T42" fmla="*/ 20 w 25"/>
                <a:gd name="T43" fmla="*/ 7 h 27"/>
                <a:gd name="T44" fmla="*/ 20 w 25"/>
                <a:gd name="T45" fmla="*/ 4 h 27"/>
                <a:gd name="T46" fmla="*/ 20 w 25"/>
                <a:gd name="T47" fmla="*/ 3 h 27"/>
                <a:gd name="T48" fmla="*/ 18 w 25"/>
                <a:gd name="T49" fmla="*/ 2 h 27"/>
                <a:gd name="T50" fmla="*/ 16 w 25"/>
                <a:gd name="T51" fmla="*/ 2 h 27"/>
                <a:gd name="T52" fmla="*/ 14 w 25"/>
                <a:gd name="T53" fmla="*/ 3 h 27"/>
                <a:gd name="T54" fmla="*/ 11 w 25"/>
                <a:gd name="T55" fmla="*/ 4 h 27"/>
                <a:gd name="T56" fmla="*/ 9 w 25"/>
                <a:gd name="T57" fmla="*/ 7 h 27"/>
                <a:gd name="T58" fmla="*/ 7 w 25"/>
                <a:gd name="T59" fmla="*/ 14 h 27"/>
                <a:gd name="T60" fmla="*/ 6 w 25"/>
                <a:gd name="T61" fmla="*/ 20 h 27"/>
                <a:gd name="T62" fmla="*/ 6 w 25"/>
                <a:gd name="T63" fmla="*/ 21 h 27"/>
                <a:gd name="T64" fmla="*/ 7 w 25"/>
                <a:gd name="T65" fmla="*/ 24 h 27"/>
                <a:gd name="T66" fmla="*/ 9 w 25"/>
                <a:gd name="T67" fmla="*/ 24 h 27"/>
                <a:gd name="T68" fmla="*/ 10 w 25"/>
                <a:gd name="T69" fmla="*/ 25 h 27"/>
                <a:gd name="T70" fmla="*/ 13 w 25"/>
                <a:gd name="T71" fmla="*/ 24 h 27"/>
                <a:gd name="T72" fmla="*/ 14 w 25"/>
                <a:gd name="T73" fmla="*/ 23 h 27"/>
                <a:gd name="T74" fmla="*/ 17 w 25"/>
                <a:gd name="T75" fmla="*/ 20 h 27"/>
                <a:gd name="T76" fmla="*/ 20 w 25"/>
                <a:gd name="T77" fmla="*/ 13 h 27"/>
                <a:gd name="T78" fmla="*/ 20 w 25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7"/>
                <a:gd name="T122" fmla="*/ 25 w 25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7">
                  <a:moveTo>
                    <a:pt x="25" y="9"/>
                  </a:moveTo>
                  <a:lnTo>
                    <a:pt x="25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0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5" y="9"/>
                  </a:lnTo>
                  <a:close/>
                  <a:moveTo>
                    <a:pt x="20" y="7"/>
                  </a:moveTo>
                  <a:lnTo>
                    <a:pt x="20" y="4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7" y="14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20" y="1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1" name="Freeform 147"/>
            <p:cNvSpPr>
              <a:spLocks noEditPoints="1"/>
            </p:cNvSpPr>
            <p:nvPr/>
          </p:nvSpPr>
          <p:spPr bwMode="auto">
            <a:xfrm>
              <a:off x="2682" y="2440"/>
              <a:ext cx="34" cy="38"/>
            </a:xfrm>
            <a:custGeom>
              <a:avLst/>
              <a:gdLst>
                <a:gd name="T0" fmla="*/ 17 w 34"/>
                <a:gd name="T1" fmla="*/ 7 h 38"/>
                <a:gd name="T2" fmla="*/ 23 w 34"/>
                <a:gd name="T3" fmla="*/ 2 h 38"/>
                <a:gd name="T4" fmla="*/ 28 w 34"/>
                <a:gd name="T5" fmla="*/ 0 h 38"/>
                <a:gd name="T6" fmla="*/ 32 w 34"/>
                <a:gd name="T7" fmla="*/ 3 h 38"/>
                <a:gd name="T8" fmla="*/ 34 w 34"/>
                <a:gd name="T9" fmla="*/ 7 h 38"/>
                <a:gd name="T10" fmla="*/ 30 w 34"/>
                <a:gd name="T11" fmla="*/ 20 h 38"/>
                <a:gd name="T12" fmla="*/ 21 w 34"/>
                <a:gd name="T13" fmla="*/ 25 h 38"/>
                <a:gd name="T14" fmla="*/ 16 w 34"/>
                <a:gd name="T15" fmla="*/ 27 h 38"/>
                <a:gd name="T16" fmla="*/ 13 w 34"/>
                <a:gd name="T17" fmla="*/ 25 h 38"/>
                <a:gd name="T18" fmla="*/ 10 w 34"/>
                <a:gd name="T19" fmla="*/ 32 h 38"/>
                <a:gd name="T20" fmla="*/ 10 w 34"/>
                <a:gd name="T21" fmla="*/ 35 h 38"/>
                <a:gd name="T22" fmla="*/ 10 w 34"/>
                <a:gd name="T23" fmla="*/ 35 h 38"/>
                <a:gd name="T24" fmla="*/ 11 w 34"/>
                <a:gd name="T25" fmla="*/ 37 h 38"/>
                <a:gd name="T26" fmla="*/ 14 w 34"/>
                <a:gd name="T27" fmla="*/ 37 h 38"/>
                <a:gd name="T28" fmla="*/ 0 w 34"/>
                <a:gd name="T29" fmla="*/ 38 h 38"/>
                <a:gd name="T30" fmla="*/ 3 w 34"/>
                <a:gd name="T31" fmla="*/ 37 h 38"/>
                <a:gd name="T32" fmla="*/ 6 w 34"/>
                <a:gd name="T33" fmla="*/ 34 h 38"/>
                <a:gd name="T34" fmla="*/ 13 w 34"/>
                <a:gd name="T35" fmla="*/ 7 h 38"/>
                <a:gd name="T36" fmla="*/ 14 w 34"/>
                <a:gd name="T37" fmla="*/ 4 h 38"/>
                <a:gd name="T38" fmla="*/ 13 w 34"/>
                <a:gd name="T39" fmla="*/ 3 h 38"/>
                <a:gd name="T40" fmla="*/ 11 w 34"/>
                <a:gd name="T41" fmla="*/ 3 h 38"/>
                <a:gd name="T42" fmla="*/ 10 w 34"/>
                <a:gd name="T43" fmla="*/ 3 h 38"/>
                <a:gd name="T44" fmla="*/ 18 w 34"/>
                <a:gd name="T45" fmla="*/ 0 h 38"/>
                <a:gd name="T46" fmla="*/ 14 w 34"/>
                <a:gd name="T47" fmla="*/ 24 h 38"/>
                <a:gd name="T48" fmla="*/ 18 w 34"/>
                <a:gd name="T49" fmla="*/ 25 h 38"/>
                <a:gd name="T50" fmla="*/ 23 w 34"/>
                <a:gd name="T51" fmla="*/ 23 h 38"/>
                <a:gd name="T52" fmla="*/ 25 w 34"/>
                <a:gd name="T53" fmla="*/ 20 h 38"/>
                <a:gd name="T54" fmla="*/ 27 w 34"/>
                <a:gd name="T55" fmla="*/ 16 h 38"/>
                <a:gd name="T56" fmla="*/ 28 w 34"/>
                <a:gd name="T57" fmla="*/ 10 h 38"/>
                <a:gd name="T58" fmla="*/ 28 w 34"/>
                <a:gd name="T59" fmla="*/ 6 h 38"/>
                <a:gd name="T60" fmla="*/ 27 w 34"/>
                <a:gd name="T61" fmla="*/ 3 h 38"/>
                <a:gd name="T62" fmla="*/ 23 w 34"/>
                <a:gd name="T63" fmla="*/ 4 h 38"/>
                <a:gd name="T64" fmla="*/ 17 w 34"/>
                <a:gd name="T65" fmla="*/ 10 h 38"/>
                <a:gd name="T66" fmla="*/ 13 w 34"/>
                <a:gd name="T67" fmla="*/ 23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"/>
                <a:gd name="T103" fmla="*/ 0 h 38"/>
                <a:gd name="T104" fmla="*/ 34 w 34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" h="38">
                  <a:moveTo>
                    <a:pt x="18" y="0"/>
                  </a:moveTo>
                  <a:lnTo>
                    <a:pt x="17" y="7"/>
                  </a:lnTo>
                  <a:lnTo>
                    <a:pt x="20" y="4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2" y="14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1" y="25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8" y="0"/>
                  </a:lnTo>
                  <a:close/>
                  <a:moveTo>
                    <a:pt x="13" y="23"/>
                  </a:moveTo>
                  <a:lnTo>
                    <a:pt x="14" y="24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2" name="Freeform 148"/>
            <p:cNvSpPr>
              <a:spLocks noEditPoints="1"/>
            </p:cNvSpPr>
            <p:nvPr/>
          </p:nvSpPr>
          <p:spPr bwMode="auto">
            <a:xfrm>
              <a:off x="2717" y="2440"/>
              <a:ext cx="23" cy="27"/>
            </a:xfrm>
            <a:custGeom>
              <a:avLst/>
              <a:gdLst>
                <a:gd name="T0" fmla="*/ 6 w 23"/>
                <a:gd name="T1" fmla="*/ 16 h 27"/>
                <a:gd name="T2" fmla="*/ 6 w 23"/>
                <a:gd name="T3" fmla="*/ 16 h 27"/>
                <a:gd name="T4" fmla="*/ 6 w 23"/>
                <a:gd name="T5" fmla="*/ 17 h 27"/>
                <a:gd name="T6" fmla="*/ 6 w 23"/>
                <a:gd name="T7" fmla="*/ 20 h 27"/>
                <a:gd name="T8" fmla="*/ 7 w 23"/>
                <a:gd name="T9" fmla="*/ 21 h 27"/>
                <a:gd name="T10" fmla="*/ 9 w 23"/>
                <a:gd name="T11" fmla="*/ 23 h 27"/>
                <a:gd name="T12" fmla="*/ 12 w 23"/>
                <a:gd name="T13" fmla="*/ 23 h 27"/>
                <a:gd name="T14" fmla="*/ 13 w 23"/>
                <a:gd name="T15" fmla="*/ 23 h 27"/>
                <a:gd name="T16" fmla="*/ 14 w 23"/>
                <a:gd name="T17" fmla="*/ 23 h 27"/>
                <a:gd name="T18" fmla="*/ 17 w 23"/>
                <a:gd name="T19" fmla="*/ 21 h 27"/>
                <a:gd name="T20" fmla="*/ 20 w 23"/>
                <a:gd name="T21" fmla="*/ 18 h 27"/>
                <a:gd name="T22" fmla="*/ 20 w 23"/>
                <a:gd name="T23" fmla="*/ 20 h 27"/>
                <a:gd name="T24" fmla="*/ 16 w 23"/>
                <a:gd name="T25" fmla="*/ 23 h 27"/>
                <a:gd name="T26" fmla="*/ 13 w 23"/>
                <a:gd name="T27" fmla="*/ 25 h 27"/>
                <a:gd name="T28" fmla="*/ 9 w 23"/>
                <a:gd name="T29" fmla="*/ 27 h 27"/>
                <a:gd name="T30" fmla="*/ 6 w 23"/>
                <a:gd name="T31" fmla="*/ 25 h 27"/>
                <a:gd name="T32" fmla="*/ 3 w 23"/>
                <a:gd name="T33" fmla="*/ 24 h 27"/>
                <a:gd name="T34" fmla="*/ 2 w 23"/>
                <a:gd name="T35" fmla="*/ 21 h 27"/>
                <a:gd name="T36" fmla="*/ 0 w 23"/>
                <a:gd name="T37" fmla="*/ 18 h 27"/>
                <a:gd name="T38" fmla="*/ 2 w 23"/>
                <a:gd name="T39" fmla="*/ 14 h 27"/>
                <a:gd name="T40" fmla="*/ 3 w 23"/>
                <a:gd name="T41" fmla="*/ 10 h 27"/>
                <a:gd name="T42" fmla="*/ 6 w 23"/>
                <a:gd name="T43" fmla="*/ 6 h 27"/>
                <a:gd name="T44" fmla="*/ 9 w 23"/>
                <a:gd name="T45" fmla="*/ 3 h 27"/>
                <a:gd name="T46" fmla="*/ 13 w 23"/>
                <a:gd name="T47" fmla="*/ 2 h 27"/>
                <a:gd name="T48" fmla="*/ 17 w 23"/>
                <a:gd name="T49" fmla="*/ 0 h 27"/>
                <a:gd name="T50" fmla="*/ 20 w 23"/>
                <a:gd name="T51" fmla="*/ 0 h 27"/>
                <a:gd name="T52" fmla="*/ 21 w 23"/>
                <a:gd name="T53" fmla="*/ 2 h 27"/>
                <a:gd name="T54" fmla="*/ 23 w 23"/>
                <a:gd name="T55" fmla="*/ 3 h 27"/>
                <a:gd name="T56" fmla="*/ 23 w 23"/>
                <a:gd name="T57" fmla="*/ 4 h 27"/>
                <a:gd name="T58" fmla="*/ 23 w 23"/>
                <a:gd name="T59" fmla="*/ 7 h 27"/>
                <a:gd name="T60" fmla="*/ 21 w 23"/>
                <a:gd name="T61" fmla="*/ 9 h 27"/>
                <a:gd name="T62" fmla="*/ 19 w 23"/>
                <a:gd name="T63" fmla="*/ 11 h 27"/>
                <a:gd name="T64" fmla="*/ 14 w 23"/>
                <a:gd name="T65" fmla="*/ 13 h 27"/>
                <a:gd name="T66" fmla="*/ 10 w 23"/>
                <a:gd name="T67" fmla="*/ 14 h 27"/>
                <a:gd name="T68" fmla="*/ 6 w 23"/>
                <a:gd name="T69" fmla="*/ 16 h 27"/>
                <a:gd name="T70" fmla="*/ 6 w 23"/>
                <a:gd name="T71" fmla="*/ 14 h 27"/>
                <a:gd name="T72" fmla="*/ 10 w 23"/>
                <a:gd name="T73" fmla="*/ 13 h 27"/>
                <a:gd name="T74" fmla="*/ 12 w 23"/>
                <a:gd name="T75" fmla="*/ 13 h 27"/>
                <a:gd name="T76" fmla="*/ 14 w 23"/>
                <a:gd name="T77" fmla="*/ 10 h 27"/>
                <a:gd name="T78" fmla="*/ 17 w 23"/>
                <a:gd name="T79" fmla="*/ 9 h 27"/>
                <a:gd name="T80" fmla="*/ 19 w 23"/>
                <a:gd name="T81" fmla="*/ 6 h 27"/>
                <a:gd name="T82" fmla="*/ 19 w 23"/>
                <a:gd name="T83" fmla="*/ 4 h 27"/>
                <a:gd name="T84" fmla="*/ 19 w 23"/>
                <a:gd name="T85" fmla="*/ 3 h 27"/>
                <a:gd name="T86" fmla="*/ 17 w 23"/>
                <a:gd name="T87" fmla="*/ 3 h 27"/>
                <a:gd name="T88" fmla="*/ 17 w 23"/>
                <a:gd name="T89" fmla="*/ 2 h 27"/>
                <a:gd name="T90" fmla="*/ 16 w 23"/>
                <a:gd name="T91" fmla="*/ 2 h 27"/>
                <a:gd name="T92" fmla="*/ 13 w 23"/>
                <a:gd name="T93" fmla="*/ 3 h 27"/>
                <a:gd name="T94" fmla="*/ 10 w 23"/>
                <a:gd name="T95" fmla="*/ 4 h 27"/>
                <a:gd name="T96" fmla="*/ 7 w 23"/>
                <a:gd name="T97" fmla="*/ 9 h 27"/>
                <a:gd name="T98" fmla="*/ 6 w 23"/>
                <a:gd name="T99" fmla="*/ 14 h 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27"/>
                <a:gd name="T152" fmla="*/ 23 w 23"/>
                <a:gd name="T153" fmla="*/ 27 h 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27">
                  <a:moveTo>
                    <a:pt x="6" y="16"/>
                  </a:moveTo>
                  <a:lnTo>
                    <a:pt x="6" y="16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10" y="13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3" name="Freeform 149"/>
            <p:cNvSpPr>
              <a:spLocks/>
            </p:cNvSpPr>
            <p:nvPr/>
          </p:nvSpPr>
          <p:spPr bwMode="auto">
            <a:xfrm>
              <a:off x="2743" y="2440"/>
              <a:ext cx="21" cy="25"/>
            </a:xfrm>
            <a:custGeom>
              <a:avLst/>
              <a:gdLst>
                <a:gd name="T0" fmla="*/ 1 w 21"/>
                <a:gd name="T1" fmla="*/ 2 h 25"/>
                <a:gd name="T2" fmla="*/ 11 w 21"/>
                <a:gd name="T3" fmla="*/ 0 h 25"/>
                <a:gd name="T4" fmla="*/ 7 w 21"/>
                <a:gd name="T5" fmla="*/ 14 h 25"/>
                <a:gd name="T6" fmla="*/ 9 w 21"/>
                <a:gd name="T7" fmla="*/ 9 h 25"/>
                <a:gd name="T8" fmla="*/ 12 w 21"/>
                <a:gd name="T9" fmla="*/ 6 h 25"/>
                <a:gd name="T10" fmla="*/ 15 w 21"/>
                <a:gd name="T11" fmla="*/ 3 h 25"/>
                <a:gd name="T12" fmla="*/ 16 w 21"/>
                <a:gd name="T13" fmla="*/ 2 h 25"/>
                <a:gd name="T14" fmla="*/ 19 w 21"/>
                <a:gd name="T15" fmla="*/ 0 h 25"/>
                <a:gd name="T16" fmla="*/ 19 w 21"/>
                <a:gd name="T17" fmla="*/ 0 h 25"/>
                <a:gd name="T18" fmla="*/ 21 w 21"/>
                <a:gd name="T19" fmla="*/ 2 h 25"/>
                <a:gd name="T20" fmla="*/ 21 w 21"/>
                <a:gd name="T21" fmla="*/ 2 h 25"/>
                <a:gd name="T22" fmla="*/ 21 w 21"/>
                <a:gd name="T23" fmla="*/ 3 h 25"/>
                <a:gd name="T24" fmla="*/ 21 w 21"/>
                <a:gd name="T25" fmla="*/ 4 h 25"/>
                <a:gd name="T26" fmla="*/ 19 w 21"/>
                <a:gd name="T27" fmla="*/ 7 h 25"/>
                <a:gd name="T28" fmla="*/ 19 w 21"/>
                <a:gd name="T29" fmla="*/ 7 h 25"/>
                <a:gd name="T30" fmla="*/ 18 w 21"/>
                <a:gd name="T31" fmla="*/ 9 h 25"/>
                <a:gd name="T32" fmla="*/ 18 w 21"/>
                <a:gd name="T33" fmla="*/ 9 h 25"/>
                <a:gd name="T34" fmla="*/ 16 w 21"/>
                <a:gd name="T35" fmla="*/ 7 h 25"/>
                <a:gd name="T36" fmla="*/ 16 w 21"/>
                <a:gd name="T37" fmla="*/ 7 h 25"/>
                <a:gd name="T38" fmla="*/ 16 w 21"/>
                <a:gd name="T39" fmla="*/ 6 h 25"/>
                <a:gd name="T40" fmla="*/ 16 w 21"/>
                <a:gd name="T41" fmla="*/ 6 h 25"/>
                <a:gd name="T42" fmla="*/ 16 w 21"/>
                <a:gd name="T43" fmla="*/ 6 h 25"/>
                <a:gd name="T44" fmla="*/ 16 w 21"/>
                <a:gd name="T45" fmla="*/ 6 h 25"/>
                <a:gd name="T46" fmla="*/ 15 w 21"/>
                <a:gd name="T47" fmla="*/ 6 h 25"/>
                <a:gd name="T48" fmla="*/ 15 w 21"/>
                <a:gd name="T49" fmla="*/ 6 h 25"/>
                <a:gd name="T50" fmla="*/ 15 w 21"/>
                <a:gd name="T51" fmla="*/ 6 h 25"/>
                <a:gd name="T52" fmla="*/ 14 w 21"/>
                <a:gd name="T53" fmla="*/ 6 h 25"/>
                <a:gd name="T54" fmla="*/ 12 w 21"/>
                <a:gd name="T55" fmla="*/ 7 h 25"/>
                <a:gd name="T56" fmla="*/ 11 w 21"/>
                <a:gd name="T57" fmla="*/ 10 h 25"/>
                <a:gd name="T58" fmla="*/ 8 w 21"/>
                <a:gd name="T59" fmla="*/ 14 h 25"/>
                <a:gd name="T60" fmla="*/ 7 w 21"/>
                <a:gd name="T61" fmla="*/ 16 h 25"/>
                <a:gd name="T62" fmla="*/ 7 w 21"/>
                <a:gd name="T63" fmla="*/ 18 h 25"/>
                <a:gd name="T64" fmla="*/ 5 w 21"/>
                <a:gd name="T65" fmla="*/ 21 h 25"/>
                <a:gd name="T66" fmla="*/ 5 w 21"/>
                <a:gd name="T67" fmla="*/ 23 h 25"/>
                <a:gd name="T68" fmla="*/ 4 w 21"/>
                <a:gd name="T69" fmla="*/ 25 h 25"/>
                <a:gd name="T70" fmla="*/ 0 w 21"/>
                <a:gd name="T71" fmla="*/ 25 h 25"/>
                <a:gd name="T72" fmla="*/ 4 w 21"/>
                <a:gd name="T73" fmla="*/ 9 h 25"/>
                <a:gd name="T74" fmla="*/ 5 w 21"/>
                <a:gd name="T75" fmla="*/ 6 h 25"/>
                <a:gd name="T76" fmla="*/ 5 w 21"/>
                <a:gd name="T77" fmla="*/ 4 h 25"/>
                <a:gd name="T78" fmla="*/ 5 w 21"/>
                <a:gd name="T79" fmla="*/ 3 h 25"/>
                <a:gd name="T80" fmla="*/ 5 w 21"/>
                <a:gd name="T81" fmla="*/ 3 h 25"/>
                <a:gd name="T82" fmla="*/ 4 w 21"/>
                <a:gd name="T83" fmla="*/ 3 h 25"/>
                <a:gd name="T84" fmla="*/ 4 w 21"/>
                <a:gd name="T85" fmla="*/ 3 h 25"/>
                <a:gd name="T86" fmla="*/ 2 w 21"/>
                <a:gd name="T87" fmla="*/ 3 h 25"/>
                <a:gd name="T88" fmla="*/ 1 w 21"/>
                <a:gd name="T89" fmla="*/ 3 h 25"/>
                <a:gd name="T90" fmla="*/ 1 w 21"/>
                <a:gd name="T91" fmla="*/ 2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"/>
                <a:gd name="T139" fmla="*/ 0 h 25"/>
                <a:gd name="T140" fmla="*/ 21 w 21"/>
                <a:gd name="T141" fmla="*/ 25 h 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" h="25">
                  <a:moveTo>
                    <a:pt x="1" y="2"/>
                  </a:moveTo>
                  <a:lnTo>
                    <a:pt x="11" y="0"/>
                  </a:lnTo>
                  <a:lnTo>
                    <a:pt x="7" y="14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4" name="Freeform 150"/>
            <p:cNvSpPr>
              <a:spLocks/>
            </p:cNvSpPr>
            <p:nvPr/>
          </p:nvSpPr>
          <p:spPr bwMode="auto">
            <a:xfrm>
              <a:off x="2764" y="2451"/>
              <a:ext cx="15" cy="5"/>
            </a:xfrm>
            <a:custGeom>
              <a:avLst/>
              <a:gdLst>
                <a:gd name="T0" fmla="*/ 15 w 15"/>
                <a:gd name="T1" fmla="*/ 0 h 5"/>
                <a:gd name="T2" fmla="*/ 14 w 15"/>
                <a:gd name="T3" fmla="*/ 5 h 5"/>
                <a:gd name="T4" fmla="*/ 0 w 15"/>
                <a:gd name="T5" fmla="*/ 5 h 5"/>
                <a:gd name="T6" fmla="*/ 1 w 15"/>
                <a:gd name="T7" fmla="*/ 0 h 5"/>
                <a:gd name="T8" fmla="*/ 15 w 1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"/>
                <a:gd name="T17" fmla="*/ 15 w 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">
                  <a:moveTo>
                    <a:pt x="15" y="0"/>
                  </a:moveTo>
                  <a:lnTo>
                    <a:pt x="14" y="5"/>
                  </a:lnTo>
                  <a:lnTo>
                    <a:pt x="0" y="5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5" name="Freeform 151"/>
            <p:cNvSpPr>
              <a:spLocks/>
            </p:cNvSpPr>
            <p:nvPr/>
          </p:nvSpPr>
          <p:spPr bwMode="auto">
            <a:xfrm>
              <a:off x="2779" y="2428"/>
              <a:ext cx="43" cy="39"/>
            </a:xfrm>
            <a:custGeom>
              <a:avLst/>
              <a:gdLst>
                <a:gd name="T0" fmla="*/ 17 w 43"/>
                <a:gd name="T1" fmla="*/ 0 h 39"/>
                <a:gd name="T2" fmla="*/ 29 w 43"/>
                <a:gd name="T3" fmla="*/ 29 h 39"/>
                <a:gd name="T4" fmla="*/ 35 w 43"/>
                <a:gd name="T5" fmla="*/ 8 h 39"/>
                <a:gd name="T6" fmla="*/ 36 w 43"/>
                <a:gd name="T7" fmla="*/ 5 h 39"/>
                <a:gd name="T8" fmla="*/ 36 w 43"/>
                <a:gd name="T9" fmla="*/ 4 h 39"/>
                <a:gd name="T10" fmla="*/ 36 w 43"/>
                <a:gd name="T11" fmla="*/ 2 h 39"/>
                <a:gd name="T12" fmla="*/ 35 w 43"/>
                <a:gd name="T13" fmla="*/ 2 h 39"/>
                <a:gd name="T14" fmla="*/ 35 w 43"/>
                <a:gd name="T15" fmla="*/ 1 h 39"/>
                <a:gd name="T16" fmla="*/ 32 w 43"/>
                <a:gd name="T17" fmla="*/ 1 h 39"/>
                <a:gd name="T18" fmla="*/ 32 w 43"/>
                <a:gd name="T19" fmla="*/ 1 h 39"/>
                <a:gd name="T20" fmla="*/ 32 w 43"/>
                <a:gd name="T21" fmla="*/ 1 h 39"/>
                <a:gd name="T22" fmla="*/ 32 w 43"/>
                <a:gd name="T23" fmla="*/ 0 h 39"/>
                <a:gd name="T24" fmla="*/ 43 w 43"/>
                <a:gd name="T25" fmla="*/ 0 h 39"/>
                <a:gd name="T26" fmla="*/ 43 w 43"/>
                <a:gd name="T27" fmla="*/ 1 h 39"/>
                <a:gd name="T28" fmla="*/ 42 w 43"/>
                <a:gd name="T29" fmla="*/ 1 h 39"/>
                <a:gd name="T30" fmla="*/ 41 w 43"/>
                <a:gd name="T31" fmla="*/ 2 h 39"/>
                <a:gd name="T32" fmla="*/ 39 w 43"/>
                <a:gd name="T33" fmla="*/ 2 h 39"/>
                <a:gd name="T34" fmla="*/ 39 w 43"/>
                <a:gd name="T35" fmla="*/ 4 h 39"/>
                <a:gd name="T36" fmla="*/ 38 w 43"/>
                <a:gd name="T37" fmla="*/ 5 h 39"/>
                <a:gd name="T38" fmla="*/ 38 w 43"/>
                <a:gd name="T39" fmla="*/ 8 h 39"/>
                <a:gd name="T40" fmla="*/ 28 w 43"/>
                <a:gd name="T41" fmla="*/ 39 h 39"/>
                <a:gd name="T42" fmla="*/ 28 w 43"/>
                <a:gd name="T43" fmla="*/ 39 h 39"/>
                <a:gd name="T44" fmla="*/ 15 w 43"/>
                <a:gd name="T45" fmla="*/ 7 h 39"/>
                <a:gd name="T46" fmla="*/ 8 w 43"/>
                <a:gd name="T47" fmla="*/ 30 h 39"/>
                <a:gd name="T48" fmla="*/ 8 w 43"/>
                <a:gd name="T49" fmla="*/ 33 h 39"/>
                <a:gd name="T50" fmla="*/ 8 w 43"/>
                <a:gd name="T51" fmla="*/ 35 h 39"/>
                <a:gd name="T52" fmla="*/ 8 w 43"/>
                <a:gd name="T53" fmla="*/ 35 h 39"/>
                <a:gd name="T54" fmla="*/ 8 w 43"/>
                <a:gd name="T55" fmla="*/ 36 h 39"/>
                <a:gd name="T56" fmla="*/ 10 w 43"/>
                <a:gd name="T57" fmla="*/ 36 h 39"/>
                <a:gd name="T58" fmla="*/ 11 w 43"/>
                <a:gd name="T59" fmla="*/ 36 h 39"/>
                <a:gd name="T60" fmla="*/ 11 w 43"/>
                <a:gd name="T61" fmla="*/ 37 h 39"/>
                <a:gd name="T62" fmla="*/ 0 w 43"/>
                <a:gd name="T63" fmla="*/ 37 h 39"/>
                <a:gd name="T64" fmla="*/ 0 w 43"/>
                <a:gd name="T65" fmla="*/ 36 h 39"/>
                <a:gd name="T66" fmla="*/ 3 w 43"/>
                <a:gd name="T67" fmla="*/ 36 h 39"/>
                <a:gd name="T68" fmla="*/ 3 w 43"/>
                <a:gd name="T69" fmla="*/ 36 h 39"/>
                <a:gd name="T70" fmla="*/ 4 w 43"/>
                <a:gd name="T71" fmla="*/ 36 h 39"/>
                <a:gd name="T72" fmla="*/ 6 w 43"/>
                <a:gd name="T73" fmla="*/ 35 h 39"/>
                <a:gd name="T74" fmla="*/ 6 w 43"/>
                <a:gd name="T75" fmla="*/ 33 h 39"/>
                <a:gd name="T76" fmla="*/ 7 w 43"/>
                <a:gd name="T77" fmla="*/ 30 h 39"/>
                <a:gd name="T78" fmla="*/ 14 w 43"/>
                <a:gd name="T79" fmla="*/ 4 h 39"/>
                <a:gd name="T80" fmla="*/ 13 w 43"/>
                <a:gd name="T81" fmla="*/ 2 h 39"/>
                <a:gd name="T82" fmla="*/ 11 w 43"/>
                <a:gd name="T83" fmla="*/ 2 h 39"/>
                <a:gd name="T84" fmla="*/ 10 w 43"/>
                <a:gd name="T85" fmla="*/ 1 h 39"/>
                <a:gd name="T86" fmla="*/ 8 w 43"/>
                <a:gd name="T87" fmla="*/ 1 h 39"/>
                <a:gd name="T88" fmla="*/ 8 w 43"/>
                <a:gd name="T89" fmla="*/ 0 h 39"/>
                <a:gd name="T90" fmla="*/ 17 w 43"/>
                <a:gd name="T91" fmla="*/ 0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9"/>
                <a:gd name="T140" fmla="*/ 43 w 43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9">
                  <a:moveTo>
                    <a:pt x="17" y="0"/>
                  </a:moveTo>
                  <a:lnTo>
                    <a:pt x="29" y="29"/>
                  </a:lnTo>
                  <a:lnTo>
                    <a:pt x="35" y="8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28" y="39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6" name="Freeform 152"/>
            <p:cNvSpPr>
              <a:spLocks noEditPoints="1"/>
            </p:cNvSpPr>
            <p:nvPr/>
          </p:nvSpPr>
          <p:spPr bwMode="auto">
            <a:xfrm>
              <a:off x="2820" y="2440"/>
              <a:ext cx="24" cy="27"/>
            </a:xfrm>
            <a:custGeom>
              <a:avLst/>
              <a:gdLst>
                <a:gd name="T0" fmla="*/ 24 w 24"/>
                <a:gd name="T1" fmla="*/ 9 h 27"/>
                <a:gd name="T2" fmla="*/ 24 w 24"/>
                <a:gd name="T3" fmla="*/ 13 h 27"/>
                <a:gd name="T4" fmla="*/ 22 w 24"/>
                <a:gd name="T5" fmla="*/ 17 h 27"/>
                <a:gd name="T6" fmla="*/ 19 w 24"/>
                <a:gd name="T7" fmla="*/ 21 h 27"/>
                <a:gd name="T8" fmla="*/ 15 w 24"/>
                <a:gd name="T9" fmla="*/ 24 h 27"/>
                <a:gd name="T10" fmla="*/ 12 w 24"/>
                <a:gd name="T11" fmla="*/ 25 h 27"/>
                <a:gd name="T12" fmla="*/ 8 w 24"/>
                <a:gd name="T13" fmla="*/ 27 h 27"/>
                <a:gd name="T14" fmla="*/ 4 w 24"/>
                <a:gd name="T15" fmla="*/ 25 h 27"/>
                <a:gd name="T16" fmla="*/ 1 w 24"/>
                <a:gd name="T17" fmla="*/ 24 h 27"/>
                <a:gd name="T18" fmla="*/ 0 w 24"/>
                <a:gd name="T19" fmla="*/ 21 h 27"/>
                <a:gd name="T20" fmla="*/ 0 w 24"/>
                <a:gd name="T21" fmla="*/ 17 h 27"/>
                <a:gd name="T22" fmla="*/ 0 w 24"/>
                <a:gd name="T23" fmla="*/ 13 h 27"/>
                <a:gd name="T24" fmla="*/ 1 w 24"/>
                <a:gd name="T25" fmla="*/ 10 h 27"/>
                <a:gd name="T26" fmla="*/ 4 w 24"/>
                <a:gd name="T27" fmla="*/ 6 h 27"/>
                <a:gd name="T28" fmla="*/ 8 w 24"/>
                <a:gd name="T29" fmla="*/ 3 h 27"/>
                <a:gd name="T30" fmla="*/ 12 w 24"/>
                <a:gd name="T31" fmla="*/ 2 h 27"/>
                <a:gd name="T32" fmla="*/ 15 w 24"/>
                <a:gd name="T33" fmla="*/ 0 h 27"/>
                <a:gd name="T34" fmla="*/ 19 w 24"/>
                <a:gd name="T35" fmla="*/ 2 h 27"/>
                <a:gd name="T36" fmla="*/ 22 w 24"/>
                <a:gd name="T37" fmla="*/ 3 h 27"/>
                <a:gd name="T38" fmla="*/ 24 w 24"/>
                <a:gd name="T39" fmla="*/ 6 h 27"/>
                <a:gd name="T40" fmla="*/ 24 w 24"/>
                <a:gd name="T41" fmla="*/ 9 h 27"/>
                <a:gd name="T42" fmla="*/ 19 w 24"/>
                <a:gd name="T43" fmla="*/ 7 h 27"/>
                <a:gd name="T44" fmla="*/ 19 w 24"/>
                <a:gd name="T45" fmla="*/ 4 h 27"/>
                <a:gd name="T46" fmla="*/ 18 w 24"/>
                <a:gd name="T47" fmla="*/ 3 h 27"/>
                <a:gd name="T48" fmla="*/ 17 w 24"/>
                <a:gd name="T49" fmla="*/ 2 h 27"/>
                <a:gd name="T50" fmla="*/ 15 w 24"/>
                <a:gd name="T51" fmla="*/ 2 h 27"/>
                <a:gd name="T52" fmla="*/ 12 w 24"/>
                <a:gd name="T53" fmla="*/ 3 h 27"/>
                <a:gd name="T54" fmla="*/ 10 w 24"/>
                <a:gd name="T55" fmla="*/ 4 h 27"/>
                <a:gd name="T56" fmla="*/ 8 w 24"/>
                <a:gd name="T57" fmla="*/ 7 h 27"/>
                <a:gd name="T58" fmla="*/ 5 w 24"/>
                <a:gd name="T59" fmla="*/ 14 h 27"/>
                <a:gd name="T60" fmla="*/ 4 w 24"/>
                <a:gd name="T61" fmla="*/ 20 h 27"/>
                <a:gd name="T62" fmla="*/ 5 w 24"/>
                <a:gd name="T63" fmla="*/ 21 h 27"/>
                <a:gd name="T64" fmla="*/ 5 w 24"/>
                <a:gd name="T65" fmla="*/ 24 h 27"/>
                <a:gd name="T66" fmla="*/ 7 w 24"/>
                <a:gd name="T67" fmla="*/ 24 h 27"/>
                <a:gd name="T68" fmla="*/ 8 w 24"/>
                <a:gd name="T69" fmla="*/ 25 h 27"/>
                <a:gd name="T70" fmla="*/ 11 w 24"/>
                <a:gd name="T71" fmla="*/ 24 h 27"/>
                <a:gd name="T72" fmla="*/ 14 w 24"/>
                <a:gd name="T73" fmla="*/ 23 h 27"/>
                <a:gd name="T74" fmla="*/ 15 w 24"/>
                <a:gd name="T75" fmla="*/ 20 h 27"/>
                <a:gd name="T76" fmla="*/ 18 w 24"/>
                <a:gd name="T77" fmla="*/ 13 h 27"/>
                <a:gd name="T78" fmla="*/ 19 w 24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"/>
                <a:gd name="T121" fmla="*/ 0 h 27"/>
                <a:gd name="T122" fmla="*/ 24 w 24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" h="27">
                  <a:moveTo>
                    <a:pt x="24" y="9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4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4" y="9"/>
                  </a:lnTo>
                  <a:close/>
                  <a:moveTo>
                    <a:pt x="19" y="7"/>
                  </a:move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7"/>
                  </a:lnTo>
                  <a:lnTo>
                    <a:pt x="5" y="14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8" y="1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7" name="Freeform 153"/>
            <p:cNvSpPr>
              <a:spLocks/>
            </p:cNvSpPr>
            <p:nvPr/>
          </p:nvSpPr>
          <p:spPr bwMode="auto">
            <a:xfrm>
              <a:off x="2848" y="2440"/>
              <a:ext cx="26" cy="27"/>
            </a:xfrm>
            <a:custGeom>
              <a:avLst/>
              <a:gdLst>
                <a:gd name="T0" fmla="*/ 21 w 26"/>
                <a:gd name="T1" fmla="*/ 18 h 27"/>
                <a:gd name="T2" fmla="*/ 19 w 26"/>
                <a:gd name="T3" fmla="*/ 23 h 27"/>
                <a:gd name="T4" fmla="*/ 19 w 26"/>
                <a:gd name="T5" fmla="*/ 24 h 27"/>
                <a:gd name="T6" fmla="*/ 21 w 26"/>
                <a:gd name="T7" fmla="*/ 24 h 27"/>
                <a:gd name="T8" fmla="*/ 21 w 26"/>
                <a:gd name="T9" fmla="*/ 23 h 27"/>
                <a:gd name="T10" fmla="*/ 24 w 26"/>
                <a:gd name="T11" fmla="*/ 20 h 27"/>
                <a:gd name="T12" fmla="*/ 22 w 26"/>
                <a:gd name="T13" fmla="*/ 24 h 27"/>
                <a:gd name="T14" fmla="*/ 19 w 26"/>
                <a:gd name="T15" fmla="*/ 25 h 27"/>
                <a:gd name="T16" fmla="*/ 17 w 26"/>
                <a:gd name="T17" fmla="*/ 25 h 27"/>
                <a:gd name="T18" fmla="*/ 15 w 26"/>
                <a:gd name="T19" fmla="*/ 25 h 27"/>
                <a:gd name="T20" fmla="*/ 15 w 26"/>
                <a:gd name="T21" fmla="*/ 23 h 27"/>
                <a:gd name="T22" fmla="*/ 17 w 26"/>
                <a:gd name="T23" fmla="*/ 20 h 27"/>
                <a:gd name="T24" fmla="*/ 18 w 26"/>
                <a:gd name="T25" fmla="*/ 13 h 27"/>
                <a:gd name="T26" fmla="*/ 12 w 26"/>
                <a:gd name="T27" fmla="*/ 21 h 27"/>
                <a:gd name="T28" fmla="*/ 7 w 26"/>
                <a:gd name="T29" fmla="*/ 25 h 27"/>
                <a:gd name="T30" fmla="*/ 4 w 26"/>
                <a:gd name="T31" fmla="*/ 25 h 27"/>
                <a:gd name="T32" fmla="*/ 1 w 26"/>
                <a:gd name="T33" fmla="*/ 24 h 27"/>
                <a:gd name="T34" fmla="*/ 1 w 26"/>
                <a:gd name="T35" fmla="*/ 21 h 27"/>
                <a:gd name="T36" fmla="*/ 5 w 26"/>
                <a:gd name="T37" fmla="*/ 9 h 27"/>
                <a:gd name="T38" fmla="*/ 7 w 26"/>
                <a:gd name="T39" fmla="*/ 4 h 27"/>
                <a:gd name="T40" fmla="*/ 7 w 26"/>
                <a:gd name="T41" fmla="*/ 4 h 27"/>
                <a:gd name="T42" fmla="*/ 5 w 26"/>
                <a:gd name="T43" fmla="*/ 3 h 27"/>
                <a:gd name="T44" fmla="*/ 4 w 26"/>
                <a:gd name="T45" fmla="*/ 4 h 27"/>
                <a:gd name="T46" fmla="*/ 1 w 26"/>
                <a:gd name="T47" fmla="*/ 7 h 27"/>
                <a:gd name="T48" fmla="*/ 3 w 26"/>
                <a:gd name="T49" fmla="*/ 3 h 27"/>
                <a:gd name="T50" fmla="*/ 7 w 26"/>
                <a:gd name="T51" fmla="*/ 0 h 27"/>
                <a:gd name="T52" fmla="*/ 10 w 26"/>
                <a:gd name="T53" fmla="*/ 0 h 27"/>
                <a:gd name="T54" fmla="*/ 11 w 26"/>
                <a:gd name="T55" fmla="*/ 3 h 27"/>
                <a:gd name="T56" fmla="*/ 11 w 26"/>
                <a:gd name="T57" fmla="*/ 6 h 27"/>
                <a:gd name="T58" fmla="*/ 7 w 26"/>
                <a:gd name="T59" fmla="*/ 17 h 27"/>
                <a:gd name="T60" fmla="*/ 5 w 26"/>
                <a:gd name="T61" fmla="*/ 23 h 27"/>
                <a:gd name="T62" fmla="*/ 7 w 26"/>
                <a:gd name="T63" fmla="*/ 23 h 27"/>
                <a:gd name="T64" fmla="*/ 7 w 26"/>
                <a:gd name="T65" fmla="*/ 23 h 27"/>
                <a:gd name="T66" fmla="*/ 10 w 26"/>
                <a:gd name="T67" fmla="*/ 23 h 27"/>
                <a:gd name="T68" fmla="*/ 14 w 26"/>
                <a:gd name="T69" fmla="*/ 18 h 27"/>
                <a:gd name="T70" fmla="*/ 18 w 26"/>
                <a:gd name="T71" fmla="*/ 13 h 27"/>
                <a:gd name="T72" fmla="*/ 21 w 26"/>
                <a:gd name="T73" fmla="*/ 4 h 27"/>
                <a:gd name="T74" fmla="*/ 26 w 26"/>
                <a:gd name="T75" fmla="*/ 2 h 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27"/>
                <a:gd name="T116" fmla="*/ 26 w 26"/>
                <a:gd name="T117" fmla="*/ 27 h 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27">
                  <a:moveTo>
                    <a:pt x="26" y="2"/>
                  </a:moveTo>
                  <a:lnTo>
                    <a:pt x="21" y="18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8" y="13"/>
                  </a:lnTo>
                  <a:lnTo>
                    <a:pt x="15" y="17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7" y="25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7"/>
                  </a:lnTo>
                  <a:lnTo>
                    <a:pt x="5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5" y="16"/>
                  </a:lnTo>
                  <a:lnTo>
                    <a:pt x="18" y="13"/>
                  </a:lnTo>
                  <a:lnTo>
                    <a:pt x="19" y="9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8" name="Freeform 154"/>
            <p:cNvSpPr>
              <a:spLocks/>
            </p:cNvSpPr>
            <p:nvPr/>
          </p:nvSpPr>
          <p:spPr bwMode="auto">
            <a:xfrm>
              <a:off x="2876" y="2440"/>
              <a:ext cx="25" cy="27"/>
            </a:xfrm>
            <a:custGeom>
              <a:avLst/>
              <a:gdLst>
                <a:gd name="T0" fmla="*/ 7 w 25"/>
                <a:gd name="T1" fmla="*/ 13 h 27"/>
                <a:gd name="T2" fmla="*/ 14 w 25"/>
                <a:gd name="T3" fmla="*/ 6 h 27"/>
                <a:gd name="T4" fmla="*/ 18 w 25"/>
                <a:gd name="T5" fmla="*/ 2 h 27"/>
                <a:gd name="T6" fmla="*/ 22 w 25"/>
                <a:gd name="T7" fmla="*/ 0 h 27"/>
                <a:gd name="T8" fmla="*/ 25 w 25"/>
                <a:gd name="T9" fmla="*/ 3 h 27"/>
                <a:gd name="T10" fmla="*/ 25 w 25"/>
                <a:gd name="T11" fmla="*/ 6 h 27"/>
                <a:gd name="T12" fmla="*/ 21 w 25"/>
                <a:gd name="T13" fmla="*/ 20 h 27"/>
                <a:gd name="T14" fmla="*/ 19 w 25"/>
                <a:gd name="T15" fmla="*/ 23 h 27"/>
                <a:gd name="T16" fmla="*/ 19 w 25"/>
                <a:gd name="T17" fmla="*/ 23 h 27"/>
                <a:gd name="T18" fmla="*/ 21 w 25"/>
                <a:gd name="T19" fmla="*/ 24 h 27"/>
                <a:gd name="T20" fmla="*/ 21 w 25"/>
                <a:gd name="T21" fmla="*/ 23 h 27"/>
                <a:gd name="T22" fmla="*/ 24 w 25"/>
                <a:gd name="T23" fmla="*/ 20 h 27"/>
                <a:gd name="T24" fmla="*/ 22 w 25"/>
                <a:gd name="T25" fmla="*/ 23 h 27"/>
                <a:gd name="T26" fmla="*/ 18 w 25"/>
                <a:gd name="T27" fmla="*/ 25 h 27"/>
                <a:gd name="T28" fmla="*/ 17 w 25"/>
                <a:gd name="T29" fmla="*/ 25 h 27"/>
                <a:gd name="T30" fmla="*/ 15 w 25"/>
                <a:gd name="T31" fmla="*/ 25 h 27"/>
                <a:gd name="T32" fmla="*/ 15 w 25"/>
                <a:gd name="T33" fmla="*/ 23 h 27"/>
                <a:gd name="T34" fmla="*/ 19 w 25"/>
                <a:gd name="T35" fmla="*/ 9 h 27"/>
                <a:gd name="T36" fmla="*/ 21 w 25"/>
                <a:gd name="T37" fmla="*/ 6 h 27"/>
                <a:gd name="T38" fmla="*/ 19 w 25"/>
                <a:gd name="T39" fmla="*/ 4 h 27"/>
                <a:gd name="T40" fmla="*/ 19 w 25"/>
                <a:gd name="T41" fmla="*/ 4 h 27"/>
                <a:gd name="T42" fmla="*/ 17 w 25"/>
                <a:gd name="T43" fmla="*/ 4 h 27"/>
                <a:gd name="T44" fmla="*/ 12 w 25"/>
                <a:gd name="T45" fmla="*/ 9 h 27"/>
                <a:gd name="T46" fmla="*/ 7 w 25"/>
                <a:gd name="T47" fmla="*/ 16 h 27"/>
                <a:gd name="T48" fmla="*/ 5 w 25"/>
                <a:gd name="T49" fmla="*/ 21 h 27"/>
                <a:gd name="T50" fmla="*/ 0 w 25"/>
                <a:gd name="T51" fmla="*/ 25 h 27"/>
                <a:gd name="T52" fmla="*/ 5 w 25"/>
                <a:gd name="T53" fmla="*/ 6 h 27"/>
                <a:gd name="T54" fmla="*/ 5 w 25"/>
                <a:gd name="T55" fmla="*/ 3 h 27"/>
                <a:gd name="T56" fmla="*/ 4 w 25"/>
                <a:gd name="T57" fmla="*/ 3 h 27"/>
                <a:gd name="T58" fmla="*/ 3 w 25"/>
                <a:gd name="T59" fmla="*/ 3 h 27"/>
                <a:gd name="T60" fmla="*/ 1 w 25"/>
                <a:gd name="T61" fmla="*/ 3 h 27"/>
                <a:gd name="T62" fmla="*/ 11 w 25"/>
                <a:gd name="T63" fmla="*/ 0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27"/>
                <a:gd name="T98" fmla="*/ 25 w 25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27">
                  <a:moveTo>
                    <a:pt x="11" y="0"/>
                  </a:moveTo>
                  <a:lnTo>
                    <a:pt x="7" y="13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4" y="9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7" y="20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9" name="Freeform 155"/>
            <p:cNvSpPr>
              <a:spLocks/>
            </p:cNvSpPr>
            <p:nvPr/>
          </p:nvSpPr>
          <p:spPr bwMode="auto">
            <a:xfrm>
              <a:off x="2982" y="2428"/>
              <a:ext cx="12" cy="49"/>
            </a:xfrm>
            <a:custGeom>
              <a:avLst/>
              <a:gdLst>
                <a:gd name="T0" fmla="*/ 12 w 12"/>
                <a:gd name="T1" fmla="*/ 49 h 49"/>
                <a:gd name="T2" fmla="*/ 0 w 12"/>
                <a:gd name="T3" fmla="*/ 49 h 49"/>
                <a:gd name="T4" fmla="*/ 0 w 12"/>
                <a:gd name="T5" fmla="*/ 0 h 49"/>
                <a:gd name="T6" fmla="*/ 12 w 12"/>
                <a:gd name="T7" fmla="*/ 0 h 49"/>
                <a:gd name="T8" fmla="*/ 12 w 12"/>
                <a:gd name="T9" fmla="*/ 1 h 49"/>
                <a:gd name="T10" fmla="*/ 5 w 12"/>
                <a:gd name="T11" fmla="*/ 1 h 49"/>
                <a:gd name="T12" fmla="*/ 5 w 12"/>
                <a:gd name="T13" fmla="*/ 47 h 49"/>
                <a:gd name="T14" fmla="*/ 12 w 12"/>
                <a:gd name="T15" fmla="*/ 47 h 49"/>
                <a:gd name="T16" fmla="*/ 12 w 12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5" y="1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0" name="Freeform 156"/>
            <p:cNvSpPr>
              <a:spLocks/>
            </p:cNvSpPr>
            <p:nvPr/>
          </p:nvSpPr>
          <p:spPr bwMode="auto">
            <a:xfrm>
              <a:off x="3002" y="2428"/>
              <a:ext cx="15" cy="37"/>
            </a:xfrm>
            <a:custGeom>
              <a:avLst/>
              <a:gdLst>
                <a:gd name="T0" fmla="*/ 0 w 15"/>
                <a:gd name="T1" fmla="*/ 4 h 37"/>
                <a:gd name="T2" fmla="*/ 10 w 15"/>
                <a:gd name="T3" fmla="*/ 0 h 37"/>
                <a:gd name="T4" fmla="*/ 10 w 15"/>
                <a:gd name="T5" fmla="*/ 0 h 37"/>
                <a:gd name="T6" fmla="*/ 10 w 15"/>
                <a:gd name="T7" fmla="*/ 32 h 37"/>
                <a:gd name="T8" fmla="*/ 10 w 15"/>
                <a:gd name="T9" fmla="*/ 33 h 37"/>
                <a:gd name="T10" fmla="*/ 10 w 15"/>
                <a:gd name="T11" fmla="*/ 36 h 37"/>
                <a:gd name="T12" fmla="*/ 11 w 15"/>
                <a:gd name="T13" fmla="*/ 36 h 37"/>
                <a:gd name="T14" fmla="*/ 11 w 15"/>
                <a:gd name="T15" fmla="*/ 36 h 37"/>
                <a:gd name="T16" fmla="*/ 13 w 15"/>
                <a:gd name="T17" fmla="*/ 37 h 37"/>
                <a:gd name="T18" fmla="*/ 15 w 15"/>
                <a:gd name="T19" fmla="*/ 37 h 37"/>
                <a:gd name="T20" fmla="*/ 15 w 15"/>
                <a:gd name="T21" fmla="*/ 37 h 37"/>
                <a:gd name="T22" fmla="*/ 1 w 15"/>
                <a:gd name="T23" fmla="*/ 37 h 37"/>
                <a:gd name="T24" fmla="*/ 1 w 15"/>
                <a:gd name="T25" fmla="*/ 37 h 37"/>
                <a:gd name="T26" fmla="*/ 3 w 15"/>
                <a:gd name="T27" fmla="*/ 37 h 37"/>
                <a:gd name="T28" fmla="*/ 4 w 15"/>
                <a:gd name="T29" fmla="*/ 36 h 37"/>
                <a:gd name="T30" fmla="*/ 4 w 15"/>
                <a:gd name="T31" fmla="*/ 36 h 37"/>
                <a:gd name="T32" fmla="*/ 6 w 15"/>
                <a:gd name="T33" fmla="*/ 36 h 37"/>
                <a:gd name="T34" fmla="*/ 6 w 15"/>
                <a:gd name="T35" fmla="*/ 35 h 37"/>
                <a:gd name="T36" fmla="*/ 6 w 15"/>
                <a:gd name="T37" fmla="*/ 32 h 37"/>
                <a:gd name="T38" fmla="*/ 6 w 15"/>
                <a:gd name="T39" fmla="*/ 11 h 37"/>
                <a:gd name="T40" fmla="*/ 6 w 15"/>
                <a:gd name="T41" fmla="*/ 7 h 37"/>
                <a:gd name="T42" fmla="*/ 6 w 15"/>
                <a:gd name="T43" fmla="*/ 5 h 37"/>
                <a:gd name="T44" fmla="*/ 6 w 15"/>
                <a:gd name="T45" fmla="*/ 4 h 37"/>
                <a:gd name="T46" fmla="*/ 4 w 15"/>
                <a:gd name="T47" fmla="*/ 4 h 37"/>
                <a:gd name="T48" fmla="*/ 4 w 15"/>
                <a:gd name="T49" fmla="*/ 4 h 37"/>
                <a:gd name="T50" fmla="*/ 3 w 15"/>
                <a:gd name="T51" fmla="*/ 4 h 37"/>
                <a:gd name="T52" fmla="*/ 3 w 15"/>
                <a:gd name="T53" fmla="*/ 4 h 37"/>
                <a:gd name="T54" fmla="*/ 0 w 15"/>
                <a:gd name="T55" fmla="*/ 4 h 37"/>
                <a:gd name="T56" fmla="*/ 0 w 15"/>
                <a:gd name="T57" fmla="*/ 4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37"/>
                <a:gd name="T89" fmla="*/ 15 w 15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37">
                  <a:moveTo>
                    <a:pt x="0" y="4"/>
                  </a:moveTo>
                  <a:lnTo>
                    <a:pt x="10" y="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Freeform 157"/>
            <p:cNvSpPr>
              <a:spLocks/>
            </p:cNvSpPr>
            <p:nvPr/>
          </p:nvSpPr>
          <p:spPr bwMode="auto">
            <a:xfrm>
              <a:off x="3027" y="2460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14 h 14"/>
                <a:gd name="T4" fmla="*/ 3 w 7"/>
                <a:gd name="T5" fmla="*/ 12 h 14"/>
                <a:gd name="T6" fmla="*/ 4 w 7"/>
                <a:gd name="T7" fmla="*/ 11 h 14"/>
                <a:gd name="T8" fmla="*/ 6 w 7"/>
                <a:gd name="T9" fmla="*/ 8 h 14"/>
                <a:gd name="T10" fmla="*/ 6 w 7"/>
                <a:gd name="T11" fmla="*/ 7 h 14"/>
                <a:gd name="T12" fmla="*/ 6 w 7"/>
                <a:gd name="T13" fmla="*/ 5 h 14"/>
                <a:gd name="T14" fmla="*/ 6 w 7"/>
                <a:gd name="T15" fmla="*/ 5 h 14"/>
                <a:gd name="T16" fmla="*/ 6 w 7"/>
                <a:gd name="T17" fmla="*/ 5 h 14"/>
                <a:gd name="T18" fmla="*/ 6 w 7"/>
                <a:gd name="T19" fmla="*/ 5 h 14"/>
                <a:gd name="T20" fmla="*/ 4 w 7"/>
                <a:gd name="T21" fmla="*/ 5 h 14"/>
                <a:gd name="T22" fmla="*/ 4 w 7"/>
                <a:gd name="T23" fmla="*/ 5 h 14"/>
                <a:gd name="T24" fmla="*/ 3 w 7"/>
                <a:gd name="T25" fmla="*/ 7 h 14"/>
                <a:gd name="T26" fmla="*/ 3 w 7"/>
                <a:gd name="T27" fmla="*/ 7 h 14"/>
                <a:gd name="T28" fmla="*/ 2 w 7"/>
                <a:gd name="T29" fmla="*/ 5 h 14"/>
                <a:gd name="T30" fmla="*/ 0 w 7"/>
                <a:gd name="T31" fmla="*/ 5 h 14"/>
                <a:gd name="T32" fmla="*/ 0 w 7"/>
                <a:gd name="T33" fmla="*/ 4 h 14"/>
                <a:gd name="T34" fmla="*/ 0 w 7"/>
                <a:gd name="T35" fmla="*/ 3 h 14"/>
                <a:gd name="T36" fmla="*/ 0 w 7"/>
                <a:gd name="T37" fmla="*/ 1 h 14"/>
                <a:gd name="T38" fmla="*/ 0 w 7"/>
                <a:gd name="T39" fmla="*/ 1 h 14"/>
                <a:gd name="T40" fmla="*/ 2 w 7"/>
                <a:gd name="T41" fmla="*/ 0 h 14"/>
                <a:gd name="T42" fmla="*/ 3 w 7"/>
                <a:gd name="T43" fmla="*/ 0 h 14"/>
                <a:gd name="T44" fmla="*/ 4 w 7"/>
                <a:gd name="T45" fmla="*/ 0 h 14"/>
                <a:gd name="T46" fmla="*/ 6 w 7"/>
                <a:gd name="T47" fmla="*/ 1 h 14"/>
                <a:gd name="T48" fmla="*/ 7 w 7"/>
                <a:gd name="T49" fmla="*/ 3 h 14"/>
                <a:gd name="T50" fmla="*/ 7 w 7"/>
                <a:gd name="T51" fmla="*/ 5 h 14"/>
                <a:gd name="T52" fmla="*/ 7 w 7"/>
                <a:gd name="T53" fmla="*/ 8 h 14"/>
                <a:gd name="T54" fmla="*/ 6 w 7"/>
                <a:gd name="T55" fmla="*/ 11 h 14"/>
                <a:gd name="T56" fmla="*/ 3 w 7"/>
                <a:gd name="T57" fmla="*/ 12 h 14"/>
                <a:gd name="T58" fmla="*/ 0 w 7"/>
                <a:gd name="T59" fmla="*/ 14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"/>
                <a:gd name="T91" fmla="*/ 0 h 14"/>
                <a:gd name="T92" fmla="*/ 7 w 7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" h="14">
                  <a:moveTo>
                    <a:pt x="0" y="14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2" name="Freeform 158"/>
            <p:cNvSpPr>
              <a:spLocks/>
            </p:cNvSpPr>
            <p:nvPr/>
          </p:nvSpPr>
          <p:spPr bwMode="auto">
            <a:xfrm>
              <a:off x="3044" y="2428"/>
              <a:ext cx="16" cy="37"/>
            </a:xfrm>
            <a:custGeom>
              <a:avLst/>
              <a:gdLst>
                <a:gd name="T0" fmla="*/ 0 w 16"/>
                <a:gd name="T1" fmla="*/ 4 h 37"/>
                <a:gd name="T2" fmla="*/ 10 w 16"/>
                <a:gd name="T3" fmla="*/ 0 h 37"/>
                <a:gd name="T4" fmla="*/ 10 w 16"/>
                <a:gd name="T5" fmla="*/ 0 h 37"/>
                <a:gd name="T6" fmla="*/ 10 w 16"/>
                <a:gd name="T7" fmla="*/ 32 h 37"/>
                <a:gd name="T8" fmla="*/ 10 w 16"/>
                <a:gd name="T9" fmla="*/ 33 h 37"/>
                <a:gd name="T10" fmla="*/ 10 w 16"/>
                <a:gd name="T11" fmla="*/ 36 h 37"/>
                <a:gd name="T12" fmla="*/ 11 w 16"/>
                <a:gd name="T13" fmla="*/ 36 h 37"/>
                <a:gd name="T14" fmla="*/ 11 w 16"/>
                <a:gd name="T15" fmla="*/ 36 h 37"/>
                <a:gd name="T16" fmla="*/ 13 w 16"/>
                <a:gd name="T17" fmla="*/ 37 h 37"/>
                <a:gd name="T18" fmla="*/ 16 w 16"/>
                <a:gd name="T19" fmla="*/ 37 h 37"/>
                <a:gd name="T20" fmla="*/ 16 w 16"/>
                <a:gd name="T21" fmla="*/ 37 h 37"/>
                <a:gd name="T22" fmla="*/ 2 w 16"/>
                <a:gd name="T23" fmla="*/ 37 h 37"/>
                <a:gd name="T24" fmla="*/ 2 w 16"/>
                <a:gd name="T25" fmla="*/ 37 h 37"/>
                <a:gd name="T26" fmla="*/ 3 w 16"/>
                <a:gd name="T27" fmla="*/ 37 h 37"/>
                <a:gd name="T28" fmla="*/ 4 w 16"/>
                <a:gd name="T29" fmla="*/ 36 h 37"/>
                <a:gd name="T30" fmla="*/ 4 w 16"/>
                <a:gd name="T31" fmla="*/ 36 h 37"/>
                <a:gd name="T32" fmla="*/ 6 w 16"/>
                <a:gd name="T33" fmla="*/ 36 h 37"/>
                <a:gd name="T34" fmla="*/ 6 w 16"/>
                <a:gd name="T35" fmla="*/ 35 h 37"/>
                <a:gd name="T36" fmla="*/ 6 w 16"/>
                <a:gd name="T37" fmla="*/ 32 h 37"/>
                <a:gd name="T38" fmla="*/ 6 w 16"/>
                <a:gd name="T39" fmla="*/ 11 h 37"/>
                <a:gd name="T40" fmla="*/ 6 w 16"/>
                <a:gd name="T41" fmla="*/ 7 h 37"/>
                <a:gd name="T42" fmla="*/ 6 w 16"/>
                <a:gd name="T43" fmla="*/ 5 h 37"/>
                <a:gd name="T44" fmla="*/ 6 w 16"/>
                <a:gd name="T45" fmla="*/ 4 h 37"/>
                <a:gd name="T46" fmla="*/ 4 w 16"/>
                <a:gd name="T47" fmla="*/ 4 h 37"/>
                <a:gd name="T48" fmla="*/ 4 w 16"/>
                <a:gd name="T49" fmla="*/ 4 h 37"/>
                <a:gd name="T50" fmla="*/ 3 w 16"/>
                <a:gd name="T51" fmla="*/ 4 h 37"/>
                <a:gd name="T52" fmla="*/ 3 w 16"/>
                <a:gd name="T53" fmla="*/ 4 h 37"/>
                <a:gd name="T54" fmla="*/ 0 w 16"/>
                <a:gd name="T55" fmla="*/ 4 h 37"/>
                <a:gd name="T56" fmla="*/ 0 w 16"/>
                <a:gd name="T57" fmla="*/ 4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37"/>
                <a:gd name="T89" fmla="*/ 16 w 16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37">
                  <a:moveTo>
                    <a:pt x="0" y="4"/>
                  </a:moveTo>
                  <a:lnTo>
                    <a:pt x="10" y="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3" name="Freeform 159"/>
            <p:cNvSpPr>
              <a:spLocks/>
            </p:cNvSpPr>
            <p:nvPr/>
          </p:nvSpPr>
          <p:spPr bwMode="auto">
            <a:xfrm>
              <a:off x="3068" y="2428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13 w 13"/>
                <a:gd name="T3" fmla="*/ 0 h 49"/>
                <a:gd name="T4" fmla="*/ 13 w 13"/>
                <a:gd name="T5" fmla="*/ 49 h 49"/>
                <a:gd name="T6" fmla="*/ 0 w 13"/>
                <a:gd name="T7" fmla="*/ 49 h 49"/>
                <a:gd name="T8" fmla="*/ 0 w 13"/>
                <a:gd name="T9" fmla="*/ 47 h 49"/>
                <a:gd name="T10" fmla="*/ 7 w 13"/>
                <a:gd name="T11" fmla="*/ 47 h 49"/>
                <a:gd name="T12" fmla="*/ 7 w 13"/>
                <a:gd name="T13" fmla="*/ 1 h 49"/>
                <a:gd name="T14" fmla="*/ 0 w 13"/>
                <a:gd name="T15" fmla="*/ 1 h 49"/>
                <a:gd name="T16" fmla="*/ 0 w 1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4" name="Freeform 160"/>
            <p:cNvSpPr>
              <a:spLocks noEditPoints="1"/>
            </p:cNvSpPr>
            <p:nvPr/>
          </p:nvSpPr>
          <p:spPr bwMode="auto">
            <a:xfrm>
              <a:off x="3148" y="2428"/>
              <a:ext cx="29" cy="37"/>
            </a:xfrm>
            <a:custGeom>
              <a:avLst/>
              <a:gdLst>
                <a:gd name="T0" fmla="*/ 11 w 29"/>
                <a:gd name="T1" fmla="*/ 21 h 37"/>
                <a:gd name="T2" fmla="*/ 11 w 29"/>
                <a:gd name="T3" fmla="*/ 32 h 37"/>
                <a:gd name="T4" fmla="*/ 11 w 29"/>
                <a:gd name="T5" fmla="*/ 35 h 37"/>
                <a:gd name="T6" fmla="*/ 11 w 29"/>
                <a:gd name="T7" fmla="*/ 36 h 37"/>
                <a:gd name="T8" fmla="*/ 13 w 29"/>
                <a:gd name="T9" fmla="*/ 37 h 37"/>
                <a:gd name="T10" fmla="*/ 15 w 29"/>
                <a:gd name="T11" fmla="*/ 37 h 37"/>
                <a:gd name="T12" fmla="*/ 17 w 29"/>
                <a:gd name="T13" fmla="*/ 37 h 37"/>
                <a:gd name="T14" fmla="*/ 17 w 29"/>
                <a:gd name="T15" fmla="*/ 37 h 37"/>
                <a:gd name="T16" fmla="*/ 0 w 29"/>
                <a:gd name="T17" fmla="*/ 37 h 37"/>
                <a:gd name="T18" fmla="*/ 0 w 29"/>
                <a:gd name="T19" fmla="*/ 37 h 37"/>
                <a:gd name="T20" fmla="*/ 1 w 29"/>
                <a:gd name="T21" fmla="*/ 37 h 37"/>
                <a:gd name="T22" fmla="*/ 4 w 29"/>
                <a:gd name="T23" fmla="*/ 36 h 37"/>
                <a:gd name="T24" fmla="*/ 6 w 29"/>
                <a:gd name="T25" fmla="*/ 36 h 37"/>
                <a:gd name="T26" fmla="*/ 6 w 29"/>
                <a:gd name="T27" fmla="*/ 35 h 37"/>
                <a:gd name="T28" fmla="*/ 6 w 29"/>
                <a:gd name="T29" fmla="*/ 32 h 37"/>
                <a:gd name="T30" fmla="*/ 6 w 29"/>
                <a:gd name="T31" fmla="*/ 7 h 37"/>
                <a:gd name="T32" fmla="*/ 6 w 29"/>
                <a:gd name="T33" fmla="*/ 4 h 37"/>
                <a:gd name="T34" fmla="*/ 6 w 29"/>
                <a:gd name="T35" fmla="*/ 2 h 37"/>
                <a:gd name="T36" fmla="*/ 4 w 29"/>
                <a:gd name="T37" fmla="*/ 1 h 37"/>
                <a:gd name="T38" fmla="*/ 1 w 29"/>
                <a:gd name="T39" fmla="*/ 1 h 37"/>
                <a:gd name="T40" fmla="*/ 0 w 29"/>
                <a:gd name="T41" fmla="*/ 1 h 37"/>
                <a:gd name="T42" fmla="*/ 0 w 29"/>
                <a:gd name="T43" fmla="*/ 0 h 37"/>
                <a:gd name="T44" fmla="*/ 14 w 29"/>
                <a:gd name="T45" fmla="*/ 0 h 37"/>
                <a:gd name="T46" fmla="*/ 18 w 29"/>
                <a:gd name="T47" fmla="*/ 1 h 37"/>
                <a:gd name="T48" fmla="*/ 22 w 29"/>
                <a:gd name="T49" fmla="*/ 1 h 37"/>
                <a:gd name="T50" fmla="*/ 25 w 29"/>
                <a:gd name="T51" fmla="*/ 2 h 37"/>
                <a:gd name="T52" fmla="*/ 27 w 29"/>
                <a:gd name="T53" fmla="*/ 5 h 37"/>
                <a:gd name="T54" fmla="*/ 28 w 29"/>
                <a:gd name="T55" fmla="*/ 8 h 37"/>
                <a:gd name="T56" fmla="*/ 29 w 29"/>
                <a:gd name="T57" fmla="*/ 11 h 37"/>
                <a:gd name="T58" fmla="*/ 28 w 29"/>
                <a:gd name="T59" fmla="*/ 15 h 37"/>
                <a:gd name="T60" fmla="*/ 27 w 29"/>
                <a:gd name="T61" fmla="*/ 18 h 37"/>
                <a:gd name="T62" fmla="*/ 22 w 29"/>
                <a:gd name="T63" fmla="*/ 21 h 37"/>
                <a:gd name="T64" fmla="*/ 17 w 29"/>
                <a:gd name="T65" fmla="*/ 21 h 37"/>
                <a:gd name="T66" fmla="*/ 15 w 29"/>
                <a:gd name="T67" fmla="*/ 21 h 37"/>
                <a:gd name="T68" fmla="*/ 14 w 29"/>
                <a:gd name="T69" fmla="*/ 21 h 37"/>
                <a:gd name="T70" fmla="*/ 13 w 29"/>
                <a:gd name="T71" fmla="*/ 21 h 37"/>
                <a:gd name="T72" fmla="*/ 11 w 29"/>
                <a:gd name="T73" fmla="*/ 21 h 37"/>
                <a:gd name="T74" fmla="*/ 11 w 29"/>
                <a:gd name="T75" fmla="*/ 18 h 37"/>
                <a:gd name="T76" fmla="*/ 13 w 29"/>
                <a:gd name="T77" fmla="*/ 19 h 37"/>
                <a:gd name="T78" fmla="*/ 14 w 29"/>
                <a:gd name="T79" fmla="*/ 19 h 37"/>
                <a:gd name="T80" fmla="*/ 15 w 29"/>
                <a:gd name="T81" fmla="*/ 19 h 37"/>
                <a:gd name="T82" fmla="*/ 15 w 29"/>
                <a:gd name="T83" fmla="*/ 19 h 37"/>
                <a:gd name="T84" fmla="*/ 18 w 29"/>
                <a:gd name="T85" fmla="*/ 18 h 37"/>
                <a:gd name="T86" fmla="*/ 21 w 29"/>
                <a:gd name="T87" fmla="*/ 16 h 37"/>
                <a:gd name="T88" fmla="*/ 22 w 29"/>
                <a:gd name="T89" fmla="*/ 14 h 37"/>
                <a:gd name="T90" fmla="*/ 22 w 29"/>
                <a:gd name="T91" fmla="*/ 11 h 37"/>
                <a:gd name="T92" fmla="*/ 22 w 29"/>
                <a:gd name="T93" fmla="*/ 8 h 37"/>
                <a:gd name="T94" fmla="*/ 22 w 29"/>
                <a:gd name="T95" fmla="*/ 7 h 37"/>
                <a:gd name="T96" fmla="*/ 21 w 29"/>
                <a:gd name="T97" fmla="*/ 4 h 37"/>
                <a:gd name="T98" fmla="*/ 20 w 29"/>
                <a:gd name="T99" fmla="*/ 2 h 37"/>
                <a:gd name="T100" fmla="*/ 17 w 29"/>
                <a:gd name="T101" fmla="*/ 2 h 37"/>
                <a:gd name="T102" fmla="*/ 15 w 29"/>
                <a:gd name="T103" fmla="*/ 2 h 37"/>
                <a:gd name="T104" fmla="*/ 13 w 29"/>
                <a:gd name="T105" fmla="*/ 2 h 37"/>
                <a:gd name="T106" fmla="*/ 11 w 29"/>
                <a:gd name="T107" fmla="*/ 2 h 37"/>
                <a:gd name="T108" fmla="*/ 11 w 29"/>
                <a:gd name="T109" fmla="*/ 18 h 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"/>
                <a:gd name="T166" fmla="*/ 0 h 37"/>
                <a:gd name="T167" fmla="*/ 29 w 29"/>
                <a:gd name="T168" fmla="*/ 37 h 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" h="37">
                  <a:moveTo>
                    <a:pt x="11" y="21"/>
                  </a:moveTo>
                  <a:lnTo>
                    <a:pt x="11" y="32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1" y="21"/>
                  </a:lnTo>
                  <a:close/>
                  <a:moveTo>
                    <a:pt x="11" y="18"/>
                  </a:move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5" name="Freeform 161"/>
            <p:cNvSpPr>
              <a:spLocks/>
            </p:cNvSpPr>
            <p:nvPr/>
          </p:nvSpPr>
          <p:spPr bwMode="auto">
            <a:xfrm>
              <a:off x="3180" y="2440"/>
              <a:ext cx="17" cy="25"/>
            </a:xfrm>
            <a:custGeom>
              <a:avLst/>
              <a:gdLst>
                <a:gd name="T0" fmla="*/ 7 w 17"/>
                <a:gd name="T1" fmla="*/ 0 h 25"/>
                <a:gd name="T2" fmla="*/ 7 w 17"/>
                <a:gd name="T3" fmla="*/ 6 h 25"/>
                <a:gd name="T4" fmla="*/ 10 w 17"/>
                <a:gd name="T5" fmla="*/ 3 h 25"/>
                <a:gd name="T6" fmla="*/ 11 w 17"/>
                <a:gd name="T7" fmla="*/ 0 h 25"/>
                <a:gd name="T8" fmla="*/ 14 w 17"/>
                <a:gd name="T9" fmla="*/ 0 h 25"/>
                <a:gd name="T10" fmla="*/ 16 w 17"/>
                <a:gd name="T11" fmla="*/ 0 h 25"/>
                <a:gd name="T12" fmla="*/ 17 w 17"/>
                <a:gd name="T13" fmla="*/ 2 h 25"/>
                <a:gd name="T14" fmla="*/ 17 w 17"/>
                <a:gd name="T15" fmla="*/ 2 h 25"/>
                <a:gd name="T16" fmla="*/ 17 w 17"/>
                <a:gd name="T17" fmla="*/ 3 h 25"/>
                <a:gd name="T18" fmla="*/ 17 w 17"/>
                <a:gd name="T19" fmla="*/ 4 h 25"/>
                <a:gd name="T20" fmla="*/ 17 w 17"/>
                <a:gd name="T21" fmla="*/ 6 h 25"/>
                <a:gd name="T22" fmla="*/ 16 w 17"/>
                <a:gd name="T23" fmla="*/ 6 h 25"/>
                <a:gd name="T24" fmla="*/ 16 w 17"/>
                <a:gd name="T25" fmla="*/ 6 h 25"/>
                <a:gd name="T26" fmla="*/ 14 w 17"/>
                <a:gd name="T27" fmla="*/ 6 h 25"/>
                <a:gd name="T28" fmla="*/ 13 w 17"/>
                <a:gd name="T29" fmla="*/ 6 h 25"/>
                <a:gd name="T30" fmla="*/ 13 w 17"/>
                <a:gd name="T31" fmla="*/ 4 h 25"/>
                <a:gd name="T32" fmla="*/ 11 w 17"/>
                <a:gd name="T33" fmla="*/ 4 h 25"/>
                <a:gd name="T34" fmla="*/ 11 w 17"/>
                <a:gd name="T35" fmla="*/ 4 h 25"/>
                <a:gd name="T36" fmla="*/ 10 w 17"/>
                <a:gd name="T37" fmla="*/ 4 h 25"/>
                <a:gd name="T38" fmla="*/ 9 w 17"/>
                <a:gd name="T39" fmla="*/ 6 h 25"/>
                <a:gd name="T40" fmla="*/ 7 w 17"/>
                <a:gd name="T41" fmla="*/ 9 h 25"/>
                <a:gd name="T42" fmla="*/ 7 w 17"/>
                <a:gd name="T43" fmla="*/ 20 h 25"/>
                <a:gd name="T44" fmla="*/ 7 w 17"/>
                <a:gd name="T45" fmla="*/ 21 h 25"/>
                <a:gd name="T46" fmla="*/ 9 w 17"/>
                <a:gd name="T47" fmla="*/ 23 h 25"/>
                <a:gd name="T48" fmla="*/ 9 w 17"/>
                <a:gd name="T49" fmla="*/ 24 h 25"/>
                <a:gd name="T50" fmla="*/ 10 w 17"/>
                <a:gd name="T51" fmla="*/ 24 h 25"/>
                <a:gd name="T52" fmla="*/ 11 w 17"/>
                <a:gd name="T53" fmla="*/ 25 h 25"/>
                <a:gd name="T54" fmla="*/ 13 w 17"/>
                <a:gd name="T55" fmla="*/ 25 h 25"/>
                <a:gd name="T56" fmla="*/ 13 w 17"/>
                <a:gd name="T57" fmla="*/ 25 h 25"/>
                <a:gd name="T58" fmla="*/ 0 w 17"/>
                <a:gd name="T59" fmla="*/ 25 h 25"/>
                <a:gd name="T60" fmla="*/ 0 w 17"/>
                <a:gd name="T61" fmla="*/ 25 h 25"/>
                <a:gd name="T62" fmla="*/ 2 w 17"/>
                <a:gd name="T63" fmla="*/ 25 h 25"/>
                <a:gd name="T64" fmla="*/ 2 w 17"/>
                <a:gd name="T65" fmla="*/ 24 h 25"/>
                <a:gd name="T66" fmla="*/ 3 w 17"/>
                <a:gd name="T67" fmla="*/ 24 h 25"/>
                <a:gd name="T68" fmla="*/ 3 w 17"/>
                <a:gd name="T69" fmla="*/ 23 h 25"/>
                <a:gd name="T70" fmla="*/ 3 w 17"/>
                <a:gd name="T71" fmla="*/ 21 h 25"/>
                <a:gd name="T72" fmla="*/ 3 w 17"/>
                <a:gd name="T73" fmla="*/ 20 h 25"/>
                <a:gd name="T74" fmla="*/ 3 w 17"/>
                <a:gd name="T75" fmla="*/ 10 h 25"/>
                <a:gd name="T76" fmla="*/ 3 w 17"/>
                <a:gd name="T77" fmla="*/ 7 h 25"/>
                <a:gd name="T78" fmla="*/ 3 w 17"/>
                <a:gd name="T79" fmla="*/ 4 h 25"/>
                <a:gd name="T80" fmla="*/ 3 w 17"/>
                <a:gd name="T81" fmla="*/ 4 h 25"/>
                <a:gd name="T82" fmla="*/ 3 w 17"/>
                <a:gd name="T83" fmla="*/ 3 h 25"/>
                <a:gd name="T84" fmla="*/ 2 w 17"/>
                <a:gd name="T85" fmla="*/ 3 h 25"/>
                <a:gd name="T86" fmla="*/ 2 w 17"/>
                <a:gd name="T87" fmla="*/ 3 h 25"/>
                <a:gd name="T88" fmla="*/ 0 w 17"/>
                <a:gd name="T89" fmla="*/ 3 h 25"/>
                <a:gd name="T90" fmla="*/ 0 w 17"/>
                <a:gd name="T91" fmla="*/ 3 h 25"/>
                <a:gd name="T92" fmla="*/ 0 w 17"/>
                <a:gd name="T93" fmla="*/ 3 h 25"/>
                <a:gd name="T94" fmla="*/ 7 w 17"/>
                <a:gd name="T95" fmla="*/ 0 h 25"/>
                <a:gd name="T96" fmla="*/ 7 w 17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5"/>
                <a:gd name="T149" fmla="*/ 17 w 17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5">
                  <a:moveTo>
                    <a:pt x="7" y="0"/>
                  </a:moveTo>
                  <a:lnTo>
                    <a:pt x="7" y="6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6" name="Freeform 162"/>
            <p:cNvSpPr>
              <a:spLocks noEditPoints="1"/>
            </p:cNvSpPr>
            <p:nvPr/>
          </p:nvSpPr>
          <p:spPr bwMode="auto">
            <a:xfrm>
              <a:off x="3200" y="2440"/>
              <a:ext cx="21" cy="27"/>
            </a:xfrm>
            <a:custGeom>
              <a:avLst/>
              <a:gdLst>
                <a:gd name="T0" fmla="*/ 4 w 21"/>
                <a:gd name="T1" fmla="*/ 10 h 27"/>
                <a:gd name="T2" fmla="*/ 4 w 21"/>
                <a:gd name="T3" fmla="*/ 14 h 27"/>
                <a:gd name="T4" fmla="*/ 7 w 21"/>
                <a:gd name="T5" fmla="*/ 18 h 27"/>
                <a:gd name="T6" fmla="*/ 10 w 21"/>
                <a:gd name="T7" fmla="*/ 21 h 27"/>
                <a:gd name="T8" fmla="*/ 12 w 21"/>
                <a:gd name="T9" fmla="*/ 21 h 27"/>
                <a:gd name="T10" fmla="*/ 15 w 21"/>
                <a:gd name="T11" fmla="*/ 21 h 27"/>
                <a:gd name="T12" fmla="*/ 17 w 21"/>
                <a:gd name="T13" fmla="*/ 20 h 27"/>
                <a:gd name="T14" fmla="*/ 18 w 21"/>
                <a:gd name="T15" fmla="*/ 18 h 27"/>
                <a:gd name="T16" fmla="*/ 19 w 21"/>
                <a:gd name="T17" fmla="*/ 16 h 27"/>
                <a:gd name="T18" fmla="*/ 21 w 21"/>
                <a:gd name="T19" fmla="*/ 16 h 27"/>
                <a:gd name="T20" fmla="*/ 19 w 21"/>
                <a:gd name="T21" fmla="*/ 20 h 27"/>
                <a:gd name="T22" fmla="*/ 17 w 21"/>
                <a:gd name="T23" fmla="*/ 23 h 27"/>
                <a:gd name="T24" fmla="*/ 14 w 21"/>
                <a:gd name="T25" fmla="*/ 25 h 27"/>
                <a:gd name="T26" fmla="*/ 10 w 21"/>
                <a:gd name="T27" fmla="*/ 27 h 27"/>
                <a:gd name="T28" fmla="*/ 5 w 21"/>
                <a:gd name="T29" fmla="*/ 25 h 27"/>
                <a:gd name="T30" fmla="*/ 3 w 21"/>
                <a:gd name="T31" fmla="*/ 23 h 27"/>
                <a:gd name="T32" fmla="*/ 0 w 21"/>
                <a:gd name="T33" fmla="*/ 18 h 27"/>
                <a:gd name="T34" fmla="*/ 0 w 21"/>
                <a:gd name="T35" fmla="*/ 13 h 27"/>
                <a:gd name="T36" fmla="*/ 0 w 21"/>
                <a:gd name="T37" fmla="*/ 10 h 27"/>
                <a:gd name="T38" fmla="*/ 1 w 21"/>
                <a:gd name="T39" fmla="*/ 6 h 27"/>
                <a:gd name="T40" fmla="*/ 3 w 21"/>
                <a:gd name="T41" fmla="*/ 3 h 27"/>
                <a:gd name="T42" fmla="*/ 7 w 21"/>
                <a:gd name="T43" fmla="*/ 0 h 27"/>
                <a:gd name="T44" fmla="*/ 11 w 21"/>
                <a:gd name="T45" fmla="*/ 0 h 27"/>
                <a:gd name="T46" fmla="*/ 15 w 21"/>
                <a:gd name="T47" fmla="*/ 0 h 27"/>
                <a:gd name="T48" fmla="*/ 18 w 21"/>
                <a:gd name="T49" fmla="*/ 3 h 27"/>
                <a:gd name="T50" fmla="*/ 19 w 21"/>
                <a:gd name="T51" fmla="*/ 6 h 27"/>
                <a:gd name="T52" fmla="*/ 21 w 21"/>
                <a:gd name="T53" fmla="*/ 10 h 27"/>
                <a:gd name="T54" fmla="*/ 4 w 21"/>
                <a:gd name="T55" fmla="*/ 10 h 27"/>
                <a:gd name="T56" fmla="*/ 4 w 21"/>
                <a:gd name="T57" fmla="*/ 9 h 27"/>
                <a:gd name="T58" fmla="*/ 15 w 21"/>
                <a:gd name="T59" fmla="*/ 9 h 27"/>
                <a:gd name="T60" fmla="*/ 14 w 21"/>
                <a:gd name="T61" fmla="*/ 6 h 27"/>
                <a:gd name="T62" fmla="*/ 14 w 21"/>
                <a:gd name="T63" fmla="*/ 4 h 27"/>
                <a:gd name="T64" fmla="*/ 14 w 21"/>
                <a:gd name="T65" fmla="*/ 3 h 27"/>
                <a:gd name="T66" fmla="*/ 12 w 21"/>
                <a:gd name="T67" fmla="*/ 3 h 27"/>
                <a:gd name="T68" fmla="*/ 11 w 21"/>
                <a:gd name="T69" fmla="*/ 2 h 27"/>
                <a:gd name="T70" fmla="*/ 10 w 21"/>
                <a:gd name="T71" fmla="*/ 2 h 27"/>
                <a:gd name="T72" fmla="*/ 7 w 21"/>
                <a:gd name="T73" fmla="*/ 2 h 27"/>
                <a:gd name="T74" fmla="*/ 5 w 21"/>
                <a:gd name="T75" fmla="*/ 3 h 27"/>
                <a:gd name="T76" fmla="*/ 4 w 21"/>
                <a:gd name="T77" fmla="*/ 6 h 27"/>
                <a:gd name="T78" fmla="*/ 4 w 21"/>
                <a:gd name="T79" fmla="*/ 9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0" y="27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5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7" name="Freeform 163"/>
            <p:cNvSpPr>
              <a:spLocks noEditPoints="1"/>
            </p:cNvSpPr>
            <p:nvPr/>
          </p:nvSpPr>
          <p:spPr bwMode="auto">
            <a:xfrm>
              <a:off x="3225" y="2426"/>
              <a:ext cx="25" cy="41"/>
            </a:xfrm>
            <a:custGeom>
              <a:avLst/>
              <a:gdLst>
                <a:gd name="T0" fmla="*/ 17 w 25"/>
                <a:gd name="T1" fmla="*/ 35 h 41"/>
                <a:gd name="T2" fmla="*/ 15 w 25"/>
                <a:gd name="T3" fmla="*/ 38 h 41"/>
                <a:gd name="T4" fmla="*/ 14 w 25"/>
                <a:gd name="T5" fmla="*/ 39 h 41"/>
                <a:gd name="T6" fmla="*/ 11 w 25"/>
                <a:gd name="T7" fmla="*/ 39 h 41"/>
                <a:gd name="T8" fmla="*/ 10 w 25"/>
                <a:gd name="T9" fmla="*/ 41 h 41"/>
                <a:gd name="T10" fmla="*/ 6 w 25"/>
                <a:gd name="T11" fmla="*/ 39 h 41"/>
                <a:gd name="T12" fmla="*/ 3 w 25"/>
                <a:gd name="T13" fmla="*/ 37 h 41"/>
                <a:gd name="T14" fmla="*/ 0 w 25"/>
                <a:gd name="T15" fmla="*/ 32 h 41"/>
                <a:gd name="T16" fmla="*/ 0 w 25"/>
                <a:gd name="T17" fmla="*/ 28 h 41"/>
                <a:gd name="T18" fmla="*/ 0 w 25"/>
                <a:gd name="T19" fmla="*/ 23 h 41"/>
                <a:gd name="T20" fmla="*/ 3 w 25"/>
                <a:gd name="T21" fmla="*/ 18 h 41"/>
                <a:gd name="T22" fmla="*/ 6 w 25"/>
                <a:gd name="T23" fmla="*/ 16 h 41"/>
                <a:gd name="T24" fmla="*/ 8 w 25"/>
                <a:gd name="T25" fmla="*/ 14 h 41"/>
                <a:gd name="T26" fmla="*/ 11 w 25"/>
                <a:gd name="T27" fmla="*/ 14 h 41"/>
                <a:gd name="T28" fmla="*/ 14 w 25"/>
                <a:gd name="T29" fmla="*/ 14 h 41"/>
                <a:gd name="T30" fmla="*/ 17 w 25"/>
                <a:gd name="T31" fmla="*/ 17 h 41"/>
                <a:gd name="T32" fmla="*/ 17 w 25"/>
                <a:gd name="T33" fmla="*/ 11 h 41"/>
                <a:gd name="T34" fmla="*/ 17 w 25"/>
                <a:gd name="T35" fmla="*/ 7 h 41"/>
                <a:gd name="T36" fmla="*/ 17 w 25"/>
                <a:gd name="T37" fmla="*/ 6 h 41"/>
                <a:gd name="T38" fmla="*/ 17 w 25"/>
                <a:gd name="T39" fmla="*/ 4 h 41"/>
                <a:gd name="T40" fmla="*/ 17 w 25"/>
                <a:gd name="T41" fmla="*/ 4 h 41"/>
                <a:gd name="T42" fmla="*/ 15 w 25"/>
                <a:gd name="T43" fmla="*/ 3 h 41"/>
                <a:gd name="T44" fmla="*/ 15 w 25"/>
                <a:gd name="T45" fmla="*/ 3 h 41"/>
                <a:gd name="T46" fmla="*/ 14 w 25"/>
                <a:gd name="T47" fmla="*/ 4 h 41"/>
                <a:gd name="T48" fmla="*/ 14 w 25"/>
                <a:gd name="T49" fmla="*/ 4 h 41"/>
                <a:gd name="T50" fmla="*/ 14 w 25"/>
                <a:gd name="T51" fmla="*/ 3 h 41"/>
                <a:gd name="T52" fmla="*/ 21 w 25"/>
                <a:gd name="T53" fmla="*/ 0 h 41"/>
                <a:gd name="T54" fmla="*/ 21 w 25"/>
                <a:gd name="T55" fmla="*/ 0 h 41"/>
                <a:gd name="T56" fmla="*/ 21 w 25"/>
                <a:gd name="T57" fmla="*/ 30 h 41"/>
                <a:gd name="T58" fmla="*/ 21 w 25"/>
                <a:gd name="T59" fmla="*/ 34 h 41"/>
                <a:gd name="T60" fmla="*/ 23 w 25"/>
                <a:gd name="T61" fmla="*/ 35 h 41"/>
                <a:gd name="T62" fmla="*/ 23 w 25"/>
                <a:gd name="T63" fmla="*/ 37 h 41"/>
                <a:gd name="T64" fmla="*/ 23 w 25"/>
                <a:gd name="T65" fmla="*/ 37 h 41"/>
                <a:gd name="T66" fmla="*/ 23 w 25"/>
                <a:gd name="T67" fmla="*/ 37 h 41"/>
                <a:gd name="T68" fmla="*/ 24 w 25"/>
                <a:gd name="T69" fmla="*/ 37 h 41"/>
                <a:gd name="T70" fmla="*/ 24 w 25"/>
                <a:gd name="T71" fmla="*/ 37 h 41"/>
                <a:gd name="T72" fmla="*/ 25 w 25"/>
                <a:gd name="T73" fmla="*/ 37 h 41"/>
                <a:gd name="T74" fmla="*/ 25 w 25"/>
                <a:gd name="T75" fmla="*/ 37 h 41"/>
                <a:gd name="T76" fmla="*/ 18 w 25"/>
                <a:gd name="T77" fmla="*/ 41 h 41"/>
                <a:gd name="T78" fmla="*/ 17 w 25"/>
                <a:gd name="T79" fmla="*/ 41 h 41"/>
                <a:gd name="T80" fmla="*/ 17 w 25"/>
                <a:gd name="T81" fmla="*/ 35 h 41"/>
                <a:gd name="T82" fmla="*/ 17 w 25"/>
                <a:gd name="T83" fmla="*/ 34 h 41"/>
                <a:gd name="T84" fmla="*/ 17 w 25"/>
                <a:gd name="T85" fmla="*/ 23 h 41"/>
                <a:gd name="T86" fmla="*/ 17 w 25"/>
                <a:gd name="T87" fmla="*/ 20 h 41"/>
                <a:gd name="T88" fmla="*/ 15 w 25"/>
                <a:gd name="T89" fmla="*/ 18 h 41"/>
                <a:gd name="T90" fmla="*/ 15 w 25"/>
                <a:gd name="T91" fmla="*/ 17 h 41"/>
                <a:gd name="T92" fmla="*/ 14 w 25"/>
                <a:gd name="T93" fmla="*/ 17 h 41"/>
                <a:gd name="T94" fmla="*/ 13 w 25"/>
                <a:gd name="T95" fmla="*/ 16 h 41"/>
                <a:gd name="T96" fmla="*/ 11 w 25"/>
                <a:gd name="T97" fmla="*/ 16 h 41"/>
                <a:gd name="T98" fmla="*/ 8 w 25"/>
                <a:gd name="T99" fmla="*/ 16 h 41"/>
                <a:gd name="T100" fmla="*/ 7 w 25"/>
                <a:gd name="T101" fmla="*/ 18 h 41"/>
                <a:gd name="T102" fmla="*/ 4 w 25"/>
                <a:gd name="T103" fmla="*/ 21 h 41"/>
                <a:gd name="T104" fmla="*/ 4 w 25"/>
                <a:gd name="T105" fmla="*/ 25 h 41"/>
                <a:gd name="T106" fmla="*/ 4 w 25"/>
                <a:gd name="T107" fmla="*/ 31 h 41"/>
                <a:gd name="T108" fmla="*/ 7 w 25"/>
                <a:gd name="T109" fmla="*/ 34 h 41"/>
                <a:gd name="T110" fmla="*/ 10 w 25"/>
                <a:gd name="T111" fmla="*/ 37 h 41"/>
                <a:gd name="T112" fmla="*/ 13 w 25"/>
                <a:gd name="T113" fmla="*/ 37 h 41"/>
                <a:gd name="T114" fmla="*/ 14 w 25"/>
                <a:gd name="T115" fmla="*/ 37 h 41"/>
                <a:gd name="T116" fmla="*/ 17 w 25"/>
                <a:gd name="T117" fmla="*/ 34 h 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41"/>
                <a:gd name="T179" fmla="*/ 25 w 25"/>
                <a:gd name="T180" fmla="*/ 41 h 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41">
                  <a:moveTo>
                    <a:pt x="17" y="35"/>
                  </a:moveTo>
                  <a:lnTo>
                    <a:pt x="15" y="38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10" y="41"/>
                  </a:lnTo>
                  <a:lnTo>
                    <a:pt x="6" y="39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1" y="30"/>
                  </a:lnTo>
                  <a:lnTo>
                    <a:pt x="21" y="34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7" y="35"/>
                  </a:lnTo>
                  <a:close/>
                  <a:moveTo>
                    <a:pt x="17" y="34"/>
                  </a:moveTo>
                  <a:lnTo>
                    <a:pt x="17" y="23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8" name="Freeform 164"/>
            <p:cNvSpPr>
              <a:spLocks noEditPoints="1"/>
            </p:cNvSpPr>
            <p:nvPr/>
          </p:nvSpPr>
          <p:spPr bwMode="auto">
            <a:xfrm>
              <a:off x="3253" y="2426"/>
              <a:ext cx="11" cy="39"/>
            </a:xfrm>
            <a:custGeom>
              <a:avLst/>
              <a:gdLst>
                <a:gd name="T0" fmla="*/ 6 w 11"/>
                <a:gd name="T1" fmla="*/ 0 h 39"/>
                <a:gd name="T2" fmla="*/ 7 w 11"/>
                <a:gd name="T3" fmla="*/ 0 h 39"/>
                <a:gd name="T4" fmla="*/ 9 w 11"/>
                <a:gd name="T5" fmla="*/ 2 h 39"/>
                <a:gd name="T6" fmla="*/ 9 w 11"/>
                <a:gd name="T7" fmla="*/ 3 h 39"/>
                <a:gd name="T8" fmla="*/ 9 w 11"/>
                <a:gd name="T9" fmla="*/ 4 h 39"/>
                <a:gd name="T10" fmla="*/ 9 w 11"/>
                <a:gd name="T11" fmla="*/ 4 h 39"/>
                <a:gd name="T12" fmla="*/ 9 w 11"/>
                <a:gd name="T13" fmla="*/ 6 h 39"/>
                <a:gd name="T14" fmla="*/ 7 w 11"/>
                <a:gd name="T15" fmla="*/ 7 h 39"/>
                <a:gd name="T16" fmla="*/ 6 w 11"/>
                <a:gd name="T17" fmla="*/ 7 h 39"/>
                <a:gd name="T18" fmla="*/ 4 w 11"/>
                <a:gd name="T19" fmla="*/ 7 h 39"/>
                <a:gd name="T20" fmla="*/ 3 w 11"/>
                <a:gd name="T21" fmla="*/ 6 h 39"/>
                <a:gd name="T22" fmla="*/ 3 w 11"/>
                <a:gd name="T23" fmla="*/ 4 h 39"/>
                <a:gd name="T24" fmla="*/ 3 w 11"/>
                <a:gd name="T25" fmla="*/ 4 h 39"/>
                <a:gd name="T26" fmla="*/ 3 w 11"/>
                <a:gd name="T27" fmla="*/ 3 h 39"/>
                <a:gd name="T28" fmla="*/ 3 w 11"/>
                <a:gd name="T29" fmla="*/ 2 h 39"/>
                <a:gd name="T30" fmla="*/ 4 w 11"/>
                <a:gd name="T31" fmla="*/ 0 h 39"/>
                <a:gd name="T32" fmla="*/ 6 w 11"/>
                <a:gd name="T33" fmla="*/ 0 h 39"/>
                <a:gd name="T34" fmla="*/ 9 w 11"/>
                <a:gd name="T35" fmla="*/ 14 h 39"/>
                <a:gd name="T36" fmla="*/ 9 w 11"/>
                <a:gd name="T37" fmla="*/ 34 h 39"/>
                <a:gd name="T38" fmla="*/ 9 w 11"/>
                <a:gd name="T39" fmla="*/ 37 h 39"/>
                <a:gd name="T40" fmla="*/ 9 w 11"/>
                <a:gd name="T41" fmla="*/ 38 h 39"/>
                <a:gd name="T42" fmla="*/ 9 w 11"/>
                <a:gd name="T43" fmla="*/ 38 h 39"/>
                <a:gd name="T44" fmla="*/ 10 w 11"/>
                <a:gd name="T45" fmla="*/ 38 h 39"/>
                <a:gd name="T46" fmla="*/ 10 w 11"/>
                <a:gd name="T47" fmla="*/ 39 h 39"/>
                <a:gd name="T48" fmla="*/ 11 w 11"/>
                <a:gd name="T49" fmla="*/ 39 h 39"/>
                <a:gd name="T50" fmla="*/ 11 w 11"/>
                <a:gd name="T51" fmla="*/ 39 h 39"/>
                <a:gd name="T52" fmla="*/ 0 w 11"/>
                <a:gd name="T53" fmla="*/ 39 h 39"/>
                <a:gd name="T54" fmla="*/ 0 w 11"/>
                <a:gd name="T55" fmla="*/ 39 h 39"/>
                <a:gd name="T56" fmla="*/ 2 w 11"/>
                <a:gd name="T57" fmla="*/ 39 h 39"/>
                <a:gd name="T58" fmla="*/ 3 w 11"/>
                <a:gd name="T59" fmla="*/ 38 h 39"/>
                <a:gd name="T60" fmla="*/ 3 w 11"/>
                <a:gd name="T61" fmla="*/ 38 h 39"/>
                <a:gd name="T62" fmla="*/ 3 w 11"/>
                <a:gd name="T63" fmla="*/ 38 h 39"/>
                <a:gd name="T64" fmla="*/ 3 w 11"/>
                <a:gd name="T65" fmla="*/ 37 h 39"/>
                <a:gd name="T66" fmla="*/ 4 w 11"/>
                <a:gd name="T67" fmla="*/ 34 h 39"/>
                <a:gd name="T68" fmla="*/ 4 w 11"/>
                <a:gd name="T69" fmla="*/ 24 h 39"/>
                <a:gd name="T70" fmla="*/ 3 w 11"/>
                <a:gd name="T71" fmla="*/ 21 h 39"/>
                <a:gd name="T72" fmla="*/ 3 w 11"/>
                <a:gd name="T73" fmla="*/ 18 h 39"/>
                <a:gd name="T74" fmla="*/ 3 w 11"/>
                <a:gd name="T75" fmla="*/ 18 h 39"/>
                <a:gd name="T76" fmla="*/ 3 w 11"/>
                <a:gd name="T77" fmla="*/ 17 h 39"/>
                <a:gd name="T78" fmla="*/ 3 w 11"/>
                <a:gd name="T79" fmla="*/ 17 h 39"/>
                <a:gd name="T80" fmla="*/ 2 w 11"/>
                <a:gd name="T81" fmla="*/ 17 h 39"/>
                <a:gd name="T82" fmla="*/ 2 w 11"/>
                <a:gd name="T83" fmla="*/ 17 h 39"/>
                <a:gd name="T84" fmla="*/ 0 w 11"/>
                <a:gd name="T85" fmla="*/ 17 h 39"/>
                <a:gd name="T86" fmla="*/ 0 w 11"/>
                <a:gd name="T87" fmla="*/ 17 h 39"/>
                <a:gd name="T88" fmla="*/ 7 w 11"/>
                <a:gd name="T89" fmla="*/ 14 h 39"/>
                <a:gd name="T90" fmla="*/ 9 w 11"/>
                <a:gd name="T91" fmla="*/ 14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"/>
                <a:gd name="T139" fmla="*/ 0 h 39"/>
                <a:gd name="T140" fmla="*/ 11 w 11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" h="39">
                  <a:moveTo>
                    <a:pt x="6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close/>
                  <a:moveTo>
                    <a:pt x="9" y="14"/>
                  </a:move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9" name="Freeform 165"/>
            <p:cNvSpPr>
              <a:spLocks/>
            </p:cNvSpPr>
            <p:nvPr/>
          </p:nvSpPr>
          <p:spPr bwMode="auto">
            <a:xfrm>
              <a:off x="3269" y="2440"/>
              <a:ext cx="21" cy="27"/>
            </a:xfrm>
            <a:custGeom>
              <a:avLst/>
              <a:gdLst>
                <a:gd name="T0" fmla="*/ 21 w 21"/>
                <a:gd name="T1" fmla="*/ 16 h 27"/>
                <a:gd name="T2" fmla="*/ 19 w 21"/>
                <a:gd name="T3" fmla="*/ 20 h 27"/>
                <a:gd name="T4" fmla="*/ 16 w 21"/>
                <a:gd name="T5" fmla="*/ 24 h 27"/>
                <a:gd name="T6" fmla="*/ 14 w 21"/>
                <a:gd name="T7" fmla="*/ 25 h 27"/>
                <a:gd name="T8" fmla="*/ 9 w 21"/>
                <a:gd name="T9" fmla="*/ 27 h 27"/>
                <a:gd name="T10" fmla="*/ 7 w 21"/>
                <a:gd name="T11" fmla="*/ 25 h 27"/>
                <a:gd name="T12" fmla="*/ 2 w 21"/>
                <a:gd name="T13" fmla="*/ 23 h 27"/>
                <a:gd name="T14" fmla="*/ 1 w 21"/>
                <a:gd name="T15" fmla="*/ 20 h 27"/>
                <a:gd name="T16" fmla="*/ 0 w 21"/>
                <a:gd name="T17" fmla="*/ 17 h 27"/>
                <a:gd name="T18" fmla="*/ 0 w 21"/>
                <a:gd name="T19" fmla="*/ 13 h 27"/>
                <a:gd name="T20" fmla="*/ 0 w 21"/>
                <a:gd name="T21" fmla="*/ 10 h 27"/>
                <a:gd name="T22" fmla="*/ 1 w 21"/>
                <a:gd name="T23" fmla="*/ 6 h 27"/>
                <a:gd name="T24" fmla="*/ 2 w 21"/>
                <a:gd name="T25" fmla="*/ 3 h 27"/>
                <a:gd name="T26" fmla="*/ 7 w 21"/>
                <a:gd name="T27" fmla="*/ 0 h 27"/>
                <a:gd name="T28" fmla="*/ 11 w 21"/>
                <a:gd name="T29" fmla="*/ 0 h 27"/>
                <a:gd name="T30" fmla="*/ 14 w 21"/>
                <a:gd name="T31" fmla="*/ 0 h 27"/>
                <a:gd name="T32" fmla="*/ 16 w 21"/>
                <a:gd name="T33" fmla="*/ 2 h 27"/>
                <a:gd name="T34" fmla="*/ 19 w 21"/>
                <a:gd name="T35" fmla="*/ 4 h 27"/>
                <a:gd name="T36" fmla="*/ 19 w 21"/>
                <a:gd name="T37" fmla="*/ 6 h 27"/>
                <a:gd name="T38" fmla="*/ 19 w 21"/>
                <a:gd name="T39" fmla="*/ 7 h 27"/>
                <a:gd name="T40" fmla="*/ 19 w 21"/>
                <a:gd name="T41" fmla="*/ 7 h 27"/>
                <a:gd name="T42" fmla="*/ 18 w 21"/>
                <a:gd name="T43" fmla="*/ 9 h 27"/>
                <a:gd name="T44" fmla="*/ 16 w 21"/>
                <a:gd name="T45" fmla="*/ 9 h 27"/>
                <a:gd name="T46" fmla="*/ 15 w 21"/>
                <a:gd name="T47" fmla="*/ 7 h 27"/>
                <a:gd name="T48" fmla="*/ 15 w 21"/>
                <a:gd name="T49" fmla="*/ 7 h 27"/>
                <a:gd name="T50" fmla="*/ 14 w 21"/>
                <a:gd name="T51" fmla="*/ 6 h 27"/>
                <a:gd name="T52" fmla="*/ 14 w 21"/>
                <a:gd name="T53" fmla="*/ 4 h 27"/>
                <a:gd name="T54" fmla="*/ 14 w 21"/>
                <a:gd name="T55" fmla="*/ 3 h 27"/>
                <a:gd name="T56" fmla="*/ 12 w 21"/>
                <a:gd name="T57" fmla="*/ 3 h 27"/>
                <a:gd name="T58" fmla="*/ 12 w 21"/>
                <a:gd name="T59" fmla="*/ 2 h 27"/>
                <a:gd name="T60" fmla="*/ 11 w 21"/>
                <a:gd name="T61" fmla="*/ 2 h 27"/>
                <a:gd name="T62" fmla="*/ 8 w 21"/>
                <a:gd name="T63" fmla="*/ 2 h 27"/>
                <a:gd name="T64" fmla="*/ 7 w 21"/>
                <a:gd name="T65" fmla="*/ 3 h 27"/>
                <a:gd name="T66" fmla="*/ 5 w 21"/>
                <a:gd name="T67" fmla="*/ 7 h 27"/>
                <a:gd name="T68" fmla="*/ 4 w 21"/>
                <a:gd name="T69" fmla="*/ 10 h 27"/>
                <a:gd name="T70" fmla="*/ 5 w 21"/>
                <a:gd name="T71" fmla="*/ 14 h 27"/>
                <a:gd name="T72" fmla="*/ 7 w 21"/>
                <a:gd name="T73" fmla="*/ 18 h 27"/>
                <a:gd name="T74" fmla="*/ 9 w 21"/>
                <a:gd name="T75" fmla="*/ 21 h 27"/>
                <a:gd name="T76" fmla="*/ 12 w 21"/>
                <a:gd name="T77" fmla="*/ 21 h 27"/>
                <a:gd name="T78" fmla="*/ 15 w 21"/>
                <a:gd name="T79" fmla="*/ 21 h 27"/>
                <a:gd name="T80" fmla="*/ 16 w 21"/>
                <a:gd name="T81" fmla="*/ 20 h 27"/>
                <a:gd name="T82" fmla="*/ 18 w 21"/>
                <a:gd name="T83" fmla="*/ 18 h 27"/>
                <a:gd name="T84" fmla="*/ 19 w 21"/>
                <a:gd name="T85" fmla="*/ 16 h 27"/>
                <a:gd name="T86" fmla="*/ 21 w 21"/>
                <a:gd name="T87" fmla="*/ 16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27"/>
                <a:gd name="T134" fmla="*/ 21 w 21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27">
                  <a:moveTo>
                    <a:pt x="21" y="16"/>
                  </a:moveTo>
                  <a:lnTo>
                    <a:pt x="19" y="20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0" name="Freeform 166"/>
            <p:cNvSpPr>
              <a:spLocks/>
            </p:cNvSpPr>
            <p:nvPr/>
          </p:nvSpPr>
          <p:spPr bwMode="auto">
            <a:xfrm>
              <a:off x="3292" y="2432"/>
              <a:ext cx="16" cy="35"/>
            </a:xfrm>
            <a:custGeom>
              <a:avLst/>
              <a:gdLst>
                <a:gd name="T0" fmla="*/ 9 w 16"/>
                <a:gd name="T1" fmla="*/ 0 h 35"/>
                <a:gd name="T2" fmla="*/ 9 w 16"/>
                <a:gd name="T3" fmla="*/ 8 h 35"/>
                <a:gd name="T4" fmla="*/ 14 w 16"/>
                <a:gd name="T5" fmla="*/ 8 h 35"/>
                <a:gd name="T6" fmla="*/ 14 w 16"/>
                <a:gd name="T7" fmla="*/ 10 h 35"/>
                <a:gd name="T8" fmla="*/ 9 w 16"/>
                <a:gd name="T9" fmla="*/ 10 h 35"/>
                <a:gd name="T10" fmla="*/ 9 w 16"/>
                <a:gd name="T11" fmla="*/ 26 h 35"/>
                <a:gd name="T12" fmla="*/ 9 w 16"/>
                <a:gd name="T13" fmla="*/ 29 h 35"/>
                <a:gd name="T14" fmla="*/ 9 w 16"/>
                <a:gd name="T15" fmla="*/ 29 h 35"/>
                <a:gd name="T16" fmla="*/ 10 w 16"/>
                <a:gd name="T17" fmla="*/ 31 h 35"/>
                <a:gd name="T18" fmla="*/ 12 w 16"/>
                <a:gd name="T19" fmla="*/ 31 h 35"/>
                <a:gd name="T20" fmla="*/ 12 w 16"/>
                <a:gd name="T21" fmla="*/ 31 h 35"/>
                <a:gd name="T22" fmla="*/ 13 w 16"/>
                <a:gd name="T23" fmla="*/ 31 h 35"/>
                <a:gd name="T24" fmla="*/ 14 w 16"/>
                <a:gd name="T25" fmla="*/ 29 h 35"/>
                <a:gd name="T26" fmla="*/ 14 w 16"/>
                <a:gd name="T27" fmla="*/ 29 h 35"/>
                <a:gd name="T28" fmla="*/ 16 w 16"/>
                <a:gd name="T29" fmla="*/ 29 h 35"/>
                <a:gd name="T30" fmla="*/ 14 w 16"/>
                <a:gd name="T31" fmla="*/ 31 h 35"/>
                <a:gd name="T32" fmla="*/ 13 w 16"/>
                <a:gd name="T33" fmla="*/ 33 h 35"/>
                <a:gd name="T34" fmla="*/ 10 w 16"/>
                <a:gd name="T35" fmla="*/ 33 h 35"/>
                <a:gd name="T36" fmla="*/ 9 w 16"/>
                <a:gd name="T37" fmla="*/ 35 h 35"/>
                <a:gd name="T38" fmla="*/ 7 w 16"/>
                <a:gd name="T39" fmla="*/ 33 h 35"/>
                <a:gd name="T40" fmla="*/ 6 w 16"/>
                <a:gd name="T41" fmla="*/ 33 h 35"/>
                <a:gd name="T42" fmla="*/ 5 w 16"/>
                <a:gd name="T43" fmla="*/ 32 h 35"/>
                <a:gd name="T44" fmla="*/ 5 w 16"/>
                <a:gd name="T45" fmla="*/ 32 h 35"/>
                <a:gd name="T46" fmla="*/ 5 w 16"/>
                <a:gd name="T47" fmla="*/ 29 h 35"/>
                <a:gd name="T48" fmla="*/ 3 w 16"/>
                <a:gd name="T49" fmla="*/ 28 h 35"/>
                <a:gd name="T50" fmla="*/ 3 w 16"/>
                <a:gd name="T51" fmla="*/ 10 h 35"/>
                <a:gd name="T52" fmla="*/ 0 w 16"/>
                <a:gd name="T53" fmla="*/ 10 h 35"/>
                <a:gd name="T54" fmla="*/ 0 w 16"/>
                <a:gd name="T55" fmla="*/ 10 h 35"/>
                <a:gd name="T56" fmla="*/ 2 w 16"/>
                <a:gd name="T57" fmla="*/ 8 h 35"/>
                <a:gd name="T58" fmla="*/ 3 w 16"/>
                <a:gd name="T59" fmla="*/ 7 h 35"/>
                <a:gd name="T60" fmla="*/ 5 w 16"/>
                <a:gd name="T61" fmla="*/ 5 h 35"/>
                <a:gd name="T62" fmla="*/ 6 w 16"/>
                <a:gd name="T63" fmla="*/ 4 h 35"/>
                <a:gd name="T64" fmla="*/ 7 w 16"/>
                <a:gd name="T65" fmla="*/ 3 h 35"/>
                <a:gd name="T66" fmla="*/ 7 w 16"/>
                <a:gd name="T67" fmla="*/ 0 h 35"/>
                <a:gd name="T68" fmla="*/ 9 w 16"/>
                <a:gd name="T69" fmla="*/ 0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"/>
                <a:gd name="T106" fmla="*/ 0 h 35"/>
                <a:gd name="T107" fmla="*/ 16 w 16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" h="35">
                  <a:moveTo>
                    <a:pt x="9" y="0"/>
                  </a:moveTo>
                  <a:lnTo>
                    <a:pt x="9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1" name="Freeform 167"/>
            <p:cNvSpPr>
              <a:spLocks noEditPoints="1"/>
            </p:cNvSpPr>
            <p:nvPr/>
          </p:nvSpPr>
          <p:spPr bwMode="auto">
            <a:xfrm>
              <a:off x="3309" y="2440"/>
              <a:ext cx="24" cy="27"/>
            </a:xfrm>
            <a:custGeom>
              <a:avLst/>
              <a:gdLst>
                <a:gd name="T0" fmla="*/ 13 w 24"/>
                <a:gd name="T1" fmla="*/ 0 h 27"/>
                <a:gd name="T2" fmla="*/ 16 w 24"/>
                <a:gd name="T3" fmla="*/ 0 h 27"/>
                <a:gd name="T4" fmla="*/ 18 w 24"/>
                <a:gd name="T5" fmla="*/ 2 h 27"/>
                <a:gd name="T6" fmla="*/ 21 w 24"/>
                <a:gd name="T7" fmla="*/ 4 h 27"/>
                <a:gd name="T8" fmla="*/ 24 w 24"/>
                <a:gd name="T9" fmla="*/ 9 h 27"/>
                <a:gd name="T10" fmla="*/ 24 w 24"/>
                <a:gd name="T11" fmla="*/ 13 h 27"/>
                <a:gd name="T12" fmla="*/ 24 w 24"/>
                <a:gd name="T13" fmla="*/ 16 h 27"/>
                <a:gd name="T14" fmla="*/ 23 w 24"/>
                <a:gd name="T15" fmla="*/ 20 h 27"/>
                <a:gd name="T16" fmla="*/ 21 w 24"/>
                <a:gd name="T17" fmla="*/ 23 h 27"/>
                <a:gd name="T18" fmla="*/ 18 w 24"/>
                <a:gd name="T19" fmla="*/ 24 h 27"/>
                <a:gd name="T20" fmla="*/ 16 w 24"/>
                <a:gd name="T21" fmla="*/ 25 h 27"/>
                <a:gd name="T22" fmla="*/ 11 w 24"/>
                <a:gd name="T23" fmla="*/ 27 h 27"/>
                <a:gd name="T24" fmla="*/ 9 w 24"/>
                <a:gd name="T25" fmla="*/ 25 h 27"/>
                <a:gd name="T26" fmla="*/ 6 w 24"/>
                <a:gd name="T27" fmla="*/ 24 h 27"/>
                <a:gd name="T28" fmla="*/ 3 w 24"/>
                <a:gd name="T29" fmla="*/ 21 h 27"/>
                <a:gd name="T30" fmla="*/ 2 w 24"/>
                <a:gd name="T31" fmla="*/ 18 h 27"/>
                <a:gd name="T32" fmla="*/ 0 w 24"/>
                <a:gd name="T33" fmla="*/ 13 h 27"/>
                <a:gd name="T34" fmla="*/ 0 w 24"/>
                <a:gd name="T35" fmla="*/ 10 h 27"/>
                <a:gd name="T36" fmla="*/ 2 w 24"/>
                <a:gd name="T37" fmla="*/ 7 h 27"/>
                <a:gd name="T38" fmla="*/ 4 w 24"/>
                <a:gd name="T39" fmla="*/ 3 h 27"/>
                <a:gd name="T40" fmla="*/ 6 w 24"/>
                <a:gd name="T41" fmla="*/ 2 h 27"/>
                <a:gd name="T42" fmla="*/ 9 w 24"/>
                <a:gd name="T43" fmla="*/ 0 h 27"/>
                <a:gd name="T44" fmla="*/ 13 w 24"/>
                <a:gd name="T45" fmla="*/ 0 h 27"/>
                <a:gd name="T46" fmla="*/ 11 w 24"/>
                <a:gd name="T47" fmla="*/ 2 h 27"/>
                <a:gd name="T48" fmla="*/ 10 w 24"/>
                <a:gd name="T49" fmla="*/ 2 h 27"/>
                <a:gd name="T50" fmla="*/ 9 w 24"/>
                <a:gd name="T51" fmla="*/ 3 h 27"/>
                <a:gd name="T52" fmla="*/ 7 w 24"/>
                <a:gd name="T53" fmla="*/ 4 h 27"/>
                <a:gd name="T54" fmla="*/ 6 w 24"/>
                <a:gd name="T55" fmla="*/ 6 h 27"/>
                <a:gd name="T56" fmla="*/ 6 w 24"/>
                <a:gd name="T57" fmla="*/ 9 h 27"/>
                <a:gd name="T58" fmla="*/ 4 w 24"/>
                <a:gd name="T59" fmla="*/ 11 h 27"/>
                <a:gd name="T60" fmla="*/ 6 w 24"/>
                <a:gd name="T61" fmla="*/ 16 h 27"/>
                <a:gd name="T62" fmla="*/ 7 w 24"/>
                <a:gd name="T63" fmla="*/ 21 h 27"/>
                <a:gd name="T64" fmla="*/ 10 w 24"/>
                <a:gd name="T65" fmla="*/ 24 h 27"/>
                <a:gd name="T66" fmla="*/ 13 w 24"/>
                <a:gd name="T67" fmla="*/ 24 h 27"/>
                <a:gd name="T68" fmla="*/ 16 w 24"/>
                <a:gd name="T69" fmla="*/ 24 h 27"/>
                <a:gd name="T70" fmla="*/ 17 w 24"/>
                <a:gd name="T71" fmla="*/ 23 h 27"/>
                <a:gd name="T72" fmla="*/ 18 w 24"/>
                <a:gd name="T73" fmla="*/ 20 h 27"/>
                <a:gd name="T74" fmla="*/ 20 w 24"/>
                <a:gd name="T75" fmla="*/ 14 h 27"/>
                <a:gd name="T76" fmla="*/ 20 w 24"/>
                <a:gd name="T77" fmla="*/ 10 h 27"/>
                <a:gd name="T78" fmla="*/ 18 w 24"/>
                <a:gd name="T79" fmla="*/ 7 h 27"/>
                <a:gd name="T80" fmla="*/ 17 w 24"/>
                <a:gd name="T81" fmla="*/ 4 h 27"/>
                <a:gd name="T82" fmla="*/ 14 w 24"/>
                <a:gd name="T83" fmla="*/ 3 h 27"/>
                <a:gd name="T84" fmla="*/ 11 w 24"/>
                <a:gd name="T85" fmla="*/ 2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"/>
                <a:gd name="T130" fmla="*/ 0 h 27"/>
                <a:gd name="T131" fmla="*/ 24 w 24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" h="27">
                  <a:moveTo>
                    <a:pt x="13" y="0"/>
                  </a:moveTo>
                  <a:lnTo>
                    <a:pt x="16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close/>
                  <a:moveTo>
                    <a:pt x="11" y="2"/>
                  </a:moveTo>
                  <a:lnTo>
                    <a:pt x="10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11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2" name="Freeform 168"/>
            <p:cNvSpPr>
              <a:spLocks/>
            </p:cNvSpPr>
            <p:nvPr/>
          </p:nvSpPr>
          <p:spPr bwMode="auto">
            <a:xfrm>
              <a:off x="3336" y="2440"/>
              <a:ext cx="18" cy="25"/>
            </a:xfrm>
            <a:custGeom>
              <a:avLst/>
              <a:gdLst>
                <a:gd name="T0" fmla="*/ 8 w 18"/>
                <a:gd name="T1" fmla="*/ 0 h 25"/>
                <a:gd name="T2" fmla="*/ 8 w 18"/>
                <a:gd name="T3" fmla="*/ 6 h 25"/>
                <a:gd name="T4" fmla="*/ 11 w 18"/>
                <a:gd name="T5" fmla="*/ 3 h 25"/>
                <a:gd name="T6" fmla="*/ 13 w 18"/>
                <a:gd name="T7" fmla="*/ 0 h 25"/>
                <a:gd name="T8" fmla="*/ 15 w 18"/>
                <a:gd name="T9" fmla="*/ 0 h 25"/>
                <a:gd name="T10" fmla="*/ 17 w 18"/>
                <a:gd name="T11" fmla="*/ 0 h 25"/>
                <a:gd name="T12" fmla="*/ 17 w 18"/>
                <a:gd name="T13" fmla="*/ 2 h 25"/>
                <a:gd name="T14" fmla="*/ 18 w 18"/>
                <a:gd name="T15" fmla="*/ 2 h 25"/>
                <a:gd name="T16" fmla="*/ 18 w 18"/>
                <a:gd name="T17" fmla="*/ 3 h 25"/>
                <a:gd name="T18" fmla="*/ 18 w 18"/>
                <a:gd name="T19" fmla="*/ 4 h 25"/>
                <a:gd name="T20" fmla="*/ 18 w 18"/>
                <a:gd name="T21" fmla="*/ 6 h 25"/>
                <a:gd name="T22" fmla="*/ 17 w 18"/>
                <a:gd name="T23" fmla="*/ 6 h 25"/>
                <a:gd name="T24" fmla="*/ 15 w 18"/>
                <a:gd name="T25" fmla="*/ 6 h 25"/>
                <a:gd name="T26" fmla="*/ 15 w 18"/>
                <a:gd name="T27" fmla="*/ 6 h 25"/>
                <a:gd name="T28" fmla="*/ 14 w 18"/>
                <a:gd name="T29" fmla="*/ 6 h 25"/>
                <a:gd name="T30" fmla="*/ 13 w 18"/>
                <a:gd name="T31" fmla="*/ 4 h 25"/>
                <a:gd name="T32" fmla="*/ 13 w 18"/>
                <a:gd name="T33" fmla="*/ 4 h 25"/>
                <a:gd name="T34" fmla="*/ 11 w 18"/>
                <a:gd name="T35" fmla="*/ 4 h 25"/>
                <a:gd name="T36" fmla="*/ 11 w 18"/>
                <a:gd name="T37" fmla="*/ 4 h 25"/>
                <a:gd name="T38" fmla="*/ 10 w 18"/>
                <a:gd name="T39" fmla="*/ 6 h 25"/>
                <a:gd name="T40" fmla="*/ 8 w 18"/>
                <a:gd name="T41" fmla="*/ 9 h 25"/>
                <a:gd name="T42" fmla="*/ 8 w 18"/>
                <a:gd name="T43" fmla="*/ 20 h 25"/>
                <a:gd name="T44" fmla="*/ 8 w 18"/>
                <a:gd name="T45" fmla="*/ 21 h 25"/>
                <a:gd name="T46" fmla="*/ 8 w 18"/>
                <a:gd name="T47" fmla="*/ 23 h 25"/>
                <a:gd name="T48" fmla="*/ 10 w 18"/>
                <a:gd name="T49" fmla="*/ 24 h 25"/>
                <a:gd name="T50" fmla="*/ 10 w 18"/>
                <a:gd name="T51" fmla="*/ 24 h 25"/>
                <a:gd name="T52" fmla="*/ 11 w 18"/>
                <a:gd name="T53" fmla="*/ 25 h 25"/>
                <a:gd name="T54" fmla="*/ 13 w 18"/>
                <a:gd name="T55" fmla="*/ 25 h 25"/>
                <a:gd name="T56" fmla="*/ 13 w 18"/>
                <a:gd name="T57" fmla="*/ 25 h 25"/>
                <a:gd name="T58" fmla="*/ 0 w 18"/>
                <a:gd name="T59" fmla="*/ 25 h 25"/>
                <a:gd name="T60" fmla="*/ 0 w 18"/>
                <a:gd name="T61" fmla="*/ 25 h 25"/>
                <a:gd name="T62" fmla="*/ 1 w 18"/>
                <a:gd name="T63" fmla="*/ 25 h 25"/>
                <a:gd name="T64" fmla="*/ 3 w 18"/>
                <a:gd name="T65" fmla="*/ 24 h 25"/>
                <a:gd name="T66" fmla="*/ 3 w 18"/>
                <a:gd name="T67" fmla="*/ 24 h 25"/>
                <a:gd name="T68" fmla="*/ 4 w 18"/>
                <a:gd name="T69" fmla="*/ 23 h 25"/>
                <a:gd name="T70" fmla="*/ 4 w 18"/>
                <a:gd name="T71" fmla="*/ 21 h 25"/>
                <a:gd name="T72" fmla="*/ 4 w 18"/>
                <a:gd name="T73" fmla="*/ 20 h 25"/>
                <a:gd name="T74" fmla="*/ 4 w 18"/>
                <a:gd name="T75" fmla="*/ 10 h 25"/>
                <a:gd name="T76" fmla="*/ 4 w 18"/>
                <a:gd name="T77" fmla="*/ 7 h 25"/>
                <a:gd name="T78" fmla="*/ 4 w 18"/>
                <a:gd name="T79" fmla="*/ 4 h 25"/>
                <a:gd name="T80" fmla="*/ 3 w 18"/>
                <a:gd name="T81" fmla="*/ 4 h 25"/>
                <a:gd name="T82" fmla="*/ 3 w 18"/>
                <a:gd name="T83" fmla="*/ 3 h 25"/>
                <a:gd name="T84" fmla="*/ 3 w 18"/>
                <a:gd name="T85" fmla="*/ 3 h 25"/>
                <a:gd name="T86" fmla="*/ 1 w 18"/>
                <a:gd name="T87" fmla="*/ 3 h 25"/>
                <a:gd name="T88" fmla="*/ 1 w 18"/>
                <a:gd name="T89" fmla="*/ 3 h 25"/>
                <a:gd name="T90" fmla="*/ 0 w 18"/>
                <a:gd name="T91" fmla="*/ 3 h 25"/>
                <a:gd name="T92" fmla="*/ 0 w 18"/>
                <a:gd name="T93" fmla="*/ 3 h 25"/>
                <a:gd name="T94" fmla="*/ 7 w 18"/>
                <a:gd name="T95" fmla="*/ 0 h 25"/>
                <a:gd name="T96" fmla="*/ 8 w 18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"/>
                <a:gd name="T148" fmla="*/ 0 h 25"/>
                <a:gd name="T149" fmla="*/ 18 w 18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" h="25">
                  <a:moveTo>
                    <a:pt x="8" y="0"/>
                  </a:move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3" name="Freeform 169"/>
            <p:cNvSpPr>
              <a:spLocks/>
            </p:cNvSpPr>
            <p:nvPr/>
          </p:nvSpPr>
          <p:spPr bwMode="auto">
            <a:xfrm>
              <a:off x="2780" y="2621"/>
              <a:ext cx="34" cy="39"/>
            </a:xfrm>
            <a:custGeom>
              <a:avLst/>
              <a:gdLst>
                <a:gd name="T0" fmla="*/ 31 w 34"/>
                <a:gd name="T1" fmla="*/ 0 h 39"/>
                <a:gd name="T2" fmla="*/ 33 w 34"/>
                <a:gd name="T3" fmla="*/ 13 h 39"/>
                <a:gd name="T4" fmla="*/ 31 w 34"/>
                <a:gd name="T5" fmla="*/ 13 h 39"/>
                <a:gd name="T6" fmla="*/ 30 w 34"/>
                <a:gd name="T7" fmla="*/ 9 h 39"/>
                <a:gd name="T8" fmla="*/ 27 w 34"/>
                <a:gd name="T9" fmla="*/ 4 h 39"/>
                <a:gd name="T10" fmla="*/ 24 w 34"/>
                <a:gd name="T11" fmla="*/ 3 h 39"/>
                <a:gd name="T12" fmla="*/ 20 w 34"/>
                <a:gd name="T13" fmla="*/ 3 h 39"/>
                <a:gd name="T14" fmla="*/ 16 w 34"/>
                <a:gd name="T15" fmla="*/ 3 h 39"/>
                <a:gd name="T16" fmla="*/ 13 w 34"/>
                <a:gd name="T17" fmla="*/ 4 h 39"/>
                <a:gd name="T18" fmla="*/ 10 w 34"/>
                <a:gd name="T19" fmla="*/ 7 h 39"/>
                <a:gd name="T20" fmla="*/ 9 w 34"/>
                <a:gd name="T21" fmla="*/ 10 h 39"/>
                <a:gd name="T22" fmla="*/ 7 w 34"/>
                <a:gd name="T23" fmla="*/ 14 h 39"/>
                <a:gd name="T24" fmla="*/ 7 w 34"/>
                <a:gd name="T25" fmla="*/ 20 h 39"/>
                <a:gd name="T26" fmla="*/ 7 w 34"/>
                <a:gd name="T27" fmla="*/ 25 h 39"/>
                <a:gd name="T28" fmla="*/ 9 w 34"/>
                <a:gd name="T29" fmla="*/ 30 h 39"/>
                <a:gd name="T30" fmla="*/ 10 w 34"/>
                <a:gd name="T31" fmla="*/ 32 h 39"/>
                <a:gd name="T32" fmla="*/ 13 w 34"/>
                <a:gd name="T33" fmla="*/ 35 h 39"/>
                <a:gd name="T34" fmla="*/ 17 w 34"/>
                <a:gd name="T35" fmla="*/ 37 h 39"/>
                <a:gd name="T36" fmla="*/ 20 w 34"/>
                <a:gd name="T37" fmla="*/ 37 h 39"/>
                <a:gd name="T38" fmla="*/ 24 w 34"/>
                <a:gd name="T39" fmla="*/ 37 h 39"/>
                <a:gd name="T40" fmla="*/ 27 w 34"/>
                <a:gd name="T41" fmla="*/ 35 h 39"/>
                <a:gd name="T42" fmla="*/ 30 w 34"/>
                <a:gd name="T43" fmla="*/ 32 h 39"/>
                <a:gd name="T44" fmla="*/ 33 w 34"/>
                <a:gd name="T45" fmla="*/ 30 h 39"/>
                <a:gd name="T46" fmla="*/ 34 w 34"/>
                <a:gd name="T47" fmla="*/ 30 h 39"/>
                <a:gd name="T48" fmla="*/ 30 w 34"/>
                <a:gd name="T49" fmla="*/ 34 h 39"/>
                <a:gd name="T50" fmla="*/ 27 w 34"/>
                <a:gd name="T51" fmla="*/ 37 h 39"/>
                <a:gd name="T52" fmla="*/ 23 w 34"/>
                <a:gd name="T53" fmla="*/ 38 h 39"/>
                <a:gd name="T54" fmla="*/ 19 w 34"/>
                <a:gd name="T55" fmla="*/ 39 h 39"/>
                <a:gd name="T56" fmla="*/ 13 w 34"/>
                <a:gd name="T57" fmla="*/ 38 h 39"/>
                <a:gd name="T58" fmla="*/ 9 w 34"/>
                <a:gd name="T59" fmla="*/ 37 h 39"/>
                <a:gd name="T60" fmla="*/ 5 w 34"/>
                <a:gd name="T61" fmla="*/ 32 h 39"/>
                <a:gd name="T62" fmla="*/ 2 w 34"/>
                <a:gd name="T63" fmla="*/ 27 h 39"/>
                <a:gd name="T64" fmla="*/ 0 w 34"/>
                <a:gd name="T65" fmla="*/ 20 h 39"/>
                <a:gd name="T66" fmla="*/ 2 w 34"/>
                <a:gd name="T67" fmla="*/ 16 h 39"/>
                <a:gd name="T68" fmla="*/ 3 w 34"/>
                <a:gd name="T69" fmla="*/ 10 h 39"/>
                <a:gd name="T70" fmla="*/ 6 w 34"/>
                <a:gd name="T71" fmla="*/ 6 h 39"/>
                <a:gd name="T72" fmla="*/ 10 w 34"/>
                <a:gd name="T73" fmla="*/ 3 h 39"/>
                <a:gd name="T74" fmla="*/ 14 w 34"/>
                <a:gd name="T75" fmla="*/ 2 h 39"/>
                <a:gd name="T76" fmla="*/ 19 w 34"/>
                <a:gd name="T77" fmla="*/ 0 h 39"/>
                <a:gd name="T78" fmla="*/ 23 w 34"/>
                <a:gd name="T79" fmla="*/ 2 h 39"/>
                <a:gd name="T80" fmla="*/ 27 w 34"/>
                <a:gd name="T81" fmla="*/ 3 h 39"/>
                <a:gd name="T82" fmla="*/ 28 w 34"/>
                <a:gd name="T83" fmla="*/ 3 h 39"/>
                <a:gd name="T84" fmla="*/ 28 w 34"/>
                <a:gd name="T85" fmla="*/ 3 h 39"/>
                <a:gd name="T86" fmla="*/ 30 w 34"/>
                <a:gd name="T87" fmla="*/ 3 h 39"/>
                <a:gd name="T88" fmla="*/ 30 w 34"/>
                <a:gd name="T89" fmla="*/ 3 h 39"/>
                <a:gd name="T90" fmla="*/ 31 w 34"/>
                <a:gd name="T91" fmla="*/ 2 h 39"/>
                <a:gd name="T92" fmla="*/ 31 w 34"/>
                <a:gd name="T93" fmla="*/ 0 h 39"/>
                <a:gd name="T94" fmla="*/ 31 w 34"/>
                <a:gd name="T95" fmla="*/ 0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39"/>
                <a:gd name="T146" fmla="*/ 34 w 34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39">
                  <a:moveTo>
                    <a:pt x="31" y="0"/>
                  </a:moveTo>
                  <a:lnTo>
                    <a:pt x="33" y="13"/>
                  </a:lnTo>
                  <a:lnTo>
                    <a:pt x="31" y="13"/>
                  </a:lnTo>
                  <a:lnTo>
                    <a:pt x="30" y="9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9" y="30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7" y="37"/>
                  </a:lnTo>
                  <a:lnTo>
                    <a:pt x="20" y="37"/>
                  </a:lnTo>
                  <a:lnTo>
                    <a:pt x="24" y="37"/>
                  </a:lnTo>
                  <a:lnTo>
                    <a:pt x="27" y="35"/>
                  </a:lnTo>
                  <a:lnTo>
                    <a:pt x="30" y="32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7" y="37"/>
                  </a:lnTo>
                  <a:lnTo>
                    <a:pt x="23" y="38"/>
                  </a:lnTo>
                  <a:lnTo>
                    <a:pt x="19" y="39"/>
                  </a:lnTo>
                  <a:lnTo>
                    <a:pt x="13" y="38"/>
                  </a:lnTo>
                  <a:lnTo>
                    <a:pt x="9" y="37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4" name="Freeform 170"/>
            <p:cNvSpPr>
              <a:spLocks/>
            </p:cNvSpPr>
            <p:nvPr/>
          </p:nvSpPr>
          <p:spPr bwMode="auto">
            <a:xfrm>
              <a:off x="2817" y="2620"/>
              <a:ext cx="27" cy="39"/>
            </a:xfrm>
            <a:custGeom>
              <a:avLst/>
              <a:gdLst>
                <a:gd name="T0" fmla="*/ 7 w 27"/>
                <a:gd name="T1" fmla="*/ 19 h 39"/>
                <a:gd name="T2" fmla="*/ 13 w 27"/>
                <a:gd name="T3" fmla="*/ 15 h 39"/>
                <a:gd name="T4" fmla="*/ 17 w 27"/>
                <a:gd name="T5" fmla="*/ 14 h 39"/>
                <a:gd name="T6" fmla="*/ 20 w 27"/>
                <a:gd name="T7" fmla="*/ 15 h 39"/>
                <a:gd name="T8" fmla="*/ 22 w 27"/>
                <a:gd name="T9" fmla="*/ 18 h 39"/>
                <a:gd name="T10" fmla="*/ 22 w 27"/>
                <a:gd name="T11" fmla="*/ 25 h 39"/>
                <a:gd name="T12" fmla="*/ 22 w 27"/>
                <a:gd name="T13" fmla="*/ 36 h 39"/>
                <a:gd name="T14" fmla="*/ 24 w 27"/>
                <a:gd name="T15" fmla="*/ 38 h 39"/>
                <a:gd name="T16" fmla="*/ 25 w 27"/>
                <a:gd name="T17" fmla="*/ 39 h 39"/>
                <a:gd name="T18" fmla="*/ 27 w 27"/>
                <a:gd name="T19" fmla="*/ 39 h 39"/>
                <a:gd name="T20" fmla="*/ 14 w 27"/>
                <a:gd name="T21" fmla="*/ 39 h 39"/>
                <a:gd name="T22" fmla="*/ 17 w 27"/>
                <a:gd name="T23" fmla="*/ 39 h 39"/>
                <a:gd name="T24" fmla="*/ 18 w 27"/>
                <a:gd name="T25" fmla="*/ 38 h 39"/>
                <a:gd name="T26" fmla="*/ 18 w 27"/>
                <a:gd name="T27" fmla="*/ 36 h 39"/>
                <a:gd name="T28" fmla="*/ 18 w 27"/>
                <a:gd name="T29" fmla="*/ 25 h 39"/>
                <a:gd name="T30" fmla="*/ 18 w 27"/>
                <a:gd name="T31" fmla="*/ 19 h 39"/>
                <a:gd name="T32" fmla="*/ 17 w 27"/>
                <a:gd name="T33" fmla="*/ 18 h 39"/>
                <a:gd name="T34" fmla="*/ 14 w 27"/>
                <a:gd name="T35" fmla="*/ 18 h 39"/>
                <a:gd name="T36" fmla="*/ 11 w 27"/>
                <a:gd name="T37" fmla="*/ 18 h 39"/>
                <a:gd name="T38" fmla="*/ 7 w 27"/>
                <a:gd name="T39" fmla="*/ 21 h 39"/>
                <a:gd name="T40" fmla="*/ 7 w 27"/>
                <a:gd name="T41" fmla="*/ 36 h 39"/>
                <a:gd name="T42" fmla="*/ 8 w 27"/>
                <a:gd name="T43" fmla="*/ 38 h 39"/>
                <a:gd name="T44" fmla="*/ 10 w 27"/>
                <a:gd name="T45" fmla="*/ 39 h 39"/>
                <a:gd name="T46" fmla="*/ 11 w 27"/>
                <a:gd name="T47" fmla="*/ 39 h 39"/>
                <a:gd name="T48" fmla="*/ 0 w 27"/>
                <a:gd name="T49" fmla="*/ 39 h 39"/>
                <a:gd name="T50" fmla="*/ 1 w 27"/>
                <a:gd name="T51" fmla="*/ 39 h 39"/>
                <a:gd name="T52" fmla="*/ 3 w 27"/>
                <a:gd name="T53" fmla="*/ 38 h 39"/>
                <a:gd name="T54" fmla="*/ 3 w 27"/>
                <a:gd name="T55" fmla="*/ 33 h 39"/>
                <a:gd name="T56" fmla="*/ 3 w 27"/>
                <a:gd name="T57" fmla="*/ 7 h 39"/>
                <a:gd name="T58" fmla="*/ 3 w 27"/>
                <a:gd name="T59" fmla="*/ 4 h 39"/>
                <a:gd name="T60" fmla="*/ 1 w 27"/>
                <a:gd name="T61" fmla="*/ 4 h 39"/>
                <a:gd name="T62" fmla="*/ 0 w 27"/>
                <a:gd name="T63" fmla="*/ 4 h 39"/>
                <a:gd name="T64" fmla="*/ 0 w 27"/>
                <a:gd name="T65" fmla="*/ 4 h 39"/>
                <a:gd name="T66" fmla="*/ 7 w 27"/>
                <a:gd name="T67" fmla="*/ 0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39"/>
                <a:gd name="T104" fmla="*/ 27 w 27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39">
                  <a:moveTo>
                    <a:pt x="7" y="0"/>
                  </a:moveTo>
                  <a:lnTo>
                    <a:pt x="7" y="19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5"/>
                  </a:lnTo>
                  <a:lnTo>
                    <a:pt x="22" y="33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5" name="Freeform 171"/>
            <p:cNvSpPr>
              <a:spLocks noEditPoints="1"/>
            </p:cNvSpPr>
            <p:nvPr/>
          </p:nvSpPr>
          <p:spPr bwMode="auto">
            <a:xfrm>
              <a:off x="2845" y="2634"/>
              <a:ext cx="24" cy="26"/>
            </a:xfrm>
            <a:custGeom>
              <a:avLst/>
              <a:gdLst>
                <a:gd name="T0" fmla="*/ 11 w 24"/>
                <a:gd name="T1" fmla="*/ 24 h 26"/>
                <a:gd name="T2" fmla="*/ 8 w 24"/>
                <a:gd name="T3" fmla="*/ 26 h 26"/>
                <a:gd name="T4" fmla="*/ 4 w 24"/>
                <a:gd name="T5" fmla="*/ 26 h 26"/>
                <a:gd name="T6" fmla="*/ 1 w 24"/>
                <a:gd name="T7" fmla="*/ 22 h 26"/>
                <a:gd name="T8" fmla="*/ 1 w 24"/>
                <a:gd name="T9" fmla="*/ 18 h 26"/>
                <a:gd name="T10" fmla="*/ 3 w 24"/>
                <a:gd name="T11" fmla="*/ 15 h 26"/>
                <a:gd name="T12" fmla="*/ 8 w 24"/>
                <a:gd name="T13" fmla="*/ 11 h 26"/>
                <a:gd name="T14" fmla="*/ 14 w 24"/>
                <a:gd name="T15" fmla="*/ 8 h 26"/>
                <a:gd name="T16" fmla="*/ 14 w 24"/>
                <a:gd name="T17" fmla="*/ 3 h 26"/>
                <a:gd name="T18" fmla="*/ 10 w 24"/>
                <a:gd name="T19" fmla="*/ 1 h 26"/>
                <a:gd name="T20" fmla="*/ 7 w 24"/>
                <a:gd name="T21" fmla="*/ 3 h 26"/>
                <a:gd name="T22" fmla="*/ 7 w 24"/>
                <a:gd name="T23" fmla="*/ 5 h 26"/>
                <a:gd name="T24" fmla="*/ 6 w 24"/>
                <a:gd name="T25" fmla="*/ 8 h 26"/>
                <a:gd name="T26" fmla="*/ 6 w 24"/>
                <a:gd name="T27" fmla="*/ 10 h 26"/>
                <a:gd name="T28" fmla="*/ 3 w 24"/>
                <a:gd name="T29" fmla="*/ 10 h 26"/>
                <a:gd name="T30" fmla="*/ 1 w 24"/>
                <a:gd name="T31" fmla="*/ 8 h 26"/>
                <a:gd name="T32" fmla="*/ 3 w 24"/>
                <a:gd name="T33" fmla="*/ 4 h 26"/>
                <a:gd name="T34" fmla="*/ 7 w 24"/>
                <a:gd name="T35" fmla="*/ 0 h 26"/>
                <a:gd name="T36" fmla="*/ 14 w 24"/>
                <a:gd name="T37" fmla="*/ 0 h 26"/>
                <a:gd name="T38" fmla="*/ 18 w 24"/>
                <a:gd name="T39" fmla="*/ 3 h 26"/>
                <a:gd name="T40" fmla="*/ 20 w 24"/>
                <a:gd name="T41" fmla="*/ 5 h 26"/>
                <a:gd name="T42" fmla="*/ 20 w 24"/>
                <a:gd name="T43" fmla="*/ 17 h 26"/>
                <a:gd name="T44" fmla="*/ 20 w 24"/>
                <a:gd name="T45" fmla="*/ 21 h 26"/>
                <a:gd name="T46" fmla="*/ 20 w 24"/>
                <a:gd name="T47" fmla="*/ 22 h 26"/>
                <a:gd name="T48" fmla="*/ 21 w 24"/>
                <a:gd name="T49" fmla="*/ 22 h 26"/>
                <a:gd name="T50" fmla="*/ 21 w 24"/>
                <a:gd name="T51" fmla="*/ 22 h 26"/>
                <a:gd name="T52" fmla="*/ 24 w 24"/>
                <a:gd name="T53" fmla="*/ 21 h 26"/>
                <a:gd name="T54" fmla="*/ 21 w 24"/>
                <a:gd name="T55" fmla="*/ 25 h 26"/>
                <a:gd name="T56" fmla="*/ 17 w 24"/>
                <a:gd name="T57" fmla="*/ 26 h 26"/>
                <a:gd name="T58" fmla="*/ 15 w 24"/>
                <a:gd name="T59" fmla="*/ 24 h 26"/>
                <a:gd name="T60" fmla="*/ 14 w 24"/>
                <a:gd name="T61" fmla="*/ 19 h 26"/>
                <a:gd name="T62" fmla="*/ 11 w 24"/>
                <a:gd name="T63" fmla="*/ 12 h 26"/>
                <a:gd name="T64" fmla="*/ 7 w 24"/>
                <a:gd name="T65" fmla="*/ 14 h 26"/>
                <a:gd name="T66" fmla="*/ 6 w 24"/>
                <a:gd name="T67" fmla="*/ 17 h 26"/>
                <a:gd name="T68" fmla="*/ 6 w 24"/>
                <a:gd name="T69" fmla="*/ 19 h 26"/>
                <a:gd name="T70" fmla="*/ 8 w 24"/>
                <a:gd name="T71" fmla="*/ 22 h 26"/>
                <a:gd name="T72" fmla="*/ 11 w 24"/>
                <a:gd name="T73" fmla="*/ 22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26"/>
                <a:gd name="T113" fmla="*/ 24 w 24"/>
                <a:gd name="T114" fmla="*/ 26 h 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26">
                  <a:moveTo>
                    <a:pt x="14" y="22"/>
                  </a:moveTo>
                  <a:lnTo>
                    <a:pt x="11" y="24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2"/>
                  </a:lnTo>
                  <a:close/>
                  <a:moveTo>
                    <a:pt x="14" y="19"/>
                  </a:moveTo>
                  <a:lnTo>
                    <a:pt x="14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6" name="Freeform 172"/>
            <p:cNvSpPr>
              <a:spLocks/>
            </p:cNvSpPr>
            <p:nvPr/>
          </p:nvSpPr>
          <p:spPr bwMode="auto">
            <a:xfrm>
              <a:off x="2870" y="2634"/>
              <a:ext cx="17" cy="25"/>
            </a:xfrm>
            <a:custGeom>
              <a:avLst/>
              <a:gdLst>
                <a:gd name="T0" fmla="*/ 7 w 17"/>
                <a:gd name="T1" fmla="*/ 0 h 25"/>
                <a:gd name="T2" fmla="*/ 7 w 17"/>
                <a:gd name="T3" fmla="*/ 7 h 25"/>
                <a:gd name="T4" fmla="*/ 10 w 17"/>
                <a:gd name="T5" fmla="*/ 3 h 25"/>
                <a:gd name="T6" fmla="*/ 11 w 17"/>
                <a:gd name="T7" fmla="*/ 1 h 25"/>
                <a:gd name="T8" fmla="*/ 14 w 17"/>
                <a:gd name="T9" fmla="*/ 0 h 25"/>
                <a:gd name="T10" fmla="*/ 16 w 17"/>
                <a:gd name="T11" fmla="*/ 0 h 25"/>
                <a:gd name="T12" fmla="*/ 17 w 17"/>
                <a:gd name="T13" fmla="*/ 1 h 25"/>
                <a:gd name="T14" fmla="*/ 17 w 17"/>
                <a:gd name="T15" fmla="*/ 3 h 25"/>
                <a:gd name="T16" fmla="*/ 17 w 17"/>
                <a:gd name="T17" fmla="*/ 4 h 25"/>
                <a:gd name="T18" fmla="*/ 17 w 17"/>
                <a:gd name="T19" fmla="*/ 4 h 25"/>
                <a:gd name="T20" fmla="*/ 17 w 17"/>
                <a:gd name="T21" fmla="*/ 5 h 25"/>
                <a:gd name="T22" fmla="*/ 16 w 17"/>
                <a:gd name="T23" fmla="*/ 5 h 25"/>
                <a:gd name="T24" fmla="*/ 16 w 17"/>
                <a:gd name="T25" fmla="*/ 7 h 25"/>
                <a:gd name="T26" fmla="*/ 14 w 17"/>
                <a:gd name="T27" fmla="*/ 5 h 25"/>
                <a:gd name="T28" fmla="*/ 13 w 17"/>
                <a:gd name="T29" fmla="*/ 5 h 25"/>
                <a:gd name="T30" fmla="*/ 13 w 17"/>
                <a:gd name="T31" fmla="*/ 4 h 25"/>
                <a:gd name="T32" fmla="*/ 11 w 17"/>
                <a:gd name="T33" fmla="*/ 4 h 25"/>
                <a:gd name="T34" fmla="*/ 11 w 17"/>
                <a:gd name="T35" fmla="*/ 4 h 25"/>
                <a:gd name="T36" fmla="*/ 10 w 17"/>
                <a:gd name="T37" fmla="*/ 4 h 25"/>
                <a:gd name="T38" fmla="*/ 9 w 17"/>
                <a:gd name="T39" fmla="*/ 7 h 25"/>
                <a:gd name="T40" fmla="*/ 7 w 17"/>
                <a:gd name="T41" fmla="*/ 8 h 25"/>
                <a:gd name="T42" fmla="*/ 7 w 17"/>
                <a:gd name="T43" fmla="*/ 19 h 25"/>
                <a:gd name="T44" fmla="*/ 7 w 17"/>
                <a:gd name="T45" fmla="*/ 22 h 25"/>
                <a:gd name="T46" fmla="*/ 9 w 17"/>
                <a:gd name="T47" fmla="*/ 24 h 25"/>
                <a:gd name="T48" fmla="*/ 9 w 17"/>
                <a:gd name="T49" fmla="*/ 24 h 25"/>
                <a:gd name="T50" fmla="*/ 10 w 17"/>
                <a:gd name="T51" fmla="*/ 25 h 25"/>
                <a:gd name="T52" fmla="*/ 11 w 17"/>
                <a:gd name="T53" fmla="*/ 25 h 25"/>
                <a:gd name="T54" fmla="*/ 13 w 17"/>
                <a:gd name="T55" fmla="*/ 25 h 25"/>
                <a:gd name="T56" fmla="*/ 13 w 17"/>
                <a:gd name="T57" fmla="*/ 25 h 25"/>
                <a:gd name="T58" fmla="*/ 0 w 17"/>
                <a:gd name="T59" fmla="*/ 25 h 25"/>
                <a:gd name="T60" fmla="*/ 0 w 17"/>
                <a:gd name="T61" fmla="*/ 25 h 25"/>
                <a:gd name="T62" fmla="*/ 2 w 17"/>
                <a:gd name="T63" fmla="*/ 25 h 25"/>
                <a:gd name="T64" fmla="*/ 2 w 17"/>
                <a:gd name="T65" fmla="*/ 24 h 25"/>
                <a:gd name="T66" fmla="*/ 3 w 17"/>
                <a:gd name="T67" fmla="*/ 24 h 25"/>
                <a:gd name="T68" fmla="*/ 3 w 17"/>
                <a:gd name="T69" fmla="*/ 22 h 25"/>
                <a:gd name="T70" fmla="*/ 3 w 17"/>
                <a:gd name="T71" fmla="*/ 22 h 25"/>
                <a:gd name="T72" fmla="*/ 3 w 17"/>
                <a:gd name="T73" fmla="*/ 19 h 25"/>
                <a:gd name="T74" fmla="*/ 3 w 17"/>
                <a:gd name="T75" fmla="*/ 11 h 25"/>
                <a:gd name="T76" fmla="*/ 3 w 17"/>
                <a:gd name="T77" fmla="*/ 7 h 25"/>
                <a:gd name="T78" fmla="*/ 3 w 17"/>
                <a:gd name="T79" fmla="*/ 4 h 25"/>
                <a:gd name="T80" fmla="*/ 3 w 17"/>
                <a:gd name="T81" fmla="*/ 4 h 25"/>
                <a:gd name="T82" fmla="*/ 3 w 17"/>
                <a:gd name="T83" fmla="*/ 4 h 25"/>
                <a:gd name="T84" fmla="*/ 2 w 17"/>
                <a:gd name="T85" fmla="*/ 3 h 25"/>
                <a:gd name="T86" fmla="*/ 2 w 17"/>
                <a:gd name="T87" fmla="*/ 3 h 25"/>
                <a:gd name="T88" fmla="*/ 0 w 17"/>
                <a:gd name="T89" fmla="*/ 3 h 25"/>
                <a:gd name="T90" fmla="*/ 0 w 17"/>
                <a:gd name="T91" fmla="*/ 4 h 25"/>
                <a:gd name="T92" fmla="*/ 0 w 17"/>
                <a:gd name="T93" fmla="*/ 3 h 25"/>
                <a:gd name="T94" fmla="*/ 7 w 17"/>
                <a:gd name="T95" fmla="*/ 0 h 25"/>
                <a:gd name="T96" fmla="*/ 7 w 17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5"/>
                <a:gd name="T149" fmla="*/ 17 w 17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5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7" name="Freeform 173"/>
            <p:cNvSpPr>
              <a:spLocks/>
            </p:cNvSpPr>
            <p:nvPr/>
          </p:nvSpPr>
          <p:spPr bwMode="auto">
            <a:xfrm>
              <a:off x="2887" y="2627"/>
              <a:ext cx="17" cy="33"/>
            </a:xfrm>
            <a:custGeom>
              <a:avLst/>
              <a:gdLst>
                <a:gd name="T0" fmla="*/ 10 w 17"/>
                <a:gd name="T1" fmla="*/ 0 h 33"/>
                <a:gd name="T2" fmla="*/ 10 w 17"/>
                <a:gd name="T3" fmla="*/ 7 h 33"/>
                <a:gd name="T4" fmla="*/ 15 w 17"/>
                <a:gd name="T5" fmla="*/ 7 h 33"/>
                <a:gd name="T6" fmla="*/ 15 w 17"/>
                <a:gd name="T7" fmla="*/ 10 h 33"/>
                <a:gd name="T8" fmla="*/ 10 w 17"/>
                <a:gd name="T9" fmla="*/ 10 h 33"/>
                <a:gd name="T10" fmla="*/ 10 w 17"/>
                <a:gd name="T11" fmla="*/ 25 h 33"/>
                <a:gd name="T12" fmla="*/ 10 w 17"/>
                <a:gd name="T13" fmla="*/ 28 h 33"/>
                <a:gd name="T14" fmla="*/ 10 w 17"/>
                <a:gd name="T15" fmla="*/ 29 h 33"/>
                <a:gd name="T16" fmla="*/ 11 w 17"/>
                <a:gd name="T17" fmla="*/ 29 h 33"/>
                <a:gd name="T18" fmla="*/ 13 w 17"/>
                <a:gd name="T19" fmla="*/ 29 h 33"/>
                <a:gd name="T20" fmla="*/ 13 w 17"/>
                <a:gd name="T21" fmla="*/ 29 h 33"/>
                <a:gd name="T22" fmla="*/ 14 w 17"/>
                <a:gd name="T23" fmla="*/ 29 h 33"/>
                <a:gd name="T24" fmla="*/ 14 w 17"/>
                <a:gd name="T25" fmla="*/ 29 h 33"/>
                <a:gd name="T26" fmla="*/ 15 w 17"/>
                <a:gd name="T27" fmla="*/ 28 h 33"/>
                <a:gd name="T28" fmla="*/ 17 w 17"/>
                <a:gd name="T29" fmla="*/ 28 h 33"/>
                <a:gd name="T30" fmla="*/ 15 w 17"/>
                <a:gd name="T31" fmla="*/ 31 h 33"/>
                <a:gd name="T32" fmla="*/ 14 w 17"/>
                <a:gd name="T33" fmla="*/ 32 h 33"/>
                <a:gd name="T34" fmla="*/ 11 w 17"/>
                <a:gd name="T35" fmla="*/ 33 h 33"/>
                <a:gd name="T36" fmla="*/ 10 w 17"/>
                <a:gd name="T37" fmla="*/ 33 h 33"/>
                <a:gd name="T38" fmla="*/ 8 w 17"/>
                <a:gd name="T39" fmla="*/ 33 h 33"/>
                <a:gd name="T40" fmla="*/ 7 w 17"/>
                <a:gd name="T41" fmla="*/ 32 h 33"/>
                <a:gd name="T42" fmla="*/ 6 w 17"/>
                <a:gd name="T43" fmla="*/ 32 h 33"/>
                <a:gd name="T44" fmla="*/ 6 w 17"/>
                <a:gd name="T45" fmla="*/ 31 h 33"/>
                <a:gd name="T46" fmla="*/ 4 w 17"/>
                <a:gd name="T47" fmla="*/ 29 h 33"/>
                <a:gd name="T48" fmla="*/ 4 w 17"/>
                <a:gd name="T49" fmla="*/ 26 h 33"/>
                <a:gd name="T50" fmla="*/ 4 w 17"/>
                <a:gd name="T51" fmla="*/ 10 h 33"/>
                <a:gd name="T52" fmla="*/ 0 w 17"/>
                <a:gd name="T53" fmla="*/ 10 h 33"/>
                <a:gd name="T54" fmla="*/ 0 w 17"/>
                <a:gd name="T55" fmla="*/ 8 h 33"/>
                <a:gd name="T56" fmla="*/ 3 w 17"/>
                <a:gd name="T57" fmla="*/ 8 h 33"/>
                <a:gd name="T58" fmla="*/ 4 w 17"/>
                <a:gd name="T59" fmla="*/ 7 h 33"/>
                <a:gd name="T60" fmla="*/ 6 w 17"/>
                <a:gd name="T61" fmla="*/ 5 h 33"/>
                <a:gd name="T62" fmla="*/ 7 w 17"/>
                <a:gd name="T63" fmla="*/ 3 h 33"/>
                <a:gd name="T64" fmla="*/ 7 w 17"/>
                <a:gd name="T65" fmla="*/ 1 h 33"/>
                <a:gd name="T66" fmla="*/ 8 w 17"/>
                <a:gd name="T67" fmla="*/ 0 h 33"/>
                <a:gd name="T68" fmla="*/ 10 w 17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3"/>
                <a:gd name="T107" fmla="*/ 17 w 17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3">
                  <a:moveTo>
                    <a:pt x="10" y="0"/>
                  </a:moveTo>
                  <a:lnTo>
                    <a:pt x="10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Freeform 174"/>
            <p:cNvSpPr>
              <a:spLocks/>
            </p:cNvSpPr>
            <p:nvPr/>
          </p:nvSpPr>
          <p:spPr bwMode="auto">
            <a:xfrm>
              <a:off x="2908" y="2621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3 h 49"/>
                <a:gd name="T10" fmla="*/ 4 w 13"/>
                <a:gd name="T11" fmla="*/ 3 h 49"/>
                <a:gd name="T12" fmla="*/ 4 w 13"/>
                <a:gd name="T13" fmla="*/ 48 h 49"/>
                <a:gd name="T14" fmla="*/ 13 w 13"/>
                <a:gd name="T15" fmla="*/ 48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4" y="3"/>
                  </a:lnTo>
                  <a:lnTo>
                    <a:pt x="4" y="48"/>
                  </a:lnTo>
                  <a:lnTo>
                    <a:pt x="1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9" name="Freeform 175"/>
            <p:cNvSpPr>
              <a:spLocks/>
            </p:cNvSpPr>
            <p:nvPr/>
          </p:nvSpPr>
          <p:spPr bwMode="auto">
            <a:xfrm>
              <a:off x="2923" y="2621"/>
              <a:ext cx="24" cy="38"/>
            </a:xfrm>
            <a:custGeom>
              <a:avLst/>
              <a:gdLst>
                <a:gd name="T0" fmla="*/ 24 w 24"/>
                <a:gd name="T1" fmla="*/ 31 h 38"/>
                <a:gd name="T2" fmla="*/ 22 w 24"/>
                <a:gd name="T3" fmla="*/ 38 h 38"/>
                <a:gd name="T4" fmla="*/ 0 w 24"/>
                <a:gd name="T5" fmla="*/ 38 h 38"/>
                <a:gd name="T6" fmla="*/ 0 w 24"/>
                <a:gd name="T7" fmla="*/ 38 h 38"/>
                <a:gd name="T8" fmla="*/ 6 w 24"/>
                <a:gd name="T9" fmla="*/ 32 h 38"/>
                <a:gd name="T10" fmla="*/ 10 w 24"/>
                <a:gd name="T11" fmla="*/ 27 h 38"/>
                <a:gd name="T12" fmla="*/ 15 w 24"/>
                <a:gd name="T13" fmla="*/ 23 h 38"/>
                <a:gd name="T14" fmla="*/ 17 w 24"/>
                <a:gd name="T15" fmla="*/ 18 h 38"/>
                <a:gd name="T16" fmla="*/ 17 w 24"/>
                <a:gd name="T17" fmla="*/ 13 h 38"/>
                <a:gd name="T18" fmla="*/ 17 w 24"/>
                <a:gd name="T19" fmla="*/ 10 h 38"/>
                <a:gd name="T20" fmla="*/ 16 w 24"/>
                <a:gd name="T21" fmla="*/ 7 h 38"/>
                <a:gd name="T22" fmla="*/ 13 w 24"/>
                <a:gd name="T23" fmla="*/ 6 h 38"/>
                <a:gd name="T24" fmla="*/ 10 w 24"/>
                <a:gd name="T25" fmla="*/ 4 h 38"/>
                <a:gd name="T26" fmla="*/ 7 w 24"/>
                <a:gd name="T27" fmla="*/ 6 h 38"/>
                <a:gd name="T28" fmla="*/ 5 w 24"/>
                <a:gd name="T29" fmla="*/ 6 h 38"/>
                <a:gd name="T30" fmla="*/ 3 w 24"/>
                <a:gd name="T31" fmla="*/ 9 h 38"/>
                <a:gd name="T32" fmla="*/ 2 w 24"/>
                <a:gd name="T33" fmla="*/ 11 h 38"/>
                <a:gd name="T34" fmla="*/ 0 w 24"/>
                <a:gd name="T35" fmla="*/ 11 h 38"/>
                <a:gd name="T36" fmla="*/ 2 w 24"/>
                <a:gd name="T37" fmla="*/ 7 h 38"/>
                <a:gd name="T38" fmla="*/ 5 w 24"/>
                <a:gd name="T39" fmla="*/ 3 h 38"/>
                <a:gd name="T40" fmla="*/ 7 w 24"/>
                <a:gd name="T41" fmla="*/ 2 h 38"/>
                <a:gd name="T42" fmla="*/ 12 w 24"/>
                <a:gd name="T43" fmla="*/ 0 h 38"/>
                <a:gd name="T44" fmla="*/ 16 w 24"/>
                <a:gd name="T45" fmla="*/ 2 h 38"/>
                <a:gd name="T46" fmla="*/ 19 w 24"/>
                <a:gd name="T47" fmla="*/ 3 h 38"/>
                <a:gd name="T48" fmla="*/ 22 w 24"/>
                <a:gd name="T49" fmla="*/ 7 h 38"/>
                <a:gd name="T50" fmla="*/ 23 w 24"/>
                <a:gd name="T51" fmla="*/ 10 h 38"/>
                <a:gd name="T52" fmla="*/ 22 w 24"/>
                <a:gd name="T53" fmla="*/ 13 h 38"/>
                <a:gd name="T54" fmla="*/ 22 w 24"/>
                <a:gd name="T55" fmla="*/ 16 h 38"/>
                <a:gd name="T56" fmla="*/ 19 w 24"/>
                <a:gd name="T57" fmla="*/ 21 h 38"/>
                <a:gd name="T58" fmla="*/ 15 w 24"/>
                <a:gd name="T59" fmla="*/ 25 h 38"/>
                <a:gd name="T60" fmla="*/ 10 w 24"/>
                <a:gd name="T61" fmla="*/ 30 h 38"/>
                <a:gd name="T62" fmla="*/ 7 w 24"/>
                <a:gd name="T63" fmla="*/ 32 h 38"/>
                <a:gd name="T64" fmla="*/ 6 w 24"/>
                <a:gd name="T65" fmla="*/ 34 h 38"/>
                <a:gd name="T66" fmla="*/ 16 w 24"/>
                <a:gd name="T67" fmla="*/ 34 h 38"/>
                <a:gd name="T68" fmla="*/ 19 w 24"/>
                <a:gd name="T69" fmla="*/ 34 h 38"/>
                <a:gd name="T70" fmla="*/ 20 w 24"/>
                <a:gd name="T71" fmla="*/ 34 h 38"/>
                <a:gd name="T72" fmla="*/ 22 w 24"/>
                <a:gd name="T73" fmla="*/ 34 h 38"/>
                <a:gd name="T74" fmla="*/ 22 w 24"/>
                <a:gd name="T75" fmla="*/ 34 h 38"/>
                <a:gd name="T76" fmla="*/ 23 w 24"/>
                <a:gd name="T77" fmla="*/ 32 h 38"/>
                <a:gd name="T78" fmla="*/ 24 w 24"/>
                <a:gd name="T79" fmla="*/ 31 h 38"/>
                <a:gd name="T80" fmla="*/ 24 w 24"/>
                <a:gd name="T81" fmla="*/ 31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38"/>
                <a:gd name="T125" fmla="*/ 24 w 24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38">
                  <a:moveTo>
                    <a:pt x="24" y="31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18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5" y="25"/>
                  </a:lnTo>
                  <a:lnTo>
                    <a:pt x="10" y="30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0" name="Freeform 176"/>
            <p:cNvSpPr>
              <a:spLocks/>
            </p:cNvSpPr>
            <p:nvPr/>
          </p:nvSpPr>
          <p:spPr bwMode="auto">
            <a:xfrm>
              <a:off x="2952" y="2621"/>
              <a:ext cx="12" cy="49"/>
            </a:xfrm>
            <a:custGeom>
              <a:avLst/>
              <a:gdLst>
                <a:gd name="T0" fmla="*/ 0 w 12"/>
                <a:gd name="T1" fmla="*/ 0 h 49"/>
                <a:gd name="T2" fmla="*/ 12 w 12"/>
                <a:gd name="T3" fmla="*/ 0 h 49"/>
                <a:gd name="T4" fmla="*/ 12 w 12"/>
                <a:gd name="T5" fmla="*/ 49 h 49"/>
                <a:gd name="T6" fmla="*/ 0 w 12"/>
                <a:gd name="T7" fmla="*/ 49 h 49"/>
                <a:gd name="T8" fmla="*/ 0 w 12"/>
                <a:gd name="T9" fmla="*/ 48 h 49"/>
                <a:gd name="T10" fmla="*/ 8 w 12"/>
                <a:gd name="T11" fmla="*/ 48 h 49"/>
                <a:gd name="T12" fmla="*/ 8 w 12"/>
                <a:gd name="T13" fmla="*/ 3 h 49"/>
                <a:gd name="T14" fmla="*/ 0 w 12"/>
                <a:gd name="T15" fmla="*/ 3 h 49"/>
                <a:gd name="T16" fmla="*/ 0 w 1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1" name="Rectangle 177"/>
            <p:cNvSpPr>
              <a:spLocks noChangeArrowheads="1"/>
            </p:cNvSpPr>
            <p:nvPr/>
          </p:nvSpPr>
          <p:spPr bwMode="auto">
            <a:xfrm>
              <a:off x="2268" y="2681"/>
              <a:ext cx="1210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842" name="Freeform 178"/>
            <p:cNvSpPr>
              <a:spLocks noEditPoints="1"/>
            </p:cNvSpPr>
            <p:nvPr/>
          </p:nvSpPr>
          <p:spPr bwMode="auto">
            <a:xfrm>
              <a:off x="2285" y="2691"/>
              <a:ext cx="40" cy="38"/>
            </a:xfrm>
            <a:custGeom>
              <a:avLst/>
              <a:gdLst>
                <a:gd name="T0" fmla="*/ 10 w 40"/>
                <a:gd name="T1" fmla="*/ 2 h 38"/>
                <a:gd name="T2" fmla="*/ 10 w 40"/>
                <a:gd name="T3" fmla="*/ 0 h 38"/>
                <a:gd name="T4" fmla="*/ 21 w 40"/>
                <a:gd name="T5" fmla="*/ 0 h 38"/>
                <a:gd name="T6" fmla="*/ 28 w 40"/>
                <a:gd name="T7" fmla="*/ 0 h 38"/>
                <a:gd name="T8" fmla="*/ 33 w 40"/>
                <a:gd name="T9" fmla="*/ 2 h 38"/>
                <a:gd name="T10" fmla="*/ 35 w 40"/>
                <a:gd name="T11" fmla="*/ 4 h 38"/>
                <a:gd name="T12" fmla="*/ 38 w 40"/>
                <a:gd name="T13" fmla="*/ 7 h 38"/>
                <a:gd name="T14" fmla="*/ 40 w 40"/>
                <a:gd name="T15" fmla="*/ 11 h 38"/>
                <a:gd name="T16" fmla="*/ 40 w 40"/>
                <a:gd name="T17" fmla="*/ 16 h 38"/>
                <a:gd name="T18" fmla="*/ 40 w 40"/>
                <a:gd name="T19" fmla="*/ 20 h 38"/>
                <a:gd name="T20" fmla="*/ 40 w 40"/>
                <a:gd name="T21" fmla="*/ 23 h 38"/>
                <a:gd name="T22" fmla="*/ 38 w 40"/>
                <a:gd name="T23" fmla="*/ 26 h 38"/>
                <a:gd name="T24" fmla="*/ 37 w 40"/>
                <a:gd name="T25" fmla="*/ 28 h 38"/>
                <a:gd name="T26" fmla="*/ 34 w 40"/>
                <a:gd name="T27" fmla="*/ 31 h 38"/>
                <a:gd name="T28" fmla="*/ 31 w 40"/>
                <a:gd name="T29" fmla="*/ 33 h 38"/>
                <a:gd name="T30" fmla="*/ 28 w 40"/>
                <a:gd name="T31" fmla="*/ 35 h 38"/>
                <a:gd name="T32" fmla="*/ 24 w 40"/>
                <a:gd name="T33" fmla="*/ 37 h 38"/>
                <a:gd name="T34" fmla="*/ 20 w 40"/>
                <a:gd name="T35" fmla="*/ 38 h 38"/>
                <a:gd name="T36" fmla="*/ 16 w 40"/>
                <a:gd name="T37" fmla="*/ 38 h 38"/>
                <a:gd name="T38" fmla="*/ 0 w 40"/>
                <a:gd name="T39" fmla="*/ 38 h 38"/>
                <a:gd name="T40" fmla="*/ 0 w 40"/>
                <a:gd name="T41" fmla="*/ 37 h 38"/>
                <a:gd name="T42" fmla="*/ 2 w 40"/>
                <a:gd name="T43" fmla="*/ 37 h 38"/>
                <a:gd name="T44" fmla="*/ 3 w 40"/>
                <a:gd name="T45" fmla="*/ 37 h 38"/>
                <a:gd name="T46" fmla="*/ 4 w 40"/>
                <a:gd name="T47" fmla="*/ 35 h 38"/>
                <a:gd name="T48" fmla="*/ 4 w 40"/>
                <a:gd name="T49" fmla="*/ 35 h 38"/>
                <a:gd name="T50" fmla="*/ 6 w 40"/>
                <a:gd name="T51" fmla="*/ 34 h 38"/>
                <a:gd name="T52" fmla="*/ 7 w 40"/>
                <a:gd name="T53" fmla="*/ 31 h 38"/>
                <a:gd name="T54" fmla="*/ 13 w 40"/>
                <a:gd name="T55" fmla="*/ 9 h 38"/>
                <a:gd name="T56" fmla="*/ 14 w 40"/>
                <a:gd name="T57" fmla="*/ 6 h 38"/>
                <a:gd name="T58" fmla="*/ 14 w 40"/>
                <a:gd name="T59" fmla="*/ 4 h 38"/>
                <a:gd name="T60" fmla="*/ 14 w 40"/>
                <a:gd name="T61" fmla="*/ 3 h 38"/>
                <a:gd name="T62" fmla="*/ 13 w 40"/>
                <a:gd name="T63" fmla="*/ 2 h 38"/>
                <a:gd name="T64" fmla="*/ 11 w 40"/>
                <a:gd name="T65" fmla="*/ 2 h 38"/>
                <a:gd name="T66" fmla="*/ 10 w 40"/>
                <a:gd name="T67" fmla="*/ 2 h 38"/>
                <a:gd name="T68" fmla="*/ 10 w 40"/>
                <a:gd name="T69" fmla="*/ 2 h 38"/>
                <a:gd name="T70" fmla="*/ 20 w 40"/>
                <a:gd name="T71" fmla="*/ 3 h 38"/>
                <a:gd name="T72" fmla="*/ 11 w 40"/>
                <a:gd name="T73" fmla="*/ 31 h 38"/>
                <a:gd name="T74" fmla="*/ 10 w 40"/>
                <a:gd name="T75" fmla="*/ 34 h 38"/>
                <a:gd name="T76" fmla="*/ 10 w 40"/>
                <a:gd name="T77" fmla="*/ 35 h 38"/>
                <a:gd name="T78" fmla="*/ 10 w 40"/>
                <a:gd name="T79" fmla="*/ 35 h 38"/>
                <a:gd name="T80" fmla="*/ 11 w 40"/>
                <a:gd name="T81" fmla="*/ 35 h 38"/>
                <a:gd name="T82" fmla="*/ 11 w 40"/>
                <a:gd name="T83" fmla="*/ 35 h 38"/>
                <a:gd name="T84" fmla="*/ 11 w 40"/>
                <a:gd name="T85" fmla="*/ 35 h 38"/>
                <a:gd name="T86" fmla="*/ 13 w 40"/>
                <a:gd name="T87" fmla="*/ 37 h 38"/>
                <a:gd name="T88" fmla="*/ 14 w 40"/>
                <a:gd name="T89" fmla="*/ 37 h 38"/>
                <a:gd name="T90" fmla="*/ 18 w 40"/>
                <a:gd name="T91" fmla="*/ 35 h 38"/>
                <a:gd name="T92" fmla="*/ 21 w 40"/>
                <a:gd name="T93" fmla="*/ 35 h 38"/>
                <a:gd name="T94" fmla="*/ 26 w 40"/>
                <a:gd name="T95" fmla="*/ 34 h 38"/>
                <a:gd name="T96" fmla="*/ 28 w 40"/>
                <a:gd name="T97" fmla="*/ 33 h 38"/>
                <a:gd name="T98" fmla="*/ 31 w 40"/>
                <a:gd name="T99" fmla="*/ 30 h 38"/>
                <a:gd name="T100" fmla="*/ 33 w 40"/>
                <a:gd name="T101" fmla="*/ 26 h 38"/>
                <a:gd name="T102" fmla="*/ 34 w 40"/>
                <a:gd name="T103" fmla="*/ 21 h 38"/>
                <a:gd name="T104" fmla="*/ 35 w 40"/>
                <a:gd name="T105" fmla="*/ 16 h 38"/>
                <a:gd name="T106" fmla="*/ 35 w 40"/>
                <a:gd name="T107" fmla="*/ 11 h 38"/>
                <a:gd name="T108" fmla="*/ 34 w 40"/>
                <a:gd name="T109" fmla="*/ 7 h 38"/>
                <a:gd name="T110" fmla="*/ 33 w 40"/>
                <a:gd name="T111" fmla="*/ 6 h 38"/>
                <a:gd name="T112" fmla="*/ 30 w 40"/>
                <a:gd name="T113" fmla="*/ 3 h 38"/>
                <a:gd name="T114" fmla="*/ 27 w 40"/>
                <a:gd name="T115" fmla="*/ 3 h 38"/>
                <a:gd name="T116" fmla="*/ 23 w 40"/>
                <a:gd name="T117" fmla="*/ 2 h 38"/>
                <a:gd name="T118" fmla="*/ 21 w 40"/>
                <a:gd name="T119" fmla="*/ 2 h 38"/>
                <a:gd name="T120" fmla="*/ 20 w 40"/>
                <a:gd name="T121" fmla="*/ 3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38"/>
                <a:gd name="T185" fmla="*/ 40 w 40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38">
                  <a:moveTo>
                    <a:pt x="10" y="2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4" y="31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3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close/>
                  <a:moveTo>
                    <a:pt x="20" y="3"/>
                  </a:moveTo>
                  <a:lnTo>
                    <a:pt x="11" y="31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6" y="34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5" y="16"/>
                  </a:lnTo>
                  <a:lnTo>
                    <a:pt x="35" y="11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3" name="Freeform 179"/>
            <p:cNvSpPr>
              <a:spLocks noEditPoints="1"/>
            </p:cNvSpPr>
            <p:nvPr/>
          </p:nvSpPr>
          <p:spPr bwMode="auto">
            <a:xfrm>
              <a:off x="2327" y="2704"/>
              <a:ext cx="21" cy="25"/>
            </a:xfrm>
            <a:custGeom>
              <a:avLst/>
              <a:gdLst>
                <a:gd name="T0" fmla="*/ 5 w 21"/>
                <a:gd name="T1" fmla="*/ 14 h 25"/>
                <a:gd name="T2" fmla="*/ 5 w 21"/>
                <a:gd name="T3" fmla="*/ 15 h 25"/>
                <a:gd name="T4" fmla="*/ 5 w 21"/>
                <a:gd name="T5" fmla="*/ 17 h 25"/>
                <a:gd name="T6" fmla="*/ 6 w 21"/>
                <a:gd name="T7" fmla="*/ 18 h 25"/>
                <a:gd name="T8" fmla="*/ 6 w 21"/>
                <a:gd name="T9" fmla="*/ 21 h 25"/>
                <a:gd name="T10" fmla="*/ 9 w 21"/>
                <a:gd name="T11" fmla="*/ 21 h 25"/>
                <a:gd name="T12" fmla="*/ 10 w 21"/>
                <a:gd name="T13" fmla="*/ 22 h 25"/>
                <a:gd name="T14" fmla="*/ 12 w 21"/>
                <a:gd name="T15" fmla="*/ 22 h 25"/>
                <a:gd name="T16" fmla="*/ 14 w 21"/>
                <a:gd name="T17" fmla="*/ 21 h 25"/>
                <a:gd name="T18" fmla="*/ 16 w 21"/>
                <a:gd name="T19" fmla="*/ 20 h 25"/>
                <a:gd name="T20" fmla="*/ 19 w 21"/>
                <a:gd name="T21" fmla="*/ 18 h 25"/>
                <a:gd name="T22" fmla="*/ 20 w 21"/>
                <a:gd name="T23" fmla="*/ 18 h 25"/>
                <a:gd name="T24" fmla="*/ 16 w 21"/>
                <a:gd name="T25" fmla="*/ 22 h 25"/>
                <a:gd name="T26" fmla="*/ 12 w 21"/>
                <a:gd name="T27" fmla="*/ 25 h 25"/>
                <a:gd name="T28" fmla="*/ 7 w 21"/>
                <a:gd name="T29" fmla="*/ 25 h 25"/>
                <a:gd name="T30" fmla="*/ 5 w 21"/>
                <a:gd name="T31" fmla="*/ 25 h 25"/>
                <a:gd name="T32" fmla="*/ 2 w 21"/>
                <a:gd name="T33" fmla="*/ 22 h 25"/>
                <a:gd name="T34" fmla="*/ 0 w 21"/>
                <a:gd name="T35" fmla="*/ 21 h 25"/>
                <a:gd name="T36" fmla="*/ 0 w 21"/>
                <a:gd name="T37" fmla="*/ 17 h 25"/>
                <a:gd name="T38" fmla="*/ 0 w 21"/>
                <a:gd name="T39" fmla="*/ 13 h 25"/>
                <a:gd name="T40" fmla="*/ 2 w 21"/>
                <a:gd name="T41" fmla="*/ 8 h 25"/>
                <a:gd name="T42" fmla="*/ 5 w 21"/>
                <a:gd name="T43" fmla="*/ 6 h 25"/>
                <a:gd name="T44" fmla="*/ 9 w 21"/>
                <a:gd name="T45" fmla="*/ 3 h 25"/>
                <a:gd name="T46" fmla="*/ 12 w 21"/>
                <a:gd name="T47" fmla="*/ 0 h 25"/>
                <a:gd name="T48" fmla="*/ 16 w 21"/>
                <a:gd name="T49" fmla="*/ 0 h 25"/>
                <a:gd name="T50" fmla="*/ 19 w 21"/>
                <a:gd name="T51" fmla="*/ 0 h 25"/>
                <a:gd name="T52" fmla="*/ 20 w 21"/>
                <a:gd name="T53" fmla="*/ 1 h 25"/>
                <a:gd name="T54" fmla="*/ 21 w 21"/>
                <a:gd name="T55" fmla="*/ 3 h 25"/>
                <a:gd name="T56" fmla="*/ 21 w 21"/>
                <a:gd name="T57" fmla="*/ 4 h 25"/>
                <a:gd name="T58" fmla="*/ 21 w 21"/>
                <a:gd name="T59" fmla="*/ 6 h 25"/>
                <a:gd name="T60" fmla="*/ 20 w 21"/>
                <a:gd name="T61" fmla="*/ 8 h 25"/>
                <a:gd name="T62" fmla="*/ 17 w 21"/>
                <a:gd name="T63" fmla="*/ 11 h 25"/>
                <a:gd name="T64" fmla="*/ 13 w 21"/>
                <a:gd name="T65" fmla="*/ 13 h 25"/>
                <a:gd name="T66" fmla="*/ 10 w 21"/>
                <a:gd name="T67" fmla="*/ 14 h 25"/>
                <a:gd name="T68" fmla="*/ 5 w 21"/>
                <a:gd name="T69" fmla="*/ 14 h 25"/>
                <a:gd name="T70" fmla="*/ 5 w 21"/>
                <a:gd name="T71" fmla="*/ 14 h 25"/>
                <a:gd name="T72" fmla="*/ 9 w 21"/>
                <a:gd name="T73" fmla="*/ 13 h 25"/>
                <a:gd name="T74" fmla="*/ 12 w 21"/>
                <a:gd name="T75" fmla="*/ 11 h 25"/>
                <a:gd name="T76" fmla="*/ 14 w 21"/>
                <a:gd name="T77" fmla="*/ 10 h 25"/>
                <a:gd name="T78" fmla="*/ 16 w 21"/>
                <a:gd name="T79" fmla="*/ 8 h 25"/>
                <a:gd name="T80" fmla="*/ 17 w 21"/>
                <a:gd name="T81" fmla="*/ 6 h 25"/>
                <a:gd name="T82" fmla="*/ 17 w 21"/>
                <a:gd name="T83" fmla="*/ 4 h 25"/>
                <a:gd name="T84" fmla="*/ 17 w 21"/>
                <a:gd name="T85" fmla="*/ 3 h 25"/>
                <a:gd name="T86" fmla="*/ 17 w 21"/>
                <a:gd name="T87" fmla="*/ 1 h 25"/>
                <a:gd name="T88" fmla="*/ 16 w 21"/>
                <a:gd name="T89" fmla="*/ 1 h 25"/>
                <a:gd name="T90" fmla="*/ 14 w 21"/>
                <a:gd name="T91" fmla="*/ 1 h 25"/>
                <a:gd name="T92" fmla="*/ 12 w 21"/>
                <a:gd name="T93" fmla="*/ 1 h 25"/>
                <a:gd name="T94" fmla="*/ 9 w 21"/>
                <a:gd name="T95" fmla="*/ 4 h 25"/>
                <a:gd name="T96" fmla="*/ 7 w 21"/>
                <a:gd name="T97" fmla="*/ 8 h 25"/>
                <a:gd name="T98" fmla="*/ 5 w 21"/>
                <a:gd name="T99" fmla="*/ 14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25"/>
                <a:gd name="T152" fmla="*/ 21 w 21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25">
                  <a:moveTo>
                    <a:pt x="5" y="14"/>
                  </a:moveTo>
                  <a:lnTo>
                    <a:pt x="5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16" y="22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5" y="14"/>
                  </a:lnTo>
                  <a:close/>
                  <a:moveTo>
                    <a:pt x="5" y="14"/>
                  </a:moveTo>
                  <a:lnTo>
                    <a:pt x="9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4"/>
                  </a:lnTo>
                  <a:lnTo>
                    <a:pt x="7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4" name="Freeform 180"/>
            <p:cNvSpPr>
              <a:spLocks/>
            </p:cNvSpPr>
            <p:nvPr/>
          </p:nvSpPr>
          <p:spPr bwMode="auto">
            <a:xfrm>
              <a:off x="2353" y="2697"/>
              <a:ext cx="15" cy="32"/>
            </a:xfrm>
            <a:custGeom>
              <a:avLst/>
              <a:gdLst>
                <a:gd name="T0" fmla="*/ 12 w 15"/>
                <a:gd name="T1" fmla="*/ 0 h 32"/>
                <a:gd name="T2" fmla="*/ 11 w 15"/>
                <a:gd name="T3" fmla="*/ 7 h 32"/>
                <a:gd name="T4" fmla="*/ 15 w 15"/>
                <a:gd name="T5" fmla="*/ 7 h 32"/>
                <a:gd name="T6" fmla="*/ 15 w 15"/>
                <a:gd name="T7" fmla="*/ 8 h 32"/>
                <a:gd name="T8" fmla="*/ 9 w 15"/>
                <a:gd name="T9" fmla="*/ 8 h 32"/>
                <a:gd name="T10" fmla="*/ 5 w 15"/>
                <a:gd name="T11" fmla="*/ 25 h 32"/>
                <a:gd name="T12" fmla="*/ 4 w 15"/>
                <a:gd name="T13" fmla="*/ 28 h 32"/>
                <a:gd name="T14" fmla="*/ 4 w 15"/>
                <a:gd name="T15" fmla="*/ 29 h 32"/>
                <a:gd name="T16" fmla="*/ 4 w 15"/>
                <a:gd name="T17" fmla="*/ 29 h 32"/>
                <a:gd name="T18" fmla="*/ 4 w 15"/>
                <a:gd name="T19" fmla="*/ 29 h 32"/>
                <a:gd name="T20" fmla="*/ 5 w 15"/>
                <a:gd name="T21" fmla="*/ 31 h 32"/>
                <a:gd name="T22" fmla="*/ 5 w 15"/>
                <a:gd name="T23" fmla="*/ 31 h 32"/>
                <a:gd name="T24" fmla="*/ 5 w 15"/>
                <a:gd name="T25" fmla="*/ 29 h 32"/>
                <a:gd name="T26" fmla="*/ 7 w 15"/>
                <a:gd name="T27" fmla="*/ 29 h 32"/>
                <a:gd name="T28" fmla="*/ 7 w 15"/>
                <a:gd name="T29" fmla="*/ 28 h 32"/>
                <a:gd name="T30" fmla="*/ 9 w 15"/>
                <a:gd name="T31" fmla="*/ 27 h 32"/>
                <a:gd name="T32" fmla="*/ 9 w 15"/>
                <a:gd name="T33" fmla="*/ 27 h 32"/>
                <a:gd name="T34" fmla="*/ 8 w 15"/>
                <a:gd name="T35" fmla="*/ 29 h 32"/>
                <a:gd name="T36" fmla="*/ 5 w 15"/>
                <a:gd name="T37" fmla="*/ 32 h 32"/>
                <a:gd name="T38" fmla="*/ 4 w 15"/>
                <a:gd name="T39" fmla="*/ 32 h 32"/>
                <a:gd name="T40" fmla="*/ 2 w 15"/>
                <a:gd name="T41" fmla="*/ 32 h 32"/>
                <a:gd name="T42" fmla="*/ 1 w 15"/>
                <a:gd name="T43" fmla="*/ 32 h 32"/>
                <a:gd name="T44" fmla="*/ 1 w 15"/>
                <a:gd name="T45" fmla="*/ 32 h 32"/>
                <a:gd name="T46" fmla="*/ 0 w 15"/>
                <a:gd name="T47" fmla="*/ 31 h 32"/>
                <a:gd name="T48" fmla="*/ 0 w 15"/>
                <a:gd name="T49" fmla="*/ 29 h 32"/>
                <a:gd name="T50" fmla="*/ 0 w 15"/>
                <a:gd name="T51" fmla="*/ 28 h 32"/>
                <a:gd name="T52" fmla="*/ 1 w 15"/>
                <a:gd name="T53" fmla="*/ 25 h 32"/>
                <a:gd name="T54" fmla="*/ 5 w 15"/>
                <a:gd name="T55" fmla="*/ 8 h 32"/>
                <a:gd name="T56" fmla="*/ 1 w 15"/>
                <a:gd name="T57" fmla="*/ 8 h 32"/>
                <a:gd name="T58" fmla="*/ 1 w 15"/>
                <a:gd name="T59" fmla="*/ 8 h 32"/>
                <a:gd name="T60" fmla="*/ 4 w 15"/>
                <a:gd name="T61" fmla="*/ 7 h 32"/>
                <a:gd name="T62" fmla="*/ 7 w 15"/>
                <a:gd name="T63" fmla="*/ 5 h 32"/>
                <a:gd name="T64" fmla="*/ 8 w 15"/>
                <a:gd name="T65" fmla="*/ 4 h 32"/>
                <a:gd name="T66" fmla="*/ 11 w 15"/>
                <a:gd name="T67" fmla="*/ 0 h 32"/>
                <a:gd name="T68" fmla="*/ 12 w 15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2"/>
                <a:gd name="T107" fmla="*/ 15 w 15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2">
                  <a:moveTo>
                    <a:pt x="12" y="0"/>
                  </a:moveTo>
                  <a:lnTo>
                    <a:pt x="11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9" y="8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5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845" name="Picture 18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5" y="2701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46" name="Picture 1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95" y="2701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47" name="Freeform 183"/>
            <p:cNvSpPr>
              <a:spLocks/>
            </p:cNvSpPr>
            <p:nvPr/>
          </p:nvSpPr>
          <p:spPr bwMode="auto">
            <a:xfrm>
              <a:off x="2475" y="2697"/>
              <a:ext cx="15" cy="32"/>
            </a:xfrm>
            <a:custGeom>
              <a:avLst/>
              <a:gdLst>
                <a:gd name="T0" fmla="*/ 12 w 15"/>
                <a:gd name="T1" fmla="*/ 0 h 32"/>
                <a:gd name="T2" fmla="*/ 9 w 15"/>
                <a:gd name="T3" fmla="*/ 7 h 32"/>
                <a:gd name="T4" fmla="*/ 15 w 15"/>
                <a:gd name="T5" fmla="*/ 7 h 32"/>
                <a:gd name="T6" fmla="*/ 15 w 15"/>
                <a:gd name="T7" fmla="*/ 8 h 32"/>
                <a:gd name="T8" fmla="*/ 9 w 15"/>
                <a:gd name="T9" fmla="*/ 8 h 32"/>
                <a:gd name="T10" fmla="*/ 5 w 15"/>
                <a:gd name="T11" fmla="*/ 25 h 32"/>
                <a:gd name="T12" fmla="*/ 4 w 15"/>
                <a:gd name="T13" fmla="*/ 28 h 32"/>
                <a:gd name="T14" fmla="*/ 4 w 15"/>
                <a:gd name="T15" fmla="*/ 29 h 32"/>
                <a:gd name="T16" fmla="*/ 4 w 15"/>
                <a:gd name="T17" fmla="*/ 29 h 32"/>
                <a:gd name="T18" fmla="*/ 4 w 15"/>
                <a:gd name="T19" fmla="*/ 29 h 32"/>
                <a:gd name="T20" fmla="*/ 4 w 15"/>
                <a:gd name="T21" fmla="*/ 31 h 32"/>
                <a:gd name="T22" fmla="*/ 4 w 15"/>
                <a:gd name="T23" fmla="*/ 31 h 32"/>
                <a:gd name="T24" fmla="*/ 5 w 15"/>
                <a:gd name="T25" fmla="*/ 29 h 32"/>
                <a:gd name="T26" fmla="*/ 5 w 15"/>
                <a:gd name="T27" fmla="*/ 29 h 32"/>
                <a:gd name="T28" fmla="*/ 7 w 15"/>
                <a:gd name="T29" fmla="*/ 28 h 32"/>
                <a:gd name="T30" fmla="*/ 8 w 15"/>
                <a:gd name="T31" fmla="*/ 27 h 32"/>
                <a:gd name="T32" fmla="*/ 9 w 15"/>
                <a:gd name="T33" fmla="*/ 27 h 32"/>
                <a:gd name="T34" fmla="*/ 7 w 15"/>
                <a:gd name="T35" fmla="*/ 29 h 32"/>
                <a:gd name="T36" fmla="*/ 5 w 15"/>
                <a:gd name="T37" fmla="*/ 32 h 32"/>
                <a:gd name="T38" fmla="*/ 4 w 15"/>
                <a:gd name="T39" fmla="*/ 32 h 32"/>
                <a:gd name="T40" fmla="*/ 2 w 15"/>
                <a:gd name="T41" fmla="*/ 32 h 32"/>
                <a:gd name="T42" fmla="*/ 1 w 15"/>
                <a:gd name="T43" fmla="*/ 32 h 32"/>
                <a:gd name="T44" fmla="*/ 0 w 15"/>
                <a:gd name="T45" fmla="*/ 32 h 32"/>
                <a:gd name="T46" fmla="*/ 0 w 15"/>
                <a:gd name="T47" fmla="*/ 31 h 32"/>
                <a:gd name="T48" fmla="*/ 0 w 15"/>
                <a:gd name="T49" fmla="*/ 29 h 32"/>
                <a:gd name="T50" fmla="*/ 0 w 15"/>
                <a:gd name="T51" fmla="*/ 28 h 32"/>
                <a:gd name="T52" fmla="*/ 0 w 15"/>
                <a:gd name="T53" fmla="*/ 25 h 32"/>
                <a:gd name="T54" fmla="*/ 5 w 15"/>
                <a:gd name="T55" fmla="*/ 8 h 32"/>
                <a:gd name="T56" fmla="*/ 1 w 15"/>
                <a:gd name="T57" fmla="*/ 8 h 32"/>
                <a:gd name="T58" fmla="*/ 1 w 15"/>
                <a:gd name="T59" fmla="*/ 8 h 32"/>
                <a:gd name="T60" fmla="*/ 4 w 15"/>
                <a:gd name="T61" fmla="*/ 7 h 32"/>
                <a:gd name="T62" fmla="*/ 7 w 15"/>
                <a:gd name="T63" fmla="*/ 5 h 32"/>
                <a:gd name="T64" fmla="*/ 8 w 15"/>
                <a:gd name="T65" fmla="*/ 4 h 32"/>
                <a:gd name="T66" fmla="*/ 11 w 15"/>
                <a:gd name="T67" fmla="*/ 0 h 32"/>
                <a:gd name="T68" fmla="*/ 12 w 15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2"/>
                <a:gd name="T107" fmla="*/ 15 w 15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2">
                  <a:moveTo>
                    <a:pt x="12" y="0"/>
                  </a:moveTo>
                  <a:lnTo>
                    <a:pt x="9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9" y="8"/>
                  </a:lnTo>
                  <a:lnTo>
                    <a:pt x="5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8" name="Freeform 184"/>
            <p:cNvSpPr>
              <a:spLocks/>
            </p:cNvSpPr>
            <p:nvPr/>
          </p:nvSpPr>
          <p:spPr bwMode="auto">
            <a:xfrm>
              <a:off x="2490" y="2690"/>
              <a:ext cx="25" cy="39"/>
            </a:xfrm>
            <a:custGeom>
              <a:avLst/>
              <a:gdLst>
                <a:gd name="T0" fmla="*/ 7 w 25"/>
                <a:gd name="T1" fmla="*/ 27 h 39"/>
                <a:gd name="T2" fmla="*/ 14 w 25"/>
                <a:gd name="T3" fmla="*/ 18 h 39"/>
                <a:gd name="T4" fmla="*/ 18 w 25"/>
                <a:gd name="T5" fmla="*/ 14 h 39"/>
                <a:gd name="T6" fmla="*/ 22 w 25"/>
                <a:gd name="T7" fmla="*/ 14 h 39"/>
                <a:gd name="T8" fmla="*/ 24 w 25"/>
                <a:gd name="T9" fmla="*/ 17 h 39"/>
                <a:gd name="T10" fmla="*/ 25 w 25"/>
                <a:gd name="T11" fmla="*/ 20 h 39"/>
                <a:gd name="T12" fmla="*/ 20 w 25"/>
                <a:gd name="T13" fmla="*/ 34 h 39"/>
                <a:gd name="T14" fmla="*/ 20 w 25"/>
                <a:gd name="T15" fmla="*/ 36 h 39"/>
                <a:gd name="T16" fmla="*/ 20 w 25"/>
                <a:gd name="T17" fmla="*/ 36 h 39"/>
                <a:gd name="T18" fmla="*/ 20 w 25"/>
                <a:gd name="T19" fmla="*/ 36 h 39"/>
                <a:gd name="T20" fmla="*/ 21 w 25"/>
                <a:gd name="T21" fmla="*/ 36 h 39"/>
                <a:gd name="T22" fmla="*/ 24 w 25"/>
                <a:gd name="T23" fmla="*/ 34 h 39"/>
                <a:gd name="T24" fmla="*/ 24 w 25"/>
                <a:gd name="T25" fmla="*/ 35 h 39"/>
                <a:gd name="T26" fmla="*/ 21 w 25"/>
                <a:gd name="T27" fmla="*/ 38 h 39"/>
                <a:gd name="T28" fmla="*/ 18 w 25"/>
                <a:gd name="T29" fmla="*/ 39 h 39"/>
                <a:gd name="T30" fmla="*/ 17 w 25"/>
                <a:gd name="T31" fmla="*/ 39 h 39"/>
                <a:gd name="T32" fmla="*/ 15 w 25"/>
                <a:gd name="T33" fmla="*/ 38 h 39"/>
                <a:gd name="T34" fmla="*/ 15 w 25"/>
                <a:gd name="T35" fmla="*/ 35 h 39"/>
                <a:gd name="T36" fmla="*/ 20 w 25"/>
                <a:gd name="T37" fmla="*/ 22 h 39"/>
                <a:gd name="T38" fmla="*/ 20 w 25"/>
                <a:gd name="T39" fmla="*/ 18 h 39"/>
                <a:gd name="T40" fmla="*/ 20 w 25"/>
                <a:gd name="T41" fmla="*/ 18 h 39"/>
                <a:gd name="T42" fmla="*/ 18 w 25"/>
                <a:gd name="T43" fmla="*/ 17 h 39"/>
                <a:gd name="T44" fmla="*/ 17 w 25"/>
                <a:gd name="T45" fmla="*/ 18 h 39"/>
                <a:gd name="T46" fmla="*/ 13 w 25"/>
                <a:gd name="T47" fmla="*/ 22 h 39"/>
                <a:gd name="T48" fmla="*/ 10 w 25"/>
                <a:gd name="T49" fmla="*/ 25 h 39"/>
                <a:gd name="T50" fmla="*/ 6 w 25"/>
                <a:gd name="T51" fmla="*/ 31 h 39"/>
                <a:gd name="T52" fmla="*/ 4 w 25"/>
                <a:gd name="T53" fmla="*/ 39 h 39"/>
                <a:gd name="T54" fmla="*/ 8 w 25"/>
                <a:gd name="T55" fmla="*/ 7 h 39"/>
                <a:gd name="T56" fmla="*/ 10 w 25"/>
                <a:gd name="T57" fmla="*/ 3 h 39"/>
                <a:gd name="T58" fmla="*/ 8 w 25"/>
                <a:gd name="T59" fmla="*/ 3 h 39"/>
                <a:gd name="T60" fmla="*/ 7 w 25"/>
                <a:gd name="T61" fmla="*/ 1 h 39"/>
                <a:gd name="T62" fmla="*/ 6 w 25"/>
                <a:gd name="T63" fmla="*/ 3 h 39"/>
                <a:gd name="T64" fmla="*/ 14 w 25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39"/>
                <a:gd name="T101" fmla="*/ 25 w 25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39">
                  <a:moveTo>
                    <a:pt x="14" y="0"/>
                  </a:moveTo>
                  <a:lnTo>
                    <a:pt x="7" y="27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2" y="36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9" name="Freeform 185"/>
            <p:cNvSpPr>
              <a:spLocks noEditPoints="1"/>
            </p:cNvSpPr>
            <p:nvPr/>
          </p:nvSpPr>
          <p:spPr bwMode="auto">
            <a:xfrm>
              <a:off x="2518" y="2704"/>
              <a:ext cx="25" cy="25"/>
            </a:xfrm>
            <a:custGeom>
              <a:avLst/>
              <a:gdLst>
                <a:gd name="T0" fmla="*/ 21 w 25"/>
                <a:gd name="T1" fmla="*/ 20 h 25"/>
                <a:gd name="T2" fmla="*/ 20 w 25"/>
                <a:gd name="T3" fmla="*/ 22 h 25"/>
                <a:gd name="T4" fmla="*/ 20 w 25"/>
                <a:gd name="T5" fmla="*/ 22 h 25"/>
                <a:gd name="T6" fmla="*/ 20 w 25"/>
                <a:gd name="T7" fmla="*/ 22 h 25"/>
                <a:gd name="T8" fmla="*/ 21 w 25"/>
                <a:gd name="T9" fmla="*/ 22 h 25"/>
                <a:gd name="T10" fmla="*/ 23 w 25"/>
                <a:gd name="T11" fmla="*/ 21 h 25"/>
                <a:gd name="T12" fmla="*/ 24 w 25"/>
                <a:gd name="T13" fmla="*/ 20 h 25"/>
                <a:gd name="T14" fmla="*/ 21 w 25"/>
                <a:gd name="T15" fmla="*/ 24 h 25"/>
                <a:gd name="T16" fmla="*/ 17 w 25"/>
                <a:gd name="T17" fmla="*/ 25 h 25"/>
                <a:gd name="T18" fmla="*/ 16 w 25"/>
                <a:gd name="T19" fmla="*/ 25 h 25"/>
                <a:gd name="T20" fmla="*/ 16 w 25"/>
                <a:gd name="T21" fmla="*/ 24 h 25"/>
                <a:gd name="T22" fmla="*/ 16 w 25"/>
                <a:gd name="T23" fmla="*/ 20 h 25"/>
                <a:gd name="T24" fmla="*/ 13 w 25"/>
                <a:gd name="T25" fmla="*/ 21 h 25"/>
                <a:gd name="T26" fmla="*/ 7 w 25"/>
                <a:gd name="T27" fmla="*/ 25 h 25"/>
                <a:gd name="T28" fmla="*/ 3 w 25"/>
                <a:gd name="T29" fmla="*/ 25 h 25"/>
                <a:gd name="T30" fmla="*/ 0 w 25"/>
                <a:gd name="T31" fmla="*/ 22 h 25"/>
                <a:gd name="T32" fmla="*/ 0 w 25"/>
                <a:gd name="T33" fmla="*/ 15 h 25"/>
                <a:gd name="T34" fmla="*/ 6 w 25"/>
                <a:gd name="T35" fmla="*/ 6 h 25"/>
                <a:gd name="T36" fmla="*/ 13 w 25"/>
                <a:gd name="T37" fmla="*/ 0 h 25"/>
                <a:gd name="T38" fmla="*/ 17 w 25"/>
                <a:gd name="T39" fmla="*/ 0 h 25"/>
                <a:gd name="T40" fmla="*/ 20 w 25"/>
                <a:gd name="T41" fmla="*/ 3 h 25"/>
                <a:gd name="T42" fmla="*/ 21 w 25"/>
                <a:gd name="T43" fmla="*/ 1 h 25"/>
                <a:gd name="T44" fmla="*/ 16 w 25"/>
                <a:gd name="T45" fmla="*/ 1 h 25"/>
                <a:gd name="T46" fmla="*/ 11 w 25"/>
                <a:gd name="T47" fmla="*/ 3 h 25"/>
                <a:gd name="T48" fmla="*/ 7 w 25"/>
                <a:gd name="T49" fmla="*/ 10 h 25"/>
                <a:gd name="T50" fmla="*/ 4 w 25"/>
                <a:gd name="T51" fmla="*/ 18 h 25"/>
                <a:gd name="T52" fmla="*/ 6 w 25"/>
                <a:gd name="T53" fmla="*/ 21 h 25"/>
                <a:gd name="T54" fmla="*/ 7 w 25"/>
                <a:gd name="T55" fmla="*/ 22 h 25"/>
                <a:gd name="T56" fmla="*/ 14 w 25"/>
                <a:gd name="T57" fmla="*/ 18 h 25"/>
                <a:gd name="T58" fmla="*/ 20 w 25"/>
                <a:gd name="T59" fmla="*/ 6 h 25"/>
                <a:gd name="T60" fmla="*/ 18 w 25"/>
                <a:gd name="T61" fmla="*/ 3 h 25"/>
                <a:gd name="T62" fmla="*/ 16 w 25"/>
                <a:gd name="T63" fmla="*/ 1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25"/>
                <a:gd name="T98" fmla="*/ 25 w 25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25">
                  <a:moveTo>
                    <a:pt x="25" y="0"/>
                  </a:moveTo>
                  <a:lnTo>
                    <a:pt x="21" y="20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16" y="1"/>
                  </a:moveTo>
                  <a:lnTo>
                    <a:pt x="14" y="1"/>
                  </a:lnTo>
                  <a:lnTo>
                    <a:pt x="11" y="3"/>
                  </a:lnTo>
                  <a:lnTo>
                    <a:pt x="9" y="6"/>
                  </a:lnTo>
                  <a:lnTo>
                    <a:pt x="7" y="10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8" y="13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Freeform 186"/>
            <p:cNvSpPr>
              <a:spLocks/>
            </p:cNvSpPr>
            <p:nvPr/>
          </p:nvSpPr>
          <p:spPr bwMode="auto">
            <a:xfrm>
              <a:off x="2546" y="2697"/>
              <a:ext cx="16" cy="32"/>
            </a:xfrm>
            <a:custGeom>
              <a:avLst/>
              <a:gdLst>
                <a:gd name="T0" fmla="*/ 13 w 16"/>
                <a:gd name="T1" fmla="*/ 0 h 32"/>
                <a:gd name="T2" fmla="*/ 10 w 16"/>
                <a:gd name="T3" fmla="*/ 7 h 32"/>
                <a:gd name="T4" fmla="*/ 16 w 16"/>
                <a:gd name="T5" fmla="*/ 7 h 32"/>
                <a:gd name="T6" fmla="*/ 16 w 16"/>
                <a:gd name="T7" fmla="*/ 8 h 32"/>
                <a:gd name="T8" fmla="*/ 10 w 16"/>
                <a:gd name="T9" fmla="*/ 8 h 32"/>
                <a:gd name="T10" fmla="*/ 6 w 16"/>
                <a:gd name="T11" fmla="*/ 25 h 32"/>
                <a:gd name="T12" fmla="*/ 4 w 16"/>
                <a:gd name="T13" fmla="*/ 28 h 32"/>
                <a:gd name="T14" fmla="*/ 4 w 16"/>
                <a:gd name="T15" fmla="*/ 29 h 32"/>
                <a:gd name="T16" fmla="*/ 4 w 16"/>
                <a:gd name="T17" fmla="*/ 29 h 32"/>
                <a:gd name="T18" fmla="*/ 4 w 16"/>
                <a:gd name="T19" fmla="*/ 29 h 32"/>
                <a:gd name="T20" fmla="*/ 4 w 16"/>
                <a:gd name="T21" fmla="*/ 31 h 32"/>
                <a:gd name="T22" fmla="*/ 6 w 16"/>
                <a:gd name="T23" fmla="*/ 31 h 32"/>
                <a:gd name="T24" fmla="*/ 6 w 16"/>
                <a:gd name="T25" fmla="*/ 29 h 32"/>
                <a:gd name="T26" fmla="*/ 7 w 16"/>
                <a:gd name="T27" fmla="*/ 29 h 32"/>
                <a:gd name="T28" fmla="*/ 7 w 16"/>
                <a:gd name="T29" fmla="*/ 28 h 32"/>
                <a:gd name="T30" fmla="*/ 9 w 16"/>
                <a:gd name="T31" fmla="*/ 27 h 32"/>
                <a:gd name="T32" fmla="*/ 10 w 16"/>
                <a:gd name="T33" fmla="*/ 27 h 32"/>
                <a:gd name="T34" fmla="*/ 7 w 16"/>
                <a:gd name="T35" fmla="*/ 29 h 32"/>
                <a:gd name="T36" fmla="*/ 6 w 16"/>
                <a:gd name="T37" fmla="*/ 32 h 32"/>
                <a:gd name="T38" fmla="*/ 4 w 16"/>
                <a:gd name="T39" fmla="*/ 32 h 32"/>
                <a:gd name="T40" fmla="*/ 3 w 16"/>
                <a:gd name="T41" fmla="*/ 32 h 32"/>
                <a:gd name="T42" fmla="*/ 2 w 16"/>
                <a:gd name="T43" fmla="*/ 32 h 32"/>
                <a:gd name="T44" fmla="*/ 0 w 16"/>
                <a:gd name="T45" fmla="*/ 32 h 32"/>
                <a:gd name="T46" fmla="*/ 0 w 16"/>
                <a:gd name="T47" fmla="*/ 31 h 32"/>
                <a:gd name="T48" fmla="*/ 0 w 16"/>
                <a:gd name="T49" fmla="*/ 29 h 32"/>
                <a:gd name="T50" fmla="*/ 0 w 16"/>
                <a:gd name="T51" fmla="*/ 28 h 32"/>
                <a:gd name="T52" fmla="*/ 2 w 16"/>
                <a:gd name="T53" fmla="*/ 25 h 32"/>
                <a:gd name="T54" fmla="*/ 6 w 16"/>
                <a:gd name="T55" fmla="*/ 8 h 32"/>
                <a:gd name="T56" fmla="*/ 2 w 16"/>
                <a:gd name="T57" fmla="*/ 8 h 32"/>
                <a:gd name="T58" fmla="*/ 2 w 16"/>
                <a:gd name="T59" fmla="*/ 8 h 32"/>
                <a:gd name="T60" fmla="*/ 4 w 16"/>
                <a:gd name="T61" fmla="*/ 7 h 32"/>
                <a:gd name="T62" fmla="*/ 7 w 16"/>
                <a:gd name="T63" fmla="*/ 5 h 32"/>
                <a:gd name="T64" fmla="*/ 9 w 16"/>
                <a:gd name="T65" fmla="*/ 4 h 32"/>
                <a:gd name="T66" fmla="*/ 11 w 16"/>
                <a:gd name="T67" fmla="*/ 0 h 32"/>
                <a:gd name="T68" fmla="*/ 13 w 16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"/>
                <a:gd name="T106" fmla="*/ 0 h 32"/>
                <a:gd name="T107" fmla="*/ 16 w 16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" h="32">
                  <a:moveTo>
                    <a:pt x="13" y="0"/>
                  </a:moveTo>
                  <a:lnTo>
                    <a:pt x="10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6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851" name="Picture 18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62" y="27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52" name="Picture 18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2708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53" name="Freeform 189"/>
            <p:cNvSpPr>
              <a:spLocks/>
            </p:cNvSpPr>
            <p:nvPr/>
          </p:nvSpPr>
          <p:spPr bwMode="auto">
            <a:xfrm>
              <a:off x="3089" y="2691"/>
              <a:ext cx="11" cy="49"/>
            </a:xfrm>
            <a:custGeom>
              <a:avLst/>
              <a:gdLst>
                <a:gd name="T0" fmla="*/ 11 w 11"/>
                <a:gd name="T1" fmla="*/ 49 h 49"/>
                <a:gd name="T2" fmla="*/ 0 w 11"/>
                <a:gd name="T3" fmla="*/ 49 h 49"/>
                <a:gd name="T4" fmla="*/ 0 w 11"/>
                <a:gd name="T5" fmla="*/ 0 h 49"/>
                <a:gd name="T6" fmla="*/ 11 w 11"/>
                <a:gd name="T7" fmla="*/ 0 h 49"/>
                <a:gd name="T8" fmla="*/ 11 w 11"/>
                <a:gd name="T9" fmla="*/ 2 h 49"/>
                <a:gd name="T10" fmla="*/ 4 w 11"/>
                <a:gd name="T11" fmla="*/ 2 h 49"/>
                <a:gd name="T12" fmla="*/ 4 w 11"/>
                <a:gd name="T13" fmla="*/ 48 h 49"/>
                <a:gd name="T14" fmla="*/ 11 w 11"/>
                <a:gd name="T15" fmla="*/ 48 h 49"/>
                <a:gd name="T16" fmla="*/ 11 w 11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9"/>
                <a:gd name="T29" fmla="*/ 11 w 1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9">
                  <a:moveTo>
                    <a:pt x="11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4" y="2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4" name="Freeform 190"/>
            <p:cNvSpPr>
              <a:spLocks/>
            </p:cNvSpPr>
            <p:nvPr/>
          </p:nvSpPr>
          <p:spPr bwMode="auto">
            <a:xfrm>
              <a:off x="3109" y="2691"/>
              <a:ext cx="15" cy="38"/>
            </a:xfrm>
            <a:custGeom>
              <a:avLst/>
              <a:gdLst>
                <a:gd name="T0" fmla="*/ 0 w 15"/>
                <a:gd name="T1" fmla="*/ 4 h 38"/>
                <a:gd name="T2" fmla="*/ 9 w 15"/>
                <a:gd name="T3" fmla="*/ 0 h 38"/>
                <a:gd name="T4" fmla="*/ 9 w 15"/>
                <a:gd name="T5" fmla="*/ 0 h 38"/>
                <a:gd name="T6" fmla="*/ 9 w 15"/>
                <a:gd name="T7" fmla="*/ 31 h 38"/>
                <a:gd name="T8" fmla="*/ 9 w 15"/>
                <a:gd name="T9" fmla="*/ 34 h 38"/>
                <a:gd name="T10" fmla="*/ 11 w 15"/>
                <a:gd name="T11" fmla="*/ 35 h 38"/>
                <a:gd name="T12" fmla="*/ 11 w 15"/>
                <a:gd name="T13" fmla="*/ 37 h 38"/>
                <a:gd name="T14" fmla="*/ 11 w 15"/>
                <a:gd name="T15" fmla="*/ 37 h 38"/>
                <a:gd name="T16" fmla="*/ 12 w 15"/>
                <a:gd name="T17" fmla="*/ 37 h 38"/>
                <a:gd name="T18" fmla="*/ 15 w 15"/>
                <a:gd name="T19" fmla="*/ 37 h 38"/>
                <a:gd name="T20" fmla="*/ 15 w 15"/>
                <a:gd name="T21" fmla="*/ 38 h 38"/>
                <a:gd name="T22" fmla="*/ 1 w 15"/>
                <a:gd name="T23" fmla="*/ 38 h 38"/>
                <a:gd name="T24" fmla="*/ 1 w 15"/>
                <a:gd name="T25" fmla="*/ 37 h 38"/>
                <a:gd name="T26" fmla="*/ 2 w 15"/>
                <a:gd name="T27" fmla="*/ 37 h 38"/>
                <a:gd name="T28" fmla="*/ 4 w 15"/>
                <a:gd name="T29" fmla="*/ 37 h 38"/>
                <a:gd name="T30" fmla="*/ 5 w 15"/>
                <a:gd name="T31" fmla="*/ 37 h 38"/>
                <a:gd name="T32" fmla="*/ 5 w 15"/>
                <a:gd name="T33" fmla="*/ 35 h 38"/>
                <a:gd name="T34" fmla="*/ 5 w 15"/>
                <a:gd name="T35" fmla="*/ 34 h 38"/>
                <a:gd name="T36" fmla="*/ 5 w 15"/>
                <a:gd name="T37" fmla="*/ 31 h 38"/>
                <a:gd name="T38" fmla="*/ 5 w 15"/>
                <a:gd name="T39" fmla="*/ 10 h 38"/>
                <a:gd name="T40" fmla="*/ 5 w 15"/>
                <a:gd name="T41" fmla="*/ 7 h 38"/>
                <a:gd name="T42" fmla="*/ 5 w 15"/>
                <a:gd name="T43" fmla="*/ 6 h 38"/>
                <a:gd name="T44" fmla="*/ 5 w 15"/>
                <a:gd name="T45" fmla="*/ 4 h 38"/>
                <a:gd name="T46" fmla="*/ 4 w 15"/>
                <a:gd name="T47" fmla="*/ 4 h 38"/>
                <a:gd name="T48" fmla="*/ 4 w 15"/>
                <a:gd name="T49" fmla="*/ 4 h 38"/>
                <a:gd name="T50" fmla="*/ 4 w 15"/>
                <a:gd name="T51" fmla="*/ 3 h 38"/>
                <a:gd name="T52" fmla="*/ 2 w 15"/>
                <a:gd name="T53" fmla="*/ 4 h 38"/>
                <a:gd name="T54" fmla="*/ 1 w 15"/>
                <a:gd name="T55" fmla="*/ 4 h 38"/>
                <a:gd name="T56" fmla="*/ 0 w 15"/>
                <a:gd name="T57" fmla="*/ 4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38"/>
                <a:gd name="T89" fmla="*/ 15 w 15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38">
                  <a:moveTo>
                    <a:pt x="0" y="4"/>
                  </a:moveTo>
                  <a:lnTo>
                    <a:pt x="9" y="0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5" name="Freeform 191"/>
            <p:cNvSpPr>
              <a:spLocks/>
            </p:cNvSpPr>
            <p:nvPr/>
          </p:nvSpPr>
          <p:spPr bwMode="auto">
            <a:xfrm>
              <a:off x="3134" y="2724"/>
              <a:ext cx="8" cy="14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12 h 14"/>
                <a:gd name="T4" fmla="*/ 3 w 8"/>
                <a:gd name="T5" fmla="*/ 11 h 14"/>
                <a:gd name="T6" fmla="*/ 4 w 8"/>
                <a:gd name="T7" fmla="*/ 9 h 14"/>
                <a:gd name="T8" fmla="*/ 5 w 8"/>
                <a:gd name="T9" fmla="*/ 8 h 14"/>
                <a:gd name="T10" fmla="*/ 5 w 8"/>
                <a:gd name="T11" fmla="*/ 5 h 14"/>
                <a:gd name="T12" fmla="*/ 5 w 8"/>
                <a:gd name="T13" fmla="*/ 5 h 14"/>
                <a:gd name="T14" fmla="*/ 5 w 8"/>
                <a:gd name="T15" fmla="*/ 5 h 14"/>
                <a:gd name="T16" fmla="*/ 5 w 8"/>
                <a:gd name="T17" fmla="*/ 5 h 14"/>
                <a:gd name="T18" fmla="*/ 5 w 8"/>
                <a:gd name="T19" fmla="*/ 5 h 14"/>
                <a:gd name="T20" fmla="*/ 5 w 8"/>
                <a:gd name="T21" fmla="*/ 5 h 14"/>
                <a:gd name="T22" fmla="*/ 4 w 8"/>
                <a:gd name="T23" fmla="*/ 5 h 14"/>
                <a:gd name="T24" fmla="*/ 3 w 8"/>
                <a:gd name="T25" fmla="*/ 5 h 14"/>
                <a:gd name="T26" fmla="*/ 3 w 8"/>
                <a:gd name="T27" fmla="*/ 5 h 14"/>
                <a:gd name="T28" fmla="*/ 1 w 8"/>
                <a:gd name="T29" fmla="*/ 5 h 14"/>
                <a:gd name="T30" fmla="*/ 0 w 8"/>
                <a:gd name="T31" fmla="*/ 5 h 14"/>
                <a:gd name="T32" fmla="*/ 0 w 8"/>
                <a:gd name="T33" fmla="*/ 4 h 14"/>
                <a:gd name="T34" fmla="*/ 0 w 8"/>
                <a:gd name="T35" fmla="*/ 2 h 14"/>
                <a:gd name="T36" fmla="*/ 0 w 8"/>
                <a:gd name="T37" fmla="*/ 1 h 14"/>
                <a:gd name="T38" fmla="*/ 1 w 8"/>
                <a:gd name="T39" fmla="*/ 0 h 14"/>
                <a:gd name="T40" fmla="*/ 1 w 8"/>
                <a:gd name="T41" fmla="*/ 0 h 14"/>
                <a:gd name="T42" fmla="*/ 3 w 8"/>
                <a:gd name="T43" fmla="*/ 0 h 14"/>
                <a:gd name="T44" fmla="*/ 5 w 8"/>
                <a:gd name="T45" fmla="*/ 0 h 14"/>
                <a:gd name="T46" fmla="*/ 7 w 8"/>
                <a:gd name="T47" fmla="*/ 1 h 14"/>
                <a:gd name="T48" fmla="*/ 7 w 8"/>
                <a:gd name="T49" fmla="*/ 2 h 14"/>
                <a:gd name="T50" fmla="*/ 8 w 8"/>
                <a:gd name="T51" fmla="*/ 5 h 14"/>
                <a:gd name="T52" fmla="*/ 7 w 8"/>
                <a:gd name="T53" fmla="*/ 8 h 14"/>
                <a:gd name="T54" fmla="*/ 5 w 8"/>
                <a:gd name="T55" fmla="*/ 9 h 14"/>
                <a:gd name="T56" fmla="*/ 3 w 8"/>
                <a:gd name="T57" fmla="*/ 12 h 14"/>
                <a:gd name="T58" fmla="*/ 0 w 8"/>
                <a:gd name="T59" fmla="*/ 14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"/>
                <a:gd name="T91" fmla="*/ 0 h 14"/>
                <a:gd name="T92" fmla="*/ 8 w 8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" h="14">
                  <a:moveTo>
                    <a:pt x="0" y="14"/>
                  </a:moveTo>
                  <a:lnTo>
                    <a:pt x="0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6" name="Freeform 192"/>
            <p:cNvSpPr>
              <a:spLocks/>
            </p:cNvSpPr>
            <p:nvPr/>
          </p:nvSpPr>
          <p:spPr bwMode="auto">
            <a:xfrm>
              <a:off x="3147" y="2691"/>
              <a:ext cx="23" cy="38"/>
            </a:xfrm>
            <a:custGeom>
              <a:avLst/>
              <a:gdLst>
                <a:gd name="T0" fmla="*/ 23 w 23"/>
                <a:gd name="T1" fmla="*/ 31 h 38"/>
                <a:gd name="T2" fmla="*/ 21 w 23"/>
                <a:gd name="T3" fmla="*/ 38 h 38"/>
                <a:gd name="T4" fmla="*/ 0 w 23"/>
                <a:gd name="T5" fmla="*/ 38 h 38"/>
                <a:gd name="T6" fmla="*/ 0 w 23"/>
                <a:gd name="T7" fmla="*/ 37 h 38"/>
                <a:gd name="T8" fmla="*/ 5 w 23"/>
                <a:gd name="T9" fmla="*/ 31 h 38"/>
                <a:gd name="T10" fmla="*/ 9 w 23"/>
                <a:gd name="T11" fmla="*/ 27 h 38"/>
                <a:gd name="T12" fmla="*/ 12 w 23"/>
                <a:gd name="T13" fmla="*/ 23 h 38"/>
                <a:gd name="T14" fmla="*/ 15 w 23"/>
                <a:gd name="T15" fmla="*/ 17 h 38"/>
                <a:gd name="T16" fmla="*/ 16 w 23"/>
                <a:gd name="T17" fmla="*/ 13 h 38"/>
                <a:gd name="T18" fmla="*/ 16 w 23"/>
                <a:gd name="T19" fmla="*/ 9 h 38"/>
                <a:gd name="T20" fmla="*/ 14 w 23"/>
                <a:gd name="T21" fmla="*/ 6 h 38"/>
                <a:gd name="T22" fmla="*/ 12 w 23"/>
                <a:gd name="T23" fmla="*/ 4 h 38"/>
                <a:gd name="T24" fmla="*/ 9 w 23"/>
                <a:gd name="T25" fmla="*/ 4 h 38"/>
                <a:gd name="T26" fmla="*/ 7 w 23"/>
                <a:gd name="T27" fmla="*/ 4 h 38"/>
                <a:gd name="T28" fmla="*/ 4 w 23"/>
                <a:gd name="T29" fmla="*/ 6 h 38"/>
                <a:gd name="T30" fmla="*/ 2 w 23"/>
                <a:gd name="T31" fmla="*/ 7 h 38"/>
                <a:gd name="T32" fmla="*/ 1 w 23"/>
                <a:gd name="T33" fmla="*/ 10 h 38"/>
                <a:gd name="T34" fmla="*/ 0 w 23"/>
                <a:gd name="T35" fmla="*/ 10 h 38"/>
                <a:gd name="T36" fmla="*/ 1 w 23"/>
                <a:gd name="T37" fmla="*/ 6 h 38"/>
                <a:gd name="T38" fmla="*/ 4 w 23"/>
                <a:gd name="T39" fmla="*/ 3 h 38"/>
                <a:gd name="T40" fmla="*/ 7 w 23"/>
                <a:gd name="T41" fmla="*/ 0 h 38"/>
                <a:gd name="T42" fmla="*/ 11 w 23"/>
                <a:gd name="T43" fmla="*/ 0 h 38"/>
                <a:gd name="T44" fmla="*/ 15 w 23"/>
                <a:gd name="T45" fmla="*/ 0 h 38"/>
                <a:gd name="T46" fmla="*/ 18 w 23"/>
                <a:gd name="T47" fmla="*/ 3 h 38"/>
                <a:gd name="T48" fmla="*/ 21 w 23"/>
                <a:gd name="T49" fmla="*/ 6 h 38"/>
                <a:gd name="T50" fmla="*/ 21 w 23"/>
                <a:gd name="T51" fmla="*/ 10 h 38"/>
                <a:gd name="T52" fmla="*/ 21 w 23"/>
                <a:gd name="T53" fmla="*/ 13 h 38"/>
                <a:gd name="T54" fmla="*/ 19 w 23"/>
                <a:gd name="T55" fmla="*/ 16 h 38"/>
                <a:gd name="T56" fmla="*/ 18 w 23"/>
                <a:gd name="T57" fmla="*/ 20 h 38"/>
                <a:gd name="T58" fmla="*/ 14 w 23"/>
                <a:gd name="T59" fmla="*/ 24 h 38"/>
                <a:gd name="T60" fmla="*/ 9 w 23"/>
                <a:gd name="T61" fmla="*/ 28 h 38"/>
                <a:gd name="T62" fmla="*/ 7 w 23"/>
                <a:gd name="T63" fmla="*/ 33 h 38"/>
                <a:gd name="T64" fmla="*/ 4 w 23"/>
                <a:gd name="T65" fmla="*/ 34 h 38"/>
                <a:gd name="T66" fmla="*/ 14 w 23"/>
                <a:gd name="T67" fmla="*/ 34 h 38"/>
                <a:gd name="T68" fmla="*/ 16 w 23"/>
                <a:gd name="T69" fmla="*/ 34 h 38"/>
                <a:gd name="T70" fmla="*/ 18 w 23"/>
                <a:gd name="T71" fmla="*/ 34 h 38"/>
                <a:gd name="T72" fmla="*/ 19 w 23"/>
                <a:gd name="T73" fmla="*/ 34 h 38"/>
                <a:gd name="T74" fmla="*/ 21 w 23"/>
                <a:gd name="T75" fmla="*/ 33 h 38"/>
                <a:gd name="T76" fmla="*/ 22 w 23"/>
                <a:gd name="T77" fmla="*/ 33 h 38"/>
                <a:gd name="T78" fmla="*/ 22 w 23"/>
                <a:gd name="T79" fmla="*/ 31 h 38"/>
                <a:gd name="T80" fmla="*/ 23 w 23"/>
                <a:gd name="T81" fmla="*/ 31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38"/>
                <a:gd name="T125" fmla="*/ 23 w 23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38">
                  <a:moveTo>
                    <a:pt x="23" y="31"/>
                  </a:moveTo>
                  <a:lnTo>
                    <a:pt x="2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5" y="31"/>
                  </a:lnTo>
                  <a:lnTo>
                    <a:pt x="9" y="27"/>
                  </a:lnTo>
                  <a:lnTo>
                    <a:pt x="12" y="23"/>
                  </a:lnTo>
                  <a:lnTo>
                    <a:pt x="15" y="17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19" y="16"/>
                  </a:lnTo>
                  <a:lnTo>
                    <a:pt x="18" y="20"/>
                  </a:lnTo>
                  <a:lnTo>
                    <a:pt x="14" y="24"/>
                  </a:lnTo>
                  <a:lnTo>
                    <a:pt x="9" y="28"/>
                  </a:lnTo>
                  <a:lnTo>
                    <a:pt x="7" y="33"/>
                  </a:lnTo>
                  <a:lnTo>
                    <a:pt x="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7" name="Freeform 193"/>
            <p:cNvSpPr>
              <a:spLocks/>
            </p:cNvSpPr>
            <p:nvPr/>
          </p:nvSpPr>
          <p:spPr bwMode="auto">
            <a:xfrm>
              <a:off x="3175" y="2691"/>
              <a:ext cx="12" cy="49"/>
            </a:xfrm>
            <a:custGeom>
              <a:avLst/>
              <a:gdLst>
                <a:gd name="T0" fmla="*/ 0 w 12"/>
                <a:gd name="T1" fmla="*/ 0 h 49"/>
                <a:gd name="T2" fmla="*/ 12 w 12"/>
                <a:gd name="T3" fmla="*/ 0 h 49"/>
                <a:gd name="T4" fmla="*/ 12 w 12"/>
                <a:gd name="T5" fmla="*/ 49 h 49"/>
                <a:gd name="T6" fmla="*/ 0 w 12"/>
                <a:gd name="T7" fmla="*/ 49 h 49"/>
                <a:gd name="T8" fmla="*/ 0 w 12"/>
                <a:gd name="T9" fmla="*/ 48 h 49"/>
                <a:gd name="T10" fmla="*/ 7 w 12"/>
                <a:gd name="T11" fmla="*/ 48 h 49"/>
                <a:gd name="T12" fmla="*/ 7 w 12"/>
                <a:gd name="T13" fmla="*/ 2 h 49"/>
                <a:gd name="T14" fmla="*/ 0 w 12"/>
                <a:gd name="T15" fmla="*/ 2 h 49"/>
                <a:gd name="T16" fmla="*/ 0 w 1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8" name="Freeform 194"/>
            <p:cNvSpPr>
              <a:spLocks/>
            </p:cNvSpPr>
            <p:nvPr/>
          </p:nvSpPr>
          <p:spPr bwMode="auto">
            <a:xfrm>
              <a:off x="3283" y="2691"/>
              <a:ext cx="25" cy="38"/>
            </a:xfrm>
            <a:custGeom>
              <a:avLst/>
              <a:gdLst>
                <a:gd name="T0" fmla="*/ 22 w 25"/>
                <a:gd name="T1" fmla="*/ 13 h 38"/>
                <a:gd name="T2" fmla="*/ 21 w 25"/>
                <a:gd name="T3" fmla="*/ 9 h 38"/>
                <a:gd name="T4" fmla="*/ 18 w 25"/>
                <a:gd name="T5" fmla="*/ 4 h 38"/>
                <a:gd name="T6" fmla="*/ 14 w 25"/>
                <a:gd name="T7" fmla="*/ 2 h 38"/>
                <a:gd name="T8" fmla="*/ 9 w 25"/>
                <a:gd name="T9" fmla="*/ 2 h 38"/>
                <a:gd name="T10" fmla="*/ 5 w 25"/>
                <a:gd name="T11" fmla="*/ 6 h 38"/>
                <a:gd name="T12" fmla="*/ 5 w 25"/>
                <a:gd name="T13" fmla="*/ 9 h 38"/>
                <a:gd name="T14" fmla="*/ 8 w 25"/>
                <a:gd name="T15" fmla="*/ 11 h 38"/>
                <a:gd name="T16" fmla="*/ 14 w 25"/>
                <a:gd name="T17" fmla="*/ 16 h 38"/>
                <a:gd name="T18" fmla="*/ 21 w 25"/>
                <a:gd name="T19" fmla="*/ 20 h 38"/>
                <a:gd name="T20" fmla="*/ 23 w 25"/>
                <a:gd name="T21" fmla="*/ 24 h 38"/>
                <a:gd name="T22" fmla="*/ 25 w 25"/>
                <a:gd name="T23" fmla="*/ 28 h 38"/>
                <a:gd name="T24" fmla="*/ 22 w 25"/>
                <a:gd name="T25" fmla="*/ 35 h 38"/>
                <a:gd name="T26" fmla="*/ 14 w 25"/>
                <a:gd name="T27" fmla="*/ 38 h 38"/>
                <a:gd name="T28" fmla="*/ 9 w 25"/>
                <a:gd name="T29" fmla="*/ 38 h 38"/>
                <a:gd name="T30" fmla="*/ 7 w 25"/>
                <a:gd name="T31" fmla="*/ 37 h 38"/>
                <a:gd name="T32" fmla="*/ 2 w 25"/>
                <a:gd name="T33" fmla="*/ 37 h 38"/>
                <a:gd name="T34" fmla="*/ 2 w 25"/>
                <a:gd name="T35" fmla="*/ 37 h 38"/>
                <a:gd name="T36" fmla="*/ 1 w 25"/>
                <a:gd name="T37" fmla="*/ 38 h 38"/>
                <a:gd name="T38" fmla="*/ 1 w 25"/>
                <a:gd name="T39" fmla="*/ 26 h 38"/>
                <a:gd name="T40" fmla="*/ 2 w 25"/>
                <a:gd name="T41" fmla="*/ 30 h 38"/>
                <a:gd name="T42" fmla="*/ 5 w 25"/>
                <a:gd name="T43" fmla="*/ 34 h 38"/>
                <a:gd name="T44" fmla="*/ 9 w 25"/>
                <a:gd name="T45" fmla="*/ 37 h 38"/>
                <a:gd name="T46" fmla="*/ 15 w 25"/>
                <a:gd name="T47" fmla="*/ 37 h 38"/>
                <a:gd name="T48" fmla="*/ 19 w 25"/>
                <a:gd name="T49" fmla="*/ 33 h 38"/>
                <a:gd name="T50" fmla="*/ 19 w 25"/>
                <a:gd name="T51" fmla="*/ 30 h 38"/>
                <a:gd name="T52" fmla="*/ 18 w 25"/>
                <a:gd name="T53" fmla="*/ 27 h 38"/>
                <a:gd name="T54" fmla="*/ 15 w 25"/>
                <a:gd name="T55" fmla="*/ 24 h 38"/>
                <a:gd name="T56" fmla="*/ 7 w 25"/>
                <a:gd name="T57" fmla="*/ 20 h 38"/>
                <a:gd name="T58" fmla="*/ 2 w 25"/>
                <a:gd name="T59" fmla="*/ 16 h 38"/>
                <a:gd name="T60" fmla="*/ 1 w 25"/>
                <a:gd name="T61" fmla="*/ 11 h 38"/>
                <a:gd name="T62" fmla="*/ 1 w 25"/>
                <a:gd name="T63" fmla="*/ 6 h 38"/>
                <a:gd name="T64" fmla="*/ 7 w 25"/>
                <a:gd name="T65" fmla="*/ 0 h 38"/>
                <a:gd name="T66" fmla="*/ 15 w 25"/>
                <a:gd name="T67" fmla="*/ 0 h 38"/>
                <a:gd name="T68" fmla="*/ 19 w 25"/>
                <a:gd name="T69" fmla="*/ 2 h 38"/>
                <a:gd name="T70" fmla="*/ 21 w 25"/>
                <a:gd name="T71" fmla="*/ 2 h 38"/>
                <a:gd name="T72" fmla="*/ 22 w 25"/>
                <a:gd name="T73" fmla="*/ 2 h 38"/>
                <a:gd name="T74" fmla="*/ 22 w 25"/>
                <a:gd name="T75" fmla="*/ 0 h 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38"/>
                <a:gd name="T116" fmla="*/ 25 w 25"/>
                <a:gd name="T117" fmla="*/ 38 h 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38">
                  <a:moveTo>
                    <a:pt x="22" y="0"/>
                  </a:moveTo>
                  <a:lnTo>
                    <a:pt x="22" y="13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14" y="16"/>
                  </a:lnTo>
                  <a:lnTo>
                    <a:pt x="18" y="19"/>
                  </a:lnTo>
                  <a:lnTo>
                    <a:pt x="21" y="20"/>
                  </a:lnTo>
                  <a:lnTo>
                    <a:pt x="22" y="23"/>
                  </a:lnTo>
                  <a:lnTo>
                    <a:pt x="23" y="24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1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9" name="Freeform 195"/>
            <p:cNvSpPr>
              <a:spLocks/>
            </p:cNvSpPr>
            <p:nvPr/>
          </p:nvSpPr>
          <p:spPr bwMode="auto">
            <a:xfrm>
              <a:off x="3312" y="2704"/>
              <a:ext cx="21" cy="25"/>
            </a:xfrm>
            <a:custGeom>
              <a:avLst/>
              <a:gdLst>
                <a:gd name="T0" fmla="*/ 21 w 21"/>
                <a:gd name="T1" fmla="*/ 15 h 25"/>
                <a:gd name="T2" fmla="*/ 20 w 21"/>
                <a:gd name="T3" fmla="*/ 20 h 25"/>
                <a:gd name="T4" fmla="*/ 17 w 21"/>
                <a:gd name="T5" fmla="*/ 22 h 25"/>
                <a:gd name="T6" fmla="*/ 14 w 21"/>
                <a:gd name="T7" fmla="*/ 25 h 25"/>
                <a:gd name="T8" fmla="*/ 11 w 21"/>
                <a:gd name="T9" fmla="*/ 25 h 25"/>
                <a:gd name="T10" fmla="*/ 7 w 21"/>
                <a:gd name="T11" fmla="*/ 25 h 25"/>
                <a:gd name="T12" fmla="*/ 4 w 21"/>
                <a:gd name="T13" fmla="*/ 22 h 25"/>
                <a:gd name="T14" fmla="*/ 1 w 21"/>
                <a:gd name="T15" fmla="*/ 20 h 25"/>
                <a:gd name="T16" fmla="*/ 1 w 21"/>
                <a:gd name="T17" fmla="*/ 17 h 25"/>
                <a:gd name="T18" fmla="*/ 0 w 21"/>
                <a:gd name="T19" fmla="*/ 13 h 25"/>
                <a:gd name="T20" fmla="*/ 1 w 21"/>
                <a:gd name="T21" fmla="*/ 8 h 25"/>
                <a:gd name="T22" fmla="*/ 1 w 21"/>
                <a:gd name="T23" fmla="*/ 6 h 25"/>
                <a:gd name="T24" fmla="*/ 4 w 21"/>
                <a:gd name="T25" fmla="*/ 3 h 25"/>
                <a:gd name="T26" fmla="*/ 7 w 21"/>
                <a:gd name="T27" fmla="*/ 0 h 25"/>
                <a:gd name="T28" fmla="*/ 13 w 21"/>
                <a:gd name="T29" fmla="*/ 0 h 25"/>
                <a:gd name="T30" fmla="*/ 15 w 21"/>
                <a:gd name="T31" fmla="*/ 0 h 25"/>
                <a:gd name="T32" fmla="*/ 18 w 21"/>
                <a:gd name="T33" fmla="*/ 1 h 25"/>
                <a:gd name="T34" fmla="*/ 20 w 21"/>
                <a:gd name="T35" fmla="*/ 3 h 25"/>
                <a:gd name="T36" fmla="*/ 20 w 21"/>
                <a:gd name="T37" fmla="*/ 6 h 25"/>
                <a:gd name="T38" fmla="*/ 20 w 21"/>
                <a:gd name="T39" fmla="*/ 6 h 25"/>
                <a:gd name="T40" fmla="*/ 20 w 21"/>
                <a:gd name="T41" fmla="*/ 7 h 25"/>
                <a:gd name="T42" fmla="*/ 18 w 21"/>
                <a:gd name="T43" fmla="*/ 7 h 25"/>
                <a:gd name="T44" fmla="*/ 18 w 21"/>
                <a:gd name="T45" fmla="*/ 7 h 25"/>
                <a:gd name="T46" fmla="*/ 17 w 21"/>
                <a:gd name="T47" fmla="*/ 7 h 25"/>
                <a:gd name="T48" fmla="*/ 15 w 21"/>
                <a:gd name="T49" fmla="*/ 7 h 25"/>
                <a:gd name="T50" fmla="*/ 15 w 21"/>
                <a:gd name="T51" fmla="*/ 6 h 25"/>
                <a:gd name="T52" fmla="*/ 15 w 21"/>
                <a:gd name="T53" fmla="*/ 4 h 25"/>
                <a:gd name="T54" fmla="*/ 14 w 21"/>
                <a:gd name="T55" fmla="*/ 3 h 25"/>
                <a:gd name="T56" fmla="*/ 14 w 21"/>
                <a:gd name="T57" fmla="*/ 1 h 25"/>
                <a:gd name="T58" fmla="*/ 13 w 21"/>
                <a:gd name="T59" fmla="*/ 1 h 25"/>
                <a:gd name="T60" fmla="*/ 11 w 21"/>
                <a:gd name="T61" fmla="*/ 1 h 25"/>
                <a:gd name="T62" fmla="*/ 8 w 21"/>
                <a:gd name="T63" fmla="*/ 1 h 25"/>
                <a:gd name="T64" fmla="*/ 7 w 21"/>
                <a:gd name="T65" fmla="*/ 3 h 25"/>
                <a:gd name="T66" fmla="*/ 6 w 21"/>
                <a:gd name="T67" fmla="*/ 6 h 25"/>
                <a:gd name="T68" fmla="*/ 6 w 21"/>
                <a:gd name="T69" fmla="*/ 10 h 25"/>
                <a:gd name="T70" fmla="*/ 6 w 21"/>
                <a:gd name="T71" fmla="*/ 14 h 25"/>
                <a:gd name="T72" fmla="*/ 7 w 21"/>
                <a:gd name="T73" fmla="*/ 18 h 25"/>
                <a:gd name="T74" fmla="*/ 10 w 21"/>
                <a:gd name="T75" fmla="*/ 20 h 25"/>
                <a:gd name="T76" fmla="*/ 13 w 21"/>
                <a:gd name="T77" fmla="*/ 21 h 25"/>
                <a:gd name="T78" fmla="*/ 15 w 21"/>
                <a:gd name="T79" fmla="*/ 21 h 25"/>
                <a:gd name="T80" fmla="*/ 18 w 21"/>
                <a:gd name="T81" fmla="*/ 20 h 25"/>
                <a:gd name="T82" fmla="*/ 20 w 21"/>
                <a:gd name="T83" fmla="*/ 17 h 25"/>
                <a:gd name="T84" fmla="*/ 21 w 21"/>
                <a:gd name="T85" fmla="*/ 14 h 25"/>
                <a:gd name="T86" fmla="*/ 21 w 21"/>
                <a:gd name="T87" fmla="*/ 15 h 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25"/>
                <a:gd name="T134" fmla="*/ 21 w 21"/>
                <a:gd name="T135" fmla="*/ 25 h 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25">
                  <a:moveTo>
                    <a:pt x="21" y="15"/>
                  </a:moveTo>
                  <a:lnTo>
                    <a:pt x="20" y="20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1" y="14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0" name="Freeform 196"/>
            <p:cNvSpPr>
              <a:spLocks noEditPoints="1"/>
            </p:cNvSpPr>
            <p:nvPr/>
          </p:nvSpPr>
          <p:spPr bwMode="auto">
            <a:xfrm>
              <a:off x="3337" y="2704"/>
              <a:ext cx="23" cy="25"/>
            </a:xfrm>
            <a:custGeom>
              <a:avLst/>
              <a:gdLst>
                <a:gd name="T0" fmla="*/ 12 w 23"/>
                <a:gd name="T1" fmla="*/ 24 h 25"/>
                <a:gd name="T2" fmla="*/ 9 w 23"/>
                <a:gd name="T3" fmla="*/ 25 h 25"/>
                <a:gd name="T4" fmla="*/ 4 w 23"/>
                <a:gd name="T5" fmla="*/ 25 h 25"/>
                <a:gd name="T6" fmla="*/ 0 w 23"/>
                <a:gd name="T7" fmla="*/ 22 h 25"/>
                <a:gd name="T8" fmla="*/ 0 w 23"/>
                <a:gd name="T9" fmla="*/ 17 h 25"/>
                <a:gd name="T10" fmla="*/ 3 w 23"/>
                <a:gd name="T11" fmla="*/ 14 h 25"/>
                <a:gd name="T12" fmla="*/ 9 w 23"/>
                <a:gd name="T13" fmla="*/ 11 h 25"/>
                <a:gd name="T14" fmla="*/ 14 w 23"/>
                <a:gd name="T15" fmla="*/ 7 h 25"/>
                <a:gd name="T16" fmla="*/ 13 w 23"/>
                <a:gd name="T17" fmla="*/ 3 h 25"/>
                <a:gd name="T18" fmla="*/ 10 w 23"/>
                <a:gd name="T19" fmla="*/ 1 h 25"/>
                <a:gd name="T20" fmla="*/ 7 w 23"/>
                <a:gd name="T21" fmla="*/ 1 h 25"/>
                <a:gd name="T22" fmla="*/ 6 w 23"/>
                <a:gd name="T23" fmla="*/ 4 h 25"/>
                <a:gd name="T24" fmla="*/ 6 w 23"/>
                <a:gd name="T25" fmla="*/ 7 h 25"/>
                <a:gd name="T26" fmla="*/ 4 w 23"/>
                <a:gd name="T27" fmla="*/ 8 h 25"/>
                <a:gd name="T28" fmla="*/ 3 w 23"/>
                <a:gd name="T29" fmla="*/ 8 h 25"/>
                <a:gd name="T30" fmla="*/ 2 w 23"/>
                <a:gd name="T31" fmla="*/ 7 h 25"/>
                <a:gd name="T32" fmla="*/ 2 w 23"/>
                <a:gd name="T33" fmla="*/ 4 h 25"/>
                <a:gd name="T34" fmla="*/ 7 w 23"/>
                <a:gd name="T35" fmla="*/ 0 h 25"/>
                <a:gd name="T36" fmla="*/ 14 w 23"/>
                <a:gd name="T37" fmla="*/ 0 h 25"/>
                <a:gd name="T38" fmla="*/ 17 w 23"/>
                <a:gd name="T39" fmla="*/ 1 h 25"/>
                <a:gd name="T40" fmla="*/ 19 w 23"/>
                <a:gd name="T41" fmla="*/ 4 h 25"/>
                <a:gd name="T42" fmla="*/ 20 w 23"/>
                <a:gd name="T43" fmla="*/ 17 h 25"/>
                <a:gd name="T44" fmla="*/ 20 w 23"/>
                <a:gd name="T45" fmla="*/ 21 h 25"/>
                <a:gd name="T46" fmla="*/ 20 w 23"/>
                <a:gd name="T47" fmla="*/ 22 h 25"/>
                <a:gd name="T48" fmla="*/ 20 w 23"/>
                <a:gd name="T49" fmla="*/ 22 h 25"/>
                <a:gd name="T50" fmla="*/ 21 w 23"/>
                <a:gd name="T51" fmla="*/ 22 h 25"/>
                <a:gd name="T52" fmla="*/ 23 w 23"/>
                <a:gd name="T53" fmla="*/ 21 h 25"/>
                <a:gd name="T54" fmla="*/ 20 w 23"/>
                <a:gd name="T55" fmla="*/ 25 h 25"/>
                <a:gd name="T56" fmla="*/ 16 w 23"/>
                <a:gd name="T57" fmla="*/ 25 h 25"/>
                <a:gd name="T58" fmla="*/ 14 w 23"/>
                <a:gd name="T59" fmla="*/ 24 h 25"/>
                <a:gd name="T60" fmla="*/ 14 w 23"/>
                <a:gd name="T61" fmla="*/ 20 h 25"/>
                <a:gd name="T62" fmla="*/ 12 w 23"/>
                <a:gd name="T63" fmla="*/ 11 h 25"/>
                <a:gd name="T64" fmla="*/ 7 w 23"/>
                <a:gd name="T65" fmla="*/ 14 h 25"/>
                <a:gd name="T66" fmla="*/ 6 w 23"/>
                <a:gd name="T67" fmla="*/ 17 h 25"/>
                <a:gd name="T68" fmla="*/ 6 w 23"/>
                <a:gd name="T69" fmla="*/ 20 h 25"/>
                <a:gd name="T70" fmla="*/ 7 w 23"/>
                <a:gd name="T71" fmla="*/ 22 h 25"/>
                <a:gd name="T72" fmla="*/ 12 w 23"/>
                <a:gd name="T73" fmla="*/ 21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25"/>
                <a:gd name="T113" fmla="*/ 23 w 23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25">
                  <a:moveTo>
                    <a:pt x="14" y="21"/>
                  </a:moveTo>
                  <a:lnTo>
                    <a:pt x="12" y="24"/>
                  </a:lnTo>
                  <a:lnTo>
                    <a:pt x="10" y="25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4"/>
                  </a:lnTo>
                  <a:lnTo>
                    <a:pt x="14" y="21"/>
                  </a:lnTo>
                  <a:close/>
                  <a:moveTo>
                    <a:pt x="14" y="20"/>
                  </a:moveTo>
                  <a:lnTo>
                    <a:pt x="14" y="10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1" name="Freeform 197"/>
            <p:cNvSpPr>
              <a:spLocks/>
            </p:cNvSpPr>
            <p:nvPr/>
          </p:nvSpPr>
          <p:spPr bwMode="auto">
            <a:xfrm>
              <a:off x="3361" y="2704"/>
              <a:ext cx="27" cy="25"/>
            </a:xfrm>
            <a:custGeom>
              <a:avLst/>
              <a:gdLst>
                <a:gd name="T0" fmla="*/ 9 w 27"/>
                <a:gd name="T1" fmla="*/ 4 h 25"/>
                <a:gd name="T2" fmla="*/ 11 w 27"/>
                <a:gd name="T3" fmla="*/ 1 h 25"/>
                <a:gd name="T4" fmla="*/ 14 w 27"/>
                <a:gd name="T5" fmla="*/ 0 h 25"/>
                <a:gd name="T6" fmla="*/ 17 w 27"/>
                <a:gd name="T7" fmla="*/ 0 h 25"/>
                <a:gd name="T8" fmla="*/ 20 w 27"/>
                <a:gd name="T9" fmla="*/ 0 h 25"/>
                <a:gd name="T10" fmla="*/ 21 w 27"/>
                <a:gd name="T11" fmla="*/ 0 h 25"/>
                <a:gd name="T12" fmla="*/ 23 w 27"/>
                <a:gd name="T13" fmla="*/ 1 h 25"/>
                <a:gd name="T14" fmla="*/ 23 w 27"/>
                <a:gd name="T15" fmla="*/ 4 h 25"/>
                <a:gd name="T16" fmla="*/ 24 w 27"/>
                <a:gd name="T17" fmla="*/ 6 h 25"/>
                <a:gd name="T18" fmla="*/ 24 w 27"/>
                <a:gd name="T19" fmla="*/ 8 h 25"/>
                <a:gd name="T20" fmla="*/ 24 w 27"/>
                <a:gd name="T21" fmla="*/ 20 h 25"/>
                <a:gd name="T22" fmla="*/ 24 w 27"/>
                <a:gd name="T23" fmla="*/ 21 h 25"/>
                <a:gd name="T24" fmla="*/ 24 w 27"/>
                <a:gd name="T25" fmla="*/ 22 h 25"/>
                <a:gd name="T26" fmla="*/ 24 w 27"/>
                <a:gd name="T27" fmla="*/ 24 h 25"/>
                <a:gd name="T28" fmla="*/ 25 w 27"/>
                <a:gd name="T29" fmla="*/ 24 h 25"/>
                <a:gd name="T30" fmla="*/ 25 w 27"/>
                <a:gd name="T31" fmla="*/ 24 h 25"/>
                <a:gd name="T32" fmla="*/ 27 w 27"/>
                <a:gd name="T33" fmla="*/ 24 h 25"/>
                <a:gd name="T34" fmla="*/ 27 w 27"/>
                <a:gd name="T35" fmla="*/ 25 h 25"/>
                <a:gd name="T36" fmla="*/ 16 w 27"/>
                <a:gd name="T37" fmla="*/ 25 h 25"/>
                <a:gd name="T38" fmla="*/ 16 w 27"/>
                <a:gd name="T39" fmla="*/ 24 h 25"/>
                <a:gd name="T40" fmla="*/ 16 w 27"/>
                <a:gd name="T41" fmla="*/ 24 h 25"/>
                <a:gd name="T42" fmla="*/ 17 w 27"/>
                <a:gd name="T43" fmla="*/ 24 h 25"/>
                <a:gd name="T44" fmla="*/ 18 w 27"/>
                <a:gd name="T45" fmla="*/ 24 h 25"/>
                <a:gd name="T46" fmla="*/ 18 w 27"/>
                <a:gd name="T47" fmla="*/ 22 h 25"/>
                <a:gd name="T48" fmla="*/ 20 w 27"/>
                <a:gd name="T49" fmla="*/ 22 h 25"/>
                <a:gd name="T50" fmla="*/ 20 w 27"/>
                <a:gd name="T51" fmla="*/ 21 h 25"/>
                <a:gd name="T52" fmla="*/ 20 w 27"/>
                <a:gd name="T53" fmla="*/ 20 h 25"/>
                <a:gd name="T54" fmla="*/ 20 w 27"/>
                <a:gd name="T55" fmla="*/ 10 h 25"/>
                <a:gd name="T56" fmla="*/ 18 w 27"/>
                <a:gd name="T57" fmla="*/ 6 h 25"/>
                <a:gd name="T58" fmla="*/ 18 w 27"/>
                <a:gd name="T59" fmla="*/ 4 h 25"/>
                <a:gd name="T60" fmla="*/ 17 w 27"/>
                <a:gd name="T61" fmla="*/ 3 h 25"/>
                <a:gd name="T62" fmla="*/ 16 w 27"/>
                <a:gd name="T63" fmla="*/ 3 h 25"/>
                <a:gd name="T64" fmla="*/ 11 w 27"/>
                <a:gd name="T65" fmla="*/ 4 h 25"/>
                <a:gd name="T66" fmla="*/ 9 w 27"/>
                <a:gd name="T67" fmla="*/ 7 h 25"/>
                <a:gd name="T68" fmla="*/ 9 w 27"/>
                <a:gd name="T69" fmla="*/ 20 h 25"/>
                <a:gd name="T70" fmla="*/ 9 w 27"/>
                <a:gd name="T71" fmla="*/ 21 h 25"/>
                <a:gd name="T72" fmla="*/ 9 w 27"/>
                <a:gd name="T73" fmla="*/ 22 h 25"/>
                <a:gd name="T74" fmla="*/ 10 w 27"/>
                <a:gd name="T75" fmla="*/ 24 h 25"/>
                <a:gd name="T76" fmla="*/ 10 w 27"/>
                <a:gd name="T77" fmla="*/ 24 h 25"/>
                <a:gd name="T78" fmla="*/ 11 w 27"/>
                <a:gd name="T79" fmla="*/ 24 h 25"/>
                <a:gd name="T80" fmla="*/ 13 w 27"/>
                <a:gd name="T81" fmla="*/ 24 h 25"/>
                <a:gd name="T82" fmla="*/ 13 w 27"/>
                <a:gd name="T83" fmla="*/ 25 h 25"/>
                <a:gd name="T84" fmla="*/ 0 w 27"/>
                <a:gd name="T85" fmla="*/ 25 h 25"/>
                <a:gd name="T86" fmla="*/ 0 w 27"/>
                <a:gd name="T87" fmla="*/ 24 h 25"/>
                <a:gd name="T88" fmla="*/ 2 w 27"/>
                <a:gd name="T89" fmla="*/ 24 h 25"/>
                <a:gd name="T90" fmla="*/ 3 w 27"/>
                <a:gd name="T91" fmla="*/ 24 h 25"/>
                <a:gd name="T92" fmla="*/ 3 w 27"/>
                <a:gd name="T93" fmla="*/ 24 h 25"/>
                <a:gd name="T94" fmla="*/ 4 w 27"/>
                <a:gd name="T95" fmla="*/ 22 h 25"/>
                <a:gd name="T96" fmla="*/ 4 w 27"/>
                <a:gd name="T97" fmla="*/ 20 h 25"/>
                <a:gd name="T98" fmla="*/ 4 w 27"/>
                <a:gd name="T99" fmla="*/ 10 h 25"/>
                <a:gd name="T100" fmla="*/ 4 w 27"/>
                <a:gd name="T101" fmla="*/ 6 h 25"/>
                <a:gd name="T102" fmla="*/ 4 w 27"/>
                <a:gd name="T103" fmla="*/ 4 h 25"/>
                <a:gd name="T104" fmla="*/ 3 w 27"/>
                <a:gd name="T105" fmla="*/ 3 h 25"/>
                <a:gd name="T106" fmla="*/ 3 w 27"/>
                <a:gd name="T107" fmla="*/ 3 h 25"/>
                <a:gd name="T108" fmla="*/ 3 w 27"/>
                <a:gd name="T109" fmla="*/ 3 h 25"/>
                <a:gd name="T110" fmla="*/ 3 w 27"/>
                <a:gd name="T111" fmla="*/ 3 h 25"/>
                <a:gd name="T112" fmla="*/ 2 w 27"/>
                <a:gd name="T113" fmla="*/ 3 h 25"/>
                <a:gd name="T114" fmla="*/ 0 w 27"/>
                <a:gd name="T115" fmla="*/ 3 h 25"/>
                <a:gd name="T116" fmla="*/ 0 w 27"/>
                <a:gd name="T117" fmla="*/ 3 h 25"/>
                <a:gd name="T118" fmla="*/ 7 w 27"/>
                <a:gd name="T119" fmla="*/ 0 h 25"/>
                <a:gd name="T120" fmla="*/ 9 w 27"/>
                <a:gd name="T121" fmla="*/ 0 h 25"/>
                <a:gd name="T122" fmla="*/ 9 w 27"/>
                <a:gd name="T123" fmla="*/ 4 h 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"/>
                <a:gd name="T187" fmla="*/ 0 h 25"/>
                <a:gd name="T188" fmla="*/ 27 w 27"/>
                <a:gd name="T189" fmla="*/ 25 h 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" h="25">
                  <a:moveTo>
                    <a:pt x="9" y="4"/>
                  </a:move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2" name="Freeform 198"/>
            <p:cNvSpPr>
              <a:spLocks/>
            </p:cNvSpPr>
            <p:nvPr/>
          </p:nvSpPr>
          <p:spPr bwMode="auto">
            <a:xfrm>
              <a:off x="3389" y="2704"/>
              <a:ext cx="27" cy="25"/>
            </a:xfrm>
            <a:custGeom>
              <a:avLst/>
              <a:gdLst>
                <a:gd name="T0" fmla="*/ 9 w 27"/>
                <a:gd name="T1" fmla="*/ 4 h 25"/>
                <a:gd name="T2" fmla="*/ 11 w 27"/>
                <a:gd name="T3" fmla="*/ 1 h 25"/>
                <a:gd name="T4" fmla="*/ 14 w 27"/>
                <a:gd name="T5" fmla="*/ 0 h 25"/>
                <a:gd name="T6" fmla="*/ 17 w 27"/>
                <a:gd name="T7" fmla="*/ 0 h 25"/>
                <a:gd name="T8" fmla="*/ 20 w 27"/>
                <a:gd name="T9" fmla="*/ 0 h 25"/>
                <a:gd name="T10" fmla="*/ 21 w 27"/>
                <a:gd name="T11" fmla="*/ 0 h 25"/>
                <a:gd name="T12" fmla="*/ 23 w 27"/>
                <a:gd name="T13" fmla="*/ 1 h 25"/>
                <a:gd name="T14" fmla="*/ 23 w 27"/>
                <a:gd name="T15" fmla="*/ 4 h 25"/>
                <a:gd name="T16" fmla="*/ 24 w 27"/>
                <a:gd name="T17" fmla="*/ 6 h 25"/>
                <a:gd name="T18" fmla="*/ 24 w 27"/>
                <a:gd name="T19" fmla="*/ 8 h 25"/>
                <a:gd name="T20" fmla="*/ 24 w 27"/>
                <a:gd name="T21" fmla="*/ 20 h 25"/>
                <a:gd name="T22" fmla="*/ 24 w 27"/>
                <a:gd name="T23" fmla="*/ 21 h 25"/>
                <a:gd name="T24" fmla="*/ 24 w 27"/>
                <a:gd name="T25" fmla="*/ 22 h 25"/>
                <a:gd name="T26" fmla="*/ 24 w 27"/>
                <a:gd name="T27" fmla="*/ 24 h 25"/>
                <a:gd name="T28" fmla="*/ 25 w 27"/>
                <a:gd name="T29" fmla="*/ 24 h 25"/>
                <a:gd name="T30" fmla="*/ 25 w 27"/>
                <a:gd name="T31" fmla="*/ 24 h 25"/>
                <a:gd name="T32" fmla="*/ 27 w 27"/>
                <a:gd name="T33" fmla="*/ 24 h 25"/>
                <a:gd name="T34" fmla="*/ 27 w 27"/>
                <a:gd name="T35" fmla="*/ 25 h 25"/>
                <a:gd name="T36" fmla="*/ 16 w 27"/>
                <a:gd name="T37" fmla="*/ 25 h 25"/>
                <a:gd name="T38" fmla="*/ 16 w 27"/>
                <a:gd name="T39" fmla="*/ 24 h 25"/>
                <a:gd name="T40" fmla="*/ 16 w 27"/>
                <a:gd name="T41" fmla="*/ 24 h 25"/>
                <a:gd name="T42" fmla="*/ 17 w 27"/>
                <a:gd name="T43" fmla="*/ 24 h 25"/>
                <a:gd name="T44" fmla="*/ 18 w 27"/>
                <a:gd name="T45" fmla="*/ 24 h 25"/>
                <a:gd name="T46" fmla="*/ 18 w 27"/>
                <a:gd name="T47" fmla="*/ 22 h 25"/>
                <a:gd name="T48" fmla="*/ 20 w 27"/>
                <a:gd name="T49" fmla="*/ 22 h 25"/>
                <a:gd name="T50" fmla="*/ 20 w 27"/>
                <a:gd name="T51" fmla="*/ 21 h 25"/>
                <a:gd name="T52" fmla="*/ 20 w 27"/>
                <a:gd name="T53" fmla="*/ 20 h 25"/>
                <a:gd name="T54" fmla="*/ 20 w 27"/>
                <a:gd name="T55" fmla="*/ 10 h 25"/>
                <a:gd name="T56" fmla="*/ 18 w 27"/>
                <a:gd name="T57" fmla="*/ 6 h 25"/>
                <a:gd name="T58" fmla="*/ 18 w 27"/>
                <a:gd name="T59" fmla="*/ 4 h 25"/>
                <a:gd name="T60" fmla="*/ 17 w 27"/>
                <a:gd name="T61" fmla="*/ 3 h 25"/>
                <a:gd name="T62" fmla="*/ 16 w 27"/>
                <a:gd name="T63" fmla="*/ 3 h 25"/>
                <a:gd name="T64" fmla="*/ 11 w 27"/>
                <a:gd name="T65" fmla="*/ 4 h 25"/>
                <a:gd name="T66" fmla="*/ 9 w 27"/>
                <a:gd name="T67" fmla="*/ 7 h 25"/>
                <a:gd name="T68" fmla="*/ 9 w 27"/>
                <a:gd name="T69" fmla="*/ 20 h 25"/>
                <a:gd name="T70" fmla="*/ 9 w 27"/>
                <a:gd name="T71" fmla="*/ 21 h 25"/>
                <a:gd name="T72" fmla="*/ 9 w 27"/>
                <a:gd name="T73" fmla="*/ 22 h 25"/>
                <a:gd name="T74" fmla="*/ 10 w 27"/>
                <a:gd name="T75" fmla="*/ 24 h 25"/>
                <a:gd name="T76" fmla="*/ 10 w 27"/>
                <a:gd name="T77" fmla="*/ 24 h 25"/>
                <a:gd name="T78" fmla="*/ 11 w 27"/>
                <a:gd name="T79" fmla="*/ 24 h 25"/>
                <a:gd name="T80" fmla="*/ 13 w 27"/>
                <a:gd name="T81" fmla="*/ 24 h 25"/>
                <a:gd name="T82" fmla="*/ 13 w 27"/>
                <a:gd name="T83" fmla="*/ 25 h 25"/>
                <a:gd name="T84" fmla="*/ 0 w 27"/>
                <a:gd name="T85" fmla="*/ 25 h 25"/>
                <a:gd name="T86" fmla="*/ 0 w 27"/>
                <a:gd name="T87" fmla="*/ 24 h 25"/>
                <a:gd name="T88" fmla="*/ 2 w 27"/>
                <a:gd name="T89" fmla="*/ 24 h 25"/>
                <a:gd name="T90" fmla="*/ 3 w 27"/>
                <a:gd name="T91" fmla="*/ 24 h 25"/>
                <a:gd name="T92" fmla="*/ 3 w 27"/>
                <a:gd name="T93" fmla="*/ 24 h 25"/>
                <a:gd name="T94" fmla="*/ 4 w 27"/>
                <a:gd name="T95" fmla="*/ 22 h 25"/>
                <a:gd name="T96" fmla="*/ 4 w 27"/>
                <a:gd name="T97" fmla="*/ 20 h 25"/>
                <a:gd name="T98" fmla="*/ 4 w 27"/>
                <a:gd name="T99" fmla="*/ 10 h 25"/>
                <a:gd name="T100" fmla="*/ 4 w 27"/>
                <a:gd name="T101" fmla="*/ 6 h 25"/>
                <a:gd name="T102" fmla="*/ 4 w 27"/>
                <a:gd name="T103" fmla="*/ 4 h 25"/>
                <a:gd name="T104" fmla="*/ 3 w 27"/>
                <a:gd name="T105" fmla="*/ 3 h 25"/>
                <a:gd name="T106" fmla="*/ 3 w 27"/>
                <a:gd name="T107" fmla="*/ 3 h 25"/>
                <a:gd name="T108" fmla="*/ 3 w 27"/>
                <a:gd name="T109" fmla="*/ 3 h 25"/>
                <a:gd name="T110" fmla="*/ 3 w 27"/>
                <a:gd name="T111" fmla="*/ 3 h 25"/>
                <a:gd name="T112" fmla="*/ 2 w 27"/>
                <a:gd name="T113" fmla="*/ 3 h 25"/>
                <a:gd name="T114" fmla="*/ 0 w 27"/>
                <a:gd name="T115" fmla="*/ 3 h 25"/>
                <a:gd name="T116" fmla="*/ 0 w 27"/>
                <a:gd name="T117" fmla="*/ 3 h 25"/>
                <a:gd name="T118" fmla="*/ 7 w 27"/>
                <a:gd name="T119" fmla="*/ 0 h 25"/>
                <a:gd name="T120" fmla="*/ 9 w 27"/>
                <a:gd name="T121" fmla="*/ 0 h 25"/>
                <a:gd name="T122" fmla="*/ 9 w 27"/>
                <a:gd name="T123" fmla="*/ 4 h 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"/>
                <a:gd name="T187" fmla="*/ 0 h 25"/>
                <a:gd name="T188" fmla="*/ 27 w 27"/>
                <a:gd name="T189" fmla="*/ 25 h 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" h="25">
                  <a:moveTo>
                    <a:pt x="9" y="4"/>
                  </a:move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9" y="7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3" name="Freeform 199"/>
            <p:cNvSpPr>
              <a:spLocks noEditPoints="1"/>
            </p:cNvSpPr>
            <p:nvPr/>
          </p:nvSpPr>
          <p:spPr bwMode="auto">
            <a:xfrm>
              <a:off x="3419" y="2704"/>
              <a:ext cx="21" cy="25"/>
            </a:xfrm>
            <a:custGeom>
              <a:avLst/>
              <a:gdLst>
                <a:gd name="T0" fmla="*/ 4 w 21"/>
                <a:gd name="T1" fmla="*/ 10 h 25"/>
                <a:gd name="T2" fmla="*/ 4 w 21"/>
                <a:gd name="T3" fmla="*/ 14 h 25"/>
                <a:gd name="T4" fmla="*/ 7 w 21"/>
                <a:gd name="T5" fmla="*/ 18 h 25"/>
                <a:gd name="T6" fmla="*/ 9 w 21"/>
                <a:gd name="T7" fmla="*/ 20 h 25"/>
                <a:gd name="T8" fmla="*/ 12 w 21"/>
                <a:gd name="T9" fmla="*/ 21 h 25"/>
                <a:gd name="T10" fmla="*/ 15 w 21"/>
                <a:gd name="T11" fmla="*/ 21 h 25"/>
                <a:gd name="T12" fmla="*/ 18 w 21"/>
                <a:gd name="T13" fmla="*/ 20 h 25"/>
                <a:gd name="T14" fmla="*/ 19 w 21"/>
                <a:gd name="T15" fmla="*/ 18 h 25"/>
                <a:gd name="T16" fmla="*/ 21 w 21"/>
                <a:gd name="T17" fmla="*/ 15 h 25"/>
                <a:gd name="T18" fmla="*/ 21 w 21"/>
                <a:gd name="T19" fmla="*/ 15 h 25"/>
                <a:gd name="T20" fmla="*/ 19 w 21"/>
                <a:gd name="T21" fmla="*/ 20 h 25"/>
                <a:gd name="T22" fmla="*/ 18 w 21"/>
                <a:gd name="T23" fmla="*/ 22 h 25"/>
                <a:gd name="T24" fmla="*/ 15 w 21"/>
                <a:gd name="T25" fmla="*/ 25 h 25"/>
                <a:gd name="T26" fmla="*/ 11 w 21"/>
                <a:gd name="T27" fmla="*/ 25 h 25"/>
                <a:gd name="T28" fmla="*/ 7 w 21"/>
                <a:gd name="T29" fmla="*/ 25 h 25"/>
                <a:gd name="T30" fmla="*/ 2 w 21"/>
                <a:gd name="T31" fmla="*/ 22 h 25"/>
                <a:gd name="T32" fmla="*/ 1 w 21"/>
                <a:gd name="T33" fmla="*/ 18 h 25"/>
                <a:gd name="T34" fmla="*/ 0 w 21"/>
                <a:gd name="T35" fmla="*/ 13 h 25"/>
                <a:gd name="T36" fmla="*/ 0 w 21"/>
                <a:gd name="T37" fmla="*/ 8 h 25"/>
                <a:gd name="T38" fmla="*/ 1 w 21"/>
                <a:gd name="T39" fmla="*/ 6 h 25"/>
                <a:gd name="T40" fmla="*/ 2 w 21"/>
                <a:gd name="T41" fmla="*/ 3 h 25"/>
                <a:gd name="T42" fmla="*/ 7 w 21"/>
                <a:gd name="T43" fmla="*/ 0 h 25"/>
                <a:gd name="T44" fmla="*/ 11 w 21"/>
                <a:gd name="T45" fmla="*/ 0 h 25"/>
                <a:gd name="T46" fmla="*/ 15 w 21"/>
                <a:gd name="T47" fmla="*/ 0 h 25"/>
                <a:gd name="T48" fmla="*/ 18 w 21"/>
                <a:gd name="T49" fmla="*/ 1 h 25"/>
                <a:gd name="T50" fmla="*/ 21 w 21"/>
                <a:gd name="T51" fmla="*/ 6 h 25"/>
                <a:gd name="T52" fmla="*/ 21 w 21"/>
                <a:gd name="T53" fmla="*/ 10 h 25"/>
                <a:gd name="T54" fmla="*/ 4 w 21"/>
                <a:gd name="T55" fmla="*/ 10 h 25"/>
                <a:gd name="T56" fmla="*/ 4 w 21"/>
                <a:gd name="T57" fmla="*/ 7 h 25"/>
                <a:gd name="T58" fmla="*/ 15 w 21"/>
                <a:gd name="T59" fmla="*/ 7 h 25"/>
                <a:gd name="T60" fmla="*/ 15 w 21"/>
                <a:gd name="T61" fmla="*/ 6 h 25"/>
                <a:gd name="T62" fmla="*/ 15 w 21"/>
                <a:gd name="T63" fmla="*/ 4 h 25"/>
                <a:gd name="T64" fmla="*/ 14 w 21"/>
                <a:gd name="T65" fmla="*/ 3 h 25"/>
                <a:gd name="T66" fmla="*/ 12 w 21"/>
                <a:gd name="T67" fmla="*/ 1 h 25"/>
                <a:gd name="T68" fmla="*/ 11 w 21"/>
                <a:gd name="T69" fmla="*/ 1 h 25"/>
                <a:gd name="T70" fmla="*/ 9 w 21"/>
                <a:gd name="T71" fmla="*/ 1 h 25"/>
                <a:gd name="T72" fmla="*/ 8 w 21"/>
                <a:gd name="T73" fmla="*/ 1 h 25"/>
                <a:gd name="T74" fmla="*/ 5 w 21"/>
                <a:gd name="T75" fmla="*/ 3 h 25"/>
                <a:gd name="T76" fmla="*/ 4 w 21"/>
                <a:gd name="T77" fmla="*/ 4 h 25"/>
                <a:gd name="T78" fmla="*/ 4 w 21"/>
                <a:gd name="T79" fmla="*/ 7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5"/>
                <a:gd name="T122" fmla="*/ 21 w 21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5">
                  <a:moveTo>
                    <a:pt x="4" y="10"/>
                  </a:moveTo>
                  <a:lnTo>
                    <a:pt x="4" y="14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5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Freeform 200"/>
            <p:cNvSpPr>
              <a:spLocks/>
            </p:cNvSpPr>
            <p:nvPr/>
          </p:nvSpPr>
          <p:spPr bwMode="auto">
            <a:xfrm>
              <a:off x="3442" y="2704"/>
              <a:ext cx="19" cy="25"/>
            </a:xfrm>
            <a:custGeom>
              <a:avLst/>
              <a:gdLst>
                <a:gd name="T0" fmla="*/ 9 w 19"/>
                <a:gd name="T1" fmla="*/ 0 h 25"/>
                <a:gd name="T2" fmla="*/ 9 w 19"/>
                <a:gd name="T3" fmla="*/ 6 h 25"/>
                <a:gd name="T4" fmla="*/ 12 w 19"/>
                <a:gd name="T5" fmla="*/ 3 h 25"/>
                <a:gd name="T6" fmla="*/ 13 w 19"/>
                <a:gd name="T7" fmla="*/ 0 h 25"/>
                <a:gd name="T8" fmla="*/ 16 w 19"/>
                <a:gd name="T9" fmla="*/ 0 h 25"/>
                <a:gd name="T10" fmla="*/ 17 w 19"/>
                <a:gd name="T11" fmla="*/ 0 h 25"/>
                <a:gd name="T12" fmla="*/ 17 w 19"/>
                <a:gd name="T13" fmla="*/ 0 h 25"/>
                <a:gd name="T14" fmla="*/ 19 w 19"/>
                <a:gd name="T15" fmla="*/ 1 h 25"/>
                <a:gd name="T16" fmla="*/ 19 w 19"/>
                <a:gd name="T17" fmla="*/ 3 h 25"/>
                <a:gd name="T18" fmla="*/ 19 w 19"/>
                <a:gd name="T19" fmla="*/ 4 h 25"/>
                <a:gd name="T20" fmla="*/ 19 w 19"/>
                <a:gd name="T21" fmla="*/ 4 h 25"/>
                <a:gd name="T22" fmla="*/ 17 w 19"/>
                <a:gd name="T23" fmla="*/ 6 h 25"/>
                <a:gd name="T24" fmla="*/ 16 w 19"/>
                <a:gd name="T25" fmla="*/ 6 h 25"/>
                <a:gd name="T26" fmla="*/ 16 w 19"/>
                <a:gd name="T27" fmla="*/ 6 h 25"/>
                <a:gd name="T28" fmla="*/ 15 w 19"/>
                <a:gd name="T29" fmla="*/ 4 h 25"/>
                <a:gd name="T30" fmla="*/ 13 w 19"/>
                <a:gd name="T31" fmla="*/ 4 h 25"/>
                <a:gd name="T32" fmla="*/ 13 w 19"/>
                <a:gd name="T33" fmla="*/ 3 h 25"/>
                <a:gd name="T34" fmla="*/ 12 w 19"/>
                <a:gd name="T35" fmla="*/ 4 h 25"/>
                <a:gd name="T36" fmla="*/ 12 w 19"/>
                <a:gd name="T37" fmla="*/ 4 h 25"/>
                <a:gd name="T38" fmla="*/ 10 w 19"/>
                <a:gd name="T39" fmla="*/ 6 h 25"/>
                <a:gd name="T40" fmla="*/ 9 w 19"/>
                <a:gd name="T41" fmla="*/ 8 h 25"/>
                <a:gd name="T42" fmla="*/ 9 w 19"/>
                <a:gd name="T43" fmla="*/ 20 h 25"/>
                <a:gd name="T44" fmla="*/ 9 w 19"/>
                <a:gd name="T45" fmla="*/ 21 h 25"/>
                <a:gd name="T46" fmla="*/ 9 w 19"/>
                <a:gd name="T47" fmla="*/ 22 h 25"/>
                <a:gd name="T48" fmla="*/ 10 w 19"/>
                <a:gd name="T49" fmla="*/ 22 h 25"/>
                <a:gd name="T50" fmla="*/ 10 w 19"/>
                <a:gd name="T51" fmla="*/ 24 h 25"/>
                <a:gd name="T52" fmla="*/ 12 w 19"/>
                <a:gd name="T53" fmla="*/ 24 h 25"/>
                <a:gd name="T54" fmla="*/ 13 w 19"/>
                <a:gd name="T55" fmla="*/ 24 h 25"/>
                <a:gd name="T56" fmla="*/ 13 w 19"/>
                <a:gd name="T57" fmla="*/ 25 h 25"/>
                <a:gd name="T58" fmla="*/ 0 w 19"/>
                <a:gd name="T59" fmla="*/ 25 h 25"/>
                <a:gd name="T60" fmla="*/ 0 w 19"/>
                <a:gd name="T61" fmla="*/ 24 h 25"/>
                <a:gd name="T62" fmla="*/ 2 w 19"/>
                <a:gd name="T63" fmla="*/ 24 h 25"/>
                <a:gd name="T64" fmla="*/ 3 w 19"/>
                <a:gd name="T65" fmla="*/ 24 h 25"/>
                <a:gd name="T66" fmla="*/ 3 w 19"/>
                <a:gd name="T67" fmla="*/ 22 h 25"/>
                <a:gd name="T68" fmla="*/ 5 w 19"/>
                <a:gd name="T69" fmla="*/ 22 h 25"/>
                <a:gd name="T70" fmla="*/ 5 w 19"/>
                <a:gd name="T71" fmla="*/ 21 h 25"/>
                <a:gd name="T72" fmla="*/ 5 w 19"/>
                <a:gd name="T73" fmla="*/ 20 h 25"/>
                <a:gd name="T74" fmla="*/ 5 w 19"/>
                <a:gd name="T75" fmla="*/ 10 h 25"/>
                <a:gd name="T76" fmla="*/ 5 w 19"/>
                <a:gd name="T77" fmla="*/ 6 h 25"/>
                <a:gd name="T78" fmla="*/ 5 w 19"/>
                <a:gd name="T79" fmla="*/ 4 h 25"/>
                <a:gd name="T80" fmla="*/ 3 w 19"/>
                <a:gd name="T81" fmla="*/ 3 h 25"/>
                <a:gd name="T82" fmla="*/ 3 w 19"/>
                <a:gd name="T83" fmla="*/ 3 h 25"/>
                <a:gd name="T84" fmla="*/ 3 w 19"/>
                <a:gd name="T85" fmla="*/ 3 h 25"/>
                <a:gd name="T86" fmla="*/ 2 w 19"/>
                <a:gd name="T87" fmla="*/ 3 h 25"/>
                <a:gd name="T88" fmla="*/ 2 w 19"/>
                <a:gd name="T89" fmla="*/ 3 h 25"/>
                <a:gd name="T90" fmla="*/ 0 w 19"/>
                <a:gd name="T91" fmla="*/ 3 h 25"/>
                <a:gd name="T92" fmla="*/ 0 w 19"/>
                <a:gd name="T93" fmla="*/ 3 h 25"/>
                <a:gd name="T94" fmla="*/ 7 w 19"/>
                <a:gd name="T95" fmla="*/ 0 h 25"/>
                <a:gd name="T96" fmla="*/ 9 w 19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5"/>
                <a:gd name="T149" fmla="*/ 19 w 19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5">
                  <a:moveTo>
                    <a:pt x="9" y="0"/>
                  </a:moveTo>
                  <a:lnTo>
                    <a:pt x="9" y="6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Freeform 201"/>
            <p:cNvSpPr>
              <a:spLocks/>
            </p:cNvSpPr>
            <p:nvPr/>
          </p:nvSpPr>
          <p:spPr bwMode="auto">
            <a:xfrm>
              <a:off x="2284" y="2759"/>
              <a:ext cx="43" cy="37"/>
            </a:xfrm>
            <a:custGeom>
              <a:avLst/>
              <a:gdLst>
                <a:gd name="T0" fmla="*/ 17 w 43"/>
                <a:gd name="T1" fmla="*/ 0 h 37"/>
                <a:gd name="T2" fmla="*/ 29 w 43"/>
                <a:gd name="T3" fmla="*/ 29 h 37"/>
                <a:gd name="T4" fmla="*/ 35 w 43"/>
                <a:gd name="T5" fmla="*/ 7 h 37"/>
                <a:gd name="T6" fmla="*/ 36 w 43"/>
                <a:gd name="T7" fmla="*/ 4 h 37"/>
                <a:gd name="T8" fmla="*/ 36 w 43"/>
                <a:gd name="T9" fmla="*/ 2 h 37"/>
                <a:gd name="T10" fmla="*/ 36 w 43"/>
                <a:gd name="T11" fmla="*/ 1 h 37"/>
                <a:gd name="T12" fmla="*/ 35 w 43"/>
                <a:gd name="T13" fmla="*/ 1 h 37"/>
                <a:gd name="T14" fmla="*/ 34 w 43"/>
                <a:gd name="T15" fmla="*/ 1 h 37"/>
                <a:gd name="T16" fmla="*/ 32 w 43"/>
                <a:gd name="T17" fmla="*/ 1 h 37"/>
                <a:gd name="T18" fmla="*/ 32 w 43"/>
                <a:gd name="T19" fmla="*/ 1 h 37"/>
                <a:gd name="T20" fmla="*/ 32 w 43"/>
                <a:gd name="T21" fmla="*/ 1 h 37"/>
                <a:gd name="T22" fmla="*/ 32 w 43"/>
                <a:gd name="T23" fmla="*/ 0 h 37"/>
                <a:gd name="T24" fmla="*/ 43 w 43"/>
                <a:gd name="T25" fmla="*/ 0 h 37"/>
                <a:gd name="T26" fmla="*/ 43 w 43"/>
                <a:gd name="T27" fmla="*/ 1 h 37"/>
                <a:gd name="T28" fmla="*/ 42 w 43"/>
                <a:gd name="T29" fmla="*/ 1 h 37"/>
                <a:gd name="T30" fmla="*/ 41 w 43"/>
                <a:gd name="T31" fmla="*/ 1 h 37"/>
                <a:gd name="T32" fmla="*/ 39 w 43"/>
                <a:gd name="T33" fmla="*/ 1 h 37"/>
                <a:gd name="T34" fmla="*/ 39 w 43"/>
                <a:gd name="T35" fmla="*/ 2 h 37"/>
                <a:gd name="T36" fmla="*/ 38 w 43"/>
                <a:gd name="T37" fmla="*/ 4 h 37"/>
                <a:gd name="T38" fmla="*/ 36 w 43"/>
                <a:gd name="T39" fmla="*/ 7 h 37"/>
                <a:gd name="T40" fmla="*/ 28 w 43"/>
                <a:gd name="T41" fmla="*/ 37 h 37"/>
                <a:gd name="T42" fmla="*/ 28 w 43"/>
                <a:gd name="T43" fmla="*/ 37 h 37"/>
                <a:gd name="T44" fmla="*/ 15 w 43"/>
                <a:gd name="T45" fmla="*/ 7 h 37"/>
                <a:gd name="T46" fmla="*/ 8 w 43"/>
                <a:gd name="T47" fmla="*/ 29 h 37"/>
                <a:gd name="T48" fmla="*/ 8 w 43"/>
                <a:gd name="T49" fmla="*/ 32 h 37"/>
                <a:gd name="T50" fmla="*/ 8 w 43"/>
                <a:gd name="T51" fmla="*/ 33 h 37"/>
                <a:gd name="T52" fmla="*/ 8 w 43"/>
                <a:gd name="T53" fmla="*/ 35 h 37"/>
                <a:gd name="T54" fmla="*/ 8 w 43"/>
                <a:gd name="T55" fmla="*/ 35 h 37"/>
                <a:gd name="T56" fmla="*/ 10 w 43"/>
                <a:gd name="T57" fmla="*/ 35 h 37"/>
                <a:gd name="T58" fmla="*/ 11 w 43"/>
                <a:gd name="T59" fmla="*/ 36 h 37"/>
                <a:gd name="T60" fmla="*/ 11 w 43"/>
                <a:gd name="T61" fmla="*/ 36 h 37"/>
                <a:gd name="T62" fmla="*/ 0 w 43"/>
                <a:gd name="T63" fmla="*/ 36 h 37"/>
                <a:gd name="T64" fmla="*/ 0 w 43"/>
                <a:gd name="T65" fmla="*/ 36 h 37"/>
                <a:gd name="T66" fmla="*/ 1 w 43"/>
                <a:gd name="T67" fmla="*/ 35 h 37"/>
                <a:gd name="T68" fmla="*/ 3 w 43"/>
                <a:gd name="T69" fmla="*/ 35 h 37"/>
                <a:gd name="T70" fmla="*/ 4 w 43"/>
                <a:gd name="T71" fmla="*/ 35 h 37"/>
                <a:gd name="T72" fmla="*/ 4 w 43"/>
                <a:gd name="T73" fmla="*/ 33 h 37"/>
                <a:gd name="T74" fmla="*/ 5 w 43"/>
                <a:gd name="T75" fmla="*/ 32 h 37"/>
                <a:gd name="T76" fmla="*/ 7 w 43"/>
                <a:gd name="T77" fmla="*/ 30 h 37"/>
                <a:gd name="T78" fmla="*/ 14 w 43"/>
                <a:gd name="T79" fmla="*/ 4 h 37"/>
                <a:gd name="T80" fmla="*/ 12 w 43"/>
                <a:gd name="T81" fmla="*/ 2 h 37"/>
                <a:gd name="T82" fmla="*/ 11 w 43"/>
                <a:gd name="T83" fmla="*/ 1 h 37"/>
                <a:gd name="T84" fmla="*/ 10 w 43"/>
                <a:gd name="T85" fmla="*/ 1 h 37"/>
                <a:gd name="T86" fmla="*/ 8 w 43"/>
                <a:gd name="T87" fmla="*/ 1 h 37"/>
                <a:gd name="T88" fmla="*/ 8 w 43"/>
                <a:gd name="T89" fmla="*/ 0 h 37"/>
                <a:gd name="T90" fmla="*/ 17 w 43"/>
                <a:gd name="T91" fmla="*/ 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7"/>
                <a:gd name="T140" fmla="*/ 43 w 43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7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7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6" name="Freeform 202"/>
            <p:cNvSpPr>
              <a:spLocks noEditPoints="1"/>
            </p:cNvSpPr>
            <p:nvPr/>
          </p:nvSpPr>
          <p:spPr bwMode="auto">
            <a:xfrm>
              <a:off x="2323" y="2759"/>
              <a:ext cx="34" cy="36"/>
            </a:xfrm>
            <a:custGeom>
              <a:avLst/>
              <a:gdLst>
                <a:gd name="T0" fmla="*/ 10 w 34"/>
                <a:gd name="T1" fmla="*/ 0 h 36"/>
                <a:gd name="T2" fmla="*/ 23 w 34"/>
                <a:gd name="T3" fmla="*/ 0 h 36"/>
                <a:gd name="T4" fmla="*/ 28 w 34"/>
                <a:gd name="T5" fmla="*/ 0 h 36"/>
                <a:gd name="T6" fmla="*/ 31 w 34"/>
                <a:gd name="T7" fmla="*/ 1 h 36"/>
                <a:gd name="T8" fmla="*/ 34 w 34"/>
                <a:gd name="T9" fmla="*/ 4 h 36"/>
                <a:gd name="T10" fmla="*/ 34 w 34"/>
                <a:gd name="T11" fmla="*/ 8 h 36"/>
                <a:gd name="T12" fmla="*/ 34 w 34"/>
                <a:gd name="T13" fmla="*/ 9 h 36"/>
                <a:gd name="T14" fmla="*/ 32 w 34"/>
                <a:gd name="T15" fmla="*/ 12 h 36"/>
                <a:gd name="T16" fmla="*/ 30 w 34"/>
                <a:gd name="T17" fmla="*/ 15 h 36"/>
                <a:gd name="T18" fmla="*/ 27 w 34"/>
                <a:gd name="T19" fmla="*/ 16 h 36"/>
                <a:gd name="T20" fmla="*/ 24 w 34"/>
                <a:gd name="T21" fmla="*/ 18 h 36"/>
                <a:gd name="T22" fmla="*/ 20 w 34"/>
                <a:gd name="T23" fmla="*/ 18 h 36"/>
                <a:gd name="T24" fmla="*/ 17 w 34"/>
                <a:gd name="T25" fmla="*/ 18 h 36"/>
                <a:gd name="T26" fmla="*/ 14 w 34"/>
                <a:gd name="T27" fmla="*/ 18 h 36"/>
                <a:gd name="T28" fmla="*/ 11 w 34"/>
                <a:gd name="T29" fmla="*/ 29 h 36"/>
                <a:gd name="T30" fmla="*/ 10 w 34"/>
                <a:gd name="T31" fmla="*/ 32 h 36"/>
                <a:gd name="T32" fmla="*/ 10 w 34"/>
                <a:gd name="T33" fmla="*/ 33 h 36"/>
                <a:gd name="T34" fmla="*/ 10 w 34"/>
                <a:gd name="T35" fmla="*/ 35 h 36"/>
                <a:gd name="T36" fmla="*/ 11 w 34"/>
                <a:gd name="T37" fmla="*/ 35 h 36"/>
                <a:gd name="T38" fmla="*/ 11 w 34"/>
                <a:gd name="T39" fmla="*/ 35 h 36"/>
                <a:gd name="T40" fmla="*/ 14 w 34"/>
                <a:gd name="T41" fmla="*/ 36 h 36"/>
                <a:gd name="T42" fmla="*/ 14 w 34"/>
                <a:gd name="T43" fmla="*/ 36 h 36"/>
                <a:gd name="T44" fmla="*/ 0 w 34"/>
                <a:gd name="T45" fmla="*/ 36 h 36"/>
                <a:gd name="T46" fmla="*/ 0 w 34"/>
                <a:gd name="T47" fmla="*/ 36 h 36"/>
                <a:gd name="T48" fmla="*/ 2 w 34"/>
                <a:gd name="T49" fmla="*/ 35 h 36"/>
                <a:gd name="T50" fmla="*/ 4 w 34"/>
                <a:gd name="T51" fmla="*/ 35 h 36"/>
                <a:gd name="T52" fmla="*/ 4 w 34"/>
                <a:gd name="T53" fmla="*/ 33 h 36"/>
                <a:gd name="T54" fmla="*/ 6 w 34"/>
                <a:gd name="T55" fmla="*/ 29 h 36"/>
                <a:gd name="T56" fmla="*/ 13 w 34"/>
                <a:gd name="T57" fmla="*/ 8 h 36"/>
                <a:gd name="T58" fmla="*/ 13 w 34"/>
                <a:gd name="T59" fmla="*/ 5 h 36"/>
                <a:gd name="T60" fmla="*/ 13 w 34"/>
                <a:gd name="T61" fmla="*/ 2 h 36"/>
                <a:gd name="T62" fmla="*/ 13 w 34"/>
                <a:gd name="T63" fmla="*/ 2 h 36"/>
                <a:gd name="T64" fmla="*/ 13 w 34"/>
                <a:gd name="T65" fmla="*/ 1 h 36"/>
                <a:gd name="T66" fmla="*/ 11 w 34"/>
                <a:gd name="T67" fmla="*/ 1 h 36"/>
                <a:gd name="T68" fmla="*/ 9 w 34"/>
                <a:gd name="T69" fmla="*/ 1 h 36"/>
                <a:gd name="T70" fmla="*/ 10 w 34"/>
                <a:gd name="T71" fmla="*/ 0 h 36"/>
                <a:gd name="T72" fmla="*/ 14 w 34"/>
                <a:gd name="T73" fmla="*/ 16 h 36"/>
                <a:gd name="T74" fmla="*/ 17 w 34"/>
                <a:gd name="T75" fmla="*/ 18 h 36"/>
                <a:gd name="T76" fmla="*/ 18 w 34"/>
                <a:gd name="T77" fmla="*/ 18 h 36"/>
                <a:gd name="T78" fmla="*/ 21 w 34"/>
                <a:gd name="T79" fmla="*/ 16 h 36"/>
                <a:gd name="T80" fmla="*/ 24 w 34"/>
                <a:gd name="T81" fmla="*/ 16 h 36"/>
                <a:gd name="T82" fmla="*/ 25 w 34"/>
                <a:gd name="T83" fmla="*/ 15 h 36"/>
                <a:gd name="T84" fmla="*/ 27 w 34"/>
                <a:gd name="T85" fmla="*/ 12 h 36"/>
                <a:gd name="T86" fmla="*/ 28 w 34"/>
                <a:gd name="T87" fmla="*/ 9 h 36"/>
                <a:gd name="T88" fmla="*/ 28 w 34"/>
                <a:gd name="T89" fmla="*/ 7 h 36"/>
                <a:gd name="T90" fmla="*/ 28 w 34"/>
                <a:gd name="T91" fmla="*/ 5 h 36"/>
                <a:gd name="T92" fmla="*/ 27 w 34"/>
                <a:gd name="T93" fmla="*/ 2 h 36"/>
                <a:gd name="T94" fmla="*/ 25 w 34"/>
                <a:gd name="T95" fmla="*/ 1 h 36"/>
                <a:gd name="T96" fmla="*/ 23 w 34"/>
                <a:gd name="T97" fmla="*/ 1 h 36"/>
                <a:gd name="T98" fmla="*/ 21 w 34"/>
                <a:gd name="T99" fmla="*/ 1 h 36"/>
                <a:gd name="T100" fmla="*/ 18 w 34"/>
                <a:gd name="T101" fmla="*/ 1 h 36"/>
                <a:gd name="T102" fmla="*/ 14 w 34"/>
                <a:gd name="T103" fmla="*/ 16 h 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36"/>
                <a:gd name="T158" fmla="*/ 34 w 34"/>
                <a:gd name="T159" fmla="*/ 36 h 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36">
                  <a:moveTo>
                    <a:pt x="10" y="0"/>
                  </a:moveTo>
                  <a:lnTo>
                    <a:pt x="23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2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1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29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10" y="0"/>
                  </a:lnTo>
                  <a:close/>
                  <a:moveTo>
                    <a:pt x="14" y="16"/>
                  </a:moveTo>
                  <a:lnTo>
                    <a:pt x="17" y="18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867" name="Picture 2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6" y="2768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68" name="Picture 2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6" y="2768"/>
              <a:ext cx="4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69" name="Freeform 205"/>
            <p:cNvSpPr>
              <a:spLocks noEditPoints="1"/>
            </p:cNvSpPr>
            <p:nvPr/>
          </p:nvSpPr>
          <p:spPr bwMode="auto">
            <a:xfrm>
              <a:off x="2463" y="2759"/>
              <a:ext cx="40" cy="36"/>
            </a:xfrm>
            <a:custGeom>
              <a:avLst/>
              <a:gdLst>
                <a:gd name="T0" fmla="*/ 9 w 40"/>
                <a:gd name="T1" fmla="*/ 1 h 36"/>
                <a:gd name="T2" fmla="*/ 10 w 40"/>
                <a:gd name="T3" fmla="*/ 0 h 36"/>
                <a:gd name="T4" fmla="*/ 21 w 40"/>
                <a:gd name="T5" fmla="*/ 0 h 36"/>
                <a:gd name="T6" fmla="*/ 27 w 40"/>
                <a:gd name="T7" fmla="*/ 0 h 36"/>
                <a:gd name="T8" fmla="*/ 33 w 40"/>
                <a:gd name="T9" fmla="*/ 1 h 36"/>
                <a:gd name="T10" fmla="*/ 35 w 40"/>
                <a:gd name="T11" fmla="*/ 4 h 36"/>
                <a:gd name="T12" fmla="*/ 38 w 40"/>
                <a:gd name="T13" fmla="*/ 7 h 36"/>
                <a:gd name="T14" fmla="*/ 40 w 40"/>
                <a:gd name="T15" fmla="*/ 11 h 36"/>
                <a:gd name="T16" fmla="*/ 40 w 40"/>
                <a:gd name="T17" fmla="*/ 15 h 36"/>
                <a:gd name="T18" fmla="*/ 40 w 40"/>
                <a:gd name="T19" fmla="*/ 18 h 36"/>
                <a:gd name="T20" fmla="*/ 38 w 40"/>
                <a:gd name="T21" fmla="*/ 22 h 36"/>
                <a:gd name="T22" fmla="*/ 37 w 40"/>
                <a:gd name="T23" fmla="*/ 25 h 36"/>
                <a:gd name="T24" fmla="*/ 35 w 40"/>
                <a:gd name="T25" fmla="*/ 28 h 36"/>
                <a:gd name="T26" fmla="*/ 34 w 40"/>
                <a:gd name="T27" fmla="*/ 29 h 36"/>
                <a:gd name="T28" fmla="*/ 31 w 40"/>
                <a:gd name="T29" fmla="*/ 32 h 36"/>
                <a:gd name="T30" fmla="*/ 28 w 40"/>
                <a:gd name="T31" fmla="*/ 33 h 36"/>
                <a:gd name="T32" fmla="*/ 24 w 40"/>
                <a:gd name="T33" fmla="*/ 36 h 36"/>
                <a:gd name="T34" fmla="*/ 20 w 40"/>
                <a:gd name="T35" fmla="*/ 36 h 36"/>
                <a:gd name="T36" fmla="*/ 14 w 40"/>
                <a:gd name="T37" fmla="*/ 36 h 36"/>
                <a:gd name="T38" fmla="*/ 0 w 40"/>
                <a:gd name="T39" fmla="*/ 36 h 36"/>
                <a:gd name="T40" fmla="*/ 0 w 40"/>
                <a:gd name="T41" fmla="*/ 36 h 36"/>
                <a:gd name="T42" fmla="*/ 2 w 40"/>
                <a:gd name="T43" fmla="*/ 35 h 36"/>
                <a:gd name="T44" fmla="*/ 3 w 40"/>
                <a:gd name="T45" fmla="*/ 35 h 36"/>
                <a:gd name="T46" fmla="*/ 5 w 40"/>
                <a:gd name="T47" fmla="*/ 35 h 36"/>
                <a:gd name="T48" fmla="*/ 5 w 40"/>
                <a:gd name="T49" fmla="*/ 33 h 36"/>
                <a:gd name="T50" fmla="*/ 6 w 40"/>
                <a:gd name="T51" fmla="*/ 32 h 36"/>
                <a:gd name="T52" fmla="*/ 6 w 40"/>
                <a:gd name="T53" fmla="*/ 29 h 36"/>
                <a:gd name="T54" fmla="*/ 13 w 40"/>
                <a:gd name="T55" fmla="*/ 7 h 36"/>
                <a:gd name="T56" fmla="*/ 13 w 40"/>
                <a:gd name="T57" fmla="*/ 4 h 36"/>
                <a:gd name="T58" fmla="*/ 13 w 40"/>
                <a:gd name="T59" fmla="*/ 2 h 36"/>
                <a:gd name="T60" fmla="*/ 13 w 40"/>
                <a:gd name="T61" fmla="*/ 1 h 36"/>
                <a:gd name="T62" fmla="*/ 13 w 40"/>
                <a:gd name="T63" fmla="*/ 1 h 36"/>
                <a:gd name="T64" fmla="*/ 12 w 40"/>
                <a:gd name="T65" fmla="*/ 1 h 36"/>
                <a:gd name="T66" fmla="*/ 10 w 40"/>
                <a:gd name="T67" fmla="*/ 1 h 36"/>
                <a:gd name="T68" fmla="*/ 9 w 40"/>
                <a:gd name="T69" fmla="*/ 1 h 36"/>
                <a:gd name="T70" fmla="*/ 19 w 40"/>
                <a:gd name="T71" fmla="*/ 1 h 36"/>
                <a:gd name="T72" fmla="*/ 12 w 40"/>
                <a:gd name="T73" fmla="*/ 30 h 36"/>
                <a:gd name="T74" fmla="*/ 10 w 40"/>
                <a:gd name="T75" fmla="*/ 32 h 36"/>
                <a:gd name="T76" fmla="*/ 10 w 40"/>
                <a:gd name="T77" fmla="*/ 33 h 36"/>
                <a:gd name="T78" fmla="*/ 10 w 40"/>
                <a:gd name="T79" fmla="*/ 33 h 36"/>
                <a:gd name="T80" fmla="*/ 10 w 40"/>
                <a:gd name="T81" fmla="*/ 35 h 36"/>
                <a:gd name="T82" fmla="*/ 10 w 40"/>
                <a:gd name="T83" fmla="*/ 35 h 36"/>
                <a:gd name="T84" fmla="*/ 12 w 40"/>
                <a:gd name="T85" fmla="*/ 35 h 36"/>
                <a:gd name="T86" fmla="*/ 12 w 40"/>
                <a:gd name="T87" fmla="*/ 35 h 36"/>
                <a:gd name="T88" fmla="*/ 13 w 40"/>
                <a:gd name="T89" fmla="*/ 35 h 36"/>
                <a:gd name="T90" fmla="*/ 17 w 40"/>
                <a:gd name="T91" fmla="*/ 35 h 36"/>
                <a:gd name="T92" fmla="*/ 21 w 40"/>
                <a:gd name="T93" fmla="*/ 33 h 36"/>
                <a:gd name="T94" fmla="*/ 24 w 40"/>
                <a:gd name="T95" fmla="*/ 33 h 36"/>
                <a:gd name="T96" fmla="*/ 27 w 40"/>
                <a:gd name="T97" fmla="*/ 32 h 36"/>
                <a:gd name="T98" fmla="*/ 30 w 40"/>
                <a:gd name="T99" fmla="*/ 28 h 36"/>
                <a:gd name="T100" fmla="*/ 33 w 40"/>
                <a:gd name="T101" fmla="*/ 23 h 36"/>
                <a:gd name="T102" fmla="*/ 34 w 40"/>
                <a:gd name="T103" fmla="*/ 19 h 36"/>
                <a:gd name="T104" fmla="*/ 34 w 40"/>
                <a:gd name="T105" fmla="*/ 14 h 36"/>
                <a:gd name="T106" fmla="*/ 34 w 40"/>
                <a:gd name="T107" fmla="*/ 9 h 36"/>
                <a:gd name="T108" fmla="*/ 33 w 40"/>
                <a:gd name="T109" fmla="*/ 7 h 36"/>
                <a:gd name="T110" fmla="*/ 31 w 40"/>
                <a:gd name="T111" fmla="*/ 4 h 36"/>
                <a:gd name="T112" fmla="*/ 30 w 40"/>
                <a:gd name="T113" fmla="*/ 2 h 36"/>
                <a:gd name="T114" fmla="*/ 26 w 40"/>
                <a:gd name="T115" fmla="*/ 1 h 36"/>
                <a:gd name="T116" fmla="*/ 23 w 40"/>
                <a:gd name="T117" fmla="*/ 1 h 36"/>
                <a:gd name="T118" fmla="*/ 21 w 40"/>
                <a:gd name="T119" fmla="*/ 1 h 36"/>
                <a:gd name="T120" fmla="*/ 19 w 40"/>
                <a:gd name="T121" fmla="*/ 1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36"/>
                <a:gd name="T185" fmla="*/ 40 w 40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36">
                  <a:moveTo>
                    <a:pt x="9" y="1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close/>
                  <a:moveTo>
                    <a:pt x="19" y="1"/>
                  </a:moveTo>
                  <a:lnTo>
                    <a:pt x="12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7" y="32"/>
                  </a:lnTo>
                  <a:lnTo>
                    <a:pt x="30" y="28"/>
                  </a:lnTo>
                  <a:lnTo>
                    <a:pt x="33" y="23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4" y="9"/>
                  </a:lnTo>
                  <a:lnTo>
                    <a:pt x="33" y="7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0" name="Freeform 206"/>
            <p:cNvSpPr>
              <a:spLocks noEditPoints="1"/>
            </p:cNvSpPr>
            <p:nvPr/>
          </p:nvSpPr>
          <p:spPr bwMode="auto">
            <a:xfrm>
              <a:off x="2504" y="2770"/>
              <a:ext cx="23" cy="26"/>
            </a:xfrm>
            <a:custGeom>
              <a:avLst/>
              <a:gdLst>
                <a:gd name="T0" fmla="*/ 6 w 23"/>
                <a:gd name="T1" fmla="*/ 15 h 26"/>
                <a:gd name="T2" fmla="*/ 6 w 23"/>
                <a:gd name="T3" fmla="*/ 17 h 26"/>
                <a:gd name="T4" fmla="*/ 6 w 23"/>
                <a:gd name="T5" fmla="*/ 17 h 26"/>
                <a:gd name="T6" fmla="*/ 6 w 23"/>
                <a:gd name="T7" fmla="*/ 19 h 26"/>
                <a:gd name="T8" fmla="*/ 7 w 23"/>
                <a:gd name="T9" fmla="*/ 21 h 26"/>
                <a:gd name="T10" fmla="*/ 8 w 23"/>
                <a:gd name="T11" fmla="*/ 22 h 26"/>
                <a:gd name="T12" fmla="*/ 11 w 23"/>
                <a:gd name="T13" fmla="*/ 22 h 26"/>
                <a:gd name="T14" fmla="*/ 13 w 23"/>
                <a:gd name="T15" fmla="*/ 22 h 26"/>
                <a:gd name="T16" fmla="*/ 14 w 23"/>
                <a:gd name="T17" fmla="*/ 22 h 26"/>
                <a:gd name="T18" fmla="*/ 17 w 23"/>
                <a:gd name="T19" fmla="*/ 21 h 26"/>
                <a:gd name="T20" fmla="*/ 20 w 23"/>
                <a:gd name="T21" fmla="*/ 18 h 26"/>
                <a:gd name="T22" fmla="*/ 20 w 23"/>
                <a:gd name="T23" fmla="*/ 19 h 26"/>
                <a:gd name="T24" fmla="*/ 16 w 23"/>
                <a:gd name="T25" fmla="*/ 24 h 26"/>
                <a:gd name="T26" fmla="*/ 13 w 23"/>
                <a:gd name="T27" fmla="*/ 25 h 26"/>
                <a:gd name="T28" fmla="*/ 8 w 23"/>
                <a:gd name="T29" fmla="*/ 26 h 26"/>
                <a:gd name="T30" fmla="*/ 4 w 23"/>
                <a:gd name="T31" fmla="*/ 25 h 26"/>
                <a:gd name="T32" fmla="*/ 3 w 23"/>
                <a:gd name="T33" fmla="*/ 24 h 26"/>
                <a:gd name="T34" fmla="*/ 1 w 23"/>
                <a:gd name="T35" fmla="*/ 21 h 26"/>
                <a:gd name="T36" fmla="*/ 0 w 23"/>
                <a:gd name="T37" fmla="*/ 18 h 26"/>
                <a:gd name="T38" fmla="*/ 1 w 23"/>
                <a:gd name="T39" fmla="*/ 14 h 26"/>
                <a:gd name="T40" fmla="*/ 3 w 23"/>
                <a:gd name="T41" fmla="*/ 10 h 26"/>
                <a:gd name="T42" fmla="*/ 6 w 23"/>
                <a:gd name="T43" fmla="*/ 5 h 26"/>
                <a:gd name="T44" fmla="*/ 8 w 23"/>
                <a:gd name="T45" fmla="*/ 3 h 26"/>
                <a:gd name="T46" fmla="*/ 13 w 23"/>
                <a:gd name="T47" fmla="*/ 1 h 26"/>
                <a:gd name="T48" fmla="*/ 17 w 23"/>
                <a:gd name="T49" fmla="*/ 0 h 26"/>
                <a:gd name="T50" fmla="*/ 20 w 23"/>
                <a:gd name="T51" fmla="*/ 1 h 26"/>
                <a:gd name="T52" fmla="*/ 21 w 23"/>
                <a:gd name="T53" fmla="*/ 1 h 26"/>
                <a:gd name="T54" fmla="*/ 23 w 23"/>
                <a:gd name="T55" fmla="*/ 3 h 26"/>
                <a:gd name="T56" fmla="*/ 23 w 23"/>
                <a:gd name="T57" fmla="*/ 4 h 26"/>
                <a:gd name="T58" fmla="*/ 21 w 23"/>
                <a:gd name="T59" fmla="*/ 7 h 26"/>
                <a:gd name="T60" fmla="*/ 21 w 23"/>
                <a:gd name="T61" fmla="*/ 8 h 26"/>
                <a:gd name="T62" fmla="*/ 18 w 23"/>
                <a:gd name="T63" fmla="*/ 11 h 26"/>
                <a:gd name="T64" fmla="*/ 14 w 23"/>
                <a:gd name="T65" fmla="*/ 14 h 26"/>
                <a:gd name="T66" fmla="*/ 10 w 23"/>
                <a:gd name="T67" fmla="*/ 14 h 26"/>
                <a:gd name="T68" fmla="*/ 6 w 23"/>
                <a:gd name="T69" fmla="*/ 15 h 26"/>
                <a:gd name="T70" fmla="*/ 6 w 23"/>
                <a:gd name="T71" fmla="*/ 14 h 26"/>
                <a:gd name="T72" fmla="*/ 8 w 23"/>
                <a:gd name="T73" fmla="*/ 14 h 26"/>
                <a:gd name="T74" fmla="*/ 11 w 23"/>
                <a:gd name="T75" fmla="*/ 12 h 26"/>
                <a:gd name="T76" fmla="*/ 14 w 23"/>
                <a:gd name="T77" fmla="*/ 11 h 26"/>
                <a:gd name="T78" fmla="*/ 17 w 23"/>
                <a:gd name="T79" fmla="*/ 8 h 26"/>
                <a:gd name="T80" fmla="*/ 18 w 23"/>
                <a:gd name="T81" fmla="*/ 7 h 26"/>
                <a:gd name="T82" fmla="*/ 18 w 23"/>
                <a:gd name="T83" fmla="*/ 4 h 26"/>
                <a:gd name="T84" fmla="*/ 18 w 23"/>
                <a:gd name="T85" fmla="*/ 3 h 26"/>
                <a:gd name="T86" fmla="*/ 17 w 23"/>
                <a:gd name="T87" fmla="*/ 3 h 26"/>
                <a:gd name="T88" fmla="*/ 17 w 23"/>
                <a:gd name="T89" fmla="*/ 1 h 26"/>
                <a:gd name="T90" fmla="*/ 16 w 23"/>
                <a:gd name="T91" fmla="*/ 1 h 26"/>
                <a:gd name="T92" fmla="*/ 13 w 23"/>
                <a:gd name="T93" fmla="*/ 3 h 26"/>
                <a:gd name="T94" fmla="*/ 10 w 23"/>
                <a:gd name="T95" fmla="*/ 4 h 26"/>
                <a:gd name="T96" fmla="*/ 7 w 23"/>
                <a:gd name="T97" fmla="*/ 8 h 26"/>
                <a:gd name="T98" fmla="*/ 6 w 23"/>
                <a:gd name="T99" fmla="*/ 14 h 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26"/>
                <a:gd name="T152" fmla="*/ 23 w 23"/>
                <a:gd name="T153" fmla="*/ 26 h 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26">
                  <a:moveTo>
                    <a:pt x="6" y="15"/>
                  </a:moveTo>
                  <a:lnTo>
                    <a:pt x="6" y="17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16" y="24"/>
                  </a:lnTo>
                  <a:lnTo>
                    <a:pt x="13" y="25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6" y="5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6" y="15"/>
                  </a:lnTo>
                  <a:close/>
                  <a:moveTo>
                    <a:pt x="6" y="14"/>
                  </a:moveTo>
                  <a:lnTo>
                    <a:pt x="8" y="14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7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1" name="Freeform 207"/>
            <p:cNvSpPr>
              <a:spLocks/>
            </p:cNvSpPr>
            <p:nvPr/>
          </p:nvSpPr>
          <p:spPr bwMode="auto">
            <a:xfrm>
              <a:off x="2531" y="2763"/>
              <a:ext cx="15" cy="33"/>
            </a:xfrm>
            <a:custGeom>
              <a:avLst/>
              <a:gdLst>
                <a:gd name="T0" fmla="*/ 12 w 15"/>
                <a:gd name="T1" fmla="*/ 0 h 33"/>
                <a:gd name="T2" fmla="*/ 10 w 15"/>
                <a:gd name="T3" fmla="*/ 8 h 33"/>
                <a:gd name="T4" fmla="*/ 15 w 15"/>
                <a:gd name="T5" fmla="*/ 8 h 33"/>
                <a:gd name="T6" fmla="*/ 15 w 15"/>
                <a:gd name="T7" fmla="*/ 10 h 33"/>
                <a:gd name="T8" fmla="*/ 10 w 15"/>
                <a:gd name="T9" fmla="*/ 10 h 33"/>
                <a:gd name="T10" fmla="*/ 5 w 15"/>
                <a:gd name="T11" fmla="*/ 26 h 33"/>
                <a:gd name="T12" fmla="*/ 4 w 15"/>
                <a:gd name="T13" fmla="*/ 29 h 33"/>
                <a:gd name="T14" fmla="*/ 4 w 15"/>
                <a:gd name="T15" fmla="*/ 29 h 33"/>
                <a:gd name="T16" fmla="*/ 4 w 15"/>
                <a:gd name="T17" fmla="*/ 31 h 33"/>
                <a:gd name="T18" fmla="*/ 4 w 15"/>
                <a:gd name="T19" fmla="*/ 31 h 33"/>
                <a:gd name="T20" fmla="*/ 4 w 15"/>
                <a:gd name="T21" fmla="*/ 31 h 33"/>
                <a:gd name="T22" fmla="*/ 4 w 15"/>
                <a:gd name="T23" fmla="*/ 31 h 33"/>
                <a:gd name="T24" fmla="*/ 5 w 15"/>
                <a:gd name="T25" fmla="*/ 31 h 33"/>
                <a:gd name="T26" fmla="*/ 5 w 15"/>
                <a:gd name="T27" fmla="*/ 29 h 33"/>
                <a:gd name="T28" fmla="*/ 7 w 15"/>
                <a:gd name="T29" fmla="*/ 29 h 33"/>
                <a:gd name="T30" fmla="*/ 8 w 15"/>
                <a:gd name="T31" fmla="*/ 26 h 33"/>
                <a:gd name="T32" fmla="*/ 10 w 15"/>
                <a:gd name="T33" fmla="*/ 28 h 33"/>
                <a:gd name="T34" fmla="*/ 7 w 15"/>
                <a:gd name="T35" fmla="*/ 31 h 33"/>
                <a:gd name="T36" fmla="*/ 5 w 15"/>
                <a:gd name="T37" fmla="*/ 32 h 33"/>
                <a:gd name="T38" fmla="*/ 4 w 15"/>
                <a:gd name="T39" fmla="*/ 33 h 33"/>
                <a:gd name="T40" fmla="*/ 3 w 15"/>
                <a:gd name="T41" fmla="*/ 33 h 33"/>
                <a:gd name="T42" fmla="*/ 1 w 15"/>
                <a:gd name="T43" fmla="*/ 33 h 33"/>
                <a:gd name="T44" fmla="*/ 0 w 15"/>
                <a:gd name="T45" fmla="*/ 32 h 33"/>
                <a:gd name="T46" fmla="*/ 0 w 15"/>
                <a:gd name="T47" fmla="*/ 32 h 33"/>
                <a:gd name="T48" fmla="*/ 0 w 15"/>
                <a:gd name="T49" fmla="*/ 31 h 33"/>
                <a:gd name="T50" fmla="*/ 0 w 15"/>
                <a:gd name="T51" fmla="*/ 29 h 33"/>
                <a:gd name="T52" fmla="*/ 0 w 15"/>
                <a:gd name="T53" fmla="*/ 26 h 33"/>
                <a:gd name="T54" fmla="*/ 5 w 15"/>
                <a:gd name="T55" fmla="*/ 10 h 33"/>
                <a:gd name="T56" fmla="*/ 1 w 15"/>
                <a:gd name="T57" fmla="*/ 10 h 33"/>
                <a:gd name="T58" fmla="*/ 1 w 15"/>
                <a:gd name="T59" fmla="*/ 8 h 33"/>
                <a:gd name="T60" fmla="*/ 4 w 15"/>
                <a:gd name="T61" fmla="*/ 8 h 33"/>
                <a:gd name="T62" fmla="*/ 7 w 15"/>
                <a:gd name="T63" fmla="*/ 7 h 33"/>
                <a:gd name="T64" fmla="*/ 8 w 15"/>
                <a:gd name="T65" fmla="*/ 4 h 33"/>
                <a:gd name="T66" fmla="*/ 11 w 15"/>
                <a:gd name="T67" fmla="*/ 0 h 33"/>
                <a:gd name="T68" fmla="*/ 12 w 15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3"/>
                <a:gd name="T107" fmla="*/ 15 w 15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3">
                  <a:moveTo>
                    <a:pt x="12" y="0"/>
                  </a:moveTo>
                  <a:lnTo>
                    <a:pt x="10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872" name="Picture 2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8" y="2775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873" name="Picture 2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8" y="2775"/>
              <a:ext cx="1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874" name="Freeform 210"/>
            <p:cNvSpPr>
              <a:spLocks/>
            </p:cNvSpPr>
            <p:nvPr/>
          </p:nvSpPr>
          <p:spPr bwMode="auto">
            <a:xfrm>
              <a:off x="2569" y="2759"/>
              <a:ext cx="43" cy="37"/>
            </a:xfrm>
            <a:custGeom>
              <a:avLst/>
              <a:gdLst>
                <a:gd name="T0" fmla="*/ 16 w 43"/>
                <a:gd name="T1" fmla="*/ 0 h 37"/>
                <a:gd name="T2" fmla="*/ 28 w 43"/>
                <a:gd name="T3" fmla="*/ 29 h 37"/>
                <a:gd name="T4" fmla="*/ 35 w 43"/>
                <a:gd name="T5" fmla="*/ 7 h 37"/>
                <a:gd name="T6" fmla="*/ 35 w 43"/>
                <a:gd name="T7" fmla="*/ 4 h 37"/>
                <a:gd name="T8" fmla="*/ 35 w 43"/>
                <a:gd name="T9" fmla="*/ 2 h 37"/>
                <a:gd name="T10" fmla="*/ 35 w 43"/>
                <a:gd name="T11" fmla="*/ 1 h 37"/>
                <a:gd name="T12" fmla="*/ 35 w 43"/>
                <a:gd name="T13" fmla="*/ 1 h 37"/>
                <a:gd name="T14" fmla="*/ 33 w 43"/>
                <a:gd name="T15" fmla="*/ 1 h 37"/>
                <a:gd name="T16" fmla="*/ 32 w 43"/>
                <a:gd name="T17" fmla="*/ 1 h 37"/>
                <a:gd name="T18" fmla="*/ 32 w 43"/>
                <a:gd name="T19" fmla="*/ 1 h 37"/>
                <a:gd name="T20" fmla="*/ 32 w 43"/>
                <a:gd name="T21" fmla="*/ 1 h 37"/>
                <a:gd name="T22" fmla="*/ 32 w 43"/>
                <a:gd name="T23" fmla="*/ 0 h 37"/>
                <a:gd name="T24" fmla="*/ 43 w 43"/>
                <a:gd name="T25" fmla="*/ 0 h 37"/>
                <a:gd name="T26" fmla="*/ 43 w 43"/>
                <a:gd name="T27" fmla="*/ 1 h 37"/>
                <a:gd name="T28" fmla="*/ 42 w 43"/>
                <a:gd name="T29" fmla="*/ 1 h 37"/>
                <a:gd name="T30" fmla="*/ 40 w 43"/>
                <a:gd name="T31" fmla="*/ 1 h 37"/>
                <a:gd name="T32" fmla="*/ 39 w 43"/>
                <a:gd name="T33" fmla="*/ 1 h 37"/>
                <a:gd name="T34" fmla="*/ 37 w 43"/>
                <a:gd name="T35" fmla="*/ 2 h 37"/>
                <a:gd name="T36" fmla="*/ 37 w 43"/>
                <a:gd name="T37" fmla="*/ 4 h 37"/>
                <a:gd name="T38" fmla="*/ 36 w 43"/>
                <a:gd name="T39" fmla="*/ 7 h 37"/>
                <a:gd name="T40" fmla="*/ 28 w 43"/>
                <a:gd name="T41" fmla="*/ 37 h 37"/>
                <a:gd name="T42" fmla="*/ 26 w 43"/>
                <a:gd name="T43" fmla="*/ 37 h 37"/>
                <a:gd name="T44" fmla="*/ 15 w 43"/>
                <a:gd name="T45" fmla="*/ 7 h 37"/>
                <a:gd name="T46" fmla="*/ 8 w 43"/>
                <a:gd name="T47" fmla="*/ 29 h 37"/>
                <a:gd name="T48" fmla="*/ 7 w 43"/>
                <a:gd name="T49" fmla="*/ 32 h 37"/>
                <a:gd name="T50" fmla="*/ 7 w 43"/>
                <a:gd name="T51" fmla="*/ 33 h 37"/>
                <a:gd name="T52" fmla="*/ 7 w 43"/>
                <a:gd name="T53" fmla="*/ 35 h 37"/>
                <a:gd name="T54" fmla="*/ 8 w 43"/>
                <a:gd name="T55" fmla="*/ 35 h 37"/>
                <a:gd name="T56" fmla="*/ 9 w 43"/>
                <a:gd name="T57" fmla="*/ 35 h 37"/>
                <a:gd name="T58" fmla="*/ 11 w 43"/>
                <a:gd name="T59" fmla="*/ 36 h 37"/>
                <a:gd name="T60" fmla="*/ 11 w 43"/>
                <a:gd name="T61" fmla="*/ 36 h 37"/>
                <a:gd name="T62" fmla="*/ 0 w 43"/>
                <a:gd name="T63" fmla="*/ 36 h 37"/>
                <a:gd name="T64" fmla="*/ 0 w 43"/>
                <a:gd name="T65" fmla="*/ 36 h 37"/>
                <a:gd name="T66" fmla="*/ 1 w 43"/>
                <a:gd name="T67" fmla="*/ 35 h 37"/>
                <a:gd name="T68" fmla="*/ 2 w 43"/>
                <a:gd name="T69" fmla="*/ 35 h 37"/>
                <a:gd name="T70" fmla="*/ 4 w 43"/>
                <a:gd name="T71" fmla="*/ 35 h 37"/>
                <a:gd name="T72" fmla="*/ 4 w 43"/>
                <a:gd name="T73" fmla="*/ 33 h 37"/>
                <a:gd name="T74" fmla="*/ 5 w 43"/>
                <a:gd name="T75" fmla="*/ 32 h 37"/>
                <a:gd name="T76" fmla="*/ 5 w 43"/>
                <a:gd name="T77" fmla="*/ 30 h 37"/>
                <a:gd name="T78" fmla="*/ 14 w 43"/>
                <a:gd name="T79" fmla="*/ 4 h 37"/>
                <a:gd name="T80" fmla="*/ 12 w 43"/>
                <a:gd name="T81" fmla="*/ 2 h 37"/>
                <a:gd name="T82" fmla="*/ 11 w 43"/>
                <a:gd name="T83" fmla="*/ 1 h 37"/>
                <a:gd name="T84" fmla="*/ 9 w 43"/>
                <a:gd name="T85" fmla="*/ 1 h 37"/>
                <a:gd name="T86" fmla="*/ 7 w 43"/>
                <a:gd name="T87" fmla="*/ 1 h 37"/>
                <a:gd name="T88" fmla="*/ 8 w 43"/>
                <a:gd name="T89" fmla="*/ 0 h 37"/>
                <a:gd name="T90" fmla="*/ 16 w 43"/>
                <a:gd name="T91" fmla="*/ 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7"/>
                <a:gd name="T140" fmla="*/ 43 w 43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7">
                  <a:moveTo>
                    <a:pt x="16" y="0"/>
                  </a:moveTo>
                  <a:lnTo>
                    <a:pt x="28" y="29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5" name="Freeform 211"/>
            <p:cNvSpPr>
              <a:spLocks noEditPoints="1"/>
            </p:cNvSpPr>
            <p:nvPr/>
          </p:nvSpPr>
          <p:spPr bwMode="auto">
            <a:xfrm>
              <a:off x="2611" y="2757"/>
              <a:ext cx="36" cy="39"/>
            </a:xfrm>
            <a:custGeom>
              <a:avLst/>
              <a:gdLst>
                <a:gd name="T0" fmla="*/ 24 w 36"/>
                <a:gd name="T1" fmla="*/ 0 h 39"/>
                <a:gd name="T2" fmla="*/ 28 w 36"/>
                <a:gd name="T3" fmla="*/ 2 h 39"/>
                <a:gd name="T4" fmla="*/ 31 w 36"/>
                <a:gd name="T5" fmla="*/ 2 h 39"/>
                <a:gd name="T6" fmla="*/ 33 w 36"/>
                <a:gd name="T7" fmla="*/ 4 h 39"/>
                <a:gd name="T8" fmla="*/ 35 w 36"/>
                <a:gd name="T9" fmla="*/ 7 h 39"/>
                <a:gd name="T10" fmla="*/ 36 w 36"/>
                <a:gd name="T11" fmla="*/ 10 h 39"/>
                <a:gd name="T12" fmla="*/ 36 w 36"/>
                <a:gd name="T13" fmla="*/ 13 h 39"/>
                <a:gd name="T14" fmla="*/ 36 w 36"/>
                <a:gd name="T15" fmla="*/ 20 h 39"/>
                <a:gd name="T16" fmla="*/ 33 w 36"/>
                <a:gd name="T17" fmla="*/ 25 h 39"/>
                <a:gd name="T18" fmla="*/ 29 w 36"/>
                <a:gd name="T19" fmla="*/ 31 h 39"/>
                <a:gd name="T20" fmla="*/ 24 w 36"/>
                <a:gd name="T21" fmla="*/ 35 h 39"/>
                <a:gd name="T22" fmla="*/ 18 w 36"/>
                <a:gd name="T23" fmla="*/ 38 h 39"/>
                <a:gd name="T24" fmla="*/ 12 w 36"/>
                <a:gd name="T25" fmla="*/ 39 h 39"/>
                <a:gd name="T26" fmla="*/ 8 w 36"/>
                <a:gd name="T27" fmla="*/ 38 h 39"/>
                <a:gd name="T28" fmla="*/ 5 w 36"/>
                <a:gd name="T29" fmla="*/ 37 h 39"/>
                <a:gd name="T30" fmla="*/ 2 w 36"/>
                <a:gd name="T31" fmla="*/ 35 h 39"/>
                <a:gd name="T32" fmla="*/ 1 w 36"/>
                <a:gd name="T33" fmla="*/ 32 h 39"/>
                <a:gd name="T34" fmla="*/ 0 w 36"/>
                <a:gd name="T35" fmla="*/ 30 h 39"/>
                <a:gd name="T36" fmla="*/ 0 w 36"/>
                <a:gd name="T37" fmla="*/ 27 h 39"/>
                <a:gd name="T38" fmla="*/ 1 w 36"/>
                <a:gd name="T39" fmla="*/ 21 h 39"/>
                <a:gd name="T40" fmla="*/ 2 w 36"/>
                <a:gd name="T41" fmla="*/ 16 h 39"/>
                <a:gd name="T42" fmla="*/ 5 w 36"/>
                <a:gd name="T43" fmla="*/ 11 h 39"/>
                <a:gd name="T44" fmla="*/ 8 w 36"/>
                <a:gd name="T45" fmla="*/ 7 h 39"/>
                <a:gd name="T46" fmla="*/ 12 w 36"/>
                <a:gd name="T47" fmla="*/ 4 h 39"/>
                <a:gd name="T48" fmla="*/ 15 w 36"/>
                <a:gd name="T49" fmla="*/ 3 h 39"/>
                <a:gd name="T50" fmla="*/ 19 w 36"/>
                <a:gd name="T51" fmla="*/ 2 h 39"/>
                <a:gd name="T52" fmla="*/ 24 w 36"/>
                <a:gd name="T53" fmla="*/ 0 h 39"/>
                <a:gd name="T54" fmla="*/ 24 w 36"/>
                <a:gd name="T55" fmla="*/ 2 h 39"/>
                <a:gd name="T56" fmla="*/ 21 w 36"/>
                <a:gd name="T57" fmla="*/ 2 h 39"/>
                <a:gd name="T58" fmla="*/ 18 w 36"/>
                <a:gd name="T59" fmla="*/ 3 h 39"/>
                <a:gd name="T60" fmla="*/ 15 w 36"/>
                <a:gd name="T61" fmla="*/ 4 h 39"/>
                <a:gd name="T62" fmla="*/ 12 w 36"/>
                <a:gd name="T63" fmla="*/ 7 h 39"/>
                <a:gd name="T64" fmla="*/ 10 w 36"/>
                <a:gd name="T65" fmla="*/ 11 h 39"/>
                <a:gd name="T66" fmla="*/ 8 w 36"/>
                <a:gd name="T67" fmla="*/ 16 h 39"/>
                <a:gd name="T68" fmla="*/ 5 w 36"/>
                <a:gd name="T69" fmla="*/ 23 h 39"/>
                <a:gd name="T70" fmla="*/ 5 w 36"/>
                <a:gd name="T71" fmla="*/ 28 h 39"/>
                <a:gd name="T72" fmla="*/ 5 w 36"/>
                <a:gd name="T73" fmla="*/ 31 h 39"/>
                <a:gd name="T74" fmla="*/ 7 w 36"/>
                <a:gd name="T75" fmla="*/ 35 h 39"/>
                <a:gd name="T76" fmla="*/ 10 w 36"/>
                <a:gd name="T77" fmla="*/ 37 h 39"/>
                <a:gd name="T78" fmla="*/ 14 w 36"/>
                <a:gd name="T79" fmla="*/ 38 h 39"/>
                <a:gd name="T80" fmla="*/ 17 w 36"/>
                <a:gd name="T81" fmla="*/ 38 h 39"/>
                <a:gd name="T82" fmla="*/ 18 w 36"/>
                <a:gd name="T83" fmla="*/ 37 h 39"/>
                <a:gd name="T84" fmla="*/ 21 w 36"/>
                <a:gd name="T85" fmla="*/ 35 h 39"/>
                <a:gd name="T86" fmla="*/ 24 w 36"/>
                <a:gd name="T87" fmla="*/ 32 h 39"/>
                <a:gd name="T88" fmla="*/ 26 w 36"/>
                <a:gd name="T89" fmla="*/ 28 h 39"/>
                <a:gd name="T90" fmla="*/ 29 w 36"/>
                <a:gd name="T91" fmla="*/ 23 h 39"/>
                <a:gd name="T92" fmla="*/ 31 w 36"/>
                <a:gd name="T93" fmla="*/ 17 h 39"/>
                <a:gd name="T94" fmla="*/ 32 w 36"/>
                <a:gd name="T95" fmla="*/ 11 h 39"/>
                <a:gd name="T96" fmla="*/ 31 w 36"/>
                <a:gd name="T97" fmla="*/ 7 h 39"/>
                <a:gd name="T98" fmla="*/ 29 w 36"/>
                <a:gd name="T99" fmla="*/ 4 h 39"/>
                <a:gd name="T100" fmla="*/ 26 w 36"/>
                <a:gd name="T101" fmla="*/ 3 h 39"/>
                <a:gd name="T102" fmla="*/ 24 w 36"/>
                <a:gd name="T103" fmla="*/ 2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39"/>
                <a:gd name="T158" fmla="*/ 36 w 36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39">
                  <a:moveTo>
                    <a:pt x="24" y="0"/>
                  </a:moveTo>
                  <a:lnTo>
                    <a:pt x="28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36" y="20"/>
                  </a:lnTo>
                  <a:lnTo>
                    <a:pt x="33" y="25"/>
                  </a:lnTo>
                  <a:lnTo>
                    <a:pt x="29" y="31"/>
                  </a:lnTo>
                  <a:lnTo>
                    <a:pt x="24" y="35"/>
                  </a:lnTo>
                  <a:lnTo>
                    <a:pt x="18" y="38"/>
                  </a:lnTo>
                  <a:lnTo>
                    <a:pt x="12" y="39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4" y="0"/>
                  </a:lnTo>
                  <a:close/>
                  <a:moveTo>
                    <a:pt x="24" y="2"/>
                  </a:moveTo>
                  <a:lnTo>
                    <a:pt x="21" y="2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8" y="16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6" y="3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6" name="Freeform 212"/>
            <p:cNvSpPr>
              <a:spLocks/>
            </p:cNvSpPr>
            <p:nvPr/>
          </p:nvSpPr>
          <p:spPr bwMode="auto">
            <a:xfrm>
              <a:off x="2647" y="2759"/>
              <a:ext cx="53" cy="36"/>
            </a:xfrm>
            <a:custGeom>
              <a:avLst/>
              <a:gdLst>
                <a:gd name="T0" fmla="*/ 18 w 53"/>
                <a:gd name="T1" fmla="*/ 0 h 36"/>
                <a:gd name="T2" fmla="*/ 23 w 53"/>
                <a:gd name="T3" fmla="*/ 30 h 36"/>
                <a:gd name="T4" fmla="*/ 45 w 53"/>
                <a:gd name="T5" fmla="*/ 0 h 36"/>
                <a:gd name="T6" fmla="*/ 53 w 53"/>
                <a:gd name="T7" fmla="*/ 0 h 36"/>
                <a:gd name="T8" fmla="*/ 53 w 53"/>
                <a:gd name="T9" fmla="*/ 1 h 36"/>
                <a:gd name="T10" fmla="*/ 52 w 53"/>
                <a:gd name="T11" fmla="*/ 1 h 36"/>
                <a:gd name="T12" fmla="*/ 51 w 53"/>
                <a:gd name="T13" fmla="*/ 1 h 36"/>
                <a:gd name="T14" fmla="*/ 49 w 53"/>
                <a:gd name="T15" fmla="*/ 1 h 36"/>
                <a:gd name="T16" fmla="*/ 49 w 53"/>
                <a:gd name="T17" fmla="*/ 2 h 36"/>
                <a:gd name="T18" fmla="*/ 48 w 53"/>
                <a:gd name="T19" fmla="*/ 4 h 36"/>
                <a:gd name="T20" fmla="*/ 48 w 53"/>
                <a:gd name="T21" fmla="*/ 7 h 36"/>
                <a:gd name="T22" fmla="*/ 41 w 53"/>
                <a:gd name="T23" fmla="*/ 30 h 36"/>
                <a:gd name="T24" fmla="*/ 39 w 53"/>
                <a:gd name="T25" fmla="*/ 32 h 36"/>
                <a:gd name="T26" fmla="*/ 39 w 53"/>
                <a:gd name="T27" fmla="*/ 33 h 36"/>
                <a:gd name="T28" fmla="*/ 39 w 53"/>
                <a:gd name="T29" fmla="*/ 35 h 36"/>
                <a:gd name="T30" fmla="*/ 41 w 53"/>
                <a:gd name="T31" fmla="*/ 35 h 36"/>
                <a:gd name="T32" fmla="*/ 42 w 53"/>
                <a:gd name="T33" fmla="*/ 35 h 36"/>
                <a:gd name="T34" fmla="*/ 44 w 53"/>
                <a:gd name="T35" fmla="*/ 36 h 36"/>
                <a:gd name="T36" fmla="*/ 45 w 53"/>
                <a:gd name="T37" fmla="*/ 36 h 36"/>
                <a:gd name="T38" fmla="*/ 44 w 53"/>
                <a:gd name="T39" fmla="*/ 36 h 36"/>
                <a:gd name="T40" fmla="*/ 28 w 53"/>
                <a:gd name="T41" fmla="*/ 36 h 36"/>
                <a:gd name="T42" fmla="*/ 30 w 53"/>
                <a:gd name="T43" fmla="*/ 36 h 36"/>
                <a:gd name="T44" fmla="*/ 30 w 53"/>
                <a:gd name="T45" fmla="*/ 36 h 36"/>
                <a:gd name="T46" fmla="*/ 31 w 53"/>
                <a:gd name="T47" fmla="*/ 35 h 36"/>
                <a:gd name="T48" fmla="*/ 32 w 53"/>
                <a:gd name="T49" fmla="*/ 35 h 36"/>
                <a:gd name="T50" fmla="*/ 34 w 53"/>
                <a:gd name="T51" fmla="*/ 35 h 36"/>
                <a:gd name="T52" fmla="*/ 34 w 53"/>
                <a:gd name="T53" fmla="*/ 33 h 36"/>
                <a:gd name="T54" fmla="*/ 35 w 53"/>
                <a:gd name="T55" fmla="*/ 32 h 36"/>
                <a:gd name="T56" fmla="*/ 37 w 53"/>
                <a:gd name="T57" fmla="*/ 28 h 36"/>
                <a:gd name="T58" fmla="*/ 42 w 53"/>
                <a:gd name="T59" fmla="*/ 7 h 36"/>
                <a:gd name="T60" fmla="*/ 20 w 53"/>
                <a:gd name="T61" fmla="*/ 36 h 36"/>
                <a:gd name="T62" fmla="*/ 18 w 53"/>
                <a:gd name="T63" fmla="*/ 36 h 36"/>
                <a:gd name="T64" fmla="*/ 16 w 53"/>
                <a:gd name="T65" fmla="*/ 7 h 36"/>
                <a:gd name="T66" fmla="*/ 9 w 53"/>
                <a:gd name="T67" fmla="*/ 29 h 36"/>
                <a:gd name="T68" fmla="*/ 9 w 53"/>
                <a:gd name="T69" fmla="*/ 32 h 36"/>
                <a:gd name="T70" fmla="*/ 7 w 53"/>
                <a:gd name="T71" fmla="*/ 33 h 36"/>
                <a:gd name="T72" fmla="*/ 7 w 53"/>
                <a:gd name="T73" fmla="*/ 35 h 36"/>
                <a:gd name="T74" fmla="*/ 9 w 53"/>
                <a:gd name="T75" fmla="*/ 35 h 36"/>
                <a:gd name="T76" fmla="*/ 10 w 53"/>
                <a:gd name="T77" fmla="*/ 35 h 36"/>
                <a:gd name="T78" fmla="*/ 11 w 53"/>
                <a:gd name="T79" fmla="*/ 36 h 36"/>
                <a:gd name="T80" fmla="*/ 11 w 53"/>
                <a:gd name="T81" fmla="*/ 36 h 36"/>
                <a:gd name="T82" fmla="*/ 0 w 53"/>
                <a:gd name="T83" fmla="*/ 36 h 36"/>
                <a:gd name="T84" fmla="*/ 0 w 53"/>
                <a:gd name="T85" fmla="*/ 36 h 36"/>
                <a:gd name="T86" fmla="*/ 0 w 53"/>
                <a:gd name="T87" fmla="*/ 36 h 36"/>
                <a:gd name="T88" fmla="*/ 3 w 53"/>
                <a:gd name="T89" fmla="*/ 35 h 36"/>
                <a:gd name="T90" fmla="*/ 4 w 53"/>
                <a:gd name="T91" fmla="*/ 35 h 36"/>
                <a:gd name="T92" fmla="*/ 6 w 53"/>
                <a:gd name="T93" fmla="*/ 33 h 36"/>
                <a:gd name="T94" fmla="*/ 6 w 53"/>
                <a:gd name="T95" fmla="*/ 30 h 36"/>
                <a:gd name="T96" fmla="*/ 14 w 53"/>
                <a:gd name="T97" fmla="*/ 2 h 36"/>
                <a:gd name="T98" fmla="*/ 13 w 53"/>
                <a:gd name="T99" fmla="*/ 1 h 36"/>
                <a:gd name="T100" fmla="*/ 13 w 53"/>
                <a:gd name="T101" fmla="*/ 1 h 36"/>
                <a:gd name="T102" fmla="*/ 11 w 53"/>
                <a:gd name="T103" fmla="*/ 1 h 36"/>
                <a:gd name="T104" fmla="*/ 10 w 53"/>
                <a:gd name="T105" fmla="*/ 1 h 36"/>
                <a:gd name="T106" fmla="*/ 10 w 53"/>
                <a:gd name="T107" fmla="*/ 0 h 36"/>
                <a:gd name="T108" fmla="*/ 18 w 53"/>
                <a:gd name="T109" fmla="*/ 0 h 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"/>
                <a:gd name="T166" fmla="*/ 0 h 36"/>
                <a:gd name="T167" fmla="*/ 53 w 53"/>
                <a:gd name="T168" fmla="*/ 36 h 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" h="36">
                  <a:moveTo>
                    <a:pt x="18" y="0"/>
                  </a:moveTo>
                  <a:lnTo>
                    <a:pt x="23" y="3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0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4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7" name="Freeform 213"/>
            <p:cNvSpPr>
              <a:spLocks/>
            </p:cNvSpPr>
            <p:nvPr/>
          </p:nvSpPr>
          <p:spPr bwMode="auto">
            <a:xfrm>
              <a:off x="2693" y="2759"/>
              <a:ext cx="26" cy="36"/>
            </a:xfrm>
            <a:custGeom>
              <a:avLst/>
              <a:gdLst>
                <a:gd name="T0" fmla="*/ 16 w 26"/>
                <a:gd name="T1" fmla="*/ 36 h 36"/>
                <a:gd name="T2" fmla="*/ 16 w 26"/>
                <a:gd name="T3" fmla="*/ 36 h 36"/>
                <a:gd name="T4" fmla="*/ 0 w 26"/>
                <a:gd name="T5" fmla="*/ 36 h 36"/>
                <a:gd name="T6" fmla="*/ 0 w 26"/>
                <a:gd name="T7" fmla="*/ 36 h 36"/>
                <a:gd name="T8" fmla="*/ 3 w 26"/>
                <a:gd name="T9" fmla="*/ 35 h 36"/>
                <a:gd name="T10" fmla="*/ 5 w 26"/>
                <a:gd name="T11" fmla="*/ 35 h 36"/>
                <a:gd name="T12" fmla="*/ 5 w 26"/>
                <a:gd name="T13" fmla="*/ 35 h 36"/>
                <a:gd name="T14" fmla="*/ 6 w 26"/>
                <a:gd name="T15" fmla="*/ 33 h 36"/>
                <a:gd name="T16" fmla="*/ 6 w 26"/>
                <a:gd name="T17" fmla="*/ 32 h 36"/>
                <a:gd name="T18" fmla="*/ 7 w 26"/>
                <a:gd name="T19" fmla="*/ 29 h 36"/>
                <a:gd name="T20" fmla="*/ 14 w 26"/>
                <a:gd name="T21" fmla="*/ 7 h 36"/>
                <a:gd name="T22" fmla="*/ 14 w 26"/>
                <a:gd name="T23" fmla="*/ 4 h 36"/>
                <a:gd name="T24" fmla="*/ 14 w 26"/>
                <a:gd name="T25" fmla="*/ 2 h 36"/>
                <a:gd name="T26" fmla="*/ 14 w 26"/>
                <a:gd name="T27" fmla="*/ 2 h 36"/>
                <a:gd name="T28" fmla="*/ 14 w 26"/>
                <a:gd name="T29" fmla="*/ 1 h 36"/>
                <a:gd name="T30" fmla="*/ 14 w 26"/>
                <a:gd name="T31" fmla="*/ 1 h 36"/>
                <a:gd name="T32" fmla="*/ 13 w 26"/>
                <a:gd name="T33" fmla="*/ 1 h 36"/>
                <a:gd name="T34" fmla="*/ 12 w 26"/>
                <a:gd name="T35" fmla="*/ 1 h 36"/>
                <a:gd name="T36" fmla="*/ 10 w 26"/>
                <a:gd name="T37" fmla="*/ 1 h 36"/>
                <a:gd name="T38" fmla="*/ 10 w 26"/>
                <a:gd name="T39" fmla="*/ 0 h 36"/>
                <a:gd name="T40" fmla="*/ 26 w 26"/>
                <a:gd name="T41" fmla="*/ 0 h 36"/>
                <a:gd name="T42" fmla="*/ 24 w 26"/>
                <a:gd name="T43" fmla="*/ 1 h 36"/>
                <a:gd name="T44" fmla="*/ 23 w 26"/>
                <a:gd name="T45" fmla="*/ 1 h 36"/>
                <a:gd name="T46" fmla="*/ 23 w 26"/>
                <a:gd name="T47" fmla="*/ 1 h 36"/>
                <a:gd name="T48" fmla="*/ 21 w 26"/>
                <a:gd name="T49" fmla="*/ 1 h 36"/>
                <a:gd name="T50" fmla="*/ 20 w 26"/>
                <a:gd name="T51" fmla="*/ 2 h 36"/>
                <a:gd name="T52" fmla="*/ 20 w 26"/>
                <a:gd name="T53" fmla="*/ 4 h 36"/>
                <a:gd name="T54" fmla="*/ 19 w 26"/>
                <a:gd name="T55" fmla="*/ 8 h 36"/>
                <a:gd name="T56" fmla="*/ 12 w 26"/>
                <a:gd name="T57" fmla="*/ 30 h 36"/>
                <a:gd name="T58" fmla="*/ 12 w 26"/>
                <a:gd name="T59" fmla="*/ 32 h 36"/>
                <a:gd name="T60" fmla="*/ 12 w 26"/>
                <a:gd name="T61" fmla="*/ 33 h 36"/>
                <a:gd name="T62" fmla="*/ 12 w 26"/>
                <a:gd name="T63" fmla="*/ 33 h 36"/>
                <a:gd name="T64" fmla="*/ 12 w 26"/>
                <a:gd name="T65" fmla="*/ 35 h 36"/>
                <a:gd name="T66" fmla="*/ 12 w 26"/>
                <a:gd name="T67" fmla="*/ 35 h 36"/>
                <a:gd name="T68" fmla="*/ 13 w 26"/>
                <a:gd name="T69" fmla="*/ 35 h 36"/>
                <a:gd name="T70" fmla="*/ 14 w 26"/>
                <a:gd name="T71" fmla="*/ 35 h 36"/>
                <a:gd name="T72" fmla="*/ 16 w 2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36"/>
                <a:gd name="T113" fmla="*/ 26 w 2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36">
                  <a:moveTo>
                    <a:pt x="16" y="36"/>
                  </a:moveTo>
                  <a:lnTo>
                    <a:pt x="16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9" y="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8" name="Freeform 214"/>
            <p:cNvSpPr>
              <a:spLocks/>
            </p:cNvSpPr>
            <p:nvPr/>
          </p:nvSpPr>
          <p:spPr bwMode="auto">
            <a:xfrm>
              <a:off x="2712" y="2759"/>
              <a:ext cx="43" cy="37"/>
            </a:xfrm>
            <a:custGeom>
              <a:avLst/>
              <a:gdLst>
                <a:gd name="T0" fmla="*/ 17 w 43"/>
                <a:gd name="T1" fmla="*/ 0 h 37"/>
                <a:gd name="T2" fmla="*/ 29 w 43"/>
                <a:gd name="T3" fmla="*/ 29 h 37"/>
                <a:gd name="T4" fmla="*/ 35 w 43"/>
                <a:gd name="T5" fmla="*/ 7 h 37"/>
                <a:gd name="T6" fmla="*/ 35 w 43"/>
                <a:gd name="T7" fmla="*/ 4 h 37"/>
                <a:gd name="T8" fmla="*/ 36 w 43"/>
                <a:gd name="T9" fmla="*/ 2 h 37"/>
                <a:gd name="T10" fmla="*/ 35 w 43"/>
                <a:gd name="T11" fmla="*/ 1 h 37"/>
                <a:gd name="T12" fmla="*/ 35 w 43"/>
                <a:gd name="T13" fmla="*/ 1 h 37"/>
                <a:gd name="T14" fmla="*/ 33 w 43"/>
                <a:gd name="T15" fmla="*/ 1 h 37"/>
                <a:gd name="T16" fmla="*/ 32 w 43"/>
                <a:gd name="T17" fmla="*/ 1 h 37"/>
                <a:gd name="T18" fmla="*/ 32 w 43"/>
                <a:gd name="T19" fmla="*/ 1 h 37"/>
                <a:gd name="T20" fmla="*/ 32 w 43"/>
                <a:gd name="T21" fmla="*/ 1 h 37"/>
                <a:gd name="T22" fmla="*/ 32 w 43"/>
                <a:gd name="T23" fmla="*/ 0 h 37"/>
                <a:gd name="T24" fmla="*/ 43 w 43"/>
                <a:gd name="T25" fmla="*/ 0 h 37"/>
                <a:gd name="T26" fmla="*/ 43 w 43"/>
                <a:gd name="T27" fmla="*/ 1 h 37"/>
                <a:gd name="T28" fmla="*/ 42 w 43"/>
                <a:gd name="T29" fmla="*/ 1 h 37"/>
                <a:gd name="T30" fmla="*/ 40 w 43"/>
                <a:gd name="T31" fmla="*/ 1 h 37"/>
                <a:gd name="T32" fmla="*/ 39 w 43"/>
                <a:gd name="T33" fmla="*/ 1 h 37"/>
                <a:gd name="T34" fmla="*/ 39 w 43"/>
                <a:gd name="T35" fmla="*/ 2 h 37"/>
                <a:gd name="T36" fmla="*/ 38 w 43"/>
                <a:gd name="T37" fmla="*/ 4 h 37"/>
                <a:gd name="T38" fmla="*/ 36 w 43"/>
                <a:gd name="T39" fmla="*/ 7 h 37"/>
                <a:gd name="T40" fmla="*/ 28 w 43"/>
                <a:gd name="T41" fmla="*/ 37 h 37"/>
                <a:gd name="T42" fmla="*/ 26 w 43"/>
                <a:gd name="T43" fmla="*/ 37 h 37"/>
                <a:gd name="T44" fmla="*/ 15 w 43"/>
                <a:gd name="T45" fmla="*/ 7 h 37"/>
                <a:gd name="T46" fmla="*/ 8 w 43"/>
                <a:gd name="T47" fmla="*/ 29 h 37"/>
                <a:gd name="T48" fmla="*/ 8 w 43"/>
                <a:gd name="T49" fmla="*/ 32 h 37"/>
                <a:gd name="T50" fmla="*/ 7 w 43"/>
                <a:gd name="T51" fmla="*/ 33 h 37"/>
                <a:gd name="T52" fmla="*/ 8 w 43"/>
                <a:gd name="T53" fmla="*/ 35 h 37"/>
                <a:gd name="T54" fmla="*/ 8 w 43"/>
                <a:gd name="T55" fmla="*/ 35 h 37"/>
                <a:gd name="T56" fmla="*/ 9 w 43"/>
                <a:gd name="T57" fmla="*/ 35 h 37"/>
                <a:gd name="T58" fmla="*/ 11 w 43"/>
                <a:gd name="T59" fmla="*/ 36 h 37"/>
                <a:gd name="T60" fmla="*/ 11 w 43"/>
                <a:gd name="T61" fmla="*/ 36 h 37"/>
                <a:gd name="T62" fmla="*/ 0 w 43"/>
                <a:gd name="T63" fmla="*/ 36 h 37"/>
                <a:gd name="T64" fmla="*/ 0 w 43"/>
                <a:gd name="T65" fmla="*/ 36 h 37"/>
                <a:gd name="T66" fmla="*/ 1 w 43"/>
                <a:gd name="T67" fmla="*/ 35 h 37"/>
                <a:gd name="T68" fmla="*/ 2 w 43"/>
                <a:gd name="T69" fmla="*/ 35 h 37"/>
                <a:gd name="T70" fmla="*/ 4 w 43"/>
                <a:gd name="T71" fmla="*/ 35 h 37"/>
                <a:gd name="T72" fmla="*/ 4 w 43"/>
                <a:gd name="T73" fmla="*/ 33 h 37"/>
                <a:gd name="T74" fmla="*/ 5 w 43"/>
                <a:gd name="T75" fmla="*/ 32 h 37"/>
                <a:gd name="T76" fmla="*/ 7 w 43"/>
                <a:gd name="T77" fmla="*/ 30 h 37"/>
                <a:gd name="T78" fmla="*/ 14 w 43"/>
                <a:gd name="T79" fmla="*/ 4 h 37"/>
                <a:gd name="T80" fmla="*/ 12 w 43"/>
                <a:gd name="T81" fmla="*/ 2 h 37"/>
                <a:gd name="T82" fmla="*/ 11 w 43"/>
                <a:gd name="T83" fmla="*/ 1 h 37"/>
                <a:gd name="T84" fmla="*/ 9 w 43"/>
                <a:gd name="T85" fmla="*/ 1 h 37"/>
                <a:gd name="T86" fmla="*/ 8 w 43"/>
                <a:gd name="T87" fmla="*/ 1 h 37"/>
                <a:gd name="T88" fmla="*/ 8 w 43"/>
                <a:gd name="T89" fmla="*/ 0 h 37"/>
                <a:gd name="T90" fmla="*/ 17 w 43"/>
                <a:gd name="T91" fmla="*/ 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7"/>
                <a:gd name="T140" fmla="*/ 43 w 43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7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9" name="Freeform 215"/>
            <p:cNvSpPr>
              <a:spLocks noEditPoints="1"/>
            </p:cNvSpPr>
            <p:nvPr/>
          </p:nvSpPr>
          <p:spPr bwMode="auto">
            <a:xfrm>
              <a:off x="2747" y="2757"/>
              <a:ext cx="33" cy="38"/>
            </a:xfrm>
            <a:custGeom>
              <a:avLst/>
              <a:gdLst>
                <a:gd name="T0" fmla="*/ 32 w 33"/>
                <a:gd name="T1" fmla="*/ 0 h 38"/>
                <a:gd name="T2" fmla="*/ 28 w 33"/>
                <a:gd name="T3" fmla="*/ 31 h 38"/>
                <a:gd name="T4" fmla="*/ 28 w 33"/>
                <a:gd name="T5" fmla="*/ 34 h 38"/>
                <a:gd name="T6" fmla="*/ 28 w 33"/>
                <a:gd name="T7" fmla="*/ 34 h 38"/>
                <a:gd name="T8" fmla="*/ 28 w 33"/>
                <a:gd name="T9" fmla="*/ 35 h 38"/>
                <a:gd name="T10" fmla="*/ 29 w 33"/>
                <a:gd name="T11" fmla="*/ 35 h 38"/>
                <a:gd name="T12" fmla="*/ 29 w 33"/>
                <a:gd name="T13" fmla="*/ 37 h 38"/>
                <a:gd name="T14" fmla="*/ 31 w 33"/>
                <a:gd name="T15" fmla="*/ 37 h 38"/>
                <a:gd name="T16" fmla="*/ 31 w 33"/>
                <a:gd name="T17" fmla="*/ 37 h 38"/>
                <a:gd name="T18" fmla="*/ 33 w 33"/>
                <a:gd name="T19" fmla="*/ 38 h 38"/>
                <a:gd name="T20" fmla="*/ 33 w 33"/>
                <a:gd name="T21" fmla="*/ 38 h 38"/>
                <a:gd name="T22" fmla="*/ 18 w 33"/>
                <a:gd name="T23" fmla="*/ 38 h 38"/>
                <a:gd name="T24" fmla="*/ 18 w 33"/>
                <a:gd name="T25" fmla="*/ 38 h 38"/>
                <a:gd name="T26" fmla="*/ 19 w 33"/>
                <a:gd name="T27" fmla="*/ 38 h 38"/>
                <a:gd name="T28" fmla="*/ 21 w 33"/>
                <a:gd name="T29" fmla="*/ 37 h 38"/>
                <a:gd name="T30" fmla="*/ 22 w 33"/>
                <a:gd name="T31" fmla="*/ 37 h 38"/>
                <a:gd name="T32" fmla="*/ 22 w 33"/>
                <a:gd name="T33" fmla="*/ 37 h 38"/>
                <a:gd name="T34" fmla="*/ 24 w 33"/>
                <a:gd name="T35" fmla="*/ 35 h 38"/>
                <a:gd name="T36" fmla="*/ 24 w 33"/>
                <a:gd name="T37" fmla="*/ 34 h 38"/>
                <a:gd name="T38" fmla="*/ 24 w 33"/>
                <a:gd name="T39" fmla="*/ 31 h 38"/>
                <a:gd name="T40" fmla="*/ 24 w 33"/>
                <a:gd name="T41" fmla="*/ 27 h 38"/>
                <a:gd name="T42" fmla="*/ 14 w 33"/>
                <a:gd name="T43" fmla="*/ 27 h 38"/>
                <a:gd name="T44" fmla="*/ 10 w 33"/>
                <a:gd name="T45" fmla="*/ 31 h 38"/>
                <a:gd name="T46" fmla="*/ 8 w 33"/>
                <a:gd name="T47" fmla="*/ 32 h 38"/>
                <a:gd name="T48" fmla="*/ 8 w 33"/>
                <a:gd name="T49" fmla="*/ 34 h 38"/>
                <a:gd name="T50" fmla="*/ 8 w 33"/>
                <a:gd name="T51" fmla="*/ 35 h 38"/>
                <a:gd name="T52" fmla="*/ 8 w 33"/>
                <a:gd name="T53" fmla="*/ 35 h 38"/>
                <a:gd name="T54" fmla="*/ 8 w 33"/>
                <a:gd name="T55" fmla="*/ 37 h 38"/>
                <a:gd name="T56" fmla="*/ 8 w 33"/>
                <a:gd name="T57" fmla="*/ 37 h 38"/>
                <a:gd name="T58" fmla="*/ 10 w 33"/>
                <a:gd name="T59" fmla="*/ 37 h 38"/>
                <a:gd name="T60" fmla="*/ 11 w 33"/>
                <a:gd name="T61" fmla="*/ 38 h 38"/>
                <a:gd name="T62" fmla="*/ 11 w 33"/>
                <a:gd name="T63" fmla="*/ 38 h 38"/>
                <a:gd name="T64" fmla="*/ 0 w 33"/>
                <a:gd name="T65" fmla="*/ 38 h 38"/>
                <a:gd name="T66" fmla="*/ 0 w 33"/>
                <a:gd name="T67" fmla="*/ 38 h 38"/>
                <a:gd name="T68" fmla="*/ 1 w 33"/>
                <a:gd name="T69" fmla="*/ 37 h 38"/>
                <a:gd name="T70" fmla="*/ 3 w 33"/>
                <a:gd name="T71" fmla="*/ 37 h 38"/>
                <a:gd name="T72" fmla="*/ 5 w 33"/>
                <a:gd name="T73" fmla="*/ 34 h 38"/>
                <a:gd name="T74" fmla="*/ 8 w 33"/>
                <a:gd name="T75" fmla="*/ 31 h 38"/>
                <a:gd name="T76" fmla="*/ 31 w 33"/>
                <a:gd name="T77" fmla="*/ 0 h 38"/>
                <a:gd name="T78" fmla="*/ 32 w 33"/>
                <a:gd name="T79" fmla="*/ 0 h 38"/>
                <a:gd name="T80" fmla="*/ 26 w 33"/>
                <a:gd name="T81" fmla="*/ 10 h 38"/>
                <a:gd name="T82" fmla="*/ 15 w 33"/>
                <a:gd name="T83" fmla="*/ 24 h 38"/>
                <a:gd name="T84" fmla="*/ 25 w 33"/>
                <a:gd name="T85" fmla="*/ 24 h 38"/>
                <a:gd name="T86" fmla="*/ 26 w 33"/>
                <a:gd name="T87" fmla="*/ 10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"/>
                <a:gd name="T133" fmla="*/ 0 h 38"/>
                <a:gd name="T134" fmla="*/ 33 w 33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" h="38">
                  <a:moveTo>
                    <a:pt x="32" y="0"/>
                  </a:moveTo>
                  <a:lnTo>
                    <a:pt x="28" y="31"/>
                  </a:lnTo>
                  <a:lnTo>
                    <a:pt x="28" y="34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4" y="27"/>
                  </a:lnTo>
                  <a:lnTo>
                    <a:pt x="14" y="27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8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6" y="10"/>
                  </a:moveTo>
                  <a:lnTo>
                    <a:pt x="15" y="24"/>
                  </a:lnTo>
                  <a:lnTo>
                    <a:pt x="25" y="24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0" name="Freeform 216"/>
            <p:cNvSpPr>
              <a:spLocks/>
            </p:cNvSpPr>
            <p:nvPr/>
          </p:nvSpPr>
          <p:spPr bwMode="auto">
            <a:xfrm>
              <a:off x="2783" y="2759"/>
              <a:ext cx="30" cy="36"/>
            </a:xfrm>
            <a:custGeom>
              <a:avLst/>
              <a:gdLst>
                <a:gd name="T0" fmla="*/ 27 w 30"/>
                <a:gd name="T1" fmla="*/ 36 h 36"/>
                <a:gd name="T2" fmla="*/ 0 w 30"/>
                <a:gd name="T3" fmla="*/ 36 h 36"/>
                <a:gd name="T4" fmla="*/ 0 w 30"/>
                <a:gd name="T5" fmla="*/ 36 h 36"/>
                <a:gd name="T6" fmla="*/ 2 w 30"/>
                <a:gd name="T7" fmla="*/ 35 h 36"/>
                <a:gd name="T8" fmla="*/ 3 w 30"/>
                <a:gd name="T9" fmla="*/ 35 h 36"/>
                <a:gd name="T10" fmla="*/ 4 w 30"/>
                <a:gd name="T11" fmla="*/ 35 h 36"/>
                <a:gd name="T12" fmla="*/ 4 w 30"/>
                <a:gd name="T13" fmla="*/ 33 h 36"/>
                <a:gd name="T14" fmla="*/ 6 w 30"/>
                <a:gd name="T15" fmla="*/ 32 h 36"/>
                <a:gd name="T16" fmla="*/ 7 w 30"/>
                <a:gd name="T17" fmla="*/ 29 h 36"/>
                <a:gd name="T18" fmla="*/ 13 w 30"/>
                <a:gd name="T19" fmla="*/ 7 h 36"/>
                <a:gd name="T20" fmla="*/ 14 w 30"/>
                <a:gd name="T21" fmla="*/ 4 h 36"/>
                <a:gd name="T22" fmla="*/ 14 w 30"/>
                <a:gd name="T23" fmla="*/ 2 h 36"/>
                <a:gd name="T24" fmla="*/ 14 w 30"/>
                <a:gd name="T25" fmla="*/ 1 h 36"/>
                <a:gd name="T26" fmla="*/ 13 w 30"/>
                <a:gd name="T27" fmla="*/ 1 h 36"/>
                <a:gd name="T28" fmla="*/ 13 w 30"/>
                <a:gd name="T29" fmla="*/ 1 h 36"/>
                <a:gd name="T30" fmla="*/ 10 w 30"/>
                <a:gd name="T31" fmla="*/ 1 h 36"/>
                <a:gd name="T32" fmla="*/ 10 w 30"/>
                <a:gd name="T33" fmla="*/ 1 h 36"/>
                <a:gd name="T34" fmla="*/ 10 w 30"/>
                <a:gd name="T35" fmla="*/ 1 h 36"/>
                <a:gd name="T36" fmla="*/ 10 w 30"/>
                <a:gd name="T37" fmla="*/ 0 h 36"/>
                <a:gd name="T38" fmla="*/ 25 w 30"/>
                <a:gd name="T39" fmla="*/ 0 h 36"/>
                <a:gd name="T40" fmla="*/ 25 w 30"/>
                <a:gd name="T41" fmla="*/ 1 h 36"/>
                <a:gd name="T42" fmla="*/ 23 w 30"/>
                <a:gd name="T43" fmla="*/ 1 h 36"/>
                <a:gd name="T44" fmla="*/ 21 w 30"/>
                <a:gd name="T45" fmla="*/ 1 h 36"/>
                <a:gd name="T46" fmla="*/ 20 w 30"/>
                <a:gd name="T47" fmla="*/ 1 h 36"/>
                <a:gd name="T48" fmla="*/ 20 w 30"/>
                <a:gd name="T49" fmla="*/ 2 h 36"/>
                <a:gd name="T50" fmla="*/ 18 w 30"/>
                <a:gd name="T51" fmla="*/ 4 h 36"/>
                <a:gd name="T52" fmla="*/ 18 w 30"/>
                <a:gd name="T53" fmla="*/ 8 h 36"/>
                <a:gd name="T54" fmla="*/ 11 w 30"/>
                <a:gd name="T55" fmla="*/ 30 h 36"/>
                <a:gd name="T56" fmla="*/ 11 w 30"/>
                <a:gd name="T57" fmla="*/ 32 h 36"/>
                <a:gd name="T58" fmla="*/ 11 w 30"/>
                <a:gd name="T59" fmla="*/ 33 h 36"/>
                <a:gd name="T60" fmla="*/ 11 w 30"/>
                <a:gd name="T61" fmla="*/ 33 h 36"/>
                <a:gd name="T62" fmla="*/ 11 w 30"/>
                <a:gd name="T63" fmla="*/ 35 h 36"/>
                <a:gd name="T64" fmla="*/ 13 w 30"/>
                <a:gd name="T65" fmla="*/ 35 h 36"/>
                <a:gd name="T66" fmla="*/ 13 w 30"/>
                <a:gd name="T67" fmla="*/ 35 h 36"/>
                <a:gd name="T68" fmla="*/ 17 w 30"/>
                <a:gd name="T69" fmla="*/ 35 h 36"/>
                <a:gd name="T70" fmla="*/ 20 w 30"/>
                <a:gd name="T71" fmla="*/ 35 h 36"/>
                <a:gd name="T72" fmla="*/ 23 w 30"/>
                <a:gd name="T73" fmla="*/ 33 h 36"/>
                <a:gd name="T74" fmla="*/ 24 w 30"/>
                <a:gd name="T75" fmla="*/ 33 h 36"/>
                <a:gd name="T76" fmla="*/ 25 w 30"/>
                <a:gd name="T77" fmla="*/ 32 h 36"/>
                <a:gd name="T78" fmla="*/ 27 w 30"/>
                <a:gd name="T79" fmla="*/ 30 h 36"/>
                <a:gd name="T80" fmla="*/ 28 w 30"/>
                <a:gd name="T81" fmla="*/ 28 h 36"/>
                <a:gd name="T82" fmla="*/ 28 w 30"/>
                <a:gd name="T83" fmla="*/ 26 h 36"/>
                <a:gd name="T84" fmla="*/ 30 w 30"/>
                <a:gd name="T85" fmla="*/ 26 h 36"/>
                <a:gd name="T86" fmla="*/ 27 w 30"/>
                <a:gd name="T87" fmla="*/ 36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27" y="36"/>
                  </a:moveTo>
                  <a:lnTo>
                    <a:pt x="0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3" y="7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1" name="Freeform 217"/>
            <p:cNvSpPr>
              <a:spLocks/>
            </p:cNvSpPr>
            <p:nvPr/>
          </p:nvSpPr>
          <p:spPr bwMode="auto">
            <a:xfrm>
              <a:off x="3090" y="2757"/>
              <a:ext cx="12" cy="49"/>
            </a:xfrm>
            <a:custGeom>
              <a:avLst/>
              <a:gdLst>
                <a:gd name="T0" fmla="*/ 12 w 12"/>
                <a:gd name="T1" fmla="*/ 49 h 49"/>
                <a:gd name="T2" fmla="*/ 0 w 12"/>
                <a:gd name="T3" fmla="*/ 49 h 49"/>
                <a:gd name="T4" fmla="*/ 0 w 12"/>
                <a:gd name="T5" fmla="*/ 0 h 49"/>
                <a:gd name="T6" fmla="*/ 12 w 12"/>
                <a:gd name="T7" fmla="*/ 0 h 49"/>
                <a:gd name="T8" fmla="*/ 12 w 12"/>
                <a:gd name="T9" fmla="*/ 3 h 49"/>
                <a:gd name="T10" fmla="*/ 5 w 12"/>
                <a:gd name="T11" fmla="*/ 3 h 49"/>
                <a:gd name="T12" fmla="*/ 5 w 12"/>
                <a:gd name="T13" fmla="*/ 48 h 49"/>
                <a:gd name="T14" fmla="*/ 12 w 12"/>
                <a:gd name="T15" fmla="*/ 48 h 49"/>
                <a:gd name="T16" fmla="*/ 12 w 12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12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5" y="3"/>
                  </a:lnTo>
                  <a:lnTo>
                    <a:pt x="5" y="48"/>
                  </a:lnTo>
                  <a:lnTo>
                    <a:pt x="12" y="48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2" name="Freeform 218"/>
            <p:cNvSpPr>
              <a:spLocks/>
            </p:cNvSpPr>
            <p:nvPr/>
          </p:nvSpPr>
          <p:spPr bwMode="auto">
            <a:xfrm>
              <a:off x="3110" y="2757"/>
              <a:ext cx="15" cy="38"/>
            </a:xfrm>
            <a:custGeom>
              <a:avLst/>
              <a:gdLst>
                <a:gd name="T0" fmla="*/ 0 w 15"/>
                <a:gd name="T1" fmla="*/ 4 h 38"/>
                <a:gd name="T2" fmla="*/ 10 w 15"/>
                <a:gd name="T3" fmla="*/ 0 h 38"/>
                <a:gd name="T4" fmla="*/ 10 w 15"/>
                <a:gd name="T5" fmla="*/ 0 h 38"/>
                <a:gd name="T6" fmla="*/ 10 w 15"/>
                <a:gd name="T7" fmla="*/ 32 h 38"/>
                <a:gd name="T8" fmla="*/ 10 w 15"/>
                <a:gd name="T9" fmla="*/ 35 h 38"/>
                <a:gd name="T10" fmla="*/ 11 w 15"/>
                <a:gd name="T11" fmla="*/ 37 h 38"/>
                <a:gd name="T12" fmla="*/ 11 w 15"/>
                <a:gd name="T13" fmla="*/ 37 h 38"/>
                <a:gd name="T14" fmla="*/ 11 w 15"/>
                <a:gd name="T15" fmla="*/ 38 h 38"/>
                <a:gd name="T16" fmla="*/ 13 w 15"/>
                <a:gd name="T17" fmla="*/ 38 h 38"/>
                <a:gd name="T18" fmla="*/ 15 w 15"/>
                <a:gd name="T19" fmla="*/ 38 h 38"/>
                <a:gd name="T20" fmla="*/ 15 w 15"/>
                <a:gd name="T21" fmla="*/ 38 h 38"/>
                <a:gd name="T22" fmla="*/ 1 w 15"/>
                <a:gd name="T23" fmla="*/ 38 h 38"/>
                <a:gd name="T24" fmla="*/ 1 w 15"/>
                <a:gd name="T25" fmla="*/ 38 h 38"/>
                <a:gd name="T26" fmla="*/ 3 w 15"/>
                <a:gd name="T27" fmla="*/ 38 h 38"/>
                <a:gd name="T28" fmla="*/ 4 w 15"/>
                <a:gd name="T29" fmla="*/ 38 h 38"/>
                <a:gd name="T30" fmla="*/ 6 w 15"/>
                <a:gd name="T31" fmla="*/ 37 h 38"/>
                <a:gd name="T32" fmla="*/ 6 w 15"/>
                <a:gd name="T33" fmla="*/ 37 h 38"/>
                <a:gd name="T34" fmla="*/ 6 w 15"/>
                <a:gd name="T35" fmla="*/ 35 h 38"/>
                <a:gd name="T36" fmla="*/ 6 w 15"/>
                <a:gd name="T37" fmla="*/ 32 h 38"/>
                <a:gd name="T38" fmla="*/ 6 w 15"/>
                <a:gd name="T39" fmla="*/ 11 h 38"/>
                <a:gd name="T40" fmla="*/ 6 w 15"/>
                <a:gd name="T41" fmla="*/ 7 h 38"/>
                <a:gd name="T42" fmla="*/ 6 w 15"/>
                <a:gd name="T43" fmla="*/ 6 h 38"/>
                <a:gd name="T44" fmla="*/ 6 w 15"/>
                <a:gd name="T45" fmla="*/ 6 h 38"/>
                <a:gd name="T46" fmla="*/ 4 w 15"/>
                <a:gd name="T47" fmla="*/ 4 h 38"/>
                <a:gd name="T48" fmla="*/ 4 w 15"/>
                <a:gd name="T49" fmla="*/ 4 h 38"/>
                <a:gd name="T50" fmla="*/ 3 w 15"/>
                <a:gd name="T51" fmla="*/ 4 h 38"/>
                <a:gd name="T52" fmla="*/ 3 w 15"/>
                <a:gd name="T53" fmla="*/ 4 h 38"/>
                <a:gd name="T54" fmla="*/ 1 w 15"/>
                <a:gd name="T55" fmla="*/ 6 h 38"/>
                <a:gd name="T56" fmla="*/ 0 w 15"/>
                <a:gd name="T57" fmla="*/ 4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38"/>
                <a:gd name="T89" fmla="*/ 15 w 15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38">
                  <a:moveTo>
                    <a:pt x="0" y="4"/>
                  </a:moveTo>
                  <a:lnTo>
                    <a:pt x="10" y="0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3" name="Freeform 219"/>
            <p:cNvSpPr>
              <a:spLocks/>
            </p:cNvSpPr>
            <p:nvPr/>
          </p:nvSpPr>
          <p:spPr bwMode="auto">
            <a:xfrm>
              <a:off x="3135" y="2789"/>
              <a:ext cx="9" cy="16"/>
            </a:xfrm>
            <a:custGeom>
              <a:avLst/>
              <a:gdLst>
                <a:gd name="T0" fmla="*/ 0 w 9"/>
                <a:gd name="T1" fmla="*/ 16 h 16"/>
                <a:gd name="T2" fmla="*/ 0 w 9"/>
                <a:gd name="T3" fmla="*/ 14 h 16"/>
                <a:gd name="T4" fmla="*/ 3 w 9"/>
                <a:gd name="T5" fmla="*/ 13 h 16"/>
                <a:gd name="T6" fmla="*/ 4 w 9"/>
                <a:gd name="T7" fmla="*/ 12 h 16"/>
                <a:gd name="T8" fmla="*/ 6 w 9"/>
                <a:gd name="T9" fmla="*/ 9 h 16"/>
                <a:gd name="T10" fmla="*/ 6 w 9"/>
                <a:gd name="T11" fmla="*/ 7 h 16"/>
                <a:gd name="T12" fmla="*/ 6 w 9"/>
                <a:gd name="T13" fmla="*/ 7 h 16"/>
                <a:gd name="T14" fmla="*/ 6 w 9"/>
                <a:gd name="T15" fmla="*/ 6 h 16"/>
                <a:gd name="T16" fmla="*/ 6 w 9"/>
                <a:gd name="T17" fmla="*/ 6 h 16"/>
                <a:gd name="T18" fmla="*/ 6 w 9"/>
                <a:gd name="T19" fmla="*/ 6 h 16"/>
                <a:gd name="T20" fmla="*/ 4 w 9"/>
                <a:gd name="T21" fmla="*/ 6 h 16"/>
                <a:gd name="T22" fmla="*/ 4 w 9"/>
                <a:gd name="T23" fmla="*/ 7 h 16"/>
                <a:gd name="T24" fmla="*/ 3 w 9"/>
                <a:gd name="T25" fmla="*/ 7 h 16"/>
                <a:gd name="T26" fmla="*/ 3 w 9"/>
                <a:gd name="T27" fmla="*/ 7 h 16"/>
                <a:gd name="T28" fmla="*/ 2 w 9"/>
                <a:gd name="T29" fmla="*/ 7 h 16"/>
                <a:gd name="T30" fmla="*/ 0 w 9"/>
                <a:gd name="T31" fmla="*/ 6 h 16"/>
                <a:gd name="T32" fmla="*/ 0 w 9"/>
                <a:gd name="T33" fmla="*/ 5 h 16"/>
                <a:gd name="T34" fmla="*/ 0 w 9"/>
                <a:gd name="T35" fmla="*/ 5 h 16"/>
                <a:gd name="T36" fmla="*/ 0 w 9"/>
                <a:gd name="T37" fmla="*/ 3 h 16"/>
                <a:gd name="T38" fmla="*/ 0 w 9"/>
                <a:gd name="T39" fmla="*/ 2 h 16"/>
                <a:gd name="T40" fmla="*/ 2 w 9"/>
                <a:gd name="T41" fmla="*/ 0 h 16"/>
                <a:gd name="T42" fmla="*/ 3 w 9"/>
                <a:gd name="T43" fmla="*/ 0 h 16"/>
                <a:gd name="T44" fmla="*/ 6 w 9"/>
                <a:gd name="T45" fmla="*/ 0 h 16"/>
                <a:gd name="T46" fmla="*/ 7 w 9"/>
                <a:gd name="T47" fmla="*/ 2 h 16"/>
                <a:gd name="T48" fmla="*/ 7 w 9"/>
                <a:gd name="T49" fmla="*/ 5 h 16"/>
                <a:gd name="T50" fmla="*/ 9 w 9"/>
                <a:gd name="T51" fmla="*/ 6 h 16"/>
                <a:gd name="T52" fmla="*/ 7 w 9"/>
                <a:gd name="T53" fmla="*/ 9 h 16"/>
                <a:gd name="T54" fmla="*/ 6 w 9"/>
                <a:gd name="T55" fmla="*/ 12 h 16"/>
                <a:gd name="T56" fmla="*/ 3 w 9"/>
                <a:gd name="T57" fmla="*/ 13 h 16"/>
                <a:gd name="T58" fmla="*/ 0 w 9"/>
                <a:gd name="T59" fmla="*/ 16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"/>
                <a:gd name="T91" fmla="*/ 0 h 16"/>
                <a:gd name="T92" fmla="*/ 9 w 9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" h="16">
                  <a:moveTo>
                    <a:pt x="0" y="16"/>
                  </a:moveTo>
                  <a:lnTo>
                    <a:pt x="0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6"/>
                  </a:lnTo>
                  <a:lnTo>
                    <a:pt x="7" y="9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4" name="Freeform 220"/>
            <p:cNvSpPr>
              <a:spLocks/>
            </p:cNvSpPr>
            <p:nvPr/>
          </p:nvSpPr>
          <p:spPr bwMode="auto">
            <a:xfrm>
              <a:off x="3148" y="2757"/>
              <a:ext cx="24" cy="38"/>
            </a:xfrm>
            <a:custGeom>
              <a:avLst/>
              <a:gdLst>
                <a:gd name="T0" fmla="*/ 24 w 24"/>
                <a:gd name="T1" fmla="*/ 31 h 38"/>
                <a:gd name="T2" fmla="*/ 21 w 24"/>
                <a:gd name="T3" fmla="*/ 38 h 38"/>
                <a:gd name="T4" fmla="*/ 0 w 24"/>
                <a:gd name="T5" fmla="*/ 38 h 38"/>
                <a:gd name="T6" fmla="*/ 0 w 24"/>
                <a:gd name="T7" fmla="*/ 38 h 38"/>
                <a:gd name="T8" fmla="*/ 6 w 24"/>
                <a:gd name="T9" fmla="*/ 32 h 38"/>
                <a:gd name="T10" fmla="*/ 10 w 24"/>
                <a:gd name="T11" fmla="*/ 27 h 38"/>
                <a:gd name="T12" fmla="*/ 13 w 24"/>
                <a:gd name="T13" fmla="*/ 23 h 38"/>
                <a:gd name="T14" fmla="*/ 15 w 24"/>
                <a:gd name="T15" fmla="*/ 18 h 38"/>
                <a:gd name="T16" fmla="*/ 17 w 24"/>
                <a:gd name="T17" fmla="*/ 13 h 38"/>
                <a:gd name="T18" fmla="*/ 17 w 24"/>
                <a:gd name="T19" fmla="*/ 10 h 38"/>
                <a:gd name="T20" fmla="*/ 14 w 24"/>
                <a:gd name="T21" fmla="*/ 7 h 38"/>
                <a:gd name="T22" fmla="*/ 13 w 24"/>
                <a:gd name="T23" fmla="*/ 6 h 38"/>
                <a:gd name="T24" fmla="*/ 10 w 24"/>
                <a:gd name="T25" fmla="*/ 4 h 38"/>
                <a:gd name="T26" fmla="*/ 7 w 24"/>
                <a:gd name="T27" fmla="*/ 4 h 38"/>
                <a:gd name="T28" fmla="*/ 4 w 24"/>
                <a:gd name="T29" fmla="*/ 6 h 38"/>
                <a:gd name="T30" fmla="*/ 3 w 24"/>
                <a:gd name="T31" fmla="*/ 9 h 38"/>
                <a:gd name="T32" fmla="*/ 1 w 24"/>
                <a:gd name="T33" fmla="*/ 11 h 38"/>
                <a:gd name="T34" fmla="*/ 0 w 24"/>
                <a:gd name="T35" fmla="*/ 11 h 38"/>
                <a:gd name="T36" fmla="*/ 1 w 24"/>
                <a:gd name="T37" fmla="*/ 7 h 38"/>
                <a:gd name="T38" fmla="*/ 3 w 24"/>
                <a:gd name="T39" fmla="*/ 3 h 38"/>
                <a:gd name="T40" fmla="*/ 7 w 24"/>
                <a:gd name="T41" fmla="*/ 2 h 38"/>
                <a:gd name="T42" fmla="*/ 11 w 24"/>
                <a:gd name="T43" fmla="*/ 0 h 38"/>
                <a:gd name="T44" fmla="*/ 15 w 24"/>
                <a:gd name="T45" fmla="*/ 2 h 38"/>
                <a:gd name="T46" fmla="*/ 18 w 24"/>
                <a:gd name="T47" fmla="*/ 3 h 38"/>
                <a:gd name="T48" fmla="*/ 21 w 24"/>
                <a:gd name="T49" fmla="*/ 7 h 38"/>
                <a:gd name="T50" fmla="*/ 21 w 24"/>
                <a:gd name="T51" fmla="*/ 10 h 38"/>
                <a:gd name="T52" fmla="*/ 21 w 24"/>
                <a:gd name="T53" fmla="*/ 13 h 38"/>
                <a:gd name="T54" fmla="*/ 20 w 24"/>
                <a:gd name="T55" fmla="*/ 16 h 38"/>
                <a:gd name="T56" fmla="*/ 17 w 24"/>
                <a:gd name="T57" fmla="*/ 21 h 38"/>
                <a:gd name="T58" fmla="*/ 14 w 24"/>
                <a:gd name="T59" fmla="*/ 25 h 38"/>
                <a:gd name="T60" fmla="*/ 10 w 24"/>
                <a:gd name="T61" fmla="*/ 30 h 38"/>
                <a:gd name="T62" fmla="*/ 7 w 24"/>
                <a:gd name="T63" fmla="*/ 32 h 38"/>
                <a:gd name="T64" fmla="*/ 4 w 24"/>
                <a:gd name="T65" fmla="*/ 34 h 38"/>
                <a:gd name="T66" fmla="*/ 14 w 24"/>
                <a:gd name="T67" fmla="*/ 34 h 38"/>
                <a:gd name="T68" fmla="*/ 17 w 24"/>
                <a:gd name="T69" fmla="*/ 34 h 38"/>
                <a:gd name="T70" fmla="*/ 18 w 24"/>
                <a:gd name="T71" fmla="*/ 34 h 38"/>
                <a:gd name="T72" fmla="*/ 20 w 24"/>
                <a:gd name="T73" fmla="*/ 34 h 38"/>
                <a:gd name="T74" fmla="*/ 21 w 24"/>
                <a:gd name="T75" fmla="*/ 34 h 38"/>
                <a:gd name="T76" fmla="*/ 22 w 24"/>
                <a:gd name="T77" fmla="*/ 32 h 38"/>
                <a:gd name="T78" fmla="*/ 22 w 24"/>
                <a:gd name="T79" fmla="*/ 31 h 38"/>
                <a:gd name="T80" fmla="*/ 24 w 24"/>
                <a:gd name="T81" fmla="*/ 31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38"/>
                <a:gd name="T125" fmla="*/ 24 w 24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38">
                  <a:moveTo>
                    <a:pt x="24" y="31"/>
                  </a:moveTo>
                  <a:lnTo>
                    <a:pt x="21" y="38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7" y="32"/>
                  </a:lnTo>
                  <a:lnTo>
                    <a:pt x="4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5" name="Freeform 221"/>
            <p:cNvSpPr>
              <a:spLocks/>
            </p:cNvSpPr>
            <p:nvPr/>
          </p:nvSpPr>
          <p:spPr bwMode="auto">
            <a:xfrm>
              <a:off x="3176" y="2757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13 w 13"/>
                <a:gd name="T3" fmla="*/ 0 h 49"/>
                <a:gd name="T4" fmla="*/ 13 w 13"/>
                <a:gd name="T5" fmla="*/ 49 h 49"/>
                <a:gd name="T6" fmla="*/ 0 w 13"/>
                <a:gd name="T7" fmla="*/ 49 h 49"/>
                <a:gd name="T8" fmla="*/ 0 w 13"/>
                <a:gd name="T9" fmla="*/ 48 h 49"/>
                <a:gd name="T10" fmla="*/ 7 w 13"/>
                <a:gd name="T11" fmla="*/ 48 h 49"/>
                <a:gd name="T12" fmla="*/ 7 w 13"/>
                <a:gd name="T13" fmla="*/ 3 h 49"/>
                <a:gd name="T14" fmla="*/ 0 w 13"/>
                <a:gd name="T15" fmla="*/ 3 h 49"/>
                <a:gd name="T16" fmla="*/ 0 w 1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0" y="0"/>
                  </a:moveTo>
                  <a:lnTo>
                    <a:pt x="13" y="0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6" name="Freeform 222"/>
            <p:cNvSpPr>
              <a:spLocks/>
            </p:cNvSpPr>
            <p:nvPr/>
          </p:nvSpPr>
          <p:spPr bwMode="auto">
            <a:xfrm>
              <a:off x="3228" y="2757"/>
              <a:ext cx="32" cy="39"/>
            </a:xfrm>
            <a:custGeom>
              <a:avLst/>
              <a:gdLst>
                <a:gd name="T0" fmla="*/ 31 w 32"/>
                <a:gd name="T1" fmla="*/ 0 h 39"/>
                <a:gd name="T2" fmla="*/ 31 w 32"/>
                <a:gd name="T3" fmla="*/ 13 h 39"/>
                <a:gd name="T4" fmla="*/ 31 w 32"/>
                <a:gd name="T5" fmla="*/ 13 h 39"/>
                <a:gd name="T6" fmla="*/ 28 w 32"/>
                <a:gd name="T7" fmla="*/ 9 h 39"/>
                <a:gd name="T8" fmla="*/ 25 w 32"/>
                <a:gd name="T9" fmla="*/ 4 h 39"/>
                <a:gd name="T10" fmla="*/ 22 w 32"/>
                <a:gd name="T11" fmla="*/ 3 h 39"/>
                <a:gd name="T12" fmla="*/ 18 w 32"/>
                <a:gd name="T13" fmla="*/ 3 h 39"/>
                <a:gd name="T14" fmla="*/ 15 w 32"/>
                <a:gd name="T15" fmla="*/ 3 h 39"/>
                <a:gd name="T16" fmla="*/ 12 w 32"/>
                <a:gd name="T17" fmla="*/ 4 h 39"/>
                <a:gd name="T18" fmla="*/ 10 w 32"/>
                <a:gd name="T19" fmla="*/ 7 h 39"/>
                <a:gd name="T20" fmla="*/ 7 w 32"/>
                <a:gd name="T21" fmla="*/ 10 h 39"/>
                <a:gd name="T22" fmla="*/ 7 w 32"/>
                <a:gd name="T23" fmla="*/ 14 h 39"/>
                <a:gd name="T24" fmla="*/ 5 w 32"/>
                <a:gd name="T25" fmla="*/ 20 h 39"/>
                <a:gd name="T26" fmla="*/ 7 w 32"/>
                <a:gd name="T27" fmla="*/ 25 h 39"/>
                <a:gd name="T28" fmla="*/ 7 w 32"/>
                <a:gd name="T29" fmla="*/ 30 h 39"/>
                <a:gd name="T30" fmla="*/ 10 w 32"/>
                <a:gd name="T31" fmla="*/ 32 h 39"/>
                <a:gd name="T32" fmla="*/ 12 w 32"/>
                <a:gd name="T33" fmla="*/ 35 h 39"/>
                <a:gd name="T34" fmla="*/ 15 w 32"/>
                <a:gd name="T35" fmla="*/ 37 h 39"/>
                <a:gd name="T36" fmla="*/ 20 w 32"/>
                <a:gd name="T37" fmla="*/ 37 h 39"/>
                <a:gd name="T38" fmla="*/ 22 w 32"/>
                <a:gd name="T39" fmla="*/ 37 h 39"/>
                <a:gd name="T40" fmla="*/ 25 w 32"/>
                <a:gd name="T41" fmla="*/ 35 h 39"/>
                <a:gd name="T42" fmla="*/ 28 w 32"/>
                <a:gd name="T43" fmla="*/ 32 h 39"/>
                <a:gd name="T44" fmla="*/ 31 w 32"/>
                <a:gd name="T45" fmla="*/ 30 h 39"/>
                <a:gd name="T46" fmla="*/ 32 w 32"/>
                <a:gd name="T47" fmla="*/ 30 h 39"/>
                <a:gd name="T48" fmla="*/ 29 w 32"/>
                <a:gd name="T49" fmla="*/ 34 h 39"/>
                <a:gd name="T50" fmla="*/ 27 w 32"/>
                <a:gd name="T51" fmla="*/ 37 h 39"/>
                <a:gd name="T52" fmla="*/ 22 w 32"/>
                <a:gd name="T53" fmla="*/ 38 h 39"/>
                <a:gd name="T54" fmla="*/ 17 w 32"/>
                <a:gd name="T55" fmla="*/ 39 h 39"/>
                <a:gd name="T56" fmla="*/ 11 w 32"/>
                <a:gd name="T57" fmla="*/ 38 h 39"/>
                <a:gd name="T58" fmla="*/ 7 w 32"/>
                <a:gd name="T59" fmla="*/ 37 h 39"/>
                <a:gd name="T60" fmla="*/ 3 w 32"/>
                <a:gd name="T61" fmla="*/ 32 h 39"/>
                <a:gd name="T62" fmla="*/ 0 w 32"/>
                <a:gd name="T63" fmla="*/ 27 h 39"/>
                <a:gd name="T64" fmla="*/ 0 w 32"/>
                <a:gd name="T65" fmla="*/ 20 h 39"/>
                <a:gd name="T66" fmla="*/ 0 w 32"/>
                <a:gd name="T67" fmla="*/ 16 h 39"/>
                <a:gd name="T68" fmla="*/ 1 w 32"/>
                <a:gd name="T69" fmla="*/ 10 h 39"/>
                <a:gd name="T70" fmla="*/ 5 w 32"/>
                <a:gd name="T71" fmla="*/ 6 h 39"/>
                <a:gd name="T72" fmla="*/ 8 w 32"/>
                <a:gd name="T73" fmla="*/ 3 h 39"/>
                <a:gd name="T74" fmla="*/ 14 w 32"/>
                <a:gd name="T75" fmla="*/ 2 h 39"/>
                <a:gd name="T76" fmla="*/ 18 w 32"/>
                <a:gd name="T77" fmla="*/ 0 h 39"/>
                <a:gd name="T78" fmla="*/ 22 w 32"/>
                <a:gd name="T79" fmla="*/ 2 h 39"/>
                <a:gd name="T80" fmla="*/ 27 w 32"/>
                <a:gd name="T81" fmla="*/ 3 h 39"/>
                <a:gd name="T82" fmla="*/ 27 w 32"/>
                <a:gd name="T83" fmla="*/ 3 h 39"/>
                <a:gd name="T84" fmla="*/ 28 w 32"/>
                <a:gd name="T85" fmla="*/ 3 h 39"/>
                <a:gd name="T86" fmla="*/ 28 w 32"/>
                <a:gd name="T87" fmla="*/ 3 h 39"/>
                <a:gd name="T88" fmla="*/ 29 w 32"/>
                <a:gd name="T89" fmla="*/ 3 h 39"/>
                <a:gd name="T90" fmla="*/ 29 w 32"/>
                <a:gd name="T91" fmla="*/ 2 h 39"/>
                <a:gd name="T92" fmla="*/ 29 w 32"/>
                <a:gd name="T93" fmla="*/ 0 h 39"/>
                <a:gd name="T94" fmla="*/ 31 w 32"/>
                <a:gd name="T95" fmla="*/ 0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9"/>
                <a:gd name="T146" fmla="*/ 32 w 32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9">
                  <a:moveTo>
                    <a:pt x="31" y="0"/>
                  </a:moveTo>
                  <a:lnTo>
                    <a:pt x="31" y="13"/>
                  </a:lnTo>
                  <a:lnTo>
                    <a:pt x="28" y="9"/>
                  </a:lnTo>
                  <a:lnTo>
                    <a:pt x="25" y="4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5" y="20"/>
                  </a:lnTo>
                  <a:lnTo>
                    <a:pt x="7" y="25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5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8" y="32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7" name="Freeform 223"/>
            <p:cNvSpPr>
              <a:spLocks noEditPoints="1"/>
            </p:cNvSpPr>
            <p:nvPr/>
          </p:nvSpPr>
          <p:spPr bwMode="auto">
            <a:xfrm>
              <a:off x="3264" y="2770"/>
              <a:ext cx="24" cy="26"/>
            </a:xfrm>
            <a:custGeom>
              <a:avLst/>
              <a:gdLst>
                <a:gd name="T0" fmla="*/ 13 w 24"/>
                <a:gd name="T1" fmla="*/ 0 h 26"/>
                <a:gd name="T2" fmla="*/ 16 w 24"/>
                <a:gd name="T3" fmla="*/ 0 h 26"/>
                <a:gd name="T4" fmla="*/ 19 w 24"/>
                <a:gd name="T5" fmla="*/ 1 h 26"/>
                <a:gd name="T6" fmla="*/ 21 w 24"/>
                <a:gd name="T7" fmla="*/ 4 h 26"/>
                <a:gd name="T8" fmla="*/ 24 w 24"/>
                <a:gd name="T9" fmla="*/ 8 h 26"/>
                <a:gd name="T10" fmla="*/ 24 w 24"/>
                <a:gd name="T11" fmla="*/ 12 h 26"/>
                <a:gd name="T12" fmla="*/ 24 w 24"/>
                <a:gd name="T13" fmla="*/ 15 h 26"/>
                <a:gd name="T14" fmla="*/ 23 w 24"/>
                <a:gd name="T15" fmla="*/ 19 h 26"/>
                <a:gd name="T16" fmla="*/ 21 w 24"/>
                <a:gd name="T17" fmla="*/ 22 h 26"/>
                <a:gd name="T18" fmla="*/ 19 w 24"/>
                <a:gd name="T19" fmla="*/ 25 h 26"/>
                <a:gd name="T20" fmla="*/ 16 w 24"/>
                <a:gd name="T21" fmla="*/ 25 h 26"/>
                <a:gd name="T22" fmla="*/ 12 w 24"/>
                <a:gd name="T23" fmla="*/ 26 h 26"/>
                <a:gd name="T24" fmla="*/ 9 w 24"/>
                <a:gd name="T25" fmla="*/ 25 h 26"/>
                <a:gd name="T26" fmla="*/ 6 w 24"/>
                <a:gd name="T27" fmla="*/ 24 h 26"/>
                <a:gd name="T28" fmla="*/ 3 w 24"/>
                <a:gd name="T29" fmla="*/ 22 h 26"/>
                <a:gd name="T30" fmla="*/ 0 w 24"/>
                <a:gd name="T31" fmla="*/ 18 h 26"/>
                <a:gd name="T32" fmla="*/ 0 w 24"/>
                <a:gd name="T33" fmla="*/ 14 h 26"/>
                <a:gd name="T34" fmla="*/ 0 w 24"/>
                <a:gd name="T35" fmla="*/ 10 h 26"/>
                <a:gd name="T36" fmla="*/ 2 w 24"/>
                <a:gd name="T37" fmla="*/ 7 h 26"/>
                <a:gd name="T38" fmla="*/ 5 w 24"/>
                <a:gd name="T39" fmla="*/ 4 h 26"/>
                <a:gd name="T40" fmla="*/ 6 w 24"/>
                <a:gd name="T41" fmla="*/ 1 h 26"/>
                <a:gd name="T42" fmla="*/ 9 w 24"/>
                <a:gd name="T43" fmla="*/ 0 h 26"/>
                <a:gd name="T44" fmla="*/ 13 w 24"/>
                <a:gd name="T45" fmla="*/ 0 h 26"/>
                <a:gd name="T46" fmla="*/ 12 w 24"/>
                <a:gd name="T47" fmla="*/ 1 h 26"/>
                <a:gd name="T48" fmla="*/ 10 w 24"/>
                <a:gd name="T49" fmla="*/ 1 h 26"/>
                <a:gd name="T50" fmla="*/ 9 w 24"/>
                <a:gd name="T51" fmla="*/ 3 h 26"/>
                <a:gd name="T52" fmla="*/ 7 w 24"/>
                <a:gd name="T53" fmla="*/ 4 h 26"/>
                <a:gd name="T54" fmla="*/ 6 w 24"/>
                <a:gd name="T55" fmla="*/ 5 h 26"/>
                <a:gd name="T56" fmla="*/ 5 w 24"/>
                <a:gd name="T57" fmla="*/ 8 h 26"/>
                <a:gd name="T58" fmla="*/ 5 w 24"/>
                <a:gd name="T59" fmla="*/ 11 h 26"/>
                <a:gd name="T60" fmla="*/ 6 w 24"/>
                <a:gd name="T61" fmla="*/ 17 h 26"/>
                <a:gd name="T62" fmla="*/ 7 w 24"/>
                <a:gd name="T63" fmla="*/ 21 h 26"/>
                <a:gd name="T64" fmla="*/ 10 w 24"/>
                <a:gd name="T65" fmla="*/ 24 h 26"/>
                <a:gd name="T66" fmla="*/ 13 w 24"/>
                <a:gd name="T67" fmla="*/ 25 h 26"/>
                <a:gd name="T68" fmla="*/ 16 w 24"/>
                <a:gd name="T69" fmla="*/ 24 h 26"/>
                <a:gd name="T70" fmla="*/ 17 w 24"/>
                <a:gd name="T71" fmla="*/ 22 h 26"/>
                <a:gd name="T72" fmla="*/ 19 w 24"/>
                <a:gd name="T73" fmla="*/ 19 h 26"/>
                <a:gd name="T74" fmla="*/ 20 w 24"/>
                <a:gd name="T75" fmla="*/ 15 h 26"/>
                <a:gd name="T76" fmla="*/ 19 w 24"/>
                <a:gd name="T77" fmla="*/ 11 h 26"/>
                <a:gd name="T78" fmla="*/ 19 w 24"/>
                <a:gd name="T79" fmla="*/ 7 h 26"/>
                <a:gd name="T80" fmla="*/ 17 w 24"/>
                <a:gd name="T81" fmla="*/ 4 h 26"/>
                <a:gd name="T82" fmla="*/ 14 w 24"/>
                <a:gd name="T83" fmla="*/ 3 h 26"/>
                <a:gd name="T84" fmla="*/ 12 w 24"/>
                <a:gd name="T85" fmla="*/ 1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"/>
                <a:gd name="T130" fmla="*/ 0 h 26"/>
                <a:gd name="T131" fmla="*/ 24 w 24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" h="26">
                  <a:moveTo>
                    <a:pt x="13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8"/>
                  </a:lnTo>
                  <a:lnTo>
                    <a:pt x="5" y="11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0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8" name="Freeform 224"/>
            <p:cNvSpPr>
              <a:spLocks/>
            </p:cNvSpPr>
            <p:nvPr/>
          </p:nvSpPr>
          <p:spPr bwMode="auto">
            <a:xfrm>
              <a:off x="3291" y="2770"/>
              <a:ext cx="42" cy="25"/>
            </a:xfrm>
            <a:custGeom>
              <a:avLst/>
              <a:gdLst>
                <a:gd name="T0" fmla="*/ 11 w 42"/>
                <a:gd name="T1" fmla="*/ 3 h 25"/>
                <a:gd name="T2" fmla="*/ 13 w 42"/>
                <a:gd name="T3" fmla="*/ 1 h 25"/>
                <a:gd name="T4" fmla="*/ 15 w 42"/>
                <a:gd name="T5" fmla="*/ 0 h 25"/>
                <a:gd name="T6" fmla="*/ 20 w 42"/>
                <a:gd name="T7" fmla="*/ 0 h 25"/>
                <a:gd name="T8" fmla="*/ 22 w 42"/>
                <a:gd name="T9" fmla="*/ 3 h 25"/>
                <a:gd name="T10" fmla="*/ 27 w 42"/>
                <a:gd name="T11" fmla="*/ 3 h 25"/>
                <a:gd name="T12" fmla="*/ 29 w 42"/>
                <a:gd name="T13" fmla="*/ 0 h 25"/>
                <a:gd name="T14" fmla="*/ 34 w 42"/>
                <a:gd name="T15" fmla="*/ 0 h 25"/>
                <a:gd name="T16" fmla="*/ 36 w 42"/>
                <a:gd name="T17" fmla="*/ 3 h 25"/>
                <a:gd name="T18" fmla="*/ 39 w 42"/>
                <a:gd name="T19" fmla="*/ 7 h 25"/>
                <a:gd name="T20" fmla="*/ 39 w 42"/>
                <a:gd name="T21" fmla="*/ 19 h 25"/>
                <a:gd name="T22" fmla="*/ 39 w 42"/>
                <a:gd name="T23" fmla="*/ 24 h 25"/>
                <a:gd name="T24" fmla="*/ 41 w 42"/>
                <a:gd name="T25" fmla="*/ 25 h 25"/>
                <a:gd name="T26" fmla="*/ 42 w 42"/>
                <a:gd name="T27" fmla="*/ 25 h 25"/>
                <a:gd name="T28" fmla="*/ 31 w 42"/>
                <a:gd name="T29" fmla="*/ 25 h 25"/>
                <a:gd name="T30" fmla="*/ 31 w 42"/>
                <a:gd name="T31" fmla="*/ 25 h 25"/>
                <a:gd name="T32" fmla="*/ 34 w 42"/>
                <a:gd name="T33" fmla="*/ 24 h 25"/>
                <a:gd name="T34" fmla="*/ 34 w 42"/>
                <a:gd name="T35" fmla="*/ 22 h 25"/>
                <a:gd name="T36" fmla="*/ 34 w 42"/>
                <a:gd name="T37" fmla="*/ 19 h 25"/>
                <a:gd name="T38" fmla="*/ 34 w 42"/>
                <a:gd name="T39" fmla="*/ 7 h 25"/>
                <a:gd name="T40" fmla="*/ 32 w 42"/>
                <a:gd name="T41" fmla="*/ 4 h 25"/>
                <a:gd name="T42" fmla="*/ 28 w 42"/>
                <a:gd name="T43" fmla="*/ 4 h 25"/>
                <a:gd name="T44" fmla="*/ 25 w 42"/>
                <a:gd name="T45" fmla="*/ 5 h 25"/>
                <a:gd name="T46" fmla="*/ 24 w 42"/>
                <a:gd name="T47" fmla="*/ 7 h 25"/>
                <a:gd name="T48" fmla="*/ 24 w 42"/>
                <a:gd name="T49" fmla="*/ 19 h 25"/>
                <a:gd name="T50" fmla="*/ 24 w 42"/>
                <a:gd name="T51" fmla="*/ 24 h 25"/>
                <a:gd name="T52" fmla="*/ 25 w 42"/>
                <a:gd name="T53" fmla="*/ 25 h 25"/>
                <a:gd name="T54" fmla="*/ 27 w 42"/>
                <a:gd name="T55" fmla="*/ 25 h 25"/>
                <a:gd name="T56" fmla="*/ 15 w 42"/>
                <a:gd name="T57" fmla="*/ 25 h 25"/>
                <a:gd name="T58" fmla="*/ 17 w 42"/>
                <a:gd name="T59" fmla="*/ 25 h 25"/>
                <a:gd name="T60" fmla="*/ 18 w 42"/>
                <a:gd name="T61" fmla="*/ 24 h 25"/>
                <a:gd name="T62" fmla="*/ 18 w 42"/>
                <a:gd name="T63" fmla="*/ 22 h 25"/>
                <a:gd name="T64" fmla="*/ 18 w 42"/>
                <a:gd name="T65" fmla="*/ 10 h 25"/>
                <a:gd name="T66" fmla="*/ 18 w 42"/>
                <a:gd name="T67" fmla="*/ 5 h 25"/>
                <a:gd name="T68" fmla="*/ 14 w 42"/>
                <a:gd name="T69" fmla="*/ 4 h 25"/>
                <a:gd name="T70" fmla="*/ 11 w 42"/>
                <a:gd name="T71" fmla="*/ 4 h 25"/>
                <a:gd name="T72" fmla="*/ 8 w 42"/>
                <a:gd name="T73" fmla="*/ 7 h 25"/>
                <a:gd name="T74" fmla="*/ 8 w 42"/>
                <a:gd name="T75" fmla="*/ 22 h 25"/>
                <a:gd name="T76" fmla="*/ 8 w 42"/>
                <a:gd name="T77" fmla="*/ 24 h 25"/>
                <a:gd name="T78" fmla="*/ 10 w 42"/>
                <a:gd name="T79" fmla="*/ 25 h 25"/>
                <a:gd name="T80" fmla="*/ 11 w 42"/>
                <a:gd name="T81" fmla="*/ 25 h 25"/>
                <a:gd name="T82" fmla="*/ 0 w 42"/>
                <a:gd name="T83" fmla="*/ 25 h 25"/>
                <a:gd name="T84" fmla="*/ 3 w 42"/>
                <a:gd name="T85" fmla="*/ 25 h 25"/>
                <a:gd name="T86" fmla="*/ 3 w 42"/>
                <a:gd name="T87" fmla="*/ 24 h 25"/>
                <a:gd name="T88" fmla="*/ 4 w 42"/>
                <a:gd name="T89" fmla="*/ 19 h 25"/>
                <a:gd name="T90" fmla="*/ 4 w 42"/>
                <a:gd name="T91" fmla="*/ 7 h 25"/>
                <a:gd name="T92" fmla="*/ 3 w 42"/>
                <a:gd name="T93" fmla="*/ 4 h 25"/>
                <a:gd name="T94" fmla="*/ 3 w 42"/>
                <a:gd name="T95" fmla="*/ 3 h 25"/>
                <a:gd name="T96" fmla="*/ 1 w 42"/>
                <a:gd name="T97" fmla="*/ 3 h 25"/>
                <a:gd name="T98" fmla="*/ 0 w 42"/>
                <a:gd name="T99" fmla="*/ 3 h 25"/>
                <a:gd name="T100" fmla="*/ 8 w 42"/>
                <a:gd name="T101" fmla="*/ 0 h 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"/>
                <a:gd name="T154" fmla="*/ 0 h 25"/>
                <a:gd name="T155" fmla="*/ 42 w 42"/>
                <a:gd name="T156" fmla="*/ 25 h 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" h="25">
                  <a:moveTo>
                    <a:pt x="8" y="5"/>
                  </a:moveTo>
                  <a:lnTo>
                    <a:pt x="11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39" y="10"/>
                  </a:lnTo>
                  <a:lnTo>
                    <a:pt x="39" y="19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19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1"/>
                  </a:lnTo>
                  <a:lnTo>
                    <a:pt x="4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9" name="Freeform 225"/>
            <p:cNvSpPr>
              <a:spLocks noEditPoints="1"/>
            </p:cNvSpPr>
            <p:nvPr/>
          </p:nvSpPr>
          <p:spPr bwMode="auto">
            <a:xfrm>
              <a:off x="3334" y="2770"/>
              <a:ext cx="27" cy="38"/>
            </a:xfrm>
            <a:custGeom>
              <a:avLst/>
              <a:gdLst>
                <a:gd name="T0" fmla="*/ 9 w 27"/>
                <a:gd name="T1" fmla="*/ 0 h 38"/>
                <a:gd name="T2" fmla="*/ 9 w 27"/>
                <a:gd name="T3" fmla="*/ 5 h 38"/>
                <a:gd name="T4" fmla="*/ 13 w 27"/>
                <a:gd name="T5" fmla="*/ 1 h 38"/>
                <a:gd name="T6" fmla="*/ 17 w 27"/>
                <a:gd name="T7" fmla="*/ 0 h 38"/>
                <a:gd name="T8" fmla="*/ 23 w 27"/>
                <a:gd name="T9" fmla="*/ 3 h 38"/>
                <a:gd name="T10" fmla="*/ 27 w 27"/>
                <a:gd name="T11" fmla="*/ 12 h 38"/>
                <a:gd name="T12" fmla="*/ 26 w 27"/>
                <a:gd name="T13" fmla="*/ 19 h 38"/>
                <a:gd name="T14" fmla="*/ 20 w 27"/>
                <a:gd name="T15" fmla="*/ 25 h 38"/>
                <a:gd name="T16" fmla="*/ 13 w 27"/>
                <a:gd name="T17" fmla="*/ 26 h 38"/>
                <a:gd name="T18" fmla="*/ 10 w 27"/>
                <a:gd name="T19" fmla="*/ 25 h 38"/>
                <a:gd name="T20" fmla="*/ 9 w 27"/>
                <a:gd name="T21" fmla="*/ 32 h 38"/>
                <a:gd name="T22" fmla="*/ 9 w 27"/>
                <a:gd name="T23" fmla="*/ 36 h 38"/>
                <a:gd name="T24" fmla="*/ 10 w 27"/>
                <a:gd name="T25" fmla="*/ 36 h 38"/>
                <a:gd name="T26" fmla="*/ 13 w 27"/>
                <a:gd name="T27" fmla="*/ 38 h 38"/>
                <a:gd name="T28" fmla="*/ 0 w 27"/>
                <a:gd name="T29" fmla="*/ 38 h 38"/>
                <a:gd name="T30" fmla="*/ 0 w 27"/>
                <a:gd name="T31" fmla="*/ 38 h 38"/>
                <a:gd name="T32" fmla="*/ 3 w 27"/>
                <a:gd name="T33" fmla="*/ 36 h 38"/>
                <a:gd name="T34" fmla="*/ 5 w 27"/>
                <a:gd name="T35" fmla="*/ 36 h 38"/>
                <a:gd name="T36" fmla="*/ 5 w 27"/>
                <a:gd name="T37" fmla="*/ 32 h 38"/>
                <a:gd name="T38" fmla="*/ 5 w 27"/>
                <a:gd name="T39" fmla="*/ 5 h 38"/>
                <a:gd name="T40" fmla="*/ 5 w 27"/>
                <a:gd name="T41" fmla="*/ 4 h 38"/>
                <a:gd name="T42" fmla="*/ 3 w 27"/>
                <a:gd name="T43" fmla="*/ 3 h 38"/>
                <a:gd name="T44" fmla="*/ 2 w 27"/>
                <a:gd name="T45" fmla="*/ 3 h 38"/>
                <a:gd name="T46" fmla="*/ 0 w 27"/>
                <a:gd name="T47" fmla="*/ 3 h 38"/>
                <a:gd name="T48" fmla="*/ 9 w 27"/>
                <a:gd name="T49" fmla="*/ 17 h 38"/>
                <a:gd name="T50" fmla="*/ 9 w 27"/>
                <a:gd name="T51" fmla="*/ 21 h 38"/>
                <a:gd name="T52" fmla="*/ 12 w 27"/>
                <a:gd name="T53" fmla="*/ 24 h 38"/>
                <a:gd name="T54" fmla="*/ 16 w 27"/>
                <a:gd name="T55" fmla="*/ 25 h 38"/>
                <a:gd name="T56" fmla="*/ 20 w 27"/>
                <a:gd name="T57" fmla="*/ 22 h 38"/>
                <a:gd name="T58" fmla="*/ 22 w 27"/>
                <a:gd name="T59" fmla="*/ 15 h 38"/>
                <a:gd name="T60" fmla="*/ 20 w 27"/>
                <a:gd name="T61" fmla="*/ 5 h 38"/>
                <a:gd name="T62" fmla="*/ 16 w 27"/>
                <a:gd name="T63" fmla="*/ 4 h 38"/>
                <a:gd name="T64" fmla="*/ 13 w 27"/>
                <a:gd name="T65" fmla="*/ 4 h 38"/>
                <a:gd name="T66" fmla="*/ 9 w 27"/>
                <a:gd name="T67" fmla="*/ 7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38"/>
                <a:gd name="T104" fmla="*/ 27 w 27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38">
                  <a:moveTo>
                    <a:pt x="0" y="3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7" y="12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0" y="25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3"/>
                  </a:lnTo>
                  <a:close/>
                  <a:moveTo>
                    <a:pt x="9" y="7"/>
                  </a:moveTo>
                  <a:lnTo>
                    <a:pt x="9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0" name="Freeform 226"/>
            <p:cNvSpPr>
              <a:spLocks/>
            </p:cNvSpPr>
            <p:nvPr/>
          </p:nvSpPr>
          <p:spPr bwMode="auto">
            <a:xfrm>
              <a:off x="3365" y="2756"/>
              <a:ext cx="12" cy="39"/>
            </a:xfrm>
            <a:custGeom>
              <a:avLst/>
              <a:gdLst>
                <a:gd name="T0" fmla="*/ 7 w 12"/>
                <a:gd name="T1" fmla="*/ 0 h 39"/>
                <a:gd name="T2" fmla="*/ 7 w 12"/>
                <a:gd name="T3" fmla="*/ 33 h 39"/>
                <a:gd name="T4" fmla="*/ 9 w 12"/>
                <a:gd name="T5" fmla="*/ 36 h 39"/>
                <a:gd name="T6" fmla="*/ 9 w 12"/>
                <a:gd name="T7" fmla="*/ 38 h 39"/>
                <a:gd name="T8" fmla="*/ 9 w 12"/>
                <a:gd name="T9" fmla="*/ 38 h 39"/>
                <a:gd name="T10" fmla="*/ 9 w 12"/>
                <a:gd name="T11" fmla="*/ 39 h 39"/>
                <a:gd name="T12" fmla="*/ 10 w 12"/>
                <a:gd name="T13" fmla="*/ 39 h 39"/>
                <a:gd name="T14" fmla="*/ 12 w 12"/>
                <a:gd name="T15" fmla="*/ 39 h 39"/>
                <a:gd name="T16" fmla="*/ 12 w 12"/>
                <a:gd name="T17" fmla="*/ 39 h 39"/>
                <a:gd name="T18" fmla="*/ 0 w 12"/>
                <a:gd name="T19" fmla="*/ 39 h 39"/>
                <a:gd name="T20" fmla="*/ 0 w 12"/>
                <a:gd name="T21" fmla="*/ 39 h 39"/>
                <a:gd name="T22" fmla="*/ 2 w 12"/>
                <a:gd name="T23" fmla="*/ 39 h 39"/>
                <a:gd name="T24" fmla="*/ 2 w 12"/>
                <a:gd name="T25" fmla="*/ 39 h 39"/>
                <a:gd name="T26" fmla="*/ 3 w 12"/>
                <a:gd name="T27" fmla="*/ 38 h 39"/>
                <a:gd name="T28" fmla="*/ 3 w 12"/>
                <a:gd name="T29" fmla="*/ 38 h 39"/>
                <a:gd name="T30" fmla="*/ 3 w 12"/>
                <a:gd name="T31" fmla="*/ 36 h 39"/>
                <a:gd name="T32" fmla="*/ 3 w 12"/>
                <a:gd name="T33" fmla="*/ 33 h 39"/>
                <a:gd name="T34" fmla="*/ 3 w 12"/>
                <a:gd name="T35" fmla="*/ 11 h 39"/>
                <a:gd name="T36" fmla="*/ 3 w 12"/>
                <a:gd name="T37" fmla="*/ 7 h 39"/>
                <a:gd name="T38" fmla="*/ 3 w 12"/>
                <a:gd name="T39" fmla="*/ 5 h 39"/>
                <a:gd name="T40" fmla="*/ 3 w 12"/>
                <a:gd name="T41" fmla="*/ 4 h 39"/>
                <a:gd name="T42" fmla="*/ 3 w 12"/>
                <a:gd name="T43" fmla="*/ 4 h 39"/>
                <a:gd name="T44" fmla="*/ 2 w 12"/>
                <a:gd name="T45" fmla="*/ 4 h 39"/>
                <a:gd name="T46" fmla="*/ 2 w 12"/>
                <a:gd name="T47" fmla="*/ 4 h 39"/>
                <a:gd name="T48" fmla="*/ 2 w 12"/>
                <a:gd name="T49" fmla="*/ 4 h 39"/>
                <a:gd name="T50" fmla="*/ 0 w 12"/>
                <a:gd name="T51" fmla="*/ 4 h 39"/>
                <a:gd name="T52" fmla="*/ 0 w 12"/>
                <a:gd name="T53" fmla="*/ 4 h 39"/>
                <a:gd name="T54" fmla="*/ 7 w 12"/>
                <a:gd name="T55" fmla="*/ 0 h 39"/>
                <a:gd name="T56" fmla="*/ 7 w 12"/>
                <a:gd name="T57" fmla="*/ 0 h 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39"/>
                <a:gd name="T89" fmla="*/ 12 w 12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39">
                  <a:moveTo>
                    <a:pt x="7" y="0"/>
                  </a:moveTo>
                  <a:lnTo>
                    <a:pt x="7" y="33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1" name="Freeform 227"/>
            <p:cNvSpPr>
              <a:spLocks noEditPoints="1"/>
            </p:cNvSpPr>
            <p:nvPr/>
          </p:nvSpPr>
          <p:spPr bwMode="auto">
            <a:xfrm>
              <a:off x="3379" y="2770"/>
              <a:ext cx="21" cy="26"/>
            </a:xfrm>
            <a:custGeom>
              <a:avLst/>
              <a:gdLst>
                <a:gd name="T0" fmla="*/ 5 w 21"/>
                <a:gd name="T1" fmla="*/ 10 h 26"/>
                <a:gd name="T2" fmla="*/ 6 w 21"/>
                <a:gd name="T3" fmla="*/ 15 h 26"/>
                <a:gd name="T4" fmla="*/ 7 w 21"/>
                <a:gd name="T5" fmla="*/ 18 h 26"/>
                <a:gd name="T6" fmla="*/ 10 w 21"/>
                <a:gd name="T7" fmla="*/ 21 h 26"/>
                <a:gd name="T8" fmla="*/ 14 w 21"/>
                <a:gd name="T9" fmla="*/ 21 h 26"/>
                <a:gd name="T10" fmla="*/ 16 w 21"/>
                <a:gd name="T11" fmla="*/ 21 h 26"/>
                <a:gd name="T12" fmla="*/ 19 w 21"/>
                <a:gd name="T13" fmla="*/ 21 h 26"/>
                <a:gd name="T14" fmla="*/ 20 w 21"/>
                <a:gd name="T15" fmla="*/ 18 h 26"/>
                <a:gd name="T16" fmla="*/ 21 w 21"/>
                <a:gd name="T17" fmla="*/ 15 h 26"/>
                <a:gd name="T18" fmla="*/ 21 w 21"/>
                <a:gd name="T19" fmla="*/ 17 h 26"/>
                <a:gd name="T20" fmla="*/ 21 w 21"/>
                <a:gd name="T21" fmla="*/ 19 h 26"/>
                <a:gd name="T22" fmla="*/ 19 w 21"/>
                <a:gd name="T23" fmla="*/ 24 h 26"/>
                <a:gd name="T24" fmla="*/ 16 w 21"/>
                <a:gd name="T25" fmla="*/ 25 h 26"/>
                <a:gd name="T26" fmla="*/ 12 w 21"/>
                <a:gd name="T27" fmla="*/ 26 h 26"/>
                <a:gd name="T28" fmla="*/ 7 w 21"/>
                <a:gd name="T29" fmla="*/ 25 h 26"/>
                <a:gd name="T30" fmla="*/ 5 w 21"/>
                <a:gd name="T31" fmla="*/ 22 h 26"/>
                <a:gd name="T32" fmla="*/ 2 w 21"/>
                <a:gd name="T33" fmla="*/ 18 h 26"/>
                <a:gd name="T34" fmla="*/ 0 w 21"/>
                <a:gd name="T35" fmla="*/ 14 h 26"/>
                <a:gd name="T36" fmla="*/ 2 w 21"/>
                <a:gd name="T37" fmla="*/ 10 h 26"/>
                <a:gd name="T38" fmla="*/ 3 w 21"/>
                <a:gd name="T39" fmla="*/ 5 h 26"/>
                <a:gd name="T40" fmla="*/ 5 w 21"/>
                <a:gd name="T41" fmla="*/ 4 h 26"/>
                <a:gd name="T42" fmla="*/ 7 w 21"/>
                <a:gd name="T43" fmla="*/ 1 h 26"/>
                <a:gd name="T44" fmla="*/ 13 w 21"/>
                <a:gd name="T45" fmla="*/ 0 h 26"/>
                <a:gd name="T46" fmla="*/ 16 w 21"/>
                <a:gd name="T47" fmla="*/ 1 h 26"/>
                <a:gd name="T48" fmla="*/ 20 w 21"/>
                <a:gd name="T49" fmla="*/ 3 h 26"/>
                <a:gd name="T50" fmla="*/ 21 w 21"/>
                <a:gd name="T51" fmla="*/ 5 h 26"/>
                <a:gd name="T52" fmla="*/ 21 w 21"/>
                <a:gd name="T53" fmla="*/ 10 h 26"/>
                <a:gd name="T54" fmla="*/ 5 w 21"/>
                <a:gd name="T55" fmla="*/ 10 h 26"/>
                <a:gd name="T56" fmla="*/ 5 w 21"/>
                <a:gd name="T57" fmla="*/ 8 h 26"/>
                <a:gd name="T58" fmla="*/ 16 w 21"/>
                <a:gd name="T59" fmla="*/ 8 h 26"/>
                <a:gd name="T60" fmla="*/ 16 w 21"/>
                <a:gd name="T61" fmla="*/ 5 h 26"/>
                <a:gd name="T62" fmla="*/ 16 w 21"/>
                <a:gd name="T63" fmla="*/ 5 h 26"/>
                <a:gd name="T64" fmla="*/ 14 w 21"/>
                <a:gd name="T65" fmla="*/ 4 h 26"/>
                <a:gd name="T66" fmla="*/ 14 w 21"/>
                <a:gd name="T67" fmla="*/ 3 h 26"/>
                <a:gd name="T68" fmla="*/ 13 w 21"/>
                <a:gd name="T69" fmla="*/ 1 h 26"/>
                <a:gd name="T70" fmla="*/ 12 w 21"/>
                <a:gd name="T71" fmla="*/ 1 h 26"/>
                <a:gd name="T72" fmla="*/ 9 w 21"/>
                <a:gd name="T73" fmla="*/ 3 h 26"/>
                <a:gd name="T74" fmla="*/ 7 w 21"/>
                <a:gd name="T75" fmla="*/ 3 h 26"/>
                <a:gd name="T76" fmla="*/ 6 w 21"/>
                <a:gd name="T77" fmla="*/ 5 h 26"/>
                <a:gd name="T78" fmla="*/ 5 w 21"/>
                <a:gd name="T79" fmla="*/ 8 h 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6"/>
                <a:gd name="T122" fmla="*/ 21 w 21"/>
                <a:gd name="T123" fmla="*/ 26 h 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6">
                  <a:moveTo>
                    <a:pt x="5" y="10"/>
                  </a:moveTo>
                  <a:lnTo>
                    <a:pt x="6" y="15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2" name="Freeform 228"/>
            <p:cNvSpPr>
              <a:spLocks/>
            </p:cNvSpPr>
            <p:nvPr/>
          </p:nvSpPr>
          <p:spPr bwMode="auto">
            <a:xfrm>
              <a:off x="3403" y="2763"/>
              <a:ext cx="16" cy="33"/>
            </a:xfrm>
            <a:custGeom>
              <a:avLst/>
              <a:gdLst>
                <a:gd name="T0" fmla="*/ 9 w 16"/>
                <a:gd name="T1" fmla="*/ 0 h 33"/>
                <a:gd name="T2" fmla="*/ 9 w 16"/>
                <a:gd name="T3" fmla="*/ 7 h 33"/>
                <a:gd name="T4" fmla="*/ 16 w 16"/>
                <a:gd name="T5" fmla="*/ 7 h 33"/>
                <a:gd name="T6" fmla="*/ 16 w 16"/>
                <a:gd name="T7" fmla="*/ 10 h 33"/>
                <a:gd name="T8" fmla="*/ 9 w 16"/>
                <a:gd name="T9" fmla="*/ 10 h 33"/>
                <a:gd name="T10" fmla="*/ 9 w 16"/>
                <a:gd name="T11" fmla="*/ 25 h 33"/>
                <a:gd name="T12" fmla="*/ 10 w 16"/>
                <a:gd name="T13" fmla="*/ 28 h 33"/>
                <a:gd name="T14" fmla="*/ 10 w 16"/>
                <a:gd name="T15" fmla="*/ 29 h 33"/>
                <a:gd name="T16" fmla="*/ 11 w 16"/>
                <a:gd name="T17" fmla="*/ 29 h 33"/>
                <a:gd name="T18" fmla="*/ 11 w 16"/>
                <a:gd name="T19" fmla="*/ 29 h 33"/>
                <a:gd name="T20" fmla="*/ 13 w 16"/>
                <a:gd name="T21" fmla="*/ 29 h 33"/>
                <a:gd name="T22" fmla="*/ 14 w 16"/>
                <a:gd name="T23" fmla="*/ 29 h 33"/>
                <a:gd name="T24" fmla="*/ 14 w 16"/>
                <a:gd name="T25" fmla="*/ 29 h 33"/>
                <a:gd name="T26" fmla="*/ 16 w 16"/>
                <a:gd name="T27" fmla="*/ 28 h 33"/>
                <a:gd name="T28" fmla="*/ 16 w 16"/>
                <a:gd name="T29" fmla="*/ 28 h 33"/>
                <a:gd name="T30" fmla="*/ 16 w 16"/>
                <a:gd name="T31" fmla="*/ 31 h 33"/>
                <a:gd name="T32" fmla="*/ 13 w 16"/>
                <a:gd name="T33" fmla="*/ 32 h 33"/>
                <a:gd name="T34" fmla="*/ 11 w 16"/>
                <a:gd name="T35" fmla="*/ 33 h 33"/>
                <a:gd name="T36" fmla="*/ 10 w 16"/>
                <a:gd name="T37" fmla="*/ 33 h 33"/>
                <a:gd name="T38" fmla="*/ 9 w 16"/>
                <a:gd name="T39" fmla="*/ 33 h 33"/>
                <a:gd name="T40" fmla="*/ 7 w 16"/>
                <a:gd name="T41" fmla="*/ 32 h 33"/>
                <a:gd name="T42" fmla="*/ 6 w 16"/>
                <a:gd name="T43" fmla="*/ 32 h 33"/>
                <a:gd name="T44" fmla="*/ 4 w 16"/>
                <a:gd name="T45" fmla="*/ 31 h 33"/>
                <a:gd name="T46" fmla="*/ 4 w 16"/>
                <a:gd name="T47" fmla="*/ 29 h 33"/>
                <a:gd name="T48" fmla="*/ 4 w 16"/>
                <a:gd name="T49" fmla="*/ 26 h 33"/>
                <a:gd name="T50" fmla="*/ 4 w 16"/>
                <a:gd name="T51" fmla="*/ 10 h 33"/>
                <a:gd name="T52" fmla="*/ 0 w 16"/>
                <a:gd name="T53" fmla="*/ 10 h 33"/>
                <a:gd name="T54" fmla="*/ 0 w 16"/>
                <a:gd name="T55" fmla="*/ 8 h 33"/>
                <a:gd name="T56" fmla="*/ 2 w 16"/>
                <a:gd name="T57" fmla="*/ 8 h 33"/>
                <a:gd name="T58" fmla="*/ 3 w 16"/>
                <a:gd name="T59" fmla="*/ 7 h 33"/>
                <a:gd name="T60" fmla="*/ 6 w 16"/>
                <a:gd name="T61" fmla="*/ 5 h 33"/>
                <a:gd name="T62" fmla="*/ 7 w 16"/>
                <a:gd name="T63" fmla="*/ 3 h 33"/>
                <a:gd name="T64" fmla="*/ 7 w 16"/>
                <a:gd name="T65" fmla="*/ 1 h 33"/>
                <a:gd name="T66" fmla="*/ 9 w 16"/>
                <a:gd name="T67" fmla="*/ 0 h 33"/>
                <a:gd name="T68" fmla="*/ 9 w 16"/>
                <a:gd name="T69" fmla="*/ 0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"/>
                <a:gd name="T106" fmla="*/ 0 h 33"/>
                <a:gd name="T107" fmla="*/ 16 w 16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" h="33">
                  <a:moveTo>
                    <a:pt x="9" y="0"/>
                  </a:moveTo>
                  <a:lnTo>
                    <a:pt x="9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9" y="25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3" name="Freeform 229"/>
            <p:cNvSpPr>
              <a:spLocks noEditPoints="1"/>
            </p:cNvSpPr>
            <p:nvPr/>
          </p:nvSpPr>
          <p:spPr bwMode="auto">
            <a:xfrm>
              <a:off x="3421" y="2770"/>
              <a:ext cx="21" cy="26"/>
            </a:xfrm>
            <a:custGeom>
              <a:avLst/>
              <a:gdLst>
                <a:gd name="T0" fmla="*/ 5 w 21"/>
                <a:gd name="T1" fmla="*/ 10 h 26"/>
                <a:gd name="T2" fmla="*/ 5 w 21"/>
                <a:gd name="T3" fmla="*/ 15 h 26"/>
                <a:gd name="T4" fmla="*/ 6 w 21"/>
                <a:gd name="T5" fmla="*/ 18 h 26"/>
                <a:gd name="T6" fmla="*/ 10 w 21"/>
                <a:gd name="T7" fmla="*/ 21 h 26"/>
                <a:gd name="T8" fmla="*/ 13 w 21"/>
                <a:gd name="T9" fmla="*/ 21 h 26"/>
                <a:gd name="T10" fmla="*/ 16 w 21"/>
                <a:gd name="T11" fmla="*/ 21 h 26"/>
                <a:gd name="T12" fmla="*/ 17 w 21"/>
                <a:gd name="T13" fmla="*/ 21 h 26"/>
                <a:gd name="T14" fmla="*/ 19 w 21"/>
                <a:gd name="T15" fmla="*/ 18 h 26"/>
                <a:gd name="T16" fmla="*/ 20 w 21"/>
                <a:gd name="T17" fmla="*/ 15 h 26"/>
                <a:gd name="T18" fmla="*/ 21 w 21"/>
                <a:gd name="T19" fmla="*/ 17 h 26"/>
                <a:gd name="T20" fmla="*/ 20 w 21"/>
                <a:gd name="T21" fmla="*/ 19 h 26"/>
                <a:gd name="T22" fmla="*/ 17 w 21"/>
                <a:gd name="T23" fmla="*/ 24 h 26"/>
                <a:gd name="T24" fmla="*/ 14 w 21"/>
                <a:gd name="T25" fmla="*/ 25 h 26"/>
                <a:gd name="T26" fmla="*/ 10 w 21"/>
                <a:gd name="T27" fmla="*/ 26 h 26"/>
                <a:gd name="T28" fmla="*/ 6 w 21"/>
                <a:gd name="T29" fmla="*/ 25 h 26"/>
                <a:gd name="T30" fmla="*/ 3 w 21"/>
                <a:gd name="T31" fmla="*/ 22 h 26"/>
                <a:gd name="T32" fmla="*/ 0 w 21"/>
                <a:gd name="T33" fmla="*/ 18 h 26"/>
                <a:gd name="T34" fmla="*/ 0 w 21"/>
                <a:gd name="T35" fmla="*/ 14 h 26"/>
                <a:gd name="T36" fmla="*/ 0 w 21"/>
                <a:gd name="T37" fmla="*/ 10 h 26"/>
                <a:gd name="T38" fmla="*/ 2 w 21"/>
                <a:gd name="T39" fmla="*/ 5 h 26"/>
                <a:gd name="T40" fmla="*/ 3 w 21"/>
                <a:gd name="T41" fmla="*/ 4 h 26"/>
                <a:gd name="T42" fmla="*/ 7 w 21"/>
                <a:gd name="T43" fmla="*/ 1 h 26"/>
                <a:gd name="T44" fmla="*/ 12 w 21"/>
                <a:gd name="T45" fmla="*/ 0 h 26"/>
                <a:gd name="T46" fmla="*/ 16 w 21"/>
                <a:gd name="T47" fmla="*/ 1 h 26"/>
                <a:gd name="T48" fmla="*/ 19 w 21"/>
                <a:gd name="T49" fmla="*/ 3 h 26"/>
                <a:gd name="T50" fmla="*/ 20 w 21"/>
                <a:gd name="T51" fmla="*/ 5 h 26"/>
                <a:gd name="T52" fmla="*/ 21 w 21"/>
                <a:gd name="T53" fmla="*/ 10 h 26"/>
                <a:gd name="T54" fmla="*/ 5 w 21"/>
                <a:gd name="T55" fmla="*/ 10 h 26"/>
                <a:gd name="T56" fmla="*/ 5 w 21"/>
                <a:gd name="T57" fmla="*/ 8 h 26"/>
                <a:gd name="T58" fmla="*/ 14 w 21"/>
                <a:gd name="T59" fmla="*/ 8 h 26"/>
                <a:gd name="T60" fmla="*/ 14 w 21"/>
                <a:gd name="T61" fmla="*/ 5 h 26"/>
                <a:gd name="T62" fmla="*/ 14 w 21"/>
                <a:gd name="T63" fmla="*/ 5 h 26"/>
                <a:gd name="T64" fmla="*/ 13 w 21"/>
                <a:gd name="T65" fmla="*/ 4 h 26"/>
                <a:gd name="T66" fmla="*/ 13 w 21"/>
                <a:gd name="T67" fmla="*/ 3 h 26"/>
                <a:gd name="T68" fmla="*/ 12 w 21"/>
                <a:gd name="T69" fmla="*/ 1 h 26"/>
                <a:gd name="T70" fmla="*/ 10 w 21"/>
                <a:gd name="T71" fmla="*/ 1 h 26"/>
                <a:gd name="T72" fmla="*/ 7 w 21"/>
                <a:gd name="T73" fmla="*/ 3 h 26"/>
                <a:gd name="T74" fmla="*/ 6 w 21"/>
                <a:gd name="T75" fmla="*/ 3 h 26"/>
                <a:gd name="T76" fmla="*/ 5 w 21"/>
                <a:gd name="T77" fmla="*/ 5 h 26"/>
                <a:gd name="T78" fmla="*/ 5 w 21"/>
                <a:gd name="T79" fmla="*/ 8 h 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6"/>
                <a:gd name="T122" fmla="*/ 21 w 21"/>
                <a:gd name="T123" fmla="*/ 26 h 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6">
                  <a:moveTo>
                    <a:pt x="5" y="10"/>
                  </a:moveTo>
                  <a:lnTo>
                    <a:pt x="5" y="15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0" y="15"/>
                  </a:lnTo>
                  <a:lnTo>
                    <a:pt x="21" y="17"/>
                  </a:lnTo>
                  <a:lnTo>
                    <a:pt x="20" y="19"/>
                  </a:lnTo>
                  <a:lnTo>
                    <a:pt x="17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14" y="8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4" name="Freeform 230"/>
            <p:cNvSpPr>
              <a:spLocks/>
            </p:cNvSpPr>
            <p:nvPr/>
          </p:nvSpPr>
          <p:spPr bwMode="auto">
            <a:xfrm>
              <a:off x="3445" y="2770"/>
              <a:ext cx="19" cy="25"/>
            </a:xfrm>
            <a:custGeom>
              <a:avLst/>
              <a:gdLst>
                <a:gd name="T0" fmla="*/ 9 w 19"/>
                <a:gd name="T1" fmla="*/ 0 h 25"/>
                <a:gd name="T2" fmla="*/ 9 w 19"/>
                <a:gd name="T3" fmla="*/ 7 h 25"/>
                <a:gd name="T4" fmla="*/ 10 w 19"/>
                <a:gd name="T5" fmla="*/ 3 h 25"/>
                <a:gd name="T6" fmla="*/ 13 w 19"/>
                <a:gd name="T7" fmla="*/ 1 h 25"/>
                <a:gd name="T8" fmla="*/ 14 w 19"/>
                <a:gd name="T9" fmla="*/ 0 h 25"/>
                <a:gd name="T10" fmla="*/ 16 w 19"/>
                <a:gd name="T11" fmla="*/ 0 h 25"/>
                <a:gd name="T12" fmla="*/ 17 w 19"/>
                <a:gd name="T13" fmla="*/ 1 h 25"/>
                <a:gd name="T14" fmla="*/ 17 w 19"/>
                <a:gd name="T15" fmla="*/ 3 h 25"/>
                <a:gd name="T16" fmla="*/ 19 w 19"/>
                <a:gd name="T17" fmla="*/ 4 h 25"/>
                <a:gd name="T18" fmla="*/ 19 w 19"/>
                <a:gd name="T19" fmla="*/ 4 h 25"/>
                <a:gd name="T20" fmla="*/ 17 w 19"/>
                <a:gd name="T21" fmla="*/ 5 h 25"/>
                <a:gd name="T22" fmla="*/ 17 w 19"/>
                <a:gd name="T23" fmla="*/ 5 h 25"/>
                <a:gd name="T24" fmla="*/ 16 w 19"/>
                <a:gd name="T25" fmla="*/ 7 h 25"/>
                <a:gd name="T26" fmla="*/ 14 w 19"/>
                <a:gd name="T27" fmla="*/ 5 h 25"/>
                <a:gd name="T28" fmla="*/ 14 w 19"/>
                <a:gd name="T29" fmla="*/ 5 h 25"/>
                <a:gd name="T30" fmla="*/ 13 w 19"/>
                <a:gd name="T31" fmla="*/ 4 h 25"/>
                <a:gd name="T32" fmla="*/ 12 w 19"/>
                <a:gd name="T33" fmla="*/ 4 h 25"/>
                <a:gd name="T34" fmla="*/ 12 w 19"/>
                <a:gd name="T35" fmla="*/ 4 h 25"/>
                <a:gd name="T36" fmla="*/ 10 w 19"/>
                <a:gd name="T37" fmla="*/ 4 h 25"/>
                <a:gd name="T38" fmla="*/ 10 w 19"/>
                <a:gd name="T39" fmla="*/ 7 h 25"/>
                <a:gd name="T40" fmla="*/ 9 w 19"/>
                <a:gd name="T41" fmla="*/ 8 h 25"/>
                <a:gd name="T42" fmla="*/ 9 w 19"/>
                <a:gd name="T43" fmla="*/ 19 h 25"/>
                <a:gd name="T44" fmla="*/ 9 w 19"/>
                <a:gd name="T45" fmla="*/ 22 h 25"/>
                <a:gd name="T46" fmla="*/ 9 w 19"/>
                <a:gd name="T47" fmla="*/ 22 h 25"/>
                <a:gd name="T48" fmla="*/ 9 w 19"/>
                <a:gd name="T49" fmla="*/ 24 h 25"/>
                <a:gd name="T50" fmla="*/ 10 w 19"/>
                <a:gd name="T51" fmla="*/ 24 h 25"/>
                <a:gd name="T52" fmla="*/ 12 w 19"/>
                <a:gd name="T53" fmla="*/ 25 h 25"/>
                <a:gd name="T54" fmla="*/ 13 w 19"/>
                <a:gd name="T55" fmla="*/ 25 h 25"/>
                <a:gd name="T56" fmla="*/ 13 w 19"/>
                <a:gd name="T57" fmla="*/ 25 h 25"/>
                <a:gd name="T58" fmla="*/ 0 w 19"/>
                <a:gd name="T59" fmla="*/ 25 h 25"/>
                <a:gd name="T60" fmla="*/ 0 w 19"/>
                <a:gd name="T61" fmla="*/ 25 h 25"/>
                <a:gd name="T62" fmla="*/ 2 w 19"/>
                <a:gd name="T63" fmla="*/ 25 h 25"/>
                <a:gd name="T64" fmla="*/ 3 w 19"/>
                <a:gd name="T65" fmla="*/ 24 h 25"/>
                <a:gd name="T66" fmla="*/ 3 w 19"/>
                <a:gd name="T67" fmla="*/ 24 h 25"/>
                <a:gd name="T68" fmla="*/ 3 w 19"/>
                <a:gd name="T69" fmla="*/ 22 h 25"/>
                <a:gd name="T70" fmla="*/ 3 w 19"/>
                <a:gd name="T71" fmla="*/ 22 h 25"/>
                <a:gd name="T72" fmla="*/ 3 w 19"/>
                <a:gd name="T73" fmla="*/ 19 h 25"/>
                <a:gd name="T74" fmla="*/ 3 w 19"/>
                <a:gd name="T75" fmla="*/ 11 h 25"/>
                <a:gd name="T76" fmla="*/ 3 w 19"/>
                <a:gd name="T77" fmla="*/ 7 h 25"/>
                <a:gd name="T78" fmla="*/ 3 w 19"/>
                <a:gd name="T79" fmla="*/ 4 h 25"/>
                <a:gd name="T80" fmla="*/ 3 w 19"/>
                <a:gd name="T81" fmla="*/ 4 h 25"/>
                <a:gd name="T82" fmla="*/ 3 w 19"/>
                <a:gd name="T83" fmla="*/ 4 h 25"/>
                <a:gd name="T84" fmla="*/ 2 w 19"/>
                <a:gd name="T85" fmla="*/ 3 h 25"/>
                <a:gd name="T86" fmla="*/ 2 w 19"/>
                <a:gd name="T87" fmla="*/ 3 h 25"/>
                <a:gd name="T88" fmla="*/ 0 w 19"/>
                <a:gd name="T89" fmla="*/ 3 h 25"/>
                <a:gd name="T90" fmla="*/ 0 w 19"/>
                <a:gd name="T91" fmla="*/ 4 h 25"/>
                <a:gd name="T92" fmla="*/ 0 w 19"/>
                <a:gd name="T93" fmla="*/ 3 h 25"/>
                <a:gd name="T94" fmla="*/ 7 w 19"/>
                <a:gd name="T95" fmla="*/ 0 h 25"/>
                <a:gd name="T96" fmla="*/ 9 w 19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5"/>
                <a:gd name="T149" fmla="*/ 19 w 19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5">
                  <a:moveTo>
                    <a:pt x="9" y="0"/>
                  </a:moveTo>
                  <a:lnTo>
                    <a:pt x="9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5" name="Freeform 231"/>
            <p:cNvSpPr>
              <a:spLocks/>
            </p:cNvSpPr>
            <p:nvPr/>
          </p:nvSpPr>
          <p:spPr bwMode="auto">
            <a:xfrm>
              <a:off x="2284" y="2826"/>
              <a:ext cx="43" cy="38"/>
            </a:xfrm>
            <a:custGeom>
              <a:avLst/>
              <a:gdLst>
                <a:gd name="T0" fmla="*/ 17 w 43"/>
                <a:gd name="T1" fmla="*/ 0 h 38"/>
                <a:gd name="T2" fmla="*/ 29 w 43"/>
                <a:gd name="T3" fmla="*/ 29 h 38"/>
                <a:gd name="T4" fmla="*/ 35 w 43"/>
                <a:gd name="T5" fmla="*/ 7 h 38"/>
                <a:gd name="T6" fmla="*/ 36 w 43"/>
                <a:gd name="T7" fmla="*/ 4 h 38"/>
                <a:gd name="T8" fmla="*/ 36 w 43"/>
                <a:gd name="T9" fmla="*/ 3 h 38"/>
                <a:gd name="T10" fmla="*/ 36 w 43"/>
                <a:gd name="T11" fmla="*/ 1 h 38"/>
                <a:gd name="T12" fmla="*/ 35 w 43"/>
                <a:gd name="T13" fmla="*/ 1 h 38"/>
                <a:gd name="T14" fmla="*/ 34 w 43"/>
                <a:gd name="T15" fmla="*/ 1 h 38"/>
                <a:gd name="T16" fmla="*/ 32 w 43"/>
                <a:gd name="T17" fmla="*/ 1 h 38"/>
                <a:gd name="T18" fmla="*/ 32 w 43"/>
                <a:gd name="T19" fmla="*/ 1 h 38"/>
                <a:gd name="T20" fmla="*/ 32 w 43"/>
                <a:gd name="T21" fmla="*/ 1 h 38"/>
                <a:gd name="T22" fmla="*/ 32 w 43"/>
                <a:gd name="T23" fmla="*/ 0 h 38"/>
                <a:gd name="T24" fmla="*/ 43 w 43"/>
                <a:gd name="T25" fmla="*/ 0 h 38"/>
                <a:gd name="T26" fmla="*/ 43 w 43"/>
                <a:gd name="T27" fmla="*/ 1 h 38"/>
                <a:gd name="T28" fmla="*/ 42 w 43"/>
                <a:gd name="T29" fmla="*/ 1 h 38"/>
                <a:gd name="T30" fmla="*/ 41 w 43"/>
                <a:gd name="T31" fmla="*/ 1 h 38"/>
                <a:gd name="T32" fmla="*/ 39 w 43"/>
                <a:gd name="T33" fmla="*/ 1 h 38"/>
                <a:gd name="T34" fmla="*/ 39 w 43"/>
                <a:gd name="T35" fmla="*/ 3 h 38"/>
                <a:gd name="T36" fmla="*/ 38 w 43"/>
                <a:gd name="T37" fmla="*/ 4 h 38"/>
                <a:gd name="T38" fmla="*/ 36 w 43"/>
                <a:gd name="T39" fmla="*/ 7 h 38"/>
                <a:gd name="T40" fmla="*/ 28 w 43"/>
                <a:gd name="T41" fmla="*/ 38 h 38"/>
                <a:gd name="T42" fmla="*/ 28 w 43"/>
                <a:gd name="T43" fmla="*/ 38 h 38"/>
                <a:gd name="T44" fmla="*/ 15 w 43"/>
                <a:gd name="T45" fmla="*/ 7 h 38"/>
                <a:gd name="T46" fmla="*/ 8 w 43"/>
                <a:gd name="T47" fmla="*/ 29 h 38"/>
                <a:gd name="T48" fmla="*/ 8 w 43"/>
                <a:gd name="T49" fmla="*/ 32 h 38"/>
                <a:gd name="T50" fmla="*/ 8 w 43"/>
                <a:gd name="T51" fmla="*/ 34 h 38"/>
                <a:gd name="T52" fmla="*/ 8 w 43"/>
                <a:gd name="T53" fmla="*/ 35 h 38"/>
                <a:gd name="T54" fmla="*/ 8 w 43"/>
                <a:gd name="T55" fmla="*/ 35 h 38"/>
                <a:gd name="T56" fmla="*/ 10 w 43"/>
                <a:gd name="T57" fmla="*/ 35 h 38"/>
                <a:gd name="T58" fmla="*/ 11 w 43"/>
                <a:gd name="T59" fmla="*/ 36 h 38"/>
                <a:gd name="T60" fmla="*/ 11 w 43"/>
                <a:gd name="T61" fmla="*/ 36 h 38"/>
                <a:gd name="T62" fmla="*/ 0 w 43"/>
                <a:gd name="T63" fmla="*/ 36 h 38"/>
                <a:gd name="T64" fmla="*/ 0 w 43"/>
                <a:gd name="T65" fmla="*/ 36 h 38"/>
                <a:gd name="T66" fmla="*/ 1 w 43"/>
                <a:gd name="T67" fmla="*/ 35 h 38"/>
                <a:gd name="T68" fmla="*/ 3 w 43"/>
                <a:gd name="T69" fmla="*/ 35 h 38"/>
                <a:gd name="T70" fmla="*/ 4 w 43"/>
                <a:gd name="T71" fmla="*/ 35 h 38"/>
                <a:gd name="T72" fmla="*/ 4 w 43"/>
                <a:gd name="T73" fmla="*/ 34 h 38"/>
                <a:gd name="T74" fmla="*/ 5 w 43"/>
                <a:gd name="T75" fmla="*/ 32 h 38"/>
                <a:gd name="T76" fmla="*/ 7 w 43"/>
                <a:gd name="T77" fmla="*/ 31 h 38"/>
                <a:gd name="T78" fmla="*/ 14 w 43"/>
                <a:gd name="T79" fmla="*/ 4 h 38"/>
                <a:gd name="T80" fmla="*/ 12 w 43"/>
                <a:gd name="T81" fmla="*/ 3 h 38"/>
                <a:gd name="T82" fmla="*/ 11 w 43"/>
                <a:gd name="T83" fmla="*/ 1 h 38"/>
                <a:gd name="T84" fmla="*/ 10 w 43"/>
                <a:gd name="T85" fmla="*/ 1 h 38"/>
                <a:gd name="T86" fmla="*/ 8 w 43"/>
                <a:gd name="T87" fmla="*/ 1 h 38"/>
                <a:gd name="T88" fmla="*/ 8 w 43"/>
                <a:gd name="T89" fmla="*/ 0 h 38"/>
                <a:gd name="T90" fmla="*/ 17 w 43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2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6" name="Freeform 232"/>
            <p:cNvSpPr>
              <a:spLocks noEditPoints="1"/>
            </p:cNvSpPr>
            <p:nvPr/>
          </p:nvSpPr>
          <p:spPr bwMode="auto">
            <a:xfrm>
              <a:off x="2326" y="2825"/>
              <a:ext cx="38" cy="39"/>
            </a:xfrm>
            <a:custGeom>
              <a:avLst/>
              <a:gdLst>
                <a:gd name="T0" fmla="*/ 25 w 38"/>
                <a:gd name="T1" fmla="*/ 0 h 39"/>
                <a:gd name="T2" fmla="*/ 28 w 38"/>
                <a:gd name="T3" fmla="*/ 1 h 39"/>
                <a:gd name="T4" fmla="*/ 31 w 38"/>
                <a:gd name="T5" fmla="*/ 1 h 39"/>
                <a:gd name="T6" fmla="*/ 34 w 38"/>
                <a:gd name="T7" fmla="*/ 4 h 39"/>
                <a:gd name="T8" fmla="*/ 35 w 38"/>
                <a:gd name="T9" fmla="*/ 7 h 39"/>
                <a:gd name="T10" fmla="*/ 36 w 38"/>
                <a:gd name="T11" fmla="*/ 9 h 39"/>
                <a:gd name="T12" fmla="*/ 38 w 38"/>
                <a:gd name="T13" fmla="*/ 12 h 39"/>
                <a:gd name="T14" fmla="*/ 36 w 38"/>
                <a:gd name="T15" fmla="*/ 19 h 39"/>
                <a:gd name="T16" fmla="*/ 34 w 38"/>
                <a:gd name="T17" fmla="*/ 25 h 39"/>
                <a:gd name="T18" fmla="*/ 29 w 38"/>
                <a:gd name="T19" fmla="*/ 30 h 39"/>
                <a:gd name="T20" fmla="*/ 25 w 38"/>
                <a:gd name="T21" fmla="*/ 35 h 39"/>
                <a:gd name="T22" fmla="*/ 20 w 38"/>
                <a:gd name="T23" fmla="*/ 37 h 39"/>
                <a:gd name="T24" fmla="*/ 13 w 38"/>
                <a:gd name="T25" fmla="*/ 39 h 39"/>
                <a:gd name="T26" fmla="*/ 10 w 38"/>
                <a:gd name="T27" fmla="*/ 37 h 39"/>
                <a:gd name="T28" fmla="*/ 6 w 38"/>
                <a:gd name="T29" fmla="*/ 36 h 39"/>
                <a:gd name="T30" fmla="*/ 4 w 38"/>
                <a:gd name="T31" fmla="*/ 35 h 39"/>
                <a:gd name="T32" fmla="*/ 1 w 38"/>
                <a:gd name="T33" fmla="*/ 32 h 39"/>
                <a:gd name="T34" fmla="*/ 1 w 38"/>
                <a:gd name="T35" fmla="*/ 29 h 39"/>
                <a:gd name="T36" fmla="*/ 0 w 38"/>
                <a:gd name="T37" fmla="*/ 26 h 39"/>
                <a:gd name="T38" fmla="*/ 1 w 38"/>
                <a:gd name="T39" fmla="*/ 21 h 39"/>
                <a:gd name="T40" fmla="*/ 3 w 38"/>
                <a:gd name="T41" fmla="*/ 15 h 39"/>
                <a:gd name="T42" fmla="*/ 6 w 38"/>
                <a:gd name="T43" fmla="*/ 11 h 39"/>
                <a:gd name="T44" fmla="*/ 8 w 38"/>
                <a:gd name="T45" fmla="*/ 7 h 39"/>
                <a:gd name="T46" fmla="*/ 13 w 38"/>
                <a:gd name="T47" fmla="*/ 4 h 39"/>
                <a:gd name="T48" fmla="*/ 17 w 38"/>
                <a:gd name="T49" fmla="*/ 2 h 39"/>
                <a:gd name="T50" fmla="*/ 21 w 38"/>
                <a:gd name="T51" fmla="*/ 1 h 39"/>
                <a:gd name="T52" fmla="*/ 25 w 38"/>
                <a:gd name="T53" fmla="*/ 0 h 39"/>
                <a:gd name="T54" fmla="*/ 24 w 38"/>
                <a:gd name="T55" fmla="*/ 1 h 39"/>
                <a:gd name="T56" fmla="*/ 21 w 38"/>
                <a:gd name="T57" fmla="*/ 1 h 39"/>
                <a:gd name="T58" fmla="*/ 18 w 38"/>
                <a:gd name="T59" fmla="*/ 2 h 39"/>
                <a:gd name="T60" fmla="*/ 15 w 38"/>
                <a:gd name="T61" fmla="*/ 4 h 39"/>
                <a:gd name="T62" fmla="*/ 13 w 38"/>
                <a:gd name="T63" fmla="*/ 7 h 39"/>
                <a:gd name="T64" fmla="*/ 11 w 38"/>
                <a:gd name="T65" fmla="*/ 11 h 39"/>
                <a:gd name="T66" fmla="*/ 8 w 38"/>
                <a:gd name="T67" fmla="*/ 15 h 39"/>
                <a:gd name="T68" fmla="*/ 7 w 38"/>
                <a:gd name="T69" fmla="*/ 22 h 39"/>
                <a:gd name="T70" fmla="*/ 6 w 38"/>
                <a:gd name="T71" fmla="*/ 28 h 39"/>
                <a:gd name="T72" fmla="*/ 6 w 38"/>
                <a:gd name="T73" fmla="*/ 30 h 39"/>
                <a:gd name="T74" fmla="*/ 8 w 38"/>
                <a:gd name="T75" fmla="*/ 35 h 39"/>
                <a:gd name="T76" fmla="*/ 10 w 38"/>
                <a:gd name="T77" fmla="*/ 36 h 39"/>
                <a:gd name="T78" fmla="*/ 14 w 38"/>
                <a:gd name="T79" fmla="*/ 37 h 39"/>
                <a:gd name="T80" fmla="*/ 17 w 38"/>
                <a:gd name="T81" fmla="*/ 37 h 39"/>
                <a:gd name="T82" fmla="*/ 20 w 38"/>
                <a:gd name="T83" fmla="*/ 36 h 39"/>
                <a:gd name="T84" fmla="*/ 21 w 38"/>
                <a:gd name="T85" fmla="*/ 35 h 39"/>
                <a:gd name="T86" fmla="*/ 24 w 38"/>
                <a:gd name="T87" fmla="*/ 32 h 39"/>
                <a:gd name="T88" fmla="*/ 27 w 38"/>
                <a:gd name="T89" fmla="*/ 28 h 39"/>
                <a:gd name="T90" fmla="*/ 29 w 38"/>
                <a:gd name="T91" fmla="*/ 22 h 39"/>
                <a:gd name="T92" fmla="*/ 31 w 38"/>
                <a:gd name="T93" fmla="*/ 16 h 39"/>
                <a:gd name="T94" fmla="*/ 32 w 38"/>
                <a:gd name="T95" fmla="*/ 11 h 39"/>
                <a:gd name="T96" fmla="*/ 31 w 38"/>
                <a:gd name="T97" fmla="*/ 7 h 39"/>
                <a:gd name="T98" fmla="*/ 29 w 38"/>
                <a:gd name="T99" fmla="*/ 4 h 39"/>
                <a:gd name="T100" fmla="*/ 28 w 38"/>
                <a:gd name="T101" fmla="*/ 2 h 39"/>
                <a:gd name="T102" fmla="*/ 24 w 38"/>
                <a:gd name="T103" fmla="*/ 1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39"/>
                <a:gd name="T158" fmla="*/ 38 w 38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39">
                  <a:moveTo>
                    <a:pt x="25" y="0"/>
                  </a:moveTo>
                  <a:lnTo>
                    <a:pt x="28" y="1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4" y="25"/>
                  </a:lnTo>
                  <a:lnTo>
                    <a:pt x="29" y="30"/>
                  </a:lnTo>
                  <a:lnTo>
                    <a:pt x="25" y="35"/>
                  </a:lnTo>
                  <a:lnTo>
                    <a:pt x="20" y="37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24" y="1"/>
                  </a:moveTo>
                  <a:lnTo>
                    <a:pt x="21" y="1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22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7" y="28"/>
                  </a:lnTo>
                  <a:lnTo>
                    <a:pt x="29" y="22"/>
                  </a:lnTo>
                  <a:lnTo>
                    <a:pt x="31" y="16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7" name="Freeform 233"/>
            <p:cNvSpPr>
              <a:spLocks/>
            </p:cNvSpPr>
            <p:nvPr/>
          </p:nvSpPr>
          <p:spPr bwMode="auto">
            <a:xfrm>
              <a:off x="2362" y="2826"/>
              <a:ext cx="55" cy="36"/>
            </a:xfrm>
            <a:custGeom>
              <a:avLst/>
              <a:gdLst>
                <a:gd name="T0" fmla="*/ 19 w 55"/>
                <a:gd name="T1" fmla="*/ 0 h 36"/>
                <a:gd name="T2" fmla="*/ 23 w 55"/>
                <a:gd name="T3" fmla="*/ 31 h 36"/>
                <a:gd name="T4" fmla="*/ 47 w 55"/>
                <a:gd name="T5" fmla="*/ 0 h 36"/>
                <a:gd name="T6" fmla="*/ 55 w 55"/>
                <a:gd name="T7" fmla="*/ 0 h 36"/>
                <a:gd name="T8" fmla="*/ 55 w 55"/>
                <a:gd name="T9" fmla="*/ 1 h 36"/>
                <a:gd name="T10" fmla="*/ 52 w 55"/>
                <a:gd name="T11" fmla="*/ 1 h 36"/>
                <a:gd name="T12" fmla="*/ 51 w 55"/>
                <a:gd name="T13" fmla="*/ 1 h 36"/>
                <a:gd name="T14" fmla="*/ 50 w 55"/>
                <a:gd name="T15" fmla="*/ 1 h 36"/>
                <a:gd name="T16" fmla="*/ 50 w 55"/>
                <a:gd name="T17" fmla="*/ 3 h 36"/>
                <a:gd name="T18" fmla="*/ 48 w 55"/>
                <a:gd name="T19" fmla="*/ 4 h 36"/>
                <a:gd name="T20" fmla="*/ 48 w 55"/>
                <a:gd name="T21" fmla="*/ 7 h 36"/>
                <a:gd name="T22" fmla="*/ 41 w 55"/>
                <a:gd name="T23" fmla="*/ 31 h 36"/>
                <a:gd name="T24" fmla="*/ 41 w 55"/>
                <a:gd name="T25" fmla="*/ 32 h 36"/>
                <a:gd name="T26" fmla="*/ 41 w 55"/>
                <a:gd name="T27" fmla="*/ 34 h 36"/>
                <a:gd name="T28" fmla="*/ 41 w 55"/>
                <a:gd name="T29" fmla="*/ 35 h 36"/>
                <a:gd name="T30" fmla="*/ 41 w 55"/>
                <a:gd name="T31" fmla="*/ 35 h 36"/>
                <a:gd name="T32" fmla="*/ 42 w 55"/>
                <a:gd name="T33" fmla="*/ 35 h 36"/>
                <a:gd name="T34" fmla="*/ 44 w 55"/>
                <a:gd name="T35" fmla="*/ 36 h 36"/>
                <a:gd name="T36" fmla="*/ 45 w 55"/>
                <a:gd name="T37" fmla="*/ 36 h 36"/>
                <a:gd name="T38" fmla="*/ 45 w 55"/>
                <a:gd name="T39" fmla="*/ 36 h 36"/>
                <a:gd name="T40" fmla="*/ 30 w 55"/>
                <a:gd name="T41" fmla="*/ 36 h 36"/>
                <a:gd name="T42" fmla="*/ 30 w 55"/>
                <a:gd name="T43" fmla="*/ 36 h 36"/>
                <a:gd name="T44" fmla="*/ 30 w 55"/>
                <a:gd name="T45" fmla="*/ 36 h 36"/>
                <a:gd name="T46" fmla="*/ 33 w 55"/>
                <a:gd name="T47" fmla="*/ 35 h 36"/>
                <a:gd name="T48" fmla="*/ 34 w 55"/>
                <a:gd name="T49" fmla="*/ 35 h 36"/>
                <a:gd name="T50" fmla="*/ 34 w 55"/>
                <a:gd name="T51" fmla="*/ 35 h 36"/>
                <a:gd name="T52" fmla="*/ 35 w 55"/>
                <a:gd name="T53" fmla="*/ 34 h 36"/>
                <a:gd name="T54" fmla="*/ 35 w 55"/>
                <a:gd name="T55" fmla="*/ 32 h 36"/>
                <a:gd name="T56" fmla="*/ 37 w 55"/>
                <a:gd name="T57" fmla="*/ 28 h 36"/>
                <a:gd name="T58" fmla="*/ 42 w 55"/>
                <a:gd name="T59" fmla="*/ 7 h 36"/>
                <a:gd name="T60" fmla="*/ 21 w 55"/>
                <a:gd name="T61" fmla="*/ 36 h 36"/>
                <a:gd name="T62" fmla="*/ 20 w 55"/>
                <a:gd name="T63" fmla="*/ 36 h 36"/>
                <a:gd name="T64" fmla="*/ 16 w 55"/>
                <a:gd name="T65" fmla="*/ 7 h 36"/>
                <a:gd name="T66" fmla="*/ 9 w 55"/>
                <a:gd name="T67" fmla="*/ 29 h 36"/>
                <a:gd name="T68" fmla="*/ 9 w 55"/>
                <a:gd name="T69" fmla="*/ 32 h 36"/>
                <a:gd name="T70" fmla="*/ 9 w 55"/>
                <a:gd name="T71" fmla="*/ 34 h 36"/>
                <a:gd name="T72" fmla="*/ 9 w 55"/>
                <a:gd name="T73" fmla="*/ 35 h 36"/>
                <a:gd name="T74" fmla="*/ 9 w 55"/>
                <a:gd name="T75" fmla="*/ 35 h 36"/>
                <a:gd name="T76" fmla="*/ 10 w 55"/>
                <a:gd name="T77" fmla="*/ 35 h 36"/>
                <a:gd name="T78" fmla="*/ 13 w 55"/>
                <a:gd name="T79" fmla="*/ 36 h 36"/>
                <a:gd name="T80" fmla="*/ 12 w 55"/>
                <a:gd name="T81" fmla="*/ 36 h 36"/>
                <a:gd name="T82" fmla="*/ 0 w 55"/>
                <a:gd name="T83" fmla="*/ 36 h 36"/>
                <a:gd name="T84" fmla="*/ 0 w 55"/>
                <a:gd name="T85" fmla="*/ 36 h 36"/>
                <a:gd name="T86" fmla="*/ 2 w 55"/>
                <a:gd name="T87" fmla="*/ 36 h 36"/>
                <a:gd name="T88" fmla="*/ 3 w 55"/>
                <a:gd name="T89" fmla="*/ 35 h 36"/>
                <a:gd name="T90" fmla="*/ 5 w 55"/>
                <a:gd name="T91" fmla="*/ 35 h 36"/>
                <a:gd name="T92" fmla="*/ 6 w 55"/>
                <a:gd name="T93" fmla="*/ 34 h 36"/>
                <a:gd name="T94" fmla="*/ 7 w 55"/>
                <a:gd name="T95" fmla="*/ 31 h 36"/>
                <a:gd name="T96" fmla="*/ 14 w 55"/>
                <a:gd name="T97" fmla="*/ 3 h 36"/>
                <a:gd name="T98" fmla="*/ 14 w 55"/>
                <a:gd name="T99" fmla="*/ 1 h 36"/>
                <a:gd name="T100" fmla="*/ 13 w 55"/>
                <a:gd name="T101" fmla="*/ 1 h 36"/>
                <a:gd name="T102" fmla="*/ 12 w 55"/>
                <a:gd name="T103" fmla="*/ 1 h 36"/>
                <a:gd name="T104" fmla="*/ 10 w 55"/>
                <a:gd name="T105" fmla="*/ 1 h 36"/>
                <a:gd name="T106" fmla="*/ 10 w 55"/>
                <a:gd name="T107" fmla="*/ 0 h 36"/>
                <a:gd name="T108" fmla="*/ 19 w 55"/>
                <a:gd name="T109" fmla="*/ 0 h 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"/>
                <a:gd name="T166" fmla="*/ 0 h 36"/>
                <a:gd name="T167" fmla="*/ 55 w 55"/>
                <a:gd name="T168" fmla="*/ 36 h 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" h="36">
                  <a:moveTo>
                    <a:pt x="19" y="0"/>
                  </a:moveTo>
                  <a:lnTo>
                    <a:pt x="23" y="3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30" y="36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16" y="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8" name="Freeform 234"/>
            <p:cNvSpPr>
              <a:spLocks/>
            </p:cNvSpPr>
            <p:nvPr/>
          </p:nvSpPr>
          <p:spPr bwMode="auto">
            <a:xfrm>
              <a:off x="2409" y="2826"/>
              <a:ext cx="25" cy="36"/>
            </a:xfrm>
            <a:custGeom>
              <a:avLst/>
              <a:gdLst>
                <a:gd name="T0" fmla="*/ 15 w 25"/>
                <a:gd name="T1" fmla="*/ 36 h 36"/>
                <a:gd name="T2" fmla="*/ 15 w 25"/>
                <a:gd name="T3" fmla="*/ 36 h 36"/>
                <a:gd name="T4" fmla="*/ 0 w 25"/>
                <a:gd name="T5" fmla="*/ 36 h 36"/>
                <a:gd name="T6" fmla="*/ 1 w 25"/>
                <a:gd name="T7" fmla="*/ 36 h 36"/>
                <a:gd name="T8" fmla="*/ 3 w 25"/>
                <a:gd name="T9" fmla="*/ 35 h 36"/>
                <a:gd name="T10" fmla="*/ 4 w 25"/>
                <a:gd name="T11" fmla="*/ 35 h 36"/>
                <a:gd name="T12" fmla="*/ 5 w 25"/>
                <a:gd name="T13" fmla="*/ 35 h 36"/>
                <a:gd name="T14" fmla="*/ 5 w 25"/>
                <a:gd name="T15" fmla="*/ 34 h 36"/>
                <a:gd name="T16" fmla="*/ 7 w 25"/>
                <a:gd name="T17" fmla="*/ 32 h 36"/>
                <a:gd name="T18" fmla="*/ 7 w 25"/>
                <a:gd name="T19" fmla="*/ 29 h 36"/>
                <a:gd name="T20" fmla="*/ 14 w 25"/>
                <a:gd name="T21" fmla="*/ 7 h 36"/>
                <a:gd name="T22" fmla="*/ 14 w 25"/>
                <a:gd name="T23" fmla="*/ 4 h 36"/>
                <a:gd name="T24" fmla="*/ 14 w 25"/>
                <a:gd name="T25" fmla="*/ 3 h 36"/>
                <a:gd name="T26" fmla="*/ 14 w 25"/>
                <a:gd name="T27" fmla="*/ 3 h 36"/>
                <a:gd name="T28" fmla="*/ 14 w 25"/>
                <a:gd name="T29" fmla="*/ 1 h 36"/>
                <a:gd name="T30" fmla="*/ 14 w 25"/>
                <a:gd name="T31" fmla="*/ 1 h 36"/>
                <a:gd name="T32" fmla="*/ 12 w 25"/>
                <a:gd name="T33" fmla="*/ 1 h 36"/>
                <a:gd name="T34" fmla="*/ 12 w 25"/>
                <a:gd name="T35" fmla="*/ 1 h 36"/>
                <a:gd name="T36" fmla="*/ 10 w 25"/>
                <a:gd name="T37" fmla="*/ 1 h 36"/>
                <a:gd name="T38" fmla="*/ 11 w 25"/>
                <a:gd name="T39" fmla="*/ 0 h 36"/>
                <a:gd name="T40" fmla="*/ 25 w 25"/>
                <a:gd name="T41" fmla="*/ 0 h 36"/>
                <a:gd name="T42" fmla="*/ 25 w 25"/>
                <a:gd name="T43" fmla="*/ 1 h 36"/>
                <a:gd name="T44" fmla="*/ 24 w 25"/>
                <a:gd name="T45" fmla="*/ 1 h 36"/>
                <a:gd name="T46" fmla="*/ 22 w 25"/>
                <a:gd name="T47" fmla="*/ 1 h 36"/>
                <a:gd name="T48" fmla="*/ 21 w 25"/>
                <a:gd name="T49" fmla="*/ 1 h 36"/>
                <a:gd name="T50" fmla="*/ 19 w 25"/>
                <a:gd name="T51" fmla="*/ 3 h 36"/>
                <a:gd name="T52" fmla="*/ 19 w 25"/>
                <a:gd name="T53" fmla="*/ 4 h 36"/>
                <a:gd name="T54" fmla="*/ 18 w 25"/>
                <a:gd name="T55" fmla="*/ 8 h 36"/>
                <a:gd name="T56" fmla="*/ 12 w 25"/>
                <a:gd name="T57" fmla="*/ 31 h 36"/>
                <a:gd name="T58" fmla="*/ 11 w 25"/>
                <a:gd name="T59" fmla="*/ 32 h 36"/>
                <a:gd name="T60" fmla="*/ 11 w 25"/>
                <a:gd name="T61" fmla="*/ 34 h 36"/>
                <a:gd name="T62" fmla="*/ 11 w 25"/>
                <a:gd name="T63" fmla="*/ 34 h 36"/>
                <a:gd name="T64" fmla="*/ 11 w 25"/>
                <a:gd name="T65" fmla="*/ 35 h 36"/>
                <a:gd name="T66" fmla="*/ 12 w 25"/>
                <a:gd name="T67" fmla="*/ 35 h 36"/>
                <a:gd name="T68" fmla="*/ 12 w 25"/>
                <a:gd name="T69" fmla="*/ 35 h 36"/>
                <a:gd name="T70" fmla="*/ 14 w 25"/>
                <a:gd name="T71" fmla="*/ 35 h 36"/>
                <a:gd name="T72" fmla="*/ 15 w 25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36"/>
                <a:gd name="T113" fmla="*/ 25 w 25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36">
                  <a:moveTo>
                    <a:pt x="15" y="36"/>
                  </a:moveTo>
                  <a:lnTo>
                    <a:pt x="15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8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9" name="Freeform 235"/>
            <p:cNvSpPr>
              <a:spLocks/>
            </p:cNvSpPr>
            <p:nvPr/>
          </p:nvSpPr>
          <p:spPr bwMode="auto">
            <a:xfrm>
              <a:off x="2427" y="2826"/>
              <a:ext cx="43" cy="38"/>
            </a:xfrm>
            <a:custGeom>
              <a:avLst/>
              <a:gdLst>
                <a:gd name="T0" fmla="*/ 17 w 43"/>
                <a:gd name="T1" fmla="*/ 0 h 38"/>
                <a:gd name="T2" fmla="*/ 29 w 43"/>
                <a:gd name="T3" fmla="*/ 29 h 38"/>
                <a:gd name="T4" fmla="*/ 35 w 43"/>
                <a:gd name="T5" fmla="*/ 7 h 38"/>
                <a:gd name="T6" fmla="*/ 36 w 43"/>
                <a:gd name="T7" fmla="*/ 4 h 38"/>
                <a:gd name="T8" fmla="*/ 36 w 43"/>
                <a:gd name="T9" fmla="*/ 3 h 38"/>
                <a:gd name="T10" fmla="*/ 36 w 43"/>
                <a:gd name="T11" fmla="*/ 1 h 38"/>
                <a:gd name="T12" fmla="*/ 35 w 43"/>
                <a:gd name="T13" fmla="*/ 1 h 38"/>
                <a:gd name="T14" fmla="*/ 35 w 43"/>
                <a:gd name="T15" fmla="*/ 1 h 38"/>
                <a:gd name="T16" fmla="*/ 32 w 43"/>
                <a:gd name="T17" fmla="*/ 1 h 38"/>
                <a:gd name="T18" fmla="*/ 32 w 43"/>
                <a:gd name="T19" fmla="*/ 1 h 38"/>
                <a:gd name="T20" fmla="*/ 32 w 43"/>
                <a:gd name="T21" fmla="*/ 1 h 38"/>
                <a:gd name="T22" fmla="*/ 32 w 43"/>
                <a:gd name="T23" fmla="*/ 0 h 38"/>
                <a:gd name="T24" fmla="*/ 43 w 43"/>
                <a:gd name="T25" fmla="*/ 0 h 38"/>
                <a:gd name="T26" fmla="*/ 43 w 43"/>
                <a:gd name="T27" fmla="*/ 1 h 38"/>
                <a:gd name="T28" fmla="*/ 42 w 43"/>
                <a:gd name="T29" fmla="*/ 1 h 38"/>
                <a:gd name="T30" fmla="*/ 41 w 43"/>
                <a:gd name="T31" fmla="*/ 1 h 38"/>
                <a:gd name="T32" fmla="*/ 39 w 43"/>
                <a:gd name="T33" fmla="*/ 1 h 38"/>
                <a:gd name="T34" fmla="*/ 39 w 43"/>
                <a:gd name="T35" fmla="*/ 3 h 38"/>
                <a:gd name="T36" fmla="*/ 38 w 43"/>
                <a:gd name="T37" fmla="*/ 4 h 38"/>
                <a:gd name="T38" fmla="*/ 38 w 43"/>
                <a:gd name="T39" fmla="*/ 7 h 38"/>
                <a:gd name="T40" fmla="*/ 28 w 43"/>
                <a:gd name="T41" fmla="*/ 38 h 38"/>
                <a:gd name="T42" fmla="*/ 28 w 43"/>
                <a:gd name="T43" fmla="*/ 38 h 38"/>
                <a:gd name="T44" fmla="*/ 15 w 43"/>
                <a:gd name="T45" fmla="*/ 7 h 38"/>
                <a:gd name="T46" fmla="*/ 8 w 43"/>
                <a:gd name="T47" fmla="*/ 29 h 38"/>
                <a:gd name="T48" fmla="*/ 8 w 43"/>
                <a:gd name="T49" fmla="*/ 32 h 38"/>
                <a:gd name="T50" fmla="*/ 8 w 43"/>
                <a:gd name="T51" fmla="*/ 34 h 38"/>
                <a:gd name="T52" fmla="*/ 8 w 43"/>
                <a:gd name="T53" fmla="*/ 35 h 38"/>
                <a:gd name="T54" fmla="*/ 8 w 43"/>
                <a:gd name="T55" fmla="*/ 35 h 38"/>
                <a:gd name="T56" fmla="*/ 10 w 43"/>
                <a:gd name="T57" fmla="*/ 35 h 38"/>
                <a:gd name="T58" fmla="*/ 11 w 43"/>
                <a:gd name="T59" fmla="*/ 36 h 38"/>
                <a:gd name="T60" fmla="*/ 11 w 43"/>
                <a:gd name="T61" fmla="*/ 36 h 38"/>
                <a:gd name="T62" fmla="*/ 0 w 43"/>
                <a:gd name="T63" fmla="*/ 36 h 38"/>
                <a:gd name="T64" fmla="*/ 0 w 43"/>
                <a:gd name="T65" fmla="*/ 36 h 38"/>
                <a:gd name="T66" fmla="*/ 3 w 43"/>
                <a:gd name="T67" fmla="*/ 35 h 38"/>
                <a:gd name="T68" fmla="*/ 3 w 43"/>
                <a:gd name="T69" fmla="*/ 35 h 38"/>
                <a:gd name="T70" fmla="*/ 4 w 43"/>
                <a:gd name="T71" fmla="*/ 35 h 38"/>
                <a:gd name="T72" fmla="*/ 4 w 43"/>
                <a:gd name="T73" fmla="*/ 34 h 38"/>
                <a:gd name="T74" fmla="*/ 6 w 43"/>
                <a:gd name="T75" fmla="*/ 32 h 38"/>
                <a:gd name="T76" fmla="*/ 7 w 43"/>
                <a:gd name="T77" fmla="*/ 31 h 38"/>
                <a:gd name="T78" fmla="*/ 14 w 43"/>
                <a:gd name="T79" fmla="*/ 4 h 38"/>
                <a:gd name="T80" fmla="*/ 13 w 43"/>
                <a:gd name="T81" fmla="*/ 3 h 38"/>
                <a:gd name="T82" fmla="*/ 11 w 43"/>
                <a:gd name="T83" fmla="*/ 1 h 38"/>
                <a:gd name="T84" fmla="*/ 10 w 43"/>
                <a:gd name="T85" fmla="*/ 1 h 38"/>
                <a:gd name="T86" fmla="*/ 8 w 43"/>
                <a:gd name="T87" fmla="*/ 1 h 38"/>
                <a:gd name="T88" fmla="*/ 8 w 43"/>
                <a:gd name="T89" fmla="*/ 0 h 38"/>
                <a:gd name="T90" fmla="*/ 17 w 43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17" y="0"/>
                  </a:moveTo>
                  <a:lnTo>
                    <a:pt x="29" y="29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00" name="Freeform 236"/>
            <p:cNvSpPr>
              <a:spLocks noEditPoints="1"/>
            </p:cNvSpPr>
            <p:nvPr/>
          </p:nvSpPr>
          <p:spPr bwMode="auto">
            <a:xfrm>
              <a:off x="2462" y="2825"/>
              <a:ext cx="34" cy="37"/>
            </a:xfrm>
            <a:custGeom>
              <a:avLst/>
              <a:gdLst>
                <a:gd name="T0" fmla="*/ 32 w 34"/>
                <a:gd name="T1" fmla="*/ 0 h 37"/>
                <a:gd name="T2" fmla="*/ 29 w 34"/>
                <a:gd name="T3" fmla="*/ 30 h 37"/>
                <a:gd name="T4" fmla="*/ 29 w 34"/>
                <a:gd name="T5" fmla="*/ 33 h 37"/>
                <a:gd name="T6" fmla="*/ 29 w 34"/>
                <a:gd name="T7" fmla="*/ 33 h 37"/>
                <a:gd name="T8" fmla="*/ 29 w 34"/>
                <a:gd name="T9" fmla="*/ 35 h 37"/>
                <a:gd name="T10" fmla="*/ 29 w 34"/>
                <a:gd name="T11" fmla="*/ 35 h 37"/>
                <a:gd name="T12" fmla="*/ 29 w 34"/>
                <a:gd name="T13" fmla="*/ 36 h 37"/>
                <a:gd name="T14" fmla="*/ 31 w 34"/>
                <a:gd name="T15" fmla="*/ 36 h 37"/>
                <a:gd name="T16" fmla="*/ 32 w 34"/>
                <a:gd name="T17" fmla="*/ 36 h 37"/>
                <a:gd name="T18" fmla="*/ 34 w 34"/>
                <a:gd name="T19" fmla="*/ 37 h 37"/>
                <a:gd name="T20" fmla="*/ 34 w 34"/>
                <a:gd name="T21" fmla="*/ 37 h 37"/>
                <a:gd name="T22" fmla="*/ 18 w 34"/>
                <a:gd name="T23" fmla="*/ 37 h 37"/>
                <a:gd name="T24" fmla="*/ 20 w 34"/>
                <a:gd name="T25" fmla="*/ 37 h 37"/>
                <a:gd name="T26" fmla="*/ 20 w 34"/>
                <a:gd name="T27" fmla="*/ 37 h 37"/>
                <a:gd name="T28" fmla="*/ 21 w 34"/>
                <a:gd name="T29" fmla="*/ 36 h 37"/>
                <a:gd name="T30" fmla="*/ 22 w 34"/>
                <a:gd name="T31" fmla="*/ 36 h 37"/>
                <a:gd name="T32" fmla="*/ 24 w 34"/>
                <a:gd name="T33" fmla="*/ 36 h 37"/>
                <a:gd name="T34" fmla="*/ 24 w 34"/>
                <a:gd name="T35" fmla="*/ 35 h 37"/>
                <a:gd name="T36" fmla="*/ 24 w 34"/>
                <a:gd name="T37" fmla="*/ 33 h 37"/>
                <a:gd name="T38" fmla="*/ 24 w 34"/>
                <a:gd name="T39" fmla="*/ 30 h 37"/>
                <a:gd name="T40" fmla="*/ 25 w 34"/>
                <a:gd name="T41" fmla="*/ 26 h 37"/>
                <a:gd name="T42" fmla="*/ 14 w 34"/>
                <a:gd name="T43" fmla="*/ 26 h 37"/>
                <a:gd name="T44" fmla="*/ 10 w 34"/>
                <a:gd name="T45" fmla="*/ 30 h 37"/>
                <a:gd name="T46" fmla="*/ 8 w 34"/>
                <a:gd name="T47" fmla="*/ 32 h 37"/>
                <a:gd name="T48" fmla="*/ 8 w 34"/>
                <a:gd name="T49" fmla="*/ 33 h 37"/>
                <a:gd name="T50" fmla="*/ 8 w 34"/>
                <a:gd name="T51" fmla="*/ 35 h 37"/>
                <a:gd name="T52" fmla="*/ 8 w 34"/>
                <a:gd name="T53" fmla="*/ 35 h 37"/>
                <a:gd name="T54" fmla="*/ 8 w 34"/>
                <a:gd name="T55" fmla="*/ 36 h 37"/>
                <a:gd name="T56" fmla="*/ 8 w 34"/>
                <a:gd name="T57" fmla="*/ 36 h 37"/>
                <a:gd name="T58" fmla="*/ 10 w 34"/>
                <a:gd name="T59" fmla="*/ 36 h 37"/>
                <a:gd name="T60" fmla="*/ 11 w 34"/>
                <a:gd name="T61" fmla="*/ 37 h 37"/>
                <a:gd name="T62" fmla="*/ 11 w 34"/>
                <a:gd name="T63" fmla="*/ 37 h 37"/>
                <a:gd name="T64" fmla="*/ 0 w 34"/>
                <a:gd name="T65" fmla="*/ 37 h 37"/>
                <a:gd name="T66" fmla="*/ 0 w 34"/>
                <a:gd name="T67" fmla="*/ 37 h 37"/>
                <a:gd name="T68" fmla="*/ 1 w 34"/>
                <a:gd name="T69" fmla="*/ 36 h 37"/>
                <a:gd name="T70" fmla="*/ 4 w 34"/>
                <a:gd name="T71" fmla="*/ 36 h 37"/>
                <a:gd name="T72" fmla="*/ 6 w 34"/>
                <a:gd name="T73" fmla="*/ 33 h 37"/>
                <a:gd name="T74" fmla="*/ 8 w 34"/>
                <a:gd name="T75" fmla="*/ 30 h 37"/>
                <a:gd name="T76" fmla="*/ 31 w 34"/>
                <a:gd name="T77" fmla="*/ 0 h 37"/>
                <a:gd name="T78" fmla="*/ 32 w 34"/>
                <a:gd name="T79" fmla="*/ 0 h 37"/>
                <a:gd name="T80" fmla="*/ 27 w 34"/>
                <a:gd name="T81" fmla="*/ 9 h 37"/>
                <a:gd name="T82" fmla="*/ 15 w 34"/>
                <a:gd name="T83" fmla="*/ 23 h 37"/>
                <a:gd name="T84" fmla="*/ 25 w 34"/>
                <a:gd name="T85" fmla="*/ 23 h 37"/>
                <a:gd name="T86" fmla="*/ 27 w 34"/>
                <a:gd name="T87" fmla="*/ 9 h 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"/>
                <a:gd name="T133" fmla="*/ 0 h 37"/>
                <a:gd name="T134" fmla="*/ 34 w 34"/>
                <a:gd name="T135" fmla="*/ 37 h 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" h="37">
                  <a:moveTo>
                    <a:pt x="32" y="0"/>
                  </a:moveTo>
                  <a:lnTo>
                    <a:pt x="29" y="30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4" y="37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8" y="30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7" y="9"/>
                  </a:moveTo>
                  <a:lnTo>
                    <a:pt x="15" y="23"/>
                  </a:lnTo>
                  <a:lnTo>
                    <a:pt x="25" y="23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01" name="Freeform 237"/>
            <p:cNvSpPr>
              <a:spLocks/>
            </p:cNvSpPr>
            <p:nvPr/>
          </p:nvSpPr>
          <p:spPr bwMode="auto">
            <a:xfrm>
              <a:off x="2498" y="2826"/>
              <a:ext cx="30" cy="36"/>
            </a:xfrm>
            <a:custGeom>
              <a:avLst/>
              <a:gdLst>
                <a:gd name="T0" fmla="*/ 27 w 30"/>
                <a:gd name="T1" fmla="*/ 36 h 36"/>
                <a:gd name="T2" fmla="*/ 0 w 30"/>
                <a:gd name="T3" fmla="*/ 36 h 36"/>
                <a:gd name="T4" fmla="*/ 0 w 30"/>
                <a:gd name="T5" fmla="*/ 36 h 36"/>
                <a:gd name="T6" fmla="*/ 3 w 30"/>
                <a:gd name="T7" fmla="*/ 35 h 36"/>
                <a:gd name="T8" fmla="*/ 5 w 30"/>
                <a:gd name="T9" fmla="*/ 35 h 36"/>
                <a:gd name="T10" fmla="*/ 5 w 30"/>
                <a:gd name="T11" fmla="*/ 35 h 36"/>
                <a:gd name="T12" fmla="*/ 6 w 30"/>
                <a:gd name="T13" fmla="*/ 34 h 36"/>
                <a:gd name="T14" fmla="*/ 6 w 30"/>
                <a:gd name="T15" fmla="*/ 32 h 36"/>
                <a:gd name="T16" fmla="*/ 7 w 30"/>
                <a:gd name="T17" fmla="*/ 29 h 36"/>
                <a:gd name="T18" fmla="*/ 14 w 30"/>
                <a:gd name="T19" fmla="*/ 7 h 36"/>
                <a:gd name="T20" fmla="*/ 14 w 30"/>
                <a:gd name="T21" fmla="*/ 4 h 36"/>
                <a:gd name="T22" fmla="*/ 14 w 30"/>
                <a:gd name="T23" fmla="*/ 3 h 36"/>
                <a:gd name="T24" fmla="*/ 14 w 30"/>
                <a:gd name="T25" fmla="*/ 1 h 36"/>
                <a:gd name="T26" fmla="*/ 14 w 30"/>
                <a:gd name="T27" fmla="*/ 1 h 36"/>
                <a:gd name="T28" fmla="*/ 13 w 30"/>
                <a:gd name="T29" fmla="*/ 1 h 36"/>
                <a:gd name="T30" fmla="*/ 12 w 30"/>
                <a:gd name="T31" fmla="*/ 1 h 36"/>
                <a:gd name="T32" fmla="*/ 10 w 30"/>
                <a:gd name="T33" fmla="*/ 1 h 36"/>
                <a:gd name="T34" fmla="*/ 10 w 30"/>
                <a:gd name="T35" fmla="*/ 1 h 36"/>
                <a:gd name="T36" fmla="*/ 10 w 30"/>
                <a:gd name="T37" fmla="*/ 0 h 36"/>
                <a:gd name="T38" fmla="*/ 26 w 30"/>
                <a:gd name="T39" fmla="*/ 0 h 36"/>
                <a:gd name="T40" fmla="*/ 26 w 30"/>
                <a:gd name="T41" fmla="*/ 1 h 36"/>
                <a:gd name="T42" fmla="*/ 23 w 30"/>
                <a:gd name="T43" fmla="*/ 1 h 36"/>
                <a:gd name="T44" fmla="*/ 22 w 30"/>
                <a:gd name="T45" fmla="*/ 1 h 36"/>
                <a:gd name="T46" fmla="*/ 22 w 30"/>
                <a:gd name="T47" fmla="*/ 1 h 36"/>
                <a:gd name="T48" fmla="*/ 20 w 30"/>
                <a:gd name="T49" fmla="*/ 3 h 36"/>
                <a:gd name="T50" fmla="*/ 20 w 30"/>
                <a:gd name="T51" fmla="*/ 4 h 36"/>
                <a:gd name="T52" fmla="*/ 19 w 30"/>
                <a:gd name="T53" fmla="*/ 8 h 36"/>
                <a:gd name="T54" fmla="*/ 12 w 30"/>
                <a:gd name="T55" fmla="*/ 31 h 36"/>
                <a:gd name="T56" fmla="*/ 12 w 30"/>
                <a:gd name="T57" fmla="*/ 32 h 36"/>
                <a:gd name="T58" fmla="*/ 12 w 30"/>
                <a:gd name="T59" fmla="*/ 34 h 36"/>
                <a:gd name="T60" fmla="*/ 12 w 30"/>
                <a:gd name="T61" fmla="*/ 34 h 36"/>
                <a:gd name="T62" fmla="*/ 12 w 30"/>
                <a:gd name="T63" fmla="*/ 35 h 36"/>
                <a:gd name="T64" fmla="*/ 13 w 30"/>
                <a:gd name="T65" fmla="*/ 35 h 36"/>
                <a:gd name="T66" fmla="*/ 14 w 30"/>
                <a:gd name="T67" fmla="*/ 35 h 36"/>
                <a:gd name="T68" fmla="*/ 17 w 30"/>
                <a:gd name="T69" fmla="*/ 35 h 36"/>
                <a:gd name="T70" fmla="*/ 20 w 30"/>
                <a:gd name="T71" fmla="*/ 35 h 36"/>
                <a:gd name="T72" fmla="*/ 23 w 30"/>
                <a:gd name="T73" fmla="*/ 34 h 36"/>
                <a:gd name="T74" fmla="*/ 24 w 30"/>
                <a:gd name="T75" fmla="*/ 34 h 36"/>
                <a:gd name="T76" fmla="*/ 26 w 30"/>
                <a:gd name="T77" fmla="*/ 32 h 36"/>
                <a:gd name="T78" fmla="*/ 27 w 30"/>
                <a:gd name="T79" fmla="*/ 31 h 36"/>
                <a:gd name="T80" fmla="*/ 29 w 30"/>
                <a:gd name="T81" fmla="*/ 28 h 36"/>
                <a:gd name="T82" fmla="*/ 30 w 30"/>
                <a:gd name="T83" fmla="*/ 27 h 36"/>
                <a:gd name="T84" fmla="*/ 30 w 30"/>
                <a:gd name="T85" fmla="*/ 27 h 36"/>
                <a:gd name="T86" fmla="*/ 27 w 30"/>
                <a:gd name="T87" fmla="*/ 36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27" y="36"/>
                  </a:moveTo>
                  <a:lnTo>
                    <a:pt x="0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8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02" name="Picture 2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9" y="2836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903" name="Picture 2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9" y="2836"/>
              <a:ext cx="47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904" name="Picture 2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9" y="2843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905" name="Picture 24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9" y="2843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06" name="Freeform 242"/>
            <p:cNvSpPr>
              <a:spLocks/>
            </p:cNvSpPr>
            <p:nvPr/>
          </p:nvSpPr>
          <p:spPr bwMode="auto">
            <a:xfrm>
              <a:off x="2672" y="2826"/>
              <a:ext cx="44" cy="38"/>
            </a:xfrm>
            <a:custGeom>
              <a:avLst/>
              <a:gdLst>
                <a:gd name="T0" fmla="*/ 17 w 44"/>
                <a:gd name="T1" fmla="*/ 0 h 38"/>
                <a:gd name="T2" fmla="*/ 28 w 44"/>
                <a:gd name="T3" fmla="*/ 29 h 38"/>
                <a:gd name="T4" fmla="*/ 35 w 44"/>
                <a:gd name="T5" fmla="*/ 7 h 38"/>
                <a:gd name="T6" fmla="*/ 35 w 44"/>
                <a:gd name="T7" fmla="*/ 4 h 38"/>
                <a:gd name="T8" fmla="*/ 35 w 44"/>
                <a:gd name="T9" fmla="*/ 3 h 38"/>
                <a:gd name="T10" fmla="*/ 35 w 44"/>
                <a:gd name="T11" fmla="*/ 1 h 38"/>
                <a:gd name="T12" fmla="*/ 35 w 44"/>
                <a:gd name="T13" fmla="*/ 1 h 38"/>
                <a:gd name="T14" fmla="*/ 34 w 44"/>
                <a:gd name="T15" fmla="*/ 1 h 38"/>
                <a:gd name="T16" fmla="*/ 33 w 44"/>
                <a:gd name="T17" fmla="*/ 1 h 38"/>
                <a:gd name="T18" fmla="*/ 33 w 44"/>
                <a:gd name="T19" fmla="*/ 1 h 38"/>
                <a:gd name="T20" fmla="*/ 31 w 44"/>
                <a:gd name="T21" fmla="*/ 1 h 38"/>
                <a:gd name="T22" fmla="*/ 33 w 44"/>
                <a:gd name="T23" fmla="*/ 0 h 38"/>
                <a:gd name="T24" fmla="*/ 44 w 44"/>
                <a:gd name="T25" fmla="*/ 0 h 38"/>
                <a:gd name="T26" fmla="*/ 44 w 44"/>
                <a:gd name="T27" fmla="*/ 1 h 38"/>
                <a:gd name="T28" fmla="*/ 42 w 44"/>
                <a:gd name="T29" fmla="*/ 1 h 38"/>
                <a:gd name="T30" fmla="*/ 41 w 44"/>
                <a:gd name="T31" fmla="*/ 1 h 38"/>
                <a:gd name="T32" fmla="*/ 40 w 44"/>
                <a:gd name="T33" fmla="*/ 1 h 38"/>
                <a:gd name="T34" fmla="*/ 38 w 44"/>
                <a:gd name="T35" fmla="*/ 3 h 38"/>
                <a:gd name="T36" fmla="*/ 38 w 44"/>
                <a:gd name="T37" fmla="*/ 4 h 38"/>
                <a:gd name="T38" fmla="*/ 37 w 44"/>
                <a:gd name="T39" fmla="*/ 7 h 38"/>
                <a:gd name="T40" fmla="*/ 28 w 44"/>
                <a:gd name="T41" fmla="*/ 38 h 38"/>
                <a:gd name="T42" fmla="*/ 27 w 44"/>
                <a:gd name="T43" fmla="*/ 38 h 38"/>
                <a:gd name="T44" fmla="*/ 14 w 44"/>
                <a:gd name="T45" fmla="*/ 7 h 38"/>
                <a:gd name="T46" fmla="*/ 9 w 44"/>
                <a:gd name="T47" fmla="*/ 29 h 38"/>
                <a:gd name="T48" fmla="*/ 7 w 44"/>
                <a:gd name="T49" fmla="*/ 32 h 38"/>
                <a:gd name="T50" fmla="*/ 7 w 44"/>
                <a:gd name="T51" fmla="*/ 34 h 38"/>
                <a:gd name="T52" fmla="*/ 7 w 44"/>
                <a:gd name="T53" fmla="*/ 35 h 38"/>
                <a:gd name="T54" fmla="*/ 9 w 44"/>
                <a:gd name="T55" fmla="*/ 35 h 38"/>
                <a:gd name="T56" fmla="*/ 10 w 44"/>
                <a:gd name="T57" fmla="*/ 35 h 38"/>
                <a:gd name="T58" fmla="*/ 12 w 44"/>
                <a:gd name="T59" fmla="*/ 36 h 38"/>
                <a:gd name="T60" fmla="*/ 12 w 44"/>
                <a:gd name="T61" fmla="*/ 36 h 38"/>
                <a:gd name="T62" fmla="*/ 0 w 44"/>
                <a:gd name="T63" fmla="*/ 36 h 38"/>
                <a:gd name="T64" fmla="*/ 0 w 44"/>
                <a:gd name="T65" fmla="*/ 36 h 38"/>
                <a:gd name="T66" fmla="*/ 2 w 44"/>
                <a:gd name="T67" fmla="*/ 35 h 38"/>
                <a:gd name="T68" fmla="*/ 3 w 44"/>
                <a:gd name="T69" fmla="*/ 35 h 38"/>
                <a:gd name="T70" fmla="*/ 5 w 44"/>
                <a:gd name="T71" fmla="*/ 35 h 38"/>
                <a:gd name="T72" fmla="*/ 5 w 44"/>
                <a:gd name="T73" fmla="*/ 34 h 38"/>
                <a:gd name="T74" fmla="*/ 6 w 44"/>
                <a:gd name="T75" fmla="*/ 32 h 38"/>
                <a:gd name="T76" fmla="*/ 6 w 44"/>
                <a:gd name="T77" fmla="*/ 31 h 38"/>
                <a:gd name="T78" fmla="*/ 14 w 44"/>
                <a:gd name="T79" fmla="*/ 4 h 38"/>
                <a:gd name="T80" fmla="*/ 13 w 44"/>
                <a:gd name="T81" fmla="*/ 3 h 38"/>
                <a:gd name="T82" fmla="*/ 12 w 44"/>
                <a:gd name="T83" fmla="*/ 1 h 38"/>
                <a:gd name="T84" fmla="*/ 10 w 44"/>
                <a:gd name="T85" fmla="*/ 1 h 38"/>
                <a:gd name="T86" fmla="*/ 7 w 44"/>
                <a:gd name="T87" fmla="*/ 1 h 38"/>
                <a:gd name="T88" fmla="*/ 9 w 44"/>
                <a:gd name="T89" fmla="*/ 0 h 38"/>
                <a:gd name="T90" fmla="*/ 17 w 44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38"/>
                <a:gd name="T140" fmla="*/ 44 w 44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38">
                  <a:moveTo>
                    <a:pt x="17" y="0"/>
                  </a:moveTo>
                  <a:lnTo>
                    <a:pt x="28" y="29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7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07" name="Freeform 243"/>
            <p:cNvSpPr>
              <a:spLocks noEditPoints="1"/>
            </p:cNvSpPr>
            <p:nvPr/>
          </p:nvSpPr>
          <p:spPr bwMode="auto">
            <a:xfrm>
              <a:off x="2712" y="2837"/>
              <a:ext cx="25" cy="27"/>
            </a:xfrm>
            <a:custGeom>
              <a:avLst/>
              <a:gdLst>
                <a:gd name="T0" fmla="*/ 25 w 25"/>
                <a:gd name="T1" fmla="*/ 10 h 27"/>
                <a:gd name="T2" fmla="*/ 24 w 25"/>
                <a:gd name="T3" fmla="*/ 14 h 27"/>
                <a:gd name="T4" fmla="*/ 22 w 25"/>
                <a:gd name="T5" fmla="*/ 17 h 27"/>
                <a:gd name="T6" fmla="*/ 19 w 25"/>
                <a:gd name="T7" fmla="*/ 21 h 27"/>
                <a:gd name="T8" fmla="*/ 17 w 25"/>
                <a:gd name="T9" fmla="*/ 24 h 27"/>
                <a:gd name="T10" fmla="*/ 12 w 25"/>
                <a:gd name="T11" fmla="*/ 25 h 27"/>
                <a:gd name="T12" fmla="*/ 8 w 25"/>
                <a:gd name="T13" fmla="*/ 27 h 27"/>
                <a:gd name="T14" fmla="*/ 5 w 25"/>
                <a:gd name="T15" fmla="*/ 25 h 27"/>
                <a:gd name="T16" fmla="*/ 2 w 25"/>
                <a:gd name="T17" fmla="*/ 24 h 27"/>
                <a:gd name="T18" fmla="*/ 1 w 25"/>
                <a:gd name="T19" fmla="*/ 21 h 27"/>
                <a:gd name="T20" fmla="*/ 0 w 25"/>
                <a:gd name="T21" fmla="*/ 18 h 27"/>
                <a:gd name="T22" fmla="*/ 1 w 25"/>
                <a:gd name="T23" fmla="*/ 14 h 27"/>
                <a:gd name="T24" fmla="*/ 2 w 25"/>
                <a:gd name="T25" fmla="*/ 10 h 27"/>
                <a:gd name="T26" fmla="*/ 5 w 25"/>
                <a:gd name="T27" fmla="*/ 6 h 27"/>
                <a:gd name="T28" fmla="*/ 8 w 25"/>
                <a:gd name="T29" fmla="*/ 3 h 27"/>
                <a:gd name="T30" fmla="*/ 12 w 25"/>
                <a:gd name="T31" fmla="*/ 2 h 27"/>
                <a:gd name="T32" fmla="*/ 17 w 25"/>
                <a:gd name="T33" fmla="*/ 0 h 27"/>
                <a:gd name="T34" fmla="*/ 19 w 25"/>
                <a:gd name="T35" fmla="*/ 2 h 27"/>
                <a:gd name="T36" fmla="*/ 22 w 25"/>
                <a:gd name="T37" fmla="*/ 3 h 27"/>
                <a:gd name="T38" fmla="*/ 24 w 25"/>
                <a:gd name="T39" fmla="*/ 6 h 27"/>
                <a:gd name="T40" fmla="*/ 25 w 25"/>
                <a:gd name="T41" fmla="*/ 10 h 27"/>
                <a:gd name="T42" fmla="*/ 19 w 25"/>
                <a:gd name="T43" fmla="*/ 7 h 27"/>
                <a:gd name="T44" fmla="*/ 19 w 25"/>
                <a:gd name="T45" fmla="*/ 4 h 27"/>
                <a:gd name="T46" fmla="*/ 18 w 25"/>
                <a:gd name="T47" fmla="*/ 3 h 27"/>
                <a:gd name="T48" fmla="*/ 17 w 25"/>
                <a:gd name="T49" fmla="*/ 3 h 27"/>
                <a:gd name="T50" fmla="*/ 15 w 25"/>
                <a:gd name="T51" fmla="*/ 2 h 27"/>
                <a:gd name="T52" fmla="*/ 12 w 25"/>
                <a:gd name="T53" fmla="*/ 3 h 27"/>
                <a:gd name="T54" fmla="*/ 11 w 25"/>
                <a:gd name="T55" fmla="*/ 4 h 27"/>
                <a:gd name="T56" fmla="*/ 8 w 25"/>
                <a:gd name="T57" fmla="*/ 9 h 27"/>
                <a:gd name="T58" fmla="*/ 5 w 25"/>
                <a:gd name="T59" fmla="*/ 14 h 27"/>
                <a:gd name="T60" fmla="*/ 5 w 25"/>
                <a:gd name="T61" fmla="*/ 20 h 27"/>
                <a:gd name="T62" fmla="*/ 5 w 25"/>
                <a:gd name="T63" fmla="*/ 23 h 27"/>
                <a:gd name="T64" fmla="*/ 7 w 25"/>
                <a:gd name="T65" fmla="*/ 24 h 27"/>
                <a:gd name="T66" fmla="*/ 8 w 25"/>
                <a:gd name="T67" fmla="*/ 25 h 27"/>
                <a:gd name="T68" fmla="*/ 9 w 25"/>
                <a:gd name="T69" fmla="*/ 25 h 27"/>
                <a:gd name="T70" fmla="*/ 12 w 25"/>
                <a:gd name="T71" fmla="*/ 24 h 27"/>
                <a:gd name="T72" fmla="*/ 14 w 25"/>
                <a:gd name="T73" fmla="*/ 23 h 27"/>
                <a:gd name="T74" fmla="*/ 17 w 25"/>
                <a:gd name="T75" fmla="*/ 20 h 27"/>
                <a:gd name="T76" fmla="*/ 19 w 25"/>
                <a:gd name="T77" fmla="*/ 13 h 27"/>
                <a:gd name="T78" fmla="*/ 19 w 25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7"/>
                <a:gd name="T122" fmla="*/ 25 w 25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7">
                  <a:moveTo>
                    <a:pt x="25" y="10"/>
                  </a:moveTo>
                  <a:lnTo>
                    <a:pt x="24" y="14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2" y="25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10"/>
                  </a:lnTo>
                  <a:close/>
                  <a:moveTo>
                    <a:pt x="19" y="7"/>
                  </a:moveTo>
                  <a:lnTo>
                    <a:pt x="19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8" y="9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9" y="1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08" name="Freeform 244"/>
            <p:cNvSpPr>
              <a:spLocks/>
            </p:cNvSpPr>
            <p:nvPr/>
          </p:nvSpPr>
          <p:spPr bwMode="auto">
            <a:xfrm>
              <a:off x="2741" y="2837"/>
              <a:ext cx="25" cy="27"/>
            </a:xfrm>
            <a:custGeom>
              <a:avLst/>
              <a:gdLst>
                <a:gd name="T0" fmla="*/ 21 w 25"/>
                <a:gd name="T1" fmla="*/ 18 h 27"/>
                <a:gd name="T2" fmla="*/ 20 w 25"/>
                <a:gd name="T3" fmla="*/ 23 h 27"/>
                <a:gd name="T4" fmla="*/ 20 w 25"/>
                <a:gd name="T5" fmla="*/ 24 h 27"/>
                <a:gd name="T6" fmla="*/ 20 w 25"/>
                <a:gd name="T7" fmla="*/ 24 h 27"/>
                <a:gd name="T8" fmla="*/ 21 w 25"/>
                <a:gd name="T9" fmla="*/ 24 h 27"/>
                <a:gd name="T10" fmla="*/ 24 w 25"/>
                <a:gd name="T11" fmla="*/ 20 h 27"/>
                <a:gd name="T12" fmla="*/ 23 w 25"/>
                <a:gd name="T13" fmla="*/ 24 h 27"/>
                <a:gd name="T14" fmla="*/ 18 w 25"/>
                <a:gd name="T15" fmla="*/ 27 h 27"/>
                <a:gd name="T16" fmla="*/ 17 w 25"/>
                <a:gd name="T17" fmla="*/ 27 h 27"/>
                <a:gd name="T18" fmla="*/ 16 w 25"/>
                <a:gd name="T19" fmla="*/ 25 h 27"/>
                <a:gd name="T20" fmla="*/ 16 w 25"/>
                <a:gd name="T21" fmla="*/ 23 h 27"/>
                <a:gd name="T22" fmla="*/ 16 w 25"/>
                <a:gd name="T23" fmla="*/ 20 h 27"/>
                <a:gd name="T24" fmla="*/ 18 w 25"/>
                <a:gd name="T25" fmla="*/ 13 h 27"/>
                <a:gd name="T26" fmla="*/ 13 w 25"/>
                <a:gd name="T27" fmla="*/ 21 h 27"/>
                <a:gd name="T28" fmla="*/ 7 w 25"/>
                <a:gd name="T29" fmla="*/ 25 h 27"/>
                <a:gd name="T30" fmla="*/ 3 w 25"/>
                <a:gd name="T31" fmla="*/ 27 h 27"/>
                <a:gd name="T32" fmla="*/ 2 w 25"/>
                <a:gd name="T33" fmla="*/ 24 h 27"/>
                <a:gd name="T34" fmla="*/ 2 w 25"/>
                <a:gd name="T35" fmla="*/ 21 h 27"/>
                <a:gd name="T36" fmla="*/ 6 w 25"/>
                <a:gd name="T37" fmla="*/ 9 h 27"/>
                <a:gd name="T38" fmla="*/ 6 w 25"/>
                <a:gd name="T39" fmla="*/ 4 h 27"/>
                <a:gd name="T40" fmla="*/ 6 w 25"/>
                <a:gd name="T41" fmla="*/ 4 h 27"/>
                <a:gd name="T42" fmla="*/ 6 w 25"/>
                <a:gd name="T43" fmla="*/ 4 h 27"/>
                <a:gd name="T44" fmla="*/ 4 w 25"/>
                <a:gd name="T45" fmla="*/ 4 h 27"/>
                <a:gd name="T46" fmla="*/ 2 w 25"/>
                <a:gd name="T47" fmla="*/ 7 h 27"/>
                <a:gd name="T48" fmla="*/ 3 w 25"/>
                <a:gd name="T49" fmla="*/ 4 h 27"/>
                <a:gd name="T50" fmla="*/ 7 w 25"/>
                <a:gd name="T51" fmla="*/ 2 h 27"/>
                <a:gd name="T52" fmla="*/ 10 w 25"/>
                <a:gd name="T53" fmla="*/ 2 h 27"/>
                <a:gd name="T54" fmla="*/ 11 w 25"/>
                <a:gd name="T55" fmla="*/ 3 h 27"/>
                <a:gd name="T56" fmla="*/ 10 w 25"/>
                <a:gd name="T57" fmla="*/ 6 h 27"/>
                <a:gd name="T58" fmla="*/ 7 w 25"/>
                <a:gd name="T59" fmla="*/ 18 h 27"/>
                <a:gd name="T60" fmla="*/ 6 w 25"/>
                <a:gd name="T61" fmla="*/ 23 h 27"/>
                <a:gd name="T62" fmla="*/ 6 w 25"/>
                <a:gd name="T63" fmla="*/ 23 h 27"/>
                <a:gd name="T64" fmla="*/ 7 w 25"/>
                <a:gd name="T65" fmla="*/ 24 h 27"/>
                <a:gd name="T66" fmla="*/ 10 w 25"/>
                <a:gd name="T67" fmla="*/ 23 h 27"/>
                <a:gd name="T68" fmla="*/ 13 w 25"/>
                <a:gd name="T69" fmla="*/ 18 h 27"/>
                <a:gd name="T70" fmla="*/ 17 w 25"/>
                <a:gd name="T71" fmla="*/ 13 h 27"/>
                <a:gd name="T72" fmla="*/ 21 w 25"/>
                <a:gd name="T73" fmla="*/ 4 h 27"/>
                <a:gd name="T74" fmla="*/ 25 w 25"/>
                <a:gd name="T75" fmla="*/ 2 h 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27"/>
                <a:gd name="T116" fmla="*/ 25 w 25"/>
                <a:gd name="T117" fmla="*/ 27 h 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27">
                  <a:moveTo>
                    <a:pt x="25" y="2"/>
                  </a:moveTo>
                  <a:lnTo>
                    <a:pt x="21" y="18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8" y="13"/>
                  </a:lnTo>
                  <a:lnTo>
                    <a:pt x="16" y="18"/>
                  </a:lnTo>
                  <a:lnTo>
                    <a:pt x="13" y="21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8" y="9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09" name="Freeform 245"/>
            <p:cNvSpPr>
              <a:spLocks/>
            </p:cNvSpPr>
            <p:nvPr/>
          </p:nvSpPr>
          <p:spPr bwMode="auto">
            <a:xfrm>
              <a:off x="2768" y="2837"/>
              <a:ext cx="26" cy="27"/>
            </a:xfrm>
            <a:custGeom>
              <a:avLst/>
              <a:gdLst>
                <a:gd name="T0" fmla="*/ 8 w 26"/>
                <a:gd name="T1" fmla="*/ 13 h 27"/>
                <a:gd name="T2" fmla="*/ 14 w 26"/>
                <a:gd name="T3" fmla="*/ 6 h 27"/>
                <a:gd name="T4" fmla="*/ 19 w 26"/>
                <a:gd name="T5" fmla="*/ 2 h 27"/>
                <a:gd name="T6" fmla="*/ 24 w 26"/>
                <a:gd name="T7" fmla="*/ 2 h 27"/>
                <a:gd name="T8" fmla="*/ 25 w 26"/>
                <a:gd name="T9" fmla="*/ 3 h 27"/>
                <a:gd name="T10" fmla="*/ 25 w 26"/>
                <a:gd name="T11" fmla="*/ 6 h 27"/>
                <a:gd name="T12" fmla="*/ 21 w 26"/>
                <a:gd name="T13" fmla="*/ 20 h 27"/>
                <a:gd name="T14" fmla="*/ 21 w 26"/>
                <a:gd name="T15" fmla="*/ 23 h 27"/>
                <a:gd name="T16" fmla="*/ 21 w 26"/>
                <a:gd name="T17" fmla="*/ 24 h 27"/>
                <a:gd name="T18" fmla="*/ 21 w 26"/>
                <a:gd name="T19" fmla="*/ 24 h 27"/>
                <a:gd name="T20" fmla="*/ 22 w 26"/>
                <a:gd name="T21" fmla="*/ 24 h 27"/>
                <a:gd name="T22" fmla="*/ 25 w 26"/>
                <a:gd name="T23" fmla="*/ 20 h 27"/>
                <a:gd name="T24" fmla="*/ 24 w 26"/>
                <a:gd name="T25" fmla="*/ 24 h 27"/>
                <a:gd name="T26" fmla="*/ 19 w 26"/>
                <a:gd name="T27" fmla="*/ 27 h 27"/>
                <a:gd name="T28" fmla="*/ 17 w 26"/>
                <a:gd name="T29" fmla="*/ 27 h 27"/>
                <a:gd name="T30" fmla="*/ 17 w 26"/>
                <a:gd name="T31" fmla="*/ 25 h 27"/>
                <a:gd name="T32" fmla="*/ 17 w 26"/>
                <a:gd name="T33" fmla="*/ 23 h 27"/>
                <a:gd name="T34" fmla="*/ 21 w 26"/>
                <a:gd name="T35" fmla="*/ 9 h 27"/>
                <a:gd name="T36" fmla="*/ 21 w 26"/>
                <a:gd name="T37" fmla="*/ 6 h 27"/>
                <a:gd name="T38" fmla="*/ 21 w 26"/>
                <a:gd name="T39" fmla="*/ 4 h 27"/>
                <a:gd name="T40" fmla="*/ 19 w 26"/>
                <a:gd name="T41" fmla="*/ 4 h 27"/>
                <a:gd name="T42" fmla="*/ 18 w 26"/>
                <a:gd name="T43" fmla="*/ 4 h 27"/>
                <a:gd name="T44" fmla="*/ 14 w 26"/>
                <a:gd name="T45" fmla="*/ 9 h 27"/>
                <a:gd name="T46" fmla="*/ 8 w 26"/>
                <a:gd name="T47" fmla="*/ 17 h 27"/>
                <a:gd name="T48" fmla="*/ 5 w 26"/>
                <a:gd name="T49" fmla="*/ 21 h 27"/>
                <a:gd name="T50" fmla="*/ 0 w 26"/>
                <a:gd name="T51" fmla="*/ 25 h 27"/>
                <a:gd name="T52" fmla="*/ 5 w 26"/>
                <a:gd name="T53" fmla="*/ 6 h 27"/>
                <a:gd name="T54" fmla="*/ 7 w 26"/>
                <a:gd name="T55" fmla="*/ 4 h 27"/>
                <a:gd name="T56" fmla="*/ 5 w 26"/>
                <a:gd name="T57" fmla="*/ 3 h 27"/>
                <a:gd name="T58" fmla="*/ 4 w 26"/>
                <a:gd name="T59" fmla="*/ 3 h 27"/>
                <a:gd name="T60" fmla="*/ 3 w 26"/>
                <a:gd name="T61" fmla="*/ 3 h 27"/>
                <a:gd name="T62" fmla="*/ 11 w 26"/>
                <a:gd name="T63" fmla="*/ 0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27"/>
                <a:gd name="T98" fmla="*/ 26 w 26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27">
                  <a:moveTo>
                    <a:pt x="11" y="0"/>
                  </a:moveTo>
                  <a:lnTo>
                    <a:pt x="8" y="13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0" name="Freeform 246"/>
            <p:cNvSpPr>
              <a:spLocks/>
            </p:cNvSpPr>
            <p:nvPr/>
          </p:nvSpPr>
          <p:spPr bwMode="auto">
            <a:xfrm>
              <a:off x="3089" y="2825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2 h 49"/>
                <a:gd name="T10" fmla="*/ 4 w 13"/>
                <a:gd name="T11" fmla="*/ 2 h 49"/>
                <a:gd name="T12" fmla="*/ 4 w 13"/>
                <a:gd name="T13" fmla="*/ 47 h 49"/>
                <a:gd name="T14" fmla="*/ 13 w 13"/>
                <a:gd name="T15" fmla="*/ 47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47"/>
                  </a:lnTo>
                  <a:lnTo>
                    <a:pt x="13" y="47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1" name="Freeform 247"/>
            <p:cNvSpPr>
              <a:spLocks/>
            </p:cNvSpPr>
            <p:nvPr/>
          </p:nvSpPr>
          <p:spPr bwMode="auto">
            <a:xfrm>
              <a:off x="3104" y="2825"/>
              <a:ext cx="24" cy="37"/>
            </a:xfrm>
            <a:custGeom>
              <a:avLst/>
              <a:gdLst>
                <a:gd name="T0" fmla="*/ 24 w 24"/>
                <a:gd name="T1" fmla="*/ 30 h 37"/>
                <a:gd name="T2" fmla="*/ 21 w 24"/>
                <a:gd name="T3" fmla="*/ 37 h 37"/>
                <a:gd name="T4" fmla="*/ 0 w 24"/>
                <a:gd name="T5" fmla="*/ 37 h 37"/>
                <a:gd name="T6" fmla="*/ 0 w 24"/>
                <a:gd name="T7" fmla="*/ 37 h 37"/>
                <a:gd name="T8" fmla="*/ 6 w 24"/>
                <a:gd name="T9" fmla="*/ 32 h 37"/>
                <a:gd name="T10" fmla="*/ 10 w 24"/>
                <a:gd name="T11" fmla="*/ 26 h 37"/>
                <a:gd name="T12" fmla="*/ 13 w 24"/>
                <a:gd name="T13" fmla="*/ 22 h 37"/>
                <a:gd name="T14" fmla="*/ 16 w 24"/>
                <a:gd name="T15" fmla="*/ 18 h 37"/>
                <a:gd name="T16" fmla="*/ 17 w 24"/>
                <a:gd name="T17" fmla="*/ 12 h 37"/>
                <a:gd name="T18" fmla="*/ 17 w 24"/>
                <a:gd name="T19" fmla="*/ 9 h 37"/>
                <a:gd name="T20" fmla="*/ 16 w 24"/>
                <a:gd name="T21" fmla="*/ 7 h 37"/>
                <a:gd name="T22" fmla="*/ 13 w 24"/>
                <a:gd name="T23" fmla="*/ 5 h 37"/>
                <a:gd name="T24" fmla="*/ 10 w 24"/>
                <a:gd name="T25" fmla="*/ 4 h 37"/>
                <a:gd name="T26" fmla="*/ 7 w 24"/>
                <a:gd name="T27" fmla="*/ 4 h 37"/>
                <a:gd name="T28" fmla="*/ 5 w 24"/>
                <a:gd name="T29" fmla="*/ 5 h 37"/>
                <a:gd name="T30" fmla="*/ 3 w 24"/>
                <a:gd name="T31" fmla="*/ 8 h 37"/>
                <a:gd name="T32" fmla="*/ 2 w 24"/>
                <a:gd name="T33" fmla="*/ 11 h 37"/>
                <a:gd name="T34" fmla="*/ 0 w 24"/>
                <a:gd name="T35" fmla="*/ 11 h 37"/>
                <a:gd name="T36" fmla="*/ 2 w 24"/>
                <a:gd name="T37" fmla="*/ 7 h 37"/>
                <a:gd name="T38" fmla="*/ 5 w 24"/>
                <a:gd name="T39" fmla="*/ 2 h 37"/>
                <a:gd name="T40" fmla="*/ 7 w 24"/>
                <a:gd name="T41" fmla="*/ 1 h 37"/>
                <a:gd name="T42" fmla="*/ 12 w 24"/>
                <a:gd name="T43" fmla="*/ 0 h 37"/>
                <a:gd name="T44" fmla="*/ 16 w 24"/>
                <a:gd name="T45" fmla="*/ 1 h 37"/>
                <a:gd name="T46" fmla="*/ 19 w 24"/>
                <a:gd name="T47" fmla="*/ 2 h 37"/>
                <a:gd name="T48" fmla="*/ 21 w 24"/>
                <a:gd name="T49" fmla="*/ 7 h 37"/>
                <a:gd name="T50" fmla="*/ 21 w 24"/>
                <a:gd name="T51" fmla="*/ 9 h 37"/>
                <a:gd name="T52" fmla="*/ 21 w 24"/>
                <a:gd name="T53" fmla="*/ 12 h 37"/>
                <a:gd name="T54" fmla="*/ 20 w 24"/>
                <a:gd name="T55" fmla="*/ 15 h 37"/>
                <a:gd name="T56" fmla="*/ 19 w 24"/>
                <a:gd name="T57" fmla="*/ 21 h 37"/>
                <a:gd name="T58" fmla="*/ 14 w 24"/>
                <a:gd name="T59" fmla="*/ 25 h 37"/>
                <a:gd name="T60" fmla="*/ 10 w 24"/>
                <a:gd name="T61" fmla="*/ 29 h 37"/>
                <a:gd name="T62" fmla="*/ 7 w 24"/>
                <a:gd name="T63" fmla="*/ 32 h 37"/>
                <a:gd name="T64" fmla="*/ 5 w 24"/>
                <a:gd name="T65" fmla="*/ 33 h 37"/>
                <a:gd name="T66" fmla="*/ 14 w 24"/>
                <a:gd name="T67" fmla="*/ 33 h 37"/>
                <a:gd name="T68" fmla="*/ 17 w 24"/>
                <a:gd name="T69" fmla="*/ 33 h 37"/>
                <a:gd name="T70" fmla="*/ 19 w 24"/>
                <a:gd name="T71" fmla="*/ 33 h 37"/>
                <a:gd name="T72" fmla="*/ 20 w 24"/>
                <a:gd name="T73" fmla="*/ 33 h 37"/>
                <a:gd name="T74" fmla="*/ 21 w 24"/>
                <a:gd name="T75" fmla="*/ 33 h 37"/>
                <a:gd name="T76" fmla="*/ 23 w 24"/>
                <a:gd name="T77" fmla="*/ 32 h 37"/>
                <a:gd name="T78" fmla="*/ 23 w 24"/>
                <a:gd name="T79" fmla="*/ 30 h 37"/>
                <a:gd name="T80" fmla="*/ 24 w 24"/>
                <a:gd name="T81" fmla="*/ 30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37"/>
                <a:gd name="T125" fmla="*/ 24 w 24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37">
                  <a:moveTo>
                    <a:pt x="24" y="30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6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5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2" name="Freeform 248"/>
            <p:cNvSpPr>
              <a:spLocks/>
            </p:cNvSpPr>
            <p:nvPr/>
          </p:nvSpPr>
          <p:spPr bwMode="auto">
            <a:xfrm>
              <a:off x="3134" y="2857"/>
              <a:ext cx="8" cy="15"/>
            </a:xfrm>
            <a:custGeom>
              <a:avLst/>
              <a:gdLst>
                <a:gd name="T0" fmla="*/ 0 w 8"/>
                <a:gd name="T1" fmla="*/ 15 h 15"/>
                <a:gd name="T2" fmla="*/ 0 w 8"/>
                <a:gd name="T3" fmla="*/ 14 h 15"/>
                <a:gd name="T4" fmla="*/ 3 w 8"/>
                <a:gd name="T5" fmla="*/ 12 h 15"/>
                <a:gd name="T6" fmla="*/ 4 w 8"/>
                <a:gd name="T7" fmla="*/ 11 h 15"/>
                <a:gd name="T8" fmla="*/ 5 w 8"/>
                <a:gd name="T9" fmla="*/ 8 h 15"/>
                <a:gd name="T10" fmla="*/ 5 w 8"/>
                <a:gd name="T11" fmla="*/ 7 h 15"/>
                <a:gd name="T12" fmla="*/ 5 w 8"/>
                <a:gd name="T13" fmla="*/ 7 h 15"/>
                <a:gd name="T14" fmla="*/ 5 w 8"/>
                <a:gd name="T15" fmla="*/ 5 h 15"/>
                <a:gd name="T16" fmla="*/ 5 w 8"/>
                <a:gd name="T17" fmla="*/ 5 h 15"/>
                <a:gd name="T18" fmla="*/ 5 w 8"/>
                <a:gd name="T19" fmla="*/ 5 h 15"/>
                <a:gd name="T20" fmla="*/ 5 w 8"/>
                <a:gd name="T21" fmla="*/ 5 h 15"/>
                <a:gd name="T22" fmla="*/ 4 w 8"/>
                <a:gd name="T23" fmla="*/ 7 h 15"/>
                <a:gd name="T24" fmla="*/ 4 w 8"/>
                <a:gd name="T25" fmla="*/ 7 h 15"/>
                <a:gd name="T26" fmla="*/ 3 w 8"/>
                <a:gd name="T27" fmla="*/ 7 h 15"/>
                <a:gd name="T28" fmla="*/ 1 w 8"/>
                <a:gd name="T29" fmla="*/ 7 h 15"/>
                <a:gd name="T30" fmla="*/ 0 w 8"/>
                <a:gd name="T31" fmla="*/ 5 h 15"/>
                <a:gd name="T32" fmla="*/ 0 w 8"/>
                <a:gd name="T33" fmla="*/ 4 h 15"/>
                <a:gd name="T34" fmla="*/ 0 w 8"/>
                <a:gd name="T35" fmla="*/ 4 h 15"/>
                <a:gd name="T36" fmla="*/ 0 w 8"/>
                <a:gd name="T37" fmla="*/ 3 h 15"/>
                <a:gd name="T38" fmla="*/ 1 w 8"/>
                <a:gd name="T39" fmla="*/ 1 h 15"/>
                <a:gd name="T40" fmla="*/ 1 w 8"/>
                <a:gd name="T41" fmla="*/ 0 h 15"/>
                <a:gd name="T42" fmla="*/ 3 w 8"/>
                <a:gd name="T43" fmla="*/ 0 h 15"/>
                <a:gd name="T44" fmla="*/ 5 w 8"/>
                <a:gd name="T45" fmla="*/ 0 h 15"/>
                <a:gd name="T46" fmla="*/ 7 w 8"/>
                <a:gd name="T47" fmla="*/ 1 h 15"/>
                <a:gd name="T48" fmla="*/ 7 w 8"/>
                <a:gd name="T49" fmla="*/ 4 h 15"/>
                <a:gd name="T50" fmla="*/ 8 w 8"/>
                <a:gd name="T51" fmla="*/ 5 h 15"/>
                <a:gd name="T52" fmla="*/ 7 w 8"/>
                <a:gd name="T53" fmla="*/ 8 h 15"/>
                <a:gd name="T54" fmla="*/ 5 w 8"/>
                <a:gd name="T55" fmla="*/ 11 h 15"/>
                <a:gd name="T56" fmla="*/ 3 w 8"/>
                <a:gd name="T57" fmla="*/ 12 h 15"/>
                <a:gd name="T58" fmla="*/ 0 w 8"/>
                <a:gd name="T59" fmla="*/ 15 h 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"/>
                <a:gd name="T91" fmla="*/ 0 h 15"/>
                <a:gd name="T92" fmla="*/ 8 w 8"/>
                <a:gd name="T93" fmla="*/ 15 h 1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" h="15">
                  <a:moveTo>
                    <a:pt x="0" y="15"/>
                  </a:moveTo>
                  <a:lnTo>
                    <a:pt x="0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3" name="Freeform 249"/>
            <p:cNvSpPr>
              <a:spLocks/>
            </p:cNvSpPr>
            <p:nvPr/>
          </p:nvSpPr>
          <p:spPr bwMode="auto">
            <a:xfrm>
              <a:off x="3147" y="2825"/>
              <a:ext cx="23" cy="37"/>
            </a:xfrm>
            <a:custGeom>
              <a:avLst/>
              <a:gdLst>
                <a:gd name="T0" fmla="*/ 23 w 23"/>
                <a:gd name="T1" fmla="*/ 30 h 37"/>
                <a:gd name="T2" fmla="*/ 21 w 23"/>
                <a:gd name="T3" fmla="*/ 37 h 37"/>
                <a:gd name="T4" fmla="*/ 0 w 23"/>
                <a:gd name="T5" fmla="*/ 37 h 37"/>
                <a:gd name="T6" fmla="*/ 0 w 23"/>
                <a:gd name="T7" fmla="*/ 37 h 37"/>
                <a:gd name="T8" fmla="*/ 5 w 23"/>
                <a:gd name="T9" fmla="*/ 32 h 37"/>
                <a:gd name="T10" fmla="*/ 9 w 23"/>
                <a:gd name="T11" fmla="*/ 26 h 37"/>
                <a:gd name="T12" fmla="*/ 12 w 23"/>
                <a:gd name="T13" fmla="*/ 22 h 37"/>
                <a:gd name="T14" fmla="*/ 15 w 23"/>
                <a:gd name="T15" fmla="*/ 18 h 37"/>
                <a:gd name="T16" fmla="*/ 16 w 23"/>
                <a:gd name="T17" fmla="*/ 12 h 37"/>
                <a:gd name="T18" fmla="*/ 16 w 23"/>
                <a:gd name="T19" fmla="*/ 9 h 37"/>
                <a:gd name="T20" fmla="*/ 15 w 23"/>
                <a:gd name="T21" fmla="*/ 7 h 37"/>
                <a:gd name="T22" fmla="*/ 12 w 23"/>
                <a:gd name="T23" fmla="*/ 5 h 37"/>
                <a:gd name="T24" fmla="*/ 9 w 23"/>
                <a:gd name="T25" fmla="*/ 4 h 37"/>
                <a:gd name="T26" fmla="*/ 7 w 23"/>
                <a:gd name="T27" fmla="*/ 4 h 37"/>
                <a:gd name="T28" fmla="*/ 4 w 23"/>
                <a:gd name="T29" fmla="*/ 5 h 37"/>
                <a:gd name="T30" fmla="*/ 2 w 23"/>
                <a:gd name="T31" fmla="*/ 8 h 37"/>
                <a:gd name="T32" fmla="*/ 1 w 23"/>
                <a:gd name="T33" fmla="*/ 11 h 37"/>
                <a:gd name="T34" fmla="*/ 0 w 23"/>
                <a:gd name="T35" fmla="*/ 11 h 37"/>
                <a:gd name="T36" fmla="*/ 1 w 23"/>
                <a:gd name="T37" fmla="*/ 7 h 37"/>
                <a:gd name="T38" fmla="*/ 4 w 23"/>
                <a:gd name="T39" fmla="*/ 2 h 37"/>
                <a:gd name="T40" fmla="*/ 7 w 23"/>
                <a:gd name="T41" fmla="*/ 1 h 37"/>
                <a:gd name="T42" fmla="*/ 11 w 23"/>
                <a:gd name="T43" fmla="*/ 0 h 37"/>
                <a:gd name="T44" fmla="*/ 15 w 23"/>
                <a:gd name="T45" fmla="*/ 1 h 37"/>
                <a:gd name="T46" fmla="*/ 18 w 23"/>
                <a:gd name="T47" fmla="*/ 2 h 37"/>
                <a:gd name="T48" fmla="*/ 21 w 23"/>
                <a:gd name="T49" fmla="*/ 7 h 37"/>
                <a:gd name="T50" fmla="*/ 21 w 23"/>
                <a:gd name="T51" fmla="*/ 9 h 37"/>
                <a:gd name="T52" fmla="*/ 21 w 23"/>
                <a:gd name="T53" fmla="*/ 12 h 37"/>
                <a:gd name="T54" fmla="*/ 19 w 23"/>
                <a:gd name="T55" fmla="*/ 15 h 37"/>
                <a:gd name="T56" fmla="*/ 18 w 23"/>
                <a:gd name="T57" fmla="*/ 21 h 37"/>
                <a:gd name="T58" fmla="*/ 14 w 23"/>
                <a:gd name="T59" fmla="*/ 25 h 37"/>
                <a:gd name="T60" fmla="*/ 9 w 23"/>
                <a:gd name="T61" fmla="*/ 29 h 37"/>
                <a:gd name="T62" fmla="*/ 7 w 23"/>
                <a:gd name="T63" fmla="*/ 32 h 37"/>
                <a:gd name="T64" fmla="*/ 4 w 23"/>
                <a:gd name="T65" fmla="*/ 33 h 37"/>
                <a:gd name="T66" fmla="*/ 14 w 23"/>
                <a:gd name="T67" fmla="*/ 33 h 37"/>
                <a:gd name="T68" fmla="*/ 16 w 23"/>
                <a:gd name="T69" fmla="*/ 33 h 37"/>
                <a:gd name="T70" fmla="*/ 18 w 23"/>
                <a:gd name="T71" fmla="*/ 33 h 37"/>
                <a:gd name="T72" fmla="*/ 19 w 23"/>
                <a:gd name="T73" fmla="*/ 33 h 37"/>
                <a:gd name="T74" fmla="*/ 21 w 23"/>
                <a:gd name="T75" fmla="*/ 33 h 37"/>
                <a:gd name="T76" fmla="*/ 22 w 23"/>
                <a:gd name="T77" fmla="*/ 32 h 37"/>
                <a:gd name="T78" fmla="*/ 22 w 23"/>
                <a:gd name="T79" fmla="*/ 30 h 37"/>
                <a:gd name="T80" fmla="*/ 23 w 23"/>
                <a:gd name="T81" fmla="*/ 30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37"/>
                <a:gd name="T125" fmla="*/ 23 w 23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37">
                  <a:moveTo>
                    <a:pt x="23" y="30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5" y="32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4" name="Freeform 250"/>
            <p:cNvSpPr>
              <a:spLocks/>
            </p:cNvSpPr>
            <p:nvPr/>
          </p:nvSpPr>
          <p:spPr bwMode="auto">
            <a:xfrm>
              <a:off x="3175" y="2825"/>
              <a:ext cx="12" cy="49"/>
            </a:xfrm>
            <a:custGeom>
              <a:avLst/>
              <a:gdLst>
                <a:gd name="T0" fmla="*/ 0 w 12"/>
                <a:gd name="T1" fmla="*/ 0 h 49"/>
                <a:gd name="T2" fmla="*/ 12 w 12"/>
                <a:gd name="T3" fmla="*/ 0 h 49"/>
                <a:gd name="T4" fmla="*/ 12 w 12"/>
                <a:gd name="T5" fmla="*/ 49 h 49"/>
                <a:gd name="T6" fmla="*/ 0 w 12"/>
                <a:gd name="T7" fmla="*/ 49 h 49"/>
                <a:gd name="T8" fmla="*/ 0 w 12"/>
                <a:gd name="T9" fmla="*/ 47 h 49"/>
                <a:gd name="T10" fmla="*/ 7 w 12"/>
                <a:gd name="T11" fmla="*/ 47 h 49"/>
                <a:gd name="T12" fmla="*/ 7 w 12"/>
                <a:gd name="T13" fmla="*/ 2 h 49"/>
                <a:gd name="T14" fmla="*/ 0 w 12"/>
                <a:gd name="T15" fmla="*/ 2 h 49"/>
                <a:gd name="T16" fmla="*/ 0 w 1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9"/>
                <a:gd name="T29" fmla="*/ 12 w 1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9">
                  <a:moveTo>
                    <a:pt x="0" y="0"/>
                  </a:moveTo>
                  <a:lnTo>
                    <a:pt x="12" y="0"/>
                  </a:lnTo>
                  <a:lnTo>
                    <a:pt x="12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5" name="Freeform 251"/>
            <p:cNvSpPr>
              <a:spLocks noEditPoints="1"/>
            </p:cNvSpPr>
            <p:nvPr/>
          </p:nvSpPr>
          <p:spPr bwMode="auto">
            <a:xfrm>
              <a:off x="3256" y="2826"/>
              <a:ext cx="29" cy="36"/>
            </a:xfrm>
            <a:custGeom>
              <a:avLst/>
              <a:gdLst>
                <a:gd name="T0" fmla="*/ 11 w 29"/>
                <a:gd name="T1" fmla="*/ 20 h 36"/>
                <a:gd name="T2" fmla="*/ 11 w 29"/>
                <a:gd name="T3" fmla="*/ 31 h 36"/>
                <a:gd name="T4" fmla="*/ 11 w 29"/>
                <a:gd name="T5" fmla="*/ 34 h 36"/>
                <a:gd name="T6" fmla="*/ 11 w 29"/>
                <a:gd name="T7" fmla="*/ 35 h 36"/>
                <a:gd name="T8" fmla="*/ 13 w 29"/>
                <a:gd name="T9" fmla="*/ 36 h 36"/>
                <a:gd name="T10" fmla="*/ 14 w 29"/>
                <a:gd name="T11" fmla="*/ 36 h 36"/>
                <a:gd name="T12" fmla="*/ 15 w 29"/>
                <a:gd name="T13" fmla="*/ 36 h 36"/>
                <a:gd name="T14" fmla="*/ 15 w 29"/>
                <a:gd name="T15" fmla="*/ 36 h 36"/>
                <a:gd name="T16" fmla="*/ 0 w 29"/>
                <a:gd name="T17" fmla="*/ 36 h 36"/>
                <a:gd name="T18" fmla="*/ 0 w 29"/>
                <a:gd name="T19" fmla="*/ 36 h 36"/>
                <a:gd name="T20" fmla="*/ 1 w 29"/>
                <a:gd name="T21" fmla="*/ 36 h 36"/>
                <a:gd name="T22" fmla="*/ 4 w 29"/>
                <a:gd name="T23" fmla="*/ 36 h 36"/>
                <a:gd name="T24" fmla="*/ 4 w 29"/>
                <a:gd name="T25" fmla="*/ 35 h 36"/>
                <a:gd name="T26" fmla="*/ 6 w 29"/>
                <a:gd name="T27" fmla="*/ 34 h 36"/>
                <a:gd name="T28" fmla="*/ 6 w 29"/>
                <a:gd name="T29" fmla="*/ 31 h 36"/>
                <a:gd name="T30" fmla="*/ 6 w 29"/>
                <a:gd name="T31" fmla="*/ 6 h 36"/>
                <a:gd name="T32" fmla="*/ 6 w 29"/>
                <a:gd name="T33" fmla="*/ 3 h 36"/>
                <a:gd name="T34" fmla="*/ 4 w 29"/>
                <a:gd name="T35" fmla="*/ 1 h 36"/>
                <a:gd name="T36" fmla="*/ 3 w 29"/>
                <a:gd name="T37" fmla="*/ 0 h 36"/>
                <a:gd name="T38" fmla="*/ 1 w 29"/>
                <a:gd name="T39" fmla="*/ 0 h 36"/>
                <a:gd name="T40" fmla="*/ 0 w 29"/>
                <a:gd name="T41" fmla="*/ 0 h 36"/>
                <a:gd name="T42" fmla="*/ 0 w 29"/>
                <a:gd name="T43" fmla="*/ 0 h 36"/>
                <a:gd name="T44" fmla="*/ 14 w 29"/>
                <a:gd name="T45" fmla="*/ 0 h 36"/>
                <a:gd name="T46" fmla="*/ 18 w 29"/>
                <a:gd name="T47" fmla="*/ 0 h 36"/>
                <a:gd name="T48" fmla="*/ 22 w 29"/>
                <a:gd name="T49" fmla="*/ 0 h 36"/>
                <a:gd name="T50" fmla="*/ 25 w 29"/>
                <a:gd name="T51" fmla="*/ 1 h 36"/>
                <a:gd name="T52" fmla="*/ 27 w 29"/>
                <a:gd name="T53" fmla="*/ 4 h 36"/>
                <a:gd name="T54" fmla="*/ 28 w 29"/>
                <a:gd name="T55" fmla="*/ 7 h 36"/>
                <a:gd name="T56" fmla="*/ 29 w 29"/>
                <a:gd name="T57" fmla="*/ 10 h 36"/>
                <a:gd name="T58" fmla="*/ 28 w 29"/>
                <a:gd name="T59" fmla="*/ 14 h 36"/>
                <a:gd name="T60" fmla="*/ 25 w 29"/>
                <a:gd name="T61" fmla="*/ 17 h 36"/>
                <a:gd name="T62" fmla="*/ 22 w 29"/>
                <a:gd name="T63" fmla="*/ 20 h 36"/>
                <a:gd name="T64" fmla="*/ 17 w 29"/>
                <a:gd name="T65" fmla="*/ 20 h 36"/>
                <a:gd name="T66" fmla="*/ 15 w 29"/>
                <a:gd name="T67" fmla="*/ 20 h 36"/>
                <a:gd name="T68" fmla="*/ 14 w 29"/>
                <a:gd name="T69" fmla="*/ 20 h 36"/>
                <a:gd name="T70" fmla="*/ 13 w 29"/>
                <a:gd name="T71" fmla="*/ 20 h 36"/>
                <a:gd name="T72" fmla="*/ 11 w 29"/>
                <a:gd name="T73" fmla="*/ 20 h 36"/>
                <a:gd name="T74" fmla="*/ 11 w 29"/>
                <a:gd name="T75" fmla="*/ 18 h 36"/>
                <a:gd name="T76" fmla="*/ 13 w 29"/>
                <a:gd name="T77" fmla="*/ 18 h 36"/>
                <a:gd name="T78" fmla="*/ 13 w 29"/>
                <a:gd name="T79" fmla="*/ 18 h 36"/>
                <a:gd name="T80" fmla="*/ 14 w 29"/>
                <a:gd name="T81" fmla="*/ 18 h 36"/>
                <a:gd name="T82" fmla="*/ 15 w 29"/>
                <a:gd name="T83" fmla="*/ 18 h 36"/>
                <a:gd name="T84" fmla="*/ 18 w 29"/>
                <a:gd name="T85" fmla="*/ 18 h 36"/>
                <a:gd name="T86" fmla="*/ 20 w 29"/>
                <a:gd name="T87" fmla="*/ 15 h 36"/>
                <a:gd name="T88" fmla="*/ 22 w 29"/>
                <a:gd name="T89" fmla="*/ 14 h 36"/>
                <a:gd name="T90" fmla="*/ 22 w 29"/>
                <a:gd name="T91" fmla="*/ 10 h 36"/>
                <a:gd name="T92" fmla="*/ 22 w 29"/>
                <a:gd name="T93" fmla="*/ 8 h 36"/>
                <a:gd name="T94" fmla="*/ 21 w 29"/>
                <a:gd name="T95" fmla="*/ 6 h 36"/>
                <a:gd name="T96" fmla="*/ 20 w 29"/>
                <a:gd name="T97" fmla="*/ 4 h 36"/>
                <a:gd name="T98" fmla="*/ 18 w 29"/>
                <a:gd name="T99" fmla="*/ 3 h 36"/>
                <a:gd name="T100" fmla="*/ 17 w 29"/>
                <a:gd name="T101" fmla="*/ 1 h 36"/>
                <a:gd name="T102" fmla="*/ 14 w 29"/>
                <a:gd name="T103" fmla="*/ 1 h 36"/>
                <a:gd name="T104" fmla="*/ 13 w 29"/>
                <a:gd name="T105" fmla="*/ 1 h 36"/>
                <a:gd name="T106" fmla="*/ 11 w 29"/>
                <a:gd name="T107" fmla="*/ 1 h 36"/>
                <a:gd name="T108" fmla="*/ 11 w 29"/>
                <a:gd name="T109" fmla="*/ 18 h 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"/>
                <a:gd name="T166" fmla="*/ 0 h 36"/>
                <a:gd name="T167" fmla="*/ 29 w 29"/>
                <a:gd name="T168" fmla="*/ 36 h 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" h="36">
                  <a:moveTo>
                    <a:pt x="11" y="20"/>
                  </a:moveTo>
                  <a:lnTo>
                    <a:pt x="11" y="31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6" name="Freeform 252"/>
            <p:cNvSpPr>
              <a:spLocks/>
            </p:cNvSpPr>
            <p:nvPr/>
          </p:nvSpPr>
          <p:spPr bwMode="auto">
            <a:xfrm>
              <a:off x="3287" y="2837"/>
              <a:ext cx="18" cy="25"/>
            </a:xfrm>
            <a:custGeom>
              <a:avLst/>
              <a:gdLst>
                <a:gd name="T0" fmla="*/ 8 w 18"/>
                <a:gd name="T1" fmla="*/ 0 h 25"/>
                <a:gd name="T2" fmla="*/ 8 w 18"/>
                <a:gd name="T3" fmla="*/ 7 h 25"/>
                <a:gd name="T4" fmla="*/ 11 w 18"/>
                <a:gd name="T5" fmla="*/ 3 h 25"/>
                <a:gd name="T6" fmla="*/ 12 w 18"/>
                <a:gd name="T7" fmla="*/ 2 h 25"/>
                <a:gd name="T8" fmla="*/ 15 w 18"/>
                <a:gd name="T9" fmla="*/ 0 h 25"/>
                <a:gd name="T10" fmla="*/ 17 w 18"/>
                <a:gd name="T11" fmla="*/ 0 h 25"/>
                <a:gd name="T12" fmla="*/ 17 w 18"/>
                <a:gd name="T13" fmla="*/ 2 h 25"/>
                <a:gd name="T14" fmla="*/ 18 w 18"/>
                <a:gd name="T15" fmla="*/ 3 h 25"/>
                <a:gd name="T16" fmla="*/ 18 w 18"/>
                <a:gd name="T17" fmla="*/ 4 h 25"/>
                <a:gd name="T18" fmla="*/ 18 w 18"/>
                <a:gd name="T19" fmla="*/ 4 h 25"/>
                <a:gd name="T20" fmla="*/ 18 w 18"/>
                <a:gd name="T21" fmla="*/ 6 h 25"/>
                <a:gd name="T22" fmla="*/ 17 w 18"/>
                <a:gd name="T23" fmla="*/ 6 h 25"/>
                <a:gd name="T24" fmla="*/ 17 w 18"/>
                <a:gd name="T25" fmla="*/ 7 h 25"/>
                <a:gd name="T26" fmla="*/ 15 w 18"/>
                <a:gd name="T27" fmla="*/ 6 h 25"/>
                <a:gd name="T28" fmla="*/ 14 w 18"/>
                <a:gd name="T29" fmla="*/ 6 h 25"/>
                <a:gd name="T30" fmla="*/ 12 w 18"/>
                <a:gd name="T31" fmla="*/ 4 h 25"/>
                <a:gd name="T32" fmla="*/ 12 w 18"/>
                <a:gd name="T33" fmla="*/ 4 h 25"/>
                <a:gd name="T34" fmla="*/ 11 w 18"/>
                <a:gd name="T35" fmla="*/ 4 h 25"/>
                <a:gd name="T36" fmla="*/ 11 w 18"/>
                <a:gd name="T37" fmla="*/ 4 h 25"/>
                <a:gd name="T38" fmla="*/ 10 w 18"/>
                <a:gd name="T39" fmla="*/ 7 h 25"/>
                <a:gd name="T40" fmla="*/ 8 w 18"/>
                <a:gd name="T41" fmla="*/ 9 h 25"/>
                <a:gd name="T42" fmla="*/ 8 w 18"/>
                <a:gd name="T43" fmla="*/ 20 h 25"/>
                <a:gd name="T44" fmla="*/ 8 w 18"/>
                <a:gd name="T45" fmla="*/ 23 h 25"/>
                <a:gd name="T46" fmla="*/ 8 w 18"/>
                <a:gd name="T47" fmla="*/ 23 h 25"/>
                <a:gd name="T48" fmla="*/ 10 w 18"/>
                <a:gd name="T49" fmla="*/ 24 h 25"/>
                <a:gd name="T50" fmla="*/ 10 w 18"/>
                <a:gd name="T51" fmla="*/ 24 h 25"/>
                <a:gd name="T52" fmla="*/ 11 w 18"/>
                <a:gd name="T53" fmla="*/ 25 h 25"/>
                <a:gd name="T54" fmla="*/ 12 w 18"/>
                <a:gd name="T55" fmla="*/ 25 h 25"/>
                <a:gd name="T56" fmla="*/ 12 w 18"/>
                <a:gd name="T57" fmla="*/ 25 h 25"/>
                <a:gd name="T58" fmla="*/ 0 w 18"/>
                <a:gd name="T59" fmla="*/ 25 h 25"/>
                <a:gd name="T60" fmla="*/ 0 w 18"/>
                <a:gd name="T61" fmla="*/ 25 h 25"/>
                <a:gd name="T62" fmla="*/ 1 w 18"/>
                <a:gd name="T63" fmla="*/ 25 h 25"/>
                <a:gd name="T64" fmla="*/ 3 w 18"/>
                <a:gd name="T65" fmla="*/ 24 h 25"/>
                <a:gd name="T66" fmla="*/ 3 w 18"/>
                <a:gd name="T67" fmla="*/ 24 h 25"/>
                <a:gd name="T68" fmla="*/ 4 w 18"/>
                <a:gd name="T69" fmla="*/ 23 h 25"/>
                <a:gd name="T70" fmla="*/ 4 w 18"/>
                <a:gd name="T71" fmla="*/ 23 h 25"/>
                <a:gd name="T72" fmla="*/ 4 w 18"/>
                <a:gd name="T73" fmla="*/ 20 h 25"/>
                <a:gd name="T74" fmla="*/ 4 w 18"/>
                <a:gd name="T75" fmla="*/ 11 h 25"/>
                <a:gd name="T76" fmla="*/ 4 w 18"/>
                <a:gd name="T77" fmla="*/ 7 h 25"/>
                <a:gd name="T78" fmla="*/ 4 w 18"/>
                <a:gd name="T79" fmla="*/ 4 h 25"/>
                <a:gd name="T80" fmla="*/ 3 w 18"/>
                <a:gd name="T81" fmla="*/ 4 h 25"/>
                <a:gd name="T82" fmla="*/ 3 w 18"/>
                <a:gd name="T83" fmla="*/ 4 h 25"/>
                <a:gd name="T84" fmla="*/ 3 w 18"/>
                <a:gd name="T85" fmla="*/ 3 h 25"/>
                <a:gd name="T86" fmla="*/ 3 w 18"/>
                <a:gd name="T87" fmla="*/ 3 h 25"/>
                <a:gd name="T88" fmla="*/ 1 w 18"/>
                <a:gd name="T89" fmla="*/ 3 h 25"/>
                <a:gd name="T90" fmla="*/ 0 w 18"/>
                <a:gd name="T91" fmla="*/ 4 h 25"/>
                <a:gd name="T92" fmla="*/ 0 w 18"/>
                <a:gd name="T93" fmla="*/ 3 h 25"/>
                <a:gd name="T94" fmla="*/ 7 w 18"/>
                <a:gd name="T95" fmla="*/ 0 h 25"/>
                <a:gd name="T96" fmla="*/ 8 w 18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"/>
                <a:gd name="T148" fmla="*/ 0 h 25"/>
                <a:gd name="T149" fmla="*/ 18 w 18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" h="25">
                  <a:moveTo>
                    <a:pt x="8" y="0"/>
                  </a:moveTo>
                  <a:lnTo>
                    <a:pt x="8" y="7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7" name="Freeform 253"/>
            <p:cNvSpPr>
              <a:spLocks noEditPoints="1"/>
            </p:cNvSpPr>
            <p:nvPr/>
          </p:nvSpPr>
          <p:spPr bwMode="auto">
            <a:xfrm>
              <a:off x="3306" y="2837"/>
              <a:ext cx="21" cy="27"/>
            </a:xfrm>
            <a:custGeom>
              <a:avLst/>
              <a:gdLst>
                <a:gd name="T0" fmla="*/ 5 w 21"/>
                <a:gd name="T1" fmla="*/ 10 h 27"/>
                <a:gd name="T2" fmla="*/ 6 w 21"/>
                <a:gd name="T3" fmla="*/ 16 h 27"/>
                <a:gd name="T4" fmla="*/ 7 w 21"/>
                <a:gd name="T5" fmla="*/ 18 h 27"/>
                <a:gd name="T6" fmla="*/ 10 w 21"/>
                <a:gd name="T7" fmla="*/ 21 h 27"/>
                <a:gd name="T8" fmla="*/ 14 w 21"/>
                <a:gd name="T9" fmla="*/ 21 h 27"/>
                <a:gd name="T10" fmla="*/ 16 w 21"/>
                <a:gd name="T11" fmla="*/ 21 h 27"/>
                <a:gd name="T12" fmla="*/ 19 w 21"/>
                <a:gd name="T13" fmla="*/ 21 h 27"/>
                <a:gd name="T14" fmla="*/ 20 w 21"/>
                <a:gd name="T15" fmla="*/ 18 h 27"/>
                <a:gd name="T16" fmla="*/ 21 w 21"/>
                <a:gd name="T17" fmla="*/ 16 h 27"/>
                <a:gd name="T18" fmla="*/ 21 w 21"/>
                <a:gd name="T19" fmla="*/ 17 h 27"/>
                <a:gd name="T20" fmla="*/ 21 w 21"/>
                <a:gd name="T21" fmla="*/ 20 h 27"/>
                <a:gd name="T22" fmla="*/ 19 w 21"/>
                <a:gd name="T23" fmla="*/ 24 h 27"/>
                <a:gd name="T24" fmla="*/ 16 w 21"/>
                <a:gd name="T25" fmla="*/ 25 h 27"/>
                <a:gd name="T26" fmla="*/ 12 w 21"/>
                <a:gd name="T27" fmla="*/ 27 h 27"/>
                <a:gd name="T28" fmla="*/ 7 w 21"/>
                <a:gd name="T29" fmla="*/ 25 h 27"/>
                <a:gd name="T30" fmla="*/ 5 w 21"/>
                <a:gd name="T31" fmla="*/ 23 h 27"/>
                <a:gd name="T32" fmla="*/ 2 w 21"/>
                <a:gd name="T33" fmla="*/ 18 h 27"/>
                <a:gd name="T34" fmla="*/ 0 w 21"/>
                <a:gd name="T35" fmla="*/ 14 h 27"/>
                <a:gd name="T36" fmla="*/ 2 w 21"/>
                <a:gd name="T37" fmla="*/ 10 h 27"/>
                <a:gd name="T38" fmla="*/ 2 w 21"/>
                <a:gd name="T39" fmla="*/ 6 h 27"/>
                <a:gd name="T40" fmla="*/ 5 w 21"/>
                <a:gd name="T41" fmla="*/ 4 h 27"/>
                <a:gd name="T42" fmla="*/ 7 w 21"/>
                <a:gd name="T43" fmla="*/ 2 h 27"/>
                <a:gd name="T44" fmla="*/ 13 w 21"/>
                <a:gd name="T45" fmla="*/ 0 h 27"/>
                <a:gd name="T46" fmla="*/ 16 w 21"/>
                <a:gd name="T47" fmla="*/ 2 h 27"/>
                <a:gd name="T48" fmla="*/ 19 w 21"/>
                <a:gd name="T49" fmla="*/ 3 h 27"/>
                <a:gd name="T50" fmla="*/ 21 w 21"/>
                <a:gd name="T51" fmla="*/ 6 h 27"/>
                <a:gd name="T52" fmla="*/ 21 w 21"/>
                <a:gd name="T53" fmla="*/ 10 h 27"/>
                <a:gd name="T54" fmla="*/ 5 w 21"/>
                <a:gd name="T55" fmla="*/ 10 h 27"/>
                <a:gd name="T56" fmla="*/ 5 w 21"/>
                <a:gd name="T57" fmla="*/ 9 h 27"/>
                <a:gd name="T58" fmla="*/ 16 w 21"/>
                <a:gd name="T59" fmla="*/ 9 h 27"/>
                <a:gd name="T60" fmla="*/ 16 w 21"/>
                <a:gd name="T61" fmla="*/ 6 h 27"/>
                <a:gd name="T62" fmla="*/ 16 w 21"/>
                <a:gd name="T63" fmla="*/ 6 h 27"/>
                <a:gd name="T64" fmla="*/ 14 w 21"/>
                <a:gd name="T65" fmla="*/ 4 h 27"/>
                <a:gd name="T66" fmla="*/ 13 w 21"/>
                <a:gd name="T67" fmla="*/ 3 h 27"/>
                <a:gd name="T68" fmla="*/ 12 w 21"/>
                <a:gd name="T69" fmla="*/ 2 h 27"/>
                <a:gd name="T70" fmla="*/ 10 w 21"/>
                <a:gd name="T71" fmla="*/ 2 h 27"/>
                <a:gd name="T72" fmla="*/ 9 w 21"/>
                <a:gd name="T73" fmla="*/ 3 h 27"/>
                <a:gd name="T74" fmla="*/ 7 w 21"/>
                <a:gd name="T75" fmla="*/ 3 h 27"/>
                <a:gd name="T76" fmla="*/ 6 w 21"/>
                <a:gd name="T77" fmla="*/ 6 h 27"/>
                <a:gd name="T78" fmla="*/ 5 w 21"/>
                <a:gd name="T79" fmla="*/ 9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5" y="10"/>
                  </a:moveTo>
                  <a:lnTo>
                    <a:pt x="6" y="16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2" y="27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5" y="10"/>
                  </a:lnTo>
                  <a:close/>
                  <a:moveTo>
                    <a:pt x="5" y="9"/>
                  </a:moveTo>
                  <a:lnTo>
                    <a:pt x="16" y="9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8" name="Freeform 254"/>
            <p:cNvSpPr>
              <a:spLocks noEditPoints="1"/>
            </p:cNvSpPr>
            <p:nvPr/>
          </p:nvSpPr>
          <p:spPr bwMode="auto">
            <a:xfrm>
              <a:off x="3332" y="2823"/>
              <a:ext cx="26" cy="41"/>
            </a:xfrm>
            <a:custGeom>
              <a:avLst/>
              <a:gdLst>
                <a:gd name="T0" fmla="*/ 18 w 26"/>
                <a:gd name="T1" fmla="*/ 37 h 41"/>
                <a:gd name="T2" fmla="*/ 17 w 26"/>
                <a:gd name="T3" fmla="*/ 38 h 41"/>
                <a:gd name="T4" fmla="*/ 14 w 26"/>
                <a:gd name="T5" fmla="*/ 39 h 41"/>
                <a:gd name="T6" fmla="*/ 12 w 26"/>
                <a:gd name="T7" fmla="*/ 41 h 41"/>
                <a:gd name="T8" fmla="*/ 11 w 26"/>
                <a:gd name="T9" fmla="*/ 41 h 41"/>
                <a:gd name="T10" fmla="*/ 7 w 26"/>
                <a:gd name="T11" fmla="*/ 39 h 41"/>
                <a:gd name="T12" fmla="*/ 2 w 26"/>
                <a:gd name="T13" fmla="*/ 37 h 41"/>
                <a:gd name="T14" fmla="*/ 1 w 26"/>
                <a:gd name="T15" fmla="*/ 34 h 41"/>
                <a:gd name="T16" fmla="*/ 0 w 26"/>
                <a:gd name="T17" fmla="*/ 28 h 41"/>
                <a:gd name="T18" fmla="*/ 1 w 26"/>
                <a:gd name="T19" fmla="*/ 23 h 41"/>
                <a:gd name="T20" fmla="*/ 4 w 26"/>
                <a:gd name="T21" fmla="*/ 18 h 41"/>
                <a:gd name="T22" fmla="*/ 5 w 26"/>
                <a:gd name="T23" fmla="*/ 16 h 41"/>
                <a:gd name="T24" fmla="*/ 9 w 26"/>
                <a:gd name="T25" fmla="*/ 14 h 41"/>
                <a:gd name="T26" fmla="*/ 12 w 26"/>
                <a:gd name="T27" fmla="*/ 14 h 41"/>
                <a:gd name="T28" fmla="*/ 15 w 26"/>
                <a:gd name="T29" fmla="*/ 14 h 41"/>
                <a:gd name="T30" fmla="*/ 18 w 26"/>
                <a:gd name="T31" fmla="*/ 17 h 41"/>
                <a:gd name="T32" fmla="*/ 18 w 26"/>
                <a:gd name="T33" fmla="*/ 11 h 41"/>
                <a:gd name="T34" fmla="*/ 18 w 26"/>
                <a:gd name="T35" fmla="*/ 7 h 41"/>
                <a:gd name="T36" fmla="*/ 18 w 26"/>
                <a:gd name="T37" fmla="*/ 6 h 41"/>
                <a:gd name="T38" fmla="*/ 18 w 26"/>
                <a:gd name="T39" fmla="*/ 4 h 41"/>
                <a:gd name="T40" fmla="*/ 17 w 26"/>
                <a:gd name="T41" fmla="*/ 4 h 41"/>
                <a:gd name="T42" fmla="*/ 17 w 26"/>
                <a:gd name="T43" fmla="*/ 4 h 41"/>
                <a:gd name="T44" fmla="*/ 17 w 26"/>
                <a:gd name="T45" fmla="*/ 4 h 41"/>
                <a:gd name="T46" fmla="*/ 15 w 26"/>
                <a:gd name="T47" fmla="*/ 4 h 41"/>
                <a:gd name="T48" fmla="*/ 15 w 26"/>
                <a:gd name="T49" fmla="*/ 4 h 41"/>
                <a:gd name="T50" fmla="*/ 14 w 26"/>
                <a:gd name="T51" fmla="*/ 4 h 41"/>
                <a:gd name="T52" fmla="*/ 21 w 26"/>
                <a:gd name="T53" fmla="*/ 0 h 41"/>
                <a:gd name="T54" fmla="*/ 22 w 26"/>
                <a:gd name="T55" fmla="*/ 0 h 41"/>
                <a:gd name="T56" fmla="*/ 22 w 26"/>
                <a:gd name="T57" fmla="*/ 30 h 41"/>
                <a:gd name="T58" fmla="*/ 22 w 26"/>
                <a:gd name="T59" fmla="*/ 34 h 41"/>
                <a:gd name="T60" fmla="*/ 22 w 26"/>
                <a:gd name="T61" fmla="*/ 35 h 41"/>
                <a:gd name="T62" fmla="*/ 22 w 26"/>
                <a:gd name="T63" fmla="*/ 37 h 41"/>
                <a:gd name="T64" fmla="*/ 24 w 26"/>
                <a:gd name="T65" fmla="*/ 37 h 41"/>
                <a:gd name="T66" fmla="*/ 24 w 26"/>
                <a:gd name="T67" fmla="*/ 38 h 41"/>
                <a:gd name="T68" fmla="*/ 24 w 26"/>
                <a:gd name="T69" fmla="*/ 38 h 41"/>
                <a:gd name="T70" fmla="*/ 25 w 26"/>
                <a:gd name="T71" fmla="*/ 38 h 41"/>
                <a:gd name="T72" fmla="*/ 25 w 26"/>
                <a:gd name="T73" fmla="*/ 37 h 41"/>
                <a:gd name="T74" fmla="*/ 26 w 26"/>
                <a:gd name="T75" fmla="*/ 38 h 41"/>
                <a:gd name="T76" fmla="*/ 19 w 26"/>
                <a:gd name="T77" fmla="*/ 41 h 41"/>
                <a:gd name="T78" fmla="*/ 18 w 26"/>
                <a:gd name="T79" fmla="*/ 41 h 41"/>
                <a:gd name="T80" fmla="*/ 18 w 26"/>
                <a:gd name="T81" fmla="*/ 37 h 41"/>
                <a:gd name="T82" fmla="*/ 18 w 26"/>
                <a:gd name="T83" fmla="*/ 34 h 41"/>
                <a:gd name="T84" fmla="*/ 18 w 26"/>
                <a:gd name="T85" fmla="*/ 23 h 41"/>
                <a:gd name="T86" fmla="*/ 18 w 26"/>
                <a:gd name="T87" fmla="*/ 21 h 41"/>
                <a:gd name="T88" fmla="*/ 17 w 26"/>
                <a:gd name="T89" fmla="*/ 18 h 41"/>
                <a:gd name="T90" fmla="*/ 15 w 26"/>
                <a:gd name="T91" fmla="*/ 17 h 41"/>
                <a:gd name="T92" fmla="*/ 14 w 26"/>
                <a:gd name="T93" fmla="*/ 17 h 41"/>
                <a:gd name="T94" fmla="*/ 14 w 26"/>
                <a:gd name="T95" fmla="*/ 16 h 41"/>
                <a:gd name="T96" fmla="*/ 12 w 26"/>
                <a:gd name="T97" fmla="*/ 16 h 41"/>
                <a:gd name="T98" fmla="*/ 9 w 26"/>
                <a:gd name="T99" fmla="*/ 17 h 41"/>
                <a:gd name="T100" fmla="*/ 7 w 26"/>
                <a:gd name="T101" fmla="*/ 18 h 41"/>
                <a:gd name="T102" fmla="*/ 5 w 26"/>
                <a:gd name="T103" fmla="*/ 21 h 41"/>
                <a:gd name="T104" fmla="*/ 5 w 26"/>
                <a:gd name="T105" fmla="*/ 25 h 41"/>
                <a:gd name="T106" fmla="*/ 5 w 26"/>
                <a:gd name="T107" fmla="*/ 31 h 41"/>
                <a:gd name="T108" fmla="*/ 7 w 26"/>
                <a:gd name="T109" fmla="*/ 34 h 41"/>
                <a:gd name="T110" fmla="*/ 9 w 26"/>
                <a:gd name="T111" fmla="*/ 37 h 41"/>
                <a:gd name="T112" fmla="*/ 12 w 26"/>
                <a:gd name="T113" fmla="*/ 37 h 41"/>
                <a:gd name="T114" fmla="*/ 15 w 26"/>
                <a:gd name="T115" fmla="*/ 37 h 41"/>
                <a:gd name="T116" fmla="*/ 18 w 26"/>
                <a:gd name="T117" fmla="*/ 34 h 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"/>
                <a:gd name="T178" fmla="*/ 0 h 41"/>
                <a:gd name="T179" fmla="*/ 26 w 26"/>
                <a:gd name="T180" fmla="*/ 41 h 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" h="41">
                  <a:moveTo>
                    <a:pt x="18" y="37"/>
                  </a:moveTo>
                  <a:lnTo>
                    <a:pt x="17" y="38"/>
                  </a:lnTo>
                  <a:lnTo>
                    <a:pt x="14" y="39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7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6" y="38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7"/>
                  </a:lnTo>
                  <a:close/>
                  <a:moveTo>
                    <a:pt x="18" y="34"/>
                  </a:moveTo>
                  <a:lnTo>
                    <a:pt x="18" y="23"/>
                  </a:lnTo>
                  <a:lnTo>
                    <a:pt x="18" y="21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9" name="Freeform 255"/>
            <p:cNvSpPr>
              <a:spLocks noEditPoints="1"/>
            </p:cNvSpPr>
            <p:nvPr/>
          </p:nvSpPr>
          <p:spPr bwMode="auto">
            <a:xfrm>
              <a:off x="3361" y="2823"/>
              <a:ext cx="11" cy="39"/>
            </a:xfrm>
            <a:custGeom>
              <a:avLst/>
              <a:gdLst>
                <a:gd name="T0" fmla="*/ 6 w 11"/>
                <a:gd name="T1" fmla="*/ 0 h 39"/>
                <a:gd name="T2" fmla="*/ 7 w 11"/>
                <a:gd name="T3" fmla="*/ 2 h 39"/>
                <a:gd name="T4" fmla="*/ 7 w 11"/>
                <a:gd name="T5" fmla="*/ 2 h 39"/>
                <a:gd name="T6" fmla="*/ 9 w 11"/>
                <a:gd name="T7" fmla="*/ 3 h 39"/>
                <a:gd name="T8" fmla="*/ 9 w 11"/>
                <a:gd name="T9" fmla="*/ 4 h 39"/>
                <a:gd name="T10" fmla="*/ 9 w 11"/>
                <a:gd name="T11" fmla="*/ 6 h 39"/>
                <a:gd name="T12" fmla="*/ 7 w 11"/>
                <a:gd name="T13" fmla="*/ 6 h 39"/>
                <a:gd name="T14" fmla="*/ 7 w 11"/>
                <a:gd name="T15" fmla="*/ 7 h 39"/>
                <a:gd name="T16" fmla="*/ 6 w 11"/>
                <a:gd name="T17" fmla="*/ 7 h 39"/>
                <a:gd name="T18" fmla="*/ 4 w 11"/>
                <a:gd name="T19" fmla="*/ 7 h 39"/>
                <a:gd name="T20" fmla="*/ 3 w 11"/>
                <a:gd name="T21" fmla="*/ 6 h 39"/>
                <a:gd name="T22" fmla="*/ 3 w 11"/>
                <a:gd name="T23" fmla="*/ 6 h 39"/>
                <a:gd name="T24" fmla="*/ 2 w 11"/>
                <a:gd name="T25" fmla="*/ 4 h 39"/>
                <a:gd name="T26" fmla="*/ 3 w 11"/>
                <a:gd name="T27" fmla="*/ 3 h 39"/>
                <a:gd name="T28" fmla="*/ 3 w 11"/>
                <a:gd name="T29" fmla="*/ 2 h 39"/>
                <a:gd name="T30" fmla="*/ 4 w 11"/>
                <a:gd name="T31" fmla="*/ 2 h 39"/>
                <a:gd name="T32" fmla="*/ 6 w 11"/>
                <a:gd name="T33" fmla="*/ 0 h 39"/>
                <a:gd name="T34" fmla="*/ 9 w 11"/>
                <a:gd name="T35" fmla="*/ 14 h 39"/>
                <a:gd name="T36" fmla="*/ 9 w 11"/>
                <a:gd name="T37" fmla="*/ 34 h 39"/>
                <a:gd name="T38" fmla="*/ 9 w 11"/>
                <a:gd name="T39" fmla="*/ 37 h 39"/>
                <a:gd name="T40" fmla="*/ 9 w 11"/>
                <a:gd name="T41" fmla="*/ 38 h 39"/>
                <a:gd name="T42" fmla="*/ 9 w 11"/>
                <a:gd name="T43" fmla="*/ 38 h 39"/>
                <a:gd name="T44" fmla="*/ 9 w 11"/>
                <a:gd name="T45" fmla="*/ 39 h 39"/>
                <a:gd name="T46" fmla="*/ 10 w 11"/>
                <a:gd name="T47" fmla="*/ 39 h 39"/>
                <a:gd name="T48" fmla="*/ 11 w 11"/>
                <a:gd name="T49" fmla="*/ 39 h 39"/>
                <a:gd name="T50" fmla="*/ 11 w 11"/>
                <a:gd name="T51" fmla="*/ 39 h 39"/>
                <a:gd name="T52" fmla="*/ 0 w 11"/>
                <a:gd name="T53" fmla="*/ 39 h 39"/>
                <a:gd name="T54" fmla="*/ 0 w 11"/>
                <a:gd name="T55" fmla="*/ 39 h 39"/>
                <a:gd name="T56" fmla="*/ 2 w 11"/>
                <a:gd name="T57" fmla="*/ 39 h 39"/>
                <a:gd name="T58" fmla="*/ 2 w 11"/>
                <a:gd name="T59" fmla="*/ 39 h 39"/>
                <a:gd name="T60" fmla="*/ 3 w 11"/>
                <a:gd name="T61" fmla="*/ 38 h 39"/>
                <a:gd name="T62" fmla="*/ 3 w 11"/>
                <a:gd name="T63" fmla="*/ 38 h 39"/>
                <a:gd name="T64" fmla="*/ 3 w 11"/>
                <a:gd name="T65" fmla="*/ 37 h 39"/>
                <a:gd name="T66" fmla="*/ 3 w 11"/>
                <a:gd name="T67" fmla="*/ 34 h 39"/>
                <a:gd name="T68" fmla="*/ 3 w 11"/>
                <a:gd name="T69" fmla="*/ 25 h 39"/>
                <a:gd name="T70" fmla="*/ 3 w 11"/>
                <a:gd name="T71" fmla="*/ 21 h 39"/>
                <a:gd name="T72" fmla="*/ 3 w 11"/>
                <a:gd name="T73" fmla="*/ 18 h 39"/>
                <a:gd name="T74" fmla="*/ 3 w 11"/>
                <a:gd name="T75" fmla="*/ 18 h 39"/>
                <a:gd name="T76" fmla="*/ 3 w 11"/>
                <a:gd name="T77" fmla="*/ 17 h 39"/>
                <a:gd name="T78" fmla="*/ 2 w 11"/>
                <a:gd name="T79" fmla="*/ 17 h 39"/>
                <a:gd name="T80" fmla="*/ 2 w 11"/>
                <a:gd name="T81" fmla="*/ 17 h 39"/>
                <a:gd name="T82" fmla="*/ 2 w 11"/>
                <a:gd name="T83" fmla="*/ 17 h 39"/>
                <a:gd name="T84" fmla="*/ 0 w 11"/>
                <a:gd name="T85" fmla="*/ 18 h 39"/>
                <a:gd name="T86" fmla="*/ 0 w 11"/>
                <a:gd name="T87" fmla="*/ 17 h 39"/>
                <a:gd name="T88" fmla="*/ 7 w 11"/>
                <a:gd name="T89" fmla="*/ 14 h 39"/>
                <a:gd name="T90" fmla="*/ 9 w 11"/>
                <a:gd name="T91" fmla="*/ 14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"/>
                <a:gd name="T139" fmla="*/ 0 h 39"/>
                <a:gd name="T140" fmla="*/ 11 w 11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" h="39">
                  <a:moveTo>
                    <a:pt x="6" y="0"/>
                  </a:moveTo>
                  <a:lnTo>
                    <a:pt x="7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9" y="14"/>
                  </a:move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0" name="Freeform 256"/>
            <p:cNvSpPr>
              <a:spLocks/>
            </p:cNvSpPr>
            <p:nvPr/>
          </p:nvSpPr>
          <p:spPr bwMode="auto">
            <a:xfrm>
              <a:off x="3377" y="2837"/>
              <a:ext cx="21" cy="27"/>
            </a:xfrm>
            <a:custGeom>
              <a:avLst/>
              <a:gdLst>
                <a:gd name="T0" fmla="*/ 21 w 21"/>
                <a:gd name="T1" fmla="*/ 16 h 27"/>
                <a:gd name="T2" fmla="*/ 18 w 21"/>
                <a:gd name="T3" fmla="*/ 21 h 27"/>
                <a:gd name="T4" fmla="*/ 16 w 21"/>
                <a:gd name="T5" fmla="*/ 24 h 27"/>
                <a:gd name="T6" fmla="*/ 14 w 21"/>
                <a:gd name="T7" fmla="*/ 25 h 27"/>
                <a:gd name="T8" fmla="*/ 9 w 21"/>
                <a:gd name="T9" fmla="*/ 27 h 27"/>
                <a:gd name="T10" fmla="*/ 5 w 21"/>
                <a:gd name="T11" fmla="*/ 25 h 27"/>
                <a:gd name="T12" fmla="*/ 2 w 21"/>
                <a:gd name="T13" fmla="*/ 23 h 27"/>
                <a:gd name="T14" fmla="*/ 1 w 21"/>
                <a:gd name="T15" fmla="*/ 20 h 27"/>
                <a:gd name="T16" fmla="*/ 0 w 21"/>
                <a:gd name="T17" fmla="*/ 17 h 27"/>
                <a:gd name="T18" fmla="*/ 0 w 21"/>
                <a:gd name="T19" fmla="*/ 13 h 27"/>
                <a:gd name="T20" fmla="*/ 0 w 21"/>
                <a:gd name="T21" fmla="*/ 10 h 27"/>
                <a:gd name="T22" fmla="*/ 1 w 21"/>
                <a:gd name="T23" fmla="*/ 7 h 27"/>
                <a:gd name="T24" fmla="*/ 2 w 21"/>
                <a:gd name="T25" fmla="*/ 4 h 27"/>
                <a:gd name="T26" fmla="*/ 7 w 21"/>
                <a:gd name="T27" fmla="*/ 2 h 27"/>
                <a:gd name="T28" fmla="*/ 11 w 21"/>
                <a:gd name="T29" fmla="*/ 0 h 27"/>
                <a:gd name="T30" fmla="*/ 14 w 21"/>
                <a:gd name="T31" fmla="*/ 0 h 27"/>
                <a:gd name="T32" fmla="*/ 16 w 21"/>
                <a:gd name="T33" fmla="*/ 2 h 27"/>
                <a:gd name="T34" fmla="*/ 18 w 21"/>
                <a:gd name="T35" fmla="*/ 4 h 27"/>
                <a:gd name="T36" fmla="*/ 19 w 21"/>
                <a:gd name="T37" fmla="*/ 6 h 27"/>
                <a:gd name="T38" fmla="*/ 19 w 21"/>
                <a:gd name="T39" fmla="*/ 7 h 27"/>
                <a:gd name="T40" fmla="*/ 18 w 21"/>
                <a:gd name="T41" fmla="*/ 7 h 27"/>
                <a:gd name="T42" fmla="*/ 18 w 21"/>
                <a:gd name="T43" fmla="*/ 9 h 27"/>
                <a:gd name="T44" fmla="*/ 16 w 21"/>
                <a:gd name="T45" fmla="*/ 9 h 27"/>
                <a:gd name="T46" fmla="*/ 15 w 21"/>
                <a:gd name="T47" fmla="*/ 9 h 27"/>
                <a:gd name="T48" fmla="*/ 15 w 21"/>
                <a:gd name="T49" fmla="*/ 7 h 27"/>
                <a:gd name="T50" fmla="*/ 14 w 21"/>
                <a:gd name="T51" fmla="*/ 7 h 27"/>
                <a:gd name="T52" fmla="*/ 14 w 21"/>
                <a:gd name="T53" fmla="*/ 6 h 27"/>
                <a:gd name="T54" fmla="*/ 14 w 21"/>
                <a:gd name="T55" fmla="*/ 4 h 27"/>
                <a:gd name="T56" fmla="*/ 12 w 21"/>
                <a:gd name="T57" fmla="*/ 3 h 27"/>
                <a:gd name="T58" fmla="*/ 11 w 21"/>
                <a:gd name="T59" fmla="*/ 2 h 27"/>
                <a:gd name="T60" fmla="*/ 9 w 21"/>
                <a:gd name="T61" fmla="*/ 2 h 27"/>
                <a:gd name="T62" fmla="*/ 8 w 21"/>
                <a:gd name="T63" fmla="*/ 3 h 27"/>
                <a:gd name="T64" fmla="*/ 5 w 21"/>
                <a:gd name="T65" fmla="*/ 4 h 27"/>
                <a:gd name="T66" fmla="*/ 4 w 21"/>
                <a:gd name="T67" fmla="*/ 7 h 27"/>
                <a:gd name="T68" fmla="*/ 4 w 21"/>
                <a:gd name="T69" fmla="*/ 11 h 27"/>
                <a:gd name="T70" fmla="*/ 4 w 21"/>
                <a:gd name="T71" fmla="*/ 16 h 27"/>
                <a:gd name="T72" fmla="*/ 5 w 21"/>
                <a:gd name="T73" fmla="*/ 18 h 27"/>
                <a:gd name="T74" fmla="*/ 8 w 21"/>
                <a:gd name="T75" fmla="*/ 21 h 27"/>
                <a:gd name="T76" fmla="*/ 12 w 21"/>
                <a:gd name="T77" fmla="*/ 21 h 27"/>
                <a:gd name="T78" fmla="*/ 14 w 21"/>
                <a:gd name="T79" fmla="*/ 21 h 27"/>
                <a:gd name="T80" fmla="*/ 16 w 21"/>
                <a:gd name="T81" fmla="*/ 20 h 27"/>
                <a:gd name="T82" fmla="*/ 18 w 21"/>
                <a:gd name="T83" fmla="*/ 18 h 27"/>
                <a:gd name="T84" fmla="*/ 19 w 21"/>
                <a:gd name="T85" fmla="*/ 16 h 27"/>
                <a:gd name="T86" fmla="*/ 21 w 21"/>
                <a:gd name="T87" fmla="*/ 16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27"/>
                <a:gd name="T134" fmla="*/ 21 w 21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27">
                  <a:moveTo>
                    <a:pt x="21" y="16"/>
                  </a:moveTo>
                  <a:lnTo>
                    <a:pt x="18" y="21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1" name="Freeform 257"/>
            <p:cNvSpPr>
              <a:spLocks/>
            </p:cNvSpPr>
            <p:nvPr/>
          </p:nvSpPr>
          <p:spPr bwMode="auto">
            <a:xfrm>
              <a:off x="3399" y="2830"/>
              <a:ext cx="15" cy="34"/>
            </a:xfrm>
            <a:custGeom>
              <a:avLst/>
              <a:gdLst>
                <a:gd name="T0" fmla="*/ 8 w 15"/>
                <a:gd name="T1" fmla="*/ 0 h 34"/>
                <a:gd name="T2" fmla="*/ 8 w 15"/>
                <a:gd name="T3" fmla="*/ 7 h 34"/>
                <a:gd name="T4" fmla="*/ 15 w 15"/>
                <a:gd name="T5" fmla="*/ 7 h 34"/>
                <a:gd name="T6" fmla="*/ 15 w 15"/>
                <a:gd name="T7" fmla="*/ 10 h 34"/>
                <a:gd name="T8" fmla="*/ 8 w 15"/>
                <a:gd name="T9" fmla="*/ 10 h 34"/>
                <a:gd name="T10" fmla="*/ 8 w 15"/>
                <a:gd name="T11" fmla="*/ 25 h 34"/>
                <a:gd name="T12" fmla="*/ 10 w 15"/>
                <a:gd name="T13" fmla="*/ 28 h 34"/>
                <a:gd name="T14" fmla="*/ 10 w 15"/>
                <a:gd name="T15" fmla="*/ 30 h 34"/>
                <a:gd name="T16" fmla="*/ 11 w 15"/>
                <a:gd name="T17" fmla="*/ 30 h 34"/>
                <a:gd name="T18" fmla="*/ 11 w 15"/>
                <a:gd name="T19" fmla="*/ 30 h 34"/>
                <a:gd name="T20" fmla="*/ 13 w 15"/>
                <a:gd name="T21" fmla="*/ 30 h 34"/>
                <a:gd name="T22" fmla="*/ 14 w 15"/>
                <a:gd name="T23" fmla="*/ 30 h 34"/>
                <a:gd name="T24" fmla="*/ 14 w 15"/>
                <a:gd name="T25" fmla="*/ 30 h 34"/>
                <a:gd name="T26" fmla="*/ 15 w 15"/>
                <a:gd name="T27" fmla="*/ 28 h 34"/>
                <a:gd name="T28" fmla="*/ 15 w 15"/>
                <a:gd name="T29" fmla="*/ 28 h 34"/>
                <a:gd name="T30" fmla="*/ 15 w 15"/>
                <a:gd name="T31" fmla="*/ 31 h 34"/>
                <a:gd name="T32" fmla="*/ 13 w 15"/>
                <a:gd name="T33" fmla="*/ 32 h 34"/>
                <a:gd name="T34" fmla="*/ 11 w 15"/>
                <a:gd name="T35" fmla="*/ 34 h 34"/>
                <a:gd name="T36" fmla="*/ 10 w 15"/>
                <a:gd name="T37" fmla="*/ 34 h 34"/>
                <a:gd name="T38" fmla="*/ 8 w 15"/>
                <a:gd name="T39" fmla="*/ 34 h 34"/>
                <a:gd name="T40" fmla="*/ 7 w 15"/>
                <a:gd name="T41" fmla="*/ 32 h 34"/>
                <a:gd name="T42" fmla="*/ 6 w 15"/>
                <a:gd name="T43" fmla="*/ 32 h 34"/>
                <a:gd name="T44" fmla="*/ 6 w 15"/>
                <a:gd name="T45" fmla="*/ 31 h 34"/>
                <a:gd name="T46" fmla="*/ 4 w 15"/>
                <a:gd name="T47" fmla="*/ 30 h 34"/>
                <a:gd name="T48" fmla="*/ 4 w 15"/>
                <a:gd name="T49" fmla="*/ 27 h 34"/>
                <a:gd name="T50" fmla="*/ 4 w 15"/>
                <a:gd name="T51" fmla="*/ 10 h 34"/>
                <a:gd name="T52" fmla="*/ 0 w 15"/>
                <a:gd name="T53" fmla="*/ 10 h 34"/>
                <a:gd name="T54" fmla="*/ 0 w 15"/>
                <a:gd name="T55" fmla="*/ 9 h 34"/>
                <a:gd name="T56" fmla="*/ 1 w 15"/>
                <a:gd name="T57" fmla="*/ 9 h 34"/>
                <a:gd name="T58" fmla="*/ 4 w 15"/>
                <a:gd name="T59" fmla="*/ 7 h 34"/>
                <a:gd name="T60" fmla="*/ 6 w 15"/>
                <a:gd name="T61" fmla="*/ 6 h 34"/>
                <a:gd name="T62" fmla="*/ 7 w 15"/>
                <a:gd name="T63" fmla="*/ 3 h 34"/>
                <a:gd name="T64" fmla="*/ 7 w 15"/>
                <a:gd name="T65" fmla="*/ 2 h 34"/>
                <a:gd name="T66" fmla="*/ 8 w 15"/>
                <a:gd name="T67" fmla="*/ 0 h 34"/>
                <a:gd name="T68" fmla="*/ 8 w 15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"/>
                <a:gd name="T106" fmla="*/ 0 h 34"/>
                <a:gd name="T107" fmla="*/ 15 w 1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" h="34">
                  <a:moveTo>
                    <a:pt x="8" y="0"/>
                  </a:moveTo>
                  <a:lnTo>
                    <a:pt x="8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2" name="Freeform 258"/>
            <p:cNvSpPr>
              <a:spLocks noEditPoints="1"/>
            </p:cNvSpPr>
            <p:nvPr/>
          </p:nvSpPr>
          <p:spPr bwMode="auto">
            <a:xfrm>
              <a:off x="3417" y="2837"/>
              <a:ext cx="24" cy="27"/>
            </a:xfrm>
            <a:custGeom>
              <a:avLst/>
              <a:gdLst>
                <a:gd name="T0" fmla="*/ 11 w 24"/>
                <a:gd name="T1" fmla="*/ 0 h 27"/>
                <a:gd name="T2" fmla="*/ 16 w 24"/>
                <a:gd name="T3" fmla="*/ 0 h 27"/>
                <a:gd name="T4" fmla="*/ 18 w 24"/>
                <a:gd name="T5" fmla="*/ 2 h 27"/>
                <a:gd name="T6" fmla="*/ 21 w 24"/>
                <a:gd name="T7" fmla="*/ 4 h 27"/>
                <a:gd name="T8" fmla="*/ 23 w 24"/>
                <a:gd name="T9" fmla="*/ 9 h 27"/>
                <a:gd name="T10" fmla="*/ 24 w 24"/>
                <a:gd name="T11" fmla="*/ 13 h 27"/>
                <a:gd name="T12" fmla="*/ 24 w 24"/>
                <a:gd name="T13" fmla="*/ 16 h 27"/>
                <a:gd name="T14" fmla="*/ 23 w 24"/>
                <a:gd name="T15" fmla="*/ 20 h 27"/>
                <a:gd name="T16" fmla="*/ 20 w 24"/>
                <a:gd name="T17" fmla="*/ 23 h 27"/>
                <a:gd name="T18" fmla="*/ 18 w 24"/>
                <a:gd name="T19" fmla="*/ 25 h 27"/>
                <a:gd name="T20" fmla="*/ 14 w 24"/>
                <a:gd name="T21" fmla="*/ 25 h 27"/>
                <a:gd name="T22" fmla="*/ 11 w 24"/>
                <a:gd name="T23" fmla="*/ 27 h 27"/>
                <a:gd name="T24" fmla="*/ 9 w 24"/>
                <a:gd name="T25" fmla="*/ 25 h 27"/>
                <a:gd name="T26" fmla="*/ 4 w 24"/>
                <a:gd name="T27" fmla="*/ 24 h 27"/>
                <a:gd name="T28" fmla="*/ 3 w 24"/>
                <a:gd name="T29" fmla="*/ 23 h 27"/>
                <a:gd name="T30" fmla="*/ 0 w 24"/>
                <a:gd name="T31" fmla="*/ 18 h 27"/>
                <a:gd name="T32" fmla="*/ 0 w 24"/>
                <a:gd name="T33" fmla="*/ 14 h 27"/>
                <a:gd name="T34" fmla="*/ 0 w 24"/>
                <a:gd name="T35" fmla="*/ 10 h 27"/>
                <a:gd name="T36" fmla="*/ 2 w 24"/>
                <a:gd name="T37" fmla="*/ 7 h 27"/>
                <a:gd name="T38" fmla="*/ 3 w 24"/>
                <a:gd name="T39" fmla="*/ 4 h 27"/>
                <a:gd name="T40" fmla="*/ 6 w 24"/>
                <a:gd name="T41" fmla="*/ 2 h 27"/>
                <a:gd name="T42" fmla="*/ 9 w 24"/>
                <a:gd name="T43" fmla="*/ 0 h 27"/>
                <a:gd name="T44" fmla="*/ 11 w 24"/>
                <a:gd name="T45" fmla="*/ 0 h 27"/>
                <a:gd name="T46" fmla="*/ 11 w 24"/>
                <a:gd name="T47" fmla="*/ 2 h 27"/>
                <a:gd name="T48" fmla="*/ 10 w 24"/>
                <a:gd name="T49" fmla="*/ 2 h 27"/>
                <a:gd name="T50" fmla="*/ 7 w 24"/>
                <a:gd name="T51" fmla="*/ 3 h 27"/>
                <a:gd name="T52" fmla="*/ 6 w 24"/>
                <a:gd name="T53" fmla="*/ 4 h 27"/>
                <a:gd name="T54" fmla="*/ 6 w 24"/>
                <a:gd name="T55" fmla="*/ 6 h 27"/>
                <a:gd name="T56" fmla="*/ 4 w 24"/>
                <a:gd name="T57" fmla="*/ 9 h 27"/>
                <a:gd name="T58" fmla="*/ 4 w 24"/>
                <a:gd name="T59" fmla="*/ 11 h 27"/>
                <a:gd name="T60" fmla="*/ 4 w 24"/>
                <a:gd name="T61" fmla="*/ 17 h 27"/>
                <a:gd name="T62" fmla="*/ 7 w 24"/>
                <a:gd name="T63" fmla="*/ 21 h 27"/>
                <a:gd name="T64" fmla="*/ 10 w 24"/>
                <a:gd name="T65" fmla="*/ 24 h 27"/>
                <a:gd name="T66" fmla="*/ 13 w 24"/>
                <a:gd name="T67" fmla="*/ 25 h 27"/>
                <a:gd name="T68" fmla="*/ 16 w 24"/>
                <a:gd name="T69" fmla="*/ 24 h 27"/>
                <a:gd name="T70" fmla="*/ 17 w 24"/>
                <a:gd name="T71" fmla="*/ 23 h 27"/>
                <a:gd name="T72" fmla="*/ 18 w 24"/>
                <a:gd name="T73" fmla="*/ 20 h 27"/>
                <a:gd name="T74" fmla="*/ 18 w 24"/>
                <a:gd name="T75" fmla="*/ 16 h 27"/>
                <a:gd name="T76" fmla="*/ 18 w 24"/>
                <a:gd name="T77" fmla="*/ 11 h 27"/>
                <a:gd name="T78" fmla="*/ 18 w 24"/>
                <a:gd name="T79" fmla="*/ 7 h 27"/>
                <a:gd name="T80" fmla="*/ 16 w 24"/>
                <a:gd name="T81" fmla="*/ 4 h 27"/>
                <a:gd name="T82" fmla="*/ 14 w 24"/>
                <a:gd name="T83" fmla="*/ 3 h 27"/>
                <a:gd name="T84" fmla="*/ 11 w 24"/>
                <a:gd name="T85" fmla="*/ 2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"/>
                <a:gd name="T130" fmla="*/ 0 h 27"/>
                <a:gd name="T131" fmla="*/ 24 w 24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" h="27">
                  <a:moveTo>
                    <a:pt x="11" y="0"/>
                  </a:moveTo>
                  <a:lnTo>
                    <a:pt x="16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close/>
                  <a:moveTo>
                    <a:pt x="11" y="2"/>
                  </a:moveTo>
                  <a:lnTo>
                    <a:pt x="10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7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3" name="Freeform 259"/>
            <p:cNvSpPr>
              <a:spLocks/>
            </p:cNvSpPr>
            <p:nvPr/>
          </p:nvSpPr>
          <p:spPr bwMode="auto">
            <a:xfrm>
              <a:off x="3444" y="2837"/>
              <a:ext cx="18" cy="25"/>
            </a:xfrm>
            <a:custGeom>
              <a:avLst/>
              <a:gdLst>
                <a:gd name="T0" fmla="*/ 8 w 18"/>
                <a:gd name="T1" fmla="*/ 0 h 25"/>
                <a:gd name="T2" fmla="*/ 8 w 18"/>
                <a:gd name="T3" fmla="*/ 7 h 25"/>
                <a:gd name="T4" fmla="*/ 10 w 18"/>
                <a:gd name="T5" fmla="*/ 3 h 25"/>
                <a:gd name="T6" fmla="*/ 13 w 18"/>
                <a:gd name="T7" fmla="*/ 2 h 25"/>
                <a:gd name="T8" fmla="*/ 14 w 18"/>
                <a:gd name="T9" fmla="*/ 0 h 25"/>
                <a:gd name="T10" fmla="*/ 15 w 18"/>
                <a:gd name="T11" fmla="*/ 0 h 25"/>
                <a:gd name="T12" fmla="*/ 17 w 18"/>
                <a:gd name="T13" fmla="*/ 2 h 25"/>
                <a:gd name="T14" fmla="*/ 18 w 18"/>
                <a:gd name="T15" fmla="*/ 3 h 25"/>
                <a:gd name="T16" fmla="*/ 18 w 18"/>
                <a:gd name="T17" fmla="*/ 4 h 25"/>
                <a:gd name="T18" fmla="*/ 18 w 18"/>
                <a:gd name="T19" fmla="*/ 4 h 25"/>
                <a:gd name="T20" fmla="*/ 17 w 18"/>
                <a:gd name="T21" fmla="*/ 6 h 25"/>
                <a:gd name="T22" fmla="*/ 17 w 18"/>
                <a:gd name="T23" fmla="*/ 6 h 25"/>
                <a:gd name="T24" fmla="*/ 15 w 18"/>
                <a:gd name="T25" fmla="*/ 7 h 25"/>
                <a:gd name="T26" fmla="*/ 15 w 18"/>
                <a:gd name="T27" fmla="*/ 6 h 25"/>
                <a:gd name="T28" fmla="*/ 14 w 18"/>
                <a:gd name="T29" fmla="*/ 6 h 25"/>
                <a:gd name="T30" fmla="*/ 13 w 18"/>
                <a:gd name="T31" fmla="*/ 4 h 25"/>
                <a:gd name="T32" fmla="*/ 11 w 18"/>
                <a:gd name="T33" fmla="*/ 4 h 25"/>
                <a:gd name="T34" fmla="*/ 11 w 18"/>
                <a:gd name="T35" fmla="*/ 4 h 25"/>
                <a:gd name="T36" fmla="*/ 11 w 18"/>
                <a:gd name="T37" fmla="*/ 4 h 25"/>
                <a:gd name="T38" fmla="*/ 10 w 18"/>
                <a:gd name="T39" fmla="*/ 7 h 25"/>
                <a:gd name="T40" fmla="*/ 8 w 18"/>
                <a:gd name="T41" fmla="*/ 9 h 25"/>
                <a:gd name="T42" fmla="*/ 8 w 18"/>
                <a:gd name="T43" fmla="*/ 20 h 25"/>
                <a:gd name="T44" fmla="*/ 8 w 18"/>
                <a:gd name="T45" fmla="*/ 23 h 25"/>
                <a:gd name="T46" fmla="*/ 8 w 18"/>
                <a:gd name="T47" fmla="*/ 23 h 25"/>
                <a:gd name="T48" fmla="*/ 8 w 18"/>
                <a:gd name="T49" fmla="*/ 24 h 25"/>
                <a:gd name="T50" fmla="*/ 10 w 18"/>
                <a:gd name="T51" fmla="*/ 24 h 25"/>
                <a:gd name="T52" fmla="*/ 11 w 18"/>
                <a:gd name="T53" fmla="*/ 25 h 25"/>
                <a:gd name="T54" fmla="*/ 13 w 18"/>
                <a:gd name="T55" fmla="*/ 25 h 25"/>
                <a:gd name="T56" fmla="*/ 13 w 18"/>
                <a:gd name="T57" fmla="*/ 25 h 25"/>
                <a:gd name="T58" fmla="*/ 0 w 18"/>
                <a:gd name="T59" fmla="*/ 25 h 25"/>
                <a:gd name="T60" fmla="*/ 0 w 18"/>
                <a:gd name="T61" fmla="*/ 25 h 25"/>
                <a:gd name="T62" fmla="*/ 1 w 18"/>
                <a:gd name="T63" fmla="*/ 25 h 25"/>
                <a:gd name="T64" fmla="*/ 3 w 18"/>
                <a:gd name="T65" fmla="*/ 24 h 25"/>
                <a:gd name="T66" fmla="*/ 3 w 18"/>
                <a:gd name="T67" fmla="*/ 24 h 25"/>
                <a:gd name="T68" fmla="*/ 3 w 18"/>
                <a:gd name="T69" fmla="*/ 23 h 25"/>
                <a:gd name="T70" fmla="*/ 3 w 18"/>
                <a:gd name="T71" fmla="*/ 23 h 25"/>
                <a:gd name="T72" fmla="*/ 3 w 18"/>
                <a:gd name="T73" fmla="*/ 20 h 25"/>
                <a:gd name="T74" fmla="*/ 3 w 18"/>
                <a:gd name="T75" fmla="*/ 11 h 25"/>
                <a:gd name="T76" fmla="*/ 3 w 18"/>
                <a:gd name="T77" fmla="*/ 7 h 25"/>
                <a:gd name="T78" fmla="*/ 3 w 18"/>
                <a:gd name="T79" fmla="*/ 4 h 25"/>
                <a:gd name="T80" fmla="*/ 3 w 18"/>
                <a:gd name="T81" fmla="*/ 4 h 25"/>
                <a:gd name="T82" fmla="*/ 3 w 18"/>
                <a:gd name="T83" fmla="*/ 4 h 25"/>
                <a:gd name="T84" fmla="*/ 3 w 18"/>
                <a:gd name="T85" fmla="*/ 3 h 25"/>
                <a:gd name="T86" fmla="*/ 1 w 18"/>
                <a:gd name="T87" fmla="*/ 3 h 25"/>
                <a:gd name="T88" fmla="*/ 1 w 18"/>
                <a:gd name="T89" fmla="*/ 3 h 25"/>
                <a:gd name="T90" fmla="*/ 0 w 18"/>
                <a:gd name="T91" fmla="*/ 4 h 25"/>
                <a:gd name="T92" fmla="*/ 0 w 18"/>
                <a:gd name="T93" fmla="*/ 3 h 25"/>
                <a:gd name="T94" fmla="*/ 7 w 18"/>
                <a:gd name="T95" fmla="*/ 0 h 25"/>
                <a:gd name="T96" fmla="*/ 8 w 18"/>
                <a:gd name="T97" fmla="*/ 0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"/>
                <a:gd name="T148" fmla="*/ 0 h 25"/>
                <a:gd name="T149" fmla="*/ 18 w 18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" h="25">
                  <a:moveTo>
                    <a:pt x="8" y="0"/>
                  </a:moveTo>
                  <a:lnTo>
                    <a:pt x="8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4" name="Freeform 260"/>
            <p:cNvSpPr>
              <a:spLocks/>
            </p:cNvSpPr>
            <p:nvPr/>
          </p:nvSpPr>
          <p:spPr bwMode="auto">
            <a:xfrm>
              <a:off x="2284" y="2893"/>
              <a:ext cx="43" cy="38"/>
            </a:xfrm>
            <a:custGeom>
              <a:avLst/>
              <a:gdLst>
                <a:gd name="T0" fmla="*/ 17 w 43"/>
                <a:gd name="T1" fmla="*/ 0 h 38"/>
                <a:gd name="T2" fmla="*/ 29 w 43"/>
                <a:gd name="T3" fmla="*/ 30 h 38"/>
                <a:gd name="T4" fmla="*/ 35 w 43"/>
                <a:gd name="T5" fmla="*/ 7 h 38"/>
                <a:gd name="T6" fmla="*/ 36 w 43"/>
                <a:gd name="T7" fmla="*/ 4 h 38"/>
                <a:gd name="T8" fmla="*/ 36 w 43"/>
                <a:gd name="T9" fmla="*/ 3 h 38"/>
                <a:gd name="T10" fmla="*/ 36 w 43"/>
                <a:gd name="T11" fmla="*/ 2 h 38"/>
                <a:gd name="T12" fmla="*/ 35 w 43"/>
                <a:gd name="T13" fmla="*/ 2 h 38"/>
                <a:gd name="T14" fmla="*/ 34 w 43"/>
                <a:gd name="T15" fmla="*/ 2 h 38"/>
                <a:gd name="T16" fmla="*/ 32 w 43"/>
                <a:gd name="T17" fmla="*/ 2 h 38"/>
                <a:gd name="T18" fmla="*/ 32 w 43"/>
                <a:gd name="T19" fmla="*/ 2 h 38"/>
                <a:gd name="T20" fmla="*/ 32 w 43"/>
                <a:gd name="T21" fmla="*/ 2 h 38"/>
                <a:gd name="T22" fmla="*/ 32 w 43"/>
                <a:gd name="T23" fmla="*/ 0 h 38"/>
                <a:gd name="T24" fmla="*/ 43 w 43"/>
                <a:gd name="T25" fmla="*/ 0 h 38"/>
                <a:gd name="T26" fmla="*/ 43 w 43"/>
                <a:gd name="T27" fmla="*/ 2 h 38"/>
                <a:gd name="T28" fmla="*/ 42 w 43"/>
                <a:gd name="T29" fmla="*/ 2 h 38"/>
                <a:gd name="T30" fmla="*/ 41 w 43"/>
                <a:gd name="T31" fmla="*/ 2 h 38"/>
                <a:gd name="T32" fmla="*/ 39 w 43"/>
                <a:gd name="T33" fmla="*/ 2 h 38"/>
                <a:gd name="T34" fmla="*/ 39 w 43"/>
                <a:gd name="T35" fmla="*/ 3 h 38"/>
                <a:gd name="T36" fmla="*/ 38 w 43"/>
                <a:gd name="T37" fmla="*/ 4 h 38"/>
                <a:gd name="T38" fmla="*/ 36 w 43"/>
                <a:gd name="T39" fmla="*/ 7 h 38"/>
                <a:gd name="T40" fmla="*/ 28 w 43"/>
                <a:gd name="T41" fmla="*/ 38 h 38"/>
                <a:gd name="T42" fmla="*/ 28 w 43"/>
                <a:gd name="T43" fmla="*/ 38 h 38"/>
                <a:gd name="T44" fmla="*/ 15 w 43"/>
                <a:gd name="T45" fmla="*/ 7 h 38"/>
                <a:gd name="T46" fmla="*/ 8 w 43"/>
                <a:gd name="T47" fmla="*/ 30 h 38"/>
                <a:gd name="T48" fmla="*/ 8 w 43"/>
                <a:gd name="T49" fmla="*/ 33 h 38"/>
                <a:gd name="T50" fmla="*/ 8 w 43"/>
                <a:gd name="T51" fmla="*/ 34 h 38"/>
                <a:gd name="T52" fmla="*/ 8 w 43"/>
                <a:gd name="T53" fmla="*/ 35 h 38"/>
                <a:gd name="T54" fmla="*/ 8 w 43"/>
                <a:gd name="T55" fmla="*/ 35 h 38"/>
                <a:gd name="T56" fmla="*/ 10 w 43"/>
                <a:gd name="T57" fmla="*/ 35 h 38"/>
                <a:gd name="T58" fmla="*/ 11 w 43"/>
                <a:gd name="T59" fmla="*/ 37 h 38"/>
                <a:gd name="T60" fmla="*/ 11 w 43"/>
                <a:gd name="T61" fmla="*/ 37 h 38"/>
                <a:gd name="T62" fmla="*/ 0 w 43"/>
                <a:gd name="T63" fmla="*/ 37 h 38"/>
                <a:gd name="T64" fmla="*/ 0 w 43"/>
                <a:gd name="T65" fmla="*/ 37 h 38"/>
                <a:gd name="T66" fmla="*/ 1 w 43"/>
                <a:gd name="T67" fmla="*/ 35 h 38"/>
                <a:gd name="T68" fmla="*/ 3 w 43"/>
                <a:gd name="T69" fmla="*/ 35 h 38"/>
                <a:gd name="T70" fmla="*/ 4 w 43"/>
                <a:gd name="T71" fmla="*/ 35 h 38"/>
                <a:gd name="T72" fmla="*/ 4 w 43"/>
                <a:gd name="T73" fmla="*/ 34 h 38"/>
                <a:gd name="T74" fmla="*/ 5 w 43"/>
                <a:gd name="T75" fmla="*/ 33 h 38"/>
                <a:gd name="T76" fmla="*/ 7 w 43"/>
                <a:gd name="T77" fmla="*/ 31 h 38"/>
                <a:gd name="T78" fmla="*/ 14 w 43"/>
                <a:gd name="T79" fmla="*/ 4 h 38"/>
                <a:gd name="T80" fmla="*/ 12 w 43"/>
                <a:gd name="T81" fmla="*/ 3 h 38"/>
                <a:gd name="T82" fmla="*/ 11 w 43"/>
                <a:gd name="T83" fmla="*/ 2 h 38"/>
                <a:gd name="T84" fmla="*/ 10 w 43"/>
                <a:gd name="T85" fmla="*/ 2 h 38"/>
                <a:gd name="T86" fmla="*/ 8 w 43"/>
                <a:gd name="T87" fmla="*/ 2 h 38"/>
                <a:gd name="T88" fmla="*/ 8 w 43"/>
                <a:gd name="T89" fmla="*/ 0 h 38"/>
                <a:gd name="T90" fmla="*/ 17 w 43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17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5" name="Freeform 261"/>
            <p:cNvSpPr>
              <a:spLocks noEditPoints="1"/>
            </p:cNvSpPr>
            <p:nvPr/>
          </p:nvSpPr>
          <p:spPr bwMode="auto">
            <a:xfrm>
              <a:off x="2326" y="2892"/>
              <a:ext cx="38" cy="39"/>
            </a:xfrm>
            <a:custGeom>
              <a:avLst/>
              <a:gdLst>
                <a:gd name="T0" fmla="*/ 25 w 38"/>
                <a:gd name="T1" fmla="*/ 0 h 39"/>
                <a:gd name="T2" fmla="*/ 28 w 38"/>
                <a:gd name="T3" fmla="*/ 1 h 39"/>
                <a:gd name="T4" fmla="*/ 31 w 38"/>
                <a:gd name="T5" fmla="*/ 1 h 39"/>
                <a:gd name="T6" fmla="*/ 34 w 38"/>
                <a:gd name="T7" fmla="*/ 4 h 39"/>
                <a:gd name="T8" fmla="*/ 35 w 38"/>
                <a:gd name="T9" fmla="*/ 7 h 39"/>
                <a:gd name="T10" fmla="*/ 36 w 38"/>
                <a:gd name="T11" fmla="*/ 10 h 39"/>
                <a:gd name="T12" fmla="*/ 38 w 38"/>
                <a:gd name="T13" fmla="*/ 12 h 39"/>
                <a:gd name="T14" fmla="*/ 36 w 38"/>
                <a:gd name="T15" fmla="*/ 19 h 39"/>
                <a:gd name="T16" fmla="*/ 34 w 38"/>
                <a:gd name="T17" fmla="*/ 25 h 39"/>
                <a:gd name="T18" fmla="*/ 29 w 38"/>
                <a:gd name="T19" fmla="*/ 31 h 39"/>
                <a:gd name="T20" fmla="*/ 25 w 38"/>
                <a:gd name="T21" fmla="*/ 35 h 39"/>
                <a:gd name="T22" fmla="*/ 20 w 38"/>
                <a:gd name="T23" fmla="*/ 38 h 39"/>
                <a:gd name="T24" fmla="*/ 13 w 38"/>
                <a:gd name="T25" fmla="*/ 39 h 39"/>
                <a:gd name="T26" fmla="*/ 10 w 38"/>
                <a:gd name="T27" fmla="*/ 38 h 39"/>
                <a:gd name="T28" fmla="*/ 6 w 38"/>
                <a:gd name="T29" fmla="*/ 36 h 39"/>
                <a:gd name="T30" fmla="*/ 4 w 38"/>
                <a:gd name="T31" fmla="*/ 35 h 39"/>
                <a:gd name="T32" fmla="*/ 1 w 38"/>
                <a:gd name="T33" fmla="*/ 32 h 39"/>
                <a:gd name="T34" fmla="*/ 1 w 38"/>
                <a:gd name="T35" fmla="*/ 29 h 39"/>
                <a:gd name="T36" fmla="*/ 0 w 38"/>
                <a:gd name="T37" fmla="*/ 26 h 39"/>
                <a:gd name="T38" fmla="*/ 1 w 38"/>
                <a:gd name="T39" fmla="*/ 21 h 39"/>
                <a:gd name="T40" fmla="*/ 3 w 38"/>
                <a:gd name="T41" fmla="*/ 15 h 39"/>
                <a:gd name="T42" fmla="*/ 6 w 38"/>
                <a:gd name="T43" fmla="*/ 11 h 39"/>
                <a:gd name="T44" fmla="*/ 8 w 38"/>
                <a:gd name="T45" fmla="*/ 7 h 39"/>
                <a:gd name="T46" fmla="*/ 13 w 38"/>
                <a:gd name="T47" fmla="*/ 4 h 39"/>
                <a:gd name="T48" fmla="*/ 17 w 38"/>
                <a:gd name="T49" fmla="*/ 3 h 39"/>
                <a:gd name="T50" fmla="*/ 21 w 38"/>
                <a:gd name="T51" fmla="*/ 1 h 39"/>
                <a:gd name="T52" fmla="*/ 25 w 38"/>
                <a:gd name="T53" fmla="*/ 0 h 39"/>
                <a:gd name="T54" fmla="*/ 24 w 38"/>
                <a:gd name="T55" fmla="*/ 1 h 39"/>
                <a:gd name="T56" fmla="*/ 21 w 38"/>
                <a:gd name="T57" fmla="*/ 1 h 39"/>
                <a:gd name="T58" fmla="*/ 18 w 38"/>
                <a:gd name="T59" fmla="*/ 3 h 39"/>
                <a:gd name="T60" fmla="*/ 15 w 38"/>
                <a:gd name="T61" fmla="*/ 4 h 39"/>
                <a:gd name="T62" fmla="*/ 13 w 38"/>
                <a:gd name="T63" fmla="*/ 7 h 39"/>
                <a:gd name="T64" fmla="*/ 11 w 38"/>
                <a:gd name="T65" fmla="*/ 11 h 39"/>
                <a:gd name="T66" fmla="*/ 8 w 38"/>
                <a:gd name="T67" fmla="*/ 15 h 39"/>
                <a:gd name="T68" fmla="*/ 7 w 38"/>
                <a:gd name="T69" fmla="*/ 22 h 39"/>
                <a:gd name="T70" fmla="*/ 6 w 38"/>
                <a:gd name="T71" fmla="*/ 28 h 39"/>
                <a:gd name="T72" fmla="*/ 6 w 38"/>
                <a:gd name="T73" fmla="*/ 31 h 39"/>
                <a:gd name="T74" fmla="*/ 8 w 38"/>
                <a:gd name="T75" fmla="*/ 35 h 39"/>
                <a:gd name="T76" fmla="*/ 10 w 38"/>
                <a:gd name="T77" fmla="*/ 36 h 39"/>
                <a:gd name="T78" fmla="*/ 14 w 38"/>
                <a:gd name="T79" fmla="*/ 38 h 39"/>
                <a:gd name="T80" fmla="*/ 17 w 38"/>
                <a:gd name="T81" fmla="*/ 38 h 39"/>
                <a:gd name="T82" fmla="*/ 20 w 38"/>
                <a:gd name="T83" fmla="*/ 36 h 39"/>
                <a:gd name="T84" fmla="*/ 21 w 38"/>
                <a:gd name="T85" fmla="*/ 35 h 39"/>
                <a:gd name="T86" fmla="*/ 24 w 38"/>
                <a:gd name="T87" fmla="*/ 32 h 39"/>
                <a:gd name="T88" fmla="*/ 27 w 38"/>
                <a:gd name="T89" fmla="*/ 28 h 39"/>
                <a:gd name="T90" fmla="*/ 29 w 38"/>
                <a:gd name="T91" fmla="*/ 22 h 39"/>
                <a:gd name="T92" fmla="*/ 31 w 38"/>
                <a:gd name="T93" fmla="*/ 17 h 39"/>
                <a:gd name="T94" fmla="*/ 32 w 38"/>
                <a:gd name="T95" fmla="*/ 11 h 39"/>
                <a:gd name="T96" fmla="*/ 31 w 38"/>
                <a:gd name="T97" fmla="*/ 7 h 39"/>
                <a:gd name="T98" fmla="*/ 29 w 38"/>
                <a:gd name="T99" fmla="*/ 4 h 39"/>
                <a:gd name="T100" fmla="*/ 28 w 38"/>
                <a:gd name="T101" fmla="*/ 3 h 39"/>
                <a:gd name="T102" fmla="*/ 24 w 38"/>
                <a:gd name="T103" fmla="*/ 1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39"/>
                <a:gd name="T158" fmla="*/ 38 w 38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39">
                  <a:moveTo>
                    <a:pt x="25" y="0"/>
                  </a:moveTo>
                  <a:lnTo>
                    <a:pt x="28" y="1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4" y="25"/>
                  </a:lnTo>
                  <a:lnTo>
                    <a:pt x="29" y="31"/>
                  </a:lnTo>
                  <a:lnTo>
                    <a:pt x="25" y="35"/>
                  </a:lnTo>
                  <a:lnTo>
                    <a:pt x="20" y="38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24" y="1"/>
                  </a:moveTo>
                  <a:lnTo>
                    <a:pt x="21" y="1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22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7" y="28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6" name="Freeform 262"/>
            <p:cNvSpPr>
              <a:spLocks/>
            </p:cNvSpPr>
            <p:nvPr/>
          </p:nvSpPr>
          <p:spPr bwMode="auto">
            <a:xfrm>
              <a:off x="2362" y="2893"/>
              <a:ext cx="55" cy="37"/>
            </a:xfrm>
            <a:custGeom>
              <a:avLst/>
              <a:gdLst>
                <a:gd name="T0" fmla="*/ 19 w 55"/>
                <a:gd name="T1" fmla="*/ 0 h 37"/>
                <a:gd name="T2" fmla="*/ 23 w 55"/>
                <a:gd name="T3" fmla="*/ 31 h 37"/>
                <a:gd name="T4" fmla="*/ 47 w 55"/>
                <a:gd name="T5" fmla="*/ 0 h 37"/>
                <a:gd name="T6" fmla="*/ 55 w 55"/>
                <a:gd name="T7" fmla="*/ 0 h 37"/>
                <a:gd name="T8" fmla="*/ 55 w 55"/>
                <a:gd name="T9" fmla="*/ 2 h 37"/>
                <a:gd name="T10" fmla="*/ 52 w 55"/>
                <a:gd name="T11" fmla="*/ 2 h 37"/>
                <a:gd name="T12" fmla="*/ 51 w 55"/>
                <a:gd name="T13" fmla="*/ 2 h 37"/>
                <a:gd name="T14" fmla="*/ 50 w 55"/>
                <a:gd name="T15" fmla="*/ 2 h 37"/>
                <a:gd name="T16" fmla="*/ 50 w 55"/>
                <a:gd name="T17" fmla="*/ 3 h 37"/>
                <a:gd name="T18" fmla="*/ 48 w 55"/>
                <a:gd name="T19" fmla="*/ 4 h 37"/>
                <a:gd name="T20" fmla="*/ 48 w 55"/>
                <a:gd name="T21" fmla="*/ 7 h 37"/>
                <a:gd name="T22" fmla="*/ 41 w 55"/>
                <a:gd name="T23" fmla="*/ 31 h 37"/>
                <a:gd name="T24" fmla="*/ 41 w 55"/>
                <a:gd name="T25" fmla="*/ 33 h 37"/>
                <a:gd name="T26" fmla="*/ 41 w 55"/>
                <a:gd name="T27" fmla="*/ 34 h 37"/>
                <a:gd name="T28" fmla="*/ 41 w 55"/>
                <a:gd name="T29" fmla="*/ 35 h 37"/>
                <a:gd name="T30" fmla="*/ 41 w 55"/>
                <a:gd name="T31" fmla="*/ 35 h 37"/>
                <a:gd name="T32" fmla="*/ 42 w 55"/>
                <a:gd name="T33" fmla="*/ 35 h 37"/>
                <a:gd name="T34" fmla="*/ 44 w 55"/>
                <a:gd name="T35" fmla="*/ 37 h 37"/>
                <a:gd name="T36" fmla="*/ 45 w 55"/>
                <a:gd name="T37" fmla="*/ 37 h 37"/>
                <a:gd name="T38" fmla="*/ 45 w 55"/>
                <a:gd name="T39" fmla="*/ 37 h 37"/>
                <a:gd name="T40" fmla="*/ 30 w 55"/>
                <a:gd name="T41" fmla="*/ 37 h 37"/>
                <a:gd name="T42" fmla="*/ 30 w 55"/>
                <a:gd name="T43" fmla="*/ 37 h 37"/>
                <a:gd name="T44" fmla="*/ 30 w 55"/>
                <a:gd name="T45" fmla="*/ 37 h 37"/>
                <a:gd name="T46" fmla="*/ 33 w 55"/>
                <a:gd name="T47" fmla="*/ 35 h 37"/>
                <a:gd name="T48" fmla="*/ 34 w 55"/>
                <a:gd name="T49" fmla="*/ 35 h 37"/>
                <a:gd name="T50" fmla="*/ 34 w 55"/>
                <a:gd name="T51" fmla="*/ 35 h 37"/>
                <a:gd name="T52" fmla="*/ 35 w 55"/>
                <a:gd name="T53" fmla="*/ 34 h 37"/>
                <a:gd name="T54" fmla="*/ 35 w 55"/>
                <a:gd name="T55" fmla="*/ 33 h 37"/>
                <a:gd name="T56" fmla="*/ 37 w 55"/>
                <a:gd name="T57" fmla="*/ 28 h 37"/>
                <a:gd name="T58" fmla="*/ 42 w 55"/>
                <a:gd name="T59" fmla="*/ 7 h 37"/>
                <a:gd name="T60" fmla="*/ 21 w 55"/>
                <a:gd name="T61" fmla="*/ 37 h 37"/>
                <a:gd name="T62" fmla="*/ 20 w 55"/>
                <a:gd name="T63" fmla="*/ 37 h 37"/>
                <a:gd name="T64" fmla="*/ 16 w 55"/>
                <a:gd name="T65" fmla="*/ 7 h 37"/>
                <a:gd name="T66" fmla="*/ 9 w 55"/>
                <a:gd name="T67" fmla="*/ 30 h 37"/>
                <a:gd name="T68" fmla="*/ 9 w 55"/>
                <a:gd name="T69" fmla="*/ 33 h 37"/>
                <a:gd name="T70" fmla="*/ 9 w 55"/>
                <a:gd name="T71" fmla="*/ 34 h 37"/>
                <a:gd name="T72" fmla="*/ 9 w 55"/>
                <a:gd name="T73" fmla="*/ 35 h 37"/>
                <a:gd name="T74" fmla="*/ 9 w 55"/>
                <a:gd name="T75" fmla="*/ 35 h 37"/>
                <a:gd name="T76" fmla="*/ 10 w 55"/>
                <a:gd name="T77" fmla="*/ 35 h 37"/>
                <a:gd name="T78" fmla="*/ 13 w 55"/>
                <a:gd name="T79" fmla="*/ 37 h 37"/>
                <a:gd name="T80" fmla="*/ 12 w 55"/>
                <a:gd name="T81" fmla="*/ 37 h 37"/>
                <a:gd name="T82" fmla="*/ 0 w 55"/>
                <a:gd name="T83" fmla="*/ 37 h 37"/>
                <a:gd name="T84" fmla="*/ 0 w 55"/>
                <a:gd name="T85" fmla="*/ 37 h 37"/>
                <a:gd name="T86" fmla="*/ 2 w 55"/>
                <a:gd name="T87" fmla="*/ 37 h 37"/>
                <a:gd name="T88" fmla="*/ 3 w 55"/>
                <a:gd name="T89" fmla="*/ 35 h 37"/>
                <a:gd name="T90" fmla="*/ 5 w 55"/>
                <a:gd name="T91" fmla="*/ 35 h 37"/>
                <a:gd name="T92" fmla="*/ 6 w 55"/>
                <a:gd name="T93" fmla="*/ 34 h 37"/>
                <a:gd name="T94" fmla="*/ 7 w 55"/>
                <a:gd name="T95" fmla="*/ 31 h 37"/>
                <a:gd name="T96" fmla="*/ 14 w 55"/>
                <a:gd name="T97" fmla="*/ 3 h 37"/>
                <a:gd name="T98" fmla="*/ 14 w 55"/>
                <a:gd name="T99" fmla="*/ 2 h 37"/>
                <a:gd name="T100" fmla="*/ 13 w 55"/>
                <a:gd name="T101" fmla="*/ 2 h 37"/>
                <a:gd name="T102" fmla="*/ 12 w 55"/>
                <a:gd name="T103" fmla="*/ 2 h 37"/>
                <a:gd name="T104" fmla="*/ 10 w 55"/>
                <a:gd name="T105" fmla="*/ 2 h 37"/>
                <a:gd name="T106" fmla="*/ 10 w 55"/>
                <a:gd name="T107" fmla="*/ 0 h 37"/>
                <a:gd name="T108" fmla="*/ 19 w 55"/>
                <a:gd name="T109" fmla="*/ 0 h 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"/>
                <a:gd name="T166" fmla="*/ 0 h 37"/>
                <a:gd name="T167" fmla="*/ 55 w 55"/>
                <a:gd name="T168" fmla="*/ 37 h 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" h="37">
                  <a:moveTo>
                    <a:pt x="19" y="0"/>
                  </a:moveTo>
                  <a:lnTo>
                    <a:pt x="23" y="3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30" y="37"/>
                  </a:lnTo>
                  <a:lnTo>
                    <a:pt x="33" y="35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7" name="Freeform 263"/>
            <p:cNvSpPr>
              <a:spLocks/>
            </p:cNvSpPr>
            <p:nvPr/>
          </p:nvSpPr>
          <p:spPr bwMode="auto">
            <a:xfrm>
              <a:off x="2409" y="2893"/>
              <a:ext cx="25" cy="37"/>
            </a:xfrm>
            <a:custGeom>
              <a:avLst/>
              <a:gdLst>
                <a:gd name="T0" fmla="*/ 15 w 25"/>
                <a:gd name="T1" fmla="*/ 37 h 37"/>
                <a:gd name="T2" fmla="*/ 15 w 25"/>
                <a:gd name="T3" fmla="*/ 37 h 37"/>
                <a:gd name="T4" fmla="*/ 0 w 25"/>
                <a:gd name="T5" fmla="*/ 37 h 37"/>
                <a:gd name="T6" fmla="*/ 1 w 25"/>
                <a:gd name="T7" fmla="*/ 37 h 37"/>
                <a:gd name="T8" fmla="*/ 3 w 25"/>
                <a:gd name="T9" fmla="*/ 35 h 37"/>
                <a:gd name="T10" fmla="*/ 4 w 25"/>
                <a:gd name="T11" fmla="*/ 35 h 37"/>
                <a:gd name="T12" fmla="*/ 5 w 25"/>
                <a:gd name="T13" fmla="*/ 35 h 37"/>
                <a:gd name="T14" fmla="*/ 5 w 25"/>
                <a:gd name="T15" fmla="*/ 34 h 37"/>
                <a:gd name="T16" fmla="*/ 7 w 25"/>
                <a:gd name="T17" fmla="*/ 33 h 37"/>
                <a:gd name="T18" fmla="*/ 7 w 25"/>
                <a:gd name="T19" fmla="*/ 30 h 37"/>
                <a:gd name="T20" fmla="*/ 14 w 25"/>
                <a:gd name="T21" fmla="*/ 7 h 37"/>
                <a:gd name="T22" fmla="*/ 14 w 25"/>
                <a:gd name="T23" fmla="*/ 4 h 37"/>
                <a:gd name="T24" fmla="*/ 14 w 25"/>
                <a:gd name="T25" fmla="*/ 3 h 37"/>
                <a:gd name="T26" fmla="*/ 14 w 25"/>
                <a:gd name="T27" fmla="*/ 3 h 37"/>
                <a:gd name="T28" fmla="*/ 14 w 25"/>
                <a:gd name="T29" fmla="*/ 2 h 37"/>
                <a:gd name="T30" fmla="*/ 14 w 25"/>
                <a:gd name="T31" fmla="*/ 2 h 37"/>
                <a:gd name="T32" fmla="*/ 12 w 25"/>
                <a:gd name="T33" fmla="*/ 2 h 37"/>
                <a:gd name="T34" fmla="*/ 12 w 25"/>
                <a:gd name="T35" fmla="*/ 2 h 37"/>
                <a:gd name="T36" fmla="*/ 10 w 25"/>
                <a:gd name="T37" fmla="*/ 2 h 37"/>
                <a:gd name="T38" fmla="*/ 11 w 25"/>
                <a:gd name="T39" fmla="*/ 0 h 37"/>
                <a:gd name="T40" fmla="*/ 25 w 25"/>
                <a:gd name="T41" fmla="*/ 0 h 37"/>
                <a:gd name="T42" fmla="*/ 25 w 25"/>
                <a:gd name="T43" fmla="*/ 2 h 37"/>
                <a:gd name="T44" fmla="*/ 24 w 25"/>
                <a:gd name="T45" fmla="*/ 2 h 37"/>
                <a:gd name="T46" fmla="*/ 22 w 25"/>
                <a:gd name="T47" fmla="*/ 2 h 37"/>
                <a:gd name="T48" fmla="*/ 21 w 25"/>
                <a:gd name="T49" fmla="*/ 2 h 37"/>
                <a:gd name="T50" fmla="*/ 19 w 25"/>
                <a:gd name="T51" fmla="*/ 3 h 37"/>
                <a:gd name="T52" fmla="*/ 19 w 25"/>
                <a:gd name="T53" fmla="*/ 4 h 37"/>
                <a:gd name="T54" fmla="*/ 18 w 25"/>
                <a:gd name="T55" fmla="*/ 9 h 37"/>
                <a:gd name="T56" fmla="*/ 12 w 25"/>
                <a:gd name="T57" fmla="*/ 31 h 37"/>
                <a:gd name="T58" fmla="*/ 11 w 25"/>
                <a:gd name="T59" fmla="*/ 33 h 37"/>
                <a:gd name="T60" fmla="*/ 11 w 25"/>
                <a:gd name="T61" fmla="*/ 34 h 37"/>
                <a:gd name="T62" fmla="*/ 11 w 25"/>
                <a:gd name="T63" fmla="*/ 34 h 37"/>
                <a:gd name="T64" fmla="*/ 11 w 25"/>
                <a:gd name="T65" fmla="*/ 35 h 37"/>
                <a:gd name="T66" fmla="*/ 12 w 25"/>
                <a:gd name="T67" fmla="*/ 35 h 37"/>
                <a:gd name="T68" fmla="*/ 12 w 25"/>
                <a:gd name="T69" fmla="*/ 35 h 37"/>
                <a:gd name="T70" fmla="*/ 14 w 25"/>
                <a:gd name="T71" fmla="*/ 35 h 37"/>
                <a:gd name="T72" fmla="*/ 15 w 25"/>
                <a:gd name="T73" fmla="*/ 37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37"/>
                <a:gd name="T113" fmla="*/ 25 w 25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37">
                  <a:moveTo>
                    <a:pt x="15" y="37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9"/>
                  </a:lnTo>
                  <a:lnTo>
                    <a:pt x="12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8" name="Freeform 264"/>
            <p:cNvSpPr>
              <a:spLocks/>
            </p:cNvSpPr>
            <p:nvPr/>
          </p:nvSpPr>
          <p:spPr bwMode="auto">
            <a:xfrm>
              <a:off x="2427" y="2893"/>
              <a:ext cx="43" cy="38"/>
            </a:xfrm>
            <a:custGeom>
              <a:avLst/>
              <a:gdLst>
                <a:gd name="T0" fmla="*/ 17 w 43"/>
                <a:gd name="T1" fmla="*/ 0 h 38"/>
                <a:gd name="T2" fmla="*/ 29 w 43"/>
                <a:gd name="T3" fmla="*/ 30 h 38"/>
                <a:gd name="T4" fmla="*/ 35 w 43"/>
                <a:gd name="T5" fmla="*/ 7 h 38"/>
                <a:gd name="T6" fmla="*/ 36 w 43"/>
                <a:gd name="T7" fmla="*/ 4 h 38"/>
                <a:gd name="T8" fmla="*/ 36 w 43"/>
                <a:gd name="T9" fmla="*/ 3 h 38"/>
                <a:gd name="T10" fmla="*/ 36 w 43"/>
                <a:gd name="T11" fmla="*/ 2 h 38"/>
                <a:gd name="T12" fmla="*/ 35 w 43"/>
                <a:gd name="T13" fmla="*/ 2 h 38"/>
                <a:gd name="T14" fmla="*/ 35 w 43"/>
                <a:gd name="T15" fmla="*/ 2 h 38"/>
                <a:gd name="T16" fmla="*/ 32 w 43"/>
                <a:gd name="T17" fmla="*/ 2 h 38"/>
                <a:gd name="T18" fmla="*/ 32 w 43"/>
                <a:gd name="T19" fmla="*/ 2 h 38"/>
                <a:gd name="T20" fmla="*/ 32 w 43"/>
                <a:gd name="T21" fmla="*/ 2 h 38"/>
                <a:gd name="T22" fmla="*/ 32 w 43"/>
                <a:gd name="T23" fmla="*/ 0 h 38"/>
                <a:gd name="T24" fmla="*/ 43 w 43"/>
                <a:gd name="T25" fmla="*/ 0 h 38"/>
                <a:gd name="T26" fmla="*/ 43 w 43"/>
                <a:gd name="T27" fmla="*/ 2 h 38"/>
                <a:gd name="T28" fmla="*/ 42 w 43"/>
                <a:gd name="T29" fmla="*/ 2 h 38"/>
                <a:gd name="T30" fmla="*/ 41 w 43"/>
                <a:gd name="T31" fmla="*/ 2 h 38"/>
                <a:gd name="T32" fmla="*/ 39 w 43"/>
                <a:gd name="T33" fmla="*/ 2 h 38"/>
                <a:gd name="T34" fmla="*/ 39 w 43"/>
                <a:gd name="T35" fmla="*/ 3 h 38"/>
                <a:gd name="T36" fmla="*/ 38 w 43"/>
                <a:gd name="T37" fmla="*/ 4 h 38"/>
                <a:gd name="T38" fmla="*/ 38 w 43"/>
                <a:gd name="T39" fmla="*/ 7 h 38"/>
                <a:gd name="T40" fmla="*/ 28 w 43"/>
                <a:gd name="T41" fmla="*/ 38 h 38"/>
                <a:gd name="T42" fmla="*/ 28 w 43"/>
                <a:gd name="T43" fmla="*/ 38 h 38"/>
                <a:gd name="T44" fmla="*/ 15 w 43"/>
                <a:gd name="T45" fmla="*/ 7 h 38"/>
                <a:gd name="T46" fmla="*/ 8 w 43"/>
                <a:gd name="T47" fmla="*/ 30 h 38"/>
                <a:gd name="T48" fmla="*/ 8 w 43"/>
                <a:gd name="T49" fmla="*/ 33 h 38"/>
                <a:gd name="T50" fmla="*/ 8 w 43"/>
                <a:gd name="T51" fmla="*/ 34 h 38"/>
                <a:gd name="T52" fmla="*/ 8 w 43"/>
                <a:gd name="T53" fmla="*/ 35 h 38"/>
                <a:gd name="T54" fmla="*/ 8 w 43"/>
                <a:gd name="T55" fmla="*/ 35 h 38"/>
                <a:gd name="T56" fmla="*/ 10 w 43"/>
                <a:gd name="T57" fmla="*/ 35 h 38"/>
                <a:gd name="T58" fmla="*/ 11 w 43"/>
                <a:gd name="T59" fmla="*/ 37 h 38"/>
                <a:gd name="T60" fmla="*/ 11 w 43"/>
                <a:gd name="T61" fmla="*/ 37 h 38"/>
                <a:gd name="T62" fmla="*/ 0 w 43"/>
                <a:gd name="T63" fmla="*/ 37 h 38"/>
                <a:gd name="T64" fmla="*/ 0 w 43"/>
                <a:gd name="T65" fmla="*/ 37 h 38"/>
                <a:gd name="T66" fmla="*/ 3 w 43"/>
                <a:gd name="T67" fmla="*/ 35 h 38"/>
                <a:gd name="T68" fmla="*/ 3 w 43"/>
                <a:gd name="T69" fmla="*/ 35 h 38"/>
                <a:gd name="T70" fmla="*/ 4 w 43"/>
                <a:gd name="T71" fmla="*/ 35 h 38"/>
                <a:gd name="T72" fmla="*/ 4 w 43"/>
                <a:gd name="T73" fmla="*/ 34 h 38"/>
                <a:gd name="T74" fmla="*/ 6 w 43"/>
                <a:gd name="T75" fmla="*/ 33 h 38"/>
                <a:gd name="T76" fmla="*/ 7 w 43"/>
                <a:gd name="T77" fmla="*/ 31 h 38"/>
                <a:gd name="T78" fmla="*/ 14 w 43"/>
                <a:gd name="T79" fmla="*/ 4 h 38"/>
                <a:gd name="T80" fmla="*/ 13 w 43"/>
                <a:gd name="T81" fmla="*/ 3 h 38"/>
                <a:gd name="T82" fmla="*/ 11 w 43"/>
                <a:gd name="T83" fmla="*/ 2 h 38"/>
                <a:gd name="T84" fmla="*/ 10 w 43"/>
                <a:gd name="T85" fmla="*/ 2 h 38"/>
                <a:gd name="T86" fmla="*/ 8 w 43"/>
                <a:gd name="T87" fmla="*/ 2 h 38"/>
                <a:gd name="T88" fmla="*/ 8 w 43"/>
                <a:gd name="T89" fmla="*/ 0 h 38"/>
                <a:gd name="T90" fmla="*/ 17 w 43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17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9" name="Freeform 265"/>
            <p:cNvSpPr>
              <a:spLocks noEditPoints="1"/>
            </p:cNvSpPr>
            <p:nvPr/>
          </p:nvSpPr>
          <p:spPr bwMode="auto">
            <a:xfrm>
              <a:off x="2462" y="2892"/>
              <a:ext cx="34" cy="38"/>
            </a:xfrm>
            <a:custGeom>
              <a:avLst/>
              <a:gdLst>
                <a:gd name="T0" fmla="*/ 32 w 34"/>
                <a:gd name="T1" fmla="*/ 0 h 38"/>
                <a:gd name="T2" fmla="*/ 29 w 34"/>
                <a:gd name="T3" fmla="*/ 31 h 38"/>
                <a:gd name="T4" fmla="*/ 29 w 34"/>
                <a:gd name="T5" fmla="*/ 34 h 38"/>
                <a:gd name="T6" fmla="*/ 29 w 34"/>
                <a:gd name="T7" fmla="*/ 34 h 38"/>
                <a:gd name="T8" fmla="*/ 29 w 34"/>
                <a:gd name="T9" fmla="*/ 35 h 38"/>
                <a:gd name="T10" fmla="*/ 29 w 34"/>
                <a:gd name="T11" fmla="*/ 35 h 38"/>
                <a:gd name="T12" fmla="*/ 29 w 34"/>
                <a:gd name="T13" fmla="*/ 36 h 38"/>
                <a:gd name="T14" fmla="*/ 31 w 34"/>
                <a:gd name="T15" fmla="*/ 36 h 38"/>
                <a:gd name="T16" fmla="*/ 32 w 34"/>
                <a:gd name="T17" fmla="*/ 36 h 38"/>
                <a:gd name="T18" fmla="*/ 34 w 34"/>
                <a:gd name="T19" fmla="*/ 38 h 38"/>
                <a:gd name="T20" fmla="*/ 34 w 34"/>
                <a:gd name="T21" fmla="*/ 38 h 38"/>
                <a:gd name="T22" fmla="*/ 18 w 34"/>
                <a:gd name="T23" fmla="*/ 38 h 38"/>
                <a:gd name="T24" fmla="*/ 20 w 34"/>
                <a:gd name="T25" fmla="*/ 38 h 38"/>
                <a:gd name="T26" fmla="*/ 20 w 34"/>
                <a:gd name="T27" fmla="*/ 38 h 38"/>
                <a:gd name="T28" fmla="*/ 21 w 34"/>
                <a:gd name="T29" fmla="*/ 36 h 38"/>
                <a:gd name="T30" fmla="*/ 22 w 34"/>
                <a:gd name="T31" fmla="*/ 36 h 38"/>
                <a:gd name="T32" fmla="*/ 24 w 34"/>
                <a:gd name="T33" fmla="*/ 36 h 38"/>
                <a:gd name="T34" fmla="*/ 24 w 34"/>
                <a:gd name="T35" fmla="*/ 35 h 38"/>
                <a:gd name="T36" fmla="*/ 24 w 34"/>
                <a:gd name="T37" fmla="*/ 34 h 38"/>
                <a:gd name="T38" fmla="*/ 24 w 34"/>
                <a:gd name="T39" fmla="*/ 31 h 38"/>
                <a:gd name="T40" fmla="*/ 25 w 34"/>
                <a:gd name="T41" fmla="*/ 26 h 38"/>
                <a:gd name="T42" fmla="*/ 14 w 34"/>
                <a:gd name="T43" fmla="*/ 26 h 38"/>
                <a:gd name="T44" fmla="*/ 10 w 34"/>
                <a:gd name="T45" fmla="*/ 31 h 38"/>
                <a:gd name="T46" fmla="*/ 8 w 34"/>
                <a:gd name="T47" fmla="*/ 32 h 38"/>
                <a:gd name="T48" fmla="*/ 8 w 34"/>
                <a:gd name="T49" fmla="*/ 34 h 38"/>
                <a:gd name="T50" fmla="*/ 8 w 34"/>
                <a:gd name="T51" fmla="*/ 35 h 38"/>
                <a:gd name="T52" fmla="*/ 8 w 34"/>
                <a:gd name="T53" fmla="*/ 35 h 38"/>
                <a:gd name="T54" fmla="*/ 8 w 34"/>
                <a:gd name="T55" fmla="*/ 36 h 38"/>
                <a:gd name="T56" fmla="*/ 8 w 34"/>
                <a:gd name="T57" fmla="*/ 36 h 38"/>
                <a:gd name="T58" fmla="*/ 10 w 34"/>
                <a:gd name="T59" fmla="*/ 36 h 38"/>
                <a:gd name="T60" fmla="*/ 11 w 34"/>
                <a:gd name="T61" fmla="*/ 38 h 38"/>
                <a:gd name="T62" fmla="*/ 11 w 34"/>
                <a:gd name="T63" fmla="*/ 38 h 38"/>
                <a:gd name="T64" fmla="*/ 0 w 34"/>
                <a:gd name="T65" fmla="*/ 38 h 38"/>
                <a:gd name="T66" fmla="*/ 0 w 34"/>
                <a:gd name="T67" fmla="*/ 38 h 38"/>
                <a:gd name="T68" fmla="*/ 1 w 34"/>
                <a:gd name="T69" fmla="*/ 36 h 38"/>
                <a:gd name="T70" fmla="*/ 4 w 34"/>
                <a:gd name="T71" fmla="*/ 36 h 38"/>
                <a:gd name="T72" fmla="*/ 6 w 34"/>
                <a:gd name="T73" fmla="*/ 34 h 38"/>
                <a:gd name="T74" fmla="*/ 8 w 34"/>
                <a:gd name="T75" fmla="*/ 31 h 38"/>
                <a:gd name="T76" fmla="*/ 31 w 34"/>
                <a:gd name="T77" fmla="*/ 0 h 38"/>
                <a:gd name="T78" fmla="*/ 32 w 34"/>
                <a:gd name="T79" fmla="*/ 0 h 38"/>
                <a:gd name="T80" fmla="*/ 27 w 34"/>
                <a:gd name="T81" fmla="*/ 10 h 38"/>
                <a:gd name="T82" fmla="*/ 15 w 34"/>
                <a:gd name="T83" fmla="*/ 24 h 38"/>
                <a:gd name="T84" fmla="*/ 25 w 34"/>
                <a:gd name="T85" fmla="*/ 24 h 38"/>
                <a:gd name="T86" fmla="*/ 27 w 34"/>
                <a:gd name="T87" fmla="*/ 10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"/>
                <a:gd name="T133" fmla="*/ 0 h 38"/>
                <a:gd name="T134" fmla="*/ 34 w 34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" h="38">
                  <a:moveTo>
                    <a:pt x="32" y="0"/>
                  </a:moveTo>
                  <a:lnTo>
                    <a:pt x="29" y="31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7" y="10"/>
                  </a:moveTo>
                  <a:lnTo>
                    <a:pt x="15" y="24"/>
                  </a:lnTo>
                  <a:lnTo>
                    <a:pt x="25" y="24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0" name="Freeform 266"/>
            <p:cNvSpPr>
              <a:spLocks/>
            </p:cNvSpPr>
            <p:nvPr/>
          </p:nvSpPr>
          <p:spPr bwMode="auto">
            <a:xfrm>
              <a:off x="2498" y="2893"/>
              <a:ext cx="30" cy="37"/>
            </a:xfrm>
            <a:custGeom>
              <a:avLst/>
              <a:gdLst>
                <a:gd name="T0" fmla="*/ 27 w 30"/>
                <a:gd name="T1" fmla="*/ 37 h 37"/>
                <a:gd name="T2" fmla="*/ 0 w 30"/>
                <a:gd name="T3" fmla="*/ 37 h 37"/>
                <a:gd name="T4" fmla="*/ 0 w 30"/>
                <a:gd name="T5" fmla="*/ 37 h 37"/>
                <a:gd name="T6" fmla="*/ 3 w 30"/>
                <a:gd name="T7" fmla="*/ 35 h 37"/>
                <a:gd name="T8" fmla="*/ 5 w 30"/>
                <a:gd name="T9" fmla="*/ 35 h 37"/>
                <a:gd name="T10" fmla="*/ 5 w 30"/>
                <a:gd name="T11" fmla="*/ 35 h 37"/>
                <a:gd name="T12" fmla="*/ 6 w 30"/>
                <a:gd name="T13" fmla="*/ 34 h 37"/>
                <a:gd name="T14" fmla="*/ 6 w 30"/>
                <a:gd name="T15" fmla="*/ 33 h 37"/>
                <a:gd name="T16" fmla="*/ 7 w 30"/>
                <a:gd name="T17" fmla="*/ 30 h 37"/>
                <a:gd name="T18" fmla="*/ 14 w 30"/>
                <a:gd name="T19" fmla="*/ 7 h 37"/>
                <a:gd name="T20" fmla="*/ 14 w 30"/>
                <a:gd name="T21" fmla="*/ 4 h 37"/>
                <a:gd name="T22" fmla="*/ 14 w 30"/>
                <a:gd name="T23" fmla="*/ 3 h 37"/>
                <a:gd name="T24" fmla="*/ 14 w 30"/>
                <a:gd name="T25" fmla="*/ 2 h 37"/>
                <a:gd name="T26" fmla="*/ 14 w 30"/>
                <a:gd name="T27" fmla="*/ 2 h 37"/>
                <a:gd name="T28" fmla="*/ 13 w 30"/>
                <a:gd name="T29" fmla="*/ 2 h 37"/>
                <a:gd name="T30" fmla="*/ 12 w 30"/>
                <a:gd name="T31" fmla="*/ 2 h 37"/>
                <a:gd name="T32" fmla="*/ 10 w 30"/>
                <a:gd name="T33" fmla="*/ 2 h 37"/>
                <a:gd name="T34" fmla="*/ 10 w 30"/>
                <a:gd name="T35" fmla="*/ 2 h 37"/>
                <a:gd name="T36" fmla="*/ 10 w 30"/>
                <a:gd name="T37" fmla="*/ 0 h 37"/>
                <a:gd name="T38" fmla="*/ 26 w 30"/>
                <a:gd name="T39" fmla="*/ 0 h 37"/>
                <a:gd name="T40" fmla="*/ 26 w 30"/>
                <a:gd name="T41" fmla="*/ 2 h 37"/>
                <a:gd name="T42" fmla="*/ 23 w 30"/>
                <a:gd name="T43" fmla="*/ 2 h 37"/>
                <a:gd name="T44" fmla="*/ 22 w 30"/>
                <a:gd name="T45" fmla="*/ 2 h 37"/>
                <a:gd name="T46" fmla="*/ 22 w 30"/>
                <a:gd name="T47" fmla="*/ 2 h 37"/>
                <a:gd name="T48" fmla="*/ 20 w 30"/>
                <a:gd name="T49" fmla="*/ 3 h 37"/>
                <a:gd name="T50" fmla="*/ 20 w 30"/>
                <a:gd name="T51" fmla="*/ 4 h 37"/>
                <a:gd name="T52" fmla="*/ 19 w 30"/>
                <a:gd name="T53" fmla="*/ 9 h 37"/>
                <a:gd name="T54" fmla="*/ 12 w 30"/>
                <a:gd name="T55" fmla="*/ 31 h 37"/>
                <a:gd name="T56" fmla="*/ 12 w 30"/>
                <a:gd name="T57" fmla="*/ 33 h 37"/>
                <a:gd name="T58" fmla="*/ 12 w 30"/>
                <a:gd name="T59" fmla="*/ 34 h 37"/>
                <a:gd name="T60" fmla="*/ 12 w 30"/>
                <a:gd name="T61" fmla="*/ 34 h 37"/>
                <a:gd name="T62" fmla="*/ 12 w 30"/>
                <a:gd name="T63" fmla="*/ 35 h 37"/>
                <a:gd name="T64" fmla="*/ 13 w 30"/>
                <a:gd name="T65" fmla="*/ 35 h 37"/>
                <a:gd name="T66" fmla="*/ 14 w 30"/>
                <a:gd name="T67" fmla="*/ 35 h 37"/>
                <a:gd name="T68" fmla="*/ 17 w 30"/>
                <a:gd name="T69" fmla="*/ 35 h 37"/>
                <a:gd name="T70" fmla="*/ 20 w 30"/>
                <a:gd name="T71" fmla="*/ 35 h 37"/>
                <a:gd name="T72" fmla="*/ 23 w 30"/>
                <a:gd name="T73" fmla="*/ 34 h 37"/>
                <a:gd name="T74" fmla="*/ 24 w 30"/>
                <a:gd name="T75" fmla="*/ 34 h 37"/>
                <a:gd name="T76" fmla="*/ 26 w 30"/>
                <a:gd name="T77" fmla="*/ 33 h 37"/>
                <a:gd name="T78" fmla="*/ 27 w 30"/>
                <a:gd name="T79" fmla="*/ 31 h 37"/>
                <a:gd name="T80" fmla="*/ 29 w 30"/>
                <a:gd name="T81" fmla="*/ 28 h 37"/>
                <a:gd name="T82" fmla="*/ 30 w 30"/>
                <a:gd name="T83" fmla="*/ 27 h 37"/>
                <a:gd name="T84" fmla="*/ 30 w 30"/>
                <a:gd name="T85" fmla="*/ 27 h 37"/>
                <a:gd name="T86" fmla="*/ 27 w 30"/>
                <a:gd name="T87" fmla="*/ 37 h 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7"/>
                <a:gd name="T134" fmla="*/ 30 w 30"/>
                <a:gd name="T135" fmla="*/ 37 h 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7">
                  <a:moveTo>
                    <a:pt x="27" y="37"/>
                  </a:moveTo>
                  <a:lnTo>
                    <a:pt x="0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9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31" name="Picture 2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9" y="2903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932" name="Picture 2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9" y="2903"/>
              <a:ext cx="47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933" name="Picture 26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9" y="29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934" name="Picture 27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9" y="2910"/>
              <a:ext cx="1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5" name="Freeform 271"/>
            <p:cNvSpPr>
              <a:spLocks/>
            </p:cNvSpPr>
            <p:nvPr/>
          </p:nvSpPr>
          <p:spPr bwMode="auto">
            <a:xfrm>
              <a:off x="2672" y="2893"/>
              <a:ext cx="44" cy="38"/>
            </a:xfrm>
            <a:custGeom>
              <a:avLst/>
              <a:gdLst>
                <a:gd name="T0" fmla="*/ 17 w 44"/>
                <a:gd name="T1" fmla="*/ 0 h 38"/>
                <a:gd name="T2" fmla="*/ 28 w 44"/>
                <a:gd name="T3" fmla="*/ 30 h 38"/>
                <a:gd name="T4" fmla="*/ 35 w 44"/>
                <a:gd name="T5" fmla="*/ 7 h 38"/>
                <a:gd name="T6" fmla="*/ 35 w 44"/>
                <a:gd name="T7" fmla="*/ 4 h 38"/>
                <a:gd name="T8" fmla="*/ 35 w 44"/>
                <a:gd name="T9" fmla="*/ 3 h 38"/>
                <a:gd name="T10" fmla="*/ 35 w 44"/>
                <a:gd name="T11" fmla="*/ 2 h 38"/>
                <a:gd name="T12" fmla="*/ 35 w 44"/>
                <a:gd name="T13" fmla="*/ 2 h 38"/>
                <a:gd name="T14" fmla="*/ 34 w 44"/>
                <a:gd name="T15" fmla="*/ 2 h 38"/>
                <a:gd name="T16" fmla="*/ 33 w 44"/>
                <a:gd name="T17" fmla="*/ 2 h 38"/>
                <a:gd name="T18" fmla="*/ 33 w 44"/>
                <a:gd name="T19" fmla="*/ 2 h 38"/>
                <a:gd name="T20" fmla="*/ 31 w 44"/>
                <a:gd name="T21" fmla="*/ 2 h 38"/>
                <a:gd name="T22" fmla="*/ 33 w 44"/>
                <a:gd name="T23" fmla="*/ 0 h 38"/>
                <a:gd name="T24" fmla="*/ 44 w 44"/>
                <a:gd name="T25" fmla="*/ 0 h 38"/>
                <a:gd name="T26" fmla="*/ 44 w 44"/>
                <a:gd name="T27" fmla="*/ 2 h 38"/>
                <a:gd name="T28" fmla="*/ 42 w 44"/>
                <a:gd name="T29" fmla="*/ 2 h 38"/>
                <a:gd name="T30" fmla="*/ 41 w 44"/>
                <a:gd name="T31" fmla="*/ 2 h 38"/>
                <a:gd name="T32" fmla="*/ 40 w 44"/>
                <a:gd name="T33" fmla="*/ 2 h 38"/>
                <a:gd name="T34" fmla="*/ 38 w 44"/>
                <a:gd name="T35" fmla="*/ 3 h 38"/>
                <a:gd name="T36" fmla="*/ 38 w 44"/>
                <a:gd name="T37" fmla="*/ 4 h 38"/>
                <a:gd name="T38" fmla="*/ 37 w 44"/>
                <a:gd name="T39" fmla="*/ 7 h 38"/>
                <a:gd name="T40" fmla="*/ 28 w 44"/>
                <a:gd name="T41" fmla="*/ 38 h 38"/>
                <a:gd name="T42" fmla="*/ 27 w 44"/>
                <a:gd name="T43" fmla="*/ 38 h 38"/>
                <a:gd name="T44" fmla="*/ 14 w 44"/>
                <a:gd name="T45" fmla="*/ 7 h 38"/>
                <a:gd name="T46" fmla="*/ 9 w 44"/>
                <a:gd name="T47" fmla="*/ 30 h 38"/>
                <a:gd name="T48" fmla="*/ 7 w 44"/>
                <a:gd name="T49" fmla="*/ 33 h 38"/>
                <a:gd name="T50" fmla="*/ 7 w 44"/>
                <a:gd name="T51" fmla="*/ 34 h 38"/>
                <a:gd name="T52" fmla="*/ 7 w 44"/>
                <a:gd name="T53" fmla="*/ 35 h 38"/>
                <a:gd name="T54" fmla="*/ 9 w 44"/>
                <a:gd name="T55" fmla="*/ 35 h 38"/>
                <a:gd name="T56" fmla="*/ 10 w 44"/>
                <a:gd name="T57" fmla="*/ 35 h 38"/>
                <a:gd name="T58" fmla="*/ 12 w 44"/>
                <a:gd name="T59" fmla="*/ 37 h 38"/>
                <a:gd name="T60" fmla="*/ 12 w 44"/>
                <a:gd name="T61" fmla="*/ 37 h 38"/>
                <a:gd name="T62" fmla="*/ 0 w 44"/>
                <a:gd name="T63" fmla="*/ 37 h 38"/>
                <a:gd name="T64" fmla="*/ 0 w 44"/>
                <a:gd name="T65" fmla="*/ 37 h 38"/>
                <a:gd name="T66" fmla="*/ 2 w 44"/>
                <a:gd name="T67" fmla="*/ 35 h 38"/>
                <a:gd name="T68" fmla="*/ 3 w 44"/>
                <a:gd name="T69" fmla="*/ 35 h 38"/>
                <a:gd name="T70" fmla="*/ 5 w 44"/>
                <a:gd name="T71" fmla="*/ 35 h 38"/>
                <a:gd name="T72" fmla="*/ 5 w 44"/>
                <a:gd name="T73" fmla="*/ 34 h 38"/>
                <a:gd name="T74" fmla="*/ 6 w 44"/>
                <a:gd name="T75" fmla="*/ 33 h 38"/>
                <a:gd name="T76" fmla="*/ 6 w 44"/>
                <a:gd name="T77" fmla="*/ 31 h 38"/>
                <a:gd name="T78" fmla="*/ 14 w 44"/>
                <a:gd name="T79" fmla="*/ 4 h 38"/>
                <a:gd name="T80" fmla="*/ 13 w 44"/>
                <a:gd name="T81" fmla="*/ 3 h 38"/>
                <a:gd name="T82" fmla="*/ 12 w 44"/>
                <a:gd name="T83" fmla="*/ 2 h 38"/>
                <a:gd name="T84" fmla="*/ 10 w 44"/>
                <a:gd name="T85" fmla="*/ 2 h 38"/>
                <a:gd name="T86" fmla="*/ 7 w 44"/>
                <a:gd name="T87" fmla="*/ 2 h 38"/>
                <a:gd name="T88" fmla="*/ 9 w 44"/>
                <a:gd name="T89" fmla="*/ 0 h 38"/>
                <a:gd name="T90" fmla="*/ 17 w 44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"/>
                <a:gd name="T139" fmla="*/ 0 h 38"/>
                <a:gd name="T140" fmla="*/ 44 w 44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" h="38">
                  <a:moveTo>
                    <a:pt x="17" y="0"/>
                  </a:moveTo>
                  <a:lnTo>
                    <a:pt x="28" y="30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7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6" name="Freeform 272"/>
            <p:cNvSpPr>
              <a:spLocks noEditPoints="1"/>
            </p:cNvSpPr>
            <p:nvPr/>
          </p:nvSpPr>
          <p:spPr bwMode="auto">
            <a:xfrm>
              <a:off x="2712" y="2904"/>
              <a:ext cx="25" cy="27"/>
            </a:xfrm>
            <a:custGeom>
              <a:avLst/>
              <a:gdLst>
                <a:gd name="T0" fmla="*/ 25 w 25"/>
                <a:gd name="T1" fmla="*/ 10 h 27"/>
                <a:gd name="T2" fmla="*/ 24 w 25"/>
                <a:gd name="T3" fmla="*/ 14 h 27"/>
                <a:gd name="T4" fmla="*/ 22 w 25"/>
                <a:gd name="T5" fmla="*/ 17 h 27"/>
                <a:gd name="T6" fmla="*/ 19 w 25"/>
                <a:gd name="T7" fmla="*/ 22 h 27"/>
                <a:gd name="T8" fmla="*/ 17 w 25"/>
                <a:gd name="T9" fmla="*/ 24 h 27"/>
                <a:gd name="T10" fmla="*/ 12 w 25"/>
                <a:gd name="T11" fmla="*/ 26 h 27"/>
                <a:gd name="T12" fmla="*/ 8 w 25"/>
                <a:gd name="T13" fmla="*/ 27 h 27"/>
                <a:gd name="T14" fmla="*/ 5 w 25"/>
                <a:gd name="T15" fmla="*/ 26 h 27"/>
                <a:gd name="T16" fmla="*/ 2 w 25"/>
                <a:gd name="T17" fmla="*/ 24 h 27"/>
                <a:gd name="T18" fmla="*/ 1 w 25"/>
                <a:gd name="T19" fmla="*/ 22 h 27"/>
                <a:gd name="T20" fmla="*/ 0 w 25"/>
                <a:gd name="T21" fmla="*/ 19 h 27"/>
                <a:gd name="T22" fmla="*/ 1 w 25"/>
                <a:gd name="T23" fmla="*/ 14 h 27"/>
                <a:gd name="T24" fmla="*/ 2 w 25"/>
                <a:gd name="T25" fmla="*/ 10 h 27"/>
                <a:gd name="T26" fmla="*/ 5 w 25"/>
                <a:gd name="T27" fmla="*/ 6 h 27"/>
                <a:gd name="T28" fmla="*/ 8 w 25"/>
                <a:gd name="T29" fmla="*/ 3 h 27"/>
                <a:gd name="T30" fmla="*/ 12 w 25"/>
                <a:gd name="T31" fmla="*/ 2 h 27"/>
                <a:gd name="T32" fmla="*/ 17 w 25"/>
                <a:gd name="T33" fmla="*/ 0 h 27"/>
                <a:gd name="T34" fmla="*/ 19 w 25"/>
                <a:gd name="T35" fmla="*/ 2 h 27"/>
                <a:gd name="T36" fmla="*/ 22 w 25"/>
                <a:gd name="T37" fmla="*/ 3 h 27"/>
                <a:gd name="T38" fmla="*/ 24 w 25"/>
                <a:gd name="T39" fmla="*/ 6 h 27"/>
                <a:gd name="T40" fmla="*/ 25 w 25"/>
                <a:gd name="T41" fmla="*/ 10 h 27"/>
                <a:gd name="T42" fmla="*/ 19 w 25"/>
                <a:gd name="T43" fmla="*/ 7 h 27"/>
                <a:gd name="T44" fmla="*/ 19 w 25"/>
                <a:gd name="T45" fmla="*/ 5 h 27"/>
                <a:gd name="T46" fmla="*/ 18 w 25"/>
                <a:gd name="T47" fmla="*/ 3 h 27"/>
                <a:gd name="T48" fmla="*/ 17 w 25"/>
                <a:gd name="T49" fmla="*/ 3 h 27"/>
                <a:gd name="T50" fmla="*/ 15 w 25"/>
                <a:gd name="T51" fmla="*/ 2 h 27"/>
                <a:gd name="T52" fmla="*/ 12 w 25"/>
                <a:gd name="T53" fmla="*/ 3 h 27"/>
                <a:gd name="T54" fmla="*/ 11 w 25"/>
                <a:gd name="T55" fmla="*/ 5 h 27"/>
                <a:gd name="T56" fmla="*/ 8 w 25"/>
                <a:gd name="T57" fmla="*/ 9 h 27"/>
                <a:gd name="T58" fmla="*/ 5 w 25"/>
                <a:gd name="T59" fmla="*/ 14 h 27"/>
                <a:gd name="T60" fmla="*/ 5 w 25"/>
                <a:gd name="T61" fmla="*/ 20 h 27"/>
                <a:gd name="T62" fmla="*/ 5 w 25"/>
                <a:gd name="T63" fmla="*/ 23 h 27"/>
                <a:gd name="T64" fmla="*/ 7 w 25"/>
                <a:gd name="T65" fmla="*/ 24 h 27"/>
                <a:gd name="T66" fmla="*/ 8 w 25"/>
                <a:gd name="T67" fmla="*/ 26 h 27"/>
                <a:gd name="T68" fmla="*/ 9 w 25"/>
                <a:gd name="T69" fmla="*/ 26 h 27"/>
                <a:gd name="T70" fmla="*/ 12 w 25"/>
                <a:gd name="T71" fmla="*/ 24 h 27"/>
                <a:gd name="T72" fmla="*/ 14 w 25"/>
                <a:gd name="T73" fmla="*/ 23 h 27"/>
                <a:gd name="T74" fmla="*/ 17 w 25"/>
                <a:gd name="T75" fmla="*/ 20 h 27"/>
                <a:gd name="T76" fmla="*/ 19 w 25"/>
                <a:gd name="T77" fmla="*/ 13 h 27"/>
                <a:gd name="T78" fmla="*/ 19 w 25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27"/>
                <a:gd name="T122" fmla="*/ 25 w 25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27">
                  <a:moveTo>
                    <a:pt x="25" y="10"/>
                  </a:moveTo>
                  <a:lnTo>
                    <a:pt x="24" y="14"/>
                  </a:lnTo>
                  <a:lnTo>
                    <a:pt x="22" y="17"/>
                  </a:lnTo>
                  <a:lnTo>
                    <a:pt x="19" y="22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4" y="6"/>
                  </a:lnTo>
                  <a:lnTo>
                    <a:pt x="25" y="10"/>
                  </a:lnTo>
                  <a:close/>
                  <a:moveTo>
                    <a:pt x="19" y="7"/>
                  </a:moveTo>
                  <a:lnTo>
                    <a:pt x="19" y="5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9" y="13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7" name="Freeform 273"/>
            <p:cNvSpPr>
              <a:spLocks/>
            </p:cNvSpPr>
            <p:nvPr/>
          </p:nvSpPr>
          <p:spPr bwMode="auto">
            <a:xfrm>
              <a:off x="2741" y="2904"/>
              <a:ext cx="25" cy="27"/>
            </a:xfrm>
            <a:custGeom>
              <a:avLst/>
              <a:gdLst>
                <a:gd name="T0" fmla="*/ 21 w 25"/>
                <a:gd name="T1" fmla="*/ 19 h 27"/>
                <a:gd name="T2" fmla="*/ 20 w 25"/>
                <a:gd name="T3" fmla="*/ 23 h 27"/>
                <a:gd name="T4" fmla="*/ 20 w 25"/>
                <a:gd name="T5" fmla="*/ 24 h 27"/>
                <a:gd name="T6" fmla="*/ 20 w 25"/>
                <a:gd name="T7" fmla="*/ 24 h 27"/>
                <a:gd name="T8" fmla="*/ 21 w 25"/>
                <a:gd name="T9" fmla="*/ 24 h 27"/>
                <a:gd name="T10" fmla="*/ 24 w 25"/>
                <a:gd name="T11" fmla="*/ 20 h 27"/>
                <a:gd name="T12" fmla="*/ 23 w 25"/>
                <a:gd name="T13" fmla="*/ 24 h 27"/>
                <a:gd name="T14" fmla="*/ 18 w 25"/>
                <a:gd name="T15" fmla="*/ 27 h 27"/>
                <a:gd name="T16" fmla="*/ 17 w 25"/>
                <a:gd name="T17" fmla="*/ 27 h 27"/>
                <a:gd name="T18" fmla="*/ 16 w 25"/>
                <a:gd name="T19" fmla="*/ 26 h 27"/>
                <a:gd name="T20" fmla="*/ 16 w 25"/>
                <a:gd name="T21" fmla="*/ 23 h 27"/>
                <a:gd name="T22" fmla="*/ 16 w 25"/>
                <a:gd name="T23" fmla="*/ 20 h 27"/>
                <a:gd name="T24" fmla="*/ 18 w 25"/>
                <a:gd name="T25" fmla="*/ 13 h 27"/>
                <a:gd name="T26" fmla="*/ 13 w 25"/>
                <a:gd name="T27" fmla="*/ 22 h 27"/>
                <a:gd name="T28" fmla="*/ 7 w 25"/>
                <a:gd name="T29" fmla="*/ 26 h 27"/>
                <a:gd name="T30" fmla="*/ 3 w 25"/>
                <a:gd name="T31" fmla="*/ 27 h 27"/>
                <a:gd name="T32" fmla="*/ 2 w 25"/>
                <a:gd name="T33" fmla="*/ 24 h 27"/>
                <a:gd name="T34" fmla="*/ 2 w 25"/>
                <a:gd name="T35" fmla="*/ 22 h 27"/>
                <a:gd name="T36" fmla="*/ 6 w 25"/>
                <a:gd name="T37" fmla="*/ 9 h 27"/>
                <a:gd name="T38" fmla="*/ 6 w 25"/>
                <a:gd name="T39" fmla="*/ 5 h 27"/>
                <a:gd name="T40" fmla="*/ 6 w 25"/>
                <a:gd name="T41" fmla="*/ 5 h 27"/>
                <a:gd name="T42" fmla="*/ 6 w 25"/>
                <a:gd name="T43" fmla="*/ 5 h 27"/>
                <a:gd name="T44" fmla="*/ 4 w 25"/>
                <a:gd name="T45" fmla="*/ 5 h 27"/>
                <a:gd name="T46" fmla="*/ 2 w 25"/>
                <a:gd name="T47" fmla="*/ 7 h 27"/>
                <a:gd name="T48" fmla="*/ 3 w 25"/>
                <a:gd name="T49" fmla="*/ 5 h 27"/>
                <a:gd name="T50" fmla="*/ 7 w 25"/>
                <a:gd name="T51" fmla="*/ 2 h 27"/>
                <a:gd name="T52" fmla="*/ 10 w 25"/>
                <a:gd name="T53" fmla="*/ 2 h 27"/>
                <a:gd name="T54" fmla="*/ 11 w 25"/>
                <a:gd name="T55" fmla="*/ 3 h 27"/>
                <a:gd name="T56" fmla="*/ 10 w 25"/>
                <a:gd name="T57" fmla="*/ 6 h 27"/>
                <a:gd name="T58" fmla="*/ 7 w 25"/>
                <a:gd name="T59" fmla="*/ 19 h 27"/>
                <a:gd name="T60" fmla="*/ 6 w 25"/>
                <a:gd name="T61" fmla="*/ 23 h 27"/>
                <a:gd name="T62" fmla="*/ 6 w 25"/>
                <a:gd name="T63" fmla="*/ 23 h 27"/>
                <a:gd name="T64" fmla="*/ 7 w 25"/>
                <a:gd name="T65" fmla="*/ 24 h 27"/>
                <a:gd name="T66" fmla="*/ 10 w 25"/>
                <a:gd name="T67" fmla="*/ 23 h 27"/>
                <a:gd name="T68" fmla="*/ 13 w 25"/>
                <a:gd name="T69" fmla="*/ 19 h 27"/>
                <a:gd name="T70" fmla="*/ 17 w 25"/>
                <a:gd name="T71" fmla="*/ 13 h 27"/>
                <a:gd name="T72" fmla="*/ 21 w 25"/>
                <a:gd name="T73" fmla="*/ 5 h 27"/>
                <a:gd name="T74" fmla="*/ 25 w 25"/>
                <a:gd name="T75" fmla="*/ 2 h 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"/>
                <a:gd name="T115" fmla="*/ 0 h 27"/>
                <a:gd name="T116" fmla="*/ 25 w 25"/>
                <a:gd name="T117" fmla="*/ 27 h 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" h="27">
                  <a:moveTo>
                    <a:pt x="25" y="2"/>
                  </a:moveTo>
                  <a:lnTo>
                    <a:pt x="21" y="19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8" y="13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18" y="9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8" name="Freeform 274"/>
            <p:cNvSpPr>
              <a:spLocks/>
            </p:cNvSpPr>
            <p:nvPr/>
          </p:nvSpPr>
          <p:spPr bwMode="auto">
            <a:xfrm>
              <a:off x="2768" y="2904"/>
              <a:ext cx="26" cy="27"/>
            </a:xfrm>
            <a:custGeom>
              <a:avLst/>
              <a:gdLst>
                <a:gd name="T0" fmla="*/ 8 w 26"/>
                <a:gd name="T1" fmla="*/ 13 h 27"/>
                <a:gd name="T2" fmla="*/ 14 w 26"/>
                <a:gd name="T3" fmla="*/ 6 h 27"/>
                <a:gd name="T4" fmla="*/ 19 w 26"/>
                <a:gd name="T5" fmla="*/ 2 h 27"/>
                <a:gd name="T6" fmla="*/ 24 w 26"/>
                <a:gd name="T7" fmla="*/ 2 h 27"/>
                <a:gd name="T8" fmla="*/ 25 w 26"/>
                <a:gd name="T9" fmla="*/ 3 h 27"/>
                <a:gd name="T10" fmla="*/ 25 w 26"/>
                <a:gd name="T11" fmla="*/ 6 h 27"/>
                <a:gd name="T12" fmla="*/ 21 w 26"/>
                <a:gd name="T13" fmla="*/ 20 h 27"/>
                <a:gd name="T14" fmla="*/ 21 w 26"/>
                <a:gd name="T15" fmla="*/ 23 h 27"/>
                <a:gd name="T16" fmla="*/ 21 w 26"/>
                <a:gd name="T17" fmla="*/ 24 h 27"/>
                <a:gd name="T18" fmla="*/ 21 w 26"/>
                <a:gd name="T19" fmla="*/ 24 h 27"/>
                <a:gd name="T20" fmla="*/ 22 w 26"/>
                <a:gd name="T21" fmla="*/ 24 h 27"/>
                <a:gd name="T22" fmla="*/ 25 w 26"/>
                <a:gd name="T23" fmla="*/ 20 h 27"/>
                <a:gd name="T24" fmla="*/ 24 w 26"/>
                <a:gd name="T25" fmla="*/ 24 h 27"/>
                <a:gd name="T26" fmla="*/ 19 w 26"/>
                <a:gd name="T27" fmla="*/ 27 h 27"/>
                <a:gd name="T28" fmla="*/ 17 w 26"/>
                <a:gd name="T29" fmla="*/ 27 h 27"/>
                <a:gd name="T30" fmla="*/ 17 w 26"/>
                <a:gd name="T31" fmla="*/ 26 h 27"/>
                <a:gd name="T32" fmla="*/ 17 w 26"/>
                <a:gd name="T33" fmla="*/ 23 h 27"/>
                <a:gd name="T34" fmla="*/ 21 w 26"/>
                <a:gd name="T35" fmla="*/ 9 h 27"/>
                <a:gd name="T36" fmla="*/ 21 w 26"/>
                <a:gd name="T37" fmla="*/ 6 h 27"/>
                <a:gd name="T38" fmla="*/ 21 w 26"/>
                <a:gd name="T39" fmla="*/ 5 h 27"/>
                <a:gd name="T40" fmla="*/ 19 w 26"/>
                <a:gd name="T41" fmla="*/ 5 h 27"/>
                <a:gd name="T42" fmla="*/ 18 w 26"/>
                <a:gd name="T43" fmla="*/ 5 h 27"/>
                <a:gd name="T44" fmla="*/ 14 w 26"/>
                <a:gd name="T45" fmla="*/ 9 h 27"/>
                <a:gd name="T46" fmla="*/ 8 w 26"/>
                <a:gd name="T47" fmla="*/ 17 h 27"/>
                <a:gd name="T48" fmla="*/ 5 w 26"/>
                <a:gd name="T49" fmla="*/ 22 h 27"/>
                <a:gd name="T50" fmla="*/ 0 w 26"/>
                <a:gd name="T51" fmla="*/ 26 h 27"/>
                <a:gd name="T52" fmla="*/ 5 w 26"/>
                <a:gd name="T53" fmla="*/ 6 h 27"/>
                <a:gd name="T54" fmla="*/ 7 w 26"/>
                <a:gd name="T55" fmla="*/ 5 h 27"/>
                <a:gd name="T56" fmla="*/ 5 w 26"/>
                <a:gd name="T57" fmla="*/ 3 h 27"/>
                <a:gd name="T58" fmla="*/ 4 w 26"/>
                <a:gd name="T59" fmla="*/ 3 h 27"/>
                <a:gd name="T60" fmla="*/ 3 w 26"/>
                <a:gd name="T61" fmla="*/ 3 h 27"/>
                <a:gd name="T62" fmla="*/ 11 w 26"/>
                <a:gd name="T63" fmla="*/ 0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27"/>
                <a:gd name="T98" fmla="*/ 26 w 26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27">
                  <a:moveTo>
                    <a:pt x="11" y="0"/>
                  </a:moveTo>
                  <a:lnTo>
                    <a:pt x="8" y="13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9" name="Freeform 275"/>
            <p:cNvSpPr>
              <a:spLocks/>
            </p:cNvSpPr>
            <p:nvPr/>
          </p:nvSpPr>
          <p:spPr bwMode="auto">
            <a:xfrm>
              <a:off x="2806" y="2893"/>
              <a:ext cx="43" cy="38"/>
            </a:xfrm>
            <a:custGeom>
              <a:avLst/>
              <a:gdLst>
                <a:gd name="T0" fmla="*/ 16 w 43"/>
                <a:gd name="T1" fmla="*/ 0 h 38"/>
                <a:gd name="T2" fmla="*/ 29 w 43"/>
                <a:gd name="T3" fmla="*/ 30 h 38"/>
                <a:gd name="T4" fmla="*/ 35 w 43"/>
                <a:gd name="T5" fmla="*/ 7 h 38"/>
                <a:gd name="T6" fmla="*/ 36 w 43"/>
                <a:gd name="T7" fmla="*/ 4 h 38"/>
                <a:gd name="T8" fmla="*/ 36 w 43"/>
                <a:gd name="T9" fmla="*/ 3 h 38"/>
                <a:gd name="T10" fmla="*/ 36 w 43"/>
                <a:gd name="T11" fmla="*/ 2 h 38"/>
                <a:gd name="T12" fmla="*/ 35 w 43"/>
                <a:gd name="T13" fmla="*/ 2 h 38"/>
                <a:gd name="T14" fmla="*/ 33 w 43"/>
                <a:gd name="T15" fmla="*/ 2 h 38"/>
                <a:gd name="T16" fmla="*/ 32 w 43"/>
                <a:gd name="T17" fmla="*/ 2 h 38"/>
                <a:gd name="T18" fmla="*/ 32 w 43"/>
                <a:gd name="T19" fmla="*/ 2 h 38"/>
                <a:gd name="T20" fmla="*/ 32 w 43"/>
                <a:gd name="T21" fmla="*/ 2 h 38"/>
                <a:gd name="T22" fmla="*/ 32 w 43"/>
                <a:gd name="T23" fmla="*/ 0 h 38"/>
                <a:gd name="T24" fmla="*/ 43 w 43"/>
                <a:gd name="T25" fmla="*/ 0 h 38"/>
                <a:gd name="T26" fmla="*/ 43 w 43"/>
                <a:gd name="T27" fmla="*/ 2 h 38"/>
                <a:gd name="T28" fmla="*/ 42 w 43"/>
                <a:gd name="T29" fmla="*/ 2 h 38"/>
                <a:gd name="T30" fmla="*/ 40 w 43"/>
                <a:gd name="T31" fmla="*/ 2 h 38"/>
                <a:gd name="T32" fmla="*/ 39 w 43"/>
                <a:gd name="T33" fmla="*/ 2 h 38"/>
                <a:gd name="T34" fmla="*/ 39 w 43"/>
                <a:gd name="T35" fmla="*/ 3 h 38"/>
                <a:gd name="T36" fmla="*/ 38 w 43"/>
                <a:gd name="T37" fmla="*/ 4 h 38"/>
                <a:gd name="T38" fmla="*/ 36 w 43"/>
                <a:gd name="T39" fmla="*/ 7 h 38"/>
                <a:gd name="T40" fmla="*/ 28 w 43"/>
                <a:gd name="T41" fmla="*/ 38 h 38"/>
                <a:gd name="T42" fmla="*/ 28 w 43"/>
                <a:gd name="T43" fmla="*/ 38 h 38"/>
                <a:gd name="T44" fmla="*/ 15 w 43"/>
                <a:gd name="T45" fmla="*/ 7 h 38"/>
                <a:gd name="T46" fmla="*/ 8 w 43"/>
                <a:gd name="T47" fmla="*/ 30 h 38"/>
                <a:gd name="T48" fmla="*/ 8 w 43"/>
                <a:gd name="T49" fmla="*/ 33 h 38"/>
                <a:gd name="T50" fmla="*/ 8 w 43"/>
                <a:gd name="T51" fmla="*/ 34 h 38"/>
                <a:gd name="T52" fmla="*/ 8 w 43"/>
                <a:gd name="T53" fmla="*/ 35 h 38"/>
                <a:gd name="T54" fmla="*/ 8 w 43"/>
                <a:gd name="T55" fmla="*/ 35 h 38"/>
                <a:gd name="T56" fmla="*/ 9 w 43"/>
                <a:gd name="T57" fmla="*/ 35 h 38"/>
                <a:gd name="T58" fmla="*/ 11 w 43"/>
                <a:gd name="T59" fmla="*/ 37 h 38"/>
                <a:gd name="T60" fmla="*/ 11 w 43"/>
                <a:gd name="T61" fmla="*/ 37 h 38"/>
                <a:gd name="T62" fmla="*/ 0 w 43"/>
                <a:gd name="T63" fmla="*/ 37 h 38"/>
                <a:gd name="T64" fmla="*/ 0 w 43"/>
                <a:gd name="T65" fmla="*/ 37 h 38"/>
                <a:gd name="T66" fmla="*/ 1 w 43"/>
                <a:gd name="T67" fmla="*/ 35 h 38"/>
                <a:gd name="T68" fmla="*/ 2 w 43"/>
                <a:gd name="T69" fmla="*/ 35 h 38"/>
                <a:gd name="T70" fmla="*/ 4 w 43"/>
                <a:gd name="T71" fmla="*/ 35 h 38"/>
                <a:gd name="T72" fmla="*/ 4 w 43"/>
                <a:gd name="T73" fmla="*/ 34 h 38"/>
                <a:gd name="T74" fmla="*/ 5 w 43"/>
                <a:gd name="T75" fmla="*/ 33 h 38"/>
                <a:gd name="T76" fmla="*/ 7 w 43"/>
                <a:gd name="T77" fmla="*/ 31 h 38"/>
                <a:gd name="T78" fmla="*/ 14 w 43"/>
                <a:gd name="T79" fmla="*/ 4 h 38"/>
                <a:gd name="T80" fmla="*/ 12 w 43"/>
                <a:gd name="T81" fmla="*/ 3 h 38"/>
                <a:gd name="T82" fmla="*/ 11 w 43"/>
                <a:gd name="T83" fmla="*/ 2 h 38"/>
                <a:gd name="T84" fmla="*/ 9 w 43"/>
                <a:gd name="T85" fmla="*/ 2 h 38"/>
                <a:gd name="T86" fmla="*/ 8 w 43"/>
                <a:gd name="T87" fmla="*/ 2 h 38"/>
                <a:gd name="T88" fmla="*/ 8 w 43"/>
                <a:gd name="T89" fmla="*/ 0 h 38"/>
                <a:gd name="T90" fmla="*/ 16 w 43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16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7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0" name="Freeform 276"/>
            <p:cNvSpPr>
              <a:spLocks noEditPoints="1"/>
            </p:cNvSpPr>
            <p:nvPr/>
          </p:nvSpPr>
          <p:spPr bwMode="auto">
            <a:xfrm>
              <a:off x="2848" y="2892"/>
              <a:ext cx="38" cy="39"/>
            </a:xfrm>
            <a:custGeom>
              <a:avLst/>
              <a:gdLst>
                <a:gd name="T0" fmla="*/ 25 w 38"/>
                <a:gd name="T1" fmla="*/ 0 h 39"/>
                <a:gd name="T2" fmla="*/ 28 w 38"/>
                <a:gd name="T3" fmla="*/ 1 h 39"/>
                <a:gd name="T4" fmla="*/ 31 w 38"/>
                <a:gd name="T5" fmla="*/ 1 h 39"/>
                <a:gd name="T6" fmla="*/ 33 w 38"/>
                <a:gd name="T7" fmla="*/ 4 h 39"/>
                <a:gd name="T8" fmla="*/ 35 w 38"/>
                <a:gd name="T9" fmla="*/ 7 h 39"/>
                <a:gd name="T10" fmla="*/ 36 w 38"/>
                <a:gd name="T11" fmla="*/ 10 h 39"/>
                <a:gd name="T12" fmla="*/ 38 w 38"/>
                <a:gd name="T13" fmla="*/ 12 h 39"/>
                <a:gd name="T14" fmla="*/ 36 w 38"/>
                <a:gd name="T15" fmla="*/ 19 h 39"/>
                <a:gd name="T16" fmla="*/ 33 w 38"/>
                <a:gd name="T17" fmla="*/ 25 h 39"/>
                <a:gd name="T18" fmla="*/ 29 w 38"/>
                <a:gd name="T19" fmla="*/ 31 h 39"/>
                <a:gd name="T20" fmla="*/ 25 w 38"/>
                <a:gd name="T21" fmla="*/ 35 h 39"/>
                <a:gd name="T22" fmla="*/ 19 w 38"/>
                <a:gd name="T23" fmla="*/ 38 h 39"/>
                <a:gd name="T24" fmla="*/ 12 w 38"/>
                <a:gd name="T25" fmla="*/ 39 h 39"/>
                <a:gd name="T26" fmla="*/ 10 w 38"/>
                <a:gd name="T27" fmla="*/ 38 h 39"/>
                <a:gd name="T28" fmla="*/ 5 w 38"/>
                <a:gd name="T29" fmla="*/ 36 h 39"/>
                <a:gd name="T30" fmla="*/ 4 w 38"/>
                <a:gd name="T31" fmla="*/ 35 h 39"/>
                <a:gd name="T32" fmla="*/ 1 w 38"/>
                <a:gd name="T33" fmla="*/ 32 h 39"/>
                <a:gd name="T34" fmla="*/ 1 w 38"/>
                <a:gd name="T35" fmla="*/ 29 h 39"/>
                <a:gd name="T36" fmla="*/ 0 w 38"/>
                <a:gd name="T37" fmla="*/ 26 h 39"/>
                <a:gd name="T38" fmla="*/ 1 w 38"/>
                <a:gd name="T39" fmla="*/ 21 h 39"/>
                <a:gd name="T40" fmla="*/ 3 w 38"/>
                <a:gd name="T41" fmla="*/ 15 h 39"/>
                <a:gd name="T42" fmla="*/ 5 w 38"/>
                <a:gd name="T43" fmla="*/ 11 h 39"/>
                <a:gd name="T44" fmla="*/ 8 w 38"/>
                <a:gd name="T45" fmla="*/ 7 h 39"/>
                <a:gd name="T46" fmla="*/ 12 w 38"/>
                <a:gd name="T47" fmla="*/ 4 h 39"/>
                <a:gd name="T48" fmla="*/ 17 w 38"/>
                <a:gd name="T49" fmla="*/ 3 h 39"/>
                <a:gd name="T50" fmla="*/ 21 w 38"/>
                <a:gd name="T51" fmla="*/ 1 h 39"/>
                <a:gd name="T52" fmla="*/ 25 w 38"/>
                <a:gd name="T53" fmla="*/ 0 h 39"/>
                <a:gd name="T54" fmla="*/ 24 w 38"/>
                <a:gd name="T55" fmla="*/ 1 h 39"/>
                <a:gd name="T56" fmla="*/ 21 w 38"/>
                <a:gd name="T57" fmla="*/ 1 h 39"/>
                <a:gd name="T58" fmla="*/ 18 w 38"/>
                <a:gd name="T59" fmla="*/ 3 h 39"/>
                <a:gd name="T60" fmla="*/ 15 w 38"/>
                <a:gd name="T61" fmla="*/ 4 h 39"/>
                <a:gd name="T62" fmla="*/ 12 w 38"/>
                <a:gd name="T63" fmla="*/ 7 h 39"/>
                <a:gd name="T64" fmla="*/ 11 w 38"/>
                <a:gd name="T65" fmla="*/ 11 h 39"/>
                <a:gd name="T66" fmla="*/ 8 w 38"/>
                <a:gd name="T67" fmla="*/ 15 h 39"/>
                <a:gd name="T68" fmla="*/ 7 w 38"/>
                <a:gd name="T69" fmla="*/ 22 h 39"/>
                <a:gd name="T70" fmla="*/ 5 w 38"/>
                <a:gd name="T71" fmla="*/ 28 h 39"/>
                <a:gd name="T72" fmla="*/ 5 w 38"/>
                <a:gd name="T73" fmla="*/ 31 h 39"/>
                <a:gd name="T74" fmla="*/ 8 w 38"/>
                <a:gd name="T75" fmla="*/ 35 h 39"/>
                <a:gd name="T76" fmla="*/ 10 w 38"/>
                <a:gd name="T77" fmla="*/ 36 h 39"/>
                <a:gd name="T78" fmla="*/ 14 w 38"/>
                <a:gd name="T79" fmla="*/ 38 h 39"/>
                <a:gd name="T80" fmla="*/ 17 w 38"/>
                <a:gd name="T81" fmla="*/ 38 h 39"/>
                <a:gd name="T82" fmla="*/ 19 w 38"/>
                <a:gd name="T83" fmla="*/ 36 h 39"/>
                <a:gd name="T84" fmla="*/ 21 w 38"/>
                <a:gd name="T85" fmla="*/ 35 h 39"/>
                <a:gd name="T86" fmla="*/ 24 w 38"/>
                <a:gd name="T87" fmla="*/ 32 h 39"/>
                <a:gd name="T88" fmla="*/ 26 w 38"/>
                <a:gd name="T89" fmla="*/ 28 h 39"/>
                <a:gd name="T90" fmla="*/ 29 w 38"/>
                <a:gd name="T91" fmla="*/ 22 h 39"/>
                <a:gd name="T92" fmla="*/ 31 w 38"/>
                <a:gd name="T93" fmla="*/ 17 h 39"/>
                <a:gd name="T94" fmla="*/ 32 w 38"/>
                <a:gd name="T95" fmla="*/ 11 h 39"/>
                <a:gd name="T96" fmla="*/ 31 w 38"/>
                <a:gd name="T97" fmla="*/ 7 h 39"/>
                <a:gd name="T98" fmla="*/ 29 w 38"/>
                <a:gd name="T99" fmla="*/ 4 h 39"/>
                <a:gd name="T100" fmla="*/ 28 w 38"/>
                <a:gd name="T101" fmla="*/ 3 h 39"/>
                <a:gd name="T102" fmla="*/ 24 w 38"/>
                <a:gd name="T103" fmla="*/ 1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39"/>
                <a:gd name="T158" fmla="*/ 38 w 38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39">
                  <a:moveTo>
                    <a:pt x="25" y="0"/>
                  </a:moveTo>
                  <a:lnTo>
                    <a:pt x="28" y="1"/>
                  </a:lnTo>
                  <a:lnTo>
                    <a:pt x="31" y="1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29" y="31"/>
                  </a:lnTo>
                  <a:lnTo>
                    <a:pt x="25" y="35"/>
                  </a:lnTo>
                  <a:lnTo>
                    <a:pt x="19" y="38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5" y="0"/>
                  </a:lnTo>
                  <a:close/>
                  <a:moveTo>
                    <a:pt x="24" y="1"/>
                  </a:moveTo>
                  <a:lnTo>
                    <a:pt x="21" y="1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7" y="22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9" y="22"/>
                  </a:lnTo>
                  <a:lnTo>
                    <a:pt x="31" y="17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1" name="Freeform 277"/>
            <p:cNvSpPr>
              <a:spLocks/>
            </p:cNvSpPr>
            <p:nvPr/>
          </p:nvSpPr>
          <p:spPr bwMode="auto">
            <a:xfrm>
              <a:off x="2884" y="2893"/>
              <a:ext cx="55" cy="37"/>
            </a:xfrm>
            <a:custGeom>
              <a:avLst/>
              <a:gdLst>
                <a:gd name="T0" fmla="*/ 18 w 55"/>
                <a:gd name="T1" fmla="*/ 0 h 37"/>
                <a:gd name="T2" fmla="*/ 23 w 55"/>
                <a:gd name="T3" fmla="*/ 31 h 37"/>
                <a:gd name="T4" fmla="*/ 46 w 55"/>
                <a:gd name="T5" fmla="*/ 0 h 37"/>
                <a:gd name="T6" fmla="*/ 55 w 55"/>
                <a:gd name="T7" fmla="*/ 0 h 37"/>
                <a:gd name="T8" fmla="*/ 55 w 55"/>
                <a:gd name="T9" fmla="*/ 2 h 37"/>
                <a:gd name="T10" fmla="*/ 52 w 55"/>
                <a:gd name="T11" fmla="*/ 2 h 37"/>
                <a:gd name="T12" fmla="*/ 51 w 55"/>
                <a:gd name="T13" fmla="*/ 2 h 37"/>
                <a:gd name="T14" fmla="*/ 49 w 55"/>
                <a:gd name="T15" fmla="*/ 2 h 37"/>
                <a:gd name="T16" fmla="*/ 49 w 55"/>
                <a:gd name="T17" fmla="*/ 3 h 37"/>
                <a:gd name="T18" fmla="*/ 48 w 55"/>
                <a:gd name="T19" fmla="*/ 4 h 37"/>
                <a:gd name="T20" fmla="*/ 48 w 55"/>
                <a:gd name="T21" fmla="*/ 7 h 37"/>
                <a:gd name="T22" fmla="*/ 41 w 55"/>
                <a:gd name="T23" fmla="*/ 31 h 37"/>
                <a:gd name="T24" fmla="*/ 41 w 55"/>
                <a:gd name="T25" fmla="*/ 33 h 37"/>
                <a:gd name="T26" fmla="*/ 41 w 55"/>
                <a:gd name="T27" fmla="*/ 34 h 37"/>
                <a:gd name="T28" fmla="*/ 41 w 55"/>
                <a:gd name="T29" fmla="*/ 35 h 37"/>
                <a:gd name="T30" fmla="*/ 41 w 55"/>
                <a:gd name="T31" fmla="*/ 35 h 37"/>
                <a:gd name="T32" fmla="*/ 42 w 55"/>
                <a:gd name="T33" fmla="*/ 35 h 37"/>
                <a:gd name="T34" fmla="*/ 44 w 55"/>
                <a:gd name="T35" fmla="*/ 37 h 37"/>
                <a:gd name="T36" fmla="*/ 45 w 55"/>
                <a:gd name="T37" fmla="*/ 37 h 37"/>
                <a:gd name="T38" fmla="*/ 45 w 55"/>
                <a:gd name="T39" fmla="*/ 37 h 37"/>
                <a:gd name="T40" fmla="*/ 30 w 55"/>
                <a:gd name="T41" fmla="*/ 37 h 37"/>
                <a:gd name="T42" fmla="*/ 30 w 55"/>
                <a:gd name="T43" fmla="*/ 37 h 37"/>
                <a:gd name="T44" fmla="*/ 30 w 55"/>
                <a:gd name="T45" fmla="*/ 37 h 37"/>
                <a:gd name="T46" fmla="*/ 32 w 55"/>
                <a:gd name="T47" fmla="*/ 35 h 37"/>
                <a:gd name="T48" fmla="*/ 34 w 55"/>
                <a:gd name="T49" fmla="*/ 35 h 37"/>
                <a:gd name="T50" fmla="*/ 34 w 55"/>
                <a:gd name="T51" fmla="*/ 35 h 37"/>
                <a:gd name="T52" fmla="*/ 35 w 55"/>
                <a:gd name="T53" fmla="*/ 34 h 37"/>
                <a:gd name="T54" fmla="*/ 35 w 55"/>
                <a:gd name="T55" fmla="*/ 33 h 37"/>
                <a:gd name="T56" fmla="*/ 37 w 55"/>
                <a:gd name="T57" fmla="*/ 28 h 37"/>
                <a:gd name="T58" fmla="*/ 42 w 55"/>
                <a:gd name="T59" fmla="*/ 7 h 37"/>
                <a:gd name="T60" fmla="*/ 21 w 55"/>
                <a:gd name="T61" fmla="*/ 37 h 37"/>
                <a:gd name="T62" fmla="*/ 20 w 55"/>
                <a:gd name="T63" fmla="*/ 37 h 37"/>
                <a:gd name="T64" fmla="*/ 16 w 55"/>
                <a:gd name="T65" fmla="*/ 7 h 37"/>
                <a:gd name="T66" fmla="*/ 9 w 55"/>
                <a:gd name="T67" fmla="*/ 30 h 37"/>
                <a:gd name="T68" fmla="*/ 9 w 55"/>
                <a:gd name="T69" fmla="*/ 33 h 37"/>
                <a:gd name="T70" fmla="*/ 9 w 55"/>
                <a:gd name="T71" fmla="*/ 34 h 37"/>
                <a:gd name="T72" fmla="*/ 9 w 55"/>
                <a:gd name="T73" fmla="*/ 35 h 37"/>
                <a:gd name="T74" fmla="*/ 9 w 55"/>
                <a:gd name="T75" fmla="*/ 35 h 37"/>
                <a:gd name="T76" fmla="*/ 10 w 55"/>
                <a:gd name="T77" fmla="*/ 35 h 37"/>
                <a:gd name="T78" fmla="*/ 13 w 55"/>
                <a:gd name="T79" fmla="*/ 37 h 37"/>
                <a:gd name="T80" fmla="*/ 11 w 55"/>
                <a:gd name="T81" fmla="*/ 37 h 37"/>
                <a:gd name="T82" fmla="*/ 0 w 55"/>
                <a:gd name="T83" fmla="*/ 37 h 37"/>
                <a:gd name="T84" fmla="*/ 0 w 55"/>
                <a:gd name="T85" fmla="*/ 37 h 37"/>
                <a:gd name="T86" fmla="*/ 2 w 55"/>
                <a:gd name="T87" fmla="*/ 37 h 37"/>
                <a:gd name="T88" fmla="*/ 3 w 55"/>
                <a:gd name="T89" fmla="*/ 35 h 37"/>
                <a:gd name="T90" fmla="*/ 4 w 55"/>
                <a:gd name="T91" fmla="*/ 35 h 37"/>
                <a:gd name="T92" fmla="*/ 6 w 55"/>
                <a:gd name="T93" fmla="*/ 34 h 37"/>
                <a:gd name="T94" fmla="*/ 7 w 55"/>
                <a:gd name="T95" fmla="*/ 31 h 37"/>
                <a:gd name="T96" fmla="*/ 14 w 55"/>
                <a:gd name="T97" fmla="*/ 3 h 37"/>
                <a:gd name="T98" fmla="*/ 14 w 55"/>
                <a:gd name="T99" fmla="*/ 2 h 37"/>
                <a:gd name="T100" fmla="*/ 13 w 55"/>
                <a:gd name="T101" fmla="*/ 2 h 37"/>
                <a:gd name="T102" fmla="*/ 11 w 55"/>
                <a:gd name="T103" fmla="*/ 2 h 37"/>
                <a:gd name="T104" fmla="*/ 10 w 55"/>
                <a:gd name="T105" fmla="*/ 2 h 37"/>
                <a:gd name="T106" fmla="*/ 10 w 55"/>
                <a:gd name="T107" fmla="*/ 0 h 37"/>
                <a:gd name="T108" fmla="*/ 18 w 55"/>
                <a:gd name="T109" fmla="*/ 0 h 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"/>
                <a:gd name="T166" fmla="*/ 0 h 37"/>
                <a:gd name="T167" fmla="*/ 55 w 55"/>
                <a:gd name="T168" fmla="*/ 37 h 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" h="37">
                  <a:moveTo>
                    <a:pt x="18" y="0"/>
                  </a:moveTo>
                  <a:lnTo>
                    <a:pt x="23" y="31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7" y="28"/>
                  </a:lnTo>
                  <a:lnTo>
                    <a:pt x="42" y="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6" y="7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7" y="3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2" name="Freeform 278"/>
            <p:cNvSpPr>
              <a:spLocks/>
            </p:cNvSpPr>
            <p:nvPr/>
          </p:nvSpPr>
          <p:spPr bwMode="auto">
            <a:xfrm>
              <a:off x="2930" y="2893"/>
              <a:ext cx="26" cy="37"/>
            </a:xfrm>
            <a:custGeom>
              <a:avLst/>
              <a:gdLst>
                <a:gd name="T0" fmla="*/ 16 w 26"/>
                <a:gd name="T1" fmla="*/ 37 h 37"/>
                <a:gd name="T2" fmla="*/ 16 w 26"/>
                <a:gd name="T3" fmla="*/ 37 h 37"/>
                <a:gd name="T4" fmla="*/ 0 w 26"/>
                <a:gd name="T5" fmla="*/ 37 h 37"/>
                <a:gd name="T6" fmla="*/ 2 w 26"/>
                <a:gd name="T7" fmla="*/ 37 h 37"/>
                <a:gd name="T8" fmla="*/ 3 w 26"/>
                <a:gd name="T9" fmla="*/ 35 h 37"/>
                <a:gd name="T10" fmla="*/ 5 w 26"/>
                <a:gd name="T11" fmla="*/ 35 h 37"/>
                <a:gd name="T12" fmla="*/ 6 w 26"/>
                <a:gd name="T13" fmla="*/ 35 h 37"/>
                <a:gd name="T14" fmla="*/ 6 w 26"/>
                <a:gd name="T15" fmla="*/ 34 h 37"/>
                <a:gd name="T16" fmla="*/ 8 w 26"/>
                <a:gd name="T17" fmla="*/ 33 h 37"/>
                <a:gd name="T18" fmla="*/ 8 w 26"/>
                <a:gd name="T19" fmla="*/ 30 h 37"/>
                <a:gd name="T20" fmla="*/ 15 w 26"/>
                <a:gd name="T21" fmla="*/ 7 h 37"/>
                <a:gd name="T22" fmla="*/ 15 w 26"/>
                <a:gd name="T23" fmla="*/ 4 h 37"/>
                <a:gd name="T24" fmla="*/ 15 w 26"/>
                <a:gd name="T25" fmla="*/ 3 h 37"/>
                <a:gd name="T26" fmla="*/ 15 w 26"/>
                <a:gd name="T27" fmla="*/ 3 h 37"/>
                <a:gd name="T28" fmla="*/ 15 w 26"/>
                <a:gd name="T29" fmla="*/ 2 h 37"/>
                <a:gd name="T30" fmla="*/ 15 w 26"/>
                <a:gd name="T31" fmla="*/ 2 h 37"/>
                <a:gd name="T32" fmla="*/ 13 w 26"/>
                <a:gd name="T33" fmla="*/ 2 h 37"/>
                <a:gd name="T34" fmla="*/ 13 w 26"/>
                <a:gd name="T35" fmla="*/ 2 h 37"/>
                <a:gd name="T36" fmla="*/ 10 w 26"/>
                <a:gd name="T37" fmla="*/ 2 h 37"/>
                <a:gd name="T38" fmla="*/ 12 w 26"/>
                <a:gd name="T39" fmla="*/ 0 h 37"/>
                <a:gd name="T40" fmla="*/ 26 w 26"/>
                <a:gd name="T41" fmla="*/ 0 h 37"/>
                <a:gd name="T42" fmla="*/ 26 w 26"/>
                <a:gd name="T43" fmla="*/ 2 h 37"/>
                <a:gd name="T44" fmla="*/ 24 w 26"/>
                <a:gd name="T45" fmla="*/ 2 h 37"/>
                <a:gd name="T46" fmla="*/ 23 w 26"/>
                <a:gd name="T47" fmla="*/ 2 h 37"/>
                <a:gd name="T48" fmla="*/ 22 w 26"/>
                <a:gd name="T49" fmla="*/ 2 h 37"/>
                <a:gd name="T50" fmla="*/ 20 w 26"/>
                <a:gd name="T51" fmla="*/ 3 h 37"/>
                <a:gd name="T52" fmla="*/ 20 w 26"/>
                <a:gd name="T53" fmla="*/ 4 h 37"/>
                <a:gd name="T54" fmla="*/ 19 w 26"/>
                <a:gd name="T55" fmla="*/ 9 h 37"/>
                <a:gd name="T56" fmla="*/ 13 w 26"/>
                <a:gd name="T57" fmla="*/ 31 h 37"/>
                <a:gd name="T58" fmla="*/ 12 w 26"/>
                <a:gd name="T59" fmla="*/ 33 h 37"/>
                <a:gd name="T60" fmla="*/ 12 w 26"/>
                <a:gd name="T61" fmla="*/ 34 h 37"/>
                <a:gd name="T62" fmla="*/ 12 w 26"/>
                <a:gd name="T63" fmla="*/ 34 h 37"/>
                <a:gd name="T64" fmla="*/ 12 w 26"/>
                <a:gd name="T65" fmla="*/ 35 h 37"/>
                <a:gd name="T66" fmla="*/ 13 w 26"/>
                <a:gd name="T67" fmla="*/ 35 h 37"/>
                <a:gd name="T68" fmla="*/ 13 w 26"/>
                <a:gd name="T69" fmla="*/ 35 h 37"/>
                <a:gd name="T70" fmla="*/ 15 w 26"/>
                <a:gd name="T71" fmla="*/ 35 h 37"/>
                <a:gd name="T72" fmla="*/ 16 w 26"/>
                <a:gd name="T73" fmla="*/ 37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37"/>
                <a:gd name="T113" fmla="*/ 26 w 26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37">
                  <a:moveTo>
                    <a:pt x="16" y="37"/>
                  </a:moveTo>
                  <a:lnTo>
                    <a:pt x="16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9"/>
                  </a:lnTo>
                  <a:lnTo>
                    <a:pt x="13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3" name="Freeform 279"/>
            <p:cNvSpPr>
              <a:spLocks/>
            </p:cNvSpPr>
            <p:nvPr/>
          </p:nvSpPr>
          <p:spPr bwMode="auto">
            <a:xfrm>
              <a:off x="2949" y="2893"/>
              <a:ext cx="43" cy="38"/>
            </a:xfrm>
            <a:custGeom>
              <a:avLst/>
              <a:gdLst>
                <a:gd name="T0" fmla="*/ 17 w 43"/>
                <a:gd name="T1" fmla="*/ 0 h 38"/>
                <a:gd name="T2" fmla="*/ 29 w 43"/>
                <a:gd name="T3" fmla="*/ 30 h 38"/>
                <a:gd name="T4" fmla="*/ 35 w 43"/>
                <a:gd name="T5" fmla="*/ 7 h 38"/>
                <a:gd name="T6" fmla="*/ 36 w 43"/>
                <a:gd name="T7" fmla="*/ 4 h 38"/>
                <a:gd name="T8" fmla="*/ 36 w 43"/>
                <a:gd name="T9" fmla="*/ 3 h 38"/>
                <a:gd name="T10" fmla="*/ 36 w 43"/>
                <a:gd name="T11" fmla="*/ 2 h 38"/>
                <a:gd name="T12" fmla="*/ 35 w 43"/>
                <a:gd name="T13" fmla="*/ 2 h 38"/>
                <a:gd name="T14" fmla="*/ 35 w 43"/>
                <a:gd name="T15" fmla="*/ 2 h 38"/>
                <a:gd name="T16" fmla="*/ 32 w 43"/>
                <a:gd name="T17" fmla="*/ 2 h 38"/>
                <a:gd name="T18" fmla="*/ 32 w 43"/>
                <a:gd name="T19" fmla="*/ 2 h 38"/>
                <a:gd name="T20" fmla="*/ 32 w 43"/>
                <a:gd name="T21" fmla="*/ 2 h 38"/>
                <a:gd name="T22" fmla="*/ 32 w 43"/>
                <a:gd name="T23" fmla="*/ 0 h 38"/>
                <a:gd name="T24" fmla="*/ 43 w 43"/>
                <a:gd name="T25" fmla="*/ 0 h 38"/>
                <a:gd name="T26" fmla="*/ 43 w 43"/>
                <a:gd name="T27" fmla="*/ 2 h 38"/>
                <a:gd name="T28" fmla="*/ 42 w 43"/>
                <a:gd name="T29" fmla="*/ 2 h 38"/>
                <a:gd name="T30" fmla="*/ 40 w 43"/>
                <a:gd name="T31" fmla="*/ 2 h 38"/>
                <a:gd name="T32" fmla="*/ 39 w 43"/>
                <a:gd name="T33" fmla="*/ 2 h 38"/>
                <a:gd name="T34" fmla="*/ 39 w 43"/>
                <a:gd name="T35" fmla="*/ 3 h 38"/>
                <a:gd name="T36" fmla="*/ 38 w 43"/>
                <a:gd name="T37" fmla="*/ 4 h 38"/>
                <a:gd name="T38" fmla="*/ 38 w 43"/>
                <a:gd name="T39" fmla="*/ 7 h 38"/>
                <a:gd name="T40" fmla="*/ 28 w 43"/>
                <a:gd name="T41" fmla="*/ 38 h 38"/>
                <a:gd name="T42" fmla="*/ 28 w 43"/>
                <a:gd name="T43" fmla="*/ 38 h 38"/>
                <a:gd name="T44" fmla="*/ 15 w 43"/>
                <a:gd name="T45" fmla="*/ 7 h 38"/>
                <a:gd name="T46" fmla="*/ 8 w 43"/>
                <a:gd name="T47" fmla="*/ 30 h 38"/>
                <a:gd name="T48" fmla="*/ 8 w 43"/>
                <a:gd name="T49" fmla="*/ 33 h 38"/>
                <a:gd name="T50" fmla="*/ 8 w 43"/>
                <a:gd name="T51" fmla="*/ 34 h 38"/>
                <a:gd name="T52" fmla="*/ 8 w 43"/>
                <a:gd name="T53" fmla="*/ 35 h 38"/>
                <a:gd name="T54" fmla="*/ 8 w 43"/>
                <a:gd name="T55" fmla="*/ 35 h 38"/>
                <a:gd name="T56" fmla="*/ 10 w 43"/>
                <a:gd name="T57" fmla="*/ 35 h 38"/>
                <a:gd name="T58" fmla="*/ 11 w 43"/>
                <a:gd name="T59" fmla="*/ 37 h 38"/>
                <a:gd name="T60" fmla="*/ 11 w 43"/>
                <a:gd name="T61" fmla="*/ 37 h 38"/>
                <a:gd name="T62" fmla="*/ 0 w 43"/>
                <a:gd name="T63" fmla="*/ 37 h 38"/>
                <a:gd name="T64" fmla="*/ 0 w 43"/>
                <a:gd name="T65" fmla="*/ 37 h 38"/>
                <a:gd name="T66" fmla="*/ 3 w 43"/>
                <a:gd name="T67" fmla="*/ 35 h 38"/>
                <a:gd name="T68" fmla="*/ 3 w 43"/>
                <a:gd name="T69" fmla="*/ 35 h 38"/>
                <a:gd name="T70" fmla="*/ 4 w 43"/>
                <a:gd name="T71" fmla="*/ 35 h 38"/>
                <a:gd name="T72" fmla="*/ 4 w 43"/>
                <a:gd name="T73" fmla="*/ 34 h 38"/>
                <a:gd name="T74" fmla="*/ 5 w 43"/>
                <a:gd name="T75" fmla="*/ 33 h 38"/>
                <a:gd name="T76" fmla="*/ 7 w 43"/>
                <a:gd name="T77" fmla="*/ 31 h 38"/>
                <a:gd name="T78" fmla="*/ 14 w 43"/>
                <a:gd name="T79" fmla="*/ 4 h 38"/>
                <a:gd name="T80" fmla="*/ 12 w 43"/>
                <a:gd name="T81" fmla="*/ 3 h 38"/>
                <a:gd name="T82" fmla="*/ 11 w 43"/>
                <a:gd name="T83" fmla="*/ 2 h 38"/>
                <a:gd name="T84" fmla="*/ 10 w 43"/>
                <a:gd name="T85" fmla="*/ 2 h 38"/>
                <a:gd name="T86" fmla="*/ 8 w 43"/>
                <a:gd name="T87" fmla="*/ 2 h 38"/>
                <a:gd name="T88" fmla="*/ 8 w 43"/>
                <a:gd name="T89" fmla="*/ 0 h 38"/>
                <a:gd name="T90" fmla="*/ 17 w 43"/>
                <a:gd name="T91" fmla="*/ 0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38"/>
                <a:gd name="T140" fmla="*/ 43 w 43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38">
                  <a:moveTo>
                    <a:pt x="17" y="0"/>
                  </a:moveTo>
                  <a:lnTo>
                    <a:pt x="29" y="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28" y="38"/>
                  </a:lnTo>
                  <a:lnTo>
                    <a:pt x="15" y="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4" name="Freeform 280"/>
            <p:cNvSpPr>
              <a:spLocks noEditPoints="1"/>
            </p:cNvSpPr>
            <p:nvPr/>
          </p:nvSpPr>
          <p:spPr bwMode="auto">
            <a:xfrm>
              <a:off x="2984" y="2892"/>
              <a:ext cx="33" cy="38"/>
            </a:xfrm>
            <a:custGeom>
              <a:avLst/>
              <a:gdLst>
                <a:gd name="T0" fmla="*/ 32 w 33"/>
                <a:gd name="T1" fmla="*/ 0 h 38"/>
                <a:gd name="T2" fmla="*/ 29 w 33"/>
                <a:gd name="T3" fmla="*/ 31 h 38"/>
                <a:gd name="T4" fmla="*/ 29 w 33"/>
                <a:gd name="T5" fmla="*/ 34 h 38"/>
                <a:gd name="T6" fmla="*/ 29 w 33"/>
                <a:gd name="T7" fmla="*/ 34 h 38"/>
                <a:gd name="T8" fmla="*/ 29 w 33"/>
                <a:gd name="T9" fmla="*/ 35 h 38"/>
                <a:gd name="T10" fmla="*/ 29 w 33"/>
                <a:gd name="T11" fmla="*/ 35 h 38"/>
                <a:gd name="T12" fmla="*/ 29 w 33"/>
                <a:gd name="T13" fmla="*/ 36 h 38"/>
                <a:gd name="T14" fmla="*/ 31 w 33"/>
                <a:gd name="T15" fmla="*/ 36 h 38"/>
                <a:gd name="T16" fmla="*/ 32 w 33"/>
                <a:gd name="T17" fmla="*/ 36 h 38"/>
                <a:gd name="T18" fmla="*/ 33 w 33"/>
                <a:gd name="T19" fmla="*/ 38 h 38"/>
                <a:gd name="T20" fmla="*/ 33 w 33"/>
                <a:gd name="T21" fmla="*/ 38 h 38"/>
                <a:gd name="T22" fmla="*/ 18 w 33"/>
                <a:gd name="T23" fmla="*/ 38 h 38"/>
                <a:gd name="T24" fmla="*/ 19 w 33"/>
                <a:gd name="T25" fmla="*/ 38 h 38"/>
                <a:gd name="T26" fmla="*/ 19 w 33"/>
                <a:gd name="T27" fmla="*/ 38 h 38"/>
                <a:gd name="T28" fmla="*/ 21 w 33"/>
                <a:gd name="T29" fmla="*/ 36 h 38"/>
                <a:gd name="T30" fmla="*/ 22 w 33"/>
                <a:gd name="T31" fmla="*/ 36 h 38"/>
                <a:gd name="T32" fmla="*/ 24 w 33"/>
                <a:gd name="T33" fmla="*/ 36 h 38"/>
                <a:gd name="T34" fmla="*/ 24 w 33"/>
                <a:gd name="T35" fmla="*/ 35 h 38"/>
                <a:gd name="T36" fmla="*/ 24 w 33"/>
                <a:gd name="T37" fmla="*/ 34 h 38"/>
                <a:gd name="T38" fmla="*/ 24 w 33"/>
                <a:gd name="T39" fmla="*/ 31 h 38"/>
                <a:gd name="T40" fmla="*/ 25 w 33"/>
                <a:gd name="T41" fmla="*/ 26 h 38"/>
                <a:gd name="T42" fmla="*/ 14 w 33"/>
                <a:gd name="T43" fmla="*/ 26 h 38"/>
                <a:gd name="T44" fmla="*/ 10 w 33"/>
                <a:gd name="T45" fmla="*/ 31 h 38"/>
                <a:gd name="T46" fmla="*/ 8 w 33"/>
                <a:gd name="T47" fmla="*/ 32 h 38"/>
                <a:gd name="T48" fmla="*/ 8 w 33"/>
                <a:gd name="T49" fmla="*/ 34 h 38"/>
                <a:gd name="T50" fmla="*/ 8 w 33"/>
                <a:gd name="T51" fmla="*/ 35 h 38"/>
                <a:gd name="T52" fmla="*/ 8 w 33"/>
                <a:gd name="T53" fmla="*/ 35 h 38"/>
                <a:gd name="T54" fmla="*/ 8 w 33"/>
                <a:gd name="T55" fmla="*/ 36 h 38"/>
                <a:gd name="T56" fmla="*/ 8 w 33"/>
                <a:gd name="T57" fmla="*/ 36 h 38"/>
                <a:gd name="T58" fmla="*/ 10 w 33"/>
                <a:gd name="T59" fmla="*/ 36 h 38"/>
                <a:gd name="T60" fmla="*/ 11 w 33"/>
                <a:gd name="T61" fmla="*/ 38 h 38"/>
                <a:gd name="T62" fmla="*/ 11 w 33"/>
                <a:gd name="T63" fmla="*/ 38 h 38"/>
                <a:gd name="T64" fmla="*/ 0 w 33"/>
                <a:gd name="T65" fmla="*/ 38 h 38"/>
                <a:gd name="T66" fmla="*/ 0 w 33"/>
                <a:gd name="T67" fmla="*/ 38 h 38"/>
                <a:gd name="T68" fmla="*/ 1 w 33"/>
                <a:gd name="T69" fmla="*/ 36 h 38"/>
                <a:gd name="T70" fmla="*/ 4 w 33"/>
                <a:gd name="T71" fmla="*/ 36 h 38"/>
                <a:gd name="T72" fmla="*/ 5 w 33"/>
                <a:gd name="T73" fmla="*/ 34 h 38"/>
                <a:gd name="T74" fmla="*/ 8 w 33"/>
                <a:gd name="T75" fmla="*/ 31 h 38"/>
                <a:gd name="T76" fmla="*/ 31 w 33"/>
                <a:gd name="T77" fmla="*/ 0 h 38"/>
                <a:gd name="T78" fmla="*/ 32 w 33"/>
                <a:gd name="T79" fmla="*/ 0 h 38"/>
                <a:gd name="T80" fmla="*/ 26 w 33"/>
                <a:gd name="T81" fmla="*/ 10 h 38"/>
                <a:gd name="T82" fmla="*/ 15 w 33"/>
                <a:gd name="T83" fmla="*/ 24 h 38"/>
                <a:gd name="T84" fmla="*/ 25 w 33"/>
                <a:gd name="T85" fmla="*/ 24 h 38"/>
                <a:gd name="T86" fmla="*/ 26 w 33"/>
                <a:gd name="T87" fmla="*/ 10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"/>
                <a:gd name="T133" fmla="*/ 0 h 38"/>
                <a:gd name="T134" fmla="*/ 33 w 33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" h="38">
                  <a:moveTo>
                    <a:pt x="32" y="0"/>
                  </a:moveTo>
                  <a:lnTo>
                    <a:pt x="29" y="31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5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1" y="38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8" y="31"/>
                  </a:lnTo>
                  <a:lnTo>
                    <a:pt x="31" y="0"/>
                  </a:lnTo>
                  <a:lnTo>
                    <a:pt x="32" y="0"/>
                  </a:lnTo>
                  <a:close/>
                  <a:moveTo>
                    <a:pt x="26" y="10"/>
                  </a:moveTo>
                  <a:lnTo>
                    <a:pt x="15" y="24"/>
                  </a:lnTo>
                  <a:lnTo>
                    <a:pt x="25" y="24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5" name="Freeform 281"/>
            <p:cNvSpPr>
              <a:spLocks/>
            </p:cNvSpPr>
            <p:nvPr/>
          </p:nvSpPr>
          <p:spPr bwMode="auto">
            <a:xfrm>
              <a:off x="3020" y="2893"/>
              <a:ext cx="30" cy="37"/>
            </a:xfrm>
            <a:custGeom>
              <a:avLst/>
              <a:gdLst>
                <a:gd name="T0" fmla="*/ 27 w 30"/>
                <a:gd name="T1" fmla="*/ 37 h 37"/>
                <a:gd name="T2" fmla="*/ 0 w 30"/>
                <a:gd name="T3" fmla="*/ 37 h 37"/>
                <a:gd name="T4" fmla="*/ 0 w 30"/>
                <a:gd name="T5" fmla="*/ 37 h 37"/>
                <a:gd name="T6" fmla="*/ 3 w 30"/>
                <a:gd name="T7" fmla="*/ 35 h 37"/>
                <a:gd name="T8" fmla="*/ 4 w 30"/>
                <a:gd name="T9" fmla="*/ 35 h 37"/>
                <a:gd name="T10" fmla="*/ 4 w 30"/>
                <a:gd name="T11" fmla="*/ 35 h 37"/>
                <a:gd name="T12" fmla="*/ 6 w 30"/>
                <a:gd name="T13" fmla="*/ 34 h 37"/>
                <a:gd name="T14" fmla="*/ 6 w 30"/>
                <a:gd name="T15" fmla="*/ 33 h 37"/>
                <a:gd name="T16" fmla="*/ 7 w 30"/>
                <a:gd name="T17" fmla="*/ 30 h 37"/>
                <a:gd name="T18" fmla="*/ 14 w 30"/>
                <a:gd name="T19" fmla="*/ 7 h 37"/>
                <a:gd name="T20" fmla="*/ 14 w 30"/>
                <a:gd name="T21" fmla="*/ 4 h 37"/>
                <a:gd name="T22" fmla="*/ 14 w 30"/>
                <a:gd name="T23" fmla="*/ 3 h 37"/>
                <a:gd name="T24" fmla="*/ 14 w 30"/>
                <a:gd name="T25" fmla="*/ 2 h 37"/>
                <a:gd name="T26" fmla="*/ 14 w 30"/>
                <a:gd name="T27" fmla="*/ 2 h 37"/>
                <a:gd name="T28" fmla="*/ 13 w 30"/>
                <a:gd name="T29" fmla="*/ 2 h 37"/>
                <a:gd name="T30" fmla="*/ 11 w 30"/>
                <a:gd name="T31" fmla="*/ 2 h 37"/>
                <a:gd name="T32" fmla="*/ 10 w 30"/>
                <a:gd name="T33" fmla="*/ 2 h 37"/>
                <a:gd name="T34" fmla="*/ 10 w 30"/>
                <a:gd name="T35" fmla="*/ 2 h 37"/>
                <a:gd name="T36" fmla="*/ 10 w 30"/>
                <a:gd name="T37" fmla="*/ 0 h 37"/>
                <a:gd name="T38" fmla="*/ 26 w 30"/>
                <a:gd name="T39" fmla="*/ 0 h 37"/>
                <a:gd name="T40" fmla="*/ 26 w 30"/>
                <a:gd name="T41" fmla="*/ 2 h 37"/>
                <a:gd name="T42" fmla="*/ 23 w 30"/>
                <a:gd name="T43" fmla="*/ 2 h 37"/>
                <a:gd name="T44" fmla="*/ 21 w 30"/>
                <a:gd name="T45" fmla="*/ 2 h 37"/>
                <a:gd name="T46" fmla="*/ 21 w 30"/>
                <a:gd name="T47" fmla="*/ 2 h 37"/>
                <a:gd name="T48" fmla="*/ 20 w 30"/>
                <a:gd name="T49" fmla="*/ 3 h 37"/>
                <a:gd name="T50" fmla="*/ 20 w 30"/>
                <a:gd name="T51" fmla="*/ 4 h 37"/>
                <a:gd name="T52" fmla="*/ 19 w 30"/>
                <a:gd name="T53" fmla="*/ 9 h 37"/>
                <a:gd name="T54" fmla="*/ 11 w 30"/>
                <a:gd name="T55" fmla="*/ 31 h 37"/>
                <a:gd name="T56" fmla="*/ 11 w 30"/>
                <a:gd name="T57" fmla="*/ 33 h 37"/>
                <a:gd name="T58" fmla="*/ 11 w 30"/>
                <a:gd name="T59" fmla="*/ 34 h 37"/>
                <a:gd name="T60" fmla="*/ 11 w 30"/>
                <a:gd name="T61" fmla="*/ 34 h 37"/>
                <a:gd name="T62" fmla="*/ 11 w 30"/>
                <a:gd name="T63" fmla="*/ 35 h 37"/>
                <a:gd name="T64" fmla="*/ 13 w 30"/>
                <a:gd name="T65" fmla="*/ 35 h 37"/>
                <a:gd name="T66" fmla="*/ 14 w 30"/>
                <a:gd name="T67" fmla="*/ 35 h 37"/>
                <a:gd name="T68" fmla="*/ 17 w 30"/>
                <a:gd name="T69" fmla="*/ 35 h 37"/>
                <a:gd name="T70" fmla="*/ 20 w 30"/>
                <a:gd name="T71" fmla="*/ 35 h 37"/>
                <a:gd name="T72" fmla="*/ 23 w 30"/>
                <a:gd name="T73" fmla="*/ 34 h 37"/>
                <a:gd name="T74" fmla="*/ 24 w 30"/>
                <a:gd name="T75" fmla="*/ 34 h 37"/>
                <a:gd name="T76" fmla="*/ 26 w 30"/>
                <a:gd name="T77" fmla="*/ 33 h 37"/>
                <a:gd name="T78" fmla="*/ 27 w 30"/>
                <a:gd name="T79" fmla="*/ 31 h 37"/>
                <a:gd name="T80" fmla="*/ 28 w 30"/>
                <a:gd name="T81" fmla="*/ 28 h 37"/>
                <a:gd name="T82" fmla="*/ 30 w 30"/>
                <a:gd name="T83" fmla="*/ 27 h 37"/>
                <a:gd name="T84" fmla="*/ 30 w 30"/>
                <a:gd name="T85" fmla="*/ 27 h 37"/>
                <a:gd name="T86" fmla="*/ 27 w 30"/>
                <a:gd name="T87" fmla="*/ 37 h 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7"/>
                <a:gd name="T134" fmla="*/ 30 w 30"/>
                <a:gd name="T135" fmla="*/ 37 h 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7">
                  <a:moveTo>
                    <a:pt x="27" y="37"/>
                  </a:moveTo>
                  <a:lnTo>
                    <a:pt x="0" y="37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28"/>
                  </a:lnTo>
                  <a:lnTo>
                    <a:pt x="30" y="27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6" name="Freeform 282"/>
            <p:cNvSpPr>
              <a:spLocks/>
            </p:cNvSpPr>
            <p:nvPr/>
          </p:nvSpPr>
          <p:spPr bwMode="auto">
            <a:xfrm>
              <a:off x="3089" y="2892"/>
              <a:ext cx="13" cy="49"/>
            </a:xfrm>
            <a:custGeom>
              <a:avLst/>
              <a:gdLst>
                <a:gd name="T0" fmla="*/ 13 w 13"/>
                <a:gd name="T1" fmla="*/ 49 h 49"/>
                <a:gd name="T2" fmla="*/ 0 w 13"/>
                <a:gd name="T3" fmla="*/ 49 h 49"/>
                <a:gd name="T4" fmla="*/ 0 w 13"/>
                <a:gd name="T5" fmla="*/ 0 h 49"/>
                <a:gd name="T6" fmla="*/ 13 w 13"/>
                <a:gd name="T7" fmla="*/ 0 h 49"/>
                <a:gd name="T8" fmla="*/ 13 w 13"/>
                <a:gd name="T9" fmla="*/ 3 h 49"/>
                <a:gd name="T10" fmla="*/ 6 w 13"/>
                <a:gd name="T11" fmla="*/ 3 h 49"/>
                <a:gd name="T12" fmla="*/ 6 w 13"/>
                <a:gd name="T13" fmla="*/ 48 h 49"/>
                <a:gd name="T14" fmla="*/ 13 w 13"/>
                <a:gd name="T15" fmla="*/ 48 h 49"/>
                <a:gd name="T16" fmla="*/ 13 w 13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9"/>
                <a:gd name="T29" fmla="*/ 13 w 1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9">
                  <a:moveTo>
                    <a:pt x="13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6" y="3"/>
                  </a:lnTo>
                  <a:lnTo>
                    <a:pt x="6" y="48"/>
                  </a:lnTo>
                  <a:lnTo>
                    <a:pt x="1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7" name="Freeform 283"/>
            <p:cNvSpPr>
              <a:spLocks/>
            </p:cNvSpPr>
            <p:nvPr/>
          </p:nvSpPr>
          <p:spPr bwMode="auto">
            <a:xfrm>
              <a:off x="3104" y="2892"/>
              <a:ext cx="26" cy="38"/>
            </a:xfrm>
            <a:custGeom>
              <a:avLst/>
              <a:gdLst>
                <a:gd name="T0" fmla="*/ 26 w 26"/>
                <a:gd name="T1" fmla="*/ 31 h 38"/>
                <a:gd name="T2" fmla="*/ 23 w 26"/>
                <a:gd name="T3" fmla="*/ 38 h 38"/>
                <a:gd name="T4" fmla="*/ 0 w 26"/>
                <a:gd name="T5" fmla="*/ 38 h 38"/>
                <a:gd name="T6" fmla="*/ 0 w 26"/>
                <a:gd name="T7" fmla="*/ 38 h 38"/>
                <a:gd name="T8" fmla="*/ 6 w 26"/>
                <a:gd name="T9" fmla="*/ 32 h 38"/>
                <a:gd name="T10" fmla="*/ 12 w 26"/>
                <a:gd name="T11" fmla="*/ 26 h 38"/>
                <a:gd name="T12" fmla="*/ 14 w 26"/>
                <a:gd name="T13" fmla="*/ 22 h 38"/>
                <a:gd name="T14" fmla="*/ 17 w 26"/>
                <a:gd name="T15" fmla="*/ 18 h 38"/>
                <a:gd name="T16" fmla="*/ 19 w 26"/>
                <a:gd name="T17" fmla="*/ 12 h 38"/>
                <a:gd name="T18" fmla="*/ 17 w 26"/>
                <a:gd name="T19" fmla="*/ 10 h 38"/>
                <a:gd name="T20" fmla="*/ 16 w 26"/>
                <a:gd name="T21" fmla="*/ 7 h 38"/>
                <a:gd name="T22" fmla="*/ 13 w 26"/>
                <a:gd name="T23" fmla="*/ 5 h 38"/>
                <a:gd name="T24" fmla="*/ 10 w 26"/>
                <a:gd name="T25" fmla="*/ 4 h 38"/>
                <a:gd name="T26" fmla="*/ 9 w 26"/>
                <a:gd name="T27" fmla="*/ 4 h 38"/>
                <a:gd name="T28" fmla="*/ 6 w 26"/>
                <a:gd name="T29" fmla="*/ 5 h 38"/>
                <a:gd name="T30" fmla="*/ 3 w 26"/>
                <a:gd name="T31" fmla="*/ 8 h 38"/>
                <a:gd name="T32" fmla="*/ 2 w 26"/>
                <a:gd name="T33" fmla="*/ 11 h 38"/>
                <a:gd name="T34" fmla="*/ 2 w 26"/>
                <a:gd name="T35" fmla="*/ 11 h 38"/>
                <a:gd name="T36" fmla="*/ 3 w 26"/>
                <a:gd name="T37" fmla="*/ 7 h 38"/>
                <a:gd name="T38" fmla="*/ 5 w 26"/>
                <a:gd name="T39" fmla="*/ 3 h 38"/>
                <a:gd name="T40" fmla="*/ 9 w 26"/>
                <a:gd name="T41" fmla="*/ 1 h 38"/>
                <a:gd name="T42" fmla="*/ 12 w 26"/>
                <a:gd name="T43" fmla="*/ 0 h 38"/>
                <a:gd name="T44" fmla="*/ 16 w 26"/>
                <a:gd name="T45" fmla="*/ 1 h 38"/>
                <a:gd name="T46" fmla="*/ 20 w 26"/>
                <a:gd name="T47" fmla="*/ 3 h 38"/>
                <a:gd name="T48" fmla="*/ 23 w 26"/>
                <a:gd name="T49" fmla="*/ 7 h 38"/>
                <a:gd name="T50" fmla="*/ 23 w 26"/>
                <a:gd name="T51" fmla="*/ 10 h 38"/>
                <a:gd name="T52" fmla="*/ 23 w 26"/>
                <a:gd name="T53" fmla="*/ 12 h 38"/>
                <a:gd name="T54" fmla="*/ 21 w 26"/>
                <a:gd name="T55" fmla="*/ 15 h 38"/>
                <a:gd name="T56" fmla="*/ 19 w 26"/>
                <a:gd name="T57" fmla="*/ 21 h 38"/>
                <a:gd name="T58" fmla="*/ 14 w 26"/>
                <a:gd name="T59" fmla="*/ 25 h 38"/>
                <a:gd name="T60" fmla="*/ 12 w 26"/>
                <a:gd name="T61" fmla="*/ 29 h 38"/>
                <a:gd name="T62" fmla="*/ 7 w 26"/>
                <a:gd name="T63" fmla="*/ 32 h 38"/>
                <a:gd name="T64" fmla="*/ 6 w 26"/>
                <a:gd name="T65" fmla="*/ 34 h 38"/>
                <a:gd name="T66" fmla="*/ 16 w 26"/>
                <a:gd name="T67" fmla="*/ 34 h 38"/>
                <a:gd name="T68" fmla="*/ 19 w 26"/>
                <a:gd name="T69" fmla="*/ 34 h 38"/>
                <a:gd name="T70" fmla="*/ 20 w 26"/>
                <a:gd name="T71" fmla="*/ 34 h 38"/>
                <a:gd name="T72" fmla="*/ 21 w 26"/>
                <a:gd name="T73" fmla="*/ 34 h 38"/>
                <a:gd name="T74" fmla="*/ 23 w 26"/>
                <a:gd name="T75" fmla="*/ 34 h 38"/>
                <a:gd name="T76" fmla="*/ 23 w 26"/>
                <a:gd name="T77" fmla="*/ 32 h 38"/>
                <a:gd name="T78" fmla="*/ 24 w 26"/>
                <a:gd name="T79" fmla="*/ 31 h 38"/>
                <a:gd name="T80" fmla="*/ 26 w 26"/>
                <a:gd name="T81" fmla="*/ 31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"/>
                <a:gd name="T124" fmla="*/ 0 h 38"/>
                <a:gd name="T125" fmla="*/ 26 w 26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" h="38">
                  <a:moveTo>
                    <a:pt x="26" y="31"/>
                  </a:moveTo>
                  <a:lnTo>
                    <a:pt x="23" y="38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12" y="26"/>
                  </a:lnTo>
                  <a:lnTo>
                    <a:pt x="14" y="22"/>
                  </a:lnTo>
                  <a:lnTo>
                    <a:pt x="17" y="18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9" y="21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4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8" name="Freeform 284"/>
            <p:cNvSpPr>
              <a:spLocks/>
            </p:cNvSpPr>
            <p:nvPr/>
          </p:nvSpPr>
          <p:spPr bwMode="auto">
            <a:xfrm>
              <a:off x="3135" y="2924"/>
              <a:ext cx="7" cy="16"/>
            </a:xfrm>
            <a:custGeom>
              <a:avLst/>
              <a:gdLst>
                <a:gd name="T0" fmla="*/ 0 w 7"/>
                <a:gd name="T1" fmla="*/ 16 h 16"/>
                <a:gd name="T2" fmla="*/ 0 w 7"/>
                <a:gd name="T3" fmla="*/ 14 h 16"/>
                <a:gd name="T4" fmla="*/ 2 w 7"/>
                <a:gd name="T5" fmla="*/ 13 h 16"/>
                <a:gd name="T6" fmla="*/ 4 w 7"/>
                <a:gd name="T7" fmla="*/ 11 h 16"/>
                <a:gd name="T8" fmla="*/ 6 w 7"/>
                <a:gd name="T9" fmla="*/ 9 h 16"/>
                <a:gd name="T10" fmla="*/ 6 w 7"/>
                <a:gd name="T11" fmla="*/ 7 h 16"/>
                <a:gd name="T12" fmla="*/ 6 w 7"/>
                <a:gd name="T13" fmla="*/ 7 h 16"/>
                <a:gd name="T14" fmla="*/ 6 w 7"/>
                <a:gd name="T15" fmla="*/ 6 h 16"/>
                <a:gd name="T16" fmla="*/ 6 w 7"/>
                <a:gd name="T17" fmla="*/ 6 h 16"/>
                <a:gd name="T18" fmla="*/ 6 w 7"/>
                <a:gd name="T19" fmla="*/ 6 h 16"/>
                <a:gd name="T20" fmla="*/ 4 w 7"/>
                <a:gd name="T21" fmla="*/ 6 h 16"/>
                <a:gd name="T22" fmla="*/ 4 w 7"/>
                <a:gd name="T23" fmla="*/ 7 h 16"/>
                <a:gd name="T24" fmla="*/ 3 w 7"/>
                <a:gd name="T25" fmla="*/ 7 h 16"/>
                <a:gd name="T26" fmla="*/ 3 w 7"/>
                <a:gd name="T27" fmla="*/ 7 h 16"/>
                <a:gd name="T28" fmla="*/ 2 w 7"/>
                <a:gd name="T29" fmla="*/ 7 h 16"/>
                <a:gd name="T30" fmla="*/ 0 w 7"/>
                <a:gd name="T31" fmla="*/ 6 h 16"/>
                <a:gd name="T32" fmla="*/ 0 w 7"/>
                <a:gd name="T33" fmla="*/ 4 h 16"/>
                <a:gd name="T34" fmla="*/ 0 w 7"/>
                <a:gd name="T35" fmla="*/ 4 h 16"/>
                <a:gd name="T36" fmla="*/ 0 w 7"/>
                <a:gd name="T37" fmla="*/ 3 h 16"/>
                <a:gd name="T38" fmla="*/ 0 w 7"/>
                <a:gd name="T39" fmla="*/ 2 h 16"/>
                <a:gd name="T40" fmla="*/ 2 w 7"/>
                <a:gd name="T41" fmla="*/ 0 h 16"/>
                <a:gd name="T42" fmla="*/ 3 w 7"/>
                <a:gd name="T43" fmla="*/ 0 h 16"/>
                <a:gd name="T44" fmla="*/ 4 w 7"/>
                <a:gd name="T45" fmla="*/ 0 h 16"/>
                <a:gd name="T46" fmla="*/ 6 w 7"/>
                <a:gd name="T47" fmla="*/ 2 h 16"/>
                <a:gd name="T48" fmla="*/ 7 w 7"/>
                <a:gd name="T49" fmla="*/ 4 h 16"/>
                <a:gd name="T50" fmla="*/ 7 w 7"/>
                <a:gd name="T51" fmla="*/ 6 h 16"/>
                <a:gd name="T52" fmla="*/ 7 w 7"/>
                <a:gd name="T53" fmla="*/ 9 h 16"/>
                <a:gd name="T54" fmla="*/ 6 w 7"/>
                <a:gd name="T55" fmla="*/ 11 h 16"/>
                <a:gd name="T56" fmla="*/ 3 w 7"/>
                <a:gd name="T57" fmla="*/ 13 h 16"/>
                <a:gd name="T58" fmla="*/ 0 w 7"/>
                <a:gd name="T59" fmla="*/ 16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"/>
                <a:gd name="T91" fmla="*/ 0 h 16"/>
                <a:gd name="T92" fmla="*/ 7 w 7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" h="16">
                  <a:moveTo>
                    <a:pt x="0" y="16"/>
                  </a:move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9" name="Freeform 285"/>
            <p:cNvSpPr>
              <a:spLocks/>
            </p:cNvSpPr>
            <p:nvPr/>
          </p:nvSpPr>
          <p:spPr bwMode="auto">
            <a:xfrm>
              <a:off x="3147" y="2892"/>
              <a:ext cx="25" cy="38"/>
            </a:xfrm>
            <a:custGeom>
              <a:avLst/>
              <a:gdLst>
                <a:gd name="T0" fmla="*/ 25 w 25"/>
                <a:gd name="T1" fmla="*/ 31 h 38"/>
                <a:gd name="T2" fmla="*/ 22 w 25"/>
                <a:gd name="T3" fmla="*/ 38 h 38"/>
                <a:gd name="T4" fmla="*/ 0 w 25"/>
                <a:gd name="T5" fmla="*/ 38 h 38"/>
                <a:gd name="T6" fmla="*/ 0 w 25"/>
                <a:gd name="T7" fmla="*/ 38 h 38"/>
                <a:gd name="T8" fmla="*/ 5 w 25"/>
                <a:gd name="T9" fmla="*/ 32 h 38"/>
                <a:gd name="T10" fmla="*/ 11 w 25"/>
                <a:gd name="T11" fmla="*/ 26 h 38"/>
                <a:gd name="T12" fmla="*/ 14 w 25"/>
                <a:gd name="T13" fmla="*/ 22 h 38"/>
                <a:gd name="T14" fmla="*/ 16 w 25"/>
                <a:gd name="T15" fmla="*/ 18 h 38"/>
                <a:gd name="T16" fmla="*/ 18 w 25"/>
                <a:gd name="T17" fmla="*/ 12 h 38"/>
                <a:gd name="T18" fmla="*/ 16 w 25"/>
                <a:gd name="T19" fmla="*/ 10 h 38"/>
                <a:gd name="T20" fmla="*/ 15 w 25"/>
                <a:gd name="T21" fmla="*/ 7 h 38"/>
                <a:gd name="T22" fmla="*/ 12 w 25"/>
                <a:gd name="T23" fmla="*/ 5 h 38"/>
                <a:gd name="T24" fmla="*/ 9 w 25"/>
                <a:gd name="T25" fmla="*/ 4 h 38"/>
                <a:gd name="T26" fmla="*/ 8 w 25"/>
                <a:gd name="T27" fmla="*/ 4 h 38"/>
                <a:gd name="T28" fmla="*/ 5 w 25"/>
                <a:gd name="T29" fmla="*/ 5 h 38"/>
                <a:gd name="T30" fmla="*/ 2 w 25"/>
                <a:gd name="T31" fmla="*/ 8 h 38"/>
                <a:gd name="T32" fmla="*/ 1 w 25"/>
                <a:gd name="T33" fmla="*/ 11 h 38"/>
                <a:gd name="T34" fmla="*/ 1 w 25"/>
                <a:gd name="T35" fmla="*/ 11 h 38"/>
                <a:gd name="T36" fmla="*/ 2 w 25"/>
                <a:gd name="T37" fmla="*/ 7 h 38"/>
                <a:gd name="T38" fmla="*/ 4 w 25"/>
                <a:gd name="T39" fmla="*/ 3 h 38"/>
                <a:gd name="T40" fmla="*/ 8 w 25"/>
                <a:gd name="T41" fmla="*/ 1 h 38"/>
                <a:gd name="T42" fmla="*/ 11 w 25"/>
                <a:gd name="T43" fmla="*/ 0 h 38"/>
                <a:gd name="T44" fmla="*/ 15 w 25"/>
                <a:gd name="T45" fmla="*/ 1 h 38"/>
                <a:gd name="T46" fmla="*/ 19 w 25"/>
                <a:gd name="T47" fmla="*/ 3 h 38"/>
                <a:gd name="T48" fmla="*/ 22 w 25"/>
                <a:gd name="T49" fmla="*/ 7 h 38"/>
                <a:gd name="T50" fmla="*/ 22 w 25"/>
                <a:gd name="T51" fmla="*/ 10 h 38"/>
                <a:gd name="T52" fmla="*/ 22 w 25"/>
                <a:gd name="T53" fmla="*/ 12 h 38"/>
                <a:gd name="T54" fmla="*/ 21 w 25"/>
                <a:gd name="T55" fmla="*/ 15 h 38"/>
                <a:gd name="T56" fmla="*/ 18 w 25"/>
                <a:gd name="T57" fmla="*/ 21 h 38"/>
                <a:gd name="T58" fmla="*/ 14 w 25"/>
                <a:gd name="T59" fmla="*/ 25 h 38"/>
                <a:gd name="T60" fmla="*/ 11 w 25"/>
                <a:gd name="T61" fmla="*/ 29 h 38"/>
                <a:gd name="T62" fmla="*/ 7 w 25"/>
                <a:gd name="T63" fmla="*/ 32 h 38"/>
                <a:gd name="T64" fmla="*/ 5 w 25"/>
                <a:gd name="T65" fmla="*/ 34 h 38"/>
                <a:gd name="T66" fmla="*/ 15 w 25"/>
                <a:gd name="T67" fmla="*/ 34 h 38"/>
                <a:gd name="T68" fmla="*/ 18 w 25"/>
                <a:gd name="T69" fmla="*/ 34 h 38"/>
                <a:gd name="T70" fmla="*/ 19 w 25"/>
                <a:gd name="T71" fmla="*/ 34 h 38"/>
                <a:gd name="T72" fmla="*/ 21 w 25"/>
                <a:gd name="T73" fmla="*/ 34 h 38"/>
                <a:gd name="T74" fmla="*/ 22 w 25"/>
                <a:gd name="T75" fmla="*/ 34 h 38"/>
                <a:gd name="T76" fmla="*/ 22 w 25"/>
                <a:gd name="T77" fmla="*/ 32 h 38"/>
                <a:gd name="T78" fmla="*/ 23 w 25"/>
                <a:gd name="T79" fmla="*/ 31 h 38"/>
                <a:gd name="T80" fmla="*/ 25 w 25"/>
                <a:gd name="T81" fmla="*/ 31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"/>
                <a:gd name="T124" fmla="*/ 0 h 38"/>
                <a:gd name="T125" fmla="*/ 25 w 25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" h="38">
                  <a:moveTo>
                    <a:pt x="25" y="31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5" y="32"/>
                  </a:lnTo>
                  <a:lnTo>
                    <a:pt x="11" y="26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1" y="15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3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0" name="Freeform 286"/>
            <p:cNvSpPr>
              <a:spLocks/>
            </p:cNvSpPr>
            <p:nvPr/>
          </p:nvSpPr>
          <p:spPr bwMode="auto">
            <a:xfrm>
              <a:off x="3176" y="2892"/>
              <a:ext cx="11" cy="49"/>
            </a:xfrm>
            <a:custGeom>
              <a:avLst/>
              <a:gdLst>
                <a:gd name="T0" fmla="*/ 0 w 11"/>
                <a:gd name="T1" fmla="*/ 0 h 49"/>
                <a:gd name="T2" fmla="*/ 11 w 11"/>
                <a:gd name="T3" fmla="*/ 0 h 49"/>
                <a:gd name="T4" fmla="*/ 11 w 11"/>
                <a:gd name="T5" fmla="*/ 49 h 49"/>
                <a:gd name="T6" fmla="*/ 0 w 11"/>
                <a:gd name="T7" fmla="*/ 49 h 49"/>
                <a:gd name="T8" fmla="*/ 0 w 11"/>
                <a:gd name="T9" fmla="*/ 48 h 49"/>
                <a:gd name="T10" fmla="*/ 7 w 11"/>
                <a:gd name="T11" fmla="*/ 48 h 49"/>
                <a:gd name="T12" fmla="*/ 7 w 11"/>
                <a:gd name="T13" fmla="*/ 3 h 49"/>
                <a:gd name="T14" fmla="*/ 0 w 11"/>
                <a:gd name="T15" fmla="*/ 3 h 49"/>
                <a:gd name="T16" fmla="*/ 0 w 11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9"/>
                <a:gd name="T29" fmla="*/ 11 w 1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9">
                  <a:moveTo>
                    <a:pt x="0" y="0"/>
                  </a:moveTo>
                  <a:lnTo>
                    <a:pt x="11" y="0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1" name="Freeform 287"/>
            <p:cNvSpPr>
              <a:spLocks noEditPoints="1"/>
            </p:cNvSpPr>
            <p:nvPr/>
          </p:nvSpPr>
          <p:spPr bwMode="auto">
            <a:xfrm>
              <a:off x="3257" y="2893"/>
              <a:ext cx="28" cy="37"/>
            </a:xfrm>
            <a:custGeom>
              <a:avLst/>
              <a:gdLst>
                <a:gd name="T0" fmla="*/ 10 w 28"/>
                <a:gd name="T1" fmla="*/ 20 h 37"/>
                <a:gd name="T2" fmla="*/ 10 w 28"/>
                <a:gd name="T3" fmla="*/ 31 h 37"/>
                <a:gd name="T4" fmla="*/ 10 w 28"/>
                <a:gd name="T5" fmla="*/ 34 h 37"/>
                <a:gd name="T6" fmla="*/ 12 w 28"/>
                <a:gd name="T7" fmla="*/ 35 h 37"/>
                <a:gd name="T8" fmla="*/ 13 w 28"/>
                <a:gd name="T9" fmla="*/ 37 h 37"/>
                <a:gd name="T10" fmla="*/ 14 w 28"/>
                <a:gd name="T11" fmla="*/ 37 h 37"/>
                <a:gd name="T12" fmla="*/ 16 w 28"/>
                <a:gd name="T13" fmla="*/ 37 h 37"/>
                <a:gd name="T14" fmla="*/ 16 w 28"/>
                <a:gd name="T15" fmla="*/ 37 h 37"/>
                <a:gd name="T16" fmla="*/ 0 w 28"/>
                <a:gd name="T17" fmla="*/ 37 h 37"/>
                <a:gd name="T18" fmla="*/ 0 w 28"/>
                <a:gd name="T19" fmla="*/ 37 h 37"/>
                <a:gd name="T20" fmla="*/ 2 w 28"/>
                <a:gd name="T21" fmla="*/ 37 h 37"/>
                <a:gd name="T22" fmla="*/ 3 w 28"/>
                <a:gd name="T23" fmla="*/ 37 h 37"/>
                <a:gd name="T24" fmla="*/ 5 w 28"/>
                <a:gd name="T25" fmla="*/ 35 h 37"/>
                <a:gd name="T26" fmla="*/ 5 w 28"/>
                <a:gd name="T27" fmla="*/ 34 h 37"/>
                <a:gd name="T28" fmla="*/ 6 w 28"/>
                <a:gd name="T29" fmla="*/ 31 h 37"/>
                <a:gd name="T30" fmla="*/ 6 w 28"/>
                <a:gd name="T31" fmla="*/ 6 h 37"/>
                <a:gd name="T32" fmla="*/ 5 w 28"/>
                <a:gd name="T33" fmla="*/ 3 h 37"/>
                <a:gd name="T34" fmla="*/ 5 w 28"/>
                <a:gd name="T35" fmla="*/ 2 h 37"/>
                <a:gd name="T36" fmla="*/ 3 w 28"/>
                <a:gd name="T37" fmla="*/ 0 h 37"/>
                <a:gd name="T38" fmla="*/ 2 w 28"/>
                <a:gd name="T39" fmla="*/ 0 h 37"/>
                <a:gd name="T40" fmla="*/ 0 w 28"/>
                <a:gd name="T41" fmla="*/ 0 h 37"/>
                <a:gd name="T42" fmla="*/ 0 w 28"/>
                <a:gd name="T43" fmla="*/ 0 h 37"/>
                <a:gd name="T44" fmla="*/ 14 w 28"/>
                <a:gd name="T45" fmla="*/ 0 h 37"/>
                <a:gd name="T46" fmla="*/ 19 w 28"/>
                <a:gd name="T47" fmla="*/ 0 h 37"/>
                <a:gd name="T48" fmla="*/ 21 w 28"/>
                <a:gd name="T49" fmla="*/ 0 h 37"/>
                <a:gd name="T50" fmla="*/ 24 w 28"/>
                <a:gd name="T51" fmla="*/ 2 h 37"/>
                <a:gd name="T52" fmla="*/ 27 w 28"/>
                <a:gd name="T53" fmla="*/ 4 h 37"/>
                <a:gd name="T54" fmla="*/ 28 w 28"/>
                <a:gd name="T55" fmla="*/ 7 h 37"/>
                <a:gd name="T56" fmla="*/ 28 w 28"/>
                <a:gd name="T57" fmla="*/ 10 h 37"/>
                <a:gd name="T58" fmla="*/ 28 w 28"/>
                <a:gd name="T59" fmla="*/ 14 h 37"/>
                <a:gd name="T60" fmla="*/ 26 w 28"/>
                <a:gd name="T61" fmla="*/ 17 h 37"/>
                <a:gd name="T62" fmla="*/ 21 w 28"/>
                <a:gd name="T63" fmla="*/ 20 h 37"/>
                <a:gd name="T64" fmla="*/ 17 w 28"/>
                <a:gd name="T65" fmla="*/ 20 h 37"/>
                <a:gd name="T66" fmla="*/ 16 w 28"/>
                <a:gd name="T67" fmla="*/ 20 h 37"/>
                <a:gd name="T68" fmla="*/ 14 w 28"/>
                <a:gd name="T69" fmla="*/ 20 h 37"/>
                <a:gd name="T70" fmla="*/ 13 w 28"/>
                <a:gd name="T71" fmla="*/ 20 h 37"/>
                <a:gd name="T72" fmla="*/ 10 w 28"/>
                <a:gd name="T73" fmla="*/ 20 h 37"/>
                <a:gd name="T74" fmla="*/ 10 w 28"/>
                <a:gd name="T75" fmla="*/ 18 h 37"/>
                <a:gd name="T76" fmla="*/ 12 w 28"/>
                <a:gd name="T77" fmla="*/ 18 h 37"/>
                <a:gd name="T78" fmla="*/ 13 w 28"/>
                <a:gd name="T79" fmla="*/ 18 h 37"/>
                <a:gd name="T80" fmla="*/ 14 w 28"/>
                <a:gd name="T81" fmla="*/ 18 h 37"/>
                <a:gd name="T82" fmla="*/ 16 w 28"/>
                <a:gd name="T83" fmla="*/ 18 h 37"/>
                <a:gd name="T84" fmla="*/ 19 w 28"/>
                <a:gd name="T85" fmla="*/ 18 h 37"/>
                <a:gd name="T86" fmla="*/ 20 w 28"/>
                <a:gd name="T87" fmla="*/ 16 h 37"/>
                <a:gd name="T88" fmla="*/ 21 w 28"/>
                <a:gd name="T89" fmla="*/ 14 h 37"/>
                <a:gd name="T90" fmla="*/ 23 w 28"/>
                <a:gd name="T91" fmla="*/ 10 h 37"/>
                <a:gd name="T92" fmla="*/ 21 w 28"/>
                <a:gd name="T93" fmla="*/ 9 h 37"/>
                <a:gd name="T94" fmla="*/ 21 w 28"/>
                <a:gd name="T95" fmla="*/ 6 h 37"/>
                <a:gd name="T96" fmla="*/ 20 w 28"/>
                <a:gd name="T97" fmla="*/ 4 h 37"/>
                <a:gd name="T98" fmla="*/ 19 w 28"/>
                <a:gd name="T99" fmla="*/ 3 h 37"/>
                <a:gd name="T100" fmla="*/ 17 w 28"/>
                <a:gd name="T101" fmla="*/ 2 h 37"/>
                <a:gd name="T102" fmla="*/ 14 w 28"/>
                <a:gd name="T103" fmla="*/ 2 h 37"/>
                <a:gd name="T104" fmla="*/ 13 w 28"/>
                <a:gd name="T105" fmla="*/ 2 h 37"/>
                <a:gd name="T106" fmla="*/ 10 w 28"/>
                <a:gd name="T107" fmla="*/ 2 h 37"/>
                <a:gd name="T108" fmla="*/ 10 w 28"/>
                <a:gd name="T109" fmla="*/ 18 h 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"/>
                <a:gd name="T166" fmla="*/ 0 h 37"/>
                <a:gd name="T167" fmla="*/ 28 w 28"/>
                <a:gd name="T168" fmla="*/ 37 h 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" h="37">
                  <a:moveTo>
                    <a:pt x="10" y="20"/>
                  </a:moveTo>
                  <a:lnTo>
                    <a:pt x="10" y="31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1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1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0" y="20"/>
                  </a:lnTo>
                  <a:close/>
                  <a:moveTo>
                    <a:pt x="10" y="18"/>
                  </a:move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2" name="Freeform 288"/>
            <p:cNvSpPr>
              <a:spLocks/>
            </p:cNvSpPr>
            <p:nvPr/>
          </p:nvSpPr>
          <p:spPr bwMode="auto">
            <a:xfrm>
              <a:off x="3288" y="2904"/>
              <a:ext cx="18" cy="26"/>
            </a:xfrm>
            <a:custGeom>
              <a:avLst/>
              <a:gdLst>
                <a:gd name="T0" fmla="*/ 9 w 18"/>
                <a:gd name="T1" fmla="*/ 0 h 26"/>
                <a:gd name="T2" fmla="*/ 9 w 18"/>
                <a:gd name="T3" fmla="*/ 7 h 26"/>
                <a:gd name="T4" fmla="*/ 10 w 18"/>
                <a:gd name="T5" fmla="*/ 3 h 26"/>
                <a:gd name="T6" fmla="*/ 13 w 18"/>
                <a:gd name="T7" fmla="*/ 2 h 26"/>
                <a:gd name="T8" fmla="*/ 14 w 18"/>
                <a:gd name="T9" fmla="*/ 0 h 26"/>
                <a:gd name="T10" fmla="*/ 16 w 18"/>
                <a:gd name="T11" fmla="*/ 0 h 26"/>
                <a:gd name="T12" fmla="*/ 17 w 18"/>
                <a:gd name="T13" fmla="*/ 2 h 26"/>
                <a:gd name="T14" fmla="*/ 18 w 18"/>
                <a:gd name="T15" fmla="*/ 3 h 26"/>
                <a:gd name="T16" fmla="*/ 18 w 18"/>
                <a:gd name="T17" fmla="*/ 5 h 26"/>
                <a:gd name="T18" fmla="*/ 18 w 18"/>
                <a:gd name="T19" fmla="*/ 5 h 26"/>
                <a:gd name="T20" fmla="*/ 17 w 18"/>
                <a:gd name="T21" fmla="*/ 6 h 26"/>
                <a:gd name="T22" fmla="*/ 17 w 18"/>
                <a:gd name="T23" fmla="*/ 6 h 26"/>
                <a:gd name="T24" fmla="*/ 16 w 18"/>
                <a:gd name="T25" fmla="*/ 7 h 26"/>
                <a:gd name="T26" fmla="*/ 16 w 18"/>
                <a:gd name="T27" fmla="*/ 6 h 26"/>
                <a:gd name="T28" fmla="*/ 14 w 18"/>
                <a:gd name="T29" fmla="*/ 6 h 26"/>
                <a:gd name="T30" fmla="*/ 13 w 18"/>
                <a:gd name="T31" fmla="*/ 5 h 26"/>
                <a:gd name="T32" fmla="*/ 11 w 18"/>
                <a:gd name="T33" fmla="*/ 5 h 26"/>
                <a:gd name="T34" fmla="*/ 11 w 18"/>
                <a:gd name="T35" fmla="*/ 5 h 26"/>
                <a:gd name="T36" fmla="*/ 11 w 18"/>
                <a:gd name="T37" fmla="*/ 5 h 26"/>
                <a:gd name="T38" fmla="*/ 10 w 18"/>
                <a:gd name="T39" fmla="*/ 7 h 26"/>
                <a:gd name="T40" fmla="*/ 9 w 18"/>
                <a:gd name="T41" fmla="*/ 9 h 26"/>
                <a:gd name="T42" fmla="*/ 9 w 18"/>
                <a:gd name="T43" fmla="*/ 20 h 26"/>
                <a:gd name="T44" fmla="*/ 9 w 18"/>
                <a:gd name="T45" fmla="*/ 23 h 26"/>
                <a:gd name="T46" fmla="*/ 9 w 18"/>
                <a:gd name="T47" fmla="*/ 23 h 26"/>
                <a:gd name="T48" fmla="*/ 10 w 18"/>
                <a:gd name="T49" fmla="*/ 24 h 26"/>
                <a:gd name="T50" fmla="*/ 10 w 18"/>
                <a:gd name="T51" fmla="*/ 24 h 26"/>
                <a:gd name="T52" fmla="*/ 11 w 18"/>
                <a:gd name="T53" fmla="*/ 26 h 26"/>
                <a:gd name="T54" fmla="*/ 13 w 18"/>
                <a:gd name="T55" fmla="*/ 26 h 26"/>
                <a:gd name="T56" fmla="*/ 13 w 18"/>
                <a:gd name="T57" fmla="*/ 26 h 26"/>
                <a:gd name="T58" fmla="*/ 0 w 18"/>
                <a:gd name="T59" fmla="*/ 26 h 26"/>
                <a:gd name="T60" fmla="*/ 0 w 18"/>
                <a:gd name="T61" fmla="*/ 26 h 26"/>
                <a:gd name="T62" fmla="*/ 2 w 18"/>
                <a:gd name="T63" fmla="*/ 26 h 26"/>
                <a:gd name="T64" fmla="*/ 3 w 18"/>
                <a:gd name="T65" fmla="*/ 24 h 26"/>
                <a:gd name="T66" fmla="*/ 3 w 18"/>
                <a:gd name="T67" fmla="*/ 24 h 26"/>
                <a:gd name="T68" fmla="*/ 3 w 18"/>
                <a:gd name="T69" fmla="*/ 23 h 26"/>
                <a:gd name="T70" fmla="*/ 3 w 18"/>
                <a:gd name="T71" fmla="*/ 23 h 26"/>
                <a:gd name="T72" fmla="*/ 3 w 18"/>
                <a:gd name="T73" fmla="*/ 20 h 26"/>
                <a:gd name="T74" fmla="*/ 3 w 18"/>
                <a:gd name="T75" fmla="*/ 12 h 26"/>
                <a:gd name="T76" fmla="*/ 3 w 18"/>
                <a:gd name="T77" fmla="*/ 7 h 26"/>
                <a:gd name="T78" fmla="*/ 3 w 18"/>
                <a:gd name="T79" fmla="*/ 5 h 26"/>
                <a:gd name="T80" fmla="*/ 3 w 18"/>
                <a:gd name="T81" fmla="*/ 5 h 26"/>
                <a:gd name="T82" fmla="*/ 3 w 18"/>
                <a:gd name="T83" fmla="*/ 5 h 26"/>
                <a:gd name="T84" fmla="*/ 3 w 18"/>
                <a:gd name="T85" fmla="*/ 3 h 26"/>
                <a:gd name="T86" fmla="*/ 2 w 18"/>
                <a:gd name="T87" fmla="*/ 3 h 26"/>
                <a:gd name="T88" fmla="*/ 2 w 18"/>
                <a:gd name="T89" fmla="*/ 3 h 26"/>
                <a:gd name="T90" fmla="*/ 0 w 18"/>
                <a:gd name="T91" fmla="*/ 5 h 26"/>
                <a:gd name="T92" fmla="*/ 0 w 18"/>
                <a:gd name="T93" fmla="*/ 3 h 26"/>
                <a:gd name="T94" fmla="*/ 7 w 18"/>
                <a:gd name="T95" fmla="*/ 0 h 26"/>
                <a:gd name="T96" fmla="*/ 9 w 18"/>
                <a:gd name="T97" fmla="*/ 0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"/>
                <a:gd name="T148" fmla="*/ 0 h 26"/>
                <a:gd name="T149" fmla="*/ 18 w 18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" h="26">
                  <a:moveTo>
                    <a:pt x="9" y="0"/>
                  </a:moveTo>
                  <a:lnTo>
                    <a:pt x="9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3" name="Freeform 289"/>
            <p:cNvSpPr>
              <a:spLocks noEditPoints="1"/>
            </p:cNvSpPr>
            <p:nvPr/>
          </p:nvSpPr>
          <p:spPr bwMode="auto">
            <a:xfrm>
              <a:off x="3308" y="2904"/>
              <a:ext cx="21" cy="27"/>
            </a:xfrm>
            <a:custGeom>
              <a:avLst/>
              <a:gdLst>
                <a:gd name="T0" fmla="*/ 4 w 21"/>
                <a:gd name="T1" fmla="*/ 10 h 27"/>
                <a:gd name="T2" fmla="*/ 4 w 21"/>
                <a:gd name="T3" fmla="*/ 16 h 27"/>
                <a:gd name="T4" fmla="*/ 7 w 21"/>
                <a:gd name="T5" fmla="*/ 19 h 27"/>
                <a:gd name="T6" fmla="*/ 10 w 21"/>
                <a:gd name="T7" fmla="*/ 22 h 27"/>
                <a:gd name="T8" fmla="*/ 12 w 21"/>
                <a:gd name="T9" fmla="*/ 22 h 27"/>
                <a:gd name="T10" fmla="*/ 15 w 21"/>
                <a:gd name="T11" fmla="*/ 22 h 27"/>
                <a:gd name="T12" fmla="*/ 17 w 21"/>
                <a:gd name="T13" fmla="*/ 22 h 27"/>
                <a:gd name="T14" fmla="*/ 19 w 21"/>
                <a:gd name="T15" fmla="*/ 19 h 27"/>
                <a:gd name="T16" fmla="*/ 21 w 21"/>
                <a:gd name="T17" fmla="*/ 16 h 27"/>
                <a:gd name="T18" fmla="*/ 21 w 21"/>
                <a:gd name="T19" fmla="*/ 17 h 27"/>
                <a:gd name="T20" fmla="*/ 19 w 21"/>
                <a:gd name="T21" fmla="*/ 20 h 27"/>
                <a:gd name="T22" fmla="*/ 18 w 21"/>
                <a:gd name="T23" fmla="*/ 24 h 27"/>
                <a:gd name="T24" fmla="*/ 15 w 21"/>
                <a:gd name="T25" fmla="*/ 26 h 27"/>
                <a:gd name="T26" fmla="*/ 11 w 21"/>
                <a:gd name="T27" fmla="*/ 27 h 27"/>
                <a:gd name="T28" fmla="*/ 7 w 21"/>
                <a:gd name="T29" fmla="*/ 26 h 27"/>
                <a:gd name="T30" fmla="*/ 3 w 21"/>
                <a:gd name="T31" fmla="*/ 23 h 27"/>
                <a:gd name="T32" fmla="*/ 1 w 21"/>
                <a:gd name="T33" fmla="*/ 19 h 27"/>
                <a:gd name="T34" fmla="*/ 0 w 21"/>
                <a:gd name="T35" fmla="*/ 14 h 27"/>
                <a:gd name="T36" fmla="*/ 0 w 21"/>
                <a:gd name="T37" fmla="*/ 10 h 27"/>
                <a:gd name="T38" fmla="*/ 1 w 21"/>
                <a:gd name="T39" fmla="*/ 6 h 27"/>
                <a:gd name="T40" fmla="*/ 3 w 21"/>
                <a:gd name="T41" fmla="*/ 5 h 27"/>
                <a:gd name="T42" fmla="*/ 7 w 21"/>
                <a:gd name="T43" fmla="*/ 2 h 27"/>
                <a:gd name="T44" fmla="*/ 11 w 21"/>
                <a:gd name="T45" fmla="*/ 0 h 27"/>
                <a:gd name="T46" fmla="*/ 15 w 21"/>
                <a:gd name="T47" fmla="*/ 2 h 27"/>
                <a:gd name="T48" fmla="*/ 18 w 21"/>
                <a:gd name="T49" fmla="*/ 3 h 27"/>
                <a:gd name="T50" fmla="*/ 21 w 21"/>
                <a:gd name="T51" fmla="*/ 6 h 27"/>
                <a:gd name="T52" fmla="*/ 21 w 21"/>
                <a:gd name="T53" fmla="*/ 10 h 27"/>
                <a:gd name="T54" fmla="*/ 4 w 21"/>
                <a:gd name="T55" fmla="*/ 10 h 27"/>
                <a:gd name="T56" fmla="*/ 4 w 21"/>
                <a:gd name="T57" fmla="*/ 9 h 27"/>
                <a:gd name="T58" fmla="*/ 15 w 21"/>
                <a:gd name="T59" fmla="*/ 9 h 27"/>
                <a:gd name="T60" fmla="*/ 15 w 21"/>
                <a:gd name="T61" fmla="*/ 6 h 27"/>
                <a:gd name="T62" fmla="*/ 15 w 21"/>
                <a:gd name="T63" fmla="*/ 6 h 27"/>
                <a:gd name="T64" fmla="*/ 14 w 21"/>
                <a:gd name="T65" fmla="*/ 5 h 27"/>
                <a:gd name="T66" fmla="*/ 12 w 21"/>
                <a:gd name="T67" fmla="*/ 3 h 27"/>
                <a:gd name="T68" fmla="*/ 11 w 21"/>
                <a:gd name="T69" fmla="*/ 2 h 27"/>
                <a:gd name="T70" fmla="*/ 10 w 21"/>
                <a:gd name="T71" fmla="*/ 2 h 27"/>
                <a:gd name="T72" fmla="*/ 8 w 21"/>
                <a:gd name="T73" fmla="*/ 3 h 27"/>
                <a:gd name="T74" fmla="*/ 5 w 21"/>
                <a:gd name="T75" fmla="*/ 3 h 27"/>
                <a:gd name="T76" fmla="*/ 4 w 21"/>
                <a:gd name="T77" fmla="*/ 6 h 27"/>
                <a:gd name="T78" fmla="*/ 4 w 21"/>
                <a:gd name="T79" fmla="*/ 9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27"/>
                <a:gd name="T122" fmla="*/ 21 w 21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27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8" y="24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5" y="9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4" name="Freeform 290"/>
            <p:cNvSpPr>
              <a:spLocks noEditPoints="1"/>
            </p:cNvSpPr>
            <p:nvPr/>
          </p:nvSpPr>
          <p:spPr bwMode="auto">
            <a:xfrm>
              <a:off x="3333" y="2890"/>
              <a:ext cx="25" cy="41"/>
            </a:xfrm>
            <a:custGeom>
              <a:avLst/>
              <a:gdLst>
                <a:gd name="T0" fmla="*/ 17 w 25"/>
                <a:gd name="T1" fmla="*/ 37 h 41"/>
                <a:gd name="T2" fmla="*/ 16 w 25"/>
                <a:gd name="T3" fmla="*/ 38 h 41"/>
                <a:gd name="T4" fmla="*/ 14 w 25"/>
                <a:gd name="T5" fmla="*/ 40 h 41"/>
                <a:gd name="T6" fmla="*/ 13 w 25"/>
                <a:gd name="T7" fmla="*/ 41 h 41"/>
                <a:gd name="T8" fmla="*/ 10 w 25"/>
                <a:gd name="T9" fmla="*/ 41 h 41"/>
                <a:gd name="T10" fmla="*/ 7 w 25"/>
                <a:gd name="T11" fmla="*/ 40 h 41"/>
                <a:gd name="T12" fmla="*/ 3 w 25"/>
                <a:gd name="T13" fmla="*/ 37 h 41"/>
                <a:gd name="T14" fmla="*/ 1 w 25"/>
                <a:gd name="T15" fmla="*/ 34 h 41"/>
                <a:gd name="T16" fmla="*/ 0 w 25"/>
                <a:gd name="T17" fmla="*/ 28 h 41"/>
                <a:gd name="T18" fmla="*/ 1 w 25"/>
                <a:gd name="T19" fmla="*/ 23 h 41"/>
                <a:gd name="T20" fmla="*/ 3 w 25"/>
                <a:gd name="T21" fmla="*/ 19 h 41"/>
                <a:gd name="T22" fmla="*/ 6 w 25"/>
                <a:gd name="T23" fmla="*/ 16 h 41"/>
                <a:gd name="T24" fmla="*/ 8 w 25"/>
                <a:gd name="T25" fmla="*/ 14 h 41"/>
                <a:gd name="T26" fmla="*/ 13 w 25"/>
                <a:gd name="T27" fmla="*/ 14 h 41"/>
                <a:gd name="T28" fmla="*/ 16 w 25"/>
                <a:gd name="T29" fmla="*/ 14 h 41"/>
                <a:gd name="T30" fmla="*/ 17 w 25"/>
                <a:gd name="T31" fmla="*/ 17 h 41"/>
                <a:gd name="T32" fmla="*/ 17 w 25"/>
                <a:gd name="T33" fmla="*/ 12 h 41"/>
                <a:gd name="T34" fmla="*/ 17 w 25"/>
                <a:gd name="T35" fmla="*/ 7 h 41"/>
                <a:gd name="T36" fmla="*/ 17 w 25"/>
                <a:gd name="T37" fmla="*/ 6 h 41"/>
                <a:gd name="T38" fmla="*/ 17 w 25"/>
                <a:gd name="T39" fmla="*/ 5 h 41"/>
                <a:gd name="T40" fmla="*/ 17 w 25"/>
                <a:gd name="T41" fmla="*/ 5 h 41"/>
                <a:gd name="T42" fmla="*/ 17 w 25"/>
                <a:gd name="T43" fmla="*/ 5 h 41"/>
                <a:gd name="T44" fmla="*/ 16 w 25"/>
                <a:gd name="T45" fmla="*/ 5 h 41"/>
                <a:gd name="T46" fmla="*/ 16 w 25"/>
                <a:gd name="T47" fmla="*/ 5 h 41"/>
                <a:gd name="T48" fmla="*/ 14 w 25"/>
                <a:gd name="T49" fmla="*/ 5 h 41"/>
                <a:gd name="T50" fmla="*/ 14 w 25"/>
                <a:gd name="T51" fmla="*/ 5 h 41"/>
                <a:gd name="T52" fmla="*/ 21 w 25"/>
                <a:gd name="T53" fmla="*/ 0 h 41"/>
                <a:gd name="T54" fmla="*/ 23 w 25"/>
                <a:gd name="T55" fmla="*/ 0 h 41"/>
                <a:gd name="T56" fmla="*/ 23 w 25"/>
                <a:gd name="T57" fmla="*/ 30 h 41"/>
                <a:gd name="T58" fmla="*/ 23 w 25"/>
                <a:gd name="T59" fmla="*/ 34 h 41"/>
                <a:gd name="T60" fmla="*/ 23 w 25"/>
                <a:gd name="T61" fmla="*/ 36 h 41"/>
                <a:gd name="T62" fmla="*/ 23 w 25"/>
                <a:gd name="T63" fmla="*/ 37 h 41"/>
                <a:gd name="T64" fmla="*/ 23 w 25"/>
                <a:gd name="T65" fmla="*/ 37 h 41"/>
                <a:gd name="T66" fmla="*/ 24 w 25"/>
                <a:gd name="T67" fmla="*/ 38 h 41"/>
                <a:gd name="T68" fmla="*/ 24 w 25"/>
                <a:gd name="T69" fmla="*/ 38 h 41"/>
                <a:gd name="T70" fmla="*/ 24 w 25"/>
                <a:gd name="T71" fmla="*/ 38 h 41"/>
                <a:gd name="T72" fmla="*/ 25 w 25"/>
                <a:gd name="T73" fmla="*/ 37 h 41"/>
                <a:gd name="T74" fmla="*/ 25 w 25"/>
                <a:gd name="T75" fmla="*/ 38 h 41"/>
                <a:gd name="T76" fmla="*/ 18 w 25"/>
                <a:gd name="T77" fmla="*/ 41 h 41"/>
                <a:gd name="T78" fmla="*/ 17 w 25"/>
                <a:gd name="T79" fmla="*/ 41 h 41"/>
                <a:gd name="T80" fmla="*/ 17 w 25"/>
                <a:gd name="T81" fmla="*/ 37 h 41"/>
                <a:gd name="T82" fmla="*/ 17 w 25"/>
                <a:gd name="T83" fmla="*/ 34 h 41"/>
                <a:gd name="T84" fmla="*/ 17 w 25"/>
                <a:gd name="T85" fmla="*/ 23 h 41"/>
                <a:gd name="T86" fmla="*/ 17 w 25"/>
                <a:gd name="T87" fmla="*/ 21 h 41"/>
                <a:gd name="T88" fmla="*/ 17 w 25"/>
                <a:gd name="T89" fmla="*/ 19 h 41"/>
                <a:gd name="T90" fmla="*/ 16 w 25"/>
                <a:gd name="T91" fmla="*/ 17 h 41"/>
                <a:gd name="T92" fmla="*/ 14 w 25"/>
                <a:gd name="T93" fmla="*/ 17 h 41"/>
                <a:gd name="T94" fmla="*/ 13 w 25"/>
                <a:gd name="T95" fmla="*/ 16 h 41"/>
                <a:gd name="T96" fmla="*/ 11 w 25"/>
                <a:gd name="T97" fmla="*/ 16 h 41"/>
                <a:gd name="T98" fmla="*/ 10 w 25"/>
                <a:gd name="T99" fmla="*/ 17 h 41"/>
                <a:gd name="T100" fmla="*/ 7 w 25"/>
                <a:gd name="T101" fmla="*/ 19 h 41"/>
                <a:gd name="T102" fmla="*/ 6 w 25"/>
                <a:gd name="T103" fmla="*/ 21 h 41"/>
                <a:gd name="T104" fmla="*/ 4 w 25"/>
                <a:gd name="T105" fmla="*/ 26 h 41"/>
                <a:gd name="T106" fmla="*/ 6 w 25"/>
                <a:gd name="T107" fmla="*/ 31 h 41"/>
                <a:gd name="T108" fmla="*/ 7 w 25"/>
                <a:gd name="T109" fmla="*/ 34 h 41"/>
                <a:gd name="T110" fmla="*/ 10 w 25"/>
                <a:gd name="T111" fmla="*/ 37 h 41"/>
                <a:gd name="T112" fmla="*/ 13 w 25"/>
                <a:gd name="T113" fmla="*/ 37 h 41"/>
                <a:gd name="T114" fmla="*/ 16 w 25"/>
                <a:gd name="T115" fmla="*/ 37 h 41"/>
                <a:gd name="T116" fmla="*/ 17 w 25"/>
                <a:gd name="T117" fmla="*/ 34 h 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41"/>
                <a:gd name="T179" fmla="*/ 25 w 25"/>
                <a:gd name="T180" fmla="*/ 41 h 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41">
                  <a:moveTo>
                    <a:pt x="17" y="37"/>
                  </a:moveTo>
                  <a:lnTo>
                    <a:pt x="16" y="38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0" y="41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3" y="36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7" y="37"/>
                  </a:lnTo>
                  <a:close/>
                  <a:moveTo>
                    <a:pt x="17" y="34"/>
                  </a:move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5" name="Freeform 291"/>
            <p:cNvSpPr>
              <a:spLocks noEditPoints="1"/>
            </p:cNvSpPr>
            <p:nvPr/>
          </p:nvSpPr>
          <p:spPr bwMode="auto">
            <a:xfrm>
              <a:off x="3361" y="2890"/>
              <a:ext cx="13" cy="40"/>
            </a:xfrm>
            <a:custGeom>
              <a:avLst/>
              <a:gdLst>
                <a:gd name="T0" fmla="*/ 6 w 13"/>
                <a:gd name="T1" fmla="*/ 0 h 40"/>
                <a:gd name="T2" fmla="*/ 7 w 13"/>
                <a:gd name="T3" fmla="*/ 2 h 40"/>
                <a:gd name="T4" fmla="*/ 9 w 13"/>
                <a:gd name="T5" fmla="*/ 2 h 40"/>
                <a:gd name="T6" fmla="*/ 9 w 13"/>
                <a:gd name="T7" fmla="*/ 3 h 40"/>
                <a:gd name="T8" fmla="*/ 10 w 13"/>
                <a:gd name="T9" fmla="*/ 5 h 40"/>
                <a:gd name="T10" fmla="*/ 9 w 13"/>
                <a:gd name="T11" fmla="*/ 6 h 40"/>
                <a:gd name="T12" fmla="*/ 9 w 13"/>
                <a:gd name="T13" fmla="*/ 6 h 40"/>
                <a:gd name="T14" fmla="*/ 7 w 13"/>
                <a:gd name="T15" fmla="*/ 7 h 40"/>
                <a:gd name="T16" fmla="*/ 6 w 13"/>
                <a:gd name="T17" fmla="*/ 7 h 40"/>
                <a:gd name="T18" fmla="*/ 4 w 13"/>
                <a:gd name="T19" fmla="*/ 7 h 40"/>
                <a:gd name="T20" fmla="*/ 4 w 13"/>
                <a:gd name="T21" fmla="*/ 6 h 40"/>
                <a:gd name="T22" fmla="*/ 3 w 13"/>
                <a:gd name="T23" fmla="*/ 6 h 40"/>
                <a:gd name="T24" fmla="*/ 3 w 13"/>
                <a:gd name="T25" fmla="*/ 5 h 40"/>
                <a:gd name="T26" fmla="*/ 3 w 13"/>
                <a:gd name="T27" fmla="*/ 3 h 40"/>
                <a:gd name="T28" fmla="*/ 4 w 13"/>
                <a:gd name="T29" fmla="*/ 2 h 40"/>
                <a:gd name="T30" fmla="*/ 4 w 13"/>
                <a:gd name="T31" fmla="*/ 2 h 40"/>
                <a:gd name="T32" fmla="*/ 6 w 13"/>
                <a:gd name="T33" fmla="*/ 0 h 40"/>
                <a:gd name="T34" fmla="*/ 9 w 13"/>
                <a:gd name="T35" fmla="*/ 14 h 40"/>
                <a:gd name="T36" fmla="*/ 9 w 13"/>
                <a:gd name="T37" fmla="*/ 34 h 40"/>
                <a:gd name="T38" fmla="*/ 9 w 13"/>
                <a:gd name="T39" fmla="*/ 37 h 40"/>
                <a:gd name="T40" fmla="*/ 9 w 13"/>
                <a:gd name="T41" fmla="*/ 38 h 40"/>
                <a:gd name="T42" fmla="*/ 10 w 13"/>
                <a:gd name="T43" fmla="*/ 38 h 40"/>
                <a:gd name="T44" fmla="*/ 10 w 13"/>
                <a:gd name="T45" fmla="*/ 40 h 40"/>
                <a:gd name="T46" fmla="*/ 11 w 13"/>
                <a:gd name="T47" fmla="*/ 40 h 40"/>
                <a:gd name="T48" fmla="*/ 13 w 13"/>
                <a:gd name="T49" fmla="*/ 40 h 40"/>
                <a:gd name="T50" fmla="*/ 13 w 13"/>
                <a:gd name="T51" fmla="*/ 40 h 40"/>
                <a:gd name="T52" fmla="*/ 0 w 13"/>
                <a:gd name="T53" fmla="*/ 40 h 40"/>
                <a:gd name="T54" fmla="*/ 0 w 13"/>
                <a:gd name="T55" fmla="*/ 40 h 40"/>
                <a:gd name="T56" fmla="*/ 2 w 13"/>
                <a:gd name="T57" fmla="*/ 40 h 40"/>
                <a:gd name="T58" fmla="*/ 3 w 13"/>
                <a:gd name="T59" fmla="*/ 40 h 40"/>
                <a:gd name="T60" fmla="*/ 3 w 13"/>
                <a:gd name="T61" fmla="*/ 38 h 40"/>
                <a:gd name="T62" fmla="*/ 4 w 13"/>
                <a:gd name="T63" fmla="*/ 38 h 40"/>
                <a:gd name="T64" fmla="*/ 4 w 13"/>
                <a:gd name="T65" fmla="*/ 37 h 40"/>
                <a:gd name="T66" fmla="*/ 4 w 13"/>
                <a:gd name="T67" fmla="*/ 34 h 40"/>
                <a:gd name="T68" fmla="*/ 4 w 13"/>
                <a:gd name="T69" fmla="*/ 26 h 40"/>
                <a:gd name="T70" fmla="*/ 4 w 13"/>
                <a:gd name="T71" fmla="*/ 21 h 40"/>
                <a:gd name="T72" fmla="*/ 4 w 13"/>
                <a:gd name="T73" fmla="*/ 19 h 40"/>
                <a:gd name="T74" fmla="*/ 4 w 13"/>
                <a:gd name="T75" fmla="*/ 19 h 40"/>
                <a:gd name="T76" fmla="*/ 3 w 13"/>
                <a:gd name="T77" fmla="*/ 17 h 40"/>
                <a:gd name="T78" fmla="*/ 3 w 13"/>
                <a:gd name="T79" fmla="*/ 17 h 40"/>
                <a:gd name="T80" fmla="*/ 3 w 13"/>
                <a:gd name="T81" fmla="*/ 17 h 40"/>
                <a:gd name="T82" fmla="*/ 2 w 13"/>
                <a:gd name="T83" fmla="*/ 17 h 40"/>
                <a:gd name="T84" fmla="*/ 2 w 13"/>
                <a:gd name="T85" fmla="*/ 19 h 40"/>
                <a:gd name="T86" fmla="*/ 0 w 13"/>
                <a:gd name="T87" fmla="*/ 17 h 40"/>
                <a:gd name="T88" fmla="*/ 7 w 13"/>
                <a:gd name="T89" fmla="*/ 14 h 40"/>
                <a:gd name="T90" fmla="*/ 9 w 13"/>
                <a:gd name="T91" fmla="*/ 14 h 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"/>
                <a:gd name="T139" fmla="*/ 0 h 40"/>
                <a:gd name="T140" fmla="*/ 13 w 13"/>
                <a:gd name="T141" fmla="*/ 40 h 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" h="40">
                  <a:moveTo>
                    <a:pt x="6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9" y="14"/>
                  </a:moveTo>
                  <a:lnTo>
                    <a:pt x="9" y="34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4" y="26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6" name="Freeform 292"/>
            <p:cNvSpPr>
              <a:spLocks/>
            </p:cNvSpPr>
            <p:nvPr/>
          </p:nvSpPr>
          <p:spPr bwMode="auto">
            <a:xfrm>
              <a:off x="3377" y="2904"/>
              <a:ext cx="21" cy="27"/>
            </a:xfrm>
            <a:custGeom>
              <a:avLst/>
              <a:gdLst>
                <a:gd name="T0" fmla="*/ 21 w 21"/>
                <a:gd name="T1" fmla="*/ 16 h 27"/>
                <a:gd name="T2" fmla="*/ 19 w 21"/>
                <a:gd name="T3" fmla="*/ 22 h 27"/>
                <a:gd name="T4" fmla="*/ 16 w 21"/>
                <a:gd name="T5" fmla="*/ 24 h 27"/>
                <a:gd name="T6" fmla="*/ 14 w 21"/>
                <a:gd name="T7" fmla="*/ 26 h 27"/>
                <a:gd name="T8" fmla="*/ 11 w 21"/>
                <a:gd name="T9" fmla="*/ 27 h 27"/>
                <a:gd name="T10" fmla="*/ 7 w 21"/>
                <a:gd name="T11" fmla="*/ 26 h 27"/>
                <a:gd name="T12" fmla="*/ 2 w 21"/>
                <a:gd name="T13" fmla="*/ 23 h 27"/>
                <a:gd name="T14" fmla="*/ 1 w 21"/>
                <a:gd name="T15" fmla="*/ 20 h 27"/>
                <a:gd name="T16" fmla="*/ 0 w 21"/>
                <a:gd name="T17" fmla="*/ 17 h 27"/>
                <a:gd name="T18" fmla="*/ 0 w 21"/>
                <a:gd name="T19" fmla="*/ 13 h 27"/>
                <a:gd name="T20" fmla="*/ 1 w 21"/>
                <a:gd name="T21" fmla="*/ 10 h 27"/>
                <a:gd name="T22" fmla="*/ 1 w 21"/>
                <a:gd name="T23" fmla="*/ 7 h 27"/>
                <a:gd name="T24" fmla="*/ 4 w 21"/>
                <a:gd name="T25" fmla="*/ 5 h 27"/>
                <a:gd name="T26" fmla="*/ 7 w 21"/>
                <a:gd name="T27" fmla="*/ 2 h 27"/>
                <a:gd name="T28" fmla="*/ 12 w 21"/>
                <a:gd name="T29" fmla="*/ 0 h 27"/>
                <a:gd name="T30" fmla="*/ 15 w 21"/>
                <a:gd name="T31" fmla="*/ 0 h 27"/>
                <a:gd name="T32" fmla="*/ 18 w 21"/>
                <a:gd name="T33" fmla="*/ 2 h 27"/>
                <a:gd name="T34" fmla="*/ 19 w 21"/>
                <a:gd name="T35" fmla="*/ 5 h 27"/>
                <a:gd name="T36" fmla="*/ 19 w 21"/>
                <a:gd name="T37" fmla="*/ 6 h 27"/>
                <a:gd name="T38" fmla="*/ 19 w 21"/>
                <a:gd name="T39" fmla="*/ 7 h 27"/>
                <a:gd name="T40" fmla="*/ 19 w 21"/>
                <a:gd name="T41" fmla="*/ 7 h 27"/>
                <a:gd name="T42" fmla="*/ 18 w 21"/>
                <a:gd name="T43" fmla="*/ 9 h 27"/>
                <a:gd name="T44" fmla="*/ 18 w 21"/>
                <a:gd name="T45" fmla="*/ 9 h 27"/>
                <a:gd name="T46" fmla="*/ 16 w 21"/>
                <a:gd name="T47" fmla="*/ 9 h 27"/>
                <a:gd name="T48" fmla="*/ 15 w 21"/>
                <a:gd name="T49" fmla="*/ 7 h 27"/>
                <a:gd name="T50" fmla="*/ 15 w 21"/>
                <a:gd name="T51" fmla="*/ 7 h 27"/>
                <a:gd name="T52" fmla="*/ 15 w 21"/>
                <a:gd name="T53" fmla="*/ 6 h 27"/>
                <a:gd name="T54" fmla="*/ 14 w 21"/>
                <a:gd name="T55" fmla="*/ 5 h 27"/>
                <a:gd name="T56" fmla="*/ 14 w 21"/>
                <a:gd name="T57" fmla="*/ 3 h 27"/>
                <a:gd name="T58" fmla="*/ 12 w 21"/>
                <a:gd name="T59" fmla="*/ 2 h 27"/>
                <a:gd name="T60" fmla="*/ 11 w 21"/>
                <a:gd name="T61" fmla="*/ 2 h 27"/>
                <a:gd name="T62" fmla="*/ 8 w 21"/>
                <a:gd name="T63" fmla="*/ 3 h 27"/>
                <a:gd name="T64" fmla="*/ 7 w 21"/>
                <a:gd name="T65" fmla="*/ 5 h 27"/>
                <a:gd name="T66" fmla="*/ 5 w 21"/>
                <a:gd name="T67" fmla="*/ 7 h 27"/>
                <a:gd name="T68" fmla="*/ 5 w 21"/>
                <a:gd name="T69" fmla="*/ 12 h 27"/>
                <a:gd name="T70" fmla="*/ 5 w 21"/>
                <a:gd name="T71" fmla="*/ 16 h 27"/>
                <a:gd name="T72" fmla="*/ 7 w 21"/>
                <a:gd name="T73" fmla="*/ 19 h 27"/>
                <a:gd name="T74" fmla="*/ 9 w 21"/>
                <a:gd name="T75" fmla="*/ 22 h 27"/>
                <a:gd name="T76" fmla="*/ 12 w 21"/>
                <a:gd name="T77" fmla="*/ 22 h 27"/>
                <a:gd name="T78" fmla="*/ 15 w 21"/>
                <a:gd name="T79" fmla="*/ 22 h 27"/>
                <a:gd name="T80" fmla="*/ 18 w 21"/>
                <a:gd name="T81" fmla="*/ 20 h 27"/>
                <a:gd name="T82" fmla="*/ 19 w 21"/>
                <a:gd name="T83" fmla="*/ 19 h 27"/>
                <a:gd name="T84" fmla="*/ 21 w 21"/>
                <a:gd name="T85" fmla="*/ 16 h 27"/>
                <a:gd name="T86" fmla="*/ 21 w 21"/>
                <a:gd name="T87" fmla="*/ 16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"/>
                <a:gd name="T133" fmla="*/ 0 h 27"/>
                <a:gd name="T134" fmla="*/ 21 w 21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" h="27">
                  <a:moveTo>
                    <a:pt x="21" y="16"/>
                  </a:moveTo>
                  <a:lnTo>
                    <a:pt x="19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7" name="Freeform 293"/>
            <p:cNvSpPr>
              <a:spLocks/>
            </p:cNvSpPr>
            <p:nvPr/>
          </p:nvSpPr>
          <p:spPr bwMode="auto">
            <a:xfrm>
              <a:off x="3400" y="2897"/>
              <a:ext cx="16" cy="34"/>
            </a:xfrm>
            <a:custGeom>
              <a:avLst/>
              <a:gdLst>
                <a:gd name="T0" fmla="*/ 9 w 16"/>
                <a:gd name="T1" fmla="*/ 0 h 34"/>
                <a:gd name="T2" fmla="*/ 9 w 16"/>
                <a:gd name="T3" fmla="*/ 7 h 34"/>
                <a:gd name="T4" fmla="*/ 14 w 16"/>
                <a:gd name="T5" fmla="*/ 7 h 34"/>
                <a:gd name="T6" fmla="*/ 14 w 16"/>
                <a:gd name="T7" fmla="*/ 10 h 34"/>
                <a:gd name="T8" fmla="*/ 9 w 16"/>
                <a:gd name="T9" fmla="*/ 10 h 34"/>
                <a:gd name="T10" fmla="*/ 9 w 16"/>
                <a:gd name="T11" fmla="*/ 26 h 34"/>
                <a:gd name="T12" fmla="*/ 9 w 16"/>
                <a:gd name="T13" fmla="*/ 29 h 34"/>
                <a:gd name="T14" fmla="*/ 10 w 16"/>
                <a:gd name="T15" fmla="*/ 30 h 34"/>
                <a:gd name="T16" fmla="*/ 10 w 16"/>
                <a:gd name="T17" fmla="*/ 30 h 34"/>
                <a:gd name="T18" fmla="*/ 12 w 16"/>
                <a:gd name="T19" fmla="*/ 30 h 34"/>
                <a:gd name="T20" fmla="*/ 13 w 16"/>
                <a:gd name="T21" fmla="*/ 30 h 34"/>
                <a:gd name="T22" fmla="*/ 13 w 16"/>
                <a:gd name="T23" fmla="*/ 30 h 34"/>
                <a:gd name="T24" fmla="*/ 14 w 16"/>
                <a:gd name="T25" fmla="*/ 30 h 34"/>
                <a:gd name="T26" fmla="*/ 14 w 16"/>
                <a:gd name="T27" fmla="*/ 29 h 34"/>
                <a:gd name="T28" fmla="*/ 16 w 16"/>
                <a:gd name="T29" fmla="*/ 29 h 34"/>
                <a:gd name="T30" fmla="*/ 14 w 16"/>
                <a:gd name="T31" fmla="*/ 31 h 34"/>
                <a:gd name="T32" fmla="*/ 13 w 16"/>
                <a:gd name="T33" fmla="*/ 33 h 34"/>
                <a:gd name="T34" fmla="*/ 12 w 16"/>
                <a:gd name="T35" fmla="*/ 34 h 34"/>
                <a:gd name="T36" fmla="*/ 9 w 16"/>
                <a:gd name="T37" fmla="*/ 34 h 34"/>
                <a:gd name="T38" fmla="*/ 7 w 16"/>
                <a:gd name="T39" fmla="*/ 34 h 34"/>
                <a:gd name="T40" fmla="*/ 7 w 16"/>
                <a:gd name="T41" fmla="*/ 33 h 34"/>
                <a:gd name="T42" fmla="*/ 6 w 16"/>
                <a:gd name="T43" fmla="*/ 33 h 34"/>
                <a:gd name="T44" fmla="*/ 5 w 16"/>
                <a:gd name="T45" fmla="*/ 31 h 34"/>
                <a:gd name="T46" fmla="*/ 5 w 16"/>
                <a:gd name="T47" fmla="*/ 30 h 34"/>
                <a:gd name="T48" fmla="*/ 5 w 16"/>
                <a:gd name="T49" fmla="*/ 27 h 34"/>
                <a:gd name="T50" fmla="*/ 5 w 16"/>
                <a:gd name="T51" fmla="*/ 10 h 34"/>
                <a:gd name="T52" fmla="*/ 0 w 16"/>
                <a:gd name="T53" fmla="*/ 10 h 34"/>
                <a:gd name="T54" fmla="*/ 0 w 16"/>
                <a:gd name="T55" fmla="*/ 9 h 34"/>
                <a:gd name="T56" fmla="*/ 2 w 16"/>
                <a:gd name="T57" fmla="*/ 9 h 34"/>
                <a:gd name="T58" fmla="*/ 3 w 16"/>
                <a:gd name="T59" fmla="*/ 7 h 34"/>
                <a:gd name="T60" fmla="*/ 5 w 16"/>
                <a:gd name="T61" fmla="*/ 6 h 34"/>
                <a:gd name="T62" fmla="*/ 6 w 16"/>
                <a:gd name="T63" fmla="*/ 3 h 34"/>
                <a:gd name="T64" fmla="*/ 7 w 16"/>
                <a:gd name="T65" fmla="*/ 2 h 34"/>
                <a:gd name="T66" fmla="*/ 9 w 16"/>
                <a:gd name="T67" fmla="*/ 0 h 34"/>
                <a:gd name="T68" fmla="*/ 9 w 16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"/>
                <a:gd name="T106" fmla="*/ 0 h 34"/>
                <a:gd name="T107" fmla="*/ 16 w 16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" h="34">
                  <a:moveTo>
                    <a:pt x="9" y="0"/>
                  </a:moveTo>
                  <a:lnTo>
                    <a:pt x="9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8" name="Freeform 294"/>
            <p:cNvSpPr>
              <a:spLocks noEditPoints="1"/>
            </p:cNvSpPr>
            <p:nvPr/>
          </p:nvSpPr>
          <p:spPr bwMode="auto">
            <a:xfrm>
              <a:off x="3417" y="2904"/>
              <a:ext cx="24" cy="27"/>
            </a:xfrm>
            <a:custGeom>
              <a:avLst/>
              <a:gdLst>
                <a:gd name="T0" fmla="*/ 13 w 24"/>
                <a:gd name="T1" fmla="*/ 0 h 27"/>
                <a:gd name="T2" fmla="*/ 16 w 24"/>
                <a:gd name="T3" fmla="*/ 0 h 27"/>
                <a:gd name="T4" fmla="*/ 20 w 24"/>
                <a:gd name="T5" fmla="*/ 2 h 27"/>
                <a:gd name="T6" fmla="*/ 21 w 24"/>
                <a:gd name="T7" fmla="*/ 5 h 27"/>
                <a:gd name="T8" fmla="*/ 24 w 24"/>
                <a:gd name="T9" fmla="*/ 9 h 27"/>
                <a:gd name="T10" fmla="*/ 24 w 24"/>
                <a:gd name="T11" fmla="*/ 13 h 27"/>
                <a:gd name="T12" fmla="*/ 24 w 24"/>
                <a:gd name="T13" fmla="*/ 16 h 27"/>
                <a:gd name="T14" fmla="*/ 23 w 24"/>
                <a:gd name="T15" fmla="*/ 20 h 27"/>
                <a:gd name="T16" fmla="*/ 21 w 24"/>
                <a:gd name="T17" fmla="*/ 23 h 27"/>
                <a:gd name="T18" fmla="*/ 18 w 24"/>
                <a:gd name="T19" fmla="*/ 26 h 27"/>
                <a:gd name="T20" fmla="*/ 16 w 24"/>
                <a:gd name="T21" fmla="*/ 26 h 27"/>
                <a:gd name="T22" fmla="*/ 13 w 24"/>
                <a:gd name="T23" fmla="*/ 27 h 27"/>
                <a:gd name="T24" fmla="*/ 9 w 24"/>
                <a:gd name="T25" fmla="*/ 26 h 27"/>
                <a:gd name="T26" fmla="*/ 6 w 24"/>
                <a:gd name="T27" fmla="*/ 24 h 27"/>
                <a:gd name="T28" fmla="*/ 3 w 24"/>
                <a:gd name="T29" fmla="*/ 23 h 27"/>
                <a:gd name="T30" fmla="*/ 2 w 24"/>
                <a:gd name="T31" fmla="*/ 19 h 27"/>
                <a:gd name="T32" fmla="*/ 0 w 24"/>
                <a:gd name="T33" fmla="*/ 14 h 27"/>
                <a:gd name="T34" fmla="*/ 2 w 24"/>
                <a:gd name="T35" fmla="*/ 10 h 27"/>
                <a:gd name="T36" fmla="*/ 3 w 24"/>
                <a:gd name="T37" fmla="*/ 7 h 27"/>
                <a:gd name="T38" fmla="*/ 4 w 24"/>
                <a:gd name="T39" fmla="*/ 5 h 27"/>
                <a:gd name="T40" fmla="*/ 7 w 24"/>
                <a:gd name="T41" fmla="*/ 2 h 27"/>
                <a:gd name="T42" fmla="*/ 10 w 24"/>
                <a:gd name="T43" fmla="*/ 0 h 27"/>
                <a:gd name="T44" fmla="*/ 13 w 24"/>
                <a:gd name="T45" fmla="*/ 0 h 27"/>
                <a:gd name="T46" fmla="*/ 11 w 24"/>
                <a:gd name="T47" fmla="*/ 2 h 27"/>
                <a:gd name="T48" fmla="*/ 10 w 24"/>
                <a:gd name="T49" fmla="*/ 2 h 27"/>
                <a:gd name="T50" fmla="*/ 9 w 24"/>
                <a:gd name="T51" fmla="*/ 3 h 27"/>
                <a:gd name="T52" fmla="*/ 7 w 24"/>
                <a:gd name="T53" fmla="*/ 5 h 27"/>
                <a:gd name="T54" fmla="*/ 6 w 24"/>
                <a:gd name="T55" fmla="*/ 6 h 27"/>
                <a:gd name="T56" fmla="*/ 6 w 24"/>
                <a:gd name="T57" fmla="*/ 9 h 27"/>
                <a:gd name="T58" fmla="*/ 6 w 24"/>
                <a:gd name="T59" fmla="*/ 12 h 27"/>
                <a:gd name="T60" fmla="*/ 6 w 24"/>
                <a:gd name="T61" fmla="*/ 17 h 27"/>
                <a:gd name="T62" fmla="*/ 7 w 24"/>
                <a:gd name="T63" fmla="*/ 22 h 27"/>
                <a:gd name="T64" fmla="*/ 10 w 24"/>
                <a:gd name="T65" fmla="*/ 24 h 27"/>
                <a:gd name="T66" fmla="*/ 14 w 24"/>
                <a:gd name="T67" fmla="*/ 26 h 27"/>
                <a:gd name="T68" fmla="*/ 16 w 24"/>
                <a:gd name="T69" fmla="*/ 24 h 27"/>
                <a:gd name="T70" fmla="*/ 18 w 24"/>
                <a:gd name="T71" fmla="*/ 23 h 27"/>
                <a:gd name="T72" fmla="*/ 20 w 24"/>
                <a:gd name="T73" fmla="*/ 20 h 27"/>
                <a:gd name="T74" fmla="*/ 20 w 24"/>
                <a:gd name="T75" fmla="*/ 16 h 27"/>
                <a:gd name="T76" fmla="*/ 20 w 24"/>
                <a:gd name="T77" fmla="*/ 12 h 27"/>
                <a:gd name="T78" fmla="*/ 18 w 24"/>
                <a:gd name="T79" fmla="*/ 7 h 27"/>
                <a:gd name="T80" fmla="*/ 17 w 24"/>
                <a:gd name="T81" fmla="*/ 5 h 27"/>
                <a:gd name="T82" fmla="*/ 14 w 24"/>
                <a:gd name="T83" fmla="*/ 3 h 27"/>
                <a:gd name="T84" fmla="*/ 11 w 24"/>
                <a:gd name="T85" fmla="*/ 2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"/>
                <a:gd name="T130" fmla="*/ 0 h 27"/>
                <a:gd name="T131" fmla="*/ 24 w 24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" h="27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20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1" y="2"/>
                  </a:moveTo>
                  <a:lnTo>
                    <a:pt x="10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9" name="Freeform 295"/>
            <p:cNvSpPr>
              <a:spLocks/>
            </p:cNvSpPr>
            <p:nvPr/>
          </p:nvSpPr>
          <p:spPr bwMode="auto">
            <a:xfrm>
              <a:off x="3445" y="2904"/>
              <a:ext cx="17" cy="26"/>
            </a:xfrm>
            <a:custGeom>
              <a:avLst/>
              <a:gdLst>
                <a:gd name="T0" fmla="*/ 7 w 17"/>
                <a:gd name="T1" fmla="*/ 0 h 26"/>
                <a:gd name="T2" fmla="*/ 7 w 17"/>
                <a:gd name="T3" fmla="*/ 7 h 26"/>
                <a:gd name="T4" fmla="*/ 10 w 17"/>
                <a:gd name="T5" fmla="*/ 3 h 26"/>
                <a:gd name="T6" fmla="*/ 12 w 17"/>
                <a:gd name="T7" fmla="*/ 2 h 26"/>
                <a:gd name="T8" fmla="*/ 14 w 17"/>
                <a:gd name="T9" fmla="*/ 0 h 26"/>
                <a:gd name="T10" fmla="*/ 16 w 17"/>
                <a:gd name="T11" fmla="*/ 0 h 26"/>
                <a:gd name="T12" fmla="*/ 17 w 17"/>
                <a:gd name="T13" fmla="*/ 2 h 26"/>
                <a:gd name="T14" fmla="*/ 17 w 17"/>
                <a:gd name="T15" fmla="*/ 3 h 26"/>
                <a:gd name="T16" fmla="*/ 17 w 17"/>
                <a:gd name="T17" fmla="*/ 5 h 26"/>
                <a:gd name="T18" fmla="*/ 17 w 17"/>
                <a:gd name="T19" fmla="*/ 5 h 26"/>
                <a:gd name="T20" fmla="*/ 17 w 17"/>
                <a:gd name="T21" fmla="*/ 6 h 26"/>
                <a:gd name="T22" fmla="*/ 17 w 17"/>
                <a:gd name="T23" fmla="*/ 6 h 26"/>
                <a:gd name="T24" fmla="*/ 16 w 17"/>
                <a:gd name="T25" fmla="*/ 7 h 26"/>
                <a:gd name="T26" fmla="*/ 14 w 17"/>
                <a:gd name="T27" fmla="*/ 6 h 26"/>
                <a:gd name="T28" fmla="*/ 13 w 17"/>
                <a:gd name="T29" fmla="*/ 6 h 26"/>
                <a:gd name="T30" fmla="*/ 13 w 17"/>
                <a:gd name="T31" fmla="*/ 5 h 26"/>
                <a:gd name="T32" fmla="*/ 12 w 17"/>
                <a:gd name="T33" fmla="*/ 5 h 26"/>
                <a:gd name="T34" fmla="*/ 12 w 17"/>
                <a:gd name="T35" fmla="*/ 5 h 26"/>
                <a:gd name="T36" fmla="*/ 10 w 17"/>
                <a:gd name="T37" fmla="*/ 5 h 26"/>
                <a:gd name="T38" fmla="*/ 9 w 17"/>
                <a:gd name="T39" fmla="*/ 7 h 26"/>
                <a:gd name="T40" fmla="*/ 7 w 17"/>
                <a:gd name="T41" fmla="*/ 9 h 26"/>
                <a:gd name="T42" fmla="*/ 7 w 17"/>
                <a:gd name="T43" fmla="*/ 20 h 26"/>
                <a:gd name="T44" fmla="*/ 9 w 17"/>
                <a:gd name="T45" fmla="*/ 23 h 26"/>
                <a:gd name="T46" fmla="*/ 9 w 17"/>
                <a:gd name="T47" fmla="*/ 23 h 26"/>
                <a:gd name="T48" fmla="*/ 9 w 17"/>
                <a:gd name="T49" fmla="*/ 24 h 26"/>
                <a:gd name="T50" fmla="*/ 10 w 17"/>
                <a:gd name="T51" fmla="*/ 24 h 26"/>
                <a:gd name="T52" fmla="*/ 12 w 17"/>
                <a:gd name="T53" fmla="*/ 26 h 26"/>
                <a:gd name="T54" fmla="*/ 13 w 17"/>
                <a:gd name="T55" fmla="*/ 26 h 26"/>
                <a:gd name="T56" fmla="*/ 13 w 17"/>
                <a:gd name="T57" fmla="*/ 26 h 26"/>
                <a:gd name="T58" fmla="*/ 0 w 17"/>
                <a:gd name="T59" fmla="*/ 26 h 26"/>
                <a:gd name="T60" fmla="*/ 0 w 17"/>
                <a:gd name="T61" fmla="*/ 26 h 26"/>
                <a:gd name="T62" fmla="*/ 2 w 17"/>
                <a:gd name="T63" fmla="*/ 26 h 26"/>
                <a:gd name="T64" fmla="*/ 2 w 17"/>
                <a:gd name="T65" fmla="*/ 24 h 26"/>
                <a:gd name="T66" fmla="*/ 3 w 17"/>
                <a:gd name="T67" fmla="*/ 24 h 26"/>
                <a:gd name="T68" fmla="*/ 3 w 17"/>
                <a:gd name="T69" fmla="*/ 23 h 26"/>
                <a:gd name="T70" fmla="*/ 3 w 17"/>
                <a:gd name="T71" fmla="*/ 23 h 26"/>
                <a:gd name="T72" fmla="*/ 3 w 17"/>
                <a:gd name="T73" fmla="*/ 20 h 26"/>
                <a:gd name="T74" fmla="*/ 3 w 17"/>
                <a:gd name="T75" fmla="*/ 12 h 26"/>
                <a:gd name="T76" fmla="*/ 3 w 17"/>
                <a:gd name="T77" fmla="*/ 7 h 26"/>
                <a:gd name="T78" fmla="*/ 3 w 17"/>
                <a:gd name="T79" fmla="*/ 5 h 26"/>
                <a:gd name="T80" fmla="*/ 3 w 17"/>
                <a:gd name="T81" fmla="*/ 5 h 26"/>
                <a:gd name="T82" fmla="*/ 3 w 17"/>
                <a:gd name="T83" fmla="*/ 5 h 26"/>
                <a:gd name="T84" fmla="*/ 2 w 17"/>
                <a:gd name="T85" fmla="*/ 3 h 26"/>
                <a:gd name="T86" fmla="*/ 2 w 17"/>
                <a:gd name="T87" fmla="*/ 3 h 26"/>
                <a:gd name="T88" fmla="*/ 0 w 17"/>
                <a:gd name="T89" fmla="*/ 3 h 26"/>
                <a:gd name="T90" fmla="*/ 0 w 17"/>
                <a:gd name="T91" fmla="*/ 5 h 26"/>
                <a:gd name="T92" fmla="*/ 0 w 17"/>
                <a:gd name="T93" fmla="*/ 3 h 26"/>
                <a:gd name="T94" fmla="*/ 7 w 17"/>
                <a:gd name="T95" fmla="*/ 0 h 26"/>
                <a:gd name="T96" fmla="*/ 7 w 17"/>
                <a:gd name="T97" fmla="*/ 0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6"/>
                <a:gd name="T149" fmla="*/ 17 w 17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6">
                  <a:moveTo>
                    <a:pt x="7" y="0"/>
                  </a:moveTo>
                  <a:lnTo>
                    <a:pt x="7" y="7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58" name="Rectangle 296"/>
          <p:cNvSpPr>
            <a:spLocks noChangeArrowheads="1"/>
          </p:cNvSpPr>
          <p:nvPr/>
        </p:nvSpPr>
        <p:spPr bwMode="auto">
          <a:xfrm>
            <a:off x="1600200" y="21336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S8</a:t>
            </a:r>
          </a:p>
        </p:txBody>
      </p:sp>
      <p:sp>
        <p:nvSpPr>
          <p:cNvPr id="70659" name="Rectangle 297"/>
          <p:cNvSpPr>
            <a:spLocks noChangeArrowheads="1"/>
          </p:cNvSpPr>
          <p:nvPr/>
        </p:nvSpPr>
        <p:spPr bwMode="auto">
          <a:xfrm>
            <a:off x="1600200" y="24384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S9</a:t>
            </a:r>
          </a:p>
        </p:txBody>
      </p:sp>
      <p:sp>
        <p:nvSpPr>
          <p:cNvPr id="70660" name="Rectangle 298"/>
          <p:cNvSpPr>
            <a:spLocks noChangeArrowheads="1"/>
          </p:cNvSpPr>
          <p:nvPr/>
        </p:nvSpPr>
        <p:spPr bwMode="auto">
          <a:xfrm>
            <a:off x="1600200" y="28194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S10</a:t>
            </a:r>
          </a:p>
        </p:txBody>
      </p:sp>
      <p:sp>
        <p:nvSpPr>
          <p:cNvPr id="70661" name="Rectangle 299"/>
          <p:cNvSpPr>
            <a:spLocks noChangeArrowheads="1"/>
          </p:cNvSpPr>
          <p:nvPr/>
        </p:nvSpPr>
        <p:spPr bwMode="auto">
          <a:xfrm>
            <a:off x="1600200" y="32004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S11</a:t>
            </a:r>
          </a:p>
        </p:txBody>
      </p:sp>
      <p:sp>
        <p:nvSpPr>
          <p:cNvPr id="70662" name="Rectangle 300"/>
          <p:cNvSpPr>
            <a:spLocks noChangeArrowheads="1"/>
          </p:cNvSpPr>
          <p:nvPr/>
        </p:nvSpPr>
        <p:spPr bwMode="auto">
          <a:xfrm>
            <a:off x="1600200" y="38100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S13</a:t>
            </a:r>
          </a:p>
        </p:txBody>
      </p:sp>
      <p:sp>
        <p:nvSpPr>
          <p:cNvPr id="70663" name="Rectangle 301"/>
          <p:cNvSpPr>
            <a:spLocks noChangeArrowheads="1"/>
          </p:cNvSpPr>
          <p:nvPr/>
        </p:nvSpPr>
        <p:spPr bwMode="auto">
          <a:xfrm>
            <a:off x="1600200" y="35052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S12</a:t>
            </a:r>
          </a:p>
        </p:txBody>
      </p:sp>
      <p:sp>
        <p:nvSpPr>
          <p:cNvPr id="70664" name="Rectangle 302"/>
          <p:cNvSpPr>
            <a:spLocks noChangeArrowheads="1"/>
          </p:cNvSpPr>
          <p:nvPr/>
        </p:nvSpPr>
        <p:spPr bwMode="auto">
          <a:xfrm>
            <a:off x="7086600" y="25146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S8</a:t>
            </a:r>
          </a:p>
        </p:txBody>
      </p:sp>
      <p:sp>
        <p:nvSpPr>
          <p:cNvPr id="70665" name="Rectangle 303"/>
          <p:cNvSpPr>
            <a:spLocks noChangeArrowheads="1"/>
          </p:cNvSpPr>
          <p:nvPr/>
        </p:nvSpPr>
        <p:spPr bwMode="auto">
          <a:xfrm>
            <a:off x="7086600" y="289560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S9</a:t>
            </a:r>
          </a:p>
        </p:txBody>
      </p:sp>
      <p:sp>
        <p:nvSpPr>
          <p:cNvPr id="70666" name="Rectangle 304"/>
          <p:cNvSpPr>
            <a:spLocks noChangeArrowheads="1"/>
          </p:cNvSpPr>
          <p:nvPr/>
        </p:nvSpPr>
        <p:spPr bwMode="auto">
          <a:xfrm>
            <a:off x="7086600" y="3200400"/>
            <a:ext cx="401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S8</a:t>
            </a:r>
          </a:p>
        </p:txBody>
      </p:sp>
      <p:sp>
        <p:nvSpPr>
          <p:cNvPr id="70667" name="Rectangle 30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Some Parse States for </a:t>
            </a:r>
            <a:r>
              <a:rPr lang="en-US" i="1" smtClean="0">
                <a:solidFill>
                  <a:srgbClr val="FF0000"/>
                </a:solidFill>
              </a:rPr>
              <a:t>Book that flight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Filling in the Chart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March through chart left-to-right.</a:t>
            </a:r>
          </a:p>
          <a:p>
            <a:pPr eaLnBrk="1" hangingPunct="1"/>
            <a:r>
              <a:rPr lang="en-US" smtClean="0"/>
              <a:t>At each step, apply 1 of 3 operators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Predictor</a:t>
            </a:r>
          </a:p>
          <a:p>
            <a:pPr lvl="2" eaLnBrk="1" hangingPunct="1"/>
            <a:r>
              <a:rPr lang="en-US" smtClean="0"/>
              <a:t>Create new states representing top-down expectations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Scanner</a:t>
            </a:r>
          </a:p>
          <a:p>
            <a:pPr lvl="2" eaLnBrk="1" hangingPunct="1"/>
            <a:r>
              <a:rPr lang="en-US" smtClean="0"/>
              <a:t>Match word predictions (rule with </a:t>
            </a:r>
            <a:r>
              <a:rPr lang="en-US" i="1" smtClean="0"/>
              <a:t>POS</a:t>
            </a:r>
            <a:r>
              <a:rPr lang="en-US" smtClean="0"/>
              <a:t> following dot) to words in input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Completer</a:t>
            </a:r>
          </a:p>
          <a:p>
            <a:pPr lvl="2" eaLnBrk="1" hangingPunct="1"/>
            <a:r>
              <a:rPr lang="en-US" smtClean="0"/>
              <a:t>When a state is complete, see what rules were looking for that complete constituent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E0FEE3C3-1316-40AE-8C0F-D92D6701F021}" type="slidenum">
              <a:rPr lang="en-US" sz="1000" smtClean="0"/>
              <a:pPr/>
              <a:t>33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Top Level Earley</a:t>
            </a:r>
            <a:endParaRPr lang="en-US" smtClean="0"/>
          </a:p>
        </p:txBody>
      </p:sp>
      <p:pic>
        <p:nvPicPr>
          <p:cNvPr id="74754" name="fig 13.13a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89038"/>
            <a:ext cx="8610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Predictor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Given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With a non-terminal to right of dot (not a part-of-speech category)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Create a new state for each expansion of the non-terminal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Put predicted states in same chart cell as generating state, beginning and ending where generating state ends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 predictor looking 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S -&gt; . VP [0,0]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  </a:t>
            </a:r>
            <a:r>
              <a:rPr lang="en-US" sz="2400" smtClean="0"/>
              <a:t>results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VP -&gt; . Verb [0,0]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smtClean="0"/>
              <a:t>VP -&gt; . Verb NP [0,0]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DE52BFDF-2BA5-42A3-B377-810B06C95579}" type="slidenum">
              <a:rPr lang="en-US" sz="1000" smtClean="0"/>
              <a:pPr/>
              <a:t>35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Scanner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Given a state</a:t>
            </a:r>
          </a:p>
          <a:p>
            <a:pPr lvl="1" eaLnBrk="1" hangingPunct="1"/>
            <a:r>
              <a:rPr lang="en-US" sz="2400" smtClean="0"/>
              <a:t>With a non-terminal to right of dot that </a:t>
            </a:r>
            <a:r>
              <a:rPr lang="en-US" sz="2400" b="1" i="1" smtClean="0"/>
              <a:t>is</a:t>
            </a:r>
            <a:r>
              <a:rPr lang="en-US" sz="2400" smtClean="0"/>
              <a:t> a POS category</a:t>
            </a:r>
          </a:p>
          <a:p>
            <a:pPr lvl="1" eaLnBrk="1" hangingPunct="1"/>
            <a:r>
              <a:rPr lang="en-US" sz="2400" b="1" i="1" smtClean="0"/>
              <a:t>If</a:t>
            </a:r>
            <a:r>
              <a:rPr lang="en-US" sz="2400" smtClean="0"/>
              <a:t> next word in input matches this POS</a:t>
            </a:r>
          </a:p>
          <a:p>
            <a:pPr lvl="1" eaLnBrk="1" hangingPunct="1"/>
            <a:r>
              <a:rPr lang="en-US" sz="2400" smtClean="0"/>
              <a:t>Create a new state with dot moved past the non-terminal</a:t>
            </a:r>
          </a:p>
          <a:p>
            <a:pPr eaLnBrk="1" hangingPunct="1"/>
            <a:r>
              <a:rPr lang="en-US" sz="2400" smtClean="0"/>
              <a:t>E.g., scanner looking at </a:t>
            </a:r>
            <a:r>
              <a:rPr lang="en-US" sz="2000" smtClean="0"/>
              <a:t>VP -&gt; . Verb NP [0,0]</a:t>
            </a:r>
          </a:p>
          <a:p>
            <a:pPr lvl="1" eaLnBrk="1" hangingPunct="1"/>
            <a:r>
              <a:rPr lang="en-US" sz="2400" smtClean="0"/>
              <a:t>If next word can be a verb, add new state:</a:t>
            </a:r>
          </a:p>
          <a:p>
            <a:pPr lvl="2" eaLnBrk="1" hangingPunct="1"/>
            <a:r>
              <a:rPr lang="en-US" sz="2100" smtClean="0"/>
              <a:t>VP -&gt; Verb . NP [0,1]</a:t>
            </a:r>
          </a:p>
          <a:p>
            <a:pPr lvl="1" eaLnBrk="1" hangingPunct="1"/>
            <a:r>
              <a:rPr lang="en-US" sz="2400" smtClean="0"/>
              <a:t>Add this state to chart entry </a:t>
            </a:r>
            <a:r>
              <a:rPr lang="en-US" sz="2400" b="1" i="1" smtClean="0"/>
              <a:t>following</a:t>
            </a:r>
            <a:r>
              <a:rPr lang="en-US" sz="2400" smtClean="0"/>
              <a:t> current one</a:t>
            </a:r>
          </a:p>
          <a:p>
            <a:pPr lvl="1" eaLnBrk="1" hangingPunct="1"/>
            <a:r>
              <a:rPr lang="en-US" sz="2400" smtClean="0"/>
              <a:t>NB: Earley uses top-down input to disambiguate POS --only POS predicted by some state can be added to chart</a:t>
            </a:r>
          </a:p>
          <a:p>
            <a:pPr lvl="1" eaLnBrk="1" hangingPunct="1"/>
            <a:endParaRPr lang="en-US" sz="2000" smtClean="0"/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CE4697C2-8A5E-4E6D-A618-CC025937DA7C}" type="slidenum">
              <a:rPr lang="en-US" sz="1000" smtClean="0"/>
              <a:pPr/>
              <a:t>36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Completer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Given a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Whose dot has reached right end of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Parser has discovered a constituent over some span of input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Find and advance all previous states that are ‘looking for’ this category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Copy state, move dot, insert in current chart entry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E.g., if processing: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NP -&gt; Det Nominal . [1,3] and if state </a:t>
            </a:r>
            <a:r>
              <a:rPr lang="en-US" sz="2400" i="1" smtClean="0"/>
              <a:t>expecting</a:t>
            </a:r>
            <a:r>
              <a:rPr lang="en-US" sz="2400" smtClean="0"/>
              <a:t> an NP like VP -&gt; Verb. NP [0,1]  in chart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Add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VP -&gt; Verb NP . [0,3] to same cell of chart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3AA50A54-18F2-485E-A522-ECB1832A6650}" type="slidenum">
              <a:rPr lang="en-US" sz="1000" smtClean="0"/>
              <a:pPr/>
              <a:t>37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Reaching a Final State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an S state in chart that spans input from 0 to N+1 and is complete</a:t>
            </a:r>
          </a:p>
          <a:p>
            <a:pPr eaLnBrk="1" hangingPunct="1"/>
            <a:r>
              <a:rPr lang="en-US" smtClean="0"/>
              <a:t>Declare victory:</a:t>
            </a:r>
          </a:p>
          <a:p>
            <a:pPr lvl="1" eaLnBrk="1" hangingPunct="1"/>
            <a:r>
              <a:rPr lang="en-US" smtClean="0"/>
              <a:t>S –&gt; </a:t>
            </a:r>
            <a:r>
              <a:rPr lang="el-GR" smtClean="0">
                <a:latin typeface="Lucida Grande"/>
              </a:rPr>
              <a:t>α</a:t>
            </a:r>
            <a:r>
              <a:rPr lang="en-US" smtClean="0"/>
              <a:t> </a:t>
            </a:r>
            <a:r>
              <a:rPr lang="el-GR" smtClean="0">
                <a:latin typeface="Lucida Grande"/>
              </a:rPr>
              <a:t>·</a:t>
            </a:r>
            <a:r>
              <a:rPr lang="en-US" smtClean="0"/>
              <a:t> [0,N+1]</a:t>
            </a:r>
            <a:endParaRPr lang="el-GR" smtClean="0"/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B8C0F25A-3172-49E8-B21A-02A39E7E550F}" type="slidenum">
              <a:rPr lang="en-US" sz="1000" smtClean="0"/>
              <a:pPr/>
              <a:t>38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Converting from Recognizer to Parser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Augment the “Completer” to include pointer to each previous (now completed) state</a:t>
            </a:r>
          </a:p>
          <a:p>
            <a:r>
              <a:rPr lang="en-US" smtClean="0"/>
              <a:t>Read off all the backpointers from every complete S 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611B6251-8E9E-44D2-8954-802EC087DD8D}" type="slidenum">
              <a:rPr lang="en-US" sz="1000" smtClean="0"/>
              <a:pPr/>
              <a:t>39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1"/>
          <p:cNvSpPr txBox="1">
            <a:spLocks noChangeArrowheads="1"/>
          </p:cNvSpPr>
          <p:nvPr/>
        </p:nvSpPr>
        <p:spPr bwMode="auto">
          <a:xfrm>
            <a:off x="3810000" y="198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21506" name="Text Box 32"/>
          <p:cNvSpPr txBox="1">
            <a:spLocks noChangeArrowheads="1"/>
          </p:cNvSpPr>
          <p:nvPr/>
        </p:nvSpPr>
        <p:spPr bwMode="auto">
          <a:xfrm>
            <a:off x="1828800" y="3048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NP</a:t>
            </a:r>
          </a:p>
        </p:txBody>
      </p:sp>
      <p:sp>
        <p:nvSpPr>
          <p:cNvPr id="21507" name="Text Box 33"/>
          <p:cNvSpPr txBox="1">
            <a:spLocks noChangeArrowheads="1"/>
          </p:cNvSpPr>
          <p:nvPr/>
        </p:nvSpPr>
        <p:spPr bwMode="auto">
          <a:xfrm>
            <a:off x="4953000" y="3048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VP</a:t>
            </a:r>
          </a:p>
        </p:txBody>
      </p:sp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5638800" y="3810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NP</a:t>
            </a: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3581400" y="3810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V</a:t>
            </a:r>
          </a:p>
        </p:txBody>
      </p:sp>
      <p:sp>
        <p:nvSpPr>
          <p:cNvPr id="21510" name="Text Box 36"/>
          <p:cNvSpPr txBox="1">
            <a:spLocks noChangeArrowheads="1"/>
          </p:cNvSpPr>
          <p:nvPr/>
        </p:nvSpPr>
        <p:spPr bwMode="auto">
          <a:xfrm>
            <a:off x="4724400" y="4953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DET</a:t>
            </a:r>
          </a:p>
        </p:txBody>
      </p:sp>
      <p:sp>
        <p:nvSpPr>
          <p:cNvPr id="21511" name="Text Box 37"/>
          <p:cNvSpPr txBox="1">
            <a:spLocks noChangeArrowheads="1"/>
          </p:cNvSpPr>
          <p:nvPr/>
        </p:nvSpPr>
        <p:spPr bwMode="auto">
          <a:xfrm>
            <a:off x="6477000" y="4800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NOM</a:t>
            </a:r>
          </a:p>
        </p:txBody>
      </p:sp>
      <p:sp>
        <p:nvSpPr>
          <p:cNvPr id="21512" name="Text Box 38"/>
          <p:cNvSpPr txBox="1">
            <a:spLocks noChangeArrowheads="1"/>
          </p:cNvSpPr>
          <p:nvPr/>
        </p:nvSpPr>
        <p:spPr bwMode="auto">
          <a:xfrm>
            <a:off x="5562600" y="5867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21513" name="Text Box 39"/>
          <p:cNvSpPr txBox="1">
            <a:spLocks noChangeArrowheads="1"/>
          </p:cNvSpPr>
          <p:nvPr/>
        </p:nvSpPr>
        <p:spPr bwMode="auto">
          <a:xfrm>
            <a:off x="7239000" y="5791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PP</a:t>
            </a:r>
          </a:p>
        </p:txBody>
      </p:sp>
      <p:sp>
        <p:nvSpPr>
          <p:cNvPr id="21514" name="Text Box 40"/>
          <p:cNvSpPr txBox="1">
            <a:spLocks noChangeArrowheads="1"/>
          </p:cNvSpPr>
          <p:nvPr/>
        </p:nvSpPr>
        <p:spPr bwMode="auto">
          <a:xfrm>
            <a:off x="457200" y="4038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DET</a:t>
            </a:r>
          </a:p>
        </p:txBody>
      </p:sp>
      <p:sp>
        <p:nvSpPr>
          <p:cNvPr id="21515" name="Text Box 41"/>
          <p:cNvSpPr txBox="1">
            <a:spLocks noChangeArrowheads="1"/>
          </p:cNvSpPr>
          <p:nvPr/>
        </p:nvSpPr>
        <p:spPr bwMode="auto">
          <a:xfrm>
            <a:off x="1905000" y="4038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NOM</a:t>
            </a:r>
          </a:p>
        </p:txBody>
      </p:sp>
      <p:sp>
        <p:nvSpPr>
          <p:cNvPr id="21516" name="Text Box 42"/>
          <p:cNvSpPr txBox="1">
            <a:spLocks noChangeArrowheads="1"/>
          </p:cNvSpPr>
          <p:nvPr/>
        </p:nvSpPr>
        <p:spPr bwMode="auto">
          <a:xfrm>
            <a:off x="1981200" y="5105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21517" name="Text Box 43"/>
          <p:cNvSpPr txBox="1">
            <a:spLocks noChangeArrowheads="1"/>
          </p:cNvSpPr>
          <p:nvPr/>
        </p:nvSpPr>
        <p:spPr bwMode="auto">
          <a:xfrm>
            <a:off x="381000" y="5867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The</a:t>
            </a:r>
          </a:p>
        </p:txBody>
      </p:sp>
      <p:sp>
        <p:nvSpPr>
          <p:cNvPr id="21518" name="Text Box 44"/>
          <p:cNvSpPr txBox="1">
            <a:spLocks noChangeArrowheads="1"/>
          </p:cNvSpPr>
          <p:nvPr/>
        </p:nvSpPr>
        <p:spPr bwMode="auto">
          <a:xfrm>
            <a:off x="18288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old</a:t>
            </a:r>
          </a:p>
        </p:txBody>
      </p:sp>
      <p:sp>
        <p:nvSpPr>
          <p:cNvPr id="21519" name="Text Box 45"/>
          <p:cNvSpPr txBox="1">
            <a:spLocks noChangeArrowheads="1"/>
          </p:cNvSpPr>
          <p:nvPr/>
        </p:nvSpPr>
        <p:spPr bwMode="auto">
          <a:xfrm>
            <a:off x="33528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dog</a:t>
            </a:r>
          </a:p>
        </p:txBody>
      </p:sp>
      <p:sp>
        <p:nvSpPr>
          <p:cNvPr id="21520" name="Text Box 46"/>
          <p:cNvSpPr txBox="1">
            <a:spLocks noChangeArrowheads="1"/>
          </p:cNvSpPr>
          <p:nvPr/>
        </p:nvSpPr>
        <p:spPr bwMode="auto">
          <a:xfrm>
            <a:off x="4724400" y="5867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the</a:t>
            </a:r>
          </a:p>
        </p:txBody>
      </p:sp>
      <p:sp>
        <p:nvSpPr>
          <p:cNvPr id="21521" name="Text Box 47"/>
          <p:cNvSpPr txBox="1">
            <a:spLocks noChangeArrowheads="1"/>
          </p:cNvSpPr>
          <p:nvPr/>
        </p:nvSpPr>
        <p:spPr bwMode="auto">
          <a:xfrm>
            <a:off x="5257800" y="6477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footsteps</a:t>
            </a:r>
          </a:p>
        </p:txBody>
      </p:sp>
      <p:sp>
        <p:nvSpPr>
          <p:cNvPr id="21522" name="Text Box 48"/>
          <p:cNvSpPr txBox="1">
            <a:spLocks noChangeArrowheads="1"/>
          </p:cNvSpPr>
          <p:nvPr/>
        </p:nvSpPr>
        <p:spPr bwMode="auto">
          <a:xfrm>
            <a:off x="69342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</a:rPr>
              <a:t>of the young</a:t>
            </a:r>
          </a:p>
        </p:txBody>
      </p:sp>
      <p:sp>
        <p:nvSpPr>
          <p:cNvPr id="21523" name="Line 49"/>
          <p:cNvSpPr>
            <a:spLocks noChangeShapeType="1"/>
          </p:cNvSpPr>
          <p:nvPr/>
        </p:nvSpPr>
        <p:spPr bwMode="auto">
          <a:xfrm flipV="1">
            <a:off x="838200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50"/>
          <p:cNvSpPr>
            <a:spLocks noChangeShapeType="1"/>
          </p:cNvSpPr>
          <p:nvPr/>
        </p:nvSpPr>
        <p:spPr bwMode="auto">
          <a:xfrm flipV="1">
            <a:off x="21336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51"/>
          <p:cNvSpPr>
            <a:spLocks noChangeShapeType="1"/>
          </p:cNvSpPr>
          <p:nvPr/>
        </p:nvSpPr>
        <p:spPr bwMode="auto">
          <a:xfrm flipV="1">
            <a:off x="3733800" y="4114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53"/>
          <p:cNvSpPr>
            <a:spLocks noChangeShapeType="1"/>
          </p:cNvSpPr>
          <p:nvPr/>
        </p:nvSpPr>
        <p:spPr bwMode="auto">
          <a:xfrm flipV="1">
            <a:off x="4953000" y="525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54"/>
          <p:cNvSpPr>
            <a:spLocks noChangeShapeType="1"/>
          </p:cNvSpPr>
          <p:nvPr/>
        </p:nvSpPr>
        <p:spPr bwMode="auto">
          <a:xfrm flipV="1">
            <a:off x="5791200" y="609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55"/>
          <p:cNvSpPr>
            <a:spLocks noChangeShapeType="1"/>
          </p:cNvSpPr>
          <p:nvPr/>
        </p:nvSpPr>
        <p:spPr bwMode="auto">
          <a:xfrm flipV="1">
            <a:off x="7086600" y="601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56"/>
          <p:cNvSpPr>
            <a:spLocks noChangeShapeType="1"/>
          </p:cNvSpPr>
          <p:nvPr/>
        </p:nvSpPr>
        <p:spPr bwMode="auto">
          <a:xfrm flipH="1" flipV="1">
            <a:off x="7467600" y="6019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57"/>
          <p:cNvSpPr>
            <a:spLocks noChangeShapeType="1"/>
          </p:cNvSpPr>
          <p:nvPr/>
        </p:nvSpPr>
        <p:spPr bwMode="auto">
          <a:xfrm flipH="1">
            <a:off x="7162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58"/>
          <p:cNvSpPr>
            <a:spLocks noChangeShapeType="1"/>
          </p:cNvSpPr>
          <p:nvPr/>
        </p:nvSpPr>
        <p:spPr bwMode="auto">
          <a:xfrm flipV="1">
            <a:off x="838200" y="32766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59"/>
          <p:cNvSpPr>
            <a:spLocks noChangeShapeType="1"/>
          </p:cNvSpPr>
          <p:nvPr/>
        </p:nvSpPr>
        <p:spPr bwMode="auto">
          <a:xfrm flipH="1" flipV="1">
            <a:off x="1905000" y="3276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60"/>
          <p:cNvSpPr>
            <a:spLocks noChangeShapeType="1"/>
          </p:cNvSpPr>
          <p:nvPr/>
        </p:nvSpPr>
        <p:spPr bwMode="auto">
          <a:xfrm flipV="1">
            <a:off x="5029200" y="41148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62"/>
          <p:cNvSpPr>
            <a:spLocks noChangeShapeType="1"/>
          </p:cNvSpPr>
          <p:nvPr/>
        </p:nvSpPr>
        <p:spPr bwMode="auto">
          <a:xfrm flipH="1" flipV="1">
            <a:off x="6019800" y="4114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63"/>
          <p:cNvSpPr>
            <a:spLocks noChangeShapeType="1"/>
          </p:cNvSpPr>
          <p:nvPr/>
        </p:nvSpPr>
        <p:spPr bwMode="auto">
          <a:xfrm flipV="1">
            <a:off x="5791200" y="51054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64"/>
          <p:cNvSpPr>
            <a:spLocks noChangeShapeType="1"/>
          </p:cNvSpPr>
          <p:nvPr/>
        </p:nvSpPr>
        <p:spPr bwMode="auto">
          <a:xfrm flipH="1" flipV="1">
            <a:off x="6934200" y="5181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65"/>
          <p:cNvSpPr>
            <a:spLocks noChangeShapeType="1"/>
          </p:cNvSpPr>
          <p:nvPr/>
        </p:nvSpPr>
        <p:spPr bwMode="auto">
          <a:xfrm flipV="1">
            <a:off x="3810000" y="3276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66"/>
          <p:cNvSpPr>
            <a:spLocks noChangeShapeType="1"/>
          </p:cNvSpPr>
          <p:nvPr/>
        </p:nvSpPr>
        <p:spPr bwMode="auto">
          <a:xfrm flipH="1" flipV="1">
            <a:off x="5105400" y="3276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67"/>
          <p:cNvSpPr>
            <a:spLocks noChangeShapeType="1"/>
          </p:cNvSpPr>
          <p:nvPr/>
        </p:nvSpPr>
        <p:spPr bwMode="auto">
          <a:xfrm flipV="1">
            <a:off x="2057400" y="22860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68"/>
          <p:cNvSpPr>
            <a:spLocks noChangeShapeType="1"/>
          </p:cNvSpPr>
          <p:nvPr/>
        </p:nvSpPr>
        <p:spPr bwMode="auto">
          <a:xfrm flipH="1" flipV="1">
            <a:off x="3886200" y="22860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we create this parse tree?</a:t>
            </a:r>
          </a:p>
        </p:txBody>
      </p:sp>
      <p:sp>
        <p:nvSpPr>
          <p:cNvPr id="21542" name="Line 39"/>
          <p:cNvSpPr>
            <a:spLocks noChangeShapeType="1"/>
          </p:cNvSpPr>
          <p:nvPr/>
        </p:nvSpPr>
        <p:spPr bwMode="auto">
          <a:xfrm>
            <a:off x="21336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Gist of Earley Parsing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endParaRPr lang="en-US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Predict all the states you can as soon as you can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Read a word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mtClean="0"/>
              <a:t>Extend states based on matches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mtClean="0"/>
              <a:t>Add new predictions</a:t>
            </a:r>
          </a:p>
          <a:p>
            <a:pPr marL="1295400" lvl="2" indent="-381000" eaLnBrk="1" hangingPunct="1">
              <a:buFontTx/>
              <a:buAutoNum type="arabicPeriod"/>
            </a:pPr>
            <a:r>
              <a:rPr lang="en-US" smtClean="0"/>
              <a:t>Go to 2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Look at N+1 to see if you have a winner</a:t>
            </a:r>
          </a:p>
          <a:p>
            <a:pPr marL="1295400" lvl="2" indent="-381000" eaLnBrk="1" hangingPunct="1"/>
            <a:endParaRPr lang="en-US" smtClean="0"/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08296B3A-B255-4E57-A314-0C3884099332}" type="slidenum">
              <a:rPr lang="en-US" sz="1000" smtClean="0"/>
              <a:pPr/>
              <a:t>40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Book that flight</a:t>
            </a:r>
          </a:p>
          <a:p>
            <a:pPr eaLnBrk="1" hangingPunct="1"/>
            <a:r>
              <a:rPr lang="en-US" smtClean="0"/>
              <a:t>Goal:  Find a completed S from 0 to 3</a:t>
            </a:r>
          </a:p>
          <a:p>
            <a:pPr eaLnBrk="1" hangingPunct="1"/>
            <a:r>
              <a:rPr lang="en-US" smtClean="0"/>
              <a:t>Chart[0] shows Predictor operations</a:t>
            </a:r>
          </a:p>
          <a:p>
            <a:pPr eaLnBrk="1" hangingPunct="1"/>
            <a:r>
              <a:rPr lang="en-US" smtClean="0"/>
              <a:t>Chart[1] S12 shows Scanner</a:t>
            </a:r>
          </a:p>
          <a:p>
            <a:pPr eaLnBrk="1" hangingPunct="1"/>
            <a:r>
              <a:rPr lang="en-US" smtClean="0"/>
              <a:t>Chart[3] shows Completer stage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024CD078-509A-4F80-B911-A7AF539D1365}" type="slidenum">
              <a:rPr lang="en-US" sz="1000" smtClean="0"/>
              <a:pPr/>
              <a:t>41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Figure 13.14</a:t>
            </a:r>
            <a:endParaRPr lang="en-US" smtClean="0"/>
          </a:p>
        </p:txBody>
      </p:sp>
      <p:pic>
        <p:nvPicPr>
          <p:cNvPr id="91138" name="fig 13.14a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678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057400" y="914400"/>
            <a:ext cx="6096000" cy="2590800"/>
          </a:xfrm>
          <a:prstGeom prst="rect">
            <a:avLst/>
          </a:prstGeom>
          <a:solidFill>
            <a:srgbClr val="FFFF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981200" y="3581400"/>
            <a:ext cx="6248400" cy="228600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057400" y="4724400"/>
            <a:ext cx="6172200" cy="381000"/>
          </a:xfrm>
          <a:prstGeom prst="rect">
            <a:avLst/>
          </a:prstGeom>
          <a:solidFill>
            <a:srgbClr val="FF00FF">
              <a:alpha val="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  <p:bldP spid="890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Figure 13.14 continued</a:t>
            </a:r>
            <a:endParaRPr lang="en-US" smtClean="0"/>
          </a:p>
        </p:txBody>
      </p:sp>
      <p:pic>
        <p:nvPicPr>
          <p:cNvPr id="93186" name="fig 13.14b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90675"/>
            <a:ext cx="7315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4588"/>
          </a:xfrm>
        </p:spPr>
        <p:txBody>
          <a:bodyPr/>
          <a:lstStyle/>
          <a:p>
            <a:r>
              <a:rPr lang="en-US" b="1" smtClean="0"/>
              <a:t>Final Parse States</a:t>
            </a:r>
            <a:endParaRPr lang="en-US" smtClean="0"/>
          </a:p>
        </p:txBody>
      </p:sp>
      <p:pic>
        <p:nvPicPr>
          <p:cNvPr id="95234" name="fig 13.15.jpg" descr="fig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66938"/>
            <a:ext cx="8610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Chart Parsing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CKY and Earley are </a:t>
            </a:r>
            <a:r>
              <a:rPr lang="en-US" smtClean="0">
                <a:solidFill>
                  <a:schemeClr val="accent2"/>
                </a:solidFill>
              </a:rPr>
              <a:t>deterministic</a:t>
            </a:r>
            <a:r>
              <a:rPr lang="en-US" smtClean="0"/>
              <a:t>, given an input: all actions are taken is predetermined order</a:t>
            </a:r>
          </a:p>
          <a:p>
            <a:pPr>
              <a:lnSpc>
                <a:spcPct val="90000"/>
              </a:lnSpc>
            </a:pPr>
            <a:r>
              <a:rPr lang="en-US" smtClean="0"/>
              <a:t>Chart Parsing allows for flexibility of events via separate </a:t>
            </a:r>
            <a:r>
              <a:rPr lang="en-US" smtClean="0">
                <a:solidFill>
                  <a:schemeClr val="accent2"/>
                </a:solidFill>
              </a:rPr>
              <a:t>policy </a:t>
            </a:r>
            <a:r>
              <a:rPr lang="en-US" smtClean="0"/>
              <a:t>that determines order of an</a:t>
            </a:r>
            <a:r>
              <a:rPr lang="en-US" smtClean="0">
                <a:solidFill>
                  <a:schemeClr val="accent2"/>
                </a:solidFill>
              </a:rPr>
              <a:t> agenda </a:t>
            </a:r>
            <a:r>
              <a:rPr lang="en-US" smtClean="0"/>
              <a:t>of states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Policy determines order in which states are created and predictions made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Fundamental rule: if chart includes 2 contiguous states s.t. one provides a constituent the other needs, a new state spanning the two states is created with the new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Summing Up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Parsing as search:  what search strategies to 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Top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Bottom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How to combine?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parse as little as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Different policies for ordering states to be processed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Next:  Shallow Parsing and Review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1C1C7EA3-EF1B-42B8-8166-DB042202C470}" type="slidenum">
              <a:rPr lang="en-US" sz="1000" smtClean="0"/>
              <a:pPr/>
              <a:t>46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Parsing is a form of Search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search </a:t>
            </a:r>
            <a:r>
              <a:rPr lang="en-US" smtClean="0">
                <a:solidFill>
                  <a:schemeClr val="accent2"/>
                </a:solidFill>
              </a:rPr>
              <a:t>FSA</a:t>
            </a:r>
            <a:r>
              <a:rPr lang="en-US" smtClean="0"/>
              <a:t>s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Finding the correct path through the automaton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Search space defined by structure of FSA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 search </a:t>
            </a:r>
            <a:r>
              <a:rPr lang="en-US" smtClean="0">
                <a:solidFill>
                  <a:schemeClr val="accent2"/>
                </a:solidFill>
              </a:rPr>
              <a:t>CFG</a:t>
            </a:r>
            <a:r>
              <a:rPr lang="en-US" smtClean="0"/>
              <a:t>s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Finding the correct parse tree among all possible parse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Search space defined by the grammar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Constraints provided by </a:t>
            </a:r>
            <a:r>
              <a:rPr lang="en-US" i="1" smtClean="0"/>
              <a:t>the input sentence</a:t>
            </a:r>
            <a:r>
              <a:rPr lang="en-US" smtClean="0"/>
              <a:t> and </a:t>
            </a:r>
            <a:r>
              <a:rPr lang="en-US" i="1" smtClean="0"/>
              <a:t>the automaton or grammar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376473AC-52AE-41C8-BDF9-813B37BD440B}" type="slidenum">
              <a:rPr lang="en-US" sz="1000" smtClean="0"/>
              <a:pPr/>
              <a:t>5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Down Parsing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Builds from the root S node to the leaves</a:t>
            </a:r>
          </a:p>
          <a:p>
            <a:pPr eaLnBrk="1" hangingPunct="1"/>
            <a:r>
              <a:rPr lang="en-US" sz="2400" smtClean="0"/>
              <a:t>Expectation-based</a:t>
            </a:r>
          </a:p>
          <a:p>
            <a:pPr eaLnBrk="1" hangingPunct="1"/>
            <a:r>
              <a:rPr lang="en-US" sz="2400" smtClean="0"/>
              <a:t>Common top-down search strategy</a:t>
            </a:r>
          </a:p>
          <a:p>
            <a:pPr lvl="1" eaLnBrk="1" hangingPunct="1"/>
            <a:r>
              <a:rPr lang="en-US" sz="2400" smtClean="0"/>
              <a:t>Top-down, left-to-right, with backtracking</a:t>
            </a:r>
          </a:p>
          <a:p>
            <a:pPr lvl="1" eaLnBrk="1" hangingPunct="1"/>
            <a:r>
              <a:rPr lang="en-US" sz="2400" smtClean="0"/>
              <a:t>Try first rule s.t. LHS is S</a:t>
            </a:r>
          </a:p>
          <a:p>
            <a:pPr lvl="1" eaLnBrk="1" hangingPunct="1"/>
            <a:r>
              <a:rPr lang="en-US" sz="2400" smtClean="0"/>
              <a:t>Next expand all constituents on RHS</a:t>
            </a:r>
          </a:p>
          <a:p>
            <a:pPr lvl="1" eaLnBrk="1" hangingPunct="1"/>
            <a:r>
              <a:rPr lang="en-US" sz="2400" smtClean="0"/>
              <a:t>Iterate until all leaves are POS</a:t>
            </a:r>
          </a:p>
          <a:p>
            <a:pPr lvl="1" eaLnBrk="1" hangingPunct="1"/>
            <a:r>
              <a:rPr lang="en-US" sz="2400" smtClean="0"/>
              <a:t>Backtrack when candidate POS does not match POS of current word in input string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A6C61CEC-25F3-4152-9EBB-CD83594DF2FD}" type="slidenum">
              <a:rPr lang="en-US" sz="1000" smtClean="0"/>
              <a:pPr/>
              <a:t>6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98" name="Group 38"/>
          <p:cNvGraphicFramePr>
            <a:graphicFrameLocks noGrp="1"/>
          </p:cNvGraphicFramePr>
          <p:nvPr/>
        </p:nvGraphicFramePr>
        <p:xfrm>
          <a:off x="228600" y="1544638"/>
          <a:ext cx="8915400" cy="4572000"/>
        </p:xfrm>
        <a:graphic>
          <a:graphicData uri="http://schemas.openxmlformats.org/drawingml/2006/table">
            <a:tbl>
              <a:tblPr/>
              <a:tblGrid>
                <a:gridCol w="3935413"/>
                <a:gridCol w="4979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NP VP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Aux NP VP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VP -&gt; V 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-&gt; 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PP -&gt; Prep 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Det Nom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old | dog | footsteps | young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PropN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dog | eat | sleep | bark | meow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-&gt; Adj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Aux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does | 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from | to | on | 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 Nom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Fido | Felix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Nom PP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that |  this | a | the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V NP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Adj -&gt;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old | happy| young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4" name="Rectangle 4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i="1" smtClean="0"/>
              <a:t>“The old dog the footsteps of the young.”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Expanding the Rules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The old dog the footsteps of the young.</a:t>
            </a:r>
          </a:p>
          <a:p>
            <a:pPr lvl="2" eaLnBrk="1" hangingPunct="1"/>
            <a:r>
              <a:rPr lang="en-US" smtClean="0"/>
              <a:t>Where does backtracking happen? </a:t>
            </a:r>
          </a:p>
          <a:p>
            <a:pPr lvl="2" eaLnBrk="1" hangingPunct="1"/>
            <a:r>
              <a:rPr lang="en-US" smtClean="0"/>
              <a:t>What are the computational disadvantages?</a:t>
            </a:r>
          </a:p>
          <a:p>
            <a:pPr lvl="2" eaLnBrk="1" hangingPunct="1"/>
            <a:r>
              <a:rPr lang="en-US" smtClean="0"/>
              <a:t>What are the advantages?</a:t>
            </a:r>
          </a:p>
          <a:p>
            <a:pPr lvl="2" eaLnBrk="1" hangingPunct="1"/>
            <a:r>
              <a:rPr lang="en-US" smtClean="0"/>
              <a:t>What could we do to improve the process?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06A6D70A-FB37-4AA1-80A6-D2DA1E91277C}" type="slidenum">
              <a:rPr lang="en-US" sz="1000" smtClean="0"/>
              <a:pPr/>
              <a:t>8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 Up Parsing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909638" algn="l"/>
                <a:tab pos="1774825" algn="l"/>
                <a:tab pos="2684463" algn="l"/>
                <a:tab pos="3708400" algn="l"/>
                <a:tab pos="4575175" algn="l"/>
                <a:tab pos="5426075" algn="l"/>
              </a:tabLst>
            </a:pPr>
            <a:r>
              <a:rPr lang="en-US" sz="2400" smtClean="0"/>
              <a:t>Parser begins with words of input and builds up trees, applying grammar rules whose RHS matches</a:t>
            </a:r>
          </a:p>
          <a:p>
            <a:pPr lvl="1" eaLnBrk="1" hangingPunct="1">
              <a:buFontTx/>
              <a:buNone/>
              <a:tabLst>
                <a:tab pos="909638" algn="l"/>
                <a:tab pos="1774825" algn="l"/>
                <a:tab pos="2684463" algn="l"/>
                <a:tab pos="3708400" algn="l"/>
                <a:tab pos="4575175" algn="l"/>
                <a:tab pos="5426075" algn="l"/>
              </a:tabLst>
            </a:pPr>
            <a:r>
              <a:rPr lang="en-US" sz="2400" smtClean="0"/>
              <a:t>		</a:t>
            </a:r>
            <a:r>
              <a:rPr lang="en-US" sz="2400" smtClean="0">
                <a:solidFill>
                  <a:schemeClr val="hlink"/>
                </a:solidFill>
              </a:rPr>
              <a:t>Det   N   V   Det          N         Prep Det  N</a:t>
            </a:r>
          </a:p>
          <a:p>
            <a:pPr lvl="1" eaLnBrk="1" hangingPunct="1">
              <a:buFontTx/>
              <a:buNone/>
              <a:tabLst>
                <a:tab pos="909638" algn="l"/>
                <a:tab pos="1774825" algn="l"/>
                <a:tab pos="2684463" algn="l"/>
                <a:tab pos="3708400" algn="l"/>
                <a:tab pos="4575175" algn="l"/>
                <a:tab pos="5426075" algn="l"/>
              </a:tabLst>
            </a:pPr>
            <a:r>
              <a:rPr lang="en-US" sz="2400" smtClean="0">
                <a:solidFill>
                  <a:schemeClr val="hlink"/>
                </a:solidFill>
              </a:rPr>
              <a:t>		The old dog  the     footsteps     of   the young.</a:t>
            </a:r>
            <a:br>
              <a:rPr lang="en-US" sz="2400" smtClean="0">
                <a:solidFill>
                  <a:schemeClr val="hlink"/>
                </a:solidFill>
              </a:rPr>
            </a:br>
            <a:r>
              <a:rPr lang="en-US" sz="2400" smtClean="0">
                <a:solidFill>
                  <a:schemeClr val="hlink"/>
                </a:solidFill>
              </a:rPr>
              <a:t/>
            </a:r>
            <a:br>
              <a:rPr lang="en-US" sz="2400" smtClean="0">
                <a:solidFill>
                  <a:schemeClr val="hlink"/>
                </a:solidFill>
              </a:rPr>
            </a:br>
            <a:r>
              <a:rPr lang="en-US" sz="2400" smtClean="0">
                <a:solidFill>
                  <a:schemeClr val="hlink"/>
                </a:solidFill>
              </a:rPr>
              <a:t>  Det   Adj  N   Det      N          Prep Det  N</a:t>
            </a:r>
          </a:p>
          <a:p>
            <a:pPr lvl="1" eaLnBrk="1" hangingPunct="1">
              <a:buFontTx/>
              <a:buNone/>
              <a:tabLst>
                <a:tab pos="909638" algn="l"/>
                <a:tab pos="1774825" algn="l"/>
                <a:tab pos="2684463" algn="l"/>
                <a:tab pos="3708400" algn="l"/>
                <a:tab pos="4575175" algn="l"/>
                <a:tab pos="5426075" algn="l"/>
              </a:tabLst>
            </a:pPr>
            <a:r>
              <a:rPr lang="en-US" sz="2400" smtClean="0">
                <a:solidFill>
                  <a:schemeClr val="hlink"/>
                </a:solidFill>
              </a:rPr>
              <a:t>		The   old dog  the   footsteps   of    the young.</a:t>
            </a:r>
          </a:p>
          <a:p>
            <a:pPr lvl="1" eaLnBrk="1" hangingPunct="1">
              <a:buFontTx/>
              <a:buNone/>
              <a:tabLst>
                <a:tab pos="909638" algn="l"/>
                <a:tab pos="1774825" algn="l"/>
                <a:tab pos="2684463" algn="l"/>
                <a:tab pos="3708400" algn="l"/>
                <a:tab pos="4575175" algn="l"/>
                <a:tab pos="5426075" algn="l"/>
              </a:tabLst>
            </a:pPr>
            <a:r>
              <a:rPr lang="en-US" sz="2400" smtClean="0">
                <a:solidFill>
                  <a:srgbClr val="339966"/>
                </a:solidFill>
              </a:rPr>
              <a:t>	</a:t>
            </a:r>
            <a:r>
              <a:rPr lang="en-US" sz="2400" smtClean="0"/>
              <a:t>Parse continues until an S root node reached or no further node expansion possible</a:t>
            </a:r>
          </a:p>
          <a:p>
            <a:pPr eaLnBrk="1" hangingPunct="1">
              <a:buFont typeface="Wingdings" pitchFamily="2" charset="2"/>
              <a:buNone/>
              <a:tabLst>
                <a:tab pos="909638" algn="l"/>
                <a:tab pos="1774825" algn="l"/>
                <a:tab pos="2684463" algn="l"/>
                <a:tab pos="3708400" algn="l"/>
                <a:tab pos="4575175" algn="l"/>
                <a:tab pos="5426075" algn="l"/>
              </a:tabLst>
            </a:pPr>
            <a:r>
              <a:rPr lang="en-US" sz="2400" smtClean="0"/>
              <a:t>	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noFill/>
        </p:spPr>
        <p:txBody>
          <a:bodyPr anchor="b"/>
          <a:lstStyle/>
          <a:p>
            <a:fld id="{89F27C4E-FA40-41A3-B07A-BABD72326CA1}" type="slidenum">
              <a:rPr lang="en-US" sz="1000" smtClean="0"/>
              <a:pPr/>
              <a:t>9</a:t>
            </a:fld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</TotalTime>
  <Words>1743</Words>
  <Application>Microsoft Office PowerPoint</Application>
  <PresentationFormat>On-screen Show (4:3)</PresentationFormat>
  <Paragraphs>354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Times New Roman</vt:lpstr>
      <vt:lpstr>Wingdings</vt:lpstr>
      <vt:lpstr>Lucida Grande</vt:lpstr>
      <vt:lpstr>Default Design</vt:lpstr>
      <vt:lpstr>Basic Parsing with Context-Free Grammars</vt:lpstr>
      <vt:lpstr>Syntactic Parsing</vt:lpstr>
      <vt:lpstr>“The old dog the footsteps of the young.”</vt:lpstr>
      <vt:lpstr>How do we create this parse tree?</vt:lpstr>
      <vt:lpstr>Parsing is a form of Search</vt:lpstr>
      <vt:lpstr>Top Down Parsing</vt:lpstr>
      <vt:lpstr>“The old dog the footsteps of the young.”</vt:lpstr>
      <vt:lpstr>Expanding the Rules</vt:lpstr>
      <vt:lpstr>Bottom Up Parsing</vt:lpstr>
      <vt:lpstr>“The old dog the footsteps of the young.”</vt:lpstr>
      <vt:lpstr>Bottom Up Parsing</vt:lpstr>
      <vt:lpstr>Issues to Address</vt:lpstr>
      <vt:lpstr>Dynamic Programming</vt:lpstr>
      <vt:lpstr>Review: Minimal Edit Distance</vt:lpstr>
      <vt:lpstr>Example of MED Calculation</vt:lpstr>
      <vt:lpstr>DP for Parsing</vt:lpstr>
      <vt:lpstr>Parsers Using DP</vt:lpstr>
      <vt:lpstr>Cocke-Kasami-Younger Algorithm</vt:lpstr>
      <vt:lpstr>A CFG </vt:lpstr>
      <vt:lpstr>Figure 13.8</vt:lpstr>
      <vt:lpstr>CYK in Action</vt:lpstr>
      <vt:lpstr>Slide 22</vt:lpstr>
      <vt:lpstr>Figure 13.8</vt:lpstr>
      <vt:lpstr>CYK Parse Table</vt:lpstr>
      <vt:lpstr>CYK Algorithm</vt:lpstr>
      <vt:lpstr>Filling in [0,N]: Adding X2</vt:lpstr>
      <vt:lpstr>Filling the Final Column (1)</vt:lpstr>
      <vt:lpstr>Filling the Final Column (2)</vt:lpstr>
      <vt:lpstr>Earley Algorithm</vt:lpstr>
      <vt:lpstr>Parser States</vt:lpstr>
      <vt:lpstr>CFG for Fragment of English</vt:lpstr>
      <vt:lpstr>Some Parse States for Book that flight</vt:lpstr>
      <vt:lpstr>Filling in the Chart</vt:lpstr>
      <vt:lpstr>Top Level Earley</vt:lpstr>
      <vt:lpstr>Predictor</vt:lpstr>
      <vt:lpstr>Scanner</vt:lpstr>
      <vt:lpstr>Completer</vt:lpstr>
      <vt:lpstr>Reaching a Final State</vt:lpstr>
      <vt:lpstr>Converting from Recognizer to Parser</vt:lpstr>
      <vt:lpstr>Gist of Earley Parsing</vt:lpstr>
      <vt:lpstr>Example</vt:lpstr>
      <vt:lpstr>Figure 13.14</vt:lpstr>
      <vt:lpstr>Figure 13.14 continued</vt:lpstr>
      <vt:lpstr>Final Parse States</vt:lpstr>
      <vt:lpstr>Chart Parsing</vt:lpstr>
      <vt:lpstr>Summing Up</vt:lpstr>
    </vt:vector>
  </TitlesOfParts>
  <Company>AT&amp;T Labs-Research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julia hirschberg</dc:creator>
  <cp:lastModifiedBy>Julia Hirschberg</cp:lastModifiedBy>
  <cp:revision>422</cp:revision>
  <dcterms:created xsi:type="dcterms:W3CDTF">2002-08-07T15:01:55Z</dcterms:created>
  <dcterms:modified xsi:type="dcterms:W3CDTF">2010-10-12T17:23:28Z</dcterms:modified>
</cp:coreProperties>
</file>