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4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71" autoAdjust="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121170A-5CE5-4A24-B66A-A4666A985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AAF91-7214-4A48-8956-0755FC38B52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9368CA70-5581-4160-8995-32BD9B6BC511}" type="slidenum">
              <a:rPr lang="ar-SA" sz="1200">
                <a:latin typeface="Calibri" pitchFamily="34" charset="0"/>
              </a:rPr>
              <a:pPr algn="r" defTabSz="457200"/>
              <a:t>21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1F976A0B-1928-43F9-A304-903F42A12466}" type="slidenum">
              <a:rPr lang="ar-SA" sz="1200">
                <a:latin typeface="Calibri" pitchFamily="34" charset="0"/>
              </a:rPr>
              <a:pPr algn="r" defTabSz="457200"/>
              <a:t>22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179C8F6-EABE-41F2-AF61-ED7AFB263CAA}" type="slidenum">
              <a:rPr lang="ar-SA" sz="1200">
                <a:latin typeface="Calibri" pitchFamily="34" charset="0"/>
              </a:rPr>
              <a:pPr algn="r" defTabSz="457200"/>
              <a:t>23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ABFB223F-304F-45FA-A4EA-1914697CD3D9}" type="slidenum">
              <a:rPr lang="ar-SA" sz="1200">
                <a:latin typeface="Calibri" pitchFamily="34" charset="0"/>
              </a:rPr>
              <a:pPr algn="r" defTabSz="457200"/>
              <a:t>24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4241976B-B752-4B71-A85A-0E26FFF859FF}" type="slidenum">
              <a:rPr lang="ar-SA" sz="1200">
                <a:latin typeface="Calibri" pitchFamily="34" charset="0"/>
              </a:rPr>
              <a:pPr algn="r" defTabSz="457200"/>
              <a:t>25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EED308DB-1D82-427D-99E4-E38FE0341C81}" type="slidenum">
              <a:rPr lang="ar-SA" sz="1200">
                <a:latin typeface="Calibri" pitchFamily="34" charset="0"/>
              </a:rPr>
              <a:pPr algn="r" defTabSz="457200"/>
              <a:t>26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49287084-30CF-437F-8B6C-91215CC42E41}" type="slidenum">
              <a:rPr lang="ar-SA" sz="1200">
                <a:latin typeface="Calibri" pitchFamily="34" charset="0"/>
              </a:rPr>
              <a:pPr algn="r" defTabSz="457200"/>
              <a:t>27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CAE27BBC-5969-462C-B0E0-56C854FFBF83}" type="slidenum">
              <a:rPr lang="ar-SA" sz="1200">
                <a:latin typeface="Calibri" pitchFamily="34" charset="0"/>
              </a:rPr>
              <a:pPr algn="r" defTabSz="457200"/>
              <a:t>28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We need to retain biographical sentences only. So we will train a binary classifier.</a:t>
            </a:r>
          </a:p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So we need to find the training data.</a:t>
            </a:r>
          </a:p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Instead of manually annotating a large corpus, we will construct these two sets of biographical and non-biographical sentences automatically using wikipedia and another corpus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B61965F3-61CF-4386-B06B-5816D407D995}" type="slidenum">
              <a:rPr lang="ar-SA" sz="1200">
                <a:latin typeface="Calibri" pitchFamily="34" charset="0"/>
              </a:rPr>
              <a:pPr algn="r" defTabSz="457200"/>
              <a:t>29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1BA03FB7-6E83-480C-8041-BD272050D9B2}" type="slidenum">
              <a:rPr lang="ar-SA" sz="1200">
                <a:latin typeface="Calibri" pitchFamily="34" charset="0"/>
              </a:rPr>
              <a:pPr algn="r" defTabSz="457200"/>
              <a:t>30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For each page we identify the subject of the biography from the title and then run NYU’s ACE system to tag NE and do coreference resolution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E7E948EE-814A-44DC-8CE5-C0A21FAF7E57}" type="slidenum">
              <a:rPr lang="ar-SA" sz="1200">
                <a:latin typeface="Calibri" pitchFamily="34" charset="0"/>
              </a:rPr>
              <a:pPr algn="r" defTabSz="457200"/>
              <a:t>13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1B3901AE-C69F-453E-A0F6-ECFFCBDF6C53}" type="slidenum">
              <a:rPr lang="ar-SA" sz="1200">
                <a:latin typeface="Calibri" pitchFamily="34" charset="0"/>
              </a:rPr>
              <a:pPr algn="r" defTabSz="457200"/>
              <a:t>31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Let’s generalize our sentences so we will replace each NE by its type and subtype.</a:t>
            </a:r>
          </a:p>
          <a:p>
            <a:pPr defTabSz="457200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10B737EB-93B8-4BC9-B701-3F6B6CD463EA}" type="slidenum">
              <a:rPr lang="ar-SA" sz="1200">
                <a:latin typeface="Calibri" pitchFamily="34" charset="0"/>
              </a:rPr>
              <a:pPr algn="r" defTabSz="457200"/>
              <a:t>32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We replace non-pronominal referring expression that refers to target person by TARGET_PER</a:t>
            </a:r>
          </a:p>
          <a:p>
            <a:pPr defTabSz="457200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72B43DEC-4BED-4EE3-9A21-F206FE477B7C}" type="slidenum">
              <a:rPr lang="ar-SA" sz="1200">
                <a:latin typeface="Calibri" pitchFamily="34" charset="0"/>
              </a:rPr>
              <a:pPr algn="r" defTabSz="457200"/>
              <a:t>33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3261BEA2-16E4-4A0D-B82D-7F0D8D405CE2}" type="slidenum">
              <a:rPr lang="ar-SA" sz="1200">
                <a:latin typeface="Calibri" pitchFamily="34" charset="0"/>
              </a:rPr>
              <a:pPr algn="r" defTabSz="457200"/>
              <a:t>34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3B9BBD5E-5318-4E0E-806E-3CD9AB287F07}" type="slidenum">
              <a:rPr lang="ar-SA" sz="1200">
                <a:latin typeface="Calibri" pitchFamily="34" charset="0"/>
              </a:rPr>
              <a:pPr algn="r" defTabSz="457200"/>
              <a:t>35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So far we have the positive class: a set of biographical class-based lexical sentences. </a:t>
            </a:r>
          </a:p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We will construct our negative class: the non-biographical sentences from a general corpus, in our case: TDT4 newswire corpus.  R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0BD3C6B9-AA5F-46F8-BD29-FADCC6D0F36F}" type="slidenum">
              <a:rPr lang="ar-SA" sz="1200">
                <a:latin typeface="Calibri" pitchFamily="34" charset="0"/>
              </a:rPr>
              <a:pPr algn="r" defTabSz="457200"/>
              <a:t>36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64864CD7-A985-4417-98E6-BDBECAAA3A40}" type="slidenum">
              <a:rPr lang="ar-SA" sz="1200">
                <a:latin typeface="Calibri" pitchFamily="34" charset="0"/>
              </a:rPr>
              <a:pPr algn="r" defTabSz="457200"/>
              <a:t>37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E17B32A0-1269-46E5-BAD3-53560D512823}" type="slidenum">
              <a:rPr lang="ar-SA" sz="1200">
                <a:latin typeface="Calibri" pitchFamily="34" charset="0"/>
              </a:rPr>
              <a:pPr algn="r" defTabSz="457200"/>
              <a:t>38</a:t>
            </a:fld>
            <a:endParaRPr lang="he-IL" sz="1200">
              <a:latin typeface="Calibri" pitchFamily="34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r>
              <a:rPr lang="en-US" smtClean="0">
                <a:latin typeface="Arial" charset="0"/>
                <a:cs typeface="Arial" charset="0"/>
              </a:rPr>
              <a:t>MNB Multinomial Naïve Bayes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802DD844-7AB3-46B2-BBE9-72C31615FDB5}" type="slidenum">
              <a:rPr lang="ar-SA" sz="1200">
                <a:latin typeface="Calibri" pitchFamily="34" charset="0"/>
              </a:rPr>
              <a:pPr algn="r" defTabSz="457200"/>
              <a:t>39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9F7AE9BA-C313-44BB-93B5-785620FEEADD}" type="slidenum">
              <a:rPr lang="ar-SA" sz="1200">
                <a:latin typeface="Calibri" pitchFamily="34" charset="0"/>
              </a:rPr>
              <a:pPr algn="r" defTabSz="457200"/>
              <a:t>14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F7F4C5A3-23BE-453B-8C28-8F2E50618311}" type="slidenum">
              <a:rPr lang="ar-SA" sz="1200">
                <a:latin typeface="Calibri" pitchFamily="34" charset="0"/>
              </a:rPr>
              <a:pPr algn="r" defTabSz="457200"/>
              <a:t>15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A9C07A41-8970-482B-AD77-1543C2A73139}" type="slidenum">
              <a:rPr lang="ar-SA" sz="1200">
                <a:latin typeface="Calibri" pitchFamily="34" charset="0"/>
              </a:rPr>
              <a:pPr algn="r" defTabSz="457200"/>
              <a:t>16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37000971-09C0-4399-8532-E9A370364EB4}" type="slidenum">
              <a:rPr lang="ar-SA" sz="1200">
                <a:latin typeface="Calibri" pitchFamily="34" charset="0"/>
              </a:rPr>
              <a:pPr algn="r" defTabSz="457200"/>
              <a:t>17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8B92B6AC-B618-45D8-B138-2C4C2F049E67}" type="slidenum">
              <a:rPr lang="ar-SA" sz="1200">
                <a:latin typeface="Calibri" pitchFamily="34" charset="0"/>
              </a:rPr>
              <a:pPr algn="r" defTabSz="457200"/>
              <a:t>18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862F8481-7C53-4FAA-A028-12017F3E6B26}" type="slidenum">
              <a:rPr lang="ar-SA" sz="1200">
                <a:latin typeface="Calibri" pitchFamily="34" charset="0"/>
              </a:rPr>
              <a:pPr algn="r" defTabSz="457200"/>
              <a:t>19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64C66D07-9CF8-497A-9098-2A4E00D3CAF8}" type="slidenum">
              <a:rPr lang="ar-SA" sz="1200">
                <a:latin typeface="Calibri" pitchFamily="34" charset="0"/>
              </a:rPr>
              <a:pPr algn="r" defTabSz="457200"/>
              <a:t>20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F7E9-4C7B-47D0-A8FF-0A42F13E31CD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A8F9B-A95A-429E-BF3A-812317EDE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BEFB-50DB-4803-9129-0440F4E47C11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8816-89BC-46BA-BD10-BE852A43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73F1-FA47-4D12-8E10-8A3BDC24A221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63695-9458-4B66-9BE9-20D110DE2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606B6-7093-4021-960F-3B8FD12741E8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6E5D2-AA01-4981-93FF-0AD75D432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5C99F-D56D-4CEB-AA06-CB33574EC92E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7BFE3-750D-45E9-9CFF-757D08FFB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8670-B534-49F7-98C7-D7067829870D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D2ADB-ACF0-4800-93CB-7A6D771BB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27F67-AE9C-45B2-8554-C2BA5FF1E468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3DD88-993E-4C51-A6C1-6A3AF3524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8E33-F897-4311-89C3-9427EE306049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5C2B-829F-471A-91E4-D02390A2D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4E30-6554-4450-B0E9-CD2766CBA757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F3522-FC97-4AD8-AD0E-8AF7DCE5C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92F43-7F3C-462B-B303-EFAF172519E9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47C8-0BC1-4C4C-A9C5-D97BE1F3E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345FF-CC05-418D-AFA8-EF84E65CEA30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9868-FCCD-49E4-9115-27BAE4685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BF52329F-F43B-4EAA-A56A-ECA3A4D69833}" type="datetimeFigureOut">
              <a:rPr lang="en-US"/>
              <a:pPr>
                <a:defRPr/>
              </a:pPr>
              <a:t>11/18/2010</a:t>
            </a:fld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C727D18-E72F-4A63-A12E-28F6B14AE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Information Extraction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45720" rIns="45720"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CS 4705</a:t>
            </a:r>
          </a:p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Julia Hirschberg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 anchor="b"/>
          <a:lstStyle/>
          <a:p>
            <a:pPr algn="r">
              <a:defRPr/>
            </a:pPr>
            <a:r>
              <a:rPr lang="en-US" sz="1000">
                <a:solidFill>
                  <a:schemeClr val="accent1">
                    <a:tint val="20000"/>
                  </a:schemeClr>
                </a:solidFill>
                <a:latin typeface="Times New Roman" pitchFamily="18" charset="0"/>
              </a:rPr>
              <a:t>CS 4705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/>
              <a:t>Pattern Matching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How can we come up with these patterns?</a:t>
            </a:r>
          </a:p>
          <a:p>
            <a:r>
              <a:rPr lang="en-US" smtClean="0"/>
              <a:t>Manually?</a:t>
            </a:r>
          </a:p>
          <a:p>
            <a:pPr lvl="1"/>
            <a:r>
              <a:rPr lang="en-US" smtClean="0"/>
              <a:t>Task and domain specific  -- tedious, time consuming, and not scalable</a:t>
            </a:r>
          </a:p>
          <a:p>
            <a:pPr lvl="1">
              <a:buFontTx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Semi-Supervised Approach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1800" smtClean="0"/>
              <a:t>AutoSlog-TS (Riloff, 1996)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defTabSz="457200"/>
            <a:r>
              <a:rPr lang="en-US" sz="2000" b="1" smtClean="0"/>
              <a:t>MUC-4 task:</a:t>
            </a:r>
            <a:r>
              <a:rPr lang="en-US" sz="2000" smtClean="0"/>
              <a:t> extract information about terrorist events in Latin America.</a:t>
            </a:r>
          </a:p>
          <a:p>
            <a:pPr defTabSz="457200"/>
            <a:r>
              <a:rPr lang="en-US" sz="2000" smtClean="0"/>
              <a:t>Two corpora:</a:t>
            </a:r>
          </a:p>
          <a:p>
            <a:pPr marL="971550" lvl="1" indent="-514350" defTabSz="457200">
              <a:buFontTx/>
              <a:buAutoNum type="arabicParenR"/>
            </a:pPr>
            <a:r>
              <a:rPr lang="en-US" sz="2200" smtClean="0"/>
              <a:t>Domain-dependent corpus that contains relevant information </a:t>
            </a:r>
          </a:p>
          <a:p>
            <a:pPr marL="971550" lvl="1" indent="-514350" defTabSz="457200">
              <a:buFontTx/>
              <a:buAutoNum type="arabicParenR"/>
            </a:pPr>
            <a:r>
              <a:rPr lang="en-US" sz="2200" smtClean="0"/>
              <a:t>A set of irrelevant documents</a:t>
            </a:r>
          </a:p>
          <a:p>
            <a:pPr defTabSz="457200"/>
            <a:r>
              <a:rPr lang="en-US" sz="2000" u="sng" smtClean="0"/>
              <a:t>Algorithm:</a:t>
            </a:r>
          </a:p>
          <a:p>
            <a:pPr marL="1371600" lvl="2" indent="-514350" defTabSz="457200">
              <a:buFont typeface="Calibri" pitchFamily="34" charset="0"/>
              <a:buAutoNum type="arabicPeriod"/>
            </a:pPr>
            <a:r>
              <a:rPr lang="en-US" sz="2000" smtClean="0"/>
              <a:t>Using some heuristic rules, all patterns are extracted from both corpora.</a:t>
            </a:r>
            <a:r>
              <a:rPr lang="en-US" sz="1600" smtClean="0"/>
              <a:t> </a:t>
            </a:r>
            <a:r>
              <a:rPr lang="en-US" sz="1800" smtClean="0"/>
              <a:t>For example: 	</a:t>
            </a:r>
          </a:p>
          <a:p>
            <a:pPr marL="2286000" lvl="4" indent="-514350" defTabSz="457200">
              <a:buFontTx/>
              <a:buNone/>
            </a:pPr>
            <a:r>
              <a:rPr lang="en-US" sz="1600" b="1" smtClean="0">
                <a:solidFill>
                  <a:srgbClr val="FF0000"/>
                </a:solidFill>
              </a:rPr>
              <a:t>Rule: &lt;Subj&gt; passive-verb </a:t>
            </a:r>
          </a:p>
          <a:p>
            <a:pPr marL="2286000" lvl="4" indent="-514350" defTabSz="457200">
              <a:buFont typeface="Wingdings" pitchFamily="2" charset="2"/>
              <a:buChar char="è"/>
            </a:pPr>
            <a:r>
              <a:rPr lang="en-US" sz="1600" smtClean="0">
                <a:solidFill>
                  <a:srgbClr val="FF0000"/>
                </a:solidFill>
                <a:sym typeface="Wingdings" pitchFamily="2" charset="2"/>
              </a:rPr>
              <a:t>&lt;Subj&gt; was murdered </a:t>
            </a:r>
          </a:p>
          <a:p>
            <a:pPr marL="2286000" lvl="4" indent="-514350" defTabSz="457200">
              <a:buFont typeface="Wingdings" pitchFamily="2" charset="2"/>
              <a:buChar char="è"/>
            </a:pPr>
            <a:r>
              <a:rPr lang="en-US" sz="1600" smtClean="0">
                <a:solidFill>
                  <a:srgbClr val="FF0000"/>
                </a:solidFill>
                <a:sym typeface="Wingdings" pitchFamily="2" charset="2"/>
              </a:rPr>
              <a:t>&lt;Subj&gt; was called</a:t>
            </a:r>
          </a:p>
          <a:p>
            <a:pPr marL="1371600" lvl="2" indent="-514350" defTabSz="457200">
              <a:buFont typeface="Calibri" pitchFamily="34" charset="0"/>
              <a:buAutoNum type="arabicPeriod"/>
            </a:pPr>
            <a:r>
              <a:rPr lang="en-US" sz="2000" smtClean="0">
                <a:sym typeface="Wingdings" pitchFamily="2" charset="2"/>
              </a:rPr>
              <a:t>The output patterns are then ranked by frequency of their occurrences in corpus1 / corpus2.</a:t>
            </a:r>
          </a:p>
          <a:p>
            <a:pPr marL="1371600" lvl="2" indent="-514350" defTabSz="457200">
              <a:buFont typeface="Calibri" pitchFamily="34" charset="0"/>
              <a:buAutoNum type="arabicPeriod"/>
            </a:pPr>
            <a:r>
              <a:rPr lang="en-US" sz="2000" smtClean="0">
                <a:sym typeface="Wingdings" pitchFamily="2" charset="2"/>
              </a:rPr>
              <a:t>Filter out the patterns by hand</a:t>
            </a:r>
          </a:p>
          <a:p>
            <a:pPr marL="1371600" lvl="2" indent="-514350" defTabSz="457200">
              <a:buFontTx/>
              <a:buNone/>
            </a:pPr>
            <a:r>
              <a:rPr lang="en-US" sz="2200" smtClean="0">
                <a:sym typeface="Wingdings" pitchFamily="2" charset="2"/>
              </a:rPr>
              <a:t>	</a:t>
            </a:r>
          </a:p>
          <a:p>
            <a:pPr marL="1371600" lvl="2" indent="-514350" defTabSz="457200">
              <a:buFontTx/>
              <a:buNone/>
            </a:pPr>
            <a:r>
              <a:rPr lang="en-US" sz="2200" smtClean="0">
                <a:sym typeface="Wingdings" pitchFamily="2" charset="2"/>
              </a:rPr>
              <a:t>	</a:t>
            </a:r>
          </a:p>
          <a:p>
            <a:pPr marL="1371600" lvl="2" indent="-514350" defTabSz="457200">
              <a:buFontTx/>
              <a:buNone/>
            </a:pPr>
            <a:r>
              <a:rPr lang="en-US" sz="2200" smtClean="0">
                <a:sym typeface="Wingdings" pitchFamily="2" charset="2"/>
              </a:rPr>
              <a:t>	</a:t>
            </a:r>
          </a:p>
          <a:p>
            <a:pPr marL="1371600" lvl="2" indent="-514350" defTabSz="457200">
              <a:buFontTx/>
              <a:buNone/>
            </a:pPr>
            <a:endParaRPr lang="en-US" sz="2200" smtClean="0"/>
          </a:p>
          <a:p>
            <a:pPr marL="971550" lvl="1" indent="-514350" defTabSz="457200">
              <a:buFontTx/>
              <a:buNone/>
            </a:pPr>
            <a:endParaRPr lang="en-US" sz="2200" smtClean="0"/>
          </a:p>
          <a:p>
            <a:pPr marL="971550" lvl="1" indent="-514350" defTabSz="457200">
              <a:buFontTx/>
              <a:buAutoNum type="arabicParenR"/>
            </a:pPr>
            <a:endParaRPr lang="en-US" sz="2200" smtClean="0"/>
          </a:p>
          <a:p>
            <a:pPr defTabSz="457200">
              <a:buFontTx/>
              <a:buNone/>
            </a:pPr>
            <a:endParaRPr lang="en-US" sz="2000" smtClean="0"/>
          </a:p>
          <a:p>
            <a:pPr defTabSz="457200">
              <a:buFontTx/>
              <a:buNone/>
            </a:pPr>
            <a:endParaRPr lang="en-US" sz="2000" smtClean="0"/>
          </a:p>
          <a:p>
            <a:pPr defTabSz="457200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Bootstrapping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2562225"/>
            <a:ext cx="1439863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Pattern Extraction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2562225"/>
            <a:ext cx="1439863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Tuple</a:t>
            </a:r>
            <a:r>
              <a:rPr lang="en-US" sz="1800" dirty="0"/>
              <a:t> Search</a:t>
            </a:r>
          </a:p>
        </p:txBody>
      </p:sp>
      <p:cxnSp>
        <p:nvCxnSpPr>
          <p:cNvPr id="7" name="Elbow Connector 6"/>
          <p:cNvCxnSpPr/>
          <p:nvPr/>
        </p:nvCxnSpPr>
        <p:spPr>
          <a:xfrm>
            <a:off x="3649663" y="2968625"/>
            <a:ext cx="1379537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</p:cNvCxnSpPr>
          <p:nvPr/>
        </p:nvCxnSpPr>
        <p:spPr>
          <a:xfrm>
            <a:off x="6469063" y="2943225"/>
            <a:ext cx="1074737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696200" y="1444625"/>
            <a:ext cx="14478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Seed Patterns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7820819" y="2877344"/>
            <a:ext cx="1041400" cy="157162"/>
          </a:xfrm>
          <a:prstGeom prst="straightConnector1">
            <a:avLst/>
          </a:prstGeom>
          <a:ln w="25400" cmpd="dbl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81600" y="4772025"/>
            <a:ext cx="1439863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Pattern Search</a:t>
            </a:r>
          </a:p>
        </p:txBody>
      </p:sp>
      <p:sp>
        <p:nvSpPr>
          <p:cNvPr id="19" name="Can 18"/>
          <p:cNvSpPr/>
          <p:nvPr/>
        </p:nvSpPr>
        <p:spPr>
          <a:xfrm>
            <a:off x="7543800" y="3476625"/>
            <a:ext cx="1066800" cy="12954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Pattern Set</a:t>
            </a:r>
          </a:p>
        </p:txBody>
      </p:sp>
      <p:cxnSp>
        <p:nvCxnSpPr>
          <p:cNvPr id="20" name="Straight Arrow Connector 19"/>
          <p:cNvCxnSpPr>
            <a:endCxn id="18" idx="3"/>
          </p:cNvCxnSpPr>
          <p:nvPr/>
        </p:nvCxnSpPr>
        <p:spPr>
          <a:xfrm rot="10800000" flipV="1">
            <a:off x="6621463" y="4294188"/>
            <a:ext cx="922337" cy="858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86000" y="4772025"/>
            <a:ext cx="1439863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Tuple</a:t>
            </a:r>
            <a:r>
              <a:rPr lang="en-US" sz="1800" dirty="0"/>
              <a:t> Extraction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0800000">
            <a:off x="3725863" y="5153025"/>
            <a:ext cx="1455737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n 33"/>
          <p:cNvSpPr/>
          <p:nvPr/>
        </p:nvSpPr>
        <p:spPr>
          <a:xfrm>
            <a:off x="228600" y="3449638"/>
            <a:ext cx="1066800" cy="12954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Tuple</a:t>
            </a:r>
            <a:r>
              <a:rPr lang="en-US" sz="1800" dirty="0"/>
              <a:t> Set</a:t>
            </a:r>
          </a:p>
        </p:txBody>
      </p:sp>
      <p:cxnSp>
        <p:nvCxnSpPr>
          <p:cNvPr id="36" name="Straight Arrow Connector 35"/>
          <p:cNvCxnSpPr>
            <a:stCxn id="30" idx="1"/>
          </p:cNvCxnSpPr>
          <p:nvPr/>
        </p:nvCxnSpPr>
        <p:spPr>
          <a:xfrm rot="10800000">
            <a:off x="1295400" y="4294188"/>
            <a:ext cx="990600" cy="858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5" idx="1"/>
          </p:cNvCxnSpPr>
          <p:nvPr/>
        </p:nvCxnSpPr>
        <p:spPr>
          <a:xfrm flipV="1">
            <a:off x="1295400" y="2943225"/>
            <a:ext cx="914400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8100" y="5534025"/>
            <a:ext cx="14478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Seed </a:t>
            </a:r>
            <a:r>
              <a:rPr lang="en-US" sz="1800" dirty="0" err="1"/>
              <a:t>Tuples</a:t>
            </a:r>
            <a:endParaRPr lang="en-US" sz="1800" dirty="0"/>
          </a:p>
        </p:txBody>
      </p:sp>
      <p:cxnSp>
        <p:nvCxnSpPr>
          <p:cNvPr id="47" name="Straight Arrow Connector 46"/>
          <p:cNvCxnSpPr>
            <a:stCxn id="46" idx="0"/>
            <a:endCxn id="34" idx="3"/>
          </p:cNvCxnSpPr>
          <p:nvPr/>
        </p:nvCxnSpPr>
        <p:spPr>
          <a:xfrm rot="5400000" flipH="1" flipV="1">
            <a:off x="367507" y="5139531"/>
            <a:ext cx="788988" cy="3175"/>
          </a:xfrm>
          <a:prstGeom prst="straightConnector1">
            <a:avLst/>
          </a:prstGeom>
          <a:ln w="25400" cmpd="dbl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09709E51-6B39-4DF8-96CC-81CB64D05524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13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7650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/>
              <a:t>TASK 12: (DARPA – GALE year 2) </a:t>
            </a:r>
            <a:br>
              <a:rPr lang="en-US" sz="2800" smtClean="0"/>
            </a:br>
            <a:r>
              <a:rPr lang="en-US" sz="2800" smtClean="0"/>
              <a:t>PRODUCE A BIOGRAPHY OF [PERSON].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sz="2000" smtClean="0"/>
              <a:t>Name(s), aliases:</a:t>
            </a:r>
          </a:p>
          <a:p>
            <a:r>
              <a:rPr lang="en-US" sz="2000" smtClean="0"/>
              <a:t>*Date of Birth or Current Age:</a:t>
            </a:r>
          </a:p>
          <a:p>
            <a:r>
              <a:rPr lang="en-US" sz="2000" smtClean="0"/>
              <a:t>*Date of Death:</a:t>
            </a:r>
          </a:p>
          <a:p>
            <a:r>
              <a:rPr lang="en-US" sz="2000" smtClean="0"/>
              <a:t>*Place of Birth:</a:t>
            </a:r>
          </a:p>
          <a:p>
            <a:r>
              <a:rPr lang="en-US" sz="2000" smtClean="0"/>
              <a:t>*Place of Death:</a:t>
            </a:r>
          </a:p>
          <a:p>
            <a:r>
              <a:rPr lang="en-US" sz="2000" smtClean="0"/>
              <a:t>Cause of Death:</a:t>
            </a:r>
          </a:p>
          <a:p>
            <a:r>
              <a:rPr lang="en-US" sz="2000" smtClean="0"/>
              <a:t>Religion (Affiliations):</a:t>
            </a:r>
          </a:p>
          <a:p>
            <a:r>
              <a:rPr lang="en-US" sz="2000" smtClean="0"/>
              <a:t>Known locations and dates:</a:t>
            </a:r>
          </a:p>
          <a:p>
            <a:r>
              <a:rPr lang="en-US" sz="2000" smtClean="0"/>
              <a:t>Last known address:</a:t>
            </a:r>
          </a:p>
          <a:p>
            <a:r>
              <a:rPr lang="en-US" sz="2000" smtClean="0"/>
              <a:t>Previous domiciles:</a:t>
            </a:r>
          </a:p>
          <a:p>
            <a:r>
              <a:rPr lang="en-US" sz="2000" smtClean="0"/>
              <a:t>Ethnic or tribal affiliations:</a:t>
            </a:r>
          </a:p>
        </p:txBody>
      </p:sp>
      <p:sp>
        <p:nvSpPr>
          <p:cNvPr id="27652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 sz="2000" smtClean="0"/>
              <a:t>Immediate family members </a:t>
            </a:r>
          </a:p>
          <a:p>
            <a:r>
              <a:rPr lang="en-US" sz="2000" smtClean="0"/>
              <a:t>Native Language spoken:</a:t>
            </a:r>
          </a:p>
          <a:p>
            <a:r>
              <a:rPr lang="en-US" sz="2000" smtClean="0"/>
              <a:t>Secondary Languages spoken:</a:t>
            </a:r>
          </a:p>
          <a:p>
            <a:r>
              <a:rPr lang="en-US" sz="2000" smtClean="0"/>
              <a:t>Physical Characteristics </a:t>
            </a:r>
          </a:p>
          <a:p>
            <a:r>
              <a:rPr lang="en-US" sz="2000" smtClean="0"/>
              <a:t>Passport number and country of issue:</a:t>
            </a:r>
          </a:p>
          <a:p>
            <a:r>
              <a:rPr lang="en-US" sz="2000" smtClean="0"/>
              <a:t>Professional positions:</a:t>
            </a:r>
          </a:p>
          <a:p>
            <a:r>
              <a:rPr lang="en-US" sz="2000" smtClean="0"/>
              <a:t>Education </a:t>
            </a:r>
          </a:p>
          <a:p>
            <a:r>
              <a:rPr lang="en-US" sz="2000" smtClean="0"/>
              <a:t>Party or other organization affiliations:</a:t>
            </a:r>
          </a:p>
          <a:p>
            <a:r>
              <a:rPr lang="en-US" sz="2000" smtClean="0"/>
              <a:t>Publications (titles and dates):</a:t>
            </a:r>
          </a:p>
          <a:p>
            <a:pPr lvl="1"/>
            <a:endParaRPr lang="en-US" sz="2000" smtClean="0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457200" y="1066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C2170D4C-A468-4DB9-9C07-05B8C2064D6C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14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969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Biography – Two Approaches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To obtain high precision, we handle each slot independently using bootstrapping to learn IE patterns.</a:t>
            </a:r>
          </a:p>
          <a:p>
            <a:r>
              <a:rPr lang="en-US" smtClean="0"/>
              <a:t>To improve recall, we utilize a biographical-sentence classifier.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57200" y="1066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B870FC6D-F51F-4C8D-ACAB-448823652BC3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15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2800" smtClean="0">
                <a:latin typeface="Tahoma" pitchFamily="34" charset="0"/>
                <a:cs typeface="Tahoma" pitchFamily="34" charset="0"/>
              </a:rPr>
              <a:t>Biography patterns from Wikipedia</a:t>
            </a:r>
          </a:p>
        </p:txBody>
      </p:sp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90600"/>
            <a:ext cx="7848600" cy="548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8" name="Line 9"/>
          <p:cNvSpPr>
            <a:spLocks noChangeShapeType="1"/>
          </p:cNvSpPr>
          <p:nvPr/>
        </p:nvSpPr>
        <p:spPr bwMode="auto">
          <a:xfrm flipH="1" flipV="1">
            <a:off x="3505200" y="1371600"/>
            <a:ext cx="3810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10"/>
          <p:cNvSpPr>
            <a:spLocks noChangeShapeType="1"/>
          </p:cNvSpPr>
          <p:nvPr/>
        </p:nvSpPr>
        <p:spPr bwMode="auto">
          <a:xfrm flipH="1">
            <a:off x="3810000" y="3200400"/>
            <a:ext cx="3505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1FEA04B5-8A5D-48F7-B830-CB9174B358EE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16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14400"/>
            <a:ext cx="7848600" cy="548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3795" name="Line 4"/>
          <p:cNvSpPr>
            <a:spLocks noChangeShapeType="1"/>
          </p:cNvSpPr>
          <p:nvPr/>
        </p:nvSpPr>
        <p:spPr bwMode="auto">
          <a:xfrm flipH="1" flipV="1">
            <a:off x="3505200" y="1371600"/>
            <a:ext cx="3810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 flipH="1">
            <a:off x="3810000" y="3200400"/>
            <a:ext cx="3505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>
            <a:off x="762000" y="2286000"/>
            <a:ext cx="6400800" cy="198120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sy="50000" kx="-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914400" y="2590800"/>
            <a:ext cx="6019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buFontTx/>
              <a:buChar char="•"/>
            </a:pPr>
            <a:r>
              <a:rPr lang="en-US" sz="1800">
                <a:latin typeface="Arial" charset="0"/>
                <a:cs typeface="Arial" charset="0"/>
              </a:rPr>
              <a:t> Martin Luther King, Jr., (January 15, 1929 –  April 4, 1968) was the most …</a:t>
            </a:r>
          </a:p>
          <a:p>
            <a:pPr defTabSz="457200">
              <a:buFontTx/>
              <a:buChar char="•"/>
            </a:pPr>
            <a:endParaRPr lang="en-US" sz="1800">
              <a:latin typeface="Arial" charset="0"/>
              <a:cs typeface="Arial" charset="0"/>
            </a:endParaRPr>
          </a:p>
          <a:p>
            <a:pPr defTabSz="457200">
              <a:buFontTx/>
              <a:buChar char="•"/>
            </a:pPr>
            <a:r>
              <a:rPr lang="en-US" sz="1800">
                <a:latin typeface="Arial" charset="0"/>
                <a:cs typeface="Arial" charset="0"/>
              </a:rPr>
              <a:t> Martin Luther King, Jr., was born on January 15, 1929, in Atlanta, Georgia. </a:t>
            </a:r>
          </a:p>
          <a:p>
            <a:pPr defTabSz="457200"/>
            <a:endParaRPr lang="en-US" sz="1800">
              <a:latin typeface="Arial" charset="0"/>
              <a:cs typeface="Arial" charset="0"/>
            </a:endParaRPr>
          </a:p>
          <a:p>
            <a:pPr defTabSz="457200">
              <a:buFontTx/>
              <a:buChar char="•"/>
            </a:pP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3379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sz="2800" smtClean="0">
                <a:latin typeface="Tahoma" pitchFamily="34" charset="0"/>
                <a:cs typeface="Tahoma" pitchFamily="34" charset="0"/>
              </a:rPr>
              <a:t>Biography patterns from Wikipedia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5D718871-3DA4-4991-94DB-E895DA76DFD4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17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2400" smtClean="0">
                <a:latin typeface="Tahoma" pitchFamily="34" charset="0"/>
                <a:cs typeface="Tahoma" pitchFamily="34" charset="0"/>
              </a:rPr>
              <a:t>Run NER on these sentences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000" smtClean="0"/>
              <a:t>&lt;Person&gt; </a:t>
            </a:r>
            <a:r>
              <a:rPr lang="en-US" sz="2000" smtClean="0">
                <a:solidFill>
                  <a:srgbClr val="FF0000"/>
                </a:solidFill>
              </a:rPr>
              <a:t>Martin Luther King, Jr.</a:t>
            </a:r>
            <a:r>
              <a:rPr lang="en-US" sz="2000" smtClean="0"/>
              <a:t> &lt;/Person&gt;, (&lt;Date&gt;</a:t>
            </a:r>
            <a:r>
              <a:rPr lang="en-US" sz="2000" smtClean="0">
                <a:solidFill>
                  <a:srgbClr val="FF0000"/>
                </a:solidFill>
              </a:rPr>
              <a:t>January 15, 1929</a:t>
            </a:r>
            <a:r>
              <a:rPr lang="en-US" sz="2000" smtClean="0"/>
              <a:t>&lt;/Date&gt; –  &lt;Date&gt; </a:t>
            </a:r>
            <a:r>
              <a:rPr lang="en-US" sz="2000" smtClean="0">
                <a:solidFill>
                  <a:srgbClr val="FF0000"/>
                </a:solidFill>
              </a:rPr>
              <a:t>April 4, 1968</a:t>
            </a:r>
            <a:r>
              <a:rPr lang="en-US" sz="2000" smtClean="0"/>
              <a:t>&lt;/Date&gt;) was the most…</a:t>
            </a:r>
          </a:p>
          <a:p>
            <a:pPr>
              <a:spcBef>
                <a:spcPct val="0"/>
              </a:spcBef>
            </a:pPr>
            <a:endParaRPr lang="en-US" sz="2000" smtClean="0"/>
          </a:p>
          <a:p>
            <a:pPr>
              <a:spcBef>
                <a:spcPct val="0"/>
              </a:spcBef>
            </a:pPr>
            <a:r>
              <a:rPr lang="en-US" sz="2000" smtClean="0"/>
              <a:t>&lt;Person&gt; </a:t>
            </a:r>
            <a:r>
              <a:rPr lang="en-US" sz="2000" smtClean="0">
                <a:solidFill>
                  <a:srgbClr val="FF0000"/>
                </a:solidFill>
              </a:rPr>
              <a:t>Martin Luther King, Jr.</a:t>
            </a:r>
            <a:r>
              <a:rPr lang="en-US" sz="2000" smtClean="0"/>
              <a:t> &lt;/Person&gt;, was born on &lt;Date&gt; </a:t>
            </a:r>
            <a:r>
              <a:rPr lang="en-US" sz="2000" smtClean="0">
                <a:solidFill>
                  <a:srgbClr val="FF0000"/>
                </a:solidFill>
              </a:rPr>
              <a:t>January 15, 1929</a:t>
            </a:r>
            <a:r>
              <a:rPr lang="en-US" sz="2000" smtClean="0"/>
              <a:t> &lt;/Date&gt;, in &lt;GPE&gt; </a:t>
            </a:r>
            <a:r>
              <a:rPr lang="en-US" sz="2000" smtClean="0">
                <a:solidFill>
                  <a:srgbClr val="FF0000"/>
                </a:solidFill>
              </a:rPr>
              <a:t>Atlanta, Georgia</a:t>
            </a:r>
            <a:r>
              <a:rPr lang="en-US" sz="2000" smtClean="0"/>
              <a:t> &lt;/GPE&gt;.</a:t>
            </a:r>
          </a:p>
          <a:p>
            <a:pPr>
              <a:spcBef>
                <a:spcPct val="0"/>
              </a:spcBef>
            </a:pPr>
            <a:endParaRPr lang="en-US" sz="2000" smtClean="0"/>
          </a:p>
          <a:p>
            <a:pPr>
              <a:spcBef>
                <a:spcPct val="0"/>
              </a:spcBef>
            </a:pPr>
            <a:r>
              <a:rPr lang="en-US" sz="2000" smtClean="0"/>
              <a:t>Take the token sequence that includes the tags of interest + some context (2 tokens before and 2 tokens after)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mtClean="0"/>
          </a:p>
        </p:txBody>
      </p:sp>
      <p:sp>
        <p:nvSpPr>
          <p:cNvPr id="35844" name="Line 8"/>
          <p:cNvSpPr>
            <a:spLocks noChangeShapeType="1"/>
          </p:cNvSpPr>
          <p:nvPr/>
        </p:nvSpPr>
        <p:spPr bwMode="auto">
          <a:xfrm>
            <a:off x="457200" y="1066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11380130-42A4-4BDE-8814-02BDE45DEB99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18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789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Convert to Patterns: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&lt;Target_Person&gt;</a:t>
            </a:r>
            <a:r>
              <a:rPr lang="en-US" smtClean="0"/>
              <a:t> </a:t>
            </a:r>
            <a:r>
              <a:rPr lang="en-US" smtClean="0">
                <a:solidFill>
                  <a:srgbClr val="FF3300"/>
                </a:solidFill>
              </a:rPr>
              <a:t>(&lt;Target_Date&gt;</a:t>
            </a:r>
            <a:r>
              <a:rPr lang="en-US" smtClean="0"/>
              <a:t> –  </a:t>
            </a:r>
            <a:r>
              <a:rPr lang="en-US" smtClean="0">
                <a:solidFill>
                  <a:srgbClr val="FF3300"/>
                </a:solidFill>
              </a:rPr>
              <a:t>&lt;Date&gt;)</a:t>
            </a:r>
            <a:r>
              <a:rPr lang="en-US" smtClean="0"/>
              <a:t> was the</a:t>
            </a:r>
          </a:p>
          <a:p>
            <a:r>
              <a:rPr lang="en-US" smtClean="0">
                <a:solidFill>
                  <a:srgbClr val="FF3300"/>
                </a:solidFill>
              </a:rPr>
              <a:t>&lt;Target_Person&gt;</a:t>
            </a:r>
            <a:r>
              <a:rPr lang="en-US" smtClean="0"/>
              <a:t> , was born on </a:t>
            </a:r>
            <a:r>
              <a:rPr lang="en-US" smtClean="0">
                <a:solidFill>
                  <a:srgbClr val="FF3300"/>
                </a:solidFill>
              </a:rPr>
              <a:t>&lt;Target_Date&gt;,</a:t>
            </a:r>
            <a:r>
              <a:rPr lang="en-US" smtClean="0"/>
              <a:t> in</a:t>
            </a:r>
          </a:p>
          <a:p>
            <a:r>
              <a:rPr lang="en-US" smtClean="0"/>
              <a:t>Remove more specific patterns – if there is a pattern that contains another pattern, take the smallest &gt; k tokens. </a:t>
            </a:r>
          </a:p>
          <a:p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</a:t>
            </a:r>
            <a:r>
              <a:rPr lang="en-US" smtClean="0">
                <a:solidFill>
                  <a:srgbClr val="FF3300"/>
                </a:solidFill>
              </a:rPr>
              <a:t>&lt;Target_Person&gt;</a:t>
            </a:r>
            <a:r>
              <a:rPr lang="en-US" smtClean="0"/>
              <a:t> , was born on </a:t>
            </a:r>
            <a:r>
              <a:rPr lang="en-US" smtClean="0">
                <a:solidFill>
                  <a:srgbClr val="FF3300"/>
                </a:solidFill>
              </a:rPr>
              <a:t>&lt;Target_Date&gt;</a:t>
            </a:r>
          </a:p>
          <a:p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</a:t>
            </a:r>
            <a:r>
              <a:rPr lang="en-US" smtClean="0">
                <a:solidFill>
                  <a:srgbClr val="FF3300"/>
                </a:solidFill>
              </a:rPr>
              <a:t>&lt;Target_Person&gt;</a:t>
            </a:r>
            <a:r>
              <a:rPr lang="en-US" smtClean="0"/>
              <a:t> </a:t>
            </a:r>
            <a:r>
              <a:rPr lang="en-US" smtClean="0">
                <a:solidFill>
                  <a:srgbClr val="FF3300"/>
                </a:solidFill>
              </a:rPr>
              <a:t>(&lt;Target_Date&gt;</a:t>
            </a:r>
            <a:r>
              <a:rPr lang="en-US" smtClean="0"/>
              <a:t> –  </a:t>
            </a:r>
            <a:r>
              <a:rPr lang="en-US" smtClean="0">
                <a:solidFill>
                  <a:srgbClr val="FF3300"/>
                </a:solidFill>
              </a:rPr>
              <a:t>&lt;Date</a:t>
            </a:r>
            <a:r>
              <a:rPr lang="en-US" smtClean="0"/>
              <a:t>&gt;)</a:t>
            </a:r>
          </a:p>
          <a:p>
            <a:r>
              <a:rPr lang="en-US" smtClean="0"/>
              <a:t>Finally, verify the patterns manually to remove irrelevant patterns. </a:t>
            </a:r>
          </a:p>
          <a:p>
            <a:endParaRPr lang="en-US" smtClean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57200" y="1066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81A909C8-4BF1-4089-A86F-A1A4505C1BDF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19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993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Sample Patterns</a:t>
            </a:r>
          </a:p>
        </p:txBody>
      </p:sp>
      <p:sp>
        <p:nvSpPr>
          <p:cNvPr id="39939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502 distinct place-of-birth patterns: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600	&lt;Target_Person&gt; was born in &lt;Target_GPE&gt;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169	&lt;Target_Person&gt; ( born &lt;Date&gt; in &lt;Target_GPE&gt; 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44	Born in &lt;Target_GPE&gt; , &lt;Target_Person&gt;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10	&lt;Target_Person&gt; was a native &lt;Target_GPE&gt;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10	&lt;Target_Person&gt; 's hometown of &lt;Target_GPE&gt;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		&lt;Target_Person&gt; was baptized in &lt;Target_GPE&gt;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291 distinct date-of-death patterns: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770	&lt;Target_Person&gt; ( &lt;Date&gt; - &lt;Target_Date&gt; 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92	&lt;Target_Person&gt; died on &lt;Target_Date&gt;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19	&lt;Target_Person&gt; &lt;Date&gt; - &lt;Target_Date&gt;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16 	&lt;Target_Person&gt; died in &lt;GPE&gt; on &lt;Target_Date&gt;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3		&lt; Target_Person&gt; passed away on &lt; Target_Date 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		&lt; Target_Person&gt; committed suicide on &lt;Target_Date&gt;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Information Extraction (IE) -- Task</a:t>
            </a: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Idea: ‘extract’ or tag particular types of information from arbitrary text or transcribed speech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EC814599-514A-4771-B7C7-E6345FB30B24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20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198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Biography as an IE task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This approach is good for the consistently annotated fields in Wikipedia: place of birth, date of birth, place of death, date of death</a:t>
            </a:r>
          </a:p>
          <a:p>
            <a:r>
              <a:rPr lang="en-US" smtClean="0"/>
              <a:t>Not all fields of interests are annotated, a different approach is needed to cover the rest of the slots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01D6CF57-0C8C-44D8-BA74-9782BB2A409B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21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403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Bouncing between Wikipedia and Google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Use one seed tuple only:</a:t>
            </a:r>
          </a:p>
          <a:p>
            <a:pPr lvl="1"/>
            <a:r>
              <a:rPr lang="en-US" smtClean="0"/>
              <a:t>&lt;Target Person&gt; and &lt;Target field&gt;</a:t>
            </a:r>
          </a:p>
          <a:p>
            <a:pPr lvl="2"/>
            <a:r>
              <a:rPr lang="en-US" smtClean="0"/>
              <a:t>Google: “Arafat” “civil engineering”, we get: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5986420B-8D57-4714-912A-B14187F7758B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22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4608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30188"/>
            <a:ext cx="6477000" cy="662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CC1EFDF6-C81E-4F17-A670-972F3B98B0C9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23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813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Bouncing between Wikipedia and Google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Use one seed tuple only:</a:t>
            </a:r>
          </a:p>
          <a:p>
            <a:pPr lvl="1"/>
            <a:r>
              <a:rPr lang="en-US" smtClean="0"/>
              <a:t>&lt;my person&gt; and &lt;target field&gt;</a:t>
            </a:r>
          </a:p>
          <a:p>
            <a:pPr lvl="2"/>
            <a:r>
              <a:rPr lang="en-US" smtClean="0"/>
              <a:t>Google: “Arafat” “civil engineering”, we get:</a:t>
            </a:r>
          </a:p>
          <a:p>
            <a:pPr lvl="3"/>
            <a:r>
              <a:rPr lang="en-US" smtClean="0"/>
              <a:t>Arafat graduated with a bachelor’s degree in civil engineering </a:t>
            </a:r>
          </a:p>
          <a:p>
            <a:pPr lvl="3"/>
            <a:r>
              <a:rPr lang="en-US" smtClean="0"/>
              <a:t>Arafat studied civil engineering </a:t>
            </a:r>
          </a:p>
          <a:p>
            <a:pPr lvl="3"/>
            <a:r>
              <a:rPr lang="en-US" smtClean="0"/>
              <a:t>Arafat, a civil engineering student</a:t>
            </a:r>
          </a:p>
          <a:p>
            <a:pPr lvl="3"/>
            <a:r>
              <a:rPr lang="en-US" smtClean="0"/>
              <a:t>…</a:t>
            </a:r>
          </a:p>
          <a:p>
            <a:pPr lvl="2"/>
            <a:r>
              <a:rPr lang="en-US" smtClean="0"/>
              <a:t>Using these snippets, corresponding patterns are created, then filtered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662B2BE7-2561-4015-AA21-DB9B004C0CC9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24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Bouncing between Wikipedia and Google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Use one seed tuple only: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&lt;my person&gt; and &lt;target field&gt;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Google: “Arafat” “civil engineering”, we get: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Arafat </a:t>
            </a:r>
            <a:r>
              <a:rPr lang="en-US" sz="1800" smtClean="0">
                <a:solidFill>
                  <a:srgbClr val="FF3300"/>
                </a:solidFill>
              </a:rPr>
              <a:t>graduated with a bachelor’s degree in</a:t>
            </a:r>
            <a:r>
              <a:rPr lang="en-US" sz="1800" smtClean="0"/>
              <a:t> civil engineering 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Arafat studied civil engineering 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Arafat, a civil engineering student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…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Using these snippets, corresponding patterns are created, then filtered out manually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Due to time limitation the automatic filter was not completed.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To get more seed tuples, go to Wikipedia biography pages only and search for:  </a:t>
            </a:r>
          </a:p>
          <a:p>
            <a:pPr lvl="3">
              <a:lnSpc>
                <a:spcPct val="80000"/>
              </a:lnSpc>
            </a:pPr>
            <a:r>
              <a:rPr lang="en-US" sz="1800" smtClean="0">
                <a:solidFill>
                  <a:srgbClr val="FF3300"/>
                </a:solidFill>
              </a:rPr>
              <a:t>“graduated with a bachelor’s degree in”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We get: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CDE1944D-93BD-4C97-B8DB-C321BE17D27B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25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7772400" cy="656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D35CC5BC-28EC-40ED-99E3-0BA6ACC439F7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26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427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Bouncing between Wikipedia and Google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New seed tuples: </a:t>
            </a:r>
          </a:p>
          <a:p>
            <a:pPr lvl="1"/>
            <a:r>
              <a:rPr lang="en-US" smtClean="0"/>
              <a:t>“Burnie Thompson” “political science“</a:t>
            </a:r>
          </a:p>
          <a:p>
            <a:pPr lvl="1"/>
            <a:r>
              <a:rPr lang="en-US" smtClean="0"/>
              <a:t>“Henrey Luke” “Environment Studies”</a:t>
            </a:r>
          </a:p>
          <a:p>
            <a:pPr lvl="1"/>
            <a:r>
              <a:rPr lang="en-US" smtClean="0"/>
              <a:t>“Erin Crocker” “industrial and management engineering”</a:t>
            </a:r>
          </a:p>
          <a:p>
            <a:pPr lvl="1"/>
            <a:r>
              <a:rPr lang="en-US" smtClean="0"/>
              <a:t>“Denise Bode” “political science”</a:t>
            </a:r>
          </a:p>
          <a:p>
            <a:pPr lvl="1"/>
            <a:r>
              <a:rPr lang="en-US" smtClean="0"/>
              <a:t>…</a:t>
            </a:r>
          </a:p>
          <a:p>
            <a:r>
              <a:rPr lang="en-US" smtClean="0"/>
              <a:t>Go back to Google and repeat the process to get more seed patterns!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04B0268F-7B2C-42D9-B977-3F1444671502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27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632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Bouncing between Wikipedia and Google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This approach works well for a few fields such as: education, publication, immediate family members, and party or other organization affiliations</a:t>
            </a:r>
          </a:p>
          <a:p>
            <a:r>
              <a:rPr lang="en-US" smtClean="0"/>
              <a:t>Does not provide good patterns for some of the fields, such as: Religion, Ethnic or tribal affiliations, and Previous domiciles) – lots of noise </a:t>
            </a:r>
          </a:p>
          <a:p>
            <a:r>
              <a:rPr lang="en-US" smtClean="0"/>
              <a:t>Why is `bouncing’ better than using only one corpus?</a:t>
            </a:r>
          </a:p>
          <a:p>
            <a:r>
              <a:rPr lang="en-US" smtClean="0"/>
              <a:t>What if none of the patterns match? -- Back-off strategy…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1FBB769A-9C19-4FCF-9513-36445FE92B9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837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Biographical-Sentence Classifier </a:t>
            </a:r>
            <a:br>
              <a:rPr lang="en-US" smtClean="0"/>
            </a:br>
            <a:r>
              <a:rPr lang="en-US" sz="2400" smtClean="0"/>
              <a:t>(Biadsy, et al., 2008)</a:t>
            </a:r>
            <a:r>
              <a:rPr lang="en-US" smtClean="0"/>
              <a:t> 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Train a binary classifier to identify biographical sentences</a:t>
            </a:r>
          </a:p>
          <a:p>
            <a:r>
              <a:rPr lang="en-US" smtClean="0"/>
              <a:t>Manually annotating a large corpus of biographical and non-biographical information (e.g., Zhou et al., 2004) is labor intensive</a:t>
            </a:r>
          </a:p>
          <a:p>
            <a:r>
              <a:rPr lang="en-US" smtClean="0"/>
              <a:t>Our approach: collect biographical and non-biographical corpora automatically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36B74585-C2E9-4CC6-8690-7029F6DC69E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041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Training Data: A Biographical Corpus from Wikipedia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sym typeface="Wingdings" pitchFamily="2" charset="2"/>
              </a:rPr>
              <a:t>Utilize Wikipedia biographies</a:t>
            </a:r>
            <a:endParaRPr lang="en-US" smtClean="0"/>
          </a:p>
          <a:p>
            <a:r>
              <a:rPr lang="en-US" smtClean="0"/>
              <a:t>Extract 17K biographies from xml version of Wikipedia</a:t>
            </a:r>
          </a:p>
          <a:p>
            <a:r>
              <a:rPr lang="en-US" smtClean="0"/>
              <a:t>Apply simple text processing techniques to clean up the text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Named Entity Tagger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Identify types and boundaries of named entity</a:t>
            </a:r>
          </a:p>
          <a:p>
            <a:r>
              <a:rPr lang="en-US" smtClean="0"/>
              <a:t>For example: </a:t>
            </a:r>
          </a:p>
          <a:p>
            <a:pPr lvl="1"/>
            <a:r>
              <a:rPr lang="en-US" smtClean="0"/>
              <a:t>Alexander Mackenzie , (January 28, 1822 - April 17, 1892), a building contractor and writer, was the second Prime Minister of Canada from ….</a:t>
            </a:r>
          </a:p>
          <a:p>
            <a:pPr lvl="1"/>
            <a:r>
              <a:rPr lang="en-US" sz="1600" smtClean="0">
                <a:solidFill>
                  <a:srgbClr val="FF0000"/>
                </a:solidFill>
              </a:rPr>
              <a:t>&lt;</a:t>
            </a:r>
            <a:r>
              <a:rPr lang="en-US" sz="2400" smtClean="0">
                <a:solidFill>
                  <a:srgbClr val="FF0000"/>
                </a:solidFill>
              </a:rPr>
              <a:t>PERSON&gt;</a:t>
            </a:r>
            <a:r>
              <a:rPr lang="en-US" sz="2400" b="1" smtClean="0">
                <a:solidFill>
                  <a:srgbClr val="558ED5"/>
                </a:solidFill>
              </a:rPr>
              <a:t>Alexander Mackenzie</a:t>
            </a:r>
            <a:r>
              <a:rPr lang="en-US" sz="2400" smtClean="0">
                <a:solidFill>
                  <a:srgbClr val="FF0000"/>
                </a:solidFill>
              </a:rPr>
              <a:t>&lt;/PERSON&gt; </a:t>
            </a:r>
            <a:r>
              <a:rPr lang="en-US" sz="2400" smtClean="0"/>
              <a:t>, (</a:t>
            </a:r>
            <a:r>
              <a:rPr lang="en-US" sz="2400" smtClean="0">
                <a:solidFill>
                  <a:srgbClr val="FF0000"/>
                </a:solidFill>
              </a:rPr>
              <a:t>&lt;TIMEX &gt;</a:t>
            </a:r>
            <a:r>
              <a:rPr lang="en-US" sz="2400" b="1" smtClean="0">
                <a:solidFill>
                  <a:srgbClr val="558ED5"/>
                </a:solidFill>
              </a:rPr>
              <a:t>January 28, 1822 </a:t>
            </a:r>
            <a:r>
              <a:rPr lang="en-US" sz="2400" smtClean="0">
                <a:solidFill>
                  <a:srgbClr val="FF0000"/>
                </a:solidFill>
              </a:rPr>
              <a:t>&lt;TIMEX&gt; </a:t>
            </a:r>
            <a:r>
              <a:rPr lang="en-US" sz="2400" smtClean="0"/>
              <a:t>- </a:t>
            </a:r>
            <a:r>
              <a:rPr lang="en-US" sz="2400" smtClean="0">
                <a:solidFill>
                  <a:srgbClr val="FF0000"/>
                </a:solidFill>
              </a:rPr>
              <a:t>&lt;TIMEX&gt;</a:t>
            </a:r>
            <a:r>
              <a:rPr lang="en-US" sz="2400" b="1" smtClean="0">
                <a:solidFill>
                  <a:srgbClr val="558ED5"/>
                </a:solidFill>
              </a:rPr>
              <a:t>April 17, 1892</a:t>
            </a:r>
            <a:r>
              <a:rPr lang="en-US" sz="2400" smtClean="0">
                <a:solidFill>
                  <a:srgbClr val="FF0000"/>
                </a:solidFill>
              </a:rPr>
              <a:t>&lt;/TIMEX&gt;</a:t>
            </a:r>
            <a:r>
              <a:rPr lang="en-US" sz="2400" smtClean="0"/>
              <a:t>), a building contractor and writer, was the second Prime Minister of </a:t>
            </a:r>
            <a:r>
              <a:rPr lang="en-US" sz="2400" smtClean="0">
                <a:solidFill>
                  <a:srgbClr val="FF0000"/>
                </a:solidFill>
              </a:rPr>
              <a:t>&lt;GPE&gt;</a:t>
            </a:r>
            <a:r>
              <a:rPr lang="en-US" sz="2400" b="1" smtClean="0">
                <a:solidFill>
                  <a:srgbClr val="558ED5"/>
                </a:solidFill>
              </a:rPr>
              <a:t>Canada</a:t>
            </a:r>
            <a:r>
              <a:rPr lang="en-US" sz="2400" smtClean="0">
                <a:solidFill>
                  <a:srgbClr val="FF0000"/>
                </a:solidFill>
              </a:rPr>
              <a:t>&lt;/GPE&gt;</a:t>
            </a:r>
            <a:r>
              <a:rPr lang="en-US" sz="2400" smtClean="0">
                <a:solidFill>
                  <a:srgbClr val="558ED5"/>
                </a:solidFill>
              </a:rPr>
              <a:t> </a:t>
            </a:r>
            <a:r>
              <a:rPr lang="en-US" sz="2400" smtClean="0"/>
              <a:t>from ….</a:t>
            </a:r>
            <a:endParaRPr lang="en-US" sz="2400" smtClean="0">
              <a:sym typeface="Wingdings" pitchFamily="2" charset="2"/>
            </a:endParaRPr>
          </a:p>
          <a:p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81200"/>
            <a:ext cx="73564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246C6E3C-1940-4B8E-8F01-1F1A0148BCD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Constructing the Biographical Corpus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Identify the subject of each biography</a:t>
            </a:r>
          </a:p>
          <a:p>
            <a:endParaRPr lang="en-US" smtClean="0"/>
          </a:p>
          <a:p>
            <a:r>
              <a:rPr lang="en-US" smtClean="0"/>
              <a:t>Run NYU’s ACE system to tag NEs and do coreference resolution (Grishman et al., 2005)</a:t>
            </a:r>
          </a:p>
          <a:p>
            <a:pPr lvl="1"/>
            <a:endParaRPr lang="en-US" smtClean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219200" y="1905000"/>
            <a:ext cx="1535113" cy="514350"/>
          </a:xfrm>
          <a:prstGeom prst="ellipse">
            <a:avLst/>
          </a:prstGeom>
          <a:solidFill>
            <a:schemeClr val="accent1">
              <a:alpha val="2196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defTabSz="457200"/>
            <a:endParaRPr lang="en-US" sz="18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06851484-DBCD-4182-BC8B-BB639404C60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451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Constructing the Biographical Corpus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Replace each NE by its tag type and subtype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8600" y="2667000"/>
            <a:ext cx="8686800" cy="19304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28575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/>
          <a:lstStyle/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In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September 1951</a:t>
            </a:r>
            <a:r>
              <a:rPr lang="en-US" sz="2000" dirty="0">
                <a:latin typeface="+mn-lt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King </a:t>
            </a:r>
            <a:r>
              <a:rPr lang="en-US" sz="2000" dirty="0">
                <a:latin typeface="+mn-lt"/>
              </a:rPr>
              <a:t>began his doctoral studies In theology at 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Boston University.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+mn-lt"/>
            </a:endParaRP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In </a:t>
            </a:r>
            <a:r>
              <a:rPr lang="en-US" sz="2000" b="1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[TIMEX]</a:t>
            </a:r>
            <a:r>
              <a:rPr lang="en-US" sz="2000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[</a:t>
            </a:r>
            <a:r>
              <a:rPr lang="en-US" sz="2000" b="1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PER_ Individual]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 began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[TARGET_HIS]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 doctoral studies 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In theology at </a:t>
            </a:r>
            <a:r>
              <a:rPr lang="en-US" sz="2000" b="1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[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sym typeface="Wingdings" pitchFamily="-65" charset="2"/>
              </a:rPr>
              <a:t>ORG_Educational</a:t>
            </a:r>
            <a:r>
              <a:rPr lang="en-US" sz="2000" b="1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]</a:t>
            </a:r>
            <a:r>
              <a:rPr lang="en-US" sz="2000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. 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B1909092-1B27-4BB2-BB6F-D8A1CDEB91D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656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Constructing the Biographical Corpus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Replace each NE by its tag type and subtype</a:t>
            </a:r>
          </a:p>
          <a:p>
            <a:r>
              <a:rPr lang="en-US" smtClean="0"/>
              <a:t>Non-pronominal referring expression that is coreferential with the target person is replaced by </a:t>
            </a:r>
            <a:r>
              <a:rPr lang="en-US" smtClean="0">
                <a:solidFill>
                  <a:srgbClr val="FF3300"/>
                </a:solidFill>
              </a:rPr>
              <a:t>[TARGET_PER]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3505200"/>
            <a:ext cx="8686800" cy="19304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28575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/>
          <a:lstStyle/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In September 1951,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King </a:t>
            </a:r>
            <a:r>
              <a:rPr lang="en-US" sz="2000" dirty="0">
                <a:latin typeface="+mn-lt"/>
              </a:rPr>
              <a:t>began his doctoral studies In theology at 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Boston University.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+mn-lt"/>
            </a:endParaRP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In </a:t>
            </a:r>
            <a:r>
              <a:rPr lang="en-US" sz="2000" b="1" dirty="0">
                <a:latin typeface="+mn-lt"/>
                <a:sym typeface="Wingdings" pitchFamily="-65" charset="2"/>
              </a:rPr>
              <a:t>[TIMEX]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[TARGET_PER]</a:t>
            </a:r>
            <a:r>
              <a:rPr lang="en-US" sz="2000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began </a:t>
            </a:r>
            <a:r>
              <a:rPr lang="en-US" sz="2000" b="1" dirty="0">
                <a:solidFill>
                  <a:srgbClr val="000000"/>
                </a:solidFill>
                <a:latin typeface="+mn-lt"/>
              </a:rPr>
              <a:t>[TARGET_HIS]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 doctoral studies 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In theology at </a:t>
            </a:r>
            <a:r>
              <a:rPr lang="en-US" sz="2000" b="1" dirty="0">
                <a:latin typeface="+mn-lt"/>
                <a:sym typeface="Wingdings" pitchFamily="-65" charset="2"/>
              </a:rPr>
              <a:t>[</a:t>
            </a:r>
            <a:r>
              <a:rPr lang="en-US" sz="2000" b="1" dirty="0" err="1">
                <a:latin typeface="+mn-lt"/>
                <a:sym typeface="Wingdings" pitchFamily="-65" charset="2"/>
              </a:rPr>
              <a:t>ORG_Educational</a:t>
            </a:r>
            <a:r>
              <a:rPr lang="en-US" sz="2000" b="1" dirty="0">
                <a:latin typeface="+mn-lt"/>
                <a:sym typeface="Wingdings" pitchFamily="-65" charset="2"/>
              </a:rPr>
              <a:t>]</a:t>
            </a:r>
            <a:r>
              <a:rPr lang="en-US" sz="2000" dirty="0">
                <a:latin typeface="+mn-lt"/>
                <a:sym typeface="Wingdings" pitchFamily="-65" charset="2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. 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1B0A7A21-CF35-47E8-9D37-D1BFF3AB93E8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861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Constructing the Biographical Corpus</a:t>
            </a:r>
          </a:p>
        </p:txBody>
      </p:sp>
      <p:sp>
        <p:nvSpPr>
          <p:cNvPr id="68611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Replace each NE by its tag type and subtype</a:t>
            </a:r>
          </a:p>
          <a:p>
            <a:r>
              <a:rPr lang="en-US" smtClean="0"/>
              <a:t>Non-pronominal referring expression that is coreferential with the target person is replaced by </a:t>
            </a:r>
            <a:r>
              <a:rPr lang="en-US" smtClean="0">
                <a:solidFill>
                  <a:srgbClr val="FF3300"/>
                </a:solidFill>
              </a:rPr>
              <a:t>[TARGET_PER]</a:t>
            </a:r>
          </a:p>
          <a:p>
            <a:r>
              <a:rPr lang="en-US" smtClean="0"/>
              <a:t>Every pronoun P that refers to the target person is replaced by </a:t>
            </a:r>
            <a:r>
              <a:rPr lang="en-US" smtClean="0">
                <a:solidFill>
                  <a:srgbClr val="FF3300"/>
                </a:solidFill>
              </a:rPr>
              <a:t>[TARGET_P],</a:t>
            </a:r>
            <a:r>
              <a:rPr lang="en-US" smtClean="0"/>
              <a:t> where P is the pronoun replaced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800600"/>
            <a:ext cx="8686800" cy="19304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28575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/>
          <a:lstStyle/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In September 1951, King began his doctoral studies In theology at 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Boston University.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+mn-lt"/>
            </a:endParaRP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In </a:t>
            </a:r>
            <a:r>
              <a:rPr lang="en-US" sz="2000" b="1" dirty="0">
                <a:latin typeface="+mn-lt"/>
                <a:sym typeface="Wingdings" pitchFamily="-65" charset="2"/>
              </a:rPr>
              <a:t>[TIMEX]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, </a:t>
            </a:r>
            <a:r>
              <a:rPr lang="en-US" sz="2000" b="1" dirty="0">
                <a:latin typeface="+mn-lt"/>
                <a:sym typeface="Wingdings" pitchFamily="-65" charset="2"/>
              </a:rPr>
              <a:t>[TARGET_PER]</a:t>
            </a:r>
            <a:r>
              <a:rPr lang="en-US" sz="2000" dirty="0">
                <a:latin typeface="+mn-lt"/>
                <a:sym typeface="Wingdings" pitchFamily="-65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began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[TARGET_HIS]</a:t>
            </a:r>
            <a:r>
              <a:rPr lang="en-US" sz="2000" b="1" dirty="0">
                <a:solidFill>
                  <a:srgbClr val="FF0000"/>
                </a:solidFill>
                <a:latin typeface="+mn-lt"/>
                <a:sym typeface="Wingdings" pitchFamily="-65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doctoral studies </a:t>
            </a:r>
          </a:p>
          <a:p>
            <a:pPr lvl="1" defTabSz="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In theology at </a:t>
            </a:r>
            <a:r>
              <a:rPr lang="en-US" sz="2000" b="1" dirty="0">
                <a:latin typeface="+mn-lt"/>
                <a:sym typeface="Wingdings" pitchFamily="-65" charset="2"/>
              </a:rPr>
              <a:t>[</a:t>
            </a:r>
            <a:r>
              <a:rPr lang="en-US" sz="2000" b="1" dirty="0" err="1">
                <a:latin typeface="+mn-lt"/>
                <a:sym typeface="Wingdings" pitchFamily="-65" charset="2"/>
              </a:rPr>
              <a:t>ORG_Educational</a:t>
            </a:r>
            <a:r>
              <a:rPr lang="en-US" sz="2000" b="1" dirty="0">
                <a:latin typeface="+mn-lt"/>
                <a:sym typeface="Wingdings" pitchFamily="-65" charset="2"/>
              </a:rPr>
              <a:t>]</a:t>
            </a:r>
            <a:r>
              <a:rPr lang="en-US" sz="2000" dirty="0">
                <a:latin typeface="+mn-lt"/>
                <a:sym typeface="Wingdings" pitchFamily="-65" charset="2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sym typeface="Wingdings" pitchFamily="-65" charset="2"/>
              </a:rPr>
              <a:t>. 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D96AF2C1-9E26-4EB1-908B-6D81D8F398E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065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Constructing the Biographical Corpus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Replace each NE by its tag type and subtype</a:t>
            </a:r>
          </a:p>
          <a:p>
            <a:r>
              <a:rPr lang="en-US" sz="2400" smtClean="0"/>
              <a:t>Non-pronominal referring expressions that are coreferential with the target person are replaced by </a:t>
            </a:r>
            <a:r>
              <a:rPr lang="en-US" sz="2400" smtClean="0">
                <a:solidFill>
                  <a:srgbClr val="FF3300"/>
                </a:solidFill>
              </a:rPr>
              <a:t>[TARGET_PER]</a:t>
            </a:r>
          </a:p>
          <a:p>
            <a:r>
              <a:rPr lang="en-US" sz="2400" smtClean="0"/>
              <a:t>Every pronoun P that refers to the target person is replaced by </a:t>
            </a:r>
            <a:r>
              <a:rPr lang="en-US" sz="2400" smtClean="0">
                <a:solidFill>
                  <a:srgbClr val="FF3300"/>
                </a:solidFill>
              </a:rPr>
              <a:t>[TARGET_P],</a:t>
            </a:r>
            <a:r>
              <a:rPr lang="en-US" sz="2400" smtClean="0"/>
              <a:t> where P is the pronoun replaced</a:t>
            </a:r>
          </a:p>
          <a:p>
            <a:r>
              <a:rPr lang="en-US" sz="2400" smtClean="0"/>
              <a:t>Sentences containing no reference to the target person are removed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0"/>
            <a:ext cx="8686800" cy="19304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285750" dist="139700" dir="2700000" algn="tl" rotWithShape="0">
              <a:srgbClr val="000000">
                <a:alpha val="43000"/>
              </a:srgbClr>
            </a:outerShdw>
          </a:effectLst>
        </p:spPr>
        <p:txBody>
          <a:bodyPr wrap="none"/>
          <a:lstStyle/>
          <a:p>
            <a:pPr lvl="1" defTabSz="457200">
              <a:lnSpc>
                <a:spcPct val="80000"/>
              </a:lnSpc>
              <a:defRPr/>
            </a:pPr>
            <a:endParaRPr lang="en-US" sz="2000"/>
          </a:p>
          <a:p>
            <a:pPr lvl="1" defTabSz="457200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/>
              <a:t>In September 1951, King began his doctoral studies In theology at </a:t>
            </a:r>
          </a:p>
          <a:p>
            <a:pPr lvl="1" defTabSz="457200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/>
              <a:t>Boston University.</a:t>
            </a:r>
          </a:p>
          <a:p>
            <a:pPr lvl="1" defTabSz="457200">
              <a:lnSpc>
                <a:spcPct val="80000"/>
              </a:lnSpc>
              <a:spcAft>
                <a:spcPts val="600"/>
              </a:spcAft>
              <a:defRPr/>
            </a:pPr>
            <a:endParaRPr lang="en-US" sz="2000"/>
          </a:p>
          <a:p>
            <a:pPr lvl="1" defTabSz="457200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In 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[TIMEX]</a:t>
            </a:r>
            <a:r>
              <a:rPr lang="en-US" sz="2000" b="1">
                <a:sym typeface="Wingdings" pitchFamily="2" charset="2"/>
              </a:rPr>
              <a:t> </a:t>
            </a: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, 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[TARGET_PER]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began </a:t>
            </a:r>
            <a:r>
              <a:rPr lang="en-US" sz="2000" b="1">
                <a:solidFill>
                  <a:srgbClr val="FF3300"/>
                </a:solidFill>
              </a:rPr>
              <a:t>[TARGET_HIS]</a:t>
            </a:r>
            <a:r>
              <a:rPr lang="en-US" sz="2000" b="1">
                <a:sym typeface="Wingdings" pitchFamily="2" charset="2"/>
              </a:rPr>
              <a:t> </a:t>
            </a: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doctoral studies </a:t>
            </a:r>
          </a:p>
          <a:p>
            <a:pPr lvl="1" defTabSz="457200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In theology at </a:t>
            </a:r>
            <a:r>
              <a:rPr lang="en-US" sz="2000" b="1">
                <a:solidFill>
                  <a:srgbClr val="FF3300"/>
                </a:solidFill>
                <a:sym typeface="Wingdings" pitchFamily="2" charset="2"/>
              </a:rPr>
              <a:t>[ORG_Educational]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. 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9B1C4767-90EF-4121-856E-5CA0766EE83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270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Constructing the Non-Biographical Corpus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English newswire articles in TDT4 used to represent non-biographical sentences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Run NYU’s ACE system on each article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Select a PERSON NE mention at random from all NEs in article to represent the target person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Exclude sentences with no reference to this target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Replace referring expressions and NEs as in biography corpus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7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7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CAC0E502-E789-4E04-B3E4-39BB59486D7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475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Biographical-Sentence Classifier 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Train a classifier on the biographical and non-biographical corpora</a:t>
            </a:r>
          </a:p>
          <a:p>
            <a:pPr lvl="1"/>
            <a:r>
              <a:rPr lang="en-US" smtClean="0"/>
              <a:t>Biographical corpus:</a:t>
            </a:r>
          </a:p>
          <a:p>
            <a:pPr lvl="2"/>
            <a:r>
              <a:rPr lang="en-US" smtClean="0"/>
              <a:t>30,002 sentences from Wikipedia </a:t>
            </a:r>
          </a:p>
          <a:p>
            <a:pPr lvl="2"/>
            <a:r>
              <a:rPr lang="en-US" smtClean="0"/>
              <a:t>2,108 sentences held out for testing</a:t>
            </a:r>
          </a:p>
          <a:p>
            <a:pPr lvl="1"/>
            <a:r>
              <a:rPr lang="en-US" smtClean="0"/>
              <a:t>Non-Biographical corpus: </a:t>
            </a:r>
          </a:p>
          <a:p>
            <a:pPr lvl="2"/>
            <a:r>
              <a:rPr lang="en-US" smtClean="0"/>
              <a:t>23,424 sentences from TDT4 </a:t>
            </a:r>
          </a:p>
          <a:p>
            <a:pPr lvl="2"/>
            <a:r>
              <a:rPr lang="en-US" smtClean="0"/>
              <a:t>2,108 sentences held out for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C872E850-B532-4C4C-A243-C4B4563A74B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680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Biographical-Sentence Classifier 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Features: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Frequency of [class /lexical]1-2-3 grams, e.g.: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[TARGET_PER] was born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[TARGET_HER] husband was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[TARGET_PER] said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Frequency of 1-2 grams of POS</a:t>
            </a:r>
          </a:p>
          <a:p>
            <a:pPr>
              <a:lnSpc>
                <a:spcPct val="80000"/>
              </a:lnSpc>
            </a:pPr>
            <a:r>
              <a:rPr lang="en-US" smtClean="0"/>
              <a:t>Chi-squared  (presence of ngram in biographical corpus vs. non-biographical) for feature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4FA006AF-937E-497F-9BB5-0CAA445E005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885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Classification Results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Experimented with three types of classifiers: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Note: Classifiers provide a confidence score for each classified sample</a:t>
            </a:r>
          </a:p>
        </p:txBody>
      </p:sp>
      <p:graphicFrame>
        <p:nvGraphicFramePr>
          <p:cNvPr id="55358" name="Group 62"/>
          <p:cNvGraphicFramePr>
            <a:graphicFrameLocks noGrp="1"/>
          </p:cNvGraphicFramePr>
          <p:nvPr>
            <p:ph sz="half" idx="4294967295"/>
          </p:nvPr>
        </p:nvGraphicFramePr>
        <p:xfrm>
          <a:off x="842962" y="2209799"/>
          <a:ext cx="8229600" cy="2133283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3505201"/>
                <a:gridCol w="2286000"/>
                <a:gridCol w="2438399"/>
              </a:tblGrid>
              <a:tr h="444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Classifier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Accuracy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F-Meassure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SVM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87.6%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0.87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M.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Naïve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Bayes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(MNB)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84.1%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0.84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C4.5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81.8%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0.82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ACBCC3FE-4163-4393-932F-3C2F7F14CFBA}" type="slidenum">
              <a:rPr lang="ar-SA" altLang="ja-JP" sz="1200">
                <a:solidFill>
                  <a:srgbClr val="898989"/>
                </a:solidFill>
                <a:cs typeface="Arial" charset="0"/>
              </a:rPr>
              <a:pPr algn="r" defTabSz="457200"/>
              <a:t>39</a:t>
            </a:fld>
            <a:endParaRPr lang="en-US" altLang="ja-JP" sz="1200">
              <a:solidFill>
                <a:srgbClr val="89898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089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Information extraction typically done via pattern-matching approaches</a:t>
            </a:r>
          </a:p>
          <a:p>
            <a:r>
              <a:rPr lang="en-US" smtClean="0"/>
              <a:t>Important</a:t>
            </a:r>
          </a:p>
          <a:p>
            <a:pPr lvl="1"/>
            <a:r>
              <a:rPr lang="en-US" smtClean="0"/>
              <a:t>Clever choice of corpora</a:t>
            </a:r>
          </a:p>
          <a:p>
            <a:pPr lvl="1"/>
            <a:r>
              <a:rPr lang="en-US" smtClean="0"/>
              <a:t>Automatic techniques for generating and evaluating patterns</a:t>
            </a:r>
          </a:p>
          <a:p>
            <a:pPr lvl="1"/>
            <a:r>
              <a:rPr lang="en-US" smtClean="0"/>
              <a:t>Importance of good text processing tools:  POS and NE taggers, chunkers, anaphora resolution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IE for Template Filling</a:t>
            </a:r>
            <a:br>
              <a:rPr lang="en-US" smtClean="0"/>
            </a:br>
            <a:r>
              <a:rPr lang="en-US" smtClean="0"/>
              <a:t>Relation Detection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Given a set of documents and a domain of interest, fill a table of required fields.</a:t>
            </a:r>
          </a:p>
          <a:p>
            <a:r>
              <a:rPr lang="en-US" smtClean="0"/>
              <a:t>For example: </a:t>
            </a:r>
          </a:p>
          <a:p>
            <a:pPr lvl="1"/>
            <a:r>
              <a:rPr lang="en-US" smtClean="0"/>
              <a:t>Number of car accidents per vehicle type and number of casualty in the accidents.</a:t>
            </a:r>
          </a:p>
          <a:p>
            <a:pPr lvl="1"/>
            <a:endParaRPr lang="en-US" smtClean="0"/>
          </a:p>
          <a:p>
            <a:pPr lvl="1"/>
            <a:endParaRPr lang="en-US" sz="2000" smtClean="0"/>
          </a:p>
          <a:p>
            <a:pPr lvl="1">
              <a:buFontTx/>
              <a:buNone/>
            </a:pPr>
            <a:endParaRPr lang="en-US" sz="20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4346575"/>
          <a:ext cx="6096000" cy="1292225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Vehicle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# accidents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# casualties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Weather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SUV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Rainy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Trucks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Sunny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 IE for Question Answering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Q: When was Gandhi born?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A:  October 2, 1869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Q: Where was Bill Clinton educated?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A: Georgetown University in Washington, D.C</a:t>
            </a:r>
            <a:r>
              <a:rPr lang="en-US" sz="2600" smtClean="0"/>
              <a:t>.</a:t>
            </a:r>
          </a:p>
          <a:p>
            <a:pPr>
              <a:lnSpc>
                <a:spcPct val="90000"/>
              </a:lnSpc>
            </a:pPr>
            <a:endParaRPr lang="en-US" sz="2600" smtClean="0"/>
          </a:p>
          <a:p>
            <a:pPr>
              <a:lnSpc>
                <a:spcPct val="90000"/>
              </a:lnSpc>
            </a:pPr>
            <a:r>
              <a:rPr lang="en-US" sz="2000" smtClean="0"/>
              <a:t>Q: What was the education of Yassir Arafat?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A: Civil Engineering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Q: What is the religion of Noam Chomsky?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A: Jewish </a:t>
            </a:r>
          </a:p>
          <a:p>
            <a:pPr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Approaches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defTabSz="457200">
              <a:buFont typeface="Calibri" pitchFamily="34" charset="0"/>
              <a:buAutoNum type="arabicPeriod"/>
            </a:pPr>
            <a:r>
              <a:rPr lang="en-US" smtClean="0"/>
              <a:t>Statistical Sequence Labeling</a:t>
            </a:r>
          </a:p>
          <a:p>
            <a:pPr marL="514350" indent="-514350" defTabSz="457200">
              <a:buFont typeface="Calibri" pitchFamily="34" charset="0"/>
              <a:buAutoNum type="arabicPeriod"/>
            </a:pPr>
            <a:r>
              <a:rPr lang="en-US" smtClean="0"/>
              <a:t>Supervised</a:t>
            </a:r>
          </a:p>
          <a:p>
            <a:pPr marL="514350" indent="-514350" defTabSz="457200">
              <a:buFont typeface="Calibri" pitchFamily="34" charset="0"/>
              <a:buAutoNum type="arabicPeriod"/>
            </a:pPr>
            <a:r>
              <a:rPr lang="en-US" smtClean="0"/>
              <a:t>Semi-Supervised and Bootstrapping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Approach for NER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42900" lvl="1" indent="-342900" defTabSz="457200">
              <a:lnSpc>
                <a:spcPct val="90000"/>
              </a:lnSpc>
              <a:buFont typeface="Arial" charset="0"/>
              <a:buChar char="•"/>
            </a:pPr>
            <a:r>
              <a:rPr lang="en-US" sz="1600" smtClean="0">
                <a:solidFill>
                  <a:srgbClr val="FF0000"/>
                </a:solidFill>
              </a:rPr>
              <a:t>&lt;PERSON&gt;</a:t>
            </a:r>
            <a:r>
              <a:rPr lang="en-US" sz="1600" b="1" smtClean="0">
                <a:solidFill>
                  <a:srgbClr val="558ED5"/>
                </a:solidFill>
              </a:rPr>
              <a:t>Alexander Mackenzie</a:t>
            </a:r>
            <a:r>
              <a:rPr lang="en-US" sz="1600" smtClean="0">
                <a:solidFill>
                  <a:srgbClr val="FF0000"/>
                </a:solidFill>
              </a:rPr>
              <a:t>&lt;/PERSON&gt; </a:t>
            </a:r>
            <a:r>
              <a:rPr lang="en-US" sz="1600" smtClean="0"/>
              <a:t>, (</a:t>
            </a:r>
            <a:r>
              <a:rPr lang="en-US" sz="1600" smtClean="0">
                <a:solidFill>
                  <a:srgbClr val="FF0000"/>
                </a:solidFill>
              </a:rPr>
              <a:t>&lt;TIMEX &gt;</a:t>
            </a:r>
            <a:r>
              <a:rPr lang="en-US" sz="1600" b="1" smtClean="0">
                <a:solidFill>
                  <a:srgbClr val="558ED5"/>
                </a:solidFill>
              </a:rPr>
              <a:t>January 28, 1822 </a:t>
            </a:r>
            <a:r>
              <a:rPr lang="en-US" sz="1600" smtClean="0">
                <a:solidFill>
                  <a:srgbClr val="FF0000"/>
                </a:solidFill>
              </a:rPr>
              <a:t>&lt;TIMEX&gt; </a:t>
            </a:r>
            <a:r>
              <a:rPr lang="en-US" sz="1600" smtClean="0"/>
              <a:t>- </a:t>
            </a:r>
            <a:r>
              <a:rPr lang="en-US" sz="1600" smtClean="0">
                <a:solidFill>
                  <a:srgbClr val="FF0000"/>
                </a:solidFill>
              </a:rPr>
              <a:t>&lt;TIMEX&gt;</a:t>
            </a:r>
            <a:r>
              <a:rPr lang="en-US" sz="1600" b="1" smtClean="0">
                <a:solidFill>
                  <a:srgbClr val="558ED5"/>
                </a:solidFill>
              </a:rPr>
              <a:t>April 17, 1892</a:t>
            </a:r>
            <a:r>
              <a:rPr lang="en-US" sz="1600" smtClean="0">
                <a:solidFill>
                  <a:srgbClr val="FF0000"/>
                </a:solidFill>
              </a:rPr>
              <a:t>&lt;/TIMEX&gt;</a:t>
            </a:r>
            <a:r>
              <a:rPr lang="en-US" sz="1600" smtClean="0"/>
              <a:t>), a building contractor and writer, was the second Prime Minister of </a:t>
            </a:r>
            <a:r>
              <a:rPr lang="en-US" sz="1600" smtClean="0">
                <a:solidFill>
                  <a:srgbClr val="FF0000"/>
                </a:solidFill>
              </a:rPr>
              <a:t>&lt;GPE&gt;</a:t>
            </a:r>
            <a:r>
              <a:rPr lang="en-US" sz="1600" b="1" smtClean="0">
                <a:solidFill>
                  <a:srgbClr val="558ED5"/>
                </a:solidFill>
              </a:rPr>
              <a:t>Canada</a:t>
            </a:r>
            <a:r>
              <a:rPr lang="en-US" sz="1600" smtClean="0">
                <a:solidFill>
                  <a:srgbClr val="FF0000"/>
                </a:solidFill>
              </a:rPr>
              <a:t>&lt;/GPE&gt;</a:t>
            </a:r>
            <a:r>
              <a:rPr lang="en-US" sz="1600" smtClean="0">
                <a:solidFill>
                  <a:srgbClr val="558ED5"/>
                </a:solidFill>
              </a:rPr>
              <a:t> </a:t>
            </a:r>
            <a:r>
              <a:rPr lang="en-US" sz="1600" smtClean="0"/>
              <a:t>from ….</a:t>
            </a:r>
            <a:endParaRPr lang="en-US" b="1" smtClean="0"/>
          </a:p>
          <a:p>
            <a:pPr defTabSz="457200">
              <a:lnSpc>
                <a:spcPct val="90000"/>
              </a:lnSpc>
            </a:pPr>
            <a:r>
              <a:rPr lang="en-US" b="1" smtClean="0"/>
              <a:t>Statistical sequence-labeling </a:t>
            </a:r>
            <a:r>
              <a:rPr lang="en-US" smtClean="0"/>
              <a:t>techniques approach can be used – similar to POS tagging.</a:t>
            </a:r>
          </a:p>
          <a:p>
            <a:pPr marL="342900" lvl="1" indent="-342900" defTabSz="457200">
              <a:lnSpc>
                <a:spcPct val="90000"/>
              </a:lnSpc>
            </a:pPr>
            <a:r>
              <a:rPr lang="en-US" smtClean="0"/>
              <a:t>Word-by-word sequence labeling</a:t>
            </a:r>
          </a:p>
          <a:p>
            <a:pPr marL="342900" lvl="1" indent="-342900" defTabSz="457200">
              <a:lnSpc>
                <a:spcPct val="90000"/>
              </a:lnSpc>
            </a:pPr>
            <a:r>
              <a:rPr lang="en-US" smtClean="0"/>
              <a:t>Example of Features:</a:t>
            </a:r>
          </a:p>
          <a:p>
            <a:pPr lvl="2" defTabSz="457200">
              <a:lnSpc>
                <a:spcPct val="90000"/>
              </a:lnSpc>
            </a:pPr>
            <a:r>
              <a:rPr lang="en-US" smtClean="0"/>
              <a:t>POS tags</a:t>
            </a:r>
          </a:p>
          <a:p>
            <a:pPr lvl="2" defTabSz="457200">
              <a:lnSpc>
                <a:spcPct val="90000"/>
              </a:lnSpc>
            </a:pPr>
            <a:r>
              <a:rPr lang="en-US" smtClean="0"/>
              <a:t>Syntactic constituents</a:t>
            </a:r>
          </a:p>
          <a:p>
            <a:pPr lvl="2" defTabSz="457200">
              <a:lnSpc>
                <a:spcPct val="90000"/>
              </a:lnSpc>
            </a:pPr>
            <a:r>
              <a:rPr lang="en-US" smtClean="0"/>
              <a:t>Shape features</a:t>
            </a:r>
          </a:p>
          <a:p>
            <a:pPr lvl="2" defTabSz="457200">
              <a:lnSpc>
                <a:spcPct val="90000"/>
              </a:lnSpc>
            </a:pPr>
            <a:r>
              <a:rPr lang="en-US" smtClean="0"/>
              <a:t>Presence in a named entity list</a:t>
            </a:r>
          </a:p>
          <a:p>
            <a:pPr lvl="2" defTabSz="457200">
              <a:lnSpc>
                <a:spcPct val="90000"/>
              </a:lnSpc>
            </a:pPr>
            <a:endParaRPr lang="en-US" smtClean="0"/>
          </a:p>
          <a:p>
            <a:pPr lvl="2" defTabSz="457200">
              <a:lnSpc>
                <a:spcPct val="90000"/>
              </a:lnSpc>
            </a:pPr>
            <a:endParaRPr lang="en-US" smtClean="0"/>
          </a:p>
          <a:p>
            <a:pPr lvl="2" defTabSz="457200">
              <a:lnSpc>
                <a:spcPct val="90000"/>
              </a:lnSpc>
            </a:pPr>
            <a:endParaRPr lang="en-US" smtClean="0"/>
          </a:p>
          <a:p>
            <a:pPr lvl="2" defTabSz="457200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Supervised Approach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Given a corpus of annotated relations between entities, train two classifiers: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 binary classifier: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Given a span of text and two entities 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Decide if there is a relationship between these two entities.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 classifier is trained to determine the types of relations exist between the entities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Features: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Types of two named entities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Bag-of-words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…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Pattern Matching for Relation Detection</a:t>
            </a:r>
            <a:br>
              <a:rPr lang="en-US" smtClean="0"/>
            </a:br>
            <a:endParaRPr lang="en-US" smtClean="0"/>
          </a:p>
        </p:txBody>
      </p:sp>
      <p:sp>
        <p:nvSpPr>
          <p:cNvPr id="23554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Patterns: </a:t>
            </a:r>
          </a:p>
          <a:p>
            <a:pPr lvl="2"/>
            <a:r>
              <a:rPr lang="en-US" sz="2000" smtClean="0"/>
              <a:t>“[CAR_TYPE] went out of control on [TIMEX], causing the death of [NUM] people”</a:t>
            </a:r>
          </a:p>
          <a:p>
            <a:pPr lvl="2"/>
            <a:r>
              <a:rPr lang="en-US" sz="2000" smtClean="0"/>
              <a:t>“[PERSON] was born in [GPE]”</a:t>
            </a:r>
          </a:p>
          <a:p>
            <a:pPr lvl="2"/>
            <a:r>
              <a:rPr lang="en-US" sz="2000" smtClean="0"/>
              <a:t>“[PERSON] was graduated from [FAC]”</a:t>
            </a:r>
          </a:p>
          <a:p>
            <a:pPr lvl="2"/>
            <a:r>
              <a:rPr lang="en-US" sz="2000" smtClean="0"/>
              <a:t>“[PERSON] was killed by &lt;X&gt;”</a:t>
            </a:r>
          </a:p>
          <a:p>
            <a:r>
              <a:rPr lang="en-US" sz="2400" smtClean="0"/>
              <a:t>Matching</a:t>
            </a:r>
          </a:p>
          <a:p>
            <a:pPr lvl="1"/>
            <a:r>
              <a:rPr lang="en-US" sz="2400" smtClean="0"/>
              <a:t>Exact matching </a:t>
            </a:r>
          </a:p>
          <a:p>
            <a:pPr lvl="2"/>
            <a:r>
              <a:rPr lang="en-US" sz="2000" smtClean="0"/>
              <a:t>Pros and Cons?</a:t>
            </a:r>
          </a:p>
          <a:p>
            <a:pPr lvl="1"/>
            <a:r>
              <a:rPr lang="en-US" sz="2400" smtClean="0"/>
              <a:t>Flexible matching (e.g., [X] was .* killed .* by [Y])</a:t>
            </a:r>
          </a:p>
          <a:p>
            <a:pPr lvl="2"/>
            <a:r>
              <a:rPr lang="en-US" sz="2000" smtClean="0"/>
              <a:t>Pros and Cons?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1791</Words>
  <Application>Microsoft Office PowerPoint</Application>
  <PresentationFormat>On-screen Show (4:3)</PresentationFormat>
  <Paragraphs>365</Paragraphs>
  <Slides>39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Times New Roman</vt:lpstr>
      <vt:lpstr>Arial</vt:lpstr>
      <vt:lpstr>Wingdings</vt:lpstr>
      <vt:lpstr>Calibri</vt:lpstr>
      <vt:lpstr>ＭＳ Ｐゴシック</vt:lpstr>
      <vt:lpstr>Tahoma</vt:lpstr>
      <vt:lpstr>Default Design</vt:lpstr>
      <vt:lpstr>Information Extraction</vt:lpstr>
      <vt:lpstr>Information Extraction (IE) -- Task</vt:lpstr>
      <vt:lpstr>Named Entity Tagger</vt:lpstr>
      <vt:lpstr>IE for Template Filling Relation Detection </vt:lpstr>
      <vt:lpstr> IE for Question Answering</vt:lpstr>
      <vt:lpstr>Approaches</vt:lpstr>
      <vt:lpstr>Approach for NER</vt:lpstr>
      <vt:lpstr>Supervised Approach</vt:lpstr>
      <vt:lpstr>Pattern Matching for Relation Detection </vt:lpstr>
      <vt:lpstr>Pattern Matching</vt:lpstr>
      <vt:lpstr>Semi-Supervised Approach AutoSlog-TS (Riloff, 1996) </vt:lpstr>
      <vt:lpstr>Bootstrapping</vt:lpstr>
      <vt:lpstr>TASK 12: (DARPA – GALE year 2)  PRODUCE A BIOGRAPHY OF [PERSON]. </vt:lpstr>
      <vt:lpstr>Biography – Two Approaches</vt:lpstr>
      <vt:lpstr>Biography patterns from Wikipedia</vt:lpstr>
      <vt:lpstr>Biography patterns from Wikipedia</vt:lpstr>
      <vt:lpstr>Run NER on these sentences</vt:lpstr>
      <vt:lpstr>Convert to Patterns:</vt:lpstr>
      <vt:lpstr>Sample Patterns</vt:lpstr>
      <vt:lpstr>Biography as an IE task</vt:lpstr>
      <vt:lpstr>Bouncing between Wikipedia and Google</vt:lpstr>
      <vt:lpstr>Slide 22</vt:lpstr>
      <vt:lpstr>Bouncing between Wikipedia and Google</vt:lpstr>
      <vt:lpstr>Bouncing between Wikipedia and Google</vt:lpstr>
      <vt:lpstr>Slide 25</vt:lpstr>
      <vt:lpstr>Bouncing between Wikipedia and Google</vt:lpstr>
      <vt:lpstr>Bouncing between Wikipedia and Google</vt:lpstr>
      <vt:lpstr>Biographical-Sentence Classifier  (Biadsy, et al., 2008) </vt:lpstr>
      <vt:lpstr>Training Data: A Biographical Corpus from Wikipedia</vt:lpstr>
      <vt:lpstr>Constructing the Biographical Corpus</vt:lpstr>
      <vt:lpstr>Constructing the Biographical Corpus</vt:lpstr>
      <vt:lpstr>Constructing the Biographical Corpus</vt:lpstr>
      <vt:lpstr>Constructing the Biographical Corpus</vt:lpstr>
      <vt:lpstr>Constructing the Biographical Corpus</vt:lpstr>
      <vt:lpstr>Constructing the Non-Biographical Corpus</vt:lpstr>
      <vt:lpstr>Biographical-Sentence Classifier </vt:lpstr>
      <vt:lpstr>Biographical-Sentence Classifier </vt:lpstr>
      <vt:lpstr>Classification Results</vt:lpstr>
      <vt:lpstr>Summary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Julia Hirschberg</cp:lastModifiedBy>
  <cp:revision>139</cp:revision>
  <dcterms:created xsi:type="dcterms:W3CDTF">2002-08-07T15:01:55Z</dcterms:created>
  <dcterms:modified xsi:type="dcterms:W3CDTF">2010-11-18T19:37:22Z</dcterms:modified>
</cp:coreProperties>
</file>