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il\Documents\Columbia%20Coursework\4772\Final%20Project\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il\Documents\Columbia%20Coursework\4772\Final%20Project\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il\Documents\Columbia%20Coursework\4772\Final%20Project\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il\Documents\Columbia%20Coursework\4772\Final%20Project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Accuracy-projected</c:v>
                </c:pt>
              </c:strCache>
            </c:strRef>
          </c:tx>
          <c:marker>
            <c:symbol val="none"/>
          </c:marker>
          <c:cat>
            <c:numRef>
              <c:f>Sheet1!$A$2:$A$110</c:f>
              <c:numCache>
                <c:formatCode>General</c:formatCode>
                <c:ptCount val="10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2000</c:v>
                </c:pt>
                <c:pt idx="101">
                  <c:v>3000</c:v>
                </c:pt>
                <c:pt idx="102">
                  <c:v>4000</c:v>
                </c:pt>
                <c:pt idx="103">
                  <c:v>5000</c:v>
                </c:pt>
                <c:pt idx="104">
                  <c:v>6000</c:v>
                </c:pt>
                <c:pt idx="105">
                  <c:v>7000</c:v>
                </c:pt>
                <c:pt idx="106">
                  <c:v>8000</c:v>
                </c:pt>
                <c:pt idx="107">
                  <c:v>9000</c:v>
                </c:pt>
                <c:pt idx="108">
                  <c:v>10000</c:v>
                </c:pt>
              </c:numCache>
            </c:numRef>
          </c:cat>
          <c:val>
            <c:numRef>
              <c:f>Sheet1!$B$2:$B$110</c:f>
              <c:numCache>
                <c:formatCode>General</c:formatCode>
                <c:ptCount val="109"/>
                <c:pt idx="0">
                  <c:v>33.636364</c:v>
                </c:pt>
                <c:pt idx="1">
                  <c:v>40.757576</c:v>
                </c:pt>
                <c:pt idx="2">
                  <c:v>51.969697000000004</c:v>
                </c:pt>
                <c:pt idx="3">
                  <c:v>51.515152000000015</c:v>
                </c:pt>
                <c:pt idx="4">
                  <c:v>56.060606</c:v>
                </c:pt>
                <c:pt idx="5">
                  <c:v>56.060606</c:v>
                </c:pt>
                <c:pt idx="6">
                  <c:v>57.121212000000014</c:v>
                </c:pt>
                <c:pt idx="7">
                  <c:v>57.727273000000011</c:v>
                </c:pt>
                <c:pt idx="8">
                  <c:v>60.606061000000004</c:v>
                </c:pt>
                <c:pt idx="9">
                  <c:v>61.666667000000004</c:v>
                </c:pt>
                <c:pt idx="10">
                  <c:v>62.878788</c:v>
                </c:pt>
                <c:pt idx="11">
                  <c:v>62.272727000000003</c:v>
                </c:pt>
                <c:pt idx="12">
                  <c:v>62.727273000000011</c:v>
                </c:pt>
                <c:pt idx="13">
                  <c:v>61.363636</c:v>
                </c:pt>
                <c:pt idx="14">
                  <c:v>62.575758000000015</c:v>
                </c:pt>
                <c:pt idx="15">
                  <c:v>64.242424000000028</c:v>
                </c:pt>
                <c:pt idx="16">
                  <c:v>66.212120999999996</c:v>
                </c:pt>
                <c:pt idx="17">
                  <c:v>62.121212000000014</c:v>
                </c:pt>
                <c:pt idx="18">
                  <c:v>63.333333000000003</c:v>
                </c:pt>
                <c:pt idx="19">
                  <c:v>62.121212000000014</c:v>
                </c:pt>
                <c:pt idx="20">
                  <c:v>63.939394</c:v>
                </c:pt>
                <c:pt idx="21">
                  <c:v>63.181818</c:v>
                </c:pt>
                <c:pt idx="22">
                  <c:v>63.333333000000003</c:v>
                </c:pt>
                <c:pt idx="23">
                  <c:v>64.848484999999982</c:v>
                </c:pt>
                <c:pt idx="24">
                  <c:v>64.242424000000028</c:v>
                </c:pt>
                <c:pt idx="25">
                  <c:v>66.969696999999996</c:v>
                </c:pt>
                <c:pt idx="26">
                  <c:v>66.818181999999979</c:v>
                </c:pt>
                <c:pt idx="27">
                  <c:v>65.757576</c:v>
                </c:pt>
                <c:pt idx="28">
                  <c:v>65.151515000000003</c:v>
                </c:pt>
                <c:pt idx="29">
                  <c:v>65.151515000000003</c:v>
                </c:pt>
                <c:pt idx="30">
                  <c:v>65.454544999999996</c:v>
                </c:pt>
                <c:pt idx="31">
                  <c:v>66.818181999999979</c:v>
                </c:pt>
                <c:pt idx="32">
                  <c:v>66.212120999999996</c:v>
                </c:pt>
                <c:pt idx="33">
                  <c:v>65.303029999999993</c:v>
                </c:pt>
                <c:pt idx="34">
                  <c:v>65.909091000000004</c:v>
                </c:pt>
                <c:pt idx="35">
                  <c:v>65.757576</c:v>
                </c:pt>
                <c:pt idx="36">
                  <c:v>64.696969999999993</c:v>
                </c:pt>
                <c:pt idx="37">
                  <c:v>65.757576</c:v>
                </c:pt>
                <c:pt idx="38">
                  <c:v>65.909091000000004</c:v>
                </c:pt>
                <c:pt idx="39">
                  <c:v>66.363636</c:v>
                </c:pt>
                <c:pt idx="40">
                  <c:v>66.060606000000007</c:v>
                </c:pt>
                <c:pt idx="41">
                  <c:v>66.363636</c:v>
                </c:pt>
                <c:pt idx="42">
                  <c:v>67.121212</c:v>
                </c:pt>
                <c:pt idx="43">
                  <c:v>67.272726999999989</c:v>
                </c:pt>
                <c:pt idx="44">
                  <c:v>64.696969999999993</c:v>
                </c:pt>
                <c:pt idx="45">
                  <c:v>65.909091000000004</c:v>
                </c:pt>
                <c:pt idx="46">
                  <c:v>65.909091000000004</c:v>
                </c:pt>
                <c:pt idx="47">
                  <c:v>66.212120999999996</c:v>
                </c:pt>
                <c:pt idx="48">
                  <c:v>65.757576</c:v>
                </c:pt>
                <c:pt idx="49">
                  <c:v>66.363636</c:v>
                </c:pt>
                <c:pt idx="50">
                  <c:v>66.515152</c:v>
                </c:pt>
                <c:pt idx="51">
                  <c:v>66.060606000000007</c:v>
                </c:pt>
                <c:pt idx="52">
                  <c:v>65.303029999999993</c:v>
                </c:pt>
                <c:pt idx="53">
                  <c:v>66.515152</c:v>
                </c:pt>
                <c:pt idx="54">
                  <c:v>65.909091000000004</c:v>
                </c:pt>
                <c:pt idx="55">
                  <c:v>65.757576</c:v>
                </c:pt>
                <c:pt idx="56">
                  <c:v>66.363636</c:v>
                </c:pt>
                <c:pt idx="57">
                  <c:v>65.606060999999983</c:v>
                </c:pt>
                <c:pt idx="58">
                  <c:v>67.121212</c:v>
                </c:pt>
                <c:pt idx="59">
                  <c:v>67.121212</c:v>
                </c:pt>
                <c:pt idx="60">
                  <c:v>67.121212</c:v>
                </c:pt>
                <c:pt idx="61">
                  <c:v>65</c:v>
                </c:pt>
                <c:pt idx="62">
                  <c:v>66.969696999999996</c:v>
                </c:pt>
                <c:pt idx="63">
                  <c:v>65.909091000000004</c:v>
                </c:pt>
                <c:pt idx="64">
                  <c:v>67.121212</c:v>
                </c:pt>
                <c:pt idx="65">
                  <c:v>65.606060999999983</c:v>
                </c:pt>
                <c:pt idx="66">
                  <c:v>67.424242000000007</c:v>
                </c:pt>
                <c:pt idx="67">
                  <c:v>65.303029999999993</c:v>
                </c:pt>
                <c:pt idx="68">
                  <c:v>66.969696999999996</c:v>
                </c:pt>
                <c:pt idx="69">
                  <c:v>66.666667000000004</c:v>
                </c:pt>
                <c:pt idx="70">
                  <c:v>67.121212</c:v>
                </c:pt>
                <c:pt idx="71">
                  <c:v>66.818181999999979</c:v>
                </c:pt>
                <c:pt idx="72">
                  <c:v>66.818181999999979</c:v>
                </c:pt>
                <c:pt idx="73">
                  <c:v>66.515152</c:v>
                </c:pt>
                <c:pt idx="74">
                  <c:v>68.030303000000004</c:v>
                </c:pt>
                <c:pt idx="75">
                  <c:v>66.363636</c:v>
                </c:pt>
                <c:pt idx="76">
                  <c:v>66.818181999999979</c:v>
                </c:pt>
                <c:pt idx="77">
                  <c:v>67.121212</c:v>
                </c:pt>
                <c:pt idx="78">
                  <c:v>66.969696999999996</c:v>
                </c:pt>
                <c:pt idx="79">
                  <c:v>66.818181999999979</c:v>
                </c:pt>
                <c:pt idx="80">
                  <c:v>66.363636</c:v>
                </c:pt>
                <c:pt idx="81">
                  <c:v>66.969696999999996</c:v>
                </c:pt>
                <c:pt idx="82">
                  <c:v>66.666667000000004</c:v>
                </c:pt>
                <c:pt idx="83">
                  <c:v>67.121212</c:v>
                </c:pt>
                <c:pt idx="84">
                  <c:v>66.060606000000007</c:v>
                </c:pt>
                <c:pt idx="85">
                  <c:v>65.909091000000004</c:v>
                </c:pt>
                <c:pt idx="86">
                  <c:v>66.515152</c:v>
                </c:pt>
                <c:pt idx="87">
                  <c:v>67.727272999999983</c:v>
                </c:pt>
                <c:pt idx="88">
                  <c:v>66.515152</c:v>
                </c:pt>
                <c:pt idx="89">
                  <c:v>66.363636</c:v>
                </c:pt>
                <c:pt idx="90">
                  <c:v>66.969696999999996</c:v>
                </c:pt>
                <c:pt idx="91">
                  <c:v>66.969696999999996</c:v>
                </c:pt>
                <c:pt idx="92">
                  <c:v>67.575757999999936</c:v>
                </c:pt>
                <c:pt idx="93">
                  <c:v>67.121212</c:v>
                </c:pt>
                <c:pt idx="94">
                  <c:v>66.363636</c:v>
                </c:pt>
                <c:pt idx="95">
                  <c:v>67.272726999999989</c:v>
                </c:pt>
                <c:pt idx="96">
                  <c:v>68.484848</c:v>
                </c:pt>
                <c:pt idx="97">
                  <c:v>67.727272999999983</c:v>
                </c:pt>
                <c:pt idx="98">
                  <c:v>68.181817999999978</c:v>
                </c:pt>
                <c:pt idx="99">
                  <c:v>66.363636</c:v>
                </c:pt>
                <c:pt idx="100">
                  <c:v>66.818181999999979</c:v>
                </c:pt>
                <c:pt idx="101">
                  <c:v>67.272726999999989</c:v>
                </c:pt>
                <c:pt idx="102">
                  <c:v>66.363636</c:v>
                </c:pt>
                <c:pt idx="103">
                  <c:v>66.969696999999996</c:v>
                </c:pt>
                <c:pt idx="104">
                  <c:v>67.424242000000007</c:v>
                </c:pt>
                <c:pt idx="105">
                  <c:v>65.909091000000004</c:v>
                </c:pt>
                <c:pt idx="106">
                  <c:v>66.363636</c:v>
                </c:pt>
                <c:pt idx="107">
                  <c:v>67.272726999999989</c:v>
                </c:pt>
                <c:pt idx="108">
                  <c:v>66.515152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Accuracy-unprojected</c:v>
                </c:pt>
              </c:strCache>
            </c:strRef>
          </c:tx>
          <c:marker>
            <c:symbol val="none"/>
          </c:marker>
          <c:cat>
            <c:numRef>
              <c:f>Sheet1!$A$2:$A$110</c:f>
              <c:numCache>
                <c:formatCode>General</c:formatCode>
                <c:ptCount val="10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2000</c:v>
                </c:pt>
                <c:pt idx="101">
                  <c:v>3000</c:v>
                </c:pt>
                <c:pt idx="102">
                  <c:v>4000</c:v>
                </c:pt>
                <c:pt idx="103">
                  <c:v>5000</c:v>
                </c:pt>
                <c:pt idx="104">
                  <c:v>6000</c:v>
                </c:pt>
                <c:pt idx="105">
                  <c:v>7000</c:v>
                </c:pt>
                <c:pt idx="106">
                  <c:v>8000</c:v>
                </c:pt>
                <c:pt idx="107">
                  <c:v>9000</c:v>
                </c:pt>
                <c:pt idx="108">
                  <c:v>10000</c:v>
                </c:pt>
              </c:numCache>
            </c:numRef>
          </c:cat>
          <c:val>
            <c:numRef>
              <c:f>Sheet1!$C$2:$C$110</c:f>
              <c:numCache>
                <c:formatCode>General</c:formatCode>
                <c:ptCount val="109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</c:numCache>
            </c:numRef>
          </c:val>
        </c:ser>
        <c:marker val="1"/>
        <c:axId val="140651520"/>
        <c:axId val="140657408"/>
      </c:lineChart>
      <c:catAx>
        <c:axId val="140651520"/>
        <c:scaling>
          <c:orientation val="minMax"/>
        </c:scaling>
        <c:axPos val="b"/>
        <c:numFmt formatCode="General" sourceLinked="1"/>
        <c:tickLblPos val="nextTo"/>
        <c:crossAx val="140657408"/>
        <c:crosses val="autoZero"/>
        <c:auto val="1"/>
        <c:lblAlgn val="ctr"/>
        <c:lblOffset val="100"/>
      </c:catAx>
      <c:valAx>
        <c:axId val="140657408"/>
        <c:scaling>
          <c:orientation val="minMax"/>
          <c:min val="30"/>
        </c:scaling>
        <c:axPos val="l"/>
        <c:majorGridlines/>
        <c:numFmt formatCode="General" sourceLinked="1"/>
        <c:tickLblPos val="nextTo"/>
        <c:crossAx val="14065152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1"/>
          <c:order val="0"/>
          <c:tx>
            <c:strRef>
              <c:f>Sheet2!$B$1</c:f>
              <c:strCache>
                <c:ptCount val="1"/>
                <c:pt idx="0">
                  <c:v>Accuracy-projected</c:v>
                </c:pt>
              </c:strCache>
            </c:strRef>
          </c:tx>
          <c:marker>
            <c:symbol val="none"/>
          </c:marker>
          <c:cat>
            <c:numRef>
              <c:f>Sheet2!$A$2:$A$101</c:f>
              <c:numCache>
                <c:formatCode>General</c:formatCode>
                <c:ptCount val="10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</c:numCache>
            </c:numRef>
          </c:cat>
          <c:val>
            <c:numRef>
              <c:f>Sheet2!$B$2:$B$101</c:f>
              <c:numCache>
                <c:formatCode>General</c:formatCode>
                <c:ptCount val="100"/>
                <c:pt idx="0">
                  <c:v>78.900000000000006</c:v>
                </c:pt>
                <c:pt idx="1">
                  <c:v>85.7</c:v>
                </c:pt>
                <c:pt idx="2">
                  <c:v>88.3</c:v>
                </c:pt>
                <c:pt idx="3">
                  <c:v>87.1</c:v>
                </c:pt>
                <c:pt idx="4">
                  <c:v>89.9</c:v>
                </c:pt>
                <c:pt idx="5">
                  <c:v>90.3</c:v>
                </c:pt>
                <c:pt idx="6">
                  <c:v>90.1</c:v>
                </c:pt>
                <c:pt idx="7">
                  <c:v>90.5</c:v>
                </c:pt>
                <c:pt idx="8">
                  <c:v>91</c:v>
                </c:pt>
                <c:pt idx="9">
                  <c:v>91.1</c:v>
                </c:pt>
                <c:pt idx="10">
                  <c:v>90.2</c:v>
                </c:pt>
                <c:pt idx="11">
                  <c:v>91.7</c:v>
                </c:pt>
                <c:pt idx="12">
                  <c:v>91.2</c:v>
                </c:pt>
                <c:pt idx="13">
                  <c:v>90.2</c:v>
                </c:pt>
                <c:pt idx="14">
                  <c:v>91.5</c:v>
                </c:pt>
                <c:pt idx="15">
                  <c:v>92.1</c:v>
                </c:pt>
                <c:pt idx="16">
                  <c:v>92.1</c:v>
                </c:pt>
                <c:pt idx="17">
                  <c:v>92.4</c:v>
                </c:pt>
                <c:pt idx="18">
                  <c:v>91.6</c:v>
                </c:pt>
                <c:pt idx="19">
                  <c:v>91.6</c:v>
                </c:pt>
                <c:pt idx="20">
                  <c:v>90.9</c:v>
                </c:pt>
                <c:pt idx="21">
                  <c:v>92.5</c:v>
                </c:pt>
                <c:pt idx="22">
                  <c:v>92.3</c:v>
                </c:pt>
                <c:pt idx="23">
                  <c:v>91.5</c:v>
                </c:pt>
                <c:pt idx="24">
                  <c:v>91.4</c:v>
                </c:pt>
                <c:pt idx="25">
                  <c:v>91.1</c:v>
                </c:pt>
                <c:pt idx="26">
                  <c:v>91.8</c:v>
                </c:pt>
                <c:pt idx="27">
                  <c:v>91.9</c:v>
                </c:pt>
                <c:pt idx="28">
                  <c:v>92.1</c:v>
                </c:pt>
                <c:pt idx="29">
                  <c:v>91.9</c:v>
                </c:pt>
                <c:pt idx="30">
                  <c:v>92.6</c:v>
                </c:pt>
                <c:pt idx="31">
                  <c:v>92.2</c:v>
                </c:pt>
                <c:pt idx="32">
                  <c:v>92.6</c:v>
                </c:pt>
                <c:pt idx="33">
                  <c:v>91.5</c:v>
                </c:pt>
                <c:pt idx="34">
                  <c:v>92.7</c:v>
                </c:pt>
                <c:pt idx="35">
                  <c:v>91.7</c:v>
                </c:pt>
                <c:pt idx="36">
                  <c:v>92</c:v>
                </c:pt>
                <c:pt idx="37">
                  <c:v>92.1</c:v>
                </c:pt>
                <c:pt idx="38">
                  <c:v>91.6</c:v>
                </c:pt>
                <c:pt idx="39">
                  <c:v>92.3</c:v>
                </c:pt>
                <c:pt idx="40">
                  <c:v>92.2</c:v>
                </c:pt>
                <c:pt idx="41">
                  <c:v>91.2</c:v>
                </c:pt>
                <c:pt idx="42">
                  <c:v>91.7</c:v>
                </c:pt>
                <c:pt idx="43">
                  <c:v>92.4</c:v>
                </c:pt>
                <c:pt idx="44">
                  <c:v>91.9</c:v>
                </c:pt>
                <c:pt idx="45">
                  <c:v>92.3</c:v>
                </c:pt>
                <c:pt idx="46">
                  <c:v>92.8</c:v>
                </c:pt>
                <c:pt idx="47">
                  <c:v>91.8</c:v>
                </c:pt>
                <c:pt idx="48">
                  <c:v>91.9</c:v>
                </c:pt>
                <c:pt idx="49">
                  <c:v>92.3</c:v>
                </c:pt>
                <c:pt idx="50">
                  <c:v>91.8</c:v>
                </c:pt>
                <c:pt idx="51">
                  <c:v>92.1</c:v>
                </c:pt>
                <c:pt idx="52">
                  <c:v>91.8</c:v>
                </c:pt>
                <c:pt idx="53">
                  <c:v>92</c:v>
                </c:pt>
                <c:pt idx="54">
                  <c:v>92.5</c:v>
                </c:pt>
                <c:pt idx="55">
                  <c:v>91.8</c:v>
                </c:pt>
                <c:pt idx="56">
                  <c:v>92.7</c:v>
                </c:pt>
                <c:pt idx="57">
                  <c:v>92.9</c:v>
                </c:pt>
                <c:pt idx="58">
                  <c:v>93</c:v>
                </c:pt>
                <c:pt idx="59">
                  <c:v>92.3</c:v>
                </c:pt>
                <c:pt idx="60">
                  <c:v>92.2</c:v>
                </c:pt>
                <c:pt idx="61">
                  <c:v>92.3</c:v>
                </c:pt>
                <c:pt idx="62">
                  <c:v>92.2</c:v>
                </c:pt>
                <c:pt idx="63">
                  <c:v>91.3</c:v>
                </c:pt>
                <c:pt idx="64">
                  <c:v>92.5</c:v>
                </c:pt>
                <c:pt idx="65">
                  <c:v>91.2</c:v>
                </c:pt>
                <c:pt idx="66">
                  <c:v>92.5</c:v>
                </c:pt>
                <c:pt idx="67">
                  <c:v>92.6</c:v>
                </c:pt>
                <c:pt idx="68">
                  <c:v>92</c:v>
                </c:pt>
                <c:pt idx="69">
                  <c:v>92.2</c:v>
                </c:pt>
                <c:pt idx="70">
                  <c:v>91.6</c:v>
                </c:pt>
                <c:pt idx="71">
                  <c:v>92</c:v>
                </c:pt>
                <c:pt idx="72">
                  <c:v>92</c:v>
                </c:pt>
                <c:pt idx="73">
                  <c:v>92.6</c:v>
                </c:pt>
                <c:pt idx="74">
                  <c:v>92</c:v>
                </c:pt>
                <c:pt idx="75">
                  <c:v>91.9</c:v>
                </c:pt>
                <c:pt idx="76">
                  <c:v>92.6</c:v>
                </c:pt>
                <c:pt idx="77">
                  <c:v>92.4</c:v>
                </c:pt>
                <c:pt idx="78">
                  <c:v>92.8</c:v>
                </c:pt>
                <c:pt idx="79">
                  <c:v>92.1</c:v>
                </c:pt>
                <c:pt idx="80">
                  <c:v>92</c:v>
                </c:pt>
                <c:pt idx="81">
                  <c:v>93.5</c:v>
                </c:pt>
                <c:pt idx="82">
                  <c:v>92.2</c:v>
                </c:pt>
                <c:pt idx="83">
                  <c:v>92.9</c:v>
                </c:pt>
                <c:pt idx="84">
                  <c:v>92.8</c:v>
                </c:pt>
                <c:pt idx="85">
                  <c:v>91.8</c:v>
                </c:pt>
                <c:pt idx="86">
                  <c:v>92.4</c:v>
                </c:pt>
                <c:pt idx="87">
                  <c:v>92.7</c:v>
                </c:pt>
                <c:pt idx="88">
                  <c:v>92.4</c:v>
                </c:pt>
                <c:pt idx="89">
                  <c:v>92.5</c:v>
                </c:pt>
                <c:pt idx="90">
                  <c:v>91.4</c:v>
                </c:pt>
                <c:pt idx="91">
                  <c:v>92.5</c:v>
                </c:pt>
                <c:pt idx="92">
                  <c:v>91.6</c:v>
                </c:pt>
                <c:pt idx="93">
                  <c:v>92.5</c:v>
                </c:pt>
                <c:pt idx="94">
                  <c:v>92.9</c:v>
                </c:pt>
                <c:pt idx="95">
                  <c:v>93</c:v>
                </c:pt>
                <c:pt idx="96">
                  <c:v>92.4</c:v>
                </c:pt>
                <c:pt idx="97">
                  <c:v>92.8</c:v>
                </c:pt>
                <c:pt idx="98">
                  <c:v>93.1</c:v>
                </c:pt>
                <c:pt idx="99">
                  <c:v>92.2</c:v>
                </c:pt>
              </c:numCache>
            </c:numRef>
          </c:val>
        </c:ser>
        <c:ser>
          <c:idx val="2"/>
          <c:order val="1"/>
          <c:tx>
            <c:strRef>
              <c:f>Sheet2!$C$1</c:f>
              <c:strCache>
                <c:ptCount val="1"/>
                <c:pt idx="0">
                  <c:v>Accuracy-unprojected</c:v>
                </c:pt>
              </c:strCache>
            </c:strRef>
          </c:tx>
          <c:marker>
            <c:symbol val="none"/>
          </c:marker>
          <c:cat>
            <c:numRef>
              <c:f>Sheet2!$A$2:$A$101</c:f>
              <c:numCache>
                <c:formatCode>General</c:formatCode>
                <c:ptCount val="10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</c:numCache>
            </c:numRef>
          </c:cat>
          <c:val>
            <c:numRef>
              <c:f>Sheet2!$C$2:$C$101</c:f>
              <c:numCache>
                <c:formatCode>General</c:formatCode>
                <c:ptCount val="10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</c:numCache>
            </c:numRef>
          </c:val>
        </c:ser>
        <c:marker val="1"/>
        <c:axId val="140674560"/>
        <c:axId val="140676096"/>
      </c:lineChart>
      <c:catAx>
        <c:axId val="140674560"/>
        <c:scaling>
          <c:orientation val="minMax"/>
        </c:scaling>
        <c:axPos val="b"/>
        <c:numFmt formatCode="General" sourceLinked="1"/>
        <c:tickLblPos val="nextTo"/>
        <c:crossAx val="140676096"/>
        <c:crosses val="autoZero"/>
        <c:auto val="1"/>
        <c:lblAlgn val="ctr"/>
        <c:lblOffset val="100"/>
      </c:catAx>
      <c:valAx>
        <c:axId val="140676096"/>
        <c:scaling>
          <c:orientation val="minMax"/>
        </c:scaling>
        <c:axPos val="l"/>
        <c:majorGridlines/>
        <c:numFmt formatCode="General" sourceLinked="1"/>
        <c:tickLblPos val="nextTo"/>
        <c:crossAx val="14067456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206401283172939"/>
          <c:y val="8.3333333333333343E-2"/>
          <c:w val="0.85429316127150767"/>
          <c:h val="0.69646504414220933"/>
        </c:manualLayout>
      </c:layout>
      <c:lineChart>
        <c:grouping val="standard"/>
        <c:ser>
          <c:idx val="1"/>
          <c:order val="0"/>
          <c:tx>
            <c:strRef>
              <c:f>Sheet3!$B$1</c:f>
              <c:strCache>
                <c:ptCount val="1"/>
                <c:pt idx="0">
                  <c:v>Accuracy-projected</c:v>
                </c:pt>
              </c:strCache>
            </c:strRef>
          </c:tx>
          <c:marker>
            <c:symbol val="none"/>
          </c:marker>
          <c:cat>
            <c:numRef>
              <c:f>Sheet3!$A$2:$A$101</c:f>
              <c:numCache>
                <c:formatCode>General</c:formatCode>
                <c:ptCount val="10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</c:numCache>
            </c:numRef>
          </c:cat>
          <c:val>
            <c:numRef>
              <c:f>Sheet3!$B$2:$B$101</c:f>
              <c:numCache>
                <c:formatCode>General</c:formatCode>
                <c:ptCount val="100"/>
                <c:pt idx="0">
                  <c:v>13.636363999999999</c:v>
                </c:pt>
                <c:pt idx="1">
                  <c:v>20.909091</c:v>
                </c:pt>
                <c:pt idx="2">
                  <c:v>23.636364000000007</c:v>
                </c:pt>
                <c:pt idx="3">
                  <c:v>25.818182</c:v>
                </c:pt>
                <c:pt idx="4">
                  <c:v>31.272726999999989</c:v>
                </c:pt>
                <c:pt idx="5">
                  <c:v>29.090909</c:v>
                </c:pt>
                <c:pt idx="6">
                  <c:v>32.363636</c:v>
                </c:pt>
                <c:pt idx="7">
                  <c:v>32</c:v>
                </c:pt>
                <c:pt idx="8">
                  <c:v>33.454544999999996</c:v>
                </c:pt>
                <c:pt idx="9">
                  <c:v>31.818182</c:v>
                </c:pt>
                <c:pt idx="10">
                  <c:v>35.090909000000003</c:v>
                </c:pt>
                <c:pt idx="11">
                  <c:v>32.909091000000004</c:v>
                </c:pt>
                <c:pt idx="12">
                  <c:v>34.363636</c:v>
                </c:pt>
                <c:pt idx="13">
                  <c:v>34.909091000000004</c:v>
                </c:pt>
                <c:pt idx="14">
                  <c:v>34.727273000000011</c:v>
                </c:pt>
                <c:pt idx="15">
                  <c:v>34</c:v>
                </c:pt>
                <c:pt idx="16">
                  <c:v>35.636364</c:v>
                </c:pt>
                <c:pt idx="17">
                  <c:v>35.454544999999996</c:v>
                </c:pt>
                <c:pt idx="18">
                  <c:v>35.636364</c:v>
                </c:pt>
                <c:pt idx="19">
                  <c:v>35.818182</c:v>
                </c:pt>
                <c:pt idx="20">
                  <c:v>35.818182</c:v>
                </c:pt>
                <c:pt idx="21">
                  <c:v>37.090909000000003</c:v>
                </c:pt>
                <c:pt idx="22">
                  <c:v>34.545455000000011</c:v>
                </c:pt>
                <c:pt idx="23">
                  <c:v>36</c:v>
                </c:pt>
                <c:pt idx="24">
                  <c:v>36.909091000000004</c:v>
                </c:pt>
                <c:pt idx="25">
                  <c:v>36.727273000000011</c:v>
                </c:pt>
                <c:pt idx="26">
                  <c:v>36.727273000000011</c:v>
                </c:pt>
                <c:pt idx="27">
                  <c:v>35.818182</c:v>
                </c:pt>
                <c:pt idx="28">
                  <c:v>37.272727000000003</c:v>
                </c:pt>
                <c:pt idx="29">
                  <c:v>36.363636</c:v>
                </c:pt>
                <c:pt idx="30">
                  <c:v>36.363636</c:v>
                </c:pt>
                <c:pt idx="31">
                  <c:v>36.363636</c:v>
                </c:pt>
                <c:pt idx="32">
                  <c:v>35.454544999999996</c:v>
                </c:pt>
                <c:pt idx="33">
                  <c:v>36.727273000000011</c:v>
                </c:pt>
                <c:pt idx="34">
                  <c:v>35.272727000000003</c:v>
                </c:pt>
                <c:pt idx="35">
                  <c:v>36.727273000000011</c:v>
                </c:pt>
                <c:pt idx="36">
                  <c:v>37.090909000000003</c:v>
                </c:pt>
                <c:pt idx="37">
                  <c:v>36.727273000000011</c:v>
                </c:pt>
                <c:pt idx="38">
                  <c:v>37.272727000000003</c:v>
                </c:pt>
                <c:pt idx="39">
                  <c:v>38</c:v>
                </c:pt>
                <c:pt idx="40">
                  <c:v>36</c:v>
                </c:pt>
                <c:pt idx="41">
                  <c:v>36.727273000000011</c:v>
                </c:pt>
                <c:pt idx="42">
                  <c:v>38.363636</c:v>
                </c:pt>
                <c:pt idx="43">
                  <c:v>36.727273000000011</c:v>
                </c:pt>
                <c:pt idx="44">
                  <c:v>37.636364</c:v>
                </c:pt>
                <c:pt idx="45">
                  <c:v>37.272727000000003</c:v>
                </c:pt>
                <c:pt idx="46">
                  <c:v>36</c:v>
                </c:pt>
                <c:pt idx="47">
                  <c:v>38.545455000000011</c:v>
                </c:pt>
                <c:pt idx="48">
                  <c:v>37.454544999999996</c:v>
                </c:pt>
                <c:pt idx="49">
                  <c:v>37.636364</c:v>
                </c:pt>
                <c:pt idx="50">
                  <c:v>38</c:v>
                </c:pt>
                <c:pt idx="51">
                  <c:v>37.454544999999996</c:v>
                </c:pt>
                <c:pt idx="52">
                  <c:v>39.090909000000003</c:v>
                </c:pt>
                <c:pt idx="53">
                  <c:v>37.454544999999996</c:v>
                </c:pt>
                <c:pt idx="54">
                  <c:v>36.909091000000004</c:v>
                </c:pt>
                <c:pt idx="55">
                  <c:v>38.363636</c:v>
                </c:pt>
                <c:pt idx="56">
                  <c:v>37.636364</c:v>
                </c:pt>
                <c:pt idx="57">
                  <c:v>37.454544999999996</c:v>
                </c:pt>
                <c:pt idx="58">
                  <c:v>37.636364</c:v>
                </c:pt>
                <c:pt idx="59">
                  <c:v>37.636364</c:v>
                </c:pt>
                <c:pt idx="60">
                  <c:v>37.090909000000003</c:v>
                </c:pt>
                <c:pt idx="61">
                  <c:v>36.545455000000011</c:v>
                </c:pt>
                <c:pt idx="62">
                  <c:v>37.818182</c:v>
                </c:pt>
                <c:pt idx="63">
                  <c:v>38.181818</c:v>
                </c:pt>
                <c:pt idx="64">
                  <c:v>36.545455000000011</c:v>
                </c:pt>
                <c:pt idx="65">
                  <c:v>37.818182</c:v>
                </c:pt>
                <c:pt idx="66">
                  <c:v>37.636364</c:v>
                </c:pt>
                <c:pt idx="67">
                  <c:v>37.818182</c:v>
                </c:pt>
                <c:pt idx="68">
                  <c:v>38.181818</c:v>
                </c:pt>
                <c:pt idx="69">
                  <c:v>38.545455000000011</c:v>
                </c:pt>
                <c:pt idx="70">
                  <c:v>38</c:v>
                </c:pt>
                <c:pt idx="71">
                  <c:v>36.363636</c:v>
                </c:pt>
                <c:pt idx="72">
                  <c:v>37.454544999999996</c:v>
                </c:pt>
                <c:pt idx="73">
                  <c:v>38.727273000000011</c:v>
                </c:pt>
                <c:pt idx="74">
                  <c:v>37.272727000000003</c:v>
                </c:pt>
                <c:pt idx="75">
                  <c:v>37.454544999999996</c:v>
                </c:pt>
                <c:pt idx="76">
                  <c:v>38.181818</c:v>
                </c:pt>
                <c:pt idx="77">
                  <c:v>38.363636</c:v>
                </c:pt>
                <c:pt idx="78">
                  <c:v>36.727273000000011</c:v>
                </c:pt>
                <c:pt idx="79">
                  <c:v>37.272727000000003</c:v>
                </c:pt>
                <c:pt idx="80">
                  <c:v>37.636364</c:v>
                </c:pt>
                <c:pt idx="81">
                  <c:v>37.818182</c:v>
                </c:pt>
                <c:pt idx="82">
                  <c:v>38.545455000000011</c:v>
                </c:pt>
                <c:pt idx="83">
                  <c:v>37.272727000000003</c:v>
                </c:pt>
                <c:pt idx="84">
                  <c:v>37.818182</c:v>
                </c:pt>
                <c:pt idx="85">
                  <c:v>38.545455000000011</c:v>
                </c:pt>
                <c:pt idx="86">
                  <c:v>38</c:v>
                </c:pt>
                <c:pt idx="87">
                  <c:v>38</c:v>
                </c:pt>
                <c:pt idx="88">
                  <c:v>37.454544999999996</c:v>
                </c:pt>
                <c:pt idx="89">
                  <c:v>38.181818</c:v>
                </c:pt>
                <c:pt idx="90">
                  <c:v>37.636364</c:v>
                </c:pt>
                <c:pt idx="91">
                  <c:v>38</c:v>
                </c:pt>
                <c:pt idx="92">
                  <c:v>38.545455000000011</c:v>
                </c:pt>
                <c:pt idx="93">
                  <c:v>38.727273000000011</c:v>
                </c:pt>
                <c:pt idx="94">
                  <c:v>38.181818</c:v>
                </c:pt>
                <c:pt idx="95">
                  <c:v>38.909091000000004</c:v>
                </c:pt>
                <c:pt idx="96">
                  <c:v>39.090909000000003</c:v>
                </c:pt>
                <c:pt idx="97">
                  <c:v>37.636364</c:v>
                </c:pt>
                <c:pt idx="98">
                  <c:v>38.545455000000011</c:v>
                </c:pt>
                <c:pt idx="99">
                  <c:v>38</c:v>
                </c:pt>
              </c:numCache>
            </c:numRef>
          </c:val>
        </c:ser>
        <c:ser>
          <c:idx val="2"/>
          <c:order val="1"/>
          <c:tx>
            <c:strRef>
              <c:f>Sheet3!$C$1</c:f>
              <c:strCache>
                <c:ptCount val="1"/>
                <c:pt idx="0">
                  <c:v>Accuracy-unprojected</c:v>
                </c:pt>
              </c:strCache>
            </c:strRef>
          </c:tx>
          <c:marker>
            <c:symbol val="none"/>
          </c:marker>
          <c:cat>
            <c:numRef>
              <c:f>Sheet3!$A$2:$A$101</c:f>
              <c:numCache>
                <c:formatCode>General</c:formatCode>
                <c:ptCount val="10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</c:numCache>
            </c:numRef>
          </c:cat>
          <c:val>
            <c:numRef>
              <c:f>Sheet3!$C$2:$C$101</c:f>
              <c:numCache>
                <c:formatCode>General</c:formatCode>
                <c:ptCount val="100"/>
                <c:pt idx="0">
                  <c:v>10.9091</c:v>
                </c:pt>
                <c:pt idx="1">
                  <c:v>10.9091</c:v>
                </c:pt>
                <c:pt idx="2">
                  <c:v>10.9091</c:v>
                </c:pt>
                <c:pt idx="3">
                  <c:v>10.9091</c:v>
                </c:pt>
                <c:pt idx="4">
                  <c:v>10.9091</c:v>
                </c:pt>
                <c:pt idx="5">
                  <c:v>10.9091</c:v>
                </c:pt>
                <c:pt idx="6">
                  <c:v>10.9091</c:v>
                </c:pt>
                <c:pt idx="7">
                  <c:v>10.9091</c:v>
                </c:pt>
                <c:pt idx="8">
                  <c:v>10.9091</c:v>
                </c:pt>
                <c:pt idx="9">
                  <c:v>10.9091</c:v>
                </c:pt>
                <c:pt idx="10">
                  <c:v>10.9091</c:v>
                </c:pt>
                <c:pt idx="11">
                  <c:v>10.9091</c:v>
                </c:pt>
                <c:pt idx="12">
                  <c:v>10.9091</c:v>
                </c:pt>
                <c:pt idx="13">
                  <c:v>10.9091</c:v>
                </c:pt>
                <c:pt idx="14">
                  <c:v>10.9091</c:v>
                </c:pt>
                <c:pt idx="15">
                  <c:v>10.9091</c:v>
                </c:pt>
                <c:pt idx="16">
                  <c:v>10.9091</c:v>
                </c:pt>
                <c:pt idx="17">
                  <c:v>10.9091</c:v>
                </c:pt>
                <c:pt idx="18">
                  <c:v>10.9091</c:v>
                </c:pt>
                <c:pt idx="19">
                  <c:v>10.9091</c:v>
                </c:pt>
                <c:pt idx="20">
                  <c:v>10.9091</c:v>
                </c:pt>
                <c:pt idx="21">
                  <c:v>10.9091</c:v>
                </c:pt>
                <c:pt idx="22">
                  <c:v>10.9091</c:v>
                </c:pt>
                <c:pt idx="23">
                  <c:v>10.9091</c:v>
                </c:pt>
                <c:pt idx="24">
                  <c:v>10.9091</c:v>
                </c:pt>
                <c:pt idx="25">
                  <c:v>10.9091</c:v>
                </c:pt>
                <c:pt idx="26">
                  <c:v>10.9091</c:v>
                </c:pt>
                <c:pt idx="27">
                  <c:v>10.9091</c:v>
                </c:pt>
                <c:pt idx="28">
                  <c:v>10.9091</c:v>
                </c:pt>
                <c:pt idx="29">
                  <c:v>10.9091</c:v>
                </c:pt>
                <c:pt idx="30">
                  <c:v>10.9091</c:v>
                </c:pt>
                <c:pt idx="31">
                  <c:v>10.9091</c:v>
                </c:pt>
                <c:pt idx="32">
                  <c:v>10.9091</c:v>
                </c:pt>
                <c:pt idx="33">
                  <c:v>10.9091</c:v>
                </c:pt>
                <c:pt idx="34">
                  <c:v>10.9091</c:v>
                </c:pt>
                <c:pt idx="35">
                  <c:v>10.9091</c:v>
                </c:pt>
                <c:pt idx="36">
                  <c:v>10.9091</c:v>
                </c:pt>
                <c:pt idx="37">
                  <c:v>10.9091</c:v>
                </c:pt>
                <c:pt idx="38">
                  <c:v>10.9091</c:v>
                </c:pt>
                <c:pt idx="39">
                  <c:v>10.9091</c:v>
                </c:pt>
                <c:pt idx="40">
                  <c:v>10.9091</c:v>
                </c:pt>
                <c:pt idx="41">
                  <c:v>10.9091</c:v>
                </c:pt>
                <c:pt idx="42">
                  <c:v>10.9091</c:v>
                </c:pt>
                <c:pt idx="43">
                  <c:v>10.9091</c:v>
                </c:pt>
                <c:pt idx="44">
                  <c:v>10.9091</c:v>
                </c:pt>
                <c:pt idx="45">
                  <c:v>10.9091</c:v>
                </c:pt>
                <c:pt idx="46">
                  <c:v>10.9091</c:v>
                </c:pt>
                <c:pt idx="47">
                  <c:v>10.9091</c:v>
                </c:pt>
                <c:pt idx="48">
                  <c:v>10.9091</c:v>
                </c:pt>
                <c:pt idx="49">
                  <c:v>10.9091</c:v>
                </c:pt>
                <c:pt idx="50">
                  <c:v>10.9091</c:v>
                </c:pt>
                <c:pt idx="51">
                  <c:v>10.9091</c:v>
                </c:pt>
                <c:pt idx="52">
                  <c:v>10.9091</c:v>
                </c:pt>
                <c:pt idx="53">
                  <c:v>10.9091</c:v>
                </c:pt>
                <c:pt idx="54">
                  <c:v>10.9091</c:v>
                </c:pt>
                <c:pt idx="55">
                  <c:v>10.9091</c:v>
                </c:pt>
                <c:pt idx="56">
                  <c:v>10.9091</c:v>
                </c:pt>
                <c:pt idx="57">
                  <c:v>10.9091</c:v>
                </c:pt>
                <c:pt idx="58">
                  <c:v>10.9091</c:v>
                </c:pt>
                <c:pt idx="59">
                  <c:v>10.9091</c:v>
                </c:pt>
                <c:pt idx="60">
                  <c:v>10.9091</c:v>
                </c:pt>
                <c:pt idx="61">
                  <c:v>10.9091</c:v>
                </c:pt>
                <c:pt idx="62">
                  <c:v>10.9091</c:v>
                </c:pt>
                <c:pt idx="63">
                  <c:v>10.9091</c:v>
                </c:pt>
                <c:pt idx="64">
                  <c:v>10.9091</c:v>
                </c:pt>
                <c:pt idx="65">
                  <c:v>10.9091</c:v>
                </c:pt>
                <c:pt idx="66">
                  <c:v>10.9091</c:v>
                </c:pt>
                <c:pt idx="67">
                  <c:v>10.9091</c:v>
                </c:pt>
                <c:pt idx="68">
                  <c:v>10.9091</c:v>
                </c:pt>
                <c:pt idx="69">
                  <c:v>10.9091</c:v>
                </c:pt>
                <c:pt idx="70">
                  <c:v>10.9091</c:v>
                </c:pt>
                <c:pt idx="71">
                  <c:v>10.9091</c:v>
                </c:pt>
                <c:pt idx="72">
                  <c:v>10.9091</c:v>
                </c:pt>
                <c:pt idx="73">
                  <c:v>10.9091</c:v>
                </c:pt>
                <c:pt idx="74">
                  <c:v>10.9091</c:v>
                </c:pt>
                <c:pt idx="75">
                  <c:v>10.9091</c:v>
                </c:pt>
                <c:pt idx="76">
                  <c:v>10.9091</c:v>
                </c:pt>
                <c:pt idx="77">
                  <c:v>10.9091</c:v>
                </c:pt>
                <c:pt idx="78">
                  <c:v>10.9091</c:v>
                </c:pt>
                <c:pt idx="79">
                  <c:v>10.9091</c:v>
                </c:pt>
                <c:pt idx="80">
                  <c:v>10.9091</c:v>
                </c:pt>
                <c:pt idx="81">
                  <c:v>10.9091</c:v>
                </c:pt>
                <c:pt idx="82">
                  <c:v>10.9091</c:v>
                </c:pt>
                <c:pt idx="83">
                  <c:v>10.9091</c:v>
                </c:pt>
                <c:pt idx="84">
                  <c:v>10.9091</c:v>
                </c:pt>
                <c:pt idx="85">
                  <c:v>10.9091</c:v>
                </c:pt>
                <c:pt idx="86">
                  <c:v>10.9091</c:v>
                </c:pt>
                <c:pt idx="87">
                  <c:v>10.9091</c:v>
                </c:pt>
                <c:pt idx="88">
                  <c:v>10.9091</c:v>
                </c:pt>
                <c:pt idx="89">
                  <c:v>10.9091</c:v>
                </c:pt>
                <c:pt idx="90">
                  <c:v>10.9091</c:v>
                </c:pt>
                <c:pt idx="91">
                  <c:v>10.9091</c:v>
                </c:pt>
                <c:pt idx="92">
                  <c:v>10.9091</c:v>
                </c:pt>
                <c:pt idx="93">
                  <c:v>10.9091</c:v>
                </c:pt>
                <c:pt idx="94">
                  <c:v>10.9091</c:v>
                </c:pt>
                <c:pt idx="95">
                  <c:v>10.9091</c:v>
                </c:pt>
                <c:pt idx="96">
                  <c:v>10.9091</c:v>
                </c:pt>
                <c:pt idx="97">
                  <c:v>10.9091</c:v>
                </c:pt>
                <c:pt idx="98">
                  <c:v>10.9091</c:v>
                </c:pt>
                <c:pt idx="99">
                  <c:v>10.9091</c:v>
                </c:pt>
              </c:numCache>
            </c:numRef>
          </c:val>
        </c:ser>
        <c:marker val="1"/>
        <c:axId val="140974720"/>
        <c:axId val="140980608"/>
      </c:lineChart>
      <c:catAx>
        <c:axId val="140974720"/>
        <c:scaling>
          <c:orientation val="minMax"/>
        </c:scaling>
        <c:axPos val="b"/>
        <c:numFmt formatCode="General" sourceLinked="1"/>
        <c:tickLblPos val="nextTo"/>
        <c:crossAx val="140980608"/>
        <c:crosses val="autoZero"/>
        <c:auto val="1"/>
        <c:lblAlgn val="ctr"/>
        <c:lblOffset val="100"/>
      </c:catAx>
      <c:valAx>
        <c:axId val="140980608"/>
        <c:scaling>
          <c:orientation val="minMax"/>
        </c:scaling>
        <c:axPos val="l"/>
        <c:majorGridlines/>
        <c:numFmt formatCode="General" sourceLinked="1"/>
        <c:tickLblPos val="nextTo"/>
        <c:crossAx val="14097472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1"/>
          <c:order val="0"/>
          <c:tx>
            <c:strRef>
              <c:f>Sheet4!$B$1</c:f>
              <c:strCache>
                <c:ptCount val="1"/>
                <c:pt idx="0">
                  <c:v>Accuracy-projected</c:v>
                </c:pt>
              </c:strCache>
            </c:strRef>
          </c:tx>
          <c:marker>
            <c:symbol val="none"/>
          </c:marker>
          <c:cat>
            <c:numRef>
              <c:f>Sheet4!$A$2:$A$110</c:f>
              <c:numCache>
                <c:formatCode>General</c:formatCode>
                <c:ptCount val="10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2000</c:v>
                </c:pt>
                <c:pt idx="101">
                  <c:v>3000</c:v>
                </c:pt>
                <c:pt idx="102">
                  <c:v>4000</c:v>
                </c:pt>
                <c:pt idx="103">
                  <c:v>5000</c:v>
                </c:pt>
                <c:pt idx="104">
                  <c:v>6000</c:v>
                </c:pt>
                <c:pt idx="105">
                  <c:v>7000</c:v>
                </c:pt>
                <c:pt idx="106">
                  <c:v>8000</c:v>
                </c:pt>
                <c:pt idx="107">
                  <c:v>9000</c:v>
                </c:pt>
                <c:pt idx="108">
                  <c:v>10000</c:v>
                </c:pt>
              </c:numCache>
            </c:numRef>
          </c:cat>
          <c:val>
            <c:numRef>
              <c:f>Sheet4!$B$2:$B$110</c:f>
              <c:numCache>
                <c:formatCode>General</c:formatCode>
                <c:ptCount val="109"/>
                <c:pt idx="0">
                  <c:v>98.6</c:v>
                </c:pt>
                <c:pt idx="1">
                  <c:v>99.7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</c:numCache>
            </c:numRef>
          </c:val>
        </c:ser>
        <c:ser>
          <c:idx val="2"/>
          <c:order val="1"/>
          <c:tx>
            <c:strRef>
              <c:f>Sheet4!$C$1</c:f>
              <c:strCache>
                <c:ptCount val="1"/>
                <c:pt idx="0">
                  <c:v>Accuracy-unprojected</c:v>
                </c:pt>
              </c:strCache>
            </c:strRef>
          </c:tx>
          <c:marker>
            <c:symbol val="none"/>
          </c:marker>
          <c:cat>
            <c:numRef>
              <c:f>Sheet4!$A$2:$A$110</c:f>
              <c:numCache>
                <c:formatCode>General</c:formatCode>
                <c:ptCount val="10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2000</c:v>
                </c:pt>
                <c:pt idx="101">
                  <c:v>3000</c:v>
                </c:pt>
                <c:pt idx="102">
                  <c:v>4000</c:v>
                </c:pt>
                <c:pt idx="103">
                  <c:v>5000</c:v>
                </c:pt>
                <c:pt idx="104">
                  <c:v>6000</c:v>
                </c:pt>
                <c:pt idx="105">
                  <c:v>7000</c:v>
                </c:pt>
                <c:pt idx="106">
                  <c:v>8000</c:v>
                </c:pt>
                <c:pt idx="107">
                  <c:v>9000</c:v>
                </c:pt>
                <c:pt idx="108">
                  <c:v>10000</c:v>
                </c:pt>
              </c:numCache>
            </c:numRef>
          </c:cat>
          <c:val>
            <c:numRef>
              <c:f>Sheet4!$C$2:$C$110</c:f>
              <c:numCache>
                <c:formatCode>General</c:formatCode>
                <c:ptCount val="109"/>
                <c:pt idx="0">
                  <c:v>5.56</c:v>
                </c:pt>
                <c:pt idx="1">
                  <c:v>5.56</c:v>
                </c:pt>
                <c:pt idx="2">
                  <c:v>5.56</c:v>
                </c:pt>
                <c:pt idx="3">
                  <c:v>5.56</c:v>
                </c:pt>
                <c:pt idx="4">
                  <c:v>5.56</c:v>
                </c:pt>
                <c:pt idx="5">
                  <c:v>5.56</c:v>
                </c:pt>
                <c:pt idx="6">
                  <c:v>5.56</c:v>
                </c:pt>
                <c:pt idx="7">
                  <c:v>5.56</c:v>
                </c:pt>
                <c:pt idx="8">
                  <c:v>5.56</c:v>
                </c:pt>
                <c:pt idx="9">
                  <c:v>5.56</c:v>
                </c:pt>
                <c:pt idx="10">
                  <c:v>5.56</c:v>
                </c:pt>
                <c:pt idx="11">
                  <c:v>5.56</c:v>
                </c:pt>
                <c:pt idx="12">
                  <c:v>5.56</c:v>
                </c:pt>
                <c:pt idx="13">
                  <c:v>5.56</c:v>
                </c:pt>
                <c:pt idx="14">
                  <c:v>5.56</c:v>
                </c:pt>
                <c:pt idx="15">
                  <c:v>5.56</c:v>
                </c:pt>
                <c:pt idx="16">
                  <c:v>5.56</c:v>
                </c:pt>
                <c:pt idx="17">
                  <c:v>5.56</c:v>
                </c:pt>
                <c:pt idx="18">
                  <c:v>5.56</c:v>
                </c:pt>
                <c:pt idx="19">
                  <c:v>5.56</c:v>
                </c:pt>
                <c:pt idx="20">
                  <c:v>5.56</c:v>
                </c:pt>
                <c:pt idx="21">
                  <c:v>5.56</c:v>
                </c:pt>
                <c:pt idx="22">
                  <c:v>5.56</c:v>
                </c:pt>
                <c:pt idx="23">
                  <c:v>5.56</c:v>
                </c:pt>
                <c:pt idx="24">
                  <c:v>5.56</c:v>
                </c:pt>
                <c:pt idx="25">
                  <c:v>5.56</c:v>
                </c:pt>
                <c:pt idx="26">
                  <c:v>5.56</c:v>
                </c:pt>
                <c:pt idx="27">
                  <c:v>5.56</c:v>
                </c:pt>
                <c:pt idx="28">
                  <c:v>5.56</c:v>
                </c:pt>
                <c:pt idx="29">
                  <c:v>5.56</c:v>
                </c:pt>
                <c:pt idx="30">
                  <c:v>5.56</c:v>
                </c:pt>
                <c:pt idx="31">
                  <c:v>5.56</c:v>
                </c:pt>
                <c:pt idx="32">
                  <c:v>5.56</c:v>
                </c:pt>
                <c:pt idx="33">
                  <c:v>5.56</c:v>
                </c:pt>
                <c:pt idx="34">
                  <c:v>5.56</c:v>
                </c:pt>
                <c:pt idx="35">
                  <c:v>5.56</c:v>
                </c:pt>
                <c:pt idx="36">
                  <c:v>5.56</c:v>
                </c:pt>
                <c:pt idx="37">
                  <c:v>5.56</c:v>
                </c:pt>
                <c:pt idx="38">
                  <c:v>5.56</c:v>
                </c:pt>
                <c:pt idx="39">
                  <c:v>5.56</c:v>
                </c:pt>
                <c:pt idx="40">
                  <c:v>5.56</c:v>
                </c:pt>
                <c:pt idx="41">
                  <c:v>5.56</c:v>
                </c:pt>
                <c:pt idx="42">
                  <c:v>5.56</c:v>
                </c:pt>
                <c:pt idx="43">
                  <c:v>5.56</c:v>
                </c:pt>
                <c:pt idx="44">
                  <c:v>5.56</c:v>
                </c:pt>
                <c:pt idx="45">
                  <c:v>5.56</c:v>
                </c:pt>
                <c:pt idx="46">
                  <c:v>5.56</c:v>
                </c:pt>
                <c:pt idx="47">
                  <c:v>5.56</c:v>
                </c:pt>
                <c:pt idx="48">
                  <c:v>5.56</c:v>
                </c:pt>
                <c:pt idx="49">
                  <c:v>5.56</c:v>
                </c:pt>
                <c:pt idx="50">
                  <c:v>5.56</c:v>
                </c:pt>
                <c:pt idx="51">
                  <c:v>5.56</c:v>
                </c:pt>
                <c:pt idx="52">
                  <c:v>5.56</c:v>
                </c:pt>
                <c:pt idx="53">
                  <c:v>5.56</c:v>
                </c:pt>
                <c:pt idx="54">
                  <c:v>5.56</c:v>
                </c:pt>
                <c:pt idx="55">
                  <c:v>5.56</c:v>
                </c:pt>
                <c:pt idx="56">
                  <c:v>5.56</c:v>
                </c:pt>
                <c:pt idx="57">
                  <c:v>5.56</c:v>
                </c:pt>
                <c:pt idx="58">
                  <c:v>5.56</c:v>
                </c:pt>
                <c:pt idx="59">
                  <c:v>5.56</c:v>
                </c:pt>
                <c:pt idx="60">
                  <c:v>5.56</c:v>
                </c:pt>
                <c:pt idx="61">
                  <c:v>5.56</c:v>
                </c:pt>
                <c:pt idx="62">
                  <c:v>5.56</c:v>
                </c:pt>
                <c:pt idx="63">
                  <c:v>5.56</c:v>
                </c:pt>
                <c:pt idx="64">
                  <c:v>5.56</c:v>
                </c:pt>
                <c:pt idx="65">
                  <c:v>5.56</c:v>
                </c:pt>
                <c:pt idx="66">
                  <c:v>5.56</c:v>
                </c:pt>
                <c:pt idx="67">
                  <c:v>5.56</c:v>
                </c:pt>
                <c:pt idx="68">
                  <c:v>5.56</c:v>
                </c:pt>
                <c:pt idx="69">
                  <c:v>5.56</c:v>
                </c:pt>
                <c:pt idx="70">
                  <c:v>5.56</c:v>
                </c:pt>
                <c:pt idx="71">
                  <c:v>5.56</c:v>
                </c:pt>
                <c:pt idx="72">
                  <c:v>5.56</c:v>
                </c:pt>
                <c:pt idx="73">
                  <c:v>5.56</c:v>
                </c:pt>
                <c:pt idx="74">
                  <c:v>5.56</c:v>
                </c:pt>
                <c:pt idx="75">
                  <c:v>5.56</c:v>
                </c:pt>
                <c:pt idx="76">
                  <c:v>5.56</c:v>
                </c:pt>
                <c:pt idx="77">
                  <c:v>5.56</c:v>
                </c:pt>
                <c:pt idx="78">
                  <c:v>5.56</c:v>
                </c:pt>
                <c:pt idx="79">
                  <c:v>5.56</c:v>
                </c:pt>
                <c:pt idx="80">
                  <c:v>5.56</c:v>
                </c:pt>
                <c:pt idx="81">
                  <c:v>5.56</c:v>
                </c:pt>
                <c:pt idx="82">
                  <c:v>5.56</c:v>
                </c:pt>
                <c:pt idx="83">
                  <c:v>5.56</c:v>
                </c:pt>
                <c:pt idx="84">
                  <c:v>5.56</c:v>
                </c:pt>
                <c:pt idx="85">
                  <c:v>5.56</c:v>
                </c:pt>
                <c:pt idx="86">
                  <c:v>5.56</c:v>
                </c:pt>
                <c:pt idx="87">
                  <c:v>5.56</c:v>
                </c:pt>
                <c:pt idx="88">
                  <c:v>5.56</c:v>
                </c:pt>
                <c:pt idx="89">
                  <c:v>5.56</c:v>
                </c:pt>
                <c:pt idx="90">
                  <c:v>5.56</c:v>
                </c:pt>
                <c:pt idx="91">
                  <c:v>5.56</c:v>
                </c:pt>
                <c:pt idx="92">
                  <c:v>5.56</c:v>
                </c:pt>
                <c:pt idx="93">
                  <c:v>5.56</c:v>
                </c:pt>
                <c:pt idx="94">
                  <c:v>5.56</c:v>
                </c:pt>
                <c:pt idx="95">
                  <c:v>5.56</c:v>
                </c:pt>
                <c:pt idx="96">
                  <c:v>5.56</c:v>
                </c:pt>
                <c:pt idx="97">
                  <c:v>5.56</c:v>
                </c:pt>
                <c:pt idx="98">
                  <c:v>5.56</c:v>
                </c:pt>
                <c:pt idx="99">
                  <c:v>5.56</c:v>
                </c:pt>
                <c:pt idx="100">
                  <c:v>5.56</c:v>
                </c:pt>
                <c:pt idx="101">
                  <c:v>5.56</c:v>
                </c:pt>
                <c:pt idx="102">
                  <c:v>5.56</c:v>
                </c:pt>
                <c:pt idx="103">
                  <c:v>5.56</c:v>
                </c:pt>
                <c:pt idx="104">
                  <c:v>5.56</c:v>
                </c:pt>
                <c:pt idx="105">
                  <c:v>5.56</c:v>
                </c:pt>
                <c:pt idx="106">
                  <c:v>5.56</c:v>
                </c:pt>
                <c:pt idx="107">
                  <c:v>5.56</c:v>
                </c:pt>
                <c:pt idx="108">
                  <c:v>5.56</c:v>
                </c:pt>
              </c:numCache>
            </c:numRef>
          </c:val>
        </c:ser>
        <c:marker val="1"/>
        <c:axId val="141004800"/>
        <c:axId val="141006336"/>
      </c:lineChart>
      <c:catAx>
        <c:axId val="141004800"/>
        <c:scaling>
          <c:orientation val="minMax"/>
        </c:scaling>
        <c:axPos val="b"/>
        <c:numFmt formatCode="General" sourceLinked="1"/>
        <c:tickLblPos val="nextTo"/>
        <c:crossAx val="141006336"/>
        <c:crosses val="autoZero"/>
        <c:auto val="1"/>
        <c:lblAlgn val="ctr"/>
        <c:lblOffset val="100"/>
      </c:catAx>
      <c:valAx>
        <c:axId val="141006336"/>
        <c:scaling>
          <c:orientation val="minMax"/>
        </c:scaling>
        <c:axPos val="l"/>
        <c:majorGridlines/>
        <c:numFmt formatCode="General" sourceLinked="1"/>
        <c:tickLblPos val="nextTo"/>
        <c:crossAx val="14100480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Face detection using Random projections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Sunil Khanal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project high dimensional data into low dimension</a:t>
            </a:r>
          </a:p>
          <a:p>
            <a:pPr eaLnBrk="0"/>
            <a:r>
              <a:rPr lang="en-US" dirty="0" smtClean="0"/>
              <a:t>Given             ,  project it to        using            projection  matrix     :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 eaLnBrk="0"/>
            <a:r>
              <a:rPr lang="en-US" dirty="0" smtClean="0"/>
              <a:t>Can use               to generate each element of the projection matrix</a:t>
            </a:r>
          </a:p>
          <a:p>
            <a:r>
              <a:rPr lang="en-US" dirty="0" smtClean="0"/>
              <a:t>Use the projection matrix to reduce data to 100-1000 dimensions</a:t>
            </a:r>
          </a:p>
          <a:p>
            <a:r>
              <a:rPr lang="en-US" dirty="0" smtClean="0"/>
              <a:t>Use the output for classification</a:t>
            </a:r>
            <a:endParaRPr lang="en-US" dirty="0"/>
          </a:p>
        </p:txBody>
      </p:sp>
      <p:pic>
        <p:nvPicPr>
          <p:cNvPr id="2050" name="LaTeX: N(0, 1)" descr="N(0, 1)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581400"/>
            <a:ext cx="923544" cy="30784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LaTeX: u \in \textbf{R}^n" descr="u \in \textbf{R}^n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515519"/>
            <a:ext cx="947927" cy="24079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LaTeX: \textbf{R}^k" descr="\textbf{R}^k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438400"/>
            <a:ext cx="384047" cy="28651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LaTeX: n\times k" descr="n\times k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514600"/>
            <a:ext cx="710183" cy="21335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LaTeX: u' \in \textbf{R}^k = R^Tu" descr="u' \in \textbf{R}^k = R^Tu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124200"/>
            <a:ext cx="2039111" cy="29565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LaTeX: R" descr="R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4735" y="2873511"/>
            <a:ext cx="231647" cy="2164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LaTeX: R" descr="R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1783" y="3984434"/>
            <a:ext cx="231647" cy="2164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eaLnBrk="0"/>
            <a:r>
              <a:rPr lang="en-US" dirty="0" smtClean="0"/>
              <a:t>Robustness (  ) of a concept class:</a:t>
            </a:r>
          </a:p>
          <a:p>
            <a:pPr eaLnBrk="0">
              <a:buNone/>
            </a:pPr>
            <a:r>
              <a:rPr lang="es-ES" dirty="0" smtClean="0"/>
              <a:t>                                                     </a:t>
            </a:r>
          </a:p>
          <a:p>
            <a:pPr eaLnBrk="0"/>
            <a:endParaRPr lang="es-ES" dirty="0" smtClean="0"/>
          </a:p>
          <a:p>
            <a:pPr eaLnBrk="0"/>
            <a:r>
              <a:rPr lang="es-ES" dirty="0" err="1" smtClean="0"/>
              <a:t>Let</a:t>
            </a:r>
            <a:r>
              <a:rPr lang="es-ES" dirty="0" smtClean="0"/>
              <a:t>          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random</a:t>
            </a:r>
            <a:r>
              <a:rPr lang="es-ES" dirty="0" smtClean="0"/>
              <a:t> </a:t>
            </a:r>
            <a:r>
              <a:rPr lang="es-ES" dirty="0" err="1" smtClean="0"/>
              <a:t>projections</a:t>
            </a:r>
            <a:r>
              <a:rPr lang="es-ES" dirty="0" smtClean="0"/>
              <a:t> of        . </a:t>
            </a:r>
            <a:r>
              <a:rPr lang="es-ES" dirty="0" err="1" smtClean="0"/>
              <a:t>Given</a:t>
            </a:r>
            <a:r>
              <a:rPr lang="es-ES" dirty="0" smtClean="0"/>
              <a:t> a </a:t>
            </a:r>
            <a:r>
              <a:rPr lang="es-ES" dirty="0" err="1" smtClean="0"/>
              <a:t>threshold</a:t>
            </a:r>
            <a:r>
              <a:rPr lang="es-ES" dirty="0" smtClean="0"/>
              <a:t>   , and target </a:t>
            </a:r>
            <a:r>
              <a:rPr lang="es-ES" dirty="0" err="1" smtClean="0"/>
              <a:t>dimension</a:t>
            </a:r>
            <a:r>
              <a:rPr lang="es-ES" dirty="0" smtClean="0"/>
              <a:t> k</a:t>
            </a:r>
          </a:p>
          <a:p>
            <a:pPr eaLnBrk="0"/>
            <a:endParaRPr lang="es-ES" dirty="0" smtClean="0"/>
          </a:p>
          <a:p>
            <a:pPr eaLnBrk="0"/>
            <a:endParaRPr lang="es-ES" dirty="0" smtClean="0"/>
          </a:p>
          <a:p>
            <a:pPr eaLnBrk="0"/>
            <a:endParaRPr lang="es-ES" dirty="0" smtClean="0"/>
          </a:p>
          <a:p>
            <a:pPr eaLnBrk="0"/>
            <a:endParaRPr lang="es-ES" dirty="0" smtClean="0"/>
          </a:p>
          <a:p>
            <a:pPr eaLnBrk="0"/>
            <a:endParaRPr lang="es-ES" dirty="0" smtClean="0"/>
          </a:p>
          <a:p>
            <a:pPr eaLnBrk="0"/>
            <a:endParaRPr lang="es-ES" dirty="0" smtClean="0"/>
          </a:p>
          <a:p>
            <a:pPr eaLnBrk="0"/>
            <a:r>
              <a:rPr lang="es-ES" dirty="0" err="1" smtClean="0"/>
              <a:t>Projecting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a 50,000 </a:t>
            </a:r>
            <a:r>
              <a:rPr lang="es-ES" dirty="0" err="1" smtClean="0"/>
              <a:t>dimension</a:t>
            </a:r>
            <a:r>
              <a:rPr lang="es-ES" dirty="0" smtClean="0"/>
              <a:t> </a:t>
            </a:r>
            <a:r>
              <a:rPr lang="es-ES" dirty="0" err="1" smtClean="0"/>
              <a:t>space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1000 </a:t>
            </a:r>
            <a:r>
              <a:rPr lang="es-ES" dirty="0" err="1" smtClean="0"/>
              <a:t>dimension</a:t>
            </a:r>
            <a:r>
              <a:rPr lang="es-ES" dirty="0" smtClean="0"/>
              <a:t> preserves </a:t>
            </a:r>
            <a:r>
              <a:rPr lang="es-ES" dirty="0" err="1" smtClean="0"/>
              <a:t>pairwise</a:t>
            </a:r>
            <a:r>
              <a:rPr lang="es-ES" dirty="0" smtClean="0"/>
              <a:t> </a:t>
            </a:r>
            <a:r>
              <a:rPr lang="es-ES" dirty="0" err="1" smtClean="0"/>
              <a:t>distances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             </a:t>
            </a:r>
            <a:r>
              <a:rPr lang="es-ES" dirty="0" err="1" smtClean="0"/>
              <a:t>with</a:t>
            </a:r>
            <a:r>
              <a:rPr lang="es-ES" dirty="0" smtClean="0"/>
              <a:t>          % </a:t>
            </a:r>
            <a:r>
              <a:rPr lang="es-ES" dirty="0" err="1" smtClean="0"/>
              <a:t>probability</a:t>
            </a:r>
            <a:endParaRPr lang="en-US" sz="3623" dirty="0" smtClean="0"/>
          </a:p>
          <a:p>
            <a:pPr eaLnBrk="0">
              <a:buNone/>
            </a:pPr>
            <a:r>
              <a:rPr lang="es-ES" dirty="0" smtClean="0"/>
              <a:t>	   </a:t>
            </a:r>
            <a:r>
              <a:rPr lang="es-ES" sz="3623" dirty="0" smtClean="0"/>
              <a:t>                                                      </a:t>
            </a:r>
            <a:r>
              <a:rPr lang="es-ES" dirty="0" smtClean="0"/>
              <a:t>          </a:t>
            </a:r>
          </a:p>
          <a:p>
            <a:pPr eaLnBrk="0"/>
            <a:endParaRPr lang="es-ES" dirty="0" smtClean="0"/>
          </a:p>
          <a:p>
            <a:pPr eaLnBrk="0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1028" name="LaTeX: P_D(x|\exists y:c(x) \neq c(y), .." descr="P_D(x|\exists y:c(x) \neq c(y), ||x-y||\leq l)=0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057400"/>
            <a:ext cx="6922009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990600" y="3429000"/>
            <a:ext cx="6114289" cy="1078992"/>
            <a:chOff x="1066800" y="3581400"/>
            <a:chExt cx="6114289" cy="1078992"/>
          </a:xfrm>
        </p:grpSpPr>
        <p:pic>
          <p:nvPicPr>
            <p:cNvPr id="14" name="LaTeX: P\big((1-\epsilon)||u-v||^2 \leq.." descr="P\big((1-\epsilon)||u-v||^2 \leq ||u'-v'||^2\leq "/>
            <p:cNvPicPr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3581400"/>
              <a:ext cx="5980177" cy="48768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" name="LaTeX: (1+\epsilon)||u-v||^2 \big) \geq.." descr="(1+\epsilon)||u-v||^2 \big) \geq 1 - 2e^{-(\epsilon^2-\epsilon^3)\frac{k}{4}}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4114800"/>
              <a:ext cx="6114289" cy="54559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LaTeX: l" descr="l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9960" y="1742965"/>
            <a:ext cx="73152" cy="1950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LaTeX: u', v'" descr="u', v'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114" y="2629933"/>
            <a:ext cx="566928" cy="26517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6" name="LaTeX: u,v" descr="u,v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1867" y="2718325"/>
            <a:ext cx="414528" cy="17678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9" name="LaTeX:  \epsilon" descr=" \epsilon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7534" y="2718325"/>
            <a:ext cx="106680" cy="12496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4" name="LaTeX:  \epsilon = 0.1" descr=" \epsilon = 0.1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9541" y="5370084"/>
            <a:ext cx="819912" cy="19202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5" name="LaTeX: &gt; 80" descr="&gt; 80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4491" y="5370084"/>
            <a:ext cx="560832" cy="1981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r>
              <a:rPr lang="en-US" dirty="0" smtClean="0"/>
              <a:t>Datasets tested</a:t>
            </a:r>
            <a:endParaRPr lang="en-US" dirty="0"/>
          </a:p>
        </p:txBody>
      </p:sp>
      <p:pic>
        <p:nvPicPr>
          <p:cNvPr id="2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11" t="38803" r="8333" b="41444"/>
          <a:stretch>
            <a:fillRect/>
          </a:stretch>
        </p:blipFill>
        <p:spPr bwMode="auto">
          <a:xfrm>
            <a:off x="86298" y="5867400"/>
            <a:ext cx="441964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364" t="38384" r="7955" b="41414"/>
          <a:stretch>
            <a:fillRect/>
          </a:stretch>
        </p:blipFill>
        <p:spPr bwMode="auto">
          <a:xfrm>
            <a:off x="4579275" y="5867400"/>
            <a:ext cx="4506242" cy="63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304800" y="4572000"/>
            <a:ext cx="8686800" cy="728133"/>
            <a:chOff x="152400" y="4605867"/>
            <a:chExt cx="8991600" cy="780097"/>
          </a:xfrm>
        </p:grpSpPr>
        <p:grpSp>
          <p:nvGrpSpPr>
            <p:cNvPr id="17" name="Group 16"/>
            <p:cNvGrpSpPr/>
            <p:nvPr/>
          </p:nvGrpSpPr>
          <p:grpSpPr>
            <a:xfrm>
              <a:off x="152400" y="4648200"/>
              <a:ext cx="4191000" cy="685800"/>
              <a:chOff x="685800" y="5715000"/>
              <a:chExt cx="5029200" cy="857250"/>
            </a:xfrm>
          </p:grpSpPr>
          <p:pic>
            <p:nvPicPr>
              <p:cNvPr id="2058" name="Picture 10" descr="C:\Users\Sunil\Documents\Columbia Coursework\4772\Final Project\datasets\Georgia_Tech\s01\0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5800" y="5715000"/>
                <a:ext cx="1143000" cy="857250"/>
              </a:xfrm>
              <a:prstGeom prst="rect">
                <a:avLst/>
              </a:prstGeom>
              <a:noFill/>
            </p:spPr>
          </p:pic>
          <p:pic>
            <p:nvPicPr>
              <p:cNvPr id="2059" name="Picture 11" descr="C:\Users\Sunil\Documents\Columbia Coursework\4772\Final Project\datasets\Georgia_Tech\s01\0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81200" y="5715000"/>
                <a:ext cx="1143000" cy="857250"/>
              </a:xfrm>
              <a:prstGeom prst="rect">
                <a:avLst/>
              </a:prstGeom>
              <a:noFill/>
            </p:spPr>
          </p:pic>
          <p:pic>
            <p:nvPicPr>
              <p:cNvPr id="2060" name="Picture 12" descr="C:\Users\Sunil\Documents\Columbia Coursework\4772\Final Project\datasets\Georgia_Tech\s01\1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76600" y="5715000"/>
                <a:ext cx="1143000" cy="857250"/>
              </a:xfrm>
              <a:prstGeom prst="rect">
                <a:avLst/>
              </a:prstGeom>
              <a:noFill/>
            </p:spPr>
          </p:pic>
          <p:pic>
            <p:nvPicPr>
              <p:cNvPr id="2061" name="Picture 13" descr="C:\Users\Sunil\Documents\Columbia Coursework\4772\Final Project\datasets\Georgia_Tech\s01\1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72000" y="5715000"/>
                <a:ext cx="1143000" cy="857250"/>
              </a:xfrm>
              <a:prstGeom prst="rect">
                <a:avLst/>
              </a:prstGeom>
              <a:noFill/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11500" t="40000" r="8500" b="36889"/>
            <a:stretch>
              <a:fillRect/>
            </a:stretch>
          </p:blipFill>
          <p:spPr bwMode="auto">
            <a:xfrm>
              <a:off x="4343400" y="4605867"/>
              <a:ext cx="4800600" cy="78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304800" y="1676400"/>
            <a:ext cx="7296150" cy="1066800"/>
            <a:chOff x="304800" y="2142066"/>
            <a:chExt cx="7296150" cy="106680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2209800"/>
              <a:ext cx="3429000" cy="914400"/>
              <a:chOff x="533400" y="3886200"/>
              <a:chExt cx="7505700" cy="1905000"/>
            </a:xfrm>
          </p:grpSpPr>
          <p:pic>
            <p:nvPicPr>
              <p:cNvPr id="2050" name="Picture 2" descr="C:\Users\Sunil\Documents\Columbia Coursework\4772\Final Project\datasets\Essex_Face\and\and_exp.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438400" y="3886200"/>
                <a:ext cx="1714500" cy="1905000"/>
              </a:xfrm>
              <a:prstGeom prst="rect">
                <a:avLst/>
              </a:prstGeom>
              <a:noFill/>
            </p:spPr>
          </p:pic>
          <p:pic>
            <p:nvPicPr>
              <p:cNvPr id="2053" name="Picture 5" descr="C:\Users\Sunil\Documents\Columbia Coursework\4772\Final Project\datasets\Essex_Face\and\and_exp.3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343400" y="3886200"/>
                <a:ext cx="1714500" cy="1905000"/>
              </a:xfrm>
              <a:prstGeom prst="rect">
                <a:avLst/>
              </a:prstGeom>
              <a:noFill/>
            </p:spPr>
          </p:pic>
          <p:pic>
            <p:nvPicPr>
              <p:cNvPr id="2056" name="Picture 8" descr="C:\Users\Sunil\Documents\Columbia Coursework\4772\Final Project\datasets\Essex_Face\and\and_exp.2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33400" y="3886200"/>
                <a:ext cx="1714500" cy="1905000"/>
              </a:xfrm>
              <a:prstGeom prst="rect">
                <a:avLst/>
              </a:prstGeom>
              <a:noFill/>
            </p:spPr>
          </p:pic>
          <p:pic>
            <p:nvPicPr>
              <p:cNvPr id="2057" name="Picture 9" descr="C:\Users\Sunil\Documents\Columbia Coursework\4772\Final Project\datasets\Essex_Face\and\and_exp.17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324600" y="3886200"/>
                <a:ext cx="1714500" cy="1905000"/>
              </a:xfrm>
              <a:prstGeom prst="rect">
                <a:avLst/>
              </a:prstGeom>
              <a:noFill/>
            </p:spPr>
          </p:pic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62400" y="2142066"/>
              <a:ext cx="363855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304800" y="3048000"/>
            <a:ext cx="7315200" cy="1074762"/>
            <a:chOff x="228600" y="3276600"/>
            <a:chExt cx="7315200" cy="107476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8600" y="3276600"/>
              <a:ext cx="3614737" cy="1070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14800" y="3276601"/>
              <a:ext cx="3429000" cy="1074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304800" y="1219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Essex Faces (Expression variations, 360 images)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5486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Caltech Faces (Varying lighting condition and background, 436 images)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2743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Sheffield Faces (Pose variation, 575 images)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4267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Georgia Tech Faces (Similar lighting condition and background, 750 images)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53400" cy="737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" y="1752600"/>
            <a:ext cx="3581400" cy="2362200"/>
            <a:chOff x="228600" y="1600200"/>
            <a:chExt cx="3581400" cy="2362200"/>
          </a:xfrm>
        </p:grpSpPr>
        <p:graphicFrame>
          <p:nvGraphicFramePr>
            <p:cNvPr id="4" name="Chart 3"/>
            <p:cNvGraphicFramePr/>
            <p:nvPr/>
          </p:nvGraphicFramePr>
          <p:xfrm>
            <a:off x="228600" y="1981200"/>
            <a:ext cx="3505200" cy="198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57200" y="16002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Sheffield (20 persons)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29200" y="1676400"/>
            <a:ext cx="3581400" cy="2133601"/>
            <a:chOff x="5105400" y="1676400"/>
            <a:chExt cx="3581400" cy="2133601"/>
          </a:xfrm>
        </p:grpSpPr>
        <p:sp>
          <p:nvSpPr>
            <p:cNvPr id="6" name="TextBox 5"/>
            <p:cNvSpPr txBox="1"/>
            <p:nvPr/>
          </p:nvSpPr>
          <p:spPr>
            <a:xfrm>
              <a:off x="5334000" y="16764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Georgia Tech (50 persons)</a:t>
              </a:r>
              <a:endParaRPr lang="en-US" dirty="0"/>
            </a:p>
          </p:txBody>
        </p:sp>
        <p:graphicFrame>
          <p:nvGraphicFramePr>
            <p:cNvPr id="7" name="Chart 6"/>
            <p:cNvGraphicFramePr/>
            <p:nvPr/>
          </p:nvGraphicFramePr>
          <p:xfrm>
            <a:off x="5105400" y="2057400"/>
            <a:ext cx="3167062" cy="1752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762000" y="4114800"/>
            <a:ext cx="3581400" cy="2057400"/>
            <a:chOff x="457200" y="4495800"/>
            <a:chExt cx="3581400" cy="2057400"/>
          </a:xfrm>
        </p:grpSpPr>
        <p:sp>
          <p:nvSpPr>
            <p:cNvPr id="8" name="TextBox 7"/>
            <p:cNvSpPr txBox="1"/>
            <p:nvPr/>
          </p:nvSpPr>
          <p:spPr>
            <a:xfrm>
              <a:off x="685800" y="44958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Caltech (26 persons)</a:t>
              </a:r>
              <a:endParaRPr lang="en-US" dirty="0"/>
            </a:p>
          </p:txBody>
        </p:sp>
        <p:graphicFrame>
          <p:nvGraphicFramePr>
            <p:cNvPr id="10" name="Chart 9"/>
            <p:cNvGraphicFramePr/>
            <p:nvPr/>
          </p:nvGraphicFramePr>
          <p:xfrm>
            <a:off x="457200" y="4876800"/>
            <a:ext cx="3352800" cy="167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4953000" y="4114800"/>
            <a:ext cx="3810000" cy="2100262"/>
            <a:chOff x="5105400" y="4343400"/>
            <a:chExt cx="3810000" cy="2100262"/>
          </a:xfrm>
        </p:grpSpPr>
        <p:sp>
          <p:nvSpPr>
            <p:cNvPr id="9" name="TextBox 8"/>
            <p:cNvSpPr txBox="1"/>
            <p:nvPr/>
          </p:nvSpPr>
          <p:spPr>
            <a:xfrm>
              <a:off x="5562600" y="43434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Essex (18 persons)</a:t>
              </a:r>
              <a:endParaRPr lang="en-US" dirty="0"/>
            </a:p>
          </p:txBody>
        </p:sp>
        <p:graphicFrame>
          <p:nvGraphicFramePr>
            <p:cNvPr id="11" name="Chart 10"/>
            <p:cNvGraphicFramePr/>
            <p:nvPr/>
          </p:nvGraphicFramePr>
          <p:xfrm>
            <a:off x="5105400" y="4724400"/>
            <a:ext cx="3448050" cy="1719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2825" y="6019800"/>
            <a:ext cx="1781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04800" y="838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SVM classification with polynomial kernel (degree 3)</a:t>
            </a:r>
          </a:p>
          <a:p>
            <a:pPr>
              <a:buFontTx/>
              <a:buChar char="-"/>
            </a:pPr>
            <a:r>
              <a:rPr lang="en-US" sz="2400" dirty="0" smtClean="0"/>
              <a:t> 90% training, 10% testing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Interpreting the projection</a:t>
            </a:r>
          </a:p>
          <a:p>
            <a:r>
              <a:rPr lang="en-US" dirty="0" smtClean="0"/>
              <a:t>Explore different probability distributions for calculating the projection matrix</a:t>
            </a:r>
          </a:p>
          <a:p>
            <a:r>
              <a:rPr lang="en-US" dirty="0" smtClean="0"/>
              <a:t>Explore probabilistic kernel methods (esp. Gaussian product kernel) on the projected data</a:t>
            </a:r>
          </a:p>
          <a:p>
            <a:r>
              <a:rPr lang="en-US" dirty="0" smtClean="0"/>
              <a:t>RP seemingly works well for faces, but sensitive to background changes</a:t>
            </a:r>
          </a:p>
          <a:p>
            <a:r>
              <a:rPr lang="en-US" dirty="0" smtClean="0"/>
              <a:t>Comparison against PCA/feature based approaches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MANUALPREVIEW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1">
      <a:dk1>
        <a:srgbClr val="1D1B10"/>
      </a:dk1>
      <a:lt1>
        <a:srgbClr val="1D1B10"/>
      </a:lt1>
      <a:dk2>
        <a:srgbClr val="EEECE1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175</TotalTime>
  <Words>160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Foundry</vt:lpstr>
      <vt:lpstr>Face detection using Random projections</vt:lpstr>
      <vt:lpstr>Random Projections</vt:lpstr>
      <vt:lpstr>The theory</vt:lpstr>
      <vt:lpstr>Datasets tested</vt:lpstr>
      <vt:lpstr>Results</vt:lpstr>
      <vt:lpstr>Planned 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Sunil</dc:creator>
  <cp:lastModifiedBy>Sunil</cp:lastModifiedBy>
  <cp:revision>66</cp:revision>
  <dcterms:created xsi:type="dcterms:W3CDTF">2006-08-16T00:00:00Z</dcterms:created>
  <dcterms:modified xsi:type="dcterms:W3CDTF">2013-04-23T16:42:45Z</dcterms:modified>
</cp:coreProperties>
</file>